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4" r:id="rId5"/>
  </p:sldMasterIdLst>
  <p:notesMasterIdLst>
    <p:notesMasterId r:id="rId91"/>
  </p:notesMasterIdLst>
  <p:sldIdLst>
    <p:sldId id="256" r:id="rId6"/>
    <p:sldId id="257" r:id="rId7"/>
    <p:sldId id="297" r:id="rId8"/>
    <p:sldId id="303" r:id="rId9"/>
    <p:sldId id="312" r:id="rId10"/>
    <p:sldId id="320" r:id="rId11"/>
    <p:sldId id="323" r:id="rId12"/>
    <p:sldId id="537" r:id="rId13"/>
    <p:sldId id="313" r:id="rId14"/>
    <p:sldId id="300" r:id="rId15"/>
    <p:sldId id="378" r:id="rId16"/>
    <p:sldId id="448" r:id="rId17"/>
    <p:sldId id="447" r:id="rId18"/>
    <p:sldId id="444" r:id="rId19"/>
    <p:sldId id="449" r:id="rId20"/>
    <p:sldId id="508" r:id="rId21"/>
    <p:sldId id="435" r:id="rId22"/>
    <p:sldId id="517" r:id="rId23"/>
    <p:sldId id="516" r:id="rId24"/>
    <p:sldId id="481" r:id="rId25"/>
    <p:sldId id="465" r:id="rId26"/>
    <p:sldId id="531" r:id="rId27"/>
    <p:sldId id="518" r:id="rId28"/>
    <p:sldId id="493" r:id="rId29"/>
    <p:sldId id="519" r:id="rId30"/>
    <p:sldId id="520" r:id="rId31"/>
    <p:sldId id="494" r:id="rId32"/>
    <p:sldId id="514" r:id="rId33"/>
    <p:sldId id="521" r:id="rId34"/>
    <p:sldId id="512" r:id="rId35"/>
    <p:sldId id="425" r:id="rId36"/>
    <p:sldId id="501" r:id="rId37"/>
    <p:sldId id="522" r:id="rId38"/>
    <p:sldId id="523" r:id="rId39"/>
    <p:sldId id="491" r:id="rId40"/>
    <p:sldId id="492" r:id="rId41"/>
    <p:sldId id="442" r:id="rId42"/>
    <p:sldId id="503" r:id="rId43"/>
    <p:sldId id="511" r:id="rId44"/>
    <p:sldId id="498" r:id="rId45"/>
    <p:sldId id="477" r:id="rId46"/>
    <p:sldId id="260" r:id="rId47"/>
    <p:sldId id="357" r:id="rId48"/>
    <p:sldId id="535" r:id="rId49"/>
    <p:sldId id="457" r:id="rId50"/>
    <p:sldId id="497" r:id="rId51"/>
    <p:sldId id="502" r:id="rId52"/>
    <p:sldId id="424" r:id="rId53"/>
    <p:sldId id="421" r:id="rId54"/>
    <p:sldId id="507" r:id="rId55"/>
    <p:sldId id="461" r:id="rId56"/>
    <p:sldId id="278" r:id="rId57"/>
    <p:sldId id="472" r:id="rId58"/>
    <p:sldId id="405" r:id="rId59"/>
    <p:sldId id="283" r:id="rId60"/>
    <p:sldId id="476" r:id="rId61"/>
    <p:sldId id="506" r:id="rId62"/>
    <p:sldId id="536" r:id="rId63"/>
    <p:sldId id="284" r:id="rId64"/>
    <p:sldId id="285" r:id="rId65"/>
    <p:sldId id="505" r:id="rId66"/>
    <p:sldId id="407" r:id="rId67"/>
    <p:sldId id="530" r:id="rId68"/>
    <p:sldId id="528" r:id="rId69"/>
    <p:sldId id="411" r:id="rId70"/>
    <p:sldId id="524" r:id="rId71"/>
    <p:sldId id="538" r:id="rId72"/>
    <p:sldId id="262" r:id="rId73"/>
    <p:sldId id="318" r:id="rId74"/>
    <p:sldId id="324" r:id="rId75"/>
    <p:sldId id="319" r:id="rId76"/>
    <p:sldId id="539" r:id="rId77"/>
    <p:sldId id="258" r:id="rId78"/>
    <p:sldId id="321" r:id="rId79"/>
    <p:sldId id="322" r:id="rId80"/>
    <p:sldId id="307" r:id="rId81"/>
    <p:sldId id="304" r:id="rId82"/>
    <p:sldId id="287" r:id="rId83"/>
    <p:sldId id="500" r:id="rId84"/>
    <p:sldId id="475" r:id="rId85"/>
    <p:sldId id="377" r:id="rId86"/>
    <p:sldId id="289" r:id="rId87"/>
    <p:sldId id="464" r:id="rId88"/>
    <p:sldId id="332" r:id="rId89"/>
    <p:sldId id="305" r:id="rId90"/>
  </p:sldIdLst>
  <p:sldSz cx="12192000" cy="6858000"/>
  <p:notesSz cx="6858000" cy="9144000"/>
  <p:embeddedFontLst>
    <p:embeddedFont>
      <p:font typeface="Calibri" panose="020F0502020204030204" pitchFamily="34" charset="0"/>
      <p:regular r:id="rId92"/>
      <p:bold r:id="rId93"/>
      <p:italic r:id="rId94"/>
      <p:boldItalic r:id="rId95"/>
    </p:embeddedFont>
    <p:embeddedFont>
      <p:font typeface="Georgia" panose="02040502050405020303" pitchFamily="18" charset="0"/>
      <p:regular r:id="rId96"/>
      <p:bold r:id="rId97"/>
      <p:italic r:id="rId98"/>
      <p:boldItalic r:id="rId99"/>
    </p:embeddedFont>
    <p:embeddedFont>
      <p:font typeface="Trebuchet MS" panose="020B0603020202020204" pitchFamily="34" charset="0"/>
      <p:regular r:id="rId100"/>
      <p:bold r:id="rId101"/>
      <p:italic r:id="rId102"/>
      <p:boldItalic r:id="rId10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4" roundtripDataSignature="AMtx7mjw7TX6gmB4qcjfzdyGF37OjHUz0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ACCF35-C068-221B-E1C5-B8A3E115AFC6}" name="Meyers, Kris (DOE)" initials="M(" userId="S::kris.meyers@doe.virginia.gov::50142cab-4367-48b0-8975-b70aaa041464" providerId="AD"/>
  <p188:author id="{C23C093C-EAA5-22BE-7359-F00A68B7CF3A}" name="Williams, Jeff (DOE)" initials="W(" userId="S::jeff.williams@doe.virginia.gov::81f6353a-f281-4cb3-9e8d-a2c3b4191e92" providerId="AD"/>
  <p188:author id="{F40E6F77-4BF1-1087-9F1B-A618C3D06642}" name="Ullrich, Rebecca (DOE)" initials="U(" userId="S::rebecca.ullrich@doe.virginia.gov::21f24c1b-3c1d-479f-959f-cc8655c3d077" providerId="AD"/>
  <p188:author id="{64A1B783-91AA-7229-BBBF-07B1194D427D}" name="Dawson, Victoria (DOE)" initials="D(" userId="S::victoria.dawson@doe.virginia.gov::4e2b1462-9b46-4cc3-8b43-146497f419dc" providerId="AD"/>
  <p188:author id="{858A8BBB-1D81-C666-F9BA-ADA820A1A511}" name="Kris Meyers" initials="KM" userId="Kris Meyers" providerId="None"/>
  <p188:author id="{860213D2-869B-2015-C61C-17755D5D63B1}" name="Silva, Jessica (DOE)" initials="S(" userId="S::jessica.silva@doe.virginia.gov::4c15eef4-92d0-4862-84d6-50c846f24a4e" providerId="AD"/>
  <p188:author id="{304F4ED4-FAFF-AA32-46D9-5EC3C0FD7ED8}" name="Lewis, Alieyyah (DOE)" initials="L(" userId="S::alieyyah.lewis@doe.virginia.gov::3634c69b-c875-408b-9dfd-5c27433a6acb" providerId="AD"/>
  <p188:author id="{C4E1B6DC-DADF-365B-DF3E-C06827ED6E0E}" name="Mcpherson, Alexandra (DOE)" initials="M(" userId="S::alexandra.mcpherson@doe.virginia.gov::2ae015af-1c32-4972-9827-086e81e31552" providerId="AD"/>
  <p188:author id="{A25E0BED-760B-E88D-1B08-2F627EC13FEC}" name="Conway, Jenna (DOE)" initials="C(" userId="S::jenna.conway@doe.virginia.gov::da588274-f37c-454d-8548-dcbcfca12eb4" providerId="AD"/>
  <p188:author id="{8CCA8AF7-000D-16BA-C7B3-C789E173B23E}" name="Carroll, Erin (DOE)" initials="C(" userId="S::erin.carroll@doe.virginia.gov::de77b364-7ec6-4daf-8747-600d7b5ee91f" providerId="AD"/>
  <p188:author id="{32F73DF8-96B2-1133-644E-A1A71758DEAD}" name="Mitzner, Lucy (DOE)" initials="M(" userId="S::lucy.mitzner@doe.virginia.gov::772df971-21bb-44fa-a5df-17914fadb1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EB00B-617B-C683-9B4C-6BABFDC168D1}" v="1" dt="2023-03-10T15:19:12.733"/>
    <p1510:client id="{5DA4D3C9-1AB1-4374-A51B-13C16431B0E6}" v="11" dt="2023-03-10T14:11:36.050"/>
    <p1510:client id="{86105549-7D99-2F9A-7BCB-0ACE53144EA8}" v="621" dt="2023-03-10T21:52:43.953"/>
    <p1510:client id="{AA6680FC-6762-D1A1-36E6-FAFE51D4AE02}" v="16" dt="2023-03-27T19:26:33.464"/>
    <p1510:client id="{F4F4A768-E9DD-4F05-B637-93F249F21809}" v="3" dt="2023-07-25T15:56:09.832"/>
  </p1510:revLst>
</p1510:revInfo>
</file>

<file path=ppt/tableStyles.xml><?xml version="1.0" encoding="utf-8"?>
<a:tblStyleLst xmlns:a="http://schemas.openxmlformats.org/drawingml/2006/main" def="{86BF8636-8523-4F47-ACF0-9A4BCA7EB962}">
  <a:tblStyle styleId="{86BF8636-8523-4F47-ACF0-9A4BCA7EB96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7D1495A-898E-44D1-8339-1F7BBB4E55B8}"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8E5D632-C023-4C9A-85D3-3C5D9C9D817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theme" Target="theme/them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font" Target="fonts/font11.fntdata"/><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font" Target="fonts/font4.fntdata"/><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font" Target="fonts/font12.fntdata"/><Relationship Id="rId108" Type="http://schemas.openxmlformats.org/officeDocument/2006/relationships/tableStyles" Target="tableStyle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notesMaster" Target="notesMasters/notesMaster1.xml"/><Relationship Id="rId96"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microsoft.com/office/2015/10/relationships/revisionInfo" Target="revisionInfo.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6.fntdata"/><Relationship Id="rId104" Type="http://customschemas.google.com/relationships/presentationmetadata" Target="meta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microsoft.com/office/2018/10/relationships/authors" Target="author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font" Target="fonts/font9.fntdata"/><Relationship Id="rId105"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'PY1-PY1 growth'!$A$8</c:f>
              <c:strCache>
                <c:ptCount val="1"/>
                <c:pt idx="0">
                  <c:v>Practice Year 1 (2021-2022)</c:v>
                </c:pt>
              </c:strCache>
            </c:strRef>
          </c:tx>
          <c:spPr>
            <a:solidFill>
              <a:srgbClr val="3E5B9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'PY1-PY1 growth'!$B$7:$D$7</c:f>
              <c:strCache>
                <c:ptCount val="3"/>
                <c:pt idx="0">
                  <c:v>Family Day Homes</c:v>
                </c:pt>
                <c:pt idx="1">
                  <c:v>Centers</c:v>
                </c:pt>
                <c:pt idx="2">
                  <c:v>Public Schools</c:v>
                </c:pt>
              </c:strCache>
            </c:strRef>
          </c:cat>
          <c:val>
            <c:numRef>
              <c:f>'PY1-PY1 growth'!$B$8:$D$8</c:f>
              <c:numCache>
                <c:formatCode>General</c:formatCode>
                <c:ptCount val="3"/>
                <c:pt idx="0">
                  <c:v>278</c:v>
                </c:pt>
                <c:pt idx="1">
                  <c:v>701</c:v>
                </c:pt>
                <c:pt idx="2">
                  <c:v>535</c:v>
                </c:pt>
              </c:numCache>
            </c:numRef>
          </c:val>
          <c:extLst>
            <c:ext xmlns:c16="http://schemas.microsoft.com/office/drawing/2014/chart" uri="{C3380CC4-5D6E-409C-BE32-E72D297353CC}">
              <c16:uniqueId val="{00000000-CEFB-47E2-A384-D420AE173607}"/>
            </c:ext>
          </c:extLst>
        </c:ser>
        <c:ser>
          <c:idx val="1"/>
          <c:order val="1"/>
          <c:tx>
            <c:strRef>
              <c:f>'PY1-PY1 growth'!$A$9</c:f>
              <c:strCache>
                <c:ptCount val="1"/>
                <c:pt idx="0">
                  <c:v>Practice Year 2 (2022-2023)</c:v>
                </c:pt>
              </c:strCache>
            </c:strRef>
          </c:tx>
          <c:spPr>
            <a:solidFill>
              <a:srgbClr val="5555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'PY1-PY1 growth'!$B$7:$D$7</c:f>
              <c:strCache>
                <c:ptCount val="3"/>
                <c:pt idx="0">
                  <c:v>Family Day Homes</c:v>
                </c:pt>
                <c:pt idx="1">
                  <c:v>Centers</c:v>
                </c:pt>
                <c:pt idx="2">
                  <c:v>Public Schools</c:v>
                </c:pt>
              </c:strCache>
            </c:strRef>
          </c:cat>
          <c:val>
            <c:numRef>
              <c:f>'PY1-PY1 growth'!$B$9:$D$9</c:f>
              <c:numCache>
                <c:formatCode>General</c:formatCode>
                <c:ptCount val="3"/>
                <c:pt idx="0">
                  <c:v>662</c:v>
                </c:pt>
                <c:pt idx="1">
                  <c:v>1180</c:v>
                </c:pt>
                <c:pt idx="2">
                  <c:v>790</c:v>
                </c:pt>
              </c:numCache>
            </c:numRef>
          </c:val>
          <c:extLst>
            <c:ext xmlns:c16="http://schemas.microsoft.com/office/drawing/2014/chart" uri="{C3380CC4-5D6E-409C-BE32-E72D297353CC}">
              <c16:uniqueId val="{00000001-CEFB-47E2-A384-D420AE173607}"/>
            </c:ext>
          </c:extLst>
        </c:ser>
        <c:dLbls>
          <c:dLblPos val="outEnd"/>
          <c:showLegendKey val="0"/>
          <c:showVal val="1"/>
          <c:showCatName val="0"/>
          <c:showSerName val="0"/>
          <c:showPercent val="0"/>
          <c:showBubbleSize val="0"/>
        </c:dLbls>
        <c:gapWidth val="219"/>
        <c:overlap val="-27"/>
        <c:axId val="1996201503"/>
        <c:axId val="1996125375"/>
      </c:barChart>
      <c:catAx>
        <c:axId val="199620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996125375"/>
        <c:crosses val="autoZero"/>
        <c:auto val="1"/>
        <c:lblAlgn val="ctr"/>
        <c:lblOffset val="100"/>
        <c:noMultiLvlLbl val="0"/>
      </c:catAx>
      <c:valAx>
        <c:axId val="1996125375"/>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996201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curriculum!$B$6</c:f>
              <c:strCache>
                <c:ptCount val="1"/>
              </c:strCache>
            </c:strRef>
          </c:tx>
          <c:dPt>
            <c:idx val="0"/>
            <c:bubble3D val="0"/>
            <c:spPr>
              <a:solidFill>
                <a:srgbClr val="3E5B91"/>
              </a:solidFill>
            </c:spPr>
            <c:extLst>
              <c:ext xmlns:c16="http://schemas.microsoft.com/office/drawing/2014/chart" uri="{C3380CC4-5D6E-409C-BE32-E72D297353CC}">
                <c16:uniqueId val="{00000001-A611-4040-A7CF-74FD82D07B9E}"/>
              </c:ext>
            </c:extLst>
          </c:dPt>
          <c:dPt>
            <c:idx val="1"/>
            <c:bubble3D val="0"/>
            <c:spPr>
              <a:solidFill>
                <a:srgbClr val="555555"/>
              </a:solidFill>
            </c:spPr>
            <c:extLst>
              <c:ext xmlns:c16="http://schemas.microsoft.com/office/drawing/2014/chart" uri="{C3380CC4-5D6E-409C-BE32-E72D297353CC}">
                <c16:uniqueId val="{00000003-A611-4040-A7CF-74FD82D07B9E}"/>
              </c:ext>
            </c:extLst>
          </c:dPt>
          <c:dLbls>
            <c:dLbl>
              <c:idx val="0"/>
              <c:layout>
                <c:manualLayout>
                  <c:x val="-6.7646962456386114E-2"/>
                  <c:y val="-0.20701001430615165"/>
                </c:manualLayout>
              </c:layout>
              <c:spPr/>
              <c:txPr>
                <a:bodyPr/>
                <a:lstStyle/>
                <a:p>
                  <a:pPr lvl="0">
                    <a:defRPr sz="1600" b="1">
                      <a:solidFill>
                        <a:schemeClr val="bg1"/>
                      </a:solidFill>
                      <a:latin typeface="Georgia" panose="02040502050405020303" pitchFamily="18"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A611-4040-A7CF-74FD82D07B9E}"/>
                </c:ext>
              </c:extLst>
            </c:dLbl>
            <c:dLbl>
              <c:idx val="1"/>
              <c:layout>
                <c:manualLayout>
                  <c:x val="9.161478321185948E-2"/>
                  <c:y val="0.20743919885550788"/>
                </c:manualLayout>
              </c:layout>
              <c:spPr/>
              <c:txPr>
                <a:bodyPr/>
                <a:lstStyle/>
                <a:p>
                  <a:pPr lvl="0">
                    <a:defRPr sz="1600" b="1">
                      <a:solidFill>
                        <a:schemeClr val="bg1"/>
                      </a:solidFill>
                      <a:latin typeface="Georgia" panose="02040502050405020303" pitchFamily="18"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A611-4040-A7CF-74FD82D07B9E}"/>
                </c:ext>
              </c:extLst>
            </c:dLbl>
            <c:spPr>
              <a:noFill/>
              <a:ln>
                <a:noFill/>
              </a:ln>
              <a:effectLst/>
            </c:spPr>
            <c:txPr>
              <a:bodyPr wrap="square" lIns="38100" tIns="19050" rIns="38100" bIns="19050" anchor="ctr">
                <a:spAutoFit/>
              </a:bodyPr>
              <a:lstStyle/>
              <a:p>
                <a:pPr>
                  <a:defRPr b="1">
                    <a:solidFill>
                      <a:schemeClr val="bg1"/>
                    </a:solidFill>
                    <a:latin typeface="Georgia" panose="02040502050405020303" pitchFamily="18" charset="0"/>
                  </a:defRPr>
                </a:pPr>
                <a:endParaRPr lang="en-US"/>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curriculum!$A$7:$A$8</c:f>
              <c:strCache>
                <c:ptCount val="2"/>
                <c:pt idx="0">
                  <c:v>Using Approved Curriculum</c:v>
                </c:pt>
                <c:pt idx="1">
                  <c:v>Not Using Approved Curriculum</c:v>
                </c:pt>
              </c:strCache>
            </c:strRef>
          </c:cat>
          <c:val>
            <c:numRef>
              <c:f>curriculum!$B$7:$B$8</c:f>
              <c:numCache>
                <c:formatCode>#,##0</c:formatCode>
                <c:ptCount val="2"/>
                <c:pt idx="0">
                  <c:v>895</c:v>
                </c:pt>
                <c:pt idx="1">
                  <c:v>154</c:v>
                </c:pt>
              </c:numCache>
            </c:numRef>
          </c:val>
          <c:extLst>
            <c:ext xmlns:c16="http://schemas.microsoft.com/office/drawing/2014/chart" uri="{C3380CC4-5D6E-409C-BE32-E72D297353CC}">
              <c16:uniqueId val="{00000004-A611-4040-A7CF-74FD82D07B9E}"/>
            </c:ext>
          </c:extLst>
        </c:ser>
        <c:dLbls>
          <c:showLegendKey val="0"/>
          <c:showVal val="0"/>
          <c:showCatName val="0"/>
          <c:showSerName val="0"/>
          <c:showPercent val="0"/>
          <c:showBubbleSize val="0"/>
          <c:showLeaderLines val="1"/>
        </c:dLbls>
        <c:firstSliceAng val="0"/>
      </c:pieChart>
    </c:plotArea>
    <c:plotVisOnly val="1"/>
    <c:dispBlanksAs val="zero"/>
    <c:showDLblsOverMax val="1"/>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'CLASS avgs over time'!$A$9</c:f>
              <c:strCache>
                <c:ptCount val="1"/>
                <c:pt idx="0">
                  <c:v>Fall 2021</c:v>
                </c:pt>
              </c:strCache>
            </c:strRef>
          </c:tx>
          <c:spPr>
            <a:solidFill>
              <a:srgbClr val="003C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avgs over time'!$B$8:$D$8</c:f>
              <c:strCache>
                <c:ptCount val="3"/>
                <c:pt idx="0">
                  <c:v>Infant Classrooms</c:v>
                </c:pt>
                <c:pt idx="1">
                  <c:v>Toddler Classrooms</c:v>
                </c:pt>
                <c:pt idx="2">
                  <c:v>PreK Classrooms</c:v>
                </c:pt>
              </c:strCache>
            </c:strRef>
          </c:cat>
          <c:val>
            <c:numRef>
              <c:f>'CLASS avgs over time'!$B$9:$D$9</c:f>
              <c:numCache>
                <c:formatCode>General</c:formatCode>
                <c:ptCount val="3"/>
                <c:pt idx="0">
                  <c:v>4.8499999999999996</c:v>
                </c:pt>
                <c:pt idx="1">
                  <c:v>4.7300000000000004</c:v>
                </c:pt>
                <c:pt idx="2">
                  <c:v>5.08</c:v>
                </c:pt>
              </c:numCache>
            </c:numRef>
          </c:val>
          <c:extLst>
            <c:ext xmlns:c16="http://schemas.microsoft.com/office/drawing/2014/chart" uri="{C3380CC4-5D6E-409C-BE32-E72D297353CC}">
              <c16:uniqueId val="{00000000-5C30-47EE-9F3E-49B5B7F02AFF}"/>
            </c:ext>
          </c:extLst>
        </c:ser>
        <c:ser>
          <c:idx val="2"/>
          <c:order val="2"/>
          <c:tx>
            <c:strRef>
              <c:f>'CLASS avgs over time'!$A$11</c:f>
              <c:strCache>
                <c:ptCount val="1"/>
                <c:pt idx="0">
                  <c:v>Fall 2022</c:v>
                </c:pt>
              </c:strCache>
            </c:strRef>
          </c:tx>
          <c:spPr>
            <a:solidFill>
              <a:srgbClr val="8EA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'CLASS avgs over time'!$B$8:$D$8</c:f>
              <c:strCache>
                <c:ptCount val="3"/>
                <c:pt idx="0">
                  <c:v>Infant Classrooms</c:v>
                </c:pt>
                <c:pt idx="1">
                  <c:v>Toddler Classrooms</c:v>
                </c:pt>
                <c:pt idx="2">
                  <c:v>PreK Classrooms</c:v>
                </c:pt>
              </c:strCache>
            </c:strRef>
          </c:cat>
          <c:val>
            <c:numRef>
              <c:f>'CLASS avgs over time'!$B$11:$D$11</c:f>
              <c:numCache>
                <c:formatCode>General</c:formatCode>
                <c:ptCount val="3"/>
                <c:pt idx="0" formatCode="0.00">
                  <c:v>4.9969999999999999</c:v>
                </c:pt>
                <c:pt idx="1">
                  <c:v>4.82</c:v>
                </c:pt>
                <c:pt idx="2" formatCode="0.00">
                  <c:v>5.109</c:v>
                </c:pt>
              </c:numCache>
            </c:numRef>
          </c:val>
          <c:extLst>
            <c:ext xmlns:c16="http://schemas.microsoft.com/office/drawing/2014/chart" uri="{C3380CC4-5D6E-409C-BE32-E72D297353CC}">
              <c16:uniqueId val="{00000001-5C30-47EE-9F3E-49B5B7F02AFF}"/>
            </c:ext>
          </c:extLst>
        </c:ser>
        <c:dLbls>
          <c:dLblPos val="outEnd"/>
          <c:showLegendKey val="0"/>
          <c:showVal val="1"/>
          <c:showCatName val="0"/>
          <c:showSerName val="0"/>
          <c:showPercent val="0"/>
          <c:showBubbleSize val="0"/>
        </c:dLbls>
        <c:gapWidth val="219"/>
        <c:overlap val="-27"/>
        <c:axId val="460032063"/>
        <c:axId val="460029983"/>
        <c:extLst>
          <c:ext xmlns:c15="http://schemas.microsoft.com/office/drawing/2012/chart" uri="{02D57815-91ED-43cb-92C2-25804820EDAC}">
            <c15:filteredBarSeries>
              <c15:ser>
                <c:idx val="1"/>
                <c:order val="1"/>
                <c:tx>
                  <c:strRef>
                    <c:extLst>
                      <c:ext uri="{02D57815-91ED-43cb-92C2-25804820EDAC}">
                        <c15:formulaRef>
                          <c15:sqref>'CLASS avgs over time'!$A$10</c15:sqref>
                        </c15:formulaRef>
                      </c:ext>
                    </c:extLst>
                    <c:strCache>
                      <c:ptCount val="1"/>
                      <c:pt idx="0">
                        <c:v>Spring 2022</c:v>
                      </c:pt>
                    </c:strCache>
                  </c:strRef>
                </c:tx>
                <c:spPr>
                  <a:solidFill>
                    <a:srgbClr val="5555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'CLASS avgs over time'!$B$8:$D$8</c15:sqref>
                        </c15:formulaRef>
                      </c:ext>
                    </c:extLst>
                    <c:strCache>
                      <c:ptCount val="3"/>
                      <c:pt idx="0">
                        <c:v>Infant Classrooms</c:v>
                      </c:pt>
                      <c:pt idx="1">
                        <c:v>Toddler Classrooms</c:v>
                      </c:pt>
                      <c:pt idx="2">
                        <c:v>PreK Classrooms</c:v>
                      </c:pt>
                    </c:strCache>
                  </c:strRef>
                </c:cat>
                <c:val>
                  <c:numRef>
                    <c:extLst>
                      <c:ext uri="{02D57815-91ED-43cb-92C2-25804820EDAC}">
                        <c15:formulaRef>
                          <c15:sqref>'CLASS avgs over time'!$B$10:$D$10</c15:sqref>
                        </c15:formulaRef>
                      </c:ext>
                    </c:extLst>
                    <c:numCache>
                      <c:formatCode>0.00</c:formatCode>
                      <c:ptCount val="3"/>
                      <c:pt idx="0" formatCode="General">
                        <c:v>5.01</c:v>
                      </c:pt>
                      <c:pt idx="1">
                        <c:v>4.9000000000000004</c:v>
                      </c:pt>
                      <c:pt idx="2" formatCode="General">
                        <c:v>5.24</c:v>
                      </c:pt>
                    </c:numCache>
                  </c:numRef>
                </c:val>
                <c:extLst>
                  <c:ext xmlns:c16="http://schemas.microsoft.com/office/drawing/2014/chart" uri="{C3380CC4-5D6E-409C-BE32-E72D297353CC}">
                    <c16:uniqueId val="{00000002-5C30-47EE-9F3E-49B5B7F02AFF}"/>
                  </c:ext>
                </c:extLst>
              </c15:ser>
            </c15:filteredBarSeries>
          </c:ext>
        </c:extLst>
      </c:barChart>
      <c:catAx>
        <c:axId val="460032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60029983"/>
        <c:crosses val="autoZero"/>
        <c:auto val="1"/>
        <c:lblAlgn val="ctr"/>
        <c:lblOffset val="100"/>
        <c:noMultiLvlLbl val="0"/>
      </c:catAx>
      <c:valAx>
        <c:axId val="460029983"/>
        <c:scaling>
          <c:orientation val="minMax"/>
          <c:min val="0"/>
        </c:scaling>
        <c:delete val="0"/>
        <c:axPos val="l"/>
        <c:majorGridlines>
          <c:spPr>
            <a:ln w="9525" cap="flat" cmpd="sng" algn="ctr">
              <a:solidFill>
                <a:srgbClr val="FFFFFF">
                  <a:lumMod val="95000"/>
                </a:srgbClr>
              </a:solidFill>
              <a:round/>
            </a:ln>
            <a:effectLst/>
          </c:spPr>
        </c:majorGridlines>
        <c:numFmt formatCode="General" sourceLinked="1"/>
        <c:majorTickMark val="none"/>
        <c:minorTickMark val="none"/>
        <c:tickLblPos val="nextTo"/>
        <c:spPr>
          <a:noFill/>
          <a:ln>
            <a:solidFill>
              <a:schemeClr val="bg1">
                <a:lumMod val="9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60032063"/>
        <c:crosses val="autoZero"/>
        <c:crossBetween val="between"/>
        <c:majorUnit val="0.5"/>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'obs classroom compare'!$B$1</c:f>
              <c:strCache>
                <c:ptCount val="1"/>
                <c:pt idx="0">
                  <c:v>Age-Levels of Classrooms</c:v>
                </c:pt>
              </c:strCache>
            </c:strRef>
          </c:tx>
          <c:spPr>
            <a:solidFill>
              <a:srgbClr val="003C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'obs classroom compare'!$A$2:$A$4</c:f>
              <c:strCache>
                <c:ptCount val="3"/>
                <c:pt idx="0">
                  <c:v>Infant</c:v>
                </c:pt>
                <c:pt idx="1">
                  <c:v>Toddler</c:v>
                </c:pt>
                <c:pt idx="2">
                  <c:v>PreK</c:v>
                </c:pt>
              </c:strCache>
            </c:strRef>
          </c:cat>
          <c:val>
            <c:numRef>
              <c:f>'obs classroom compare'!$B$2:$B$4</c:f>
              <c:numCache>
                <c:formatCode>0%</c:formatCode>
                <c:ptCount val="3"/>
                <c:pt idx="0">
                  <c:v>0.12569767441860466</c:v>
                </c:pt>
                <c:pt idx="1">
                  <c:v>0.26674418604651162</c:v>
                </c:pt>
                <c:pt idx="2">
                  <c:v>0.60755813953488369</c:v>
                </c:pt>
              </c:numCache>
            </c:numRef>
          </c:val>
          <c:extLst>
            <c:ext xmlns:c16="http://schemas.microsoft.com/office/drawing/2014/chart" uri="{C3380CC4-5D6E-409C-BE32-E72D297353CC}">
              <c16:uniqueId val="{00000000-02C9-40F6-8ACD-880CA6E6D555}"/>
            </c:ext>
          </c:extLst>
        </c:ser>
        <c:ser>
          <c:idx val="1"/>
          <c:order val="1"/>
          <c:tx>
            <c:strRef>
              <c:f>'obs classroom compare'!$C$1</c:f>
              <c:strCache>
                <c:ptCount val="1"/>
                <c:pt idx="0">
                  <c:v>Age-Levels of Observer Certifications</c:v>
                </c:pt>
              </c:strCache>
            </c:strRef>
          </c:tx>
          <c:spPr>
            <a:solidFill>
              <a:srgbClr val="5555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'obs classroom compare'!$A$2:$A$4</c:f>
              <c:strCache>
                <c:ptCount val="3"/>
                <c:pt idx="0">
                  <c:v>Infant</c:v>
                </c:pt>
                <c:pt idx="1">
                  <c:v>Toddler</c:v>
                </c:pt>
                <c:pt idx="2">
                  <c:v>PreK</c:v>
                </c:pt>
              </c:strCache>
            </c:strRef>
          </c:cat>
          <c:val>
            <c:numRef>
              <c:f>'obs classroom compare'!$C$2:$C$4</c:f>
              <c:numCache>
                <c:formatCode>0%</c:formatCode>
                <c:ptCount val="3"/>
                <c:pt idx="0">
                  <c:v>0.19692020531964535</c:v>
                </c:pt>
                <c:pt idx="1">
                  <c:v>0.26738217452169855</c:v>
                </c:pt>
                <c:pt idx="2">
                  <c:v>0.53569762015865607</c:v>
                </c:pt>
              </c:numCache>
            </c:numRef>
          </c:val>
          <c:extLst>
            <c:ext xmlns:c16="http://schemas.microsoft.com/office/drawing/2014/chart" uri="{C3380CC4-5D6E-409C-BE32-E72D297353CC}">
              <c16:uniqueId val="{00000001-02C9-40F6-8ACD-880CA6E6D555}"/>
            </c:ext>
          </c:extLst>
        </c:ser>
        <c:dLbls>
          <c:dLblPos val="outEnd"/>
          <c:showLegendKey val="0"/>
          <c:showVal val="1"/>
          <c:showCatName val="0"/>
          <c:showSerName val="0"/>
          <c:showPercent val="0"/>
          <c:showBubbleSize val="0"/>
        </c:dLbls>
        <c:gapWidth val="219"/>
        <c:overlap val="-27"/>
        <c:axId val="1467749407"/>
        <c:axId val="1467751071"/>
      </c:barChart>
      <c:catAx>
        <c:axId val="1467749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67751071"/>
        <c:crosses val="autoZero"/>
        <c:auto val="1"/>
        <c:lblAlgn val="ctr"/>
        <c:lblOffset val="100"/>
        <c:noMultiLvlLbl val="0"/>
      </c:catAx>
      <c:valAx>
        <c:axId val="1467751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7749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'curriculum use PY1 Fa - Sp'!$A$2</c:f>
              <c:strCache>
                <c:ptCount val="1"/>
                <c:pt idx="0">
                  <c:v>Fall 2021</c:v>
                </c:pt>
              </c:strCache>
            </c:strRef>
          </c:tx>
          <c:spPr>
            <a:solidFill>
              <a:srgbClr val="3E5B9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Georgia" panose="02040502050405020303"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'curriculum use PY1 Fa - Sp'!$B$1:$D$1</c:f>
              <c:strCache>
                <c:ptCount val="3"/>
                <c:pt idx="0">
                  <c:v>Centers</c:v>
                </c:pt>
                <c:pt idx="1">
                  <c:v>Family Day Homes</c:v>
                </c:pt>
                <c:pt idx="2">
                  <c:v>Public Schools</c:v>
                </c:pt>
              </c:strCache>
            </c:strRef>
          </c:cat>
          <c:val>
            <c:numRef>
              <c:f>'curriculum use PY1 Fa - Sp'!$B$2:$D$2</c:f>
              <c:numCache>
                <c:formatCode>0.0%</c:formatCode>
                <c:ptCount val="3"/>
                <c:pt idx="0">
                  <c:v>0.54700000000000004</c:v>
                </c:pt>
                <c:pt idx="1">
                  <c:v>0.44400000000000001</c:v>
                </c:pt>
                <c:pt idx="2">
                  <c:v>0.92600000000000005</c:v>
                </c:pt>
              </c:numCache>
            </c:numRef>
          </c:val>
          <c:extLst>
            <c:ext xmlns:c16="http://schemas.microsoft.com/office/drawing/2014/chart" uri="{C3380CC4-5D6E-409C-BE32-E72D297353CC}">
              <c16:uniqueId val="{00000000-9A8B-4C23-9D03-8087BD4B1289}"/>
            </c:ext>
          </c:extLst>
        </c:ser>
        <c:ser>
          <c:idx val="1"/>
          <c:order val="1"/>
          <c:tx>
            <c:strRef>
              <c:f>'curriculum use PY1 Fa - Sp'!$A$3</c:f>
              <c:strCache>
                <c:ptCount val="1"/>
                <c:pt idx="0">
                  <c:v>Spring 2022</c:v>
                </c:pt>
              </c:strCache>
            </c:strRef>
          </c:tx>
          <c:spPr>
            <a:solidFill>
              <a:srgbClr val="5555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Georgia" panose="02040502050405020303"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'curriculum use PY1 Fa - Sp'!$B$1:$D$1</c:f>
              <c:strCache>
                <c:ptCount val="3"/>
                <c:pt idx="0">
                  <c:v>Centers</c:v>
                </c:pt>
                <c:pt idx="1">
                  <c:v>Family Day Homes</c:v>
                </c:pt>
                <c:pt idx="2">
                  <c:v>Public Schools</c:v>
                </c:pt>
              </c:strCache>
            </c:strRef>
          </c:cat>
          <c:val>
            <c:numRef>
              <c:f>'curriculum use PY1 Fa - Sp'!$B$3:$D$3</c:f>
              <c:numCache>
                <c:formatCode>0.0%</c:formatCode>
                <c:ptCount val="3"/>
                <c:pt idx="0">
                  <c:v>0.68500000000000005</c:v>
                </c:pt>
                <c:pt idx="1">
                  <c:v>0.68200000000000005</c:v>
                </c:pt>
                <c:pt idx="2">
                  <c:v>0.98</c:v>
                </c:pt>
              </c:numCache>
            </c:numRef>
          </c:val>
          <c:extLst>
            <c:ext xmlns:c16="http://schemas.microsoft.com/office/drawing/2014/chart" uri="{C3380CC4-5D6E-409C-BE32-E72D297353CC}">
              <c16:uniqueId val="{00000001-9A8B-4C23-9D03-8087BD4B1289}"/>
            </c:ext>
          </c:extLst>
        </c:ser>
        <c:dLbls>
          <c:dLblPos val="inEnd"/>
          <c:showLegendKey val="0"/>
          <c:showVal val="1"/>
          <c:showCatName val="0"/>
          <c:showSerName val="0"/>
          <c:showPercent val="0"/>
          <c:showBubbleSize val="0"/>
        </c:dLbls>
        <c:gapWidth val="219"/>
        <c:overlap val="-27"/>
        <c:axId val="1827686639"/>
        <c:axId val="1827687055"/>
      </c:barChart>
      <c:catAx>
        <c:axId val="1827686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827687055"/>
        <c:crosses val="autoZero"/>
        <c:auto val="1"/>
        <c:lblAlgn val="ctr"/>
        <c:lblOffset val="100"/>
        <c:noMultiLvlLbl val="0"/>
      </c:catAx>
      <c:valAx>
        <c:axId val="1827687055"/>
        <c:scaling>
          <c:orientation val="minMax"/>
          <c:max val="1"/>
        </c:scaling>
        <c:delete val="0"/>
        <c:axPos val="l"/>
        <c:majorGridlines>
          <c:spPr>
            <a:ln w="9525" cap="flat" cmpd="sng" algn="ctr">
              <a:solidFill>
                <a:schemeClr val="bg1">
                  <a:lumMod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827686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Sheet2!$B$46</c:f>
              <c:strCache>
                <c:ptCount val="1"/>
                <c:pt idx="0">
                  <c:v>Participating</c:v>
                </c:pt>
              </c:strCache>
            </c:strRef>
          </c:tx>
          <c:spPr>
            <a:solidFill>
              <a:srgbClr val="819BC9"/>
            </a:solidFill>
            <a:ln>
              <a:noFill/>
            </a:ln>
            <a:effectLst/>
          </c:spPr>
          <c:invertIfNegative val="0"/>
          <c:dPt>
            <c:idx val="9"/>
            <c:invertIfNegative val="0"/>
            <c:bubble3D val="0"/>
            <c:spPr>
              <a:solidFill>
                <a:srgbClr val="003C71"/>
              </a:solidFill>
              <a:ln>
                <a:noFill/>
              </a:ln>
              <a:effectLst/>
            </c:spPr>
            <c:extLst>
              <c:ext xmlns:c16="http://schemas.microsoft.com/office/drawing/2014/chart" uri="{C3380CC4-5D6E-409C-BE32-E72D297353CC}">
                <c16:uniqueId val="{00000001-11ED-491D-80D0-A0067F0AB40A}"/>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Sheet2!$A$47:$A$56</c:f>
              <c:strCache>
                <c:ptCount val="10"/>
                <c:pt idx="0">
                  <c:v>Region 1 - Southwest</c:v>
                </c:pt>
                <c:pt idx="1">
                  <c:v>Region 2 - West</c:v>
                </c:pt>
                <c:pt idx="2">
                  <c:v>Region 3 - Southside</c:v>
                </c:pt>
                <c:pt idx="3">
                  <c:v>Region 4 - Central</c:v>
                </c:pt>
                <c:pt idx="4">
                  <c:v>Region 5 - Southeastern</c:v>
                </c:pt>
                <c:pt idx="5">
                  <c:v>Region 6 - Chesapeake Bay</c:v>
                </c:pt>
                <c:pt idx="6">
                  <c:v>Region 7 - Capital Area</c:v>
                </c:pt>
                <c:pt idx="7">
                  <c:v>Region 8 - North Central</c:v>
                </c:pt>
                <c:pt idx="8">
                  <c:v>Region 9 - Blue Ridge</c:v>
                </c:pt>
                <c:pt idx="9">
                  <c:v>Virginia</c:v>
                </c:pt>
              </c:strCache>
            </c:strRef>
          </c:cat>
          <c:val>
            <c:numRef>
              <c:f>Sheet2!$B$47:$B$56</c:f>
              <c:numCache>
                <c:formatCode>0.0%</c:formatCode>
                <c:ptCount val="10"/>
                <c:pt idx="0">
                  <c:v>0.87398373983739841</c:v>
                </c:pt>
                <c:pt idx="1">
                  <c:v>0.82191780821917804</c:v>
                </c:pt>
                <c:pt idx="2">
                  <c:v>0.82954545454545459</c:v>
                </c:pt>
                <c:pt idx="3">
                  <c:v>0.67547169811320751</c:v>
                </c:pt>
                <c:pt idx="4">
                  <c:v>0.71644612476370506</c:v>
                </c:pt>
                <c:pt idx="5">
                  <c:v>0.68773234200743494</c:v>
                </c:pt>
                <c:pt idx="6">
                  <c:v>0.7217294900221729</c:v>
                </c:pt>
                <c:pt idx="7">
                  <c:v>0.69962686567164178</c:v>
                </c:pt>
                <c:pt idx="8">
                  <c:v>0.85526315789473684</c:v>
                </c:pt>
                <c:pt idx="9">
                  <c:v>0.73837689133425033</c:v>
                </c:pt>
              </c:numCache>
            </c:numRef>
          </c:val>
          <c:extLst>
            <c:ext xmlns:c16="http://schemas.microsoft.com/office/drawing/2014/chart" uri="{C3380CC4-5D6E-409C-BE32-E72D297353CC}">
              <c16:uniqueId val="{00000002-11ED-491D-80D0-A0067F0AB40A}"/>
            </c:ext>
          </c:extLst>
        </c:ser>
        <c:ser>
          <c:idx val="1"/>
          <c:order val="1"/>
          <c:tx>
            <c:strRef>
              <c:f>Sheet2!$C$46</c:f>
              <c:strCache>
                <c:ptCount val="1"/>
                <c:pt idx="0">
                  <c:v>Non-Participating</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Sheet2!$A$47:$A$56</c:f>
              <c:strCache>
                <c:ptCount val="10"/>
                <c:pt idx="0">
                  <c:v>Region 1 - Southwest</c:v>
                </c:pt>
                <c:pt idx="1">
                  <c:v>Region 2 - West</c:v>
                </c:pt>
                <c:pt idx="2">
                  <c:v>Region 3 - Southside</c:v>
                </c:pt>
                <c:pt idx="3">
                  <c:v>Region 4 - Central</c:v>
                </c:pt>
                <c:pt idx="4">
                  <c:v>Region 5 - Southeastern</c:v>
                </c:pt>
                <c:pt idx="5">
                  <c:v>Region 6 - Chesapeake Bay</c:v>
                </c:pt>
                <c:pt idx="6">
                  <c:v>Region 7 - Capital Area</c:v>
                </c:pt>
                <c:pt idx="7">
                  <c:v>Region 8 - North Central</c:v>
                </c:pt>
                <c:pt idx="8">
                  <c:v>Region 9 - Blue Ridge</c:v>
                </c:pt>
                <c:pt idx="9">
                  <c:v>Virginia</c:v>
                </c:pt>
              </c:strCache>
            </c:strRef>
          </c:cat>
          <c:val>
            <c:numRef>
              <c:f>Sheet2!$C$47:$C$56</c:f>
              <c:numCache>
                <c:formatCode>0.0%</c:formatCode>
                <c:ptCount val="10"/>
                <c:pt idx="0">
                  <c:v>0.12601626016260162</c:v>
                </c:pt>
                <c:pt idx="1">
                  <c:v>0.17808219178082191</c:v>
                </c:pt>
                <c:pt idx="2">
                  <c:v>0.17045454545454544</c:v>
                </c:pt>
                <c:pt idx="3">
                  <c:v>0.32452830188679244</c:v>
                </c:pt>
                <c:pt idx="4">
                  <c:v>0.28355387523629488</c:v>
                </c:pt>
                <c:pt idx="5">
                  <c:v>0.31226765799256506</c:v>
                </c:pt>
                <c:pt idx="6">
                  <c:v>0.27827050997782704</c:v>
                </c:pt>
                <c:pt idx="7">
                  <c:v>0.30037313432835822</c:v>
                </c:pt>
                <c:pt idx="8">
                  <c:v>0.14473684210526316</c:v>
                </c:pt>
                <c:pt idx="9">
                  <c:v>0.26162310866574967</c:v>
                </c:pt>
              </c:numCache>
            </c:numRef>
          </c:val>
          <c:extLst>
            <c:ext xmlns:c16="http://schemas.microsoft.com/office/drawing/2014/chart" uri="{C3380CC4-5D6E-409C-BE32-E72D297353CC}">
              <c16:uniqueId val="{00000003-11ED-491D-80D0-A0067F0AB40A}"/>
            </c:ext>
          </c:extLst>
        </c:ser>
        <c:dLbls>
          <c:dLblPos val="ctr"/>
          <c:showLegendKey val="0"/>
          <c:showVal val="1"/>
          <c:showCatName val="0"/>
          <c:showSerName val="0"/>
          <c:showPercent val="0"/>
          <c:showBubbleSize val="0"/>
        </c:dLbls>
        <c:gapWidth val="150"/>
        <c:overlap val="100"/>
        <c:axId val="373088016"/>
        <c:axId val="373089680"/>
      </c:barChart>
      <c:catAx>
        <c:axId val="373088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373089680"/>
        <c:crosses val="autoZero"/>
        <c:auto val="1"/>
        <c:lblAlgn val="ctr"/>
        <c:lblOffset val="100"/>
        <c:noMultiLvlLbl val="0"/>
      </c:catAx>
      <c:valAx>
        <c:axId val="373089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373088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Sheet2!$A$61</c:f>
              <c:strCache>
                <c:ptCount val="1"/>
                <c:pt idx="0">
                  <c:v>Virginia</c:v>
                </c:pt>
              </c:strCache>
            </c:strRef>
          </c:tx>
          <c:spPr>
            <a:solidFill>
              <a:srgbClr val="003C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Sheet2!$B$60:$D$60</c:f>
              <c:strCache>
                <c:ptCount val="3"/>
                <c:pt idx="0">
                  <c:v>Centers</c:v>
                </c:pt>
                <c:pt idx="1">
                  <c:v>Family Day Homes</c:v>
                </c:pt>
                <c:pt idx="2">
                  <c:v>Public Schools</c:v>
                </c:pt>
              </c:strCache>
            </c:strRef>
          </c:cat>
          <c:val>
            <c:numRef>
              <c:f>Sheet2!$B$61:$D$61</c:f>
              <c:numCache>
                <c:formatCode>General</c:formatCode>
                <c:ptCount val="3"/>
                <c:pt idx="0">
                  <c:v>484</c:v>
                </c:pt>
                <c:pt idx="1">
                  <c:v>210</c:v>
                </c:pt>
                <c:pt idx="2">
                  <c:v>250</c:v>
                </c:pt>
              </c:numCache>
            </c:numRef>
          </c:val>
          <c:extLst>
            <c:ext xmlns:c16="http://schemas.microsoft.com/office/drawing/2014/chart" uri="{C3380CC4-5D6E-409C-BE32-E72D297353CC}">
              <c16:uniqueId val="{00000000-A198-4D26-AE02-152625361E8D}"/>
            </c:ext>
          </c:extLst>
        </c:ser>
        <c:dLbls>
          <c:dLblPos val="ctr"/>
          <c:showLegendKey val="0"/>
          <c:showVal val="1"/>
          <c:showCatName val="0"/>
          <c:showSerName val="0"/>
          <c:showPercent val="0"/>
          <c:showBubbleSize val="0"/>
        </c:dLbls>
        <c:gapWidth val="219"/>
        <c:overlap val="-27"/>
        <c:axId val="1024050000"/>
        <c:axId val="1024050416"/>
      </c:barChart>
      <c:catAx>
        <c:axId val="102405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024050416"/>
        <c:crosses val="autoZero"/>
        <c:auto val="1"/>
        <c:lblAlgn val="ctr"/>
        <c:lblOffset val="100"/>
        <c:noMultiLvlLbl val="0"/>
      </c:catAx>
      <c:valAx>
        <c:axId val="1024050416"/>
        <c:scaling>
          <c:orientation val="minMax"/>
          <c:max val="550"/>
          <c:min val="0"/>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02405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'PY1 completion'!$B$1</c:f>
              <c:strCache>
                <c:ptCount val="1"/>
                <c:pt idx="0">
                  <c:v>Complete Rating</c:v>
                </c:pt>
              </c:strCache>
            </c:strRef>
          </c:tx>
          <c:spPr>
            <a:solidFill>
              <a:srgbClr val="003C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'PY1 completion'!$A$2</c:f>
              <c:strCache>
                <c:ptCount val="1"/>
                <c:pt idx="0">
                  <c:v>Virginia</c:v>
                </c:pt>
              </c:strCache>
            </c:strRef>
          </c:cat>
          <c:val>
            <c:numRef>
              <c:f>'PY1 completion'!$B$2</c:f>
              <c:numCache>
                <c:formatCode>0.0%</c:formatCode>
                <c:ptCount val="1"/>
                <c:pt idx="0">
                  <c:v>0.70299999999999996</c:v>
                </c:pt>
              </c:numCache>
            </c:numRef>
          </c:val>
          <c:extLst>
            <c:ext xmlns:c16="http://schemas.microsoft.com/office/drawing/2014/chart" uri="{C3380CC4-5D6E-409C-BE32-E72D297353CC}">
              <c16:uniqueId val="{00000000-9BCD-4845-85A2-0CE0E5933D06}"/>
            </c:ext>
          </c:extLst>
        </c:ser>
        <c:ser>
          <c:idx val="1"/>
          <c:order val="1"/>
          <c:tx>
            <c:strRef>
              <c:f>'PY1 completion'!$C$1</c:f>
              <c:strCache>
                <c:ptCount val="1"/>
                <c:pt idx="0">
                  <c:v>Incomplete Rating</c:v>
                </c:pt>
              </c:strCache>
            </c:strRef>
          </c:tx>
          <c:spPr>
            <a:solidFill>
              <a:schemeClr val="tx1">
                <a:lumMod val="95000"/>
                <a:lumOff val="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'PY1 completion'!$A$2</c:f>
              <c:strCache>
                <c:ptCount val="1"/>
                <c:pt idx="0">
                  <c:v>Virginia</c:v>
                </c:pt>
              </c:strCache>
            </c:strRef>
          </c:cat>
          <c:val>
            <c:numRef>
              <c:f>'PY1 completion'!$C$2</c:f>
              <c:numCache>
                <c:formatCode>0.0%</c:formatCode>
                <c:ptCount val="1"/>
                <c:pt idx="0">
                  <c:v>0.29699999999999999</c:v>
                </c:pt>
              </c:numCache>
            </c:numRef>
          </c:val>
          <c:extLst>
            <c:ext xmlns:c16="http://schemas.microsoft.com/office/drawing/2014/chart" uri="{C3380CC4-5D6E-409C-BE32-E72D297353CC}">
              <c16:uniqueId val="{00000001-9BCD-4845-85A2-0CE0E5933D06}"/>
            </c:ext>
          </c:extLst>
        </c:ser>
        <c:dLbls>
          <c:dLblPos val="ctr"/>
          <c:showLegendKey val="0"/>
          <c:showVal val="1"/>
          <c:showCatName val="0"/>
          <c:showSerName val="0"/>
          <c:showPercent val="0"/>
          <c:showBubbleSize val="0"/>
        </c:dLbls>
        <c:gapWidth val="150"/>
        <c:overlap val="100"/>
        <c:axId val="1054601952"/>
        <c:axId val="1054599040"/>
      </c:barChart>
      <c:catAx>
        <c:axId val="1054601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054599040"/>
        <c:crosses val="autoZero"/>
        <c:auto val="1"/>
        <c:lblAlgn val="ctr"/>
        <c:lblOffset val="100"/>
        <c:noMultiLvlLbl val="0"/>
      </c:catAx>
      <c:valAx>
        <c:axId val="1054599040"/>
        <c:scaling>
          <c:orientation val="minMax"/>
          <c:max val="1"/>
        </c:scaling>
        <c:delete val="0"/>
        <c:axPos val="b"/>
        <c:majorGridlines>
          <c:spPr>
            <a:ln w="9525" cap="flat" cmpd="sng" algn="ctr">
              <a:solidFill>
                <a:schemeClr val="bg1">
                  <a:lumMod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054601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'external higher pct (2)'!$B$2</c:f>
              <c:strCache>
                <c:ptCount val="1"/>
                <c:pt idx="0">
                  <c:v>External Score is Higher</c:v>
                </c:pt>
              </c:strCache>
            </c:strRef>
          </c:tx>
          <c:spPr>
            <a:solidFill>
              <a:srgbClr val="3E5B9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'external higher pct (2)'!$A$3:$A$5</c:f>
              <c:strCache>
                <c:ptCount val="3"/>
                <c:pt idx="0">
                  <c:v>Infant (n=230)</c:v>
                </c:pt>
                <c:pt idx="1">
                  <c:v>Toddler (n=328)</c:v>
                </c:pt>
                <c:pt idx="2">
                  <c:v>PreK (n=854)</c:v>
                </c:pt>
              </c:strCache>
            </c:strRef>
          </c:cat>
          <c:val>
            <c:numRef>
              <c:f>'external higher pct (2)'!$B$3:$B$5</c:f>
              <c:numCache>
                <c:formatCode>0%</c:formatCode>
                <c:ptCount val="3"/>
                <c:pt idx="0">
                  <c:v>0.1782</c:v>
                </c:pt>
                <c:pt idx="1">
                  <c:v>0.10048780487804879</c:v>
                </c:pt>
                <c:pt idx="2">
                  <c:v>6.6656908665105388E-2</c:v>
                </c:pt>
              </c:numCache>
            </c:numRef>
          </c:val>
          <c:extLst>
            <c:ext xmlns:c16="http://schemas.microsoft.com/office/drawing/2014/chart" uri="{C3380CC4-5D6E-409C-BE32-E72D297353CC}">
              <c16:uniqueId val="{00000000-FF59-4F6C-9C59-436D8EA11524}"/>
            </c:ext>
          </c:extLst>
        </c:ser>
        <c:ser>
          <c:idx val="1"/>
          <c:order val="1"/>
          <c:tx>
            <c:strRef>
              <c:f>'external higher pct (2)'!$C$2</c:f>
              <c:strCache>
                <c:ptCount val="1"/>
                <c:pt idx="0">
                  <c:v>Local Score is Higher</c:v>
                </c:pt>
              </c:strCache>
            </c:strRef>
          </c:tx>
          <c:spPr>
            <a:solidFill>
              <a:srgbClr val="5555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'external higher pct (2)'!$A$3:$A$5</c:f>
              <c:strCache>
                <c:ptCount val="3"/>
                <c:pt idx="0">
                  <c:v>Infant (n=230)</c:v>
                </c:pt>
                <c:pt idx="1">
                  <c:v>Toddler (n=328)</c:v>
                </c:pt>
                <c:pt idx="2">
                  <c:v>PreK (n=854)</c:v>
                </c:pt>
              </c:strCache>
            </c:strRef>
          </c:cat>
          <c:val>
            <c:numRef>
              <c:f>'external higher pct (2)'!$C$3:$C$5</c:f>
              <c:numCache>
                <c:formatCode>0%</c:formatCode>
                <c:ptCount val="3"/>
                <c:pt idx="0">
                  <c:v>0.25223478260869564</c:v>
                </c:pt>
                <c:pt idx="1">
                  <c:v>0.21353658536585368</c:v>
                </c:pt>
                <c:pt idx="2">
                  <c:v>0.22959601873536298</c:v>
                </c:pt>
              </c:numCache>
            </c:numRef>
          </c:val>
          <c:extLst>
            <c:ext xmlns:c16="http://schemas.microsoft.com/office/drawing/2014/chart" uri="{C3380CC4-5D6E-409C-BE32-E72D297353CC}">
              <c16:uniqueId val="{00000001-FF59-4F6C-9C59-436D8EA11524}"/>
            </c:ext>
          </c:extLst>
        </c:ser>
        <c:ser>
          <c:idx val="2"/>
          <c:order val="2"/>
          <c:tx>
            <c:strRef>
              <c:f>'external higher pct (2)'!$D$2</c:f>
              <c:strCache>
                <c:ptCount val="1"/>
                <c:pt idx="0">
                  <c:v>Scores Within 1.0 Point</c:v>
                </c:pt>
              </c:strCache>
            </c:strRef>
          </c:tx>
          <c:spPr>
            <a:solidFill>
              <a:srgbClr val="819B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'external higher pct (2)'!$D$3:$D$5</c:f>
              <c:numCache>
                <c:formatCode>0%</c:formatCode>
                <c:ptCount val="3"/>
                <c:pt idx="0">
                  <c:v>0.56956521739130439</c:v>
                </c:pt>
                <c:pt idx="1">
                  <c:v>0.6859756097560975</c:v>
                </c:pt>
                <c:pt idx="2">
                  <c:v>0.70374707259953162</c:v>
                </c:pt>
              </c:numCache>
            </c:numRef>
          </c:val>
          <c:extLst>
            <c:ext xmlns:c16="http://schemas.microsoft.com/office/drawing/2014/chart" uri="{C3380CC4-5D6E-409C-BE32-E72D297353CC}">
              <c16:uniqueId val="{00000002-FF59-4F6C-9C59-436D8EA11524}"/>
            </c:ext>
          </c:extLst>
        </c:ser>
        <c:dLbls>
          <c:showLegendKey val="0"/>
          <c:showVal val="0"/>
          <c:showCatName val="0"/>
          <c:showSerName val="0"/>
          <c:showPercent val="0"/>
          <c:showBubbleSize val="0"/>
        </c:dLbls>
        <c:gapWidth val="150"/>
        <c:overlap val="100"/>
        <c:axId val="471634095"/>
        <c:axId val="471634511"/>
      </c:barChart>
      <c:catAx>
        <c:axId val="4716340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71634511"/>
        <c:crosses val="autoZero"/>
        <c:auto val="1"/>
        <c:lblAlgn val="ctr"/>
        <c:lblOffset val="100"/>
        <c:noMultiLvlLbl val="0"/>
      </c:catAx>
      <c:valAx>
        <c:axId val="471634511"/>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71634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curriculum!$B$1</c:f>
              <c:strCache>
                <c:ptCount val="1"/>
              </c:strCache>
            </c:strRef>
          </c:tx>
          <c:spPr>
            <a:solidFill>
              <a:srgbClr val="3E5B91"/>
            </a:solidFill>
          </c:spPr>
          <c:dPt>
            <c:idx val="0"/>
            <c:bubble3D val="0"/>
            <c:extLst>
              <c:ext xmlns:c16="http://schemas.microsoft.com/office/drawing/2014/chart" uri="{C3380CC4-5D6E-409C-BE32-E72D297353CC}">
                <c16:uniqueId val="{00000000-E3DD-498E-9286-DDB5244A5171}"/>
              </c:ext>
            </c:extLst>
          </c:dPt>
          <c:dPt>
            <c:idx val="1"/>
            <c:bubble3D val="0"/>
            <c:spPr>
              <a:solidFill>
                <a:srgbClr val="555555"/>
              </a:solidFill>
            </c:spPr>
            <c:extLst>
              <c:ext xmlns:c16="http://schemas.microsoft.com/office/drawing/2014/chart" uri="{C3380CC4-5D6E-409C-BE32-E72D297353CC}">
                <c16:uniqueId val="{00000002-E3DD-498E-9286-DDB5244A5171}"/>
              </c:ext>
            </c:extLst>
          </c:dPt>
          <c:dLbls>
            <c:dLbl>
              <c:idx val="0"/>
              <c:layout>
                <c:manualLayout>
                  <c:x val="-0.10136970926442954"/>
                  <c:y val="-0.16141101461029816"/>
                </c:manualLayout>
              </c:layout>
              <c:spPr/>
              <c:txPr>
                <a:bodyPr/>
                <a:lstStyle/>
                <a:p>
                  <a:pPr lvl="0">
                    <a:defRPr sz="1600" b="1">
                      <a:solidFill>
                        <a:schemeClr val="bg1"/>
                      </a:solidFill>
                      <a:latin typeface="Georgia" panose="02040502050405020303" pitchFamily="18"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E3DD-498E-9286-DDB5244A5171}"/>
                </c:ext>
              </c:extLst>
            </c:dLbl>
            <c:dLbl>
              <c:idx val="1"/>
              <c:layout>
                <c:manualLayout>
                  <c:x val="0.10423265816872493"/>
                  <c:y val="0.1831852027080306"/>
                </c:manualLayout>
              </c:layout>
              <c:spPr/>
              <c:txPr>
                <a:bodyPr/>
                <a:lstStyle/>
                <a:p>
                  <a:pPr lvl="0">
                    <a:defRPr sz="1600" b="1">
                      <a:solidFill>
                        <a:schemeClr val="bg1"/>
                      </a:solidFill>
                      <a:latin typeface="Georgia" panose="02040502050405020303" pitchFamily="18"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E3DD-498E-9286-DDB5244A5171}"/>
                </c:ext>
              </c:extLst>
            </c:dLbl>
            <c:spPr>
              <a:noFill/>
              <a:ln>
                <a:noFill/>
              </a:ln>
              <a:effectLst/>
            </c:spPr>
            <c:txPr>
              <a:bodyPr wrap="square" lIns="38100" tIns="19050" rIns="38100" bIns="19050" anchor="ctr">
                <a:spAutoFit/>
              </a:bodyPr>
              <a:lstStyle/>
              <a:p>
                <a:pPr>
                  <a:defRPr sz="1600" b="1">
                    <a:solidFill>
                      <a:schemeClr val="bg1"/>
                    </a:solidFill>
                    <a:latin typeface="Georgia" panose="02040502050405020303" pitchFamily="18" charset="0"/>
                  </a:defRPr>
                </a:pPr>
                <a:endParaRPr lang="en-US"/>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curriculum!$A$2:$A$3</c:f>
              <c:strCache>
                <c:ptCount val="2"/>
                <c:pt idx="0">
                  <c:v>Using Approved Curriculum</c:v>
                </c:pt>
                <c:pt idx="1">
                  <c:v>Not Using Approved Curriculum</c:v>
                </c:pt>
              </c:strCache>
            </c:strRef>
          </c:cat>
          <c:val>
            <c:numRef>
              <c:f>curriculum!$B$2:$B$3</c:f>
              <c:numCache>
                <c:formatCode>#,##0</c:formatCode>
                <c:ptCount val="2"/>
                <c:pt idx="0">
                  <c:v>3663</c:v>
                </c:pt>
                <c:pt idx="1">
                  <c:v>1024</c:v>
                </c:pt>
              </c:numCache>
            </c:numRef>
          </c:val>
          <c:extLst>
            <c:ext xmlns:c16="http://schemas.microsoft.com/office/drawing/2014/chart" uri="{C3380CC4-5D6E-409C-BE32-E72D297353CC}">
              <c16:uniqueId val="{00000003-E3DD-498E-9286-DDB5244A5171}"/>
            </c:ext>
          </c:extLst>
        </c:ser>
        <c:dLbls>
          <c:showLegendKey val="0"/>
          <c:showVal val="0"/>
          <c:showCatName val="0"/>
          <c:showSerName val="0"/>
          <c:showPercent val="0"/>
          <c:showBubbleSize val="0"/>
          <c:showLeaderLines val="1"/>
        </c:dLbls>
        <c:firstSliceAng val="0"/>
      </c:pieChart>
    </c:plotArea>
    <c:plotVisOnly val="1"/>
    <c:dispBlanksAs val="zero"/>
    <c:showDLblsOverMax val="1"/>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76975-EAEB-4600-B753-73CB2EBB8D0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90386F33-71D4-4965-B7CC-C10E9437BCB6}">
      <dgm:prSet phldrT="[Text]" phldr="0"/>
      <dgm:spPr/>
      <dgm:t>
        <a:bodyPr/>
        <a:lstStyle/>
        <a:p>
          <a:pPr rtl="0"/>
          <a:r>
            <a:rPr lang="en-US">
              <a:latin typeface="Georgia"/>
            </a:rPr>
            <a:t>Incomplete Fall or Spring Local Observation</a:t>
          </a:r>
        </a:p>
      </dgm:t>
    </dgm:pt>
    <dgm:pt modelId="{B7278EB3-8C51-461A-9A9C-37A784D336AA}" type="parTrans" cxnId="{5FCCBBD6-47CD-4B94-89F2-49E7A3032790}">
      <dgm:prSet/>
      <dgm:spPr/>
      <dgm:t>
        <a:bodyPr/>
        <a:lstStyle/>
        <a:p>
          <a:endParaRPr lang="en-US"/>
        </a:p>
      </dgm:t>
    </dgm:pt>
    <dgm:pt modelId="{BABDFE2E-1428-439A-A1E8-F6268AA5940F}" type="sibTrans" cxnId="{5FCCBBD6-47CD-4B94-89F2-49E7A3032790}">
      <dgm:prSet/>
      <dgm:spPr/>
      <dgm:t>
        <a:bodyPr/>
        <a:lstStyle/>
        <a:p>
          <a:endParaRPr lang="en-US"/>
        </a:p>
      </dgm:t>
    </dgm:pt>
    <dgm:pt modelId="{D5525397-5328-42DF-83AE-B818233A78FF}">
      <dgm:prSet phldrT="[Text]" custT="1"/>
      <dgm:spPr/>
      <dgm:t>
        <a:bodyPr/>
        <a:lstStyle/>
        <a:p>
          <a:pPr rtl="0"/>
          <a:r>
            <a:rPr lang="en-US" sz="1600">
              <a:solidFill>
                <a:schemeClr val="bg2"/>
              </a:solidFill>
              <a:latin typeface="Georgia"/>
            </a:rPr>
            <a:t>Scores </a:t>
          </a:r>
          <a:r>
            <a:rPr lang="en-US" sz="1700">
              <a:solidFill>
                <a:schemeClr val="bg2"/>
              </a:solidFill>
              <a:latin typeface="Georgia"/>
            </a:rPr>
            <a:t>from</a:t>
          </a:r>
          <a:r>
            <a:rPr lang="en-US" sz="1600">
              <a:solidFill>
                <a:schemeClr val="bg2"/>
              </a:solidFill>
              <a:latin typeface="Georgia"/>
            </a:rPr>
            <a:t> fall or spring external observation used in place of missing fall local scores</a:t>
          </a:r>
        </a:p>
      </dgm:t>
    </dgm:pt>
    <dgm:pt modelId="{0DE08B15-19A8-4819-B882-7F60F8038E63}" type="parTrans" cxnId="{BD65332B-3D1A-4DB3-BF95-EFDFA2756DA7}">
      <dgm:prSet/>
      <dgm:spPr/>
      <dgm:t>
        <a:bodyPr/>
        <a:lstStyle/>
        <a:p>
          <a:endParaRPr lang="en-US"/>
        </a:p>
      </dgm:t>
    </dgm:pt>
    <dgm:pt modelId="{F5FDB89B-189F-4E50-8FD3-0553347415CB}" type="sibTrans" cxnId="{BD65332B-3D1A-4DB3-BF95-EFDFA2756DA7}">
      <dgm:prSet/>
      <dgm:spPr/>
      <dgm:t>
        <a:bodyPr/>
        <a:lstStyle/>
        <a:p>
          <a:endParaRPr lang="en-US"/>
        </a:p>
      </dgm:t>
    </dgm:pt>
    <dgm:pt modelId="{07B5F261-F8BF-4804-904C-D0024F36D0B7}">
      <dgm:prSet phldrT="[Text]" custT="1"/>
      <dgm:spPr/>
      <dgm:t>
        <a:bodyPr/>
        <a:lstStyle/>
        <a:p>
          <a:pPr rtl="0"/>
          <a:r>
            <a:rPr lang="en-US" sz="1700">
              <a:solidFill>
                <a:schemeClr val="bg2"/>
              </a:solidFill>
              <a:latin typeface="Georgia"/>
            </a:rPr>
            <a:t>If there are no external observation scores, the state will send an external observer to the classroom</a:t>
          </a:r>
        </a:p>
      </dgm:t>
    </dgm:pt>
    <dgm:pt modelId="{57842F28-1C30-4A1C-B141-B3B8E39FBFCD}" type="parTrans" cxnId="{F3BDD8BE-4C21-402D-9476-3D1E5A843EF6}">
      <dgm:prSet/>
      <dgm:spPr/>
      <dgm:t>
        <a:bodyPr/>
        <a:lstStyle/>
        <a:p>
          <a:endParaRPr lang="en-US"/>
        </a:p>
      </dgm:t>
    </dgm:pt>
    <dgm:pt modelId="{A7C8524E-EE62-444A-8093-5DEAC7F6AD9A}" type="sibTrans" cxnId="{F3BDD8BE-4C21-402D-9476-3D1E5A843EF6}">
      <dgm:prSet/>
      <dgm:spPr/>
      <dgm:t>
        <a:bodyPr/>
        <a:lstStyle/>
        <a:p>
          <a:endParaRPr lang="en-US"/>
        </a:p>
      </dgm:t>
    </dgm:pt>
    <dgm:pt modelId="{FF10CA11-1F5E-4BC4-999A-BD788D568267}">
      <dgm:prSet phldrT="[Text]" phldr="0"/>
      <dgm:spPr/>
      <dgm:t>
        <a:bodyPr/>
        <a:lstStyle/>
        <a:p>
          <a:pPr rtl="0"/>
          <a:r>
            <a:rPr lang="en-US">
              <a:latin typeface="Georgia"/>
            </a:rPr>
            <a:t>Incomplete External Observations</a:t>
          </a:r>
        </a:p>
      </dgm:t>
    </dgm:pt>
    <dgm:pt modelId="{1968A244-05BB-4F89-8C07-F121C559ECC7}" type="parTrans" cxnId="{D6985CAF-B345-4880-9CAF-119CA5B8112F}">
      <dgm:prSet/>
      <dgm:spPr/>
      <dgm:t>
        <a:bodyPr/>
        <a:lstStyle/>
        <a:p>
          <a:endParaRPr lang="en-US"/>
        </a:p>
      </dgm:t>
    </dgm:pt>
    <dgm:pt modelId="{A8AFB12C-50F3-4931-B2AF-F49696C0063F}" type="sibTrans" cxnId="{D6985CAF-B345-4880-9CAF-119CA5B8112F}">
      <dgm:prSet/>
      <dgm:spPr/>
      <dgm:t>
        <a:bodyPr/>
        <a:lstStyle/>
        <a:p>
          <a:endParaRPr lang="en-US"/>
        </a:p>
      </dgm:t>
    </dgm:pt>
    <dgm:pt modelId="{D3155D16-A76E-405F-B8C7-CE1F8A04B4DD}">
      <dgm:prSet phldrT="[Text]" phldr="0"/>
      <dgm:spPr/>
      <dgm:t>
        <a:bodyPr/>
        <a:lstStyle/>
        <a:p>
          <a:r>
            <a:rPr lang="en-US">
              <a:solidFill>
                <a:schemeClr val="bg2"/>
              </a:solidFill>
              <a:latin typeface="Georgia"/>
            </a:rPr>
            <a:t>Sites will be considered out of compliance with the law and will be notified by VDOE that future public funding may be impacted. </a:t>
          </a:r>
        </a:p>
      </dgm:t>
    </dgm:pt>
    <dgm:pt modelId="{D325A6C4-90BA-4D07-B1BE-F3D6DA4B9A77}" type="parTrans" cxnId="{66BF2DA6-C48E-4FBE-9233-BC6462619ABF}">
      <dgm:prSet/>
      <dgm:spPr/>
      <dgm:t>
        <a:bodyPr/>
        <a:lstStyle/>
        <a:p>
          <a:endParaRPr lang="en-US"/>
        </a:p>
      </dgm:t>
    </dgm:pt>
    <dgm:pt modelId="{98436F09-0BF6-4BBB-8D4A-136B98CE2047}" type="sibTrans" cxnId="{66BF2DA6-C48E-4FBE-9233-BC6462619ABF}">
      <dgm:prSet/>
      <dgm:spPr/>
      <dgm:t>
        <a:bodyPr/>
        <a:lstStyle/>
        <a:p>
          <a:endParaRPr lang="en-US"/>
        </a:p>
      </dgm:t>
    </dgm:pt>
    <dgm:pt modelId="{29747DDB-0BCE-46EF-A307-F585EF0D42B7}">
      <dgm:prSet custT="1"/>
      <dgm:spPr/>
      <dgm:t>
        <a:bodyPr/>
        <a:lstStyle/>
        <a:p>
          <a:r>
            <a:rPr lang="en-US" sz="1700">
              <a:solidFill>
                <a:schemeClr val="bg2"/>
              </a:solidFill>
              <a:latin typeface="Georgia"/>
            </a:rPr>
            <a:t>In addition, any site without at least one external observation during the program year will automatically receive a Needs Support rating</a:t>
          </a:r>
        </a:p>
      </dgm:t>
    </dgm:pt>
    <dgm:pt modelId="{2A39646C-8522-4497-AAC0-0A3F1D745030}" type="parTrans" cxnId="{794B4C94-7AA4-4A16-9411-84229B7F27A9}">
      <dgm:prSet/>
      <dgm:spPr/>
      <dgm:t>
        <a:bodyPr/>
        <a:lstStyle/>
        <a:p>
          <a:endParaRPr lang="en-US"/>
        </a:p>
      </dgm:t>
    </dgm:pt>
    <dgm:pt modelId="{C3653B7E-0C86-4B7D-8A85-9E76A298BB29}" type="sibTrans" cxnId="{794B4C94-7AA4-4A16-9411-84229B7F27A9}">
      <dgm:prSet/>
      <dgm:spPr/>
      <dgm:t>
        <a:bodyPr/>
        <a:lstStyle/>
        <a:p>
          <a:endParaRPr lang="en-US"/>
        </a:p>
      </dgm:t>
    </dgm:pt>
    <dgm:pt modelId="{83AC3186-7037-4615-AE08-A3C0178A9545}" type="pres">
      <dgm:prSet presAssocID="{A2376975-EAEB-4600-B753-73CB2EBB8D0E}" presName="Name0" presStyleCnt="0">
        <dgm:presLayoutVars>
          <dgm:chPref val="3"/>
          <dgm:dir/>
          <dgm:animLvl val="lvl"/>
          <dgm:resizeHandles/>
        </dgm:presLayoutVars>
      </dgm:prSet>
      <dgm:spPr/>
    </dgm:pt>
    <dgm:pt modelId="{0F64BBFC-4117-42F8-A755-3F82B63BB963}" type="pres">
      <dgm:prSet presAssocID="{90386F33-71D4-4965-B7CC-C10E9437BCB6}" presName="horFlow" presStyleCnt="0"/>
      <dgm:spPr/>
    </dgm:pt>
    <dgm:pt modelId="{8E212749-690F-42C7-9C77-8C79DFFE9281}" type="pres">
      <dgm:prSet presAssocID="{90386F33-71D4-4965-B7CC-C10E9437BCB6}" presName="bigChev" presStyleLbl="node1" presStyleIdx="0" presStyleCnt="2" custScaleX="153652" custScaleY="201020"/>
      <dgm:spPr/>
    </dgm:pt>
    <dgm:pt modelId="{C65E9393-F76D-448A-9B83-8F44B7088515}" type="pres">
      <dgm:prSet presAssocID="{0DE08B15-19A8-4819-B882-7F60F8038E63}" presName="parTrans" presStyleCnt="0"/>
      <dgm:spPr/>
    </dgm:pt>
    <dgm:pt modelId="{79475AE9-A2A1-42BD-9FEF-5E330CEE18CB}" type="pres">
      <dgm:prSet presAssocID="{D5525397-5328-42DF-83AE-B818233A78FF}" presName="node" presStyleLbl="alignAccFollowNode1" presStyleIdx="0" presStyleCnt="4" custScaleX="186612" custScaleY="205794">
        <dgm:presLayoutVars>
          <dgm:bulletEnabled val="1"/>
        </dgm:presLayoutVars>
      </dgm:prSet>
      <dgm:spPr/>
    </dgm:pt>
    <dgm:pt modelId="{7AF7627B-78F1-4ABB-A229-FEEB218BEDEA}" type="pres">
      <dgm:prSet presAssocID="{F5FDB89B-189F-4E50-8FD3-0553347415CB}" presName="sibTrans" presStyleCnt="0"/>
      <dgm:spPr/>
    </dgm:pt>
    <dgm:pt modelId="{CE1097B1-6FEE-4C5E-BD54-CF38B29D17B1}" type="pres">
      <dgm:prSet presAssocID="{07B5F261-F8BF-4804-904C-D0024F36D0B7}" presName="node" presStyleLbl="alignAccFollowNode1" presStyleIdx="1" presStyleCnt="4" custScaleX="195394" custScaleY="205794">
        <dgm:presLayoutVars>
          <dgm:bulletEnabled val="1"/>
        </dgm:presLayoutVars>
      </dgm:prSet>
      <dgm:spPr/>
    </dgm:pt>
    <dgm:pt modelId="{07633372-3C4E-4C94-B4B6-98CB3A1AE86F}" type="pres">
      <dgm:prSet presAssocID="{90386F33-71D4-4965-B7CC-C10E9437BCB6}" presName="vSp" presStyleCnt="0"/>
      <dgm:spPr/>
    </dgm:pt>
    <dgm:pt modelId="{1BCF23C5-ABE6-4399-B43F-9901B241CE45}" type="pres">
      <dgm:prSet presAssocID="{FF10CA11-1F5E-4BC4-999A-BD788D568267}" presName="horFlow" presStyleCnt="0"/>
      <dgm:spPr/>
    </dgm:pt>
    <dgm:pt modelId="{E2303729-F22A-4B04-9416-EE9BC8B7DE95}" type="pres">
      <dgm:prSet presAssocID="{FF10CA11-1F5E-4BC4-999A-BD788D568267}" presName="bigChev" presStyleLbl="node1" presStyleIdx="1" presStyleCnt="2" custScaleX="155024" custScaleY="205794"/>
      <dgm:spPr/>
    </dgm:pt>
    <dgm:pt modelId="{158B6209-50A2-4594-BAA3-8F65444B5105}" type="pres">
      <dgm:prSet presAssocID="{D325A6C4-90BA-4D07-B1BE-F3D6DA4B9A77}" presName="parTrans" presStyleCnt="0"/>
      <dgm:spPr/>
    </dgm:pt>
    <dgm:pt modelId="{97004579-D60B-4C15-82BB-CB401AC58206}" type="pres">
      <dgm:prSet presAssocID="{D3155D16-A76E-405F-B8C7-CE1F8A04B4DD}" presName="node" presStyleLbl="alignAccFollowNode1" presStyleIdx="2" presStyleCnt="4" custScaleX="186612" custScaleY="205794">
        <dgm:presLayoutVars>
          <dgm:bulletEnabled val="1"/>
        </dgm:presLayoutVars>
      </dgm:prSet>
      <dgm:spPr/>
    </dgm:pt>
    <dgm:pt modelId="{396A5FE3-CCF8-48AA-88FE-BBFEECA868D6}" type="pres">
      <dgm:prSet presAssocID="{98436F09-0BF6-4BBB-8D4A-136B98CE2047}" presName="sibTrans" presStyleCnt="0"/>
      <dgm:spPr/>
    </dgm:pt>
    <dgm:pt modelId="{4D1B2A18-B9BF-422E-BD24-8677FF6DAC2B}" type="pres">
      <dgm:prSet presAssocID="{29747DDB-0BCE-46EF-A307-F585EF0D42B7}" presName="node" presStyleLbl="alignAccFollowNode1" presStyleIdx="3" presStyleCnt="4" custScaleX="199717" custScaleY="205794">
        <dgm:presLayoutVars>
          <dgm:bulletEnabled val="1"/>
        </dgm:presLayoutVars>
      </dgm:prSet>
      <dgm:spPr/>
    </dgm:pt>
  </dgm:ptLst>
  <dgm:cxnLst>
    <dgm:cxn modelId="{B9ADA30E-C253-4B64-A03B-451F818EE837}" type="presOf" srcId="{29747DDB-0BCE-46EF-A307-F585EF0D42B7}" destId="{4D1B2A18-B9BF-422E-BD24-8677FF6DAC2B}" srcOrd="0" destOrd="0" presId="urn:microsoft.com/office/officeart/2005/8/layout/lProcess3"/>
    <dgm:cxn modelId="{BD65332B-3D1A-4DB3-BF95-EFDFA2756DA7}" srcId="{90386F33-71D4-4965-B7CC-C10E9437BCB6}" destId="{D5525397-5328-42DF-83AE-B818233A78FF}" srcOrd="0" destOrd="0" parTransId="{0DE08B15-19A8-4819-B882-7F60F8038E63}" sibTransId="{F5FDB89B-189F-4E50-8FD3-0553347415CB}"/>
    <dgm:cxn modelId="{93D7C032-C066-43E7-9D8C-455D76BB2B25}" type="presOf" srcId="{D5525397-5328-42DF-83AE-B818233A78FF}" destId="{79475AE9-A2A1-42BD-9FEF-5E330CEE18CB}" srcOrd="0" destOrd="0" presId="urn:microsoft.com/office/officeart/2005/8/layout/lProcess3"/>
    <dgm:cxn modelId="{DF9EA160-AA3C-4ECA-80C1-AA32AD392830}" type="presOf" srcId="{D3155D16-A76E-405F-B8C7-CE1F8A04B4DD}" destId="{97004579-D60B-4C15-82BB-CB401AC58206}" srcOrd="0" destOrd="0" presId="urn:microsoft.com/office/officeart/2005/8/layout/lProcess3"/>
    <dgm:cxn modelId="{28472774-5C82-448C-8268-B19FD77B8051}" type="presOf" srcId="{FF10CA11-1F5E-4BC4-999A-BD788D568267}" destId="{E2303729-F22A-4B04-9416-EE9BC8B7DE95}" srcOrd="0" destOrd="0" presId="urn:microsoft.com/office/officeart/2005/8/layout/lProcess3"/>
    <dgm:cxn modelId="{794B4C94-7AA4-4A16-9411-84229B7F27A9}" srcId="{FF10CA11-1F5E-4BC4-999A-BD788D568267}" destId="{29747DDB-0BCE-46EF-A307-F585EF0D42B7}" srcOrd="1" destOrd="0" parTransId="{2A39646C-8522-4497-AAC0-0A3F1D745030}" sibTransId="{C3653B7E-0C86-4B7D-8A85-9E76A298BB29}"/>
    <dgm:cxn modelId="{66BF2DA6-C48E-4FBE-9233-BC6462619ABF}" srcId="{FF10CA11-1F5E-4BC4-999A-BD788D568267}" destId="{D3155D16-A76E-405F-B8C7-CE1F8A04B4DD}" srcOrd="0" destOrd="0" parTransId="{D325A6C4-90BA-4D07-B1BE-F3D6DA4B9A77}" sibTransId="{98436F09-0BF6-4BBB-8D4A-136B98CE2047}"/>
    <dgm:cxn modelId="{D6985CAF-B345-4880-9CAF-119CA5B8112F}" srcId="{A2376975-EAEB-4600-B753-73CB2EBB8D0E}" destId="{FF10CA11-1F5E-4BC4-999A-BD788D568267}" srcOrd="1" destOrd="0" parTransId="{1968A244-05BB-4F89-8C07-F121C559ECC7}" sibTransId="{A8AFB12C-50F3-4931-B2AF-F49696C0063F}"/>
    <dgm:cxn modelId="{2835ABBA-9253-4CE5-9BE7-D2F6D3C139D6}" type="presOf" srcId="{A2376975-EAEB-4600-B753-73CB2EBB8D0E}" destId="{83AC3186-7037-4615-AE08-A3C0178A9545}" srcOrd="0" destOrd="0" presId="urn:microsoft.com/office/officeart/2005/8/layout/lProcess3"/>
    <dgm:cxn modelId="{F3BDD8BE-4C21-402D-9476-3D1E5A843EF6}" srcId="{90386F33-71D4-4965-B7CC-C10E9437BCB6}" destId="{07B5F261-F8BF-4804-904C-D0024F36D0B7}" srcOrd="1" destOrd="0" parTransId="{57842F28-1C30-4A1C-B141-B3B8E39FBFCD}" sibTransId="{A7C8524E-EE62-444A-8093-5DEAC7F6AD9A}"/>
    <dgm:cxn modelId="{BC87FEBE-6DD6-4B3D-A62D-7982AC7DCD6C}" type="presOf" srcId="{90386F33-71D4-4965-B7CC-C10E9437BCB6}" destId="{8E212749-690F-42C7-9C77-8C79DFFE9281}" srcOrd="0" destOrd="0" presId="urn:microsoft.com/office/officeart/2005/8/layout/lProcess3"/>
    <dgm:cxn modelId="{5FCCBBD6-47CD-4B94-89F2-49E7A3032790}" srcId="{A2376975-EAEB-4600-B753-73CB2EBB8D0E}" destId="{90386F33-71D4-4965-B7CC-C10E9437BCB6}" srcOrd="0" destOrd="0" parTransId="{B7278EB3-8C51-461A-9A9C-37A784D336AA}" sibTransId="{BABDFE2E-1428-439A-A1E8-F6268AA5940F}"/>
    <dgm:cxn modelId="{F8F5A3EE-DDA8-4D54-ADF5-BA0A1A0DFCBF}" type="presOf" srcId="{07B5F261-F8BF-4804-904C-D0024F36D0B7}" destId="{CE1097B1-6FEE-4C5E-BD54-CF38B29D17B1}" srcOrd="0" destOrd="0" presId="urn:microsoft.com/office/officeart/2005/8/layout/lProcess3"/>
    <dgm:cxn modelId="{FC2701BA-37F7-4EA5-99B0-846B3EE54391}" type="presParOf" srcId="{83AC3186-7037-4615-AE08-A3C0178A9545}" destId="{0F64BBFC-4117-42F8-A755-3F82B63BB963}" srcOrd="0" destOrd="0" presId="urn:microsoft.com/office/officeart/2005/8/layout/lProcess3"/>
    <dgm:cxn modelId="{5834B589-6A4B-4B42-B9EE-D4C715EF1086}" type="presParOf" srcId="{0F64BBFC-4117-42F8-A755-3F82B63BB963}" destId="{8E212749-690F-42C7-9C77-8C79DFFE9281}" srcOrd="0" destOrd="0" presId="urn:microsoft.com/office/officeart/2005/8/layout/lProcess3"/>
    <dgm:cxn modelId="{515449DD-8123-4FB7-97D1-CBBAF4D4D7CE}" type="presParOf" srcId="{0F64BBFC-4117-42F8-A755-3F82B63BB963}" destId="{C65E9393-F76D-448A-9B83-8F44B7088515}" srcOrd="1" destOrd="0" presId="urn:microsoft.com/office/officeart/2005/8/layout/lProcess3"/>
    <dgm:cxn modelId="{5FE3CBD6-26B6-4E99-9A20-9168AB15479E}" type="presParOf" srcId="{0F64BBFC-4117-42F8-A755-3F82B63BB963}" destId="{79475AE9-A2A1-42BD-9FEF-5E330CEE18CB}" srcOrd="2" destOrd="0" presId="urn:microsoft.com/office/officeart/2005/8/layout/lProcess3"/>
    <dgm:cxn modelId="{CF938222-39E5-4144-9FAC-B70464402FF3}" type="presParOf" srcId="{0F64BBFC-4117-42F8-A755-3F82B63BB963}" destId="{7AF7627B-78F1-4ABB-A229-FEEB218BEDEA}" srcOrd="3" destOrd="0" presId="urn:microsoft.com/office/officeart/2005/8/layout/lProcess3"/>
    <dgm:cxn modelId="{328053D4-245F-4E22-9DE5-3DA37AF5D3AA}" type="presParOf" srcId="{0F64BBFC-4117-42F8-A755-3F82B63BB963}" destId="{CE1097B1-6FEE-4C5E-BD54-CF38B29D17B1}" srcOrd="4" destOrd="0" presId="urn:microsoft.com/office/officeart/2005/8/layout/lProcess3"/>
    <dgm:cxn modelId="{51CA6517-A465-41F9-A967-4E030FB94FCD}" type="presParOf" srcId="{83AC3186-7037-4615-AE08-A3C0178A9545}" destId="{07633372-3C4E-4C94-B4B6-98CB3A1AE86F}" srcOrd="1" destOrd="0" presId="urn:microsoft.com/office/officeart/2005/8/layout/lProcess3"/>
    <dgm:cxn modelId="{33FFB60C-7C77-4DBF-AE8B-EEE314C360BA}" type="presParOf" srcId="{83AC3186-7037-4615-AE08-A3C0178A9545}" destId="{1BCF23C5-ABE6-4399-B43F-9901B241CE45}" srcOrd="2" destOrd="0" presId="urn:microsoft.com/office/officeart/2005/8/layout/lProcess3"/>
    <dgm:cxn modelId="{4DAED181-32F4-444B-B940-D704287082E8}" type="presParOf" srcId="{1BCF23C5-ABE6-4399-B43F-9901B241CE45}" destId="{E2303729-F22A-4B04-9416-EE9BC8B7DE95}" srcOrd="0" destOrd="0" presId="urn:microsoft.com/office/officeart/2005/8/layout/lProcess3"/>
    <dgm:cxn modelId="{82F3B521-A3B0-41C2-86CA-562A94C2117E}" type="presParOf" srcId="{1BCF23C5-ABE6-4399-B43F-9901B241CE45}" destId="{158B6209-50A2-4594-BAA3-8F65444B5105}" srcOrd="1" destOrd="0" presId="urn:microsoft.com/office/officeart/2005/8/layout/lProcess3"/>
    <dgm:cxn modelId="{BDAAFFA6-7C54-4E6F-9531-60A5E0F4D3F4}" type="presParOf" srcId="{1BCF23C5-ABE6-4399-B43F-9901B241CE45}" destId="{97004579-D60B-4C15-82BB-CB401AC58206}" srcOrd="2" destOrd="0" presId="urn:microsoft.com/office/officeart/2005/8/layout/lProcess3"/>
    <dgm:cxn modelId="{6952EA17-7BED-46C2-875C-FA892C06D2AE}" type="presParOf" srcId="{1BCF23C5-ABE6-4399-B43F-9901B241CE45}" destId="{396A5FE3-CCF8-48AA-88FE-BBFEECA868D6}" srcOrd="3" destOrd="0" presId="urn:microsoft.com/office/officeart/2005/8/layout/lProcess3"/>
    <dgm:cxn modelId="{6EAB625D-0AE0-4AA5-B0A8-89CFE400EB53}" type="presParOf" srcId="{1BCF23C5-ABE6-4399-B43F-9901B241CE45}" destId="{4D1B2A18-B9BF-422E-BD24-8677FF6DAC2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EBAABE-AF6C-4F30-9ECF-0CCB286ED1F4}"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56E077A3-8641-463F-A202-A61887E7B89D}">
      <dgm:prSet phldrT="[Text]" phldr="0"/>
      <dgm:spPr/>
      <dgm:t>
        <a:bodyPr/>
        <a:lstStyle/>
        <a:p>
          <a:pPr>
            <a:defRPr b="1"/>
          </a:pPr>
          <a:r>
            <a:rPr lang="en-US">
              <a:latin typeface="Arial"/>
            </a:rPr>
            <a:t>Spring 2023</a:t>
          </a:r>
          <a:endParaRPr lang="en-US"/>
        </a:p>
      </dgm:t>
    </dgm:pt>
    <dgm:pt modelId="{62D350CE-B11F-42B8-9957-AABAD98154E2}" type="parTrans" cxnId="{EC70282F-0CB2-48A2-9FBF-03EE9F081FCD}">
      <dgm:prSet/>
      <dgm:spPr/>
      <dgm:t>
        <a:bodyPr/>
        <a:lstStyle/>
        <a:p>
          <a:endParaRPr lang="en-US"/>
        </a:p>
      </dgm:t>
    </dgm:pt>
    <dgm:pt modelId="{6E6FC013-3093-41A2-8AB1-909DFD1A1096}" type="sibTrans" cxnId="{EC70282F-0CB2-48A2-9FBF-03EE9F081FCD}">
      <dgm:prSet/>
      <dgm:spPr/>
      <dgm:t>
        <a:bodyPr/>
        <a:lstStyle/>
        <a:p>
          <a:endParaRPr lang="en-US"/>
        </a:p>
      </dgm:t>
    </dgm:pt>
    <dgm:pt modelId="{DD46F11B-516E-4CF2-AD24-383BD6234E93}">
      <dgm:prSet phldrT="[Text]" phldr="0"/>
      <dgm:spPr/>
      <dgm:t>
        <a:bodyPr/>
        <a:lstStyle/>
        <a:p>
          <a:r>
            <a:rPr lang="en-US" b="0">
              <a:solidFill>
                <a:schemeClr val="accent3"/>
              </a:solidFill>
              <a:latin typeface="Arial"/>
            </a:rPr>
            <a:t>Draft Practice Year 2 Profile Prototypes shared and feedback gathered from the field. Website vendor secured.</a:t>
          </a:r>
          <a:endParaRPr lang="en-US" b="0">
            <a:solidFill>
              <a:schemeClr val="accent3"/>
            </a:solidFill>
          </a:endParaRPr>
        </a:p>
      </dgm:t>
    </dgm:pt>
    <dgm:pt modelId="{89A045FC-5326-4211-A029-C9F05DA6EC87}" type="parTrans" cxnId="{67A3471F-C755-41BD-B2D6-E8291CD52FEE}">
      <dgm:prSet/>
      <dgm:spPr/>
      <dgm:t>
        <a:bodyPr/>
        <a:lstStyle/>
        <a:p>
          <a:endParaRPr lang="en-US"/>
        </a:p>
      </dgm:t>
    </dgm:pt>
    <dgm:pt modelId="{CDFEFD47-315C-45E4-A651-DB483E18C090}" type="sibTrans" cxnId="{67A3471F-C755-41BD-B2D6-E8291CD52FEE}">
      <dgm:prSet/>
      <dgm:spPr/>
      <dgm:t>
        <a:bodyPr/>
        <a:lstStyle/>
        <a:p>
          <a:endParaRPr lang="en-US"/>
        </a:p>
      </dgm:t>
    </dgm:pt>
    <dgm:pt modelId="{98CBCCBE-B535-4742-8F8F-2274478CE558}">
      <dgm:prSet phldrT="[Text]" phldr="0"/>
      <dgm:spPr/>
      <dgm:t>
        <a:bodyPr/>
        <a:lstStyle/>
        <a:p>
          <a:pPr>
            <a:defRPr b="1"/>
          </a:pPr>
          <a:r>
            <a:rPr lang="en-US" b="1">
              <a:latin typeface="Arial"/>
            </a:rPr>
            <a:t>Summer 2023</a:t>
          </a:r>
          <a:endParaRPr lang="en-US" b="1"/>
        </a:p>
      </dgm:t>
    </dgm:pt>
    <dgm:pt modelId="{E228A4E7-40FD-4715-8118-41CE2F05A898}" type="parTrans" cxnId="{14FC0AB6-CF1A-43B8-B22E-BCD215636C6F}">
      <dgm:prSet/>
      <dgm:spPr/>
      <dgm:t>
        <a:bodyPr/>
        <a:lstStyle/>
        <a:p>
          <a:endParaRPr lang="en-US"/>
        </a:p>
      </dgm:t>
    </dgm:pt>
    <dgm:pt modelId="{3D30A5DA-88DA-40F6-92B1-CD418C8D0D3D}" type="sibTrans" cxnId="{14FC0AB6-CF1A-43B8-B22E-BCD215636C6F}">
      <dgm:prSet/>
      <dgm:spPr/>
      <dgm:t>
        <a:bodyPr/>
        <a:lstStyle/>
        <a:p>
          <a:endParaRPr lang="en-US"/>
        </a:p>
      </dgm:t>
    </dgm:pt>
    <dgm:pt modelId="{12E2CEF6-3CBF-43DA-9287-8F5E7D7CF7D4}">
      <dgm:prSet phldrT="[Text]" phldr="0"/>
      <dgm:spPr/>
      <dgm:t>
        <a:bodyPr/>
        <a:lstStyle/>
        <a:p>
          <a:r>
            <a:rPr lang="en-US" b="0">
              <a:solidFill>
                <a:schemeClr val="accent3"/>
              </a:solidFill>
              <a:latin typeface="Arial"/>
            </a:rPr>
            <a:t>Practice Year 2 profiles finalized based on measurements from 2022-2023 year.</a:t>
          </a:r>
          <a:endParaRPr lang="en-US" b="0">
            <a:solidFill>
              <a:schemeClr val="accent3"/>
            </a:solidFill>
          </a:endParaRPr>
        </a:p>
      </dgm:t>
    </dgm:pt>
    <dgm:pt modelId="{1C6E49E8-D44A-46AB-A206-6D9F3F931343}" type="parTrans" cxnId="{89551642-8DEB-4335-8FFA-E63AEB94400D}">
      <dgm:prSet/>
      <dgm:spPr/>
      <dgm:t>
        <a:bodyPr/>
        <a:lstStyle/>
        <a:p>
          <a:endParaRPr lang="en-US"/>
        </a:p>
      </dgm:t>
    </dgm:pt>
    <dgm:pt modelId="{F1498968-5CE2-4EC2-95F7-03D28F9A8592}" type="sibTrans" cxnId="{89551642-8DEB-4335-8FFA-E63AEB94400D}">
      <dgm:prSet/>
      <dgm:spPr/>
      <dgm:t>
        <a:bodyPr/>
        <a:lstStyle/>
        <a:p>
          <a:endParaRPr lang="en-US"/>
        </a:p>
      </dgm:t>
    </dgm:pt>
    <dgm:pt modelId="{C91E65D4-DFF0-492E-BB1F-2B5466FDBED5}">
      <dgm:prSet phldrT="[Text]" phldr="0"/>
      <dgm:spPr/>
      <dgm:t>
        <a:bodyPr/>
        <a:lstStyle/>
        <a:p>
          <a:pPr>
            <a:defRPr b="1"/>
          </a:pPr>
          <a:r>
            <a:rPr lang="en-US">
              <a:latin typeface="Arial"/>
            </a:rPr>
            <a:t>Winter - Spring 2024</a:t>
          </a:r>
          <a:endParaRPr lang="en-US"/>
        </a:p>
      </dgm:t>
    </dgm:pt>
    <dgm:pt modelId="{BD96AD78-7317-4DD6-8711-58D8CE752284}" type="parTrans" cxnId="{C648355C-DD90-4F1E-B6D7-4B6052CAF98B}">
      <dgm:prSet/>
      <dgm:spPr/>
      <dgm:t>
        <a:bodyPr/>
        <a:lstStyle/>
        <a:p>
          <a:endParaRPr lang="en-US"/>
        </a:p>
      </dgm:t>
    </dgm:pt>
    <dgm:pt modelId="{5776AE04-B4A4-4AAE-9991-32394535242F}" type="sibTrans" cxnId="{C648355C-DD90-4F1E-B6D7-4B6052CAF98B}">
      <dgm:prSet/>
      <dgm:spPr/>
      <dgm:t>
        <a:bodyPr/>
        <a:lstStyle/>
        <a:p>
          <a:endParaRPr lang="en-US"/>
        </a:p>
      </dgm:t>
    </dgm:pt>
    <dgm:pt modelId="{4EC0F68C-3DCB-4087-ACB7-6FF0C26EFC6B}">
      <dgm:prSet phldrT="[Text]" phldr="0"/>
      <dgm:spPr/>
      <dgm:t>
        <a:bodyPr/>
        <a:lstStyle/>
        <a:p>
          <a:r>
            <a:rPr lang="en-US" b="0">
              <a:solidFill>
                <a:schemeClr val="accent3"/>
              </a:solidFill>
              <a:latin typeface="Arial"/>
            </a:rPr>
            <a:t>New VQB5 Website developed; Mock-ups of Quality Profiles shared with families and the field for feedback; BOE to approve final profile.</a:t>
          </a:r>
          <a:endParaRPr lang="en-US" b="0">
            <a:solidFill>
              <a:schemeClr val="accent3"/>
            </a:solidFill>
          </a:endParaRPr>
        </a:p>
      </dgm:t>
    </dgm:pt>
    <dgm:pt modelId="{D38DA5A8-3351-428F-8E1D-5EB4DAD4C97C}" type="parTrans" cxnId="{601E29A3-2831-4209-8A13-4F23653BEC62}">
      <dgm:prSet/>
      <dgm:spPr/>
      <dgm:t>
        <a:bodyPr/>
        <a:lstStyle/>
        <a:p>
          <a:endParaRPr lang="en-US"/>
        </a:p>
      </dgm:t>
    </dgm:pt>
    <dgm:pt modelId="{574B27F7-0E73-4273-95DF-6B4EBC1556B2}" type="sibTrans" cxnId="{601E29A3-2831-4209-8A13-4F23653BEC62}">
      <dgm:prSet/>
      <dgm:spPr/>
      <dgm:t>
        <a:bodyPr/>
        <a:lstStyle/>
        <a:p>
          <a:endParaRPr lang="en-US"/>
        </a:p>
      </dgm:t>
    </dgm:pt>
    <dgm:pt modelId="{CF306E2A-B582-4CBD-9369-E2A0EC62CCDF}">
      <dgm:prSet phldr="0"/>
      <dgm:spPr/>
      <dgm:t>
        <a:bodyPr/>
        <a:lstStyle/>
        <a:p>
          <a:pPr>
            <a:defRPr b="1"/>
          </a:pPr>
          <a:r>
            <a:rPr lang="en-US" b="1">
              <a:latin typeface="Arial"/>
            </a:rPr>
            <a:t>Summer</a:t>
          </a:r>
          <a:r>
            <a:rPr lang="en-US" b="0">
              <a:latin typeface="Arial"/>
            </a:rPr>
            <a:t> </a:t>
          </a:r>
          <a:r>
            <a:rPr lang="en-US" b="1">
              <a:latin typeface="Arial"/>
            </a:rPr>
            <a:t>2024</a:t>
          </a:r>
        </a:p>
      </dgm:t>
    </dgm:pt>
    <dgm:pt modelId="{96808BC7-FD27-48A4-B36E-F03117E20460}" type="parTrans" cxnId="{C4210E65-FDCB-41BC-A889-85AD51FC9F31}">
      <dgm:prSet/>
      <dgm:spPr/>
      <dgm:t>
        <a:bodyPr/>
        <a:lstStyle/>
        <a:p>
          <a:endParaRPr lang="en-US"/>
        </a:p>
      </dgm:t>
    </dgm:pt>
    <dgm:pt modelId="{A785E6EA-384F-40DC-BC92-A8011DEB9FE8}" type="sibTrans" cxnId="{C4210E65-FDCB-41BC-A889-85AD51FC9F31}">
      <dgm:prSet/>
      <dgm:spPr/>
      <dgm:t>
        <a:bodyPr/>
        <a:lstStyle/>
        <a:p>
          <a:endParaRPr lang="en-US"/>
        </a:p>
      </dgm:t>
    </dgm:pt>
    <dgm:pt modelId="{86A9006A-21A3-4A0C-9EE8-1B241956C666}">
      <dgm:prSet phldr="0"/>
      <dgm:spPr/>
      <dgm:t>
        <a:bodyPr/>
        <a:lstStyle/>
        <a:p>
          <a:pPr>
            <a:defRPr b="1"/>
          </a:pPr>
          <a:r>
            <a:rPr lang="en-US" b="1">
              <a:latin typeface="Arial"/>
            </a:rPr>
            <a:t>Fall</a:t>
          </a:r>
          <a:r>
            <a:rPr lang="en-US" b="0">
              <a:latin typeface="Arial"/>
            </a:rPr>
            <a:t> </a:t>
          </a:r>
          <a:r>
            <a:rPr lang="en-US" b="1">
              <a:latin typeface="Arial"/>
            </a:rPr>
            <a:t>2024</a:t>
          </a:r>
        </a:p>
      </dgm:t>
    </dgm:pt>
    <dgm:pt modelId="{9D7496AC-6580-45B7-BE00-C1EF0155EE0A}" type="parTrans" cxnId="{7043DA2B-F087-4080-8E27-CA8131DEC6D4}">
      <dgm:prSet/>
      <dgm:spPr/>
      <dgm:t>
        <a:bodyPr/>
        <a:lstStyle/>
        <a:p>
          <a:endParaRPr lang="en-US"/>
        </a:p>
      </dgm:t>
    </dgm:pt>
    <dgm:pt modelId="{991717A0-494B-433F-B971-57CFC3124D54}" type="sibTrans" cxnId="{7043DA2B-F087-4080-8E27-CA8131DEC6D4}">
      <dgm:prSet/>
      <dgm:spPr/>
      <dgm:t>
        <a:bodyPr/>
        <a:lstStyle/>
        <a:p>
          <a:endParaRPr lang="en-US"/>
        </a:p>
      </dgm:t>
    </dgm:pt>
    <dgm:pt modelId="{C39FBA9B-C182-4B10-A28A-33ACCFA06AD7}">
      <dgm:prSet phldr="0"/>
      <dgm:spPr/>
      <dgm:t>
        <a:bodyPr/>
        <a:lstStyle/>
        <a:p>
          <a:r>
            <a:rPr lang="en-US" b="0">
              <a:solidFill>
                <a:schemeClr val="accent3"/>
              </a:solidFill>
              <a:latin typeface="Arial"/>
            </a:rPr>
            <a:t>Quality Profiles posted publicly on new VQB5 website.</a:t>
          </a:r>
        </a:p>
      </dgm:t>
    </dgm:pt>
    <dgm:pt modelId="{4112529F-8B68-44CB-ADFD-B5453C06F24A}" type="parTrans" cxnId="{EC325699-CBE2-4B0F-8B70-76C4AB0CA54A}">
      <dgm:prSet/>
      <dgm:spPr/>
      <dgm:t>
        <a:bodyPr/>
        <a:lstStyle/>
        <a:p>
          <a:endParaRPr lang="en-US"/>
        </a:p>
      </dgm:t>
    </dgm:pt>
    <dgm:pt modelId="{63A8E93A-DF95-474E-BBCB-1E771B9DE507}" type="sibTrans" cxnId="{EC325699-CBE2-4B0F-8B70-76C4AB0CA54A}">
      <dgm:prSet/>
      <dgm:spPr/>
      <dgm:t>
        <a:bodyPr/>
        <a:lstStyle/>
        <a:p>
          <a:endParaRPr lang="en-US"/>
        </a:p>
      </dgm:t>
    </dgm:pt>
    <dgm:pt modelId="{6010FB77-C3F7-4924-817E-DAEC9B240385}">
      <dgm:prSet phldr="0"/>
      <dgm:spPr/>
      <dgm:t>
        <a:bodyPr/>
        <a:lstStyle/>
        <a:p>
          <a:r>
            <a:rPr lang="en-US" b="0">
              <a:solidFill>
                <a:schemeClr val="accent3"/>
              </a:solidFill>
              <a:latin typeface="Arial"/>
            </a:rPr>
            <a:t>Profiles finalized based on measurements from 2023-2024 program year.</a:t>
          </a:r>
        </a:p>
      </dgm:t>
    </dgm:pt>
    <dgm:pt modelId="{7DA7A43C-AEEA-4CA4-B351-3F3EA5DCDF65}" type="parTrans" cxnId="{AD156166-B95F-46DC-8485-E8C7D23E0601}">
      <dgm:prSet/>
      <dgm:spPr/>
      <dgm:t>
        <a:bodyPr/>
        <a:lstStyle/>
        <a:p>
          <a:endParaRPr lang="en-US"/>
        </a:p>
      </dgm:t>
    </dgm:pt>
    <dgm:pt modelId="{2B2461A2-0025-4E84-A52A-DB1E9B8834E2}" type="sibTrans" cxnId="{AD156166-B95F-46DC-8485-E8C7D23E0601}">
      <dgm:prSet/>
      <dgm:spPr/>
      <dgm:t>
        <a:bodyPr/>
        <a:lstStyle/>
        <a:p>
          <a:endParaRPr lang="en-US"/>
        </a:p>
      </dgm:t>
    </dgm:pt>
    <dgm:pt modelId="{2CED6F32-3F6B-4100-910C-F12603A87FB8}">
      <dgm:prSet phldr="0"/>
      <dgm:spPr/>
      <dgm:t>
        <a:bodyPr/>
        <a:lstStyle/>
        <a:p>
          <a:pPr>
            <a:defRPr b="1"/>
          </a:pPr>
          <a:r>
            <a:rPr lang="en-US">
              <a:latin typeface="Arial"/>
            </a:rPr>
            <a:t>Fall 2023  </a:t>
          </a:r>
        </a:p>
      </dgm:t>
    </dgm:pt>
    <dgm:pt modelId="{DF610447-79D3-4386-BA01-03EC2478B2DF}" type="parTrans" cxnId="{22AD8686-5112-407F-9E7E-411CDC297B41}">
      <dgm:prSet/>
      <dgm:spPr/>
      <dgm:t>
        <a:bodyPr/>
        <a:lstStyle/>
        <a:p>
          <a:endParaRPr lang="en-US"/>
        </a:p>
      </dgm:t>
    </dgm:pt>
    <dgm:pt modelId="{A6E3AABB-0136-484B-A93B-AA823D714FAA}" type="sibTrans" cxnId="{22AD8686-5112-407F-9E7E-411CDC297B41}">
      <dgm:prSet/>
      <dgm:spPr/>
      <dgm:t>
        <a:bodyPr/>
        <a:lstStyle/>
        <a:p>
          <a:endParaRPr lang="en-US"/>
        </a:p>
      </dgm:t>
    </dgm:pt>
    <dgm:pt modelId="{6AE058DD-53C9-4904-9DA0-02B03B0AE3ED}">
      <dgm:prSet phldr="0"/>
      <dgm:spPr/>
      <dgm:t>
        <a:bodyPr/>
        <a:lstStyle/>
        <a:p>
          <a:r>
            <a:rPr lang="en-US" b="0">
              <a:solidFill>
                <a:schemeClr val="accent3"/>
              </a:solidFill>
              <a:latin typeface="Arial"/>
            </a:rPr>
            <a:t>PY2 profiles shared privately with sites. Sites will have opportunity to provide feedback.</a:t>
          </a:r>
        </a:p>
      </dgm:t>
    </dgm:pt>
    <dgm:pt modelId="{CD672EB6-9938-4BDC-978A-1EFD3799A809}" type="parTrans" cxnId="{8CDF184D-4690-47E5-BD65-950B847BB972}">
      <dgm:prSet/>
      <dgm:spPr/>
      <dgm:t>
        <a:bodyPr/>
        <a:lstStyle/>
        <a:p>
          <a:endParaRPr lang="en-US"/>
        </a:p>
      </dgm:t>
    </dgm:pt>
    <dgm:pt modelId="{6FB70F1A-EB58-4430-9CB1-BC954380FB61}" type="sibTrans" cxnId="{8CDF184D-4690-47E5-BD65-950B847BB972}">
      <dgm:prSet/>
      <dgm:spPr/>
      <dgm:t>
        <a:bodyPr/>
        <a:lstStyle/>
        <a:p>
          <a:endParaRPr lang="en-US"/>
        </a:p>
      </dgm:t>
    </dgm:pt>
    <dgm:pt modelId="{F573B71A-6061-4B85-8BA4-CE4C90C2CB1F}">
      <dgm:prSet phldr="0"/>
      <dgm:spPr/>
      <dgm:t>
        <a:bodyPr/>
        <a:lstStyle/>
        <a:p>
          <a:r>
            <a:rPr lang="en-US" b="0">
              <a:solidFill>
                <a:schemeClr val="accent3"/>
              </a:solidFill>
              <a:latin typeface="Arial"/>
            </a:rPr>
            <a:t>VDOE will</a:t>
          </a:r>
          <a:r>
            <a:rPr lang="en-US" b="0">
              <a:solidFill>
                <a:schemeClr val="accent3"/>
              </a:solidFill>
            </a:rPr>
            <a:t> inform families about VQB5 Quality Profiles</a:t>
          </a:r>
          <a:r>
            <a:rPr lang="en-US" b="0">
              <a:solidFill>
                <a:schemeClr val="accent3"/>
              </a:solidFill>
              <a:latin typeface="Arial"/>
            </a:rPr>
            <a:t>.</a:t>
          </a:r>
          <a:endParaRPr lang="en-US" b="0">
            <a:solidFill>
              <a:schemeClr val="accent3"/>
            </a:solidFill>
          </a:endParaRPr>
        </a:p>
      </dgm:t>
    </dgm:pt>
    <dgm:pt modelId="{5CAC738A-0777-4201-A296-11D93375FEAC}" type="parTrans" cxnId="{412E2F53-44A0-4510-8B38-34AD16265B69}">
      <dgm:prSet/>
      <dgm:spPr/>
      <dgm:t>
        <a:bodyPr/>
        <a:lstStyle/>
        <a:p>
          <a:endParaRPr lang="en-US"/>
        </a:p>
      </dgm:t>
    </dgm:pt>
    <dgm:pt modelId="{88EB285C-9A0D-4BC0-86F9-6657921598B5}" type="sibTrans" cxnId="{412E2F53-44A0-4510-8B38-34AD16265B69}">
      <dgm:prSet/>
      <dgm:spPr/>
      <dgm:t>
        <a:bodyPr/>
        <a:lstStyle/>
        <a:p>
          <a:endParaRPr lang="en-US"/>
        </a:p>
      </dgm:t>
    </dgm:pt>
    <dgm:pt modelId="{9DF93376-A231-4C7F-93C5-4995076B186B}" type="pres">
      <dgm:prSet presAssocID="{ACEBAABE-AF6C-4F30-9ECF-0CCB286ED1F4}" presName="root" presStyleCnt="0">
        <dgm:presLayoutVars>
          <dgm:chMax/>
          <dgm:chPref/>
          <dgm:animLvl val="lvl"/>
        </dgm:presLayoutVars>
      </dgm:prSet>
      <dgm:spPr/>
    </dgm:pt>
    <dgm:pt modelId="{B6F4126C-1719-4BD9-8572-D1520BBA4163}" type="pres">
      <dgm:prSet presAssocID="{ACEBAABE-AF6C-4F30-9ECF-0CCB286ED1F4}" presName="divider" presStyleLbl="fgAccFollowNode1" presStyleIdx="0" presStyleCnt="1"/>
      <dgm:spPr>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gm:spPr>
    </dgm:pt>
    <dgm:pt modelId="{D594CFE8-C948-408D-9735-0DD114C35BD3}" type="pres">
      <dgm:prSet presAssocID="{ACEBAABE-AF6C-4F30-9ECF-0CCB286ED1F4}" presName="nodes" presStyleCnt="0">
        <dgm:presLayoutVars>
          <dgm:chMax/>
          <dgm:chPref/>
          <dgm:animLvl val="lvl"/>
        </dgm:presLayoutVars>
      </dgm:prSet>
      <dgm:spPr/>
    </dgm:pt>
    <dgm:pt modelId="{27836769-1CE3-4A6C-ACC2-20A739793DDB}" type="pres">
      <dgm:prSet presAssocID="{56E077A3-8641-463F-A202-A61887E7B89D}" presName="composite" presStyleCnt="0"/>
      <dgm:spPr/>
    </dgm:pt>
    <dgm:pt modelId="{B33A0B55-7604-4334-BB85-C74A482FAEBF}" type="pres">
      <dgm:prSet presAssocID="{56E077A3-8641-463F-A202-A61887E7B89D}" presName="L1TextContainer" presStyleLbl="revTx" presStyleIdx="0" presStyleCnt="6">
        <dgm:presLayoutVars>
          <dgm:chMax val="1"/>
          <dgm:chPref val="1"/>
          <dgm:bulletEnabled val="1"/>
        </dgm:presLayoutVars>
      </dgm:prSet>
      <dgm:spPr/>
    </dgm:pt>
    <dgm:pt modelId="{9A2A9221-5B4C-417A-9B77-D1A50537BE8F}" type="pres">
      <dgm:prSet presAssocID="{56E077A3-8641-463F-A202-A61887E7B89D}" presName="L2TextContainerWrapper" presStyleCnt="0">
        <dgm:presLayoutVars>
          <dgm:chMax val="0"/>
          <dgm:chPref val="0"/>
          <dgm:bulletEnabled val="1"/>
        </dgm:presLayoutVars>
      </dgm:prSet>
      <dgm:spPr/>
    </dgm:pt>
    <dgm:pt modelId="{0DC4CF84-660B-480D-BE7B-1B57DDFB0C40}" type="pres">
      <dgm:prSet presAssocID="{56E077A3-8641-463F-A202-A61887E7B89D}" presName="L2TextContainer" presStyleLbl="bgAcc1" presStyleIdx="0" presStyleCnt="6"/>
      <dgm:spPr/>
    </dgm:pt>
    <dgm:pt modelId="{ABB5C5A5-3C58-4201-824C-C3B5D3CAEDB4}" type="pres">
      <dgm:prSet presAssocID="{56E077A3-8641-463F-A202-A61887E7B89D}" presName="FlexibleEmptyPlaceHolder" presStyleCnt="0"/>
      <dgm:spPr/>
    </dgm:pt>
    <dgm:pt modelId="{A1F71696-845B-4AC6-A5FB-DA3AEF240355}" type="pres">
      <dgm:prSet presAssocID="{56E077A3-8641-463F-A202-A61887E7B89D}" presName="ConnectLine" presStyleLbl="sibTrans1D1" presStyleIdx="0" presStyleCnt="6"/>
      <dgm:spPr>
        <a:noFill/>
        <a:ln w="9525" cap="flat" cmpd="sng" algn="ctr">
          <a:solidFill>
            <a:schemeClr val="accent1">
              <a:hueOff val="0"/>
              <a:satOff val="0"/>
              <a:lumOff val="0"/>
              <a:alphaOff val="0"/>
            </a:schemeClr>
          </a:solidFill>
          <a:prstDash val="dash"/>
        </a:ln>
        <a:effectLst/>
      </dgm:spPr>
    </dgm:pt>
    <dgm:pt modelId="{E1AB094C-9724-43D7-A623-7883B07383D6}" type="pres">
      <dgm:prSet presAssocID="{56E077A3-8641-463F-A202-A61887E7B89D}" presName="ConnectorPoint" presStyleLbl="alignNode1" presStyleIdx="0" presStyleCnt="6"/>
      <dgm:spPr/>
    </dgm:pt>
    <dgm:pt modelId="{04DB9849-6757-4673-B140-257808F03D5C}" type="pres">
      <dgm:prSet presAssocID="{56E077A3-8641-463F-A202-A61887E7B89D}" presName="EmptyPlaceHolder" presStyleCnt="0"/>
      <dgm:spPr/>
    </dgm:pt>
    <dgm:pt modelId="{E6B82B19-4365-4356-A898-BD759FC509B8}" type="pres">
      <dgm:prSet presAssocID="{6E6FC013-3093-41A2-8AB1-909DFD1A1096}" presName="spaceBetweenRectangles" presStyleCnt="0"/>
      <dgm:spPr/>
    </dgm:pt>
    <dgm:pt modelId="{194E5278-3C82-45A9-8482-F6E8BC067EB9}" type="pres">
      <dgm:prSet presAssocID="{98CBCCBE-B535-4742-8F8F-2274478CE558}" presName="composite" presStyleCnt="0"/>
      <dgm:spPr/>
    </dgm:pt>
    <dgm:pt modelId="{E96D6D49-4B76-40EA-80E4-27DF088A313F}" type="pres">
      <dgm:prSet presAssocID="{98CBCCBE-B535-4742-8F8F-2274478CE558}" presName="L1TextContainer" presStyleLbl="revTx" presStyleIdx="1" presStyleCnt="6">
        <dgm:presLayoutVars>
          <dgm:chMax val="1"/>
          <dgm:chPref val="1"/>
          <dgm:bulletEnabled val="1"/>
        </dgm:presLayoutVars>
      </dgm:prSet>
      <dgm:spPr/>
    </dgm:pt>
    <dgm:pt modelId="{6482F8AF-7288-47B9-8B99-78FAF31C83E6}" type="pres">
      <dgm:prSet presAssocID="{98CBCCBE-B535-4742-8F8F-2274478CE558}" presName="L2TextContainerWrapper" presStyleCnt="0">
        <dgm:presLayoutVars>
          <dgm:chMax val="0"/>
          <dgm:chPref val="0"/>
          <dgm:bulletEnabled val="1"/>
        </dgm:presLayoutVars>
      </dgm:prSet>
      <dgm:spPr/>
    </dgm:pt>
    <dgm:pt modelId="{F96BCDF2-A54C-4C0E-97DA-54D9F2ED4B87}" type="pres">
      <dgm:prSet presAssocID="{98CBCCBE-B535-4742-8F8F-2274478CE558}" presName="L2TextContainer" presStyleLbl="bgAcc1" presStyleIdx="1" presStyleCnt="6"/>
      <dgm:spPr/>
    </dgm:pt>
    <dgm:pt modelId="{2A0D1916-D2E5-426A-9064-85C3EE01AA72}" type="pres">
      <dgm:prSet presAssocID="{98CBCCBE-B535-4742-8F8F-2274478CE558}" presName="FlexibleEmptyPlaceHolder" presStyleCnt="0"/>
      <dgm:spPr/>
    </dgm:pt>
    <dgm:pt modelId="{1A56110E-90B7-493A-B293-019D83974450}" type="pres">
      <dgm:prSet presAssocID="{98CBCCBE-B535-4742-8F8F-2274478CE558}" presName="ConnectLine" presStyleLbl="sibTrans1D1" presStyleIdx="1" presStyleCnt="6"/>
      <dgm:spPr>
        <a:noFill/>
        <a:ln w="9525" cap="flat" cmpd="sng" algn="ctr">
          <a:solidFill>
            <a:schemeClr val="accent1">
              <a:hueOff val="0"/>
              <a:satOff val="0"/>
              <a:lumOff val="0"/>
              <a:alphaOff val="0"/>
            </a:schemeClr>
          </a:solidFill>
          <a:prstDash val="dash"/>
        </a:ln>
        <a:effectLst/>
      </dgm:spPr>
    </dgm:pt>
    <dgm:pt modelId="{AF3543FB-195F-4BF7-BA59-ACC152807B90}" type="pres">
      <dgm:prSet presAssocID="{98CBCCBE-B535-4742-8F8F-2274478CE558}" presName="ConnectorPoint" presStyleLbl="alignNode1" presStyleIdx="1" presStyleCnt="6"/>
      <dgm:spPr/>
    </dgm:pt>
    <dgm:pt modelId="{04812509-FF20-4FA7-AD54-7BD128CB392C}" type="pres">
      <dgm:prSet presAssocID="{98CBCCBE-B535-4742-8F8F-2274478CE558}" presName="EmptyPlaceHolder" presStyleCnt="0"/>
      <dgm:spPr/>
    </dgm:pt>
    <dgm:pt modelId="{1A1C7DA8-5280-4675-AC2D-57EE5C046E63}" type="pres">
      <dgm:prSet presAssocID="{3D30A5DA-88DA-40F6-92B1-CD418C8D0D3D}" presName="spaceBetweenRectangles" presStyleCnt="0"/>
      <dgm:spPr/>
    </dgm:pt>
    <dgm:pt modelId="{843569B0-F0D9-42EA-B921-02A5225E7B9B}" type="pres">
      <dgm:prSet presAssocID="{2CED6F32-3F6B-4100-910C-F12603A87FB8}" presName="composite" presStyleCnt="0"/>
      <dgm:spPr/>
    </dgm:pt>
    <dgm:pt modelId="{5ED44176-5369-4095-BD97-92F8070E65FA}" type="pres">
      <dgm:prSet presAssocID="{2CED6F32-3F6B-4100-910C-F12603A87FB8}" presName="L1TextContainer" presStyleLbl="revTx" presStyleIdx="2" presStyleCnt="6">
        <dgm:presLayoutVars>
          <dgm:chMax val="1"/>
          <dgm:chPref val="1"/>
          <dgm:bulletEnabled val="1"/>
        </dgm:presLayoutVars>
      </dgm:prSet>
      <dgm:spPr/>
    </dgm:pt>
    <dgm:pt modelId="{DCD617D1-608C-4A05-81F1-483785C4DAEE}" type="pres">
      <dgm:prSet presAssocID="{2CED6F32-3F6B-4100-910C-F12603A87FB8}" presName="L2TextContainerWrapper" presStyleCnt="0">
        <dgm:presLayoutVars>
          <dgm:chMax val="0"/>
          <dgm:chPref val="0"/>
          <dgm:bulletEnabled val="1"/>
        </dgm:presLayoutVars>
      </dgm:prSet>
      <dgm:spPr/>
    </dgm:pt>
    <dgm:pt modelId="{6DAD765E-2DCA-471B-9BD5-56D5CD0BA294}" type="pres">
      <dgm:prSet presAssocID="{2CED6F32-3F6B-4100-910C-F12603A87FB8}" presName="L2TextContainer" presStyleLbl="bgAcc1" presStyleIdx="2" presStyleCnt="6"/>
      <dgm:spPr/>
    </dgm:pt>
    <dgm:pt modelId="{CD2D868E-76AF-4D28-B582-C9450AB64618}" type="pres">
      <dgm:prSet presAssocID="{2CED6F32-3F6B-4100-910C-F12603A87FB8}" presName="FlexibleEmptyPlaceHolder" presStyleCnt="0"/>
      <dgm:spPr/>
    </dgm:pt>
    <dgm:pt modelId="{EAB0A03C-91E8-4C7E-87AB-39C6F11E6F54}" type="pres">
      <dgm:prSet presAssocID="{2CED6F32-3F6B-4100-910C-F12603A87FB8}" presName="ConnectLine" presStyleLbl="sibTrans1D1" presStyleIdx="2" presStyleCnt="6"/>
      <dgm:spPr>
        <a:noFill/>
        <a:ln w="9525" cap="flat" cmpd="sng" algn="ctr">
          <a:solidFill>
            <a:schemeClr val="accent1">
              <a:hueOff val="0"/>
              <a:satOff val="0"/>
              <a:lumOff val="0"/>
              <a:alphaOff val="0"/>
            </a:schemeClr>
          </a:solidFill>
          <a:prstDash val="dash"/>
        </a:ln>
        <a:effectLst/>
      </dgm:spPr>
    </dgm:pt>
    <dgm:pt modelId="{CF01F38E-3062-47A8-8DD9-CB26B7761BCD}" type="pres">
      <dgm:prSet presAssocID="{2CED6F32-3F6B-4100-910C-F12603A87FB8}" presName="ConnectorPoint" presStyleLbl="alignNode1" presStyleIdx="2" presStyleCnt="6"/>
      <dgm:spPr/>
    </dgm:pt>
    <dgm:pt modelId="{26CD2D87-1A08-4D19-A6F7-349F29A9C0D1}" type="pres">
      <dgm:prSet presAssocID="{2CED6F32-3F6B-4100-910C-F12603A87FB8}" presName="EmptyPlaceHolder" presStyleCnt="0"/>
      <dgm:spPr/>
    </dgm:pt>
    <dgm:pt modelId="{E2A0DD4F-5E6D-4C78-864B-6854A2B66850}" type="pres">
      <dgm:prSet presAssocID="{A6E3AABB-0136-484B-A93B-AA823D714FAA}" presName="spaceBetweenRectangles" presStyleCnt="0"/>
      <dgm:spPr/>
    </dgm:pt>
    <dgm:pt modelId="{57FDAED8-C2C8-4405-A89D-3B76AB48D2C9}" type="pres">
      <dgm:prSet presAssocID="{C91E65D4-DFF0-492E-BB1F-2B5466FDBED5}" presName="composite" presStyleCnt="0"/>
      <dgm:spPr/>
    </dgm:pt>
    <dgm:pt modelId="{323A7307-3F3D-41CC-AAE4-EF733EF3CF1C}" type="pres">
      <dgm:prSet presAssocID="{C91E65D4-DFF0-492E-BB1F-2B5466FDBED5}" presName="L1TextContainer" presStyleLbl="revTx" presStyleIdx="3" presStyleCnt="6">
        <dgm:presLayoutVars>
          <dgm:chMax val="1"/>
          <dgm:chPref val="1"/>
          <dgm:bulletEnabled val="1"/>
        </dgm:presLayoutVars>
      </dgm:prSet>
      <dgm:spPr/>
    </dgm:pt>
    <dgm:pt modelId="{9DF19913-436E-4504-B379-2DDEBDEF9175}" type="pres">
      <dgm:prSet presAssocID="{C91E65D4-DFF0-492E-BB1F-2B5466FDBED5}" presName="L2TextContainerWrapper" presStyleCnt="0">
        <dgm:presLayoutVars>
          <dgm:chMax val="0"/>
          <dgm:chPref val="0"/>
          <dgm:bulletEnabled val="1"/>
        </dgm:presLayoutVars>
      </dgm:prSet>
      <dgm:spPr/>
    </dgm:pt>
    <dgm:pt modelId="{6A5654C0-8EE6-4A29-9620-64B8B23DA0E9}" type="pres">
      <dgm:prSet presAssocID="{C91E65D4-DFF0-492E-BB1F-2B5466FDBED5}" presName="L2TextContainer" presStyleLbl="bgAcc1" presStyleIdx="3" presStyleCnt="6"/>
      <dgm:spPr/>
    </dgm:pt>
    <dgm:pt modelId="{970322E1-BBDE-4545-8ACE-F37751C134A7}" type="pres">
      <dgm:prSet presAssocID="{C91E65D4-DFF0-492E-BB1F-2B5466FDBED5}" presName="FlexibleEmptyPlaceHolder" presStyleCnt="0"/>
      <dgm:spPr/>
    </dgm:pt>
    <dgm:pt modelId="{A21B068F-6596-4EAC-BF87-0E6FE59043A2}" type="pres">
      <dgm:prSet presAssocID="{C91E65D4-DFF0-492E-BB1F-2B5466FDBED5}" presName="ConnectLine" presStyleLbl="sibTrans1D1" presStyleIdx="3" presStyleCnt="6"/>
      <dgm:spPr>
        <a:noFill/>
        <a:ln w="9525" cap="flat" cmpd="sng" algn="ctr">
          <a:solidFill>
            <a:schemeClr val="accent1">
              <a:hueOff val="0"/>
              <a:satOff val="0"/>
              <a:lumOff val="0"/>
              <a:alphaOff val="0"/>
            </a:schemeClr>
          </a:solidFill>
          <a:prstDash val="dash"/>
        </a:ln>
        <a:effectLst/>
      </dgm:spPr>
    </dgm:pt>
    <dgm:pt modelId="{C1EACF4E-5C6E-457F-8D7A-FE6C0791AA20}" type="pres">
      <dgm:prSet presAssocID="{C91E65D4-DFF0-492E-BB1F-2B5466FDBED5}" presName="ConnectorPoint" presStyleLbl="alignNode1" presStyleIdx="3" presStyleCnt="6"/>
      <dgm:spPr/>
    </dgm:pt>
    <dgm:pt modelId="{7D5F985B-D41F-4DAD-9709-36410E8857AE}" type="pres">
      <dgm:prSet presAssocID="{C91E65D4-DFF0-492E-BB1F-2B5466FDBED5}" presName="EmptyPlaceHolder" presStyleCnt="0"/>
      <dgm:spPr/>
    </dgm:pt>
    <dgm:pt modelId="{C72E5AE0-E7F2-4B83-8839-FB6BF03889EA}" type="pres">
      <dgm:prSet presAssocID="{5776AE04-B4A4-4AAE-9991-32394535242F}" presName="spaceBetweenRectangles" presStyleCnt="0"/>
      <dgm:spPr/>
    </dgm:pt>
    <dgm:pt modelId="{F7DAD497-5C79-472E-B382-7184A62DFED1}" type="pres">
      <dgm:prSet presAssocID="{CF306E2A-B582-4CBD-9369-E2A0EC62CCDF}" presName="composite" presStyleCnt="0"/>
      <dgm:spPr/>
    </dgm:pt>
    <dgm:pt modelId="{359669EC-83A6-4FC1-9F7B-4EE143DC23D0}" type="pres">
      <dgm:prSet presAssocID="{CF306E2A-B582-4CBD-9369-E2A0EC62CCDF}" presName="L1TextContainer" presStyleLbl="revTx" presStyleIdx="4" presStyleCnt="6">
        <dgm:presLayoutVars>
          <dgm:chMax val="1"/>
          <dgm:chPref val="1"/>
          <dgm:bulletEnabled val="1"/>
        </dgm:presLayoutVars>
      </dgm:prSet>
      <dgm:spPr/>
    </dgm:pt>
    <dgm:pt modelId="{7BD771B2-0C8F-4984-9A9F-E11AEEB904CE}" type="pres">
      <dgm:prSet presAssocID="{CF306E2A-B582-4CBD-9369-E2A0EC62CCDF}" presName="L2TextContainerWrapper" presStyleCnt="0">
        <dgm:presLayoutVars>
          <dgm:chMax val="0"/>
          <dgm:chPref val="0"/>
          <dgm:bulletEnabled val="1"/>
        </dgm:presLayoutVars>
      </dgm:prSet>
      <dgm:spPr/>
    </dgm:pt>
    <dgm:pt modelId="{BF70F074-C178-408D-955C-29D83D404B6C}" type="pres">
      <dgm:prSet presAssocID="{CF306E2A-B582-4CBD-9369-E2A0EC62CCDF}" presName="L2TextContainer" presStyleLbl="bgAcc1" presStyleIdx="4" presStyleCnt="6"/>
      <dgm:spPr/>
    </dgm:pt>
    <dgm:pt modelId="{87C43E83-3345-40D8-8FE3-9E7CBB368606}" type="pres">
      <dgm:prSet presAssocID="{CF306E2A-B582-4CBD-9369-E2A0EC62CCDF}" presName="FlexibleEmptyPlaceHolder" presStyleCnt="0"/>
      <dgm:spPr/>
    </dgm:pt>
    <dgm:pt modelId="{1C8AC22B-85E0-4221-921F-A82226A03297}" type="pres">
      <dgm:prSet presAssocID="{CF306E2A-B582-4CBD-9369-E2A0EC62CCDF}" presName="ConnectLine" presStyleLbl="sibTrans1D1" presStyleIdx="4" presStyleCnt="6"/>
      <dgm:spPr>
        <a:noFill/>
        <a:ln w="9525" cap="flat" cmpd="sng" algn="ctr">
          <a:solidFill>
            <a:schemeClr val="accent1">
              <a:hueOff val="0"/>
              <a:satOff val="0"/>
              <a:lumOff val="0"/>
              <a:alphaOff val="0"/>
            </a:schemeClr>
          </a:solidFill>
          <a:prstDash val="dash"/>
        </a:ln>
        <a:effectLst/>
      </dgm:spPr>
    </dgm:pt>
    <dgm:pt modelId="{176A464A-5724-4144-B796-AF3D6521A9AE}" type="pres">
      <dgm:prSet presAssocID="{CF306E2A-B582-4CBD-9369-E2A0EC62CCDF}" presName="ConnectorPoint" presStyleLbl="alignNode1" presStyleIdx="4" presStyleCnt="6"/>
      <dgm:spPr/>
    </dgm:pt>
    <dgm:pt modelId="{3CB8E119-EDAA-4F0B-AC7C-50F2275B7D9A}" type="pres">
      <dgm:prSet presAssocID="{CF306E2A-B582-4CBD-9369-E2A0EC62CCDF}" presName="EmptyPlaceHolder" presStyleCnt="0"/>
      <dgm:spPr/>
    </dgm:pt>
    <dgm:pt modelId="{8CA05AE7-C456-4646-8265-3D647DC66121}" type="pres">
      <dgm:prSet presAssocID="{A785E6EA-384F-40DC-BC92-A8011DEB9FE8}" presName="spaceBetweenRectangles" presStyleCnt="0"/>
      <dgm:spPr/>
    </dgm:pt>
    <dgm:pt modelId="{5383D26F-FC44-4B58-BD65-4C489A264B81}" type="pres">
      <dgm:prSet presAssocID="{86A9006A-21A3-4A0C-9EE8-1B241956C666}" presName="composite" presStyleCnt="0"/>
      <dgm:spPr/>
    </dgm:pt>
    <dgm:pt modelId="{6A160085-C9F8-41E7-B620-083062CF7C93}" type="pres">
      <dgm:prSet presAssocID="{86A9006A-21A3-4A0C-9EE8-1B241956C666}" presName="L1TextContainer" presStyleLbl="revTx" presStyleIdx="5" presStyleCnt="6">
        <dgm:presLayoutVars>
          <dgm:chMax val="1"/>
          <dgm:chPref val="1"/>
          <dgm:bulletEnabled val="1"/>
        </dgm:presLayoutVars>
      </dgm:prSet>
      <dgm:spPr/>
    </dgm:pt>
    <dgm:pt modelId="{ADA7E4BE-8157-43C2-997F-5F08355F9C91}" type="pres">
      <dgm:prSet presAssocID="{86A9006A-21A3-4A0C-9EE8-1B241956C666}" presName="L2TextContainerWrapper" presStyleCnt="0">
        <dgm:presLayoutVars>
          <dgm:chMax val="0"/>
          <dgm:chPref val="0"/>
          <dgm:bulletEnabled val="1"/>
        </dgm:presLayoutVars>
      </dgm:prSet>
      <dgm:spPr/>
    </dgm:pt>
    <dgm:pt modelId="{AFE4C063-026C-44EC-9750-3BD61090CDDC}" type="pres">
      <dgm:prSet presAssocID="{86A9006A-21A3-4A0C-9EE8-1B241956C666}" presName="L2TextContainer" presStyleLbl="bgAcc1" presStyleIdx="5" presStyleCnt="6"/>
      <dgm:spPr/>
    </dgm:pt>
    <dgm:pt modelId="{AB419F55-5AA5-4DF0-95CC-0D48D9B5013E}" type="pres">
      <dgm:prSet presAssocID="{86A9006A-21A3-4A0C-9EE8-1B241956C666}" presName="FlexibleEmptyPlaceHolder" presStyleCnt="0"/>
      <dgm:spPr/>
    </dgm:pt>
    <dgm:pt modelId="{A4DE559F-352D-431D-893C-65432B6B0551}" type="pres">
      <dgm:prSet presAssocID="{86A9006A-21A3-4A0C-9EE8-1B241956C666}" presName="ConnectLine" presStyleLbl="sibTrans1D1" presStyleIdx="5" presStyleCnt="6"/>
      <dgm:spPr>
        <a:noFill/>
        <a:ln w="9525" cap="flat" cmpd="sng" algn="ctr">
          <a:solidFill>
            <a:schemeClr val="accent1">
              <a:hueOff val="0"/>
              <a:satOff val="0"/>
              <a:lumOff val="0"/>
              <a:alphaOff val="0"/>
            </a:schemeClr>
          </a:solidFill>
          <a:prstDash val="dash"/>
        </a:ln>
        <a:effectLst/>
      </dgm:spPr>
    </dgm:pt>
    <dgm:pt modelId="{D13F5313-FF98-4D49-BB20-40C6C12F4173}" type="pres">
      <dgm:prSet presAssocID="{86A9006A-21A3-4A0C-9EE8-1B241956C666}" presName="ConnectorPoint" presStyleLbl="alignNode1" presStyleIdx="5" presStyleCnt="6"/>
      <dgm:spPr/>
    </dgm:pt>
    <dgm:pt modelId="{F429C0E5-A66B-42B6-A008-DA81FFEA2527}" type="pres">
      <dgm:prSet presAssocID="{86A9006A-21A3-4A0C-9EE8-1B241956C666}" presName="EmptyPlaceHolder" presStyleCnt="0"/>
      <dgm:spPr/>
    </dgm:pt>
  </dgm:ptLst>
  <dgm:cxnLst>
    <dgm:cxn modelId="{93D02C03-1FAC-424D-B9EF-93F065D6FCD9}" type="presOf" srcId="{12E2CEF6-3CBF-43DA-9287-8F5E7D7CF7D4}" destId="{F96BCDF2-A54C-4C0E-97DA-54D9F2ED4B87}" srcOrd="0" destOrd="0" presId="urn:microsoft.com/office/officeart/2016/7/layout/BasicTimeline"/>
    <dgm:cxn modelId="{6B38F718-C454-4676-BD12-886E74239102}" type="presOf" srcId="{56E077A3-8641-463F-A202-A61887E7B89D}" destId="{B33A0B55-7604-4334-BB85-C74A482FAEBF}" srcOrd="0" destOrd="0" presId="urn:microsoft.com/office/officeart/2016/7/layout/BasicTimeline"/>
    <dgm:cxn modelId="{67A3471F-C755-41BD-B2D6-E8291CD52FEE}" srcId="{56E077A3-8641-463F-A202-A61887E7B89D}" destId="{DD46F11B-516E-4CF2-AD24-383BD6234E93}" srcOrd="0" destOrd="0" parTransId="{89A045FC-5326-4211-A029-C9F05DA6EC87}" sibTransId="{CDFEFD47-315C-45E4-A651-DB483E18C090}"/>
    <dgm:cxn modelId="{7043DA2B-F087-4080-8E27-CA8131DEC6D4}" srcId="{ACEBAABE-AF6C-4F30-9ECF-0CCB286ED1F4}" destId="{86A9006A-21A3-4A0C-9EE8-1B241956C666}" srcOrd="5" destOrd="0" parTransId="{9D7496AC-6580-45B7-BE00-C1EF0155EE0A}" sibTransId="{991717A0-494B-433F-B971-57CFC3124D54}"/>
    <dgm:cxn modelId="{EC70282F-0CB2-48A2-9FBF-03EE9F081FCD}" srcId="{ACEBAABE-AF6C-4F30-9ECF-0CCB286ED1F4}" destId="{56E077A3-8641-463F-A202-A61887E7B89D}" srcOrd="0" destOrd="0" parTransId="{62D350CE-B11F-42B8-9957-AABAD98154E2}" sibTransId="{6E6FC013-3093-41A2-8AB1-909DFD1A1096}"/>
    <dgm:cxn modelId="{C648355C-DD90-4F1E-B6D7-4B6052CAF98B}" srcId="{ACEBAABE-AF6C-4F30-9ECF-0CCB286ED1F4}" destId="{C91E65D4-DFF0-492E-BB1F-2B5466FDBED5}" srcOrd="3" destOrd="0" parTransId="{BD96AD78-7317-4DD6-8711-58D8CE752284}" sibTransId="{5776AE04-B4A4-4AAE-9991-32394535242F}"/>
    <dgm:cxn modelId="{89551642-8DEB-4335-8FFA-E63AEB94400D}" srcId="{98CBCCBE-B535-4742-8F8F-2274478CE558}" destId="{12E2CEF6-3CBF-43DA-9287-8F5E7D7CF7D4}" srcOrd="0" destOrd="0" parTransId="{1C6E49E8-D44A-46AB-A206-6D9F3F931343}" sibTransId="{F1498968-5CE2-4EC2-95F7-03D28F9A8592}"/>
    <dgm:cxn modelId="{AEA6DC43-C8DC-49A8-92C4-72492E2E9562}" type="presOf" srcId="{CF306E2A-B582-4CBD-9369-E2A0EC62CCDF}" destId="{359669EC-83A6-4FC1-9F7B-4EE143DC23D0}" srcOrd="0" destOrd="0" presId="urn:microsoft.com/office/officeart/2016/7/layout/BasicTimeline"/>
    <dgm:cxn modelId="{37780564-9EDC-4792-B6B9-ECFE5961DA82}" type="presOf" srcId="{4EC0F68C-3DCB-4087-ACB7-6FF0C26EFC6B}" destId="{6A5654C0-8EE6-4A29-9620-64B8B23DA0E9}" srcOrd="0" destOrd="0" presId="urn:microsoft.com/office/officeart/2016/7/layout/BasicTimeline"/>
    <dgm:cxn modelId="{C4210E65-FDCB-41BC-A889-85AD51FC9F31}" srcId="{ACEBAABE-AF6C-4F30-9ECF-0CCB286ED1F4}" destId="{CF306E2A-B582-4CBD-9369-E2A0EC62CCDF}" srcOrd="4" destOrd="0" parTransId="{96808BC7-FD27-48A4-B36E-F03117E20460}" sibTransId="{A785E6EA-384F-40DC-BC92-A8011DEB9FE8}"/>
    <dgm:cxn modelId="{AD156166-B95F-46DC-8485-E8C7D23E0601}" srcId="{CF306E2A-B582-4CBD-9369-E2A0EC62CCDF}" destId="{6010FB77-C3F7-4924-817E-DAEC9B240385}" srcOrd="0" destOrd="0" parTransId="{7DA7A43C-AEEA-4CA4-B351-3F3EA5DCDF65}" sibTransId="{2B2461A2-0025-4E84-A52A-DB1E9B8834E2}"/>
    <dgm:cxn modelId="{8CDF184D-4690-47E5-BD65-950B847BB972}" srcId="{2CED6F32-3F6B-4100-910C-F12603A87FB8}" destId="{6AE058DD-53C9-4904-9DA0-02B03B0AE3ED}" srcOrd="0" destOrd="0" parTransId="{CD672EB6-9938-4BDC-978A-1EFD3799A809}" sibTransId="{6FB70F1A-EB58-4430-9CB1-BC954380FB61}"/>
    <dgm:cxn modelId="{74AD7E6F-5422-421D-AF07-360BF0D649A1}" type="presOf" srcId="{98CBCCBE-B535-4742-8F8F-2274478CE558}" destId="{E96D6D49-4B76-40EA-80E4-27DF088A313F}" srcOrd="0" destOrd="0" presId="urn:microsoft.com/office/officeart/2016/7/layout/BasicTimeline"/>
    <dgm:cxn modelId="{412E2F53-44A0-4510-8B38-34AD16265B69}" srcId="{86A9006A-21A3-4A0C-9EE8-1B241956C666}" destId="{F573B71A-6061-4B85-8BA4-CE4C90C2CB1F}" srcOrd="1" destOrd="0" parTransId="{5CAC738A-0777-4201-A296-11D93375FEAC}" sibTransId="{88EB285C-9A0D-4BC0-86F9-6657921598B5}"/>
    <dgm:cxn modelId="{009B037E-AA41-4C49-9468-33C973AC6D00}" type="presOf" srcId="{6010FB77-C3F7-4924-817E-DAEC9B240385}" destId="{BF70F074-C178-408D-955C-29D83D404B6C}" srcOrd="0" destOrd="0" presId="urn:microsoft.com/office/officeart/2016/7/layout/BasicTimeline"/>
    <dgm:cxn modelId="{22AD8686-5112-407F-9E7E-411CDC297B41}" srcId="{ACEBAABE-AF6C-4F30-9ECF-0CCB286ED1F4}" destId="{2CED6F32-3F6B-4100-910C-F12603A87FB8}" srcOrd="2" destOrd="0" parTransId="{DF610447-79D3-4386-BA01-03EC2478B2DF}" sibTransId="{A6E3AABB-0136-484B-A93B-AA823D714FAA}"/>
    <dgm:cxn modelId="{D1107187-7045-4BF0-8502-A9FB16328C93}" type="presOf" srcId="{6AE058DD-53C9-4904-9DA0-02B03B0AE3ED}" destId="{6DAD765E-2DCA-471B-9BD5-56D5CD0BA294}" srcOrd="0" destOrd="0" presId="urn:microsoft.com/office/officeart/2016/7/layout/BasicTimeline"/>
    <dgm:cxn modelId="{DB781091-DA38-4923-9048-622FCEE2DD30}" type="presOf" srcId="{86A9006A-21A3-4A0C-9EE8-1B241956C666}" destId="{6A160085-C9F8-41E7-B620-083062CF7C93}" srcOrd="0" destOrd="0" presId="urn:microsoft.com/office/officeart/2016/7/layout/BasicTimeline"/>
    <dgm:cxn modelId="{EC325699-CBE2-4B0F-8B70-76C4AB0CA54A}" srcId="{86A9006A-21A3-4A0C-9EE8-1B241956C666}" destId="{C39FBA9B-C182-4B10-A28A-33ACCFA06AD7}" srcOrd="0" destOrd="0" parTransId="{4112529F-8B68-44CB-ADFD-B5453C06F24A}" sibTransId="{63A8E93A-DF95-474E-BBCB-1E771B9DE507}"/>
    <dgm:cxn modelId="{601E29A3-2831-4209-8A13-4F23653BEC62}" srcId="{C91E65D4-DFF0-492E-BB1F-2B5466FDBED5}" destId="{4EC0F68C-3DCB-4087-ACB7-6FF0C26EFC6B}" srcOrd="0" destOrd="0" parTransId="{D38DA5A8-3351-428F-8E1D-5EB4DAD4C97C}" sibTransId="{574B27F7-0E73-4273-95DF-6B4EBC1556B2}"/>
    <dgm:cxn modelId="{BC842DA4-9253-40ED-AD83-435FC661266F}" type="presOf" srcId="{F573B71A-6061-4B85-8BA4-CE4C90C2CB1F}" destId="{AFE4C063-026C-44EC-9750-3BD61090CDDC}" srcOrd="0" destOrd="1" presId="urn:microsoft.com/office/officeart/2016/7/layout/BasicTimeline"/>
    <dgm:cxn modelId="{14FC0AB6-CF1A-43B8-B22E-BCD215636C6F}" srcId="{ACEBAABE-AF6C-4F30-9ECF-0CCB286ED1F4}" destId="{98CBCCBE-B535-4742-8F8F-2274478CE558}" srcOrd="1" destOrd="0" parTransId="{E228A4E7-40FD-4715-8118-41CE2F05A898}" sibTransId="{3D30A5DA-88DA-40F6-92B1-CD418C8D0D3D}"/>
    <dgm:cxn modelId="{ECE7E3B9-E01F-440A-81CE-8B8170C26E2F}" type="presOf" srcId="{C91E65D4-DFF0-492E-BB1F-2B5466FDBED5}" destId="{323A7307-3F3D-41CC-AAE4-EF733EF3CF1C}" srcOrd="0" destOrd="0" presId="urn:microsoft.com/office/officeart/2016/7/layout/BasicTimeline"/>
    <dgm:cxn modelId="{779FBDBC-927B-4875-8E17-2BB35C4EC161}" type="presOf" srcId="{DD46F11B-516E-4CF2-AD24-383BD6234E93}" destId="{0DC4CF84-660B-480D-BE7B-1B57DDFB0C40}" srcOrd="0" destOrd="0" presId="urn:microsoft.com/office/officeart/2016/7/layout/BasicTimeline"/>
    <dgm:cxn modelId="{1FBED5C0-4078-4577-9610-B452358AC878}" type="presOf" srcId="{2CED6F32-3F6B-4100-910C-F12603A87FB8}" destId="{5ED44176-5369-4095-BD97-92F8070E65FA}" srcOrd="0" destOrd="0" presId="urn:microsoft.com/office/officeart/2016/7/layout/BasicTimeline"/>
    <dgm:cxn modelId="{F46736FA-60BF-468D-9170-E1FEFE6F63C2}" type="presOf" srcId="{ACEBAABE-AF6C-4F30-9ECF-0CCB286ED1F4}" destId="{9DF93376-A231-4C7F-93C5-4995076B186B}" srcOrd="0" destOrd="0" presId="urn:microsoft.com/office/officeart/2016/7/layout/BasicTimeline"/>
    <dgm:cxn modelId="{198931FE-3FE4-4054-9E22-5B0C6E6C30C3}" type="presOf" srcId="{C39FBA9B-C182-4B10-A28A-33ACCFA06AD7}" destId="{AFE4C063-026C-44EC-9750-3BD61090CDDC}" srcOrd="0" destOrd="0" presId="urn:microsoft.com/office/officeart/2016/7/layout/BasicTimeline"/>
    <dgm:cxn modelId="{DDD7CCD5-691F-4DE3-9B7C-D4A01301A7F6}" type="presParOf" srcId="{9DF93376-A231-4C7F-93C5-4995076B186B}" destId="{B6F4126C-1719-4BD9-8572-D1520BBA4163}" srcOrd="0" destOrd="0" presId="urn:microsoft.com/office/officeart/2016/7/layout/BasicTimeline"/>
    <dgm:cxn modelId="{7F08C05C-CBE1-40EC-B76E-A71AAFB092EF}" type="presParOf" srcId="{9DF93376-A231-4C7F-93C5-4995076B186B}" destId="{D594CFE8-C948-408D-9735-0DD114C35BD3}" srcOrd="1" destOrd="0" presId="urn:microsoft.com/office/officeart/2016/7/layout/BasicTimeline"/>
    <dgm:cxn modelId="{E3DF57AD-B0D9-4D29-A389-37E0897C6A3D}" type="presParOf" srcId="{D594CFE8-C948-408D-9735-0DD114C35BD3}" destId="{27836769-1CE3-4A6C-ACC2-20A739793DDB}" srcOrd="0" destOrd="0" presId="urn:microsoft.com/office/officeart/2016/7/layout/BasicTimeline"/>
    <dgm:cxn modelId="{12CC3E5A-0825-45D2-845A-DF3311652D07}" type="presParOf" srcId="{27836769-1CE3-4A6C-ACC2-20A739793DDB}" destId="{B33A0B55-7604-4334-BB85-C74A482FAEBF}" srcOrd="0" destOrd="0" presId="urn:microsoft.com/office/officeart/2016/7/layout/BasicTimeline"/>
    <dgm:cxn modelId="{6A523398-A174-470A-ABB7-0723103A28B9}" type="presParOf" srcId="{27836769-1CE3-4A6C-ACC2-20A739793DDB}" destId="{9A2A9221-5B4C-417A-9B77-D1A50537BE8F}" srcOrd="1" destOrd="0" presId="urn:microsoft.com/office/officeart/2016/7/layout/BasicTimeline"/>
    <dgm:cxn modelId="{E325A155-2510-4E98-8EAA-1E6C102DC520}" type="presParOf" srcId="{9A2A9221-5B4C-417A-9B77-D1A50537BE8F}" destId="{0DC4CF84-660B-480D-BE7B-1B57DDFB0C40}" srcOrd="0" destOrd="0" presId="urn:microsoft.com/office/officeart/2016/7/layout/BasicTimeline"/>
    <dgm:cxn modelId="{EF0034E9-31F1-4C21-BA74-5EF54138DCDB}" type="presParOf" srcId="{9A2A9221-5B4C-417A-9B77-D1A50537BE8F}" destId="{ABB5C5A5-3C58-4201-824C-C3B5D3CAEDB4}" srcOrd="1" destOrd="0" presId="urn:microsoft.com/office/officeart/2016/7/layout/BasicTimeline"/>
    <dgm:cxn modelId="{92325334-4A9E-4A2F-A23E-9F27411CB707}" type="presParOf" srcId="{27836769-1CE3-4A6C-ACC2-20A739793DDB}" destId="{A1F71696-845B-4AC6-A5FB-DA3AEF240355}" srcOrd="2" destOrd="0" presId="urn:microsoft.com/office/officeart/2016/7/layout/BasicTimeline"/>
    <dgm:cxn modelId="{3AF2F447-0711-4E35-9E29-8F1084631CDE}" type="presParOf" srcId="{27836769-1CE3-4A6C-ACC2-20A739793DDB}" destId="{E1AB094C-9724-43D7-A623-7883B07383D6}" srcOrd="3" destOrd="0" presId="urn:microsoft.com/office/officeart/2016/7/layout/BasicTimeline"/>
    <dgm:cxn modelId="{8767271F-44F6-428A-B933-9FA078292537}" type="presParOf" srcId="{27836769-1CE3-4A6C-ACC2-20A739793DDB}" destId="{04DB9849-6757-4673-B140-257808F03D5C}" srcOrd="4" destOrd="0" presId="urn:microsoft.com/office/officeart/2016/7/layout/BasicTimeline"/>
    <dgm:cxn modelId="{583B03C8-2CD0-4EBD-88B9-4E7660E459DA}" type="presParOf" srcId="{D594CFE8-C948-408D-9735-0DD114C35BD3}" destId="{E6B82B19-4365-4356-A898-BD759FC509B8}" srcOrd="1" destOrd="0" presId="urn:microsoft.com/office/officeart/2016/7/layout/BasicTimeline"/>
    <dgm:cxn modelId="{040F05E1-9628-4AC0-8357-B05F79E63FA2}" type="presParOf" srcId="{D594CFE8-C948-408D-9735-0DD114C35BD3}" destId="{194E5278-3C82-45A9-8482-F6E8BC067EB9}" srcOrd="2" destOrd="0" presId="urn:microsoft.com/office/officeart/2016/7/layout/BasicTimeline"/>
    <dgm:cxn modelId="{EB959E76-149D-40CD-9B8B-6F5E8F29F48C}" type="presParOf" srcId="{194E5278-3C82-45A9-8482-F6E8BC067EB9}" destId="{E96D6D49-4B76-40EA-80E4-27DF088A313F}" srcOrd="0" destOrd="0" presId="urn:microsoft.com/office/officeart/2016/7/layout/BasicTimeline"/>
    <dgm:cxn modelId="{68DCE8C7-8A39-4BC9-B529-08CB9DCD7172}" type="presParOf" srcId="{194E5278-3C82-45A9-8482-F6E8BC067EB9}" destId="{6482F8AF-7288-47B9-8B99-78FAF31C83E6}" srcOrd="1" destOrd="0" presId="urn:microsoft.com/office/officeart/2016/7/layout/BasicTimeline"/>
    <dgm:cxn modelId="{E320D38D-074A-4475-A756-BC109100DD58}" type="presParOf" srcId="{6482F8AF-7288-47B9-8B99-78FAF31C83E6}" destId="{F96BCDF2-A54C-4C0E-97DA-54D9F2ED4B87}" srcOrd="0" destOrd="0" presId="urn:microsoft.com/office/officeart/2016/7/layout/BasicTimeline"/>
    <dgm:cxn modelId="{60195738-B40A-4001-87BB-C95B43D339E6}" type="presParOf" srcId="{6482F8AF-7288-47B9-8B99-78FAF31C83E6}" destId="{2A0D1916-D2E5-426A-9064-85C3EE01AA72}" srcOrd="1" destOrd="0" presId="urn:microsoft.com/office/officeart/2016/7/layout/BasicTimeline"/>
    <dgm:cxn modelId="{6919B46F-6BEB-40AE-9EF4-984BC56EACE8}" type="presParOf" srcId="{194E5278-3C82-45A9-8482-F6E8BC067EB9}" destId="{1A56110E-90B7-493A-B293-019D83974450}" srcOrd="2" destOrd="0" presId="urn:microsoft.com/office/officeart/2016/7/layout/BasicTimeline"/>
    <dgm:cxn modelId="{BB948144-BE79-4777-B121-78E8FE93D585}" type="presParOf" srcId="{194E5278-3C82-45A9-8482-F6E8BC067EB9}" destId="{AF3543FB-195F-4BF7-BA59-ACC152807B90}" srcOrd="3" destOrd="0" presId="urn:microsoft.com/office/officeart/2016/7/layout/BasicTimeline"/>
    <dgm:cxn modelId="{CFD73710-1A20-4903-9A22-D3D214DCAB28}" type="presParOf" srcId="{194E5278-3C82-45A9-8482-F6E8BC067EB9}" destId="{04812509-FF20-4FA7-AD54-7BD128CB392C}" srcOrd="4" destOrd="0" presId="urn:microsoft.com/office/officeart/2016/7/layout/BasicTimeline"/>
    <dgm:cxn modelId="{6A3C45FC-86D6-4EBE-BFC1-C5A6DBE0BD98}" type="presParOf" srcId="{D594CFE8-C948-408D-9735-0DD114C35BD3}" destId="{1A1C7DA8-5280-4675-AC2D-57EE5C046E63}" srcOrd="3" destOrd="0" presId="urn:microsoft.com/office/officeart/2016/7/layout/BasicTimeline"/>
    <dgm:cxn modelId="{F8357217-913A-4F51-9B55-EE08844A48A4}" type="presParOf" srcId="{D594CFE8-C948-408D-9735-0DD114C35BD3}" destId="{843569B0-F0D9-42EA-B921-02A5225E7B9B}" srcOrd="4" destOrd="0" presId="urn:microsoft.com/office/officeart/2016/7/layout/BasicTimeline"/>
    <dgm:cxn modelId="{F0089624-F982-4A81-B192-03F5523AC0A9}" type="presParOf" srcId="{843569B0-F0D9-42EA-B921-02A5225E7B9B}" destId="{5ED44176-5369-4095-BD97-92F8070E65FA}" srcOrd="0" destOrd="0" presId="urn:microsoft.com/office/officeart/2016/7/layout/BasicTimeline"/>
    <dgm:cxn modelId="{9A1FBD78-AF3A-4059-A44C-539BD82EDBC8}" type="presParOf" srcId="{843569B0-F0D9-42EA-B921-02A5225E7B9B}" destId="{DCD617D1-608C-4A05-81F1-483785C4DAEE}" srcOrd="1" destOrd="0" presId="urn:microsoft.com/office/officeart/2016/7/layout/BasicTimeline"/>
    <dgm:cxn modelId="{93C24D6A-158B-45EF-8CC0-681AAB964DC6}" type="presParOf" srcId="{DCD617D1-608C-4A05-81F1-483785C4DAEE}" destId="{6DAD765E-2DCA-471B-9BD5-56D5CD0BA294}" srcOrd="0" destOrd="0" presId="urn:microsoft.com/office/officeart/2016/7/layout/BasicTimeline"/>
    <dgm:cxn modelId="{F514C54B-D363-4725-BFB4-AD5262E870FE}" type="presParOf" srcId="{DCD617D1-608C-4A05-81F1-483785C4DAEE}" destId="{CD2D868E-76AF-4D28-B582-C9450AB64618}" srcOrd="1" destOrd="0" presId="urn:microsoft.com/office/officeart/2016/7/layout/BasicTimeline"/>
    <dgm:cxn modelId="{56CE9223-2D16-47DD-BD0F-83ECEFB7BBEA}" type="presParOf" srcId="{843569B0-F0D9-42EA-B921-02A5225E7B9B}" destId="{EAB0A03C-91E8-4C7E-87AB-39C6F11E6F54}" srcOrd="2" destOrd="0" presId="urn:microsoft.com/office/officeart/2016/7/layout/BasicTimeline"/>
    <dgm:cxn modelId="{A21EBC61-FED0-4E7E-BF1C-A8846D06232F}" type="presParOf" srcId="{843569B0-F0D9-42EA-B921-02A5225E7B9B}" destId="{CF01F38E-3062-47A8-8DD9-CB26B7761BCD}" srcOrd="3" destOrd="0" presId="urn:microsoft.com/office/officeart/2016/7/layout/BasicTimeline"/>
    <dgm:cxn modelId="{693FD25A-5774-4C13-BEBA-A9DA51F5F90B}" type="presParOf" srcId="{843569B0-F0D9-42EA-B921-02A5225E7B9B}" destId="{26CD2D87-1A08-4D19-A6F7-349F29A9C0D1}" srcOrd="4" destOrd="0" presId="urn:microsoft.com/office/officeart/2016/7/layout/BasicTimeline"/>
    <dgm:cxn modelId="{CB9B2929-996C-4C3B-82E4-6811654F98F6}" type="presParOf" srcId="{D594CFE8-C948-408D-9735-0DD114C35BD3}" destId="{E2A0DD4F-5E6D-4C78-864B-6854A2B66850}" srcOrd="5" destOrd="0" presId="urn:microsoft.com/office/officeart/2016/7/layout/BasicTimeline"/>
    <dgm:cxn modelId="{F3567DCE-6DC5-479A-B40B-08B8AB756FB9}" type="presParOf" srcId="{D594CFE8-C948-408D-9735-0DD114C35BD3}" destId="{57FDAED8-C2C8-4405-A89D-3B76AB48D2C9}" srcOrd="6" destOrd="0" presId="urn:microsoft.com/office/officeart/2016/7/layout/BasicTimeline"/>
    <dgm:cxn modelId="{EB61BAD8-257A-4FF7-AADA-3BA4D21F5156}" type="presParOf" srcId="{57FDAED8-C2C8-4405-A89D-3B76AB48D2C9}" destId="{323A7307-3F3D-41CC-AAE4-EF733EF3CF1C}" srcOrd="0" destOrd="0" presId="urn:microsoft.com/office/officeart/2016/7/layout/BasicTimeline"/>
    <dgm:cxn modelId="{8C8A1DDE-109A-4445-826A-11DE32FE2820}" type="presParOf" srcId="{57FDAED8-C2C8-4405-A89D-3B76AB48D2C9}" destId="{9DF19913-436E-4504-B379-2DDEBDEF9175}" srcOrd="1" destOrd="0" presId="urn:microsoft.com/office/officeart/2016/7/layout/BasicTimeline"/>
    <dgm:cxn modelId="{99FC1228-E430-49EA-A51B-1565C2423EAD}" type="presParOf" srcId="{9DF19913-436E-4504-B379-2DDEBDEF9175}" destId="{6A5654C0-8EE6-4A29-9620-64B8B23DA0E9}" srcOrd="0" destOrd="0" presId="urn:microsoft.com/office/officeart/2016/7/layout/BasicTimeline"/>
    <dgm:cxn modelId="{2F4E97A6-2857-48CF-8243-A921DB5BD537}" type="presParOf" srcId="{9DF19913-436E-4504-B379-2DDEBDEF9175}" destId="{970322E1-BBDE-4545-8ACE-F37751C134A7}" srcOrd="1" destOrd="0" presId="urn:microsoft.com/office/officeart/2016/7/layout/BasicTimeline"/>
    <dgm:cxn modelId="{37F94983-A87F-4321-AFC4-D7B5C8593299}" type="presParOf" srcId="{57FDAED8-C2C8-4405-A89D-3B76AB48D2C9}" destId="{A21B068F-6596-4EAC-BF87-0E6FE59043A2}" srcOrd="2" destOrd="0" presId="urn:microsoft.com/office/officeart/2016/7/layout/BasicTimeline"/>
    <dgm:cxn modelId="{1F36D489-18C7-4D37-88FD-E1C22DA3F72B}" type="presParOf" srcId="{57FDAED8-C2C8-4405-A89D-3B76AB48D2C9}" destId="{C1EACF4E-5C6E-457F-8D7A-FE6C0791AA20}" srcOrd="3" destOrd="0" presId="urn:microsoft.com/office/officeart/2016/7/layout/BasicTimeline"/>
    <dgm:cxn modelId="{C88E1701-AB05-4CE5-89C3-736526D59C9A}" type="presParOf" srcId="{57FDAED8-C2C8-4405-A89D-3B76AB48D2C9}" destId="{7D5F985B-D41F-4DAD-9709-36410E8857AE}" srcOrd="4" destOrd="0" presId="urn:microsoft.com/office/officeart/2016/7/layout/BasicTimeline"/>
    <dgm:cxn modelId="{B8A0F62B-2809-48EC-B882-D1D13B0DA168}" type="presParOf" srcId="{D594CFE8-C948-408D-9735-0DD114C35BD3}" destId="{C72E5AE0-E7F2-4B83-8839-FB6BF03889EA}" srcOrd="7" destOrd="0" presId="urn:microsoft.com/office/officeart/2016/7/layout/BasicTimeline"/>
    <dgm:cxn modelId="{5233B44C-0597-485E-8CED-FE5ED6D5696A}" type="presParOf" srcId="{D594CFE8-C948-408D-9735-0DD114C35BD3}" destId="{F7DAD497-5C79-472E-B382-7184A62DFED1}" srcOrd="8" destOrd="0" presId="urn:microsoft.com/office/officeart/2016/7/layout/BasicTimeline"/>
    <dgm:cxn modelId="{AF8B2C8C-6F92-4956-B566-928498AB5C6E}" type="presParOf" srcId="{F7DAD497-5C79-472E-B382-7184A62DFED1}" destId="{359669EC-83A6-4FC1-9F7B-4EE143DC23D0}" srcOrd="0" destOrd="0" presId="urn:microsoft.com/office/officeart/2016/7/layout/BasicTimeline"/>
    <dgm:cxn modelId="{3BEC23BB-36DB-4A93-9158-A61867AB7FD7}" type="presParOf" srcId="{F7DAD497-5C79-472E-B382-7184A62DFED1}" destId="{7BD771B2-0C8F-4984-9A9F-E11AEEB904CE}" srcOrd="1" destOrd="0" presId="urn:microsoft.com/office/officeart/2016/7/layout/BasicTimeline"/>
    <dgm:cxn modelId="{16DAB528-A98E-403F-BDDB-FE7A2ED855EB}" type="presParOf" srcId="{7BD771B2-0C8F-4984-9A9F-E11AEEB904CE}" destId="{BF70F074-C178-408D-955C-29D83D404B6C}" srcOrd="0" destOrd="0" presId="urn:microsoft.com/office/officeart/2016/7/layout/BasicTimeline"/>
    <dgm:cxn modelId="{09FB5986-C147-4AD7-866C-22FDAA5E1CBA}" type="presParOf" srcId="{7BD771B2-0C8F-4984-9A9F-E11AEEB904CE}" destId="{87C43E83-3345-40D8-8FE3-9E7CBB368606}" srcOrd="1" destOrd="0" presId="urn:microsoft.com/office/officeart/2016/7/layout/BasicTimeline"/>
    <dgm:cxn modelId="{0C692E9B-5620-4A29-A745-F8013214B6E3}" type="presParOf" srcId="{F7DAD497-5C79-472E-B382-7184A62DFED1}" destId="{1C8AC22B-85E0-4221-921F-A82226A03297}" srcOrd="2" destOrd="0" presId="urn:microsoft.com/office/officeart/2016/7/layout/BasicTimeline"/>
    <dgm:cxn modelId="{E5D7F3C0-042C-46D0-A330-B22BB94C4159}" type="presParOf" srcId="{F7DAD497-5C79-472E-B382-7184A62DFED1}" destId="{176A464A-5724-4144-B796-AF3D6521A9AE}" srcOrd="3" destOrd="0" presId="urn:microsoft.com/office/officeart/2016/7/layout/BasicTimeline"/>
    <dgm:cxn modelId="{00A3F85E-074B-42D8-AE4C-1079707F2608}" type="presParOf" srcId="{F7DAD497-5C79-472E-B382-7184A62DFED1}" destId="{3CB8E119-EDAA-4F0B-AC7C-50F2275B7D9A}" srcOrd="4" destOrd="0" presId="urn:microsoft.com/office/officeart/2016/7/layout/BasicTimeline"/>
    <dgm:cxn modelId="{751BD296-9C8E-4185-9F8C-21D14A428A59}" type="presParOf" srcId="{D594CFE8-C948-408D-9735-0DD114C35BD3}" destId="{8CA05AE7-C456-4646-8265-3D647DC66121}" srcOrd="9" destOrd="0" presId="urn:microsoft.com/office/officeart/2016/7/layout/BasicTimeline"/>
    <dgm:cxn modelId="{0694CF1D-703E-47CC-9538-4819996C177D}" type="presParOf" srcId="{D594CFE8-C948-408D-9735-0DD114C35BD3}" destId="{5383D26F-FC44-4B58-BD65-4C489A264B81}" srcOrd="10" destOrd="0" presId="urn:microsoft.com/office/officeart/2016/7/layout/BasicTimeline"/>
    <dgm:cxn modelId="{2ED01FFD-B716-464A-BAFD-951B58EFF092}" type="presParOf" srcId="{5383D26F-FC44-4B58-BD65-4C489A264B81}" destId="{6A160085-C9F8-41E7-B620-083062CF7C93}" srcOrd="0" destOrd="0" presId="urn:microsoft.com/office/officeart/2016/7/layout/BasicTimeline"/>
    <dgm:cxn modelId="{EC5B971C-0077-44CE-BA7D-865F88E72778}" type="presParOf" srcId="{5383D26F-FC44-4B58-BD65-4C489A264B81}" destId="{ADA7E4BE-8157-43C2-997F-5F08355F9C91}" srcOrd="1" destOrd="0" presId="urn:microsoft.com/office/officeart/2016/7/layout/BasicTimeline"/>
    <dgm:cxn modelId="{BF5F894D-4ADB-4B92-9756-F1B788E20B63}" type="presParOf" srcId="{ADA7E4BE-8157-43C2-997F-5F08355F9C91}" destId="{AFE4C063-026C-44EC-9750-3BD61090CDDC}" srcOrd="0" destOrd="0" presId="urn:microsoft.com/office/officeart/2016/7/layout/BasicTimeline"/>
    <dgm:cxn modelId="{294263AA-7CCD-4D94-8C3D-CE65500E270D}" type="presParOf" srcId="{ADA7E4BE-8157-43C2-997F-5F08355F9C91}" destId="{AB419F55-5AA5-4DF0-95CC-0D48D9B5013E}" srcOrd="1" destOrd="0" presId="urn:microsoft.com/office/officeart/2016/7/layout/BasicTimeline"/>
    <dgm:cxn modelId="{C658ABD7-214C-4564-9115-DE6E5240F978}" type="presParOf" srcId="{5383D26F-FC44-4B58-BD65-4C489A264B81}" destId="{A4DE559F-352D-431D-893C-65432B6B0551}" srcOrd="2" destOrd="0" presId="urn:microsoft.com/office/officeart/2016/7/layout/BasicTimeline"/>
    <dgm:cxn modelId="{FE79E619-65AC-4601-839F-2C730B031347}" type="presParOf" srcId="{5383D26F-FC44-4B58-BD65-4C489A264B81}" destId="{D13F5313-FF98-4D49-BB20-40C6C12F4173}" srcOrd="3" destOrd="0" presId="urn:microsoft.com/office/officeart/2016/7/layout/BasicTimeline"/>
    <dgm:cxn modelId="{6916E9E5-B9C6-41F5-9A7C-81B19D97C683}" type="presParOf" srcId="{5383D26F-FC44-4B58-BD65-4C489A264B81}" destId="{F429C0E5-A66B-42B6-A008-DA81FFEA2527}"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12749-690F-42C7-9C77-8C79DFFE9281}">
      <dsp:nvSpPr>
        <dsp:cNvPr id="0" name=""/>
        <dsp:cNvSpPr/>
      </dsp:nvSpPr>
      <dsp:spPr>
        <a:xfrm>
          <a:off x="538" y="141481"/>
          <a:ext cx="3742371" cy="19584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Georgia"/>
            </a:rPr>
            <a:t>Incomplete Fall or Spring Local Observation</a:t>
          </a:r>
        </a:p>
      </dsp:txBody>
      <dsp:txXfrm>
        <a:off x="979753" y="141481"/>
        <a:ext cx="1783942" cy="1958429"/>
      </dsp:txXfrm>
    </dsp:sp>
    <dsp:sp modelId="{79475AE9-A2A1-42BD-9FEF-5E330CEE18CB}">
      <dsp:nvSpPr>
        <dsp:cNvPr id="0" name=""/>
        <dsp:cNvSpPr/>
      </dsp:nvSpPr>
      <dsp:spPr>
        <a:xfrm>
          <a:off x="3426279" y="288646"/>
          <a:ext cx="3772474" cy="166409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bg2"/>
              </a:solidFill>
              <a:latin typeface="Georgia"/>
            </a:rPr>
            <a:t>Scores </a:t>
          </a:r>
          <a:r>
            <a:rPr lang="en-US" sz="1700" kern="1200">
              <a:solidFill>
                <a:schemeClr val="bg2"/>
              </a:solidFill>
              <a:latin typeface="Georgia"/>
            </a:rPr>
            <a:t>from</a:t>
          </a:r>
          <a:r>
            <a:rPr lang="en-US" sz="1600" kern="1200">
              <a:solidFill>
                <a:schemeClr val="bg2"/>
              </a:solidFill>
              <a:latin typeface="Georgia"/>
            </a:rPr>
            <a:t> fall or spring external observation used in place of missing fall local scores</a:t>
          </a:r>
        </a:p>
      </dsp:txBody>
      <dsp:txXfrm>
        <a:off x="4258329" y="288646"/>
        <a:ext cx="2108375" cy="1664099"/>
      </dsp:txXfrm>
    </dsp:sp>
    <dsp:sp modelId="{CE1097B1-6FEE-4C5E-BD54-CF38B29D17B1}">
      <dsp:nvSpPr>
        <dsp:cNvPr id="0" name=""/>
        <dsp:cNvSpPr/>
      </dsp:nvSpPr>
      <dsp:spPr>
        <a:xfrm>
          <a:off x="6915735" y="288646"/>
          <a:ext cx="3950007" cy="166409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rtl="0">
            <a:lnSpc>
              <a:spcPct val="90000"/>
            </a:lnSpc>
            <a:spcBef>
              <a:spcPct val="0"/>
            </a:spcBef>
            <a:spcAft>
              <a:spcPct val="35000"/>
            </a:spcAft>
            <a:buNone/>
          </a:pPr>
          <a:r>
            <a:rPr lang="en-US" sz="1700" kern="1200">
              <a:solidFill>
                <a:schemeClr val="bg2"/>
              </a:solidFill>
              <a:latin typeface="Georgia"/>
            </a:rPr>
            <a:t>If there are no external observation scores, the state will send an external observer to the classroom</a:t>
          </a:r>
        </a:p>
      </dsp:txBody>
      <dsp:txXfrm>
        <a:off x="7747785" y="288646"/>
        <a:ext cx="2285908" cy="1664099"/>
      </dsp:txXfrm>
    </dsp:sp>
    <dsp:sp modelId="{E2303729-F22A-4B04-9416-EE9BC8B7DE95}">
      <dsp:nvSpPr>
        <dsp:cNvPr id="0" name=""/>
        <dsp:cNvSpPr/>
      </dsp:nvSpPr>
      <dsp:spPr>
        <a:xfrm>
          <a:off x="538" y="2236305"/>
          <a:ext cx="3775787" cy="20049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Georgia"/>
            </a:rPr>
            <a:t>Incomplete External Observations</a:t>
          </a:r>
        </a:p>
      </dsp:txBody>
      <dsp:txXfrm>
        <a:off x="1003008" y="2236305"/>
        <a:ext cx="1770848" cy="2004939"/>
      </dsp:txXfrm>
    </dsp:sp>
    <dsp:sp modelId="{97004579-D60B-4C15-82BB-CB401AC58206}">
      <dsp:nvSpPr>
        <dsp:cNvPr id="0" name=""/>
        <dsp:cNvSpPr/>
      </dsp:nvSpPr>
      <dsp:spPr>
        <a:xfrm>
          <a:off x="3459696" y="2406725"/>
          <a:ext cx="3772474" cy="166409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2"/>
              </a:solidFill>
              <a:latin typeface="Georgia"/>
            </a:rPr>
            <a:t>Sites will be considered out of compliance with the law and will be notified by VDOE that future public funding may be impacted. </a:t>
          </a:r>
        </a:p>
      </dsp:txBody>
      <dsp:txXfrm>
        <a:off x="4291746" y="2406725"/>
        <a:ext cx="2108375" cy="1664099"/>
      </dsp:txXfrm>
    </dsp:sp>
    <dsp:sp modelId="{4D1B2A18-B9BF-422E-BD24-8677FF6DAC2B}">
      <dsp:nvSpPr>
        <dsp:cNvPr id="0" name=""/>
        <dsp:cNvSpPr/>
      </dsp:nvSpPr>
      <dsp:spPr>
        <a:xfrm>
          <a:off x="6949152" y="2406725"/>
          <a:ext cx="4037399" cy="166409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bg2"/>
              </a:solidFill>
              <a:latin typeface="Georgia"/>
            </a:rPr>
            <a:t>In addition, any site without at least one external observation during the program year will automatically receive a Needs Support rating</a:t>
          </a:r>
        </a:p>
      </dsp:txBody>
      <dsp:txXfrm>
        <a:off x="7781202" y="2406725"/>
        <a:ext cx="2373300" cy="1664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4126C-1719-4BD9-8572-D1520BBA4163}">
      <dsp:nvSpPr>
        <dsp:cNvPr id="0" name=""/>
        <dsp:cNvSpPr/>
      </dsp:nvSpPr>
      <dsp:spPr>
        <a:xfrm>
          <a:off x="0" y="2474041"/>
          <a:ext cx="10114933" cy="0"/>
        </a:xfrm>
        <a:prstGeom prst="lin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3A0B55-7604-4334-BB85-C74A482FAEBF}">
      <dsp:nvSpPr>
        <dsp:cNvPr id="0" name=""/>
        <dsp:cNvSpPr/>
      </dsp:nvSpPr>
      <dsp:spPr>
        <a:xfrm>
          <a:off x="156811" y="2657120"/>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Arial"/>
            </a:rPr>
            <a:t>Spring 2023</a:t>
          </a:r>
          <a:endParaRPr lang="en-US" sz="1400" kern="1200"/>
        </a:p>
      </dsp:txBody>
      <dsp:txXfrm>
        <a:off x="156811" y="2657120"/>
        <a:ext cx="2281786" cy="559133"/>
      </dsp:txXfrm>
    </dsp:sp>
    <dsp:sp modelId="{0DC4CF84-660B-480D-BE7B-1B57DDFB0C40}">
      <dsp:nvSpPr>
        <dsp:cNvPr id="0" name=""/>
        <dsp:cNvSpPr/>
      </dsp:nvSpPr>
      <dsp:spPr>
        <a:xfrm>
          <a:off x="1234" y="584801"/>
          <a:ext cx="2592939" cy="9491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solidFill>
                <a:schemeClr val="accent3"/>
              </a:solidFill>
              <a:latin typeface="Arial"/>
            </a:rPr>
            <a:t>Draft Practice Year 2 Profile Prototypes shared and feedback gathered from the field. Website vendor secured.</a:t>
          </a:r>
          <a:endParaRPr lang="en-US" sz="1200" b="0" kern="1200">
            <a:solidFill>
              <a:schemeClr val="accent3"/>
            </a:solidFill>
          </a:endParaRPr>
        </a:p>
      </dsp:txBody>
      <dsp:txXfrm>
        <a:off x="47565" y="631132"/>
        <a:ext cx="2500277" cy="856442"/>
      </dsp:txXfrm>
    </dsp:sp>
    <dsp:sp modelId="{A1F71696-845B-4AC6-A5FB-DA3AEF240355}">
      <dsp:nvSpPr>
        <dsp:cNvPr id="0" name=""/>
        <dsp:cNvSpPr/>
      </dsp:nvSpPr>
      <dsp:spPr>
        <a:xfrm>
          <a:off x="1297704" y="1533905"/>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96D6D49-4B76-40EA-80E4-27DF088A313F}">
      <dsp:nvSpPr>
        <dsp:cNvPr id="0" name=""/>
        <dsp:cNvSpPr/>
      </dsp:nvSpPr>
      <dsp:spPr>
        <a:xfrm>
          <a:off x="1660716" y="1731829"/>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Arial"/>
            </a:rPr>
            <a:t>Summer 2023</a:t>
          </a:r>
          <a:endParaRPr lang="en-US" sz="1400" b="1" kern="1200"/>
        </a:p>
      </dsp:txBody>
      <dsp:txXfrm>
        <a:off x="1660716" y="1731829"/>
        <a:ext cx="2281786" cy="559133"/>
      </dsp:txXfrm>
    </dsp:sp>
    <dsp:sp modelId="{E1AB094C-9724-43D7-A623-7883B07383D6}">
      <dsp:nvSpPr>
        <dsp:cNvPr id="0" name=""/>
        <dsp:cNvSpPr/>
      </dsp:nvSpPr>
      <dsp:spPr>
        <a:xfrm>
          <a:off x="1260593"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BCDF2-A54C-4C0E-97DA-54D9F2ED4B87}">
      <dsp:nvSpPr>
        <dsp:cNvPr id="0" name=""/>
        <dsp:cNvSpPr/>
      </dsp:nvSpPr>
      <dsp:spPr>
        <a:xfrm>
          <a:off x="1505139" y="3414177"/>
          <a:ext cx="2592939" cy="8436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solidFill>
                <a:schemeClr val="accent3"/>
              </a:solidFill>
              <a:latin typeface="Arial"/>
            </a:rPr>
            <a:t>Practice Year 2 profiles finalized based on measurements from 2022-2023 year.</a:t>
          </a:r>
          <a:endParaRPr lang="en-US" sz="1200" b="0" kern="1200">
            <a:solidFill>
              <a:schemeClr val="accent3"/>
            </a:solidFill>
          </a:endParaRPr>
        </a:p>
      </dsp:txBody>
      <dsp:txXfrm>
        <a:off x="1546323" y="3455361"/>
        <a:ext cx="2510571" cy="761280"/>
      </dsp:txXfrm>
    </dsp:sp>
    <dsp:sp modelId="{1A56110E-90B7-493A-B293-019D83974450}">
      <dsp:nvSpPr>
        <dsp:cNvPr id="0" name=""/>
        <dsp:cNvSpPr/>
      </dsp:nvSpPr>
      <dsp:spPr>
        <a:xfrm>
          <a:off x="2801609" y="2474041"/>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ED44176-5369-4095-BD97-92F8070E65FA}">
      <dsp:nvSpPr>
        <dsp:cNvPr id="0" name=""/>
        <dsp:cNvSpPr/>
      </dsp:nvSpPr>
      <dsp:spPr>
        <a:xfrm>
          <a:off x="3164621" y="2657120"/>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latin typeface="Arial"/>
            </a:rPr>
            <a:t>Fall 2023  </a:t>
          </a:r>
        </a:p>
      </dsp:txBody>
      <dsp:txXfrm>
        <a:off x="3164621" y="2657120"/>
        <a:ext cx="2281786" cy="559133"/>
      </dsp:txXfrm>
    </dsp:sp>
    <dsp:sp modelId="{AF3543FB-195F-4BF7-BA59-ACC152807B90}">
      <dsp:nvSpPr>
        <dsp:cNvPr id="0" name=""/>
        <dsp:cNvSpPr/>
      </dsp:nvSpPr>
      <dsp:spPr>
        <a:xfrm>
          <a:off x="2764498"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D765E-2DCA-471B-9BD5-56D5CD0BA294}">
      <dsp:nvSpPr>
        <dsp:cNvPr id="0" name=""/>
        <dsp:cNvSpPr/>
      </dsp:nvSpPr>
      <dsp:spPr>
        <a:xfrm>
          <a:off x="3009044" y="690257"/>
          <a:ext cx="2592939" cy="8436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solidFill>
                <a:schemeClr val="accent3"/>
              </a:solidFill>
              <a:latin typeface="Arial"/>
            </a:rPr>
            <a:t>PY2 profiles shared privately with sites. Sites will have opportunity to provide feedback.</a:t>
          </a:r>
        </a:p>
      </dsp:txBody>
      <dsp:txXfrm>
        <a:off x="3050228" y="731441"/>
        <a:ext cx="2510571" cy="761280"/>
      </dsp:txXfrm>
    </dsp:sp>
    <dsp:sp modelId="{EAB0A03C-91E8-4C7E-87AB-39C6F11E6F54}">
      <dsp:nvSpPr>
        <dsp:cNvPr id="0" name=""/>
        <dsp:cNvSpPr/>
      </dsp:nvSpPr>
      <dsp:spPr>
        <a:xfrm>
          <a:off x="4305514" y="1533905"/>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23A7307-3F3D-41CC-AAE4-EF733EF3CF1C}">
      <dsp:nvSpPr>
        <dsp:cNvPr id="0" name=""/>
        <dsp:cNvSpPr/>
      </dsp:nvSpPr>
      <dsp:spPr>
        <a:xfrm>
          <a:off x="4668526" y="1731829"/>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latin typeface="Arial"/>
            </a:rPr>
            <a:t>Winter - Spring 2024</a:t>
          </a:r>
          <a:endParaRPr lang="en-US" sz="1400" kern="1200"/>
        </a:p>
      </dsp:txBody>
      <dsp:txXfrm>
        <a:off x="4668526" y="1731829"/>
        <a:ext cx="2281786" cy="559133"/>
      </dsp:txXfrm>
    </dsp:sp>
    <dsp:sp modelId="{CF01F38E-3062-47A8-8DD9-CB26B7761BCD}">
      <dsp:nvSpPr>
        <dsp:cNvPr id="0" name=""/>
        <dsp:cNvSpPr/>
      </dsp:nvSpPr>
      <dsp:spPr>
        <a:xfrm>
          <a:off x="4268403"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654C0-8EE6-4A29-9620-64B8B23DA0E9}">
      <dsp:nvSpPr>
        <dsp:cNvPr id="0" name=""/>
        <dsp:cNvSpPr/>
      </dsp:nvSpPr>
      <dsp:spPr>
        <a:xfrm>
          <a:off x="4512949" y="3414177"/>
          <a:ext cx="2592939" cy="113365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solidFill>
                <a:schemeClr val="accent3"/>
              </a:solidFill>
              <a:latin typeface="Arial"/>
            </a:rPr>
            <a:t>New VQB5 Website developed; Mock-ups of Quality Profiles shared with families and the field for feedback; BOE to approve final profile.</a:t>
          </a:r>
          <a:endParaRPr lang="en-US" sz="1200" b="0" kern="1200">
            <a:solidFill>
              <a:schemeClr val="accent3"/>
            </a:solidFill>
          </a:endParaRPr>
        </a:p>
      </dsp:txBody>
      <dsp:txXfrm>
        <a:off x="4568289" y="3469517"/>
        <a:ext cx="2482259" cy="1022972"/>
      </dsp:txXfrm>
    </dsp:sp>
    <dsp:sp modelId="{A21B068F-6596-4EAC-BF87-0E6FE59043A2}">
      <dsp:nvSpPr>
        <dsp:cNvPr id="0" name=""/>
        <dsp:cNvSpPr/>
      </dsp:nvSpPr>
      <dsp:spPr>
        <a:xfrm>
          <a:off x="5809419" y="2474041"/>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59669EC-83A6-4FC1-9F7B-4EE143DC23D0}">
      <dsp:nvSpPr>
        <dsp:cNvPr id="0" name=""/>
        <dsp:cNvSpPr/>
      </dsp:nvSpPr>
      <dsp:spPr>
        <a:xfrm>
          <a:off x="6172431" y="2657120"/>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Arial"/>
            </a:rPr>
            <a:t>Summer</a:t>
          </a:r>
          <a:r>
            <a:rPr lang="en-US" sz="1400" b="0" kern="1200">
              <a:latin typeface="Arial"/>
            </a:rPr>
            <a:t> </a:t>
          </a:r>
          <a:r>
            <a:rPr lang="en-US" sz="1400" b="1" kern="1200">
              <a:latin typeface="Arial"/>
            </a:rPr>
            <a:t>2024</a:t>
          </a:r>
        </a:p>
      </dsp:txBody>
      <dsp:txXfrm>
        <a:off x="6172431" y="2657120"/>
        <a:ext cx="2281786" cy="559133"/>
      </dsp:txXfrm>
    </dsp:sp>
    <dsp:sp modelId="{C1EACF4E-5C6E-457F-8D7A-FE6C0791AA20}">
      <dsp:nvSpPr>
        <dsp:cNvPr id="0" name=""/>
        <dsp:cNvSpPr/>
      </dsp:nvSpPr>
      <dsp:spPr>
        <a:xfrm>
          <a:off x="5772308"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70F074-C178-408D-955C-29D83D404B6C}">
      <dsp:nvSpPr>
        <dsp:cNvPr id="0" name=""/>
        <dsp:cNvSpPr/>
      </dsp:nvSpPr>
      <dsp:spPr>
        <a:xfrm>
          <a:off x="6016854" y="690257"/>
          <a:ext cx="2592939" cy="8436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solidFill>
                <a:schemeClr val="accent3"/>
              </a:solidFill>
              <a:latin typeface="Arial"/>
            </a:rPr>
            <a:t>Profiles finalized based on measurements from 2023-2024 program year.</a:t>
          </a:r>
        </a:p>
      </dsp:txBody>
      <dsp:txXfrm>
        <a:off x="6058038" y="731441"/>
        <a:ext cx="2510571" cy="761280"/>
      </dsp:txXfrm>
    </dsp:sp>
    <dsp:sp modelId="{1C8AC22B-85E0-4221-921F-A82226A03297}">
      <dsp:nvSpPr>
        <dsp:cNvPr id="0" name=""/>
        <dsp:cNvSpPr/>
      </dsp:nvSpPr>
      <dsp:spPr>
        <a:xfrm>
          <a:off x="7313324" y="1533905"/>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A160085-C9F8-41E7-B620-083062CF7C93}">
      <dsp:nvSpPr>
        <dsp:cNvPr id="0" name=""/>
        <dsp:cNvSpPr/>
      </dsp:nvSpPr>
      <dsp:spPr>
        <a:xfrm>
          <a:off x="7676336" y="1731829"/>
          <a:ext cx="2281786" cy="55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Arial"/>
            </a:rPr>
            <a:t>Fall</a:t>
          </a:r>
          <a:r>
            <a:rPr lang="en-US" sz="1400" b="0" kern="1200">
              <a:latin typeface="Arial"/>
            </a:rPr>
            <a:t> </a:t>
          </a:r>
          <a:r>
            <a:rPr lang="en-US" sz="1400" b="1" kern="1200">
              <a:latin typeface="Arial"/>
            </a:rPr>
            <a:t>2024</a:t>
          </a:r>
        </a:p>
      </dsp:txBody>
      <dsp:txXfrm>
        <a:off x="7676336" y="1731829"/>
        <a:ext cx="2281786" cy="559133"/>
      </dsp:txXfrm>
    </dsp:sp>
    <dsp:sp modelId="{176A464A-5724-4144-B796-AF3D6521A9AE}">
      <dsp:nvSpPr>
        <dsp:cNvPr id="0" name=""/>
        <dsp:cNvSpPr/>
      </dsp:nvSpPr>
      <dsp:spPr>
        <a:xfrm>
          <a:off x="7276213"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4C063-026C-44EC-9750-3BD61090CDDC}">
      <dsp:nvSpPr>
        <dsp:cNvPr id="0" name=""/>
        <dsp:cNvSpPr/>
      </dsp:nvSpPr>
      <dsp:spPr>
        <a:xfrm>
          <a:off x="7520759" y="3414177"/>
          <a:ext cx="2592939" cy="10281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solidFill>
                <a:schemeClr val="accent3"/>
              </a:solidFill>
              <a:latin typeface="Arial"/>
            </a:rPr>
            <a:t>Quality Profiles posted publicly on new VQB5 website.</a:t>
          </a:r>
        </a:p>
        <a:p>
          <a:pPr marL="0" lvl="0" indent="0" algn="l" defTabSz="533400">
            <a:lnSpc>
              <a:spcPct val="90000"/>
            </a:lnSpc>
            <a:spcBef>
              <a:spcPct val="0"/>
            </a:spcBef>
            <a:spcAft>
              <a:spcPct val="35000"/>
            </a:spcAft>
            <a:buNone/>
          </a:pPr>
          <a:r>
            <a:rPr lang="en-US" sz="1200" b="0" kern="1200">
              <a:solidFill>
                <a:schemeClr val="accent3"/>
              </a:solidFill>
              <a:latin typeface="Arial"/>
            </a:rPr>
            <a:t>VDOE will</a:t>
          </a:r>
          <a:r>
            <a:rPr lang="en-US" sz="1200" b="0" kern="1200">
              <a:solidFill>
                <a:schemeClr val="accent3"/>
              </a:solidFill>
            </a:rPr>
            <a:t> inform families about VQB5 Quality Profiles</a:t>
          </a:r>
          <a:r>
            <a:rPr lang="en-US" sz="1200" b="0" kern="1200">
              <a:solidFill>
                <a:schemeClr val="accent3"/>
              </a:solidFill>
              <a:latin typeface="Arial"/>
            </a:rPr>
            <a:t>.</a:t>
          </a:r>
          <a:endParaRPr lang="en-US" sz="1200" b="0" kern="1200">
            <a:solidFill>
              <a:schemeClr val="accent3"/>
            </a:solidFill>
          </a:endParaRPr>
        </a:p>
      </dsp:txBody>
      <dsp:txXfrm>
        <a:off x="7570951" y="3464369"/>
        <a:ext cx="2492555" cy="927812"/>
      </dsp:txXfrm>
    </dsp:sp>
    <dsp:sp modelId="{A4DE559F-352D-431D-893C-65432B6B0551}">
      <dsp:nvSpPr>
        <dsp:cNvPr id="0" name=""/>
        <dsp:cNvSpPr/>
      </dsp:nvSpPr>
      <dsp:spPr>
        <a:xfrm>
          <a:off x="8817229" y="2474041"/>
          <a:ext cx="0" cy="940135"/>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13F5313-FF98-4D49-BB20-40C6C12F4173}">
      <dsp:nvSpPr>
        <dsp:cNvPr id="0" name=""/>
        <dsp:cNvSpPr/>
      </dsp:nvSpPr>
      <dsp:spPr>
        <a:xfrm>
          <a:off x="8780118" y="2436930"/>
          <a:ext cx="74221" cy="742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cf0f3d315b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cf0f3d315b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1cea82c1fff_0_1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1cea82c1fff_0_1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we'll share successes/challenges - but overall VA is well positioned for full year of required participation.</a:t>
            </a:r>
          </a:p>
        </p:txBody>
      </p:sp>
      <p:sp>
        <p:nvSpPr>
          <p:cNvPr id="4" name="Slide Number Placeholder 3"/>
          <p:cNvSpPr>
            <a:spLocks noGrp="1"/>
          </p:cNvSpPr>
          <p:nvPr>
            <p:ph type="sldNum" sz="quarter" idx="5"/>
          </p:nvPr>
        </p:nvSpPr>
        <p:spPr/>
        <p:txBody>
          <a:bodyPr/>
          <a:lstStyle/>
          <a:p>
            <a:fld id="{F11CD2DC-8406-40FD-9DE8-61E780B4A71A}" type="slidenum">
              <a:rPr lang="en-US"/>
              <a:t>17</a:t>
            </a:fld>
            <a:endParaRPr lang="en-US"/>
          </a:p>
        </p:txBody>
      </p:sp>
    </p:spTree>
    <p:extLst>
      <p:ext uri="{BB962C8B-B14F-4D97-AF65-F5344CB8AC3E}">
        <p14:creationId xmlns:p14="http://schemas.microsoft.com/office/powerpoint/2010/main" val="3925250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77% of all FDHs participating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71% of all Centers participating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76% of all Schools participating</a:t>
            </a:r>
          </a:p>
        </p:txBody>
      </p:sp>
      <p:sp>
        <p:nvSpPr>
          <p:cNvPr id="4" name="Slide Number Placeholder 3"/>
          <p:cNvSpPr>
            <a:spLocks noGrp="1"/>
          </p:cNvSpPr>
          <p:nvPr>
            <p:ph type="sldNum" sz="quarter" idx="5"/>
          </p:nvPr>
        </p:nvSpPr>
        <p:spPr/>
        <p:txBody>
          <a:bodyPr/>
          <a:lstStyle/>
          <a:p>
            <a:fld id="{F11CD2DC-8406-40FD-9DE8-61E780B4A71A}" type="slidenum">
              <a:rPr lang="en-US" smtClean="0"/>
              <a:t>19</a:t>
            </a:fld>
            <a:endParaRPr lang="en-US"/>
          </a:p>
        </p:txBody>
      </p:sp>
    </p:spTree>
    <p:extLst>
      <p:ext uri="{BB962C8B-B14F-4D97-AF65-F5344CB8AC3E}">
        <p14:creationId xmlns:p14="http://schemas.microsoft.com/office/powerpoint/2010/main" val="1004227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Inside bar is # of observations in each age-level</a:t>
            </a:r>
          </a:p>
          <a:p>
            <a:r>
              <a:rPr lang="en-US"/>
              <a:t>Above bar is average CLASS score</a:t>
            </a:r>
          </a:p>
        </p:txBody>
      </p:sp>
      <p:sp>
        <p:nvSpPr>
          <p:cNvPr id="4" name="Slide Number Placeholder 3"/>
          <p:cNvSpPr>
            <a:spLocks noGrp="1"/>
          </p:cNvSpPr>
          <p:nvPr>
            <p:ph type="sldNum" sz="quarter" idx="5"/>
          </p:nvPr>
        </p:nvSpPr>
        <p:spPr/>
        <p:txBody>
          <a:bodyPr/>
          <a:lstStyle/>
          <a:p>
            <a:fld id="{F11CD2DC-8406-40FD-9DE8-61E780B4A71A}" type="slidenum">
              <a:rPr lang="en-US" smtClean="0"/>
              <a:t>20</a:t>
            </a:fld>
            <a:endParaRPr lang="en-US"/>
          </a:p>
        </p:txBody>
      </p:sp>
    </p:spTree>
    <p:extLst>
      <p:ext uri="{BB962C8B-B14F-4D97-AF65-F5344CB8AC3E}">
        <p14:creationId xmlns:p14="http://schemas.microsoft.com/office/powerpoint/2010/main" val="354792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sz="1800" b="0" i="0" u="none" strike="noStrike">
                <a:solidFill>
                  <a:srgbClr val="000000"/>
                </a:solidFill>
                <a:effectLst/>
                <a:latin typeface="Calibri" panose="020F0502020204030204" pitchFamily="34" charset="0"/>
              </a:rPr>
              <a:t>Classroom Proportions |</a:t>
            </a:r>
            <a:r>
              <a:rPr lang="en-US"/>
              <a:t> </a:t>
            </a:r>
            <a:r>
              <a:rPr lang="en-US" sz="1800" b="0" i="0" u="none" strike="noStrike">
                <a:solidFill>
                  <a:srgbClr val="000000"/>
                </a:solidFill>
                <a:effectLst/>
                <a:latin typeface="Calibri" panose="020F0502020204030204" pitchFamily="34" charset="0"/>
              </a:rPr>
              <a:t>Observers Proportions</a:t>
            </a:r>
            <a:r>
              <a:rPr lang="en-US"/>
              <a:t> </a:t>
            </a:r>
          </a:p>
          <a:p>
            <a:pPr>
              <a:defRPr/>
            </a:pPr>
            <a:r>
              <a:rPr lang="en-US" sz="1800" b="0" i="0" u="none" strike="noStrike">
                <a:solidFill>
                  <a:srgbClr val="000000"/>
                </a:solidFill>
                <a:effectLst/>
                <a:latin typeface="Calibri" panose="020F0502020204030204" pitchFamily="34" charset="0"/>
              </a:rPr>
              <a:t>Infant: 	13%</a:t>
            </a:r>
            <a:r>
              <a:rPr lang="en-US"/>
              <a:t> </a:t>
            </a:r>
            <a:r>
              <a:rPr lang="en-US" b="1"/>
              <a:t>|</a:t>
            </a:r>
            <a:r>
              <a:rPr lang="en-US"/>
              <a:t> </a:t>
            </a:r>
            <a:r>
              <a:rPr lang="en-US" sz="1800" b="0" i="0" u="none" strike="noStrike">
                <a:solidFill>
                  <a:srgbClr val="000000"/>
                </a:solidFill>
                <a:effectLst/>
                <a:latin typeface="Calibri" panose="020F0502020204030204" pitchFamily="34" charset="0"/>
              </a:rPr>
              <a:t>20%</a:t>
            </a:r>
            <a:r>
              <a:rPr lang="en-US"/>
              <a:t> </a:t>
            </a:r>
          </a:p>
          <a:p>
            <a:pPr>
              <a:defRPr/>
            </a:pPr>
            <a:r>
              <a:rPr lang="en-US" sz="1800" b="0" i="0" u="none" strike="noStrike">
                <a:solidFill>
                  <a:srgbClr val="666666"/>
                </a:solidFill>
                <a:effectLst/>
                <a:latin typeface="Arial" panose="020B0604020202020204" pitchFamily="34" charset="0"/>
              </a:rPr>
              <a:t>Toddler	</a:t>
            </a:r>
            <a:r>
              <a:rPr lang="en-US"/>
              <a:t> </a:t>
            </a:r>
            <a:r>
              <a:rPr lang="en-US" sz="1800" b="0" i="0" u="none" strike="noStrike">
                <a:solidFill>
                  <a:srgbClr val="333333"/>
                </a:solidFill>
                <a:effectLst/>
                <a:latin typeface="Arial" panose="020B0604020202020204" pitchFamily="34" charset="0"/>
              </a:rPr>
              <a:t>27%</a:t>
            </a:r>
            <a:r>
              <a:rPr lang="en-US"/>
              <a:t> </a:t>
            </a:r>
            <a:r>
              <a:rPr lang="en-US" sz="1800" b="1"/>
              <a:t>| </a:t>
            </a:r>
            <a:r>
              <a:rPr lang="en-US" sz="1800" b="0" i="0" u="none" strike="noStrike">
                <a:solidFill>
                  <a:srgbClr val="333333"/>
                </a:solidFill>
                <a:effectLst/>
                <a:latin typeface="Arial" panose="020B0604020202020204" pitchFamily="34" charset="0"/>
              </a:rPr>
              <a:t>27%</a:t>
            </a:r>
            <a:r>
              <a:rPr lang="en-US"/>
              <a:t> </a:t>
            </a:r>
          </a:p>
          <a:p>
            <a:pPr>
              <a:defRPr/>
            </a:pPr>
            <a:r>
              <a:rPr lang="en-US" sz="1800" b="0" i="0" u="none" strike="noStrike">
                <a:solidFill>
                  <a:srgbClr val="666666"/>
                </a:solidFill>
                <a:effectLst/>
                <a:latin typeface="Arial" panose="020B0604020202020204" pitchFamily="34" charset="0"/>
              </a:rPr>
              <a:t>PreK	</a:t>
            </a:r>
            <a:r>
              <a:rPr lang="en-US"/>
              <a:t> </a:t>
            </a:r>
            <a:r>
              <a:rPr lang="en-US" sz="1800" b="0" i="0" u="none" strike="noStrike">
                <a:solidFill>
                  <a:srgbClr val="333333"/>
                </a:solidFill>
                <a:effectLst/>
                <a:latin typeface="Arial" panose="020B0604020202020204" pitchFamily="34" charset="0"/>
              </a:rPr>
              <a:t>61%</a:t>
            </a:r>
            <a:r>
              <a:rPr lang="en-US"/>
              <a:t> </a:t>
            </a:r>
            <a:r>
              <a:rPr lang="en-US" sz="1800" b="1"/>
              <a:t>| </a:t>
            </a:r>
            <a:r>
              <a:rPr lang="en-US" sz="1800" b="0" i="0" u="none" strike="noStrike">
                <a:solidFill>
                  <a:srgbClr val="333333"/>
                </a:solidFill>
                <a:effectLst/>
                <a:latin typeface="Arial" panose="020B0604020202020204" pitchFamily="34" charset="0"/>
              </a:rPr>
              <a:t>54%</a:t>
            </a:r>
            <a:r>
              <a:rPr lang="en-US"/>
              <a:t> </a:t>
            </a:r>
          </a:p>
          <a:p>
            <a:pPr>
              <a:defRPr/>
            </a:pPr>
            <a:endParaRPr lang="en-US"/>
          </a:p>
          <a:p>
            <a:pPr>
              <a:defRPr/>
            </a:pPr>
            <a:r>
              <a:rPr lang="en-US"/>
              <a:t>(1,005 unique observers doing Local according to local inventories/Jan 2023 —for our information)</a:t>
            </a:r>
          </a:p>
          <a:p>
            <a:r>
              <a:rPr lang="en-US">
                <a:cs typeface="Calibri"/>
              </a:rPr>
              <a:t>Comparison #s of local observers from fall to total certified in VA (note since a few RR's used observers from other states, this wouldn't be an exact match)</a:t>
            </a:r>
          </a:p>
          <a:p>
            <a:r>
              <a:rPr lang="en-US">
                <a:cs typeface="Calibri"/>
              </a:rPr>
              <a:t>Fall LB5 observers - % of Total in VA</a:t>
            </a:r>
          </a:p>
          <a:p>
            <a:r>
              <a:rPr lang="en-US">
                <a:cs typeface="Calibri"/>
              </a:rPr>
              <a:t>Infant 208/422 - 50%</a:t>
            </a:r>
          </a:p>
          <a:p>
            <a:r>
              <a:rPr lang="en-US">
                <a:cs typeface="Calibri"/>
              </a:rPr>
              <a:t>Toddler 408/573 - 70%</a:t>
            </a:r>
          </a:p>
          <a:p>
            <a:r>
              <a:rPr lang="en-US">
                <a:cs typeface="Calibri"/>
              </a:rPr>
              <a:t>PreK 809/1148 - 70%</a:t>
            </a:r>
          </a:p>
          <a:p>
            <a:endParaRPr lang="en-US">
              <a:cs typeface="Calibri"/>
            </a:endParaRPr>
          </a:p>
          <a:p>
            <a:endParaRPr lang="en-US">
              <a:cs typeface="Calibri"/>
            </a:endParaRPr>
          </a:p>
          <a:p>
            <a:endParaRPr lang="en-US">
              <a:cs typeface="Calibri"/>
            </a:endParaRPr>
          </a:p>
          <a:p>
            <a:endParaRPr lang="en-US">
              <a:cs typeface="Calibri"/>
            </a:endParaRPr>
          </a:p>
          <a:p>
            <a:r>
              <a:rPr lang="en-US" b="1"/>
              <a:t>Prop. Of classrooms by age</a:t>
            </a:r>
          </a:p>
          <a:p>
            <a:r>
              <a:rPr lang="en-US" b="1"/>
              <a:t>Compare to prop. Of observers by age</a:t>
            </a:r>
          </a:p>
          <a:p>
            <a:endParaRPr lang="en-US">
              <a:cs typeface="Calibri"/>
            </a:endParaRPr>
          </a:p>
        </p:txBody>
      </p:sp>
    </p:spTree>
    <p:extLst>
      <p:ext uri="{BB962C8B-B14F-4D97-AF65-F5344CB8AC3E}">
        <p14:creationId xmlns:p14="http://schemas.microsoft.com/office/powerpoint/2010/main" val="314098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f73928274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f73928274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Ready Regions were establish &amp; are already making an impact by …..</a:t>
            </a:r>
          </a:p>
          <a:p>
            <a:r>
              <a:rPr lang="en-US">
                <a:cs typeface="Calibri"/>
              </a:rPr>
              <a:t>Coordinated XXX number of local observations</a:t>
            </a:r>
          </a:p>
          <a:p>
            <a:r>
              <a:rPr lang="en-US">
                <a:cs typeface="Calibri"/>
              </a:rPr>
              <a:t>Site participation XXX number</a:t>
            </a:r>
          </a:p>
          <a:p>
            <a:r>
              <a:rPr lang="en-US">
                <a:cs typeface="Calibri"/>
              </a:rPr>
              <a:t>Hired XXX </a:t>
            </a:r>
          </a:p>
          <a:p>
            <a:r>
              <a:rPr lang="en-US">
                <a:cs typeface="Calibri"/>
              </a:rPr>
              <a:t>Family Engagement</a:t>
            </a:r>
          </a:p>
          <a:p>
            <a:r>
              <a:rPr lang="en-US">
                <a:cs typeface="Calibri"/>
              </a:rPr>
              <a:t>Coordinated enrollment</a:t>
            </a:r>
          </a:p>
        </p:txBody>
      </p:sp>
    </p:spTree>
    <p:extLst>
      <p:ext uri="{BB962C8B-B14F-4D97-AF65-F5344CB8AC3E}">
        <p14:creationId xmlns:p14="http://schemas.microsoft.com/office/powerpoint/2010/main" val="458723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Georgia"/>
            </a:endParaRPr>
          </a:p>
        </p:txBody>
      </p:sp>
      <p:sp>
        <p:nvSpPr>
          <p:cNvPr id="4" name="Slide Number Placeholder 3"/>
          <p:cNvSpPr>
            <a:spLocks noGrp="1"/>
          </p:cNvSpPr>
          <p:nvPr>
            <p:ph type="sldNum" sz="quarter" idx="5"/>
          </p:nvPr>
        </p:nvSpPr>
        <p:spPr/>
        <p:txBody>
          <a:bodyPr/>
          <a:lstStyle/>
          <a:p>
            <a:fld id="{F11CD2DC-8406-40FD-9DE8-61E780B4A71A}" type="slidenum">
              <a:rPr lang="en-US" smtClean="0"/>
              <a:t>26</a:t>
            </a:fld>
            <a:endParaRPr lang="en-US"/>
          </a:p>
        </p:txBody>
      </p:sp>
    </p:spTree>
    <p:extLst>
      <p:ext uri="{BB962C8B-B14F-4D97-AF65-F5344CB8AC3E}">
        <p14:creationId xmlns:p14="http://schemas.microsoft.com/office/powerpoint/2010/main" val="2390486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 here represent the % of all sites, within that type, not participating. So 29% of all centers are not participating. 23% of all FDHs are not participating. 24% of all public schools are not participating.</a:t>
            </a:r>
          </a:p>
          <a:p>
            <a:endParaRPr lang="en-US"/>
          </a:p>
          <a:p>
            <a:endParaRPr lang="en-US"/>
          </a:p>
          <a:p>
            <a:r>
              <a:rPr lang="en-US"/>
              <a:t>Just a talking point here - we do have 100% of school divisions participating, just not every school within the divisions. Those divisions (like VA Beach) have communicated with us that they are aware and preparing for all schools to participate next year.</a:t>
            </a:r>
          </a:p>
          <a:p>
            <a:br>
              <a:rPr lang="en-US"/>
            </a:br>
            <a:endParaRPr lang="en-US"/>
          </a:p>
        </p:txBody>
      </p:sp>
      <p:sp>
        <p:nvSpPr>
          <p:cNvPr id="4" name="Slide Number Placeholder 3"/>
          <p:cNvSpPr>
            <a:spLocks noGrp="1"/>
          </p:cNvSpPr>
          <p:nvPr>
            <p:ph type="sldNum" sz="quarter" idx="5"/>
          </p:nvPr>
        </p:nvSpPr>
        <p:spPr/>
        <p:txBody>
          <a:bodyPr/>
          <a:lstStyle/>
          <a:p>
            <a:fld id="{F11CD2DC-8406-40FD-9DE8-61E780B4A71A}" type="slidenum">
              <a:rPr lang="en-US" smtClean="0"/>
              <a:t>29</a:t>
            </a:fld>
            <a:endParaRPr lang="en-US"/>
          </a:p>
        </p:txBody>
      </p:sp>
    </p:spTree>
    <p:extLst>
      <p:ext uri="{BB962C8B-B14F-4D97-AF65-F5344CB8AC3E}">
        <p14:creationId xmlns:p14="http://schemas.microsoft.com/office/powerpoint/2010/main" val="430581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Scores in table are from PY1 External Observations (667 total external observations)</a:t>
            </a:r>
          </a:p>
          <a:p>
            <a:r>
              <a:rPr lang="en-US">
                <a:cs typeface="Calibri"/>
              </a:rPr>
              <a:t>135 Infant; 202 Toddler; 330 PreK</a:t>
            </a:r>
          </a:p>
        </p:txBody>
      </p:sp>
      <p:sp>
        <p:nvSpPr>
          <p:cNvPr id="4" name="Slide Number Placeholder 3"/>
          <p:cNvSpPr>
            <a:spLocks noGrp="1"/>
          </p:cNvSpPr>
          <p:nvPr>
            <p:ph type="sldNum" sz="quarter" idx="5"/>
          </p:nvPr>
        </p:nvSpPr>
        <p:spPr/>
        <p:txBody>
          <a:bodyPr/>
          <a:lstStyle/>
          <a:p>
            <a:fld id="{F11CD2DC-8406-40FD-9DE8-61E780B4A71A}" type="slidenum">
              <a:rPr lang="en-US"/>
              <a:t>32</a:t>
            </a:fld>
            <a:endParaRPr lang="en-US"/>
          </a:p>
        </p:txBody>
      </p:sp>
    </p:spTree>
    <p:extLst>
      <p:ext uri="{BB962C8B-B14F-4D97-AF65-F5344CB8AC3E}">
        <p14:creationId xmlns:p14="http://schemas.microsoft.com/office/powerpoint/2010/main" val="163108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cf0f3d315b_0_2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g1cf0f3d315b_0_25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6736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Check </a:t>
            </a:r>
            <a:r>
              <a:rPr lang="en-US" err="1">
                <a:cs typeface="Calibri"/>
              </a:rPr>
              <a:t>Teachstone</a:t>
            </a:r>
            <a:r>
              <a:rPr lang="en-US">
                <a:cs typeface="Calibri"/>
              </a:rPr>
              <a:t> language on what is considered reliability.  (more than a point difference is not reliable)</a:t>
            </a:r>
          </a:p>
          <a:p>
            <a:endParaRPr lang="en-US">
              <a:cs typeface="Calibri"/>
            </a:endParaRPr>
          </a:p>
          <a:p>
            <a:r>
              <a:rPr lang="en-US">
                <a:cs typeface="Calibri"/>
              </a:rPr>
              <a:t>LA – about 50% of IS scores were replaced</a:t>
            </a:r>
          </a:p>
          <a:p>
            <a:endParaRPr lang="en-US">
              <a:cs typeface="Calibri"/>
            </a:endParaRPr>
          </a:p>
          <a:p>
            <a:r>
              <a:rPr lang="en-US">
                <a:cs typeface="Calibri"/>
              </a:rPr>
              <a:t>Think through how/when we'd notify the observers before the end of the year.   If they see a big difference in local-external and they are concerned, they can "appeal" it during the year.</a:t>
            </a:r>
          </a:p>
          <a:p>
            <a:endParaRPr lang="en-US">
              <a:cs typeface="Calibri"/>
            </a:endParaRPr>
          </a:p>
          <a:p>
            <a:r>
              <a:rPr lang="en-US">
                <a:cs typeface="Calibri"/>
              </a:rPr>
              <a:t>Would we flag that this final score included a score replacement during the data verification.   Up to us</a:t>
            </a:r>
          </a:p>
        </p:txBody>
      </p:sp>
      <p:sp>
        <p:nvSpPr>
          <p:cNvPr id="4" name="Slide Number Placeholder 3"/>
          <p:cNvSpPr>
            <a:spLocks noGrp="1"/>
          </p:cNvSpPr>
          <p:nvPr>
            <p:ph type="sldNum" sz="quarter" idx="5"/>
          </p:nvPr>
        </p:nvSpPr>
        <p:spPr/>
        <p:txBody>
          <a:bodyPr/>
          <a:lstStyle/>
          <a:p>
            <a:fld id="{FD11D8FC-DE3D-439B-9E8B-99A60AFE128B}" type="slidenum">
              <a:rPr lang="en-US"/>
              <a:t>49</a:t>
            </a:fld>
            <a:endParaRPr lang="en-US"/>
          </a:p>
        </p:txBody>
      </p:sp>
    </p:spTree>
    <p:extLst>
      <p:ext uri="{BB962C8B-B14F-4D97-AF65-F5344CB8AC3E}">
        <p14:creationId xmlns:p14="http://schemas.microsoft.com/office/powerpoint/2010/main" val="3939997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79f97cc180_0_54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79f97cc180_0_54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endParaRPr lang="en">
              <a:highlight>
                <a:srgbClr val="FFFFFF"/>
              </a:highlight>
              <a:cs typeface="Calibri"/>
            </a:endParaRPr>
          </a:p>
        </p:txBody>
      </p:sp>
      <p:sp>
        <p:nvSpPr>
          <p:cNvPr id="518" name="Google Shape;518;g179f97cc180_0_54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11CD2DC-8406-40FD-9DE8-61E780B4A71A}" type="slidenum">
              <a:rPr lang="en-US"/>
              <a:t>61</a:t>
            </a:fld>
            <a:endParaRPr lang="en-US"/>
          </a:p>
        </p:txBody>
      </p:sp>
    </p:spTree>
    <p:extLst>
      <p:ext uri="{BB962C8B-B14F-4D97-AF65-F5344CB8AC3E}">
        <p14:creationId xmlns:p14="http://schemas.microsoft.com/office/powerpoint/2010/main" val="1666734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prepared to voiceover the explanation for how we selected these 2 regions for the pilot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0895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9c55d3dac6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19c55d3dac6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a5e57395b2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a5e57395b2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err="1"/>
              <a:t>Alieyyah</a:t>
            </a:r>
            <a:r>
              <a:rPr lang="en-US"/>
              <a:t>, will send an email to confirm each members attendance status. </a:t>
            </a:r>
            <a:endParaRPr/>
          </a:p>
        </p:txBody>
      </p:sp>
      <p:sp>
        <p:nvSpPr>
          <p:cNvPr id="269" name="Google Shape;269;g1a5e57395b2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76</a:t>
            </a:fld>
            <a:endParaRPr/>
          </a:p>
        </p:txBody>
      </p:sp>
    </p:spTree>
    <p:extLst>
      <p:ext uri="{BB962C8B-B14F-4D97-AF65-F5344CB8AC3E}">
        <p14:creationId xmlns:p14="http://schemas.microsoft.com/office/powerpoint/2010/main" val="639622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1" name="Google Shape;69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cf0f3d315b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cf0f3d315b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Lucy</a:t>
            </a:r>
            <a:endParaRPr/>
          </a:p>
        </p:txBody>
      </p:sp>
    </p:spTree>
    <p:extLst>
      <p:ext uri="{BB962C8B-B14F-4D97-AF65-F5344CB8AC3E}">
        <p14:creationId xmlns:p14="http://schemas.microsoft.com/office/powerpoint/2010/main" val="393327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00231a4db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7" name="Google Shape;637;g100231a4db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1cea82c1fff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1cea82c1fff_0_1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b="1">
                <a:solidFill>
                  <a:schemeClr val="dk1"/>
                </a:solidFill>
              </a:rPr>
              <a:t>Presenter Notes:</a:t>
            </a:r>
            <a:endParaRPr sz="3200" b="1">
              <a:solidFill>
                <a:schemeClr val="dk1"/>
              </a:solidFill>
            </a:endParaRPr>
          </a:p>
          <a:p>
            <a:pPr marL="0" lvl="0" indent="0" algn="l" rtl="0">
              <a:spcBef>
                <a:spcPts val="0"/>
              </a:spcBef>
              <a:spcAft>
                <a:spcPts val="0"/>
              </a:spcAft>
              <a:buClr>
                <a:schemeClr val="dk1"/>
              </a:buClr>
              <a:buSzPts val="1100"/>
              <a:buFont typeface="Arial"/>
              <a:buNone/>
            </a:pPr>
            <a:r>
              <a:rPr lang="en" sz="3200" b="1">
                <a:solidFill>
                  <a:schemeClr val="dk1"/>
                </a:solidFill>
              </a:rPr>
              <a:t>Measurement and Improvement are connected - </a:t>
            </a:r>
            <a:r>
              <a:rPr lang="en" sz="3200" b="1">
                <a:solidFill>
                  <a:schemeClr val="dk1"/>
                </a:solidFill>
                <a:highlight>
                  <a:schemeClr val="lt1"/>
                </a:highlight>
                <a:latin typeface="Trebuchet MS"/>
                <a:ea typeface="Trebuchet MS"/>
                <a:cs typeface="Trebuchet MS"/>
                <a:sym typeface="Trebuchet MS"/>
              </a:rPr>
              <a:t>An important feature of VQB5 is that measurement and improvement are connected and ongoing.  VQB5 programs have many opportunities to reflect on their progress during the year using a continuous quality improvement cycle.</a:t>
            </a:r>
            <a:endParaRPr sz="3200" b="1">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41594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cf0f3d315b_0_2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cf0f3d315b_0_2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Lucy</a:t>
            </a:r>
            <a:endParaRPr/>
          </a:p>
        </p:txBody>
      </p:sp>
    </p:spTree>
    <p:extLst>
      <p:ext uri="{BB962C8B-B14F-4D97-AF65-F5344CB8AC3E}">
        <p14:creationId xmlns:p14="http://schemas.microsoft.com/office/powerpoint/2010/main" val="641252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f73928274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f73928274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cs typeface="Calibri"/>
            </a:endParaRPr>
          </a:p>
        </p:txBody>
      </p:sp>
    </p:spTree>
    <p:extLst>
      <p:ext uri="{BB962C8B-B14F-4D97-AF65-F5344CB8AC3E}">
        <p14:creationId xmlns:p14="http://schemas.microsoft.com/office/powerpoint/2010/main" val="347383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f73928274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f73928274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Kris</a:t>
            </a:r>
            <a:endParaRPr/>
          </a:p>
        </p:txBody>
      </p:sp>
    </p:spTree>
    <p:extLst>
      <p:ext uri="{BB962C8B-B14F-4D97-AF65-F5344CB8AC3E}">
        <p14:creationId xmlns:p14="http://schemas.microsoft.com/office/powerpoint/2010/main" val="3236270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a5e57395b2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g1a5e57395b2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a67d690ef3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1a67d690ef3_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g1a67d690ef3_2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a5e57395b2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a5e57395b2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1a5e57395b2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210957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small"/>
              <a:t>Questions and Feedback on Proposed Policy from December 2022</a:t>
            </a:r>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95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473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cf0f3d315b_0_1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cf0f3d315b_0_1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cf0f3d315b_0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cf0f3d315b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Erin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45"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4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56"/>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56"/>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6"/>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3"/>
        <p:cNvGrpSpPr/>
        <p:nvPr/>
      </p:nvGrpSpPr>
      <p:grpSpPr>
        <a:xfrm>
          <a:off x="0" y="0"/>
          <a:ext cx="0" cy="0"/>
          <a:chOff x="0" y="0"/>
          <a:chExt cx="0" cy="0"/>
        </a:xfrm>
      </p:grpSpPr>
      <p:sp>
        <p:nvSpPr>
          <p:cNvPr id="114" name="Google Shape;114;p59"/>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5"/>
            <a:ext cx="6172200" cy="2259209"/>
          </a:xfrm>
          <a:prstGeom prst="rect">
            <a:avLst/>
          </a:prstGeom>
          <a:noFill/>
          <a:ln>
            <a:noFill/>
          </a:ln>
        </p:spPr>
      </p:sp>
      <p:sp>
        <p:nvSpPr>
          <p:cNvPr id="125" name="Google Shape;125;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61"/>
          <p:cNvSpPr>
            <a:spLocks noGrp="1"/>
          </p:cNvSpPr>
          <p:nvPr>
            <p:ph type="pic" idx="3"/>
          </p:nvPr>
        </p:nvSpPr>
        <p:spPr>
          <a:xfrm>
            <a:off x="5183188" y="3451509"/>
            <a:ext cx="2970212" cy="2259209"/>
          </a:xfrm>
          <a:prstGeom prst="rect">
            <a:avLst/>
          </a:prstGeom>
          <a:noFill/>
          <a:ln>
            <a:noFill/>
          </a:ln>
        </p:spPr>
      </p:sp>
      <p:sp>
        <p:nvSpPr>
          <p:cNvPr id="130" name="Google Shape;130;p61"/>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2"/>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6"/>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2" name="Google Shape;3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a:spLocks noGrp="1"/>
          </p:cNvSpPr>
          <p:nvPr>
            <p:ph type="pic" idx="2"/>
          </p:nvPr>
        </p:nvSpPr>
        <p:spPr>
          <a:xfrm>
            <a:off x="5183188" y="987425"/>
            <a:ext cx="6172200" cy="4873625"/>
          </a:xfrm>
          <a:prstGeom prst="rect">
            <a:avLst/>
          </a:prstGeom>
          <a:noFill/>
          <a:ln>
            <a:noFill/>
          </a:ln>
        </p:spPr>
      </p:sp>
      <p:sp>
        <p:nvSpPr>
          <p:cNvPr id="45" name="Google Shape;45;p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6"/>
        <p:cNvGrpSpPr/>
        <p:nvPr/>
      </p:nvGrpSpPr>
      <p:grpSpPr>
        <a:xfrm>
          <a:off x="0" y="0"/>
          <a:ext cx="0" cy="0"/>
          <a:chOff x="0" y="0"/>
          <a:chExt cx="0" cy="0"/>
        </a:xfrm>
      </p:grpSpPr>
      <p:sp>
        <p:nvSpPr>
          <p:cNvPr id="57" name="Google Shape;57;p8"/>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62"/>
        <p:cNvGrpSpPr/>
        <p:nvPr/>
      </p:nvGrpSpPr>
      <p:grpSpPr>
        <a:xfrm>
          <a:off x="0" y="0"/>
          <a:ext cx="0" cy="0"/>
          <a:chOff x="0" y="0"/>
          <a:chExt cx="0" cy="0"/>
        </a:xfrm>
      </p:grpSpPr>
      <p:sp>
        <p:nvSpPr>
          <p:cNvPr id="63" name="Google Shape;63;p9"/>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5" name="Google Shape;6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9"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 name="Google Shape;69;p9"/>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70"/>
        <p:cNvGrpSpPr/>
        <p:nvPr/>
      </p:nvGrpSpPr>
      <p:grpSpPr>
        <a:xfrm>
          <a:off x="0" y="0"/>
          <a:ext cx="0" cy="0"/>
          <a:chOff x="0" y="0"/>
          <a:chExt cx="0" cy="0"/>
        </a:xfrm>
      </p:grpSpPr>
      <p:sp>
        <p:nvSpPr>
          <p:cNvPr id="71" name="Google Shape;71;p10"/>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73" name="Google Shape;7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13"/>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3"/>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2" name="Google Shape;3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4"/>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5"/>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8"/>
          <p:cNvSpPr>
            <a:spLocks noGrp="1"/>
          </p:cNvSpPr>
          <p:nvPr>
            <p:ph type="pic" idx="2"/>
          </p:nvPr>
        </p:nvSpPr>
        <p:spPr>
          <a:xfrm>
            <a:off x="5183188" y="987425"/>
            <a:ext cx="6172200" cy="2259209"/>
          </a:xfrm>
          <a:prstGeom prst="rect">
            <a:avLst/>
          </a:prstGeom>
          <a:noFill/>
          <a:ln>
            <a:noFill/>
          </a:ln>
        </p:spPr>
      </p:sp>
      <p:sp>
        <p:nvSpPr>
          <p:cNvPr id="125" name="Google Shape;125;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18"/>
          <p:cNvSpPr>
            <a:spLocks noGrp="1"/>
          </p:cNvSpPr>
          <p:nvPr>
            <p:ph type="pic" idx="3"/>
          </p:nvPr>
        </p:nvSpPr>
        <p:spPr>
          <a:xfrm>
            <a:off x="5183188" y="3451509"/>
            <a:ext cx="2970212" cy="2259209"/>
          </a:xfrm>
          <a:prstGeom prst="rect">
            <a:avLst/>
          </a:prstGeom>
          <a:noFill/>
          <a:ln>
            <a:noFill/>
          </a:ln>
        </p:spPr>
      </p:sp>
      <p:sp>
        <p:nvSpPr>
          <p:cNvPr id="130" name="Google Shape;130;p18"/>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5"/>
            <a:ext cx="6172200" cy="4873625"/>
          </a:xfrm>
          <a:prstGeom prst="rect">
            <a:avLst/>
          </a:prstGeom>
          <a:noFill/>
          <a:ln>
            <a:noFill/>
          </a:ln>
        </p:spPr>
      </p:sp>
      <p:sp>
        <p:nvSpPr>
          <p:cNvPr id="45" name="Google Shape;45;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6"/>
        <p:cNvGrpSpPr/>
        <p:nvPr/>
      </p:nvGrpSpPr>
      <p:grpSpPr>
        <a:xfrm>
          <a:off x="0" y="0"/>
          <a:ext cx="0" cy="0"/>
          <a:chOff x="0" y="0"/>
          <a:chExt cx="0" cy="0"/>
        </a:xfrm>
      </p:grpSpPr>
      <p:sp>
        <p:nvSpPr>
          <p:cNvPr id="57" name="Google Shape;57;p51"/>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1"/>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62"/>
        <p:cNvGrpSpPr/>
        <p:nvPr/>
      </p:nvGrpSpPr>
      <p:grpSpPr>
        <a:xfrm>
          <a:off x="0" y="0"/>
          <a:ext cx="0" cy="0"/>
          <a:chOff x="0" y="0"/>
          <a:chExt cx="0" cy="0"/>
        </a:xfrm>
      </p:grpSpPr>
      <p:sp>
        <p:nvSpPr>
          <p:cNvPr id="63" name="Google Shape;63;p52"/>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5" name="Google Shape;6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52"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 name="Google Shape;69;p52"/>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70"/>
        <p:cNvGrpSpPr/>
        <p:nvPr/>
      </p:nvGrpSpPr>
      <p:grpSpPr>
        <a:xfrm>
          <a:off x="0" y="0"/>
          <a:ext cx="0" cy="0"/>
          <a:chOff x="0" y="0"/>
          <a:chExt cx="0" cy="0"/>
        </a:xfrm>
      </p:grpSpPr>
      <p:sp>
        <p:nvSpPr>
          <p:cNvPr id="71" name="Google Shape;71;p53"/>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73" name="Google Shape;7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Georgia"/>
                <a:ea typeface="Georgia"/>
                <a:cs typeface="Georgia"/>
                <a:sym typeface="Georgia"/>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Georgia"/>
                <a:ea typeface="Georgia"/>
                <a:cs typeface="Georgia"/>
                <a:sym typeface="Georgia"/>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oe.virginia.gov/early-childhood/vqb5/index.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vkrponline.org/wp-content/uploads/sites/3/2023/01/VKRPSNAPSHOT_1_4_23.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eachstone.com/clas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vecf.org/ready-region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resources.linkb5.virginia.edu/hc/en-u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aw.lis.virginia.gov/vacode/title2.2/chapter37/section2.2-3708.3/" TargetMode="Externa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2" Type="http://schemas.openxmlformats.org/officeDocument/2006/relationships/hyperlink" Target="mailto:vqb5@doe.virginia.gov"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doe.virginia.gov/teaching-learning-assessment/early-childhood-care-education/standards-curriculum-instruc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purdue.edu/hhs/hdfs/ELM/index.html" TargetMode="External"/><Relationship Id="rId4" Type="http://schemas.openxmlformats.org/officeDocument/2006/relationships/hyperlink" Target="https://streamin3.org/streamin%c2%b3-curriculum-model-2/get-the-curriculu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vecf.org/ready-regions/"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
          <p:cNvSpPr txBox="1">
            <a:spLocks noGrp="1"/>
          </p:cNvSpPr>
          <p:nvPr>
            <p:ph type="ctrTitle"/>
          </p:nvPr>
        </p:nvSpPr>
        <p:spPr>
          <a:xfrm>
            <a:off x="272650" y="495398"/>
            <a:ext cx="79905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C12436"/>
              </a:buClr>
              <a:buSzPts val="4500"/>
              <a:buFont typeface="Trebuchet MS"/>
              <a:buNone/>
            </a:pPr>
            <a:r>
              <a:rPr lang="en-US" sz="4200" b="1" cap="none"/>
              <a:t>Virginia’s Early Childhood Advisory Committee (ECAC)</a:t>
            </a:r>
            <a:endParaRPr sz="4200"/>
          </a:p>
        </p:txBody>
      </p:sp>
      <p:sp>
        <p:nvSpPr>
          <p:cNvPr id="243" name="Google Shape;243;p1"/>
          <p:cNvSpPr txBox="1">
            <a:spLocks noGrp="1"/>
          </p:cNvSpPr>
          <p:nvPr>
            <p:ph type="subTitle" idx="1"/>
          </p:nvPr>
        </p:nvSpPr>
        <p:spPr>
          <a:xfrm>
            <a:off x="841050" y="2883098"/>
            <a:ext cx="5255100" cy="1655700"/>
          </a:xfrm>
          <a:prstGeom prst="rect">
            <a:avLst/>
          </a:prstGeom>
          <a:noFill/>
          <a:ln>
            <a:noFill/>
          </a:ln>
        </p:spPr>
        <p:txBody>
          <a:bodyPr spcFirstLastPara="1" wrap="square" lIns="91425" tIns="45700" rIns="91425" bIns="45700" anchor="t" anchorCtr="0">
            <a:normAutofit/>
          </a:bodyPr>
          <a:lstStyle/>
          <a:p>
            <a:pPr indent="-361950" algn="ctr">
              <a:spcBef>
                <a:spcPts val="800"/>
              </a:spcBef>
              <a:buClr>
                <a:srgbClr val="0F150D"/>
              </a:buClr>
              <a:buSzPts val="1800"/>
            </a:pPr>
            <a:r>
              <a:rPr lang="en-US"/>
              <a:t>March 16, 2023</a:t>
            </a:r>
            <a:endParaRPr lang="en-US" sz="2500"/>
          </a:p>
        </p:txBody>
      </p:sp>
      <p:sp>
        <p:nvSpPr>
          <p:cNvPr id="244" name="Google Shape;24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3B16-50C7-C77C-E8F1-284AE5913B40}"/>
              </a:ext>
            </a:extLst>
          </p:cNvPr>
          <p:cNvSpPr>
            <a:spLocks noGrp="1"/>
          </p:cNvSpPr>
          <p:nvPr>
            <p:ph type="title"/>
          </p:nvPr>
        </p:nvSpPr>
        <p:spPr/>
        <p:txBody>
          <a:bodyPr>
            <a:normAutofit/>
          </a:bodyPr>
          <a:lstStyle/>
          <a:p>
            <a:r>
              <a:rPr lang="en-US" sz="4300"/>
              <a:t>Objectives and Order</a:t>
            </a:r>
          </a:p>
        </p:txBody>
      </p:sp>
      <p:sp>
        <p:nvSpPr>
          <p:cNvPr id="3" name="Text Placeholder 2">
            <a:extLst>
              <a:ext uri="{FF2B5EF4-FFF2-40B4-BE49-F238E27FC236}">
                <a16:creationId xmlns:a16="http://schemas.microsoft.com/office/drawing/2014/main" id="{A04A1747-0000-8DA2-B5FE-65D85C08DB09}"/>
              </a:ext>
            </a:extLst>
          </p:cNvPr>
          <p:cNvSpPr>
            <a:spLocks noGrp="1"/>
          </p:cNvSpPr>
          <p:nvPr>
            <p:ph type="body" idx="1"/>
          </p:nvPr>
        </p:nvSpPr>
        <p:spPr>
          <a:xfrm>
            <a:off x="624467" y="1458929"/>
            <a:ext cx="10961649" cy="4718000"/>
          </a:xfrm>
        </p:spPr>
        <p:txBody>
          <a:bodyPr spcFirstLastPara="1" wrap="square" lIns="91425" tIns="45700" rIns="91425" bIns="45700" anchor="t" anchorCtr="0">
            <a:noAutofit/>
          </a:bodyPr>
          <a:lstStyle/>
          <a:p>
            <a:pPr marL="186055" indent="0">
              <a:lnSpc>
                <a:spcPct val="100000"/>
              </a:lnSpc>
              <a:spcBef>
                <a:spcPts val="0"/>
              </a:spcBef>
              <a:buNone/>
            </a:pPr>
            <a:r>
              <a:rPr lang="en" sz="2200">
                <a:solidFill>
                  <a:schemeClr val="accent3"/>
                </a:solidFill>
              </a:rPr>
              <a:t>During today’s meeting, ECAC members will: </a:t>
            </a:r>
            <a:endParaRPr lang="en-US" sz="2200">
              <a:solidFill>
                <a:schemeClr val="accent3"/>
              </a:solidFill>
            </a:endParaRPr>
          </a:p>
          <a:p>
            <a:pPr marL="608965" indent="-336550">
              <a:lnSpc>
                <a:spcPct val="100000"/>
              </a:lnSpc>
              <a:spcBef>
                <a:spcPts val="0"/>
              </a:spcBef>
              <a:buClr>
                <a:schemeClr val="bg2"/>
              </a:buClr>
              <a:buFont typeface="Trebuchet MS,Sans-Serif"/>
            </a:pPr>
            <a:r>
              <a:rPr lang="en" sz="2200">
                <a:solidFill>
                  <a:schemeClr val="accent3"/>
                </a:solidFill>
              </a:rPr>
              <a:t>Revisit purpose and goals of the </a:t>
            </a:r>
            <a:r>
              <a:rPr lang="en" sz="2200">
                <a:solidFill>
                  <a:schemeClr val="accent3"/>
                </a:solidFill>
                <a:hlinkClick r:id="rId2">
                  <a:extLst>
                    <a:ext uri="{A12FA001-AC4F-418D-AE19-62706E023703}">
                      <ahyp:hlinkClr xmlns:ahyp="http://schemas.microsoft.com/office/drawing/2018/hyperlinkcolor" val="tx"/>
                    </a:ext>
                  </a:extLst>
                </a:hlinkClick>
              </a:rPr>
              <a:t>Virginia Quality Birth to Five System (VQB5)</a:t>
            </a:r>
            <a:endParaRPr lang="en-US" sz="2200">
              <a:solidFill>
                <a:schemeClr val="accent3"/>
              </a:solidFill>
            </a:endParaRPr>
          </a:p>
          <a:p>
            <a:pPr marL="608965" indent="-336550">
              <a:lnSpc>
                <a:spcPct val="100000"/>
              </a:lnSpc>
              <a:spcBef>
                <a:spcPts val="0"/>
              </a:spcBef>
              <a:buClr>
                <a:schemeClr val="bg2"/>
              </a:buClr>
              <a:buFont typeface="Trebuchet MS,Sans-Serif"/>
            </a:pPr>
            <a:r>
              <a:rPr lang="en" sz="2200">
                <a:solidFill>
                  <a:schemeClr val="accent3"/>
                </a:solidFill>
              </a:rPr>
              <a:t>Receive an update on the successes and challenges of the Practice Years </a:t>
            </a:r>
            <a:endParaRPr lang="en-US" sz="2200">
              <a:solidFill>
                <a:schemeClr val="accent3"/>
              </a:solidFill>
            </a:endParaRPr>
          </a:p>
          <a:p>
            <a:pPr marL="608965" indent="-336550">
              <a:lnSpc>
                <a:spcPct val="100000"/>
              </a:lnSpc>
              <a:spcBef>
                <a:spcPts val="0"/>
              </a:spcBef>
              <a:buClr>
                <a:schemeClr val="bg2"/>
              </a:buClr>
              <a:buFont typeface="Trebuchet MS,Sans-Serif"/>
            </a:pPr>
            <a:r>
              <a:rPr lang="en" sz="2200">
                <a:solidFill>
                  <a:schemeClr val="accent3"/>
                </a:solidFill>
              </a:rPr>
              <a:t>Learn about the proposed requirements and plans for VQB5 Year 1 2023-2024</a:t>
            </a:r>
            <a:endParaRPr lang="en-US" sz="2200">
              <a:solidFill>
                <a:schemeClr val="accent3"/>
              </a:solidFill>
            </a:endParaRPr>
          </a:p>
          <a:p>
            <a:pPr marL="608965" indent="-336550">
              <a:lnSpc>
                <a:spcPct val="100000"/>
              </a:lnSpc>
              <a:spcBef>
                <a:spcPts val="0"/>
              </a:spcBef>
              <a:buClr>
                <a:schemeClr val="bg2"/>
              </a:buClr>
              <a:buFont typeface="Trebuchet MS,Sans-Serif"/>
            </a:pPr>
            <a:r>
              <a:rPr lang="en" sz="2200">
                <a:solidFill>
                  <a:schemeClr val="accent3"/>
                </a:solidFill>
              </a:rPr>
              <a:t>Provide feedback and recommendations on the draft proposal to be shared with the Board of Education in April </a:t>
            </a:r>
            <a:endParaRPr lang="en-US" sz="2200">
              <a:solidFill>
                <a:schemeClr val="accent3"/>
              </a:solidFill>
            </a:endParaRPr>
          </a:p>
          <a:p>
            <a:pPr marL="186055" indent="0">
              <a:lnSpc>
                <a:spcPct val="100000"/>
              </a:lnSpc>
              <a:spcBef>
                <a:spcPts val="0"/>
              </a:spcBef>
              <a:buNone/>
            </a:pPr>
            <a:endParaRPr lang="en-US" sz="2200">
              <a:solidFill>
                <a:schemeClr val="accent3"/>
              </a:solidFill>
            </a:endParaRPr>
          </a:p>
          <a:p>
            <a:pPr marL="186055" indent="0">
              <a:lnSpc>
                <a:spcPct val="100000"/>
              </a:lnSpc>
              <a:spcBef>
                <a:spcPts val="0"/>
              </a:spcBef>
              <a:buNone/>
            </a:pPr>
            <a:r>
              <a:rPr lang="en" sz="2200">
                <a:solidFill>
                  <a:schemeClr val="accent3"/>
                </a:solidFill>
              </a:rPr>
              <a:t>Order of topics: </a:t>
            </a:r>
            <a:endParaRPr lang="en-US" sz="2200">
              <a:solidFill>
                <a:schemeClr val="accent3"/>
              </a:solidFill>
            </a:endParaRPr>
          </a:p>
          <a:p>
            <a:pPr marL="608965" indent="-336550">
              <a:lnSpc>
                <a:spcPct val="100000"/>
              </a:lnSpc>
              <a:spcBef>
                <a:spcPts val="0"/>
              </a:spcBef>
              <a:buClr>
                <a:schemeClr val="bg2"/>
              </a:buClr>
              <a:buFont typeface="Trebuchet MS,Sans-Serif"/>
            </a:pPr>
            <a:r>
              <a:rPr lang="en" sz="2200">
                <a:solidFill>
                  <a:schemeClr val="accent3"/>
                </a:solidFill>
              </a:rPr>
              <a:t>Introduction and Vision for VQB5</a:t>
            </a:r>
          </a:p>
          <a:p>
            <a:pPr marL="608965" indent="-336550">
              <a:lnSpc>
                <a:spcPct val="100000"/>
              </a:lnSpc>
              <a:spcBef>
                <a:spcPts val="0"/>
              </a:spcBef>
              <a:buClr>
                <a:schemeClr val="bg2"/>
              </a:buClr>
              <a:buFont typeface="Trebuchet MS,Sans-Serif"/>
            </a:pPr>
            <a:r>
              <a:rPr lang="en" sz="2200">
                <a:solidFill>
                  <a:schemeClr val="accent3"/>
                </a:solidFill>
              </a:rPr>
              <a:t>Overview of the Practice Years: Successes and Challenges</a:t>
            </a:r>
            <a:endParaRPr lang="en-US" sz="2200">
              <a:solidFill>
                <a:schemeClr val="accent3"/>
              </a:solidFill>
            </a:endParaRPr>
          </a:p>
          <a:p>
            <a:pPr marL="608965" indent="-336550">
              <a:lnSpc>
                <a:spcPct val="100000"/>
              </a:lnSpc>
              <a:spcBef>
                <a:spcPts val="0"/>
              </a:spcBef>
              <a:buClr>
                <a:schemeClr val="bg2"/>
              </a:buClr>
              <a:buFont typeface="Trebuchet MS,Sans-Serif"/>
            </a:pPr>
            <a:r>
              <a:rPr lang="en" sz="2200">
                <a:solidFill>
                  <a:schemeClr val="accent3"/>
                </a:solidFill>
              </a:rPr>
              <a:t>Proposed VQB5 Guidelines for 2023-2024</a:t>
            </a:r>
            <a:endParaRPr lang="en-US" sz="2200">
              <a:solidFill>
                <a:schemeClr val="accent3"/>
              </a:solidFill>
            </a:endParaRPr>
          </a:p>
          <a:p>
            <a:pPr marL="608965" indent="-336550">
              <a:lnSpc>
                <a:spcPct val="100000"/>
              </a:lnSpc>
              <a:spcBef>
                <a:spcPts val="0"/>
              </a:spcBef>
              <a:buClr>
                <a:schemeClr val="bg2"/>
              </a:buClr>
              <a:buFont typeface="Arial,Sans-Serif"/>
            </a:pPr>
            <a:r>
              <a:rPr lang="en" sz="2200">
                <a:solidFill>
                  <a:schemeClr val="accent3"/>
                </a:solidFill>
              </a:rPr>
              <a:t>Next Steps - Preparing for Year 1</a:t>
            </a:r>
            <a:endParaRPr lang="en-US" sz="2200">
              <a:solidFill>
                <a:schemeClr val="accent3"/>
              </a:solidFill>
            </a:endParaRPr>
          </a:p>
          <a:p>
            <a:pPr marL="608965" indent="-336550">
              <a:lnSpc>
                <a:spcPct val="100000"/>
              </a:lnSpc>
              <a:spcBef>
                <a:spcPts val="0"/>
              </a:spcBef>
              <a:buClr>
                <a:schemeClr val="bg2"/>
              </a:buClr>
              <a:buFont typeface="Arial,Sans-Serif"/>
            </a:pPr>
            <a:r>
              <a:rPr lang="en" sz="2200">
                <a:solidFill>
                  <a:schemeClr val="accent3"/>
                </a:solidFill>
              </a:rPr>
              <a:t>Questions and Discussion</a:t>
            </a:r>
            <a:endParaRPr lang="en-US" sz="2200">
              <a:solidFill>
                <a:schemeClr val="accent3"/>
              </a:solidFill>
            </a:endParaRPr>
          </a:p>
          <a:p>
            <a:pPr marL="608965" indent="-422910"/>
            <a:endParaRPr lang="en-US">
              <a:solidFill>
                <a:srgbClr val="001D38"/>
              </a:solidFill>
            </a:endParaRPr>
          </a:p>
        </p:txBody>
      </p:sp>
      <p:sp>
        <p:nvSpPr>
          <p:cNvPr id="5" name="Slide Number Placeholder 3">
            <a:extLst>
              <a:ext uri="{FF2B5EF4-FFF2-40B4-BE49-F238E27FC236}">
                <a16:creationId xmlns:a16="http://schemas.microsoft.com/office/drawing/2014/main" id="{2C114A8B-75EA-0930-368D-06820057832C}"/>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spTree>
    <p:extLst>
      <p:ext uri="{BB962C8B-B14F-4D97-AF65-F5344CB8AC3E}">
        <p14:creationId xmlns:p14="http://schemas.microsoft.com/office/powerpoint/2010/main" val="404472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7"/>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sz="4300"/>
              <a:t>Our Shared Vision</a:t>
            </a:r>
            <a:endParaRPr sz="4300"/>
          </a:p>
        </p:txBody>
      </p:sp>
      <p:sp>
        <p:nvSpPr>
          <p:cNvPr id="313" name="Google Shape;313;p47"/>
          <p:cNvSpPr txBox="1">
            <a:spLocks noGrp="1"/>
          </p:cNvSpPr>
          <p:nvPr>
            <p:ph type="body" idx="1"/>
          </p:nvPr>
        </p:nvSpPr>
        <p:spPr>
          <a:xfrm>
            <a:off x="609600" y="1631575"/>
            <a:ext cx="7351059" cy="5096899"/>
          </a:xfrm>
          <a:prstGeom prst="rect">
            <a:avLst/>
          </a:prstGeom>
        </p:spPr>
        <p:txBody>
          <a:bodyPr spcFirstLastPara="1" wrap="square" lIns="91433" tIns="45700" rIns="91433" bIns="45700" anchor="t" anchorCtr="0">
            <a:noAutofit/>
          </a:bodyPr>
          <a:lstStyle/>
          <a:p>
            <a:pPr marL="0" indent="0">
              <a:lnSpc>
                <a:spcPct val="100000"/>
              </a:lnSpc>
              <a:spcBef>
                <a:spcPts val="1600"/>
              </a:spcBef>
              <a:buClr>
                <a:srgbClr val="000000"/>
              </a:buClr>
              <a:buSzPts val="1018"/>
              <a:buNone/>
            </a:pPr>
            <a:r>
              <a:rPr lang="en-US" sz="2000" b="1">
                <a:solidFill>
                  <a:schemeClr val="accent3"/>
                </a:solidFill>
              </a:rPr>
              <a:t>We envision a Virginia where </a:t>
            </a:r>
            <a:r>
              <a:rPr lang="en-US" sz="2000" b="1" i="1">
                <a:solidFill>
                  <a:schemeClr val="accent3"/>
                </a:solidFill>
              </a:rPr>
              <a:t>all </a:t>
            </a:r>
            <a:r>
              <a:rPr lang="en-US" sz="2000" b="1">
                <a:solidFill>
                  <a:schemeClr val="accent3"/>
                </a:solidFill>
              </a:rPr>
              <a:t>children have the opportunity to enter school ready.</a:t>
            </a:r>
            <a:endParaRPr lang="en-US" sz="2000">
              <a:solidFill>
                <a:schemeClr val="accent3"/>
              </a:solidFill>
            </a:endParaRPr>
          </a:p>
          <a:p>
            <a:pPr marL="342900">
              <a:lnSpc>
                <a:spcPct val="100000"/>
              </a:lnSpc>
              <a:spcBef>
                <a:spcPts val="1600"/>
              </a:spcBef>
              <a:buSzPts val="1018"/>
            </a:pPr>
            <a:r>
              <a:rPr lang="en-US" sz="2000">
                <a:solidFill>
                  <a:schemeClr val="accent3"/>
                </a:solidFill>
              </a:rPr>
              <a:t>All families have affordable access to and support to choose the option that meets their unique needs. </a:t>
            </a:r>
          </a:p>
          <a:p>
            <a:pPr marL="342900">
              <a:lnSpc>
                <a:spcPct val="100000"/>
              </a:lnSpc>
              <a:spcBef>
                <a:spcPts val="1600"/>
              </a:spcBef>
              <a:buSzPts val="1018"/>
            </a:pPr>
            <a:r>
              <a:rPr lang="en-US" sz="2000">
                <a:solidFill>
                  <a:schemeClr val="accent3"/>
                </a:solidFill>
              </a:rPr>
              <a:t>All early childhood programs that take public funds benefit from measurement and supports for improvement, ensuring quality choices are available for all families.</a:t>
            </a:r>
          </a:p>
          <a:p>
            <a:pPr marL="342900">
              <a:lnSpc>
                <a:spcPct val="100000"/>
              </a:lnSpc>
              <a:spcBef>
                <a:spcPts val="1600"/>
              </a:spcBef>
              <a:buSzPts val="1018"/>
            </a:pPr>
            <a:r>
              <a:rPr lang="en-US" sz="2000">
                <a:solidFill>
                  <a:schemeClr val="accent3"/>
                </a:solidFill>
              </a:rPr>
              <a:t>Programs are rewarded for continual improvement and educators are adequately compensated.</a:t>
            </a:r>
          </a:p>
          <a:p>
            <a:pPr marL="342900">
              <a:lnSpc>
                <a:spcPct val="100000"/>
              </a:lnSpc>
              <a:spcBef>
                <a:spcPts val="1600"/>
              </a:spcBef>
              <a:buSzPts val="1018"/>
            </a:pPr>
            <a:r>
              <a:rPr lang="en-US" sz="2000">
                <a:solidFill>
                  <a:schemeClr val="accent3"/>
                </a:solidFill>
              </a:rPr>
              <a:t>Overall Virginia’s early childhood system is unified, data-driven, and resource-effective so families can work, go to school, or pursue employment and children have every opportunity to be successful.</a:t>
            </a:r>
          </a:p>
        </p:txBody>
      </p:sp>
      <p:pic>
        <p:nvPicPr>
          <p:cNvPr id="314" name="Google Shape;314;p47"/>
          <p:cNvPicPr preferRelativeResize="0"/>
          <p:nvPr/>
        </p:nvPicPr>
        <p:blipFill>
          <a:blip r:embed="rId3">
            <a:alphaModFix/>
          </a:blip>
          <a:stretch>
            <a:fillRect/>
          </a:stretch>
        </p:blipFill>
        <p:spPr>
          <a:xfrm>
            <a:off x="8419199" y="1458933"/>
            <a:ext cx="2868200" cy="2991032"/>
          </a:xfrm>
          <a:prstGeom prst="rect">
            <a:avLst/>
          </a:prstGeom>
          <a:noFill/>
          <a:ln>
            <a:noFill/>
          </a:ln>
        </p:spPr>
      </p:pic>
      <p:sp>
        <p:nvSpPr>
          <p:cNvPr id="315" name="Google Shape;315;p47"/>
          <p:cNvSpPr/>
          <p:nvPr/>
        </p:nvSpPr>
        <p:spPr>
          <a:xfrm>
            <a:off x="8419200" y="4584900"/>
            <a:ext cx="3434000" cy="2046012"/>
          </a:xfrm>
          <a:prstGeom prst="roundRect">
            <a:avLst>
              <a:gd name="adj" fmla="val 16667"/>
            </a:avLst>
          </a:prstGeom>
          <a:solidFill>
            <a:srgbClr val="CFE2F3"/>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buSzPts val="1400"/>
            </a:pPr>
            <a:r>
              <a:rPr lang="en" sz="1600" b="1" i="1">
                <a:solidFill>
                  <a:schemeClr val="accent3"/>
                </a:solidFill>
                <a:latin typeface="Georgia"/>
                <a:ea typeface="Georgia"/>
                <a:cs typeface="Georgia"/>
                <a:sym typeface="Georgia"/>
              </a:rPr>
              <a:t>Four out of ten Virginia children enter school without the key literacy, math, and social-emotional skills needed. </a:t>
            </a:r>
            <a:endParaRPr lang="en-US" sz="900" i="1">
              <a:solidFill>
                <a:schemeClr val="accent3"/>
              </a:solidFill>
              <a:latin typeface="Georgia"/>
              <a:ea typeface="Georgia"/>
              <a:cs typeface="Georgia"/>
              <a:sym typeface="Georgia"/>
            </a:endParaRPr>
          </a:p>
          <a:p>
            <a:pPr algn="ctr">
              <a:buSzPts val="1400"/>
            </a:pPr>
            <a:endParaRPr lang="en-US" sz="900" b="1" i="1">
              <a:solidFill>
                <a:schemeClr val="accent3"/>
              </a:solidFill>
              <a:latin typeface="Georgia"/>
              <a:ea typeface="Georgia"/>
              <a:cs typeface="Georgia"/>
              <a:sym typeface="Georgia"/>
            </a:endParaRPr>
          </a:p>
          <a:p>
            <a:pPr algn="ctr">
              <a:buSzPts val="1400"/>
            </a:pPr>
            <a:r>
              <a:rPr lang="en-US" sz="900" b="1" i="1">
                <a:solidFill>
                  <a:schemeClr val="accent3"/>
                </a:solidFill>
                <a:latin typeface="Georgia"/>
                <a:ea typeface="Georgia"/>
                <a:cs typeface="Georgia"/>
                <a:sym typeface="Georgia"/>
              </a:rPr>
              <a:t>(</a:t>
            </a:r>
            <a:r>
              <a:rPr lang="en-US" sz="900" b="1" i="1" u="sng">
                <a:solidFill>
                  <a:schemeClr val="accent3"/>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VKRP fall 2022</a:t>
            </a:r>
            <a:r>
              <a:rPr lang="en-US" sz="900" b="1" i="1">
                <a:solidFill>
                  <a:schemeClr val="accent3"/>
                </a:solidFill>
                <a:latin typeface="Georgia"/>
                <a:ea typeface="Georgia"/>
                <a:cs typeface="Georgia"/>
                <a:sym typeface="Georgia"/>
              </a:rPr>
              <a:t>)</a:t>
            </a:r>
            <a:endParaRPr lang="en-US" sz="900" i="1">
              <a:solidFill>
                <a:schemeClr val="accent3"/>
              </a:solidFill>
              <a:latin typeface="Georgia"/>
              <a:ea typeface="Georgia"/>
              <a:cs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Autofit/>
          </a:bodyPr>
          <a:lstStyle/>
          <a:p>
            <a:pPr>
              <a:buSzPts val="990"/>
            </a:pPr>
            <a:r>
              <a:rPr lang="en" sz="4300"/>
              <a:t>VQB5: Unified Measurement and Improvement</a:t>
            </a:r>
            <a:endParaRPr sz="4300"/>
          </a:p>
        </p:txBody>
      </p:sp>
      <p:sp>
        <p:nvSpPr>
          <p:cNvPr id="332" name="Google Shape;332;p49"/>
          <p:cNvSpPr txBox="1">
            <a:spLocks noGrp="1"/>
          </p:cNvSpPr>
          <p:nvPr>
            <p:ph type="body" idx="1"/>
          </p:nvPr>
        </p:nvSpPr>
        <p:spPr>
          <a:xfrm>
            <a:off x="635620" y="1488822"/>
            <a:ext cx="10961648" cy="4864984"/>
          </a:xfrm>
          <a:prstGeom prst="rect">
            <a:avLst/>
          </a:prstGeom>
        </p:spPr>
        <p:txBody>
          <a:bodyPr spcFirstLastPara="1" wrap="square" lIns="91433" tIns="45700" rIns="91433" bIns="45700" anchor="t" anchorCtr="0">
            <a:noAutofit/>
          </a:bodyPr>
          <a:lstStyle/>
          <a:p>
            <a:pPr marL="0" marR="135255" indent="0">
              <a:lnSpc>
                <a:spcPct val="100000"/>
              </a:lnSpc>
              <a:spcBef>
                <a:spcPts val="0"/>
              </a:spcBef>
              <a:buClr>
                <a:srgbClr val="000000"/>
              </a:buClr>
              <a:buNone/>
            </a:pPr>
            <a:r>
              <a:rPr lang="en" sz="2200" b="1">
                <a:solidFill>
                  <a:schemeClr val="accent3"/>
                </a:solidFill>
              </a:rPr>
              <a:t>In response to state law, the Virginia Board of Education has established a unified measurement and improvement system (VQB5), for all publicly-funded birth-to-five early childhood programs </a:t>
            </a:r>
            <a:endParaRPr lang="en-US" sz="2200" b="1">
              <a:solidFill>
                <a:schemeClr val="accent3"/>
              </a:solidFill>
            </a:endParaRPr>
          </a:p>
          <a:p>
            <a:pPr marL="342900" marR="135255">
              <a:lnSpc>
                <a:spcPct val="100000"/>
              </a:lnSpc>
              <a:spcBef>
                <a:spcPts val="1200"/>
              </a:spcBef>
            </a:pPr>
            <a:r>
              <a:rPr lang="en-US" sz="2200">
                <a:solidFill>
                  <a:schemeClr val="accent3"/>
                </a:solidFill>
              </a:rPr>
              <a:t>The VDOE piloted and then scaled VQB5, working with multiple stakeholders and communities to develop the new system. </a:t>
            </a:r>
            <a:endParaRPr lang="en-US" sz="2200" b="1">
              <a:solidFill>
                <a:schemeClr val="accent3"/>
              </a:solidFill>
            </a:endParaRPr>
          </a:p>
          <a:p>
            <a:pPr marL="342900" marR="135255">
              <a:lnSpc>
                <a:spcPct val="100000"/>
              </a:lnSpc>
              <a:spcBef>
                <a:spcPts val="600"/>
              </a:spcBef>
            </a:pPr>
            <a:r>
              <a:rPr lang="en-US" sz="2200">
                <a:solidFill>
                  <a:schemeClr val="accent3"/>
                </a:solidFill>
              </a:rPr>
              <a:t>VQB5 included two Practice Years.</a:t>
            </a:r>
            <a:endParaRPr lang="en-US" sz="2200" b="1">
              <a:solidFill>
                <a:schemeClr val="accent3"/>
              </a:solidFill>
            </a:endParaRPr>
          </a:p>
          <a:p>
            <a:pPr marL="342900" marR="135255">
              <a:lnSpc>
                <a:spcPct val="100000"/>
              </a:lnSpc>
              <a:spcBef>
                <a:spcPts val="600"/>
              </a:spcBef>
            </a:pPr>
            <a:r>
              <a:rPr lang="en-US" sz="2200">
                <a:solidFill>
                  <a:schemeClr val="accent3"/>
                </a:solidFill>
              </a:rPr>
              <a:t>In the fall 2023, all publicly-funded birth-to-five programs, will be required to participate in VQB5, with the first quality ratings published in fall of 2024. </a:t>
            </a:r>
            <a:endParaRPr lang="en-US" sz="2200" b="1">
              <a:solidFill>
                <a:schemeClr val="accent3"/>
              </a:solidFill>
            </a:endParaRPr>
          </a:p>
          <a:p>
            <a:pPr marL="342900" marR="135255">
              <a:lnSpc>
                <a:spcPct val="100000"/>
              </a:lnSpc>
              <a:spcBef>
                <a:spcPts val="600"/>
              </a:spcBef>
            </a:pPr>
            <a:r>
              <a:rPr lang="en" sz="2200">
                <a:solidFill>
                  <a:schemeClr val="accent3"/>
                </a:solidFill>
              </a:rPr>
              <a:t>This will likely include ~3,600 schools, child care, and family day home programs with ~12,000 "classrooms."</a:t>
            </a:r>
            <a:endParaRPr lang="en-US" sz="2200" b="1">
              <a:solidFill>
                <a:schemeClr val="accent3"/>
              </a:solidFill>
            </a:endParaRPr>
          </a:p>
          <a:p>
            <a:pPr marL="0" indent="0">
              <a:buNone/>
            </a:pPr>
            <a:endParaRPr lang="en-US" sz="2000">
              <a:solidFill>
                <a:schemeClr val="accent5">
                  <a:lumMod val="50000"/>
                </a:schemeClr>
              </a:solidFill>
            </a:endParaRPr>
          </a:p>
        </p:txBody>
      </p:sp>
      <p:sp>
        <p:nvSpPr>
          <p:cNvPr id="3" name="Slide Number Placeholder 3">
            <a:extLst>
              <a:ext uri="{FF2B5EF4-FFF2-40B4-BE49-F238E27FC236}">
                <a16:creationId xmlns:a16="http://schemas.microsoft.com/office/drawing/2014/main" id="{51B61E8A-EA0D-8ACD-F230-72BC38A8E2ED}"/>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spTree>
    <p:extLst>
      <p:ext uri="{BB962C8B-B14F-4D97-AF65-F5344CB8AC3E}">
        <p14:creationId xmlns:p14="http://schemas.microsoft.com/office/powerpoint/2010/main" val="3646758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8"/>
          <p:cNvSpPr txBox="1">
            <a:spLocks noGrp="1"/>
          </p:cNvSpPr>
          <p:nvPr>
            <p:ph type="body" idx="1"/>
          </p:nvPr>
        </p:nvSpPr>
        <p:spPr>
          <a:xfrm>
            <a:off x="638175" y="1529267"/>
            <a:ext cx="10944225" cy="4718000"/>
          </a:xfrm>
          <a:prstGeom prst="rect">
            <a:avLst/>
          </a:prstGeom>
        </p:spPr>
        <p:txBody>
          <a:bodyPr spcFirstLastPara="1" wrap="square" lIns="91433" tIns="45700" rIns="91433" bIns="45700" anchor="t" anchorCtr="0">
            <a:normAutofit/>
          </a:bodyPr>
          <a:lstStyle/>
          <a:p>
            <a:pPr marL="0" indent="0">
              <a:lnSpc>
                <a:spcPct val="100000"/>
              </a:lnSpc>
              <a:buClr>
                <a:schemeClr val="dk1"/>
              </a:buClr>
              <a:buSzPts val="1100"/>
              <a:buNone/>
            </a:pPr>
            <a:r>
              <a:rPr lang="en-US" sz="2200" b="1">
                <a:solidFill>
                  <a:schemeClr val="accent3"/>
                </a:solidFill>
              </a:rPr>
              <a:t>To prepare all children for kindergarten, Virginia’s early childhood system must ensure they have access to quality teaching and learning experiences that meet their unique needs. </a:t>
            </a:r>
          </a:p>
          <a:p>
            <a:pPr marL="0" indent="0">
              <a:lnSpc>
                <a:spcPct val="100000"/>
              </a:lnSpc>
              <a:spcBef>
                <a:spcPts val="1200"/>
              </a:spcBef>
              <a:buClr>
                <a:schemeClr val="dk1"/>
              </a:buClr>
              <a:buSzPts val="1100"/>
              <a:buNone/>
            </a:pPr>
            <a:r>
              <a:rPr lang="en-US" sz="2200">
                <a:solidFill>
                  <a:schemeClr val="accent3"/>
                </a:solidFill>
              </a:rPr>
              <a:t>Working together, through VQB5, Virgina will:   </a:t>
            </a:r>
            <a:endParaRPr lang="en-US" sz="2200">
              <a:solidFill>
                <a:schemeClr val="accent3"/>
              </a:solidFill>
              <a:latin typeface="Georgia"/>
              <a:ea typeface="Georgia"/>
              <a:cs typeface="Georgia"/>
            </a:endParaRPr>
          </a:p>
        </p:txBody>
      </p:sp>
      <p:sp>
        <p:nvSpPr>
          <p:cNvPr id="321" name="Google Shape;321;p48"/>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sz="4300"/>
              <a:t>VQB5 Theory of Change</a:t>
            </a:r>
            <a:endParaRPr lang="en-US" sz="4300"/>
          </a:p>
        </p:txBody>
      </p:sp>
      <p:sp>
        <p:nvSpPr>
          <p:cNvPr id="322" name="Google Shape;322;p48"/>
          <p:cNvSpPr/>
          <p:nvPr/>
        </p:nvSpPr>
        <p:spPr>
          <a:xfrm>
            <a:off x="937733" y="3613267"/>
            <a:ext cx="3294000" cy="2241261"/>
          </a:xfrm>
          <a:prstGeom prst="round2DiagRect">
            <a:avLst>
              <a:gd name="adj1" fmla="val 16667"/>
              <a:gd name="adj2" fmla="val 0"/>
            </a:avLst>
          </a:prstGeom>
          <a:solidFill>
            <a:schemeClr val="tx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spcAft>
                <a:spcPts val="1067"/>
              </a:spcAft>
            </a:pPr>
            <a:r>
              <a:rPr lang="en" sz="2000" b="1">
                <a:solidFill>
                  <a:schemeClr val="bg1"/>
                </a:solidFill>
                <a:latin typeface="Georgia"/>
                <a:ea typeface="Georgia"/>
                <a:cs typeface="Georgia"/>
                <a:sym typeface="Georgia"/>
              </a:rPr>
              <a:t>UNIFY </a:t>
            </a:r>
            <a:r>
              <a:rPr lang="en" sz="2000">
                <a:solidFill>
                  <a:schemeClr val="bg1"/>
                </a:solidFill>
                <a:latin typeface="Georgia"/>
                <a:ea typeface="Georgia"/>
                <a:cs typeface="Georgia"/>
                <a:sym typeface="Georgia"/>
              </a:rPr>
              <a:t>around shared and equitable expectations for quality.</a:t>
            </a:r>
            <a:endParaRPr lang="en-US" sz="2000">
              <a:solidFill>
                <a:schemeClr val="bg1"/>
              </a:solidFill>
              <a:latin typeface="Georgia"/>
              <a:ea typeface="Georgia"/>
              <a:cs typeface="Georgia"/>
            </a:endParaRPr>
          </a:p>
        </p:txBody>
      </p:sp>
      <p:sp>
        <p:nvSpPr>
          <p:cNvPr id="323" name="Google Shape;323;p48"/>
          <p:cNvSpPr/>
          <p:nvPr/>
        </p:nvSpPr>
        <p:spPr>
          <a:xfrm>
            <a:off x="4584167" y="3613267"/>
            <a:ext cx="3492000" cy="2241261"/>
          </a:xfrm>
          <a:prstGeom prst="round2DiagRect">
            <a:avLst>
              <a:gd name="adj1" fmla="val 16667"/>
              <a:gd name="adj2" fmla="val 0"/>
            </a:avLst>
          </a:prstGeom>
          <a:solidFill>
            <a:schemeClr val="tx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endParaRPr sz="133" b="1">
              <a:solidFill>
                <a:schemeClr val="bg1"/>
              </a:solidFill>
              <a:latin typeface="Georgia"/>
              <a:ea typeface="Georgia"/>
              <a:cs typeface="Georgia"/>
              <a:sym typeface="Georgia"/>
            </a:endParaRPr>
          </a:p>
          <a:p>
            <a:pPr algn="ctr">
              <a:spcAft>
                <a:spcPts val="1000"/>
              </a:spcAft>
            </a:pPr>
            <a:r>
              <a:rPr lang="en-US" sz="2000" b="1">
                <a:solidFill>
                  <a:schemeClr val="bg1"/>
                </a:solidFill>
                <a:latin typeface="Georgia"/>
                <a:ea typeface="Georgia"/>
                <a:cs typeface="Georgia"/>
                <a:sym typeface="Georgia"/>
              </a:rPr>
              <a:t>MEASURE</a:t>
            </a:r>
            <a:r>
              <a:rPr lang="en-US" sz="2000">
                <a:solidFill>
                  <a:schemeClr val="bg1"/>
                </a:solidFill>
                <a:latin typeface="Georgia"/>
                <a:ea typeface="Georgia"/>
                <a:cs typeface="Georgia"/>
                <a:sym typeface="Georgia"/>
              </a:rPr>
              <a:t> and strengthen teacher-child interactions and curriculum use in all publicly-funded birth-to-five programs.</a:t>
            </a:r>
            <a:endParaRPr lang="en-US" sz="2000" b="1">
              <a:solidFill>
                <a:schemeClr val="bg1"/>
              </a:solidFill>
              <a:latin typeface="Georgia"/>
              <a:ea typeface="Georgia"/>
              <a:cs typeface="Georgia"/>
            </a:endParaRPr>
          </a:p>
        </p:txBody>
      </p:sp>
      <p:sp>
        <p:nvSpPr>
          <p:cNvPr id="324" name="Google Shape;324;p48"/>
          <p:cNvSpPr/>
          <p:nvPr/>
        </p:nvSpPr>
        <p:spPr>
          <a:xfrm>
            <a:off x="8428600" y="3613267"/>
            <a:ext cx="3294000" cy="2241261"/>
          </a:xfrm>
          <a:prstGeom prst="round2DiagRect">
            <a:avLst>
              <a:gd name="adj1" fmla="val 16667"/>
              <a:gd name="adj2" fmla="val 0"/>
            </a:avLst>
          </a:prstGeom>
          <a:solidFill>
            <a:schemeClr val="tx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spcAft>
                <a:spcPts val="1067"/>
              </a:spcAft>
            </a:pPr>
            <a:r>
              <a:rPr lang="en" sz="2000" b="1">
                <a:solidFill>
                  <a:schemeClr val="bg1"/>
                </a:solidFill>
                <a:latin typeface="Georgia"/>
                <a:ea typeface="Georgia"/>
                <a:cs typeface="Georgia"/>
                <a:sym typeface="Georgia"/>
              </a:rPr>
              <a:t>IMPROVE </a:t>
            </a:r>
            <a:r>
              <a:rPr lang="en" sz="2000">
                <a:solidFill>
                  <a:schemeClr val="bg1"/>
                </a:solidFill>
                <a:latin typeface="Georgia"/>
                <a:ea typeface="Georgia"/>
                <a:cs typeface="Georgia"/>
                <a:sym typeface="Georgia"/>
              </a:rPr>
              <a:t>supports for educators, prioritizing those who need it most. </a:t>
            </a:r>
            <a:endParaRPr lang="en-US" sz="2000">
              <a:solidFill>
                <a:schemeClr val="bg1"/>
              </a:solidFill>
              <a:latin typeface="Georgia"/>
              <a:ea typeface="Georgia"/>
              <a:cs typeface="Georgia"/>
            </a:endParaRPr>
          </a:p>
        </p:txBody>
      </p:sp>
      <p:sp>
        <p:nvSpPr>
          <p:cNvPr id="3" name="Slide Number Placeholder 3">
            <a:extLst>
              <a:ext uri="{FF2B5EF4-FFF2-40B4-BE49-F238E27FC236}">
                <a16:creationId xmlns:a16="http://schemas.microsoft.com/office/drawing/2014/main" id="{9E94D23A-CAFF-78A2-A290-272DA238E079}"/>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13</a:t>
            </a:fld>
            <a:endParaRPr lang="en"/>
          </a:p>
        </p:txBody>
      </p:sp>
    </p:spTree>
    <p:extLst>
      <p:ext uri="{BB962C8B-B14F-4D97-AF65-F5344CB8AC3E}">
        <p14:creationId xmlns:p14="http://schemas.microsoft.com/office/powerpoint/2010/main" val="280514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1237-BDDE-4A42-8447-1C0BA2732A13}"/>
              </a:ext>
            </a:extLst>
          </p:cNvPr>
          <p:cNvSpPr>
            <a:spLocks noGrp="1"/>
          </p:cNvSpPr>
          <p:nvPr>
            <p:ph type="title"/>
          </p:nvPr>
        </p:nvSpPr>
        <p:spPr/>
        <p:txBody>
          <a:bodyPr>
            <a:normAutofit/>
          </a:bodyPr>
          <a:lstStyle/>
          <a:p>
            <a:r>
              <a:rPr lang="en-US" sz="4300"/>
              <a:t>VQB5 Guiding Principles</a:t>
            </a:r>
          </a:p>
        </p:txBody>
      </p:sp>
      <p:sp>
        <p:nvSpPr>
          <p:cNvPr id="4" name="Text Placeholder 3">
            <a:extLst>
              <a:ext uri="{FF2B5EF4-FFF2-40B4-BE49-F238E27FC236}">
                <a16:creationId xmlns:a16="http://schemas.microsoft.com/office/drawing/2014/main" id="{C3D44FF3-9A13-4070-9446-28E96AC52013}"/>
              </a:ext>
            </a:extLst>
          </p:cNvPr>
          <p:cNvSpPr>
            <a:spLocks noGrp="1"/>
          </p:cNvSpPr>
          <p:nvPr>
            <p:ph type="body" idx="1"/>
          </p:nvPr>
        </p:nvSpPr>
        <p:spPr>
          <a:xfrm>
            <a:off x="579863" y="1505852"/>
            <a:ext cx="11017405" cy="4877955"/>
          </a:xfrm>
        </p:spPr>
        <p:txBody>
          <a:bodyPr>
            <a:noAutofit/>
          </a:bodyPr>
          <a:lstStyle/>
          <a:p>
            <a:pPr marL="186055" indent="0">
              <a:buNone/>
            </a:pPr>
            <a:r>
              <a:rPr lang="en-US" sz="2400" b="1">
                <a:solidFill>
                  <a:schemeClr val="accent3"/>
                </a:solidFill>
              </a:rPr>
              <a:t>VQB5 must…..</a:t>
            </a:r>
            <a:endParaRPr lang="en-US">
              <a:solidFill>
                <a:schemeClr val="accent3"/>
              </a:solidFill>
            </a:endParaRPr>
          </a:p>
          <a:p>
            <a:pPr marL="608965" indent="-422910">
              <a:buClr>
                <a:schemeClr val="bg2"/>
              </a:buClr>
              <a:buSzPct val="90000"/>
              <a:buFont typeface="Arial" panose="05000000000000000000" pitchFamily="2" charset="2"/>
              <a:buChar char="•"/>
            </a:pPr>
            <a:r>
              <a:rPr lang="en-US" sz="2400">
                <a:solidFill>
                  <a:schemeClr val="accent3"/>
                </a:solidFill>
              </a:rPr>
              <a:t>Impact quality and result in improved school readiness for children.</a:t>
            </a:r>
          </a:p>
          <a:p>
            <a:pPr marL="608965" indent="-422910" fontAlgn="base">
              <a:buClr>
                <a:schemeClr val="bg2"/>
              </a:buClr>
              <a:buSzPct val="90000"/>
              <a:buFont typeface="Arial" panose="05000000000000000000" pitchFamily="2" charset="2"/>
              <a:buChar char="•"/>
            </a:pPr>
            <a:r>
              <a:rPr lang="en-US" sz="2400">
                <a:solidFill>
                  <a:schemeClr val="accent3"/>
                </a:solidFill>
              </a:rPr>
              <a:t>Use measures that can distinguish levels of quality and demonstrate growth over time. </a:t>
            </a:r>
          </a:p>
          <a:p>
            <a:pPr marL="608965" indent="-422910" fontAlgn="base">
              <a:buClr>
                <a:schemeClr val="bg2"/>
              </a:buClr>
              <a:buSzPct val="90000"/>
              <a:buFont typeface="Arial" panose="05000000000000000000" pitchFamily="2" charset="2"/>
              <a:buChar char="•"/>
            </a:pPr>
            <a:r>
              <a:rPr lang="en-US" sz="2400">
                <a:solidFill>
                  <a:schemeClr val="accent3"/>
                </a:solidFill>
              </a:rPr>
              <a:t>Provide clear, actionable information, resources, and incentives for improvement. </a:t>
            </a:r>
          </a:p>
          <a:p>
            <a:pPr marL="608965" indent="-422910">
              <a:buClr>
                <a:schemeClr val="bg2"/>
              </a:buClr>
              <a:buSzPct val="90000"/>
              <a:buFont typeface="Arial" panose="05000000000000000000" pitchFamily="2" charset="2"/>
              <a:buChar char="•"/>
            </a:pPr>
            <a:r>
              <a:rPr lang="en-US" sz="2400">
                <a:solidFill>
                  <a:schemeClr val="accent3"/>
                </a:solidFill>
              </a:rPr>
              <a:t>Be affordable for providers and the state. </a:t>
            </a:r>
          </a:p>
          <a:p>
            <a:pPr marL="608965" indent="-422910">
              <a:buClr>
                <a:schemeClr val="bg2"/>
              </a:buClr>
              <a:buSzPct val="90000"/>
              <a:buFont typeface="Arial" panose="05000000000000000000" pitchFamily="2" charset="2"/>
              <a:buChar char="•"/>
            </a:pPr>
            <a:r>
              <a:rPr lang="en-US" sz="2400">
                <a:solidFill>
                  <a:schemeClr val="accent3"/>
                </a:solidFill>
              </a:rPr>
              <a:t>Scale for use in up to 4,000 sites and up to 12,000 classrooms. </a:t>
            </a:r>
          </a:p>
          <a:p>
            <a:pPr marL="608965" indent="-422910">
              <a:buClr>
                <a:schemeClr val="bg2"/>
              </a:buClr>
              <a:buSzPct val="90000"/>
              <a:buFont typeface="Arial" panose="05000000000000000000" pitchFamily="2" charset="2"/>
              <a:buChar char="•"/>
            </a:pPr>
            <a:r>
              <a:rPr lang="en-US" sz="2400">
                <a:solidFill>
                  <a:schemeClr val="accent3"/>
                </a:solidFill>
              </a:rPr>
              <a:t>Increase opportunity for all children in 1) the outcomes that are measured, and 2) the process for making and using the system. </a:t>
            </a:r>
          </a:p>
          <a:p>
            <a:pPr marL="608965" indent="-422910">
              <a:buClr>
                <a:schemeClr val="bg2"/>
              </a:buClr>
              <a:buSzPct val="90000"/>
              <a:buFont typeface="Arial" panose="05000000000000000000" pitchFamily="2" charset="2"/>
              <a:buChar char="•"/>
            </a:pPr>
            <a:r>
              <a:rPr lang="en-US" sz="2400">
                <a:solidFill>
                  <a:schemeClr val="accent3"/>
                </a:solidFill>
              </a:rPr>
              <a:t>Serve as a resource for families. </a:t>
            </a:r>
          </a:p>
        </p:txBody>
      </p:sp>
      <p:sp>
        <p:nvSpPr>
          <p:cNvPr id="5" name="Slide Number Placeholder 3">
            <a:extLst>
              <a:ext uri="{FF2B5EF4-FFF2-40B4-BE49-F238E27FC236}">
                <a16:creationId xmlns:a16="http://schemas.microsoft.com/office/drawing/2014/main" id="{7313F1DA-92DA-C297-0F4E-BC5D32F38548}"/>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14</a:t>
            </a:fld>
            <a:endParaRPr lang="en"/>
          </a:p>
        </p:txBody>
      </p:sp>
    </p:spTree>
    <p:extLst>
      <p:ext uri="{BB962C8B-B14F-4D97-AF65-F5344CB8AC3E}">
        <p14:creationId xmlns:p14="http://schemas.microsoft.com/office/powerpoint/2010/main" val="195364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19"/>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sz="4300"/>
              <a:t>VQB5 Components</a:t>
            </a:r>
            <a:endParaRPr lang="en-US" sz="4300"/>
          </a:p>
        </p:txBody>
      </p:sp>
      <p:sp>
        <p:nvSpPr>
          <p:cNvPr id="789" name="Google Shape;789;p119"/>
          <p:cNvSpPr txBox="1">
            <a:spLocks noGrp="1"/>
          </p:cNvSpPr>
          <p:nvPr>
            <p:ph type="body" idx="1"/>
          </p:nvPr>
        </p:nvSpPr>
        <p:spPr>
          <a:xfrm>
            <a:off x="602166" y="1514500"/>
            <a:ext cx="11017405" cy="4925944"/>
          </a:xfrm>
          <a:prstGeom prst="rect">
            <a:avLst/>
          </a:prstGeom>
        </p:spPr>
        <p:txBody>
          <a:bodyPr spcFirstLastPara="1" wrap="square" lIns="91433" tIns="45700" rIns="91433" bIns="45700" anchor="t" anchorCtr="0">
            <a:normAutofit/>
          </a:bodyPr>
          <a:lstStyle/>
          <a:p>
            <a:pPr marL="0" indent="0">
              <a:lnSpc>
                <a:spcPct val="100000"/>
              </a:lnSpc>
              <a:spcBef>
                <a:spcPts val="1600"/>
              </a:spcBef>
              <a:buClr>
                <a:srgbClr val="000000"/>
              </a:buClr>
              <a:buSzPts val="1600"/>
              <a:buNone/>
            </a:pPr>
            <a:r>
              <a:rPr lang="en" sz="2200" b="1">
                <a:solidFill>
                  <a:schemeClr val="accent3"/>
                </a:solidFill>
              </a:rPr>
              <a:t>VQB5 measures the quality of infant, toddler, and preschool teaching and learning using two nationally-recognized quality indicators.</a:t>
            </a:r>
            <a:endParaRPr lang="en-US" sz="2200" b="1">
              <a:solidFill>
                <a:schemeClr val="accent3"/>
              </a:solidFill>
            </a:endParaRPr>
          </a:p>
        </p:txBody>
      </p:sp>
      <p:graphicFrame>
        <p:nvGraphicFramePr>
          <p:cNvPr id="790" name="Google Shape;790;p119"/>
          <p:cNvGraphicFramePr/>
          <p:nvPr>
            <p:extLst>
              <p:ext uri="{D42A27DB-BD31-4B8C-83A1-F6EECF244321}">
                <p14:modId xmlns:p14="http://schemas.microsoft.com/office/powerpoint/2010/main" val="3633354930"/>
              </p:ext>
            </p:extLst>
          </p:nvPr>
        </p:nvGraphicFramePr>
        <p:xfrm>
          <a:off x="877834" y="2461633"/>
          <a:ext cx="10436334" cy="3472822"/>
        </p:xfrm>
        <a:graphic>
          <a:graphicData uri="http://schemas.openxmlformats.org/drawingml/2006/table">
            <a:tbl>
              <a:tblPr>
                <a:noFill/>
              </a:tblPr>
              <a:tblGrid>
                <a:gridCol w="5218167">
                  <a:extLst>
                    <a:ext uri="{9D8B030D-6E8A-4147-A177-3AD203B41FA5}">
                      <a16:colId xmlns:a16="http://schemas.microsoft.com/office/drawing/2014/main" val="20000"/>
                    </a:ext>
                  </a:extLst>
                </a:gridCol>
                <a:gridCol w="5218167">
                  <a:extLst>
                    <a:ext uri="{9D8B030D-6E8A-4147-A177-3AD203B41FA5}">
                      <a16:colId xmlns:a16="http://schemas.microsoft.com/office/drawing/2014/main" val="20001"/>
                    </a:ext>
                  </a:extLst>
                </a:gridCol>
              </a:tblGrid>
              <a:tr h="589240">
                <a:tc>
                  <a:txBody>
                    <a:bodyPr/>
                    <a:lstStyle/>
                    <a:p>
                      <a:pPr marL="0" marR="0" lvl="0" indent="0" algn="l" rtl="0">
                        <a:lnSpc>
                          <a:spcPct val="100000"/>
                        </a:lnSpc>
                        <a:spcBef>
                          <a:spcPts val="0"/>
                        </a:spcBef>
                        <a:spcAft>
                          <a:spcPts val="0"/>
                        </a:spcAft>
                        <a:buClr>
                          <a:srgbClr val="000000"/>
                        </a:buClr>
                        <a:buSzPts val="1400"/>
                        <a:buFont typeface="Arial"/>
                        <a:buNone/>
                      </a:pPr>
                      <a:r>
                        <a:rPr lang="en" sz="2000" b="1" u="none" strike="noStrike" cap="none">
                          <a:solidFill>
                            <a:srgbClr val="FFFFFF"/>
                          </a:solidFill>
                          <a:latin typeface="Georgia"/>
                          <a:ea typeface="Georgia"/>
                          <a:cs typeface="Georgia"/>
                          <a:sym typeface="Georgia"/>
                        </a:rPr>
                        <a:t>Interactions</a:t>
                      </a:r>
                      <a:endParaRPr sz="2000" b="1" u="none" strike="noStrike" cap="none">
                        <a:solidFill>
                          <a:srgbClr val="FFFFFF"/>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2000" b="1" u="none" strike="noStrike" cap="none">
                          <a:solidFill>
                            <a:srgbClr val="FFFFFF"/>
                          </a:solidFill>
                          <a:latin typeface="Georgia"/>
                          <a:ea typeface="Georgia"/>
                          <a:cs typeface="Georgia"/>
                          <a:sym typeface="Georgia"/>
                        </a:rPr>
                        <a:t>Curriculum</a:t>
                      </a:r>
                      <a:endParaRPr sz="2000" b="1" u="none" strike="noStrike" cap="none">
                        <a:solidFill>
                          <a:srgbClr val="FFFFFF"/>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1525484">
                <a:tc>
                  <a:txBody>
                    <a:bodyPr/>
                    <a:lstStyle/>
                    <a:p>
                      <a:pPr marL="0" marR="0" lvl="0" indent="0" algn="l" rtl="0">
                        <a:lnSpc>
                          <a:spcPct val="115000"/>
                        </a:lnSpc>
                        <a:spcBef>
                          <a:spcPts val="0"/>
                        </a:spcBef>
                        <a:spcAft>
                          <a:spcPts val="0"/>
                        </a:spcAft>
                        <a:buClr>
                          <a:srgbClr val="000000"/>
                        </a:buClr>
                        <a:buSzPts val="1100"/>
                        <a:buFont typeface="Arial"/>
                        <a:buNone/>
                      </a:pPr>
                      <a:r>
                        <a:rPr lang="en" sz="2000" u="none" strike="noStrike" cap="none">
                          <a:solidFill>
                            <a:schemeClr val="accent3"/>
                          </a:solidFill>
                          <a:latin typeface="Georgia"/>
                          <a:ea typeface="Georgia"/>
                          <a:cs typeface="Georgia"/>
                          <a:sym typeface="Georgia"/>
                        </a:rPr>
                        <a:t>Measure teacher-child interactions and instruction in a developmentally-appropriate way using the</a:t>
                      </a:r>
                      <a:r>
                        <a:rPr lang="en" sz="2000" u="none" strike="noStrike" cap="none">
                          <a:solidFill>
                            <a:schemeClr val="accent3"/>
                          </a:solidFill>
                          <a:uFill>
                            <a:noFill/>
                          </a:uFill>
                          <a:latin typeface="Georgia"/>
                          <a:ea typeface="Georgia"/>
                          <a:cs typeface="Georgia"/>
                          <a:sym typeface="Georgia"/>
                          <a:hlinkClick r:id="rId3">
                            <a:extLst>
                              <a:ext uri="{A12FA001-AC4F-418D-AE19-62706E023703}">
                                <ahyp:hlinkClr xmlns:ahyp="http://schemas.microsoft.com/office/drawing/2018/hyperlinkcolor" val="tx"/>
                              </a:ext>
                            </a:extLst>
                          </a:hlinkClick>
                        </a:rPr>
                        <a:t> </a:t>
                      </a:r>
                      <a:r>
                        <a:rPr lang="en" sz="2000" strike="noStrike" cap="none">
                          <a:solidFill>
                            <a:schemeClr val="accent3"/>
                          </a:solidFill>
                          <a:latin typeface="Georgia"/>
                          <a:ea typeface="Georgia"/>
                          <a:cs typeface="Georgia"/>
                          <a:sym typeface="Georgia"/>
                        </a:rPr>
                        <a:t>Classroom Assessment Scoring System (CLASS)</a:t>
                      </a:r>
                      <a:r>
                        <a:rPr lang="en" sz="2000" u="none" strike="noStrike" cap="none">
                          <a:solidFill>
                            <a:schemeClr val="accent3"/>
                          </a:solidFill>
                          <a:latin typeface="Georgia"/>
                          <a:ea typeface="Georgia"/>
                          <a:cs typeface="Georgia"/>
                        </a:rPr>
                        <a:t> </a:t>
                      </a:r>
                      <a:r>
                        <a:rPr lang="en" sz="2000" u="none" strike="noStrike" cap="none">
                          <a:solidFill>
                            <a:schemeClr val="accent5">
                              <a:lumMod val="50000"/>
                            </a:schemeClr>
                          </a:solidFill>
                          <a:latin typeface="Georgia"/>
                          <a:ea typeface="Georgia"/>
                          <a:cs typeface="Georgia"/>
                        </a:rPr>
                        <a:t> </a:t>
                      </a:r>
                      <a:endParaRPr sz="2000" u="none" strike="noStrike" cap="none">
                        <a:solidFill>
                          <a:schemeClr val="accent5">
                            <a:lumMod val="50000"/>
                          </a:schemeClr>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 sz="2000" u="none" strike="noStrike" cap="none">
                          <a:solidFill>
                            <a:schemeClr val="accent3"/>
                          </a:solidFill>
                          <a:latin typeface="Georgia"/>
                          <a:ea typeface="Georgia"/>
                          <a:cs typeface="Georgia"/>
                          <a:sym typeface="Georgia"/>
                        </a:rPr>
                        <a:t>Measure the use of </a:t>
                      </a:r>
                      <a:r>
                        <a:rPr lang="en" sz="2000" strike="noStrike" cap="none">
                          <a:solidFill>
                            <a:schemeClr val="accent3"/>
                          </a:solidFill>
                          <a:latin typeface="Georgia"/>
                          <a:ea typeface="Georgia"/>
                          <a:cs typeface="Georgia"/>
                          <a:sym typeface="Georgia"/>
                        </a:rPr>
                        <a:t>approved curricula*</a:t>
                      </a:r>
                      <a:r>
                        <a:rPr lang="en" sz="2000" u="none" strike="noStrike" cap="none">
                          <a:solidFill>
                            <a:schemeClr val="accent3"/>
                          </a:solidFill>
                          <a:latin typeface="Georgia"/>
                          <a:ea typeface="Georgia"/>
                          <a:cs typeface="Georgia"/>
                          <a:sym typeface="Georgia"/>
                        </a:rPr>
                        <a:t> that are aligned with </a:t>
                      </a:r>
                      <a:r>
                        <a:rPr lang="en" sz="2000" strike="noStrike" cap="none">
                          <a:solidFill>
                            <a:schemeClr val="accent3"/>
                          </a:solidFill>
                          <a:latin typeface="Georgia"/>
                          <a:ea typeface="Georgia"/>
                          <a:cs typeface="Georgia"/>
                          <a:sym typeface="Georgia"/>
                        </a:rPr>
                        <a:t>Virginia’s Early Learning and Development Standards</a:t>
                      </a:r>
                      <a:r>
                        <a:rPr lang="en" sz="2000" strike="noStrike" cap="none">
                          <a:solidFill>
                            <a:schemeClr val="accent3"/>
                          </a:solidFill>
                          <a:latin typeface="Georgia"/>
                          <a:ea typeface="Georgia"/>
                          <a:cs typeface="Georgia"/>
                        </a:rPr>
                        <a:t> </a:t>
                      </a:r>
                      <a:endParaRPr sz="2000" u="none" strike="noStrike" cap="none">
                        <a:solidFill>
                          <a:schemeClr val="accent3"/>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1198332">
                <a:tc gridSpan="2">
                  <a:txBody>
                    <a:bodyPr/>
                    <a:lstStyle/>
                    <a:p>
                      <a:pPr marL="0" marR="0" lvl="0" indent="0" algn="l" rtl="0">
                        <a:lnSpc>
                          <a:spcPct val="115000"/>
                        </a:lnSpc>
                        <a:spcBef>
                          <a:spcPts val="0"/>
                        </a:spcBef>
                        <a:spcAft>
                          <a:spcPts val="0"/>
                        </a:spcAft>
                        <a:buClr>
                          <a:schemeClr val="dk1"/>
                        </a:buClr>
                        <a:buSzPts val="1100"/>
                        <a:buFont typeface="Arial"/>
                        <a:buNone/>
                      </a:pPr>
                      <a:r>
                        <a:rPr lang="en" sz="2000" u="none" strike="noStrike" cap="none">
                          <a:solidFill>
                            <a:srgbClr val="FFFFFF"/>
                          </a:solidFill>
                          <a:latin typeface="Georgia"/>
                          <a:ea typeface="Georgia"/>
                          <a:cs typeface="Georgia"/>
                          <a:sym typeface="Georgia"/>
                        </a:rPr>
                        <a:t>Research shows that stimulating and supportive interactions between teachers and children and effective use of quality curricula promote children’s holistic learning and development,</a:t>
                      </a:r>
                      <a:r>
                        <a:rPr lang="en" sz="2000" b="1" i="1" u="none" strike="noStrike" cap="none">
                          <a:solidFill>
                            <a:srgbClr val="FFFFFF"/>
                          </a:solidFill>
                          <a:latin typeface="Georgia"/>
                          <a:ea typeface="Georgia"/>
                          <a:cs typeface="Georgia"/>
                          <a:sym typeface="Georgia"/>
                        </a:rPr>
                        <a:t> resulting in improved school readiness.</a:t>
                      </a:r>
                      <a:r>
                        <a:rPr lang="en" sz="2000" b="1" i="1" u="none" strike="noStrike" cap="none">
                          <a:solidFill>
                            <a:srgbClr val="FFFFFF"/>
                          </a:solidFill>
                          <a:latin typeface="Georgia"/>
                          <a:ea typeface="Georgia"/>
                          <a:cs typeface="Georgia"/>
                        </a:rPr>
                        <a:t> </a:t>
                      </a:r>
                      <a:endParaRPr sz="2000" b="1" u="none" strike="noStrike" cap="none">
                        <a:solidFill>
                          <a:schemeClr val="dk1"/>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dk2"/>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7" name="Google Shape;384;p55">
            <a:extLst>
              <a:ext uri="{FF2B5EF4-FFF2-40B4-BE49-F238E27FC236}">
                <a16:creationId xmlns:a16="http://schemas.microsoft.com/office/drawing/2014/main" id="{A115883E-FC06-4C06-9123-B5EDB2236150}"/>
              </a:ext>
            </a:extLst>
          </p:cNvPr>
          <p:cNvSpPr txBox="1"/>
          <p:nvPr/>
        </p:nvSpPr>
        <p:spPr>
          <a:xfrm>
            <a:off x="1736574" y="5935741"/>
            <a:ext cx="8503700" cy="471948"/>
          </a:xfrm>
          <a:prstGeom prst="rect">
            <a:avLst/>
          </a:prstGeom>
          <a:noFill/>
          <a:ln>
            <a:noFill/>
          </a:ln>
        </p:spPr>
        <p:txBody>
          <a:bodyPr spcFirstLastPara="1" wrap="square" lIns="121900" tIns="121900" rIns="121900" bIns="121900" anchor="t" anchorCtr="0">
            <a:spAutoFit/>
          </a:bodyPr>
          <a:lstStyle/>
          <a:p>
            <a:r>
              <a:rPr lang="en" sz="1467" i="1">
                <a:solidFill>
                  <a:schemeClr val="accent3"/>
                </a:solidFill>
                <a:latin typeface="Georgia"/>
                <a:ea typeface="Georgia"/>
                <a:cs typeface="Georgia"/>
                <a:sym typeface="Georgia"/>
              </a:rPr>
              <a:t>*Use of an approved curriculum in VQB5 is optional. There is no VQB5 curriculum requirement.</a:t>
            </a:r>
            <a:endParaRPr sz="1467">
              <a:solidFill>
                <a:schemeClr val="accent3"/>
              </a:solidFill>
              <a:latin typeface="Georgia"/>
              <a:ea typeface="Georgia"/>
              <a:cs typeface="Georgia"/>
              <a:sym typeface="Georgia"/>
            </a:endParaRPr>
          </a:p>
        </p:txBody>
      </p:sp>
      <p:sp>
        <p:nvSpPr>
          <p:cNvPr id="3" name="Slide Number Placeholder 3">
            <a:extLst>
              <a:ext uri="{FF2B5EF4-FFF2-40B4-BE49-F238E27FC236}">
                <a16:creationId xmlns:a16="http://schemas.microsoft.com/office/drawing/2014/main" id="{0B78FCD6-6CAF-FF0F-C61D-AB3CEFB1973F}"/>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15</a:t>
            </a:fld>
            <a:endParaRPr lang="en"/>
          </a:p>
        </p:txBody>
      </p:sp>
    </p:spTree>
    <p:extLst>
      <p:ext uri="{BB962C8B-B14F-4D97-AF65-F5344CB8AC3E}">
        <p14:creationId xmlns:p14="http://schemas.microsoft.com/office/powerpoint/2010/main" val="389811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5C9D-F536-C494-C952-2E41767EEB25}"/>
              </a:ext>
            </a:extLst>
          </p:cNvPr>
          <p:cNvSpPr>
            <a:spLocks noGrp="1"/>
          </p:cNvSpPr>
          <p:nvPr>
            <p:ph type="title"/>
          </p:nvPr>
        </p:nvSpPr>
        <p:spPr/>
        <p:txBody>
          <a:bodyPr>
            <a:normAutofit/>
          </a:bodyPr>
          <a:lstStyle/>
          <a:p>
            <a:r>
              <a:rPr lang="en-US" sz="4300"/>
              <a:t>Continual Field Engagement</a:t>
            </a:r>
          </a:p>
        </p:txBody>
      </p:sp>
      <p:sp>
        <p:nvSpPr>
          <p:cNvPr id="4" name="Text Placeholder 3">
            <a:extLst>
              <a:ext uri="{FF2B5EF4-FFF2-40B4-BE49-F238E27FC236}">
                <a16:creationId xmlns:a16="http://schemas.microsoft.com/office/drawing/2014/main" id="{4771030A-6F1A-9EB2-9B42-AC973A780C9E}"/>
              </a:ext>
            </a:extLst>
          </p:cNvPr>
          <p:cNvSpPr>
            <a:spLocks noGrp="1"/>
          </p:cNvSpPr>
          <p:nvPr>
            <p:ph type="body" idx="1"/>
          </p:nvPr>
        </p:nvSpPr>
        <p:spPr>
          <a:xfrm>
            <a:off x="272176" y="1535436"/>
            <a:ext cx="10932885" cy="5186493"/>
          </a:xfrm>
        </p:spPr>
        <p:txBody>
          <a:bodyPr>
            <a:normAutofit/>
          </a:bodyPr>
          <a:lstStyle/>
          <a:p>
            <a:pPr marL="0" indent="0">
              <a:lnSpc>
                <a:spcPct val="100000"/>
              </a:lnSpc>
              <a:spcBef>
                <a:spcPts val="0"/>
              </a:spcBef>
              <a:buNone/>
            </a:pPr>
            <a:r>
              <a:rPr lang="en" sz="2000" b="1">
                <a:solidFill>
                  <a:schemeClr val="accent3"/>
                </a:solidFill>
              </a:rPr>
              <a:t>Virginia continues to engage the field at every step in the process. </a:t>
            </a:r>
            <a:endParaRPr lang="en-US" sz="2000" b="1">
              <a:solidFill>
                <a:schemeClr val="accent3"/>
              </a:solidFill>
            </a:endParaRPr>
          </a:p>
        </p:txBody>
      </p:sp>
      <p:graphicFrame>
        <p:nvGraphicFramePr>
          <p:cNvPr id="5" name="Table 5">
            <a:extLst>
              <a:ext uri="{FF2B5EF4-FFF2-40B4-BE49-F238E27FC236}">
                <a16:creationId xmlns:a16="http://schemas.microsoft.com/office/drawing/2014/main" id="{CF430CFE-1FBA-C5AE-D543-45ADCC59B78A}"/>
              </a:ext>
            </a:extLst>
          </p:cNvPr>
          <p:cNvGraphicFramePr>
            <a:graphicFrameLocks noGrp="1"/>
          </p:cNvGraphicFramePr>
          <p:nvPr>
            <p:extLst>
              <p:ext uri="{D42A27DB-BD31-4B8C-83A1-F6EECF244321}">
                <p14:modId xmlns:p14="http://schemas.microsoft.com/office/powerpoint/2010/main" val="3805030525"/>
              </p:ext>
            </p:extLst>
          </p:nvPr>
        </p:nvGraphicFramePr>
        <p:xfrm>
          <a:off x="153506" y="1893166"/>
          <a:ext cx="11953617" cy="4615211"/>
        </p:xfrm>
        <a:graphic>
          <a:graphicData uri="http://schemas.openxmlformats.org/drawingml/2006/table">
            <a:tbl>
              <a:tblPr firstRow="1" bandRow="1">
                <a:tableStyleId>{5C22544A-7EE6-4342-B048-85BDC9FD1C3A}</a:tableStyleId>
              </a:tblPr>
              <a:tblGrid>
                <a:gridCol w="5463424">
                  <a:extLst>
                    <a:ext uri="{9D8B030D-6E8A-4147-A177-3AD203B41FA5}">
                      <a16:colId xmlns:a16="http://schemas.microsoft.com/office/drawing/2014/main" val="4250323533"/>
                    </a:ext>
                  </a:extLst>
                </a:gridCol>
                <a:gridCol w="6490193">
                  <a:extLst>
                    <a:ext uri="{9D8B030D-6E8A-4147-A177-3AD203B41FA5}">
                      <a16:colId xmlns:a16="http://schemas.microsoft.com/office/drawing/2014/main" val="2905926727"/>
                    </a:ext>
                  </a:extLst>
                </a:gridCol>
              </a:tblGrid>
              <a:tr h="390943">
                <a:tc>
                  <a:txBody>
                    <a:bodyPr/>
                    <a:lstStyle/>
                    <a:p>
                      <a:pPr marL="342900" marR="0" lvl="0" indent="-342900" algn="l">
                        <a:lnSpc>
                          <a:spcPct val="110000"/>
                        </a:lnSpc>
                        <a:spcBef>
                          <a:spcPts val="0"/>
                        </a:spcBef>
                        <a:spcAft>
                          <a:spcPts val="0"/>
                        </a:spcAft>
                        <a:buClr>
                          <a:schemeClr val="bg2"/>
                        </a:buClr>
                        <a:buSzPct val="90000"/>
                        <a:buFont typeface="Arial"/>
                        <a:buChar char="•"/>
                      </a:pPr>
                      <a:r>
                        <a:rPr lang="en" sz="1600" b="0" i="0" u="none" strike="noStrike" noProof="0">
                          <a:solidFill>
                            <a:schemeClr val="accent3"/>
                          </a:solidFill>
                          <a:latin typeface="Georgia"/>
                        </a:rPr>
                        <a:t>Local CLASS Observations Webinar (798 views)</a:t>
                      </a:r>
                      <a:endParaRPr lang="en-US" sz="1600" b="0" i="0" u="none" strike="noStrike" noProof="0">
                        <a:solidFill>
                          <a:schemeClr val="accent3"/>
                        </a:solidFill>
                        <a:latin typeface="Georgia"/>
                      </a:endParaRPr>
                    </a:p>
                  </a:txBody>
                  <a:tcPr>
                    <a:noFill/>
                  </a:tcPr>
                </a:tc>
                <a:tc>
                  <a:txBody>
                    <a:bodyPr/>
                    <a:lstStyle/>
                    <a:p>
                      <a:pPr marL="285750" marR="0" lvl="0" indent="-285750" algn="l">
                        <a:lnSpc>
                          <a:spcPct val="110000"/>
                        </a:lnSpc>
                        <a:spcBef>
                          <a:spcPts val="0"/>
                        </a:spcBef>
                        <a:spcAft>
                          <a:spcPts val="0"/>
                        </a:spcAft>
                        <a:buClr>
                          <a:schemeClr val="bg2"/>
                        </a:buClr>
                        <a:buSzPct val="90000"/>
                        <a:buFont typeface="Arial"/>
                        <a:buChar char="•"/>
                      </a:pPr>
                      <a:r>
                        <a:rPr lang="en" sz="1600" b="0" i="0" u="none" strike="noStrike" noProof="0">
                          <a:solidFill>
                            <a:schemeClr val="accent3"/>
                          </a:solidFill>
                          <a:latin typeface="Georgia"/>
                        </a:rPr>
                        <a:t>PY2 Mid-Year Program Leaders Webinar (259 Views)</a:t>
                      </a:r>
                      <a:endParaRPr lang="en-US" sz="1600" b="0" i="0" u="none" strike="noStrike" noProof="0">
                        <a:solidFill>
                          <a:schemeClr val="accent3"/>
                        </a:solidFill>
                        <a:latin typeface="Georgia"/>
                      </a:endParaRPr>
                    </a:p>
                  </a:txBody>
                  <a:tcPr>
                    <a:noFill/>
                  </a:tcPr>
                </a:tc>
                <a:extLst>
                  <a:ext uri="{0D108BD9-81ED-4DB2-BD59-A6C34878D82A}">
                    <a16:rowId xmlns:a16="http://schemas.microsoft.com/office/drawing/2014/main" val="795690432"/>
                  </a:ext>
                </a:extLst>
              </a:tr>
              <a:tr h="373172">
                <a:tc>
                  <a:txBody>
                    <a:bodyPr/>
                    <a:lstStyle/>
                    <a:p>
                      <a:pPr marL="342900" marR="0" lvl="0" indent="-342900" algn="l">
                        <a:lnSpc>
                          <a:spcPct val="110000"/>
                        </a:lnSpc>
                        <a:spcBef>
                          <a:spcPts val="0"/>
                        </a:spcBef>
                        <a:spcAft>
                          <a:spcPts val="0"/>
                        </a:spcAft>
                        <a:buClr>
                          <a:schemeClr val="bg2"/>
                        </a:buClr>
                        <a:buSzPct val="90000"/>
                        <a:buFont typeface="Arial"/>
                        <a:buChar char="•"/>
                      </a:pPr>
                      <a:r>
                        <a:rPr lang="en" sz="1600" b="0" i="0" u="none" strike="noStrike" noProof="0">
                          <a:solidFill>
                            <a:schemeClr val="accent3"/>
                          </a:solidFill>
                          <a:latin typeface="Georgia"/>
                        </a:rPr>
                        <a:t>Subsidy Vendor Information Webinar (710 views)</a:t>
                      </a:r>
                      <a:endParaRPr lang="en-US" sz="1600" b="0" i="0" u="none" strike="noStrike" noProof="0">
                        <a:solidFill>
                          <a:schemeClr val="accent3"/>
                        </a:solidFill>
                        <a:latin typeface="Georgia"/>
                      </a:endParaRPr>
                    </a:p>
                  </a:txBody>
                  <a:tcPr>
                    <a:noFill/>
                  </a:tcPr>
                </a:tc>
                <a:tc>
                  <a:txBody>
                    <a:bodyPr/>
                    <a:lstStyle/>
                    <a:p>
                      <a:pPr marL="285750" lvl="0" indent="-285750" algn="l">
                        <a:lnSpc>
                          <a:spcPct val="100000"/>
                        </a:lnSpc>
                        <a:spcBef>
                          <a:spcPts val="0"/>
                        </a:spcBef>
                        <a:spcAft>
                          <a:spcPts val="0"/>
                        </a:spcAft>
                        <a:buClr>
                          <a:schemeClr val="bg2"/>
                        </a:buClr>
                        <a:buSzPct val="90000"/>
                        <a:buFont typeface="Arial"/>
                        <a:buChar char="•"/>
                      </a:pPr>
                      <a:r>
                        <a:rPr lang="en" sz="1600" b="0" i="0" u="none" strike="noStrike" noProof="0">
                          <a:solidFill>
                            <a:schemeClr val="accent3"/>
                          </a:solidFill>
                          <a:latin typeface="Georgia"/>
                        </a:rPr>
                        <a:t>External CLASS Observation survey (89 responses)</a:t>
                      </a:r>
                      <a:endParaRPr lang="en-US" sz="1600" b="0" i="0" u="none" strike="noStrike" noProof="0">
                        <a:solidFill>
                          <a:schemeClr val="accent3"/>
                        </a:solidFill>
                        <a:latin typeface="Georgia"/>
                      </a:endParaRPr>
                    </a:p>
                  </a:txBody>
                  <a:tcPr>
                    <a:noFill/>
                  </a:tcPr>
                </a:tc>
                <a:extLst>
                  <a:ext uri="{0D108BD9-81ED-4DB2-BD59-A6C34878D82A}">
                    <a16:rowId xmlns:a16="http://schemas.microsoft.com/office/drawing/2014/main" val="3858645392"/>
                  </a:ext>
                </a:extLst>
              </a:tr>
              <a:tr h="373173">
                <a:tc>
                  <a:txBody>
                    <a:bodyPr/>
                    <a:lstStyle/>
                    <a:p>
                      <a:pPr marL="342900" lvl="0" indent="-342900">
                        <a:buClr>
                          <a:schemeClr val="bg2"/>
                        </a:buClr>
                        <a:buSzPct val="90000"/>
                        <a:buFont typeface="Arial"/>
                        <a:buChar char="•"/>
                      </a:pPr>
                      <a:r>
                        <a:rPr lang="en" sz="1600" b="0" i="0" u="none" strike="noStrike" noProof="0">
                          <a:solidFill>
                            <a:schemeClr val="accent3"/>
                          </a:solidFill>
                          <a:latin typeface="Georgia"/>
                        </a:rPr>
                        <a:t>ECSE Coordinator Information Webinar (638 views)</a:t>
                      </a:r>
                      <a:endParaRPr lang="en-US" sz="1600">
                        <a:solidFill>
                          <a:schemeClr val="accent3"/>
                        </a:solidFill>
                        <a:latin typeface="Georgia"/>
                      </a:endParaRPr>
                    </a:p>
                  </a:txBody>
                  <a:tcPr>
                    <a:noFill/>
                  </a:tcPr>
                </a:tc>
                <a:tc>
                  <a:txBody>
                    <a:bodyPr/>
                    <a:lstStyle/>
                    <a:p>
                      <a:pPr marL="285750" marR="0" lvl="0" indent="-285750" algn="l">
                        <a:lnSpc>
                          <a:spcPct val="110000"/>
                        </a:lnSpc>
                        <a:spcBef>
                          <a:spcPts val="0"/>
                        </a:spcBef>
                        <a:spcAft>
                          <a:spcPts val="0"/>
                        </a:spcAft>
                        <a:buClr>
                          <a:schemeClr val="bg2"/>
                        </a:buClr>
                        <a:buSzPct val="90000"/>
                        <a:buFont typeface="Arial"/>
                        <a:buChar char="•"/>
                      </a:pPr>
                      <a:r>
                        <a:rPr lang="en" sz="1600" b="0" i="0" u="none" strike="noStrike" noProof="0">
                          <a:solidFill>
                            <a:schemeClr val="accent3"/>
                          </a:solidFill>
                          <a:latin typeface="Georgia"/>
                        </a:rPr>
                        <a:t>CLASS-ICP Pilot Focus Groups (40 participants)</a:t>
                      </a:r>
                      <a:endParaRPr lang="en-US" sz="1600" b="0" i="0" u="none" strike="noStrike" noProof="0">
                        <a:solidFill>
                          <a:schemeClr val="accent3"/>
                        </a:solidFill>
                        <a:latin typeface="Georgia"/>
                      </a:endParaRPr>
                    </a:p>
                  </a:txBody>
                  <a:tcPr>
                    <a:noFill/>
                  </a:tcPr>
                </a:tc>
                <a:extLst>
                  <a:ext uri="{0D108BD9-81ED-4DB2-BD59-A6C34878D82A}">
                    <a16:rowId xmlns:a16="http://schemas.microsoft.com/office/drawing/2014/main" val="1864341896"/>
                  </a:ext>
                </a:extLst>
              </a:tr>
              <a:tr h="631765">
                <a:tc>
                  <a:txBody>
                    <a:bodyPr/>
                    <a:lstStyle/>
                    <a:p>
                      <a:pPr marL="342900" marR="0" lvl="0" indent="-342900" algn="l">
                        <a:lnSpc>
                          <a:spcPct val="110000"/>
                        </a:lnSpc>
                        <a:spcBef>
                          <a:spcPts val="0"/>
                        </a:spcBef>
                        <a:spcAft>
                          <a:spcPts val="0"/>
                        </a:spcAft>
                        <a:buClr>
                          <a:schemeClr val="bg2"/>
                        </a:buClr>
                        <a:buSzPct val="90000"/>
                        <a:buFont typeface="Arial"/>
                        <a:buChar char="•"/>
                      </a:pPr>
                      <a:r>
                        <a:rPr lang="en" sz="1600" b="0" i="0" u="none" strike="noStrike" noProof="0">
                          <a:solidFill>
                            <a:schemeClr val="accent3"/>
                          </a:solidFill>
                          <a:latin typeface="Georgia"/>
                        </a:rPr>
                        <a:t>Curriculum Refresher webinar and Get-To-Know-You Curriculum series (491 views)</a:t>
                      </a:r>
                      <a:endParaRPr lang="en" sz="1600" b="0" i="0" u="none" strike="noStrike" noProof="0">
                        <a:solidFill>
                          <a:schemeClr val="accent3"/>
                        </a:solidFill>
                        <a:highlight>
                          <a:srgbClr val="FFFF00"/>
                        </a:highlight>
                        <a:latin typeface="Georgia"/>
                      </a:endParaRPr>
                    </a:p>
                  </a:txBody>
                  <a:tcPr>
                    <a:noFill/>
                  </a:tcPr>
                </a:tc>
                <a:tc>
                  <a:txBody>
                    <a:bodyPr/>
                    <a:lstStyle/>
                    <a:p>
                      <a:pPr marL="285750" marR="0" lvl="0" indent="-285750" algn="l">
                        <a:lnSpc>
                          <a:spcPct val="110000"/>
                        </a:lnSpc>
                        <a:spcBef>
                          <a:spcPts val="0"/>
                        </a:spcBef>
                        <a:spcAft>
                          <a:spcPts val="0"/>
                        </a:spcAft>
                        <a:buClr>
                          <a:schemeClr val="bg2"/>
                        </a:buClr>
                        <a:buSzPct val="90000"/>
                        <a:buFont typeface="Arial"/>
                        <a:buChar char="•"/>
                      </a:pPr>
                      <a:r>
                        <a:rPr lang="en" sz="1600" b="0" i="0" u="none" strike="noStrike" noProof="0">
                          <a:solidFill>
                            <a:schemeClr val="accent3"/>
                          </a:solidFill>
                          <a:latin typeface="Georgia"/>
                        </a:rPr>
                        <a:t>RR PY1 Data Deep Dives – (9 regional partner meetings) </a:t>
                      </a:r>
                    </a:p>
                  </a:txBody>
                  <a:tcPr>
                    <a:noFill/>
                  </a:tcPr>
                </a:tc>
                <a:extLst>
                  <a:ext uri="{0D108BD9-81ED-4DB2-BD59-A6C34878D82A}">
                    <a16:rowId xmlns:a16="http://schemas.microsoft.com/office/drawing/2014/main" val="3023552486"/>
                  </a:ext>
                </a:extLst>
              </a:tr>
              <a:tr h="631765">
                <a:tc>
                  <a:txBody>
                    <a:bodyPr/>
                    <a:lstStyle/>
                    <a:p>
                      <a:pPr marL="342900" marR="0" lvl="0" indent="-342900" algn="l">
                        <a:lnSpc>
                          <a:spcPct val="110000"/>
                        </a:lnSpc>
                        <a:spcBef>
                          <a:spcPts val="0"/>
                        </a:spcBef>
                        <a:spcAft>
                          <a:spcPts val="0"/>
                        </a:spcAft>
                        <a:buClr>
                          <a:schemeClr val="bg2"/>
                        </a:buClr>
                        <a:buSzPct val="90000"/>
                        <a:buFont typeface="Arial"/>
                        <a:buChar char="•"/>
                      </a:pPr>
                      <a:r>
                        <a:rPr lang="en" sz="1600" b="0" i="0" u="none" strike="noStrike" noProof="0">
                          <a:solidFill>
                            <a:schemeClr val="accent3"/>
                          </a:solidFill>
                          <a:latin typeface="Georgia"/>
                        </a:rPr>
                        <a:t>Improvement Partner Quarterly Webinars (300 views on avg)</a:t>
                      </a:r>
                    </a:p>
                  </a:txBody>
                  <a:tcPr>
                    <a:noFill/>
                  </a:tcPr>
                </a:tc>
                <a:tc>
                  <a:txBody>
                    <a:bodyPr/>
                    <a:lstStyle/>
                    <a:p>
                      <a:pPr marL="285750" lvl="0" indent="-285750">
                        <a:buClr>
                          <a:schemeClr val="bg2"/>
                        </a:buClr>
                        <a:buSzPct val="90000"/>
                        <a:buFont typeface="Arial"/>
                        <a:buChar char="•"/>
                      </a:pPr>
                      <a:r>
                        <a:rPr lang="en" sz="1600" b="0" i="0" u="none" strike="noStrike" noProof="0">
                          <a:solidFill>
                            <a:schemeClr val="accent3"/>
                          </a:solidFill>
                          <a:latin typeface="Georgia"/>
                        </a:rPr>
                        <a:t>Presentations to stakeholder groups (38 presentations)</a:t>
                      </a:r>
                      <a:endParaRPr lang="en-US" sz="1600">
                        <a:solidFill>
                          <a:schemeClr val="accent3"/>
                        </a:solidFill>
                        <a:latin typeface="Georgia"/>
                      </a:endParaRPr>
                    </a:p>
                  </a:txBody>
                  <a:tcPr>
                    <a:noFill/>
                  </a:tcPr>
                </a:tc>
                <a:extLst>
                  <a:ext uri="{0D108BD9-81ED-4DB2-BD59-A6C34878D82A}">
                    <a16:rowId xmlns:a16="http://schemas.microsoft.com/office/drawing/2014/main" val="3613324223"/>
                  </a:ext>
                </a:extLst>
              </a:tr>
              <a:tr h="1468045">
                <a:tc gridSpan="2">
                  <a:txBody>
                    <a:bodyPr/>
                    <a:lstStyle/>
                    <a:p>
                      <a:pPr marL="285750" marR="0" lvl="0" indent="-431165" algn="l">
                        <a:lnSpc>
                          <a:spcPct val="110000"/>
                        </a:lnSpc>
                        <a:spcBef>
                          <a:spcPts val="0"/>
                        </a:spcBef>
                        <a:spcAft>
                          <a:spcPts val="0"/>
                        </a:spcAft>
                        <a:buClr>
                          <a:schemeClr val="bg2"/>
                        </a:buClr>
                        <a:buSzPct val="90000"/>
                        <a:buFont typeface="Arial"/>
                        <a:buChar char="•"/>
                      </a:pPr>
                      <a:r>
                        <a:rPr lang="en" sz="1600" b="0" i="0" u="none" strike="noStrike" noProof="0">
                          <a:solidFill>
                            <a:schemeClr val="accent3"/>
                          </a:solidFill>
                          <a:latin typeface="Georgia"/>
                        </a:rPr>
                        <a:t>Ongoing engagement with the field through…</a:t>
                      </a:r>
                      <a:endParaRPr lang="en-US" sz="1600" b="0" i="0" u="none" strike="noStrike" noProof="0">
                        <a:solidFill>
                          <a:schemeClr val="accent3"/>
                        </a:solidFill>
                        <a:latin typeface="Georgia"/>
                      </a:endParaRPr>
                    </a:p>
                    <a:p>
                      <a:pPr marL="1218565" marR="0" lvl="1" indent="-422910" algn="l">
                        <a:lnSpc>
                          <a:spcPct val="110000"/>
                        </a:lnSpc>
                        <a:spcBef>
                          <a:spcPts val="0"/>
                        </a:spcBef>
                        <a:spcAft>
                          <a:spcPts val="0"/>
                        </a:spcAft>
                        <a:buClr>
                          <a:schemeClr val="bg2"/>
                        </a:buClr>
                        <a:buSzPct val="90000"/>
                        <a:buFont typeface="Arial"/>
                        <a:buChar char="•"/>
                      </a:pPr>
                      <a:r>
                        <a:rPr lang="en" sz="1600" b="0" i="0" u="none" strike="noStrike" noProof="0">
                          <a:solidFill>
                            <a:schemeClr val="accent3"/>
                          </a:solidFill>
                          <a:latin typeface="Georgia"/>
                        </a:rPr>
                        <a:t>Weekly office hours with Ready Regions and Monthly TA support</a:t>
                      </a:r>
                      <a:endParaRPr lang="en-US" sz="1600" b="0" i="0" u="none" strike="noStrike" noProof="0">
                        <a:solidFill>
                          <a:schemeClr val="accent3"/>
                        </a:solidFill>
                        <a:latin typeface="Georgia"/>
                      </a:endParaRPr>
                    </a:p>
                    <a:p>
                      <a:pPr marL="1218565" marR="0" lvl="1" indent="-422910" algn="l">
                        <a:lnSpc>
                          <a:spcPct val="110000"/>
                        </a:lnSpc>
                        <a:spcBef>
                          <a:spcPts val="0"/>
                        </a:spcBef>
                        <a:spcAft>
                          <a:spcPts val="0"/>
                        </a:spcAft>
                        <a:buClr>
                          <a:schemeClr val="bg2"/>
                        </a:buClr>
                        <a:buSzPct val="90000"/>
                        <a:buFont typeface="Arial"/>
                        <a:buChar char="•"/>
                      </a:pPr>
                      <a:r>
                        <a:rPr lang="en" sz="1600" b="0" i="0" u="none" strike="noStrike" noProof="0">
                          <a:solidFill>
                            <a:schemeClr val="accent3"/>
                          </a:solidFill>
                          <a:latin typeface="Georgia"/>
                        </a:rPr>
                        <a:t>LinkB5 TA Hotline Support and Ready Regions Focus Groups</a:t>
                      </a:r>
                      <a:endParaRPr lang="en-US" sz="1600" b="0" i="0" u="none" strike="noStrike" noProof="0">
                        <a:solidFill>
                          <a:schemeClr val="accent3"/>
                        </a:solidFill>
                        <a:latin typeface="Georgia"/>
                      </a:endParaRPr>
                    </a:p>
                    <a:p>
                      <a:pPr marL="1218565" marR="0" lvl="1" indent="-422910" algn="l">
                        <a:lnSpc>
                          <a:spcPct val="110000"/>
                        </a:lnSpc>
                        <a:spcBef>
                          <a:spcPts val="0"/>
                        </a:spcBef>
                        <a:spcAft>
                          <a:spcPts val="0"/>
                        </a:spcAft>
                        <a:buClr>
                          <a:schemeClr val="bg2"/>
                        </a:buClr>
                        <a:buSzPct val="90000"/>
                        <a:buFont typeface="Arial"/>
                        <a:buChar char="•"/>
                      </a:pPr>
                      <a:r>
                        <a:rPr lang="en" sz="1600" b="0" i="0" u="none" strike="noStrike" noProof="0">
                          <a:solidFill>
                            <a:schemeClr val="accent3"/>
                          </a:solidFill>
                          <a:latin typeface="Georgia"/>
                        </a:rPr>
                        <a:t>Coaching Collaboration Bi-monthly meetings with state and regional partners</a:t>
                      </a:r>
                    </a:p>
                    <a:p>
                      <a:pPr marL="1218565" marR="0" lvl="1" indent="-422910" algn="l">
                        <a:lnSpc>
                          <a:spcPct val="110000"/>
                        </a:lnSpc>
                        <a:spcBef>
                          <a:spcPts val="0"/>
                        </a:spcBef>
                        <a:spcAft>
                          <a:spcPts val="0"/>
                        </a:spcAft>
                        <a:buClr>
                          <a:schemeClr val="bg2"/>
                        </a:buClr>
                        <a:buSzPct val="90000"/>
                        <a:buFont typeface="Arial"/>
                        <a:buChar char="•"/>
                      </a:pPr>
                      <a:r>
                        <a:rPr lang="en" sz="1600" b="0" i="0" u="none" strike="noStrike" noProof="0">
                          <a:solidFill>
                            <a:schemeClr val="accent3"/>
                          </a:solidFill>
                          <a:latin typeface="Georgia"/>
                        </a:rPr>
                        <a:t>RecognizeB5 Help Center to support educators </a:t>
                      </a:r>
                    </a:p>
                  </a:txBody>
                  <a:tcPr>
                    <a:noFill/>
                  </a:tcPr>
                </a:tc>
                <a:tc hMerge="1">
                  <a:txBody>
                    <a:bodyPr/>
                    <a:lstStyle/>
                    <a:p>
                      <a:endParaRPr lang="en-US"/>
                    </a:p>
                  </a:txBody>
                  <a:tcPr/>
                </a:tc>
                <a:extLst>
                  <a:ext uri="{0D108BD9-81ED-4DB2-BD59-A6C34878D82A}">
                    <a16:rowId xmlns:a16="http://schemas.microsoft.com/office/drawing/2014/main" val="4106874800"/>
                  </a:ext>
                </a:extLst>
              </a:tr>
              <a:tr h="746348">
                <a:tc gridSpan="2">
                  <a:txBody>
                    <a:bodyPr/>
                    <a:lstStyle/>
                    <a:p>
                      <a:pPr marL="795655" lvl="0" indent="0" algn="l">
                        <a:lnSpc>
                          <a:spcPct val="110000"/>
                        </a:lnSpc>
                        <a:spcBef>
                          <a:spcPts val="0"/>
                        </a:spcBef>
                        <a:spcAft>
                          <a:spcPts val="0"/>
                        </a:spcAft>
                        <a:buNone/>
                      </a:pPr>
                      <a:endParaRPr lang="en" sz="1600" b="0" i="0" u="none" strike="noStrike" noProof="0">
                        <a:solidFill>
                          <a:schemeClr val="accent5">
                            <a:lumMod val="50000"/>
                          </a:schemeClr>
                        </a:solidFill>
                        <a:latin typeface="Georgia"/>
                      </a:endParaRPr>
                    </a:p>
                  </a:txBody>
                  <a:tcPr>
                    <a:noFill/>
                  </a:tcPr>
                </a:tc>
                <a:tc hMerge="1">
                  <a:txBody>
                    <a:bodyPr/>
                    <a:lstStyle/>
                    <a:p>
                      <a:endParaRPr lang="en-US"/>
                    </a:p>
                  </a:txBody>
                  <a:tcPr/>
                </a:tc>
                <a:extLst>
                  <a:ext uri="{0D108BD9-81ED-4DB2-BD59-A6C34878D82A}">
                    <a16:rowId xmlns:a16="http://schemas.microsoft.com/office/drawing/2014/main" val="2839399244"/>
                  </a:ext>
                </a:extLst>
              </a:tr>
            </a:tbl>
          </a:graphicData>
        </a:graphic>
      </p:graphicFrame>
      <p:sp>
        <p:nvSpPr>
          <p:cNvPr id="6" name="TextBox 5">
            <a:extLst>
              <a:ext uri="{FF2B5EF4-FFF2-40B4-BE49-F238E27FC236}">
                <a16:creationId xmlns:a16="http://schemas.microsoft.com/office/drawing/2014/main" id="{21702C7F-538D-5425-A10E-3F4514424AE5}"/>
              </a:ext>
            </a:extLst>
          </p:cNvPr>
          <p:cNvSpPr txBox="1"/>
          <p:nvPr/>
        </p:nvSpPr>
        <p:spPr>
          <a:xfrm>
            <a:off x="619335" y="5827506"/>
            <a:ext cx="10958667" cy="584775"/>
          </a:xfrm>
          <a:prstGeom prst="rect">
            <a:avLst/>
          </a:prstGeom>
          <a:solidFill>
            <a:schemeClr val="tx1"/>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1600">
                <a:solidFill>
                  <a:srgbClr val="FFFFFF"/>
                </a:solidFill>
                <a:latin typeface="Georgia"/>
                <a:ea typeface="+mn-lt"/>
                <a:cs typeface="+mn-lt"/>
              </a:rPr>
              <a:t>Information about VQB5 has also been shared broadly through weekly </a:t>
            </a:r>
            <a:r>
              <a:rPr lang="en" sz="1600">
                <a:solidFill>
                  <a:schemeClr val="bg1"/>
                </a:solidFill>
                <a:latin typeface="Georgia"/>
                <a:ea typeface="+mn-lt"/>
                <a:cs typeface="+mn-lt"/>
              </a:rPr>
              <a:t>Readiness Connections e-newsletter and webinar recordings available on the Quality Measurement and Improvement (VQB5) </a:t>
            </a:r>
            <a:r>
              <a:rPr lang="en" sz="1600">
                <a:solidFill>
                  <a:srgbClr val="FFFFFF"/>
                </a:solidFill>
                <a:latin typeface="Georgia"/>
                <a:ea typeface="+mn-lt"/>
                <a:cs typeface="+mn-lt"/>
              </a:rPr>
              <a:t>webpage.</a:t>
            </a:r>
            <a:endParaRPr lang="en-US" sz="1600">
              <a:solidFill>
                <a:srgbClr val="FFFFFF"/>
              </a:solidFill>
              <a:latin typeface="Georgia"/>
              <a:ea typeface="+mn-lt"/>
              <a:cs typeface="+mn-lt"/>
            </a:endParaRPr>
          </a:p>
        </p:txBody>
      </p:sp>
    </p:spTree>
    <p:extLst>
      <p:ext uri="{BB962C8B-B14F-4D97-AF65-F5344CB8AC3E}">
        <p14:creationId xmlns:p14="http://schemas.microsoft.com/office/powerpoint/2010/main" val="288301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271C4-035E-B1EB-CCBF-CE295C0F5A2B}"/>
              </a:ext>
            </a:extLst>
          </p:cNvPr>
          <p:cNvSpPr>
            <a:spLocks noGrp="1"/>
          </p:cNvSpPr>
          <p:nvPr>
            <p:ph type="title"/>
          </p:nvPr>
        </p:nvSpPr>
        <p:spPr/>
        <p:txBody>
          <a:bodyPr>
            <a:normAutofit/>
          </a:bodyPr>
          <a:lstStyle/>
          <a:p>
            <a:r>
              <a:rPr lang="en-US" sz="4600"/>
              <a:t>Overview of the Practice Years</a:t>
            </a:r>
          </a:p>
        </p:txBody>
      </p:sp>
    </p:spTree>
    <p:extLst>
      <p:ext uri="{BB962C8B-B14F-4D97-AF65-F5344CB8AC3E}">
        <p14:creationId xmlns:p14="http://schemas.microsoft.com/office/powerpoint/2010/main" val="150275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5342D-F497-B491-13E1-CB75060A211F}"/>
              </a:ext>
            </a:extLst>
          </p:cNvPr>
          <p:cNvSpPr>
            <a:spLocks noGrp="1"/>
          </p:cNvSpPr>
          <p:nvPr>
            <p:ph type="title"/>
          </p:nvPr>
        </p:nvSpPr>
        <p:spPr/>
        <p:txBody>
          <a:bodyPr>
            <a:normAutofit/>
          </a:bodyPr>
          <a:lstStyle/>
          <a:p>
            <a:r>
              <a:rPr lang="en-US" sz="4300"/>
              <a:t>Successes to Build On</a:t>
            </a:r>
          </a:p>
        </p:txBody>
      </p:sp>
      <p:sp>
        <p:nvSpPr>
          <p:cNvPr id="4" name="Text Placeholder 3">
            <a:extLst>
              <a:ext uri="{FF2B5EF4-FFF2-40B4-BE49-F238E27FC236}">
                <a16:creationId xmlns:a16="http://schemas.microsoft.com/office/drawing/2014/main" id="{78423CFD-3F7F-7458-B95D-527F0937C05F}"/>
              </a:ext>
            </a:extLst>
          </p:cNvPr>
          <p:cNvSpPr>
            <a:spLocks noGrp="1"/>
          </p:cNvSpPr>
          <p:nvPr>
            <p:ph type="body" idx="1"/>
          </p:nvPr>
        </p:nvSpPr>
        <p:spPr>
          <a:xfrm>
            <a:off x="674077" y="1471961"/>
            <a:ext cx="10934343" cy="4810476"/>
          </a:xfrm>
        </p:spPr>
        <p:txBody>
          <a:bodyPr/>
          <a:lstStyle/>
          <a:p>
            <a:pPr marL="186055" indent="0">
              <a:lnSpc>
                <a:spcPct val="100000"/>
              </a:lnSpc>
              <a:spcBef>
                <a:spcPts val="600"/>
              </a:spcBef>
              <a:buNone/>
            </a:pPr>
            <a:r>
              <a:rPr lang="en-US" sz="2200" b="1">
                <a:solidFill>
                  <a:schemeClr val="accent3"/>
                </a:solidFill>
              </a:rPr>
              <a:t>Here are the key successes that Virginia should build on as it prepares for full implementation of VQB5 :</a:t>
            </a:r>
          </a:p>
          <a:p>
            <a:pPr marL="643255" indent="-457200">
              <a:spcBef>
                <a:spcPts val="1200"/>
              </a:spcBef>
              <a:buClr>
                <a:schemeClr val="bg2"/>
              </a:buClr>
              <a:buSzPct val="90000"/>
              <a:buAutoNum type="arabicPeriod"/>
            </a:pPr>
            <a:r>
              <a:rPr lang="en-US" sz="2200">
                <a:solidFill>
                  <a:schemeClr val="accent3"/>
                </a:solidFill>
              </a:rPr>
              <a:t>Virginia is on track for full scale implementation by Fall 2023. </a:t>
            </a:r>
          </a:p>
          <a:p>
            <a:pPr marL="643255" indent="-457200">
              <a:spcBef>
                <a:spcPts val="1200"/>
              </a:spcBef>
              <a:buClr>
                <a:schemeClr val="bg2"/>
              </a:buClr>
              <a:buSzPct val="90000"/>
              <a:buAutoNum type="arabicPeriod"/>
            </a:pPr>
            <a:r>
              <a:rPr lang="en-US" sz="2200">
                <a:solidFill>
                  <a:schemeClr val="accent3"/>
                </a:solidFill>
              </a:rPr>
              <a:t>Teacher-child interactions are improving for all groups. </a:t>
            </a:r>
          </a:p>
          <a:p>
            <a:pPr marL="643255" indent="-457200">
              <a:spcBef>
                <a:spcPts val="1200"/>
              </a:spcBef>
              <a:buClr>
                <a:schemeClr val="bg2"/>
              </a:buClr>
              <a:buSzPct val="90000"/>
              <a:buAutoNum type="arabicPeriod"/>
            </a:pPr>
            <a:r>
              <a:rPr lang="en-US" sz="2200">
                <a:solidFill>
                  <a:schemeClr val="accent3"/>
                </a:solidFill>
              </a:rPr>
              <a:t>Virginia has increased the number of classroom observers. </a:t>
            </a:r>
          </a:p>
          <a:p>
            <a:pPr marL="643255" indent="-457200">
              <a:spcBef>
                <a:spcPts val="1200"/>
              </a:spcBef>
              <a:buClr>
                <a:schemeClr val="bg2"/>
              </a:buClr>
              <a:buSzPct val="90000"/>
              <a:buAutoNum type="arabicPeriod"/>
            </a:pPr>
            <a:r>
              <a:rPr lang="en-US" sz="2200">
                <a:solidFill>
                  <a:schemeClr val="accent3"/>
                </a:solidFill>
              </a:rPr>
              <a:t>More sites are using approved curriculum. </a:t>
            </a:r>
          </a:p>
          <a:p>
            <a:pPr marL="643255" indent="-457200">
              <a:spcBef>
                <a:spcPts val="1200"/>
              </a:spcBef>
              <a:buClr>
                <a:schemeClr val="bg2"/>
              </a:buClr>
              <a:buSzPct val="90000"/>
              <a:buAutoNum type="arabicPeriod"/>
            </a:pPr>
            <a:r>
              <a:rPr lang="en-US" sz="2200">
                <a:solidFill>
                  <a:schemeClr val="accent3"/>
                </a:solidFill>
              </a:rPr>
              <a:t>Virginia has fully established Ready Regions, the regional infrastructure needed to implement VQB5. </a:t>
            </a:r>
          </a:p>
          <a:p>
            <a:pPr marL="643255" indent="-457200">
              <a:spcBef>
                <a:spcPts val="1200"/>
              </a:spcBef>
              <a:buClr>
                <a:schemeClr val="bg2"/>
              </a:buClr>
              <a:buSzPct val="90000"/>
              <a:buAutoNum type="arabicPeriod"/>
            </a:pPr>
            <a:r>
              <a:rPr lang="en-US" sz="2200">
                <a:solidFill>
                  <a:schemeClr val="accent3"/>
                </a:solidFill>
              </a:rPr>
              <a:t>The educator incentive program, RecognizeB5, supports more child care and family day home educators.</a:t>
            </a:r>
          </a:p>
          <a:p>
            <a:pPr marL="643255" indent="-457200">
              <a:spcBef>
                <a:spcPts val="1200"/>
              </a:spcBef>
              <a:buClr>
                <a:schemeClr val="bg2"/>
              </a:buClr>
              <a:buSzPct val="90000"/>
              <a:buAutoNum type="arabicPeriod"/>
            </a:pPr>
            <a:r>
              <a:rPr lang="en-US" sz="2200">
                <a:solidFill>
                  <a:schemeClr val="accent3"/>
                </a:solidFill>
              </a:rPr>
              <a:t>There is positive support for VQB5 in the field. </a:t>
            </a:r>
          </a:p>
          <a:p>
            <a:pPr marL="643255" indent="-457200">
              <a:spcBef>
                <a:spcPts val="600"/>
              </a:spcBef>
              <a:buAutoNum type="arabicPeriod"/>
            </a:pPr>
            <a:endParaRPr lang="en-US" cap="small">
              <a:solidFill>
                <a:schemeClr val="accent5">
                  <a:lumMod val="50000"/>
                </a:schemeClr>
              </a:solidFill>
            </a:endParaRPr>
          </a:p>
          <a:p>
            <a:pPr marL="643255" indent="-457200">
              <a:spcBef>
                <a:spcPts val="600"/>
              </a:spcBef>
              <a:buAutoNum type="arabicPeriod"/>
            </a:pPr>
            <a:endParaRPr lang="en-US">
              <a:solidFill>
                <a:schemeClr val="accent5">
                  <a:lumMod val="50000"/>
                </a:schemeClr>
              </a:solidFill>
            </a:endParaRPr>
          </a:p>
          <a:p>
            <a:pPr marL="186055" indent="0">
              <a:spcBef>
                <a:spcPts val="600"/>
              </a:spcBef>
              <a:buNone/>
            </a:pPr>
            <a:endParaRPr lang="en-US"/>
          </a:p>
        </p:txBody>
      </p:sp>
      <p:sp>
        <p:nvSpPr>
          <p:cNvPr id="3" name="Slide Number Placeholder 2">
            <a:extLst>
              <a:ext uri="{FF2B5EF4-FFF2-40B4-BE49-F238E27FC236}">
                <a16:creationId xmlns:a16="http://schemas.microsoft.com/office/drawing/2014/main" id="{5B98F3C6-52E2-4707-B333-1671ED9E57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lang="en"/>
          </a:p>
        </p:txBody>
      </p:sp>
    </p:spTree>
    <p:extLst>
      <p:ext uri="{BB962C8B-B14F-4D97-AF65-F5344CB8AC3E}">
        <p14:creationId xmlns:p14="http://schemas.microsoft.com/office/powerpoint/2010/main" val="681888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855E662-4912-B399-FBF8-534966532210}"/>
              </a:ext>
            </a:extLst>
          </p:cNvPr>
          <p:cNvGraphicFramePr>
            <a:graphicFrameLocks/>
          </p:cNvGraphicFramePr>
          <p:nvPr/>
        </p:nvGraphicFramePr>
        <p:xfrm>
          <a:off x="1173031" y="2391507"/>
          <a:ext cx="9873151" cy="447388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8A627FD-9012-0EEA-E361-502E41759260}"/>
              </a:ext>
            </a:extLst>
          </p:cNvPr>
          <p:cNvSpPr>
            <a:spLocks noGrp="1"/>
          </p:cNvSpPr>
          <p:nvPr>
            <p:ph type="title"/>
          </p:nvPr>
        </p:nvSpPr>
        <p:spPr/>
        <p:txBody>
          <a:bodyPr>
            <a:normAutofit/>
          </a:bodyPr>
          <a:lstStyle/>
          <a:p>
            <a:r>
              <a:rPr lang="en-US" sz="4300"/>
              <a:t>Success #1 – On Track for 100% Participation </a:t>
            </a:r>
          </a:p>
        </p:txBody>
      </p:sp>
      <p:sp>
        <p:nvSpPr>
          <p:cNvPr id="4" name="Text Placeholder 3">
            <a:extLst>
              <a:ext uri="{FF2B5EF4-FFF2-40B4-BE49-F238E27FC236}">
                <a16:creationId xmlns:a16="http://schemas.microsoft.com/office/drawing/2014/main" id="{84F3C996-7EB7-605D-A307-56C8E29BA4AC}"/>
              </a:ext>
            </a:extLst>
          </p:cNvPr>
          <p:cNvSpPr>
            <a:spLocks noGrp="1"/>
          </p:cNvSpPr>
          <p:nvPr>
            <p:ph type="body" idx="1"/>
          </p:nvPr>
        </p:nvSpPr>
        <p:spPr>
          <a:xfrm>
            <a:off x="600075" y="1416259"/>
            <a:ext cx="11349357" cy="1041647"/>
          </a:xfrm>
        </p:spPr>
        <p:txBody>
          <a:bodyPr>
            <a:noAutofit/>
          </a:bodyPr>
          <a:lstStyle/>
          <a:p>
            <a:pPr marL="186055" indent="0">
              <a:lnSpc>
                <a:spcPct val="100000"/>
              </a:lnSpc>
              <a:spcBef>
                <a:spcPts val="1000"/>
              </a:spcBef>
              <a:buNone/>
            </a:pPr>
            <a:r>
              <a:rPr lang="en-US" sz="2200" b="1">
                <a:solidFill>
                  <a:schemeClr val="accent3"/>
                </a:solidFill>
              </a:rPr>
              <a:t>There has been significant growth in the number of sites participating across all site types from Practice Year 1 to Practice Year 2.</a:t>
            </a:r>
            <a:endParaRPr lang="en-US"/>
          </a:p>
        </p:txBody>
      </p:sp>
      <p:sp>
        <p:nvSpPr>
          <p:cNvPr id="5" name="TextBox 4">
            <a:extLst>
              <a:ext uri="{FF2B5EF4-FFF2-40B4-BE49-F238E27FC236}">
                <a16:creationId xmlns:a16="http://schemas.microsoft.com/office/drawing/2014/main" id="{81E9C271-A192-F767-2440-141DC46B035B}"/>
              </a:ext>
            </a:extLst>
          </p:cNvPr>
          <p:cNvSpPr txBox="1"/>
          <p:nvPr/>
        </p:nvSpPr>
        <p:spPr>
          <a:xfrm>
            <a:off x="8217800" y="2360992"/>
            <a:ext cx="3731632" cy="52322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3"/>
                </a:solidFill>
                <a:latin typeface="Georgia"/>
              </a:rPr>
              <a:t>Nearly 95% of all Head Start sites are in VQB5 currently.</a:t>
            </a:r>
            <a:r>
              <a:rPr lang="en-US">
                <a:solidFill>
                  <a:schemeClr val="accent3"/>
                </a:solidFill>
                <a:latin typeface="Georgia"/>
              </a:rPr>
              <a:t> </a:t>
            </a:r>
            <a:endParaRPr lang="en-US">
              <a:solidFill>
                <a:schemeClr val="accent3"/>
              </a:solidFill>
              <a:latin typeface="Georgia"/>
              <a:cs typeface="Arial"/>
            </a:endParaRPr>
          </a:p>
        </p:txBody>
      </p:sp>
      <p:sp>
        <p:nvSpPr>
          <p:cNvPr id="8" name="TextBox 7">
            <a:extLst>
              <a:ext uri="{FF2B5EF4-FFF2-40B4-BE49-F238E27FC236}">
                <a16:creationId xmlns:a16="http://schemas.microsoft.com/office/drawing/2014/main" id="{B9D96D76-E88E-D6ED-9FA7-CDB15F2832A2}"/>
              </a:ext>
            </a:extLst>
          </p:cNvPr>
          <p:cNvSpPr txBox="1"/>
          <p:nvPr/>
        </p:nvSpPr>
        <p:spPr>
          <a:xfrm>
            <a:off x="2209800" y="3908400"/>
            <a:ext cx="1800224" cy="523220"/>
          </a:xfrm>
          <a:prstGeom prst="rect">
            <a:avLst/>
          </a:prstGeom>
          <a:noFill/>
        </p:spPr>
        <p:txBody>
          <a:bodyPr wrap="square" rtlCol="0">
            <a:spAutoFit/>
          </a:bodyPr>
          <a:lstStyle/>
          <a:p>
            <a:pPr algn="ctr"/>
            <a:r>
              <a:rPr lang="en-US" sz="1400" b="1">
                <a:solidFill>
                  <a:schemeClr val="accent3"/>
                </a:solidFill>
                <a:latin typeface="Georgia" panose="02040502050405020303" pitchFamily="18" charset="0"/>
              </a:rPr>
              <a:t>77% of all FDHs are participating.</a:t>
            </a:r>
          </a:p>
        </p:txBody>
      </p:sp>
      <p:sp>
        <p:nvSpPr>
          <p:cNvPr id="9" name="TextBox 8">
            <a:extLst>
              <a:ext uri="{FF2B5EF4-FFF2-40B4-BE49-F238E27FC236}">
                <a16:creationId xmlns:a16="http://schemas.microsoft.com/office/drawing/2014/main" id="{801670D8-42B4-BBA4-69CD-AA393368FF93}"/>
              </a:ext>
            </a:extLst>
          </p:cNvPr>
          <p:cNvSpPr txBox="1"/>
          <p:nvPr/>
        </p:nvSpPr>
        <p:spPr>
          <a:xfrm>
            <a:off x="5374641" y="2532082"/>
            <a:ext cx="1800224" cy="523220"/>
          </a:xfrm>
          <a:prstGeom prst="rect">
            <a:avLst/>
          </a:prstGeom>
          <a:noFill/>
        </p:spPr>
        <p:txBody>
          <a:bodyPr wrap="square" rtlCol="0">
            <a:spAutoFit/>
          </a:bodyPr>
          <a:lstStyle/>
          <a:p>
            <a:pPr algn="ctr"/>
            <a:r>
              <a:rPr lang="en-US" sz="1400" b="1">
                <a:solidFill>
                  <a:schemeClr val="accent3"/>
                </a:solidFill>
                <a:latin typeface="Georgia" panose="02040502050405020303" pitchFamily="18" charset="0"/>
              </a:rPr>
              <a:t>71% of all Centers are participating</a:t>
            </a:r>
            <a:r>
              <a:rPr lang="en-US" sz="1400" b="1">
                <a:latin typeface="Georgia" panose="02040502050405020303" pitchFamily="18" charset="0"/>
              </a:rPr>
              <a:t>.</a:t>
            </a:r>
          </a:p>
        </p:txBody>
      </p:sp>
      <p:sp>
        <p:nvSpPr>
          <p:cNvPr id="10" name="TextBox 9">
            <a:extLst>
              <a:ext uri="{FF2B5EF4-FFF2-40B4-BE49-F238E27FC236}">
                <a16:creationId xmlns:a16="http://schemas.microsoft.com/office/drawing/2014/main" id="{3EA6801B-2B85-2DC8-8D65-DB5E6F284B5B}"/>
              </a:ext>
            </a:extLst>
          </p:cNvPr>
          <p:cNvSpPr txBox="1"/>
          <p:nvPr/>
        </p:nvSpPr>
        <p:spPr>
          <a:xfrm>
            <a:off x="8414461" y="3589068"/>
            <a:ext cx="2501642" cy="523220"/>
          </a:xfrm>
          <a:prstGeom prst="rect">
            <a:avLst/>
          </a:prstGeom>
          <a:noFill/>
        </p:spPr>
        <p:txBody>
          <a:bodyPr wrap="square" lIns="91440" tIns="45720" rIns="91440" bIns="45720" rtlCol="0" anchor="t">
            <a:spAutoFit/>
          </a:bodyPr>
          <a:lstStyle/>
          <a:p>
            <a:pPr algn="ctr"/>
            <a:r>
              <a:rPr lang="en-US" sz="1400" b="1">
                <a:solidFill>
                  <a:schemeClr val="accent3"/>
                </a:solidFill>
                <a:latin typeface="Georgia"/>
              </a:rPr>
              <a:t>76% of all Public Schools are participating.</a:t>
            </a:r>
          </a:p>
        </p:txBody>
      </p:sp>
    </p:spTree>
    <p:extLst>
      <p:ext uri="{BB962C8B-B14F-4D97-AF65-F5344CB8AC3E}">
        <p14:creationId xmlns:p14="http://schemas.microsoft.com/office/powerpoint/2010/main" val="13069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300"/>
              <a:t>Agenda</a:t>
            </a:r>
            <a:endParaRPr sz="4300"/>
          </a:p>
        </p:txBody>
      </p:sp>
      <p:sp>
        <p:nvSpPr>
          <p:cNvPr id="250" name="Google Shape;25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251" name="Google Shape;251;p2"/>
          <p:cNvSpPr txBox="1">
            <a:spLocks noGrp="1"/>
          </p:cNvSpPr>
          <p:nvPr>
            <p:ph type="body" idx="1"/>
          </p:nvPr>
        </p:nvSpPr>
        <p:spPr>
          <a:xfrm>
            <a:off x="838200" y="1458925"/>
            <a:ext cx="11163300" cy="4718100"/>
          </a:xfrm>
          <a:prstGeom prst="rect">
            <a:avLst/>
          </a:prstGeom>
          <a:noFill/>
          <a:ln>
            <a:noFill/>
          </a:ln>
        </p:spPr>
        <p:txBody>
          <a:bodyPr spcFirstLastPara="1" wrap="square" lIns="91425" tIns="45700" rIns="91425" bIns="45700" anchor="t" anchorCtr="0">
            <a:normAutofit lnSpcReduction="10000"/>
          </a:bodyPr>
          <a:lstStyle/>
          <a:p>
            <a:pPr marL="599440" indent="-514350">
              <a:lnSpc>
                <a:spcPct val="115000"/>
              </a:lnSpc>
              <a:spcBef>
                <a:spcPts val="0"/>
              </a:spcBef>
              <a:buClr>
                <a:schemeClr val="bg2"/>
              </a:buClr>
              <a:buSzPct val="90000"/>
              <a:buFont typeface="+mj-lt"/>
              <a:buAutoNum type="romanUcPeriod"/>
            </a:pPr>
            <a:r>
              <a:rPr lang="en-US" sz="2400"/>
              <a:t>Full Advisory Committee convenes</a:t>
            </a:r>
          </a:p>
          <a:p>
            <a:pPr marL="885190" lvl="1">
              <a:lnSpc>
                <a:spcPct val="115000"/>
              </a:lnSpc>
              <a:spcBef>
                <a:spcPts val="0"/>
              </a:spcBef>
              <a:buClr>
                <a:schemeClr val="bg2"/>
              </a:buClr>
              <a:buSzPct val="90000"/>
            </a:pPr>
            <a:r>
              <a:rPr lang="en-US"/>
              <a:t>Approval of December minutes </a:t>
            </a:r>
          </a:p>
          <a:p>
            <a:pPr marL="885190" lvl="1">
              <a:lnSpc>
                <a:spcPct val="115000"/>
              </a:lnSpc>
              <a:spcBef>
                <a:spcPts val="0"/>
              </a:spcBef>
              <a:buClr>
                <a:schemeClr val="bg2"/>
              </a:buClr>
              <a:buSzPct val="90000"/>
            </a:pPr>
            <a:r>
              <a:rPr lang="en-US"/>
              <a:t>ECAC Updates</a:t>
            </a:r>
          </a:p>
          <a:p>
            <a:pPr marL="599440" indent="-514350">
              <a:lnSpc>
                <a:spcPct val="114999"/>
              </a:lnSpc>
              <a:spcBef>
                <a:spcPts val="0"/>
              </a:spcBef>
              <a:buClr>
                <a:schemeClr val="bg2"/>
              </a:buClr>
              <a:buSzPct val="90000"/>
              <a:buFont typeface="+mj-lt"/>
              <a:buAutoNum type="romanUcPeriod"/>
            </a:pPr>
            <a:r>
              <a:rPr lang="en-US" sz="2400">
                <a:solidFill>
                  <a:schemeClr val="accent3"/>
                </a:solidFill>
              </a:rPr>
              <a:t>Presentation: </a:t>
            </a:r>
            <a:r>
              <a:rPr lang="en-US" sz="2400"/>
              <a:t>General Policy for Remote Participation in Committee Meetings and Meetings Conducted Virtually</a:t>
            </a:r>
          </a:p>
          <a:p>
            <a:pPr marL="599440" indent="-514350">
              <a:lnSpc>
                <a:spcPct val="114999"/>
              </a:lnSpc>
              <a:spcBef>
                <a:spcPts val="0"/>
              </a:spcBef>
              <a:buClr>
                <a:schemeClr val="bg2"/>
              </a:buClr>
              <a:buSzPct val="90000"/>
              <a:buFont typeface="+mj-lt"/>
              <a:buAutoNum type="romanUcPeriod"/>
            </a:pPr>
            <a:r>
              <a:rPr lang="en-US" sz="2400"/>
              <a:t>Presentation: VQB5 Guidelines for FY24</a:t>
            </a:r>
            <a:endParaRPr lang="en-US" sz="2400">
              <a:solidFill>
                <a:schemeClr val="accent3"/>
              </a:solidFill>
            </a:endParaRPr>
          </a:p>
          <a:p>
            <a:pPr marL="599440" indent="-514350">
              <a:lnSpc>
                <a:spcPct val="114999"/>
              </a:lnSpc>
              <a:spcBef>
                <a:spcPts val="0"/>
              </a:spcBef>
              <a:buClr>
                <a:schemeClr val="bg2"/>
              </a:buClr>
              <a:buSzPct val="90000"/>
              <a:buAutoNum type="romanUcPeriod"/>
            </a:pPr>
            <a:r>
              <a:rPr lang="en-US" sz="2400">
                <a:solidFill>
                  <a:schemeClr val="accent3"/>
                </a:solidFill>
              </a:rPr>
              <a:t>Update on Preschool Development Grant Birth through Five Planning Grant (PDG-P)</a:t>
            </a:r>
          </a:p>
          <a:p>
            <a:pPr marL="599440" indent="-514350">
              <a:lnSpc>
                <a:spcPct val="114999"/>
              </a:lnSpc>
              <a:spcBef>
                <a:spcPts val="0"/>
              </a:spcBef>
              <a:buClr>
                <a:schemeClr val="bg2"/>
              </a:buClr>
              <a:buSzPct val="90000"/>
              <a:buFont typeface="+mj-lt"/>
              <a:buAutoNum type="romanUcPeriod"/>
            </a:pPr>
            <a:r>
              <a:rPr lang="en-US" sz="2400">
                <a:solidFill>
                  <a:schemeClr val="accent3"/>
                </a:solidFill>
              </a:rPr>
              <a:t>Reminder: April 27th ECAC Meeting on Standards for Licensed Child Day Centers</a:t>
            </a:r>
          </a:p>
          <a:p>
            <a:pPr marL="599440" indent="-514350">
              <a:lnSpc>
                <a:spcPct val="114999"/>
              </a:lnSpc>
              <a:spcBef>
                <a:spcPts val="0"/>
              </a:spcBef>
              <a:buClr>
                <a:schemeClr val="bg2"/>
              </a:buClr>
              <a:buSzPct val="90000"/>
              <a:buFont typeface="+mj-lt"/>
              <a:buAutoNum type="romanUcPeriod"/>
            </a:pPr>
            <a:r>
              <a:rPr lang="en-US" sz="2400" dirty="0">
                <a:solidFill>
                  <a:schemeClr val="accent3"/>
                </a:solidFill>
              </a:rPr>
              <a:t>Questions and discussion</a:t>
            </a:r>
          </a:p>
          <a:p>
            <a:pPr marL="85090" indent="0">
              <a:lnSpc>
                <a:spcPct val="114999"/>
              </a:lnSpc>
              <a:spcBef>
                <a:spcPts val="0"/>
              </a:spcBef>
              <a:buClr>
                <a:srgbClr val="003C71"/>
              </a:buClr>
              <a:buSzPct val="90000"/>
              <a:buNone/>
            </a:pPr>
            <a:endParaRPr lang="en-US" sz="1100" dirty="0">
              <a:solidFill>
                <a:schemeClr val="accent3"/>
              </a:solidFill>
            </a:endParaRPr>
          </a:p>
          <a:p>
            <a:pPr marL="85090" indent="0">
              <a:lnSpc>
                <a:spcPct val="114999"/>
              </a:lnSpc>
              <a:spcBef>
                <a:spcPts val="0"/>
              </a:spcBef>
              <a:buClr>
                <a:srgbClr val="555555"/>
              </a:buClr>
              <a:buSzPct val="100000"/>
              <a:buNone/>
            </a:pPr>
            <a:endParaRPr lang="en-US" sz="2450">
              <a:solidFill>
                <a:schemeClr val="accent3"/>
              </a:solidFill>
            </a:endParaRPr>
          </a:p>
          <a:p>
            <a:pPr indent="0">
              <a:lnSpc>
                <a:spcPct val="115000"/>
              </a:lnSpc>
              <a:spcBef>
                <a:spcPts val="0"/>
              </a:spcBef>
              <a:buClr>
                <a:srgbClr val="003C71"/>
              </a:buClr>
              <a:buNone/>
            </a:pPr>
            <a:endParaRPr lang="en-US" sz="2000">
              <a:solidFill>
                <a:schemeClr val="accent3"/>
              </a:solidFill>
            </a:endParaRPr>
          </a:p>
          <a:p>
            <a:pPr indent="0">
              <a:lnSpc>
                <a:spcPct val="115000"/>
              </a:lnSpc>
              <a:spcBef>
                <a:spcPts val="0"/>
              </a:spcBef>
              <a:buNone/>
            </a:pPr>
            <a:endParaRPr lang="en-US">
              <a:solidFill>
                <a:schemeClr val="accent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3842D-B90C-C8FE-341C-B77068D6EF9F}"/>
              </a:ext>
            </a:extLst>
          </p:cNvPr>
          <p:cNvSpPr>
            <a:spLocks noGrp="1"/>
          </p:cNvSpPr>
          <p:nvPr>
            <p:ph type="title"/>
          </p:nvPr>
        </p:nvSpPr>
        <p:spPr/>
        <p:txBody>
          <a:bodyPr>
            <a:normAutofit fontScale="90000"/>
          </a:bodyPr>
          <a:lstStyle/>
          <a:p>
            <a:r>
              <a:rPr lang="en-US"/>
              <a:t>Success #2 - Teacher-Child Interactions are Improving for All Age Groups</a:t>
            </a:r>
          </a:p>
        </p:txBody>
      </p:sp>
      <p:sp>
        <p:nvSpPr>
          <p:cNvPr id="4" name="Text Placeholder 3">
            <a:extLst>
              <a:ext uri="{FF2B5EF4-FFF2-40B4-BE49-F238E27FC236}">
                <a16:creationId xmlns:a16="http://schemas.microsoft.com/office/drawing/2014/main" id="{56768E99-6131-E546-195D-15A89644B327}"/>
              </a:ext>
            </a:extLst>
          </p:cNvPr>
          <p:cNvSpPr>
            <a:spLocks noGrp="1"/>
          </p:cNvSpPr>
          <p:nvPr>
            <p:ph type="body" idx="1"/>
          </p:nvPr>
        </p:nvSpPr>
        <p:spPr>
          <a:xfrm>
            <a:off x="591015" y="1483112"/>
            <a:ext cx="11017405" cy="830997"/>
          </a:xfrm>
        </p:spPr>
        <p:txBody>
          <a:bodyPr>
            <a:noAutofit/>
          </a:bodyPr>
          <a:lstStyle/>
          <a:p>
            <a:pPr marL="186055" indent="0">
              <a:lnSpc>
                <a:spcPct val="100000"/>
              </a:lnSpc>
              <a:spcBef>
                <a:spcPts val="1000"/>
              </a:spcBef>
              <a:buNone/>
            </a:pPr>
            <a:r>
              <a:rPr lang="en-US" sz="2200" b="1">
                <a:solidFill>
                  <a:schemeClr val="accent3"/>
                </a:solidFill>
              </a:rPr>
              <a:t>Local CLASS scores from Fall 2022 show an improvement in teacher-child interactions when compared to Fall 2021 scores.</a:t>
            </a:r>
            <a:endParaRPr lang="en-US" sz="2200" b="1" i="1">
              <a:solidFill>
                <a:schemeClr val="accent3"/>
              </a:solidFill>
            </a:endParaRPr>
          </a:p>
        </p:txBody>
      </p:sp>
      <p:graphicFrame>
        <p:nvGraphicFramePr>
          <p:cNvPr id="6" name="Chart 5">
            <a:extLst>
              <a:ext uri="{FF2B5EF4-FFF2-40B4-BE49-F238E27FC236}">
                <a16:creationId xmlns:a16="http://schemas.microsoft.com/office/drawing/2014/main" id="{07BA776F-9A7E-4826-8F5C-B440799E8A10}"/>
              </a:ext>
            </a:extLst>
          </p:cNvPr>
          <p:cNvGraphicFramePr>
            <a:graphicFrameLocks/>
          </p:cNvGraphicFramePr>
          <p:nvPr/>
        </p:nvGraphicFramePr>
        <p:xfrm>
          <a:off x="1152525" y="2431953"/>
          <a:ext cx="9667875" cy="440812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40E8141-378B-DB62-DC77-85070D8AAD42}"/>
              </a:ext>
            </a:extLst>
          </p:cNvPr>
          <p:cNvSpPr txBox="1"/>
          <p:nvPr/>
        </p:nvSpPr>
        <p:spPr>
          <a:xfrm>
            <a:off x="10228865" y="5318586"/>
            <a:ext cx="18498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solidFill>
                  <a:schemeClr val="accent3"/>
                </a:solidFill>
                <a:latin typeface="Georgia"/>
              </a:rPr>
              <a:t>NOTE: These are not necessarily the same classrooms in both Fall samples.​</a:t>
            </a:r>
          </a:p>
        </p:txBody>
      </p:sp>
      <p:sp>
        <p:nvSpPr>
          <p:cNvPr id="7" name="TextBox 6">
            <a:extLst>
              <a:ext uri="{FF2B5EF4-FFF2-40B4-BE49-F238E27FC236}">
                <a16:creationId xmlns:a16="http://schemas.microsoft.com/office/drawing/2014/main" id="{0016043D-4A28-44A0-D4FF-03B89CA96118}"/>
              </a:ext>
            </a:extLst>
          </p:cNvPr>
          <p:cNvSpPr txBox="1"/>
          <p:nvPr/>
        </p:nvSpPr>
        <p:spPr>
          <a:xfrm>
            <a:off x="3133725" y="4188338"/>
            <a:ext cx="666750" cy="261610"/>
          </a:xfrm>
          <a:prstGeom prst="rect">
            <a:avLst/>
          </a:prstGeom>
          <a:noFill/>
        </p:spPr>
        <p:txBody>
          <a:bodyPr wrap="square" rtlCol="0">
            <a:spAutoFit/>
          </a:bodyPr>
          <a:lstStyle/>
          <a:p>
            <a:pPr algn="ctr"/>
            <a:r>
              <a:rPr lang="en-US" sz="1100" b="1">
                <a:solidFill>
                  <a:srgbClr val="000000"/>
                </a:solidFill>
                <a:latin typeface="Georgia" panose="02040502050405020303" pitchFamily="18" charset="0"/>
              </a:rPr>
              <a:t>1,020</a:t>
            </a:r>
          </a:p>
        </p:txBody>
      </p:sp>
      <p:sp>
        <p:nvSpPr>
          <p:cNvPr id="8" name="TextBox 7">
            <a:extLst>
              <a:ext uri="{FF2B5EF4-FFF2-40B4-BE49-F238E27FC236}">
                <a16:creationId xmlns:a16="http://schemas.microsoft.com/office/drawing/2014/main" id="{145D12BF-DD78-A3D5-39A8-5E138A09DA2D}"/>
              </a:ext>
            </a:extLst>
          </p:cNvPr>
          <p:cNvSpPr txBox="1"/>
          <p:nvPr/>
        </p:nvSpPr>
        <p:spPr>
          <a:xfrm>
            <a:off x="6197509" y="4188338"/>
            <a:ext cx="666750" cy="261610"/>
          </a:xfrm>
          <a:prstGeom prst="rect">
            <a:avLst/>
          </a:prstGeom>
          <a:noFill/>
        </p:spPr>
        <p:txBody>
          <a:bodyPr wrap="square" rtlCol="0">
            <a:spAutoFit/>
          </a:bodyPr>
          <a:lstStyle/>
          <a:p>
            <a:pPr algn="ctr"/>
            <a:r>
              <a:rPr lang="en-US" sz="1100" b="1">
                <a:latin typeface="Georgia" panose="02040502050405020303" pitchFamily="18" charset="0"/>
              </a:rPr>
              <a:t>2,198</a:t>
            </a:r>
          </a:p>
        </p:txBody>
      </p:sp>
      <p:sp>
        <p:nvSpPr>
          <p:cNvPr id="9" name="TextBox 8">
            <a:extLst>
              <a:ext uri="{FF2B5EF4-FFF2-40B4-BE49-F238E27FC236}">
                <a16:creationId xmlns:a16="http://schemas.microsoft.com/office/drawing/2014/main" id="{25907B93-A61D-AF86-E8BF-B2751D874769}"/>
              </a:ext>
            </a:extLst>
          </p:cNvPr>
          <p:cNvSpPr txBox="1"/>
          <p:nvPr/>
        </p:nvSpPr>
        <p:spPr>
          <a:xfrm>
            <a:off x="9261294" y="4188338"/>
            <a:ext cx="666750" cy="261610"/>
          </a:xfrm>
          <a:prstGeom prst="rect">
            <a:avLst/>
          </a:prstGeom>
          <a:noFill/>
        </p:spPr>
        <p:txBody>
          <a:bodyPr wrap="square" rtlCol="0">
            <a:spAutoFit/>
          </a:bodyPr>
          <a:lstStyle/>
          <a:p>
            <a:pPr algn="ctr"/>
            <a:r>
              <a:rPr lang="en-US" sz="1100" b="1">
                <a:solidFill>
                  <a:srgbClr val="000000"/>
                </a:solidFill>
                <a:latin typeface="Georgia" panose="02040502050405020303" pitchFamily="18" charset="0"/>
              </a:rPr>
              <a:t>4,538</a:t>
            </a:r>
          </a:p>
        </p:txBody>
      </p:sp>
      <p:sp>
        <p:nvSpPr>
          <p:cNvPr id="10" name="TextBox 9">
            <a:extLst>
              <a:ext uri="{FF2B5EF4-FFF2-40B4-BE49-F238E27FC236}">
                <a16:creationId xmlns:a16="http://schemas.microsoft.com/office/drawing/2014/main" id="{C67BF929-137F-0271-014D-E795D9C0EDD9}"/>
              </a:ext>
            </a:extLst>
          </p:cNvPr>
          <p:cNvSpPr txBox="1"/>
          <p:nvPr/>
        </p:nvSpPr>
        <p:spPr>
          <a:xfrm>
            <a:off x="2269943" y="4223776"/>
            <a:ext cx="666750" cy="261610"/>
          </a:xfrm>
          <a:prstGeom prst="rect">
            <a:avLst/>
          </a:prstGeom>
          <a:noFill/>
        </p:spPr>
        <p:txBody>
          <a:bodyPr wrap="square" rtlCol="0">
            <a:spAutoFit/>
          </a:bodyPr>
          <a:lstStyle/>
          <a:p>
            <a:pPr algn="ctr"/>
            <a:r>
              <a:rPr lang="en-US" sz="1100" b="1">
                <a:solidFill>
                  <a:schemeClr val="bg1"/>
                </a:solidFill>
                <a:latin typeface="Georgia" panose="02040502050405020303" pitchFamily="18" charset="0"/>
              </a:rPr>
              <a:t>540</a:t>
            </a:r>
          </a:p>
        </p:txBody>
      </p:sp>
      <p:sp>
        <p:nvSpPr>
          <p:cNvPr id="11" name="TextBox 10">
            <a:extLst>
              <a:ext uri="{FF2B5EF4-FFF2-40B4-BE49-F238E27FC236}">
                <a16:creationId xmlns:a16="http://schemas.microsoft.com/office/drawing/2014/main" id="{B6BEF794-524F-CF7B-DC17-E6DE6835FFDC}"/>
              </a:ext>
            </a:extLst>
          </p:cNvPr>
          <p:cNvSpPr txBox="1"/>
          <p:nvPr/>
        </p:nvSpPr>
        <p:spPr>
          <a:xfrm>
            <a:off x="5327742" y="4223776"/>
            <a:ext cx="666750" cy="261610"/>
          </a:xfrm>
          <a:prstGeom prst="rect">
            <a:avLst/>
          </a:prstGeom>
          <a:noFill/>
        </p:spPr>
        <p:txBody>
          <a:bodyPr wrap="square" rtlCol="0">
            <a:spAutoFit/>
          </a:bodyPr>
          <a:lstStyle/>
          <a:p>
            <a:pPr algn="ctr"/>
            <a:r>
              <a:rPr lang="en-US" sz="1100" b="1">
                <a:solidFill>
                  <a:schemeClr val="bg1"/>
                </a:solidFill>
                <a:latin typeface="Georgia" panose="02040502050405020303" pitchFamily="18" charset="0"/>
              </a:rPr>
              <a:t>1,188</a:t>
            </a:r>
          </a:p>
        </p:txBody>
      </p:sp>
      <p:sp>
        <p:nvSpPr>
          <p:cNvPr id="12" name="TextBox 11">
            <a:extLst>
              <a:ext uri="{FF2B5EF4-FFF2-40B4-BE49-F238E27FC236}">
                <a16:creationId xmlns:a16="http://schemas.microsoft.com/office/drawing/2014/main" id="{050A72BC-FAC0-4E7C-7770-E983969AC58B}"/>
              </a:ext>
            </a:extLst>
          </p:cNvPr>
          <p:cNvSpPr txBox="1"/>
          <p:nvPr/>
        </p:nvSpPr>
        <p:spPr>
          <a:xfrm>
            <a:off x="8385541" y="4223776"/>
            <a:ext cx="666750" cy="261610"/>
          </a:xfrm>
          <a:prstGeom prst="rect">
            <a:avLst/>
          </a:prstGeom>
          <a:noFill/>
        </p:spPr>
        <p:txBody>
          <a:bodyPr wrap="square" rtlCol="0">
            <a:spAutoFit/>
          </a:bodyPr>
          <a:lstStyle/>
          <a:p>
            <a:pPr algn="ctr"/>
            <a:r>
              <a:rPr lang="en-US" sz="1100" b="1">
                <a:solidFill>
                  <a:schemeClr val="bg1"/>
                </a:solidFill>
                <a:latin typeface="Georgia" panose="02040502050405020303" pitchFamily="18" charset="0"/>
              </a:rPr>
              <a:t>2,959</a:t>
            </a:r>
          </a:p>
        </p:txBody>
      </p:sp>
    </p:spTree>
    <p:extLst>
      <p:ext uri="{BB962C8B-B14F-4D97-AF65-F5344CB8AC3E}">
        <p14:creationId xmlns:p14="http://schemas.microsoft.com/office/powerpoint/2010/main" val="924805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0CA6-6924-2E75-3759-4C7EDB554782}"/>
              </a:ext>
            </a:extLst>
          </p:cNvPr>
          <p:cNvSpPr>
            <a:spLocks noGrp="1"/>
          </p:cNvSpPr>
          <p:nvPr>
            <p:ph type="title"/>
          </p:nvPr>
        </p:nvSpPr>
        <p:spPr/>
        <p:txBody>
          <a:bodyPr>
            <a:normAutofit/>
          </a:bodyPr>
          <a:lstStyle/>
          <a:p>
            <a:r>
              <a:rPr lang="en-US" sz="4300"/>
              <a:t>Success #3 - More CLASS Observers </a:t>
            </a:r>
          </a:p>
        </p:txBody>
      </p:sp>
      <p:pic>
        <p:nvPicPr>
          <p:cNvPr id="4" name="Picture 4">
            <a:extLst>
              <a:ext uri="{FF2B5EF4-FFF2-40B4-BE49-F238E27FC236}">
                <a16:creationId xmlns:a16="http://schemas.microsoft.com/office/drawing/2014/main" id="{71C3281C-C9CE-4316-528E-BCD56337292C}"/>
              </a:ext>
            </a:extLst>
          </p:cNvPr>
          <p:cNvPicPr>
            <a:picLocks noChangeAspect="1"/>
          </p:cNvPicPr>
          <p:nvPr/>
        </p:nvPicPr>
        <p:blipFill>
          <a:blip r:embed="rId3"/>
          <a:stretch>
            <a:fillRect/>
          </a:stretch>
        </p:blipFill>
        <p:spPr>
          <a:xfrm>
            <a:off x="2558135" y="2296463"/>
            <a:ext cx="5937920" cy="4290567"/>
          </a:xfrm>
          <a:prstGeom prst="rect">
            <a:avLst/>
          </a:prstGeom>
          <a:ln>
            <a:noFill/>
          </a:ln>
        </p:spPr>
      </p:pic>
      <p:sp>
        <p:nvSpPr>
          <p:cNvPr id="5" name="TextBox 4">
            <a:extLst>
              <a:ext uri="{FF2B5EF4-FFF2-40B4-BE49-F238E27FC236}">
                <a16:creationId xmlns:a16="http://schemas.microsoft.com/office/drawing/2014/main" id="{857E2A27-DAAA-59FE-4860-AF360AB18990}"/>
              </a:ext>
            </a:extLst>
          </p:cNvPr>
          <p:cNvSpPr txBox="1"/>
          <p:nvPr/>
        </p:nvSpPr>
        <p:spPr>
          <a:xfrm>
            <a:off x="8053841" y="6143222"/>
            <a:ext cx="4004023"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defRPr/>
            </a:pPr>
            <a:r>
              <a:rPr lang="en-US" sz="1200" i="1">
                <a:solidFill>
                  <a:schemeClr val="accent3"/>
                </a:solidFill>
                <a:latin typeface="Georgia"/>
              </a:rPr>
              <a:t>All Certified Observers with a Virginia Address </a:t>
            </a:r>
          </a:p>
          <a:p>
            <a:pPr algn="ctr" defTabSz="1219170">
              <a:defRPr/>
            </a:pPr>
            <a:r>
              <a:rPr lang="en-US" sz="1200" i="1">
                <a:solidFill>
                  <a:schemeClr val="accent3"/>
                </a:solidFill>
                <a:latin typeface="Georgia"/>
              </a:rPr>
              <a:t>(As of 12/31/22)</a:t>
            </a:r>
            <a:endParaRPr lang="en-US" sz="1200" i="1">
              <a:solidFill>
                <a:schemeClr val="accent3"/>
              </a:solidFill>
            </a:endParaRPr>
          </a:p>
        </p:txBody>
      </p:sp>
      <p:sp>
        <p:nvSpPr>
          <p:cNvPr id="10" name="TextBox 9">
            <a:extLst>
              <a:ext uri="{FF2B5EF4-FFF2-40B4-BE49-F238E27FC236}">
                <a16:creationId xmlns:a16="http://schemas.microsoft.com/office/drawing/2014/main" id="{2FB4D88A-E081-8320-CE32-E89E15A60F90}"/>
              </a:ext>
            </a:extLst>
          </p:cNvPr>
          <p:cNvSpPr txBox="1"/>
          <p:nvPr/>
        </p:nvSpPr>
        <p:spPr>
          <a:xfrm>
            <a:off x="4267200" y="3124200"/>
            <a:ext cx="3657600" cy="41043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defRPr/>
            </a:pPr>
            <a:endParaRPr lang="en-US" sz="1867"/>
          </a:p>
        </p:txBody>
      </p:sp>
      <p:sp>
        <p:nvSpPr>
          <p:cNvPr id="3" name="TextBox 2">
            <a:extLst>
              <a:ext uri="{FF2B5EF4-FFF2-40B4-BE49-F238E27FC236}">
                <a16:creationId xmlns:a16="http://schemas.microsoft.com/office/drawing/2014/main" id="{E7A850ED-0BF0-4FE9-C193-1BD1BD30C60D}"/>
              </a:ext>
            </a:extLst>
          </p:cNvPr>
          <p:cNvSpPr txBox="1"/>
          <p:nvPr/>
        </p:nvSpPr>
        <p:spPr>
          <a:xfrm>
            <a:off x="7913843" y="2649073"/>
            <a:ext cx="640105" cy="287323"/>
          </a:xfrm>
          <a:prstGeom prst="rect">
            <a:avLst/>
          </a:prstGeom>
          <a:solidFill>
            <a:schemeClr val="accent4">
              <a:lumMod val="20000"/>
              <a:lumOff val="80000"/>
            </a:schemeClr>
          </a:solidFill>
          <a:ln>
            <a:solidFill>
              <a:srgbClr val="000305"/>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defRPr/>
            </a:pPr>
            <a:r>
              <a:rPr lang="en-US" sz="1050" b="1">
                <a:latin typeface="Georgia"/>
              </a:rPr>
              <a:t>1,148</a:t>
            </a:r>
          </a:p>
        </p:txBody>
      </p:sp>
      <p:sp>
        <p:nvSpPr>
          <p:cNvPr id="6" name="TextBox 5">
            <a:extLst>
              <a:ext uri="{FF2B5EF4-FFF2-40B4-BE49-F238E27FC236}">
                <a16:creationId xmlns:a16="http://schemas.microsoft.com/office/drawing/2014/main" id="{AFE1DC3E-0CA6-F73C-E4BC-A2C86E01711A}"/>
              </a:ext>
            </a:extLst>
          </p:cNvPr>
          <p:cNvSpPr txBox="1"/>
          <p:nvPr/>
        </p:nvSpPr>
        <p:spPr>
          <a:xfrm>
            <a:off x="7976225" y="3882925"/>
            <a:ext cx="585677" cy="287323"/>
          </a:xfrm>
          <a:prstGeom prst="rect">
            <a:avLst/>
          </a:prstGeom>
          <a:solidFill>
            <a:schemeClr val="accent2">
              <a:lumMod val="20000"/>
              <a:lumOff val="80000"/>
            </a:schemeClr>
          </a:solidFill>
          <a:ln>
            <a:solidFill>
              <a:srgbClr val="000305"/>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defRPr/>
            </a:pPr>
            <a:r>
              <a:rPr lang="en-US" sz="1050" b="1">
                <a:latin typeface="Georgia"/>
              </a:rPr>
              <a:t>573</a:t>
            </a:r>
          </a:p>
        </p:txBody>
      </p:sp>
      <p:sp>
        <p:nvSpPr>
          <p:cNvPr id="11" name="TextBox 10">
            <a:extLst>
              <a:ext uri="{FF2B5EF4-FFF2-40B4-BE49-F238E27FC236}">
                <a16:creationId xmlns:a16="http://schemas.microsoft.com/office/drawing/2014/main" id="{328F5FC8-DC66-2741-3000-8236E4116B7B}"/>
              </a:ext>
            </a:extLst>
          </p:cNvPr>
          <p:cNvSpPr txBox="1"/>
          <p:nvPr/>
        </p:nvSpPr>
        <p:spPr>
          <a:xfrm>
            <a:off x="7974691" y="4460149"/>
            <a:ext cx="585677" cy="287323"/>
          </a:xfrm>
          <a:prstGeom prst="rect">
            <a:avLst/>
          </a:prstGeom>
          <a:solidFill>
            <a:srgbClr val="D7F5B5"/>
          </a:solidFill>
          <a:ln>
            <a:solidFill>
              <a:srgbClr val="000305"/>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defRPr/>
            </a:pPr>
            <a:r>
              <a:rPr lang="en-US" sz="1067" b="1">
                <a:latin typeface="Georgia" panose="02040502050405020303" pitchFamily="18" charset="0"/>
              </a:rPr>
              <a:t>422</a:t>
            </a:r>
          </a:p>
        </p:txBody>
      </p:sp>
      <p:sp>
        <p:nvSpPr>
          <p:cNvPr id="13" name="Text Placeholder 3">
            <a:extLst>
              <a:ext uri="{FF2B5EF4-FFF2-40B4-BE49-F238E27FC236}">
                <a16:creationId xmlns:a16="http://schemas.microsoft.com/office/drawing/2014/main" id="{99195402-69AF-B1A5-1E2C-1A8B452D68C5}"/>
              </a:ext>
            </a:extLst>
          </p:cNvPr>
          <p:cNvSpPr>
            <a:spLocks noGrp="1"/>
          </p:cNvSpPr>
          <p:nvPr>
            <p:ph type="body" idx="1"/>
          </p:nvPr>
        </p:nvSpPr>
        <p:spPr>
          <a:xfrm>
            <a:off x="595086" y="1476763"/>
            <a:ext cx="11001828" cy="761757"/>
          </a:xfrm>
        </p:spPr>
        <p:txBody>
          <a:bodyPr>
            <a:noAutofit/>
          </a:bodyPr>
          <a:lstStyle/>
          <a:p>
            <a:pPr marL="186055" indent="0">
              <a:lnSpc>
                <a:spcPct val="100000"/>
              </a:lnSpc>
              <a:spcBef>
                <a:spcPts val="1000"/>
              </a:spcBef>
              <a:buNone/>
            </a:pPr>
            <a:r>
              <a:rPr lang="en" sz="2200" b="1">
                <a:solidFill>
                  <a:schemeClr val="accent3"/>
                </a:solidFill>
              </a:rPr>
              <a:t>Virginia has significantly increased the number of certified CLASS observers to support local implementation of the statewide VQB5.</a:t>
            </a:r>
            <a:endParaRPr lang="en-US" b="1">
              <a:solidFill>
                <a:schemeClr val="accent3"/>
              </a:solidFill>
            </a:endParaRPr>
          </a:p>
        </p:txBody>
      </p:sp>
    </p:spTree>
    <p:extLst>
      <p:ext uri="{BB962C8B-B14F-4D97-AF65-F5344CB8AC3E}">
        <p14:creationId xmlns:p14="http://schemas.microsoft.com/office/powerpoint/2010/main" val="2133418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AA38-1A22-84AF-B3A9-BEC52AE201B6}"/>
              </a:ext>
            </a:extLst>
          </p:cNvPr>
          <p:cNvSpPr>
            <a:spLocks noGrp="1"/>
          </p:cNvSpPr>
          <p:nvPr>
            <p:ph type="title"/>
          </p:nvPr>
        </p:nvSpPr>
        <p:spPr/>
        <p:txBody>
          <a:bodyPr>
            <a:normAutofit/>
          </a:bodyPr>
          <a:lstStyle/>
          <a:p>
            <a:r>
              <a:rPr lang="en-US" sz="4300"/>
              <a:t>Success #3 - More CLASS Observers </a:t>
            </a:r>
          </a:p>
        </p:txBody>
      </p:sp>
      <p:sp>
        <p:nvSpPr>
          <p:cNvPr id="4" name="Text Placeholder 3">
            <a:extLst>
              <a:ext uri="{FF2B5EF4-FFF2-40B4-BE49-F238E27FC236}">
                <a16:creationId xmlns:a16="http://schemas.microsoft.com/office/drawing/2014/main" id="{97AE3768-BE6E-842D-C951-3C8BDF24C0DA}"/>
              </a:ext>
            </a:extLst>
          </p:cNvPr>
          <p:cNvSpPr>
            <a:spLocks noGrp="1"/>
          </p:cNvSpPr>
          <p:nvPr>
            <p:ph type="body" idx="1"/>
          </p:nvPr>
        </p:nvSpPr>
        <p:spPr>
          <a:xfrm>
            <a:off x="595086" y="1447264"/>
            <a:ext cx="11001828" cy="990575"/>
          </a:xfrm>
        </p:spPr>
        <p:txBody>
          <a:bodyPr>
            <a:noAutofit/>
          </a:bodyPr>
          <a:lstStyle/>
          <a:p>
            <a:pPr marL="186055" indent="0">
              <a:lnSpc>
                <a:spcPct val="100000"/>
              </a:lnSpc>
              <a:spcBef>
                <a:spcPts val="1000"/>
              </a:spcBef>
              <a:buNone/>
            </a:pPr>
            <a:r>
              <a:rPr lang="en" sz="2200" b="1">
                <a:solidFill>
                  <a:schemeClr val="accent3"/>
                </a:solidFill>
              </a:rPr>
              <a:t>Virginia's current number of observers, and the age-levels for which they’re certified, nearly mirrors the age-level distribution of classrooms.</a:t>
            </a:r>
            <a:endParaRPr lang="en-US" sz="2200" b="1">
              <a:solidFill>
                <a:schemeClr val="accent3"/>
              </a:solidFill>
            </a:endParaRPr>
          </a:p>
        </p:txBody>
      </p:sp>
      <p:graphicFrame>
        <p:nvGraphicFramePr>
          <p:cNvPr id="6" name="Chart 5">
            <a:extLst>
              <a:ext uri="{FF2B5EF4-FFF2-40B4-BE49-F238E27FC236}">
                <a16:creationId xmlns:a16="http://schemas.microsoft.com/office/drawing/2014/main" id="{92CB4F76-431F-D074-D881-314E27C45838}"/>
              </a:ext>
            </a:extLst>
          </p:cNvPr>
          <p:cNvGraphicFramePr>
            <a:graphicFrameLocks/>
          </p:cNvGraphicFramePr>
          <p:nvPr/>
        </p:nvGraphicFramePr>
        <p:xfrm>
          <a:off x="1548605" y="2649538"/>
          <a:ext cx="9094789" cy="42084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4932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6FA5-A7C2-2C3C-25C6-6EDF6ACB72A1}"/>
              </a:ext>
            </a:extLst>
          </p:cNvPr>
          <p:cNvSpPr>
            <a:spLocks noGrp="1"/>
          </p:cNvSpPr>
          <p:nvPr>
            <p:ph type="title"/>
          </p:nvPr>
        </p:nvSpPr>
        <p:spPr/>
        <p:txBody>
          <a:bodyPr>
            <a:normAutofit/>
          </a:bodyPr>
          <a:lstStyle/>
          <a:p>
            <a:r>
              <a:rPr lang="en-US" sz="4300"/>
              <a:t>Success #4 – More Use of Curriculum</a:t>
            </a:r>
          </a:p>
        </p:txBody>
      </p:sp>
      <p:sp>
        <p:nvSpPr>
          <p:cNvPr id="4" name="Text Placeholder 3">
            <a:extLst>
              <a:ext uri="{FF2B5EF4-FFF2-40B4-BE49-F238E27FC236}">
                <a16:creationId xmlns:a16="http://schemas.microsoft.com/office/drawing/2014/main" id="{D6964C9A-88D4-2EEA-760E-61D8BDBDC8F7}"/>
              </a:ext>
            </a:extLst>
          </p:cNvPr>
          <p:cNvSpPr>
            <a:spLocks noGrp="1"/>
          </p:cNvSpPr>
          <p:nvPr>
            <p:ph type="body" idx="1"/>
          </p:nvPr>
        </p:nvSpPr>
        <p:spPr>
          <a:xfrm>
            <a:off x="591015" y="1483277"/>
            <a:ext cx="11275303" cy="869093"/>
          </a:xfrm>
        </p:spPr>
        <p:txBody>
          <a:bodyPr>
            <a:noAutofit/>
          </a:bodyPr>
          <a:lstStyle/>
          <a:p>
            <a:pPr marL="186055" indent="0">
              <a:lnSpc>
                <a:spcPct val="100000"/>
              </a:lnSpc>
              <a:spcBef>
                <a:spcPts val="0"/>
              </a:spcBef>
              <a:buNone/>
            </a:pPr>
            <a:r>
              <a:rPr lang="en-US" sz="2200" b="1">
                <a:solidFill>
                  <a:schemeClr val="accent3"/>
                </a:solidFill>
              </a:rPr>
              <a:t>Use of approved curriculum increased across all site types in Practice Year 1. The increase was most significant in family day homes and child care. </a:t>
            </a:r>
            <a:endParaRPr lang="en-US" sz="2200">
              <a:solidFill>
                <a:schemeClr val="accent3"/>
              </a:solidFill>
            </a:endParaRPr>
          </a:p>
          <a:p>
            <a:pPr marL="608965" indent="0">
              <a:lnSpc>
                <a:spcPct val="100000"/>
              </a:lnSpc>
              <a:spcBef>
                <a:spcPts val="0"/>
              </a:spcBef>
            </a:pPr>
            <a:endParaRPr lang="en-US" sz="2000" b="1">
              <a:solidFill>
                <a:schemeClr val="accent5">
                  <a:lumMod val="50000"/>
                </a:schemeClr>
              </a:solidFill>
            </a:endParaRPr>
          </a:p>
        </p:txBody>
      </p:sp>
      <p:graphicFrame>
        <p:nvGraphicFramePr>
          <p:cNvPr id="6" name="Chart 5">
            <a:extLst>
              <a:ext uri="{FF2B5EF4-FFF2-40B4-BE49-F238E27FC236}">
                <a16:creationId xmlns:a16="http://schemas.microsoft.com/office/drawing/2014/main" id="{5F21BB94-6E62-EAA6-1603-6CC71E950804}"/>
              </a:ext>
            </a:extLst>
          </p:cNvPr>
          <p:cNvGraphicFramePr>
            <a:graphicFrameLocks/>
          </p:cNvGraphicFramePr>
          <p:nvPr/>
        </p:nvGraphicFramePr>
        <p:xfrm>
          <a:off x="2029424" y="2516948"/>
          <a:ext cx="8199065" cy="4340049"/>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DD7B3410-8FA6-4A21-B57A-48A0082ED2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spTree>
    <p:extLst>
      <p:ext uri="{BB962C8B-B14F-4D97-AF65-F5344CB8AC3E}">
        <p14:creationId xmlns:p14="http://schemas.microsoft.com/office/powerpoint/2010/main" val="237861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2"/>
          <p:cNvSpPr txBox="1">
            <a:spLocks noGrp="1"/>
          </p:cNvSpPr>
          <p:nvPr>
            <p:ph type="title"/>
          </p:nvPr>
        </p:nvSpPr>
        <p:spPr>
          <a:xfrm>
            <a:off x="-200722" y="0"/>
            <a:ext cx="12392722" cy="1324000"/>
          </a:xfrm>
          <a:prstGeom prst="rect">
            <a:avLst/>
          </a:prstGeom>
        </p:spPr>
        <p:txBody>
          <a:bodyPr spcFirstLastPara="1" wrap="square" lIns="822967" tIns="45700" rIns="91433" bIns="45700" anchor="b" anchorCtr="0">
            <a:normAutofit/>
          </a:bodyPr>
          <a:lstStyle/>
          <a:p>
            <a:r>
              <a:rPr lang="en" sz="4300"/>
              <a:t>Success #5 - Ready Regions are Leading</a:t>
            </a:r>
          </a:p>
        </p:txBody>
      </p:sp>
      <p:sp>
        <p:nvSpPr>
          <p:cNvPr id="357" name="Google Shape;357;p52"/>
          <p:cNvSpPr txBox="1">
            <a:spLocks noGrp="1"/>
          </p:cNvSpPr>
          <p:nvPr>
            <p:ph type="body" idx="1"/>
          </p:nvPr>
        </p:nvSpPr>
        <p:spPr>
          <a:xfrm>
            <a:off x="617033" y="2496041"/>
            <a:ext cx="7278696" cy="4122685"/>
          </a:xfrm>
          <a:prstGeom prst="rect">
            <a:avLst/>
          </a:prstGeom>
        </p:spPr>
        <p:txBody>
          <a:bodyPr spcFirstLastPara="1" wrap="square" lIns="91433" tIns="45700" rIns="91433" bIns="45700" anchor="t" anchorCtr="0">
            <a:noAutofit/>
          </a:bodyPr>
          <a:lstStyle/>
          <a:p>
            <a:pPr marL="109855" indent="0">
              <a:lnSpc>
                <a:spcPct val="100000"/>
              </a:lnSpc>
              <a:spcBef>
                <a:spcPts val="0"/>
              </a:spcBef>
              <a:buClr>
                <a:srgbClr val="000000"/>
              </a:buClr>
              <a:buSzPts val="1500"/>
              <a:buNone/>
            </a:pPr>
            <a:r>
              <a:rPr lang="en" sz="2000">
                <a:solidFill>
                  <a:schemeClr val="accent3"/>
                </a:solidFill>
                <a:latin typeface="Georgia"/>
                <a:ea typeface="Georgia"/>
                <a:cs typeface="Georgia"/>
                <a:sym typeface="Georgia"/>
              </a:rPr>
              <a:t>Ready Regions launched in July 2022. They have: </a:t>
            </a:r>
            <a:endParaRPr lang="en" sz="2000">
              <a:solidFill>
                <a:schemeClr val="accent3"/>
              </a:solidFill>
              <a:latin typeface="Georgia"/>
              <a:ea typeface="Georgia"/>
              <a:cs typeface="Georgia"/>
            </a:endParaRPr>
          </a:p>
          <a:p>
            <a:pPr marL="452755" indent="-342900">
              <a:lnSpc>
                <a:spcPct val="100000"/>
              </a:lnSpc>
              <a:spcBef>
                <a:spcPts val="0"/>
              </a:spcBef>
              <a:buClr>
                <a:schemeClr val="bg2"/>
              </a:buClr>
              <a:buSzPct val="90000"/>
            </a:pPr>
            <a:r>
              <a:rPr lang="en" sz="2000">
                <a:solidFill>
                  <a:schemeClr val="accent3"/>
                </a:solidFill>
                <a:latin typeface="Georgia"/>
                <a:ea typeface="Georgia"/>
                <a:cs typeface="Georgia"/>
                <a:sym typeface="Georgia"/>
              </a:rPr>
              <a:t>Recruited and engaged 2,600+ sites to opt in to Practice Year 2</a:t>
            </a:r>
            <a:endParaRPr lang="en" sz="2000">
              <a:solidFill>
                <a:schemeClr val="accent3"/>
              </a:solidFill>
              <a:latin typeface="Georgia"/>
              <a:ea typeface="Georgia"/>
              <a:cs typeface="Georgia"/>
            </a:endParaRPr>
          </a:p>
          <a:p>
            <a:pPr marL="452755" indent="-342900">
              <a:lnSpc>
                <a:spcPct val="100000"/>
              </a:lnSpc>
              <a:spcBef>
                <a:spcPts val="0"/>
              </a:spcBef>
              <a:buClr>
                <a:schemeClr val="bg2"/>
              </a:buClr>
              <a:buSzPct val="90000"/>
            </a:pPr>
            <a:r>
              <a:rPr lang="en" sz="2000">
                <a:solidFill>
                  <a:schemeClr val="accent3"/>
                </a:solidFill>
                <a:latin typeface="Georgia"/>
                <a:ea typeface="Georgia"/>
                <a:cs typeface="Georgia"/>
              </a:rPr>
              <a:t>Established regional structures, staffing teams and partnerships</a:t>
            </a:r>
            <a:endParaRPr lang="en" sz="2000">
              <a:solidFill>
                <a:schemeClr val="accent3"/>
              </a:solidFill>
              <a:latin typeface="Georgia"/>
              <a:ea typeface="Georgia"/>
              <a:cs typeface="Georgia"/>
              <a:sym typeface="Georgia"/>
            </a:endParaRPr>
          </a:p>
          <a:p>
            <a:pPr marL="452755" indent="-342900">
              <a:lnSpc>
                <a:spcPct val="100000"/>
              </a:lnSpc>
              <a:spcBef>
                <a:spcPts val="0"/>
              </a:spcBef>
              <a:buClr>
                <a:schemeClr val="bg2"/>
              </a:buClr>
              <a:buSzPct val="90000"/>
            </a:pPr>
            <a:r>
              <a:rPr lang="en" sz="2000">
                <a:solidFill>
                  <a:schemeClr val="accent3"/>
                </a:solidFill>
                <a:latin typeface="Georgia"/>
                <a:ea typeface="Georgia"/>
                <a:cs typeface="Georgia"/>
                <a:sym typeface="Georgia"/>
              </a:rPr>
              <a:t>Completed 7,000</a:t>
            </a:r>
            <a:r>
              <a:rPr lang="en" sz="2000">
                <a:solidFill>
                  <a:schemeClr val="accent3"/>
                </a:solidFill>
                <a:latin typeface="Georgia"/>
                <a:ea typeface="Georgia"/>
                <a:cs typeface="Georgia"/>
              </a:rPr>
              <a:t>+ local CLASS observations in fall 2022</a:t>
            </a:r>
            <a:endParaRPr lang="en" sz="2000">
              <a:solidFill>
                <a:schemeClr val="accent3"/>
              </a:solidFill>
            </a:endParaRPr>
          </a:p>
          <a:p>
            <a:pPr marL="452755" indent="-342900">
              <a:lnSpc>
                <a:spcPct val="100000"/>
              </a:lnSpc>
              <a:spcBef>
                <a:spcPts val="0"/>
              </a:spcBef>
              <a:buClr>
                <a:schemeClr val="bg2"/>
              </a:buClr>
              <a:buSzPct val="90000"/>
            </a:pPr>
            <a:r>
              <a:rPr lang="en" sz="2000">
                <a:solidFill>
                  <a:schemeClr val="accent3"/>
                </a:solidFill>
                <a:latin typeface="Georgia"/>
                <a:ea typeface="Georgia"/>
                <a:cs typeface="Georgia"/>
              </a:rPr>
              <a:t>Supported more than 22,800 users to use LinkB5.</a:t>
            </a:r>
            <a:endParaRPr lang="en" sz="2000">
              <a:solidFill>
                <a:schemeClr val="accent3"/>
              </a:solidFill>
              <a:latin typeface="Georgia"/>
            </a:endParaRPr>
          </a:p>
          <a:p>
            <a:pPr marL="452755" indent="-342900">
              <a:lnSpc>
                <a:spcPct val="100000"/>
              </a:lnSpc>
              <a:spcBef>
                <a:spcPts val="0"/>
              </a:spcBef>
              <a:buClr>
                <a:schemeClr val="bg2"/>
              </a:buClr>
              <a:buSzPct val="90000"/>
            </a:pPr>
            <a:r>
              <a:rPr lang="en" sz="2000">
                <a:solidFill>
                  <a:schemeClr val="accent3"/>
                </a:solidFill>
                <a:latin typeface="Georgia"/>
                <a:ea typeface="Georgia"/>
                <a:cs typeface="Georgia"/>
              </a:rPr>
              <a:t>Hired staff to lead family engagement and coordinated enrollment efforts</a:t>
            </a:r>
            <a:endParaRPr lang="en" sz="2000">
              <a:solidFill>
                <a:schemeClr val="accent3"/>
              </a:solidFill>
            </a:endParaRPr>
          </a:p>
          <a:p>
            <a:pPr marL="452755" indent="-342900">
              <a:lnSpc>
                <a:spcPct val="100000"/>
              </a:lnSpc>
              <a:spcBef>
                <a:spcPts val="0"/>
              </a:spcBef>
              <a:buClr>
                <a:schemeClr val="bg2"/>
              </a:buClr>
              <a:buSzPct val="90000"/>
            </a:pPr>
            <a:r>
              <a:rPr lang="en" sz="2000">
                <a:solidFill>
                  <a:schemeClr val="accent3"/>
                </a:solidFill>
                <a:latin typeface="Georgia"/>
                <a:ea typeface="Georgia"/>
                <a:cs typeface="Georgia"/>
              </a:rPr>
              <a:t>Engaged in frequent collaboration with state improvement partners to align professional development and prioritize supports for sites who need support the most</a:t>
            </a:r>
          </a:p>
          <a:p>
            <a:pPr marL="0" indent="0">
              <a:lnSpc>
                <a:spcPct val="100000"/>
              </a:lnSpc>
              <a:spcBef>
                <a:spcPts val="1333"/>
              </a:spcBef>
              <a:buSzPts val="852"/>
              <a:buNone/>
            </a:pPr>
            <a:endParaRPr lang="en-US" sz="1600">
              <a:solidFill>
                <a:srgbClr val="000000"/>
              </a:solidFill>
              <a:latin typeface="Georgia"/>
              <a:ea typeface="Georgia"/>
              <a:cs typeface="Georgia"/>
            </a:endParaRPr>
          </a:p>
          <a:p>
            <a:pPr marL="0" indent="0">
              <a:lnSpc>
                <a:spcPct val="100000"/>
              </a:lnSpc>
              <a:buSzPts val="852"/>
              <a:buNone/>
            </a:pPr>
            <a:endParaRPr lang="en-US" sz="1600" b="1">
              <a:solidFill>
                <a:srgbClr val="000000"/>
              </a:solidFill>
              <a:latin typeface="Georgia"/>
              <a:ea typeface="Georgia"/>
              <a:cs typeface="Georgia"/>
            </a:endParaRPr>
          </a:p>
          <a:p>
            <a:pPr marL="0" indent="0">
              <a:lnSpc>
                <a:spcPct val="100000"/>
              </a:lnSpc>
              <a:spcBef>
                <a:spcPts val="1333"/>
              </a:spcBef>
              <a:spcAft>
                <a:spcPts val="1333"/>
              </a:spcAft>
              <a:buSzPts val="852"/>
              <a:buNone/>
            </a:pPr>
            <a:endParaRPr lang="en-US" sz="1600">
              <a:solidFill>
                <a:srgbClr val="000000"/>
              </a:solidFill>
              <a:latin typeface="Georgia"/>
              <a:ea typeface="Georgia"/>
              <a:cs typeface="Georgia"/>
            </a:endParaRPr>
          </a:p>
        </p:txBody>
      </p:sp>
      <p:pic>
        <p:nvPicPr>
          <p:cNvPr id="358" name="Google Shape;358;p52"/>
          <p:cNvPicPr preferRelativeResize="0"/>
          <p:nvPr/>
        </p:nvPicPr>
        <p:blipFill>
          <a:blip r:embed="rId3">
            <a:alphaModFix/>
          </a:blip>
          <a:stretch>
            <a:fillRect/>
          </a:stretch>
        </p:blipFill>
        <p:spPr>
          <a:xfrm>
            <a:off x="7741100" y="2790300"/>
            <a:ext cx="4450901" cy="2503635"/>
          </a:xfrm>
          <a:prstGeom prst="rect">
            <a:avLst/>
          </a:prstGeom>
          <a:noFill/>
          <a:ln>
            <a:noFill/>
          </a:ln>
        </p:spPr>
      </p:pic>
      <p:sp>
        <p:nvSpPr>
          <p:cNvPr id="359" name="Google Shape;359;p52"/>
          <p:cNvSpPr txBox="1"/>
          <p:nvPr/>
        </p:nvSpPr>
        <p:spPr>
          <a:xfrm>
            <a:off x="624469" y="1440483"/>
            <a:ext cx="10950498" cy="1128474"/>
          </a:xfrm>
          <a:prstGeom prst="rect">
            <a:avLst/>
          </a:prstGeom>
          <a:noFill/>
          <a:ln>
            <a:noFill/>
          </a:ln>
        </p:spPr>
        <p:txBody>
          <a:bodyPr spcFirstLastPara="1" wrap="square" lIns="121900" tIns="121900" rIns="121900" bIns="121900" anchor="t" anchorCtr="0">
            <a:spAutoFit/>
          </a:bodyPr>
          <a:lstStyle/>
          <a:p>
            <a:pPr>
              <a:spcBef>
                <a:spcPts val="1600"/>
              </a:spcBef>
              <a:buSzPts val="1400"/>
            </a:pPr>
            <a:r>
              <a:rPr lang="en" sz="2200" b="1">
                <a:solidFill>
                  <a:schemeClr val="accent3"/>
                </a:solidFill>
                <a:latin typeface="Georgia"/>
                <a:ea typeface="Georgia"/>
                <a:cs typeface="Georgia"/>
                <a:sym typeface="Georgia"/>
              </a:rPr>
              <a:t>Ready Regions are established and providing VQB5 coordination, accountability, and family engagement statewide</a:t>
            </a:r>
            <a:r>
              <a:rPr lang="en" sz="2200" b="1">
                <a:solidFill>
                  <a:schemeClr val="accent5">
                    <a:lumMod val="50000"/>
                  </a:schemeClr>
                </a:solidFill>
                <a:latin typeface="Georgia"/>
                <a:ea typeface="Georgia"/>
                <a:cs typeface="Georgia"/>
                <a:sym typeface="Georgia"/>
              </a:rPr>
              <a:t>.</a:t>
            </a:r>
            <a:endParaRPr lang="en" sz="2200" b="1">
              <a:solidFill>
                <a:schemeClr val="accent5">
                  <a:lumMod val="50000"/>
                </a:schemeClr>
              </a:solidFill>
              <a:latin typeface="Georgia"/>
              <a:ea typeface="Calibri"/>
              <a:cs typeface="Calibri"/>
            </a:endParaRPr>
          </a:p>
        </p:txBody>
      </p:sp>
      <p:sp>
        <p:nvSpPr>
          <p:cNvPr id="360" name="Google Shape;360;p52"/>
          <p:cNvSpPr txBox="1"/>
          <p:nvPr/>
        </p:nvSpPr>
        <p:spPr>
          <a:xfrm>
            <a:off x="8813067" y="5293934"/>
            <a:ext cx="3048000" cy="553957"/>
          </a:xfrm>
          <a:prstGeom prst="rect">
            <a:avLst/>
          </a:prstGeom>
          <a:noFill/>
          <a:ln>
            <a:noFill/>
          </a:ln>
        </p:spPr>
        <p:txBody>
          <a:bodyPr spcFirstLastPara="1" wrap="square" lIns="121900" tIns="121900" rIns="121900" bIns="121900" anchor="t" anchorCtr="0">
            <a:spAutoFit/>
          </a:bodyPr>
          <a:lstStyle/>
          <a:p>
            <a:r>
              <a:rPr lang="en" sz="2000" u="sng">
                <a:solidFill>
                  <a:schemeClr val="bg2"/>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Ready Regions Website</a:t>
            </a:r>
            <a:endParaRPr sz="2000">
              <a:solidFill>
                <a:schemeClr val="bg2"/>
              </a:solidFill>
              <a:latin typeface="Georgia"/>
              <a:ea typeface="Georgia"/>
              <a:cs typeface="Georgia"/>
              <a:sym typeface="Georgia"/>
            </a:endParaRPr>
          </a:p>
        </p:txBody>
      </p:sp>
      <p:sp>
        <p:nvSpPr>
          <p:cNvPr id="3" name="Slide Number Placeholder 3">
            <a:extLst>
              <a:ext uri="{FF2B5EF4-FFF2-40B4-BE49-F238E27FC236}">
                <a16:creationId xmlns:a16="http://schemas.microsoft.com/office/drawing/2014/main" id="{B7788B91-03F9-F75B-C8B2-C9A766919539}"/>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spTree>
    <p:extLst>
      <p:ext uri="{BB962C8B-B14F-4D97-AF65-F5344CB8AC3E}">
        <p14:creationId xmlns:p14="http://schemas.microsoft.com/office/powerpoint/2010/main" val="4248252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AE64-F691-1C41-43F4-0D929B488A8F}"/>
              </a:ext>
            </a:extLst>
          </p:cNvPr>
          <p:cNvSpPr>
            <a:spLocks noGrp="1"/>
          </p:cNvSpPr>
          <p:nvPr>
            <p:ph type="title"/>
          </p:nvPr>
        </p:nvSpPr>
        <p:spPr/>
        <p:txBody>
          <a:bodyPr>
            <a:normAutofit/>
          </a:bodyPr>
          <a:lstStyle/>
          <a:p>
            <a:r>
              <a:rPr lang="en-US" sz="4300"/>
              <a:t>Success #6 – RecognizeB5</a:t>
            </a:r>
          </a:p>
        </p:txBody>
      </p:sp>
      <p:pic>
        <p:nvPicPr>
          <p:cNvPr id="5" name="Picture 4" descr="Map&#10;&#10;Description automatically generated with medium confidence">
            <a:extLst>
              <a:ext uri="{FF2B5EF4-FFF2-40B4-BE49-F238E27FC236}">
                <a16:creationId xmlns:a16="http://schemas.microsoft.com/office/drawing/2014/main" id="{9960E870-2FD0-ECB7-C806-38261D530FF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2163" t="1576" r="4575" b="14763"/>
          <a:stretch/>
        </p:blipFill>
        <p:spPr>
          <a:xfrm>
            <a:off x="409648" y="2034475"/>
            <a:ext cx="11264488" cy="4826525"/>
          </a:xfrm>
          <a:prstGeom prst="rect">
            <a:avLst/>
          </a:prstGeom>
          <a:ln>
            <a:noFill/>
          </a:ln>
        </p:spPr>
      </p:pic>
      <p:sp>
        <p:nvSpPr>
          <p:cNvPr id="31" name="Google Shape;136;p16">
            <a:extLst>
              <a:ext uri="{FF2B5EF4-FFF2-40B4-BE49-F238E27FC236}">
                <a16:creationId xmlns:a16="http://schemas.microsoft.com/office/drawing/2014/main" id="{15DCCFFB-7722-5507-2A3D-F5E77778C93C}"/>
              </a:ext>
            </a:extLst>
          </p:cNvPr>
          <p:cNvSpPr txBox="1"/>
          <p:nvPr/>
        </p:nvSpPr>
        <p:spPr>
          <a:xfrm>
            <a:off x="2747099" y="5681909"/>
            <a:ext cx="18108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Georgia" panose="02040502050405020303" pitchFamily="18" charset="0"/>
                <a:ea typeface="Josefin Sans"/>
                <a:cs typeface="Josefin Sans"/>
                <a:sym typeface="Josefin Sans"/>
              </a:rPr>
              <a:t>771 </a:t>
            </a:r>
          </a:p>
          <a:p>
            <a:pPr marL="0" lvl="0" indent="0" algn="ctr" rtl="0">
              <a:spcBef>
                <a:spcPts val="0"/>
              </a:spcBef>
              <a:spcAft>
                <a:spcPts val="0"/>
              </a:spcAft>
              <a:buNone/>
            </a:pPr>
            <a:r>
              <a:rPr lang="en" sz="1000" b="1">
                <a:latin typeface="Georgia" panose="02040502050405020303" pitchFamily="18" charset="0"/>
                <a:ea typeface="Josefin Sans"/>
                <a:cs typeface="Josefin Sans"/>
                <a:sym typeface="Josefin Sans"/>
              </a:rPr>
              <a:t>EDUCATORS AWARDED</a:t>
            </a:r>
            <a:endParaRPr sz="1000" b="1">
              <a:latin typeface="Georgia" panose="02040502050405020303" pitchFamily="18" charset="0"/>
              <a:ea typeface="Josefin Sans"/>
              <a:cs typeface="Josefin Sans"/>
              <a:sym typeface="Josefin Sans"/>
            </a:endParaRPr>
          </a:p>
        </p:txBody>
      </p:sp>
      <p:sp>
        <p:nvSpPr>
          <p:cNvPr id="35" name="Google Shape;136;p16">
            <a:extLst>
              <a:ext uri="{FF2B5EF4-FFF2-40B4-BE49-F238E27FC236}">
                <a16:creationId xmlns:a16="http://schemas.microsoft.com/office/drawing/2014/main" id="{EB8A3F13-23DA-C1B2-6C61-17CD8AC50993}"/>
              </a:ext>
            </a:extLst>
          </p:cNvPr>
          <p:cNvSpPr txBox="1"/>
          <p:nvPr/>
        </p:nvSpPr>
        <p:spPr>
          <a:xfrm>
            <a:off x="5849400" y="5617717"/>
            <a:ext cx="18108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Georgia" panose="02040502050405020303" pitchFamily="18" charset="0"/>
                <a:ea typeface="Josefin Sans"/>
                <a:cs typeface="Josefin Sans"/>
                <a:sym typeface="Josefin Sans"/>
              </a:rPr>
              <a:t>686 </a:t>
            </a:r>
          </a:p>
          <a:p>
            <a:pPr marL="0" lvl="0" indent="0" algn="ctr" rtl="0">
              <a:spcBef>
                <a:spcPts val="0"/>
              </a:spcBef>
              <a:spcAft>
                <a:spcPts val="0"/>
              </a:spcAft>
              <a:buNone/>
            </a:pPr>
            <a:r>
              <a:rPr lang="en-US" sz="1000" b="1">
                <a:latin typeface="Georgia" panose="02040502050405020303" pitchFamily="18" charset="0"/>
                <a:ea typeface="Josefin Sans"/>
                <a:cs typeface="Josefin Sans"/>
                <a:sym typeface="Josefin Sans"/>
              </a:rPr>
              <a:t>EDUCATORS AWARDED</a:t>
            </a:r>
          </a:p>
        </p:txBody>
      </p:sp>
      <p:sp>
        <p:nvSpPr>
          <p:cNvPr id="37" name="Google Shape;136;p16">
            <a:extLst>
              <a:ext uri="{FF2B5EF4-FFF2-40B4-BE49-F238E27FC236}">
                <a16:creationId xmlns:a16="http://schemas.microsoft.com/office/drawing/2014/main" id="{55E37CC9-3324-3CE9-238A-5DAD0073D958}"/>
              </a:ext>
            </a:extLst>
          </p:cNvPr>
          <p:cNvSpPr txBox="1"/>
          <p:nvPr/>
        </p:nvSpPr>
        <p:spPr>
          <a:xfrm>
            <a:off x="8639876" y="6051381"/>
            <a:ext cx="1810800" cy="738633"/>
          </a:xfrm>
          <a:prstGeom prst="rect">
            <a:avLst/>
          </a:prstGeom>
          <a:noFill/>
          <a:ln>
            <a:noFill/>
          </a:ln>
        </p:spPr>
        <p:txBody>
          <a:bodyPr spcFirstLastPara="1" wrap="square" lIns="91425" tIns="91425" rIns="91425" bIns="91425" anchor="t" anchorCtr="0">
            <a:spAutoFit/>
          </a:bodyPr>
          <a:lstStyle/>
          <a:p>
            <a:pPr algn="ctr"/>
            <a:r>
              <a:rPr lang="en" sz="1600" b="1">
                <a:latin typeface="Georgia" panose="02040502050405020303" pitchFamily="18" charset="0"/>
                <a:ea typeface="Josefin Sans"/>
                <a:cs typeface="Josefin Sans"/>
                <a:sym typeface="Josefin Sans"/>
              </a:rPr>
              <a:t>1,085 </a:t>
            </a:r>
          </a:p>
          <a:p>
            <a:pPr algn="ctr"/>
            <a:r>
              <a:rPr lang="en-US" sz="1000" b="1">
                <a:latin typeface="Georgia" panose="02040502050405020303" pitchFamily="18" charset="0"/>
                <a:ea typeface="Josefin Sans"/>
                <a:cs typeface="Josefin Sans"/>
                <a:sym typeface="Josefin Sans"/>
              </a:rPr>
              <a:t>EDUCATORS AWARDED</a:t>
            </a:r>
          </a:p>
        </p:txBody>
      </p:sp>
      <p:sp>
        <p:nvSpPr>
          <p:cNvPr id="39" name="Google Shape;136;p16">
            <a:extLst>
              <a:ext uri="{FF2B5EF4-FFF2-40B4-BE49-F238E27FC236}">
                <a16:creationId xmlns:a16="http://schemas.microsoft.com/office/drawing/2014/main" id="{BC2398F0-398E-F1BB-4BF4-F5CAF23FA08F}"/>
              </a:ext>
            </a:extLst>
          </p:cNvPr>
          <p:cNvSpPr txBox="1"/>
          <p:nvPr/>
        </p:nvSpPr>
        <p:spPr>
          <a:xfrm>
            <a:off x="7734476" y="5432297"/>
            <a:ext cx="18108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Georgia" panose="02040502050405020303" pitchFamily="18" charset="0"/>
                <a:ea typeface="Josefin Sans"/>
                <a:cs typeface="Josefin Sans"/>
                <a:sym typeface="Josefin Sans"/>
              </a:rPr>
              <a:t>1,871 </a:t>
            </a:r>
            <a:endParaRPr lang="en" sz="1000" b="1">
              <a:latin typeface="Georgia" panose="02040502050405020303" pitchFamily="18" charset="0"/>
              <a:ea typeface="Josefin Sans"/>
              <a:cs typeface="Josefin Sans"/>
              <a:sym typeface="Josefin Sans"/>
            </a:endParaRPr>
          </a:p>
          <a:p>
            <a:pPr algn="ctr"/>
            <a:r>
              <a:rPr lang="en-US" sz="1000" b="1">
                <a:latin typeface="Georgia" panose="02040502050405020303" pitchFamily="18" charset="0"/>
                <a:ea typeface="Josefin Sans"/>
                <a:cs typeface="Josefin Sans"/>
                <a:sym typeface="Josefin Sans"/>
              </a:rPr>
              <a:t>EDUCATORS AWARDED</a:t>
            </a:r>
          </a:p>
        </p:txBody>
      </p:sp>
      <p:sp>
        <p:nvSpPr>
          <p:cNvPr id="41" name="Google Shape;136;p16">
            <a:extLst>
              <a:ext uri="{FF2B5EF4-FFF2-40B4-BE49-F238E27FC236}">
                <a16:creationId xmlns:a16="http://schemas.microsoft.com/office/drawing/2014/main" id="{16F9CCC0-8D62-98E1-9030-54EB7F3B7566}"/>
              </a:ext>
            </a:extLst>
          </p:cNvPr>
          <p:cNvSpPr txBox="1"/>
          <p:nvPr/>
        </p:nvSpPr>
        <p:spPr>
          <a:xfrm>
            <a:off x="8372358" y="4321201"/>
            <a:ext cx="1810800" cy="738633"/>
          </a:xfrm>
          <a:prstGeom prst="rect">
            <a:avLst/>
          </a:prstGeom>
          <a:noFill/>
          <a:ln>
            <a:noFill/>
          </a:ln>
        </p:spPr>
        <p:txBody>
          <a:bodyPr spcFirstLastPara="1" wrap="square" lIns="91425" tIns="91425" rIns="91425" bIns="91425" anchor="t" anchorCtr="0">
            <a:spAutoFit/>
          </a:bodyPr>
          <a:lstStyle/>
          <a:p>
            <a:pPr algn="ctr"/>
            <a:r>
              <a:rPr lang="en" sz="1600" b="1">
                <a:latin typeface="Georgia" panose="02040502050405020303" pitchFamily="18" charset="0"/>
                <a:ea typeface="Josefin Sans"/>
                <a:cs typeface="Josefin Sans"/>
                <a:sym typeface="Josefin Sans"/>
              </a:rPr>
              <a:t>966 </a:t>
            </a:r>
          </a:p>
          <a:p>
            <a:pPr algn="ctr"/>
            <a:r>
              <a:rPr lang="en-US" sz="1000" b="1">
                <a:latin typeface="Georgia" panose="02040502050405020303" pitchFamily="18" charset="0"/>
                <a:ea typeface="Josefin Sans"/>
                <a:cs typeface="Josefin Sans"/>
                <a:sym typeface="Josefin Sans"/>
              </a:rPr>
              <a:t>EDUCATORS AWARDED</a:t>
            </a:r>
          </a:p>
        </p:txBody>
      </p:sp>
      <p:sp>
        <p:nvSpPr>
          <p:cNvPr id="43" name="Google Shape;136;p16">
            <a:extLst>
              <a:ext uri="{FF2B5EF4-FFF2-40B4-BE49-F238E27FC236}">
                <a16:creationId xmlns:a16="http://schemas.microsoft.com/office/drawing/2014/main" id="{1C42B55D-4FAA-2A04-4EAA-7E852E5AA423}"/>
              </a:ext>
            </a:extLst>
          </p:cNvPr>
          <p:cNvSpPr txBox="1"/>
          <p:nvPr/>
        </p:nvSpPr>
        <p:spPr>
          <a:xfrm>
            <a:off x="6098817" y="3934016"/>
            <a:ext cx="1810800" cy="738633"/>
          </a:xfrm>
          <a:prstGeom prst="rect">
            <a:avLst/>
          </a:prstGeom>
          <a:noFill/>
          <a:ln>
            <a:noFill/>
          </a:ln>
        </p:spPr>
        <p:txBody>
          <a:bodyPr spcFirstLastPara="1" wrap="square" lIns="91425" tIns="91425" rIns="91425" bIns="91425" anchor="t" anchorCtr="0">
            <a:spAutoFit/>
          </a:bodyPr>
          <a:lstStyle/>
          <a:p>
            <a:pPr algn="ctr"/>
            <a:r>
              <a:rPr lang="en" sz="1600" b="1">
                <a:latin typeface="Georgia" panose="02040502050405020303" pitchFamily="18" charset="0"/>
                <a:ea typeface="Josefin Sans"/>
                <a:cs typeface="Josefin Sans"/>
                <a:sym typeface="Josefin Sans"/>
              </a:rPr>
              <a:t>894 </a:t>
            </a:r>
          </a:p>
          <a:p>
            <a:pPr algn="ctr"/>
            <a:r>
              <a:rPr lang="en-US" sz="1000" b="1">
                <a:latin typeface="Georgia" panose="02040502050405020303" pitchFamily="18" charset="0"/>
                <a:ea typeface="Josefin Sans"/>
                <a:cs typeface="Josefin Sans"/>
                <a:sym typeface="Josefin Sans"/>
              </a:rPr>
              <a:t>EDUCATORS AWARDED</a:t>
            </a:r>
          </a:p>
        </p:txBody>
      </p:sp>
      <p:sp>
        <p:nvSpPr>
          <p:cNvPr id="45" name="Google Shape;136;p16">
            <a:extLst>
              <a:ext uri="{FF2B5EF4-FFF2-40B4-BE49-F238E27FC236}">
                <a16:creationId xmlns:a16="http://schemas.microsoft.com/office/drawing/2014/main" id="{F33E8B69-98E1-AC0A-9870-1C89677FC96B}"/>
              </a:ext>
            </a:extLst>
          </p:cNvPr>
          <p:cNvSpPr txBox="1"/>
          <p:nvPr/>
        </p:nvSpPr>
        <p:spPr>
          <a:xfrm>
            <a:off x="7311810" y="3222563"/>
            <a:ext cx="18108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Georgia" panose="02040502050405020303" pitchFamily="18" charset="0"/>
                <a:ea typeface="Josefin Sans"/>
                <a:cs typeface="Josefin Sans"/>
                <a:sym typeface="Josefin Sans"/>
              </a:rPr>
              <a:t>2,166 </a:t>
            </a:r>
          </a:p>
          <a:p>
            <a:pPr marL="0" lvl="0" indent="0" algn="ctr" rtl="0">
              <a:spcBef>
                <a:spcPts val="0"/>
              </a:spcBef>
              <a:spcAft>
                <a:spcPts val="0"/>
              </a:spcAft>
              <a:buNone/>
            </a:pPr>
            <a:r>
              <a:rPr lang="en-US" sz="1000" b="1">
                <a:latin typeface="Georgia" panose="02040502050405020303" pitchFamily="18" charset="0"/>
                <a:ea typeface="Josefin Sans"/>
                <a:cs typeface="Josefin Sans"/>
                <a:sym typeface="Josefin Sans"/>
              </a:rPr>
              <a:t>EDUCATORS AWARDED</a:t>
            </a:r>
          </a:p>
        </p:txBody>
      </p:sp>
      <p:sp>
        <p:nvSpPr>
          <p:cNvPr id="47" name="Google Shape;136;p16">
            <a:extLst>
              <a:ext uri="{FF2B5EF4-FFF2-40B4-BE49-F238E27FC236}">
                <a16:creationId xmlns:a16="http://schemas.microsoft.com/office/drawing/2014/main" id="{97F55D01-4527-7913-139D-C07C8C5595FB}"/>
              </a:ext>
            </a:extLst>
          </p:cNvPr>
          <p:cNvSpPr txBox="1"/>
          <p:nvPr/>
        </p:nvSpPr>
        <p:spPr>
          <a:xfrm>
            <a:off x="8254348" y="2731320"/>
            <a:ext cx="18108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Georgia" panose="02040502050405020303" pitchFamily="18" charset="0"/>
                <a:ea typeface="Josefin Sans"/>
                <a:cs typeface="Josefin Sans"/>
                <a:sym typeface="Josefin Sans"/>
              </a:rPr>
              <a:t>2,326</a:t>
            </a:r>
          </a:p>
          <a:p>
            <a:pPr algn="ctr"/>
            <a:r>
              <a:rPr lang="en-US" sz="1000" b="1">
                <a:latin typeface="Georgia" panose="02040502050405020303" pitchFamily="18" charset="0"/>
                <a:ea typeface="Josefin Sans"/>
                <a:cs typeface="Josefin Sans"/>
                <a:sym typeface="Josefin Sans"/>
              </a:rPr>
              <a:t>EDUCATORS AWARDED</a:t>
            </a:r>
          </a:p>
        </p:txBody>
      </p:sp>
      <p:sp>
        <p:nvSpPr>
          <p:cNvPr id="3" name="Text Placeholder 2">
            <a:extLst>
              <a:ext uri="{FF2B5EF4-FFF2-40B4-BE49-F238E27FC236}">
                <a16:creationId xmlns:a16="http://schemas.microsoft.com/office/drawing/2014/main" id="{8E4F7DAA-AAD7-7A30-7E04-94BB2AF1811D}"/>
              </a:ext>
            </a:extLst>
          </p:cNvPr>
          <p:cNvSpPr>
            <a:spLocks noGrp="1"/>
          </p:cNvSpPr>
          <p:nvPr>
            <p:ph type="body" idx="1"/>
          </p:nvPr>
        </p:nvSpPr>
        <p:spPr>
          <a:xfrm>
            <a:off x="602166" y="1441500"/>
            <a:ext cx="10961650" cy="2814954"/>
          </a:xfrm>
        </p:spPr>
        <p:txBody>
          <a:bodyPr>
            <a:normAutofit/>
          </a:bodyPr>
          <a:lstStyle/>
          <a:p>
            <a:pPr marL="186055" indent="0">
              <a:lnSpc>
                <a:spcPct val="100000"/>
              </a:lnSpc>
              <a:spcBef>
                <a:spcPts val="1000"/>
              </a:spcBef>
              <a:buNone/>
            </a:pPr>
            <a:r>
              <a:rPr lang="en-US" sz="2200" b="1">
                <a:solidFill>
                  <a:schemeClr val="accent3"/>
                </a:solidFill>
                <a:latin typeface="Georgia"/>
              </a:rPr>
              <a:t>RecognizeB5 will distribute approximately $25M to over 11,400 early childhood educators in 2022-2023.</a:t>
            </a:r>
          </a:p>
          <a:p>
            <a:pPr marL="608965" indent="-422910"/>
            <a:endParaRPr lang="en-US"/>
          </a:p>
        </p:txBody>
      </p:sp>
      <p:sp>
        <p:nvSpPr>
          <p:cNvPr id="6" name="Google Shape;136;p16">
            <a:extLst>
              <a:ext uri="{FF2B5EF4-FFF2-40B4-BE49-F238E27FC236}">
                <a16:creationId xmlns:a16="http://schemas.microsoft.com/office/drawing/2014/main" id="{A365CF6D-40ED-4D45-A231-F64CBA6BC403}"/>
              </a:ext>
            </a:extLst>
          </p:cNvPr>
          <p:cNvSpPr txBox="1"/>
          <p:nvPr/>
        </p:nvSpPr>
        <p:spPr>
          <a:xfrm>
            <a:off x="4746348" y="4529231"/>
            <a:ext cx="1810800" cy="738633"/>
          </a:xfrm>
          <a:prstGeom prst="rect">
            <a:avLst/>
          </a:prstGeom>
          <a:noFill/>
          <a:ln>
            <a:noFill/>
          </a:ln>
        </p:spPr>
        <p:txBody>
          <a:bodyPr spcFirstLastPara="1" wrap="square" lIns="91425" tIns="91425" rIns="91425" bIns="91425" anchor="t" anchorCtr="0">
            <a:spAutoFit/>
          </a:bodyPr>
          <a:lstStyle/>
          <a:p>
            <a:pPr algn="ctr"/>
            <a:r>
              <a:rPr lang="en" sz="1600" b="1">
                <a:latin typeface="Georgia" panose="02040502050405020303" pitchFamily="18" charset="0"/>
                <a:ea typeface="Josefin Sans"/>
                <a:cs typeface="Josefin Sans"/>
                <a:sym typeface="Josefin Sans"/>
              </a:rPr>
              <a:t>722 </a:t>
            </a:r>
          </a:p>
          <a:p>
            <a:pPr algn="ctr"/>
            <a:r>
              <a:rPr lang="en-US" sz="1000" b="1">
                <a:latin typeface="Georgia" panose="02040502050405020303" pitchFamily="18" charset="0"/>
                <a:ea typeface="Josefin Sans"/>
                <a:cs typeface="Josefin Sans"/>
                <a:sym typeface="Josefin Sans"/>
              </a:rPr>
              <a:t>EDUCATORS AWARDED</a:t>
            </a:r>
          </a:p>
        </p:txBody>
      </p:sp>
      <p:sp>
        <p:nvSpPr>
          <p:cNvPr id="4" name="Text Placeholder 2">
            <a:extLst>
              <a:ext uri="{FF2B5EF4-FFF2-40B4-BE49-F238E27FC236}">
                <a16:creationId xmlns:a16="http://schemas.microsoft.com/office/drawing/2014/main" id="{5B571408-3C9A-EBD0-FA72-12B08455A2A0}"/>
              </a:ext>
            </a:extLst>
          </p:cNvPr>
          <p:cNvSpPr txBox="1">
            <a:spLocks/>
          </p:cNvSpPr>
          <p:nvPr/>
        </p:nvSpPr>
        <p:spPr>
          <a:xfrm>
            <a:off x="747131" y="2273222"/>
            <a:ext cx="5316235" cy="195842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609585" marR="0" lvl="0" indent="-423323" algn="l" rtl="0">
              <a:lnSpc>
                <a:spcPct val="90000"/>
              </a:lnSpc>
              <a:spcBef>
                <a:spcPts val="1067"/>
              </a:spcBef>
              <a:spcAft>
                <a:spcPts val="0"/>
              </a:spcAft>
              <a:buClr>
                <a:schemeClr val="accent1"/>
              </a:buClr>
              <a:buSzPts val="1400"/>
              <a:buFont typeface="Arial"/>
              <a:buChar char="•"/>
              <a:defRPr sz="2100" b="0" i="0" u="none" strike="noStrike" cap="none">
                <a:solidFill>
                  <a:srgbClr val="555555"/>
                </a:solidFill>
                <a:latin typeface="Calibri"/>
                <a:ea typeface="Calibri"/>
                <a:cs typeface="Calibri"/>
                <a:sym typeface="Calibri"/>
              </a:defRPr>
            </a:lvl1pPr>
            <a:lvl2pPr marL="1219170" marR="0" lvl="1" indent="-423323" algn="l" rtl="0">
              <a:lnSpc>
                <a:spcPct val="90000"/>
              </a:lnSpc>
              <a:spcBef>
                <a:spcPts val="533"/>
              </a:spcBef>
              <a:spcAft>
                <a:spcPts val="0"/>
              </a:spcAft>
              <a:buClr>
                <a:schemeClr val="accent1"/>
              </a:buClr>
              <a:buSzPts val="1400"/>
              <a:buFont typeface="Calibri"/>
              <a:buChar char="-"/>
              <a:defRPr sz="1800" b="0" i="0" u="none" strike="noStrike" cap="none">
                <a:solidFill>
                  <a:srgbClr val="555555"/>
                </a:solidFill>
                <a:latin typeface="Calibri"/>
                <a:ea typeface="Calibri"/>
                <a:cs typeface="Calibri"/>
                <a:sym typeface="Calibri"/>
              </a:defRPr>
            </a:lvl2pPr>
            <a:lvl3pPr marL="1828754" marR="0" lvl="2" indent="-380990" algn="l" rtl="0">
              <a:lnSpc>
                <a:spcPct val="90000"/>
              </a:lnSpc>
              <a:spcBef>
                <a:spcPts val="533"/>
              </a:spcBef>
              <a:spcAft>
                <a:spcPts val="0"/>
              </a:spcAft>
              <a:buClr>
                <a:schemeClr val="accent1"/>
              </a:buClr>
              <a:buSzPts val="900"/>
              <a:buFont typeface="Courier New"/>
              <a:buChar char="o"/>
              <a:defRPr sz="1500" b="0" i="0" u="none" strike="noStrike" cap="none">
                <a:solidFill>
                  <a:srgbClr val="555555"/>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608965" indent="-422910">
              <a:buClr>
                <a:schemeClr val="bg2"/>
              </a:buClr>
              <a:buSzPct val="90000"/>
            </a:pPr>
            <a:r>
              <a:rPr lang="en" sz="2000" kern="0">
                <a:solidFill>
                  <a:schemeClr val="accent3"/>
                </a:solidFill>
                <a:latin typeface="Georgia"/>
              </a:rPr>
              <a:t>RecognizeB5 awards a financial incentive to eligible teachers to help support, retain, and reward talented, yet undercompensated, early educators in non-school early learning settings.</a:t>
            </a:r>
            <a:endParaRPr lang="en-US" sz="2000" b="1" kern="0">
              <a:solidFill>
                <a:schemeClr val="accent3"/>
              </a:solidFill>
              <a:latin typeface="Georgia"/>
            </a:endParaRPr>
          </a:p>
          <a:p>
            <a:pPr marL="608965" indent="-422910"/>
            <a:endParaRPr lang="en-US" sz="2000" kern="0"/>
          </a:p>
        </p:txBody>
      </p:sp>
      <p:sp>
        <p:nvSpPr>
          <p:cNvPr id="7" name="Slide Number Placeholder 6">
            <a:extLst>
              <a:ext uri="{FF2B5EF4-FFF2-40B4-BE49-F238E27FC236}">
                <a16:creationId xmlns:a16="http://schemas.microsoft.com/office/drawing/2014/main" id="{8CABA496-6243-4EF9-B93A-CDEE84439F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spTree>
    <p:extLst>
      <p:ext uri="{BB962C8B-B14F-4D97-AF65-F5344CB8AC3E}">
        <p14:creationId xmlns:p14="http://schemas.microsoft.com/office/powerpoint/2010/main" val="38011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F415B-AC2B-4EBB-8E31-20E1A26E2496}"/>
              </a:ext>
            </a:extLst>
          </p:cNvPr>
          <p:cNvSpPr>
            <a:spLocks noGrp="1"/>
          </p:cNvSpPr>
          <p:nvPr>
            <p:ph type="title"/>
          </p:nvPr>
        </p:nvSpPr>
        <p:spPr/>
        <p:txBody>
          <a:bodyPr>
            <a:normAutofit/>
          </a:bodyPr>
          <a:lstStyle/>
          <a:p>
            <a:r>
              <a:rPr lang="en-US" sz="4300"/>
              <a:t>Success #7: Field Support for VQB5</a:t>
            </a:r>
          </a:p>
        </p:txBody>
      </p:sp>
      <p:sp>
        <p:nvSpPr>
          <p:cNvPr id="3" name="Text Placeholder 2">
            <a:extLst>
              <a:ext uri="{FF2B5EF4-FFF2-40B4-BE49-F238E27FC236}">
                <a16:creationId xmlns:a16="http://schemas.microsoft.com/office/drawing/2014/main" id="{3AA207AD-99A2-4354-A651-247C0E69D9A9}"/>
              </a:ext>
            </a:extLst>
          </p:cNvPr>
          <p:cNvSpPr>
            <a:spLocks noGrp="1"/>
          </p:cNvSpPr>
          <p:nvPr>
            <p:ph type="body" idx="1"/>
          </p:nvPr>
        </p:nvSpPr>
        <p:spPr>
          <a:xfrm>
            <a:off x="562707" y="1467144"/>
            <a:ext cx="11063948" cy="4718000"/>
          </a:xfrm>
        </p:spPr>
        <p:txBody>
          <a:bodyPr/>
          <a:lstStyle/>
          <a:p>
            <a:pPr marL="186055" indent="0">
              <a:buNone/>
            </a:pPr>
            <a:r>
              <a:rPr lang="en-US" sz="2200" b="1">
                <a:solidFill>
                  <a:schemeClr val="accent3"/>
                </a:solidFill>
              </a:rPr>
              <a:t>The field continues to express widespread support for VQB5:</a:t>
            </a:r>
            <a:endParaRPr lang="en-US" sz="2200" b="1">
              <a:solidFill>
                <a:schemeClr val="accent3"/>
              </a:solidFill>
              <a:latin typeface="Georgia" panose="02040502050405020303" pitchFamily="18" charset="0"/>
            </a:endParaRPr>
          </a:p>
        </p:txBody>
      </p:sp>
      <p:graphicFrame>
        <p:nvGraphicFramePr>
          <p:cNvPr id="5" name="Table 5">
            <a:extLst>
              <a:ext uri="{FF2B5EF4-FFF2-40B4-BE49-F238E27FC236}">
                <a16:creationId xmlns:a16="http://schemas.microsoft.com/office/drawing/2014/main" id="{B6B30694-2985-A310-DBB7-82C12CBC6551}"/>
              </a:ext>
            </a:extLst>
          </p:cNvPr>
          <p:cNvGraphicFramePr>
            <a:graphicFrameLocks noGrp="1"/>
          </p:cNvGraphicFramePr>
          <p:nvPr>
            <p:extLst>
              <p:ext uri="{D42A27DB-BD31-4B8C-83A1-F6EECF244321}">
                <p14:modId xmlns:p14="http://schemas.microsoft.com/office/powerpoint/2010/main" val="1735221056"/>
              </p:ext>
            </p:extLst>
          </p:nvPr>
        </p:nvGraphicFramePr>
        <p:xfrm>
          <a:off x="573741" y="2051537"/>
          <a:ext cx="11052915" cy="3962400"/>
        </p:xfrm>
        <a:graphic>
          <a:graphicData uri="http://schemas.openxmlformats.org/drawingml/2006/table">
            <a:tbl>
              <a:tblPr firstRow="1" bandRow="1">
                <a:tableStyleId>{FABFCF23-3B69-468F-B69F-88F6DE6A72F2}</a:tableStyleId>
              </a:tblPr>
              <a:tblGrid>
                <a:gridCol w="11052915">
                  <a:extLst>
                    <a:ext uri="{9D8B030D-6E8A-4147-A177-3AD203B41FA5}">
                      <a16:colId xmlns:a16="http://schemas.microsoft.com/office/drawing/2014/main" val="2329114462"/>
                    </a:ext>
                  </a:extLst>
                </a:gridCol>
              </a:tblGrid>
              <a:tr h="319615">
                <a:tc>
                  <a:txBody>
                    <a:bodyPr/>
                    <a:lstStyle/>
                    <a:p>
                      <a:r>
                        <a:rPr lang="en-US" sz="2000">
                          <a:solidFill>
                            <a:schemeClr val="bg1"/>
                          </a:solidFill>
                          <a:latin typeface="Georgia"/>
                        </a:rPr>
                        <a:t>Positive Feedback forVQB5</a:t>
                      </a:r>
                    </a:p>
                  </a:txBody>
                  <a:tcPr>
                    <a:solidFill>
                      <a:schemeClr val="accent5">
                        <a:lumMod val="50000"/>
                      </a:schemeClr>
                    </a:solidFill>
                  </a:tcPr>
                </a:tc>
                <a:extLst>
                  <a:ext uri="{0D108BD9-81ED-4DB2-BD59-A6C34878D82A}">
                    <a16:rowId xmlns:a16="http://schemas.microsoft.com/office/drawing/2014/main" val="4122850711"/>
                  </a:ext>
                </a:extLst>
              </a:tr>
              <a:tr h="370840">
                <a:tc>
                  <a:txBody>
                    <a:bodyPr/>
                    <a:lstStyle/>
                    <a:p>
                      <a:r>
                        <a:rPr lang="en-US" sz="2000">
                          <a:solidFill>
                            <a:schemeClr val="accent3"/>
                          </a:solidFill>
                          <a:latin typeface="Georgia"/>
                        </a:rPr>
                        <a:t>Unified approach across all birth-to-five programs</a:t>
                      </a:r>
                    </a:p>
                  </a:txBody>
                  <a:tcPr/>
                </a:tc>
                <a:extLst>
                  <a:ext uri="{0D108BD9-81ED-4DB2-BD59-A6C34878D82A}">
                    <a16:rowId xmlns:a16="http://schemas.microsoft.com/office/drawing/2014/main" val="2387907109"/>
                  </a:ext>
                </a:extLst>
              </a:tr>
              <a:tr h="370840">
                <a:tc>
                  <a:txBody>
                    <a:bodyPr/>
                    <a:lstStyle/>
                    <a:p>
                      <a:r>
                        <a:rPr lang="en-US" sz="2000">
                          <a:solidFill>
                            <a:schemeClr val="accent3"/>
                          </a:solidFill>
                          <a:latin typeface="Georgia"/>
                        </a:rPr>
                        <a:t>Individualized feedback from local and external CLASS observations</a:t>
                      </a:r>
                    </a:p>
                  </a:txBody>
                  <a:tcPr/>
                </a:tc>
                <a:extLst>
                  <a:ext uri="{0D108BD9-81ED-4DB2-BD59-A6C34878D82A}">
                    <a16:rowId xmlns:a16="http://schemas.microsoft.com/office/drawing/2014/main" val="1201720608"/>
                  </a:ext>
                </a:extLst>
              </a:tr>
              <a:tr h="370840">
                <a:tc>
                  <a:txBody>
                    <a:bodyPr/>
                    <a:lstStyle/>
                    <a:p>
                      <a:r>
                        <a:rPr lang="en-US" sz="2000">
                          <a:solidFill>
                            <a:schemeClr val="accent3"/>
                          </a:solidFill>
                          <a:latin typeface="Georgia"/>
                        </a:rPr>
                        <a:t>Appreciation of increased curriculum options</a:t>
                      </a:r>
                    </a:p>
                  </a:txBody>
                  <a:tcPr/>
                </a:tc>
                <a:extLst>
                  <a:ext uri="{0D108BD9-81ED-4DB2-BD59-A6C34878D82A}">
                    <a16:rowId xmlns:a16="http://schemas.microsoft.com/office/drawing/2014/main" val="1156337300"/>
                  </a:ext>
                </a:extLst>
              </a:tr>
              <a:tr h="370839">
                <a:tc>
                  <a:txBody>
                    <a:bodyPr/>
                    <a:lstStyle/>
                    <a:p>
                      <a:pPr lvl="0">
                        <a:buNone/>
                      </a:pPr>
                      <a:r>
                        <a:rPr lang="en-US" sz="2000">
                          <a:solidFill>
                            <a:schemeClr val="accent3"/>
                          </a:solidFill>
                          <a:latin typeface="Georgia"/>
                        </a:rPr>
                        <a:t>Sharing PY1 results privately has helped programs learn how VQB5 works </a:t>
                      </a:r>
                    </a:p>
                  </a:txBody>
                  <a:tcPr/>
                </a:tc>
                <a:extLst>
                  <a:ext uri="{0D108BD9-81ED-4DB2-BD59-A6C34878D82A}">
                    <a16:rowId xmlns:a16="http://schemas.microsoft.com/office/drawing/2014/main" val="1148098296"/>
                  </a:ext>
                </a:extLst>
              </a:tr>
              <a:tr h="370840">
                <a:tc>
                  <a:txBody>
                    <a:bodyPr/>
                    <a:lstStyle/>
                    <a:p>
                      <a:r>
                        <a:rPr lang="en-US" sz="2000">
                          <a:solidFill>
                            <a:schemeClr val="accent3"/>
                          </a:solidFill>
                          <a:latin typeface="Georgia"/>
                        </a:rPr>
                        <a:t>Training and technical assistance received from regional and state partners </a:t>
                      </a:r>
                    </a:p>
                  </a:txBody>
                  <a:tcPr/>
                </a:tc>
                <a:extLst>
                  <a:ext uri="{0D108BD9-81ED-4DB2-BD59-A6C34878D82A}">
                    <a16:rowId xmlns:a16="http://schemas.microsoft.com/office/drawing/2014/main" val="1773738037"/>
                  </a:ext>
                </a:extLst>
              </a:tr>
              <a:tr h="395653">
                <a:tc>
                  <a:txBody>
                    <a:bodyPr/>
                    <a:lstStyle/>
                    <a:p>
                      <a:r>
                        <a:rPr lang="en-US" sz="2000">
                          <a:solidFill>
                            <a:schemeClr val="accent3"/>
                          </a:solidFill>
                          <a:latin typeface="Georgia"/>
                        </a:rPr>
                        <a:t>Increased alignment and collaboration with improvement partners</a:t>
                      </a:r>
                    </a:p>
                  </a:txBody>
                  <a:tcPr/>
                </a:tc>
                <a:extLst>
                  <a:ext uri="{0D108BD9-81ED-4DB2-BD59-A6C34878D82A}">
                    <a16:rowId xmlns:a16="http://schemas.microsoft.com/office/drawing/2014/main" val="2538103364"/>
                  </a:ext>
                </a:extLst>
              </a:tr>
              <a:tr h="390196">
                <a:tc>
                  <a:txBody>
                    <a:bodyPr/>
                    <a:lstStyle/>
                    <a:p>
                      <a:pPr lvl="0">
                        <a:buNone/>
                      </a:pPr>
                      <a:r>
                        <a:rPr lang="en-US" sz="2000">
                          <a:solidFill>
                            <a:schemeClr val="accent3"/>
                          </a:solidFill>
                          <a:latin typeface="Georgia"/>
                        </a:rPr>
                        <a:t>Having actionable data to target and prioritize supports for programs</a:t>
                      </a:r>
                    </a:p>
                  </a:txBody>
                  <a:tcPr/>
                </a:tc>
                <a:extLst>
                  <a:ext uri="{0D108BD9-81ED-4DB2-BD59-A6C34878D82A}">
                    <a16:rowId xmlns:a16="http://schemas.microsoft.com/office/drawing/2014/main" val="3528708316"/>
                  </a:ext>
                </a:extLst>
              </a:tr>
              <a:tr h="370840">
                <a:tc>
                  <a:txBody>
                    <a:bodyPr/>
                    <a:lstStyle/>
                    <a:p>
                      <a:r>
                        <a:rPr lang="en-US" sz="2000">
                          <a:solidFill>
                            <a:schemeClr val="accent3"/>
                          </a:solidFill>
                          <a:latin typeface="Georgia"/>
                        </a:rPr>
                        <a:t>Financial incentive for childcare and family day homes (RecognizeB5)</a:t>
                      </a:r>
                    </a:p>
                  </a:txBody>
                  <a:tcPr/>
                </a:tc>
                <a:extLst>
                  <a:ext uri="{0D108BD9-81ED-4DB2-BD59-A6C34878D82A}">
                    <a16:rowId xmlns:a16="http://schemas.microsoft.com/office/drawing/2014/main" val="3202669228"/>
                  </a:ext>
                </a:extLst>
              </a:tr>
              <a:tr h="370839">
                <a:tc>
                  <a:txBody>
                    <a:bodyPr/>
                    <a:lstStyle/>
                    <a:p>
                      <a:pPr lvl="0">
                        <a:buNone/>
                      </a:pPr>
                      <a:r>
                        <a:rPr lang="en-US" sz="2000">
                          <a:solidFill>
                            <a:schemeClr val="accent3"/>
                          </a:solidFill>
                          <a:latin typeface="Georgia"/>
                        </a:rPr>
                        <a:t>Overall appreciation of having the opportunity to practice and provide feedback to the state</a:t>
                      </a:r>
                    </a:p>
                  </a:txBody>
                  <a:tcPr/>
                </a:tc>
                <a:extLst>
                  <a:ext uri="{0D108BD9-81ED-4DB2-BD59-A6C34878D82A}">
                    <a16:rowId xmlns:a16="http://schemas.microsoft.com/office/drawing/2014/main" val="2889969096"/>
                  </a:ext>
                </a:extLst>
              </a:tr>
            </a:tbl>
          </a:graphicData>
        </a:graphic>
      </p:graphicFrame>
      <p:sp>
        <p:nvSpPr>
          <p:cNvPr id="4" name="Slide Number Placeholder 3">
            <a:extLst>
              <a:ext uri="{FF2B5EF4-FFF2-40B4-BE49-F238E27FC236}">
                <a16:creationId xmlns:a16="http://schemas.microsoft.com/office/drawing/2014/main" id="{2531A629-DA3F-4D8D-892F-9D26CEBA01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26</a:t>
            </a:fld>
            <a:endParaRPr lang="en"/>
          </a:p>
        </p:txBody>
      </p:sp>
    </p:spTree>
    <p:extLst>
      <p:ext uri="{BB962C8B-B14F-4D97-AF65-F5344CB8AC3E}">
        <p14:creationId xmlns:p14="http://schemas.microsoft.com/office/powerpoint/2010/main" val="3458307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3F77-D2E9-C88D-FA61-A8268CA1BE67}"/>
              </a:ext>
            </a:extLst>
          </p:cNvPr>
          <p:cNvSpPr>
            <a:spLocks noGrp="1"/>
          </p:cNvSpPr>
          <p:nvPr>
            <p:ph type="title"/>
          </p:nvPr>
        </p:nvSpPr>
        <p:spPr/>
        <p:txBody>
          <a:bodyPr>
            <a:normAutofit/>
          </a:bodyPr>
          <a:lstStyle/>
          <a:p>
            <a:r>
              <a:rPr lang="en-US" sz="4300"/>
              <a:t>Challenges to Address</a:t>
            </a:r>
          </a:p>
        </p:txBody>
      </p:sp>
      <p:sp>
        <p:nvSpPr>
          <p:cNvPr id="4" name="Text Placeholder 3">
            <a:extLst>
              <a:ext uri="{FF2B5EF4-FFF2-40B4-BE49-F238E27FC236}">
                <a16:creationId xmlns:a16="http://schemas.microsoft.com/office/drawing/2014/main" id="{A9661866-0AFD-B5AC-7A7F-B242E30168EC}"/>
              </a:ext>
            </a:extLst>
          </p:cNvPr>
          <p:cNvSpPr>
            <a:spLocks noGrp="1"/>
          </p:cNvSpPr>
          <p:nvPr>
            <p:ph type="body" idx="1"/>
          </p:nvPr>
        </p:nvSpPr>
        <p:spPr>
          <a:xfrm>
            <a:off x="595086" y="1458929"/>
            <a:ext cx="10972800" cy="4718000"/>
          </a:xfrm>
        </p:spPr>
        <p:txBody>
          <a:bodyPr>
            <a:normAutofit/>
          </a:bodyPr>
          <a:lstStyle/>
          <a:p>
            <a:pPr marL="186055" indent="0">
              <a:buNone/>
            </a:pPr>
            <a:r>
              <a:rPr lang="en-US" sz="2200" b="1">
                <a:solidFill>
                  <a:schemeClr val="accent3"/>
                </a:solidFill>
              </a:rPr>
              <a:t>Here are the key challenges that Virginia should address as it prepares for full implementation of VQB5:</a:t>
            </a:r>
          </a:p>
          <a:p>
            <a:pPr marL="643255" indent="-457200">
              <a:lnSpc>
                <a:spcPct val="100000"/>
              </a:lnSpc>
              <a:spcBef>
                <a:spcPts val="1200"/>
              </a:spcBef>
              <a:buClr>
                <a:schemeClr val="bg2"/>
              </a:buClr>
              <a:buAutoNum type="arabicPeriod"/>
            </a:pPr>
            <a:r>
              <a:rPr lang="en-US" sz="2200">
                <a:solidFill>
                  <a:schemeClr val="accent3"/>
                </a:solidFill>
              </a:rPr>
              <a:t>Roughly 25% of publicly-funded sites are not yet participating. </a:t>
            </a:r>
          </a:p>
          <a:p>
            <a:pPr marL="643255" indent="-457200">
              <a:lnSpc>
                <a:spcPct val="100000"/>
              </a:lnSpc>
              <a:buClr>
                <a:schemeClr val="bg2"/>
              </a:buClr>
              <a:buAutoNum type="arabicPeriod"/>
            </a:pPr>
            <a:r>
              <a:rPr lang="en-US" sz="2200">
                <a:solidFill>
                  <a:schemeClr val="accent3"/>
                </a:solidFill>
              </a:rPr>
              <a:t>Many sites were missing local observations in Practice Year 1.</a:t>
            </a:r>
          </a:p>
          <a:p>
            <a:pPr marL="643255" indent="-457200">
              <a:lnSpc>
                <a:spcPct val="100000"/>
              </a:lnSpc>
              <a:buClr>
                <a:schemeClr val="bg2"/>
              </a:buClr>
              <a:buAutoNum type="arabicPeriod"/>
            </a:pPr>
            <a:r>
              <a:rPr lang="en-US" sz="2200">
                <a:solidFill>
                  <a:schemeClr val="accent3"/>
                </a:solidFill>
              </a:rPr>
              <a:t>There are inconsistencies in local observation scores. </a:t>
            </a:r>
          </a:p>
          <a:p>
            <a:pPr marL="643255" indent="-457200">
              <a:lnSpc>
                <a:spcPct val="100000"/>
              </a:lnSpc>
              <a:buClr>
                <a:schemeClr val="bg2"/>
              </a:buClr>
              <a:buAutoNum type="arabicPeriod"/>
            </a:pPr>
            <a:r>
              <a:rPr lang="en-US" sz="2200">
                <a:solidFill>
                  <a:schemeClr val="accent3"/>
                </a:solidFill>
              </a:rPr>
              <a:t>A small percentage of sites require intensive support.</a:t>
            </a:r>
          </a:p>
          <a:p>
            <a:pPr marL="643255" indent="-457200">
              <a:lnSpc>
                <a:spcPct val="100000"/>
              </a:lnSpc>
              <a:buClr>
                <a:schemeClr val="bg2"/>
              </a:buClr>
              <a:buAutoNum type="arabicPeriod"/>
            </a:pPr>
            <a:r>
              <a:rPr lang="en-US" sz="2200">
                <a:solidFill>
                  <a:schemeClr val="accent3"/>
                </a:solidFill>
              </a:rPr>
              <a:t>There is variation in curriculum implementation by site type. </a:t>
            </a:r>
          </a:p>
          <a:p>
            <a:pPr marL="643255" indent="-457200">
              <a:lnSpc>
                <a:spcPct val="100000"/>
              </a:lnSpc>
              <a:buClr>
                <a:schemeClr val="bg2"/>
              </a:buClr>
              <a:buAutoNum type="arabicPeriod"/>
            </a:pPr>
            <a:r>
              <a:rPr lang="en-US" sz="2200">
                <a:solidFill>
                  <a:schemeClr val="accent3"/>
                </a:solidFill>
              </a:rPr>
              <a:t>Workforce challenges (e.g., teacher retention) continue to challenge quality improvement efforts. </a:t>
            </a:r>
          </a:p>
          <a:p>
            <a:pPr marL="186055" indent="0">
              <a:buNone/>
            </a:pPr>
            <a:endParaRPr lang="en-US" sz="2400" b="1">
              <a:solidFill>
                <a:schemeClr val="accent5">
                  <a:lumMod val="50000"/>
                </a:schemeClr>
              </a:solidFill>
            </a:endParaRPr>
          </a:p>
        </p:txBody>
      </p:sp>
      <p:sp>
        <p:nvSpPr>
          <p:cNvPr id="5" name="Slide Number Placeholder 3">
            <a:extLst>
              <a:ext uri="{FF2B5EF4-FFF2-40B4-BE49-F238E27FC236}">
                <a16:creationId xmlns:a16="http://schemas.microsoft.com/office/drawing/2014/main" id="{E2E5123A-A107-0D67-B3B8-768EAEA2F51E}"/>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27</a:t>
            </a:fld>
            <a:endParaRPr lang="en"/>
          </a:p>
        </p:txBody>
      </p:sp>
    </p:spTree>
    <p:extLst>
      <p:ext uri="{BB962C8B-B14F-4D97-AF65-F5344CB8AC3E}">
        <p14:creationId xmlns:p14="http://schemas.microsoft.com/office/powerpoint/2010/main" val="1892803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ABDF-A80F-508A-D7BF-717E9AF713E2}"/>
              </a:ext>
            </a:extLst>
          </p:cNvPr>
          <p:cNvSpPr>
            <a:spLocks noGrp="1"/>
          </p:cNvSpPr>
          <p:nvPr>
            <p:ph type="title"/>
          </p:nvPr>
        </p:nvSpPr>
        <p:spPr/>
        <p:txBody>
          <a:bodyPr>
            <a:normAutofit/>
          </a:bodyPr>
          <a:lstStyle/>
          <a:p>
            <a:r>
              <a:rPr lang="en-US" sz="4300"/>
              <a:t>Challenge #1 - Non-Participating Sites</a:t>
            </a:r>
          </a:p>
        </p:txBody>
      </p:sp>
      <p:sp>
        <p:nvSpPr>
          <p:cNvPr id="4" name="Text Placeholder 3">
            <a:extLst>
              <a:ext uri="{FF2B5EF4-FFF2-40B4-BE49-F238E27FC236}">
                <a16:creationId xmlns:a16="http://schemas.microsoft.com/office/drawing/2014/main" id="{015BAE61-ED21-6EEC-4D73-65CD8FAD2B5B}"/>
              </a:ext>
            </a:extLst>
          </p:cNvPr>
          <p:cNvSpPr>
            <a:spLocks noGrp="1"/>
          </p:cNvSpPr>
          <p:nvPr>
            <p:ph type="body" idx="1"/>
          </p:nvPr>
        </p:nvSpPr>
        <p:spPr>
          <a:xfrm>
            <a:off x="421902" y="1357618"/>
            <a:ext cx="12136444" cy="595243"/>
          </a:xfrm>
        </p:spPr>
        <p:txBody>
          <a:bodyPr>
            <a:normAutofit/>
          </a:bodyPr>
          <a:lstStyle/>
          <a:p>
            <a:pPr marL="186055" indent="0">
              <a:buNone/>
            </a:pPr>
            <a:r>
              <a:rPr lang="en-US" sz="2200" b="1">
                <a:solidFill>
                  <a:schemeClr val="accent3"/>
                </a:solidFill>
              </a:rPr>
              <a:t>About 26% of sites across the state are not yet participating in VQB5.</a:t>
            </a:r>
            <a:r>
              <a:rPr lang="en-US" sz="2200">
                <a:solidFill>
                  <a:schemeClr val="accent3"/>
                </a:solidFill>
              </a:rPr>
              <a:t> </a:t>
            </a:r>
          </a:p>
          <a:p>
            <a:endParaRPr lang="en-US"/>
          </a:p>
        </p:txBody>
      </p:sp>
      <p:graphicFrame>
        <p:nvGraphicFramePr>
          <p:cNvPr id="7" name="Chart 6">
            <a:extLst>
              <a:ext uri="{FF2B5EF4-FFF2-40B4-BE49-F238E27FC236}">
                <a16:creationId xmlns:a16="http://schemas.microsoft.com/office/drawing/2014/main" id="{367CD514-A5E5-1ED8-C1DC-3854517B7CD1}"/>
              </a:ext>
            </a:extLst>
          </p:cNvPr>
          <p:cNvGraphicFramePr>
            <a:graphicFrameLocks/>
          </p:cNvGraphicFramePr>
          <p:nvPr/>
        </p:nvGraphicFramePr>
        <p:xfrm>
          <a:off x="285750" y="1704975"/>
          <a:ext cx="11153775" cy="5153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069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ABDF-A80F-508A-D7BF-717E9AF713E2}"/>
              </a:ext>
            </a:extLst>
          </p:cNvPr>
          <p:cNvSpPr>
            <a:spLocks noGrp="1"/>
          </p:cNvSpPr>
          <p:nvPr>
            <p:ph type="title"/>
          </p:nvPr>
        </p:nvSpPr>
        <p:spPr/>
        <p:txBody>
          <a:bodyPr>
            <a:normAutofit fontScale="90000"/>
          </a:bodyPr>
          <a:lstStyle/>
          <a:p>
            <a:r>
              <a:rPr lang="en-US"/>
              <a:t>Challenge #1 - Non-Participating Sites</a:t>
            </a:r>
          </a:p>
        </p:txBody>
      </p:sp>
      <p:graphicFrame>
        <p:nvGraphicFramePr>
          <p:cNvPr id="6" name="Chart 5">
            <a:extLst>
              <a:ext uri="{FF2B5EF4-FFF2-40B4-BE49-F238E27FC236}">
                <a16:creationId xmlns:a16="http://schemas.microsoft.com/office/drawing/2014/main" id="{07A3E855-3DE2-1DBA-AE4E-188F3EA29370}"/>
              </a:ext>
            </a:extLst>
          </p:cNvPr>
          <p:cNvGraphicFramePr>
            <a:graphicFrameLocks/>
          </p:cNvGraphicFramePr>
          <p:nvPr>
            <p:extLst>
              <p:ext uri="{D42A27DB-BD31-4B8C-83A1-F6EECF244321}">
                <p14:modId xmlns:p14="http://schemas.microsoft.com/office/powerpoint/2010/main" val="3760442520"/>
              </p:ext>
            </p:extLst>
          </p:nvPr>
        </p:nvGraphicFramePr>
        <p:xfrm>
          <a:off x="611859" y="1823627"/>
          <a:ext cx="10968282" cy="50918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015BAE61-ED21-6EEC-4D73-65CD8FAD2B5B}"/>
              </a:ext>
            </a:extLst>
          </p:cNvPr>
          <p:cNvSpPr>
            <a:spLocks noGrp="1"/>
          </p:cNvSpPr>
          <p:nvPr>
            <p:ph type="body" idx="1"/>
          </p:nvPr>
        </p:nvSpPr>
        <p:spPr>
          <a:xfrm>
            <a:off x="558046" y="1399593"/>
            <a:ext cx="10968282" cy="766958"/>
          </a:xfrm>
        </p:spPr>
        <p:txBody>
          <a:bodyPr>
            <a:normAutofit/>
          </a:bodyPr>
          <a:lstStyle/>
          <a:p>
            <a:pPr marL="186055" indent="0">
              <a:lnSpc>
                <a:spcPct val="110000"/>
              </a:lnSpc>
              <a:buNone/>
            </a:pPr>
            <a:r>
              <a:rPr lang="en-US" sz="2200" b="1">
                <a:solidFill>
                  <a:schemeClr val="accent3"/>
                </a:solidFill>
              </a:rPr>
              <a:t>Non-participation trends are similar across all site types. </a:t>
            </a:r>
            <a:r>
              <a:rPr lang="en-US" sz="2000" b="1">
                <a:solidFill>
                  <a:schemeClr val="accent3"/>
                </a:solidFill>
              </a:rPr>
              <a:t> </a:t>
            </a:r>
            <a:endParaRPr lang="en-US" sz="2000">
              <a:solidFill>
                <a:schemeClr val="accent3"/>
              </a:solidFill>
            </a:endParaRPr>
          </a:p>
          <a:p>
            <a:endParaRPr lang="en-US" sz="2000"/>
          </a:p>
        </p:txBody>
      </p:sp>
      <p:sp>
        <p:nvSpPr>
          <p:cNvPr id="11" name="TextBox 10">
            <a:extLst>
              <a:ext uri="{FF2B5EF4-FFF2-40B4-BE49-F238E27FC236}">
                <a16:creationId xmlns:a16="http://schemas.microsoft.com/office/drawing/2014/main" id="{3C4FF39B-A551-4CA4-02C4-73F34A970F1E}"/>
              </a:ext>
            </a:extLst>
          </p:cNvPr>
          <p:cNvSpPr txBox="1"/>
          <p:nvPr/>
        </p:nvSpPr>
        <p:spPr>
          <a:xfrm>
            <a:off x="5150765" y="4268214"/>
            <a:ext cx="2135859" cy="523220"/>
          </a:xfrm>
          <a:prstGeom prst="rect">
            <a:avLst/>
          </a:prstGeom>
          <a:noFill/>
        </p:spPr>
        <p:txBody>
          <a:bodyPr wrap="square" rtlCol="0">
            <a:spAutoFit/>
          </a:bodyPr>
          <a:lstStyle/>
          <a:p>
            <a:pPr algn="ctr"/>
            <a:r>
              <a:rPr lang="en-US" sz="1400" b="1">
                <a:latin typeface="Georgia" panose="02040502050405020303" pitchFamily="18" charset="0"/>
              </a:rPr>
              <a:t>23% of all FDHs are not yet participating</a:t>
            </a:r>
          </a:p>
        </p:txBody>
      </p:sp>
      <p:sp>
        <p:nvSpPr>
          <p:cNvPr id="12" name="TextBox 11">
            <a:extLst>
              <a:ext uri="{FF2B5EF4-FFF2-40B4-BE49-F238E27FC236}">
                <a16:creationId xmlns:a16="http://schemas.microsoft.com/office/drawing/2014/main" id="{CA068680-6C56-40EE-43CB-CE86EB9B9CDF}"/>
              </a:ext>
            </a:extLst>
          </p:cNvPr>
          <p:cNvSpPr txBox="1"/>
          <p:nvPr/>
        </p:nvSpPr>
        <p:spPr>
          <a:xfrm>
            <a:off x="1762305" y="2063315"/>
            <a:ext cx="2200556" cy="523220"/>
          </a:xfrm>
          <a:prstGeom prst="rect">
            <a:avLst/>
          </a:prstGeom>
          <a:noFill/>
        </p:spPr>
        <p:txBody>
          <a:bodyPr wrap="square" rtlCol="0">
            <a:spAutoFit/>
          </a:bodyPr>
          <a:lstStyle/>
          <a:p>
            <a:pPr algn="ctr"/>
            <a:r>
              <a:rPr lang="en-US" sz="1400" b="1">
                <a:latin typeface="Georgia" panose="02040502050405020303" pitchFamily="18" charset="0"/>
              </a:rPr>
              <a:t>29% of all Centers are not yet participating</a:t>
            </a:r>
          </a:p>
        </p:txBody>
      </p:sp>
      <p:sp>
        <p:nvSpPr>
          <p:cNvPr id="13" name="TextBox 12">
            <a:extLst>
              <a:ext uri="{FF2B5EF4-FFF2-40B4-BE49-F238E27FC236}">
                <a16:creationId xmlns:a16="http://schemas.microsoft.com/office/drawing/2014/main" id="{3E6A69DE-0E11-053C-6409-A6228F8441FC}"/>
              </a:ext>
            </a:extLst>
          </p:cNvPr>
          <p:cNvSpPr txBox="1"/>
          <p:nvPr/>
        </p:nvSpPr>
        <p:spPr>
          <a:xfrm>
            <a:off x="8481018" y="3940259"/>
            <a:ext cx="2618664" cy="523220"/>
          </a:xfrm>
          <a:prstGeom prst="rect">
            <a:avLst/>
          </a:prstGeom>
          <a:noFill/>
        </p:spPr>
        <p:txBody>
          <a:bodyPr wrap="square" lIns="91440" tIns="45720" rIns="91440" bIns="45720" rtlCol="0" anchor="t">
            <a:spAutoFit/>
          </a:bodyPr>
          <a:lstStyle/>
          <a:p>
            <a:pPr algn="ctr"/>
            <a:r>
              <a:rPr lang="en-US" sz="1400" b="1">
                <a:latin typeface="Georgia"/>
              </a:rPr>
              <a:t>24% of all Public Schools are not yet participating</a:t>
            </a:r>
          </a:p>
        </p:txBody>
      </p:sp>
    </p:spTree>
    <p:extLst>
      <p:ext uri="{BB962C8B-B14F-4D97-AF65-F5344CB8AC3E}">
        <p14:creationId xmlns:p14="http://schemas.microsoft.com/office/powerpoint/2010/main" val="121917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100231a4db7_0_20"/>
          <p:cNvSpPr txBox="1">
            <a:spLocks noGrp="1"/>
          </p:cNvSpPr>
          <p:nvPr>
            <p:ph type="title"/>
          </p:nvPr>
        </p:nvSpPr>
        <p:spPr>
          <a:xfrm>
            <a:off x="367077" y="2474183"/>
            <a:ext cx="11463083" cy="287021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Georgia"/>
              <a:buNone/>
            </a:pPr>
            <a:r>
              <a:rPr lang="en-US" sz="4600"/>
              <a:t>General Policy for Remote Participation in Committee Meetings and Meetings Conducted Virtually</a:t>
            </a:r>
            <a:endParaRPr sz="4600"/>
          </a:p>
        </p:txBody>
      </p:sp>
      <p:sp>
        <p:nvSpPr>
          <p:cNvPr id="640" name="Google Shape;640;g100231a4db7_0_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FA3"/>
              </a:buClr>
              <a:buSzPts val="1200"/>
              <a:buFont typeface="Calibri"/>
              <a:buNone/>
            </a:pPr>
            <a:fld id="{00000000-1234-1234-1234-123412341234}" type="slidenum">
              <a:rPr lang="en-US" sz="1200" b="0" i="0" u="none" strike="noStrike" cap="none">
                <a:solidFill>
                  <a:srgbClr val="888FA3"/>
                </a:solidFill>
                <a:latin typeface="Calibri"/>
                <a:ea typeface="Calibri"/>
                <a:cs typeface="Calibri"/>
                <a:sym typeface="Calibri"/>
              </a:rPr>
              <a:t>3</a:t>
            </a:fld>
            <a:endParaRPr sz="1200" b="0" i="0" u="none" strike="noStrike" cap="none">
              <a:solidFill>
                <a:srgbClr val="888FA3"/>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003D-C9AA-94F1-0FBF-0CB65382FC5F}"/>
              </a:ext>
            </a:extLst>
          </p:cNvPr>
          <p:cNvSpPr>
            <a:spLocks noGrp="1"/>
          </p:cNvSpPr>
          <p:nvPr>
            <p:ph type="title"/>
          </p:nvPr>
        </p:nvSpPr>
        <p:spPr/>
        <p:txBody>
          <a:bodyPr>
            <a:normAutofit/>
          </a:bodyPr>
          <a:lstStyle/>
          <a:p>
            <a:r>
              <a:rPr lang="en-US" sz="4300"/>
              <a:t>Challenge #2 – Missing Observations</a:t>
            </a:r>
          </a:p>
        </p:txBody>
      </p:sp>
      <p:sp>
        <p:nvSpPr>
          <p:cNvPr id="4" name="Text Placeholder 3">
            <a:extLst>
              <a:ext uri="{FF2B5EF4-FFF2-40B4-BE49-F238E27FC236}">
                <a16:creationId xmlns:a16="http://schemas.microsoft.com/office/drawing/2014/main" id="{877D8113-AC45-3E6C-434E-06E17BEE53EB}"/>
              </a:ext>
            </a:extLst>
          </p:cNvPr>
          <p:cNvSpPr>
            <a:spLocks noGrp="1"/>
          </p:cNvSpPr>
          <p:nvPr>
            <p:ph type="body" idx="1"/>
          </p:nvPr>
        </p:nvSpPr>
        <p:spPr>
          <a:xfrm>
            <a:off x="635620" y="1458929"/>
            <a:ext cx="10950497" cy="845000"/>
          </a:xfrm>
        </p:spPr>
        <p:txBody>
          <a:bodyPr>
            <a:noAutofit/>
          </a:bodyPr>
          <a:lstStyle/>
          <a:p>
            <a:pPr marL="186055" indent="0">
              <a:lnSpc>
                <a:spcPct val="100000"/>
              </a:lnSpc>
              <a:buNone/>
            </a:pPr>
            <a:r>
              <a:rPr lang="en" sz="2200" b="1">
                <a:solidFill>
                  <a:schemeClr val="accent3"/>
                </a:solidFill>
                <a:sym typeface="Trebuchet MS"/>
              </a:rPr>
              <a:t>In Practice Year 1,  410 sites were missing at least one local classroom observation, resulting in incomplete ratings. </a:t>
            </a:r>
            <a:endParaRPr lang="en-US" sz="2200" b="1">
              <a:solidFill>
                <a:schemeClr val="accent3"/>
              </a:solidFill>
            </a:endParaRPr>
          </a:p>
          <a:p>
            <a:pPr marL="608965" indent="-422910"/>
            <a:endParaRPr lang="en-US" sz="2000"/>
          </a:p>
        </p:txBody>
      </p:sp>
      <p:graphicFrame>
        <p:nvGraphicFramePr>
          <p:cNvPr id="9" name="Chart 8">
            <a:extLst>
              <a:ext uri="{FF2B5EF4-FFF2-40B4-BE49-F238E27FC236}">
                <a16:creationId xmlns:a16="http://schemas.microsoft.com/office/drawing/2014/main" id="{8ACB77EA-43D2-2674-2894-BF19A3C50AF0}"/>
              </a:ext>
            </a:extLst>
          </p:cNvPr>
          <p:cNvGraphicFramePr>
            <a:graphicFrameLocks/>
          </p:cNvGraphicFramePr>
          <p:nvPr/>
        </p:nvGraphicFramePr>
        <p:xfrm>
          <a:off x="931069" y="2124075"/>
          <a:ext cx="10329862" cy="41949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5929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FE32-810F-F735-028B-41B8C1797E63}"/>
              </a:ext>
            </a:extLst>
          </p:cNvPr>
          <p:cNvSpPr>
            <a:spLocks noGrp="1"/>
          </p:cNvSpPr>
          <p:nvPr>
            <p:ph type="title"/>
          </p:nvPr>
        </p:nvSpPr>
        <p:spPr/>
        <p:txBody>
          <a:bodyPr>
            <a:normAutofit fontScale="90000"/>
          </a:bodyPr>
          <a:lstStyle/>
          <a:p>
            <a:r>
              <a:rPr lang="en-US"/>
              <a:t>Challenge #3 - Inconsistencies In Observation Scores</a:t>
            </a:r>
          </a:p>
        </p:txBody>
      </p:sp>
      <p:graphicFrame>
        <p:nvGraphicFramePr>
          <p:cNvPr id="8" name="Chart 7">
            <a:extLst>
              <a:ext uri="{FF2B5EF4-FFF2-40B4-BE49-F238E27FC236}">
                <a16:creationId xmlns:a16="http://schemas.microsoft.com/office/drawing/2014/main" id="{A4732D76-953F-48F4-A52D-3F7C56501025}"/>
              </a:ext>
            </a:extLst>
          </p:cNvPr>
          <p:cNvGraphicFramePr>
            <a:graphicFrameLocks/>
          </p:cNvGraphicFramePr>
          <p:nvPr/>
        </p:nvGraphicFramePr>
        <p:xfrm>
          <a:off x="1353618" y="2067816"/>
          <a:ext cx="8933778" cy="47784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BA96BF32-3FE7-69B1-E019-49762799C2A3}"/>
              </a:ext>
            </a:extLst>
          </p:cNvPr>
          <p:cNvSpPr>
            <a:spLocks noGrp="1"/>
          </p:cNvSpPr>
          <p:nvPr>
            <p:ph type="body" idx="1"/>
          </p:nvPr>
        </p:nvSpPr>
        <p:spPr>
          <a:xfrm>
            <a:off x="613317" y="1324001"/>
            <a:ext cx="11017406" cy="1152252"/>
          </a:xfrm>
        </p:spPr>
        <p:txBody>
          <a:bodyPr spcFirstLastPara="1" wrap="square" lIns="68575" tIns="34275" rIns="68575" bIns="34275" anchor="t" anchorCtr="0">
            <a:noAutofit/>
          </a:bodyPr>
          <a:lstStyle/>
          <a:p>
            <a:pPr marL="186055" indent="0">
              <a:lnSpc>
                <a:spcPct val="100000"/>
              </a:lnSpc>
              <a:spcBef>
                <a:spcPts val="1000"/>
              </a:spcBef>
              <a:buNone/>
            </a:pPr>
            <a:r>
              <a:rPr lang="en-US" sz="2200" b="1">
                <a:solidFill>
                  <a:schemeClr val="accent3"/>
                </a:solidFill>
              </a:rPr>
              <a:t>Based on Fall 2022 data in classrooms that received both a local and an external observation, there are inconsistencies across age groups and 30% - 43% are not within one point of each other.</a:t>
            </a:r>
            <a:r>
              <a:rPr lang="en-US" sz="2200">
                <a:solidFill>
                  <a:schemeClr val="accent3"/>
                </a:solidFill>
              </a:rPr>
              <a:t> </a:t>
            </a:r>
            <a:endParaRPr lang="en-US"/>
          </a:p>
        </p:txBody>
      </p:sp>
    </p:spTree>
    <p:extLst>
      <p:ext uri="{BB962C8B-B14F-4D97-AF65-F5344CB8AC3E}">
        <p14:creationId xmlns:p14="http://schemas.microsoft.com/office/powerpoint/2010/main" val="4065355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A276-6C86-3003-8012-82ECF84D0050}"/>
              </a:ext>
            </a:extLst>
          </p:cNvPr>
          <p:cNvSpPr>
            <a:spLocks noGrp="1"/>
          </p:cNvSpPr>
          <p:nvPr>
            <p:ph type="title"/>
          </p:nvPr>
        </p:nvSpPr>
        <p:spPr/>
        <p:txBody>
          <a:bodyPr>
            <a:normAutofit fontScale="90000"/>
          </a:bodyPr>
          <a:lstStyle/>
          <a:p>
            <a:r>
              <a:rPr lang="en-US"/>
              <a:t>Challenge #4 – Sites that Require Additional Support</a:t>
            </a:r>
          </a:p>
        </p:txBody>
      </p:sp>
      <p:sp>
        <p:nvSpPr>
          <p:cNvPr id="4" name="Text Placeholder 3">
            <a:extLst>
              <a:ext uri="{FF2B5EF4-FFF2-40B4-BE49-F238E27FC236}">
                <a16:creationId xmlns:a16="http://schemas.microsoft.com/office/drawing/2014/main" id="{194F2956-D19E-399A-6D3E-A6536F1B795A}"/>
              </a:ext>
            </a:extLst>
          </p:cNvPr>
          <p:cNvSpPr>
            <a:spLocks noGrp="1"/>
          </p:cNvSpPr>
          <p:nvPr>
            <p:ph type="body" idx="1"/>
          </p:nvPr>
        </p:nvSpPr>
        <p:spPr>
          <a:xfrm>
            <a:off x="602167" y="1449659"/>
            <a:ext cx="10972800" cy="4818989"/>
          </a:xfrm>
        </p:spPr>
        <p:txBody>
          <a:bodyPr>
            <a:noAutofit/>
          </a:bodyPr>
          <a:lstStyle/>
          <a:p>
            <a:pPr marL="186055" indent="0">
              <a:lnSpc>
                <a:spcPct val="100000"/>
              </a:lnSpc>
              <a:buNone/>
            </a:pPr>
            <a:r>
              <a:rPr lang="en-US" sz="2200" b="1">
                <a:solidFill>
                  <a:schemeClr val="accent3"/>
                </a:solidFill>
              </a:rPr>
              <a:t>One in three sites that scored very low in Practice Year 1 did not participate in any state-supported improvement efforts.</a:t>
            </a:r>
            <a:endParaRPr lang="en-US" sz="2200">
              <a:solidFill>
                <a:schemeClr val="accent3"/>
              </a:solidFill>
            </a:endParaRPr>
          </a:p>
          <a:p>
            <a:pPr marL="528955" indent="-342900">
              <a:lnSpc>
                <a:spcPct val="100000"/>
              </a:lnSpc>
              <a:buClr>
                <a:schemeClr val="bg2"/>
              </a:buClr>
            </a:pPr>
            <a:r>
              <a:rPr lang="en-US" sz="2200">
                <a:solidFill>
                  <a:schemeClr val="accent3"/>
                </a:solidFill>
              </a:rPr>
              <a:t>Practice Year 1 identified that 17 sites had a "Needs Support" rating. This means that on average, classrooms at this site are scoring in the low range of teacher-child interactions. </a:t>
            </a:r>
          </a:p>
          <a:p>
            <a:pPr marL="528955">
              <a:lnSpc>
                <a:spcPct val="100000"/>
              </a:lnSpc>
              <a:buClr>
                <a:schemeClr val="bg2"/>
              </a:buClr>
            </a:pPr>
            <a:r>
              <a:rPr lang="en-US" sz="2200">
                <a:solidFill>
                  <a:schemeClr val="accent3"/>
                </a:solidFill>
              </a:rPr>
              <a:t>"Needs Support" sites represented 4 family day homes and 13 child care centers, and were spread across 8 regions. </a:t>
            </a:r>
          </a:p>
          <a:p>
            <a:pPr marL="528955" indent="-342900">
              <a:lnSpc>
                <a:spcPct val="100000"/>
              </a:lnSpc>
              <a:buClr>
                <a:schemeClr val="bg2"/>
              </a:buClr>
            </a:pPr>
            <a:r>
              <a:rPr lang="en-US" sz="2200">
                <a:solidFill>
                  <a:schemeClr val="accent3"/>
                </a:solidFill>
              </a:rPr>
              <a:t>In addition to having consistently low range CLASS scores, none of these sites were using an approved curriculum.  </a:t>
            </a:r>
          </a:p>
          <a:p>
            <a:pPr marL="528955" indent="-342900">
              <a:lnSpc>
                <a:spcPct val="100000"/>
              </a:lnSpc>
              <a:buClr>
                <a:schemeClr val="bg2"/>
              </a:buClr>
            </a:pPr>
            <a:r>
              <a:rPr lang="en-US" sz="2200">
                <a:solidFill>
                  <a:schemeClr val="accent3"/>
                </a:solidFill>
              </a:rPr>
              <a:t>All 17 sites were prioritized for coaching, access to curriculum and improvement resources in Practice Year 2. Yet only 11 of 17 are currently participating in coaching. </a:t>
            </a:r>
          </a:p>
          <a:p>
            <a:pPr marL="186055" indent="0">
              <a:buNone/>
            </a:pPr>
            <a:endParaRPr lang="en-US" sz="2000">
              <a:solidFill>
                <a:schemeClr val="accent1">
                  <a:lumMod val="50000"/>
                </a:schemeClr>
              </a:solidFill>
            </a:endParaRPr>
          </a:p>
          <a:p>
            <a:pPr marL="186055" indent="0">
              <a:buNone/>
            </a:pPr>
            <a:endParaRPr lang="en-US" sz="2000">
              <a:solidFill>
                <a:schemeClr val="accent1">
                  <a:lumMod val="50000"/>
                </a:schemeClr>
              </a:solidFill>
            </a:endParaRPr>
          </a:p>
          <a:p>
            <a:pPr marL="608965" indent="-422910"/>
            <a:endParaRPr lang="en" sz="2000">
              <a:solidFill>
                <a:schemeClr val="accent1">
                  <a:lumMod val="50000"/>
                </a:schemeClr>
              </a:solidFill>
            </a:endParaRPr>
          </a:p>
        </p:txBody>
      </p:sp>
      <p:sp>
        <p:nvSpPr>
          <p:cNvPr id="5" name="Slide Number Placeholder 3">
            <a:extLst>
              <a:ext uri="{FF2B5EF4-FFF2-40B4-BE49-F238E27FC236}">
                <a16:creationId xmlns:a16="http://schemas.microsoft.com/office/drawing/2014/main" id="{47370607-DD52-984A-F53A-17D6B2B35DC8}"/>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32</a:t>
            </a:fld>
            <a:endParaRPr lang="en"/>
          </a:p>
        </p:txBody>
      </p:sp>
    </p:spTree>
    <p:extLst>
      <p:ext uri="{BB962C8B-B14F-4D97-AF65-F5344CB8AC3E}">
        <p14:creationId xmlns:p14="http://schemas.microsoft.com/office/powerpoint/2010/main" val="4132499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title="Chart">
            <a:extLst>
              <a:ext uri="{FF2B5EF4-FFF2-40B4-BE49-F238E27FC236}">
                <a16:creationId xmlns:a16="http://schemas.microsoft.com/office/drawing/2014/main" id="{00000000-0008-0000-0700-00000C000000}"/>
              </a:ext>
            </a:extLst>
          </p:cNvPr>
          <p:cNvGraphicFramePr>
            <a:graphicFrameLocks/>
          </p:cNvGraphicFramePr>
          <p:nvPr>
            <p:extLst>
              <p:ext uri="{D42A27DB-BD31-4B8C-83A1-F6EECF244321}">
                <p14:modId xmlns:p14="http://schemas.microsoft.com/office/powerpoint/2010/main" val="162870660"/>
              </p:ext>
            </p:extLst>
          </p:nvPr>
        </p:nvGraphicFramePr>
        <p:xfrm>
          <a:off x="335830" y="2289396"/>
          <a:ext cx="6887523" cy="412446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9EE7618-1510-A8E9-7699-692B254858D1}"/>
              </a:ext>
            </a:extLst>
          </p:cNvPr>
          <p:cNvSpPr>
            <a:spLocks noGrp="1"/>
          </p:cNvSpPr>
          <p:nvPr>
            <p:ph type="title"/>
          </p:nvPr>
        </p:nvSpPr>
        <p:spPr/>
        <p:txBody>
          <a:bodyPr>
            <a:normAutofit fontScale="90000"/>
          </a:bodyPr>
          <a:lstStyle/>
          <a:p>
            <a:r>
              <a:rPr lang="en-US"/>
              <a:t>Challenge #5 – Variation In Curriculum Use in Classrooms vs. Sites </a:t>
            </a:r>
            <a:endParaRPr lang="en-US" sz="2800"/>
          </a:p>
        </p:txBody>
      </p:sp>
      <p:sp>
        <p:nvSpPr>
          <p:cNvPr id="3" name="Text Placeholder 2">
            <a:extLst>
              <a:ext uri="{FF2B5EF4-FFF2-40B4-BE49-F238E27FC236}">
                <a16:creationId xmlns:a16="http://schemas.microsoft.com/office/drawing/2014/main" id="{D04A4DA4-0CFF-CE1E-F747-E96541A0D4DC}"/>
              </a:ext>
            </a:extLst>
          </p:cNvPr>
          <p:cNvSpPr>
            <a:spLocks noGrp="1"/>
          </p:cNvSpPr>
          <p:nvPr>
            <p:ph type="body" idx="1"/>
          </p:nvPr>
        </p:nvSpPr>
        <p:spPr>
          <a:xfrm>
            <a:off x="602165" y="1429959"/>
            <a:ext cx="11006255" cy="853965"/>
          </a:xfrm>
        </p:spPr>
        <p:txBody>
          <a:bodyPr>
            <a:noAutofit/>
          </a:bodyPr>
          <a:lstStyle/>
          <a:p>
            <a:pPr marL="186055" indent="0">
              <a:lnSpc>
                <a:spcPct val="100000"/>
              </a:lnSpc>
              <a:spcBef>
                <a:spcPts val="0"/>
              </a:spcBef>
              <a:buNone/>
            </a:pPr>
            <a:r>
              <a:rPr lang="en-US" sz="2000" b="1">
                <a:solidFill>
                  <a:schemeClr val="accent3"/>
                </a:solidFill>
              </a:rPr>
              <a:t>In Practice Year 1, 22% of classrooms were not using an approved curriculum while only 15% of sites lacked access overall. Sites, especially publicly-funded private sites, are not yet prepared to provide a curriculum for every classroom.</a:t>
            </a:r>
          </a:p>
          <a:p>
            <a:pPr marL="608965" indent="-422910"/>
            <a:endParaRPr lang="en-US"/>
          </a:p>
        </p:txBody>
      </p:sp>
      <p:sp>
        <p:nvSpPr>
          <p:cNvPr id="5" name="Google Shape;1236;p197">
            <a:extLst>
              <a:ext uri="{FF2B5EF4-FFF2-40B4-BE49-F238E27FC236}">
                <a16:creationId xmlns:a16="http://schemas.microsoft.com/office/drawing/2014/main" id="{9A2C4DE6-17B2-5BC2-D1B3-F3A8E6261D25}"/>
              </a:ext>
            </a:extLst>
          </p:cNvPr>
          <p:cNvSpPr/>
          <p:nvPr/>
        </p:nvSpPr>
        <p:spPr>
          <a:xfrm>
            <a:off x="4986360" y="6346244"/>
            <a:ext cx="214800" cy="214800"/>
          </a:xfrm>
          <a:prstGeom prst="rect">
            <a:avLst/>
          </a:prstGeom>
          <a:solidFill>
            <a:srgbClr val="555555"/>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 name="Google Shape;1237;p197">
            <a:extLst>
              <a:ext uri="{FF2B5EF4-FFF2-40B4-BE49-F238E27FC236}">
                <a16:creationId xmlns:a16="http://schemas.microsoft.com/office/drawing/2014/main" id="{484DA0A3-C97D-D242-C7A6-B82FC4E7064B}"/>
              </a:ext>
            </a:extLst>
          </p:cNvPr>
          <p:cNvSpPr/>
          <p:nvPr/>
        </p:nvSpPr>
        <p:spPr>
          <a:xfrm>
            <a:off x="4986353" y="5986144"/>
            <a:ext cx="214800" cy="214800"/>
          </a:xfrm>
          <a:prstGeom prst="rect">
            <a:avLst/>
          </a:prstGeom>
          <a:solidFill>
            <a:srgbClr val="3E5B9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 name="Google Shape;1238;p197">
            <a:extLst>
              <a:ext uri="{FF2B5EF4-FFF2-40B4-BE49-F238E27FC236}">
                <a16:creationId xmlns:a16="http://schemas.microsoft.com/office/drawing/2014/main" id="{9508078F-A138-AE15-7A22-43B795EE8D83}"/>
              </a:ext>
            </a:extLst>
          </p:cNvPr>
          <p:cNvSpPr txBox="1"/>
          <p:nvPr/>
        </p:nvSpPr>
        <p:spPr>
          <a:xfrm>
            <a:off x="5212300" y="6233511"/>
            <a:ext cx="3348000" cy="471948"/>
          </a:xfrm>
          <a:prstGeom prst="rect">
            <a:avLst/>
          </a:prstGeom>
          <a:noFill/>
          <a:ln>
            <a:noFill/>
          </a:ln>
        </p:spPr>
        <p:txBody>
          <a:bodyPr spcFirstLastPara="1" wrap="square" lIns="121900" tIns="121900" rIns="121900" bIns="121900" anchor="t" anchorCtr="0">
            <a:spAutoFit/>
          </a:bodyPr>
          <a:lstStyle/>
          <a:p>
            <a:pPr>
              <a:buClr>
                <a:schemeClr val="dk1"/>
              </a:buClr>
              <a:buSzPts val="1100"/>
            </a:pPr>
            <a:r>
              <a:rPr lang="en" sz="1467">
                <a:solidFill>
                  <a:schemeClr val="accent3"/>
                </a:solidFill>
                <a:latin typeface="Georgia" panose="02040502050405020303" pitchFamily="18" charset="0"/>
                <a:ea typeface="Trebuchet MS"/>
                <a:cs typeface="Trebuchet MS"/>
                <a:sym typeface="Trebuchet MS"/>
              </a:rPr>
              <a:t>Not Using Approved Curriculum</a:t>
            </a:r>
            <a:endParaRPr sz="1467">
              <a:solidFill>
                <a:schemeClr val="accent3"/>
              </a:solidFill>
              <a:latin typeface="Georgia" panose="02040502050405020303" pitchFamily="18" charset="0"/>
              <a:ea typeface="Trebuchet MS"/>
              <a:cs typeface="Trebuchet MS"/>
              <a:sym typeface="Trebuchet MS"/>
            </a:endParaRPr>
          </a:p>
        </p:txBody>
      </p:sp>
      <p:sp>
        <p:nvSpPr>
          <p:cNvPr id="8" name="Google Shape;1239;p197">
            <a:extLst>
              <a:ext uri="{FF2B5EF4-FFF2-40B4-BE49-F238E27FC236}">
                <a16:creationId xmlns:a16="http://schemas.microsoft.com/office/drawing/2014/main" id="{3D40C454-9AD5-7062-95D0-FB90F2E6F8EF}"/>
              </a:ext>
            </a:extLst>
          </p:cNvPr>
          <p:cNvSpPr txBox="1"/>
          <p:nvPr/>
        </p:nvSpPr>
        <p:spPr>
          <a:xfrm>
            <a:off x="5212300" y="5847344"/>
            <a:ext cx="2978800" cy="471948"/>
          </a:xfrm>
          <a:prstGeom prst="rect">
            <a:avLst/>
          </a:prstGeom>
          <a:noFill/>
          <a:ln>
            <a:noFill/>
          </a:ln>
        </p:spPr>
        <p:txBody>
          <a:bodyPr spcFirstLastPara="1" wrap="square" lIns="121900" tIns="121900" rIns="121900" bIns="121900" anchor="t" anchorCtr="0">
            <a:spAutoFit/>
          </a:bodyPr>
          <a:lstStyle/>
          <a:p>
            <a:r>
              <a:rPr lang="en" sz="1467">
                <a:solidFill>
                  <a:schemeClr val="accent3"/>
                </a:solidFill>
                <a:latin typeface="Georgia" panose="02040502050405020303" pitchFamily="18" charset="0"/>
                <a:ea typeface="Trebuchet MS"/>
                <a:cs typeface="Trebuchet MS"/>
                <a:sym typeface="Trebuchet MS"/>
              </a:rPr>
              <a:t>Using Approved Curriculum</a:t>
            </a:r>
            <a:endParaRPr sz="1467">
              <a:solidFill>
                <a:schemeClr val="accent3"/>
              </a:solidFill>
              <a:latin typeface="Georgia" panose="02040502050405020303" pitchFamily="18" charset="0"/>
              <a:ea typeface="Trebuchet MS"/>
              <a:cs typeface="Trebuchet MS"/>
              <a:sym typeface="Trebuchet MS"/>
            </a:endParaRPr>
          </a:p>
        </p:txBody>
      </p:sp>
      <p:graphicFrame>
        <p:nvGraphicFramePr>
          <p:cNvPr id="12" name="Chart 11" title="Chart">
            <a:extLst>
              <a:ext uri="{FF2B5EF4-FFF2-40B4-BE49-F238E27FC236}">
                <a16:creationId xmlns:a16="http://schemas.microsoft.com/office/drawing/2014/main" id="{00000000-0008-0000-0700-00000D000000}"/>
              </a:ext>
            </a:extLst>
          </p:cNvPr>
          <p:cNvGraphicFramePr>
            <a:graphicFrameLocks/>
          </p:cNvGraphicFramePr>
          <p:nvPr>
            <p:extLst>
              <p:ext uri="{D42A27DB-BD31-4B8C-83A1-F6EECF244321}">
                <p14:modId xmlns:p14="http://schemas.microsoft.com/office/powerpoint/2010/main" val="96133268"/>
              </p:ext>
            </p:extLst>
          </p:nvPr>
        </p:nvGraphicFramePr>
        <p:xfrm>
          <a:off x="5407181" y="2219348"/>
          <a:ext cx="6887523" cy="412446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77C9D7E2-0AD8-C16E-CEE7-A3F5BF58474A}"/>
              </a:ext>
            </a:extLst>
          </p:cNvPr>
          <p:cNvSpPr txBox="1"/>
          <p:nvPr/>
        </p:nvSpPr>
        <p:spPr>
          <a:xfrm>
            <a:off x="337101" y="2709166"/>
            <a:ext cx="2429435" cy="307777"/>
          </a:xfrm>
          <a:prstGeom prst="rect">
            <a:avLst/>
          </a:prstGeom>
          <a:noFill/>
        </p:spPr>
        <p:txBody>
          <a:bodyPr wrap="square" rtlCol="0">
            <a:spAutoFit/>
          </a:bodyPr>
          <a:lstStyle/>
          <a:p>
            <a:pPr algn="ctr"/>
            <a:r>
              <a:rPr lang="en-US" b="1">
                <a:solidFill>
                  <a:schemeClr val="accent3"/>
                </a:solidFill>
                <a:latin typeface="Georgia" panose="02040502050405020303" pitchFamily="18" charset="0"/>
              </a:rPr>
              <a:t>Classrooms</a:t>
            </a:r>
          </a:p>
        </p:txBody>
      </p:sp>
      <p:sp>
        <p:nvSpPr>
          <p:cNvPr id="14" name="TextBox 13">
            <a:extLst>
              <a:ext uri="{FF2B5EF4-FFF2-40B4-BE49-F238E27FC236}">
                <a16:creationId xmlns:a16="http://schemas.microsoft.com/office/drawing/2014/main" id="{2BC5A886-BE97-9181-71D2-E4AA03012DD6}"/>
              </a:ext>
            </a:extLst>
          </p:cNvPr>
          <p:cNvSpPr txBox="1"/>
          <p:nvPr/>
        </p:nvSpPr>
        <p:spPr>
          <a:xfrm>
            <a:off x="5971797" y="2702878"/>
            <a:ext cx="2429435" cy="307777"/>
          </a:xfrm>
          <a:prstGeom prst="rect">
            <a:avLst/>
          </a:prstGeom>
          <a:noFill/>
        </p:spPr>
        <p:txBody>
          <a:bodyPr wrap="square" rtlCol="0">
            <a:spAutoFit/>
          </a:bodyPr>
          <a:lstStyle/>
          <a:p>
            <a:pPr algn="ctr"/>
            <a:r>
              <a:rPr lang="en-US" b="1">
                <a:solidFill>
                  <a:schemeClr val="accent3"/>
                </a:solidFill>
                <a:latin typeface="Georgia" panose="02040502050405020303" pitchFamily="18" charset="0"/>
              </a:rPr>
              <a:t>Sites</a:t>
            </a:r>
          </a:p>
        </p:txBody>
      </p:sp>
    </p:spTree>
    <p:extLst>
      <p:ext uri="{BB962C8B-B14F-4D97-AF65-F5344CB8AC3E}">
        <p14:creationId xmlns:p14="http://schemas.microsoft.com/office/powerpoint/2010/main" val="2712384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FF19-2CAB-11C2-2927-02BD5CC46086}"/>
              </a:ext>
            </a:extLst>
          </p:cNvPr>
          <p:cNvSpPr>
            <a:spLocks noGrp="1"/>
          </p:cNvSpPr>
          <p:nvPr>
            <p:ph type="title"/>
          </p:nvPr>
        </p:nvSpPr>
        <p:spPr/>
        <p:txBody>
          <a:bodyPr>
            <a:normAutofit fontScale="90000"/>
          </a:bodyPr>
          <a:lstStyle/>
          <a:p>
            <a:r>
              <a:rPr lang="en-US"/>
              <a:t>Challenge #6 – Workforce Challenges</a:t>
            </a:r>
          </a:p>
        </p:txBody>
      </p:sp>
      <p:sp>
        <p:nvSpPr>
          <p:cNvPr id="4" name="Text Placeholder 3">
            <a:extLst>
              <a:ext uri="{FF2B5EF4-FFF2-40B4-BE49-F238E27FC236}">
                <a16:creationId xmlns:a16="http://schemas.microsoft.com/office/drawing/2014/main" id="{EDEA0C7C-AB60-3CEF-92FE-30114182D161}"/>
              </a:ext>
            </a:extLst>
          </p:cNvPr>
          <p:cNvSpPr>
            <a:spLocks noGrp="1"/>
          </p:cNvSpPr>
          <p:nvPr>
            <p:ph type="body" idx="1"/>
          </p:nvPr>
        </p:nvSpPr>
        <p:spPr>
          <a:xfrm>
            <a:off x="633761" y="1382684"/>
            <a:ext cx="10995103" cy="5338111"/>
          </a:xfrm>
        </p:spPr>
        <p:txBody>
          <a:bodyPr>
            <a:noAutofit/>
          </a:bodyPr>
          <a:lstStyle/>
          <a:p>
            <a:pPr marL="186055" indent="0">
              <a:lnSpc>
                <a:spcPct val="110000"/>
              </a:lnSpc>
              <a:spcBef>
                <a:spcPts val="0"/>
              </a:spcBef>
              <a:buNone/>
            </a:pPr>
            <a:r>
              <a:rPr lang="en-US" sz="2200" b="1">
                <a:solidFill>
                  <a:schemeClr val="accent3"/>
                </a:solidFill>
              </a:rPr>
              <a:t>High teacher turnover in child care settings continues to create quality challenges.  </a:t>
            </a:r>
            <a:endParaRPr lang="en-US" sz="2200">
              <a:solidFill>
                <a:schemeClr val="accent3"/>
              </a:solidFill>
            </a:endParaRPr>
          </a:p>
          <a:p>
            <a:pPr marL="608965" indent="-422910">
              <a:lnSpc>
                <a:spcPct val="110000"/>
              </a:lnSpc>
              <a:spcBef>
                <a:spcPts val="600"/>
              </a:spcBef>
              <a:buClr>
                <a:schemeClr val="bg2"/>
              </a:buClr>
              <a:buSzPct val="90000"/>
            </a:pPr>
            <a:r>
              <a:rPr lang="en-US" sz="1750">
                <a:solidFill>
                  <a:schemeClr val="accent3"/>
                </a:solidFill>
              </a:rPr>
              <a:t>Teachers are key to the quality of early childhood experiences that prepare children for school and support Virginia’s working families. </a:t>
            </a:r>
          </a:p>
          <a:p>
            <a:pPr marL="608965" indent="-422910">
              <a:lnSpc>
                <a:spcPct val="110000"/>
              </a:lnSpc>
              <a:spcBef>
                <a:spcPts val="600"/>
              </a:spcBef>
              <a:buClr>
                <a:schemeClr val="bg2"/>
              </a:buClr>
              <a:buSzPct val="90000"/>
            </a:pPr>
            <a:r>
              <a:rPr lang="en-US" sz="1750">
                <a:solidFill>
                  <a:schemeClr val="accent3"/>
                </a:solidFill>
              </a:rPr>
              <a:t>However, child care teachers often receive very low wages and limited benefits. </a:t>
            </a:r>
          </a:p>
          <a:p>
            <a:pPr marL="1218565" lvl="1" indent="-422910">
              <a:lnSpc>
                <a:spcPct val="110000"/>
              </a:lnSpc>
              <a:spcBef>
                <a:spcPts val="600"/>
              </a:spcBef>
              <a:buClr>
                <a:schemeClr val="bg2"/>
              </a:buClr>
              <a:buSzPct val="90000"/>
            </a:pPr>
            <a:r>
              <a:rPr lang="en-US" sz="1750">
                <a:solidFill>
                  <a:schemeClr val="accent3"/>
                </a:solidFill>
              </a:rPr>
              <a:t>As of 2022, teachers reported an hourly wage of $14.80, which is equivalent to $12.97 in 2019 real-dollar value and fewer than half of these educators have access to benefits. Inflation-adjusted wages for early educators have increased on average by just $0.71 per hour since 2019.</a:t>
            </a:r>
          </a:p>
          <a:p>
            <a:pPr marL="1218565" lvl="1" indent="-422910">
              <a:lnSpc>
                <a:spcPct val="110000"/>
              </a:lnSpc>
              <a:spcBef>
                <a:spcPts val="600"/>
              </a:spcBef>
              <a:buClr>
                <a:schemeClr val="bg2"/>
              </a:buClr>
              <a:buSzPct val="90000"/>
            </a:pPr>
            <a:r>
              <a:rPr lang="en-US" sz="1750">
                <a:solidFill>
                  <a:schemeClr val="accent3"/>
                </a:solidFill>
              </a:rPr>
              <a:t>Most centers have vacant positions, and many reported that these staffing challenges are leading them to shut down classrooms or turn families away. </a:t>
            </a:r>
          </a:p>
          <a:p>
            <a:pPr marL="608980" indent="-422910">
              <a:lnSpc>
                <a:spcPct val="110000"/>
              </a:lnSpc>
              <a:spcBef>
                <a:spcPts val="600"/>
              </a:spcBef>
              <a:buSzPct val="90000"/>
            </a:pPr>
            <a:r>
              <a:rPr lang="en-US" sz="1750">
                <a:solidFill>
                  <a:schemeClr val="accent3"/>
                </a:solidFill>
              </a:rPr>
              <a:t>Turnover rates are highest in child care sites with low wages.</a:t>
            </a:r>
          </a:p>
          <a:p>
            <a:pPr marL="1218565" lvl="1" indent="-422910">
              <a:lnSpc>
                <a:spcPct val="110000"/>
              </a:lnSpc>
              <a:spcBef>
                <a:spcPts val="600"/>
              </a:spcBef>
              <a:buClr>
                <a:schemeClr val="bg2"/>
              </a:buClr>
              <a:buSzPct val="90000"/>
            </a:pPr>
            <a:r>
              <a:rPr lang="en-US" sz="1750">
                <a:solidFill>
                  <a:schemeClr val="accent3"/>
                </a:solidFill>
              </a:rPr>
              <a:t>In 2019-20, Virginia child care teachers making $9.75 an hour or less were nearly twice as likely to leave their sites as those making at least $14.25 an hour.</a:t>
            </a:r>
          </a:p>
          <a:p>
            <a:pPr marL="608965" indent="-422910">
              <a:lnSpc>
                <a:spcPct val="110000"/>
              </a:lnSpc>
              <a:spcBef>
                <a:spcPts val="600"/>
              </a:spcBef>
              <a:buClr>
                <a:schemeClr val="bg2"/>
              </a:buClr>
              <a:buSzPct val="90000"/>
            </a:pPr>
            <a:r>
              <a:rPr lang="en-US" sz="1750">
                <a:solidFill>
                  <a:schemeClr val="accent3"/>
                </a:solidFill>
              </a:rPr>
              <a:t>High rates of turnover impact Virginia's investments in child care, resulting in underutilization and limiting quality improvement as there is a perpetual need to recruit and retrain new educators.  </a:t>
            </a:r>
          </a:p>
          <a:p>
            <a:pPr marL="186055" indent="0">
              <a:buNone/>
            </a:pPr>
            <a:endParaRPr lang="en-US" sz="2000">
              <a:solidFill>
                <a:srgbClr val="001E39"/>
              </a:solidFill>
            </a:endParaRPr>
          </a:p>
          <a:p>
            <a:pPr marL="186055" indent="0">
              <a:buNone/>
            </a:pPr>
            <a:endParaRPr lang="en-US" sz="2000">
              <a:solidFill>
                <a:schemeClr val="tx1"/>
              </a:solidFill>
            </a:endParaRPr>
          </a:p>
        </p:txBody>
      </p:sp>
      <p:sp>
        <p:nvSpPr>
          <p:cNvPr id="3" name="Slide Number Placeholder 2">
            <a:extLst>
              <a:ext uri="{FF2B5EF4-FFF2-40B4-BE49-F238E27FC236}">
                <a16:creationId xmlns:a16="http://schemas.microsoft.com/office/drawing/2014/main" id="{7F22B16D-802B-4955-8E9B-8E93EA9181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34</a:t>
            </a:fld>
            <a:endParaRPr lang="en"/>
          </a:p>
        </p:txBody>
      </p:sp>
    </p:spTree>
    <p:extLst>
      <p:ext uri="{BB962C8B-B14F-4D97-AF65-F5344CB8AC3E}">
        <p14:creationId xmlns:p14="http://schemas.microsoft.com/office/powerpoint/2010/main" val="439390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6C8A-1541-E0DD-5997-70FDEF571F14}"/>
              </a:ext>
            </a:extLst>
          </p:cNvPr>
          <p:cNvSpPr>
            <a:spLocks noGrp="1"/>
          </p:cNvSpPr>
          <p:nvPr>
            <p:ph type="title"/>
          </p:nvPr>
        </p:nvSpPr>
        <p:spPr/>
        <p:txBody>
          <a:bodyPr>
            <a:normAutofit/>
          </a:bodyPr>
          <a:lstStyle/>
          <a:p>
            <a:r>
              <a:rPr lang="en-US" sz="4300"/>
              <a:t>Addressing Challenges in 2023-2024</a:t>
            </a:r>
          </a:p>
        </p:txBody>
      </p:sp>
      <p:graphicFrame>
        <p:nvGraphicFramePr>
          <p:cNvPr id="5" name="Table 5">
            <a:extLst>
              <a:ext uri="{FF2B5EF4-FFF2-40B4-BE49-F238E27FC236}">
                <a16:creationId xmlns:a16="http://schemas.microsoft.com/office/drawing/2014/main" id="{04839241-76AC-F7BB-32D4-2A9E0DA62265}"/>
              </a:ext>
            </a:extLst>
          </p:cNvPr>
          <p:cNvGraphicFramePr>
            <a:graphicFrameLocks noGrp="1"/>
          </p:cNvGraphicFramePr>
          <p:nvPr>
            <p:extLst>
              <p:ext uri="{D42A27DB-BD31-4B8C-83A1-F6EECF244321}">
                <p14:modId xmlns:p14="http://schemas.microsoft.com/office/powerpoint/2010/main" val="1023665609"/>
              </p:ext>
            </p:extLst>
          </p:nvPr>
        </p:nvGraphicFramePr>
        <p:xfrm>
          <a:off x="613317" y="1568693"/>
          <a:ext cx="10950498" cy="4581071"/>
        </p:xfrm>
        <a:graphic>
          <a:graphicData uri="http://schemas.openxmlformats.org/drawingml/2006/table">
            <a:tbl>
              <a:tblPr firstRow="1" bandRow="1">
                <a:tableStyleId>{5C22544A-7EE6-4342-B048-85BDC9FD1C3A}</a:tableStyleId>
              </a:tblPr>
              <a:tblGrid>
                <a:gridCol w="2772731">
                  <a:extLst>
                    <a:ext uri="{9D8B030D-6E8A-4147-A177-3AD203B41FA5}">
                      <a16:colId xmlns:a16="http://schemas.microsoft.com/office/drawing/2014/main" val="1901753913"/>
                    </a:ext>
                  </a:extLst>
                </a:gridCol>
                <a:gridCol w="6483342">
                  <a:extLst>
                    <a:ext uri="{9D8B030D-6E8A-4147-A177-3AD203B41FA5}">
                      <a16:colId xmlns:a16="http://schemas.microsoft.com/office/drawing/2014/main" val="748840235"/>
                    </a:ext>
                  </a:extLst>
                </a:gridCol>
                <a:gridCol w="1694425">
                  <a:extLst>
                    <a:ext uri="{9D8B030D-6E8A-4147-A177-3AD203B41FA5}">
                      <a16:colId xmlns:a16="http://schemas.microsoft.com/office/drawing/2014/main" val="2669192859"/>
                    </a:ext>
                  </a:extLst>
                </a:gridCol>
              </a:tblGrid>
              <a:tr h="483082">
                <a:tc>
                  <a:txBody>
                    <a:bodyPr/>
                    <a:lstStyle/>
                    <a:p>
                      <a:r>
                        <a:rPr lang="en-US" sz="1400">
                          <a:latin typeface="Georgia"/>
                        </a:rPr>
                        <a:t>Challenge</a:t>
                      </a:r>
                    </a:p>
                  </a:txBody>
                  <a:tcPr/>
                </a:tc>
                <a:tc>
                  <a:txBody>
                    <a:bodyPr/>
                    <a:lstStyle/>
                    <a:p>
                      <a:r>
                        <a:rPr lang="en-US" sz="1400">
                          <a:latin typeface="Georgia"/>
                        </a:rPr>
                        <a:t>Approach</a:t>
                      </a:r>
                    </a:p>
                  </a:txBody>
                  <a:tcPr/>
                </a:tc>
                <a:tc>
                  <a:txBody>
                    <a:bodyPr/>
                    <a:lstStyle/>
                    <a:p>
                      <a:r>
                        <a:rPr lang="en-US" sz="1400">
                          <a:latin typeface="Georgia"/>
                        </a:rPr>
                        <a:t>FY24 Guidelines </a:t>
                      </a:r>
                    </a:p>
                  </a:txBody>
                  <a:tcPr/>
                </a:tc>
                <a:extLst>
                  <a:ext uri="{0D108BD9-81ED-4DB2-BD59-A6C34878D82A}">
                    <a16:rowId xmlns:a16="http://schemas.microsoft.com/office/drawing/2014/main" val="3107194688"/>
                  </a:ext>
                </a:extLst>
              </a:tr>
              <a:tr h="483082">
                <a:tc>
                  <a:txBody>
                    <a:bodyPr/>
                    <a:lstStyle/>
                    <a:p>
                      <a:pPr marL="0" indent="0">
                        <a:buNone/>
                      </a:pPr>
                      <a:r>
                        <a:rPr lang="en-US" sz="1400" b="1">
                          <a:solidFill>
                            <a:schemeClr val="bg2"/>
                          </a:solidFill>
                          <a:latin typeface="Georgia"/>
                        </a:rPr>
                        <a:t>1. Non-Participation</a:t>
                      </a:r>
                    </a:p>
                  </a:txBody>
                  <a:tcPr>
                    <a:solidFill>
                      <a:schemeClr val="bg1"/>
                    </a:solidFill>
                  </a:tcPr>
                </a:tc>
                <a:tc>
                  <a:txBody>
                    <a:bodyPr/>
                    <a:lstStyle/>
                    <a:p>
                      <a:r>
                        <a:rPr lang="en-US" sz="1400">
                          <a:solidFill>
                            <a:schemeClr val="bg2"/>
                          </a:solidFill>
                          <a:latin typeface="Georgia"/>
                        </a:rPr>
                        <a:t>Clarify participation requirements, with clear consequences for sites who do not participate. </a:t>
                      </a:r>
                    </a:p>
                  </a:txBody>
                  <a:tcPr>
                    <a:solidFill>
                      <a:schemeClr val="bg1"/>
                    </a:solidFill>
                  </a:tcPr>
                </a:tc>
                <a:tc>
                  <a:txBody>
                    <a:bodyPr/>
                    <a:lstStyle/>
                    <a:p>
                      <a:r>
                        <a:rPr lang="en-US" sz="1400" i="1">
                          <a:solidFill>
                            <a:schemeClr val="bg2"/>
                          </a:solidFill>
                          <a:latin typeface="Georgia"/>
                        </a:rPr>
                        <a:t>Section 3</a:t>
                      </a:r>
                    </a:p>
                  </a:txBody>
                  <a:tcPr>
                    <a:solidFill>
                      <a:schemeClr val="bg1"/>
                    </a:solidFill>
                  </a:tcPr>
                </a:tc>
                <a:extLst>
                  <a:ext uri="{0D108BD9-81ED-4DB2-BD59-A6C34878D82A}">
                    <a16:rowId xmlns:a16="http://schemas.microsoft.com/office/drawing/2014/main" val="2720580941"/>
                  </a:ext>
                </a:extLst>
              </a:tr>
              <a:tr h="483082">
                <a:tc>
                  <a:txBody>
                    <a:bodyPr/>
                    <a:lstStyle/>
                    <a:p>
                      <a:r>
                        <a:rPr lang="en-US" sz="1400" b="1">
                          <a:solidFill>
                            <a:schemeClr val="bg2"/>
                          </a:solidFill>
                          <a:latin typeface="Georgia"/>
                        </a:rPr>
                        <a:t>2. Incomplete Observations </a:t>
                      </a:r>
                    </a:p>
                  </a:txBody>
                  <a:tcPr/>
                </a:tc>
                <a:tc>
                  <a:txBody>
                    <a:bodyPr/>
                    <a:lstStyle/>
                    <a:p>
                      <a:r>
                        <a:rPr lang="en-US" sz="1400">
                          <a:solidFill>
                            <a:schemeClr val="bg2"/>
                          </a:solidFill>
                          <a:latin typeface="Georgia"/>
                        </a:rPr>
                        <a:t>Establish clear action steps and consequences for incomplete CLASS observations </a:t>
                      </a:r>
                      <a:r>
                        <a:rPr lang="en-US" sz="1400" b="0" i="0" u="none" strike="noStrike" noProof="0">
                          <a:solidFill>
                            <a:schemeClr val="bg2"/>
                          </a:solidFill>
                          <a:latin typeface="Georgia"/>
                        </a:rPr>
                        <a:t>to support the most complete collection of data for the site.</a:t>
                      </a:r>
                      <a:endParaRPr lang="en-US" sz="1400">
                        <a:solidFill>
                          <a:schemeClr val="bg2"/>
                        </a:solidFill>
                        <a:latin typeface="Georgia"/>
                      </a:endParaRPr>
                    </a:p>
                  </a:txBody>
                  <a:tcPr/>
                </a:tc>
                <a:tc>
                  <a:txBody>
                    <a:bodyPr/>
                    <a:lstStyle/>
                    <a:p>
                      <a:r>
                        <a:rPr lang="en-US" sz="1400" i="1">
                          <a:solidFill>
                            <a:schemeClr val="bg2"/>
                          </a:solidFill>
                          <a:latin typeface="Georgia"/>
                        </a:rPr>
                        <a:t>Section 4</a:t>
                      </a:r>
                    </a:p>
                  </a:txBody>
                  <a:tcPr/>
                </a:tc>
                <a:extLst>
                  <a:ext uri="{0D108BD9-81ED-4DB2-BD59-A6C34878D82A}">
                    <a16:rowId xmlns:a16="http://schemas.microsoft.com/office/drawing/2014/main" val="30976429"/>
                  </a:ext>
                </a:extLst>
              </a:tr>
              <a:tr h="618671">
                <a:tc>
                  <a:txBody>
                    <a:bodyPr/>
                    <a:lstStyle/>
                    <a:p>
                      <a:pPr lvl="0">
                        <a:buNone/>
                      </a:pPr>
                      <a:r>
                        <a:rPr lang="en-US" sz="1400" b="1">
                          <a:solidFill>
                            <a:schemeClr val="bg2"/>
                          </a:solidFill>
                          <a:latin typeface="Georgia"/>
                        </a:rPr>
                        <a:t>3. Local CLASS Scoring Inconsistencies</a:t>
                      </a:r>
                    </a:p>
                  </a:txBody>
                  <a:tcPr>
                    <a:solidFill>
                      <a:schemeClr val="bg1"/>
                    </a:solidFill>
                  </a:tcPr>
                </a:tc>
                <a:tc>
                  <a:txBody>
                    <a:bodyPr/>
                    <a:lstStyle/>
                    <a:p>
                      <a:pPr lvl="0">
                        <a:buNone/>
                      </a:pPr>
                      <a:r>
                        <a:rPr lang="en-US" sz="1400">
                          <a:solidFill>
                            <a:schemeClr val="bg2"/>
                          </a:solidFill>
                          <a:latin typeface="Georgia"/>
                        </a:rPr>
                        <a:t>Increase the use of external observations and establish a score replacement protocol when inconsistencies in observation scores occur.</a:t>
                      </a:r>
                    </a:p>
                  </a:txBody>
                  <a:tcPr>
                    <a:solidFill>
                      <a:schemeClr val="bg1"/>
                    </a:solidFill>
                  </a:tcPr>
                </a:tc>
                <a:tc>
                  <a:txBody>
                    <a:bodyPr/>
                    <a:lstStyle/>
                    <a:p>
                      <a:pPr lvl="0">
                        <a:buNone/>
                      </a:pPr>
                      <a:r>
                        <a:rPr lang="en-US" sz="1400" i="1">
                          <a:solidFill>
                            <a:schemeClr val="bg2"/>
                          </a:solidFill>
                          <a:latin typeface="Georgia"/>
                        </a:rPr>
                        <a:t>Section 4</a:t>
                      </a:r>
                    </a:p>
                  </a:txBody>
                  <a:tcPr>
                    <a:solidFill>
                      <a:schemeClr val="bg1"/>
                    </a:solidFill>
                  </a:tcPr>
                </a:tc>
                <a:extLst>
                  <a:ext uri="{0D108BD9-81ED-4DB2-BD59-A6C34878D82A}">
                    <a16:rowId xmlns:a16="http://schemas.microsoft.com/office/drawing/2014/main" val="3158763888"/>
                  </a:ext>
                </a:extLst>
              </a:tr>
              <a:tr h="483081">
                <a:tc>
                  <a:txBody>
                    <a:bodyPr/>
                    <a:lstStyle/>
                    <a:p>
                      <a:pPr lvl="0">
                        <a:buNone/>
                      </a:pPr>
                      <a:r>
                        <a:rPr lang="en-US" sz="1400" b="1">
                          <a:solidFill>
                            <a:schemeClr val="bg2"/>
                          </a:solidFill>
                          <a:latin typeface="Georgia"/>
                        </a:rPr>
                        <a:t>4. Classrooms That Require Additional Support</a:t>
                      </a:r>
                      <a:endParaRPr lang="en-US" b="1">
                        <a:solidFill>
                          <a:schemeClr val="bg2"/>
                        </a:solidFill>
                      </a:endParaRPr>
                    </a:p>
                  </a:txBody>
                  <a:tcPr/>
                </a:tc>
                <a:tc>
                  <a:txBody>
                    <a:bodyPr/>
                    <a:lstStyle/>
                    <a:p>
                      <a:pPr lvl="0">
                        <a:buNone/>
                      </a:pPr>
                      <a:r>
                        <a:rPr lang="en-US" sz="1400" b="0" i="0" u="none" strike="noStrike" noProof="0">
                          <a:solidFill>
                            <a:schemeClr val="bg2"/>
                          </a:solidFill>
                          <a:latin typeface="Georgia"/>
                        </a:rPr>
                        <a:t>Prioritize classrooms with low CLASS scores for coaching/TA supports and require sites that receive a “Needs Support” rating to participate in additional improvement planning.</a:t>
                      </a:r>
                      <a:endParaRPr lang="en-US" sz="1400">
                        <a:solidFill>
                          <a:schemeClr val="bg2"/>
                        </a:solidFill>
                        <a:latin typeface="Georgia"/>
                      </a:endParaRPr>
                    </a:p>
                  </a:txBody>
                  <a:tcPr/>
                </a:tc>
                <a:tc>
                  <a:txBody>
                    <a:bodyPr/>
                    <a:lstStyle/>
                    <a:p>
                      <a:pPr lvl="0">
                        <a:buNone/>
                      </a:pPr>
                      <a:r>
                        <a:rPr lang="en-US" sz="1400" i="1">
                          <a:solidFill>
                            <a:schemeClr val="bg2"/>
                          </a:solidFill>
                          <a:latin typeface="Georgia"/>
                        </a:rPr>
                        <a:t>Section 7</a:t>
                      </a:r>
                      <a:endParaRPr lang="en-US" i="1">
                        <a:solidFill>
                          <a:schemeClr val="bg2"/>
                        </a:solidFill>
                      </a:endParaRPr>
                    </a:p>
                  </a:txBody>
                  <a:tcPr/>
                </a:tc>
                <a:extLst>
                  <a:ext uri="{0D108BD9-81ED-4DB2-BD59-A6C34878D82A}">
                    <a16:rowId xmlns:a16="http://schemas.microsoft.com/office/drawing/2014/main" val="2787177675"/>
                  </a:ext>
                </a:extLst>
              </a:tr>
              <a:tr h="483082">
                <a:tc>
                  <a:txBody>
                    <a:bodyPr/>
                    <a:lstStyle/>
                    <a:p>
                      <a:r>
                        <a:rPr lang="en-US" sz="1400" b="1">
                          <a:solidFill>
                            <a:schemeClr val="bg2"/>
                          </a:solidFill>
                          <a:latin typeface="Georgia"/>
                        </a:rPr>
                        <a:t>5. Variation in Curriculum Use Across Site Types</a:t>
                      </a:r>
                    </a:p>
                  </a:txBody>
                  <a:tcPr>
                    <a:solidFill>
                      <a:schemeClr val="bg1"/>
                    </a:solidFill>
                  </a:tcPr>
                </a:tc>
                <a:tc>
                  <a:txBody>
                    <a:bodyPr/>
                    <a:lstStyle/>
                    <a:p>
                      <a:r>
                        <a:rPr lang="en-US" sz="1400">
                          <a:solidFill>
                            <a:schemeClr val="bg2"/>
                          </a:solidFill>
                          <a:latin typeface="Georgia"/>
                        </a:rPr>
                        <a:t>Continue to keep curriculum use optional, while also increasing options and targeted supports to sites who are not yet using curriculum in at least one classroom.</a:t>
                      </a:r>
                    </a:p>
                  </a:txBody>
                  <a:tcPr>
                    <a:solidFill>
                      <a:schemeClr val="bg1"/>
                    </a:solidFill>
                  </a:tcPr>
                </a:tc>
                <a:tc>
                  <a:txBody>
                    <a:bodyPr/>
                    <a:lstStyle/>
                    <a:p>
                      <a:r>
                        <a:rPr lang="en-US" sz="1400" i="1">
                          <a:solidFill>
                            <a:schemeClr val="bg2"/>
                          </a:solidFill>
                          <a:latin typeface="Georgia"/>
                        </a:rPr>
                        <a:t>Section 5 </a:t>
                      </a:r>
                    </a:p>
                  </a:txBody>
                  <a:tcPr>
                    <a:solidFill>
                      <a:schemeClr val="bg1"/>
                    </a:solidFill>
                  </a:tcPr>
                </a:tc>
                <a:extLst>
                  <a:ext uri="{0D108BD9-81ED-4DB2-BD59-A6C34878D82A}">
                    <a16:rowId xmlns:a16="http://schemas.microsoft.com/office/drawing/2014/main" val="1757463859"/>
                  </a:ext>
                </a:extLst>
              </a:tr>
              <a:tr h="483082">
                <a:tc>
                  <a:txBody>
                    <a:bodyPr/>
                    <a:lstStyle/>
                    <a:p>
                      <a:r>
                        <a:rPr lang="en-US" sz="1400" b="1">
                          <a:solidFill>
                            <a:schemeClr val="bg2"/>
                          </a:solidFill>
                          <a:latin typeface="Georgia"/>
                        </a:rPr>
                        <a:t>6. Workforce Challenges</a:t>
                      </a:r>
                    </a:p>
                  </a:txBody>
                  <a:tcPr/>
                </a:tc>
                <a:tc>
                  <a:txBody>
                    <a:bodyPr/>
                    <a:lstStyle/>
                    <a:p>
                      <a:r>
                        <a:rPr lang="en-US" sz="1400">
                          <a:solidFill>
                            <a:schemeClr val="bg2"/>
                          </a:solidFill>
                          <a:latin typeface="Georgia"/>
                        </a:rPr>
                        <a:t>Collect teacher and classroom list information in LinkB5 across all publicly-funded sites to better understand how teachers and classroom quality impact child outcomes for future investment decisions. </a:t>
                      </a:r>
                      <a:r>
                        <a:rPr lang="en-US" sz="1400" b="0" i="0" u="none" strike="noStrike" noProof="0">
                          <a:solidFill>
                            <a:schemeClr val="bg2"/>
                          </a:solidFill>
                          <a:latin typeface="Georgia"/>
                        </a:rPr>
                        <a:t>Continue RecognizeB5 and increase amount to $3,000 per teacher in centers and family day homes.</a:t>
                      </a:r>
                      <a:endParaRPr lang="en-US" sz="1400">
                        <a:solidFill>
                          <a:schemeClr val="bg2"/>
                        </a:solidFill>
                        <a:latin typeface="Georgia"/>
                      </a:endParaRPr>
                    </a:p>
                  </a:txBody>
                  <a:tcPr/>
                </a:tc>
                <a:tc>
                  <a:txBody>
                    <a:bodyPr/>
                    <a:lstStyle/>
                    <a:p>
                      <a:r>
                        <a:rPr lang="en-US" sz="1400" i="1">
                          <a:solidFill>
                            <a:schemeClr val="bg2"/>
                          </a:solidFill>
                          <a:latin typeface="Georgia"/>
                        </a:rPr>
                        <a:t>Section 3 and Section 7</a:t>
                      </a:r>
                    </a:p>
                  </a:txBody>
                  <a:tcPr/>
                </a:tc>
                <a:extLst>
                  <a:ext uri="{0D108BD9-81ED-4DB2-BD59-A6C34878D82A}">
                    <a16:rowId xmlns:a16="http://schemas.microsoft.com/office/drawing/2014/main" val="2953239515"/>
                  </a:ext>
                </a:extLst>
              </a:tr>
            </a:tbl>
          </a:graphicData>
        </a:graphic>
      </p:graphicFrame>
      <p:sp>
        <p:nvSpPr>
          <p:cNvPr id="6" name="Slide Number Placeholder 2">
            <a:extLst>
              <a:ext uri="{FF2B5EF4-FFF2-40B4-BE49-F238E27FC236}">
                <a16:creationId xmlns:a16="http://schemas.microsoft.com/office/drawing/2014/main" id="{F2A3E40F-4FB0-33CE-8030-F34A0C712718}"/>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35</a:t>
            </a:fld>
            <a:endParaRPr lang="en"/>
          </a:p>
        </p:txBody>
      </p:sp>
    </p:spTree>
    <p:extLst>
      <p:ext uri="{BB962C8B-B14F-4D97-AF65-F5344CB8AC3E}">
        <p14:creationId xmlns:p14="http://schemas.microsoft.com/office/powerpoint/2010/main" val="2245559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235B-2B7C-DE0F-4041-0D0B5EA4882E}"/>
              </a:ext>
            </a:extLst>
          </p:cNvPr>
          <p:cNvSpPr>
            <a:spLocks noGrp="1"/>
          </p:cNvSpPr>
          <p:nvPr>
            <p:ph type="title"/>
          </p:nvPr>
        </p:nvSpPr>
        <p:spPr/>
        <p:txBody>
          <a:bodyPr>
            <a:normAutofit/>
          </a:bodyPr>
          <a:lstStyle/>
          <a:p>
            <a:r>
              <a:rPr lang="en-US" sz="4600"/>
              <a:t>Overview of the 2023-2024 VQB5 Guidelines </a:t>
            </a:r>
          </a:p>
        </p:txBody>
      </p:sp>
    </p:spTree>
    <p:extLst>
      <p:ext uri="{BB962C8B-B14F-4D97-AF65-F5344CB8AC3E}">
        <p14:creationId xmlns:p14="http://schemas.microsoft.com/office/powerpoint/2010/main" val="3552462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37001F-4AC2-0F93-9143-E1F6ED6DF8FC}"/>
              </a:ext>
            </a:extLst>
          </p:cNvPr>
          <p:cNvSpPr>
            <a:spLocks noGrp="1"/>
          </p:cNvSpPr>
          <p:nvPr>
            <p:ph type="title"/>
          </p:nvPr>
        </p:nvSpPr>
        <p:spPr/>
        <p:txBody>
          <a:bodyPr>
            <a:normAutofit/>
          </a:bodyPr>
          <a:lstStyle/>
          <a:p>
            <a:r>
              <a:rPr lang="en-US" sz="4300"/>
              <a:t>Overview of Guidelines 2023-2024</a:t>
            </a:r>
          </a:p>
        </p:txBody>
      </p:sp>
      <p:sp>
        <p:nvSpPr>
          <p:cNvPr id="4" name="Text Placeholder 3">
            <a:extLst>
              <a:ext uri="{FF2B5EF4-FFF2-40B4-BE49-F238E27FC236}">
                <a16:creationId xmlns:a16="http://schemas.microsoft.com/office/drawing/2014/main" id="{F80FCB7B-1E93-7157-9463-790ECFAFDD68}"/>
              </a:ext>
            </a:extLst>
          </p:cNvPr>
          <p:cNvSpPr>
            <a:spLocks noGrp="1"/>
          </p:cNvSpPr>
          <p:nvPr>
            <p:ph type="body" idx="1"/>
          </p:nvPr>
        </p:nvSpPr>
        <p:spPr/>
        <p:txBody>
          <a:bodyPr>
            <a:normAutofit/>
          </a:bodyPr>
          <a:lstStyle/>
          <a:p>
            <a:pPr marL="186055" indent="0">
              <a:lnSpc>
                <a:spcPct val="100000"/>
              </a:lnSpc>
              <a:buNone/>
            </a:pPr>
            <a:r>
              <a:rPr lang="en-US" sz="2200" b="1">
                <a:solidFill>
                  <a:schemeClr val="accent3"/>
                </a:solidFill>
              </a:rPr>
              <a:t>The VQB5 Guidelines for 2023-2024 follow the same pattern as in the practice years, but with an expanded focus on clarity in requirements. </a:t>
            </a:r>
            <a:endParaRPr lang="en-US"/>
          </a:p>
        </p:txBody>
      </p:sp>
      <p:graphicFrame>
        <p:nvGraphicFramePr>
          <p:cNvPr id="5" name="Table 5">
            <a:extLst>
              <a:ext uri="{FF2B5EF4-FFF2-40B4-BE49-F238E27FC236}">
                <a16:creationId xmlns:a16="http://schemas.microsoft.com/office/drawing/2014/main" id="{333D25CA-2272-2F0C-AE3A-EB6EC40DB575}"/>
              </a:ext>
            </a:extLst>
          </p:cNvPr>
          <p:cNvGraphicFramePr>
            <a:graphicFrameLocks noGrp="1"/>
          </p:cNvGraphicFramePr>
          <p:nvPr>
            <p:extLst>
              <p:ext uri="{D42A27DB-BD31-4B8C-83A1-F6EECF244321}">
                <p14:modId xmlns:p14="http://schemas.microsoft.com/office/powerpoint/2010/main" val="1120572138"/>
              </p:ext>
            </p:extLst>
          </p:nvPr>
        </p:nvGraphicFramePr>
        <p:xfrm>
          <a:off x="1323878" y="2285999"/>
          <a:ext cx="9619341" cy="3657600"/>
        </p:xfrm>
        <a:graphic>
          <a:graphicData uri="http://schemas.openxmlformats.org/drawingml/2006/table">
            <a:tbl>
              <a:tblPr firstRow="1" bandRow="1">
                <a:tableStyleId>{5C22544A-7EE6-4342-B048-85BDC9FD1C3A}</a:tableStyleId>
              </a:tblPr>
              <a:tblGrid>
                <a:gridCol w="2454728">
                  <a:extLst>
                    <a:ext uri="{9D8B030D-6E8A-4147-A177-3AD203B41FA5}">
                      <a16:colId xmlns:a16="http://schemas.microsoft.com/office/drawing/2014/main" val="1363882903"/>
                    </a:ext>
                  </a:extLst>
                </a:gridCol>
                <a:gridCol w="7164613">
                  <a:extLst>
                    <a:ext uri="{9D8B030D-6E8A-4147-A177-3AD203B41FA5}">
                      <a16:colId xmlns:a16="http://schemas.microsoft.com/office/drawing/2014/main" val="493650239"/>
                    </a:ext>
                  </a:extLst>
                </a:gridCol>
              </a:tblGrid>
              <a:tr h="370840">
                <a:tc>
                  <a:txBody>
                    <a:bodyPr/>
                    <a:lstStyle/>
                    <a:p>
                      <a:r>
                        <a:rPr lang="en-US" sz="2400">
                          <a:latin typeface="Georgia"/>
                        </a:rPr>
                        <a:t>Section</a:t>
                      </a:r>
                    </a:p>
                  </a:txBody>
                  <a:tcPr/>
                </a:tc>
                <a:tc>
                  <a:txBody>
                    <a:bodyPr/>
                    <a:lstStyle/>
                    <a:p>
                      <a:r>
                        <a:rPr lang="en-US" sz="2400">
                          <a:latin typeface="Georgia"/>
                        </a:rPr>
                        <a:t>Topic</a:t>
                      </a:r>
                    </a:p>
                  </a:txBody>
                  <a:tcPr/>
                </a:tc>
                <a:extLst>
                  <a:ext uri="{0D108BD9-81ED-4DB2-BD59-A6C34878D82A}">
                    <a16:rowId xmlns:a16="http://schemas.microsoft.com/office/drawing/2014/main" val="567346774"/>
                  </a:ext>
                </a:extLst>
              </a:tr>
              <a:tr h="370840">
                <a:tc>
                  <a:txBody>
                    <a:bodyPr/>
                    <a:lstStyle/>
                    <a:p>
                      <a:r>
                        <a:rPr lang="en-US" sz="2400">
                          <a:solidFill>
                            <a:schemeClr val="bg2"/>
                          </a:solidFill>
                          <a:latin typeface="Georgia"/>
                        </a:rPr>
                        <a:t>Sections 1 &amp; 2 </a:t>
                      </a:r>
                    </a:p>
                  </a:txBody>
                  <a:tcPr/>
                </a:tc>
                <a:tc>
                  <a:txBody>
                    <a:bodyPr/>
                    <a:lstStyle/>
                    <a:p>
                      <a:r>
                        <a:rPr lang="en-US" sz="2400">
                          <a:solidFill>
                            <a:schemeClr val="bg2"/>
                          </a:solidFill>
                          <a:latin typeface="Georgia"/>
                        </a:rPr>
                        <a:t>Background, Vision, and Overview of VQB5 </a:t>
                      </a:r>
                    </a:p>
                  </a:txBody>
                  <a:tcPr/>
                </a:tc>
                <a:extLst>
                  <a:ext uri="{0D108BD9-81ED-4DB2-BD59-A6C34878D82A}">
                    <a16:rowId xmlns:a16="http://schemas.microsoft.com/office/drawing/2014/main" val="3937364609"/>
                  </a:ext>
                </a:extLst>
              </a:tr>
              <a:tr h="370840">
                <a:tc>
                  <a:txBody>
                    <a:bodyPr/>
                    <a:lstStyle/>
                    <a:p>
                      <a:r>
                        <a:rPr lang="en-US" sz="2400">
                          <a:solidFill>
                            <a:schemeClr val="bg2"/>
                          </a:solidFill>
                          <a:latin typeface="Georgia"/>
                        </a:rPr>
                        <a:t>Section 3</a:t>
                      </a:r>
                    </a:p>
                  </a:txBody>
                  <a:tcPr/>
                </a:tc>
                <a:tc>
                  <a:txBody>
                    <a:bodyPr/>
                    <a:lstStyle/>
                    <a:p>
                      <a:r>
                        <a:rPr lang="en-US" sz="2400">
                          <a:solidFill>
                            <a:schemeClr val="bg2"/>
                          </a:solidFill>
                          <a:latin typeface="Georgia"/>
                        </a:rPr>
                        <a:t>Participation Requirements</a:t>
                      </a:r>
                    </a:p>
                  </a:txBody>
                  <a:tcPr/>
                </a:tc>
                <a:extLst>
                  <a:ext uri="{0D108BD9-81ED-4DB2-BD59-A6C34878D82A}">
                    <a16:rowId xmlns:a16="http://schemas.microsoft.com/office/drawing/2014/main" val="1267892305"/>
                  </a:ext>
                </a:extLst>
              </a:tr>
              <a:tr h="370840">
                <a:tc>
                  <a:txBody>
                    <a:bodyPr/>
                    <a:lstStyle/>
                    <a:p>
                      <a:r>
                        <a:rPr lang="en-US" sz="2400">
                          <a:solidFill>
                            <a:schemeClr val="bg2"/>
                          </a:solidFill>
                          <a:latin typeface="Georgia"/>
                        </a:rPr>
                        <a:t>Section 4</a:t>
                      </a:r>
                    </a:p>
                  </a:txBody>
                  <a:tcPr/>
                </a:tc>
                <a:tc>
                  <a:txBody>
                    <a:bodyPr/>
                    <a:lstStyle/>
                    <a:p>
                      <a:r>
                        <a:rPr lang="en-US" sz="2400">
                          <a:solidFill>
                            <a:schemeClr val="bg2"/>
                          </a:solidFill>
                          <a:latin typeface="Georgia"/>
                        </a:rPr>
                        <a:t>CLASS Observation Requirements</a:t>
                      </a:r>
                    </a:p>
                  </a:txBody>
                  <a:tcPr/>
                </a:tc>
                <a:extLst>
                  <a:ext uri="{0D108BD9-81ED-4DB2-BD59-A6C34878D82A}">
                    <a16:rowId xmlns:a16="http://schemas.microsoft.com/office/drawing/2014/main" val="537768607"/>
                  </a:ext>
                </a:extLst>
              </a:tr>
              <a:tr h="370840">
                <a:tc>
                  <a:txBody>
                    <a:bodyPr/>
                    <a:lstStyle/>
                    <a:p>
                      <a:r>
                        <a:rPr lang="en-US" sz="2400">
                          <a:solidFill>
                            <a:schemeClr val="bg2"/>
                          </a:solidFill>
                          <a:latin typeface="Georgia"/>
                        </a:rPr>
                        <a:t>Section 5</a:t>
                      </a:r>
                    </a:p>
                  </a:txBody>
                  <a:tcPr/>
                </a:tc>
                <a:tc>
                  <a:txBody>
                    <a:bodyPr/>
                    <a:lstStyle/>
                    <a:p>
                      <a:r>
                        <a:rPr lang="en-US" sz="2400">
                          <a:solidFill>
                            <a:schemeClr val="bg2"/>
                          </a:solidFill>
                          <a:latin typeface="Georgia"/>
                        </a:rPr>
                        <a:t>Measuring the Use of Quality Curriculum</a:t>
                      </a:r>
                    </a:p>
                  </a:txBody>
                  <a:tcPr/>
                </a:tc>
                <a:extLst>
                  <a:ext uri="{0D108BD9-81ED-4DB2-BD59-A6C34878D82A}">
                    <a16:rowId xmlns:a16="http://schemas.microsoft.com/office/drawing/2014/main" val="3126403479"/>
                  </a:ext>
                </a:extLst>
              </a:tr>
              <a:tr h="370840">
                <a:tc>
                  <a:txBody>
                    <a:bodyPr/>
                    <a:lstStyle/>
                    <a:p>
                      <a:r>
                        <a:rPr lang="en-US" sz="2400">
                          <a:solidFill>
                            <a:schemeClr val="bg2"/>
                          </a:solidFill>
                          <a:latin typeface="Georgia"/>
                        </a:rPr>
                        <a:t>Section 6</a:t>
                      </a:r>
                    </a:p>
                  </a:txBody>
                  <a:tcPr/>
                </a:tc>
                <a:tc>
                  <a:txBody>
                    <a:bodyPr/>
                    <a:lstStyle/>
                    <a:p>
                      <a:r>
                        <a:rPr lang="en-US" sz="2400">
                          <a:solidFill>
                            <a:schemeClr val="bg2"/>
                          </a:solidFill>
                          <a:latin typeface="Georgia"/>
                        </a:rPr>
                        <a:t>Determining VQB5 Quality Results</a:t>
                      </a:r>
                    </a:p>
                  </a:txBody>
                  <a:tcPr/>
                </a:tc>
                <a:extLst>
                  <a:ext uri="{0D108BD9-81ED-4DB2-BD59-A6C34878D82A}">
                    <a16:rowId xmlns:a16="http://schemas.microsoft.com/office/drawing/2014/main" val="2493034690"/>
                  </a:ext>
                </a:extLst>
              </a:tr>
              <a:tr h="370839">
                <a:tc>
                  <a:txBody>
                    <a:bodyPr/>
                    <a:lstStyle/>
                    <a:p>
                      <a:pPr lvl="0">
                        <a:buNone/>
                      </a:pPr>
                      <a:r>
                        <a:rPr lang="en-US" sz="2400">
                          <a:solidFill>
                            <a:schemeClr val="bg2"/>
                          </a:solidFill>
                          <a:latin typeface="Georgia"/>
                        </a:rPr>
                        <a:t>Section 7 </a:t>
                      </a:r>
                    </a:p>
                  </a:txBody>
                  <a:tcPr/>
                </a:tc>
                <a:tc>
                  <a:txBody>
                    <a:bodyPr/>
                    <a:lstStyle/>
                    <a:p>
                      <a:pPr lvl="0">
                        <a:buNone/>
                      </a:pPr>
                      <a:r>
                        <a:rPr lang="en-US" sz="2400">
                          <a:solidFill>
                            <a:schemeClr val="bg2"/>
                          </a:solidFill>
                          <a:latin typeface="Georgia"/>
                        </a:rPr>
                        <a:t>Supporting Continuous Quality Improvement</a:t>
                      </a:r>
                    </a:p>
                  </a:txBody>
                  <a:tcPr/>
                </a:tc>
                <a:extLst>
                  <a:ext uri="{0D108BD9-81ED-4DB2-BD59-A6C34878D82A}">
                    <a16:rowId xmlns:a16="http://schemas.microsoft.com/office/drawing/2014/main" val="1341547182"/>
                  </a:ext>
                </a:extLst>
              </a:tr>
              <a:tr h="370838">
                <a:tc>
                  <a:txBody>
                    <a:bodyPr/>
                    <a:lstStyle/>
                    <a:p>
                      <a:pPr lvl="0">
                        <a:buNone/>
                      </a:pPr>
                      <a:r>
                        <a:rPr lang="en-US" sz="2400">
                          <a:solidFill>
                            <a:schemeClr val="bg2"/>
                          </a:solidFill>
                          <a:latin typeface="Georgia"/>
                        </a:rPr>
                        <a:t>Appendices</a:t>
                      </a:r>
                    </a:p>
                  </a:txBody>
                  <a:tcPr/>
                </a:tc>
                <a:tc>
                  <a:txBody>
                    <a:bodyPr/>
                    <a:lstStyle/>
                    <a:p>
                      <a:pPr lvl="0">
                        <a:buNone/>
                      </a:pPr>
                      <a:r>
                        <a:rPr lang="en-US" sz="2400">
                          <a:solidFill>
                            <a:schemeClr val="bg2"/>
                          </a:solidFill>
                          <a:latin typeface="Georgia"/>
                        </a:rPr>
                        <a:t>Supplemental Details and Data from Practice Years</a:t>
                      </a:r>
                    </a:p>
                  </a:txBody>
                  <a:tcPr/>
                </a:tc>
                <a:extLst>
                  <a:ext uri="{0D108BD9-81ED-4DB2-BD59-A6C34878D82A}">
                    <a16:rowId xmlns:a16="http://schemas.microsoft.com/office/drawing/2014/main" val="3907162109"/>
                  </a:ext>
                </a:extLst>
              </a:tr>
            </a:tbl>
          </a:graphicData>
        </a:graphic>
      </p:graphicFrame>
      <p:sp>
        <p:nvSpPr>
          <p:cNvPr id="6" name="Slide Number Placeholder 2">
            <a:extLst>
              <a:ext uri="{FF2B5EF4-FFF2-40B4-BE49-F238E27FC236}">
                <a16:creationId xmlns:a16="http://schemas.microsoft.com/office/drawing/2014/main" id="{D4C10BE7-8549-AC9C-B441-67C3F4CE3025}"/>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37</a:t>
            </a:fld>
            <a:endParaRPr lang="en"/>
          </a:p>
        </p:txBody>
      </p:sp>
    </p:spTree>
    <p:extLst>
      <p:ext uri="{BB962C8B-B14F-4D97-AF65-F5344CB8AC3E}">
        <p14:creationId xmlns:p14="http://schemas.microsoft.com/office/powerpoint/2010/main" val="3686886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0E46-D67E-1A7F-EFB4-4BD7B7C70E7F}"/>
              </a:ext>
            </a:extLst>
          </p:cNvPr>
          <p:cNvSpPr>
            <a:spLocks noGrp="1"/>
          </p:cNvSpPr>
          <p:nvPr>
            <p:ph type="title"/>
          </p:nvPr>
        </p:nvSpPr>
        <p:spPr/>
        <p:txBody>
          <a:bodyPr>
            <a:normAutofit/>
          </a:bodyPr>
          <a:lstStyle/>
          <a:p>
            <a:r>
              <a:rPr lang="en-US" sz="4600"/>
              <a:t>Section 1 &amp; 2: Background, Vision, and Overview of VQB5 </a:t>
            </a:r>
          </a:p>
        </p:txBody>
      </p:sp>
    </p:spTree>
    <p:extLst>
      <p:ext uri="{BB962C8B-B14F-4D97-AF65-F5344CB8AC3E}">
        <p14:creationId xmlns:p14="http://schemas.microsoft.com/office/powerpoint/2010/main" val="761263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EA12-4004-5C30-65F9-0E908356DC2D}"/>
              </a:ext>
            </a:extLst>
          </p:cNvPr>
          <p:cNvSpPr>
            <a:spLocks noGrp="1"/>
          </p:cNvSpPr>
          <p:nvPr>
            <p:ph type="title"/>
          </p:nvPr>
        </p:nvSpPr>
        <p:spPr/>
        <p:txBody>
          <a:bodyPr>
            <a:noAutofit/>
          </a:bodyPr>
          <a:lstStyle/>
          <a:p>
            <a:pPr>
              <a:lnSpc>
                <a:spcPct val="100000"/>
              </a:lnSpc>
            </a:pPr>
            <a:r>
              <a:rPr lang="en-US" sz="4300"/>
              <a:t>Section 1: Background, Vision, and Overview of VQB5 </a:t>
            </a:r>
          </a:p>
        </p:txBody>
      </p:sp>
      <p:sp>
        <p:nvSpPr>
          <p:cNvPr id="3" name="Text Placeholder 2">
            <a:extLst>
              <a:ext uri="{FF2B5EF4-FFF2-40B4-BE49-F238E27FC236}">
                <a16:creationId xmlns:a16="http://schemas.microsoft.com/office/drawing/2014/main" id="{49C45B98-9C23-FE2E-388D-BAF8122DBFEE}"/>
              </a:ext>
            </a:extLst>
          </p:cNvPr>
          <p:cNvSpPr>
            <a:spLocks noGrp="1"/>
          </p:cNvSpPr>
          <p:nvPr>
            <p:ph type="body" idx="1"/>
          </p:nvPr>
        </p:nvSpPr>
        <p:spPr>
          <a:xfrm>
            <a:off x="636997" y="1460769"/>
            <a:ext cx="10954928" cy="4895582"/>
          </a:xfrm>
        </p:spPr>
        <p:txBody>
          <a:bodyPr>
            <a:normAutofit/>
          </a:bodyPr>
          <a:lstStyle/>
          <a:p>
            <a:pPr marL="186055" indent="0">
              <a:lnSpc>
                <a:spcPct val="100000"/>
              </a:lnSpc>
              <a:spcBef>
                <a:spcPts val="1000"/>
              </a:spcBef>
              <a:buNone/>
            </a:pPr>
            <a:r>
              <a:rPr lang="en" sz="2200" b="1">
                <a:solidFill>
                  <a:schemeClr val="accent3"/>
                </a:solidFill>
              </a:rPr>
              <a:t>Section 1 and 2 provide the background and vision for VQB5, and explain the guiding principles that have informed the systems design. The sections identify teacher-child interactions and curriculum as the key quality measures for VQB5. </a:t>
            </a:r>
          </a:p>
          <a:p>
            <a:pPr marL="186055" indent="0">
              <a:buNone/>
            </a:pPr>
            <a:r>
              <a:rPr lang="en" sz="2200" i="1">
                <a:solidFill>
                  <a:schemeClr val="accent3"/>
                </a:solidFill>
              </a:rPr>
              <a:t>Key Changes in Section 1 &amp; 2: </a:t>
            </a:r>
            <a:endParaRPr lang="en" sz="2200">
              <a:solidFill>
                <a:schemeClr val="accent3"/>
              </a:solidFill>
            </a:endParaRPr>
          </a:p>
          <a:p>
            <a:pPr marL="800100" indent="-457200">
              <a:spcAft>
                <a:spcPts val="600"/>
              </a:spcAft>
              <a:buClr>
                <a:schemeClr val="bg2"/>
              </a:buClr>
            </a:pPr>
            <a:r>
              <a:rPr lang="en-US" sz="2200">
                <a:solidFill>
                  <a:schemeClr val="accent3"/>
                </a:solidFill>
              </a:rPr>
              <a:t>There are no key changes to Section 1 and 2. The proposed guidelines include clarifications and updates on progress of Ready Regions and Virginia's engagement with the practice years. </a:t>
            </a:r>
          </a:p>
          <a:p>
            <a:pPr marL="685800" indent="-342900">
              <a:spcAft>
                <a:spcPts val="600"/>
              </a:spcAft>
            </a:pPr>
            <a:endParaRPr lang="en-US">
              <a:solidFill>
                <a:srgbClr val="000000"/>
              </a:solidFill>
            </a:endParaRPr>
          </a:p>
          <a:p>
            <a:pPr marL="685800" indent="-342900">
              <a:spcAft>
                <a:spcPts val="600"/>
              </a:spcAft>
            </a:pPr>
            <a:endParaRPr lang="en-US">
              <a:solidFill>
                <a:srgbClr val="000000"/>
              </a:solidFill>
            </a:endParaRPr>
          </a:p>
          <a:p>
            <a:pPr marL="685800" indent="-342900">
              <a:spcAft>
                <a:spcPts val="600"/>
              </a:spcAft>
            </a:pPr>
            <a:endParaRPr lang="en-US">
              <a:solidFill>
                <a:srgbClr val="000000"/>
              </a:solidFill>
            </a:endParaRPr>
          </a:p>
          <a:p>
            <a:pPr marL="608965" indent="-422910">
              <a:buFont typeface="Wingdings"/>
              <a:buChar char="v"/>
            </a:pPr>
            <a:endParaRPr lang="en">
              <a:solidFill>
                <a:schemeClr val="accent3">
                  <a:lumMod val="50000"/>
                </a:schemeClr>
              </a:solidFill>
            </a:endParaRPr>
          </a:p>
          <a:p>
            <a:pPr marL="608965" indent="-422910">
              <a:buFont typeface="Wingdings"/>
              <a:buChar char="v"/>
            </a:pPr>
            <a:endParaRPr lang="en">
              <a:solidFill>
                <a:schemeClr val="accent3">
                  <a:lumMod val="50000"/>
                </a:schemeClr>
              </a:solidFill>
            </a:endParaRPr>
          </a:p>
        </p:txBody>
      </p:sp>
      <p:sp>
        <p:nvSpPr>
          <p:cNvPr id="5" name="Slide Number Placeholder 2">
            <a:extLst>
              <a:ext uri="{FF2B5EF4-FFF2-40B4-BE49-F238E27FC236}">
                <a16:creationId xmlns:a16="http://schemas.microsoft.com/office/drawing/2014/main" id="{0B2605D6-AF84-5D20-F260-4CD99D950D96}"/>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39</a:t>
            </a:fld>
            <a:endParaRPr lang="en"/>
          </a:p>
        </p:txBody>
      </p:sp>
    </p:spTree>
    <p:extLst>
      <p:ext uri="{BB962C8B-B14F-4D97-AF65-F5344CB8AC3E}">
        <p14:creationId xmlns:p14="http://schemas.microsoft.com/office/powerpoint/2010/main" val="234733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g1a67d690ef3_2_1"/>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a:bodyPr>
          <a:lstStyle/>
          <a:p>
            <a:r>
              <a:rPr lang="en-US" sz="4300"/>
              <a:t>Requirements for Public Bodies</a:t>
            </a:r>
            <a:endParaRPr lang="en-US"/>
          </a:p>
        </p:txBody>
      </p:sp>
      <p:sp>
        <p:nvSpPr>
          <p:cNvPr id="687" name="Google Shape;687;g1a67d690ef3_2_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
        <p:nvSpPr>
          <p:cNvPr id="688" name="Google Shape;688;g1a67d690ef3_2_1"/>
          <p:cNvSpPr txBox="1">
            <a:spLocks noGrp="1"/>
          </p:cNvSpPr>
          <p:nvPr>
            <p:ph type="body" idx="1"/>
          </p:nvPr>
        </p:nvSpPr>
        <p:spPr>
          <a:xfrm>
            <a:off x="838200" y="1458925"/>
            <a:ext cx="10886700" cy="4992600"/>
          </a:xfrm>
          <a:prstGeom prst="rect">
            <a:avLst/>
          </a:prstGeom>
        </p:spPr>
        <p:txBody>
          <a:bodyPr spcFirstLastPara="1" wrap="square" lIns="91425" tIns="45700" rIns="91425" bIns="45700" anchor="t" anchorCtr="0">
            <a:noAutofit/>
          </a:bodyPr>
          <a:lstStyle/>
          <a:p>
            <a:pPr marL="0" indent="0">
              <a:lnSpc>
                <a:spcPct val="100000"/>
              </a:lnSpc>
              <a:buNone/>
            </a:pPr>
            <a:r>
              <a:rPr lang="en-US" sz="2400">
                <a:solidFill>
                  <a:schemeClr val="accent3"/>
                </a:solidFill>
              </a:rPr>
              <a:t>In general, the following requirements apply to meetings of public bodies according to the </a:t>
            </a:r>
            <a:r>
              <a:rPr lang="en-US" sz="2400" i="1">
                <a:solidFill>
                  <a:schemeClr val="accent3"/>
                </a:solidFill>
              </a:rPr>
              <a:t>Virginia Freedom of Information Act</a:t>
            </a:r>
            <a:r>
              <a:rPr lang="en-US" sz="2400">
                <a:solidFill>
                  <a:schemeClr val="accent3"/>
                </a:solidFill>
              </a:rPr>
              <a:t> (§ 2.2-37):</a:t>
            </a:r>
          </a:p>
          <a:p>
            <a:pPr marL="82550" indent="0">
              <a:lnSpc>
                <a:spcPct val="100000"/>
              </a:lnSpc>
              <a:buNone/>
            </a:pPr>
            <a:r>
              <a:rPr lang="en-US" sz="2400">
                <a:solidFill>
                  <a:schemeClr val="accent3"/>
                </a:solidFill>
              </a:rPr>
              <a:t>Meetings of public bodies should be open to the public;</a:t>
            </a:r>
          </a:p>
          <a:p>
            <a:pPr marL="425450">
              <a:lnSpc>
                <a:spcPct val="100000"/>
              </a:lnSpc>
              <a:buClr>
                <a:schemeClr val="bg2"/>
              </a:buClr>
            </a:pPr>
            <a:r>
              <a:rPr lang="en-US" sz="2400">
                <a:solidFill>
                  <a:schemeClr val="accent3"/>
                </a:solidFill>
              </a:rPr>
              <a:t>Meetings should not be conducted electronically except when specifically permitted by law;</a:t>
            </a:r>
          </a:p>
          <a:p>
            <a:pPr indent="-374650">
              <a:lnSpc>
                <a:spcPct val="100000"/>
              </a:lnSpc>
              <a:buClr>
                <a:schemeClr val="bg2"/>
              </a:buClr>
              <a:buFont typeface="Arial,Sans-Serif"/>
              <a:buChar char="•"/>
            </a:pPr>
            <a:r>
              <a:rPr lang="en-US" sz="2400">
                <a:solidFill>
                  <a:schemeClr val="accent3"/>
                </a:solidFill>
              </a:rPr>
              <a:t>Public bodies must give notice of the date, time, and location of meetings;</a:t>
            </a:r>
          </a:p>
          <a:p>
            <a:pPr indent="-374650">
              <a:lnSpc>
                <a:spcPct val="100000"/>
              </a:lnSpc>
              <a:buClr>
                <a:schemeClr val="bg2"/>
              </a:buClr>
              <a:buFont typeface="Arial,Sans-Serif"/>
              <a:buChar char="•"/>
            </a:pPr>
            <a:r>
              <a:rPr lang="en-US" sz="2400">
                <a:solidFill>
                  <a:schemeClr val="accent3"/>
                </a:solidFill>
              </a:rPr>
              <a:t>A quorum of members must be physically present to conduct business; and</a:t>
            </a:r>
          </a:p>
          <a:p>
            <a:pPr indent="-374650">
              <a:lnSpc>
                <a:spcPct val="100000"/>
              </a:lnSpc>
              <a:spcAft>
                <a:spcPts val="1000"/>
              </a:spcAft>
              <a:buClr>
                <a:schemeClr val="bg2"/>
              </a:buClr>
              <a:buFont typeface="Arial,Sans-Serif"/>
              <a:buChar char="•"/>
            </a:pPr>
            <a:r>
              <a:rPr lang="en-US" sz="2400">
                <a:solidFill>
                  <a:schemeClr val="accent3"/>
                </a:solidFill>
              </a:rPr>
              <a:t>Meeting minutes should be recorded in writing and include a list of attendees and their physical location.</a:t>
            </a:r>
          </a:p>
          <a:p>
            <a:pPr marL="0" lvl="0" indent="0" algn="l">
              <a:lnSpc>
                <a:spcPct val="114999"/>
              </a:lnSpc>
              <a:spcBef>
                <a:spcPts val="0"/>
              </a:spcBef>
              <a:spcAft>
                <a:spcPts val="0"/>
              </a:spcAft>
              <a:buNone/>
            </a:pPr>
            <a:endParaRPr lang="en-US" sz="2200">
              <a:solidFill>
                <a:schemeClr val="accent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0E46-D67E-1A7F-EFB4-4BD7B7C70E7F}"/>
              </a:ext>
            </a:extLst>
          </p:cNvPr>
          <p:cNvSpPr>
            <a:spLocks noGrp="1"/>
          </p:cNvSpPr>
          <p:nvPr>
            <p:ph type="title"/>
          </p:nvPr>
        </p:nvSpPr>
        <p:spPr/>
        <p:txBody>
          <a:bodyPr>
            <a:normAutofit/>
          </a:bodyPr>
          <a:lstStyle/>
          <a:p>
            <a:r>
              <a:rPr lang="en-US" sz="4300"/>
              <a:t>Section 3: Participation Requirements</a:t>
            </a:r>
          </a:p>
        </p:txBody>
      </p:sp>
    </p:spTree>
    <p:extLst>
      <p:ext uri="{BB962C8B-B14F-4D97-AF65-F5344CB8AC3E}">
        <p14:creationId xmlns:p14="http://schemas.microsoft.com/office/powerpoint/2010/main" val="162239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EA12-4004-5C30-65F9-0E908356DC2D}"/>
              </a:ext>
            </a:extLst>
          </p:cNvPr>
          <p:cNvSpPr>
            <a:spLocks noGrp="1"/>
          </p:cNvSpPr>
          <p:nvPr>
            <p:ph type="title"/>
          </p:nvPr>
        </p:nvSpPr>
        <p:spPr/>
        <p:txBody>
          <a:bodyPr>
            <a:noAutofit/>
          </a:bodyPr>
          <a:lstStyle/>
          <a:p>
            <a:pPr>
              <a:lnSpc>
                <a:spcPct val="100000"/>
              </a:lnSpc>
            </a:pPr>
            <a:r>
              <a:rPr lang="en-US" sz="4300"/>
              <a:t>Section 3: Summary of Changes to Participation Requirements </a:t>
            </a:r>
          </a:p>
        </p:txBody>
      </p:sp>
      <p:sp>
        <p:nvSpPr>
          <p:cNvPr id="3" name="Text Placeholder 2">
            <a:extLst>
              <a:ext uri="{FF2B5EF4-FFF2-40B4-BE49-F238E27FC236}">
                <a16:creationId xmlns:a16="http://schemas.microsoft.com/office/drawing/2014/main" id="{49C45B98-9C23-FE2E-388D-BAF8122DBFEE}"/>
              </a:ext>
            </a:extLst>
          </p:cNvPr>
          <p:cNvSpPr>
            <a:spLocks noGrp="1"/>
          </p:cNvSpPr>
          <p:nvPr>
            <p:ph type="body" idx="1"/>
          </p:nvPr>
        </p:nvSpPr>
        <p:spPr>
          <a:xfrm>
            <a:off x="636997" y="1460769"/>
            <a:ext cx="10954928" cy="4895582"/>
          </a:xfrm>
        </p:spPr>
        <p:txBody>
          <a:bodyPr>
            <a:normAutofit/>
          </a:bodyPr>
          <a:lstStyle/>
          <a:p>
            <a:pPr marL="186055" indent="0">
              <a:lnSpc>
                <a:spcPct val="100000"/>
              </a:lnSpc>
              <a:spcBef>
                <a:spcPts val="1000"/>
              </a:spcBef>
              <a:buNone/>
            </a:pPr>
            <a:r>
              <a:rPr lang="en" sz="2200" b="1">
                <a:solidFill>
                  <a:schemeClr val="accent3"/>
                </a:solidFill>
              </a:rPr>
              <a:t>Section 3 explains which sites are legislatively required to participate in VQB5, specifies the key activities that a participating site must complete, and discusses consequences for refusal to participate.  </a:t>
            </a:r>
            <a:endParaRPr lang="en" sz="2200">
              <a:solidFill>
                <a:schemeClr val="accent3"/>
              </a:solidFill>
            </a:endParaRPr>
          </a:p>
          <a:p>
            <a:pPr marL="186055" indent="0">
              <a:buNone/>
            </a:pPr>
            <a:r>
              <a:rPr lang="en" sz="2200" i="1">
                <a:solidFill>
                  <a:schemeClr val="accent3"/>
                </a:solidFill>
              </a:rPr>
              <a:t>Key Changes in Section 3: </a:t>
            </a:r>
            <a:endParaRPr lang="en" sz="2200">
              <a:solidFill>
                <a:schemeClr val="accent3"/>
              </a:solidFill>
            </a:endParaRPr>
          </a:p>
          <a:p>
            <a:pPr marL="800100" indent="-457200">
              <a:spcAft>
                <a:spcPts val="600"/>
              </a:spcAft>
              <a:buClr>
                <a:schemeClr val="bg2"/>
              </a:buClr>
              <a:buAutoNum type="arabicPeriod"/>
            </a:pPr>
            <a:r>
              <a:rPr lang="en-US" sz="2200">
                <a:solidFill>
                  <a:schemeClr val="accent3"/>
                </a:solidFill>
              </a:rPr>
              <a:t>Specifies VQB5 participation requirements for sites, including annual deadlines for each activity.  </a:t>
            </a:r>
          </a:p>
          <a:p>
            <a:pPr marL="800100" indent="-457200">
              <a:spcAft>
                <a:spcPts val="600"/>
              </a:spcAft>
              <a:buClr>
                <a:schemeClr val="bg2"/>
              </a:buClr>
              <a:buAutoNum type="arabicPeriod"/>
            </a:pPr>
            <a:r>
              <a:rPr lang="en-US" sz="2200">
                <a:solidFill>
                  <a:schemeClr val="accent3"/>
                </a:solidFill>
              </a:rPr>
              <a:t>Further clarifies who must participate by expanding the definition for the following terms: 1) AM/PM classrooms,  2) "full-time classroom", 3) "unrelated children", 4) enrollment minimum for participation and 5) Process for sites/classrooms that close after Oct. 1. </a:t>
            </a:r>
          </a:p>
          <a:p>
            <a:pPr marL="800100" indent="-457200">
              <a:spcAft>
                <a:spcPts val="600"/>
              </a:spcAft>
              <a:buClr>
                <a:schemeClr val="bg2"/>
              </a:buClr>
              <a:buAutoNum type="arabicPeriod"/>
            </a:pPr>
            <a:r>
              <a:rPr lang="en-US" sz="2200">
                <a:solidFill>
                  <a:schemeClr val="accent3"/>
                </a:solidFill>
              </a:rPr>
              <a:t>Details the consequences for sites that do not participate. </a:t>
            </a:r>
          </a:p>
          <a:p>
            <a:pPr marL="800100" indent="-457200">
              <a:spcAft>
                <a:spcPts val="600"/>
              </a:spcAft>
              <a:buAutoNum type="arabicPeriod"/>
            </a:pPr>
            <a:r>
              <a:rPr lang="en-US" sz="2200">
                <a:solidFill>
                  <a:schemeClr val="accent3"/>
                </a:solidFill>
              </a:rPr>
              <a:t>Includes shifts in classroom list expectations</a:t>
            </a:r>
          </a:p>
          <a:p>
            <a:pPr marL="685800" indent="-342900">
              <a:spcAft>
                <a:spcPts val="600"/>
              </a:spcAft>
            </a:pPr>
            <a:endParaRPr lang="en-US">
              <a:solidFill>
                <a:srgbClr val="000000"/>
              </a:solidFill>
            </a:endParaRPr>
          </a:p>
          <a:p>
            <a:pPr marL="685800" indent="-342900">
              <a:spcAft>
                <a:spcPts val="600"/>
              </a:spcAft>
            </a:pPr>
            <a:endParaRPr lang="en-US">
              <a:solidFill>
                <a:srgbClr val="000000"/>
              </a:solidFill>
            </a:endParaRPr>
          </a:p>
          <a:p>
            <a:pPr marL="685800">
              <a:spcAft>
                <a:spcPts val="600"/>
              </a:spcAft>
            </a:pPr>
            <a:endParaRPr lang="en-US">
              <a:solidFill>
                <a:srgbClr val="000000"/>
              </a:solidFill>
            </a:endParaRPr>
          </a:p>
          <a:p>
            <a:pPr marL="608965" indent="-422910">
              <a:buFont typeface="Wingdings"/>
              <a:buChar char="v"/>
            </a:pPr>
            <a:endParaRPr lang="en">
              <a:solidFill>
                <a:schemeClr val="accent3">
                  <a:lumMod val="50000"/>
                </a:schemeClr>
              </a:solidFill>
            </a:endParaRPr>
          </a:p>
          <a:p>
            <a:pPr marL="608965" indent="-422910">
              <a:buFont typeface="Wingdings"/>
              <a:buChar char="v"/>
            </a:pPr>
            <a:endParaRPr lang="en">
              <a:solidFill>
                <a:schemeClr val="accent3">
                  <a:lumMod val="50000"/>
                </a:schemeClr>
              </a:solidFill>
            </a:endParaRPr>
          </a:p>
        </p:txBody>
      </p:sp>
      <p:sp>
        <p:nvSpPr>
          <p:cNvPr id="5" name="Slide Number Placeholder 2">
            <a:extLst>
              <a:ext uri="{FF2B5EF4-FFF2-40B4-BE49-F238E27FC236}">
                <a16:creationId xmlns:a16="http://schemas.microsoft.com/office/drawing/2014/main" id="{EE5C937C-CEFC-2D70-C702-80FBE913517D}"/>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41</a:t>
            </a:fld>
            <a:endParaRPr lang="en"/>
          </a:p>
        </p:txBody>
      </p:sp>
    </p:spTree>
    <p:extLst>
      <p:ext uri="{BB962C8B-B14F-4D97-AF65-F5344CB8AC3E}">
        <p14:creationId xmlns:p14="http://schemas.microsoft.com/office/powerpoint/2010/main" val="1081724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2" name="Google Shape;582;p78"/>
          <p:cNvSpPr txBox="1">
            <a:spLocks noGrp="1"/>
          </p:cNvSpPr>
          <p:nvPr>
            <p:ph type="body" idx="1"/>
          </p:nvPr>
        </p:nvSpPr>
        <p:spPr>
          <a:xfrm>
            <a:off x="626305" y="1449850"/>
            <a:ext cx="10982990" cy="4944101"/>
          </a:xfrm>
          <a:prstGeom prst="rect">
            <a:avLst/>
          </a:prstGeom>
          <a:noFill/>
          <a:ln>
            <a:noFill/>
          </a:ln>
        </p:spPr>
        <p:txBody>
          <a:bodyPr spcFirstLastPara="1" wrap="square" lIns="91433" tIns="45700" rIns="91433" bIns="45700" anchor="t" anchorCtr="0">
            <a:noAutofit/>
          </a:bodyPr>
          <a:lstStyle/>
          <a:p>
            <a:pPr marL="0" indent="0">
              <a:lnSpc>
                <a:spcPct val="100000"/>
              </a:lnSpc>
              <a:buNone/>
            </a:pPr>
            <a:r>
              <a:rPr lang="en-US" sz="2000" b="1">
                <a:solidFill>
                  <a:schemeClr val="accent3"/>
                </a:solidFill>
              </a:rPr>
              <a:t>To meet the participation requirements in the legislation, all publicly-funded programs are required to complete the following three activities each year. </a:t>
            </a:r>
            <a:r>
              <a:rPr lang="en-US" sz="2000">
                <a:solidFill>
                  <a:schemeClr val="accent3"/>
                </a:solidFill>
              </a:rPr>
              <a:t> </a:t>
            </a:r>
            <a:endParaRPr lang="en-US">
              <a:solidFill>
                <a:schemeClr val="accent3"/>
              </a:solidFill>
            </a:endParaRPr>
          </a:p>
          <a:p>
            <a:pPr marL="457200" indent="-457200">
              <a:buFont typeface="+mj-lt"/>
              <a:buAutoNum type="arabicPeriod"/>
            </a:pPr>
            <a:r>
              <a:rPr lang="en-US" sz="2000">
                <a:solidFill>
                  <a:schemeClr val="accent3"/>
                </a:solidFill>
              </a:rPr>
              <a:t>Sites must complete the registration process between August 15-October 1 in </a:t>
            </a:r>
            <a:r>
              <a:rPr lang="en-US" sz="2000">
                <a:solidFill>
                  <a:schemeClr val="accent3"/>
                </a:solidFill>
                <a:hlinkClick r:id="rId3">
                  <a:extLst>
                    <a:ext uri="{A12FA001-AC4F-418D-AE19-62706E023703}">
                      <ahyp:hlinkClr xmlns:ahyp="http://schemas.microsoft.com/office/drawing/2018/hyperlinkcolor" val="tx"/>
                    </a:ext>
                  </a:extLst>
                </a:hlinkClick>
              </a:rPr>
              <a:t>LinkB5</a:t>
            </a:r>
            <a:r>
              <a:rPr lang="en-US" sz="2000">
                <a:solidFill>
                  <a:schemeClr val="accent3"/>
                </a:solidFill>
              </a:rPr>
              <a:t>, the VQB5 data portal. This includes completing site profiles, site administrator profiles, teacher profiles, and classroom profiles. </a:t>
            </a:r>
          </a:p>
          <a:p>
            <a:pPr marL="986790" lvl="1" indent="-457200">
              <a:buClr>
                <a:schemeClr val="bg2"/>
              </a:buClr>
              <a:buSzPct val="90000"/>
              <a:buFont typeface="Wingdings"/>
              <a:buChar char="§"/>
            </a:pPr>
            <a:r>
              <a:rPr lang="en-US" sz="1700">
                <a:solidFill>
                  <a:schemeClr val="accent3"/>
                </a:solidFill>
              </a:rPr>
              <a:t>Every eligible classroom must enter information about their optional use of a VDOE-approved curriculum, as a part of the classroom profile registration, by October 1. </a:t>
            </a:r>
            <a:r>
              <a:rPr lang="en-US">
                <a:solidFill>
                  <a:schemeClr val="accent3"/>
                </a:solidFill>
              </a:rPr>
              <a:t> </a:t>
            </a:r>
          </a:p>
          <a:p>
            <a:pPr marL="457200" indent="-457200">
              <a:buAutoNum type="arabicPeriod"/>
            </a:pPr>
            <a:r>
              <a:rPr lang="en-US" sz="2000">
                <a:solidFill>
                  <a:schemeClr val="accent3"/>
                </a:solidFill>
              </a:rPr>
              <a:t>Every eligible classroom must complete two local CLASS® observations, one in the fall and one in the spring, with scores entered in LinkB5. </a:t>
            </a:r>
          </a:p>
          <a:p>
            <a:pPr marL="1066800" lvl="1" indent="-422910">
              <a:buClr>
                <a:schemeClr val="bg2"/>
              </a:buClr>
              <a:buSzPct val="90000"/>
              <a:buFont typeface="Wingdings,Sans-Serif"/>
              <a:buChar char="§"/>
            </a:pPr>
            <a:r>
              <a:rPr lang="en-US" sz="1700">
                <a:solidFill>
                  <a:schemeClr val="accent3"/>
                </a:solidFill>
              </a:rPr>
              <a:t>The fall local observation window occurs from August 15 to December 22</a:t>
            </a:r>
          </a:p>
          <a:p>
            <a:pPr marL="1066800" lvl="1" indent="-422910">
              <a:buClr>
                <a:schemeClr val="bg2"/>
              </a:buClr>
              <a:buSzPct val="90000"/>
              <a:buFont typeface="Wingdings,Sans-Serif"/>
              <a:buChar char="§"/>
            </a:pPr>
            <a:r>
              <a:rPr lang="en-US" sz="1700">
                <a:solidFill>
                  <a:schemeClr val="accent3"/>
                </a:solidFill>
              </a:rPr>
              <a:t>The spring local observation window occurs from January 20 to May 31</a:t>
            </a:r>
            <a:endParaRPr lang="en-US">
              <a:solidFill>
                <a:schemeClr val="accent3"/>
              </a:solidFill>
            </a:endParaRPr>
          </a:p>
          <a:p>
            <a:pPr marL="457200" indent="-457200">
              <a:buAutoNum type="arabicPeriod"/>
            </a:pPr>
            <a:r>
              <a:rPr lang="en-US" sz="2000">
                <a:solidFill>
                  <a:schemeClr val="accent3"/>
                </a:solidFill>
              </a:rPr>
              <a:t>In addition to the two local CLASS® observations coordinated by Ready Regions, all participating sites must participate in external CLASS observations for each age-level served, between August 15 and May 31.</a:t>
            </a:r>
          </a:p>
          <a:p>
            <a:pPr marL="1066800" lvl="1" indent="-422910">
              <a:buFont typeface="Wingdings"/>
              <a:buChar char="§"/>
            </a:pPr>
            <a:endParaRPr lang="en-US" sz="2000" b="1">
              <a:solidFill>
                <a:schemeClr val="accent5">
                  <a:lumMod val="50000"/>
                </a:schemeClr>
              </a:solidFill>
            </a:endParaRPr>
          </a:p>
          <a:p>
            <a:pPr marL="457200" lvl="1" indent="-457200">
              <a:spcBef>
                <a:spcPts val="500"/>
              </a:spcBef>
              <a:buAutoNum type="arabicParenR"/>
            </a:pPr>
            <a:endParaRPr lang="en-US" sz="2000">
              <a:solidFill>
                <a:schemeClr val="accent5">
                  <a:lumMod val="50000"/>
                </a:schemeClr>
              </a:solidFill>
            </a:endParaRPr>
          </a:p>
          <a:p>
            <a:pPr marL="342900" indent="-342900">
              <a:buFont typeface="+mj-lt"/>
              <a:buAutoNum type="arabicPeriod"/>
            </a:pPr>
            <a:endParaRPr lang="en-US" sz="2000"/>
          </a:p>
          <a:p>
            <a:pPr marL="608965" indent="0">
              <a:buNone/>
            </a:pPr>
            <a:br>
              <a:rPr lang="en-US" sz="2000"/>
            </a:br>
            <a:endParaRPr lang="en-US" sz="2000"/>
          </a:p>
          <a:p>
            <a:pPr marL="608965" indent="-422910">
              <a:buNone/>
            </a:pPr>
            <a:endParaRPr lang="en-US" sz="2000"/>
          </a:p>
          <a:p>
            <a:pPr marL="0" marR="394335" indent="0">
              <a:lnSpc>
                <a:spcPct val="100000"/>
              </a:lnSpc>
              <a:spcBef>
                <a:spcPts val="0"/>
              </a:spcBef>
              <a:buNone/>
            </a:pPr>
            <a:endParaRPr lang="en" sz="2000">
              <a:solidFill>
                <a:srgbClr val="000000"/>
              </a:solidFill>
            </a:endParaRPr>
          </a:p>
        </p:txBody>
      </p:sp>
      <p:sp>
        <p:nvSpPr>
          <p:cNvPr id="4" name="Title 3">
            <a:extLst>
              <a:ext uri="{FF2B5EF4-FFF2-40B4-BE49-F238E27FC236}">
                <a16:creationId xmlns:a16="http://schemas.microsoft.com/office/drawing/2014/main" id="{0F8860DA-4F44-3816-6C73-58A754080A79}"/>
              </a:ext>
            </a:extLst>
          </p:cNvPr>
          <p:cNvSpPr>
            <a:spLocks noGrp="1"/>
          </p:cNvSpPr>
          <p:nvPr>
            <p:ph type="title"/>
          </p:nvPr>
        </p:nvSpPr>
        <p:spPr/>
        <p:txBody>
          <a:bodyPr>
            <a:normAutofit/>
          </a:bodyPr>
          <a:lstStyle/>
          <a:p>
            <a:r>
              <a:rPr lang="en-US" sz="4300"/>
              <a:t>VQB5 Participation Requirements</a:t>
            </a:r>
          </a:p>
        </p:txBody>
      </p:sp>
      <p:sp>
        <p:nvSpPr>
          <p:cNvPr id="3" name="Slide Number Placeholder 2">
            <a:extLst>
              <a:ext uri="{FF2B5EF4-FFF2-40B4-BE49-F238E27FC236}">
                <a16:creationId xmlns:a16="http://schemas.microsoft.com/office/drawing/2014/main" id="{114860C8-390A-2A11-7062-43CA369B1E6C}"/>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42</a:t>
            </a:fld>
            <a:endParaRPr lang="en"/>
          </a:p>
        </p:txBody>
      </p:sp>
    </p:spTree>
    <p:extLst>
      <p:ext uri="{BB962C8B-B14F-4D97-AF65-F5344CB8AC3E}">
        <p14:creationId xmlns:p14="http://schemas.microsoft.com/office/powerpoint/2010/main" val="4168276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2BA0-0930-8599-D433-D43EFDD4B4D8}"/>
              </a:ext>
            </a:extLst>
          </p:cNvPr>
          <p:cNvSpPr>
            <a:spLocks noGrp="1"/>
          </p:cNvSpPr>
          <p:nvPr>
            <p:ph type="title"/>
          </p:nvPr>
        </p:nvSpPr>
        <p:spPr/>
        <p:txBody>
          <a:bodyPr>
            <a:normAutofit/>
          </a:bodyPr>
          <a:lstStyle/>
          <a:p>
            <a:r>
              <a:rPr lang="en-US" sz="4300"/>
              <a:t>Publicly-Funded Providers: Required Participation</a:t>
            </a:r>
          </a:p>
        </p:txBody>
      </p:sp>
      <p:sp>
        <p:nvSpPr>
          <p:cNvPr id="3" name="Text Placeholder 2">
            <a:extLst>
              <a:ext uri="{FF2B5EF4-FFF2-40B4-BE49-F238E27FC236}">
                <a16:creationId xmlns:a16="http://schemas.microsoft.com/office/drawing/2014/main" id="{0F507A18-0288-19E4-1367-304EE4459C55}"/>
              </a:ext>
            </a:extLst>
          </p:cNvPr>
          <p:cNvSpPr>
            <a:spLocks noGrp="1"/>
          </p:cNvSpPr>
          <p:nvPr>
            <p:ph type="body" idx="1"/>
          </p:nvPr>
        </p:nvSpPr>
        <p:spPr>
          <a:xfrm>
            <a:off x="613316" y="1499846"/>
            <a:ext cx="10995104" cy="4852929"/>
          </a:xfrm>
        </p:spPr>
        <p:txBody>
          <a:bodyPr>
            <a:normAutofit fontScale="62500" lnSpcReduction="20000"/>
          </a:bodyPr>
          <a:lstStyle/>
          <a:p>
            <a:pPr marL="186055" indent="0">
              <a:lnSpc>
                <a:spcPct val="120000"/>
              </a:lnSpc>
              <a:buNone/>
            </a:pPr>
            <a:r>
              <a:rPr lang="en-US" b="1">
                <a:solidFill>
                  <a:schemeClr val="accent3"/>
                </a:solidFill>
              </a:rPr>
              <a:t>“Publicly-funded provider” means any (</a:t>
            </a:r>
            <a:r>
              <a:rPr lang="en-US" b="1" err="1">
                <a:solidFill>
                  <a:schemeClr val="accent3"/>
                </a:solidFill>
              </a:rPr>
              <a:t>i</a:t>
            </a:r>
            <a:r>
              <a:rPr lang="en-US" b="1">
                <a:solidFill>
                  <a:schemeClr val="accent3"/>
                </a:solidFill>
              </a:rPr>
              <a:t>) educational program provided by a school division or local government to children between birth and age five or (ii) child day program that receives state or federal funds in support of its operations that serves three or more unrelated children. </a:t>
            </a:r>
          </a:p>
          <a:p>
            <a:pPr marL="186055" indent="0">
              <a:lnSpc>
                <a:spcPct val="120000"/>
              </a:lnSpc>
              <a:buNone/>
            </a:pPr>
            <a:r>
              <a:rPr lang="en-US">
                <a:solidFill>
                  <a:schemeClr val="accent3"/>
                </a:solidFill>
              </a:rPr>
              <a:t>This definition is intended to capture funding sources that support direct early childhood care and educational services for young children. These public funding sources include:</a:t>
            </a:r>
          </a:p>
          <a:p>
            <a:pPr marL="608965" indent="-422910">
              <a:lnSpc>
                <a:spcPct val="120000"/>
              </a:lnSpc>
              <a:spcBef>
                <a:spcPts val="100"/>
              </a:spcBef>
              <a:buClr>
                <a:schemeClr val="bg2"/>
              </a:buClr>
              <a:buSzPct val="90000"/>
            </a:pPr>
            <a:r>
              <a:rPr lang="en-US">
                <a:solidFill>
                  <a:schemeClr val="accent3"/>
                </a:solidFill>
              </a:rPr>
              <a:t>Virginia Preschool Initiative (VPI)</a:t>
            </a:r>
          </a:p>
          <a:p>
            <a:pPr marL="608965" indent="-422910">
              <a:lnSpc>
                <a:spcPct val="120000"/>
              </a:lnSpc>
              <a:spcBef>
                <a:spcPts val="100"/>
              </a:spcBef>
              <a:buClr>
                <a:schemeClr val="bg2"/>
              </a:buClr>
              <a:buSzPct val="90000"/>
            </a:pPr>
            <a:r>
              <a:rPr lang="en-US">
                <a:solidFill>
                  <a:schemeClr val="accent3"/>
                </a:solidFill>
              </a:rPr>
              <a:t>Early Childhood Special Education (ECSE or IDEA Part B, Section 619 preschool)</a:t>
            </a:r>
          </a:p>
          <a:p>
            <a:pPr marL="608965" indent="-422910">
              <a:lnSpc>
                <a:spcPct val="120000"/>
              </a:lnSpc>
              <a:spcBef>
                <a:spcPts val="100"/>
              </a:spcBef>
              <a:buClr>
                <a:schemeClr val="bg2"/>
              </a:buClr>
              <a:buSzPct val="90000"/>
            </a:pPr>
            <a:r>
              <a:rPr lang="en-US">
                <a:solidFill>
                  <a:schemeClr val="accent3"/>
                </a:solidFill>
              </a:rPr>
              <a:t>Title I Preschool</a:t>
            </a:r>
          </a:p>
          <a:p>
            <a:pPr marL="608965" indent="-422910">
              <a:lnSpc>
                <a:spcPct val="120000"/>
              </a:lnSpc>
              <a:spcBef>
                <a:spcPts val="100"/>
              </a:spcBef>
              <a:buClr>
                <a:schemeClr val="bg2"/>
              </a:buClr>
              <a:buSzPct val="90000"/>
            </a:pPr>
            <a:r>
              <a:rPr lang="en-US">
                <a:solidFill>
                  <a:schemeClr val="accent3"/>
                </a:solidFill>
              </a:rPr>
              <a:t>Head Start/Early Head Start</a:t>
            </a:r>
          </a:p>
          <a:p>
            <a:pPr marL="608965" indent="-422910">
              <a:lnSpc>
                <a:spcPct val="120000"/>
              </a:lnSpc>
              <a:spcBef>
                <a:spcPts val="100"/>
              </a:spcBef>
              <a:buClr>
                <a:schemeClr val="bg2"/>
              </a:buClr>
              <a:buSzPct val="90000"/>
            </a:pPr>
            <a:r>
              <a:rPr lang="en-US">
                <a:solidFill>
                  <a:schemeClr val="accent3"/>
                </a:solidFill>
              </a:rPr>
              <a:t>Virginia’s Child Care Subsidy Program</a:t>
            </a:r>
          </a:p>
          <a:p>
            <a:pPr marL="608965" indent="-422910">
              <a:lnSpc>
                <a:spcPct val="120000"/>
              </a:lnSpc>
              <a:spcBef>
                <a:spcPts val="100"/>
              </a:spcBef>
              <a:buClr>
                <a:schemeClr val="bg2"/>
              </a:buClr>
              <a:buSzPct val="90000"/>
            </a:pPr>
            <a:r>
              <a:rPr lang="en-US">
                <a:solidFill>
                  <a:schemeClr val="accent3"/>
                </a:solidFill>
              </a:rPr>
              <a:t>Local government child care assistance, such as Fairfax’s Child Care Assistance and Referral (CCAR) program</a:t>
            </a:r>
          </a:p>
          <a:p>
            <a:pPr marL="608965" indent="-422910">
              <a:lnSpc>
                <a:spcPct val="120000"/>
              </a:lnSpc>
              <a:spcBef>
                <a:spcPts val="100"/>
              </a:spcBef>
              <a:buClr>
                <a:schemeClr val="bg2"/>
              </a:buClr>
              <a:buSzPct val="90000"/>
            </a:pPr>
            <a:r>
              <a:rPr lang="en-US">
                <a:solidFill>
                  <a:schemeClr val="accent3"/>
                </a:solidFill>
              </a:rPr>
              <a:t>Federal Child Care Access Means Parents in School (CCAMPIS)</a:t>
            </a:r>
          </a:p>
          <a:p>
            <a:pPr marL="608965" indent="-422910">
              <a:lnSpc>
                <a:spcPct val="120000"/>
              </a:lnSpc>
              <a:spcBef>
                <a:spcPts val="100"/>
              </a:spcBef>
              <a:buClr>
                <a:schemeClr val="bg2"/>
              </a:buClr>
              <a:buSzPct val="90000"/>
            </a:pPr>
            <a:r>
              <a:rPr lang="en-US">
                <a:solidFill>
                  <a:schemeClr val="accent3"/>
                </a:solidFill>
              </a:rPr>
              <a:t>Virginia Early Childhood Foundation (VECF) Mixed Delivery  </a:t>
            </a:r>
          </a:p>
          <a:p>
            <a:pPr marL="608965" indent="-422910">
              <a:lnSpc>
                <a:spcPct val="120000"/>
              </a:lnSpc>
              <a:spcBef>
                <a:spcPts val="100"/>
              </a:spcBef>
              <a:buClr>
                <a:schemeClr val="bg2"/>
              </a:buClr>
              <a:buSzPct val="90000"/>
            </a:pPr>
            <a:r>
              <a:rPr lang="en-US">
                <a:solidFill>
                  <a:schemeClr val="accent3"/>
                </a:solidFill>
              </a:rPr>
              <a:t>Federal Department of Defense Military Child Care Fee Assistance (MCCYN)</a:t>
            </a:r>
          </a:p>
          <a:p>
            <a:pPr marL="608965" indent="-422910">
              <a:lnSpc>
                <a:spcPct val="120000"/>
              </a:lnSpc>
            </a:pPr>
            <a:endParaRPr lang="en-US"/>
          </a:p>
        </p:txBody>
      </p:sp>
      <p:sp>
        <p:nvSpPr>
          <p:cNvPr id="5" name="Slide Number Placeholder 2">
            <a:extLst>
              <a:ext uri="{FF2B5EF4-FFF2-40B4-BE49-F238E27FC236}">
                <a16:creationId xmlns:a16="http://schemas.microsoft.com/office/drawing/2014/main" id="{6673C06D-CC6B-705D-5CC7-EDEF51B7BD39}"/>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43</a:t>
            </a:fld>
            <a:endParaRPr lang="en"/>
          </a:p>
        </p:txBody>
      </p:sp>
    </p:spTree>
    <p:extLst>
      <p:ext uri="{BB962C8B-B14F-4D97-AF65-F5344CB8AC3E}">
        <p14:creationId xmlns:p14="http://schemas.microsoft.com/office/powerpoint/2010/main" val="1913197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93E8-A626-C003-678A-5D84B978380F}"/>
              </a:ext>
            </a:extLst>
          </p:cNvPr>
          <p:cNvSpPr>
            <a:spLocks noGrp="1"/>
          </p:cNvSpPr>
          <p:nvPr>
            <p:ph type="title"/>
          </p:nvPr>
        </p:nvSpPr>
        <p:spPr/>
        <p:txBody>
          <a:bodyPr>
            <a:normAutofit/>
          </a:bodyPr>
          <a:lstStyle/>
          <a:p>
            <a:r>
              <a:rPr lang="en-US" sz="4300"/>
              <a:t>Consequences for Not Participating</a:t>
            </a:r>
          </a:p>
        </p:txBody>
      </p:sp>
      <p:sp>
        <p:nvSpPr>
          <p:cNvPr id="3" name="Text Placeholder 2">
            <a:extLst>
              <a:ext uri="{FF2B5EF4-FFF2-40B4-BE49-F238E27FC236}">
                <a16:creationId xmlns:a16="http://schemas.microsoft.com/office/drawing/2014/main" id="{D7C866B2-07C8-20E3-8639-F906A72A63CF}"/>
              </a:ext>
            </a:extLst>
          </p:cNvPr>
          <p:cNvSpPr>
            <a:spLocks noGrp="1"/>
          </p:cNvSpPr>
          <p:nvPr>
            <p:ph type="body" idx="1"/>
          </p:nvPr>
        </p:nvSpPr>
        <p:spPr>
          <a:xfrm>
            <a:off x="619125" y="1460769"/>
            <a:ext cx="10953750" cy="5161636"/>
          </a:xfrm>
        </p:spPr>
        <p:txBody>
          <a:bodyPr>
            <a:normAutofit/>
          </a:bodyPr>
          <a:lstStyle/>
          <a:p>
            <a:pPr marL="186055" indent="0">
              <a:lnSpc>
                <a:spcPct val="100000"/>
              </a:lnSpc>
              <a:spcBef>
                <a:spcPts val="1000"/>
              </a:spcBef>
              <a:buNone/>
            </a:pPr>
            <a:r>
              <a:rPr lang="en-US" sz="2000" b="1">
                <a:solidFill>
                  <a:schemeClr val="accent3"/>
                </a:solidFill>
              </a:rPr>
              <a:t>The VDOE will take several steps to inform publicly-funded programs that they must participate prior to any enactment of consequences. </a:t>
            </a:r>
            <a:endParaRPr lang="en-US" sz="2000">
              <a:solidFill>
                <a:schemeClr val="accent3"/>
              </a:solidFill>
            </a:endParaRPr>
          </a:p>
          <a:p>
            <a:pPr marL="608965" indent="-422910">
              <a:lnSpc>
                <a:spcPct val="100000"/>
              </a:lnSpc>
              <a:spcBef>
                <a:spcPts val="1000"/>
              </a:spcBef>
              <a:buClr>
                <a:schemeClr val="bg2"/>
              </a:buClr>
            </a:pPr>
            <a:r>
              <a:rPr lang="en-US" sz="2000">
                <a:solidFill>
                  <a:schemeClr val="accent3"/>
                </a:solidFill>
              </a:rPr>
              <a:t>Publicly-funded sites that do not complete the registration requirements by October 1 will be notified in writing that they are out of compliance with the law.</a:t>
            </a:r>
          </a:p>
          <a:p>
            <a:pPr marL="608965" indent="-422910">
              <a:lnSpc>
                <a:spcPct val="100000"/>
              </a:lnSpc>
              <a:spcBef>
                <a:spcPts val="1000"/>
              </a:spcBef>
              <a:buClr>
                <a:schemeClr val="bg2"/>
              </a:buClr>
            </a:pPr>
            <a:r>
              <a:rPr lang="en-US" sz="2000">
                <a:solidFill>
                  <a:schemeClr val="accent3"/>
                </a:solidFill>
              </a:rPr>
              <a:t>Sites will be notified of a time-bound deadline to complete registration in LinkB5 in order to maintain public funding eligibility.  </a:t>
            </a:r>
          </a:p>
          <a:p>
            <a:pPr marL="643255" indent="-457200">
              <a:lnSpc>
                <a:spcPct val="100000"/>
              </a:lnSpc>
              <a:spcBef>
                <a:spcPts val="1000"/>
              </a:spcBef>
              <a:buClr>
                <a:schemeClr val="bg2"/>
              </a:buClr>
            </a:pPr>
            <a:r>
              <a:rPr lang="en-US" sz="2000">
                <a:solidFill>
                  <a:schemeClr val="accent3"/>
                </a:solidFill>
              </a:rPr>
              <a:t>Sites who do not comply with the law after receiving notification from VDOE may have their current public funding terminated with potential restrictions for future public funding. </a:t>
            </a:r>
          </a:p>
          <a:p>
            <a:pPr marL="643255" indent="-457200">
              <a:lnSpc>
                <a:spcPct val="100000"/>
              </a:lnSpc>
              <a:spcBef>
                <a:spcPts val="1000"/>
              </a:spcBef>
              <a:buClr>
                <a:schemeClr val="bg2"/>
              </a:buClr>
            </a:pPr>
            <a:r>
              <a:rPr lang="en-US" sz="2000">
                <a:solidFill>
                  <a:schemeClr val="accent3"/>
                </a:solidFill>
              </a:rPr>
              <a:t>VDOE will also notify the applicable local, state, and/or federal funding authorities in writing that the site is out of compliance with state law.   </a:t>
            </a:r>
          </a:p>
          <a:p>
            <a:pPr marL="643255" indent="-457200">
              <a:lnSpc>
                <a:spcPct val="100000"/>
              </a:lnSpc>
              <a:spcBef>
                <a:spcPts val="1000"/>
              </a:spcBef>
              <a:buClr>
                <a:schemeClr val="bg2"/>
              </a:buClr>
            </a:pPr>
            <a:r>
              <a:rPr lang="en-US" sz="2000">
                <a:solidFill>
                  <a:schemeClr val="accent3"/>
                </a:solidFill>
              </a:rPr>
              <a:t>VDOE will work with leaders from each public funding authority to establish additional notification procedures and follow up steps.</a:t>
            </a:r>
          </a:p>
        </p:txBody>
      </p:sp>
      <p:sp>
        <p:nvSpPr>
          <p:cNvPr id="5" name="Slide Number Placeholder 2">
            <a:extLst>
              <a:ext uri="{FF2B5EF4-FFF2-40B4-BE49-F238E27FC236}">
                <a16:creationId xmlns:a16="http://schemas.microsoft.com/office/drawing/2014/main" id="{65041841-D7AA-A4EA-130C-BD5E6F36A31F}"/>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44</a:t>
            </a:fld>
            <a:endParaRPr lang="en"/>
          </a:p>
        </p:txBody>
      </p:sp>
    </p:spTree>
    <p:extLst>
      <p:ext uri="{BB962C8B-B14F-4D97-AF65-F5344CB8AC3E}">
        <p14:creationId xmlns:p14="http://schemas.microsoft.com/office/powerpoint/2010/main" val="3732019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0E46-D67E-1A7F-EFB4-4BD7B7C70E7F}"/>
              </a:ext>
            </a:extLst>
          </p:cNvPr>
          <p:cNvSpPr>
            <a:spLocks noGrp="1"/>
          </p:cNvSpPr>
          <p:nvPr>
            <p:ph type="title"/>
          </p:nvPr>
        </p:nvSpPr>
        <p:spPr/>
        <p:txBody>
          <a:bodyPr>
            <a:normAutofit/>
          </a:bodyPr>
          <a:lstStyle/>
          <a:p>
            <a:r>
              <a:rPr lang="en-US" sz="4600"/>
              <a:t>Section 4: CLASS Observation Requirements</a:t>
            </a:r>
          </a:p>
        </p:txBody>
      </p:sp>
    </p:spTree>
    <p:extLst>
      <p:ext uri="{BB962C8B-B14F-4D97-AF65-F5344CB8AC3E}">
        <p14:creationId xmlns:p14="http://schemas.microsoft.com/office/powerpoint/2010/main" val="830595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EA12-4004-5C30-65F9-0E908356DC2D}"/>
              </a:ext>
            </a:extLst>
          </p:cNvPr>
          <p:cNvSpPr>
            <a:spLocks noGrp="1"/>
          </p:cNvSpPr>
          <p:nvPr>
            <p:ph type="title"/>
          </p:nvPr>
        </p:nvSpPr>
        <p:spPr/>
        <p:txBody>
          <a:bodyPr>
            <a:noAutofit/>
          </a:bodyPr>
          <a:lstStyle/>
          <a:p>
            <a:pPr>
              <a:lnSpc>
                <a:spcPct val="100000"/>
              </a:lnSpc>
            </a:pPr>
            <a:r>
              <a:rPr lang="en-US" sz="4300"/>
              <a:t>Section 4: Summary of Changes to CLASS Observation Requirements </a:t>
            </a:r>
          </a:p>
        </p:txBody>
      </p:sp>
      <p:sp>
        <p:nvSpPr>
          <p:cNvPr id="3" name="Text Placeholder 2">
            <a:extLst>
              <a:ext uri="{FF2B5EF4-FFF2-40B4-BE49-F238E27FC236}">
                <a16:creationId xmlns:a16="http://schemas.microsoft.com/office/drawing/2014/main" id="{49C45B98-9C23-FE2E-388D-BAF8122DBFEE}"/>
              </a:ext>
            </a:extLst>
          </p:cNvPr>
          <p:cNvSpPr>
            <a:spLocks noGrp="1"/>
          </p:cNvSpPr>
          <p:nvPr>
            <p:ph type="body" idx="1"/>
          </p:nvPr>
        </p:nvSpPr>
        <p:spPr>
          <a:xfrm>
            <a:off x="607689" y="1439276"/>
            <a:ext cx="10954928" cy="4895582"/>
          </a:xfrm>
        </p:spPr>
        <p:txBody>
          <a:bodyPr>
            <a:normAutofit/>
          </a:bodyPr>
          <a:lstStyle/>
          <a:p>
            <a:pPr marL="186055" indent="0">
              <a:lnSpc>
                <a:spcPct val="100000"/>
              </a:lnSpc>
              <a:spcBef>
                <a:spcPts val="1000"/>
              </a:spcBef>
              <a:buNone/>
            </a:pPr>
            <a:r>
              <a:rPr lang="en" sz="2000" b="1">
                <a:solidFill>
                  <a:schemeClr val="accent3"/>
                </a:solidFill>
              </a:rPr>
              <a:t>Section 4 explains how the CLASS tool is used to measure the quality of interactions, the specific requirements and observation protocols for local and external CLASS observations, and consequences for not completing required CLASS observations. </a:t>
            </a:r>
            <a:endParaRPr lang="en" sz="2000">
              <a:solidFill>
                <a:schemeClr val="accent3"/>
              </a:solidFill>
            </a:endParaRPr>
          </a:p>
          <a:p>
            <a:pPr marL="186055" indent="0">
              <a:lnSpc>
                <a:spcPct val="100000"/>
              </a:lnSpc>
              <a:buNone/>
            </a:pPr>
            <a:r>
              <a:rPr lang="en" sz="2000" i="1">
                <a:solidFill>
                  <a:schemeClr val="accent3"/>
                </a:solidFill>
              </a:rPr>
              <a:t>Key Changes in Section 4: </a:t>
            </a:r>
            <a:endParaRPr lang="en" sz="2000">
              <a:solidFill>
                <a:schemeClr val="accent3"/>
              </a:solidFill>
            </a:endParaRPr>
          </a:p>
          <a:p>
            <a:pPr marL="643255" indent="-457200">
              <a:lnSpc>
                <a:spcPct val="100000"/>
              </a:lnSpc>
              <a:buClr>
                <a:schemeClr val="bg2"/>
              </a:buClr>
              <a:buAutoNum type="arabicPeriod"/>
            </a:pPr>
            <a:r>
              <a:rPr lang="en-US" sz="2000">
                <a:solidFill>
                  <a:schemeClr val="accent3"/>
                </a:solidFill>
              </a:rPr>
              <a:t>Expands CLASS observation protocols for both local and external observers. </a:t>
            </a:r>
          </a:p>
          <a:p>
            <a:pPr marL="643255" indent="-457200">
              <a:lnSpc>
                <a:spcPct val="100000"/>
              </a:lnSpc>
              <a:buClr>
                <a:schemeClr val="bg2"/>
              </a:buClr>
              <a:buAutoNum type="arabicPeriod"/>
            </a:pPr>
            <a:r>
              <a:rPr lang="en-US" sz="2000">
                <a:solidFill>
                  <a:schemeClr val="accent3"/>
                </a:solidFill>
              </a:rPr>
              <a:t>Provides specific details on the goals and use of external CLASS observations, including the score replacement protocol for replacing local domain scores when necessary. </a:t>
            </a:r>
          </a:p>
          <a:p>
            <a:pPr marL="643255" indent="-457200">
              <a:lnSpc>
                <a:spcPct val="100000"/>
              </a:lnSpc>
              <a:buClr>
                <a:schemeClr val="bg2"/>
              </a:buClr>
              <a:buAutoNum type="arabicPeriod"/>
            </a:pPr>
            <a:r>
              <a:rPr lang="en-US" sz="2000">
                <a:solidFill>
                  <a:schemeClr val="accent3"/>
                </a:solidFill>
              </a:rPr>
              <a:t>Clarifies actions to address the potential for incomplete local CLASS observations in the fall or spring. </a:t>
            </a:r>
          </a:p>
          <a:p>
            <a:pPr marL="643255" indent="-457200">
              <a:lnSpc>
                <a:spcPct val="100000"/>
              </a:lnSpc>
              <a:buClr>
                <a:schemeClr val="bg2"/>
              </a:buClr>
              <a:buAutoNum type="arabicPeriod"/>
            </a:pPr>
            <a:r>
              <a:rPr lang="en-US" sz="2000">
                <a:solidFill>
                  <a:schemeClr val="accent3"/>
                </a:solidFill>
              </a:rPr>
              <a:t>Formalizes the CLASS Observation Review Process with additional guidelines on potential outcomes. </a:t>
            </a:r>
          </a:p>
          <a:p>
            <a:pPr marL="800100" indent="-457200">
              <a:spcAft>
                <a:spcPts val="600"/>
              </a:spcAft>
              <a:buAutoNum type="arabicPeriod"/>
            </a:pPr>
            <a:endParaRPr lang="en-US" sz="2000">
              <a:solidFill>
                <a:schemeClr val="accent3"/>
              </a:solidFill>
            </a:endParaRPr>
          </a:p>
          <a:p>
            <a:pPr marL="685800" indent="-342900">
              <a:spcAft>
                <a:spcPts val="600"/>
              </a:spcAft>
            </a:pPr>
            <a:endParaRPr lang="en-US" sz="2000">
              <a:solidFill>
                <a:srgbClr val="000000"/>
              </a:solidFill>
            </a:endParaRPr>
          </a:p>
          <a:p>
            <a:pPr marL="685800" indent="-342900">
              <a:spcAft>
                <a:spcPts val="600"/>
              </a:spcAft>
            </a:pPr>
            <a:endParaRPr lang="en-US" sz="2000">
              <a:solidFill>
                <a:srgbClr val="000000"/>
              </a:solidFill>
            </a:endParaRPr>
          </a:p>
          <a:p>
            <a:pPr marL="685800" indent="-342900">
              <a:spcAft>
                <a:spcPts val="600"/>
              </a:spcAft>
            </a:pPr>
            <a:endParaRPr lang="en-US" sz="2000">
              <a:solidFill>
                <a:srgbClr val="000000"/>
              </a:solidFill>
            </a:endParaRPr>
          </a:p>
          <a:p>
            <a:pPr marL="608965" indent="-422910">
              <a:buFont typeface="Wingdings"/>
              <a:buChar char="v"/>
            </a:pPr>
            <a:endParaRPr lang="en" sz="2000">
              <a:solidFill>
                <a:schemeClr val="accent3">
                  <a:lumMod val="50000"/>
                </a:schemeClr>
              </a:solidFill>
            </a:endParaRPr>
          </a:p>
          <a:p>
            <a:pPr marL="608965" indent="-422910">
              <a:buFont typeface="Wingdings"/>
              <a:buChar char="v"/>
            </a:pPr>
            <a:endParaRPr lang="en" sz="2000">
              <a:solidFill>
                <a:schemeClr val="accent3">
                  <a:lumMod val="50000"/>
                </a:schemeClr>
              </a:solidFill>
            </a:endParaRPr>
          </a:p>
        </p:txBody>
      </p:sp>
      <p:sp>
        <p:nvSpPr>
          <p:cNvPr id="5" name="Slide Number Placeholder 2">
            <a:extLst>
              <a:ext uri="{FF2B5EF4-FFF2-40B4-BE49-F238E27FC236}">
                <a16:creationId xmlns:a16="http://schemas.microsoft.com/office/drawing/2014/main" id="{B36A34B6-72BF-CC20-DDE5-00A2649270D4}"/>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46</a:t>
            </a:fld>
            <a:endParaRPr lang="en"/>
          </a:p>
        </p:txBody>
      </p:sp>
    </p:spTree>
    <p:extLst>
      <p:ext uri="{BB962C8B-B14F-4D97-AF65-F5344CB8AC3E}">
        <p14:creationId xmlns:p14="http://schemas.microsoft.com/office/powerpoint/2010/main" val="2035438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E540C-7290-C394-0FD6-1DB36CB82D26}"/>
              </a:ext>
            </a:extLst>
          </p:cNvPr>
          <p:cNvSpPr>
            <a:spLocks noGrp="1"/>
          </p:cNvSpPr>
          <p:nvPr>
            <p:ph type="title"/>
          </p:nvPr>
        </p:nvSpPr>
        <p:spPr>
          <a:xfrm>
            <a:off x="0" y="0"/>
            <a:ext cx="12257049" cy="1324000"/>
          </a:xfrm>
        </p:spPr>
        <p:txBody>
          <a:bodyPr>
            <a:normAutofit fontScale="90000"/>
          </a:bodyPr>
          <a:lstStyle/>
          <a:p>
            <a:r>
              <a:rPr lang="en-US"/>
              <a:t>Expanding External CLASS Observations</a:t>
            </a:r>
          </a:p>
        </p:txBody>
      </p:sp>
      <p:sp>
        <p:nvSpPr>
          <p:cNvPr id="3" name="Text Placeholder 2">
            <a:extLst>
              <a:ext uri="{FF2B5EF4-FFF2-40B4-BE49-F238E27FC236}">
                <a16:creationId xmlns:a16="http://schemas.microsoft.com/office/drawing/2014/main" id="{86CD9E28-DF2C-B4CA-66E1-C73BCF7961F3}"/>
              </a:ext>
            </a:extLst>
          </p:cNvPr>
          <p:cNvSpPr>
            <a:spLocks noGrp="1"/>
          </p:cNvSpPr>
          <p:nvPr>
            <p:ph type="body" idx="1"/>
          </p:nvPr>
        </p:nvSpPr>
        <p:spPr>
          <a:xfrm>
            <a:off x="624114" y="1523999"/>
            <a:ext cx="10900229" cy="4513539"/>
          </a:xfrm>
        </p:spPr>
        <p:txBody>
          <a:bodyPr>
            <a:noAutofit/>
          </a:bodyPr>
          <a:lstStyle/>
          <a:p>
            <a:pPr marL="186055" indent="0">
              <a:lnSpc>
                <a:spcPct val="110000"/>
              </a:lnSpc>
              <a:buNone/>
            </a:pPr>
            <a:r>
              <a:rPr lang="en-US" sz="2000" b="1">
                <a:solidFill>
                  <a:schemeClr val="accent3"/>
                </a:solidFill>
              </a:rPr>
              <a:t>In VQB5, external observations are used to ensure statewide consistency by providing an impartial, external comparison point. </a:t>
            </a:r>
          </a:p>
          <a:p>
            <a:pPr marL="528955" indent="-342900">
              <a:lnSpc>
                <a:spcPct val="100000"/>
              </a:lnSpc>
              <a:buClr>
                <a:schemeClr val="bg2"/>
              </a:buClr>
            </a:pPr>
            <a:r>
              <a:rPr lang="en-US" sz="2000">
                <a:solidFill>
                  <a:schemeClr val="accent3"/>
                </a:solidFill>
              </a:rPr>
              <a:t>Most external observations will be assigned at random. Within each site, every age-level will receive at least one external observation each year. </a:t>
            </a:r>
          </a:p>
          <a:p>
            <a:pPr marL="1218565" lvl="1" indent="-422910">
              <a:lnSpc>
                <a:spcPct val="100000"/>
              </a:lnSpc>
              <a:buClr>
                <a:schemeClr val="bg2"/>
              </a:buClr>
            </a:pPr>
            <a:r>
              <a:rPr lang="en-US" sz="2000">
                <a:solidFill>
                  <a:schemeClr val="accent3"/>
                </a:solidFill>
              </a:rPr>
              <a:t>Randomly assigned external observations will account for 75% of all participating classrooms. </a:t>
            </a:r>
          </a:p>
          <a:p>
            <a:pPr marL="528955" indent="-342900">
              <a:lnSpc>
                <a:spcPct val="100000"/>
              </a:lnSpc>
              <a:buClr>
                <a:schemeClr val="bg2"/>
              </a:buClr>
              <a:buFont typeface="Arial" panose="020B0604020202020204" pitchFamily="34" charset="0"/>
              <a:buChar char="•"/>
            </a:pPr>
            <a:r>
              <a:rPr lang="en-US" sz="2000">
                <a:solidFill>
                  <a:schemeClr val="accent3"/>
                </a:solidFill>
              </a:rPr>
              <a:t>In addition to randomly selected classrooms, external observations will be used to address unusual scoring patterns, and to respond to identified discrepancies or missing data. </a:t>
            </a:r>
          </a:p>
          <a:p>
            <a:pPr marL="528955" indent="-342900">
              <a:lnSpc>
                <a:spcPct val="100000"/>
              </a:lnSpc>
              <a:buClr>
                <a:schemeClr val="bg2"/>
              </a:buClr>
              <a:buFont typeface="Arial" panose="020B0604020202020204" pitchFamily="34" charset="0"/>
              <a:buChar char="•"/>
            </a:pPr>
            <a:r>
              <a:rPr lang="en-US" sz="2000">
                <a:solidFill>
                  <a:schemeClr val="accent3"/>
                </a:solidFill>
              </a:rPr>
              <a:t>Each external observation will be compared to the local observation completed within the same classroom during the same observation window.</a:t>
            </a:r>
          </a:p>
          <a:p>
            <a:pPr marL="528955" indent="-342900">
              <a:lnSpc>
                <a:spcPct val="100000"/>
              </a:lnSpc>
              <a:buClr>
                <a:schemeClr val="bg2"/>
              </a:buClr>
              <a:buFont typeface="Arial" panose="020B0604020202020204" pitchFamily="34" charset="0"/>
              <a:buChar char="•"/>
            </a:pPr>
            <a:r>
              <a:rPr lang="en-US" sz="2000">
                <a:solidFill>
                  <a:schemeClr val="accent3"/>
                </a:solidFill>
              </a:rPr>
              <a:t>This will confirm that no areas of "drift" have been identified and provide valuable feedback to local observers on areas of accuracy.  </a:t>
            </a:r>
          </a:p>
          <a:p>
            <a:pPr marL="186055" indent="0">
              <a:lnSpc>
                <a:spcPct val="110000"/>
              </a:lnSpc>
              <a:buNone/>
            </a:pPr>
            <a:endParaRPr lang="en-US">
              <a:solidFill>
                <a:schemeClr val="accent5">
                  <a:lumMod val="50000"/>
                </a:schemeClr>
              </a:solidFill>
            </a:endParaRPr>
          </a:p>
          <a:p>
            <a:pPr marL="528955" indent="-342900">
              <a:lnSpc>
                <a:spcPct val="110000"/>
              </a:lnSpc>
            </a:pPr>
            <a:endParaRPr lang="en-US">
              <a:solidFill>
                <a:schemeClr val="accent5">
                  <a:lumMod val="50000"/>
                </a:schemeClr>
              </a:solidFill>
            </a:endParaRPr>
          </a:p>
          <a:p>
            <a:pPr marL="186055" indent="0">
              <a:lnSpc>
                <a:spcPct val="110000"/>
              </a:lnSpc>
              <a:buNone/>
            </a:pPr>
            <a:endParaRPr lang="en-US">
              <a:solidFill>
                <a:schemeClr val="accent5">
                  <a:lumMod val="50000"/>
                </a:schemeClr>
              </a:solidFill>
            </a:endParaRPr>
          </a:p>
        </p:txBody>
      </p:sp>
      <p:sp>
        <p:nvSpPr>
          <p:cNvPr id="5" name="Slide Number Placeholder 2">
            <a:extLst>
              <a:ext uri="{FF2B5EF4-FFF2-40B4-BE49-F238E27FC236}">
                <a16:creationId xmlns:a16="http://schemas.microsoft.com/office/drawing/2014/main" id="{F1CBFB03-57EE-C989-03C0-1F3A5C73AE97}"/>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47</a:t>
            </a:fld>
            <a:endParaRPr lang="en"/>
          </a:p>
        </p:txBody>
      </p:sp>
    </p:spTree>
    <p:extLst>
      <p:ext uri="{BB962C8B-B14F-4D97-AF65-F5344CB8AC3E}">
        <p14:creationId xmlns:p14="http://schemas.microsoft.com/office/powerpoint/2010/main" val="266623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DE7A-A725-77B3-E885-65A2459436DB}"/>
              </a:ext>
            </a:extLst>
          </p:cNvPr>
          <p:cNvSpPr>
            <a:spLocks noGrp="1"/>
          </p:cNvSpPr>
          <p:nvPr>
            <p:ph type="title"/>
          </p:nvPr>
        </p:nvSpPr>
        <p:spPr/>
        <p:txBody>
          <a:bodyPr>
            <a:normAutofit/>
          </a:bodyPr>
          <a:lstStyle/>
          <a:p>
            <a:r>
              <a:rPr lang="en-US" sz="4300"/>
              <a:t>Score Replacement Protocol</a:t>
            </a:r>
          </a:p>
        </p:txBody>
      </p:sp>
      <p:sp>
        <p:nvSpPr>
          <p:cNvPr id="3" name="Text Placeholder 2">
            <a:extLst>
              <a:ext uri="{FF2B5EF4-FFF2-40B4-BE49-F238E27FC236}">
                <a16:creationId xmlns:a16="http://schemas.microsoft.com/office/drawing/2014/main" id="{F3F4943B-2F89-C9B2-D563-E035B271FA8C}"/>
              </a:ext>
            </a:extLst>
          </p:cNvPr>
          <p:cNvSpPr>
            <a:spLocks noGrp="1"/>
          </p:cNvSpPr>
          <p:nvPr>
            <p:ph type="body" idx="1"/>
          </p:nvPr>
        </p:nvSpPr>
        <p:spPr>
          <a:xfrm>
            <a:off x="635619" y="1458929"/>
            <a:ext cx="10928195" cy="5185032"/>
          </a:xfrm>
        </p:spPr>
        <p:txBody>
          <a:bodyPr>
            <a:noAutofit/>
          </a:bodyPr>
          <a:lstStyle/>
          <a:p>
            <a:pPr marL="186055" indent="0">
              <a:lnSpc>
                <a:spcPct val="110000"/>
              </a:lnSpc>
              <a:buNone/>
            </a:pPr>
            <a:r>
              <a:rPr lang="en-US" sz="2000" b="1">
                <a:solidFill>
                  <a:schemeClr val="accent3"/>
                </a:solidFill>
              </a:rPr>
              <a:t>To ensure consistency of results, VQB5 will replace comparable local scores that are different by more than point when compared to the external scores. </a:t>
            </a:r>
          </a:p>
          <a:p>
            <a:pPr marL="528955" indent="-342900">
              <a:lnSpc>
                <a:spcPct val="110000"/>
              </a:lnSpc>
              <a:buClr>
                <a:schemeClr val="bg2"/>
              </a:buClr>
            </a:pPr>
            <a:r>
              <a:rPr lang="en-US" sz="2000">
                <a:solidFill>
                  <a:schemeClr val="accent3"/>
                </a:solidFill>
              </a:rPr>
              <a:t>Each local and external CLASS observation completed in the same classroom during the same observation window will be compared. </a:t>
            </a:r>
          </a:p>
          <a:p>
            <a:pPr marL="528955" indent="-342900">
              <a:lnSpc>
                <a:spcPct val="110000"/>
              </a:lnSpc>
              <a:buClr>
                <a:schemeClr val="bg2"/>
              </a:buClr>
            </a:pPr>
            <a:r>
              <a:rPr lang="en-US" sz="2000">
                <a:solidFill>
                  <a:schemeClr val="accent3"/>
                </a:solidFill>
              </a:rPr>
              <a:t>The Score Replacement Protocol will be used if any domain is off by more than one point:  </a:t>
            </a:r>
          </a:p>
          <a:p>
            <a:pPr marL="1218565" lvl="1" indent="-422910">
              <a:lnSpc>
                <a:spcPct val="110000"/>
              </a:lnSpc>
              <a:buClr>
                <a:schemeClr val="bg2"/>
              </a:buClr>
              <a:buSzPct val="90000"/>
            </a:pPr>
            <a:r>
              <a:rPr lang="en-US" sz="1800">
                <a:solidFill>
                  <a:schemeClr val="accent3"/>
                </a:solidFill>
              </a:rPr>
              <a:t>Domains where the local scores differ by more than one point from the external domain score will be replaced. </a:t>
            </a:r>
          </a:p>
          <a:p>
            <a:pPr marL="1218565" lvl="1" indent="-422910">
              <a:lnSpc>
                <a:spcPct val="110000"/>
              </a:lnSpc>
              <a:buClr>
                <a:schemeClr val="bg2"/>
              </a:buClr>
              <a:buSzPct val="90000"/>
            </a:pPr>
            <a:r>
              <a:rPr lang="en-US" sz="1800">
                <a:solidFill>
                  <a:schemeClr val="accent3"/>
                </a:solidFill>
              </a:rPr>
              <a:t>The external domain score will be used in place of the local domain score for purposes of calculating the quality rating for the site. </a:t>
            </a:r>
          </a:p>
          <a:p>
            <a:pPr marL="1218565" lvl="1" indent="-422910">
              <a:lnSpc>
                <a:spcPct val="110000"/>
              </a:lnSpc>
              <a:buClr>
                <a:schemeClr val="bg2"/>
              </a:buClr>
              <a:buSzPct val="90000"/>
            </a:pPr>
            <a:r>
              <a:rPr lang="en-US" sz="1800">
                <a:solidFill>
                  <a:schemeClr val="accent3"/>
                </a:solidFill>
              </a:rPr>
              <a:t>This will only impact domains where the score is off by more than one point. All other domains will use the local observation score. </a:t>
            </a:r>
          </a:p>
          <a:p>
            <a:pPr marL="528955" indent="-342900">
              <a:buClr>
                <a:schemeClr val="bg2"/>
              </a:buClr>
            </a:pPr>
            <a:r>
              <a:rPr lang="en-US" sz="2000">
                <a:solidFill>
                  <a:schemeClr val="accent3"/>
                </a:solidFill>
              </a:rPr>
              <a:t>If domain scores are replaced, VDOE will notify the designated local observer, and the Ready Region at the end of the observation cycle. </a:t>
            </a:r>
          </a:p>
          <a:p>
            <a:pPr marL="1218565" lvl="1" indent="-342900">
              <a:lnSpc>
                <a:spcPct val="110000"/>
              </a:lnSpc>
              <a:buFont typeface="Wingdings"/>
              <a:buChar char="§"/>
            </a:pPr>
            <a:endParaRPr lang="en-US" sz="2000"/>
          </a:p>
          <a:p>
            <a:pPr marL="608965" indent="-342900">
              <a:lnSpc>
                <a:spcPct val="110000"/>
              </a:lnSpc>
              <a:buFont typeface="Wingdings"/>
              <a:buChar char="§"/>
            </a:pPr>
            <a:endParaRPr lang="en-US" sz="2000"/>
          </a:p>
          <a:p>
            <a:pPr marL="185420" indent="0">
              <a:lnSpc>
                <a:spcPct val="110000"/>
              </a:lnSpc>
              <a:spcBef>
                <a:spcPts val="1000"/>
              </a:spcBef>
              <a:spcAft>
                <a:spcPts val="400"/>
              </a:spcAft>
              <a:buNone/>
            </a:pPr>
            <a:endParaRPr lang="en-US" sz="2000"/>
          </a:p>
          <a:p>
            <a:pPr marL="608965" indent="-422910">
              <a:lnSpc>
                <a:spcPct val="110000"/>
              </a:lnSpc>
            </a:pPr>
            <a:endParaRPr lang="en-US" sz="2000"/>
          </a:p>
        </p:txBody>
      </p:sp>
      <p:sp>
        <p:nvSpPr>
          <p:cNvPr id="5" name="Slide Number Placeholder 2">
            <a:extLst>
              <a:ext uri="{FF2B5EF4-FFF2-40B4-BE49-F238E27FC236}">
                <a16:creationId xmlns:a16="http://schemas.microsoft.com/office/drawing/2014/main" id="{81CFCCE3-863C-75FD-8547-810FE4DB2245}"/>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48</a:t>
            </a:fld>
            <a:endParaRPr lang="en"/>
          </a:p>
        </p:txBody>
      </p:sp>
    </p:spTree>
    <p:extLst>
      <p:ext uri="{BB962C8B-B14F-4D97-AF65-F5344CB8AC3E}">
        <p14:creationId xmlns:p14="http://schemas.microsoft.com/office/powerpoint/2010/main" val="3710111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D195-BCC1-4C63-EC29-305ACE6A6A33}"/>
              </a:ext>
            </a:extLst>
          </p:cNvPr>
          <p:cNvSpPr>
            <a:spLocks noGrp="1"/>
          </p:cNvSpPr>
          <p:nvPr>
            <p:ph type="title"/>
          </p:nvPr>
        </p:nvSpPr>
        <p:spPr/>
        <p:txBody>
          <a:bodyPr>
            <a:normAutofit fontScale="90000"/>
          </a:bodyPr>
          <a:lstStyle/>
          <a:p>
            <a:r>
              <a:rPr lang="en-US">
                <a:cs typeface="Calibri Light"/>
              </a:rPr>
              <a:t>Score Replacement  </a:t>
            </a:r>
            <a:br>
              <a:rPr lang="en-US">
                <a:cs typeface="Calibri Light"/>
              </a:rPr>
            </a:br>
            <a:r>
              <a:rPr lang="en-US">
                <a:cs typeface="Calibri Light"/>
              </a:rPr>
              <a:t>Pre-K Classroom Example </a:t>
            </a:r>
            <a:endParaRPr lang="en-US"/>
          </a:p>
        </p:txBody>
      </p:sp>
      <p:graphicFrame>
        <p:nvGraphicFramePr>
          <p:cNvPr id="4" name="Table 4">
            <a:extLst>
              <a:ext uri="{FF2B5EF4-FFF2-40B4-BE49-F238E27FC236}">
                <a16:creationId xmlns:a16="http://schemas.microsoft.com/office/drawing/2014/main" id="{269B99CC-1FB4-84E3-52DE-0471E04062A1}"/>
              </a:ext>
            </a:extLst>
          </p:cNvPr>
          <p:cNvGraphicFramePr>
            <a:graphicFrameLocks noGrp="1"/>
          </p:cNvGraphicFramePr>
          <p:nvPr>
            <p:ph idx="4294967295"/>
            <p:extLst>
              <p:ext uri="{D42A27DB-BD31-4B8C-83A1-F6EECF244321}">
                <p14:modId xmlns:p14="http://schemas.microsoft.com/office/powerpoint/2010/main" val="1264220206"/>
              </p:ext>
            </p:extLst>
          </p:nvPr>
        </p:nvGraphicFramePr>
        <p:xfrm>
          <a:off x="779929" y="1957753"/>
          <a:ext cx="10910841" cy="2519680"/>
        </p:xfrm>
        <a:graphic>
          <a:graphicData uri="http://schemas.openxmlformats.org/drawingml/2006/table">
            <a:tbl>
              <a:tblPr firstRow="1" bandRow="1">
                <a:tableStyleId>{5C22544A-7EE6-4342-B048-85BDC9FD1C3A}</a:tableStyleId>
              </a:tblPr>
              <a:tblGrid>
                <a:gridCol w="2831350">
                  <a:extLst>
                    <a:ext uri="{9D8B030D-6E8A-4147-A177-3AD203B41FA5}">
                      <a16:colId xmlns:a16="http://schemas.microsoft.com/office/drawing/2014/main" val="2127915970"/>
                    </a:ext>
                  </a:extLst>
                </a:gridCol>
                <a:gridCol w="2538315">
                  <a:extLst>
                    <a:ext uri="{9D8B030D-6E8A-4147-A177-3AD203B41FA5}">
                      <a16:colId xmlns:a16="http://schemas.microsoft.com/office/drawing/2014/main" val="2759464331"/>
                    </a:ext>
                  </a:extLst>
                </a:gridCol>
                <a:gridCol w="2538315">
                  <a:extLst>
                    <a:ext uri="{9D8B030D-6E8A-4147-A177-3AD203B41FA5}">
                      <a16:colId xmlns:a16="http://schemas.microsoft.com/office/drawing/2014/main" val="2802903873"/>
                    </a:ext>
                  </a:extLst>
                </a:gridCol>
                <a:gridCol w="3002861">
                  <a:extLst>
                    <a:ext uri="{9D8B030D-6E8A-4147-A177-3AD203B41FA5}">
                      <a16:colId xmlns:a16="http://schemas.microsoft.com/office/drawing/2014/main" val="3028686269"/>
                    </a:ext>
                  </a:extLst>
                </a:gridCol>
              </a:tblGrid>
              <a:tr h="370840">
                <a:tc>
                  <a:txBody>
                    <a:bodyPr/>
                    <a:lstStyle/>
                    <a:p>
                      <a:r>
                        <a:rPr lang="en-US">
                          <a:latin typeface="Georgia"/>
                        </a:rPr>
                        <a:t>Pre-K Classroom </a:t>
                      </a:r>
                    </a:p>
                  </a:txBody>
                  <a:tcPr/>
                </a:tc>
                <a:tc>
                  <a:txBody>
                    <a:bodyPr/>
                    <a:lstStyle/>
                    <a:p>
                      <a:r>
                        <a:rPr lang="en-US">
                          <a:latin typeface="Georgia"/>
                        </a:rPr>
                        <a:t>Emotional Support</a:t>
                      </a:r>
                    </a:p>
                  </a:txBody>
                  <a:tcPr/>
                </a:tc>
                <a:tc>
                  <a:txBody>
                    <a:bodyPr/>
                    <a:lstStyle/>
                    <a:p>
                      <a:r>
                        <a:rPr lang="en-US">
                          <a:latin typeface="Georgia"/>
                        </a:rPr>
                        <a:t>Classroom Organization</a:t>
                      </a:r>
                    </a:p>
                  </a:txBody>
                  <a:tcPr/>
                </a:tc>
                <a:tc>
                  <a:txBody>
                    <a:bodyPr/>
                    <a:lstStyle/>
                    <a:p>
                      <a:r>
                        <a:rPr lang="en-US">
                          <a:latin typeface="Georgia"/>
                        </a:rPr>
                        <a:t>Instructional Support</a:t>
                      </a:r>
                    </a:p>
                  </a:txBody>
                  <a:tcPr/>
                </a:tc>
                <a:extLst>
                  <a:ext uri="{0D108BD9-81ED-4DB2-BD59-A6C34878D82A}">
                    <a16:rowId xmlns:a16="http://schemas.microsoft.com/office/drawing/2014/main" val="1063380423"/>
                  </a:ext>
                </a:extLst>
              </a:tr>
              <a:tr h="370840">
                <a:tc>
                  <a:txBody>
                    <a:bodyPr/>
                    <a:lstStyle/>
                    <a:p>
                      <a:r>
                        <a:rPr lang="en-US">
                          <a:solidFill>
                            <a:schemeClr val="bg2"/>
                          </a:solidFill>
                          <a:latin typeface="Georgia"/>
                        </a:rPr>
                        <a:t>Local Fall Scores</a:t>
                      </a:r>
                    </a:p>
                  </a:txBody>
                  <a:tcPr/>
                </a:tc>
                <a:tc>
                  <a:txBody>
                    <a:bodyPr/>
                    <a:lstStyle/>
                    <a:p>
                      <a:r>
                        <a:rPr lang="en-US">
                          <a:solidFill>
                            <a:schemeClr val="bg2"/>
                          </a:solidFill>
                          <a:latin typeface="Georgia"/>
                        </a:rPr>
                        <a:t>6.20</a:t>
                      </a:r>
                    </a:p>
                  </a:txBody>
                  <a:tcPr/>
                </a:tc>
                <a:tc>
                  <a:txBody>
                    <a:bodyPr/>
                    <a:lstStyle/>
                    <a:p>
                      <a:r>
                        <a:rPr lang="en-US">
                          <a:solidFill>
                            <a:schemeClr val="bg2"/>
                          </a:solidFill>
                          <a:latin typeface="Georgia"/>
                        </a:rPr>
                        <a:t>5.45</a:t>
                      </a:r>
                    </a:p>
                  </a:txBody>
                  <a:tcPr/>
                </a:tc>
                <a:tc>
                  <a:txBody>
                    <a:bodyPr/>
                    <a:lstStyle/>
                    <a:p>
                      <a:r>
                        <a:rPr lang="en-US">
                          <a:solidFill>
                            <a:schemeClr val="bg2"/>
                          </a:solidFill>
                          <a:latin typeface="Georgia"/>
                        </a:rPr>
                        <a:t>5.25</a:t>
                      </a:r>
                    </a:p>
                  </a:txBody>
                  <a:tcPr/>
                </a:tc>
                <a:extLst>
                  <a:ext uri="{0D108BD9-81ED-4DB2-BD59-A6C34878D82A}">
                    <a16:rowId xmlns:a16="http://schemas.microsoft.com/office/drawing/2014/main" val="3129809475"/>
                  </a:ext>
                </a:extLst>
              </a:tr>
              <a:tr h="370840">
                <a:tc>
                  <a:txBody>
                    <a:bodyPr/>
                    <a:lstStyle/>
                    <a:p>
                      <a:r>
                        <a:rPr lang="en-US">
                          <a:solidFill>
                            <a:schemeClr val="bg2"/>
                          </a:solidFill>
                          <a:latin typeface="Georgia"/>
                        </a:rPr>
                        <a:t>External Fall Scores</a:t>
                      </a:r>
                    </a:p>
                  </a:txBody>
                  <a:tcPr/>
                </a:tc>
                <a:tc>
                  <a:txBody>
                    <a:bodyPr/>
                    <a:lstStyle/>
                    <a:p>
                      <a:r>
                        <a:rPr lang="en-US">
                          <a:solidFill>
                            <a:schemeClr val="bg2"/>
                          </a:solidFill>
                          <a:latin typeface="Georgia"/>
                        </a:rPr>
                        <a:t>6.00</a:t>
                      </a:r>
                    </a:p>
                  </a:txBody>
                  <a:tcPr/>
                </a:tc>
                <a:tc>
                  <a:txBody>
                    <a:bodyPr/>
                    <a:lstStyle/>
                    <a:p>
                      <a:r>
                        <a:rPr lang="en-US">
                          <a:solidFill>
                            <a:schemeClr val="bg2"/>
                          </a:solidFill>
                          <a:latin typeface="Georgia"/>
                        </a:rPr>
                        <a:t>4.65</a:t>
                      </a:r>
                    </a:p>
                  </a:txBody>
                  <a:tcPr/>
                </a:tc>
                <a:tc>
                  <a:txBody>
                    <a:bodyPr/>
                    <a:lstStyle/>
                    <a:p>
                      <a:r>
                        <a:rPr lang="en-US">
                          <a:solidFill>
                            <a:schemeClr val="bg2"/>
                          </a:solidFill>
                          <a:latin typeface="Georgia"/>
                        </a:rPr>
                        <a:t>3.45</a:t>
                      </a:r>
                    </a:p>
                  </a:txBody>
                  <a:tcPr/>
                </a:tc>
                <a:extLst>
                  <a:ext uri="{0D108BD9-81ED-4DB2-BD59-A6C34878D82A}">
                    <a16:rowId xmlns:a16="http://schemas.microsoft.com/office/drawing/2014/main" val="3077154907"/>
                  </a:ext>
                </a:extLst>
              </a:tr>
              <a:tr h="370840">
                <a:tc>
                  <a:txBody>
                    <a:bodyPr/>
                    <a:lstStyle/>
                    <a:p>
                      <a:r>
                        <a:rPr lang="en-US">
                          <a:solidFill>
                            <a:schemeClr val="bg2"/>
                          </a:solidFill>
                          <a:latin typeface="Georgia"/>
                        </a:rPr>
                        <a:t>Difference</a:t>
                      </a:r>
                    </a:p>
                  </a:txBody>
                  <a:tcPr/>
                </a:tc>
                <a:tc>
                  <a:txBody>
                    <a:bodyPr/>
                    <a:lstStyle/>
                    <a:p>
                      <a:r>
                        <a:rPr lang="en-US">
                          <a:solidFill>
                            <a:schemeClr val="bg2"/>
                          </a:solidFill>
                          <a:latin typeface="Georgia"/>
                        </a:rPr>
                        <a:t>.20</a:t>
                      </a:r>
                    </a:p>
                  </a:txBody>
                  <a:tcPr/>
                </a:tc>
                <a:tc>
                  <a:txBody>
                    <a:bodyPr/>
                    <a:lstStyle/>
                    <a:p>
                      <a:r>
                        <a:rPr lang="en-US">
                          <a:solidFill>
                            <a:schemeClr val="bg2"/>
                          </a:solidFill>
                          <a:latin typeface="Georgia"/>
                        </a:rPr>
                        <a:t>.80</a:t>
                      </a:r>
                    </a:p>
                  </a:txBody>
                  <a:tcPr/>
                </a:tc>
                <a:tc>
                  <a:txBody>
                    <a:bodyPr/>
                    <a:lstStyle/>
                    <a:p>
                      <a:r>
                        <a:rPr lang="en-US">
                          <a:solidFill>
                            <a:schemeClr val="bg2"/>
                          </a:solidFill>
                          <a:latin typeface="Georgia"/>
                        </a:rPr>
                        <a:t>1.80</a:t>
                      </a:r>
                    </a:p>
                  </a:txBody>
                  <a:tcPr/>
                </a:tc>
                <a:extLst>
                  <a:ext uri="{0D108BD9-81ED-4DB2-BD59-A6C34878D82A}">
                    <a16:rowId xmlns:a16="http://schemas.microsoft.com/office/drawing/2014/main" val="2996782491"/>
                  </a:ext>
                </a:extLst>
              </a:tr>
              <a:tr h="370840">
                <a:tc>
                  <a:txBody>
                    <a:bodyPr/>
                    <a:lstStyle/>
                    <a:p>
                      <a:r>
                        <a:rPr lang="en-US">
                          <a:solidFill>
                            <a:schemeClr val="bg2"/>
                          </a:solidFill>
                          <a:latin typeface="Georgia"/>
                        </a:rPr>
                        <a:t>Decision</a:t>
                      </a:r>
                    </a:p>
                  </a:txBody>
                  <a:tcPr/>
                </a:tc>
                <a:tc>
                  <a:txBody>
                    <a:bodyPr/>
                    <a:lstStyle/>
                    <a:p>
                      <a:r>
                        <a:rPr lang="en-US">
                          <a:solidFill>
                            <a:schemeClr val="bg2"/>
                          </a:solidFill>
                          <a:latin typeface="Georgia"/>
                        </a:rPr>
                        <a:t>No replacement (Use local ES score)</a:t>
                      </a:r>
                    </a:p>
                  </a:txBody>
                  <a:tcPr/>
                </a:tc>
                <a:tc>
                  <a:txBody>
                    <a:bodyPr/>
                    <a:lstStyle/>
                    <a:p>
                      <a:pPr lvl="0">
                        <a:buNone/>
                      </a:pPr>
                      <a:r>
                        <a:rPr lang="en-US">
                          <a:solidFill>
                            <a:schemeClr val="bg2"/>
                          </a:solidFill>
                          <a:latin typeface="Georgia"/>
                        </a:rPr>
                        <a:t>No replacement</a:t>
                      </a:r>
                    </a:p>
                    <a:p>
                      <a:pPr lvl="0">
                        <a:buNone/>
                      </a:pPr>
                      <a:r>
                        <a:rPr lang="en-US">
                          <a:solidFill>
                            <a:schemeClr val="bg2"/>
                          </a:solidFill>
                          <a:latin typeface="Georgia"/>
                        </a:rPr>
                        <a:t>(Use local CO score)</a:t>
                      </a:r>
                    </a:p>
                  </a:txBody>
                  <a:tcPr/>
                </a:tc>
                <a:tc>
                  <a:txBody>
                    <a:bodyPr/>
                    <a:lstStyle/>
                    <a:p>
                      <a:r>
                        <a:rPr lang="en-US">
                          <a:solidFill>
                            <a:schemeClr val="bg2"/>
                          </a:solidFill>
                          <a:latin typeface="Georgia"/>
                        </a:rPr>
                        <a:t>Replace </a:t>
                      </a:r>
                    </a:p>
                    <a:p>
                      <a:pPr lvl="0">
                        <a:buNone/>
                      </a:pPr>
                      <a:r>
                        <a:rPr lang="en-US">
                          <a:solidFill>
                            <a:schemeClr val="bg2"/>
                          </a:solidFill>
                          <a:latin typeface="Georgia"/>
                        </a:rPr>
                        <a:t>(Use external IS score)</a:t>
                      </a:r>
                    </a:p>
                  </a:txBody>
                  <a:tcPr/>
                </a:tc>
                <a:extLst>
                  <a:ext uri="{0D108BD9-81ED-4DB2-BD59-A6C34878D82A}">
                    <a16:rowId xmlns:a16="http://schemas.microsoft.com/office/drawing/2014/main" val="3691550829"/>
                  </a:ext>
                </a:extLst>
              </a:tr>
              <a:tr h="370839">
                <a:tc>
                  <a:txBody>
                    <a:bodyPr/>
                    <a:lstStyle/>
                    <a:p>
                      <a:pPr lvl="0">
                        <a:buNone/>
                      </a:pPr>
                      <a:r>
                        <a:rPr lang="en-US" b="1">
                          <a:solidFill>
                            <a:schemeClr val="bg2"/>
                          </a:solidFill>
                          <a:latin typeface="Georgia"/>
                        </a:rPr>
                        <a:t>FINAL Classroom Scores Used in Site Quality Rating</a:t>
                      </a:r>
                    </a:p>
                  </a:txBody>
                  <a:tcPr/>
                </a:tc>
                <a:tc>
                  <a:txBody>
                    <a:bodyPr/>
                    <a:lstStyle/>
                    <a:p>
                      <a:pPr lvl="0">
                        <a:buNone/>
                      </a:pPr>
                      <a:r>
                        <a:rPr lang="en-US" b="1">
                          <a:solidFill>
                            <a:schemeClr val="bg2"/>
                          </a:solidFill>
                          <a:latin typeface="Georgia"/>
                        </a:rPr>
                        <a:t>6.20</a:t>
                      </a:r>
                    </a:p>
                  </a:txBody>
                  <a:tcPr/>
                </a:tc>
                <a:tc>
                  <a:txBody>
                    <a:bodyPr/>
                    <a:lstStyle/>
                    <a:p>
                      <a:pPr lvl="0">
                        <a:buNone/>
                      </a:pPr>
                      <a:r>
                        <a:rPr lang="en-US" b="1">
                          <a:solidFill>
                            <a:schemeClr val="bg2"/>
                          </a:solidFill>
                          <a:latin typeface="Georgia"/>
                        </a:rPr>
                        <a:t>5.45</a:t>
                      </a:r>
                    </a:p>
                  </a:txBody>
                  <a:tcPr/>
                </a:tc>
                <a:tc>
                  <a:txBody>
                    <a:bodyPr/>
                    <a:lstStyle/>
                    <a:p>
                      <a:pPr lvl="0">
                        <a:buNone/>
                      </a:pPr>
                      <a:r>
                        <a:rPr lang="en-US" b="1">
                          <a:solidFill>
                            <a:schemeClr val="bg2"/>
                          </a:solidFill>
                          <a:latin typeface="Georgia"/>
                        </a:rPr>
                        <a:t>3.45</a:t>
                      </a:r>
                    </a:p>
                  </a:txBody>
                  <a:tcPr/>
                </a:tc>
                <a:extLst>
                  <a:ext uri="{0D108BD9-81ED-4DB2-BD59-A6C34878D82A}">
                    <a16:rowId xmlns:a16="http://schemas.microsoft.com/office/drawing/2014/main" val="964832308"/>
                  </a:ext>
                </a:extLst>
              </a:tr>
            </a:tbl>
          </a:graphicData>
        </a:graphic>
      </p:graphicFrame>
      <p:sp>
        <p:nvSpPr>
          <p:cNvPr id="5" name="Slide Number Placeholder 2">
            <a:extLst>
              <a:ext uri="{FF2B5EF4-FFF2-40B4-BE49-F238E27FC236}">
                <a16:creationId xmlns:a16="http://schemas.microsoft.com/office/drawing/2014/main" id="{C5D18882-8151-721F-56BD-5C076C42DB48}"/>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49</a:t>
            </a:fld>
            <a:endParaRPr lang="en"/>
          </a:p>
        </p:txBody>
      </p:sp>
    </p:spTree>
    <p:extLst>
      <p:ext uri="{BB962C8B-B14F-4D97-AF65-F5344CB8AC3E}">
        <p14:creationId xmlns:p14="http://schemas.microsoft.com/office/powerpoint/2010/main" val="86476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a5e57395b2_0_51"/>
          <p:cNvSpPr txBox="1">
            <a:spLocks noGrp="1"/>
          </p:cNvSpPr>
          <p:nvPr>
            <p:ph type="title"/>
          </p:nvPr>
        </p:nvSpPr>
        <p:spPr>
          <a:xfrm>
            <a:off x="0" y="38963"/>
            <a:ext cx="12192000" cy="1323900"/>
          </a:xfrm>
          <a:prstGeom prst="rect">
            <a:avLst/>
          </a:prstGeom>
        </p:spPr>
        <p:txBody>
          <a:bodyPr spcFirstLastPara="1" wrap="square" lIns="822950" tIns="45700" rIns="91425" bIns="45700" anchor="b" anchorCtr="0">
            <a:normAutofit/>
          </a:bodyPr>
          <a:lstStyle/>
          <a:p>
            <a:r>
              <a:rPr lang="en-US" sz="4300"/>
              <a:t>New Public Meeting Laws and Proposed Guidance</a:t>
            </a:r>
            <a:endParaRPr lang="en-US"/>
          </a:p>
        </p:txBody>
      </p:sp>
      <p:sp>
        <p:nvSpPr>
          <p:cNvPr id="272" name="Google Shape;272;g1a5e57395b2_0_51"/>
          <p:cNvSpPr txBox="1">
            <a:spLocks noGrp="1"/>
          </p:cNvSpPr>
          <p:nvPr>
            <p:ph type="sldNum" idx="12"/>
          </p:nvPr>
        </p:nvSpPr>
        <p:spPr>
          <a:xfrm>
            <a:off x="8610600" y="639531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
        <p:nvSpPr>
          <p:cNvPr id="273" name="Google Shape;273;g1a5e57395b2_0_51"/>
          <p:cNvSpPr txBox="1">
            <a:spLocks noGrp="1"/>
          </p:cNvSpPr>
          <p:nvPr>
            <p:ph type="body" idx="1"/>
          </p:nvPr>
        </p:nvSpPr>
        <p:spPr>
          <a:xfrm>
            <a:off x="838200" y="1688138"/>
            <a:ext cx="10515600" cy="5130900"/>
          </a:xfrm>
          <a:prstGeom prst="rect">
            <a:avLst/>
          </a:prstGeom>
        </p:spPr>
        <p:txBody>
          <a:bodyPr spcFirstLastPara="1" wrap="square" lIns="91425" tIns="45700" rIns="91425" bIns="45700" anchor="t" anchorCtr="0">
            <a:noAutofit/>
          </a:bodyPr>
          <a:lstStyle/>
          <a:p>
            <a:pPr marL="0" indent="0">
              <a:lnSpc>
                <a:spcPct val="100000"/>
              </a:lnSpc>
              <a:spcBef>
                <a:spcPts val="0"/>
              </a:spcBef>
              <a:buNone/>
            </a:pPr>
            <a:r>
              <a:rPr lang="en-US" sz="2400">
                <a:solidFill>
                  <a:schemeClr val="accent3"/>
                </a:solidFill>
              </a:rPr>
              <a:t>Here are relevant revisions to public meetings law as of September 1, 2022:</a:t>
            </a:r>
          </a:p>
          <a:p>
            <a:pPr indent="-374650">
              <a:lnSpc>
                <a:spcPct val="100000"/>
              </a:lnSpc>
              <a:buClr>
                <a:schemeClr val="bg2"/>
              </a:buClr>
              <a:buFont typeface="Arial,Sans-Serif"/>
              <a:buChar char="•"/>
            </a:pPr>
            <a:r>
              <a:rPr lang="en-US" sz="2400">
                <a:solidFill>
                  <a:schemeClr val="accent3"/>
                </a:solidFill>
              </a:rPr>
              <a:t>Expands the conditions under which members of a public body can participate in a meeting virtually when business is being conducted in person (§</a:t>
            </a:r>
            <a:r>
              <a:rPr lang="en-US" sz="2400" u="sng">
                <a:solidFill>
                  <a:schemeClr val="accent3"/>
                </a:solidFill>
                <a:hlinkClick r:id="rId3">
                  <a:extLst>
                    <a:ext uri="{A12FA001-AC4F-418D-AE19-62706E023703}">
                      <ahyp:hlinkClr xmlns:ahyp="http://schemas.microsoft.com/office/drawing/2018/hyperlinkcolor" val="tx"/>
                    </a:ext>
                  </a:extLst>
                </a:hlinkClick>
              </a:rPr>
              <a:t>2.2-3708.2</a:t>
            </a:r>
            <a:r>
              <a:rPr lang="en-US" sz="2400">
                <a:solidFill>
                  <a:schemeClr val="accent3"/>
                </a:solidFill>
              </a:rPr>
              <a:t>); and</a:t>
            </a:r>
          </a:p>
          <a:p>
            <a:pPr indent="-374650">
              <a:lnSpc>
                <a:spcPct val="100000"/>
              </a:lnSpc>
              <a:buClr>
                <a:schemeClr val="bg2"/>
              </a:buClr>
              <a:buFont typeface="Arial,Sans-Serif"/>
              <a:buChar char="•"/>
            </a:pPr>
            <a:r>
              <a:rPr lang="en-US" sz="2400">
                <a:solidFill>
                  <a:schemeClr val="accent3"/>
                </a:solidFill>
              </a:rPr>
              <a:t>Permits public bodies to conduct a limited number of meetings virtually and sets conditions for conducting business virtually (§</a:t>
            </a:r>
            <a:r>
              <a:rPr lang="en-US" sz="2400" u="sng">
                <a:solidFill>
                  <a:schemeClr val="accent3"/>
                </a:solidFill>
                <a:hlinkClick r:id="rId4">
                  <a:extLst>
                    <a:ext uri="{A12FA001-AC4F-418D-AE19-62706E023703}">
                      <ahyp:hlinkClr xmlns:ahyp="http://schemas.microsoft.com/office/drawing/2018/hyperlinkcolor" val="tx"/>
                    </a:ext>
                  </a:extLst>
                </a:hlinkClick>
              </a:rPr>
              <a:t>2.2-3708.3</a:t>
            </a:r>
            <a:r>
              <a:rPr lang="en-US" sz="2400">
                <a:solidFill>
                  <a:schemeClr val="accent3"/>
                </a:solidFill>
              </a:rPr>
              <a:t>).</a:t>
            </a:r>
          </a:p>
          <a:p>
            <a:pPr marL="0" indent="0">
              <a:lnSpc>
                <a:spcPct val="100000"/>
              </a:lnSpc>
              <a:buNone/>
            </a:pPr>
            <a:r>
              <a:rPr lang="en-US" sz="2400">
                <a:solidFill>
                  <a:schemeClr val="accent3"/>
                </a:solidFill>
              </a:rPr>
              <a:t>These laws pertain to the Board of Education and related committees, including ECAC. We are expected to develop a written policy.</a:t>
            </a:r>
          </a:p>
          <a:p>
            <a:pPr indent="-374650">
              <a:lnSpc>
                <a:spcPct val="100000"/>
              </a:lnSpc>
              <a:buClr>
                <a:schemeClr val="bg2"/>
              </a:buClr>
              <a:buFont typeface="Arial,Sans-Serif"/>
              <a:buChar char="•"/>
            </a:pPr>
            <a:r>
              <a:rPr lang="en-US" sz="2400">
                <a:solidFill>
                  <a:schemeClr val="accent3"/>
                </a:solidFill>
              </a:rPr>
              <a:t>The proposed guidance governs participation of ECAC meetings by the means of electronic communication, including meetings facilitated in a hybrid format and those facilitated virtually.</a:t>
            </a:r>
          </a:p>
          <a:p>
            <a:pPr marL="0" lvl="0" indent="0" algn="l">
              <a:lnSpc>
                <a:spcPct val="114999"/>
              </a:lnSpc>
              <a:spcBef>
                <a:spcPts val="0"/>
              </a:spcBef>
              <a:spcAft>
                <a:spcPts val="0"/>
              </a:spcAft>
              <a:buNone/>
            </a:pPr>
            <a:endParaRPr lang="en-US" sz="2400"/>
          </a:p>
        </p:txBody>
      </p:sp>
    </p:spTree>
    <p:extLst>
      <p:ext uri="{BB962C8B-B14F-4D97-AF65-F5344CB8AC3E}">
        <p14:creationId xmlns:p14="http://schemas.microsoft.com/office/powerpoint/2010/main" val="982369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AA21-FE90-23B8-D3D1-79CF1E66E4A0}"/>
              </a:ext>
            </a:extLst>
          </p:cNvPr>
          <p:cNvSpPr>
            <a:spLocks noGrp="1"/>
          </p:cNvSpPr>
          <p:nvPr>
            <p:ph type="title"/>
          </p:nvPr>
        </p:nvSpPr>
        <p:spPr/>
        <p:txBody>
          <a:bodyPr>
            <a:normAutofit fontScale="90000"/>
          </a:bodyPr>
          <a:lstStyle/>
          <a:p>
            <a:r>
              <a:rPr lang="en-US"/>
              <a:t>Consequences for Not Completing Fall or Spring Local CLASS Observations</a:t>
            </a:r>
          </a:p>
        </p:txBody>
      </p:sp>
      <p:sp>
        <p:nvSpPr>
          <p:cNvPr id="3" name="Text Placeholder 2">
            <a:extLst>
              <a:ext uri="{FF2B5EF4-FFF2-40B4-BE49-F238E27FC236}">
                <a16:creationId xmlns:a16="http://schemas.microsoft.com/office/drawing/2014/main" id="{12F0A663-5A62-06DC-4574-9645A0A83EE2}"/>
              </a:ext>
            </a:extLst>
          </p:cNvPr>
          <p:cNvSpPr>
            <a:spLocks noGrp="1"/>
          </p:cNvSpPr>
          <p:nvPr>
            <p:ph type="body" idx="1"/>
          </p:nvPr>
        </p:nvSpPr>
        <p:spPr>
          <a:xfrm>
            <a:off x="685306" y="1496743"/>
            <a:ext cx="10821387" cy="4718000"/>
          </a:xfrm>
        </p:spPr>
        <p:txBody>
          <a:bodyPr/>
          <a:lstStyle/>
          <a:p>
            <a:pPr marL="186055" indent="0">
              <a:lnSpc>
                <a:spcPct val="100000"/>
              </a:lnSpc>
              <a:spcBef>
                <a:spcPts val="1000"/>
              </a:spcBef>
              <a:buNone/>
            </a:pPr>
            <a:r>
              <a:rPr lang="en-US" sz="2200" b="1">
                <a:solidFill>
                  <a:schemeClr val="accent3"/>
                </a:solidFill>
              </a:rPr>
              <a:t>In cases where a required fall or spring observation does not take place, the following set of actions will be followed. </a:t>
            </a:r>
          </a:p>
          <a:p>
            <a:pPr marL="608965" indent="-422910"/>
            <a:endParaRPr lang="en-US"/>
          </a:p>
          <a:p>
            <a:pPr marL="608965" indent="-422910"/>
            <a:endParaRPr lang="en-US"/>
          </a:p>
        </p:txBody>
      </p:sp>
      <p:graphicFrame>
        <p:nvGraphicFramePr>
          <p:cNvPr id="5" name="Diagram 5">
            <a:extLst>
              <a:ext uri="{FF2B5EF4-FFF2-40B4-BE49-F238E27FC236}">
                <a16:creationId xmlns:a16="http://schemas.microsoft.com/office/drawing/2014/main" id="{4A6E1796-EC01-5492-61D7-FFA9386B640C}"/>
              </a:ext>
            </a:extLst>
          </p:cNvPr>
          <p:cNvGraphicFramePr/>
          <p:nvPr>
            <p:extLst>
              <p:ext uri="{D42A27DB-BD31-4B8C-83A1-F6EECF244321}">
                <p14:modId xmlns:p14="http://schemas.microsoft.com/office/powerpoint/2010/main" val="815528368"/>
              </p:ext>
            </p:extLst>
          </p:nvPr>
        </p:nvGraphicFramePr>
        <p:xfrm>
          <a:off x="519602" y="2304577"/>
          <a:ext cx="10987091" cy="4382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296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DDBD-DE85-7B75-0F96-09D5413EAF2D}"/>
              </a:ext>
            </a:extLst>
          </p:cNvPr>
          <p:cNvSpPr>
            <a:spLocks noGrp="1"/>
          </p:cNvSpPr>
          <p:nvPr>
            <p:ph type="title"/>
          </p:nvPr>
        </p:nvSpPr>
        <p:spPr/>
        <p:txBody>
          <a:bodyPr>
            <a:normAutofit/>
          </a:bodyPr>
          <a:lstStyle/>
          <a:p>
            <a:r>
              <a:rPr lang="en-US" sz="4300"/>
              <a:t>CLASS Observation Review Process</a:t>
            </a:r>
          </a:p>
        </p:txBody>
      </p:sp>
      <p:sp>
        <p:nvSpPr>
          <p:cNvPr id="3" name="Text Placeholder 2">
            <a:extLst>
              <a:ext uri="{FF2B5EF4-FFF2-40B4-BE49-F238E27FC236}">
                <a16:creationId xmlns:a16="http://schemas.microsoft.com/office/drawing/2014/main" id="{05318919-AF49-4A72-FA78-4B9BEFCBD5C6}"/>
              </a:ext>
            </a:extLst>
          </p:cNvPr>
          <p:cNvSpPr>
            <a:spLocks noGrp="1"/>
          </p:cNvSpPr>
          <p:nvPr>
            <p:ph type="body" idx="1"/>
          </p:nvPr>
        </p:nvSpPr>
        <p:spPr>
          <a:xfrm>
            <a:off x="602166" y="1471961"/>
            <a:ext cx="10972800" cy="4833922"/>
          </a:xfrm>
        </p:spPr>
        <p:txBody>
          <a:bodyPr>
            <a:normAutofit/>
          </a:bodyPr>
          <a:lstStyle/>
          <a:p>
            <a:pPr marL="186055" indent="0">
              <a:lnSpc>
                <a:spcPct val="100000"/>
              </a:lnSpc>
              <a:spcBef>
                <a:spcPts val="1000"/>
              </a:spcBef>
              <a:buNone/>
            </a:pPr>
            <a:r>
              <a:rPr lang="en-US" sz="2000" b="1" i="0">
                <a:solidFill>
                  <a:schemeClr val="accent3"/>
                </a:solidFill>
                <a:effectLst/>
              </a:rPr>
              <a:t>Site administrators or teachers who have a concern about their results from local or external CLASS </a:t>
            </a:r>
            <a:r>
              <a:rPr lang="en-US" sz="2000" b="1">
                <a:solidFill>
                  <a:schemeClr val="accent3"/>
                </a:solidFill>
              </a:rPr>
              <a:t>observations may</a:t>
            </a:r>
            <a:r>
              <a:rPr lang="en-US" sz="2000" b="1" i="0">
                <a:solidFill>
                  <a:schemeClr val="accent3"/>
                </a:solidFill>
                <a:effectLst/>
              </a:rPr>
              <a:t> request a formal review</a:t>
            </a:r>
            <a:r>
              <a:rPr lang="en-US" sz="2000" b="1">
                <a:solidFill>
                  <a:schemeClr val="accent3"/>
                </a:solidFill>
              </a:rPr>
              <a:t>. </a:t>
            </a:r>
          </a:p>
          <a:p>
            <a:pPr marL="528955" indent="-342900">
              <a:lnSpc>
                <a:spcPct val="100000"/>
              </a:lnSpc>
              <a:spcBef>
                <a:spcPts val="1000"/>
              </a:spcBef>
              <a:buClr>
                <a:schemeClr val="bg2"/>
              </a:buClr>
            </a:pPr>
            <a:r>
              <a:rPr lang="en-US" sz="2000">
                <a:solidFill>
                  <a:schemeClr val="accent3"/>
                </a:solidFill>
              </a:rPr>
              <a:t>Request must be submitted in writing </a:t>
            </a:r>
            <a:r>
              <a:rPr lang="en-US" sz="2000" b="0" i="0">
                <a:solidFill>
                  <a:schemeClr val="accent3"/>
                </a:solidFill>
                <a:effectLst/>
              </a:rPr>
              <a:t>by emailing </a:t>
            </a:r>
            <a:r>
              <a:rPr lang="en-US" sz="2000" b="0" i="0" u="sng" strike="noStrike">
                <a:solidFill>
                  <a:schemeClr val="accent3"/>
                </a:solidFill>
                <a:effectLst/>
                <a:hlinkClick r:id="rId2">
                  <a:extLst>
                    <a:ext uri="{A12FA001-AC4F-418D-AE19-62706E023703}">
                      <ahyp:hlinkClr xmlns:ahyp="http://schemas.microsoft.com/office/drawing/2018/hyperlinkcolor" val="tx"/>
                    </a:ext>
                  </a:extLst>
                </a:hlinkClick>
              </a:rPr>
              <a:t>vqb5@doe.virginia.gov</a:t>
            </a:r>
            <a:r>
              <a:rPr lang="en-US" sz="2000" b="0" i="0">
                <a:solidFill>
                  <a:schemeClr val="accent3"/>
                </a:solidFill>
                <a:effectLst/>
              </a:rPr>
              <a:t> during the program year.  </a:t>
            </a:r>
            <a:endParaRPr lang="en-US" sz="2000">
              <a:solidFill>
                <a:schemeClr val="accent3"/>
              </a:solidFill>
            </a:endParaRPr>
          </a:p>
          <a:p>
            <a:pPr marL="528955" indent="-342900">
              <a:lnSpc>
                <a:spcPct val="100000"/>
              </a:lnSpc>
              <a:spcBef>
                <a:spcPts val="1000"/>
              </a:spcBef>
              <a:buClr>
                <a:schemeClr val="bg2"/>
              </a:buClr>
            </a:pPr>
            <a:r>
              <a:rPr lang="en-US" sz="2000" b="0" i="0">
                <a:solidFill>
                  <a:schemeClr val="accent3"/>
                </a:solidFill>
                <a:effectLst/>
              </a:rPr>
              <a:t>For all requests submitted, VDOE will work with the Ready Region and/or the </a:t>
            </a:r>
            <a:r>
              <a:rPr lang="en-US" sz="2000" b="0" i="0" err="1">
                <a:solidFill>
                  <a:schemeClr val="accent3"/>
                </a:solidFill>
                <a:effectLst/>
              </a:rPr>
              <a:t>Teachstone</a:t>
            </a:r>
            <a:r>
              <a:rPr lang="en-US" sz="2000" b="0" i="0">
                <a:solidFill>
                  <a:schemeClr val="accent3"/>
                </a:solidFill>
                <a:effectLst/>
              </a:rPr>
              <a:t> External Observation team to gather all relevant </a:t>
            </a:r>
            <a:r>
              <a:rPr lang="en-US" sz="2000">
                <a:solidFill>
                  <a:schemeClr val="accent3"/>
                </a:solidFill>
              </a:rPr>
              <a:t>observation</a:t>
            </a:r>
            <a:r>
              <a:rPr lang="en-US" sz="2000" b="0" i="0">
                <a:solidFill>
                  <a:schemeClr val="accent3"/>
                </a:solidFill>
                <a:effectLst/>
              </a:rPr>
              <a:t> </a:t>
            </a:r>
            <a:r>
              <a:rPr lang="en-US" sz="2000">
                <a:solidFill>
                  <a:schemeClr val="accent3"/>
                </a:solidFill>
              </a:rPr>
              <a:t>data and program documentation.</a:t>
            </a:r>
          </a:p>
          <a:p>
            <a:pPr marL="528955" indent="-342900">
              <a:lnSpc>
                <a:spcPct val="100000"/>
              </a:lnSpc>
              <a:spcBef>
                <a:spcPts val="1000"/>
              </a:spcBef>
              <a:buClr>
                <a:schemeClr val="bg2"/>
              </a:buClr>
            </a:pPr>
            <a:r>
              <a:rPr lang="en" sz="2000">
                <a:solidFill>
                  <a:schemeClr val="accent3"/>
                </a:solidFill>
              </a:rPr>
              <a:t>After the review is completed, VDOE will send a letter informing the site, the Ready Region lead agency (and/or) Teachstone External Observation Team, with the determination of the review within 30 days of form submission. </a:t>
            </a:r>
            <a:endParaRPr lang="en-US" sz="2000">
              <a:solidFill>
                <a:schemeClr val="accent3"/>
              </a:solidFill>
            </a:endParaRPr>
          </a:p>
          <a:p>
            <a:pPr marL="186055" indent="0">
              <a:buNone/>
            </a:pPr>
            <a:endParaRPr lang="en-US" sz="2400">
              <a:solidFill>
                <a:srgbClr val="2A2A2A"/>
              </a:solidFill>
              <a:latin typeface="Times New Roman"/>
            </a:endParaRPr>
          </a:p>
          <a:p>
            <a:pPr marL="186055" indent="0">
              <a:buNone/>
            </a:pPr>
            <a:endParaRPr lang="en-US" sz="2400">
              <a:solidFill>
                <a:srgbClr val="2A2A2A"/>
              </a:solidFill>
              <a:latin typeface="Times New Roman"/>
            </a:endParaRPr>
          </a:p>
        </p:txBody>
      </p:sp>
      <p:sp>
        <p:nvSpPr>
          <p:cNvPr id="5" name="Slide Number Placeholder 2">
            <a:extLst>
              <a:ext uri="{FF2B5EF4-FFF2-40B4-BE49-F238E27FC236}">
                <a16:creationId xmlns:a16="http://schemas.microsoft.com/office/drawing/2014/main" id="{1684FE5A-0602-7543-B323-A43C49F54A1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51</a:t>
            </a:fld>
            <a:endParaRPr lang="en"/>
          </a:p>
        </p:txBody>
      </p:sp>
    </p:spTree>
    <p:extLst>
      <p:ext uri="{BB962C8B-B14F-4D97-AF65-F5344CB8AC3E}">
        <p14:creationId xmlns:p14="http://schemas.microsoft.com/office/powerpoint/2010/main" val="3343232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C919-3494-2ECC-F626-3B729CD31344}"/>
              </a:ext>
            </a:extLst>
          </p:cNvPr>
          <p:cNvSpPr>
            <a:spLocks noGrp="1"/>
          </p:cNvSpPr>
          <p:nvPr>
            <p:ph type="title"/>
          </p:nvPr>
        </p:nvSpPr>
        <p:spPr/>
        <p:txBody>
          <a:bodyPr>
            <a:normAutofit/>
          </a:bodyPr>
          <a:lstStyle/>
          <a:p>
            <a:r>
              <a:rPr lang="en-US" sz="4600"/>
              <a:t>Section 5: Measuring the Use of Quality Curriculum</a:t>
            </a:r>
          </a:p>
        </p:txBody>
      </p:sp>
    </p:spTree>
    <p:extLst>
      <p:ext uri="{BB962C8B-B14F-4D97-AF65-F5344CB8AC3E}">
        <p14:creationId xmlns:p14="http://schemas.microsoft.com/office/powerpoint/2010/main" val="246608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9F4A-D75B-0D7E-BF55-B9A676F4BACB}"/>
              </a:ext>
            </a:extLst>
          </p:cNvPr>
          <p:cNvSpPr>
            <a:spLocks noGrp="1"/>
          </p:cNvSpPr>
          <p:nvPr>
            <p:ph type="title"/>
          </p:nvPr>
        </p:nvSpPr>
        <p:spPr/>
        <p:txBody>
          <a:bodyPr>
            <a:normAutofit fontScale="90000"/>
          </a:bodyPr>
          <a:lstStyle/>
          <a:p>
            <a:r>
              <a:rPr lang="en-US"/>
              <a:t>Section 5: Summary of Changes to Curriculum Measurement</a:t>
            </a:r>
          </a:p>
        </p:txBody>
      </p:sp>
      <p:sp>
        <p:nvSpPr>
          <p:cNvPr id="4" name="Text Placeholder 3">
            <a:extLst>
              <a:ext uri="{FF2B5EF4-FFF2-40B4-BE49-F238E27FC236}">
                <a16:creationId xmlns:a16="http://schemas.microsoft.com/office/drawing/2014/main" id="{843BC952-B452-9549-DD63-E8FE24795822}"/>
              </a:ext>
            </a:extLst>
          </p:cNvPr>
          <p:cNvSpPr>
            <a:spLocks noGrp="1"/>
          </p:cNvSpPr>
          <p:nvPr>
            <p:ph type="body" idx="1"/>
          </p:nvPr>
        </p:nvSpPr>
        <p:spPr>
          <a:xfrm>
            <a:off x="566056" y="1458929"/>
            <a:ext cx="11132037" cy="4718000"/>
          </a:xfrm>
        </p:spPr>
        <p:txBody>
          <a:bodyPr>
            <a:normAutofit/>
          </a:bodyPr>
          <a:lstStyle/>
          <a:p>
            <a:pPr marL="186055" indent="0">
              <a:lnSpc>
                <a:spcPct val="100000"/>
              </a:lnSpc>
              <a:buNone/>
            </a:pPr>
            <a:r>
              <a:rPr lang="en" sz="2200" b="1">
                <a:solidFill>
                  <a:schemeClr val="accent3"/>
                </a:solidFill>
              </a:rPr>
              <a:t>Section 5 explains how Virginia's Early Learning Standards (ELDS) are foundational to the use of quality curriculum, the optional role of curriculum in VQB5, and the curriculum reporting requirement. </a:t>
            </a:r>
            <a:endParaRPr lang="en-US" sz="2200" b="1">
              <a:solidFill>
                <a:schemeClr val="accent3"/>
              </a:solidFill>
            </a:endParaRPr>
          </a:p>
          <a:p>
            <a:pPr marL="186055" indent="0">
              <a:lnSpc>
                <a:spcPct val="100000"/>
              </a:lnSpc>
              <a:spcBef>
                <a:spcPts val="1200"/>
              </a:spcBef>
              <a:buNone/>
            </a:pPr>
            <a:r>
              <a:rPr lang="en" sz="2200" i="1">
                <a:solidFill>
                  <a:schemeClr val="accent3"/>
                </a:solidFill>
              </a:rPr>
              <a:t>Key Changes in Section 5: </a:t>
            </a:r>
          </a:p>
          <a:p>
            <a:pPr marL="342900" indent="-342900">
              <a:buClr>
                <a:schemeClr val="bg2"/>
              </a:buClr>
            </a:pPr>
            <a:r>
              <a:rPr lang="en-US" sz="2200">
                <a:solidFill>
                  <a:schemeClr val="accent3"/>
                </a:solidFill>
              </a:rPr>
              <a:t>No key changes – lists the updated (to date) list of approved curriculum options for all age-levels, including options specifically for Family Day Homes, and options now available in Spanish</a:t>
            </a:r>
          </a:p>
          <a:p>
            <a:pPr marL="0" indent="0">
              <a:buNone/>
            </a:pPr>
            <a:endParaRPr lang="en-US">
              <a:solidFill>
                <a:schemeClr val="accent5">
                  <a:lumMod val="50000"/>
                </a:schemeClr>
              </a:solidFill>
            </a:endParaRPr>
          </a:p>
          <a:p>
            <a:pPr marL="0" indent="0">
              <a:buNone/>
            </a:pPr>
            <a:endParaRPr lang="en-US">
              <a:solidFill>
                <a:schemeClr val="accent5">
                  <a:lumMod val="50000"/>
                </a:schemeClr>
              </a:solidFill>
            </a:endParaRPr>
          </a:p>
          <a:p>
            <a:pPr marL="186055" indent="0">
              <a:buNone/>
            </a:pPr>
            <a:endParaRPr lang="en-US">
              <a:solidFill>
                <a:srgbClr val="002F5B"/>
              </a:solidFill>
            </a:endParaRPr>
          </a:p>
        </p:txBody>
      </p:sp>
      <p:sp>
        <p:nvSpPr>
          <p:cNvPr id="5" name="TextBox 4">
            <a:extLst>
              <a:ext uri="{FF2B5EF4-FFF2-40B4-BE49-F238E27FC236}">
                <a16:creationId xmlns:a16="http://schemas.microsoft.com/office/drawing/2014/main" id="{66010DB6-BBCB-10C1-D845-6EB999E2B2B8}"/>
              </a:ext>
            </a:extLst>
          </p:cNvPr>
          <p:cNvSpPr txBox="1"/>
          <p:nvPr/>
        </p:nvSpPr>
        <p:spPr>
          <a:xfrm>
            <a:off x="690685" y="4844561"/>
            <a:ext cx="10935260" cy="707886"/>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FFFFFF"/>
                </a:solidFill>
                <a:latin typeface="Georgia"/>
              </a:rPr>
              <a:t>In</a:t>
            </a:r>
            <a:r>
              <a:rPr lang="en-US" sz="2000" b="1">
                <a:solidFill>
                  <a:srgbClr val="FFFFFF"/>
                </a:solidFill>
                <a:latin typeface="Georgia"/>
                <a:ea typeface="+mn-lt"/>
                <a:cs typeface="+mn-lt"/>
              </a:rPr>
              <a:t> VQB5 the use of an approved curriculum is optional; there is no curriculum requirement</a:t>
            </a:r>
            <a:endParaRPr lang="en-US" sz="2000" b="1">
              <a:solidFill>
                <a:srgbClr val="FFFFFF"/>
              </a:solidFill>
              <a:latin typeface="Georgia"/>
              <a:cs typeface="Arial"/>
            </a:endParaRPr>
          </a:p>
        </p:txBody>
      </p:sp>
      <p:sp>
        <p:nvSpPr>
          <p:cNvPr id="6" name="Slide Number Placeholder 2">
            <a:extLst>
              <a:ext uri="{FF2B5EF4-FFF2-40B4-BE49-F238E27FC236}">
                <a16:creationId xmlns:a16="http://schemas.microsoft.com/office/drawing/2014/main" id="{C089E861-B206-A733-C2B9-C812C03F94D7}"/>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53</a:t>
            </a:fld>
            <a:endParaRPr lang="en"/>
          </a:p>
        </p:txBody>
      </p:sp>
    </p:spTree>
    <p:extLst>
      <p:ext uri="{BB962C8B-B14F-4D97-AF65-F5344CB8AC3E}">
        <p14:creationId xmlns:p14="http://schemas.microsoft.com/office/powerpoint/2010/main" val="41155604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0"/>
          <p:cNvSpPr txBox="1">
            <a:spLocks noGrp="1"/>
          </p:cNvSpPr>
          <p:nvPr>
            <p:ph type="title"/>
          </p:nvPr>
        </p:nvSpPr>
        <p:spPr>
          <a:xfrm>
            <a:off x="-174171" y="0"/>
            <a:ext cx="12366171" cy="1324000"/>
          </a:xfrm>
          <a:prstGeom prst="rect">
            <a:avLst/>
          </a:prstGeom>
        </p:spPr>
        <p:txBody>
          <a:bodyPr spcFirstLastPara="1" wrap="square" lIns="822967" tIns="45700" rIns="91433" bIns="45700" anchor="b" anchorCtr="0">
            <a:normAutofit/>
          </a:bodyPr>
          <a:lstStyle/>
          <a:p>
            <a:r>
              <a:rPr lang="en" sz="4300"/>
              <a:t>Option To Use A Quality Curriculum </a:t>
            </a:r>
          </a:p>
        </p:txBody>
      </p:sp>
      <p:sp>
        <p:nvSpPr>
          <p:cNvPr id="521" name="Google Shape;521;p70"/>
          <p:cNvSpPr txBox="1">
            <a:spLocks noGrp="1"/>
          </p:cNvSpPr>
          <p:nvPr>
            <p:ph type="body" idx="1"/>
          </p:nvPr>
        </p:nvSpPr>
        <p:spPr>
          <a:xfrm>
            <a:off x="609600" y="1429657"/>
            <a:ext cx="11045371" cy="4960176"/>
          </a:xfrm>
          <a:prstGeom prst="rect">
            <a:avLst/>
          </a:prstGeom>
        </p:spPr>
        <p:txBody>
          <a:bodyPr spcFirstLastPara="1" wrap="square" lIns="91433" tIns="45700" rIns="91433" bIns="45700" anchor="t" anchorCtr="0">
            <a:noAutofit/>
          </a:bodyPr>
          <a:lstStyle/>
          <a:p>
            <a:pPr marL="0" indent="0">
              <a:lnSpc>
                <a:spcPct val="100000"/>
              </a:lnSpc>
              <a:spcBef>
                <a:spcPts val="1333"/>
              </a:spcBef>
              <a:buNone/>
            </a:pPr>
            <a:r>
              <a:rPr lang="en" sz="2000" b="1">
                <a:solidFill>
                  <a:schemeClr val="accent3"/>
                </a:solidFill>
              </a:rPr>
              <a:t>VQB5 measures the optional use of VDOE-approved curriculum. There is no curriculum requirement.</a:t>
            </a:r>
            <a:r>
              <a:rPr lang="en" sz="2000">
                <a:solidFill>
                  <a:schemeClr val="accent3"/>
                </a:solidFill>
              </a:rPr>
              <a:t> </a:t>
            </a:r>
            <a:endParaRPr lang="en-US" sz="2000">
              <a:solidFill>
                <a:schemeClr val="accent3"/>
              </a:solidFill>
            </a:endParaRPr>
          </a:p>
          <a:p>
            <a:pPr marL="380365" indent="-380365">
              <a:lnSpc>
                <a:spcPct val="100000"/>
              </a:lnSpc>
              <a:spcBef>
                <a:spcPts val="1333"/>
              </a:spcBef>
              <a:buClr>
                <a:schemeClr val="bg2"/>
              </a:buClr>
              <a:buSzPct val="90000"/>
            </a:pPr>
            <a:r>
              <a:rPr lang="en" sz="1800">
                <a:solidFill>
                  <a:schemeClr val="accent3"/>
                </a:solidFill>
              </a:rPr>
              <a:t>The list of approved curriculum along with information about  curriculum review process are on the </a:t>
            </a:r>
            <a:r>
              <a:rPr lang="en" sz="1800" u="sng">
                <a:solidFill>
                  <a:schemeClr val="accent3"/>
                </a:solidFill>
                <a:hlinkClick r:id="rId3">
                  <a:extLst>
                    <a:ext uri="{A12FA001-AC4F-418D-AE19-62706E023703}">
                      <ahyp:hlinkClr xmlns:ahyp="http://schemas.microsoft.com/office/drawing/2018/hyperlinkcolor" val="tx"/>
                    </a:ext>
                  </a:extLst>
                </a:hlinkClick>
              </a:rPr>
              <a:t>VDOE Standards, Curriculum and Instruction</a:t>
            </a:r>
            <a:r>
              <a:rPr lang="en" sz="1800">
                <a:solidFill>
                  <a:schemeClr val="accent3"/>
                </a:solidFill>
              </a:rPr>
              <a:t> website.</a:t>
            </a:r>
            <a:endParaRPr lang="en-US" sz="1800">
              <a:solidFill>
                <a:schemeClr val="accent3"/>
              </a:solidFill>
            </a:endParaRPr>
          </a:p>
          <a:p>
            <a:pPr marL="1218565" lvl="1" indent="-422910">
              <a:lnSpc>
                <a:spcPct val="100000"/>
              </a:lnSpc>
              <a:spcBef>
                <a:spcPts val="1333"/>
              </a:spcBef>
              <a:buClr>
                <a:schemeClr val="bg2"/>
              </a:buClr>
              <a:buSzPct val="90000"/>
            </a:pPr>
            <a:r>
              <a:rPr lang="en" sz="1600">
                <a:solidFill>
                  <a:schemeClr val="accent3"/>
                </a:solidFill>
              </a:rPr>
              <a:t>The approved list includes 50+ (and growing) options. This includes 15 options for Infant Curriculum, 21 options for Toddler Curriculum, 2 specific to Mixed Ages/Family Day Homes</a:t>
            </a:r>
            <a:endParaRPr lang="en-US" sz="1600" u="sng">
              <a:solidFill>
                <a:schemeClr val="accent3"/>
              </a:solidFill>
            </a:endParaRPr>
          </a:p>
          <a:p>
            <a:pPr marL="1218565" lvl="1" indent="-422910">
              <a:lnSpc>
                <a:spcPct val="100000"/>
              </a:lnSpc>
              <a:spcBef>
                <a:spcPts val="1333"/>
              </a:spcBef>
              <a:buClr>
                <a:schemeClr val="bg2"/>
              </a:buClr>
              <a:buSzPct val="90000"/>
            </a:pPr>
            <a:r>
              <a:rPr lang="en" sz="1600">
                <a:solidFill>
                  <a:schemeClr val="accent3"/>
                </a:solidFill>
              </a:rPr>
              <a:t>There are two free/low-cost options: </a:t>
            </a:r>
            <a:r>
              <a:rPr lang="en" sz="1600">
                <a:solidFill>
                  <a:schemeClr val="accent3"/>
                </a:solidFill>
                <a:hlinkClick r:id="rId4">
                  <a:extLst>
                    <a:ext uri="{A12FA001-AC4F-418D-AE19-62706E023703}">
                      <ahyp:hlinkClr xmlns:ahyp="http://schemas.microsoft.com/office/drawing/2018/hyperlinkcolor" val="tx"/>
                    </a:ext>
                  </a:extLst>
                </a:hlinkClick>
              </a:rPr>
              <a:t>STREAMin3</a:t>
            </a:r>
            <a:r>
              <a:rPr lang="en" sz="1600">
                <a:solidFill>
                  <a:schemeClr val="accent3"/>
                </a:solidFill>
              </a:rPr>
              <a:t> (supported by VDOE) and </a:t>
            </a:r>
            <a:r>
              <a:rPr lang="en" sz="1600">
                <a:solidFill>
                  <a:schemeClr val="accent3"/>
                </a:solidFill>
                <a:hlinkClick r:id="rId5">
                  <a:extLst>
                    <a:ext uri="{A12FA001-AC4F-418D-AE19-62706E023703}">
                      <ahyp:hlinkClr xmlns:ahyp="http://schemas.microsoft.com/office/drawing/2018/hyperlinkcolor" val="tx"/>
                    </a:ext>
                  </a:extLst>
                </a:hlinkClick>
              </a:rPr>
              <a:t>Early Learning Matters</a:t>
            </a:r>
            <a:r>
              <a:rPr lang="en" sz="1600">
                <a:solidFill>
                  <a:schemeClr val="accent3"/>
                </a:solidFill>
              </a:rPr>
              <a:t> (free nationwide) </a:t>
            </a:r>
            <a:endParaRPr lang="en-US" sz="1600" u="sng">
              <a:solidFill>
                <a:schemeClr val="accent3"/>
              </a:solidFill>
            </a:endParaRPr>
          </a:p>
          <a:p>
            <a:pPr marL="0" indent="0">
              <a:spcBef>
                <a:spcPts val="1333"/>
              </a:spcBef>
              <a:buNone/>
            </a:pPr>
            <a:r>
              <a:rPr lang="en" sz="1800" b="1">
                <a:solidFill>
                  <a:schemeClr val="accent3"/>
                </a:solidFill>
              </a:rPr>
              <a:t>Scoring and Reporting for VQB5: </a:t>
            </a:r>
            <a:r>
              <a:rPr lang="en" sz="1800">
                <a:solidFill>
                  <a:schemeClr val="accent3"/>
                </a:solidFill>
              </a:rPr>
              <a:t> </a:t>
            </a:r>
            <a:r>
              <a:rPr lang="en" sz="1800" i="1">
                <a:solidFill>
                  <a:schemeClr val="accent3"/>
                </a:solidFill>
              </a:rPr>
              <a:t>Use of an approved curriculum in VQB5 is optional.</a:t>
            </a:r>
          </a:p>
          <a:p>
            <a:pPr marL="342900" indent="-342900">
              <a:spcBef>
                <a:spcPts val="1333"/>
              </a:spcBef>
              <a:buClr>
                <a:schemeClr val="bg2"/>
              </a:buClr>
              <a:buSzPct val="90000"/>
            </a:pPr>
            <a:r>
              <a:rPr lang="en" sz="1800">
                <a:solidFill>
                  <a:schemeClr val="accent3"/>
                </a:solidFill>
              </a:rPr>
              <a:t>Sites that are using an approved curriculum in at least one registered classroom will receive 100 points on their quality rating.</a:t>
            </a:r>
          </a:p>
          <a:p>
            <a:pPr marL="342900" indent="-342900">
              <a:spcBef>
                <a:spcPts val="1333"/>
              </a:spcBef>
              <a:buClr>
                <a:schemeClr val="bg2"/>
              </a:buClr>
              <a:buSzPct val="90000"/>
            </a:pPr>
            <a:r>
              <a:rPr lang="en-US" sz="1800">
                <a:solidFill>
                  <a:schemeClr val="accent3"/>
                </a:solidFill>
              </a:rPr>
              <a:t>Every eligible classroom must enter information about their optional use of a VDOE-approved curriculum as a part of the classroom profile registration. </a:t>
            </a:r>
          </a:p>
          <a:p>
            <a:pPr marL="1218565" lvl="1" indent="-422910">
              <a:spcBef>
                <a:spcPts val="1333"/>
              </a:spcBef>
              <a:buClr>
                <a:schemeClr val="bg2"/>
              </a:buClr>
              <a:buSzPct val="90000"/>
            </a:pPr>
            <a:r>
              <a:rPr lang="en-US" sz="1600">
                <a:solidFill>
                  <a:schemeClr val="accent3"/>
                </a:solidFill>
              </a:rPr>
              <a:t>Curriculum information can be updated through May 31 if needed.</a:t>
            </a:r>
          </a:p>
          <a:p>
            <a:pPr marL="342900" indent="-342900">
              <a:spcBef>
                <a:spcPts val="1333"/>
              </a:spcBef>
            </a:pPr>
            <a:endParaRPr lang="en" sz="1800">
              <a:solidFill>
                <a:schemeClr val="tx1"/>
              </a:solidFill>
            </a:endParaRPr>
          </a:p>
          <a:p>
            <a:pPr marL="1218565" lvl="1" indent="-422910">
              <a:spcBef>
                <a:spcPts val="267"/>
              </a:spcBef>
            </a:pPr>
            <a:endParaRPr lang="en-US">
              <a:solidFill>
                <a:schemeClr val="tx1"/>
              </a:solidFill>
            </a:endParaRPr>
          </a:p>
          <a:p>
            <a:pPr marL="380365" indent="-380365"/>
            <a:endParaRPr lang="en-US" sz="2000">
              <a:solidFill>
                <a:schemeClr val="tx1"/>
              </a:solidFill>
            </a:endParaRPr>
          </a:p>
        </p:txBody>
      </p:sp>
      <p:sp>
        <p:nvSpPr>
          <p:cNvPr id="3" name="Slide Number Placeholder 2">
            <a:extLst>
              <a:ext uri="{FF2B5EF4-FFF2-40B4-BE49-F238E27FC236}">
                <a16:creationId xmlns:a16="http://schemas.microsoft.com/office/drawing/2014/main" id="{5E127685-7DAA-BE3A-B850-ADD6D15D3B92}"/>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54</a:t>
            </a:fld>
            <a:endParaRPr lang="en"/>
          </a:p>
        </p:txBody>
      </p:sp>
    </p:spTree>
    <p:extLst>
      <p:ext uri="{BB962C8B-B14F-4D97-AF65-F5344CB8AC3E}">
        <p14:creationId xmlns:p14="http://schemas.microsoft.com/office/powerpoint/2010/main" val="1280494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35CD-18B6-7719-B2F3-1FC8B2275DAA}"/>
              </a:ext>
            </a:extLst>
          </p:cNvPr>
          <p:cNvSpPr>
            <a:spLocks noGrp="1"/>
          </p:cNvSpPr>
          <p:nvPr>
            <p:ph type="title"/>
          </p:nvPr>
        </p:nvSpPr>
        <p:spPr/>
        <p:txBody>
          <a:bodyPr>
            <a:normAutofit/>
          </a:bodyPr>
          <a:lstStyle/>
          <a:p>
            <a:r>
              <a:rPr lang="en-US" sz="4300"/>
              <a:t>Section 6: Determining VQB5 Quality Results</a:t>
            </a:r>
          </a:p>
        </p:txBody>
      </p:sp>
    </p:spTree>
    <p:extLst>
      <p:ext uri="{BB962C8B-B14F-4D97-AF65-F5344CB8AC3E}">
        <p14:creationId xmlns:p14="http://schemas.microsoft.com/office/powerpoint/2010/main" val="305633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DE2D-AAB0-6DB5-AF91-9CBFAE2EDC14}"/>
              </a:ext>
            </a:extLst>
          </p:cNvPr>
          <p:cNvSpPr>
            <a:spLocks noGrp="1"/>
          </p:cNvSpPr>
          <p:nvPr>
            <p:ph type="title"/>
          </p:nvPr>
        </p:nvSpPr>
        <p:spPr/>
        <p:txBody>
          <a:bodyPr>
            <a:normAutofit/>
          </a:bodyPr>
          <a:lstStyle/>
          <a:p>
            <a:r>
              <a:rPr lang="en-US" sz="4300"/>
              <a:t>Section 6: Summary of Changes to Determining VQB5 Results</a:t>
            </a:r>
          </a:p>
        </p:txBody>
      </p:sp>
      <p:sp>
        <p:nvSpPr>
          <p:cNvPr id="3" name="Text Placeholder 2">
            <a:extLst>
              <a:ext uri="{FF2B5EF4-FFF2-40B4-BE49-F238E27FC236}">
                <a16:creationId xmlns:a16="http://schemas.microsoft.com/office/drawing/2014/main" id="{7F9B8D75-C763-3672-3B81-34665BB5940D}"/>
              </a:ext>
            </a:extLst>
          </p:cNvPr>
          <p:cNvSpPr>
            <a:spLocks noGrp="1"/>
          </p:cNvSpPr>
          <p:nvPr>
            <p:ph type="body" idx="1"/>
          </p:nvPr>
        </p:nvSpPr>
        <p:spPr>
          <a:xfrm>
            <a:off x="635620" y="1436893"/>
            <a:ext cx="10939346" cy="4959444"/>
          </a:xfrm>
        </p:spPr>
        <p:txBody>
          <a:bodyPr>
            <a:normAutofit/>
          </a:bodyPr>
          <a:lstStyle/>
          <a:p>
            <a:pPr marL="186055" indent="0">
              <a:lnSpc>
                <a:spcPct val="100000"/>
              </a:lnSpc>
              <a:spcBef>
                <a:spcPts val="1000"/>
              </a:spcBef>
              <a:buNone/>
            </a:pPr>
            <a:r>
              <a:rPr lang="en-US" sz="2200" b="1">
                <a:solidFill>
                  <a:schemeClr val="accent3"/>
                </a:solidFill>
                <a:latin typeface="Georgia"/>
              </a:rPr>
              <a:t>Section 6 explains how VQB5 quality ratings are determined, details the process for creating and disseminating VQB5 Quality Profiles, and includes information about the data verification process that sites will use to confirm accuracy of results. </a:t>
            </a:r>
            <a:endParaRPr lang="en-US" sz="2200">
              <a:solidFill>
                <a:schemeClr val="accent3"/>
              </a:solidFill>
              <a:latin typeface="Georgia"/>
            </a:endParaRPr>
          </a:p>
          <a:p>
            <a:pPr marL="186055" indent="0">
              <a:buNone/>
            </a:pPr>
            <a:r>
              <a:rPr lang="en-US" sz="2200" i="1">
                <a:solidFill>
                  <a:schemeClr val="accent3"/>
                </a:solidFill>
                <a:latin typeface="Georgia"/>
              </a:rPr>
              <a:t>Key changes in Section 6: </a:t>
            </a:r>
          </a:p>
          <a:p>
            <a:pPr marL="608965" indent="-457200">
              <a:buClr>
                <a:schemeClr val="bg2"/>
              </a:buClr>
              <a:buAutoNum type="arabicPeriod"/>
            </a:pPr>
            <a:r>
              <a:rPr lang="en-US" sz="2200">
                <a:solidFill>
                  <a:schemeClr val="accent3"/>
                </a:solidFill>
                <a:latin typeface="Georgia"/>
              </a:rPr>
              <a:t>Explains the recognition and consequences that are associated with 2023-2024 Quality Rating Levels. </a:t>
            </a:r>
          </a:p>
          <a:p>
            <a:pPr marL="643255" indent="-457200">
              <a:buClr>
                <a:schemeClr val="bg2"/>
              </a:buClr>
              <a:buAutoNum type="arabicPeriod"/>
            </a:pPr>
            <a:r>
              <a:rPr lang="en-US" sz="2200">
                <a:solidFill>
                  <a:schemeClr val="accent3"/>
                </a:solidFill>
                <a:latin typeface="Georgia"/>
              </a:rPr>
              <a:t>Explains how VQB5 Quality Profiles will be fully developed and piloted prior to being made publicly available in fall 2024. </a:t>
            </a:r>
            <a:endParaRPr lang="en-US" sz="2200">
              <a:solidFill>
                <a:schemeClr val="accent3"/>
              </a:solidFill>
            </a:endParaRPr>
          </a:p>
          <a:p>
            <a:pPr marL="643255" indent="-457200">
              <a:buClr>
                <a:schemeClr val="bg2"/>
              </a:buClr>
              <a:buAutoNum type="arabicPeriod"/>
            </a:pPr>
            <a:r>
              <a:rPr lang="en-US" sz="2200">
                <a:solidFill>
                  <a:schemeClr val="accent3"/>
                </a:solidFill>
                <a:latin typeface="Georgia"/>
              </a:rPr>
              <a:t>Details the annual data verification process which will provide sites with an opportunity to verify information or request data corrections prior profile release. </a:t>
            </a:r>
          </a:p>
          <a:p>
            <a:pPr marL="608965" indent="-422910"/>
            <a:endParaRPr lang="en-US">
              <a:latin typeface="Georgia"/>
            </a:endParaRPr>
          </a:p>
        </p:txBody>
      </p:sp>
      <p:sp>
        <p:nvSpPr>
          <p:cNvPr id="5" name="Slide Number Placeholder 2">
            <a:extLst>
              <a:ext uri="{FF2B5EF4-FFF2-40B4-BE49-F238E27FC236}">
                <a16:creationId xmlns:a16="http://schemas.microsoft.com/office/drawing/2014/main" id="{3467CDC3-DFFB-9A47-CB26-22BBC8E2E1C7}"/>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56</a:t>
            </a:fld>
            <a:endParaRPr lang="en"/>
          </a:p>
        </p:txBody>
      </p:sp>
    </p:spTree>
    <p:extLst>
      <p:ext uri="{BB962C8B-B14F-4D97-AF65-F5344CB8AC3E}">
        <p14:creationId xmlns:p14="http://schemas.microsoft.com/office/powerpoint/2010/main" val="1179406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FA76-93F6-94A0-0321-A51856B4B3E3}"/>
              </a:ext>
            </a:extLst>
          </p:cNvPr>
          <p:cNvSpPr>
            <a:spLocks noGrp="1"/>
          </p:cNvSpPr>
          <p:nvPr>
            <p:ph type="title"/>
          </p:nvPr>
        </p:nvSpPr>
        <p:spPr/>
        <p:txBody>
          <a:bodyPr>
            <a:normAutofit/>
          </a:bodyPr>
          <a:lstStyle/>
          <a:p>
            <a:r>
              <a:rPr lang="en-US" sz="4300"/>
              <a:t>Recognition and Consequences </a:t>
            </a:r>
          </a:p>
        </p:txBody>
      </p:sp>
      <p:sp>
        <p:nvSpPr>
          <p:cNvPr id="3" name="Text Placeholder 2">
            <a:extLst>
              <a:ext uri="{FF2B5EF4-FFF2-40B4-BE49-F238E27FC236}">
                <a16:creationId xmlns:a16="http://schemas.microsoft.com/office/drawing/2014/main" id="{7D4AAC02-1219-BE34-E210-57D05A39CB53}"/>
              </a:ext>
            </a:extLst>
          </p:cNvPr>
          <p:cNvSpPr>
            <a:spLocks noGrp="1"/>
          </p:cNvSpPr>
          <p:nvPr>
            <p:ph type="body" idx="1"/>
          </p:nvPr>
        </p:nvSpPr>
        <p:spPr>
          <a:xfrm>
            <a:off x="624467" y="1416065"/>
            <a:ext cx="10972801" cy="4718000"/>
          </a:xfrm>
        </p:spPr>
        <p:txBody>
          <a:bodyPr>
            <a:normAutofit/>
          </a:bodyPr>
          <a:lstStyle/>
          <a:p>
            <a:pPr marL="186055" indent="0">
              <a:buNone/>
            </a:pPr>
            <a:r>
              <a:rPr lang="en-US" sz="2200" b="1">
                <a:solidFill>
                  <a:schemeClr val="accent3"/>
                </a:solidFill>
                <a:latin typeface="Georgia"/>
              </a:rPr>
              <a:t>VQB5 will recognize the efforts of all sites while prioritizing supports for those in most need. </a:t>
            </a:r>
          </a:p>
          <a:p>
            <a:pPr marL="186055" indent="0">
              <a:buNone/>
            </a:pPr>
            <a:r>
              <a:rPr lang="en-US" sz="2200">
                <a:solidFill>
                  <a:schemeClr val="accent3"/>
                </a:solidFill>
                <a:latin typeface="Georgia"/>
              </a:rPr>
              <a:t>VQB5 Quality Profiles, which will include the site quality rating, will be posted publicly starting in the fall of 2024.</a:t>
            </a:r>
            <a:endParaRPr lang="en-US" sz="2200">
              <a:solidFill>
                <a:schemeClr val="accent3"/>
              </a:solidFill>
            </a:endParaRPr>
          </a:p>
          <a:p>
            <a:pPr marL="1218565" lvl="1" indent="-422910">
              <a:buClr>
                <a:schemeClr val="bg2"/>
              </a:buClr>
            </a:pPr>
            <a:r>
              <a:rPr lang="en-US" sz="2200">
                <a:solidFill>
                  <a:schemeClr val="accent3"/>
                </a:solidFill>
                <a:latin typeface="Georgia"/>
              </a:rPr>
              <a:t>In addition, all programs will receive a certificate to document their annual quality rating. Displaying the certificate for public recognition will be optional. </a:t>
            </a:r>
          </a:p>
          <a:p>
            <a:pPr marL="608965" indent="-422910">
              <a:buClr>
                <a:schemeClr val="bg2"/>
              </a:buClr>
            </a:pPr>
            <a:r>
              <a:rPr lang="en-US" sz="2200">
                <a:solidFill>
                  <a:schemeClr val="accent3"/>
                </a:solidFill>
                <a:latin typeface="Georgia"/>
              </a:rPr>
              <a:t>Programs that receive a “Needs Support” rating on their 2023-2024 VQB5 Quality Profile will be required to participate in improvement planning. </a:t>
            </a:r>
          </a:p>
          <a:p>
            <a:pPr marL="608965" indent="-422910">
              <a:buClr>
                <a:schemeClr val="bg2"/>
              </a:buClr>
            </a:pPr>
            <a:r>
              <a:rPr lang="en-US" sz="2200">
                <a:solidFill>
                  <a:schemeClr val="accent3"/>
                </a:solidFill>
                <a:latin typeface="Georgia"/>
              </a:rPr>
              <a:t>In future years, VDOE will identify strategies to recognize sites that show annual improvement in VQB5 quality measures. </a:t>
            </a:r>
          </a:p>
          <a:p>
            <a:pPr marL="608965" indent="-422910"/>
            <a:endParaRPr lang="en-US" sz="2400">
              <a:latin typeface="Georgia"/>
            </a:endParaRPr>
          </a:p>
        </p:txBody>
      </p:sp>
      <p:sp>
        <p:nvSpPr>
          <p:cNvPr id="5" name="Slide Number Placeholder 2">
            <a:extLst>
              <a:ext uri="{FF2B5EF4-FFF2-40B4-BE49-F238E27FC236}">
                <a16:creationId xmlns:a16="http://schemas.microsoft.com/office/drawing/2014/main" id="{380DF79B-7BA3-352E-E6EA-F4BBBFA2222A}"/>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57</a:t>
            </a:fld>
            <a:endParaRPr lang="en"/>
          </a:p>
        </p:txBody>
      </p:sp>
    </p:spTree>
    <p:extLst>
      <p:ext uri="{BB962C8B-B14F-4D97-AF65-F5344CB8AC3E}">
        <p14:creationId xmlns:p14="http://schemas.microsoft.com/office/powerpoint/2010/main" val="22216295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CD40-BF89-F1E7-08C9-09CC4D92C359}"/>
              </a:ext>
            </a:extLst>
          </p:cNvPr>
          <p:cNvSpPr>
            <a:spLocks noGrp="1"/>
          </p:cNvSpPr>
          <p:nvPr>
            <p:ph type="title"/>
          </p:nvPr>
        </p:nvSpPr>
        <p:spPr/>
        <p:txBody>
          <a:bodyPr>
            <a:normAutofit fontScale="90000"/>
          </a:bodyPr>
          <a:lstStyle/>
          <a:p>
            <a:r>
              <a:rPr lang="en-US"/>
              <a:t>Timeline for VQB5 Quality Profile Development</a:t>
            </a:r>
          </a:p>
        </p:txBody>
      </p:sp>
      <p:sp>
        <p:nvSpPr>
          <p:cNvPr id="3" name="Text Placeholder 2">
            <a:extLst>
              <a:ext uri="{FF2B5EF4-FFF2-40B4-BE49-F238E27FC236}">
                <a16:creationId xmlns:a16="http://schemas.microsoft.com/office/drawing/2014/main" id="{A4F31102-4D0E-9119-67B7-E0F53687C508}"/>
              </a:ext>
            </a:extLst>
          </p:cNvPr>
          <p:cNvSpPr>
            <a:spLocks noGrp="1"/>
          </p:cNvSpPr>
          <p:nvPr>
            <p:ph type="body" idx="1"/>
          </p:nvPr>
        </p:nvSpPr>
        <p:spPr>
          <a:xfrm>
            <a:off x="330200" y="1367879"/>
            <a:ext cx="11732514" cy="889857"/>
          </a:xfrm>
        </p:spPr>
        <p:txBody>
          <a:bodyPr>
            <a:noAutofit/>
          </a:bodyPr>
          <a:lstStyle/>
          <a:p>
            <a:pPr marL="186055" indent="0">
              <a:lnSpc>
                <a:spcPct val="120000"/>
              </a:lnSpc>
              <a:buNone/>
            </a:pPr>
            <a:r>
              <a:rPr lang="en-US" sz="2000" b="1">
                <a:solidFill>
                  <a:schemeClr val="accent3"/>
                </a:solidFill>
              </a:rPr>
              <a:t>Starting this spring, VDOE will lead an interactive process with families, practitioners, and stakeholders to engage the field in the development of VQB5 Quality Profiles. </a:t>
            </a:r>
            <a:endParaRPr lang="en-US" sz="2000">
              <a:solidFill>
                <a:schemeClr val="accent3"/>
              </a:solidFill>
            </a:endParaRPr>
          </a:p>
        </p:txBody>
      </p:sp>
      <p:graphicFrame>
        <p:nvGraphicFramePr>
          <p:cNvPr id="5" name="Diagram 5">
            <a:extLst>
              <a:ext uri="{FF2B5EF4-FFF2-40B4-BE49-F238E27FC236}">
                <a16:creationId xmlns:a16="http://schemas.microsoft.com/office/drawing/2014/main" id="{A38A86CF-1B10-FF9F-269F-D004B970D19E}"/>
              </a:ext>
            </a:extLst>
          </p:cNvPr>
          <p:cNvGraphicFramePr/>
          <p:nvPr>
            <p:extLst>
              <p:ext uri="{D42A27DB-BD31-4B8C-83A1-F6EECF244321}">
                <p14:modId xmlns:p14="http://schemas.microsoft.com/office/powerpoint/2010/main" val="797603532"/>
              </p:ext>
            </p:extLst>
          </p:nvPr>
        </p:nvGraphicFramePr>
        <p:xfrm>
          <a:off x="1038321" y="1912968"/>
          <a:ext cx="10114934" cy="494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5356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66B6-9B6C-A155-A25B-08F3A09BA680}"/>
              </a:ext>
            </a:extLst>
          </p:cNvPr>
          <p:cNvSpPr>
            <a:spLocks noGrp="1"/>
          </p:cNvSpPr>
          <p:nvPr>
            <p:ph type="title"/>
          </p:nvPr>
        </p:nvSpPr>
        <p:spPr/>
        <p:txBody>
          <a:bodyPr>
            <a:normAutofit/>
          </a:bodyPr>
          <a:lstStyle/>
          <a:p>
            <a:r>
              <a:rPr lang="en-US" sz="4300"/>
              <a:t>Data Verification</a:t>
            </a:r>
          </a:p>
        </p:txBody>
      </p:sp>
      <p:sp>
        <p:nvSpPr>
          <p:cNvPr id="3" name="Text Placeholder 2">
            <a:extLst>
              <a:ext uri="{FF2B5EF4-FFF2-40B4-BE49-F238E27FC236}">
                <a16:creationId xmlns:a16="http://schemas.microsoft.com/office/drawing/2014/main" id="{3596EB21-EDBE-04C4-8580-BAEBEC3A1B7D}"/>
              </a:ext>
            </a:extLst>
          </p:cNvPr>
          <p:cNvSpPr>
            <a:spLocks noGrp="1"/>
          </p:cNvSpPr>
          <p:nvPr>
            <p:ph type="body" idx="1"/>
          </p:nvPr>
        </p:nvSpPr>
        <p:spPr>
          <a:xfrm>
            <a:off x="613317" y="1446833"/>
            <a:ext cx="10961649" cy="4718000"/>
          </a:xfrm>
        </p:spPr>
        <p:txBody>
          <a:bodyPr>
            <a:normAutofit/>
          </a:bodyPr>
          <a:lstStyle/>
          <a:p>
            <a:pPr marL="186055" indent="0">
              <a:lnSpc>
                <a:spcPct val="100000"/>
              </a:lnSpc>
              <a:buNone/>
            </a:pPr>
            <a:r>
              <a:rPr lang="en-US" sz="2200" b="1">
                <a:solidFill>
                  <a:schemeClr val="accent3"/>
                </a:solidFill>
              </a:rPr>
              <a:t>All sites that are receiving a VQB5 quality profile will have the opportunity to participate in a data verification process prior to profiles and rating information being made public.</a:t>
            </a:r>
            <a:endParaRPr lang="en-US" sz="2200">
              <a:solidFill>
                <a:schemeClr val="accent3"/>
              </a:solidFill>
            </a:endParaRPr>
          </a:p>
          <a:p>
            <a:pPr marL="528955" indent="-342900">
              <a:lnSpc>
                <a:spcPct val="100000"/>
              </a:lnSpc>
              <a:spcBef>
                <a:spcPts val="1000"/>
              </a:spcBef>
              <a:buClr>
                <a:schemeClr val="bg2"/>
              </a:buClr>
            </a:pPr>
            <a:r>
              <a:rPr lang="en-US" sz="2200">
                <a:solidFill>
                  <a:schemeClr val="accent3"/>
                </a:solidFill>
              </a:rPr>
              <a:t>This will provide sites with an opportunity to verify information or request corrections prior to the information becoming publicly available. </a:t>
            </a:r>
          </a:p>
          <a:p>
            <a:pPr marL="528955" indent="-342900">
              <a:lnSpc>
                <a:spcPct val="100000"/>
              </a:lnSpc>
              <a:spcBef>
                <a:spcPts val="1000"/>
              </a:spcBef>
              <a:buClr>
                <a:schemeClr val="bg2"/>
              </a:buClr>
            </a:pPr>
            <a:r>
              <a:rPr lang="en-US" sz="2200">
                <a:solidFill>
                  <a:schemeClr val="accent3"/>
                </a:solidFill>
              </a:rPr>
              <a:t>Data verification is the final opportunity sites will receive to review, confirm, and if needed, contest any data or rating information that will be included in the VQB5 Quality Profile. </a:t>
            </a:r>
          </a:p>
          <a:p>
            <a:pPr marL="528955" indent="-342900">
              <a:lnSpc>
                <a:spcPct val="100000"/>
              </a:lnSpc>
              <a:spcBef>
                <a:spcPts val="1000"/>
              </a:spcBef>
              <a:buClr>
                <a:schemeClr val="bg2"/>
              </a:buClr>
            </a:pPr>
            <a:r>
              <a:rPr lang="en-US" sz="2200">
                <a:solidFill>
                  <a:schemeClr val="accent3"/>
                </a:solidFill>
              </a:rPr>
              <a:t>Ready Regions and VDOE’s VQB5 team will provide support to site administrators during the verification period. </a:t>
            </a:r>
          </a:p>
          <a:p>
            <a:pPr marL="608965" indent="0">
              <a:lnSpc>
                <a:spcPct val="100000"/>
              </a:lnSpc>
              <a:spcBef>
                <a:spcPts val="1000"/>
              </a:spcBef>
            </a:pPr>
            <a:endParaRPr lang="en-US" sz="2400"/>
          </a:p>
        </p:txBody>
      </p:sp>
      <p:sp>
        <p:nvSpPr>
          <p:cNvPr id="5" name="Slide Number Placeholder 2">
            <a:extLst>
              <a:ext uri="{FF2B5EF4-FFF2-40B4-BE49-F238E27FC236}">
                <a16:creationId xmlns:a16="http://schemas.microsoft.com/office/drawing/2014/main" id="{DC1C20F8-53B6-5D92-F484-F495049B90F0}"/>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59</a:t>
            </a:fld>
            <a:endParaRPr lang="en"/>
          </a:p>
        </p:txBody>
      </p:sp>
    </p:spTree>
    <p:extLst>
      <p:ext uri="{BB962C8B-B14F-4D97-AF65-F5344CB8AC3E}">
        <p14:creationId xmlns:p14="http://schemas.microsoft.com/office/powerpoint/2010/main" val="256834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3959-5FC4-B821-FB9F-0A1D1F2C332D}"/>
              </a:ext>
            </a:extLst>
          </p:cNvPr>
          <p:cNvSpPr>
            <a:spLocks noGrp="1"/>
          </p:cNvSpPr>
          <p:nvPr>
            <p:ph type="title"/>
          </p:nvPr>
        </p:nvSpPr>
        <p:spPr/>
        <p:txBody>
          <a:bodyPr>
            <a:normAutofit/>
          </a:bodyPr>
          <a:lstStyle/>
          <a:p>
            <a:r>
              <a:rPr lang="en-US"/>
              <a:t>Response to Feedback (1 of 2)</a:t>
            </a:r>
          </a:p>
        </p:txBody>
      </p:sp>
      <p:sp>
        <p:nvSpPr>
          <p:cNvPr id="3" name="Slide Number Placeholder 2">
            <a:extLst>
              <a:ext uri="{FF2B5EF4-FFF2-40B4-BE49-F238E27FC236}">
                <a16:creationId xmlns:a16="http://schemas.microsoft.com/office/drawing/2014/main" id="{7B052279-2191-3FF0-FEAE-F1F1605347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a:t>
            </a:fld>
            <a:endParaRPr lang="en-US"/>
          </a:p>
        </p:txBody>
      </p:sp>
      <p:sp>
        <p:nvSpPr>
          <p:cNvPr id="4" name="Text Placeholder 3">
            <a:extLst>
              <a:ext uri="{FF2B5EF4-FFF2-40B4-BE49-F238E27FC236}">
                <a16:creationId xmlns:a16="http://schemas.microsoft.com/office/drawing/2014/main" id="{14F7E085-34BD-9F1D-804D-CDFD15DA1BD4}"/>
              </a:ext>
            </a:extLst>
          </p:cNvPr>
          <p:cNvSpPr>
            <a:spLocks noGrp="1"/>
          </p:cNvSpPr>
          <p:nvPr>
            <p:ph type="body" idx="1"/>
          </p:nvPr>
        </p:nvSpPr>
        <p:spPr>
          <a:xfrm>
            <a:off x="838200" y="1684311"/>
            <a:ext cx="10515600" cy="4912010"/>
          </a:xfrm>
        </p:spPr>
        <p:txBody>
          <a:bodyPr>
            <a:normAutofit/>
          </a:bodyPr>
          <a:lstStyle/>
          <a:p>
            <a:pPr>
              <a:lnSpc>
                <a:spcPct val="100000"/>
              </a:lnSpc>
            </a:pPr>
            <a:r>
              <a:rPr lang="en-US" sz="2400" b="1"/>
              <a:t>Recommendation: </a:t>
            </a:r>
            <a:r>
              <a:rPr lang="en-US" sz="2400"/>
              <a:t>Add language to clarify that requests for remote participation should generally be approved if they are aligned with the policy.</a:t>
            </a:r>
          </a:p>
          <a:p>
            <a:pPr>
              <a:lnSpc>
                <a:spcPct val="100000"/>
              </a:lnSpc>
              <a:buClr>
                <a:schemeClr val="bg2"/>
              </a:buClr>
            </a:pPr>
            <a:r>
              <a:rPr lang="en-US" sz="2400" b="1"/>
              <a:t>Response: </a:t>
            </a:r>
            <a:r>
              <a:rPr lang="en-US" sz="2400"/>
              <a:t>VDOE added language to clarify that requests for remote participation should be approved unless such participation would violate the policy or the provisions of the law.</a:t>
            </a:r>
          </a:p>
        </p:txBody>
      </p:sp>
    </p:spTree>
    <p:extLst>
      <p:ext uri="{BB962C8B-B14F-4D97-AF65-F5344CB8AC3E}">
        <p14:creationId xmlns:p14="http://schemas.microsoft.com/office/powerpoint/2010/main" val="2891748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EDC7-BBF8-0B8A-E29B-95AA6079EC33}"/>
              </a:ext>
            </a:extLst>
          </p:cNvPr>
          <p:cNvSpPr>
            <a:spLocks noGrp="1"/>
          </p:cNvSpPr>
          <p:nvPr>
            <p:ph type="title"/>
          </p:nvPr>
        </p:nvSpPr>
        <p:spPr/>
        <p:txBody>
          <a:bodyPr>
            <a:normAutofit/>
          </a:bodyPr>
          <a:lstStyle/>
          <a:p>
            <a:r>
              <a:rPr lang="en-US" sz="4600"/>
              <a:t>Section 7: Supporting Continuous Quality Improvement</a:t>
            </a:r>
          </a:p>
        </p:txBody>
      </p:sp>
    </p:spTree>
    <p:extLst>
      <p:ext uri="{BB962C8B-B14F-4D97-AF65-F5344CB8AC3E}">
        <p14:creationId xmlns:p14="http://schemas.microsoft.com/office/powerpoint/2010/main" val="3360703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DE2D-AAB0-6DB5-AF91-9CBFAE2EDC14}"/>
              </a:ext>
            </a:extLst>
          </p:cNvPr>
          <p:cNvSpPr>
            <a:spLocks noGrp="1"/>
          </p:cNvSpPr>
          <p:nvPr>
            <p:ph type="title"/>
          </p:nvPr>
        </p:nvSpPr>
        <p:spPr/>
        <p:txBody>
          <a:bodyPr>
            <a:normAutofit fontScale="90000"/>
          </a:bodyPr>
          <a:lstStyle/>
          <a:p>
            <a:r>
              <a:rPr lang="en-US"/>
              <a:t>Section 7: Summary of Changes to Supporting Quality Improvement </a:t>
            </a:r>
          </a:p>
        </p:txBody>
      </p:sp>
      <p:sp>
        <p:nvSpPr>
          <p:cNvPr id="3" name="Text Placeholder 2">
            <a:extLst>
              <a:ext uri="{FF2B5EF4-FFF2-40B4-BE49-F238E27FC236}">
                <a16:creationId xmlns:a16="http://schemas.microsoft.com/office/drawing/2014/main" id="{7F9B8D75-C763-3672-3B81-34665BB5940D}"/>
              </a:ext>
            </a:extLst>
          </p:cNvPr>
          <p:cNvSpPr>
            <a:spLocks noGrp="1"/>
          </p:cNvSpPr>
          <p:nvPr>
            <p:ph type="body" idx="1"/>
          </p:nvPr>
        </p:nvSpPr>
        <p:spPr>
          <a:xfrm>
            <a:off x="624114" y="1458929"/>
            <a:ext cx="10972800" cy="4718000"/>
          </a:xfrm>
        </p:spPr>
        <p:txBody>
          <a:bodyPr>
            <a:normAutofit/>
          </a:bodyPr>
          <a:lstStyle/>
          <a:p>
            <a:pPr marL="186055" indent="0">
              <a:lnSpc>
                <a:spcPct val="100000"/>
              </a:lnSpc>
              <a:spcBef>
                <a:spcPts val="1000"/>
              </a:spcBef>
              <a:buNone/>
            </a:pPr>
            <a:r>
              <a:rPr lang="en-US" sz="2200" b="1">
                <a:solidFill>
                  <a:schemeClr val="accent3"/>
                </a:solidFill>
                <a:latin typeface="Georgia"/>
              </a:rPr>
              <a:t>Section 7 explains how VQB5 is designed to support continuous quality improvement, including providing both universal and targeted supports.</a:t>
            </a:r>
          </a:p>
          <a:p>
            <a:pPr marL="186055" indent="0">
              <a:buNone/>
            </a:pPr>
            <a:r>
              <a:rPr lang="en-US" sz="2200" i="1">
                <a:solidFill>
                  <a:schemeClr val="accent3"/>
                </a:solidFill>
                <a:latin typeface="Georgia"/>
              </a:rPr>
              <a:t>Key changes in Section 7: </a:t>
            </a:r>
            <a:endParaRPr lang="en-US" sz="2200">
              <a:solidFill>
                <a:schemeClr val="accent3"/>
              </a:solidFill>
            </a:endParaRPr>
          </a:p>
          <a:p>
            <a:pPr marL="643255" indent="-457200">
              <a:buClr>
                <a:schemeClr val="bg2"/>
              </a:buClr>
              <a:buSzPct val="90000"/>
              <a:buAutoNum type="arabicPeriod"/>
            </a:pPr>
            <a:r>
              <a:rPr lang="en-US" sz="2200">
                <a:solidFill>
                  <a:schemeClr val="accent3"/>
                </a:solidFill>
                <a:latin typeface="Georgia"/>
              </a:rPr>
              <a:t>Required Improvement Planning for Needs Support Sites</a:t>
            </a:r>
          </a:p>
          <a:p>
            <a:pPr marL="643255" indent="-457200">
              <a:buClr>
                <a:schemeClr val="bg2"/>
              </a:buClr>
              <a:buSzPct val="90000"/>
              <a:buAutoNum type="arabicPeriod"/>
            </a:pPr>
            <a:r>
              <a:rPr lang="en-US" sz="2200">
                <a:solidFill>
                  <a:schemeClr val="accent3"/>
                </a:solidFill>
                <a:latin typeface="Georgia"/>
              </a:rPr>
              <a:t>Update on the ICP-CLASS pilot</a:t>
            </a:r>
          </a:p>
          <a:p>
            <a:pPr marL="186055" indent="0">
              <a:buNone/>
            </a:pPr>
            <a:endParaRPr lang="en-US" sz="2000">
              <a:latin typeface="Georgia"/>
            </a:endParaRPr>
          </a:p>
        </p:txBody>
      </p:sp>
      <p:sp>
        <p:nvSpPr>
          <p:cNvPr id="5" name="Slide Number Placeholder 2">
            <a:extLst>
              <a:ext uri="{FF2B5EF4-FFF2-40B4-BE49-F238E27FC236}">
                <a16:creationId xmlns:a16="http://schemas.microsoft.com/office/drawing/2014/main" id="{DE128330-F6DE-7111-D555-BECB76850872}"/>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61</a:t>
            </a:fld>
            <a:endParaRPr lang="en"/>
          </a:p>
        </p:txBody>
      </p:sp>
    </p:spTree>
    <p:extLst>
      <p:ext uri="{BB962C8B-B14F-4D97-AF65-F5344CB8AC3E}">
        <p14:creationId xmlns:p14="http://schemas.microsoft.com/office/powerpoint/2010/main" val="34380553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1870-691D-AE57-440A-B3488053E253}"/>
              </a:ext>
            </a:extLst>
          </p:cNvPr>
          <p:cNvSpPr>
            <a:spLocks noGrp="1"/>
          </p:cNvSpPr>
          <p:nvPr>
            <p:ph type="title"/>
          </p:nvPr>
        </p:nvSpPr>
        <p:spPr/>
        <p:txBody>
          <a:bodyPr>
            <a:normAutofit fontScale="90000"/>
          </a:bodyPr>
          <a:lstStyle/>
          <a:p>
            <a:r>
              <a:rPr lang="en-US"/>
              <a:t>Required Improvement Planning for Needs Support Sites</a:t>
            </a:r>
          </a:p>
        </p:txBody>
      </p:sp>
      <p:sp>
        <p:nvSpPr>
          <p:cNvPr id="4" name="Text Placeholder 3">
            <a:extLst>
              <a:ext uri="{FF2B5EF4-FFF2-40B4-BE49-F238E27FC236}">
                <a16:creationId xmlns:a16="http://schemas.microsoft.com/office/drawing/2014/main" id="{61197906-930E-E8B6-AB08-AAF75A0096D1}"/>
              </a:ext>
            </a:extLst>
          </p:cNvPr>
          <p:cNvSpPr>
            <a:spLocks noGrp="1"/>
          </p:cNvSpPr>
          <p:nvPr>
            <p:ph type="body" idx="1"/>
          </p:nvPr>
        </p:nvSpPr>
        <p:spPr>
          <a:xfrm>
            <a:off x="635620" y="1492547"/>
            <a:ext cx="10961648" cy="4718000"/>
          </a:xfrm>
        </p:spPr>
        <p:txBody>
          <a:bodyPr>
            <a:normAutofit/>
          </a:bodyPr>
          <a:lstStyle/>
          <a:p>
            <a:pPr marL="186055" indent="0">
              <a:lnSpc>
                <a:spcPct val="100000"/>
              </a:lnSpc>
              <a:spcBef>
                <a:spcPts val="1000"/>
              </a:spcBef>
              <a:buNone/>
            </a:pPr>
            <a:r>
              <a:rPr lang="en-US" sz="2000" b="1">
                <a:solidFill>
                  <a:schemeClr val="accent3"/>
                </a:solidFill>
              </a:rPr>
              <a:t>Programs that receive a “Needs Support” rating will be required to participate in additional improvement activities through Site Improvement Planning.</a:t>
            </a:r>
          </a:p>
          <a:p>
            <a:pPr marL="528955" indent="-342900">
              <a:lnSpc>
                <a:spcPct val="100000"/>
              </a:lnSpc>
              <a:spcBef>
                <a:spcPts val="1000"/>
              </a:spcBef>
              <a:buClr>
                <a:schemeClr val="bg2"/>
              </a:buClr>
            </a:pPr>
            <a:r>
              <a:rPr lang="en-US" sz="2000">
                <a:solidFill>
                  <a:schemeClr val="accent3"/>
                </a:solidFill>
              </a:rPr>
              <a:t>Site Improvement Planning will be facilitated by the VDOE and will be required for any site that receives a Needs Support rating in order to maintain public funding. </a:t>
            </a:r>
          </a:p>
          <a:p>
            <a:pPr marL="528955" indent="-342900">
              <a:lnSpc>
                <a:spcPct val="100000"/>
              </a:lnSpc>
              <a:spcBef>
                <a:spcPts val="1000"/>
              </a:spcBef>
              <a:buClr>
                <a:schemeClr val="bg2"/>
              </a:buClr>
            </a:pPr>
            <a:r>
              <a:rPr lang="en-US" sz="2000">
                <a:solidFill>
                  <a:schemeClr val="accent3"/>
                </a:solidFill>
              </a:rPr>
              <a:t>Site Improvement Planning is the formal mechanism for...</a:t>
            </a:r>
          </a:p>
          <a:p>
            <a:pPr marL="1218565" lvl="1" indent="-422910">
              <a:lnSpc>
                <a:spcPct val="100000"/>
              </a:lnSpc>
              <a:spcBef>
                <a:spcPts val="1000"/>
              </a:spcBef>
              <a:buClr>
                <a:schemeClr val="bg2"/>
              </a:buClr>
            </a:pPr>
            <a:r>
              <a:rPr lang="en-US" sz="2000">
                <a:solidFill>
                  <a:schemeClr val="accent3"/>
                </a:solidFill>
              </a:rPr>
              <a:t>Prioritizing improvement resources and opportunities for sites that have demonstrated the most need, and</a:t>
            </a:r>
          </a:p>
          <a:p>
            <a:pPr marL="1218565" lvl="1" indent="-422910">
              <a:lnSpc>
                <a:spcPct val="100000"/>
              </a:lnSpc>
              <a:spcBef>
                <a:spcPts val="1000"/>
              </a:spcBef>
              <a:buClr>
                <a:schemeClr val="bg2"/>
              </a:buClr>
            </a:pPr>
            <a:r>
              <a:rPr lang="en-US" sz="2000">
                <a:solidFill>
                  <a:schemeClr val="accent3"/>
                </a:solidFill>
              </a:rPr>
              <a:t>Monitoring progress throughout the performance year to ensure sites are not repeatedly flagged for needing support. </a:t>
            </a:r>
          </a:p>
          <a:p>
            <a:pPr marL="186055" indent="0">
              <a:lnSpc>
                <a:spcPct val="100000"/>
              </a:lnSpc>
              <a:spcBef>
                <a:spcPts val="1000"/>
              </a:spcBef>
              <a:buNone/>
            </a:pPr>
            <a:r>
              <a:rPr lang="en-US" sz="2000">
                <a:solidFill>
                  <a:schemeClr val="accent3"/>
                </a:solidFill>
              </a:rPr>
              <a:t>Sites that participate in Site Improvement Planning will receive frequent in-person and virtual communication from an assigned case manager, who will help them develop an improvement plan and monitor progress in meeting goals. </a:t>
            </a:r>
          </a:p>
          <a:p>
            <a:pPr marL="1218565" lvl="1" indent="-422910">
              <a:buFont typeface="Calibri"/>
              <a:buAutoNum type="arabicParenR"/>
            </a:pPr>
            <a:endParaRPr lang="en-US"/>
          </a:p>
          <a:p>
            <a:pPr marL="608965" indent="-422910"/>
            <a:endParaRPr lang="en-US" sz="2400"/>
          </a:p>
        </p:txBody>
      </p:sp>
      <p:sp>
        <p:nvSpPr>
          <p:cNvPr id="5" name="Slide Number Placeholder 2">
            <a:extLst>
              <a:ext uri="{FF2B5EF4-FFF2-40B4-BE49-F238E27FC236}">
                <a16:creationId xmlns:a16="http://schemas.microsoft.com/office/drawing/2014/main" id="{32EDF5D6-6B27-8D8D-CFD1-DCA583B47BE0}"/>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62</a:t>
            </a:fld>
            <a:endParaRPr lang="en"/>
          </a:p>
        </p:txBody>
      </p:sp>
    </p:spTree>
    <p:extLst>
      <p:ext uri="{BB962C8B-B14F-4D97-AF65-F5344CB8AC3E}">
        <p14:creationId xmlns:p14="http://schemas.microsoft.com/office/powerpoint/2010/main" val="3236307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81CB-F9AC-92C7-757E-3C624B51DDED}"/>
              </a:ext>
            </a:extLst>
          </p:cNvPr>
          <p:cNvSpPr>
            <a:spLocks noGrp="1"/>
          </p:cNvSpPr>
          <p:nvPr>
            <p:ph type="title"/>
          </p:nvPr>
        </p:nvSpPr>
        <p:spPr/>
        <p:txBody>
          <a:bodyPr>
            <a:normAutofit/>
          </a:bodyPr>
          <a:lstStyle/>
          <a:p>
            <a:r>
              <a:rPr lang="en-US" sz="4300"/>
              <a:t>ICP-CLASS Progress Update</a:t>
            </a:r>
          </a:p>
        </p:txBody>
      </p:sp>
      <p:sp>
        <p:nvSpPr>
          <p:cNvPr id="3" name="Text Placeholder 2">
            <a:extLst>
              <a:ext uri="{FF2B5EF4-FFF2-40B4-BE49-F238E27FC236}">
                <a16:creationId xmlns:a16="http://schemas.microsoft.com/office/drawing/2014/main" id="{A0A38A74-9820-692E-A19B-9EB4C591DE28}"/>
              </a:ext>
            </a:extLst>
          </p:cNvPr>
          <p:cNvSpPr>
            <a:spLocks noGrp="1"/>
          </p:cNvSpPr>
          <p:nvPr>
            <p:ph type="body" idx="1"/>
          </p:nvPr>
        </p:nvSpPr>
        <p:spPr>
          <a:xfrm>
            <a:off x="516536" y="1432831"/>
            <a:ext cx="10929257" cy="4985897"/>
          </a:xfrm>
        </p:spPr>
        <p:txBody>
          <a:bodyPr spcFirstLastPara="1" wrap="square" lIns="91433" tIns="45700" rIns="91433" bIns="45700" anchor="t" anchorCtr="0">
            <a:noAutofit/>
          </a:bodyPr>
          <a:lstStyle/>
          <a:p>
            <a:pPr marL="186055" indent="0">
              <a:lnSpc>
                <a:spcPct val="100000"/>
              </a:lnSpc>
              <a:buNone/>
            </a:pPr>
            <a:r>
              <a:rPr lang="en-US" sz="2000" b="1">
                <a:solidFill>
                  <a:schemeClr val="accent3"/>
                </a:solidFill>
              </a:rPr>
              <a:t>Here is an update on the ICP-CLASS Pilot: </a:t>
            </a:r>
          </a:p>
          <a:p>
            <a:pPr marL="608965" indent="-422910">
              <a:lnSpc>
                <a:spcPct val="100000"/>
              </a:lnSpc>
              <a:buClr>
                <a:schemeClr val="bg2"/>
              </a:buClr>
            </a:pPr>
            <a:r>
              <a:rPr lang="en-US" sz="2000">
                <a:solidFill>
                  <a:schemeClr val="accent3"/>
                </a:solidFill>
              </a:rPr>
              <a:t>The Inclusive Classroom Profile (ICP) is a comprehensive, field-tested observational tool for inclusive classrooms serving children ages 2–5. </a:t>
            </a:r>
          </a:p>
          <a:p>
            <a:pPr marL="608965" indent="-422910">
              <a:lnSpc>
                <a:spcPct val="100000"/>
              </a:lnSpc>
              <a:buClr>
                <a:schemeClr val="bg2"/>
              </a:buClr>
            </a:pPr>
            <a:r>
              <a:rPr lang="en-US" sz="2000">
                <a:solidFill>
                  <a:schemeClr val="accent3"/>
                </a:solidFill>
              </a:rPr>
              <a:t>During the Practice Years, the VDOE is working with Training and Technical Assistance Centers (TTAC) to pilot the use of the ICP in some inclusive classrooms that are participating in VQB5, with two main goals....</a:t>
            </a:r>
          </a:p>
          <a:p>
            <a:pPr marL="1218565" lvl="1" indent="-422910">
              <a:lnSpc>
                <a:spcPct val="100000"/>
              </a:lnSpc>
              <a:buClr>
                <a:schemeClr val="bg2"/>
              </a:buClr>
            </a:pPr>
            <a:r>
              <a:rPr lang="en-US" sz="2000">
                <a:solidFill>
                  <a:schemeClr val="accent3"/>
                </a:solidFill>
              </a:rPr>
              <a:t>To examine and understand the alignment between the ICP and the CLASS. </a:t>
            </a:r>
          </a:p>
          <a:p>
            <a:pPr marL="1218565" lvl="1" indent="-422910">
              <a:lnSpc>
                <a:spcPct val="100000"/>
              </a:lnSpc>
              <a:buClr>
                <a:schemeClr val="bg2"/>
              </a:buClr>
            </a:pPr>
            <a:r>
              <a:rPr lang="en-US" sz="2000">
                <a:solidFill>
                  <a:schemeClr val="accent3"/>
                </a:solidFill>
              </a:rPr>
              <a:t>T0 better understand how the CLASS and ICP can inform professional development to improve the quality of teacher-child interactions in early childhood inclusive settings. </a:t>
            </a:r>
          </a:p>
          <a:p>
            <a:pPr marL="608965" indent="-422910">
              <a:lnSpc>
                <a:spcPct val="100000"/>
              </a:lnSpc>
            </a:pPr>
            <a:r>
              <a:rPr lang="en-US" sz="2000">
                <a:solidFill>
                  <a:schemeClr val="accent3"/>
                </a:solidFill>
              </a:rPr>
              <a:t>As of January 2023, 60 inclusive classrooms received a CLASS and an ICP observation.  </a:t>
            </a:r>
          </a:p>
          <a:p>
            <a:pPr marL="1218565" lvl="1" indent="-422910">
              <a:buClr>
                <a:schemeClr val="bg2"/>
              </a:buClr>
            </a:pPr>
            <a:r>
              <a:rPr lang="en-US" sz="2000">
                <a:solidFill>
                  <a:schemeClr val="accent3"/>
                </a:solidFill>
              </a:rPr>
              <a:t>On average, inclusive classrooms in the pilot scored higher using the CLASS tool.</a:t>
            </a:r>
          </a:p>
          <a:p>
            <a:pPr marL="1218565" lvl="1" indent="-422910">
              <a:buClr>
                <a:schemeClr val="bg2"/>
              </a:buClr>
            </a:pPr>
            <a:r>
              <a:rPr lang="en-US" sz="2000">
                <a:solidFill>
                  <a:schemeClr val="accent3"/>
                </a:solidFill>
              </a:rPr>
              <a:t>Initial analyses indicate that there is no correlation between ICP and CLASS scores in this pilot.</a:t>
            </a:r>
          </a:p>
          <a:p>
            <a:pPr marL="186055" indent="0">
              <a:lnSpc>
                <a:spcPct val="100000"/>
              </a:lnSpc>
              <a:buNone/>
            </a:pPr>
            <a:endParaRPr lang="en-US" sz="2300">
              <a:solidFill>
                <a:schemeClr val="tx1"/>
              </a:solidFill>
            </a:endParaRPr>
          </a:p>
        </p:txBody>
      </p:sp>
      <p:sp>
        <p:nvSpPr>
          <p:cNvPr id="5" name="Slide Number Placeholder 2">
            <a:extLst>
              <a:ext uri="{FF2B5EF4-FFF2-40B4-BE49-F238E27FC236}">
                <a16:creationId xmlns:a16="http://schemas.microsoft.com/office/drawing/2014/main" id="{960AEE8B-DC60-5FAA-D544-DE5DDB79FE27}"/>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63</a:t>
            </a:fld>
            <a:endParaRPr lang="en"/>
          </a:p>
        </p:txBody>
      </p:sp>
    </p:spTree>
    <p:extLst>
      <p:ext uri="{BB962C8B-B14F-4D97-AF65-F5344CB8AC3E}">
        <p14:creationId xmlns:p14="http://schemas.microsoft.com/office/powerpoint/2010/main" val="2862467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470A-39F4-3477-EA64-BFE9ABEE9029}"/>
              </a:ext>
            </a:extLst>
          </p:cNvPr>
          <p:cNvSpPr>
            <a:spLocks noGrp="1"/>
          </p:cNvSpPr>
          <p:nvPr>
            <p:ph type="title"/>
          </p:nvPr>
        </p:nvSpPr>
        <p:spPr/>
        <p:txBody>
          <a:bodyPr>
            <a:normAutofit/>
          </a:bodyPr>
          <a:lstStyle/>
          <a:p>
            <a:r>
              <a:rPr lang="en-US" sz="4300"/>
              <a:t>Feedback From Pilot Participants</a:t>
            </a:r>
          </a:p>
        </p:txBody>
      </p:sp>
      <p:sp>
        <p:nvSpPr>
          <p:cNvPr id="3" name="Text Placeholder 2">
            <a:extLst>
              <a:ext uri="{FF2B5EF4-FFF2-40B4-BE49-F238E27FC236}">
                <a16:creationId xmlns:a16="http://schemas.microsoft.com/office/drawing/2014/main" id="{5E73E70D-B1D0-FF6D-E079-06C61C82BC95}"/>
              </a:ext>
            </a:extLst>
          </p:cNvPr>
          <p:cNvSpPr>
            <a:spLocks noGrp="1"/>
          </p:cNvSpPr>
          <p:nvPr>
            <p:ph type="body" idx="1"/>
          </p:nvPr>
        </p:nvSpPr>
        <p:spPr>
          <a:xfrm>
            <a:off x="631902" y="1402415"/>
            <a:ext cx="10928195" cy="5435413"/>
          </a:xfrm>
        </p:spPr>
        <p:txBody>
          <a:bodyPr>
            <a:noAutofit/>
          </a:bodyPr>
          <a:lstStyle/>
          <a:p>
            <a:pPr marL="186055" indent="0">
              <a:lnSpc>
                <a:spcPct val="100000"/>
              </a:lnSpc>
              <a:buNone/>
            </a:pPr>
            <a:r>
              <a:rPr lang="en-US" sz="2000" b="1">
                <a:solidFill>
                  <a:schemeClr val="accent3"/>
                </a:solidFill>
              </a:rPr>
              <a:t>During the practice years, TTAC and VDOE conducted surveys and focus groups to get feedback on use of ICP with the CLASS tool with the key themes below: </a:t>
            </a:r>
          </a:p>
          <a:p>
            <a:pPr marL="608965" indent="-422910">
              <a:lnSpc>
                <a:spcPct val="100000"/>
              </a:lnSpc>
              <a:buClr>
                <a:schemeClr val="bg2"/>
              </a:buClr>
            </a:pPr>
            <a:r>
              <a:rPr lang="en-US" sz="2000">
                <a:solidFill>
                  <a:schemeClr val="accent3"/>
                </a:solidFill>
              </a:rPr>
              <a:t>Most felt the ICP in addition to the CLASS provided useful information about teacher-child interactions and inclusive practices.  Administrators were interested in getting more training on ICP to assist with inclusion efforts.</a:t>
            </a:r>
          </a:p>
          <a:p>
            <a:pPr marL="608965" indent="-422910">
              <a:lnSpc>
                <a:spcPct val="100000"/>
              </a:lnSpc>
              <a:buClr>
                <a:schemeClr val="bg2"/>
              </a:buClr>
            </a:pPr>
            <a:r>
              <a:rPr lang="en-US" sz="2000">
                <a:solidFill>
                  <a:schemeClr val="accent3"/>
                </a:solidFill>
              </a:rPr>
              <a:t>Leaders and teachers appreciated receiving specific feedback about strengths and areas for improvement from CLASS and ICP observations, which has lead to some changes in practice.</a:t>
            </a:r>
          </a:p>
          <a:p>
            <a:pPr marL="608965" indent="-422910">
              <a:lnSpc>
                <a:spcPct val="100000"/>
              </a:lnSpc>
              <a:buClr>
                <a:schemeClr val="bg2"/>
              </a:buClr>
            </a:pPr>
            <a:r>
              <a:rPr lang="en-US" sz="2000">
                <a:solidFill>
                  <a:schemeClr val="accent3"/>
                </a:solidFill>
              </a:rPr>
              <a:t>There were mixed responses about when and how the ICP should be used in conjunction with the CLASS tool, with some general concerns shared about having ‘too many’ required observations.</a:t>
            </a:r>
          </a:p>
          <a:p>
            <a:pPr marL="608965" indent="-422910">
              <a:lnSpc>
                <a:spcPct val="100000"/>
              </a:lnSpc>
              <a:buClr>
                <a:schemeClr val="bg2"/>
              </a:buClr>
            </a:pPr>
            <a:r>
              <a:rPr lang="en-US" sz="2000">
                <a:solidFill>
                  <a:schemeClr val="accent3"/>
                </a:solidFill>
              </a:rPr>
              <a:t>There were some challenges/concerns from administrators noted regarding having the capacity to train internal staff on the ICP in the future for ongoing use in addition to having internal staff trained on CLASS.  </a:t>
            </a:r>
          </a:p>
          <a:p>
            <a:pPr marL="608965" indent="-422910"/>
            <a:endParaRPr lang="en-US" sz="2400"/>
          </a:p>
        </p:txBody>
      </p:sp>
      <p:sp>
        <p:nvSpPr>
          <p:cNvPr id="6" name="Slide Number Placeholder 2">
            <a:extLst>
              <a:ext uri="{FF2B5EF4-FFF2-40B4-BE49-F238E27FC236}">
                <a16:creationId xmlns:a16="http://schemas.microsoft.com/office/drawing/2014/main" id="{58AD905E-57DF-5F2D-F17B-2D02177E8E6F}"/>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64</a:t>
            </a:fld>
            <a:endParaRPr lang="en"/>
          </a:p>
        </p:txBody>
      </p:sp>
    </p:spTree>
    <p:extLst>
      <p:ext uri="{BB962C8B-B14F-4D97-AF65-F5344CB8AC3E}">
        <p14:creationId xmlns:p14="http://schemas.microsoft.com/office/powerpoint/2010/main" val="33436366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DC14-7D08-6F6D-745C-DF447C8F2B44}"/>
              </a:ext>
            </a:extLst>
          </p:cNvPr>
          <p:cNvSpPr>
            <a:spLocks noGrp="1"/>
          </p:cNvSpPr>
          <p:nvPr>
            <p:ph type="title"/>
          </p:nvPr>
        </p:nvSpPr>
        <p:spPr/>
        <p:txBody>
          <a:bodyPr>
            <a:normAutofit/>
          </a:bodyPr>
          <a:lstStyle/>
          <a:p>
            <a:r>
              <a:rPr lang="en-US" sz="4600"/>
              <a:t>Next Steps</a:t>
            </a:r>
            <a:endParaRPr lang="en-US"/>
          </a:p>
        </p:txBody>
      </p:sp>
    </p:spTree>
    <p:extLst>
      <p:ext uri="{BB962C8B-B14F-4D97-AF65-F5344CB8AC3E}">
        <p14:creationId xmlns:p14="http://schemas.microsoft.com/office/powerpoint/2010/main" val="502658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B810-3A14-774C-3C46-6381C3B1AC09}"/>
              </a:ext>
            </a:extLst>
          </p:cNvPr>
          <p:cNvSpPr>
            <a:spLocks noGrp="1"/>
          </p:cNvSpPr>
          <p:nvPr>
            <p:ph type="title"/>
          </p:nvPr>
        </p:nvSpPr>
        <p:spPr/>
        <p:txBody>
          <a:bodyPr>
            <a:normAutofit/>
          </a:bodyPr>
          <a:lstStyle/>
          <a:p>
            <a:r>
              <a:rPr lang="en-US" sz="4300"/>
              <a:t>Next Steps</a:t>
            </a:r>
          </a:p>
        </p:txBody>
      </p:sp>
      <p:sp>
        <p:nvSpPr>
          <p:cNvPr id="3" name="Text Placeholder 2">
            <a:extLst>
              <a:ext uri="{FF2B5EF4-FFF2-40B4-BE49-F238E27FC236}">
                <a16:creationId xmlns:a16="http://schemas.microsoft.com/office/drawing/2014/main" id="{38B8CA70-B5A3-8D28-7801-9475EBB169D4}"/>
              </a:ext>
            </a:extLst>
          </p:cNvPr>
          <p:cNvSpPr>
            <a:spLocks noGrp="1"/>
          </p:cNvSpPr>
          <p:nvPr>
            <p:ph type="body" idx="1"/>
          </p:nvPr>
        </p:nvSpPr>
        <p:spPr>
          <a:xfrm>
            <a:off x="497542" y="1380003"/>
            <a:ext cx="11176747" cy="5157507"/>
          </a:xfrm>
        </p:spPr>
        <p:txBody>
          <a:bodyPr>
            <a:noAutofit/>
          </a:bodyPr>
          <a:lstStyle/>
          <a:p>
            <a:pPr marL="186055" indent="0">
              <a:lnSpc>
                <a:spcPct val="100000"/>
              </a:lnSpc>
              <a:buNone/>
            </a:pPr>
            <a:r>
              <a:rPr lang="en-US" sz="1900" b="1">
                <a:solidFill>
                  <a:schemeClr val="accent3"/>
                </a:solidFill>
              </a:rPr>
              <a:t>This spring, the VDOE will engage and support the field to prepare for 2023-2024:</a:t>
            </a:r>
          </a:p>
          <a:p>
            <a:pPr marL="608965" indent="-422910">
              <a:lnSpc>
                <a:spcPct val="100000"/>
              </a:lnSpc>
              <a:buClr>
                <a:schemeClr val="bg2"/>
              </a:buClr>
              <a:buSzPct val="90000"/>
            </a:pPr>
            <a:r>
              <a:rPr lang="en-US" sz="1900">
                <a:solidFill>
                  <a:schemeClr val="accent3"/>
                </a:solidFill>
              </a:rPr>
              <a:t>VDOE will host a webinar for the field on March 17th to provide an overview of the Guidelines for next year.</a:t>
            </a:r>
          </a:p>
          <a:p>
            <a:pPr marL="608965" indent="-422910">
              <a:lnSpc>
                <a:spcPct val="100000"/>
              </a:lnSpc>
              <a:buClr>
                <a:schemeClr val="bg2"/>
              </a:buClr>
              <a:buSzPct val="90000"/>
            </a:pPr>
            <a:r>
              <a:rPr lang="en-US" sz="1900">
                <a:solidFill>
                  <a:schemeClr val="accent3"/>
                </a:solidFill>
              </a:rPr>
              <a:t>VDOE will bring the Guidelines to the Board of Education in April for first review and then again in June for final review.</a:t>
            </a:r>
          </a:p>
          <a:p>
            <a:pPr marL="608965" indent="-422910">
              <a:lnSpc>
                <a:spcPct val="100000"/>
              </a:lnSpc>
              <a:buClr>
                <a:schemeClr val="bg2"/>
              </a:buClr>
              <a:buSzPct val="90000"/>
            </a:pPr>
            <a:r>
              <a:rPr lang="en-US" sz="1900">
                <a:solidFill>
                  <a:schemeClr val="accent3"/>
                </a:solidFill>
              </a:rPr>
              <a:t>VDOE will work closely with Ready Regions to support communication efforts:</a:t>
            </a:r>
          </a:p>
          <a:p>
            <a:pPr marL="1218565" lvl="1" indent="-422910">
              <a:lnSpc>
                <a:spcPct val="100000"/>
              </a:lnSpc>
              <a:buClr>
                <a:schemeClr val="bg2"/>
              </a:buClr>
              <a:buSzPct val="90000"/>
            </a:pPr>
            <a:r>
              <a:rPr lang="en-US" sz="1800">
                <a:solidFill>
                  <a:schemeClr val="accent3"/>
                </a:solidFill>
              </a:rPr>
              <a:t>2023-2024 Participation 1-Pager provided for outreach to publicly-funded programs</a:t>
            </a:r>
          </a:p>
          <a:p>
            <a:pPr marL="1218565" lvl="1" indent="-422910">
              <a:lnSpc>
                <a:spcPct val="100000"/>
              </a:lnSpc>
              <a:buClr>
                <a:schemeClr val="bg2"/>
              </a:buClr>
              <a:buSzPct val="90000"/>
            </a:pPr>
            <a:r>
              <a:rPr lang="en-US" sz="1800">
                <a:solidFill>
                  <a:schemeClr val="accent3"/>
                </a:solidFill>
              </a:rPr>
              <a:t>All publicly-funded sites will receive a letter in from VDOE notifying them about participation requirements</a:t>
            </a:r>
          </a:p>
          <a:p>
            <a:pPr marL="1218565" lvl="1" indent="-422910">
              <a:lnSpc>
                <a:spcPct val="100000"/>
              </a:lnSpc>
              <a:buClr>
                <a:schemeClr val="bg2"/>
              </a:buClr>
              <a:buSzPct val="90000"/>
            </a:pPr>
            <a:r>
              <a:rPr lang="en-US" sz="1800">
                <a:solidFill>
                  <a:schemeClr val="accent3"/>
                </a:solidFill>
              </a:rPr>
              <a:t>State and regional information sessions will be scheduled for publicly funded programs</a:t>
            </a:r>
          </a:p>
          <a:p>
            <a:pPr marL="608965" indent="-422910">
              <a:lnSpc>
                <a:spcPct val="100000"/>
              </a:lnSpc>
              <a:buClr>
                <a:schemeClr val="bg2"/>
              </a:buClr>
              <a:buSzPct val="90000"/>
            </a:pPr>
            <a:r>
              <a:rPr lang="en-US" sz="1900">
                <a:solidFill>
                  <a:schemeClr val="accent3"/>
                </a:solidFill>
              </a:rPr>
              <a:t>VDOE will meet with leaders from different public funding authorities to review legislative requirements, develop communication plans and confirm procedures for sites who do not participate next year.</a:t>
            </a:r>
          </a:p>
          <a:p>
            <a:pPr marL="608965" indent="-422910">
              <a:lnSpc>
                <a:spcPct val="100000"/>
              </a:lnSpc>
              <a:buClr>
                <a:schemeClr val="bg2"/>
              </a:buClr>
              <a:buSzPct val="90000"/>
            </a:pPr>
            <a:r>
              <a:rPr lang="en-US" sz="1900">
                <a:solidFill>
                  <a:schemeClr val="accent3"/>
                </a:solidFill>
              </a:rPr>
              <a:t>Spring observation window for Practice Year 2  closes on June 9th, providing Practice Year 2 programs with another opportunity to receive feedback in preparation for next year.</a:t>
            </a:r>
          </a:p>
          <a:p>
            <a:pPr marL="186055" indent="0">
              <a:lnSpc>
                <a:spcPct val="100000"/>
              </a:lnSpc>
              <a:buNone/>
            </a:pPr>
            <a:endParaRPr lang="en-US" sz="1600"/>
          </a:p>
        </p:txBody>
      </p:sp>
      <p:sp>
        <p:nvSpPr>
          <p:cNvPr id="5" name="Slide Number Placeholder 2">
            <a:extLst>
              <a:ext uri="{FF2B5EF4-FFF2-40B4-BE49-F238E27FC236}">
                <a16:creationId xmlns:a16="http://schemas.microsoft.com/office/drawing/2014/main" id="{987587F4-CD55-E945-DD55-CFB3673A2638}"/>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66</a:t>
            </a:fld>
            <a:endParaRPr lang="en"/>
          </a:p>
        </p:txBody>
      </p:sp>
    </p:spTree>
    <p:extLst>
      <p:ext uri="{BB962C8B-B14F-4D97-AF65-F5344CB8AC3E}">
        <p14:creationId xmlns:p14="http://schemas.microsoft.com/office/powerpoint/2010/main" val="17697581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A94E-53BA-CBFB-6341-86CE1645B716}"/>
              </a:ext>
            </a:extLst>
          </p:cNvPr>
          <p:cNvSpPr>
            <a:spLocks noGrp="1"/>
          </p:cNvSpPr>
          <p:nvPr>
            <p:ph type="title"/>
          </p:nvPr>
        </p:nvSpPr>
        <p:spPr/>
        <p:txBody>
          <a:bodyPr>
            <a:normAutofit/>
          </a:bodyPr>
          <a:lstStyle/>
          <a:p>
            <a:r>
              <a:rPr lang="en-US" sz="4600"/>
              <a:t>Questions?</a:t>
            </a:r>
            <a:endParaRPr lang="en-US"/>
          </a:p>
        </p:txBody>
      </p:sp>
      <p:sp>
        <p:nvSpPr>
          <p:cNvPr id="4" name="Slide Number Placeholder 3">
            <a:extLst>
              <a:ext uri="{FF2B5EF4-FFF2-40B4-BE49-F238E27FC236}">
                <a16:creationId xmlns:a16="http://schemas.microsoft.com/office/drawing/2014/main" id="{78238519-007D-F625-CACB-BFE938E97D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67</a:t>
            </a:fld>
            <a:endParaRPr lang="en-US"/>
          </a:p>
        </p:txBody>
      </p:sp>
    </p:spTree>
    <p:extLst>
      <p:ext uri="{BB962C8B-B14F-4D97-AF65-F5344CB8AC3E}">
        <p14:creationId xmlns:p14="http://schemas.microsoft.com/office/powerpoint/2010/main" val="3757762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t>Update on Preschool Development Grant Birth through Five Planning Grant (PDG-P)</a:t>
            </a:r>
            <a:endParaRPr lang="en-US"/>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0389-9F18-7967-E4EC-4135520F4861}"/>
              </a:ext>
            </a:extLst>
          </p:cNvPr>
          <p:cNvSpPr>
            <a:spLocks noGrp="1"/>
          </p:cNvSpPr>
          <p:nvPr>
            <p:ph type="title"/>
          </p:nvPr>
        </p:nvSpPr>
        <p:spPr/>
        <p:txBody>
          <a:bodyPr>
            <a:normAutofit/>
          </a:bodyPr>
          <a:lstStyle/>
          <a:p>
            <a:r>
              <a:rPr lang="en-US" sz="4300"/>
              <a:t>PDG Planning Grant </a:t>
            </a:r>
          </a:p>
        </p:txBody>
      </p:sp>
      <p:sp>
        <p:nvSpPr>
          <p:cNvPr id="4" name="Slide Number Placeholder 3">
            <a:extLst>
              <a:ext uri="{FF2B5EF4-FFF2-40B4-BE49-F238E27FC236}">
                <a16:creationId xmlns:a16="http://schemas.microsoft.com/office/drawing/2014/main" id="{A9031322-C6F0-C395-9737-A08D7EBBBD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69</a:t>
            </a:fld>
            <a:endParaRPr lang="en-US"/>
          </a:p>
        </p:txBody>
      </p:sp>
      <p:sp>
        <p:nvSpPr>
          <p:cNvPr id="3" name="Text Placeholder 2">
            <a:extLst>
              <a:ext uri="{FF2B5EF4-FFF2-40B4-BE49-F238E27FC236}">
                <a16:creationId xmlns:a16="http://schemas.microsoft.com/office/drawing/2014/main" id="{453B9167-CD65-E402-7F0A-46E13521A0DC}"/>
              </a:ext>
            </a:extLst>
          </p:cNvPr>
          <p:cNvSpPr>
            <a:spLocks noGrp="1"/>
          </p:cNvSpPr>
          <p:nvPr>
            <p:ph type="body" idx="1"/>
          </p:nvPr>
        </p:nvSpPr>
        <p:spPr/>
        <p:txBody>
          <a:bodyPr>
            <a:normAutofit/>
          </a:bodyPr>
          <a:lstStyle/>
          <a:p>
            <a:pPr marL="114300" indent="0">
              <a:lnSpc>
                <a:spcPct val="100000"/>
              </a:lnSpc>
              <a:buNone/>
            </a:pPr>
            <a:r>
              <a:rPr lang="en" sz="2200" b="1"/>
              <a:t>VDOE has been awarded a $4 million 2023 Preschool Development Birth through Five Planning (PDG P) Grant. </a:t>
            </a:r>
            <a:endParaRPr lang="en-US" sz="2200">
              <a:solidFill>
                <a:schemeClr val="accent3"/>
              </a:solidFill>
            </a:endParaRPr>
          </a:p>
          <a:p>
            <a:pPr>
              <a:lnSpc>
                <a:spcPct val="100000"/>
              </a:lnSpc>
            </a:pPr>
            <a:r>
              <a:rPr lang="en" sz="2200">
                <a:solidFill>
                  <a:schemeClr val="accent3"/>
                </a:solidFill>
              </a:rPr>
              <a:t>This one year planning grant will support innovations that address gaps in Virginia's early childhood system. </a:t>
            </a:r>
            <a:endParaRPr lang="en-US" sz="2200">
              <a:solidFill>
                <a:schemeClr val="accent3"/>
              </a:solidFill>
            </a:endParaRPr>
          </a:p>
          <a:p>
            <a:pPr>
              <a:lnSpc>
                <a:spcPct val="100000"/>
              </a:lnSpc>
            </a:pPr>
            <a:r>
              <a:rPr lang="en" sz="2200">
                <a:solidFill>
                  <a:schemeClr val="accent3"/>
                </a:solidFill>
              </a:rPr>
              <a:t>The grant will support the continuation of several ongoing initiatives, as well as some expansion activities in the area of child care workforce and family engagement. </a:t>
            </a:r>
            <a:endParaRPr lang="en-US" sz="2200">
              <a:solidFill>
                <a:schemeClr val="accent3"/>
              </a:solidFill>
            </a:endParaRPr>
          </a:p>
          <a:p>
            <a:pPr>
              <a:lnSpc>
                <a:spcPct val="100000"/>
              </a:lnSpc>
            </a:pPr>
            <a:r>
              <a:rPr lang="en" sz="2200">
                <a:solidFill>
                  <a:schemeClr val="accent3"/>
                </a:solidFill>
              </a:rPr>
              <a:t>The VDOE will continue working in partnership with UVA, VECF, and other stakeholders to strengthen early childhood systems in Virginia.</a:t>
            </a:r>
            <a:endParaRPr lang="en-US" sz="2200">
              <a:solidFill>
                <a:schemeClr val="accent3"/>
              </a:solidFill>
            </a:endParaRPr>
          </a:p>
          <a:p>
            <a:pPr>
              <a:lnSpc>
                <a:spcPct val="100000"/>
              </a:lnSpc>
            </a:pPr>
            <a:r>
              <a:rPr lang="en" sz="2200">
                <a:solidFill>
                  <a:schemeClr val="accent3"/>
                </a:solidFill>
              </a:rPr>
              <a:t>Learnings from this one year planning grant will inform any future federal grant applications that may become available. </a:t>
            </a:r>
            <a:endParaRPr lang="en-US" sz="2200">
              <a:solidFill>
                <a:schemeClr val="accent3"/>
              </a:solidFill>
            </a:endParaRPr>
          </a:p>
          <a:p>
            <a:endParaRPr lang="en-US"/>
          </a:p>
        </p:txBody>
      </p:sp>
    </p:spTree>
    <p:extLst>
      <p:ext uri="{BB962C8B-B14F-4D97-AF65-F5344CB8AC3E}">
        <p14:creationId xmlns:p14="http://schemas.microsoft.com/office/powerpoint/2010/main" val="57626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3959-5FC4-B821-FB9F-0A1D1F2C332D}"/>
              </a:ext>
            </a:extLst>
          </p:cNvPr>
          <p:cNvSpPr>
            <a:spLocks noGrp="1"/>
          </p:cNvSpPr>
          <p:nvPr>
            <p:ph type="title"/>
          </p:nvPr>
        </p:nvSpPr>
        <p:spPr/>
        <p:txBody>
          <a:bodyPr>
            <a:normAutofit/>
          </a:bodyPr>
          <a:lstStyle/>
          <a:p>
            <a:r>
              <a:rPr lang="en-US"/>
              <a:t>Response to Feedback (2 of 2)</a:t>
            </a:r>
          </a:p>
        </p:txBody>
      </p:sp>
      <p:sp>
        <p:nvSpPr>
          <p:cNvPr id="3" name="Slide Number Placeholder 2">
            <a:extLst>
              <a:ext uri="{FF2B5EF4-FFF2-40B4-BE49-F238E27FC236}">
                <a16:creationId xmlns:a16="http://schemas.microsoft.com/office/drawing/2014/main" id="{7B052279-2191-3FF0-FEAE-F1F1605347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a:t>
            </a:fld>
            <a:endParaRPr lang="en-US"/>
          </a:p>
        </p:txBody>
      </p:sp>
      <p:sp>
        <p:nvSpPr>
          <p:cNvPr id="4" name="Text Placeholder 3">
            <a:extLst>
              <a:ext uri="{FF2B5EF4-FFF2-40B4-BE49-F238E27FC236}">
                <a16:creationId xmlns:a16="http://schemas.microsoft.com/office/drawing/2014/main" id="{14F7E085-34BD-9F1D-804D-CDFD15DA1BD4}"/>
              </a:ext>
            </a:extLst>
          </p:cNvPr>
          <p:cNvSpPr>
            <a:spLocks noGrp="1"/>
          </p:cNvSpPr>
          <p:nvPr>
            <p:ph type="body" idx="1"/>
          </p:nvPr>
        </p:nvSpPr>
        <p:spPr>
          <a:xfrm>
            <a:off x="838200" y="1587718"/>
            <a:ext cx="10515600" cy="4912011"/>
          </a:xfrm>
        </p:spPr>
        <p:txBody>
          <a:bodyPr>
            <a:normAutofit/>
          </a:bodyPr>
          <a:lstStyle/>
          <a:p>
            <a:pPr>
              <a:lnSpc>
                <a:spcPct val="110000"/>
              </a:lnSpc>
              <a:buClr>
                <a:schemeClr val="bg2"/>
              </a:buClr>
            </a:pPr>
            <a:r>
              <a:rPr lang="en-US" sz="2400" b="1"/>
              <a:t>Recommendation: </a:t>
            </a:r>
            <a:r>
              <a:rPr lang="en-US" sz="2400"/>
              <a:t>Clarify how specific ECAC members are expected to be when citing a personal matter for virtual attendance</a:t>
            </a:r>
          </a:p>
          <a:p>
            <a:pPr>
              <a:lnSpc>
                <a:spcPct val="110000"/>
              </a:lnSpc>
              <a:buClr>
                <a:schemeClr val="bg2"/>
              </a:buClr>
            </a:pPr>
            <a:r>
              <a:rPr lang="en-US" sz="2400" b="1"/>
              <a:t>Response:</a:t>
            </a:r>
            <a:r>
              <a:rPr lang="en-US" sz="2400"/>
              <a:t> Adding language to the policy could unintentionally make the policy more restrictive than is required by law, as it is not possible to address every possible personal matter.</a:t>
            </a:r>
          </a:p>
          <a:p>
            <a:pPr lvl="1">
              <a:lnSpc>
                <a:spcPct val="110000"/>
              </a:lnSpc>
              <a:buClr>
                <a:schemeClr val="bg2"/>
              </a:buClr>
            </a:pPr>
            <a:r>
              <a:rPr lang="en-US"/>
              <a:t>When contacting the Chair (</a:t>
            </a:r>
            <a:r>
              <a:rPr lang="en-US" err="1"/>
              <a:t>Shikee</a:t>
            </a:r>
            <a:r>
              <a:rPr lang="en-US"/>
              <a:t>) and Committee Liaison (</a:t>
            </a:r>
            <a:r>
              <a:rPr lang="en-US" err="1"/>
              <a:t>Alieyyah</a:t>
            </a:r>
            <a:r>
              <a:rPr lang="en-US"/>
              <a:t>) in advance of the meeting, ECAC members be as specific as to the nature of the personal matter as they are comfortable being </a:t>
            </a:r>
            <a:r>
              <a:rPr lang="en-US" u="sng"/>
              <a:t>during the meeting</a:t>
            </a:r>
            <a:r>
              <a:rPr lang="en-US"/>
              <a:t>. </a:t>
            </a:r>
          </a:p>
          <a:p>
            <a:pPr lvl="1">
              <a:lnSpc>
                <a:spcPct val="110000"/>
              </a:lnSpc>
              <a:buClr>
                <a:schemeClr val="bg2"/>
              </a:buClr>
            </a:pPr>
            <a:r>
              <a:rPr lang="en-US"/>
              <a:t>The Committee Liaisons will notify members if further details are required.</a:t>
            </a:r>
          </a:p>
        </p:txBody>
      </p:sp>
    </p:spTree>
    <p:extLst>
      <p:ext uri="{BB962C8B-B14F-4D97-AF65-F5344CB8AC3E}">
        <p14:creationId xmlns:p14="http://schemas.microsoft.com/office/powerpoint/2010/main" val="21881534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0389-9F18-7967-E4EC-4135520F4861}"/>
              </a:ext>
            </a:extLst>
          </p:cNvPr>
          <p:cNvSpPr>
            <a:spLocks noGrp="1"/>
          </p:cNvSpPr>
          <p:nvPr>
            <p:ph type="title"/>
          </p:nvPr>
        </p:nvSpPr>
        <p:spPr/>
        <p:txBody>
          <a:bodyPr>
            <a:normAutofit/>
          </a:bodyPr>
          <a:lstStyle/>
          <a:p>
            <a:r>
              <a:rPr lang="en-US" sz="4300"/>
              <a:t>Key Activities and Goals</a:t>
            </a:r>
          </a:p>
        </p:txBody>
      </p:sp>
      <p:sp>
        <p:nvSpPr>
          <p:cNvPr id="4" name="Slide Number Placeholder 3">
            <a:extLst>
              <a:ext uri="{FF2B5EF4-FFF2-40B4-BE49-F238E27FC236}">
                <a16:creationId xmlns:a16="http://schemas.microsoft.com/office/drawing/2014/main" id="{A9031322-C6F0-C395-9737-A08D7EBBBD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70</a:t>
            </a:fld>
            <a:endParaRPr lang="en-US"/>
          </a:p>
        </p:txBody>
      </p:sp>
      <p:sp>
        <p:nvSpPr>
          <p:cNvPr id="3" name="Text Placeholder 2">
            <a:extLst>
              <a:ext uri="{FF2B5EF4-FFF2-40B4-BE49-F238E27FC236}">
                <a16:creationId xmlns:a16="http://schemas.microsoft.com/office/drawing/2014/main" id="{453B9167-CD65-E402-7F0A-46E13521A0DC}"/>
              </a:ext>
            </a:extLst>
          </p:cNvPr>
          <p:cNvSpPr>
            <a:spLocks noGrp="1"/>
          </p:cNvSpPr>
          <p:nvPr>
            <p:ph type="body" idx="1"/>
          </p:nvPr>
        </p:nvSpPr>
        <p:spPr>
          <a:xfrm>
            <a:off x="838200" y="1458930"/>
            <a:ext cx="10515600" cy="5078503"/>
          </a:xfrm>
        </p:spPr>
        <p:txBody>
          <a:bodyPr>
            <a:noAutofit/>
          </a:bodyPr>
          <a:lstStyle/>
          <a:p>
            <a:pPr marL="114300" indent="0">
              <a:lnSpc>
                <a:spcPct val="100000"/>
              </a:lnSpc>
              <a:buNone/>
            </a:pPr>
            <a:r>
              <a:rPr lang="en-US" sz="2200" b="1">
                <a:solidFill>
                  <a:schemeClr val="accent3"/>
                </a:solidFill>
              </a:rPr>
              <a:t>The PDG Planning Grant specifies key activities for states. </a:t>
            </a:r>
            <a:endParaRPr lang="en-US"/>
          </a:p>
          <a:p>
            <a:pPr marL="114300" indent="0">
              <a:lnSpc>
                <a:spcPct val="100000"/>
              </a:lnSpc>
              <a:buNone/>
            </a:pPr>
            <a:r>
              <a:rPr lang="en-US" sz="2200">
                <a:solidFill>
                  <a:schemeClr val="accent3"/>
                </a:solidFill>
              </a:rPr>
              <a:t>Through PDG-P, Virginia will: </a:t>
            </a:r>
          </a:p>
          <a:p>
            <a:pPr marL="571500" indent="-457200">
              <a:lnSpc>
                <a:spcPct val="100000"/>
              </a:lnSpc>
              <a:buAutoNum type="arabicPeriod"/>
            </a:pPr>
            <a:r>
              <a:rPr lang="en" sz="2200">
                <a:solidFill>
                  <a:schemeClr val="accent3"/>
                </a:solidFill>
              </a:rPr>
              <a:t>Update Virginia's strategic plan and needs assessment with a focus on regional engagement. </a:t>
            </a:r>
            <a:endParaRPr lang="en">
              <a:solidFill>
                <a:schemeClr val="accent3"/>
              </a:solidFill>
            </a:endParaRPr>
          </a:p>
          <a:p>
            <a:pPr marL="571500" indent="-457200">
              <a:lnSpc>
                <a:spcPct val="100000"/>
              </a:lnSpc>
              <a:buAutoNum type="arabicPeriod"/>
            </a:pPr>
            <a:r>
              <a:rPr lang="en" sz="2200">
                <a:solidFill>
                  <a:schemeClr val="accent3"/>
                </a:solidFill>
              </a:rPr>
              <a:t>Expand workforce support through expanded Fast Track training and surveys. </a:t>
            </a:r>
            <a:endParaRPr lang="en">
              <a:solidFill>
                <a:schemeClr val="accent3"/>
              </a:solidFill>
            </a:endParaRPr>
          </a:p>
          <a:p>
            <a:pPr marL="571500" indent="-457200">
              <a:lnSpc>
                <a:spcPct val="100000"/>
              </a:lnSpc>
              <a:buAutoNum type="arabicPeriod"/>
            </a:pPr>
            <a:r>
              <a:rPr lang="en" sz="2200">
                <a:solidFill>
                  <a:schemeClr val="accent3"/>
                </a:solidFill>
              </a:rPr>
              <a:t>Amplify and expand family engagement and provider participation in VQB5 by developing an engaging new website for VQB5 Quality Profiles. </a:t>
            </a:r>
            <a:endParaRPr lang="en">
              <a:solidFill>
                <a:schemeClr val="accent3"/>
              </a:solidFill>
            </a:endParaRPr>
          </a:p>
          <a:p>
            <a:pPr marL="571500" indent="-457200">
              <a:lnSpc>
                <a:spcPct val="100000"/>
              </a:lnSpc>
              <a:buAutoNum type="arabicPeriod"/>
            </a:pPr>
            <a:r>
              <a:rPr lang="en" sz="2200">
                <a:solidFill>
                  <a:schemeClr val="accent3"/>
                </a:solidFill>
              </a:rPr>
              <a:t>Increase family engagement initiatives through regional family innovation grants and continued family surveys. </a:t>
            </a:r>
            <a:endParaRPr lang="en">
              <a:solidFill>
                <a:schemeClr val="accent3"/>
              </a:solidFill>
            </a:endParaRPr>
          </a:p>
          <a:p>
            <a:pPr marL="571500" indent="-457200">
              <a:lnSpc>
                <a:spcPct val="100000"/>
              </a:lnSpc>
              <a:buAutoNum type="arabicPeriod"/>
            </a:pPr>
            <a:r>
              <a:rPr lang="en" sz="2200">
                <a:solidFill>
                  <a:schemeClr val="accent3"/>
                </a:solidFill>
              </a:rPr>
              <a:t>Pilot a new approach for supporting child care providers that are navigating Virginia's public-private system.</a:t>
            </a:r>
            <a:endParaRPr lang="en">
              <a:solidFill>
                <a:schemeClr val="accent3"/>
              </a:solidFill>
            </a:endParaRPr>
          </a:p>
        </p:txBody>
      </p:sp>
    </p:spTree>
    <p:extLst>
      <p:ext uri="{BB962C8B-B14F-4D97-AF65-F5344CB8AC3E}">
        <p14:creationId xmlns:p14="http://schemas.microsoft.com/office/powerpoint/2010/main" val="2256520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2B4B-B4C8-936B-CA94-5BEA7F21283A}"/>
              </a:ext>
            </a:extLst>
          </p:cNvPr>
          <p:cNvSpPr>
            <a:spLocks noGrp="1"/>
          </p:cNvSpPr>
          <p:nvPr>
            <p:ph type="title"/>
          </p:nvPr>
        </p:nvSpPr>
        <p:spPr/>
        <p:txBody>
          <a:bodyPr>
            <a:normAutofit fontScale="90000"/>
          </a:bodyPr>
          <a:lstStyle/>
          <a:p>
            <a:r>
              <a:rPr lang="en-US"/>
              <a:t>Piloting a New Position: </a:t>
            </a:r>
            <a:br>
              <a:rPr lang="en-US"/>
            </a:br>
            <a:r>
              <a:rPr lang="en-US"/>
              <a:t>Early Childhood Navigator</a:t>
            </a:r>
          </a:p>
        </p:txBody>
      </p:sp>
      <p:sp>
        <p:nvSpPr>
          <p:cNvPr id="3" name="Slide Number Placeholder 2">
            <a:extLst>
              <a:ext uri="{FF2B5EF4-FFF2-40B4-BE49-F238E27FC236}">
                <a16:creationId xmlns:a16="http://schemas.microsoft.com/office/drawing/2014/main" id="{1D2CCCBB-5BC3-4038-B10D-ACFE7E0B0E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71</a:t>
            </a:fld>
            <a:endParaRPr lang="en-US"/>
          </a:p>
        </p:txBody>
      </p:sp>
      <p:sp>
        <p:nvSpPr>
          <p:cNvPr id="4" name="Text Placeholder 3">
            <a:extLst>
              <a:ext uri="{FF2B5EF4-FFF2-40B4-BE49-F238E27FC236}">
                <a16:creationId xmlns:a16="http://schemas.microsoft.com/office/drawing/2014/main" id="{618A5E5F-6203-78F4-6126-9A1CA0D97F9F}"/>
              </a:ext>
            </a:extLst>
          </p:cNvPr>
          <p:cNvSpPr>
            <a:spLocks noGrp="1"/>
          </p:cNvSpPr>
          <p:nvPr>
            <p:ph type="body" idx="1"/>
          </p:nvPr>
        </p:nvSpPr>
        <p:spPr>
          <a:xfrm>
            <a:off x="838200" y="1458929"/>
            <a:ext cx="10824817" cy="5262545"/>
          </a:xfrm>
        </p:spPr>
        <p:txBody>
          <a:bodyPr spcFirstLastPara="1" wrap="square" lIns="91425" tIns="45700" rIns="91425" bIns="45700" anchor="t" anchorCtr="0">
            <a:noAutofit/>
          </a:bodyPr>
          <a:lstStyle/>
          <a:p>
            <a:pPr marL="114300" indent="0">
              <a:lnSpc>
                <a:spcPct val="100000"/>
              </a:lnSpc>
              <a:spcBef>
                <a:spcPts val="0"/>
              </a:spcBef>
              <a:buNone/>
            </a:pPr>
            <a:r>
              <a:rPr lang="en-US" sz="2000" b="1"/>
              <a:t>Through PDG-P, the VDOE will pilot a new Early Childhood Navigator role in two regions.</a:t>
            </a:r>
            <a:endParaRPr lang="en-US"/>
          </a:p>
          <a:p>
            <a:pPr>
              <a:lnSpc>
                <a:spcPct val="120000"/>
              </a:lnSpc>
              <a:spcBef>
                <a:spcPts val="0"/>
              </a:spcBef>
              <a:buClr>
                <a:schemeClr val="bg2"/>
              </a:buClr>
            </a:pPr>
            <a:r>
              <a:rPr lang="en-US" sz="2000">
                <a:solidFill>
                  <a:schemeClr val="accent3"/>
                </a:solidFill>
              </a:rPr>
              <a:t>Navigating</a:t>
            </a:r>
            <a:r>
              <a:rPr lang="en-US" sz="2000"/>
              <a:t> the process to open a new child care program and/or become part of the publicly-funded ECCE system can be challenging for child care providers, particularly in underserved areas with low child care supply. </a:t>
            </a:r>
          </a:p>
          <a:p>
            <a:pPr>
              <a:lnSpc>
                <a:spcPct val="120000"/>
              </a:lnSpc>
              <a:spcBef>
                <a:spcPts val="0"/>
              </a:spcBef>
              <a:buClr>
                <a:schemeClr val="bg2"/>
              </a:buClr>
            </a:pPr>
            <a:r>
              <a:rPr lang="en-US" sz="2000"/>
              <a:t>The Navigators will: </a:t>
            </a:r>
            <a:endParaRPr lang="en-US"/>
          </a:p>
          <a:p>
            <a:pPr lvl="1">
              <a:lnSpc>
                <a:spcPct val="120000"/>
              </a:lnSpc>
              <a:spcBef>
                <a:spcPts val="0"/>
              </a:spcBef>
              <a:buClr>
                <a:schemeClr val="bg2"/>
              </a:buClr>
            </a:pPr>
            <a:r>
              <a:rPr lang="en-US" sz="2000"/>
              <a:t>Recruit new child care providers to open and become publicly-funded;</a:t>
            </a:r>
          </a:p>
          <a:p>
            <a:pPr lvl="1">
              <a:lnSpc>
                <a:spcPct val="120000"/>
              </a:lnSpc>
              <a:spcBef>
                <a:spcPts val="0"/>
              </a:spcBef>
              <a:buClr>
                <a:schemeClr val="bg2"/>
              </a:buClr>
            </a:pPr>
            <a:r>
              <a:rPr lang="en-US" sz="2000"/>
              <a:t>Recruit existing child care providers to participate in public programs;</a:t>
            </a:r>
          </a:p>
          <a:p>
            <a:pPr lvl="1">
              <a:lnSpc>
                <a:spcPct val="120000"/>
              </a:lnSpc>
              <a:spcBef>
                <a:spcPts val="0"/>
              </a:spcBef>
              <a:buClr>
                <a:schemeClr val="bg2"/>
              </a:buClr>
            </a:pPr>
            <a:r>
              <a:rPr lang="en-US" sz="2000"/>
              <a:t>Support and retain publicly-funded providers, maximizing their ability to serve children with public funds; and</a:t>
            </a:r>
          </a:p>
          <a:p>
            <a:pPr lvl="1">
              <a:lnSpc>
                <a:spcPct val="120000"/>
              </a:lnSpc>
              <a:spcBef>
                <a:spcPts val="0"/>
              </a:spcBef>
              <a:buClr>
                <a:schemeClr val="bg2"/>
              </a:buClr>
            </a:pPr>
            <a:r>
              <a:rPr lang="en-US" sz="2000"/>
              <a:t>Manualize efforts and develop guidance materials.    </a:t>
            </a:r>
          </a:p>
          <a:p>
            <a:pPr>
              <a:lnSpc>
                <a:spcPct val="120000"/>
              </a:lnSpc>
              <a:spcBef>
                <a:spcPts val="0"/>
              </a:spcBef>
              <a:buClr>
                <a:schemeClr val="bg2"/>
              </a:buClr>
            </a:pPr>
            <a:r>
              <a:rPr lang="en-US" sz="2000"/>
              <a:t>Navigators will target direct support to providers with the greatest need, and will collaborate closely with Ready Regions leads, regional Offices of Child Care Health and Safety, and other state partners.</a:t>
            </a:r>
          </a:p>
        </p:txBody>
      </p:sp>
    </p:spTree>
    <p:extLst>
      <p:ext uri="{BB962C8B-B14F-4D97-AF65-F5344CB8AC3E}">
        <p14:creationId xmlns:p14="http://schemas.microsoft.com/office/powerpoint/2010/main" val="37380162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A94E-53BA-CBFB-6341-86CE1645B716}"/>
              </a:ext>
            </a:extLst>
          </p:cNvPr>
          <p:cNvSpPr>
            <a:spLocks noGrp="1"/>
          </p:cNvSpPr>
          <p:nvPr>
            <p:ph type="title"/>
          </p:nvPr>
        </p:nvSpPr>
        <p:spPr/>
        <p:txBody>
          <a:bodyPr>
            <a:normAutofit/>
          </a:bodyPr>
          <a:lstStyle/>
          <a:p>
            <a:r>
              <a:rPr lang="en-US" sz="4600"/>
              <a:t>Questions?</a:t>
            </a:r>
            <a:endParaRPr lang="en-US"/>
          </a:p>
        </p:txBody>
      </p:sp>
      <p:sp>
        <p:nvSpPr>
          <p:cNvPr id="4" name="Slide Number Placeholder 3">
            <a:extLst>
              <a:ext uri="{FF2B5EF4-FFF2-40B4-BE49-F238E27FC236}">
                <a16:creationId xmlns:a16="http://schemas.microsoft.com/office/drawing/2014/main" id="{78238519-007D-F625-CACB-BFE938E97D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72</a:t>
            </a:fld>
            <a:endParaRPr lang="en-US"/>
          </a:p>
        </p:txBody>
      </p:sp>
    </p:spTree>
    <p:extLst>
      <p:ext uri="{BB962C8B-B14F-4D97-AF65-F5344CB8AC3E}">
        <p14:creationId xmlns:p14="http://schemas.microsoft.com/office/powerpoint/2010/main" val="15880595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9c55d3dac6_3_0"/>
          <p:cNvSpPr txBox="1">
            <a:spLocks noGrp="1"/>
          </p:cNvSpPr>
          <p:nvPr>
            <p:ph type="title"/>
          </p:nvPr>
        </p:nvSpPr>
        <p:spPr>
          <a:xfrm>
            <a:off x="529075" y="1337650"/>
            <a:ext cx="11420100" cy="3733500"/>
          </a:xfrm>
          <a:prstGeom prst="rect">
            <a:avLst/>
          </a:prstGeom>
          <a:noFill/>
          <a:ln>
            <a:noFill/>
          </a:ln>
        </p:spPr>
        <p:txBody>
          <a:bodyPr spcFirstLastPara="1" wrap="square" lIns="91425" tIns="45700" rIns="91425" bIns="45700" anchor="b" anchorCtr="0">
            <a:noAutofit/>
          </a:bodyPr>
          <a:lstStyle/>
          <a:p>
            <a:r>
              <a:rPr lang="en-US" sz="4600"/>
              <a:t>Reminder: Next ECAC Meeting on April 27</a:t>
            </a:r>
            <a:br>
              <a:rPr lang="en-US" sz="4600"/>
            </a:br>
            <a:r>
              <a:rPr lang="en-US" sz="4600" i="1"/>
              <a:t>Standards for Licensed Child Day Centers</a:t>
            </a:r>
          </a:p>
        </p:txBody>
      </p:sp>
      <p:sp>
        <p:nvSpPr>
          <p:cNvPr id="257" name="Google Shape;257;g19c55d3dac6_3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A159-0901-E425-CA1F-0AAC0F94EA4A}"/>
              </a:ext>
            </a:extLst>
          </p:cNvPr>
          <p:cNvSpPr>
            <a:spLocks noGrp="1"/>
          </p:cNvSpPr>
          <p:nvPr>
            <p:ph type="title"/>
          </p:nvPr>
        </p:nvSpPr>
        <p:spPr/>
        <p:txBody>
          <a:bodyPr>
            <a:normAutofit fontScale="90000"/>
          </a:bodyPr>
          <a:lstStyle/>
          <a:p>
            <a:r>
              <a:rPr lang="en-US"/>
              <a:t>History of the Standards for Licensed Child Day Centers</a:t>
            </a:r>
          </a:p>
        </p:txBody>
      </p:sp>
      <p:sp>
        <p:nvSpPr>
          <p:cNvPr id="3" name="Slide Number Placeholder 2">
            <a:extLst>
              <a:ext uri="{FF2B5EF4-FFF2-40B4-BE49-F238E27FC236}">
                <a16:creationId xmlns:a16="http://schemas.microsoft.com/office/drawing/2014/main" id="{B936A8D8-F32C-6688-ADC5-3FF04B6910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74</a:t>
            </a:fld>
            <a:endParaRPr lang="en-US"/>
          </a:p>
        </p:txBody>
      </p:sp>
      <p:sp>
        <p:nvSpPr>
          <p:cNvPr id="4" name="Text Placeholder 3">
            <a:extLst>
              <a:ext uri="{FF2B5EF4-FFF2-40B4-BE49-F238E27FC236}">
                <a16:creationId xmlns:a16="http://schemas.microsoft.com/office/drawing/2014/main" id="{27EC3F05-80F9-9CBB-74F2-DAC4BEB65F2C}"/>
              </a:ext>
            </a:extLst>
          </p:cNvPr>
          <p:cNvSpPr>
            <a:spLocks noGrp="1"/>
          </p:cNvSpPr>
          <p:nvPr>
            <p:ph type="body" idx="1"/>
          </p:nvPr>
        </p:nvSpPr>
        <p:spPr>
          <a:xfrm>
            <a:off x="737347" y="1526165"/>
            <a:ext cx="10515600" cy="5011059"/>
          </a:xfrm>
        </p:spPr>
        <p:txBody>
          <a:bodyPr spcFirstLastPara="1" wrap="square" lIns="91425" tIns="45700" rIns="91425" bIns="45700" anchor="t" anchorCtr="0">
            <a:noAutofit/>
          </a:bodyPr>
          <a:lstStyle/>
          <a:p>
            <a:pPr marL="114300" indent="0">
              <a:lnSpc>
                <a:spcPct val="100000"/>
              </a:lnSpc>
              <a:buClr>
                <a:schemeClr val="bg2"/>
              </a:buClr>
              <a:buSzPct val="90000"/>
              <a:buNone/>
            </a:pPr>
            <a:r>
              <a:rPr lang="en-US" sz="2200" b="1"/>
              <a:t>Here is important background in preparation for the April ECAC meeting:</a:t>
            </a:r>
          </a:p>
          <a:p>
            <a:pPr>
              <a:lnSpc>
                <a:spcPct val="100000"/>
              </a:lnSpc>
              <a:buClr>
                <a:schemeClr val="bg2"/>
              </a:buClr>
              <a:buSzPct val="90000"/>
            </a:pPr>
            <a:r>
              <a:rPr lang="en-US" sz="2200"/>
              <a:t>Oversight of child care transitioned from the Virginia Department of Social Services (DSS) to the Virginia Department of Education on July 1, 2021. </a:t>
            </a:r>
          </a:p>
          <a:p>
            <a:pPr>
              <a:lnSpc>
                <a:spcPct val="100000"/>
              </a:lnSpc>
              <a:buClr>
                <a:schemeClr val="bg2"/>
              </a:buClr>
              <a:buSzPct val="90000"/>
            </a:pPr>
            <a:r>
              <a:rPr lang="en-US" sz="2200"/>
              <a:t>Regulations were adopted as-is from DSS, including a pending action to amend the CDC standards to incorporate federal health and safety standards. These revised standards were approved by Governor Northam’s administration on March 10, 2021 and went into effect on October 13, 2021. </a:t>
            </a:r>
          </a:p>
          <a:p>
            <a:pPr>
              <a:lnSpc>
                <a:spcPct val="100000"/>
              </a:lnSpc>
              <a:buClr>
                <a:schemeClr val="bg2"/>
              </a:buClr>
              <a:buSzPct val="90000"/>
            </a:pPr>
            <a:r>
              <a:rPr lang="en-US" sz="2200"/>
              <a:t>VDOE committed to conducting a comprehensive review of the regulations and initiated a workgroup of stakeholders to begin this process for child day centers in early 2022. The revised version of the regulation was the starting point for VDOE’s comprehensive review. </a:t>
            </a:r>
          </a:p>
        </p:txBody>
      </p:sp>
    </p:spTree>
    <p:extLst>
      <p:ext uri="{BB962C8B-B14F-4D97-AF65-F5344CB8AC3E}">
        <p14:creationId xmlns:p14="http://schemas.microsoft.com/office/powerpoint/2010/main" val="31393782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EBA8C-74DA-16AA-5CB1-991AC1F11274}"/>
              </a:ext>
            </a:extLst>
          </p:cNvPr>
          <p:cNvSpPr>
            <a:spLocks noGrp="1"/>
          </p:cNvSpPr>
          <p:nvPr>
            <p:ph type="title"/>
          </p:nvPr>
        </p:nvSpPr>
        <p:spPr/>
        <p:txBody>
          <a:bodyPr>
            <a:normAutofit/>
          </a:bodyPr>
          <a:lstStyle/>
          <a:p>
            <a:r>
              <a:rPr lang="en-US" sz="4300"/>
              <a:t>8VAC270-780 Comprehensive Review</a:t>
            </a:r>
          </a:p>
        </p:txBody>
      </p:sp>
      <p:sp>
        <p:nvSpPr>
          <p:cNvPr id="3" name="Slide Number Placeholder 2">
            <a:extLst>
              <a:ext uri="{FF2B5EF4-FFF2-40B4-BE49-F238E27FC236}">
                <a16:creationId xmlns:a16="http://schemas.microsoft.com/office/drawing/2014/main" id="{0C1ADC85-DEAE-0362-215D-BDDAB9D74E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75</a:t>
            </a:fld>
            <a:endParaRPr lang="en-US"/>
          </a:p>
        </p:txBody>
      </p:sp>
      <p:sp>
        <p:nvSpPr>
          <p:cNvPr id="4" name="Text Placeholder 3">
            <a:extLst>
              <a:ext uri="{FF2B5EF4-FFF2-40B4-BE49-F238E27FC236}">
                <a16:creationId xmlns:a16="http://schemas.microsoft.com/office/drawing/2014/main" id="{63DF2BDD-3C36-9ECA-E50A-279875731527}"/>
              </a:ext>
            </a:extLst>
          </p:cNvPr>
          <p:cNvSpPr>
            <a:spLocks noGrp="1"/>
          </p:cNvSpPr>
          <p:nvPr>
            <p:ph type="body" idx="1"/>
          </p:nvPr>
        </p:nvSpPr>
        <p:spPr>
          <a:xfrm>
            <a:off x="838200" y="1458930"/>
            <a:ext cx="10515600" cy="5267121"/>
          </a:xfrm>
        </p:spPr>
        <p:txBody>
          <a:bodyPr spcFirstLastPara="1" wrap="square" lIns="91425" tIns="45700" rIns="91425" bIns="45700" anchor="t" anchorCtr="0">
            <a:noAutofit/>
          </a:bodyPr>
          <a:lstStyle/>
          <a:p>
            <a:pPr marL="114300" indent="0">
              <a:lnSpc>
                <a:spcPct val="120000"/>
              </a:lnSpc>
              <a:buClr>
                <a:schemeClr val="bg2"/>
              </a:buClr>
              <a:buNone/>
            </a:pPr>
            <a:r>
              <a:rPr lang="en-US" sz="2200" b="1"/>
              <a:t>Here is a brief description of the review process to date: </a:t>
            </a:r>
          </a:p>
          <a:p>
            <a:pPr>
              <a:lnSpc>
                <a:spcPct val="120000"/>
              </a:lnSpc>
              <a:buClr>
                <a:schemeClr val="bg2"/>
              </a:buClr>
            </a:pPr>
            <a:r>
              <a:rPr lang="en-US" sz="2200"/>
              <a:t>The workgroup with diverse stakeholders from child day programs and early childhood experts convened in early 2022 and spent a year reviewing the standards. Members dedicated more than 20 hours of meeting time and staff dedicated hundreds of hours. </a:t>
            </a:r>
          </a:p>
          <a:p>
            <a:pPr>
              <a:lnSpc>
                <a:spcPct val="120000"/>
              </a:lnSpc>
              <a:buClr>
                <a:schemeClr val="bg2"/>
              </a:buClr>
            </a:pPr>
            <a:r>
              <a:rPr lang="en-US" sz="2200"/>
              <a:t>Final recommendations from the workgroup were received and are under review by the VDOE.  The final draft presented to ECAC will reflect a shared goal to draft a regulation that would retain the health and safety of children in care while making the regulation more efficient and less burdensome. </a:t>
            </a:r>
          </a:p>
          <a:p>
            <a:pPr>
              <a:lnSpc>
                <a:spcPct val="120000"/>
              </a:lnSpc>
              <a:buClr>
                <a:schemeClr val="bg2"/>
              </a:buClr>
            </a:pPr>
            <a:r>
              <a:rPr lang="en-US" sz="2200"/>
              <a:t>The draft regulation and NOIRA will be presented to ECAC members ahead of the April meeting. VDOE hopes to receive an endorsement from ECAC at the April 25th meeting. </a:t>
            </a:r>
          </a:p>
        </p:txBody>
      </p:sp>
    </p:spTree>
    <p:extLst>
      <p:ext uri="{BB962C8B-B14F-4D97-AF65-F5344CB8AC3E}">
        <p14:creationId xmlns:p14="http://schemas.microsoft.com/office/powerpoint/2010/main" val="40353033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a5e57395b2_0_51"/>
          <p:cNvSpPr txBox="1">
            <a:spLocks noGrp="1"/>
          </p:cNvSpPr>
          <p:nvPr>
            <p:ph type="title"/>
          </p:nvPr>
        </p:nvSpPr>
        <p:spPr>
          <a:xfrm>
            <a:off x="0" y="38963"/>
            <a:ext cx="12192000" cy="1323900"/>
          </a:xfrm>
          <a:prstGeom prst="rect">
            <a:avLst/>
          </a:prstGeom>
        </p:spPr>
        <p:txBody>
          <a:bodyPr spcFirstLastPara="1" wrap="square" lIns="822950" tIns="45700" rIns="91425" bIns="45700" anchor="b" anchorCtr="0">
            <a:normAutofit/>
          </a:bodyPr>
          <a:lstStyle/>
          <a:p>
            <a:r>
              <a:rPr lang="en-US" sz="4300"/>
              <a:t>April 27 Meeting Logistics</a:t>
            </a:r>
          </a:p>
        </p:txBody>
      </p:sp>
      <p:sp>
        <p:nvSpPr>
          <p:cNvPr id="272" name="Google Shape;272;g1a5e57395b2_0_51"/>
          <p:cNvSpPr txBox="1">
            <a:spLocks noGrp="1"/>
          </p:cNvSpPr>
          <p:nvPr>
            <p:ph type="sldNum" idx="12"/>
          </p:nvPr>
        </p:nvSpPr>
        <p:spPr>
          <a:xfrm>
            <a:off x="8610600" y="639531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76</a:t>
            </a:fld>
            <a:endParaRPr/>
          </a:p>
        </p:txBody>
      </p:sp>
      <p:sp>
        <p:nvSpPr>
          <p:cNvPr id="273" name="Google Shape;273;g1a5e57395b2_0_51"/>
          <p:cNvSpPr txBox="1">
            <a:spLocks noGrp="1"/>
          </p:cNvSpPr>
          <p:nvPr>
            <p:ph type="body" idx="1"/>
          </p:nvPr>
        </p:nvSpPr>
        <p:spPr>
          <a:xfrm>
            <a:off x="838200" y="1688138"/>
            <a:ext cx="10515600" cy="3421744"/>
          </a:xfrm>
          <a:prstGeom prst="rect">
            <a:avLst/>
          </a:prstGeom>
        </p:spPr>
        <p:txBody>
          <a:bodyPr spcFirstLastPara="1" wrap="square" lIns="91425" tIns="45700" rIns="91425" bIns="45700" anchor="t" anchorCtr="0">
            <a:noAutofit/>
          </a:bodyPr>
          <a:lstStyle/>
          <a:p>
            <a:pPr marL="342900">
              <a:lnSpc>
                <a:spcPct val="115000"/>
              </a:lnSpc>
              <a:spcBef>
                <a:spcPts val="0"/>
              </a:spcBef>
              <a:buClr>
                <a:schemeClr val="bg2"/>
              </a:buClr>
            </a:pPr>
            <a:r>
              <a:rPr lang="en-US" sz="2200">
                <a:solidFill>
                  <a:schemeClr val="accent3"/>
                </a:solidFill>
              </a:rPr>
              <a:t>The meeting is scheduled from 10 AM- 4 PM. Lunch will be provided.</a:t>
            </a:r>
          </a:p>
          <a:p>
            <a:pPr marL="342900">
              <a:lnSpc>
                <a:spcPct val="114999"/>
              </a:lnSpc>
              <a:spcBef>
                <a:spcPts val="0"/>
              </a:spcBef>
              <a:buClr>
                <a:schemeClr val="bg2"/>
              </a:buClr>
            </a:pPr>
            <a:r>
              <a:rPr lang="en-US" sz="2200">
                <a:solidFill>
                  <a:schemeClr val="accent3"/>
                </a:solidFill>
              </a:rPr>
              <a:t>In-person participation is expected to ensure we have a quorum to conduct business.</a:t>
            </a:r>
          </a:p>
          <a:p>
            <a:pPr marL="342900">
              <a:lnSpc>
                <a:spcPct val="114999"/>
              </a:lnSpc>
              <a:spcBef>
                <a:spcPts val="0"/>
              </a:spcBef>
              <a:buClr>
                <a:schemeClr val="bg2"/>
              </a:buClr>
            </a:pPr>
            <a:r>
              <a:rPr lang="en-US" sz="2200">
                <a:solidFill>
                  <a:schemeClr val="accent3"/>
                </a:solidFill>
              </a:rPr>
              <a:t>Typical procedures regarding reimbursement for travel will apply. Please notify </a:t>
            </a:r>
            <a:r>
              <a:rPr lang="en-US" sz="2200" err="1">
                <a:solidFill>
                  <a:schemeClr val="accent3"/>
                </a:solidFill>
              </a:rPr>
              <a:t>Alieyyah</a:t>
            </a:r>
            <a:r>
              <a:rPr lang="en-US" sz="2200">
                <a:solidFill>
                  <a:schemeClr val="accent3"/>
                </a:solidFill>
              </a:rPr>
              <a:t> by March 27th if you require lodging to participate in the meeting in person.</a:t>
            </a:r>
          </a:p>
          <a:p>
            <a:pPr marL="342900">
              <a:lnSpc>
                <a:spcPct val="114999"/>
              </a:lnSpc>
              <a:spcBef>
                <a:spcPts val="0"/>
              </a:spcBef>
            </a:pPr>
            <a:endParaRPr lang="en-US" sz="2200">
              <a:solidFill>
                <a:schemeClr val="accent3"/>
              </a:solidFill>
            </a:endParaRPr>
          </a:p>
          <a:p>
            <a:pPr marL="0" indent="0">
              <a:lnSpc>
                <a:spcPct val="114999"/>
              </a:lnSpc>
              <a:spcBef>
                <a:spcPts val="0"/>
              </a:spcBef>
              <a:buNone/>
            </a:pPr>
            <a:r>
              <a:rPr lang="en-US" sz="2200" b="1">
                <a:solidFill>
                  <a:schemeClr val="accent3"/>
                </a:solidFill>
              </a:rPr>
              <a:t>Please confirm your attendance status by March 24th.</a:t>
            </a:r>
          </a:p>
          <a:p>
            <a:pPr marL="0" indent="0">
              <a:lnSpc>
                <a:spcPct val="114999"/>
              </a:lnSpc>
              <a:spcBef>
                <a:spcPts val="0"/>
              </a:spcBef>
              <a:buNone/>
            </a:pPr>
            <a:endParaRPr lang="en-US" sz="2000">
              <a:solidFill>
                <a:schemeClr val="accent3"/>
              </a:solidFill>
            </a:endParaRPr>
          </a:p>
          <a:p>
            <a:pPr marL="342900">
              <a:lnSpc>
                <a:spcPct val="114999"/>
              </a:lnSpc>
              <a:spcBef>
                <a:spcPts val="0"/>
              </a:spcBef>
            </a:pPr>
            <a:endParaRPr lang="en-US" sz="2400"/>
          </a:p>
          <a:p>
            <a:pPr lvl="1">
              <a:lnSpc>
                <a:spcPct val="114999"/>
              </a:lnSpc>
              <a:spcBef>
                <a:spcPts val="0"/>
              </a:spcBef>
            </a:pPr>
            <a:endParaRPr lang="en-US" sz="2000"/>
          </a:p>
          <a:p>
            <a:pPr lvl="1">
              <a:lnSpc>
                <a:spcPct val="114999"/>
              </a:lnSpc>
              <a:spcBef>
                <a:spcPts val="0"/>
              </a:spcBef>
            </a:pPr>
            <a:endParaRPr lang="en-US" sz="2000"/>
          </a:p>
          <a:p>
            <a:pPr marL="342900">
              <a:lnSpc>
                <a:spcPct val="114999"/>
              </a:lnSpc>
              <a:spcBef>
                <a:spcPts val="0"/>
              </a:spcBef>
            </a:pPr>
            <a:endParaRPr lang="en-US" sz="2400"/>
          </a:p>
          <a:p>
            <a:pPr marL="342900">
              <a:lnSpc>
                <a:spcPct val="114999"/>
              </a:lnSpc>
              <a:spcBef>
                <a:spcPts val="0"/>
              </a:spcBef>
            </a:pPr>
            <a:endParaRPr lang="en-US" sz="2400"/>
          </a:p>
        </p:txBody>
      </p:sp>
    </p:spTree>
    <p:extLst>
      <p:ext uri="{BB962C8B-B14F-4D97-AF65-F5344CB8AC3E}">
        <p14:creationId xmlns:p14="http://schemas.microsoft.com/office/powerpoint/2010/main" val="3402446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Georgia"/>
              <a:buNone/>
            </a:pPr>
            <a:r>
              <a:rPr lang="en-US" sz="4600"/>
              <a:t>Questions and Discussion</a:t>
            </a:r>
            <a:endParaRPr sz="4600"/>
          </a:p>
        </p:txBody>
      </p:sp>
      <p:sp>
        <p:nvSpPr>
          <p:cNvPr id="694" name="Google Shape;69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FA3"/>
              </a:buClr>
              <a:buSzPts val="1200"/>
              <a:buFont typeface="Calibri"/>
              <a:buNone/>
            </a:pPr>
            <a:fld id="{00000000-1234-1234-1234-123412341234}" type="slidenum">
              <a:rPr lang="en-US" sz="1200" b="0" i="0" u="none" strike="noStrike" cap="none">
                <a:solidFill>
                  <a:srgbClr val="888FA3"/>
                </a:solidFill>
                <a:latin typeface="Calibri"/>
                <a:ea typeface="Calibri"/>
                <a:cs typeface="Calibri"/>
                <a:sym typeface="Calibri"/>
              </a:rPr>
              <a:t>77</a:t>
            </a:fld>
            <a:endParaRPr sz="1200" b="0" i="0" u="none" strike="noStrike" cap="none">
              <a:solidFill>
                <a:srgbClr val="888FA3"/>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96184-3E11-BBBB-94E4-E623E3E851A7}"/>
              </a:ext>
            </a:extLst>
          </p:cNvPr>
          <p:cNvSpPr>
            <a:spLocks noGrp="1"/>
          </p:cNvSpPr>
          <p:nvPr>
            <p:ph type="title"/>
          </p:nvPr>
        </p:nvSpPr>
        <p:spPr/>
        <p:txBody>
          <a:bodyPr>
            <a:normAutofit/>
          </a:bodyPr>
          <a:lstStyle/>
          <a:p>
            <a:r>
              <a:rPr lang="en-US" sz="4600"/>
              <a:t>VQB5 2023-2024 </a:t>
            </a:r>
            <a:br>
              <a:rPr lang="en-US" sz="4600"/>
            </a:br>
            <a:r>
              <a:rPr lang="en-US" sz="4600"/>
              <a:t>Appendix Slides</a:t>
            </a:r>
          </a:p>
        </p:txBody>
      </p:sp>
    </p:spTree>
    <p:extLst>
      <p:ext uri="{BB962C8B-B14F-4D97-AF65-F5344CB8AC3E}">
        <p14:creationId xmlns:p14="http://schemas.microsoft.com/office/powerpoint/2010/main" val="19996633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5E0E-9A85-64CD-3E1A-458E08D0CC33}"/>
              </a:ext>
            </a:extLst>
          </p:cNvPr>
          <p:cNvSpPr>
            <a:spLocks noGrp="1"/>
          </p:cNvSpPr>
          <p:nvPr>
            <p:ph type="title"/>
          </p:nvPr>
        </p:nvSpPr>
        <p:spPr/>
        <p:txBody>
          <a:bodyPr>
            <a:normAutofit/>
          </a:bodyPr>
          <a:lstStyle/>
          <a:p>
            <a:r>
              <a:rPr lang="en-US" sz="4300"/>
              <a:t>VQB5 Legislation</a:t>
            </a:r>
          </a:p>
        </p:txBody>
      </p:sp>
      <p:sp>
        <p:nvSpPr>
          <p:cNvPr id="4" name="Text Placeholder 3">
            <a:extLst>
              <a:ext uri="{FF2B5EF4-FFF2-40B4-BE49-F238E27FC236}">
                <a16:creationId xmlns:a16="http://schemas.microsoft.com/office/drawing/2014/main" id="{95DA9B45-E3DE-3E7B-1837-03584CB3ABA9}"/>
              </a:ext>
            </a:extLst>
          </p:cNvPr>
          <p:cNvSpPr>
            <a:spLocks noGrp="1"/>
          </p:cNvSpPr>
          <p:nvPr>
            <p:ph type="body" idx="1"/>
          </p:nvPr>
        </p:nvSpPr>
        <p:spPr>
          <a:xfrm>
            <a:off x="838200" y="1458929"/>
            <a:ext cx="10515600" cy="5322761"/>
          </a:xfrm>
        </p:spPr>
        <p:txBody>
          <a:bodyPr>
            <a:normAutofit fontScale="55000" lnSpcReduction="20000"/>
          </a:bodyPr>
          <a:lstStyle/>
          <a:p>
            <a:pPr marL="186055" indent="0">
              <a:lnSpc>
                <a:spcPct val="120000"/>
              </a:lnSpc>
              <a:buNone/>
            </a:pPr>
            <a:r>
              <a:rPr lang="en-US" b="1">
                <a:solidFill>
                  <a:schemeClr val="accent3"/>
                </a:solidFill>
              </a:rPr>
              <a:t>Code of Virginia § 22.1-289.05. Uniform measurement and improvement system; regional entities; establishment.</a:t>
            </a:r>
            <a:endParaRPr lang="en-US">
              <a:solidFill>
                <a:schemeClr val="accent3"/>
              </a:solidFill>
            </a:endParaRPr>
          </a:p>
          <a:p>
            <a:pPr marL="643255" indent="-457200">
              <a:lnSpc>
                <a:spcPct val="120000"/>
              </a:lnSpc>
              <a:buClr>
                <a:schemeClr val="bg2"/>
              </a:buClr>
              <a:buSzPct val="90000"/>
              <a:buAutoNum type="alphaUcPeriod"/>
            </a:pPr>
            <a:r>
              <a:rPr lang="en-US">
                <a:solidFill>
                  <a:schemeClr val="accent3"/>
                </a:solidFill>
              </a:rPr>
              <a:t>The Board shall establish a uniform measurement and improvement system designed to provide parents and families with information about the quality and availability of publicly funded providers. Such system shall include:</a:t>
            </a:r>
          </a:p>
          <a:p>
            <a:pPr marL="1138555" lvl="1" indent="-342900">
              <a:lnSpc>
                <a:spcPct val="120000"/>
              </a:lnSpc>
              <a:buClr>
                <a:schemeClr val="bg2"/>
              </a:buClr>
              <a:buSzPct val="90000"/>
              <a:buAutoNum type="arabicPeriod"/>
            </a:pPr>
            <a:r>
              <a:rPr lang="en-US">
                <a:solidFill>
                  <a:schemeClr val="accent3"/>
                </a:solidFill>
              </a:rPr>
              <a:t>Service provision and performance targets for children from birth to age five that align with standards for kindergarten readiness and early elementary grades;</a:t>
            </a:r>
          </a:p>
          <a:p>
            <a:pPr marL="1138555" lvl="1" indent="-342900">
              <a:lnSpc>
                <a:spcPct val="120000"/>
              </a:lnSpc>
              <a:buClr>
                <a:schemeClr val="bg2"/>
              </a:buClr>
              <a:buSzPct val="90000"/>
              <a:buAutoNum type="arabicPeriod"/>
            </a:pPr>
            <a:r>
              <a:rPr lang="en-US">
                <a:solidFill>
                  <a:schemeClr val="accent3"/>
                </a:solidFill>
              </a:rPr>
              <a:t>Consistent quality standards;</a:t>
            </a:r>
          </a:p>
          <a:p>
            <a:pPr marL="1138555" lvl="1" indent="-342900">
              <a:lnSpc>
                <a:spcPct val="120000"/>
              </a:lnSpc>
              <a:buClr>
                <a:schemeClr val="bg2"/>
              </a:buClr>
              <a:buSzPct val="90000"/>
              <a:buAutoNum type="arabicPeriod"/>
            </a:pPr>
            <a:r>
              <a:rPr lang="en-US">
                <a:solidFill>
                  <a:schemeClr val="accent3"/>
                </a:solidFill>
              </a:rPr>
              <a:t>Outcome-based measurements; and</a:t>
            </a:r>
          </a:p>
          <a:p>
            <a:pPr marL="1138555" lvl="1" indent="-342900">
              <a:lnSpc>
                <a:spcPct val="120000"/>
              </a:lnSpc>
              <a:buClr>
                <a:schemeClr val="bg2"/>
              </a:buClr>
              <a:buSzPct val="90000"/>
              <a:buAutoNum type="arabicPeriod"/>
            </a:pPr>
            <a:r>
              <a:rPr lang="en-US">
                <a:solidFill>
                  <a:schemeClr val="accent3"/>
                </a:solidFill>
              </a:rPr>
              <a:t>Incentives to encourage participation and improvement.</a:t>
            </a:r>
          </a:p>
          <a:p>
            <a:pPr marL="643255" indent="-457200">
              <a:lnSpc>
                <a:spcPct val="120000"/>
              </a:lnSpc>
              <a:buClr>
                <a:schemeClr val="bg2"/>
              </a:buClr>
              <a:buSzPct val="90000"/>
              <a:buAutoNum type="alphaUcPeriod"/>
            </a:pPr>
            <a:r>
              <a:rPr lang="en-US">
                <a:solidFill>
                  <a:schemeClr val="accent3"/>
                </a:solidFill>
              </a:rPr>
              <a:t>All publicly funded providers shall be required to participate in the uniform measurement and improvement system established pursuant to subsection A. All other child day programs may participate in such system. Any participation in such system shall comply with all applicable federal laws and regulations, including the federal Head Start Act (42 U.S.C. § 9801 et seq.), as amended, and associated regulations.</a:t>
            </a:r>
          </a:p>
          <a:p>
            <a:pPr marL="643255" indent="-457200">
              <a:lnSpc>
                <a:spcPct val="120000"/>
              </a:lnSpc>
              <a:buClr>
                <a:schemeClr val="bg2"/>
              </a:buClr>
              <a:buSzPct val="90000"/>
              <a:buAutoNum type="alphaUcPeriod"/>
            </a:pPr>
            <a:r>
              <a:rPr lang="en-US">
                <a:solidFill>
                  <a:schemeClr val="accent3"/>
                </a:solidFill>
              </a:rPr>
              <a:t>The Board shall establish consequences for publicly funded providers that fail to participate in the uniform measurement and improvement system established pursuant to subsection A or persistently fail to meet minimal quality standards.</a:t>
            </a:r>
          </a:p>
          <a:p>
            <a:pPr marL="643255" indent="-457200">
              <a:lnSpc>
                <a:spcPct val="120000"/>
              </a:lnSpc>
              <a:buClr>
                <a:schemeClr val="bg2"/>
              </a:buClr>
              <a:buSzPct val="90000"/>
              <a:buAutoNum type="alphaUcPeriod"/>
            </a:pPr>
            <a:r>
              <a:rPr lang="en-US">
                <a:solidFill>
                  <a:schemeClr val="accent3"/>
                </a:solidFill>
              </a:rPr>
              <a:t>The Board shall establish a system of regional entities that will be responsible for coordinating early childhood care and education services, guiding quality improvement of such services and coordinated access to such services for families and implementing the uniform measurement and improvement system.</a:t>
            </a:r>
          </a:p>
        </p:txBody>
      </p:sp>
    </p:spTree>
    <p:extLst>
      <p:ext uri="{BB962C8B-B14F-4D97-AF65-F5344CB8AC3E}">
        <p14:creationId xmlns:p14="http://schemas.microsoft.com/office/powerpoint/2010/main" val="100186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BF5F-6A98-6A78-C819-BDBDAEB2DFF0}"/>
              </a:ext>
            </a:extLst>
          </p:cNvPr>
          <p:cNvSpPr>
            <a:spLocks noGrp="1"/>
          </p:cNvSpPr>
          <p:nvPr>
            <p:ph type="title"/>
          </p:nvPr>
        </p:nvSpPr>
        <p:spPr/>
        <p:txBody>
          <a:bodyPr>
            <a:normAutofit/>
          </a:bodyPr>
          <a:lstStyle/>
          <a:p>
            <a:r>
              <a:rPr lang="en-US" sz="4600"/>
              <a:t>Questions?</a:t>
            </a:r>
          </a:p>
        </p:txBody>
      </p:sp>
      <p:sp>
        <p:nvSpPr>
          <p:cNvPr id="4" name="Slide Number Placeholder 3">
            <a:extLst>
              <a:ext uri="{FF2B5EF4-FFF2-40B4-BE49-F238E27FC236}">
                <a16:creationId xmlns:a16="http://schemas.microsoft.com/office/drawing/2014/main" id="{0852D703-55DF-E650-98F2-B100DC5F72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a:t>
            </a:fld>
            <a:endParaRPr lang="en-US"/>
          </a:p>
        </p:txBody>
      </p:sp>
    </p:spTree>
    <p:extLst>
      <p:ext uri="{BB962C8B-B14F-4D97-AF65-F5344CB8AC3E}">
        <p14:creationId xmlns:p14="http://schemas.microsoft.com/office/powerpoint/2010/main" val="32282663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7"/>
          <p:cNvSpPr txBox="1">
            <a:spLocks noGrp="1"/>
          </p:cNvSpPr>
          <p:nvPr>
            <p:ph type="title"/>
          </p:nvPr>
        </p:nvSpPr>
        <p:spPr>
          <a:xfrm>
            <a:off x="0" y="0"/>
            <a:ext cx="12192000" cy="1324000"/>
          </a:xfrm>
          <a:prstGeom prst="rect">
            <a:avLst/>
          </a:prstGeom>
        </p:spPr>
        <p:txBody>
          <a:bodyPr spcFirstLastPara="1" wrap="square" lIns="822967" tIns="45700" rIns="91433" bIns="45700" anchor="b" anchorCtr="0">
            <a:normAutofit/>
          </a:bodyPr>
          <a:lstStyle/>
          <a:p>
            <a:r>
              <a:rPr lang="en" sz="4300"/>
              <a:t>VQB5 Activities Timeline (2022-2023)</a:t>
            </a:r>
            <a:endParaRPr sz="4300"/>
          </a:p>
        </p:txBody>
      </p:sp>
      <p:graphicFrame>
        <p:nvGraphicFramePr>
          <p:cNvPr id="406" name="Google Shape;406;p57"/>
          <p:cNvGraphicFramePr/>
          <p:nvPr>
            <p:extLst>
              <p:ext uri="{D42A27DB-BD31-4B8C-83A1-F6EECF244321}">
                <p14:modId xmlns:p14="http://schemas.microsoft.com/office/powerpoint/2010/main" val="1744300627"/>
              </p:ext>
            </p:extLst>
          </p:nvPr>
        </p:nvGraphicFramePr>
        <p:xfrm>
          <a:off x="624515" y="2429394"/>
          <a:ext cx="10942966" cy="3160313"/>
        </p:xfrm>
        <a:graphic>
          <a:graphicData uri="http://schemas.openxmlformats.org/drawingml/2006/table">
            <a:tbl>
              <a:tblPr>
                <a:noFill/>
              </a:tblPr>
              <a:tblGrid>
                <a:gridCol w="2629200">
                  <a:extLst>
                    <a:ext uri="{9D8B030D-6E8A-4147-A177-3AD203B41FA5}">
                      <a16:colId xmlns:a16="http://schemas.microsoft.com/office/drawing/2014/main" val="20000"/>
                    </a:ext>
                  </a:extLst>
                </a:gridCol>
                <a:gridCol w="2710833">
                  <a:extLst>
                    <a:ext uri="{9D8B030D-6E8A-4147-A177-3AD203B41FA5}">
                      <a16:colId xmlns:a16="http://schemas.microsoft.com/office/drawing/2014/main" val="20001"/>
                    </a:ext>
                  </a:extLst>
                </a:gridCol>
                <a:gridCol w="2867200">
                  <a:extLst>
                    <a:ext uri="{9D8B030D-6E8A-4147-A177-3AD203B41FA5}">
                      <a16:colId xmlns:a16="http://schemas.microsoft.com/office/drawing/2014/main" val="20002"/>
                    </a:ext>
                  </a:extLst>
                </a:gridCol>
                <a:gridCol w="2735733">
                  <a:extLst>
                    <a:ext uri="{9D8B030D-6E8A-4147-A177-3AD203B41FA5}">
                      <a16:colId xmlns:a16="http://schemas.microsoft.com/office/drawing/2014/main" val="20003"/>
                    </a:ext>
                  </a:extLst>
                </a:gridCol>
              </a:tblGrid>
              <a:tr h="600033">
                <a:tc>
                  <a:txBody>
                    <a:bodyPr/>
                    <a:lstStyle/>
                    <a:p>
                      <a:pPr marL="0" marR="0" lvl="0" indent="0" algn="l" rtl="0">
                        <a:lnSpc>
                          <a:spcPct val="100000"/>
                        </a:lnSpc>
                        <a:spcBef>
                          <a:spcPts val="0"/>
                        </a:spcBef>
                        <a:spcAft>
                          <a:spcPts val="0"/>
                        </a:spcAft>
                        <a:buClr>
                          <a:srgbClr val="000000"/>
                        </a:buClr>
                        <a:buSzPts val="1500"/>
                        <a:buFont typeface="Arial"/>
                        <a:buNone/>
                      </a:pPr>
                      <a:r>
                        <a:rPr lang="en" sz="2000" b="1" u="none" strike="noStrike" cap="none">
                          <a:solidFill>
                            <a:schemeClr val="bg2"/>
                          </a:solidFill>
                          <a:latin typeface="Georgia"/>
                          <a:ea typeface="Georgia"/>
                          <a:cs typeface="Georgia"/>
                          <a:sym typeface="Georgia"/>
                        </a:rPr>
                        <a:t>Summer 2022</a:t>
                      </a:r>
                      <a:r>
                        <a:rPr lang="en" sz="2000" b="1" u="none" strike="noStrike" cap="none">
                          <a:solidFill>
                            <a:schemeClr val="bg2"/>
                          </a:solidFill>
                          <a:latin typeface="Georgia"/>
                          <a:ea typeface="Georgia"/>
                          <a:cs typeface="Georgia"/>
                        </a:rPr>
                        <a:t> </a:t>
                      </a:r>
                      <a:endParaRPr sz="1600" b="1" i="1"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2000" b="1" u="none" strike="noStrike" cap="none">
                          <a:solidFill>
                            <a:schemeClr val="bg2"/>
                          </a:solidFill>
                          <a:latin typeface="Georgia"/>
                          <a:ea typeface="Georgia"/>
                          <a:cs typeface="Georgia"/>
                          <a:sym typeface="Georgia"/>
                        </a:rPr>
                        <a:t>Fall 2022</a:t>
                      </a:r>
                      <a:r>
                        <a:rPr lang="en" sz="2000" b="1" u="none" strike="noStrike" cap="none">
                          <a:solidFill>
                            <a:schemeClr val="bg2"/>
                          </a:solidFill>
                          <a:latin typeface="Georgia"/>
                          <a:ea typeface="Georgia"/>
                          <a:cs typeface="Georgia"/>
                        </a:rPr>
                        <a:t> </a:t>
                      </a:r>
                      <a:endParaRPr sz="1600" b="1" i="1"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2000" b="1" u="none" strike="noStrike" cap="none">
                          <a:solidFill>
                            <a:schemeClr val="bg2"/>
                          </a:solidFill>
                          <a:latin typeface="Georgia"/>
                          <a:ea typeface="Georgia"/>
                          <a:cs typeface="Georgia"/>
                          <a:sym typeface="Georgia"/>
                        </a:rPr>
                        <a:t>Winter 2023</a:t>
                      </a:r>
                      <a:endParaRPr sz="2000" b="1"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2000" b="1" u="none" strike="noStrike" cap="none">
                          <a:solidFill>
                            <a:schemeClr val="bg2"/>
                          </a:solidFill>
                          <a:latin typeface="Georgia"/>
                          <a:ea typeface="Georgia"/>
                          <a:cs typeface="Georgia"/>
                          <a:sym typeface="Georgia"/>
                        </a:rPr>
                        <a:t>Spring 2023</a:t>
                      </a:r>
                      <a:r>
                        <a:rPr lang="en" sz="2000" b="1" u="none" strike="noStrike" cap="none">
                          <a:solidFill>
                            <a:schemeClr val="bg2"/>
                          </a:solidFill>
                          <a:latin typeface="Georgia"/>
                          <a:ea typeface="Georgia"/>
                          <a:cs typeface="Georgia"/>
                        </a:rPr>
                        <a:t> </a:t>
                      </a:r>
                      <a:endParaRPr sz="1600" b="1" i="1"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2519640">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solidFill>
                            <a:schemeClr val="bg2"/>
                          </a:solidFill>
                          <a:latin typeface="Georgia"/>
                          <a:ea typeface="Georgia"/>
                          <a:cs typeface="Georgia"/>
                          <a:sym typeface="Georgia"/>
                        </a:rPr>
                        <a:t>Program registration and preparation for fall CLASS observations</a:t>
                      </a:r>
                      <a:r>
                        <a:rPr lang="en" sz="1900" u="none" strike="noStrike" cap="none">
                          <a:solidFill>
                            <a:schemeClr val="bg2"/>
                          </a:solidFill>
                          <a:latin typeface="Georgia"/>
                          <a:ea typeface="Georgia"/>
                          <a:cs typeface="Georgia"/>
                        </a:rPr>
                        <a:t>.</a:t>
                      </a:r>
                      <a:endParaRPr sz="1900" u="none" strike="noStrike" cap="none">
                        <a:solidFill>
                          <a:schemeClr val="bg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900" u="none" strike="noStrike" cap="none">
                        <a:solidFill>
                          <a:schemeClr val="bg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900"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solidFill>
                            <a:schemeClr val="bg2"/>
                          </a:solidFill>
                          <a:latin typeface="Georgia"/>
                          <a:ea typeface="Georgia"/>
                          <a:cs typeface="Georgia"/>
                          <a:sym typeface="Georgia"/>
                        </a:rPr>
                        <a:t>Local </a:t>
                      </a:r>
                      <a:r>
                        <a:rPr lang="en" sz="1900" b="1" u="none" strike="noStrike" cap="none">
                          <a:solidFill>
                            <a:schemeClr val="bg2"/>
                          </a:solidFill>
                          <a:latin typeface="Georgia"/>
                          <a:ea typeface="Georgia"/>
                          <a:cs typeface="Georgia"/>
                          <a:sym typeface="Georgia"/>
                        </a:rPr>
                        <a:t>CLASS </a:t>
                      </a:r>
                      <a:r>
                        <a:rPr lang="en" sz="1900" u="none" strike="noStrike" cap="none">
                          <a:solidFill>
                            <a:schemeClr val="bg2"/>
                          </a:solidFill>
                          <a:latin typeface="Georgia"/>
                          <a:ea typeface="Georgia"/>
                          <a:cs typeface="Georgia"/>
                          <a:sym typeface="Georgia"/>
                        </a:rPr>
                        <a:t>observations and </a:t>
                      </a:r>
                      <a:r>
                        <a:rPr lang="en" sz="1900" b="1" u="none" strike="noStrike" cap="none">
                          <a:solidFill>
                            <a:schemeClr val="bg2"/>
                          </a:solidFill>
                          <a:latin typeface="Georgia"/>
                          <a:ea typeface="Georgia"/>
                          <a:cs typeface="Georgia"/>
                          <a:sym typeface="Georgia"/>
                        </a:rPr>
                        <a:t>curriculum </a:t>
                      </a:r>
                      <a:r>
                        <a:rPr lang="en" sz="1900" u="none" strike="noStrike" cap="none">
                          <a:solidFill>
                            <a:schemeClr val="bg2"/>
                          </a:solidFill>
                          <a:latin typeface="Georgia"/>
                          <a:ea typeface="Georgia"/>
                          <a:cs typeface="Georgia"/>
                          <a:sym typeface="Georgia"/>
                        </a:rPr>
                        <a:t>use information for every classroom entered in LinkB5.</a:t>
                      </a:r>
                      <a:endParaRPr sz="1900" u="none" strike="noStrike" cap="none">
                        <a:solidFill>
                          <a:schemeClr val="bg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900" u="none" strike="noStrike" cap="none">
                        <a:solidFill>
                          <a:schemeClr val="bg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900"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solidFill>
                            <a:schemeClr val="bg2"/>
                          </a:solidFill>
                          <a:latin typeface="Georgia"/>
                          <a:ea typeface="Georgia"/>
                          <a:cs typeface="Georgia"/>
                          <a:sym typeface="Georgia"/>
                        </a:rPr>
                        <a:t>Programs use information from fall to engage in professional development based on program and classroom needs.</a:t>
                      </a:r>
                      <a:r>
                        <a:rPr lang="en" sz="1900" u="none" strike="noStrike" cap="none">
                          <a:solidFill>
                            <a:schemeClr val="bg2"/>
                          </a:solidFill>
                          <a:latin typeface="Georgia"/>
                          <a:ea typeface="Georgia"/>
                          <a:cs typeface="Georgia"/>
                        </a:rPr>
                        <a:t> </a:t>
                      </a:r>
                      <a:endParaRPr sz="1900"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solidFill>
                            <a:schemeClr val="bg2"/>
                          </a:solidFill>
                          <a:latin typeface="Georgia"/>
                          <a:ea typeface="Georgia"/>
                          <a:cs typeface="Georgia"/>
                          <a:sym typeface="Georgia"/>
                        </a:rPr>
                        <a:t>Local </a:t>
                      </a:r>
                      <a:r>
                        <a:rPr lang="en" sz="1900" b="1" u="none" strike="noStrike" cap="none">
                          <a:solidFill>
                            <a:schemeClr val="bg2"/>
                          </a:solidFill>
                          <a:latin typeface="Georgia"/>
                          <a:ea typeface="Georgia"/>
                          <a:cs typeface="Georgia"/>
                          <a:sym typeface="Georgia"/>
                        </a:rPr>
                        <a:t>CLASS </a:t>
                      </a:r>
                      <a:r>
                        <a:rPr lang="en" sz="1900" u="none" strike="noStrike" cap="none">
                          <a:solidFill>
                            <a:schemeClr val="bg2"/>
                          </a:solidFill>
                          <a:latin typeface="Georgia"/>
                          <a:ea typeface="Georgia"/>
                          <a:cs typeface="Georgia"/>
                          <a:sym typeface="Georgia"/>
                        </a:rPr>
                        <a:t>observations and </a:t>
                      </a:r>
                      <a:r>
                        <a:rPr lang="en" sz="1900" b="1" u="none" strike="noStrike" cap="none">
                          <a:solidFill>
                            <a:schemeClr val="bg2"/>
                          </a:solidFill>
                          <a:latin typeface="Georgia"/>
                          <a:ea typeface="Georgia"/>
                          <a:cs typeface="Georgia"/>
                          <a:sym typeface="Georgia"/>
                        </a:rPr>
                        <a:t>curriculum </a:t>
                      </a:r>
                      <a:r>
                        <a:rPr lang="en" sz="1900" u="none" strike="noStrike" cap="none">
                          <a:solidFill>
                            <a:schemeClr val="bg2"/>
                          </a:solidFill>
                          <a:latin typeface="Georgia"/>
                          <a:ea typeface="Georgia"/>
                          <a:cs typeface="Georgia"/>
                          <a:sym typeface="Georgia"/>
                        </a:rPr>
                        <a:t>use information updated (if needed) for every classroom entered in LinkB5.</a:t>
                      </a:r>
                      <a:endParaRPr sz="1900" u="none" strike="noStrike" cap="none">
                        <a:solidFill>
                          <a:schemeClr val="bg2"/>
                        </a:solidFill>
                        <a:latin typeface="Georgia"/>
                        <a:ea typeface="Georgia"/>
                        <a:cs typeface="Georgia"/>
                        <a:sym typeface="Georgia"/>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bl>
          </a:graphicData>
        </a:graphic>
      </p:graphicFrame>
      <p:sp>
        <p:nvSpPr>
          <p:cNvPr id="407" name="Google Shape;407;p57"/>
          <p:cNvSpPr/>
          <p:nvPr/>
        </p:nvSpPr>
        <p:spPr>
          <a:xfrm>
            <a:off x="3357006" y="5086133"/>
            <a:ext cx="8210661" cy="905600"/>
          </a:xfrm>
          <a:prstGeom prst="lef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SzPts val="1200"/>
            </a:pPr>
            <a:r>
              <a:rPr lang="en" sz="1600" b="1">
                <a:solidFill>
                  <a:schemeClr val="lt1"/>
                </a:solidFill>
                <a:latin typeface="Georgia"/>
                <a:ea typeface="Georgia"/>
                <a:cs typeface="Georgia"/>
                <a:sym typeface="Georgia"/>
              </a:rPr>
              <a:t>Measurement, Feedback, and Support for Every Classroom</a:t>
            </a:r>
            <a:endParaRPr sz="1600" b="1">
              <a:solidFill>
                <a:schemeClr val="lt1"/>
              </a:solidFill>
              <a:latin typeface="Georgia"/>
              <a:ea typeface="Georgia"/>
              <a:cs typeface="Georgia"/>
              <a:sym typeface="Georgia"/>
            </a:endParaRPr>
          </a:p>
        </p:txBody>
      </p:sp>
      <p:sp>
        <p:nvSpPr>
          <p:cNvPr id="408" name="Google Shape;408;p57"/>
          <p:cNvSpPr/>
          <p:nvPr/>
        </p:nvSpPr>
        <p:spPr>
          <a:xfrm>
            <a:off x="381547" y="5086125"/>
            <a:ext cx="2981200" cy="905600"/>
          </a:xfrm>
          <a:prstGeom prst="lef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SzPts val="1200"/>
            </a:pPr>
            <a:r>
              <a:rPr lang="en" sz="1600" b="1">
                <a:solidFill>
                  <a:schemeClr val="lt1"/>
                </a:solidFill>
                <a:latin typeface="Georgia"/>
                <a:ea typeface="Georgia"/>
                <a:cs typeface="Georgia"/>
                <a:sym typeface="Georgia"/>
              </a:rPr>
              <a:t>Reflect and Prepare</a:t>
            </a:r>
            <a:endParaRPr sz="1600" b="1">
              <a:solidFill>
                <a:schemeClr val="lt1"/>
              </a:solidFill>
              <a:latin typeface="Georgia"/>
              <a:ea typeface="Georgia"/>
              <a:cs typeface="Georgia"/>
              <a:sym typeface="Georgia"/>
            </a:endParaRPr>
          </a:p>
        </p:txBody>
      </p:sp>
      <p:sp>
        <p:nvSpPr>
          <p:cNvPr id="409" name="Google Shape;409;p57"/>
          <p:cNvSpPr txBox="1">
            <a:spLocks noGrp="1"/>
          </p:cNvSpPr>
          <p:nvPr>
            <p:ph type="body" idx="1"/>
          </p:nvPr>
        </p:nvSpPr>
        <p:spPr>
          <a:xfrm>
            <a:off x="525200" y="1496133"/>
            <a:ext cx="11121876" cy="905600"/>
          </a:xfrm>
          <a:prstGeom prst="rect">
            <a:avLst/>
          </a:prstGeom>
          <a:noFill/>
          <a:ln>
            <a:noFill/>
          </a:ln>
        </p:spPr>
        <p:txBody>
          <a:bodyPr spcFirstLastPara="1" wrap="square" lIns="91433" tIns="45700" rIns="91433" bIns="45700" anchor="t" anchorCtr="0">
            <a:noAutofit/>
          </a:bodyPr>
          <a:lstStyle/>
          <a:p>
            <a:pPr marL="0" indent="0">
              <a:lnSpc>
                <a:spcPct val="100000"/>
              </a:lnSpc>
              <a:spcBef>
                <a:spcPts val="0"/>
              </a:spcBef>
              <a:buNone/>
            </a:pPr>
            <a:r>
              <a:rPr lang="en" sz="2200" b="1">
                <a:solidFill>
                  <a:schemeClr val="accent3"/>
                </a:solidFill>
                <a:latin typeface="Georgia"/>
                <a:ea typeface="Georgia"/>
                <a:cs typeface="Georgia"/>
                <a:sym typeface="Georgia"/>
              </a:rPr>
              <a:t>VQB5 uses an annual measurement and improvement cycle summarized below:</a:t>
            </a:r>
            <a:endParaRPr lang="en-US" sz="2200" b="1">
              <a:solidFill>
                <a:schemeClr val="accent3"/>
              </a:solidFill>
              <a:latin typeface="Georgia"/>
              <a:ea typeface="Georgia"/>
              <a:cs typeface="Georgia"/>
            </a:endParaRPr>
          </a:p>
        </p:txBody>
      </p:sp>
      <p:sp>
        <p:nvSpPr>
          <p:cNvPr id="410" name="Google Shape;410;p57"/>
          <p:cNvSpPr txBox="1"/>
          <p:nvPr/>
        </p:nvSpPr>
        <p:spPr>
          <a:xfrm>
            <a:off x="1033300" y="5916051"/>
            <a:ext cx="9889600" cy="738623"/>
          </a:xfrm>
          <a:prstGeom prst="rect">
            <a:avLst/>
          </a:prstGeom>
          <a:noFill/>
          <a:ln>
            <a:noFill/>
          </a:ln>
        </p:spPr>
        <p:txBody>
          <a:bodyPr spcFirstLastPara="1" wrap="square" lIns="121900" tIns="121900" rIns="121900" bIns="121900" anchor="t" anchorCtr="0">
            <a:spAutoFit/>
          </a:bodyPr>
          <a:lstStyle/>
          <a:p>
            <a:pPr>
              <a:buSzPts val="1300"/>
            </a:pPr>
            <a:r>
              <a:rPr lang="en" sz="1600">
                <a:solidFill>
                  <a:schemeClr val="accent3"/>
                </a:solidFill>
                <a:latin typeface="Georgia"/>
                <a:ea typeface="Georgia"/>
                <a:cs typeface="Georgia"/>
                <a:sym typeface="Georgia"/>
              </a:rPr>
              <a:t>External CLASS observations are also used in some classrooms  to gather information, support local observers, and provide additional feedback.  </a:t>
            </a:r>
            <a:endParaRPr lang="en-US" sz="1600">
              <a:solidFill>
                <a:schemeClr val="accent3"/>
              </a:solidFill>
              <a:latin typeface="Georgia"/>
              <a:ea typeface="Georgia"/>
              <a:cs typeface="Georgia"/>
            </a:endParaRPr>
          </a:p>
        </p:txBody>
      </p:sp>
    </p:spTree>
    <p:extLst>
      <p:ext uri="{BB962C8B-B14F-4D97-AF65-F5344CB8AC3E}">
        <p14:creationId xmlns:p14="http://schemas.microsoft.com/office/powerpoint/2010/main" val="10375621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20"/>
          <p:cNvSpPr txBox="1">
            <a:spLocks noGrp="1"/>
          </p:cNvSpPr>
          <p:nvPr>
            <p:ph type="title"/>
          </p:nvPr>
        </p:nvSpPr>
        <p:spPr>
          <a:xfrm>
            <a:off x="-144966" y="0"/>
            <a:ext cx="12336966" cy="1324000"/>
          </a:xfrm>
          <a:prstGeom prst="rect">
            <a:avLst/>
          </a:prstGeom>
        </p:spPr>
        <p:txBody>
          <a:bodyPr spcFirstLastPara="1" wrap="square" lIns="822967" tIns="45700" rIns="91433" bIns="45700" anchor="b" anchorCtr="0">
            <a:normAutofit/>
          </a:bodyPr>
          <a:lstStyle/>
          <a:p>
            <a:r>
              <a:rPr lang="en" sz="4300"/>
              <a:t>Continuous Quality Improvement</a:t>
            </a:r>
            <a:endParaRPr sz="4300"/>
          </a:p>
        </p:txBody>
      </p:sp>
      <p:grpSp>
        <p:nvGrpSpPr>
          <p:cNvPr id="798" name="Google Shape;798;p120"/>
          <p:cNvGrpSpPr/>
          <p:nvPr/>
        </p:nvGrpSpPr>
        <p:grpSpPr>
          <a:xfrm>
            <a:off x="3172454" y="1581023"/>
            <a:ext cx="5955405" cy="5187431"/>
            <a:chOff x="2820225" y="891450"/>
            <a:chExt cx="3175200" cy="3175200"/>
          </a:xfrm>
        </p:grpSpPr>
        <p:sp>
          <p:nvSpPr>
            <p:cNvPr id="799" name="Google Shape;799;p120"/>
            <p:cNvSpPr/>
            <p:nvPr/>
          </p:nvSpPr>
          <p:spPr>
            <a:xfrm rot="10800000">
              <a:off x="2820225" y="891450"/>
              <a:ext cx="3175200" cy="3175200"/>
            </a:xfrm>
            <a:prstGeom prst="blockArc">
              <a:avLst>
                <a:gd name="adj1" fmla="val 5399801"/>
                <a:gd name="adj2" fmla="val 3012680"/>
                <a:gd name="adj3" fmla="val 6939"/>
              </a:avLst>
            </a:prstGeom>
            <a:solidFill>
              <a:srgbClr val="7F7F7F"/>
            </a:solidFill>
            <a:ln>
              <a:noFill/>
            </a:ln>
          </p:spPr>
          <p:txBody>
            <a:bodyPr spcFirstLastPara="1" wrap="square" lIns="121900" tIns="121900" rIns="121900" bIns="121900" anchor="ctr" anchorCtr="0">
              <a:noAutofit/>
            </a:bodyPr>
            <a:lstStyle/>
            <a:p>
              <a:endParaRPr sz="2400"/>
            </a:p>
          </p:txBody>
        </p:sp>
        <p:sp>
          <p:nvSpPr>
            <p:cNvPr id="800" name="Google Shape;800;p120"/>
            <p:cNvSpPr/>
            <p:nvPr/>
          </p:nvSpPr>
          <p:spPr>
            <a:xfrm rot="10800000">
              <a:off x="3175023" y="1179900"/>
              <a:ext cx="450600" cy="450600"/>
            </a:xfrm>
            <a:prstGeom prst="rtTriangle">
              <a:avLst/>
            </a:prstGeom>
            <a:solidFill>
              <a:srgbClr val="7F7F7F"/>
            </a:solidFill>
            <a:ln>
              <a:noFill/>
            </a:ln>
          </p:spPr>
          <p:txBody>
            <a:bodyPr spcFirstLastPara="1" wrap="square" lIns="121900" tIns="121900" rIns="121900" bIns="121900" anchor="ctr" anchorCtr="0">
              <a:noAutofit/>
            </a:bodyPr>
            <a:lstStyle/>
            <a:p>
              <a:endParaRPr sz="2400"/>
            </a:p>
          </p:txBody>
        </p:sp>
      </p:grpSp>
      <p:sp>
        <p:nvSpPr>
          <p:cNvPr id="801" name="Google Shape;801;p120"/>
          <p:cNvSpPr txBox="1"/>
          <p:nvPr/>
        </p:nvSpPr>
        <p:spPr>
          <a:xfrm>
            <a:off x="5447667" y="1534534"/>
            <a:ext cx="3566400" cy="1066904"/>
          </a:xfrm>
          <a:prstGeom prst="rect">
            <a:avLst/>
          </a:prstGeom>
          <a:solidFill>
            <a:schemeClr val="dk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PREPARE</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Leaders and educators understand what is being measured and why</a:t>
            </a:r>
            <a:endParaRPr sz="1600">
              <a:solidFill>
                <a:srgbClr val="FFFFFF"/>
              </a:solidFill>
              <a:latin typeface="Georgia"/>
              <a:ea typeface="Georgia"/>
              <a:cs typeface="Georgia"/>
              <a:sym typeface="Georgia"/>
            </a:endParaRPr>
          </a:p>
        </p:txBody>
      </p:sp>
      <p:sp>
        <p:nvSpPr>
          <p:cNvPr id="802" name="Google Shape;802;p120"/>
          <p:cNvSpPr txBox="1"/>
          <p:nvPr/>
        </p:nvSpPr>
        <p:spPr>
          <a:xfrm>
            <a:off x="1036068" y="4887267"/>
            <a:ext cx="4411600" cy="1313125"/>
          </a:xfrm>
          <a:prstGeom prst="rect">
            <a:avLst/>
          </a:prstGeom>
          <a:solidFill>
            <a:schemeClr val="dk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SUPPORT</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Leaders and educators receive professional development that addresses their unique classrooms</a:t>
            </a:r>
            <a:endParaRPr sz="1600">
              <a:solidFill>
                <a:srgbClr val="FFFFFF"/>
              </a:solidFill>
              <a:latin typeface="Georgia"/>
              <a:ea typeface="Georgia"/>
              <a:cs typeface="Georgia"/>
              <a:sym typeface="Georgia"/>
            </a:endParaRPr>
          </a:p>
        </p:txBody>
      </p:sp>
      <p:sp>
        <p:nvSpPr>
          <p:cNvPr id="803" name="Google Shape;803;p120"/>
          <p:cNvSpPr txBox="1"/>
          <p:nvPr/>
        </p:nvSpPr>
        <p:spPr>
          <a:xfrm>
            <a:off x="6305067" y="4967467"/>
            <a:ext cx="3994400" cy="1559347"/>
          </a:xfrm>
          <a:prstGeom prst="rect">
            <a:avLst/>
          </a:prstGeom>
          <a:solidFill>
            <a:schemeClr val="dk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GIVE FEEDBACK</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Leaders provide educators with individualized feedback on their classroom’s strengths and opportunities for growth</a:t>
            </a:r>
            <a:endParaRPr sz="1600">
              <a:solidFill>
                <a:srgbClr val="FFFFFF"/>
              </a:solidFill>
              <a:latin typeface="Georgia"/>
              <a:ea typeface="Georgia"/>
              <a:cs typeface="Georgia"/>
              <a:sym typeface="Georgia"/>
            </a:endParaRPr>
          </a:p>
        </p:txBody>
      </p:sp>
      <p:sp>
        <p:nvSpPr>
          <p:cNvPr id="804" name="Google Shape;804;p120"/>
          <p:cNvSpPr txBox="1"/>
          <p:nvPr/>
        </p:nvSpPr>
        <p:spPr>
          <a:xfrm>
            <a:off x="917933" y="2932400"/>
            <a:ext cx="4527600" cy="1313125"/>
          </a:xfrm>
          <a:prstGeom prst="rect">
            <a:avLst/>
          </a:prstGeom>
          <a:solidFill>
            <a:schemeClr val="dk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RECOGNIZE, REFLECT, AND ADJUST</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Leaders and educators use data to recognize growth, reflect on what works, and make adjustments to address challenges and gaps</a:t>
            </a:r>
            <a:endParaRPr sz="1600">
              <a:solidFill>
                <a:srgbClr val="FFFFFF"/>
              </a:solidFill>
              <a:latin typeface="Georgia"/>
              <a:ea typeface="Georgia"/>
              <a:cs typeface="Georgia"/>
              <a:sym typeface="Georgia"/>
            </a:endParaRPr>
          </a:p>
        </p:txBody>
      </p:sp>
      <p:sp>
        <p:nvSpPr>
          <p:cNvPr id="805" name="Google Shape;805;p120"/>
          <p:cNvSpPr txBox="1"/>
          <p:nvPr/>
        </p:nvSpPr>
        <p:spPr>
          <a:xfrm>
            <a:off x="7033333" y="3020517"/>
            <a:ext cx="4277200" cy="1559347"/>
          </a:xfrm>
          <a:prstGeom prst="rect">
            <a:avLst/>
          </a:prstGeom>
          <a:solidFill>
            <a:schemeClr val="dk2"/>
          </a:solidFill>
          <a:ln>
            <a:noFill/>
          </a:ln>
        </p:spPr>
        <p:txBody>
          <a:bodyPr spcFirstLastPara="1" wrap="square" lIns="162533" tIns="162533" rIns="162533" bIns="162533" anchor="t" anchorCtr="0">
            <a:spAutoFit/>
          </a:bodyPr>
          <a:lstStyle/>
          <a:p>
            <a:pPr algn="ctr"/>
            <a:r>
              <a:rPr lang="en" sz="1600" b="1">
                <a:solidFill>
                  <a:srgbClr val="FFFFFF"/>
                </a:solidFill>
                <a:latin typeface="Georgia"/>
                <a:ea typeface="Georgia"/>
                <a:cs typeface="Georgia"/>
                <a:sym typeface="Georgia"/>
              </a:rPr>
              <a:t>MEASURE AND IMPROVE</a:t>
            </a:r>
            <a:endParaRPr sz="1600" b="1">
              <a:solidFill>
                <a:srgbClr val="FFFFFF"/>
              </a:solidFill>
              <a:latin typeface="Georgia"/>
              <a:ea typeface="Georgia"/>
              <a:cs typeface="Georgia"/>
              <a:sym typeface="Georgia"/>
            </a:endParaRPr>
          </a:p>
          <a:p>
            <a:pPr algn="ctr"/>
            <a:r>
              <a:rPr lang="en" sz="1600">
                <a:solidFill>
                  <a:srgbClr val="FFFFFF"/>
                </a:solidFill>
                <a:latin typeface="Georgia"/>
                <a:ea typeface="Georgia"/>
                <a:cs typeface="Georgia"/>
                <a:sym typeface="Georgia"/>
              </a:rPr>
              <a:t>All infant, toddler, and preschool classrooms are observed and consistent information is collected to understand the experience of all children</a:t>
            </a:r>
            <a:endParaRPr sz="1600">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10906133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8"/>
          <p:cNvSpPr txBox="1">
            <a:spLocks noGrp="1"/>
          </p:cNvSpPr>
          <p:nvPr>
            <p:ph type="title"/>
          </p:nvPr>
        </p:nvSpPr>
        <p:spPr>
          <a:xfrm>
            <a:off x="-133815" y="0"/>
            <a:ext cx="12325815" cy="1324000"/>
          </a:xfrm>
          <a:prstGeom prst="rect">
            <a:avLst/>
          </a:prstGeom>
        </p:spPr>
        <p:txBody>
          <a:bodyPr spcFirstLastPara="1" wrap="square" lIns="822967" tIns="45700" rIns="91433" bIns="45700" anchor="b" anchorCtr="0">
            <a:normAutofit/>
          </a:bodyPr>
          <a:lstStyle/>
          <a:p>
            <a:r>
              <a:rPr lang="en" sz="4300"/>
              <a:t>VQB5 Quality Ratings</a:t>
            </a:r>
            <a:endParaRPr sz="4300"/>
          </a:p>
        </p:txBody>
      </p:sp>
      <p:sp>
        <p:nvSpPr>
          <p:cNvPr id="418" name="Google Shape;418;p58"/>
          <p:cNvSpPr txBox="1">
            <a:spLocks noGrp="1"/>
          </p:cNvSpPr>
          <p:nvPr>
            <p:ph type="body" idx="1"/>
          </p:nvPr>
        </p:nvSpPr>
        <p:spPr>
          <a:xfrm>
            <a:off x="838200" y="1323716"/>
            <a:ext cx="10515600" cy="2427064"/>
          </a:xfrm>
          <a:prstGeom prst="rect">
            <a:avLst/>
          </a:prstGeom>
        </p:spPr>
        <p:txBody>
          <a:bodyPr spcFirstLastPara="1" wrap="square" lIns="91433" tIns="45700" rIns="91433" bIns="45700" anchor="t" anchorCtr="0">
            <a:normAutofit/>
          </a:bodyPr>
          <a:lstStyle/>
          <a:p>
            <a:pPr marL="0" indent="0">
              <a:lnSpc>
                <a:spcPct val="100000"/>
              </a:lnSpc>
              <a:buSzPts val="1018"/>
              <a:buNone/>
            </a:pPr>
            <a:r>
              <a:rPr lang="en" sz="2200" b="1">
                <a:solidFill>
                  <a:schemeClr val="accent3"/>
                </a:solidFill>
              </a:rPr>
              <a:t>VQB5 Quality Ratings will be calculated at the end of the academic year using the following point system.  Quality Ratings from the 2023-2024 year will be posted publicly in the fall of 2024. </a:t>
            </a:r>
            <a:r>
              <a:rPr lang="en" sz="2200" b="1"/>
              <a:t> </a:t>
            </a:r>
            <a:endParaRPr lang="en-US" sz="2200" b="1"/>
          </a:p>
        </p:txBody>
      </p:sp>
      <p:graphicFrame>
        <p:nvGraphicFramePr>
          <p:cNvPr id="419" name="Google Shape;419;p58"/>
          <p:cNvGraphicFramePr/>
          <p:nvPr>
            <p:extLst>
              <p:ext uri="{D42A27DB-BD31-4B8C-83A1-F6EECF244321}">
                <p14:modId xmlns:p14="http://schemas.microsoft.com/office/powerpoint/2010/main" val="286152142"/>
              </p:ext>
            </p:extLst>
          </p:nvPr>
        </p:nvGraphicFramePr>
        <p:xfrm>
          <a:off x="926758" y="2587345"/>
          <a:ext cx="10657366" cy="3505046"/>
        </p:xfrm>
        <a:graphic>
          <a:graphicData uri="http://schemas.openxmlformats.org/drawingml/2006/table">
            <a:tbl>
              <a:tblPr>
                <a:noFill/>
              </a:tblPr>
              <a:tblGrid>
                <a:gridCol w="2596633">
                  <a:extLst>
                    <a:ext uri="{9D8B030D-6E8A-4147-A177-3AD203B41FA5}">
                      <a16:colId xmlns:a16="http://schemas.microsoft.com/office/drawing/2014/main" val="20000"/>
                    </a:ext>
                  </a:extLst>
                </a:gridCol>
                <a:gridCol w="8060733">
                  <a:extLst>
                    <a:ext uri="{9D8B030D-6E8A-4147-A177-3AD203B41FA5}">
                      <a16:colId xmlns:a16="http://schemas.microsoft.com/office/drawing/2014/main" val="20001"/>
                    </a:ext>
                  </a:extLst>
                </a:gridCol>
              </a:tblGrid>
              <a:tr h="812760">
                <a:tc>
                  <a:txBody>
                    <a:bodyPr/>
                    <a:lstStyle/>
                    <a:p>
                      <a:pPr marL="0" marR="0" lvl="0" indent="0" algn="l" rtl="0">
                        <a:lnSpc>
                          <a:spcPct val="100000"/>
                        </a:lnSpc>
                        <a:spcBef>
                          <a:spcPts val="0"/>
                        </a:spcBef>
                        <a:spcAft>
                          <a:spcPts val="0"/>
                        </a:spcAft>
                        <a:buClr>
                          <a:srgbClr val="000000"/>
                        </a:buClr>
                        <a:buSzPts val="1600"/>
                        <a:buFont typeface="Arial"/>
                        <a:buNone/>
                      </a:pPr>
                      <a:r>
                        <a:rPr lang="en" sz="1900" b="1" u="none" strike="noStrike" cap="none">
                          <a:solidFill>
                            <a:schemeClr val="bg2"/>
                          </a:solidFill>
                          <a:latin typeface="Georgia"/>
                          <a:ea typeface="Georgia"/>
                          <a:cs typeface="Georgia"/>
                          <a:sym typeface="Georgia"/>
                        </a:rPr>
                        <a:t>Interactions Points</a:t>
                      </a:r>
                      <a:endParaRPr sz="1900" b="1" u="none" strike="noStrike" cap="none">
                        <a:solidFill>
                          <a:schemeClr val="bg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200"/>
                        <a:buFont typeface="Arial"/>
                        <a:buNone/>
                      </a:pPr>
                      <a:r>
                        <a:rPr lang="en" sz="1300" b="1" i="1" u="none" strike="noStrike" cap="none">
                          <a:solidFill>
                            <a:schemeClr val="bg2"/>
                          </a:solidFill>
                          <a:latin typeface="Georgia"/>
                          <a:ea typeface="Georgia"/>
                          <a:cs typeface="Georgia"/>
                          <a:sym typeface="Georgia"/>
                        </a:rPr>
                        <a:t>(700 total points)</a:t>
                      </a:r>
                      <a:r>
                        <a:rPr lang="en" sz="1600" b="1" i="1" u="none" strike="noStrike" cap="none">
                          <a:solidFill>
                            <a:schemeClr val="bg2"/>
                          </a:solidFill>
                          <a:latin typeface="Georgia"/>
                          <a:ea typeface="Georgia"/>
                          <a:cs typeface="Georgia"/>
                        </a:rPr>
                        <a:t> </a:t>
                      </a:r>
                      <a:endParaRPr sz="1600" b="1" i="1" u="none" strike="noStrike" cap="none">
                        <a:solidFill>
                          <a:schemeClr val="bg2"/>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 sz="1900" u="none" strike="noStrike" cap="none">
                          <a:solidFill>
                            <a:schemeClr val="accent3"/>
                          </a:solidFill>
                          <a:latin typeface="Georgia"/>
                          <a:ea typeface="Georgia"/>
                          <a:cs typeface="Georgia"/>
                          <a:sym typeface="Georgia"/>
                        </a:rPr>
                        <a:t>Average of all local CLASS scores from the fall and the spring (</a:t>
                      </a:r>
                      <a:r>
                        <a:rPr lang="en" sz="1900" i="1" u="none" strike="noStrike" cap="none">
                          <a:solidFill>
                            <a:schemeClr val="accent3"/>
                          </a:solidFill>
                          <a:latin typeface="Georgia"/>
                          <a:ea typeface="Georgia"/>
                          <a:cs typeface="Georgia"/>
                          <a:sym typeface="Georgia"/>
                        </a:rPr>
                        <a:t>all classrooms</a:t>
                      </a:r>
                      <a:r>
                        <a:rPr lang="en" sz="1900" u="none" strike="noStrike" cap="none">
                          <a:solidFill>
                            <a:schemeClr val="accent3"/>
                          </a:solidFill>
                          <a:latin typeface="Georgia"/>
                          <a:ea typeface="Georgia"/>
                          <a:cs typeface="Georgia"/>
                          <a:sym typeface="Georgia"/>
                        </a:rPr>
                        <a:t> at a site) x 100</a:t>
                      </a:r>
                      <a:r>
                        <a:rPr lang="en" sz="1900" u="none" strike="noStrike" cap="none">
                          <a:solidFill>
                            <a:schemeClr val="accent3"/>
                          </a:solidFill>
                          <a:latin typeface="Georgia"/>
                          <a:ea typeface="Georgia"/>
                          <a:cs typeface="Georgia"/>
                        </a:rPr>
                        <a:t> </a:t>
                      </a:r>
                      <a:endParaRPr sz="1900" u="none" strike="noStrike" cap="none">
                        <a:solidFill>
                          <a:schemeClr val="accent3"/>
                        </a:solidFill>
                        <a:latin typeface="Georgia"/>
                        <a:ea typeface="Georgia"/>
                        <a:cs typeface="Georgia"/>
                        <a:sym typeface="Georgia"/>
                      </a:endParaRPr>
                    </a:p>
                  </a:txBody>
                  <a:tcPr marL="121900" marR="121900" marT="121900" marB="121900"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894033">
                <a:tc>
                  <a:txBody>
                    <a:bodyPr/>
                    <a:lstStyle/>
                    <a:p>
                      <a:pPr marL="0" marR="0" lvl="0" indent="0" algn="l" rtl="0">
                        <a:lnSpc>
                          <a:spcPct val="100000"/>
                        </a:lnSpc>
                        <a:spcBef>
                          <a:spcPts val="0"/>
                        </a:spcBef>
                        <a:spcAft>
                          <a:spcPts val="0"/>
                        </a:spcAft>
                        <a:buClr>
                          <a:srgbClr val="000000"/>
                        </a:buClr>
                        <a:buSzPts val="1600"/>
                        <a:buFont typeface="Arial"/>
                        <a:buNone/>
                      </a:pPr>
                      <a:r>
                        <a:rPr lang="en" sz="1900" b="1" u="none" strike="noStrike" cap="none">
                          <a:solidFill>
                            <a:schemeClr val="bg2"/>
                          </a:solidFill>
                          <a:latin typeface="Georgia"/>
                          <a:ea typeface="Georgia"/>
                          <a:cs typeface="Georgia"/>
                          <a:sym typeface="Georgia"/>
                        </a:rPr>
                        <a:t>Curriculum Points</a:t>
                      </a:r>
                      <a:endParaRPr sz="1900" b="1" u="none" strike="noStrike" cap="none">
                        <a:solidFill>
                          <a:schemeClr val="bg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200"/>
                        <a:buFont typeface="Arial"/>
                        <a:buNone/>
                      </a:pPr>
                      <a:r>
                        <a:rPr lang="en" sz="1300" b="1" i="1" u="none" strike="noStrike" cap="none">
                          <a:solidFill>
                            <a:schemeClr val="bg2"/>
                          </a:solidFill>
                          <a:latin typeface="Georgia"/>
                          <a:ea typeface="Georgia"/>
                          <a:cs typeface="Georgia"/>
                          <a:sym typeface="Georgia"/>
                        </a:rPr>
                        <a:t>(100 total points)</a:t>
                      </a:r>
                      <a:r>
                        <a:rPr lang="en" sz="1600" b="1" i="1" u="none" strike="noStrike" cap="none">
                          <a:solidFill>
                            <a:schemeClr val="bg2"/>
                          </a:solidFill>
                          <a:latin typeface="Georgia"/>
                          <a:ea typeface="Georgia"/>
                          <a:cs typeface="Georgia"/>
                        </a:rPr>
                        <a:t> </a:t>
                      </a:r>
                      <a:endParaRPr sz="1600" b="1" i="1" u="none" strike="noStrike" cap="none">
                        <a:solidFill>
                          <a:schemeClr val="bg2"/>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r>
                        <a:rPr lang="en" sz="1900" u="none" strike="noStrike" cap="none">
                          <a:solidFill>
                            <a:schemeClr val="accent3"/>
                          </a:solidFill>
                          <a:latin typeface="Georgia"/>
                          <a:ea typeface="Georgia"/>
                          <a:cs typeface="Georgia"/>
                          <a:sym typeface="Georgia"/>
                        </a:rPr>
                        <a:t>Programs using an approved curriculum in </a:t>
                      </a:r>
                      <a:r>
                        <a:rPr lang="en" sz="1900" i="1" u="none" strike="noStrike" cap="none">
                          <a:solidFill>
                            <a:schemeClr val="accent3"/>
                          </a:solidFill>
                          <a:latin typeface="Georgia"/>
                          <a:ea typeface="Georgia"/>
                          <a:cs typeface="Georgia"/>
                          <a:sym typeface="Georgia"/>
                        </a:rPr>
                        <a:t>at least one classroom</a:t>
                      </a:r>
                      <a:r>
                        <a:rPr lang="en" sz="1900" i="1">
                          <a:solidFill>
                            <a:schemeClr val="accent3"/>
                          </a:solidFill>
                          <a:latin typeface="Georgia"/>
                          <a:ea typeface="Georgia"/>
                          <a:cs typeface="Georgia"/>
                          <a:sym typeface="Georgia"/>
                        </a:rPr>
                        <a:t>, by May 31st, </a:t>
                      </a:r>
                      <a:r>
                        <a:rPr lang="en" sz="1900" u="none" strike="noStrike" cap="none">
                          <a:solidFill>
                            <a:schemeClr val="accent3"/>
                          </a:solidFill>
                          <a:latin typeface="Georgia"/>
                          <a:ea typeface="Georgia"/>
                          <a:cs typeface="Georgia"/>
                          <a:sym typeface="Georgia"/>
                        </a:rPr>
                        <a:t>will receive 100 points added to their score</a:t>
                      </a:r>
                      <a:endParaRPr sz="1900" u="none" strike="noStrike" cap="none">
                        <a:solidFill>
                          <a:schemeClr val="accent3"/>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568933">
                <a:tc>
                  <a:txBody>
                    <a:bodyPr/>
                    <a:lstStyle/>
                    <a:p>
                      <a:pPr marL="0" marR="0" lvl="0" indent="0" algn="l" rtl="0">
                        <a:lnSpc>
                          <a:spcPct val="100000"/>
                        </a:lnSpc>
                        <a:spcBef>
                          <a:spcPts val="0"/>
                        </a:spcBef>
                        <a:spcAft>
                          <a:spcPts val="0"/>
                        </a:spcAft>
                        <a:buClr>
                          <a:srgbClr val="000000"/>
                        </a:buClr>
                        <a:buSzPts val="1600"/>
                        <a:buFont typeface="Arial"/>
                        <a:buNone/>
                      </a:pPr>
                      <a:r>
                        <a:rPr lang="en" sz="1900" b="1" u="none" strike="noStrike" cap="none">
                          <a:solidFill>
                            <a:schemeClr val="lt1"/>
                          </a:solidFill>
                          <a:latin typeface="Georgia"/>
                          <a:ea typeface="Georgia"/>
                          <a:cs typeface="Georgia"/>
                          <a:sym typeface="Georgia"/>
                        </a:rPr>
                        <a:t>Total Points</a:t>
                      </a:r>
                      <a:endParaRPr sz="1900" b="1" u="none" strike="noStrike" cap="none">
                        <a:solidFill>
                          <a:schemeClr val="lt1"/>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3E5B91"/>
                    </a:solidFill>
                  </a:tcPr>
                </a:tc>
                <a:tc>
                  <a:txBody>
                    <a:bodyPr/>
                    <a:lstStyle/>
                    <a:p>
                      <a:pPr marL="0" marR="0" lvl="0" indent="0" algn="l" rtl="0">
                        <a:lnSpc>
                          <a:spcPct val="100000"/>
                        </a:lnSpc>
                        <a:spcBef>
                          <a:spcPts val="0"/>
                        </a:spcBef>
                        <a:spcAft>
                          <a:spcPts val="0"/>
                        </a:spcAft>
                        <a:buNone/>
                      </a:pPr>
                      <a:r>
                        <a:rPr lang="en" sz="1900" u="none" strike="noStrike" cap="none">
                          <a:solidFill>
                            <a:schemeClr val="accent3"/>
                          </a:solidFill>
                          <a:latin typeface="Georgia"/>
                          <a:ea typeface="Georgia"/>
                          <a:cs typeface="Georgia"/>
                          <a:sym typeface="Georgia"/>
                        </a:rPr>
                        <a:t>Interactions Points + Curriculum Points = Total Points</a:t>
                      </a:r>
                      <a:endParaRPr sz="1900" u="none" strike="noStrike" cap="none">
                        <a:solidFill>
                          <a:schemeClr val="accent3"/>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975320">
                <a:tc>
                  <a:txBody>
                    <a:bodyPr/>
                    <a:lstStyle/>
                    <a:p>
                      <a:pPr marL="0" marR="0" lvl="0" indent="0" algn="l" rtl="0">
                        <a:lnSpc>
                          <a:spcPct val="100000"/>
                        </a:lnSpc>
                        <a:spcBef>
                          <a:spcPts val="0"/>
                        </a:spcBef>
                        <a:spcAft>
                          <a:spcPts val="0"/>
                        </a:spcAft>
                        <a:buNone/>
                      </a:pPr>
                      <a:r>
                        <a:rPr lang="en" sz="1900" b="1">
                          <a:solidFill>
                            <a:schemeClr val="lt1"/>
                          </a:solidFill>
                          <a:latin typeface="Georgia"/>
                          <a:ea typeface="Georgia"/>
                          <a:cs typeface="Georgia"/>
                        </a:rPr>
                        <a:t>Quality</a:t>
                      </a:r>
                      <a:r>
                        <a:rPr lang="en" sz="1900" b="1">
                          <a:solidFill>
                            <a:schemeClr val="lt1"/>
                          </a:solidFill>
                          <a:latin typeface="Georgia"/>
                          <a:ea typeface="Georgia"/>
                          <a:cs typeface="Georgia"/>
                          <a:sym typeface="Georgia"/>
                        </a:rPr>
                        <a:t> Ratings</a:t>
                      </a:r>
                      <a:endParaRPr sz="1900" b="1" u="none" strike="noStrike" cap="none">
                        <a:solidFill>
                          <a:schemeClr val="lt1"/>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dk1"/>
                    </a:solidFill>
                  </a:tcPr>
                </a:tc>
                <a:tc>
                  <a:txBody>
                    <a:bodyPr/>
                    <a:lstStyle/>
                    <a:p>
                      <a:pPr marL="457200" lvl="0" indent="-304800" algn="l" rtl="0">
                        <a:spcBef>
                          <a:spcPts val="0"/>
                        </a:spcBef>
                        <a:spcAft>
                          <a:spcPts val="0"/>
                        </a:spcAft>
                        <a:buClr>
                          <a:srgbClr val="555555"/>
                        </a:buClr>
                        <a:buSzPts val="1200"/>
                        <a:buFont typeface="Georgia"/>
                        <a:buChar char="●"/>
                      </a:pPr>
                      <a:r>
                        <a:rPr lang="en" sz="1600">
                          <a:solidFill>
                            <a:schemeClr val="accent3"/>
                          </a:solidFill>
                          <a:latin typeface="Georgia"/>
                          <a:ea typeface="Georgia"/>
                          <a:cs typeface="Georgia"/>
                          <a:sym typeface="Georgia"/>
                        </a:rPr>
                        <a:t>Exceeds Practice Year Expectations = 700 - 800 points</a:t>
                      </a:r>
                      <a:r>
                        <a:rPr lang="en" sz="1600">
                          <a:solidFill>
                            <a:schemeClr val="accent3"/>
                          </a:solidFill>
                          <a:latin typeface="Georgia"/>
                          <a:ea typeface="Georgia"/>
                          <a:cs typeface="Georgia"/>
                        </a:rPr>
                        <a:t> </a:t>
                      </a:r>
                      <a:endParaRPr sz="1600">
                        <a:solidFill>
                          <a:schemeClr val="accent3"/>
                        </a:solidFill>
                        <a:latin typeface="Georgia"/>
                        <a:ea typeface="Georgia"/>
                        <a:cs typeface="Georgia"/>
                        <a:sym typeface="Georgia"/>
                      </a:endParaRPr>
                    </a:p>
                    <a:p>
                      <a:pPr marL="457200" lvl="0" indent="-304800" algn="l" rtl="0">
                        <a:spcBef>
                          <a:spcPts val="0"/>
                        </a:spcBef>
                        <a:spcAft>
                          <a:spcPts val="0"/>
                        </a:spcAft>
                        <a:buClr>
                          <a:srgbClr val="555555"/>
                        </a:buClr>
                        <a:buSzPts val="1200"/>
                        <a:buFont typeface="Georgia"/>
                        <a:buChar char="●"/>
                      </a:pPr>
                      <a:r>
                        <a:rPr lang="en" sz="1600">
                          <a:solidFill>
                            <a:schemeClr val="accent3"/>
                          </a:solidFill>
                          <a:latin typeface="Georgia"/>
                          <a:ea typeface="Georgia"/>
                          <a:cs typeface="Georgia"/>
                          <a:sym typeface="Georgia"/>
                        </a:rPr>
                        <a:t>Meets Practice Year Expectations = 400 - 699 points</a:t>
                      </a:r>
                      <a:endParaRPr sz="1600">
                        <a:solidFill>
                          <a:schemeClr val="accent3"/>
                        </a:solidFill>
                        <a:latin typeface="Georgia"/>
                        <a:ea typeface="Georgia"/>
                        <a:cs typeface="Georgia"/>
                        <a:sym typeface="Georgia"/>
                      </a:endParaRPr>
                    </a:p>
                    <a:p>
                      <a:pPr marL="457200" lvl="0" indent="-304800" algn="l" rtl="0">
                        <a:spcBef>
                          <a:spcPts val="0"/>
                        </a:spcBef>
                        <a:spcAft>
                          <a:spcPts val="0"/>
                        </a:spcAft>
                        <a:buClr>
                          <a:srgbClr val="555555"/>
                        </a:buClr>
                        <a:buSzPts val="1200"/>
                        <a:buFont typeface="Georgia"/>
                        <a:buChar char="●"/>
                      </a:pPr>
                      <a:r>
                        <a:rPr lang="en" sz="1600">
                          <a:solidFill>
                            <a:schemeClr val="accent3"/>
                          </a:solidFill>
                          <a:latin typeface="Georgia"/>
                          <a:ea typeface="Georgia"/>
                          <a:cs typeface="Georgia"/>
                          <a:sym typeface="Georgia"/>
                        </a:rPr>
                        <a:t>Needs Support = 100 - 399 points</a:t>
                      </a:r>
                      <a:endParaRPr sz="1900">
                        <a:solidFill>
                          <a:schemeClr val="accent3"/>
                        </a:solidFill>
                        <a:latin typeface="Georgia"/>
                        <a:ea typeface="Georgia"/>
                        <a:cs typeface="Georgia"/>
                        <a:sym typeface="Georgia"/>
                      </a:endParaRPr>
                    </a:p>
                  </a:txBody>
                  <a:tcPr marL="121900" marR="121900" marT="121900" marB="121900">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38598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2"/>
          <p:cNvSpPr txBox="1">
            <a:spLocks noGrp="1"/>
          </p:cNvSpPr>
          <p:nvPr>
            <p:ph type="title"/>
          </p:nvPr>
        </p:nvSpPr>
        <p:spPr>
          <a:xfrm>
            <a:off x="-203200" y="0"/>
            <a:ext cx="12395200" cy="1324000"/>
          </a:xfrm>
          <a:prstGeom prst="rect">
            <a:avLst/>
          </a:prstGeom>
        </p:spPr>
        <p:txBody>
          <a:bodyPr spcFirstLastPara="1" wrap="square" lIns="822967" tIns="45700" rIns="91433" bIns="45700" anchor="b" anchorCtr="0">
            <a:normAutofit fontScale="90000"/>
          </a:bodyPr>
          <a:lstStyle/>
          <a:p>
            <a:r>
              <a:rPr lang="en">
                <a:solidFill>
                  <a:schemeClr val="tx2"/>
                </a:solidFill>
              </a:rPr>
              <a:t>Ready Region Responsibilities for VQB5</a:t>
            </a:r>
            <a:endParaRPr lang="en-US">
              <a:solidFill>
                <a:schemeClr val="tx2"/>
              </a:solidFill>
            </a:endParaRPr>
          </a:p>
        </p:txBody>
      </p:sp>
      <p:sp>
        <p:nvSpPr>
          <p:cNvPr id="357" name="Google Shape;357;p52"/>
          <p:cNvSpPr txBox="1">
            <a:spLocks noGrp="1"/>
          </p:cNvSpPr>
          <p:nvPr>
            <p:ph type="body" idx="1"/>
          </p:nvPr>
        </p:nvSpPr>
        <p:spPr>
          <a:xfrm>
            <a:off x="330933" y="2642153"/>
            <a:ext cx="7367200" cy="2940000"/>
          </a:xfrm>
          <a:prstGeom prst="rect">
            <a:avLst/>
          </a:prstGeom>
        </p:spPr>
        <p:txBody>
          <a:bodyPr spcFirstLastPara="1" wrap="square" lIns="91433" tIns="45700" rIns="91433" bIns="45700" anchor="t" anchorCtr="0">
            <a:noAutofit/>
          </a:bodyPr>
          <a:lstStyle/>
          <a:p>
            <a:pPr marL="456565" indent="-346710">
              <a:lnSpc>
                <a:spcPct val="80000"/>
              </a:lnSpc>
              <a:spcBef>
                <a:spcPts val="0"/>
              </a:spcBef>
              <a:buClr>
                <a:schemeClr val="bg2"/>
              </a:buClr>
              <a:buSzPct val="90000"/>
              <a:buFont typeface="Georgia"/>
              <a:buChar char="•"/>
            </a:pPr>
            <a:r>
              <a:rPr lang="en" sz="2000">
                <a:solidFill>
                  <a:schemeClr val="accent3"/>
                </a:solidFill>
                <a:latin typeface="Georgia"/>
                <a:ea typeface="Georgia"/>
                <a:cs typeface="Georgia"/>
                <a:sym typeface="Georgia"/>
              </a:rPr>
              <a:t>Supporting programs with registration in LinkB5.</a:t>
            </a:r>
            <a:endParaRPr lang="en-US" sz="2000">
              <a:solidFill>
                <a:schemeClr val="accent3"/>
              </a:solidFill>
              <a:latin typeface="Georgia"/>
              <a:ea typeface="Georgia"/>
              <a:cs typeface="Georgia"/>
            </a:endParaRPr>
          </a:p>
          <a:p>
            <a:pPr marL="456565" marR="50165" indent="-346710">
              <a:lnSpc>
                <a:spcPct val="80000"/>
              </a:lnSpc>
              <a:spcBef>
                <a:spcPts val="1333"/>
              </a:spcBef>
              <a:buClr>
                <a:schemeClr val="bg2"/>
              </a:buClr>
              <a:buSzPct val="90000"/>
            </a:pPr>
            <a:r>
              <a:rPr lang="en" sz="2000">
                <a:solidFill>
                  <a:schemeClr val="accent3"/>
                </a:solidFill>
                <a:latin typeface="Georgia"/>
                <a:ea typeface="Georgia"/>
                <a:cs typeface="Georgia"/>
                <a:sym typeface="Georgia"/>
              </a:rPr>
              <a:t>Supporting completion of data collection in LinkB5, including entering information about curriculum use.</a:t>
            </a:r>
            <a:endParaRPr sz="2000">
              <a:solidFill>
                <a:schemeClr val="accent3"/>
              </a:solidFill>
              <a:latin typeface="Georgia"/>
              <a:ea typeface="Georgia"/>
              <a:cs typeface="Georgia"/>
            </a:endParaRPr>
          </a:p>
          <a:p>
            <a:pPr marL="456565" marR="50165" indent="-346710">
              <a:lnSpc>
                <a:spcPct val="80000"/>
              </a:lnSpc>
              <a:spcBef>
                <a:spcPts val="1333"/>
              </a:spcBef>
              <a:buClr>
                <a:schemeClr val="bg2"/>
              </a:buClr>
              <a:buSzPct val="90000"/>
            </a:pPr>
            <a:r>
              <a:rPr lang="en" sz="2000">
                <a:solidFill>
                  <a:schemeClr val="accent3"/>
                </a:solidFill>
                <a:latin typeface="Georgia"/>
                <a:ea typeface="Georgia"/>
                <a:cs typeface="Georgia"/>
                <a:sym typeface="Georgia"/>
              </a:rPr>
              <a:t>Ensuring completion of local CLASS observations and feedback twice a year in every classroom, with scores entered in LinkB5.</a:t>
            </a:r>
            <a:endParaRPr sz="2000">
              <a:solidFill>
                <a:schemeClr val="accent3"/>
              </a:solidFill>
              <a:latin typeface="Georgia"/>
              <a:ea typeface="Georgia"/>
              <a:cs typeface="Georgia"/>
            </a:endParaRPr>
          </a:p>
          <a:p>
            <a:pPr marL="456565" indent="-346710">
              <a:lnSpc>
                <a:spcPct val="80000"/>
              </a:lnSpc>
              <a:spcBef>
                <a:spcPts val="1333"/>
              </a:spcBef>
              <a:buClr>
                <a:schemeClr val="bg2"/>
              </a:buClr>
              <a:buSzPct val="90000"/>
              <a:buFont typeface="Trebuchet MS"/>
              <a:buChar char="•"/>
            </a:pPr>
            <a:r>
              <a:rPr lang="en" sz="2000">
                <a:solidFill>
                  <a:schemeClr val="accent3"/>
                </a:solidFill>
                <a:latin typeface="Georgia"/>
                <a:ea typeface="Georgia"/>
                <a:cs typeface="Georgia"/>
                <a:sym typeface="Georgia"/>
              </a:rPr>
              <a:t>Collaborating with existing improvement partners to ensure there are PD options, available to the VQB5 programs in their region in response to needs. </a:t>
            </a:r>
            <a:endParaRPr sz="2000">
              <a:solidFill>
                <a:schemeClr val="accent3"/>
              </a:solidFill>
              <a:latin typeface="Georgia"/>
              <a:ea typeface="Georgia"/>
              <a:cs typeface="Georgia"/>
            </a:endParaRPr>
          </a:p>
          <a:p>
            <a:pPr marL="0" indent="0">
              <a:lnSpc>
                <a:spcPct val="80000"/>
              </a:lnSpc>
              <a:spcBef>
                <a:spcPts val="1333"/>
              </a:spcBef>
              <a:buSzPts val="852"/>
              <a:buNone/>
            </a:pPr>
            <a:endParaRPr sz="2127">
              <a:solidFill>
                <a:srgbClr val="000000"/>
              </a:solidFill>
              <a:latin typeface="Georgia"/>
              <a:ea typeface="Georgia"/>
              <a:cs typeface="Georgia"/>
              <a:sym typeface="Georgia"/>
            </a:endParaRPr>
          </a:p>
          <a:p>
            <a:pPr marL="0" indent="0">
              <a:lnSpc>
                <a:spcPct val="70000"/>
              </a:lnSpc>
              <a:buSzPts val="852"/>
              <a:buNone/>
            </a:pPr>
            <a:endParaRPr sz="2539" b="1">
              <a:solidFill>
                <a:srgbClr val="000000"/>
              </a:solidFill>
              <a:latin typeface="Georgia"/>
              <a:ea typeface="Georgia"/>
              <a:cs typeface="Georgia"/>
              <a:sym typeface="Georgia"/>
            </a:endParaRPr>
          </a:p>
          <a:p>
            <a:pPr marL="0" indent="0">
              <a:lnSpc>
                <a:spcPct val="70000"/>
              </a:lnSpc>
              <a:spcBef>
                <a:spcPts val="1333"/>
              </a:spcBef>
              <a:spcAft>
                <a:spcPts val="1333"/>
              </a:spcAft>
              <a:buSzPts val="852"/>
              <a:buNone/>
            </a:pPr>
            <a:endParaRPr sz="2643">
              <a:solidFill>
                <a:srgbClr val="000000"/>
              </a:solidFill>
              <a:latin typeface="Georgia"/>
              <a:ea typeface="Georgia"/>
              <a:cs typeface="Georgia"/>
              <a:sym typeface="Georgia"/>
            </a:endParaRPr>
          </a:p>
        </p:txBody>
      </p:sp>
      <p:pic>
        <p:nvPicPr>
          <p:cNvPr id="358" name="Google Shape;358;p52"/>
          <p:cNvPicPr preferRelativeResize="0"/>
          <p:nvPr/>
        </p:nvPicPr>
        <p:blipFill>
          <a:blip r:embed="rId3">
            <a:alphaModFix/>
          </a:blip>
          <a:stretch>
            <a:fillRect/>
          </a:stretch>
        </p:blipFill>
        <p:spPr>
          <a:xfrm>
            <a:off x="7741100" y="2790300"/>
            <a:ext cx="4450901" cy="2503635"/>
          </a:xfrm>
          <a:prstGeom prst="rect">
            <a:avLst/>
          </a:prstGeom>
          <a:noFill/>
          <a:ln>
            <a:noFill/>
          </a:ln>
        </p:spPr>
      </p:pic>
      <p:sp>
        <p:nvSpPr>
          <p:cNvPr id="359" name="Google Shape;359;p52"/>
          <p:cNvSpPr txBox="1"/>
          <p:nvPr/>
        </p:nvSpPr>
        <p:spPr>
          <a:xfrm>
            <a:off x="476734" y="1326945"/>
            <a:ext cx="11448143" cy="1374695"/>
          </a:xfrm>
          <a:prstGeom prst="rect">
            <a:avLst/>
          </a:prstGeom>
          <a:noFill/>
          <a:ln>
            <a:noFill/>
          </a:ln>
        </p:spPr>
        <p:txBody>
          <a:bodyPr spcFirstLastPara="1" wrap="square" lIns="121900" tIns="121900" rIns="121900" bIns="121900" anchor="t" anchorCtr="0">
            <a:spAutoFit/>
          </a:bodyPr>
          <a:lstStyle/>
          <a:p>
            <a:pPr>
              <a:spcBef>
                <a:spcPts val="1600"/>
              </a:spcBef>
              <a:buSzPts val="1400"/>
            </a:pPr>
            <a:r>
              <a:rPr lang="en" sz="2000" b="1">
                <a:solidFill>
                  <a:schemeClr val="accent3"/>
                </a:solidFill>
                <a:latin typeface="Georgia"/>
                <a:ea typeface="Georgia"/>
                <a:cs typeface="Georgia"/>
                <a:sym typeface="Georgia"/>
              </a:rPr>
              <a:t>Ready Regions are responsible for the coordination, accountability, and family engagement for early childhood programs.  This includes coordinating the following VQB5 activities:</a:t>
            </a:r>
            <a:endParaRPr lang="en-US" sz="2000" b="1">
              <a:solidFill>
                <a:schemeClr val="accent3"/>
              </a:solidFill>
              <a:latin typeface="Georgia"/>
              <a:ea typeface="Calibri"/>
              <a:cs typeface="Calibri"/>
            </a:endParaRPr>
          </a:p>
        </p:txBody>
      </p:sp>
      <p:sp>
        <p:nvSpPr>
          <p:cNvPr id="360" name="Google Shape;360;p52"/>
          <p:cNvSpPr txBox="1"/>
          <p:nvPr/>
        </p:nvSpPr>
        <p:spPr>
          <a:xfrm>
            <a:off x="8813067" y="5293934"/>
            <a:ext cx="3048000" cy="553957"/>
          </a:xfrm>
          <a:prstGeom prst="rect">
            <a:avLst/>
          </a:prstGeom>
          <a:noFill/>
          <a:ln>
            <a:noFill/>
          </a:ln>
        </p:spPr>
        <p:txBody>
          <a:bodyPr spcFirstLastPara="1" wrap="square" lIns="121900" tIns="121900" rIns="121900" bIns="121900" anchor="t" anchorCtr="0">
            <a:spAutoFit/>
          </a:bodyPr>
          <a:lstStyle/>
          <a:p>
            <a:r>
              <a:rPr lang="en" sz="2000" u="sng">
                <a:solidFill>
                  <a:schemeClr val="bg2"/>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Ready Regions Website</a:t>
            </a:r>
            <a:endParaRPr sz="2000">
              <a:solidFill>
                <a:schemeClr val="bg2"/>
              </a:solidFill>
              <a:latin typeface="Georgia"/>
              <a:ea typeface="Georgia"/>
              <a:cs typeface="Georgia"/>
              <a:sym typeface="Georgia"/>
            </a:endParaRPr>
          </a:p>
        </p:txBody>
      </p:sp>
    </p:spTree>
    <p:extLst>
      <p:ext uri="{BB962C8B-B14F-4D97-AF65-F5344CB8AC3E}">
        <p14:creationId xmlns:p14="http://schemas.microsoft.com/office/powerpoint/2010/main" val="31801687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2"/>
          <p:cNvSpPr txBox="1">
            <a:spLocks noGrp="1"/>
          </p:cNvSpPr>
          <p:nvPr>
            <p:ph type="title"/>
          </p:nvPr>
        </p:nvSpPr>
        <p:spPr>
          <a:xfrm>
            <a:off x="-130629" y="0"/>
            <a:ext cx="12322629" cy="1324000"/>
          </a:xfrm>
          <a:prstGeom prst="rect">
            <a:avLst/>
          </a:prstGeom>
        </p:spPr>
        <p:txBody>
          <a:bodyPr spcFirstLastPara="1" wrap="square" lIns="822967" tIns="45700" rIns="91433" bIns="45700" anchor="b" anchorCtr="0">
            <a:noAutofit/>
          </a:bodyPr>
          <a:lstStyle/>
          <a:p>
            <a:r>
              <a:rPr lang="en" sz="4300"/>
              <a:t>Local and External Observations </a:t>
            </a:r>
            <a:br>
              <a:rPr lang="en" sz="4300"/>
            </a:br>
            <a:r>
              <a:rPr lang="en" sz="4300"/>
              <a:t>Fall Practice Year 2</a:t>
            </a:r>
            <a:endParaRPr sz="4300"/>
          </a:p>
        </p:txBody>
      </p:sp>
      <p:graphicFrame>
        <p:nvGraphicFramePr>
          <p:cNvPr id="4" name="Table 3">
            <a:extLst>
              <a:ext uri="{FF2B5EF4-FFF2-40B4-BE49-F238E27FC236}">
                <a16:creationId xmlns:a16="http://schemas.microsoft.com/office/drawing/2014/main" id="{F2B33435-939F-ABA1-240C-313D4C3B90AB}"/>
              </a:ext>
            </a:extLst>
          </p:cNvPr>
          <p:cNvGraphicFramePr>
            <a:graphicFrameLocks noGrp="1"/>
          </p:cNvGraphicFramePr>
          <p:nvPr>
            <p:extLst>
              <p:ext uri="{D42A27DB-BD31-4B8C-83A1-F6EECF244321}">
                <p14:modId xmlns:p14="http://schemas.microsoft.com/office/powerpoint/2010/main" val="3771433430"/>
              </p:ext>
            </p:extLst>
          </p:nvPr>
        </p:nvGraphicFramePr>
        <p:xfrm>
          <a:off x="466165" y="1511799"/>
          <a:ext cx="8343298" cy="4838864"/>
        </p:xfrm>
        <a:graphic>
          <a:graphicData uri="http://schemas.openxmlformats.org/drawingml/2006/table">
            <a:tbl>
              <a:tblPr firstRow="1" bandRow="1"/>
              <a:tblGrid>
                <a:gridCol w="4400125">
                  <a:extLst>
                    <a:ext uri="{9D8B030D-6E8A-4147-A177-3AD203B41FA5}">
                      <a16:colId xmlns:a16="http://schemas.microsoft.com/office/drawing/2014/main" val="3069850327"/>
                    </a:ext>
                  </a:extLst>
                </a:gridCol>
                <a:gridCol w="1902500">
                  <a:extLst>
                    <a:ext uri="{9D8B030D-6E8A-4147-A177-3AD203B41FA5}">
                      <a16:colId xmlns:a16="http://schemas.microsoft.com/office/drawing/2014/main" val="4021196787"/>
                    </a:ext>
                  </a:extLst>
                </a:gridCol>
                <a:gridCol w="2040673">
                  <a:extLst>
                    <a:ext uri="{9D8B030D-6E8A-4147-A177-3AD203B41FA5}">
                      <a16:colId xmlns:a16="http://schemas.microsoft.com/office/drawing/2014/main" val="1781918329"/>
                    </a:ext>
                  </a:extLst>
                </a:gridCol>
              </a:tblGrid>
              <a:tr h="542636">
                <a:tc>
                  <a:txBody>
                    <a:bodyPr/>
                    <a:lstStyle/>
                    <a:p>
                      <a:pPr lvl="0" algn="l">
                        <a:buNone/>
                      </a:pPr>
                      <a:r>
                        <a:rPr lang="en-US" sz="1600" b="1" i="0" u="none" strike="noStrike">
                          <a:solidFill>
                            <a:schemeClr val="bg2"/>
                          </a:solidFill>
                          <a:effectLst/>
                          <a:latin typeface="Georgia"/>
                        </a:rPr>
                        <a:t>Fall Observation Completion</a:t>
                      </a:r>
                    </a:p>
                    <a:p>
                      <a:pPr lvl="0" algn="l">
                        <a:buNone/>
                      </a:pPr>
                      <a:r>
                        <a:rPr lang="en-US" sz="1600" b="1" i="0" u="none" strike="noStrike">
                          <a:solidFill>
                            <a:schemeClr val="bg2"/>
                          </a:solidFill>
                          <a:effectLst/>
                          <a:latin typeface="Georgia"/>
                        </a:rPr>
                        <a:t>August-December 2022</a:t>
                      </a:r>
                    </a:p>
                  </a:txBody>
                  <a:tcPr marL="121920" marR="121920" marT="60960" marB="60960">
                    <a:solidFill>
                      <a:schemeClr val="bg1">
                        <a:lumMod val="85000"/>
                      </a:schemeClr>
                    </a:solidFill>
                  </a:tcPr>
                </a:tc>
                <a:tc>
                  <a:txBody>
                    <a:bodyPr/>
                    <a:lstStyle/>
                    <a:p>
                      <a:pPr lvl="0" algn="l">
                        <a:buNone/>
                      </a:pPr>
                      <a:r>
                        <a:rPr lang="en-US" sz="1600" b="1" u="none" strike="noStrike">
                          <a:solidFill>
                            <a:schemeClr val="bg2"/>
                          </a:solidFill>
                          <a:effectLst/>
                          <a:latin typeface="Georgia"/>
                        </a:rPr>
                        <a:t>Local Observations</a:t>
                      </a:r>
                    </a:p>
                  </a:txBody>
                  <a:tcPr marL="121920" marR="121920" marT="60960" marB="60960" anchor="b">
                    <a:solidFill>
                      <a:schemeClr val="accent3">
                        <a:lumMod val="20000"/>
                        <a:lumOff val="80000"/>
                      </a:schemeClr>
                    </a:solidFill>
                  </a:tcPr>
                </a:tc>
                <a:tc>
                  <a:txBody>
                    <a:bodyPr/>
                    <a:lstStyle/>
                    <a:p>
                      <a:pPr lvl="0" algn="l">
                        <a:buNone/>
                      </a:pPr>
                      <a:r>
                        <a:rPr lang="en-US" sz="1600" b="1" u="none" strike="noStrike">
                          <a:solidFill>
                            <a:schemeClr val="bg2"/>
                          </a:solidFill>
                          <a:effectLst/>
                          <a:latin typeface="Georgia"/>
                        </a:rPr>
                        <a:t>External Observations</a:t>
                      </a:r>
                    </a:p>
                  </a:txBody>
                  <a:tcPr marL="121920" marR="121920" marT="60960" marB="60960" anchor="b">
                    <a:solidFill>
                      <a:schemeClr val="accent3">
                        <a:lumMod val="20000"/>
                        <a:lumOff val="80000"/>
                      </a:schemeClr>
                    </a:solidFill>
                  </a:tcPr>
                </a:tc>
                <a:extLst>
                  <a:ext uri="{0D108BD9-81ED-4DB2-BD59-A6C34878D82A}">
                    <a16:rowId xmlns:a16="http://schemas.microsoft.com/office/drawing/2014/main" val="764872854"/>
                  </a:ext>
                </a:extLst>
              </a:tr>
              <a:tr h="542636">
                <a:tc>
                  <a:txBody>
                    <a:bodyPr/>
                    <a:lstStyle/>
                    <a:p>
                      <a:pPr lvl="0" algn="l">
                        <a:buNone/>
                      </a:pPr>
                      <a:r>
                        <a:rPr lang="en-US" sz="1600" b="1" u="none" strike="noStrike">
                          <a:solidFill>
                            <a:schemeClr val="bg2"/>
                          </a:solidFill>
                          <a:effectLst/>
                          <a:latin typeface="Georgia"/>
                        </a:rPr>
                        <a:t>Total Number of Classrooms Observed</a:t>
                      </a:r>
                    </a:p>
                  </a:txBody>
                  <a:tcPr marL="121920" marR="121920" marT="60960" marB="60960">
                    <a:solidFill>
                      <a:schemeClr val="bg1">
                        <a:lumMod val="95000"/>
                      </a:schemeClr>
                    </a:solidFill>
                  </a:tcPr>
                </a:tc>
                <a:tc>
                  <a:txBody>
                    <a:bodyPr/>
                    <a:lstStyle/>
                    <a:p>
                      <a:pPr lvl="0" algn="l">
                        <a:buNone/>
                      </a:pPr>
                      <a:r>
                        <a:rPr lang="en-US" sz="1600" b="1" u="none" strike="noStrike">
                          <a:solidFill>
                            <a:schemeClr val="bg2"/>
                          </a:solidFill>
                          <a:effectLst/>
                          <a:latin typeface="Georgia"/>
                        </a:rPr>
                        <a:t>7,473</a:t>
                      </a:r>
                    </a:p>
                  </a:txBody>
                  <a:tcPr marL="121920" marR="121920" marT="60960" marB="60960">
                    <a:solidFill>
                      <a:schemeClr val="bg1">
                        <a:lumMod val="95000"/>
                      </a:schemeClr>
                    </a:solidFill>
                  </a:tcPr>
                </a:tc>
                <a:tc>
                  <a:txBody>
                    <a:bodyPr/>
                    <a:lstStyle/>
                    <a:p>
                      <a:pPr lvl="0" algn="l">
                        <a:buNone/>
                      </a:pPr>
                      <a:r>
                        <a:rPr lang="en-US" sz="1600" b="1" u="none" strike="noStrike">
                          <a:solidFill>
                            <a:schemeClr val="bg2"/>
                          </a:solidFill>
                          <a:effectLst/>
                          <a:latin typeface="Georgia"/>
                        </a:rPr>
                        <a:t>1,627</a:t>
                      </a:r>
                      <a:endParaRPr lang="en-US" sz="1600">
                        <a:solidFill>
                          <a:schemeClr val="bg2"/>
                        </a:solidFill>
                      </a:endParaRPr>
                    </a:p>
                  </a:txBody>
                  <a:tcPr marL="121920" marR="121920" marT="60960" marB="60960">
                    <a:solidFill>
                      <a:schemeClr val="bg1">
                        <a:lumMod val="95000"/>
                      </a:schemeClr>
                    </a:solidFill>
                  </a:tcPr>
                </a:tc>
                <a:extLst>
                  <a:ext uri="{0D108BD9-81ED-4DB2-BD59-A6C34878D82A}">
                    <a16:rowId xmlns:a16="http://schemas.microsoft.com/office/drawing/2014/main" val="1911072227"/>
                  </a:ext>
                </a:extLst>
              </a:tr>
              <a:tr h="406400">
                <a:tc>
                  <a:txBody>
                    <a:bodyPr/>
                    <a:lstStyle/>
                    <a:p>
                      <a:pPr lvl="0" algn="l">
                        <a:buNone/>
                      </a:pPr>
                      <a:r>
                        <a:rPr lang="en-US" sz="1600" b="1" u="none" strike="noStrike">
                          <a:solidFill>
                            <a:schemeClr val="bg2"/>
                          </a:solidFill>
                          <a:effectLst/>
                          <a:latin typeface="Georgia"/>
                        </a:rPr>
                        <a:t>Classroom Completion: By Age-Level</a:t>
                      </a:r>
                      <a:endParaRPr lang="en-US" sz="1600" b="1">
                        <a:solidFill>
                          <a:schemeClr val="bg2"/>
                        </a:solidFill>
                        <a:latin typeface="Georgia"/>
                      </a:endParaRPr>
                    </a:p>
                  </a:txBody>
                  <a:tcPr marL="121920" marR="121920" marT="60960" marB="60960">
                    <a:solidFill>
                      <a:schemeClr val="accent1">
                        <a:lumMod val="20000"/>
                        <a:lumOff val="80000"/>
                      </a:schemeClr>
                    </a:solidFill>
                  </a:tcPr>
                </a:tc>
                <a:tc>
                  <a:txBody>
                    <a:bodyPr/>
                    <a:lstStyle/>
                    <a:p>
                      <a:pPr lvl="0" algn="l">
                        <a:buNone/>
                      </a:pPr>
                      <a:endParaRPr lang="en-US" sz="1600" u="none" strike="noStrike">
                        <a:solidFill>
                          <a:schemeClr val="bg2"/>
                        </a:solidFill>
                        <a:effectLst/>
                        <a:latin typeface="Georgia"/>
                      </a:endParaRPr>
                    </a:p>
                  </a:txBody>
                  <a:tcPr marL="121920" marR="121920" marT="60960" marB="60960">
                    <a:solidFill>
                      <a:schemeClr val="accent1">
                        <a:lumMod val="20000"/>
                        <a:lumOff val="80000"/>
                      </a:schemeClr>
                    </a:solidFill>
                  </a:tcPr>
                </a:tc>
                <a:tc>
                  <a:txBody>
                    <a:bodyPr/>
                    <a:lstStyle/>
                    <a:p>
                      <a:pPr lvl="0" algn="l">
                        <a:buNone/>
                      </a:pPr>
                      <a:endParaRPr lang="en-US" sz="1600" u="none" strike="noStrike">
                        <a:solidFill>
                          <a:schemeClr val="bg2"/>
                        </a:solidFill>
                        <a:effectLst/>
                        <a:latin typeface="Georgia"/>
                      </a:endParaRPr>
                    </a:p>
                  </a:txBody>
                  <a:tcPr marL="121920" marR="121920" marT="60960" marB="60960">
                    <a:solidFill>
                      <a:schemeClr val="accent1">
                        <a:lumMod val="20000"/>
                        <a:lumOff val="80000"/>
                      </a:schemeClr>
                    </a:solidFill>
                  </a:tcPr>
                </a:tc>
                <a:extLst>
                  <a:ext uri="{0D108BD9-81ED-4DB2-BD59-A6C34878D82A}">
                    <a16:rowId xmlns:a16="http://schemas.microsoft.com/office/drawing/2014/main" val="329677405"/>
                  </a:ext>
                </a:extLst>
              </a:tr>
              <a:tr h="406400">
                <a:tc>
                  <a:txBody>
                    <a:bodyPr/>
                    <a:lstStyle/>
                    <a:p>
                      <a:pPr algn="l" fontAlgn="base"/>
                      <a:r>
                        <a:rPr lang="en-US" sz="1600" u="none" strike="noStrike">
                          <a:solidFill>
                            <a:schemeClr val="bg2"/>
                          </a:solidFill>
                          <a:effectLst/>
                          <a:latin typeface="Georgia"/>
                        </a:rPr>
                        <a:t>Pre-K</a:t>
                      </a:r>
                    </a:p>
                  </a:txBody>
                  <a:tcPr marL="121920" marR="121920" marT="60960" marB="60960">
                    <a:noFill/>
                  </a:tcPr>
                </a:tc>
                <a:tc>
                  <a:txBody>
                    <a:bodyPr/>
                    <a:lstStyle/>
                    <a:p>
                      <a:pPr lvl="0" algn="l">
                        <a:buNone/>
                      </a:pPr>
                      <a:r>
                        <a:rPr lang="en-US" sz="1600" u="none" strike="noStrike">
                          <a:solidFill>
                            <a:schemeClr val="bg2"/>
                          </a:solidFill>
                          <a:effectLst/>
                          <a:latin typeface="Georgia"/>
                        </a:rPr>
                        <a:t>4,415</a:t>
                      </a:r>
                      <a:endParaRPr lang="en-US" sz="1600">
                        <a:solidFill>
                          <a:schemeClr val="bg2"/>
                        </a:solidFill>
                        <a:latin typeface="Georgia"/>
                      </a:endParaRPr>
                    </a:p>
                  </a:txBody>
                  <a:tcPr marL="121920" marR="121920" marT="60960" marB="60960">
                    <a:noFill/>
                  </a:tcPr>
                </a:tc>
                <a:tc>
                  <a:txBody>
                    <a:bodyPr/>
                    <a:lstStyle/>
                    <a:p>
                      <a:pPr lvl="0" algn="l">
                        <a:buNone/>
                      </a:pPr>
                      <a:r>
                        <a:rPr lang="en-US" sz="1600" u="none" strike="noStrike">
                          <a:solidFill>
                            <a:schemeClr val="bg2"/>
                          </a:solidFill>
                          <a:effectLst/>
                          <a:latin typeface="Georgia"/>
                        </a:rPr>
                        <a:t>951</a:t>
                      </a:r>
                    </a:p>
                  </a:txBody>
                  <a:tcPr marL="121920" marR="121920" marT="60960" marB="60960">
                    <a:noFill/>
                  </a:tcPr>
                </a:tc>
                <a:extLst>
                  <a:ext uri="{0D108BD9-81ED-4DB2-BD59-A6C34878D82A}">
                    <a16:rowId xmlns:a16="http://schemas.microsoft.com/office/drawing/2014/main" val="3742708275"/>
                  </a:ext>
                </a:extLst>
              </a:tr>
              <a:tr h="406400">
                <a:tc>
                  <a:txBody>
                    <a:bodyPr/>
                    <a:lstStyle/>
                    <a:p>
                      <a:pPr lvl="0" algn="l">
                        <a:buNone/>
                      </a:pPr>
                      <a:r>
                        <a:rPr lang="en-US" sz="1600" u="none" strike="noStrike">
                          <a:solidFill>
                            <a:schemeClr val="bg2"/>
                          </a:solidFill>
                          <a:effectLst/>
                          <a:latin typeface="Georgia"/>
                        </a:rPr>
                        <a:t>Toddler</a:t>
                      </a:r>
                      <a:endParaRPr lang="en-US" sz="1600">
                        <a:solidFill>
                          <a:schemeClr val="bg2"/>
                        </a:solidFill>
                        <a:latin typeface="Georgia"/>
                      </a:endParaRPr>
                    </a:p>
                  </a:txBody>
                  <a:tcPr marL="121920" marR="121920" marT="60960" marB="60960">
                    <a:noFill/>
                  </a:tcPr>
                </a:tc>
                <a:tc>
                  <a:txBody>
                    <a:bodyPr/>
                    <a:lstStyle/>
                    <a:p>
                      <a:pPr lvl="0" algn="l">
                        <a:buNone/>
                      </a:pPr>
                      <a:r>
                        <a:rPr lang="en-US" sz="1600" u="none" strike="noStrike">
                          <a:solidFill>
                            <a:schemeClr val="bg2"/>
                          </a:solidFill>
                          <a:effectLst/>
                          <a:latin typeface="Georgia"/>
                        </a:rPr>
                        <a:t>2,081</a:t>
                      </a:r>
                      <a:endParaRPr lang="en-US" sz="1600">
                        <a:solidFill>
                          <a:schemeClr val="bg2"/>
                        </a:solidFill>
                      </a:endParaRPr>
                    </a:p>
                  </a:txBody>
                  <a:tcPr marL="121920" marR="121920" marT="60960" marB="60960">
                    <a:noFill/>
                  </a:tcPr>
                </a:tc>
                <a:tc>
                  <a:txBody>
                    <a:bodyPr/>
                    <a:lstStyle/>
                    <a:p>
                      <a:pPr lvl="0" algn="l">
                        <a:buNone/>
                      </a:pPr>
                      <a:r>
                        <a:rPr lang="en-US" sz="1600" u="none" strike="noStrike">
                          <a:solidFill>
                            <a:schemeClr val="bg2"/>
                          </a:solidFill>
                          <a:effectLst/>
                          <a:latin typeface="Georgia"/>
                        </a:rPr>
                        <a:t>417</a:t>
                      </a:r>
                      <a:endParaRPr lang="en-US" sz="1600">
                        <a:solidFill>
                          <a:schemeClr val="bg2"/>
                        </a:solidFill>
                        <a:latin typeface="Georgia"/>
                      </a:endParaRPr>
                    </a:p>
                  </a:txBody>
                  <a:tcPr marL="121920" marR="121920" marT="60960" marB="60960">
                    <a:noFill/>
                  </a:tcPr>
                </a:tc>
                <a:extLst>
                  <a:ext uri="{0D108BD9-81ED-4DB2-BD59-A6C34878D82A}">
                    <a16:rowId xmlns:a16="http://schemas.microsoft.com/office/drawing/2014/main" val="1351588440"/>
                  </a:ext>
                </a:extLst>
              </a:tr>
              <a:tr h="406400">
                <a:tc>
                  <a:txBody>
                    <a:bodyPr/>
                    <a:lstStyle/>
                    <a:p>
                      <a:pPr algn="l" fontAlgn="base"/>
                      <a:r>
                        <a:rPr lang="en-US" sz="1600">
                          <a:solidFill>
                            <a:schemeClr val="bg2"/>
                          </a:solidFill>
                          <a:effectLst/>
                          <a:latin typeface="Georgia"/>
                        </a:rPr>
                        <a:t>Infant</a:t>
                      </a:r>
                    </a:p>
                  </a:txBody>
                  <a:tcPr marL="121920" marR="121920" marT="60960" marB="60960">
                    <a:noFill/>
                  </a:tcPr>
                </a:tc>
                <a:tc>
                  <a:txBody>
                    <a:bodyPr/>
                    <a:lstStyle/>
                    <a:p>
                      <a:pPr algn="l" fontAlgn="auto"/>
                      <a:r>
                        <a:rPr lang="en-US" sz="1600" u="none" strike="noStrike">
                          <a:solidFill>
                            <a:schemeClr val="bg2"/>
                          </a:solidFill>
                          <a:effectLst/>
                          <a:latin typeface="Georgia"/>
                        </a:rPr>
                        <a:t>​977</a:t>
                      </a:r>
                      <a:endParaRPr lang="en-US" sz="1600" b="0" i="0" u="none" strike="noStrike">
                        <a:solidFill>
                          <a:schemeClr val="bg2"/>
                        </a:solidFill>
                        <a:effectLst/>
                        <a:latin typeface="Georgia"/>
                      </a:endParaRPr>
                    </a:p>
                  </a:txBody>
                  <a:tcPr marL="121920" marR="121920" marT="60960" marB="60960">
                    <a:noFill/>
                  </a:tcPr>
                </a:tc>
                <a:tc>
                  <a:txBody>
                    <a:bodyPr/>
                    <a:lstStyle/>
                    <a:p>
                      <a:pPr lvl="0" algn="l">
                        <a:buNone/>
                      </a:pPr>
                      <a:r>
                        <a:rPr lang="en-US" sz="1600" u="none" strike="noStrike">
                          <a:solidFill>
                            <a:schemeClr val="bg2"/>
                          </a:solidFill>
                          <a:effectLst/>
                          <a:latin typeface="Georgia"/>
                        </a:rPr>
                        <a:t>​259</a:t>
                      </a:r>
                      <a:endParaRPr lang="en-US" sz="1600" b="0" i="0" u="none" strike="noStrike">
                        <a:solidFill>
                          <a:schemeClr val="bg2"/>
                        </a:solidFill>
                        <a:effectLst/>
                        <a:latin typeface="Georgia"/>
                      </a:endParaRPr>
                    </a:p>
                  </a:txBody>
                  <a:tcPr marL="121920" marR="121920" marT="60960" marB="60960">
                    <a:noFill/>
                  </a:tcPr>
                </a:tc>
                <a:extLst>
                  <a:ext uri="{0D108BD9-81ED-4DB2-BD59-A6C34878D82A}">
                    <a16:rowId xmlns:a16="http://schemas.microsoft.com/office/drawing/2014/main" val="2488452153"/>
                  </a:ext>
                </a:extLst>
              </a:tr>
              <a:tr h="435428">
                <a:tc>
                  <a:txBody>
                    <a:bodyPr/>
                    <a:lstStyle/>
                    <a:p>
                      <a:pPr lvl="0" algn="l">
                        <a:buNone/>
                      </a:pPr>
                      <a:r>
                        <a:rPr lang="en-US" sz="1600" b="1" u="none" strike="noStrike">
                          <a:solidFill>
                            <a:schemeClr val="bg2"/>
                          </a:solidFill>
                          <a:effectLst/>
                          <a:latin typeface="Georgia"/>
                        </a:rPr>
                        <a:t>Site Type Completion</a:t>
                      </a:r>
                      <a:endParaRPr lang="en-US" sz="1600" b="1">
                        <a:solidFill>
                          <a:schemeClr val="bg2"/>
                        </a:solidFill>
                        <a:effectLst/>
                        <a:latin typeface="Georgia"/>
                      </a:endParaRPr>
                    </a:p>
                  </a:txBody>
                  <a:tcPr marL="121920" marR="121920" marT="60960" marB="60960">
                    <a:solidFill>
                      <a:schemeClr val="accent1">
                        <a:lumMod val="20000"/>
                        <a:lumOff val="80000"/>
                      </a:schemeClr>
                    </a:solidFill>
                  </a:tcPr>
                </a:tc>
                <a:tc>
                  <a:txBody>
                    <a:bodyPr/>
                    <a:lstStyle/>
                    <a:p>
                      <a:pPr lvl="0" algn="l">
                        <a:buNone/>
                      </a:pPr>
                      <a:endParaRPr lang="en-US" sz="1600" u="none" strike="noStrike">
                        <a:solidFill>
                          <a:schemeClr val="bg2"/>
                        </a:solidFill>
                        <a:effectLst/>
                        <a:latin typeface="Georgia"/>
                      </a:endParaRPr>
                    </a:p>
                  </a:txBody>
                  <a:tcPr marL="121920" marR="121920" marT="60960" marB="60960">
                    <a:solidFill>
                      <a:schemeClr val="accent1">
                        <a:lumMod val="20000"/>
                        <a:lumOff val="80000"/>
                      </a:schemeClr>
                    </a:solidFill>
                  </a:tcPr>
                </a:tc>
                <a:tc>
                  <a:txBody>
                    <a:bodyPr/>
                    <a:lstStyle/>
                    <a:p>
                      <a:pPr lvl="0" algn="l">
                        <a:buNone/>
                      </a:pPr>
                      <a:endParaRPr lang="en-US" sz="1600" u="none" strike="noStrike">
                        <a:solidFill>
                          <a:schemeClr val="bg2"/>
                        </a:solidFill>
                        <a:effectLst/>
                        <a:latin typeface="Georgia"/>
                      </a:endParaRPr>
                    </a:p>
                  </a:txBody>
                  <a:tcPr marL="121920" marR="121920" marT="60960" marB="60960">
                    <a:solidFill>
                      <a:schemeClr val="accent1">
                        <a:lumMod val="20000"/>
                        <a:lumOff val="80000"/>
                      </a:schemeClr>
                    </a:solidFill>
                  </a:tcPr>
                </a:tc>
                <a:extLst>
                  <a:ext uri="{0D108BD9-81ED-4DB2-BD59-A6C34878D82A}">
                    <a16:rowId xmlns:a16="http://schemas.microsoft.com/office/drawing/2014/main" val="3553524589"/>
                  </a:ext>
                </a:extLst>
              </a:tr>
              <a:tr h="406400">
                <a:tc>
                  <a:txBody>
                    <a:bodyPr/>
                    <a:lstStyle/>
                    <a:p>
                      <a:pPr lvl="0" algn="l">
                        <a:buNone/>
                      </a:pPr>
                      <a:r>
                        <a:rPr lang="en-US" sz="1600" u="none" strike="noStrike">
                          <a:solidFill>
                            <a:schemeClr val="bg2"/>
                          </a:solidFill>
                          <a:effectLst/>
                          <a:latin typeface="Georgia"/>
                        </a:rPr>
                        <a:t>Public School</a:t>
                      </a:r>
                      <a:endParaRPr lang="en-US" sz="1600">
                        <a:solidFill>
                          <a:schemeClr val="bg2"/>
                        </a:solidFill>
                        <a:latin typeface="Georgia"/>
                      </a:endParaRPr>
                    </a:p>
                  </a:txBody>
                  <a:tcPr marL="121920" marR="121920" marT="60960" marB="60960">
                    <a:noFill/>
                  </a:tcPr>
                </a:tc>
                <a:tc>
                  <a:txBody>
                    <a:bodyPr/>
                    <a:lstStyle/>
                    <a:p>
                      <a:pPr algn="l" fontAlgn="auto"/>
                      <a:r>
                        <a:rPr lang="en-US" sz="1600" u="none" strike="noStrike">
                          <a:solidFill>
                            <a:schemeClr val="bg2"/>
                          </a:solidFill>
                          <a:effectLst/>
                          <a:latin typeface="Georgia"/>
                        </a:rPr>
                        <a:t>​2,158</a:t>
                      </a:r>
                      <a:endParaRPr lang="en-US" sz="1600" b="0" i="0" u="none" strike="noStrike">
                        <a:solidFill>
                          <a:schemeClr val="bg2"/>
                        </a:solidFill>
                        <a:effectLst/>
                        <a:latin typeface="Georgia"/>
                      </a:endParaRPr>
                    </a:p>
                  </a:txBody>
                  <a:tcPr marL="121920" marR="121920" marT="60960" marB="60960">
                    <a:noFill/>
                  </a:tcPr>
                </a:tc>
                <a:tc>
                  <a:txBody>
                    <a:bodyPr/>
                    <a:lstStyle/>
                    <a:p>
                      <a:pPr lvl="0" algn="l">
                        <a:buNone/>
                      </a:pPr>
                      <a:r>
                        <a:rPr lang="en-US" sz="1600" u="none" strike="noStrike">
                          <a:solidFill>
                            <a:schemeClr val="bg2"/>
                          </a:solidFill>
                          <a:effectLst/>
                          <a:latin typeface="Georgia"/>
                        </a:rPr>
                        <a:t>​475</a:t>
                      </a:r>
                      <a:endParaRPr lang="en-US" sz="1600" b="0" i="0" u="none" strike="noStrike">
                        <a:solidFill>
                          <a:schemeClr val="bg2"/>
                        </a:solidFill>
                        <a:effectLst/>
                        <a:latin typeface="Georgia"/>
                      </a:endParaRPr>
                    </a:p>
                  </a:txBody>
                  <a:tcPr marL="121920" marR="121920" marT="60960" marB="60960">
                    <a:noFill/>
                  </a:tcPr>
                </a:tc>
                <a:extLst>
                  <a:ext uri="{0D108BD9-81ED-4DB2-BD59-A6C34878D82A}">
                    <a16:rowId xmlns:a16="http://schemas.microsoft.com/office/drawing/2014/main" val="387614013"/>
                  </a:ext>
                </a:extLst>
              </a:tr>
              <a:tr h="406400">
                <a:tc>
                  <a:txBody>
                    <a:bodyPr/>
                    <a:lstStyle/>
                    <a:p>
                      <a:pPr lvl="0" algn="l">
                        <a:buNone/>
                      </a:pPr>
                      <a:r>
                        <a:rPr lang="en-US" sz="1600" u="none" strike="noStrike">
                          <a:solidFill>
                            <a:schemeClr val="bg2"/>
                          </a:solidFill>
                          <a:effectLst/>
                          <a:latin typeface="Georgia"/>
                        </a:rPr>
                        <a:t>Affiliated Center</a:t>
                      </a:r>
                    </a:p>
                  </a:txBody>
                  <a:tcPr marL="121920" marR="121920" marT="60960" marB="60960">
                    <a:noFill/>
                  </a:tcPr>
                </a:tc>
                <a:tc>
                  <a:txBody>
                    <a:bodyPr/>
                    <a:lstStyle/>
                    <a:p>
                      <a:pPr lvl="0" algn="l">
                        <a:buNone/>
                      </a:pPr>
                      <a:r>
                        <a:rPr lang="en-US" sz="1600" u="none" strike="noStrike">
                          <a:solidFill>
                            <a:schemeClr val="bg2"/>
                          </a:solidFill>
                          <a:effectLst/>
                          <a:latin typeface="Georgia"/>
                        </a:rPr>
                        <a:t>1,228</a:t>
                      </a:r>
                    </a:p>
                  </a:txBody>
                  <a:tcPr marL="121920" marR="121920" marT="60960" marB="60960">
                    <a:noFill/>
                  </a:tcPr>
                </a:tc>
                <a:tc>
                  <a:txBody>
                    <a:bodyPr/>
                    <a:lstStyle/>
                    <a:p>
                      <a:pPr lvl="0" algn="l">
                        <a:buNone/>
                      </a:pPr>
                      <a:r>
                        <a:rPr lang="en-US" sz="1600" u="none" strike="noStrike">
                          <a:solidFill>
                            <a:schemeClr val="bg2"/>
                          </a:solidFill>
                          <a:effectLst/>
                          <a:latin typeface="Georgia"/>
                        </a:rPr>
                        <a:t>291</a:t>
                      </a:r>
                    </a:p>
                  </a:txBody>
                  <a:tcPr marL="121920" marR="121920" marT="60960" marB="60960">
                    <a:noFill/>
                  </a:tcPr>
                </a:tc>
                <a:extLst>
                  <a:ext uri="{0D108BD9-81ED-4DB2-BD59-A6C34878D82A}">
                    <a16:rowId xmlns:a16="http://schemas.microsoft.com/office/drawing/2014/main" val="2925656621"/>
                  </a:ext>
                </a:extLst>
              </a:tr>
              <a:tr h="406400">
                <a:tc>
                  <a:txBody>
                    <a:bodyPr/>
                    <a:lstStyle/>
                    <a:p>
                      <a:pPr lvl="0" algn="l">
                        <a:buNone/>
                      </a:pPr>
                      <a:r>
                        <a:rPr lang="en-US" sz="1600" u="none" strike="noStrike">
                          <a:solidFill>
                            <a:schemeClr val="bg2"/>
                          </a:solidFill>
                          <a:effectLst/>
                          <a:latin typeface="Georgia"/>
                        </a:rPr>
                        <a:t>Stand-Alone Center</a:t>
                      </a:r>
                    </a:p>
                  </a:txBody>
                  <a:tcPr marL="121920" marR="121920" marT="60960" marB="60960">
                    <a:noFill/>
                  </a:tcPr>
                </a:tc>
                <a:tc>
                  <a:txBody>
                    <a:bodyPr/>
                    <a:lstStyle/>
                    <a:p>
                      <a:pPr lvl="0" algn="l">
                        <a:buNone/>
                      </a:pPr>
                      <a:r>
                        <a:rPr lang="en-US" sz="1600" u="none" strike="noStrike">
                          <a:solidFill>
                            <a:schemeClr val="bg2"/>
                          </a:solidFill>
                          <a:effectLst/>
                          <a:latin typeface="Georgia"/>
                        </a:rPr>
                        <a:t>3,620</a:t>
                      </a:r>
                    </a:p>
                  </a:txBody>
                  <a:tcPr marL="121920" marR="121920" marT="60960" marB="60960">
                    <a:noFill/>
                  </a:tcPr>
                </a:tc>
                <a:tc>
                  <a:txBody>
                    <a:bodyPr/>
                    <a:lstStyle/>
                    <a:p>
                      <a:pPr lvl="0" algn="l">
                        <a:buNone/>
                      </a:pPr>
                      <a:r>
                        <a:rPr lang="en-US" sz="1600" u="none" strike="noStrike">
                          <a:solidFill>
                            <a:schemeClr val="bg2"/>
                          </a:solidFill>
                          <a:effectLst/>
                          <a:latin typeface="Georgia"/>
                        </a:rPr>
                        <a:t>762</a:t>
                      </a:r>
                    </a:p>
                  </a:txBody>
                  <a:tcPr marL="121920" marR="121920" marT="60960" marB="60960">
                    <a:noFill/>
                  </a:tcPr>
                </a:tc>
                <a:extLst>
                  <a:ext uri="{0D108BD9-81ED-4DB2-BD59-A6C34878D82A}">
                    <a16:rowId xmlns:a16="http://schemas.microsoft.com/office/drawing/2014/main" val="992469845"/>
                  </a:ext>
                </a:extLst>
              </a:tr>
              <a:tr h="406400">
                <a:tc>
                  <a:txBody>
                    <a:bodyPr/>
                    <a:lstStyle/>
                    <a:p>
                      <a:pPr lvl="0" algn="l">
                        <a:buNone/>
                      </a:pPr>
                      <a:r>
                        <a:rPr lang="en-US" sz="1600" u="none" strike="noStrike">
                          <a:solidFill>
                            <a:schemeClr val="bg2"/>
                          </a:solidFill>
                          <a:effectLst/>
                          <a:latin typeface="Georgia"/>
                        </a:rPr>
                        <a:t>Family Day Home</a:t>
                      </a:r>
                    </a:p>
                  </a:txBody>
                  <a:tcPr marL="121920" marR="121920" marT="60960" marB="60960">
                    <a:noFill/>
                  </a:tcPr>
                </a:tc>
                <a:tc>
                  <a:txBody>
                    <a:bodyPr/>
                    <a:lstStyle/>
                    <a:p>
                      <a:pPr lvl="0" algn="l">
                        <a:buNone/>
                      </a:pPr>
                      <a:r>
                        <a:rPr lang="en-US" sz="1600" u="none" strike="noStrike">
                          <a:solidFill>
                            <a:schemeClr val="bg2"/>
                          </a:solidFill>
                          <a:effectLst/>
                          <a:latin typeface="Georgia"/>
                        </a:rPr>
                        <a:t>467</a:t>
                      </a:r>
                    </a:p>
                  </a:txBody>
                  <a:tcPr marL="121920" marR="121920" marT="60960" marB="60960">
                    <a:noFill/>
                  </a:tcPr>
                </a:tc>
                <a:tc>
                  <a:txBody>
                    <a:bodyPr/>
                    <a:lstStyle/>
                    <a:p>
                      <a:pPr lvl="0" algn="l">
                        <a:buNone/>
                      </a:pPr>
                      <a:r>
                        <a:rPr lang="en-US" sz="1600" u="none" strike="noStrike">
                          <a:solidFill>
                            <a:schemeClr val="bg2"/>
                          </a:solidFill>
                          <a:effectLst/>
                          <a:latin typeface="Georgia"/>
                        </a:rPr>
                        <a:t>99</a:t>
                      </a:r>
                    </a:p>
                  </a:txBody>
                  <a:tcPr marL="121920" marR="121920" marT="60960" marB="60960">
                    <a:noFill/>
                  </a:tcPr>
                </a:tc>
                <a:extLst>
                  <a:ext uri="{0D108BD9-81ED-4DB2-BD59-A6C34878D82A}">
                    <a16:rowId xmlns:a16="http://schemas.microsoft.com/office/drawing/2014/main" val="3423699493"/>
                  </a:ext>
                </a:extLst>
              </a:tr>
            </a:tbl>
          </a:graphicData>
        </a:graphic>
      </p:graphicFrame>
      <p:sp>
        <p:nvSpPr>
          <p:cNvPr id="3" name="Google Shape;865;p125">
            <a:extLst>
              <a:ext uri="{FF2B5EF4-FFF2-40B4-BE49-F238E27FC236}">
                <a16:creationId xmlns:a16="http://schemas.microsoft.com/office/drawing/2014/main" id="{DF23697F-E680-EE39-A4FE-179F60C12303}"/>
              </a:ext>
            </a:extLst>
          </p:cNvPr>
          <p:cNvSpPr txBox="1"/>
          <p:nvPr/>
        </p:nvSpPr>
        <p:spPr>
          <a:xfrm>
            <a:off x="9357492" y="2945717"/>
            <a:ext cx="2263296" cy="2154396"/>
          </a:xfrm>
          <a:prstGeom prst="rect">
            <a:avLst/>
          </a:prstGeom>
          <a:solidFill>
            <a:schemeClr val="tx1">
              <a:lumMod val="20000"/>
              <a:lumOff val="80000"/>
            </a:schemeClr>
          </a:solidFill>
          <a:ln w="9525" cap="flat" cmpd="sng">
            <a:noFill/>
            <a:prstDash val="solid"/>
            <a:round/>
            <a:headEnd type="none" w="sm" len="sm"/>
            <a:tailEnd type="none" w="sm" len="sm"/>
          </a:ln>
        </p:spPr>
        <p:txBody>
          <a:bodyPr spcFirstLastPara="1" wrap="square" lIns="121900" tIns="121900" rIns="121900" bIns="121900" anchor="t" anchorCtr="0">
            <a:spAutoFit/>
          </a:bodyPr>
          <a:lstStyle/>
          <a:p>
            <a:pPr algn="ctr"/>
            <a:r>
              <a:rPr lang="en" sz="2000">
                <a:solidFill>
                  <a:schemeClr val="bg2"/>
                </a:solidFill>
                <a:latin typeface="Georgia"/>
                <a:ea typeface="Trebuchet MS"/>
                <a:cs typeface="Trebuchet MS"/>
              </a:rPr>
              <a:t>This fall, more than </a:t>
            </a:r>
            <a:r>
              <a:rPr lang="en" sz="2400" b="1">
                <a:solidFill>
                  <a:schemeClr val="bg2"/>
                </a:solidFill>
                <a:latin typeface="Georgia"/>
                <a:ea typeface="Trebuchet MS"/>
                <a:cs typeface="Trebuchet MS"/>
              </a:rPr>
              <a:t>9,000 </a:t>
            </a:r>
            <a:r>
              <a:rPr lang="en" sz="2000">
                <a:solidFill>
                  <a:schemeClr val="bg2"/>
                </a:solidFill>
                <a:latin typeface="Georgia"/>
                <a:ea typeface="Trebuchet MS"/>
                <a:cs typeface="Trebuchet MS"/>
              </a:rPr>
              <a:t>classrooms received observations and feedback</a:t>
            </a:r>
            <a:endParaRPr lang="en-US" sz="2000">
              <a:solidFill>
                <a:schemeClr val="bg2"/>
              </a:solidFill>
              <a:latin typeface="Georgia"/>
              <a:ea typeface="Trebuchet MS"/>
              <a:cs typeface="Trebuchet MS"/>
            </a:endParaRPr>
          </a:p>
        </p:txBody>
      </p:sp>
    </p:spTree>
    <p:extLst>
      <p:ext uri="{BB962C8B-B14F-4D97-AF65-F5344CB8AC3E}">
        <p14:creationId xmlns:p14="http://schemas.microsoft.com/office/powerpoint/2010/main" val="11129768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g1a5e57395b2_0_3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Georgia"/>
              <a:buNone/>
            </a:pPr>
            <a:r>
              <a:rPr lang="en-US" sz="4600"/>
              <a:t>We are experiencing technical difficulties</a:t>
            </a:r>
            <a:endParaRPr sz="4600"/>
          </a:p>
        </p:txBody>
      </p:sp>
      <p:sp>
        <p:nvSpPr>
          <p:cNvPr id="700" name="Google Shape;700;g1a5e57395b2_0_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FA3"/>
              </a:buClr>
              <a:buSzPts val="1200"/>
              <a:buFont typeface="Calibri"/>
              <a:buNone/>
            </a:pPr>
            <a:fld id="{00000000-1234-1234-1234-123412341234}" type="slidenum">
              <a:rPr lang="en-US" sz="1200" b="0" i="0" u="none" strike="noStrike" cap="none">
                <a:solidFill>
                  <a:srgbClr val="888FA3"/>
                </a:solidFill>
                <a:latin typeface="Calibri"/>
                <a:ea typeface="Calibri"/>
                <a:cs typeface="Calibri"/>
                <a:sym typeface="Calibri"/>
              </a:rPr>
              <a:t>85</a:t>
            </a:fld>
            <a:endParaRPr sz="1200" b="0" i="0" u="none" strike="noStrike" cap="none">
              <a:solidFill>
                <a:srgbClr val="888FA3"/>
              </a:solidFill>
              <a:latin typeface="Calibri"/>
              <a:ea typeface="Calibri"/>
              <a:cs typeface="Calibri"/>
              <a:sym typeface="Calibri"/>
            </a:endParaRPr>
          </a:p>
        </p:txBody>
      </p:sp>
      <p:sp>
        <p:nvSpPr>
          <p:cNvPr id="701" name="Google Shape;701;g1a5e57395b2_0_38"/>
          <p:cNvSpPr txBox="1"/>
          <p:nvPr/>
        </p:nvSpPr>
        <p:spPr>
          <a:xfrm>
            <a:off x="947050" y="4800600"/>
            <a:ext cx="10482900" cy="4617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US" sz="1800">
                <a:solidFill>
                  <a:schemeClr val="accent3"/>
                </a:solidFill>
                <a:latin typeface="Georgia"/>
                <a:ea typeface="Georgia"/>
                <a:cs typeface="Georgia"/>
                <a:sym typeface="Georgia"/>
              </a:rPr>
              <a:t>The livestream will return momentarily</a:t>
            </a:r>
            <a:endParaRPr sz="1800">
              <a:solidFill>
                <a:schemeClr val="accent3"/>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t>VQB5 Guidelines for FY24</a:t>
            </a:r>
            <a:endParaRPr lang="en-US"/>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extLst>
      <p:ext uri="{BB962C8B-B14F-4D97-AF65-F5344CB8AC3E}">
        <p14:creationId xmlns:p14="http://schemas.microsoft.com/office/powerpoint/2010/main" val="2386746958"/>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Sheets">
    <a:dk1>
      <a:srgbClr val="000000"/>
    </a:dk1>
    <a:lt1>
      <a:srgbClr val="FFFFFF"/>
    </a:lt1>
    <a:dk2>
      <a:srgbClr val="000000"/>
    </a:dk2>
    <a:lt2>
      <a:srgbClr val="FFFFFF"/>
    </a:lt2>
    <a:accent1>
      <a:srgbClr val="5891AD"/>
    </a:accent1>
    <a:accent2>
      <a:srgbClr val="004561"/>
    </a:accent2>
    <a:accent3>
      <a:srgbClr val="FF6F31"/>
    </a:accent3>
    <a:accent4>
      <a:srgbClr val="1C7685"/>
    </a:accent4>
    <a:accent5>
      <a:srgbClr val="0F45A8"/>
    </a:accent5>
    <a:accent6>
      <a:srgbClr val="4CDC8B"/>
    </a:accent6>
    <a:hlink>
      <a:srgbClr val="0097A7"/>
    </a:hlink>
    <a:folHlink>
      <a:srgbClr val="0097A7"/>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Sheets">
    <a:dk1>
      <a:srgbClr val="000000"/>
    </a:dk1>
    <a:lt1>
      <a:srgbClr val="FFFFFF"/>
    </a:lt1>
    <a:dk2>
      <a:srgbClr val="000000"/>
    </a:dk2>
    <a:lt2>
      <a:srgbClr val="FFFFFF"/>
    </a:lt2>
    <a:accent1>
      <a:srgbClr val="5891AD"/>
    </a:accent1>
    <a:accent2>
      <a:srgbClr val="004561"/>
    </a:accent2>
    <a:accent3>
      <a:srgbClr val="FF6F31"/>
    </a:accent3>
    <a:accent4>
      <a:srgbClr val="1C7685"/>
    </a:accent4>
    <a:accent5>
      <a:srgbClr val="0F45A8"/>
    </a:accent5>
    <a:accent6>
      <a:srgbClr val="4CDC8B"/>
    </a:accent6>
    <a:hlink>
      <a:srgbClr val="0097A7"/>
    </a:hlink>
    <a:folHlink>
      <a:srgbClr val="0097A7"/>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Sheets">
    <a:dk1>
      <a:srgbClr val="000000"/>
    </a:dk1>
    <a:lt1>
      <a:srgbClr val="FFFFFF"/>
    </a:lt1>
    <a:dk2>
      <a:srgbClr val="000000"/>
    </a:dk2>
    <a:lt2>
      <a:srgbClr val="FFFFFF"/>
    </a:lt2>
    <a:accent1>
      <a:srgbClr val="5891AD"/>
    </a:accent1>
    <a:accent2>
      <a:srgbClr val="004561"/>
    </a:accent2>
    <a:accent3>
      <a:srgbClr val="FF6F31"/>
    </a:accent3>
    <a:accent4>
      <a:srgbClr val="1C7685"/>
    </a:accent4>
    <a:accent5>
      <a:srgbClr val="0F45A8"/>
    </a:accent5>
    <a:accent6>
      <a:srgbClr val="4CDC8B"/>
    </a:accent6>
    <a:hlink>
      <a:srgbClr val="0097A7"/>
    </a:hlink>
    <a:folHlink>
      <a:srgbClr val="0097A7"/>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293262E4066D4DBA8FBA2AF6BB44DF" ma:contentTypeVersion="4" ma:contentTypeDescription="Create a new document." ma:contentTypeScope="" ma:versionID="12d5840c1df199cbd95ec4bcd2818c3d">
  <xsd:schema xmlns:xsd="http://www.w3.org/2001/XMLSchema" xmlns:xs="http://www.w3.org/2001/XMLSchema" xmlns:p="http://schemas.microsoft.com/office/2006/metadata/properties" xmlns:ns2="f3e704d1-8a2b-4b84-a79b-5b324d7b2d51" xmlns:ns3="bc3a640e-20c3-42b7-bff6-254cfe215f71" targetNamespace="http://schemas.microsoft.com/office/2006/metadata/properties" ma:root="true" ma:fieldsID="2641048ac89b679a764a2c5293457a24" ns2:_="" ns3:_="">
    <xsd:import namespace="f3e704d1-8a2b-4b84-a79b-5b324d7b2d51"/>
    <xsd:import namespace="bc3a640e-20c3-42b7-bff6-254cfe215f7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704d1-8a2b-4b84-a79b-5b324d7b2d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3a640e-20c3-42b7-bff6-254cfe215f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c3a640e-20c3-42b7-bff6-254cfe215f71">
      <UserInfo>
        <DisplayName>Conway, Jenna (DOE)</DisplayName>
        <AccountId>14</AccountId>
        <AccountType/>
      </UserInfo>
      <UserInfo>
        <DisplayName>Meyers, Kris (DOE)</DisplayName>
        <AccountId>25</AccountId>
        <AccountType/>
      </UserInfo>
    </SharedWithUsers>
  </documentManagement>
</p:properties>
</file>

<file path=customXml/itemProps1.xml><?xml version="1.0" encoding="utf-8"?>
<ds:datastoreItem xmlns:ds="http://schemas.openxmlformats.org/officeDocument/2006/customXml" ds:itemID="{5599CAC1-5837-4A66-8B6F-0015292BD63F}">
  <ds:schemaRefs>
    <ds:schemaRef ds:uri="http://schemas.microsoft.com/sharepoint/v3/contenttype/forms"/>
  </ds:schemaRefs>
</ds:datastoreItem>
</file>

<file path=customXml/itemProps2.xml><?xml version="1.0" encoding="utf-8"?>
<ds:datastoreItem xmlns:ds="http://schemas.openxmlformats.org/officeDocument/2006/customXml" ds:itemID="{588D8F4B-1E0F-412C-9703-A3E03BBE19FC}">
  <ds:schemaRefs>
    <ds:schemaRef ds:uri="bc3a640e-20c3-42b7-bff6-254cfe215f71"/>
    <ds:schemaRef ds:uri="f3e704d1-8a2b-4b84-a79b-5b324d7b2d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7E5064-B76D-4891-9E54-4B029214E05B}">
  <ds:schemaRefs>
    <ds:schemaRef ds:uri="bc3a640e-20c3-42b7-bff6-254cfe215f71"/>
    <ds:schemaRef ds:uri="f3e704d1-8a2b-4b84-a79b-5b324d7b2d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7843</Words>
  <Application>Microsoft Office PowerPoint</Application>
  <PresentationFormat>Widescreen</PresentationFormat>
  <Paragraphs>746</Paragraphs>
  <Slides>85</Slides>
  <Notes>34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85</vt:i4>
      </vt:variant>
    </vt:vector>
  </HeadingPairs>
  <TitlesOfParts>
    <vt:vector size="97" baseType="lpstr">
      <vt:lpstr>Trebuchet MS</vt:lpstr>
      <vt:lpstr>Wingdings</vt:lpstr>
      <vt:lpstr>Arial,Sans-Serif</vt:lpstr>
      <vt:lpstr>Wingdings,Sans-Serif</vt:lpstr>
      <vt:lpstr>Times New Roman</vt:lpstr>
      <vt:lpstr>Courier New</vt:lpstr>
      <vt:lpstr>Trebuchet MS,Sans-Serif</vt:lpstr>
      <vt:lpstr>Georgia</vt:lpstr>
      <vt:lpstr>Arial</vt:lpstr>
      <vt:lpstr>Calibri</vt:lpstr>
      <vt:lpstr>Office Theme</vt:lpstr>
      <vt:lpstr>Office Theme</vt:lpstr>
      <vt:lpstr>Virginia’s Early Childhood Advisory Committee (ECAC)</vt:lpstr>
      <vt:lpstr>Agenda</vt:lpstr>
      <vt:lpstr>General Policy for Remote Participation in Committee Meetings and Meetings Conducted Virtually</vt:lpstr>
      <vt:lpstr>Requirements for Public Bodies</vt:lpstr>
      <vt:lpstr>New Public Meeting Laws and Proposed Guidance</vt:lpstr>
      <vt:lpstr>Response to Feedback (1 of 2)</vt:lpstr>
      <vt:lpstr>Response to Feedback (2 of 2)</vt:lpstr>
      <vt:lpstr>Questions?</vt:lpstr>
      <vt:lpstr>  VQB5 Guidelines for FY24</vt:lpstr>
      <vt:lpstr>Objectives and Order</vt:lpstr>
      <vt:lpstr>Our Shared Vision</vt:lpstr>
      <vt:lpstr>VQB5: Unified Measurement and Improvement</vt:lpstr>
      <vt:lpstr>VQB5 Theory of Change</vt:lpstr>
      <vt:lpstr>VQB5 Guiding Principles</vt:lpstr>
      <vt:lpstr>VQB5 Components</vt:lpstr>
      <vt:lpstr>Continual Field Engagement</vt:lpstr>
      <vt:lpstr>Overview of the Practice Years</vt:lpstr>
      <vt:lpstr>Successes to Build On</vt:lpstr>
      <vt:lpstr>Success #1 – On Track for 100% Participation </vt:lpstr>
      <vt:lpstr>Success #2 - Teacher-Child Interactions are Improving for All Age Groups</vt:lpstr>
      <vt:lpstr>Success #3 - More CLASS Observers </vt:lpstr>
      <vt:lpstr>Success #3 - More CLASS Observers </vt:lpstr>
      <vt:lpstr>Success #4 – More Use of Curriculum</vt:lpstr>
      <vt:lpstr>Success #5 - Ready Regions are Leading</vt:lpstr>
      <vt:lpstr>Success #6 – RecognizeB5</vt:lpstr>
      <vt:lpstr>Success #7: Field Support for VQB5</vt:lpstr>
      <vt:lpstr>Challenges to Address</vt:lpstr>
      <vt:lpstr>Challenge #1 - Non-Participating Sites</vt:lpstr>
      <vt:lpstr>Challenge #1 - Non-Participating Sites</vt:lpstr>
      <vt:lpstr>Challenge #2 – Missing Observations</vt:lpstr>
      <vt:lpstr>Challenge #3 - Inconsistencies In Observation Scores</vt:lpstr>
      <vt:lpstr>Challenge #4 – Sites that Require Additional Support</vt:lpstr>
      <vt:lpstr>Challenge #5 – Variation In Curriculum Use in Classrooms vs. Sites </vt:lpstr>
      <vt:lpstr>Challenge #6 – Workforce Challenges</vt:lpstr>
      <vt:lpstr>Addressing Challenges in 2023-2024</vt:lpstr>
      <vt:lpstr>Overview of the 2023-2024 VQB5 Guidelines </vt:lpstr>
      <vt:lpstr>Overview of Guidelines 2023-2024</vt:lpstr>
      <vt:lpstr>Section 1 &amp; 2: Background, Vision, and Overview of VQB5 </vt:lpstr>
      <vt:lpstr>Section 1: Background, Vision, and Overview of VQB5 </vt:lpstr>
      <vt:lpstr>Section 3: Participation Requirements</vt:lpstr>
      <vt:lpstr>Section 3: Summary of Changes to Participation Requirements </vt:lpstr>
      <vt:lpstr>VQB5 Participation Requirements</vt:lpstr>
      <vt:lpstr>Publicly-Funded Providers: Required Participation</vt:lpstr>
      <vt:lpstr>Consequences for Not Participating</vt:lpstr>
      <vt:lpstr>Section 4: CLASS Observation Requirements</vt:lpstr>
      <vt:lpstr>Section 4: Summary of Changes to CLASS Observation Requirements </vt:lpstr>
      <vt:lpstr>Expanding External CLASS Observations</vt:lpstr>
      <vt:lpstr>Score Replacement Protocol</vt:lpstr>
      <vt:lpstr>Score Replacement   Pre-K Classroom Example </vt:lpstr>
      <vt:lpstr>Consequences for Not Completing Fall or Spring Local CLASS Observations</vt:lpstr>
      <vt:lpstr>CLASS Observation Review Process</vt:lpstr>
      <vt:lpstr>Section 5: Measuring the Use of Quality Curriculum</vt:lpstr>
      <vt:lpstr>Section 5: Summary of Changes to Curriculum Measurement</vt:lpstr>
      <vt:lpstr>Option To Use A Quality Curriculum </vt:lpstr>
      <vt:lpstr>Section 6: Determining VQB5 Quality Results</vt:lpstr>
      <vt:lpstr>Section 6: Summary of Changes to Determining VQB5 Results</vt:lpstr>
      <vt:lpstr>Recognition and Consequences </vt:lpstr>
      <vt:lpstr>Timeline for VQB5 Quality Profile Development</vt:lpstr>
      <vt:lpstr>Data Verification</vt:lpstr>
      <vt:lpstr>Section 7: Supporting Continuous Quality Improvement</vt:lpstr>
      <vt:lpstr>Section 7: Summary of Changes to Supporting Quality Improvement </vt:lpstr>
      <vt:lpstr>Required Improvement Planning for Needs Support Sites</vt:lpstr>
      <vt:lpstr>ICP-CLASS Progress Update</vt:lpstr>
      <vt:lpstr>Feedback From Pilot Participants</vt:lpstr>
      <vt:lpstr>Next Steps</vt:lpstr>
      <vt:lpstr>Next Steps</vt:lpstr>
      <vt:lpstr>Questions?</vt:lpstr>
      <vt:lpstr>  Update on Preschool Development Grant Birth through Five Planning Grant (PDG-P)</vt:lpstr>
      <vt:lpstr>PDG Planning Grant </vt:lpstr>
      <vt:lpstr>Key Activities and Goals</vt:lpstr>
      <vt:lpstr>Piloting a New Position:  Early Childhood Navigator</vt:lpstr>
      <vt:lpstr>Questions?</vt:lpstr>
      <vt:lpstr>Reminder: Next ECAC Meeting on April 27 Standards for Licensed Child Day Centers</vt:lpstr>
      <vt:lpstr>History of the Standards for Licensed Child Day Centers</vt:lpstr>
      <vt:lpstr>8VAC270-780 Comprehensive Review</vt:lpstr>
      <vt:lpstr>April 27 Meeting Logistics</vt:lpstr>
      <vt:lpstr>Questions and Discussion</vt:lpstr>
      <vt:lpstr>VQB5 2023-2024  Appendix Slides</vt:lpstr>
      <vt:lpstr>VQB5 Legislation</vt:lpstr>
      <vt:lpstr>VQB5 Activities Timeline (2022-2023)</vt:lpstr>
      <vt:lpstr>Continuous Quality Improvement</vt:lpstr>
      <vt:lpstr>VQB5 Quality Ratings</vt:lpstr>
      <vt:lpstr>Ready Region Responsibilities for VQB5</vt:lpstr>
      <vt:lpstr>Local and External Observations  Fall Practice Year 2</vt:lpstr>
      <vt:lpstr>We are experiencing technical difficulties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Virginia’s Early Childhood Advisory Committee (ECAC)</dc:title>
  <dc:creator>VITA Program</dc:creator>
  <cp:lastModifiedBy>Lewis, Alieyyah (DOE)</cp:lastModifiedBy>
  <cp:revision>9</cp:revision>
  <dcterms:created xsi:type="dcterms:W3CDTF">2022-07-20T12:39:39Z</dcterms:created>
  <dcterms:modified xsi:type="dcterms:W3CDTF">2023-07-25T15:56:10Z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0x0101000A293262E4066D4DBA8FBA2AF6BB44DF</vt:lpwstr>
  </property>
</Properties>
</file>