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32"/>
  </p:notesMasterIdLst>
  <p:sldIdLst>
    <p:sldId id="256" r:id="rId5"/>
    <p:sldId id="257" r:id="rId6"/>
    <p:sldId id="283" r:id="rId7"/>
    <p:sldId id="281" r:id="rId8"/>
    <p:sldId id="280" r:id="rId9"/>
    <p:sldId id="279" r:id="rId10"/>
    <p:sldId id="271" r:id="rId11"/>
    <p:sldId id="278" r:id="rId12"/>
    <p:sldId id="277" r:id="rId13"/>
    <p:sldId id="276" r:id="rId14"/>
    <p:sldId id="275" r:id="rId15"/>
    <p:sldId id="273" r:id="rId16"/>
    <p:sldId id="290" r:id="rId17"/>
    <p:sldId id="289" r:id="rId18"/>
    <p:sldId id="288" r:id="rId19"/>
    <p:sldId id="287" r:id="rId20"/>
    <p:sldId id="286" r:id="rId21"/>
    <p:sldId id="285" r:id="rId22"/>
    <p:sldId id="284" r:id="rId23"/>
    <p:sldId id="306" r:id="rId24"/>
    <p:sldId id="305" r:id="rId25"/>
    <p:sldId id="304" r:id="rId26"/>
    <p:sldId id="307" r:id="rId27"/>
    <p:sldId id="299" r:id="rId28"/>
    <p:sldId id="303" r:id="rId29"/>
    <p:sldId id="298" r:id="rId30"/>
    <p:sldId id="302" r:id="rId3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7" roundtripDataSignature="AMtx7mhLTHRCLyOij+yPOvyrdFsP6ufSx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A8FF5F-3E84-FAA8-9C3B-59383C94F82B}" v="9" dt="2023-05-16T14:54:31.537"/>
    <p1510:client id="{04AB6703-AB59-483D-BCB5-40575CDB311A}" v="1191" dt="2023-05-17T19:40:31.523"/>
    <p1510:client id="{1107223C-22E0-05B3-00F6-6921B80EB2A9}" v="274" dt="2023-05-18T16:43:00.887"/>
    <p1510:client id="{1418DFBD-88B6-D656-97DD-30D6BE990D35}" v="539" dt="2023-05-18T13:56:21.775"/>
    <p1510:client id="{62D877B8-A256-8362-39C5-EB563AC9AE4B}" v="50" dt="2023-07-16T22:03:55.132"/>
    <p1510:client id="{68E50A4C-E01B-206E-1366-5F07E59ADD22}" v="13" dt="2023-07-25T02:57:18.383"/>
    <p1510:client id="{6931796F-7267-99C2-F930-5448D0C58A51}" v="57" dt="2023-04-20T19:24:54.401"/>
    <p1510:client id="{7C41FB6F-EA92-3CD2-A029-333D82868B20}" v="10" dt="2023-05-11T15:49:45.433"/>
    <p1510:client id="{ABB2CA14-4FE3-6480-1EAD-3461A382F48E}" v="561" dt="2023-05-18T13:40:30.970"/>
    <p1510:client id="{B2C06E05-FA0E-F59D-FE67-8D0C886EEC78}" v="480" dt="2023-05-11T18:04:09.355"/>
    <p1510:client id="{C3360B8F-FD7F-6BED-288B-75601F0C3206}" v="88" dt="2023-05-16T14:00:46.482"/>
  </p1510:revLst>
</p1510:revInfo>
</file>

<file path=ppt/tableStyles.xml><?xml version="1.0" encoding="utf-8"?>
<a:tblStyleLst xmlns:a="http://schemas.openxmlformats.org/drawingml/2006/main" def="{D66D7241-2195-41FD-9F1A-166338F75FA3}">
  <a:tblStyle styleId="{D66D7241-2195-41FD-9F1A-166338F75FA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108" y="-6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customschemas.google.com/relationships/presentationmetadata" Target="metadata"/><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lazquez, Melissa (DOE)" userId="S::melissa.velazquez@doe.virginia.gov::5b529caa-c98c-4bd5-abbb-fb982578915d" providerId="AD" clId="Web-{68E50A4C-E01B-206E-1366-5F07E59ADD22}"/>
    <pc:docChg chg="modSld">
      <pc:chgData name="Velazquez, Melissa (DOE)" userId="S::melissa.velazquez@doe.virginia.gov::5b529caa-c98c-4bd5-abbb-fb982578915d" providerId="AD" clId="Web-{68E50A4C-E01B-206E-1366-5F07E59ADD22}" dt="2023-07-25T02:57:13.711" v="11" actId="20577"/>
      <pc:docMkLst>
        <pc:docMk/>
      </pc:docMkLst>
      <pc:sldChg chg="modSp">
        <pc:chgData name="Velazquez, Melissa (DOE)" userId="S::melissa.velazquez@doe.virginia.gov::5b529caa-c98c-4bd5-abbb-fb982578915d" providerId="AD" clId="Web-{68E50A4C-E01B-206E-1366-5F07E59ADD22}" dt="2023-07-25T02:57:13.711" v="11" actId="20577"/>
        <pc:sldMkLst>
          <pc:docMk/>
          <pc:sldMk cId="239189399" sldId="284"/>
        </pc:sldMkLst>
        <pc:spChg chg="mod">
          <ac:chgData name="Velazquez, Melissa (DOE)" userId="S::melissa.velazquez@doe.virginia.gov::5b529caa-c98c-4bd5-abbb-fb982578915d" providerId="AD" clId="Web-{68E50A4C-E01B-206E-1366-5F07E59ADD22}" dt="2023-07-25T02:57:13.711" v="11" actId="20577"/>
          <ac:spMkLst>
            <pc:docMk/>
            <pc:sldMk cId="239189399" sldId="284"/>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884612" y="0"/>
            <a:ext cx="2971800" cy="458787"/>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pic>
        <p:nvPicPr>
          <p:cNvPr id="9" name="Google Shape;9;n" descr="Virginia Department of Education"/>
          <p:cNvPicPr preferRelativeResize="0"/>
          <p:nvPr/>
        </p:nvPicPr>
        <p:blipFill rotWithShape="1">
          <a:blip r:embed="rId2">
            <a:alphaModFix/>
          </a:blip>
          <a:srcRect/>
          <a:stretch/>
        </p:blipFill>
        <p:spPr>
          <a:xfrm>
            <a:off x="28575" y="1054100"/>
            <a:ext cx="401637" cy="7046912"/>
          </a:xfrm>
          <a:prstGeom prst="rect">
            <a:avLst/>
          </a:prstGeom>
          <a:noFill/>
          <a:ln>
            <a:noFill/>
          </a:ln>
        </p:spPr>
      </p:pic>
      <p:pic>
        <p:nvPicPr>
          <p:cNvPr id="10" name="Google Shape;10;n" descr="VDOE Logo"/>
          <p:cNvPicPr preferRelativeResize="0"/>
          <p:nvPr/>
        </p:nvPicPr>
        <p:blipFill rotWithShape="1">
          <a:blip r:embed="rId3">
            <a:alphaModFix/>
          </a:blip>
          <a:srcRect/>
          <a:stretch/>
        </p:blipFill>
        <p:spPr>
          <a:xfrm>
            <a:off x="5392737" y="8699500"/>
            <a:ext cx="1376362" cy="458787"/>
          </a:xfrm>
          <a:prstGeom prst="rect">
            <a:avLst/>
          </a:prstGeom>
          <a:noFill/>
          <a:ln>
            <a:noFill/>
          </a:ln>
        </p:spPr>
      </p:pic>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8" name="Google Shape;10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2150"/>
            <a:ext cx="6157912" cy="34639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3C56F9-2D88-4B6D-9E78-3927033C1ACB}" type="slidenum">
              <a:rPr lang="en-US" smtClean="0"/>
              <a:t>7</a:t>
            </a:fld>
            <a:endParaRPr lang="en-US"/>
          </a:p>
        </p:txBody>
      </p:sp>
    </p:spTree>
    <p:extLst>
      <p:ext uri="{BB962C8B-B14F-4D97-AF65-F5344CB8AC3E}">
        <p14:creationId xmlns:p14="http://schemas.microsoft.com/office/powerpoint/2010/main" val="4072263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2150"/>
            <a:ext cx="6157912" cy="3463925"/>
          </a:xfrm>
        </p:spPr>
      </p:sp>
      <p:sp>
        <p:nvSpPr>
          <p:cNvPr id="3" name="Notes Placeholder 2"/>
          <p:cNvSpPr>
            <a:spLocks noGrp="1"/>
          </p:cNvSpPr>
          <p:nvPr>
            <p:ph type="body" idx="1"/>
          </p:nvPr>
        </p:nvSpPr>
        <p:spPr/>
        <p:txBody>
          <a:bodyPr/>
          <a:lstStyle/>
          <a:p>
            <a:endParaRPr lang="en-US" dirty="0"/>
          </a:p>
          <a:p>
            <a:endParaRPr lang="en-US"/>
          </a:p>
        </p:txBody>
      </p:sp>
      <p:sp>
        <p:nvSpPr>
          <p:cNvPr id="4" name="Slide Number Placeholder 3"/>
          <p:cNvSpPr>
            <a:spLocks noGrp="1"/>
          </p:cNvSpPr>
          <p:nvPr>
            <p:ph type="sldNum" sz="quarter" idx="5"/>
          </p:nvPr>
        </p:nvSpPr>
        <p:spPr/>
        <p:txBody>
          <a:bodyPr/>
          <a:lstStyle/>
          <a:p>
            <a:fld id="{DB3C56F9-2D88-4B6D-9E78-3927033C1ACB}" type="slidenum">
              <a:rPr lang="en-US" smtClean="0"/>
              <a:t>12</a:t>
            </a:fld>
            <a:endParaRPr lang="en-US"/>
          </a:p>
        </p:txBody>
      </p:sp>
    </p:spTree>
    <p:extLst>
      <p:ext uri="{BB962C8B-B14F-4D97-AF65-F5344CB8AC3E}">
        <p14:creationId xmlns:p14="http://schemas.microsoft.com/office/powerpoint/2010/main" val="1595798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43" name="Google Shape;14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algn="ctr"/>
            <a:r>
              <a:rPr lang="en-US"/>
              <a:t>Perkins V permits states to use a maximum of 15 percent local formula distribution allocation for a reserve fund to implement career and technical education (CTE) activities to promote the development, implementation, and adoption of programs of study or career pathways aligned with State-identified high-skill, high-wage, or in-demand occupations or industries, among other things.</a:t>
            </a:r>
            <a:endParaRPr lang="en-US" dirty="0"/>
          </a:p>
          <a:p>
            <a:pPr algn="ctr"/>
            <a:endParaRPr lang="en-US" dirty="0"/>
          </a:p>
          <a:p>
            <a:pPr algn="ctr"/>
            <a:r>
              <a:rPr lang="en-US"/>
              <a:t>On May 7, 2020, the State Board of Education instituted a Perkins V reserve fund to establish and maintain a network of regional Work-Based Learning (WBL) specialists throughout the (8) Superintendent’s Regions in the Commonwealth.  In 2020-2021, the first year of Perkins V implementation, the reserve fund was set to an amount of 1.6 percent of the local formula distribution allocation to begin support for (3) regional WBL specialists. For 2023-2024, which will be the fourth year of Perkins V implementation, the reserve fund is set to 3.7 percent of the local formula distribution allocation to support (8) regional WBL specialists and (1) WBL coordinator. Our CTE WBL team fosters collaboration among secondary, postsecondary, and business and industry to ensure career pathways include:</a:t>
            </a:r>
            <a:endParaRPr lang="en-US" dirty="0"/>
          </a:p>
          <a:p>
            <a:pPr marL="285750" indent="-285750" algn="ctr">
              <a:buFont typeface="Arial,Sans-Serif"/>
              <a:buChar char="•"/>
            </a:pPr>
            <a:r>
              <a:rPr lang="en-US"/>
              <a:t>CTE curriculum and instruction programs</a:t>
            </a:r>
            <a:endParaRPr lang="en-US" dirty="0"/>
          </a:p>
          <a:p>
            <a:pPr marL="285750" indent="-285750" algn="ctr">
              <a:buFont typeface="Arial,Sans-Serif"/>
              <a:buChar char="•"/>
            </a:pPr>
            <a:r>
              <a:rPr lang="en-US" dirty="0"/>
              <a:t>best practices and strategies to promote innovation in targeted workforce sectors</a:t>
            </a:r>
          </a:p>
          <a:p>
            <a:pPr marL="285750" indent="-285750" algn="ctr">
              <a:buFont typeface="Arial,Sans-Serif"/>
              <a:buChar char="•"/>
            </a:pPr>
            <a:r>
              <a:rPr lang="en-US" dirty="0"/>
              <a:t>alignment with high-skill, high-wage, and in-demand occupations throughout the Commonwealth, which may include preparing individuals for nontraditional fields </a:t>
            </a:r>
          </a:p>
          <a:p>
            <a:pPr marL="285750" indent="-285750" algn="ctr">
              <a:buFont typeface="Arial,Sans-Serif"/>
              <a:buChar char="•"/>
            </a:pPr>
            <a:r>
              <a:rPr lang="en-US" dirty="0"/>
              <a:t>support for rural areas and areas with disparities and gaps in performance</a:t>
            </a:r>
          </a:p>
          <a:p>
            <a:pPr indent="0" algn="ctr"/>
            <a:r>
              <a:rPr lang="en-US" dirty="0"/>
              <a:t>Perkins V required states to choose to at least one of three indicators of CTE program quality in determining the State determined performance measures that comprise the State and local CTE performance accountability systems. Virginia chose two of the three indicator options, including the indicator that measures the percentage of CTE students who completed a coherent sequence of state-approved courses (concentrators) graduating from high school having participated in WBL. The WBL experiences are defined as sustained interactions with industry or community professionals in real workplace setting, to the extent practicable, or simulated environments at an education institution that fosters in-depth, first-hand engagement with tasks required of a given career field, that are aligned to CTE curriculum and instruction.</a:t>
            </a:r>
            <a:endParaRPr dirty="0"/>
          </a:p>
        </p:txBody>
      </p:sp>
      <p:sp>
        <p:nvSpPr>
          <p:cNvPr id="144" name="Google Shape;144;p6: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20</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895917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51" name="Google Shape;15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indent="0"/>
            <a:endParaRPr lang="en-US" dirty="0"/>
          </a:p>
        </p:txBody>
      </p:sp>
      <p:sp>
        <p:nvSpPr>
          <p:cNvPr id="152" name="Google Shape;152;p7: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21</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96550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59" name="Google Shape;159;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0" name="Google Shape;160;p8: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22</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85292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5" name="Google Shape;195;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7"/>
        <p:cNvGrpSpPr/>
        <p:nvPr/>
      </p:nvGrpSpPr>
      <p:grpSpPr>
        <a:xfrm>
          <a:off x="0" y="0"/>
          <a:ext cx="0" cy="0"/>
          <a:chOff x="0" y="0"/>
          <a:chExt cx="0" cy="0"/>
        </a:xfrm>
      </p:grpSpPr>
      <p:sp>
        <p:nvSpPr>
          <p:cNvPr id="18" name="Google Shape;18;p18"/>
          <p:cNvSpPr txBox="1">
            <a:spLocks noGrp="1"/>
          </p:cNvSpPr>
          <p:nvPr>
            <p:ph type="ctrTitle"/>
          </p:nvPr>
        </p:nvSpPr>
        <p:spPr>
          <a:xfrm>
            <a:off x="1524000" y="2235199"/>
            <a:ext cx="9144000" cy="2387600"/>
          </a:xfrm>
          <a:prstGeom prst="rect">
            <a:avLst/>
          </a:prstGeom>
          <a:noFill/>
          <a:ln w="79375" cap="rnd" cmpd="sng">
            <a:solidFill>
              <a:srgbClr val="003B71">
                <a:alpha val="78823"/>
              </a:srgbClr>
            </a:solidFill>
            <a:prstDash val="solid"/>
            <a:round/>
            <a:headEnd type="none" w="sm" len="sm"/>
            <a:tailEnd type="none" w="sm" len="sm"/>
          </a:ln>
        </p:spPr>
        <p:txBody>
          <a:bodyPr spcFirstLastPara="1" wrap="square" lIns="91425" tIns="45700" rIns="91425" bIns="45700" anchor="ctr" anchorCtr="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8"/>
          <p:cNvSpPr txBox="1">
            <a:spLocks noGrp="1"/>
          </p:cNvSpPr>
          <p:nvPr>
            <p:ph type="subTitle" idx="1"/>
          </p:nvPr>
        </p:nvSpPr>
        <p:spPr>
          <a:xfrm>
            <a:off x="1445341" y="4714875"/>
            <a:ext cx="9144000" cy="102861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2"/>
              </a:buClr>
              <a:buSzPts val="2400"/>
              <a:buNone/>
              <a:defRPr sz="2400"/>
            </a:lvl1pPr>
            <a:lvl2pPr lvl="1" algn="ctr">
              <a:lnSpc>
                <a:spcPct val="90000"/>
              </a:lnSpc>
              <a:spcBef>
                <a:spcPts val="500"/>
              </a:spcBef>
              <a:spcAft>
                <a:spcPts val="0"/>
              </a:spcAft>
              <a:buClr>
                <a:schemeClr val="accent2"/>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chemeClr val="dk2"/>
              </a:buClr>
              <a:buSzPts val="1600"/>
              <a:buNone/>
              <a:defRPr sz="1600"/>
            </a:lvl4pPr>
            <a:lvl5pPr lvl="4" algn="ctr">
              <a:lnSpc>
                <a:spcPct val="90000"/>
              </a:lnSpc>
              <a:spcBef>
                <a:spcPts val="500"/>
              </a:spcBef>
              <a:spcAft>
                <a:spcPts val="0"/>
              </a:spcAft>
              <a:buClr>
                <a:schemeClr val="accent2"/>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20" name="Google Shape;20;p18"/>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8"/>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23"/>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3"/>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25"/>
          <p:cNvSpPr txBox="1">
            <a:spLocks noGrp="1"/>
          </p:cNvSpPr>
          <p:nvPr>
            <p:ph type="title"/>
          </p:nvPr>
        </p:nvSpPr>
        <p:spPr>
          <a:xfrm>
            <a:off x="2225964" y="365125"/>
            <a:ext cx="9129423"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2"/>
              </a:buClr>
              <a:buSzPts val="2400"/>
              <a:buNone/>
              <a:defRPr sz="2400" b="1"/>
            </a:lvl1pPr>
            <a:lvl2pPr marL="914400" lvl="1" indent="-228600" algn="l">
              <a:lnSpc>
                <a:spcPct val="90000"/>
              </a:lnSpc>
              <a:spcBef>
                <a:spcPts val="500"/>
              </a:spcBef>
              <a:spcAft>
                <a:spcPts val="0"/>
              </a:spcAft>
              <a:buClr>
                <a:schemeClr val="accent2"/>
              </a:buClr>
              <a:buSzPts val="2000"/>
              <a:buNone/>
              <a:defRPr sz="2000" b="1"/>
            </a:lvl2pPr>
            <a:lvl3pPr marL="1371600" lvl="2" indent="-228600" algn="l">
              <a:lnSpc>
                <a:spcPct val="90000"/>
              </a:lnSpc>
              <a:spcBef>
                <a:spcPts val="500"/>
              </a:spcBef>
              <a:spcAft>
                <a:spcPts val="0"/>
              </a:spcAft>
              <a:buClr>
                <a:srgbClr val="3F3F3F"/>
              </a:buClr>
              <a:buSzPts val="1800"/>
              <a:buNone/>
              <a:defRPr sz="1800" b="1"/>
            </a:lvl3pPr>
            <a:lvl4pPr marL="1828800" lvl="3" indent="-228600" algn="l">
              <a:lnSpc>
                <a:spcPct val="90000"/>
              </a:lnSpc>
              <a:spcBef>
                <a:spcPts val="500"/>
              </a:spcBef>
              <a:spcAft>
                <a:spcPts val="0"/>
              </a:spcAft>
              <a:buClr>
                <a:schemeClr val="dk2"/>
              </a:buClr>
              <a:buSzPts val="1600"/>
              <a:buNone/>
              <a:defRPr sz="1600" b="1"/>
            </a:lvl4pPr>
            <a:lvl5pPr marL="2286000" lvl="4" indent="-228600" algn="l">
              <a:lnSpc>
                <a:spcPct val="90000"/>
              </a:lnSpc>
              <a:spcBef>
                <a:spcPts val="500"/>
              </a:spcBef>
              <a:spcAft>
                <a:spcPts val="0"/>
              </a:spcAft>
              <a:buClr>
                <a:schemeClr val="accent2"/>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61" name="Google Shape;61;p2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2" name="Google Shape;62;p2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2"/>
              </a:buClr>
              <a:buSzPts val="2400"/>
              <a:buNone/>
              <a:defRPr sz="2400" b="1"/>
            </a:lvl1pPr>
            <a:lvl2pPr marL="914400" lvl="1" indent="-228600" algn="l">
              <a:lnSpc>
                <a:spcPct val="90000"/>
              </a:lnSpc>
              <a:spcBef>
                <a:spcPts val="500"/>
              </a:spcBef>
              <a:spcAft>
                <a:spcPts val="0"/>
              </a:spcAft>
              <a:buClr>
                <a:schemeClr val="accent2"/>
              </a:buClr>
              <a:buSzPts val="2000"/>
              <a:buNone/>
              <a:defRPr sz="2000" b="1"/>
            </a:lvl2pPr>
            <a:lvl3pPr marL="1371600" lvl="2" indent="-228600" algn="l">
              <a:lnSpc>
                <a:spcPct val="90000"/>
              </a:lnSpc>
              <a:spcBef>
                <a:spcPts val="500"/>
              </a:spcBef>
              <a:spcAft>
                <a:spcPts val="0"/>
              </a:spcAft>
              <a:buClr>
                <a:srgbClr val="3F3F3F"/>
              </a:buClr>
              <a:buSzPts val="1800"/>
              <a:buNone/>
              <a:defRPr sz="1800" b="1"/>
            </a:lvl3pPr>
            <a:lvl4pPr marL="1828800" lvl="3" indent="-228600" algn="l">
              <a:lnSpc>
                <a:spcPct val="90000"/>
              </a:lnSpc>
              <a:spcBef>
                <a:spcPts val="500"/>
              </a:spcBef>
              <a:spcAft>
                <a:spcPts val="0"/>
              </a:spcAft>
              <a:buClr>
                <a:schemeClr val="dk2"/>
              </a:buClr>
              <a:buSzPts val="1600"/>
              <a:buNone/>
              <a:defRPr sz="1600" b="1"/>
            </a:lvl4pPr>
            <a:lvl5pPr marL="2286000" lvl="4" indent="-228600" algn="l">
              <a:lnSpc>
                <a:spcPct val="90000"/>
              </a:lnSpc>
              <a:spcBef>
                <a:spcPts val="500"/>
              </a:spcBef>
              <a:spcAft>
                <a:spcPts val="0"/>
              </a:spcAft>
              <a:buClr>
                <a:schemeClr val="accent2"/>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63" name="Google Shape;63;p2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4" name="Google Shape;64;p25"/>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5"/>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7"/>
        <p:cNvGrpSpPr/>
        <p:nvPr/>
      </p:nvGrpSpPr>
      <p:grpSpPr>
        <a:xfrm>
          <a:off x="0" y="0"/>
          <a:ext cx="0" cy="0"/>
          <a:chOff x="0" y="0"/>
          <a:chExt cx="0" cy="0"/>
        </a:xfrm>
      </p:grpSpPr>
      <p:sp>
        <p:nvSpPr>
          <p:cNvPr id="68" name="Google Shape;68;p26"/>
          <p:cNvSpPr txBox="1">
            <a:spLocks noGrp="1"/>
          </p:cNvSpPr>
          <p:nvPr>
            <p:ph type="title"/>
          </p:nvPr>
        </p:nvSpPr>
        <p:spPr>
          <a:xfrm>
            <a:off x="2161308" y="365125"/>
            <a:ext cx="9192491"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0" name="Google Shape;70;p2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1" name="Google Shape;71;p26"/>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6"/>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4"/>
        <p:cNvGrpSpPr/>
        <p:nvPr/>
      </p:nvGrpSpPr>
      <p:grpSpPr>
        <a:xfrm>
          <a:off x="0" y="0"/>
          <a:ext cx="0" cy="0"/>
          <a:chOff x="0" y="0"/>
          <a:chExt cx="0" cy="0"/>
        </a:xfrm>
      </p:grpSpPr>
      <p:sp>
        <p:nvSpPr>
          <p:cNvPr id="75" name="Google Shape;75;p2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6000">
                <a:solidFill>
                  <a:schemeClr val="dk2"/>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2"/>
              </a:buClr>
              <a:buSzPts val="2400"/>
              <a:buNone/>
              <a:defRPr sz="2400">
                <a:solidFill>
                  <a:schemeClr val="dk2"/>
                </a:solidFill>
              </a:defRPr>
            </a:lvl1pPr>
            <a:lvl2pPr lvl="1" algn="ctr">
              <a:lnSpc>
                <a:spcPct val="90000"/>
              </a:lnSpc>
              <a:spcBef>
                <a:spcPts val="500"/>
              </a:spcBef>
              <a:spcAft>
                <a:spcPts val="0"/>
              </a:spcAft>
              <a:buClr>
                <a:schemeClr val="accent2"/>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chemeClr val="dk2"/>
              </a:buClr>
              <a:buSzPts val="1600"/>
              <a:buNone/>
              <a:defRPr sz="1600"/>
            </a:lvl4pPr>
            <a:lvl5pPr lvl="4" algn="ctr">
              <a:lnSpc>
                <a:spcPct val="90000"/>
              </a:lnSpc>
              <a:spcBef>
                <a:spcPts val="500"/>
              </a:spcBef>
              <a:spcAft>
                <a:spcPts val="0"/>
              </a:spcAft>
              <a:buClr>
                <a:schemeClr val="accent2"/>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77" name="Google Shape;77;p27"/>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7"/>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000780-5619-4268-B72E-BCB4D60300E3}"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209069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chemeClr val="lt1"/>
              </a:buClr>
              <a:buSzPts val="2000"/>
              <a:buNone/>
              <a:defRPr sz="2000">
                <a:solidFill>
                  <a:schemeClr val="lt1"/>
                </a:solidFill>
              </a:defRPr>
            </a:lvl2pPr>
            <a:lvl3pPr marL="1371600" lvl="2" indent="-228600" algn="l">
              <a:lnSpc>
                <a:spcPct val="90000"/>
              </a:lnSpc>
              <a:spcBef>
                <a:spcPts val="500"/>
              </a:spcBef>
              <a:spcAft>
                <a:spcPts val="0"/>
              </a:spcAft>
              <a:buClr>
                <a:schemeClr val="lt1"/>
              </a:buClr>
              <a:buSzPts val="1800"/>
              <a:buNone/>
              <a:defRPr sz="1800">
                <a:solidFill>
                  <a:schemeClr val="lt1"/>
                </a:solidFill>
              </a:defRPr>
            </a:lvl3pPr>
            <a:lvl4pPr marL="1828800" lvl="3" indent="-228600" algn="l">
              <a:lnSpc>
                <a:spcPct val="90000"/>
              </a:lnSpc>
              <a:spcBef>
                <a:spcPts val="500"/>
              </a:spcBef>
              <a:spcAft>
                <a:spcPts val="0"/>
              </a:spcAft>
              <a:buClr>
                <a:schemeClr val="lt1"/>
              </a:buClr>
              <a:buSzPts val="1600"/>
              <a:buNone/>
              <a:defRPr sz="1600">
                <a:solidFill>
                  <a:schemeClr val="lt1"/>
                </a:solidFill>
              </a:defRPr>
            </a:lvl4pPr>
            <a:lvl5pPr marL="2286000" lvl="4" indent="-228600" algn="l">
              <a:lnSpc>
                <a:spcPct val="90000"/>
              </a:lnSpc>
              <a:spcBef>
                <a:spcPts val="500"/>
              </a:spcBef>
              <a:spcAft>
                <a:spcPts val="0"/>
              </a:spcAft>
              <a:buClr>
                <a:schemeClr val="lt1"/>
              </a:buClr>
              <a:buSzPts val="1600"/>
              <a:buNone/>
              <a:defRPr sz="1600">
                <a:solidFill>
                  <a:schemeClr val="lt1"/>
                </a:solidFill>
              </a:defRPr>
            </a:lvl5pPr>
            <a:lvl6pPr marL="2743200" lvl="5" indent="-228600" algn="l">
              <a:lnSpc>
                <a:spcPct val="90000"/>
              </a:lnSpc>
              <a:spcBef>
                <a:spcPts val="500"/>
              </a:spcBef>
              <a:spcAft>
                <a:spcPts val="0"/>
              </a:spcAft>
              <a:buClr>
                <a:schemeClr val="lt1"/>
              </a:buClr>
              <a:buSzPts val="1600"/>
              <a:buNone/>
              <a:defRPr sz="1600">
                <a:solidFill>
                  <a:schemeClr val="lt1"/>
                </a:solidFill>
              </a:defRPr>
            </a:lvl6pPr>
            <a:lvl7pPr marL="3200400" lvl="6" indent="-228600" algn="l">
              <a:lnSpc>
                <a:spcPct val="90000"/>
              </a:lnSpc>
              <a:spcBef>
                <a:spcPts val="500"/>
              </a:spcBef>
              <a:spcAft>
                <a:spcPts val="0"/>
              </a:spcAft>
              <a:buClr>
                <a:schemeClr val="lt1"/>
              </a:buClr>
              <a:buSzPts val="1600"/>
              <a:buNone/>
              <a:defRPr sz="1600">
                <a:solidFill>
                  <a:schemeClr val="lt1"/>
                </a:solidFill>
              </a:defRPr>
            </a:lvl7pPr>
            <a:lvl8pPr marL="3657600" lvl="7" indent="-228600" algn="l">
              <a:lnSpc>
                <a:spcPct val="90000"/>
              </a:lnSpc>
              <a:spcBef>
                <a:spcPts val="500"/>
              </a:spcBef>
              <a:spcAft>
                <a:spcPts val="0"/>
              </a:spcAft>
              <a:buClr>
                <a:schemeClr val="lt1"/>
              </a:buClr>
              <a:buSzPts val="1600"/>
              <a:buNone/>
              <a:defRPr sz="1600">
                <a:solidFill>
                  <a:schemeClr val="lt1"/>
                </a:solidFill>
              </a:defRPr>
            </a:lvl8pPr>
            <a:lvl9pPr marL="4114800" lvl="8" indent="-228600" algn="l">
              <a:lnSpc>
                <a:spcPct val="90000"/>
              </a:lnSpc>
              <a:spcBef>
                <a:spcPts val="500"/>
              </a:spcBef>
              <a:spcAft>
                <a:spcPts val="0"/>
              </a:spcAft>
              <a:buClr>
                <a:schemeClr val="lt1"/>
              </a:buClr>
              <a:buSzPts val="1600"/>
              <a:buNone/>
              <a:defRPr sz="1600">
                <a:solidFill>
                  <a:schemeClr val="lt1"/>
                </a:solidFill>
              </a:defRPr>
            </a:lvl9pPr>
          </a:lstStyle>
          <a:p>
            <a:endParaRPr/>
          </a:p>
        </p:txBody>
      </p:sp>
      <p:sp>
        <p:nvSpPr>
          <p:cNvPr id="32" name="Google Shape;32;p20"/>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0"/>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503823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9">
            <a:alphaModFix/>
          </a:blip>
          <a:stretch>
            <a:fillRect/>
          </a:stretch>
        </a:blipFill>
        <a:effectLst/>
      </p:bgPr>
    </p:bg>
    <p:spTree>
      <p:nvGrpSpPr>
        <p:cNvPr id="1" name="Shape 11"/>
        <p:cNvGrpSpPr/>
        <p:nvPr/>
      </p:nvGrpSpPr>
      <p:grpSpPr>
        <a:xfrm>
          <a:off x="0" y="0"/>
          <a:ext cx="0" cy="0"/>
          <a:chOff x="0" y="0"/>
          <a:chExt cx="0" cy="0"/>
        </a:xfrm>
      </p:grpSpPr>
      <p:sp>
        <p:nvSpPr>
          <p:cNvPr id="12" name="Google Shape;12;p17"/>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l" rtl="0">
              <a:spcBef>
                <a:spcPts val="0"/>
              </a:spcBef>
              <a:spcAft>
                <a:spcPts val="0"/>
              </a:spcAft>
              <a:buSzPts val="1400"/>
              <a:buNone/>
              <a:defRPr sz="1800" b="0" i="0" u="none" strike="noStrike" cap="none">
                <a:solidFill>
                  <a:schemeClr val="lt2"/>
                </a:solidFill>
              </a:defRPr>
            </a:lvl6pPr>
            <a:lvl7pPr marR="0" lvl="6" algn="l" rtl="0">
              <a:spcBef>
                <a:spcPts val="0"/>
              </a:spcBef>
              <a:spcAft>
                <a:spcPts val="0"/>
              </a:spcAft>
              <a:buSzPts val="1400"/>
              <a:buNone/>
              <a:defRPr sz="1800" b="0" i="0" u="none" strike="noStrike" cap="none">
                <a:solidFill>
                  <a:schemeClr val="lt2"/>
                </a:solidFill>
              </a:defRPr>
            </a:lvl7pPr>
            <a:lvl8pPr marR="0" lvl="7" algn="l" rtl="0">
              <a:spcBef>
                <a:spcPts val="0"/>
              </a:spcBef>
              <a:spcAft>
                <a:spcPts val="0"/>
              </a:spcAft>
              <a:buSzPts val="1400"/>
              <a:buNone/>
              <a:defRPr sz="1800" b="0" i="0" u="none" strike="noStrike" cap="none">
                <a:solidFill>
                  <a:schemeClr val="lt2"/>
                </a:solidFill>
              </a:defRPr>
            </a:lvl8pPr>
            <a:lvl9pPr marR="0" lvl="8" algn="l" rtl="0">
              <a:spcBef>
                <a:spcPts val="0"/>
              </a:spcBef>
              <a:spcAft>
                <a:spcPts val="0"/>
              </a:spcAft>
              <a:buSzPts val="1400"/>
              <a:buNone/>
              <a:defRPr sz="1800" b="0" i="0" u="none" strike="noStrike" cap="none">
                <a:solidFill>
                  <a:schemeClr val="lt2"/>
                </a:solidFill>
              </a:defRPr>
            </a:lvl9pPr>
          </a:lstStyle>
          <a:p>
            <a:endParaRPr/>
          </a:p>
        </p:txBody>
      </p:sp>
      <p:sp>
        <p:nvSpPr>
          <p:cNvPr id="13" name="Google Shape;13;p17"/>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2"/>
              </a:buClr>
              <a:buSzPts val="2800"/>
              <a:buFont typeface="Arial"/>
              <a:buChar char="•"/>
              <a:defRPr sz="2800" b="0" i="0" u="none" strike="noStrike" cap="none">
                <a:solidFill>
                  <a:schemeClr val="dk2"/>
                </a:solidFill>
                <a:latin typeface="Times New Roman"/>
                <a:ea typeface="Times New Roman"/>
                <a:cs typeface="Times New Roman"/>
                <a:sym typeface="Times New Roman"/>
              </a:defRPr>
            </a:lvl1pPr>
            <a:lvl2pPr marL="914400" marR="0" lvl="1" indent="-381000" algn="l" rtl="0">
              <a:lnSpc>
                <a:spcPct val="90000"/>
              </a:lnSpc>
              <a:spcBef>
                <a:spcPts val="500"/>
              </a:spcBef>
              <a:spcAft>
                <a:spcPts val="0"/>
              </a:spcAft>
              <a:buClr>
                <a:schemeClr val="accent2"/>
              </a:buClr>
              <a:buSzPts val="2400"/>
              <a:buFont typeface="Arial"/>
              <a:buChar char="•"/>
              <a:defRPr sz="2400" b="1" i="0" u="none" strike="noStrike" cap="none">
                <a:solidFill>
                  <a:schemeClr val="accent2"/>
                </a:solidFill>
                <a:latin typeface="Times New Roman"/>
                <a:ea typeface="Times New Roman"/>
                <a:cs typeface="Times New Roman"/>
                <a:sym typeface="Times New Roman"/>
              </a:defRPr>
            </a:lvl2pPr>
            <a:lvl3pPr marL="1371600" marR="0" lvl="2" indent="-355600" algn="l" rtl="0">
              <a:lnSpc>
                <a:spcPct val="90000"/>
              </a:lnSpc>
              <a:spcBef>
                <a:spcPts val="500"/>
              </a:spcBef>
              <a:spcAft>
                <a:spcPts val="0"/>
              </a:spcAft>
              <a:buClr>
                <a:srgbClr val="3F3F3F"/>
              </a:buClr>
              <a:buSzPts val="2000"/>
              <a:buFont typeface="Arial"/>
              <a:buChar char="•"/>
              <a:defRPr sz="2000" b="1" i="0" u="none" strike="noStrike" cap="none">
                <a:solidFill>
                  <a:srgbClr val="3F3F3F"/>
                </a:solidFill>
                <a:latin typeface="Times New Roman"/>
                <a:ea typeface="Times New Roman"/>
                <a:cs typeface="Times New Roman"/>
                <a:sym typeface="Times New Roman"/>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Times New Roman"/>
                <a:ea typeface="Times New Roman"/>
                <a:cs typeface="Times New Roman"/>
                <a:sym typeface="Times New Roman"/>
              </a:defRPr>
            </a:lvl4pPr>
            <a:lvl5pPr marL="2286000" marR="0" lvl="4" indent="-342900" algn="l" rtl="0">
              <a:lnSpc>
                <a:spcPct val="90000"/>
              </a:lnSpc>
              <a:spcBef>
                <a:spcPts val="500"/>
              </a:spcBef>
              <a:spcAft>
                <a:spcPts val="0"/>
              </a:spcAft>
              <a:buClr>
                <a:schemeClr val="accent2"/>
              </a:buClr>
              <a:buSzPts val="1800"/>
              <a:buFont typeface="Arial"/>
              <a:buChar char="•"/>
              <a:defRPr sz="1800" b="1" i="0" u="none" strike="noStrike" cap="none">
                <a:solidFill>
                  <a:schemeClr val="accent2"/>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4" name="Google Shape;14;p17"/>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200" b="0" i="0" u="none" strike="noStrike" cap="none">
                <a:solidFill>
                  <a:schemeClr val="dk2"/>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5" name="Google Shape;15;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6" name="Google Shape;16;p17"/>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4" r:id="rId2"/>
    <p:sldLayoutId id="2147483656" r:id="rId3"/>
    <p:sldLayoutId id="2147483657" r:id="rId4"/>
    <p:sldLayoutId id="2147483658" r:id="rId5"/>
    <p:sldLayoutId id="2147483659" r:id="rId6"/>
    <p:sldLayoutId id="2147483660"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law.lis.virginia.gov/vacode/22.1-253.13:1/" TargetMode="External"/><Relationship Id="rId2" Type="http://schemas.openxmlformats.org/officeDocument/2006/relationships/hyperlink" Target="http://law.lis.virginia.gov/constitution/article8/section2" TargetMode="External"/><Relationship Id="rId1" Type="http://schemas.openxmlformats.org/officeDocument/2006/relationships/slideLayout" Target="../slideLayouts/slideLayout4.xml"/><Relationship Id="rId4" Type="http://schemas.openxmlformats.org/officeDocument/2006/relationships/hyperlink" Target="https://law.lis.virginia.gov/vacode/title22.1/chapter13.2/section22.1-253.13:9/"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
          <p:cNvSpPr txBox="1">
            <a:spLocks noGrp="1"/>
          </p:cNvSpPr>
          <p:nvPr>
            <p:ph type="ctrTitle"/>
          </p:nvPr>
        </p:nvSpPr>
        <p:spPr>
          <a:xfrm>
            <a:off x="1524000" y="2235200"/>
            <a:ext cx="9144000" cy="2387600"/>
          </a:xfrm>
          <a:prstGeom prst="rect">
            <a:avLst/>
          </a:prstGeom>
          <a:noFill/>
          <a:ln w="79375" cap="rnd" cmpd="sng">
            <a:solidFill>
              <a:srgbClr val="003B71">
                <a:alpha val="78431"/>
              </a:srgbClr>
            </a:solidFill>
            <a:prstDash val="solid"/>
            <a:miter lim="524288"/>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3600"/>
              <a:buFont typeface="Times New Roman"/>
              <a:buNone/>
            </a:pPr>
            <a:r>
              <a:rPr lang="en-US" sz="3600" b="1" i="0" u="none">
                <a:solidFill>
                  <a:schemeClr val="dk2"/>
                </a:solidFill>
                <a:latin typeface="Times New Roman"/>
                <a:ea typeface="Times New Roman"/>
                <a:cs typeface="Times New Roman"/>
                <a:sym typeface="Times New Roman"/>
              </a:rPr>
              <a:t>2023 BIENNIAL REVIEW OF THE STANDARDS OF QUALITY: OVERVIEW OF REVIEW PROCESS</a:t>
            </a:r>
            <a:endParaRPr/>
          </a:p>
        </p:txBody>
      </p:sp>
      <p:sp>
        <p:nvSpPr>
          <p:cNvPr id="111" name="Google Shape;111;p1"/>
          <p:cNvSpPr txBox="1">
            <a:spLocks noGrp="1"/>
          </p:cNvSpPr>
          <p:nvPr>
            <p:ph type="subTitle" idx="1"/>
          </p:nvPr>
        </p:nvSpPr>
        <p:spPr>
          <a:xfrm>
            <a:off x="1444625" y="4714875"/>
            <a:ext cx="9144000" cy="10287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2"/>
              </a:buClr>
              <a:buSzPts val="2400"/>
              <a:buNone/>
            </a:pPr>
            <a:r>
              <a:rPr lang="en-US" sz="2400" b="0" i="0" u="none" dirty="0">
                <a:latin typeface="Times New Roman"/>
                <a:ea typeface="Times New Roman"/>
                <a:cs typeface="Times New Roman"/>
                <a:sym typeface="Times New Roman"/>
              </a:rPr>
              <a:t>PRESENTED TO THE VIRGINIA BOARD OF EDUCATION’S COMMITTEE ON THE STANDARDS OF QUALITY</a:t>
            </a:r>
            <a:endParaRPr dirty="0"/>
          </a:p>
          <a:p>
            <a:pPr marL="0" lvl="0" indent="0" algn="ctr" rtl="0">
              <a:lnSpc>
                <a:spcPct val="90000"/>
              </a:lnSpc>
              <a:spcBef>
                <a:spcPts val="1000"/>
              </a:spcBef>
              <a:spcAft>
                <a:spcPts val="0"/>
              </a:spcAft>
              <a:buClr>
                <a:schemeClr val="dk2"/>
              </a:buClr>
              <a:buSzPts val="2400"/>
              <a:buNone/>
            </a:pPr>
            <a:r>
              <a:rPr lang="en-US" dirty="0"/>
              <a:t>JULY</a:t>
            </a:r>
            <a:r>
              <a:rPr lang="en-US" sz="2400" b="0" i="0" u="none" dirty="0">
                <a:latin typeface="Times New Roman"/>
                <a:ea typeface="Times New Roman"/>
                <a:cs typeface="Times New Roman"/>
                <a:sym typeface="Times New Roman"/>
              </a:rPr>
              <a:t> 25, 2023</a:t>
            </a:r>
            <a:endParaRPr dirty="0"/>
          </a:p>
        </p:txBody>
      </p:sp>
      <p:sp>
        <p:nvSpPr>
          <p:cNvPr id="112" name="Google Shape;112;p1"/>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500"/>
              </a:lnSpc>
            </a:pPr>
            <a:r>
              <a:rPr lang="en-US" sz="4000"/>
              <a:t>Standard 1: Instructional programs supporting the Standards of Learning</a:t>
            </a:r>
          </a:p>
        </p:txBody>
      </p:sp>
      <p:sp>
        <p:nvSpPr>
          <p:cNvPr id="3" name="Content Placeholder 2"/>
          <p:cNvSpPr>
            <a:spLocks noGrp="1"/>
          </p:cNvSpPr>
          <p:nvPr>
            <p:ph idx="1"/>
          </p:nvPr>
        </p:nvSpPr>
        <p:spPr>
          <a:xfrm>
            <a:off x="1981200" y="1524000"/>
            <a:ext cx="8229600" cy="4724400"/>
          </a:xfrm>
        </p:spPr>
        <p:txBody>
          <a:bodyPr>
            <a:noAutofit/>
          </a:bodyPr>
          <a:lstStyle/>
          <a:p>
            <a:pPr>
              <a:spcAft>
                <a:spcPts val="1200"/>
              </a:spcAft>
            </a:pPr>
            <a:r>
              <a:rPr lang="en-US" sz="2800" b="0"/>
              <a:t>Directs the Board to establish learning objectives known as the Standards of Learning</a:t>
            </a:r>
            <a:endParaRPr lang="en-US"/>
          </a:p>
          <a:p>
            <a:pPr>
              <a:spcAft>
                <a:spcPts val="1200"/>
              </a:spcAft>
            </a:pPr>
            <a:r>
              <a:rPr lang="en-US" sz="2800" b="0"/>
              <a:t>Directs local school boards to provide instruction that is aligned to the Standards of Learning</a:t>
            </a:r>
          </a:p>
          <a:p>
            <a:pPr>
              <a:spcAft>
                <a:spcPts val="1200"/>
              </a:spcAft>
            </a:pPr>
            <a:r>
              <a:rPr lang="en-US" sz="2800" b="0"/>
              <a:t>Requires local school boards to provide a program of student services to aid with educational, social, and career development</a:t>
            </a:r>
          </a:p>
          <a:p>
            <a:pPr>
              <a:spcAft>
                <a:spcPts val="1200"/>
              </a:spcAft>
            </a:pPr>
            <a:endParaRPr lang="en-US" sz="2800" b="0">
              <a:latin typeface="+mn-lt"/>
              <a:cs typeface="Times New Roman" panose="02020603050405020304" pitchFamily="18" charset="0"/>
            </a:endParaRPr>
          </a:p>
          <a:p>
            <a:pPr>
              <a:spcAft>
                <a:spcPts val="1200"/>
              </a:spcAft>
            </a:pPr>
            <a:endParaRPr lang="en-US" sz="2800" b="0">
              <a:latin typeface="+mn-lt"/>
              <a:cs typeface="Times New Roman" panose="02020603050405020304" pitchFamily="18" charset="0"/>
            </a:endParaRPr>
          </a:p>
        </p:txBody>
      </p:sp>
    </p:spTree>
    <p:extLst>
      <p:ext uri="{BB962C8B-B14F-4D97-AF65-F5344CB8AC3E}">
        <p14:creationId xmlns:p14="http://schemas.microsoft.com/office/powerpoint/2010/main" val="2556040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500"/>
              </a:lnSpc>
            </a:pPr>
            <a:r>
              <a:rPr lang="en-US" sz="4000"/>
              <a:t>Standard 1: Instructional programs supporting the Standards of Learning</a:t>
            </a:r>
          </a:p>
        </p:txBody>
      </p:sp>
      <p:sp>
        <p:nvSpPr>
          <p:cNvPr id="3" name="Content Placeholder 2"/>
          <p:cNvSpPr>
            <a:spLocks noGrp="1"/>
          </p:cNvSpPr>
          <p:nvPr>
            <p:ph idx="1"/>
          </p:nvPr>
        </p:nvSpPr>
        <p:spPr>
          <a:xfrm>
            <a:off x="1981200" y="1524000"/>
            <a:ext cx="8229600" cy="4724400"/>
          </a:xfrm>
        </p:spPr>
        <p:txBody>
          <a:bodyPr>
            <a:noAutofit/>
          </a:bodyPr>
          <a:lstStyle/>
          <a:p>
            <a:pPr>
              <a:spcAft>
                <a:spcPts val="1200"/>
              </a:spcAft>
            </a:pPr>
            <a:r>
              <a:rPr lang="en-US" sz="2400" b="0"/>
              <a:t>Requires school divisions to implement programs addressing the needs of individual students:</a:t>
            </a:r>
          </a:p>
          <a:p>
            <a:pPr lvl="1">
              <a:spcAft>
                <a:spcPts val="1200"/>
              </a:spcAft>
            </a:pPr>
            <a:r>
              <a:rPr lang="en-US" sz="2000"/>
              <a:t>Prevention, intervention and  remediation programs to at-risk students</a:t>
            </a:r>
          </a:p>
          <a:p>
            <a:pPr lvl="1">
              <a:spcAft>
                <a:spcPts val="1200"/>
              </a:spcAft>
            </a:pPr>
            <a:r>
              <a:rPr lang="en-US" sz="2000"/>
              <a:t>Early identification and intervention services for students with reading and mathematics deficiencies</a:t>
            </a:r>
          </a:p>
          <a:p>
            <a:pPr lvl="1">
              <a:spcAft>
                <a:spcPts val="1200"/>
              </a:spcAft>
            </a:pPr>
            <a:r>
              <a:rPr lang="en-US" sz="2000"/>
              <a:t>Early identification and appropriate instruction for students with disabilities, English learners, and gifted students</a:t>
            </a:r>
            <a:endParaRPr lang="en-US">
              <a:solidFill>
                <a:srgbClr val="003C71"/>
              </a:solidFill>
            </a:endParaRPr>
          </a:p>
          <a:p>
            <a:pPr>
              <a:spcAft>
                <a:spcPts val="1200"/>
              </a:spcAft>
            </a:pPr>
            <a:r>
              <a:rPr lang="en-US" sz="2400" b="0">
                <a:solidFill>
                  <a:schemeClr val="bg2"/>
                </a:solidFill>
              </a:rPr>
              <a:t>Requires parents and students to be notified of opportunities such as career and technical programs, dual enrollment, advanced placement, Governor’s School programs</a:t>
            </a:r>
            <a:endParaRPr lang="en-US" sz="2400">
              <a:solidFill>
                <a:schemeClr val="bg2"/>
              </a:solidFill>
            </a:endParaRPr>
          </a:p>
          <a:p>
            <a:pPr>
              <a:spcAft>
                <a:spcPts val="1200"/>
              </a:spcAft>
              <a:buClr>
                <a:srgbClr val="003C71"/>
              </a:buClr>
            </a:pPr>
            <a:endParaRPr lang="en-US">
              <a:solidFill>
                <a:srgbClr val="003C71"/>
              </a:solidFill>
              <a:cs typeface="Times New Roman" panose="02020603050405020304" pitchFamily="18" charset="0"/>
            </a:endParaRPr>
          </a:p>
        </p:txBody>
      </p:sp>
    </p:spTree>
    <p:extLst>
      <p:ext uri="{BB962C8B-B14F-4D97-AF65-F5344CB8AC3E}">
        <p14:creationId xmlns:p14="http://schemas.microsoft.com/office/powerpoint/2010/main" val="2105610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0324" y="379741"/>
            <a:ext cx="8686800" cy="1143000"/>
          </a:xfrm>
        </p:spPr>
        <p:txBody>
          <a:bodyPr>
            <a:noAutofit/>
          </a:bodyPr>
          <a:lstStyle/>
          <a:p>
            <a:pPr>
              <a:lnSpc>
                <a:spcPts val="4000"/>
              </a:lnSpc>
            </a:pPr>
            <a:r>
              <a:rPr lang="en-US" sz="4000"/>
              <a:t>Standard 2: Instructional, administrative, and support personnel</a:t>
            </a:r>
          </a:p>
        </p:txBody>
      </p:sp>
      <p:sp>
        <p:nvSpPr>
          <p:cNvPr id="3" name="Content Placeholder 2"/>
          <p:cNvSpPr>
            <a:spLocks noGrp="1"/>
          </p:cNvSpPr>
          <p:nvPr>
            <p:ph idx="1"/>
          </p:nvPr>
        </p:nvSpPr>
        <p:spPr>
          <a:xfrm>
            <a:off x="1981200" y="1524000"/>
            <a:ext cx="8229600" cy="4724400"/>
          </a:xfrm>
        </p:spPr>
        <p:txBody>
          <a:bodyPr>
            <a:normAutofit fontScale="92500" lnSpcReduction="10000"/>
          </a:bodyPr>
          <a:lstStyle/>
          <a:p>
            <a:pPr>
              <a:spcAft>
                <a:spcPts val="1200"/>
              </a:spcAft>
            </a:pPr>
            <a:r>
              <a:rPr lang="en-US" sz="2800" b="0"/>
              <a:t>Establishes minimum staff-to-student ratios for teachers, principals, assistant principals, librarians, counselors, and specialized student support positions</a:t>
            </a:r>
          </a:p>
          <a:p>
            <a:pPr lvl="1">
              <a:spcAft>
                <a:spcPts val="1200"/>
              </a:spcAft>
            </a:pPr>
            <a:r>
              <a:rPr lang="en-US" sz="2400"/>
              <a:t>These ratios are used to fund the state share of these positions</a:t>
            </a:r>
          </a:p>
          <a:p>
            <a:pPr>
              <a:spcAft>
                <a:spcPts val="1200"/>
              </a:spcAft>
              <a:buClr>
                <a:srgbClr val="003C71"/>
              </a:buClr>
            </a:pPr>
            <a:r>
              <a:rPr lang="en-US" sz="2600"/>
              <a:t>Requires additional staffing based on student needs:</a:t>
            </a:r>
          </a:p>
          <a:p>
            <a:pPr lvl="1">
              <a:spcAft>
                <a:spcPts val="1200"/>
              </a:spcAft>
            </a:pPr>
            <a:r>
              <a:rPr lang="en-US"/>
              <a:t>Special education as provided in the Appropriation Act and in Board regulations</a:t>
            </a:r>
            <a:endParaRPr lang="en-US" b="0"/>
          </a:p>
          <a:p>
            <a:pPr lvl="1">
              <a:spcAft>
                <a:spcPts val="1200"/>
              </a:spcAft>
            </a:pPr>
            <a:r>
              <a:rPr lang="en-US"/>
              <a:t>Prevention, intervention, and remediation services as provided in the Appropriation Act</a:t>
            </a:r>
            <a:endParaRPr lang="en-US" b="0"/>
          </a:p>
          <a:p>
            <a:pPr lvl="1">
              <a:spcAft>
                <a:spcPts val="1200"/>
              </a:spcAft>
            </a:pPr>
            <a:r>
              <a:rPr lang="en-US"/>
              <a:t>20 full time positions per 1,000 English learner students</a:t>
            </a:r>
          </a:p>
        </p:txBody>
      </p:sp>
    </p:spTree>
    <p:extLst>
      <p:ext uri="{BB962C8B-B14F-4D97-AF65-F5344CB8AC3E}">
        <p14:creationId xmlns:p14="http://schemas.microsoft.com/office/powerpoint/2010/main" val="200238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1981200" y="1524000"/>
            <a:ext cx="8229600" cy="4724400"/>
          </a:xfrm>
        </p:spPr>
        <p:txBody>
          <a:bodyPr>
            <a:noAutofit/>
          </a:bodyPr>
          <a:lstStyle/>
          <a:p>
            <a:pPr>
              <a:spcAft>
                <a:spcPts val="1200"/>
              </a:spcAft>
            </a:pPr>
            <a:r>
              <a:rPr lang="en-US" sz="2800" b="0"/>
              <a:t>Directs the Board to establish Standards of Accreditation</a:t>
            </a:r>
          </a:p>
          <a:p>
            <a:pPr>
              <a:spcAft>
                <a:spcPts val="1200"/>
              </a:spcAft>
            </a:pPr>
            <a:r>
              <a:rPr lang="en-US" sz="2800" b="0"/>
              <a:t>Requires school boards to maintain accredited schools</a:t>
            </a:r>
          </a:p>
          <a:p>
            <a:pPr lvl="1">
              <a:spcAft>
                <a:spcPts val="1200"/>
              </a:spcAft>
            </a:pPr>
            <a:r>
              <a:rPr lang="en-US" sz="2400"/>
              <a:t>Provides actions to be taken for schools not meeting standards</a:t>
            </a:r>
          </a:p>
          <a:p>
            <a:pPr>
              <a:spcAft>
                <a:spcPts val="1200"/>
              </a:spcAft>
            </a:pPr>
            <a:r>
              <a:rPr lang="en-US" sz="2800" b="0"/>
              <a:t>Directs the Board to “prescribe assessment methods to determine the level of achievement of the Standards of Learning objectives…”</a:t>
            </a:r>
          </a:p>
          <a:p>
            <a:pPr>
              <a:spcAft>
                <a:spcPts val="1200"/>
              </a:spcAft>
            </a:pPr>
            <a:endParaRPr lang="en-US" sz="2800" b="0">
              <a:cs typeface="Times New Roman" panose="02020603050405020304" pitchFamily="18" charset="0"/>
            </a:endParaRPr>
          </a:p>
          <a:p>
            <a:pPr>
              <a:spcAft>
                <a:spcPts val="1200"/>
              </a:spcAft>
            </a:pPr>
            <a:endParaRPr lang="en-US" sz="2800" b="0">
              <a:cs typeface="Times New Roman" panose="02020603050405020304" pitchFamily="18" charset="0"/>
            </a:endParaRPr>
          </a:p>
        </p:txBody>
      </p:sp>
      <p:sp>
        <p:nvSpPr>
          <p:cNvPr id="4" name="Title 3"/>
          <p:cNvSpPr>
            <a:spLocks noGrp="1"/>
          </p:cNvSpPr>
          <p:nvPr>
            <p:ph type="title"/>
          </p:nvPr>
        </p:nvSpPr>
        <p:spPr>
          <a:xfrm>
            <a:off x="1981200" y="304800"/>
            <a:ext cx="8229600" cy="1143000"/>
          </a:xfrm>
        </p:spPr>
        <p:txBody>
          <a:bodyPr>
            <a:noAutofit/>
          </a:bodyPr>
          <a:lstStyle/>
          <a:p>
            <a:pPr>
              <a:lnSpc>
                <a:spcPts val="4000"/>
              </a:lnSpc>
            </a:pPr>
            <a:r>
              <a:rPr lang="en-US" sz="4000">
                <a:solidFill>
                  <a:schemeClr val="bg2"/>
                </a:solidFill>
                <a:ea typeface="+mn-ea"/>
              </a:rPr>
              <a:t>Standard 3: Accreditation, other standards, assessments</a:t>
            </a:r>
            <a:endParaRPr lang="en-US" sz="4000">
              <a:solidFill>
                <a:schemeClr val="bg2"/>
              </a:solidFill>
            </a:endParaRPr>
          </a:p>
        </p:txBody>
      </p:sp>
    </p:spTree>
    <p:extLst>
      <p:ext uri="{BB962C8B-B14F-4D97-AF65-F5344CB8AC3E}">
        <p14:creationId xmlns:p14="http://schemas.microsoft.com/office/powerpoint/2010/main" val="3625861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1981200" y="1524000"/>
            <a:ext cx="8229600" cy="4724400"/>
          </a:xfrm>
        </p:spPr>
        <p:txBody>
          <a:bodyPr>
            <a:normAutofit fontScale="92500" lnSpcReduction="10000"/>
          </a:bodyPr>
          <a:lstStyle/>
          <a:p>
            <a:pPr>
              <a:spcBef>
                <a:spcPts val="600"/>
              </a:spcBef>
            </a:pPr>
            <a:r>
              <a:rPr lang="en-US" sz="2800" b="0"/>
              <a:t>Directs local school boards to award diplomas to students that meet the graduation requirements prescribed by the Board of Education</a:t>
            </a:r>
          </a:p>
          <a:p>
            <a:pPr>
              <a:spcBef>
                <a:spcPts val="600"/>
              </a:spcBef>
            </a:pPr>
            <a:r>
              <a:rPr lang="en-US" sz="2800" b="0"/>
              <a:t>Directs the Board of Education to include in its graduation requirements:</a:t>
            </a:r>
          </a:p>
          <a:p>
            <a:pPr lvl="1">
              <a:spcBef>
                <a:spcPts val="600"/>
              </a:spcBef>
            </a:pPr>
            <a:r>
              <a:rPr lang="en-US" sz="2400"/>
              <a:t>A Profile of a Virginia Graduate that identifies the knowledge and skills needed, giving consideration to the Five C’s</a:t>
            </a:r>
          </a:p>
          <a:p>
            <a:pPr lvl="1">
              <a:spcBef>
                <a:spcPts val="600"/>
              </a:spcBef>
            </a:pPr>
            <a:r>
              <a:rPr lang="en-US" sz="2400"/>
              <a:t>Completion of US/VA history, emergency first aid, cardiopulmonary resuscitation, use of an AED</a:t>
            </a:r>
          </a:p>
          <a:p>
            <a:pPr>
              <a:spcBef>
                <a:spcPts val="600"/>
              </a:spcBef>
            </a:pPr>
            <a:r>
              <a:rPr lang="en-US" sz="2800" b="0"/>
              <a:t>Requires school divisions to notify parents of students with disabilities and English learners of right to education through age 21 and 22, respectively</a:t>
            </a:r>
          </a:p>
          <a:p>
            <a:pPr marL="0" indent="0">
              <a:spcAft>
                <a:spcPts val="1200"/>
              </a:spcAft>
              <a:buNone/>
            </a:pPr>
            <a:endParaRPr lang="en-US" sz="2800" b="0">
              <a:cs typeface="Times New Roman" panose="02020603050405020304" pitchFamily="18" charset="0"/>
            </a:endParaRPr>
          </a:p>
          <a:p>
            <a:pPr>
              <a:spcAft>
                <a:spcPts val="1200"/>
              </a:spcAft>
            </a:pPr>
            <a:endParaRPr lang="en-US" sz="2800" b="0">
              <a:cs typeface="Times New Roman" panose="02020603050405020304" pitchFamily="18" charset="0"/>
            </a:endParaRPr>
          </a:p>
          <a:p>
            <a:pPr>
              <a:spcAft>
                <a:spcPts val="1200"/>
              </a:spcAft>
            </a:pPr>
            <a:endParaRPr lang="en-US" sz="2800" b="0">
              <a:cs typeface="Times New Roman" panose="02020603050405020304" pitchFamily="18" charset="0"/>
            </a:endParaRPr>
          </a:p>
        </p:txBody>
      </p:sp>
      <p:sp>
        <p:nvSpPr>
          <p:cNvPr id="4" name="Title 3"/>
          <p:cNvSpPr>
            <a:spLocks noGrp="1"/>
          </p:cNvSpPr>
          <p:nvPr>
            <p:ph type="title"/>
          </p:nvPr>
        </p:nvSpPr>
        <p:spPr>
          <a:xfrm>
            <a:off x="1977478" y="198711"/>
            <a:ext cx="9201150" cy="1325562"/>
          </a:xfrm>
        </p:spPr>
        <p:txBody>
          <a:bodyPr>
            <a:noAutofit/>
          </a:bodyPr>
          <a:lstStyle/>
          <a:p>
            <a:pPr rtl="0" eaLnBrk="1" latinLnBrk="0" hangingPunct="1"/>
            <a:r>
              <a:rPr lang="en-US" sz="4000">
                <a:solidFill>
                  <a:schemeClr val="bg2"/>
                </a:solidFill>
                <a:ea typeface="+mn-ea"/>
              </a:rPr>
              <a:t>Standard 4: Student achievement and graduation requirements</a:t>
            </a:r>
            <a:endParaRPr lang="en-US" sz="4000">
              <a:solidFill>
                <a:schemeClr val="bg2"/>
              </a:solidFill>
            </a:endParaRPr>
          </a:p>
        </p:txBody>
      </p:sp>
    </p:spTree>
    <p:extLst>
      <p:ext uri="{BB962C8B-B14F-4D97-AF65-F5344CB8AC3E}">
        <p14:creationId xmlns:p14="http://schemas.microsoft.com/office/powerpoint/2010/main" val="3002712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1981200" y="1524000"/>
            <a:ext cx="8229600" cy="4724400"/>
          </a:xfrm>
        </p:spPr>
        <p:txBody>
          <a:bodyPr>
            <a:normAutofit/>
          </a:bodyPr>
          <a:lstStyle/>
          <a:p>
            <a:pPr>
              <a:spcBef>
                <a:spcPts val="600"/>
              </a:spcBef>
            </a:pPr>
            <a:r>
              <a:rPr lang="en-US" sz="2600" b="0"/>
              <a:t>Requires Board of Education, school boards, school division staff to participate in high-quality professional development</a:t>
            </a:r>
          </a:p>
          <a:p>
            <a:pPr>
              <a:spcBef>
                <a:spcPts val="600"/>
              </a:spcBef>
            </a:pPr>
            <a:r>
              <a:rPr lang="en-US" sz="2600" b="0"/>
              <a:t>Requires Board to provide guidance on high-quality professional development for teachers, principals, division superintendents, and other school staff</a:t>
            </a:r>
          </a:p>
          <a:p>
            <a:pPr>
              <a:spcBef>
                <a:spcPts val="600"/>
              </a:spcBef>
            </a:pPr>
            <a:r>
              <a:rPr lang="en-US" sz="2600" b="0"/>
              <a:t>Directs local school boards to provide a high-quality professional development program</a:t>
            </a:r>
          </a:p>
          <a:p>
            <a:pPr>
              <a:spcBef>
                <a:spcPts val="600"/>
              </a:spcBef>
            </a:pPr>
            <a:r>
              <a:rPr lang="en-US" sz="2600" b="0"/>
              <a:t>Establishes a consistent system for the evaluation of teachers, principals, and superintendents</a:t>
            </a:r>
          </a:p>
          <a:p>
            <a:pPr>
              <a:spcAft>
                <a:spcPts val="1200"/>
              </a:spcAft>
            </a:pPr>
            <a:endParaRPr lang="en-US" sz="2600" b="0">
              <a:cs typeface="Times New Roman" panose="02020603050405020304" pitchFamily="18" charset="0"/>
            </a:endParaRPr>
          </a:p>
          <a:p>
            <a:pPr>
              <a:spcAft>
                <a:spcPts val="1200"/>
              </a:spcAft>
            </a:pPr>
            <a:endParaRPr lang="en-US" sz="2600" b="0">
              <a:cs typeface="Times New Roman" panose="02020603050405020304" pitchFamily="18" charset="0"/>
            </a:endParaRPr>
          </a:p>
        </p:txBody>
      </p:sp>
      <p:sp>
        <p:nvSpPr>
          <p:cNvPr id="4" name="Title 3"/>
          <p:cNvSpPr>
            <a:spLocks noGrp="1"/>
          </p:cNvSpPr>
          <p:nvPr>
            <p:ph type="title"/>
          </p:nvPr>
        </p:nvSpPr>
        <p:spPr>
          <a:xfrm>
            <a:off x="1977478" y="198711"/>
            <a:ext cx="9201150" cy="1325562"/>
          </a:xfrm>
        </p:spPr>
        <p:txBody>
          <a:bodyPr>
            <a:normAutofit/>
          </a:bodyPr>
          <a:lstStyle/>
          <a:p>
            <a:pPr rtl="0" eaLnBrk="1" latinLnBrk="0" hangingPunct="1"/>
            <a:r>
              <a:rPr lang="en-US" sz="4000">
                <a:solidFill>
                  <a:schemeClr val="bg2"/>
                </a:solidFill>
                <a:ea typeface="+mn-ea"/>
              </a:rPr>
              <a:t>Standard 5: Quality of classroom instruction and educational leadership</a:t>
            </a:r>
            <a:endParaRPr lang="en-US">
              <a:solidFill>
                <a:schemeClr val="bg2"/>
              </a:solidFill>
            </a:endParaRPr>
          </a:p>
        </p:txBody>
      </p:sp>
    </p:spTree>
    <p:extLst>
      <p:ext uri="{BB962C8B-B14F-4D97-AF65-F5344CB8AC3E}">
        <p14:creationId xmlns:p14="http://schemas.microsoft.com/office/powerpoint/2010/main" val="1373861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1981200" y="1524000"/>
            <a:ext cx="8534400" cy="4724400"/>
          </a:xfrm>
        </p:spPr>
        <p:txBody>
          <a:bodyPr spcFirstLastPara="1" wrap="square" lIns="91425" tIns="45700" rIns="91425" bIns="45700" anchor="t" anchorCtr="0">
            <a:noAutofit/>
          </a:bodyPr>
          <a:lstStyle/>
          <a:p>
            <a:pPr>
              <a:spcAft>
                <a:spcPts val="1200"/>
              </a:spcAft>
            </a:pPr>
            <a:r>
              <a:rPr lang="en-US" b="0" dirty="0"/>
              <a:t>Requires comprehensive, unified long-range plans to be developed by the Board, local school boards, and individual schools</a:t>
            </a:r>
          </a:p>
          <a:p>
            <a:pPr>
              <a:spcBef>
                <a:spcPts val="0"/>
              </a:spcBef>
              <a:spcAft>
                <a:spcPts val="600"/>
              </a:spcAft>
            </a:pPr>
            <a:r>
              <a:rPr lang="en-US" dirty="0"/>
              <a:t>Based</a:t>
            </a:r>
            <a:r>
              <a:rPr lang="en-US" b="0" dirty="0"/>
              <a:t> on data collection, analysis, and evaluation and must address:</a:t>
            </a:r>
          </a:p>
          <a:p>
            <a:pPr lvl="1">
              <a:spcBef>
                <a:spcPts val="0"/>
              </a:spcBef>
              <a:spcAft>
                <a:spcPts val="600"/>
              </a:spcAft>
            </a:pPr>
            <a:r>
              <a:rPr lang="en-US" dirty="0"/>
              <a:t>Strategies to improve student achievement, especially for at-risk students,</a:t>
            </a:r>
          </a:p>
          <a:p>
            <a:pPr lvl="1">
              <a:spcBef>
                <a:spcPts val="0"/>
              </a:spcBef>
              <a:spcAft>
                <a:spcPts val="600"/>
              </a:spcAft>
            </a:pPr>
            <a:r>
              <a:rPr lang="en-US" dirty="0"/>
              <a:t>The extent to which plan objectives are being achieved,</a:t>
            </a:r>
          </a:p>
          <a:p>
            <a:pPr lvl="1">
              <a:spcBef>
                <a:spcPts val="0"/>
              </a:spcBef>
              <a:spcAft>
                <a:spcPts val="600"/>
              </a:spcAft>
            </a:pPr>
            <a:r>
              <a:rPr lang="en-US" dirty="0"/>
              <a:t>Assessment of needs,</a:t>
            </a:r>
          </a:p>
          <a:p>
            <a:pPr lvl="1">
              <a:spcBef>
                <a:spcPts val="0"/>
              </a:spcBef>
              <a:spcAft>
                <a:spcPts val="600"/>
              </a:spcAft>
            </a:pPr>
            <a:r>
              <a:rPr lang="en-US" dirty="0"/>
              <a:t>Enrollment forecasts, and</a:t>
            </a:r>
          </a:p>
          <a:p>
            <a:pPr lvl="1">
              <a:spcBef>
                <a:spcPts val="0"/>
              </a:spcBef>
              <a:spcAft>
                <a:spcPts val="600"/>
              </a:spcAft>
            </a:pPr>
            <a:r>
              <a:rPr lang="en-US" dirty="0"/>
              <a:t>Plans for integrating technology into instruction.</a:t>
            </a:r>
          </a:p>
          <a:p>
            <a:pPr>
              <a:spcAft>
                <a:spcPts val="1200"/>
              </a:spcAft>
            </a:pPr>
            <a:endParaRPr lang="en-US" b="0" dirty="0">
              <a:cs typeface="Times New Roman" panose="02020603050405020304" pitchFamily="18" charset="0"/>
            </a:endParaRPr>
          </a:p>
          <a:p>
            <a:pPr>
              <a:spcAft>
                <a:spcPts val="1200"/>
              </a:spcAft>
            </a:pPr>
            <a:endParaRPr lang="en-US" b="0" dirty="0">
              <a:cs typeface="Times New Roman" panose="02020603050405020304" pitchFamily="18" charset="0"/>
            </a:endParaRPr>
          </a:p>
        </p:txBody>
      </p:sp>
      <p:sp>
        <p:nvSpPr>
          <p:cNvPr id="4" name="Title 3"/>
          <p:cNvSpPr>
            <a:spLocks noGrp="1"/>
          </p:cNvSpPr>
          <p:nvPr>
            <p:ph type="title"/>
          </p:nvPr>
        </p:nvSpPr>
        <p:spPr>
          <a:xfrm>
            <a:off x="1979449" y="379741"/>
            <a:ext cx="9144000" cy="1143000"/>
          </a:xfrm>
        </p:spPr>
        <p:txBody>
          <a:bodyPr>
            <a:noAutofit/>
          </a:bodyPr>
          <a:lstStyle/>
          <a:p>
            <a:pPr rtl="0" eaLnBrk="1" latinLnBrk="0" hangingPunct="1"/>
            <a:r>
              <a:rPr lang="en-US" sz="4000">
                <a:solidFill>
                  <a:schemeClr val="bg2"/>
                </a:solidFill>
                <a:ea typeface="+mn-ea"/>
              </a:rPr>
              <a:t>Standard 6: Planning and Public Involvement</a:t>
            </a:r>
            <a:endParaRPr lang="en-US" sz="4000">
              <a:solidFill>
                <a:schemeClr val="bg2"/>
              </a:solidFill>
            </a:endParaRPr>
          </a:p>
        </p:txBody>
      </p:sp>
    </p:spTree>
    <p:extLst>
      <p:ext uri="{BB962C8B-B14F-4D97-AF65-F5344CB8AC3E}">
        <p14:creationId xmlns:p14="http://schemas.microsoft.com/office/powerpoint/2010/main" val="3167437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1981200" y="1524000"/>
            <a:ext cx="8534400" cy="4724400"/>
          </a:xfrm>
        </p:spPr>
        <p:txBody>
          <a:bodyPr>
            <a:noAutofit/>
          </a:bodyPr>
          <a:lstStyle/>
          <a:p>
            <a:pPr>
              <a:spcAft>
                <a:spcPts val="1200"/>
              </a:spcAft>
            </a:pPr>
            <a:r>
              <a:rPr lang="en-US" sz="2600" dirty="0"/>
              <a:t>Requires school boards to maintain and follow up-to-date policies addressing specified topics, including a student code of conduct</a:t>
            </a:r>
          </a:p>
          <a:p>
            <a:pPr>
              <a:spcBef>
                <a:spcPts val="0"/>
              </a:spcBef>
              <a:spcAft>
                <a:spcPts val="600"/>
              </a:spcAft>
            </a:pPr>
            <a:r>
              <a:rPr lang="en-US" sz="2600" dirty="0"/>
              <a:t>Reviewed and updated as needed at least every five years,</a:t>
            </a:r>
          </a:p>
          <a:p>
            <a:pPr>
              <a:spcBef>
                <a:spcPts val="0"/>
              </a:spcBef>
              <a:spcAft>
                <a:spcPts val="600"/>
              </a:spcAft>
            </a:pPr>
            <a:r>
              <a:rPr lang="en-US" sz="2600" dirty="0"/>
              <a:t>Be publicly available and posted to the school division’s website</a:t>
            </a:r>
          </a:p>
          <a:p>
            <a:pPr>
              <a:spcAft>
                <a:spcPts val="1200"/>
              </a:spcAft>
            </a:pPr>
            <a:endParaRPr lang="en-US" sz="2600"/>
          </a:p>
          <a:p>
            <a:pPr>
              <a:spcAft>
                <a:spcPts val="1200"/>
              </a:spcAft>
            </a:pPr>
            <a:endParaRPr lang="en-US" sz="2600"/>
          </a:p>
        </p:txBody>
      </p:sp>
      <p:sp>
        <p:nvSpPr>
          <p:cNvPr id="4" name="Title 3"/>
          <p:cNvSpPr>
            <a:spLocks noGrp="1"/>
          </p:cNvSpPr>
          <p:nvPr>
            <p:ph type="title"/>
          </p:nvPr>
        </p:nvSpPr>
        <p:spPr>
          <a:xfrm>
            <a:off x="1979448" y="379741"/>
            <a:ext cx="9144000" cy="1143000"/>
          </a:xfrm>
        </p:spPr>
        <p:txBody>
          <a:bodyPr>
            <a:normAutofit/>
          </a:bodyPr>
          <a:lstStyle/>
          <a:p>
            <a:pPr rtl="0" eaLnBrk="1" latinLnBrk="0" hangingPunct="1"/>
            <a:r>
              <a:rPr lang="en-US" sz="4000">
                <a:solidFill>
                  <a:schemeClr val="bg2"/>
                </a:solidFill>
                <a:ea typeface="+mn-ea"/>
              </a:rPr>
              <a:t>Standard 7: School board policies</a:t>
            </a:r>
            <a:endParaRPr lang="en-US" sz="4000">
              <a:solidFill>
                <a:schemeClr val="bg2"/>
              </a:solidFill>
            </a:endParaRPr>
          </a:p>
        </p:txBody>
      </p:sp>
    </p:spTree>
    <p:extLst>
      <p:ext uri="{BB962C8B-B14F-4D97-AF65-F5344CB8AC3E}">
        <p14:creationId xmlns:p14="http://schemas.microsoft.com/office/powerpoint/2010/main" val="1423250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1981200" y="1524000"/>
            <a:ext cx="8534400" cy="4724400"/>
          </a:xfrm>
        </p:spPr>
        <p:txBody>
          <a:bodyPr>
            <a:normAutofit fontScale="92500" lnSpcReduction="10000"/>
          </a:bodyPr>
          <a:lstStyle/>
          <a:p>
            <a:pPr>
              <a:spcAft>
                <a:spcPts val="1200"/>
              </a:spcAft>
            </a:pPr>
            <a:r>
              <a:rPr lang="en-US" sz="2800" b="0"/>
              <a:t>Requires school boards to provide at a minimum the programs and services in the Standards of Quality with state and local funds</a:t>
            </a:r>
          </a:p>
          <a:p>
            <a:pPr>
              <a:spcAft>
                <a:spcPts val="1200"/>
              </a:spcAft>
            </a:pPr>
            <a:r>
              <a:rPr lang="en-US" sz="2800" b="0"/>
              <a:t>Requires school boards to annually report compliance with the SOQ to the Board</a:t>
            </a:r>
          </a:p>
          <a:p>
            <a:pPr>
              <a:spcAft>
                <a:spcPts val="1200"/>
              </a:spcAft>
            </a:pPr>
            <a:r>
              <a:rPr lang="en-US" sz="2800" b="0"/>
              <a:t>Directs the Board to report instances of noncompliance to the General Assembly</a:t>
            </a:r>
            <a:r>
              <a:rPr lang="en-US"/>
              <a:t> </a:t>
            </a:r>
            <a:endParaRPr lang="en-US" sz="2800" b="0">
              <a:cs typeface="Times New Roman" panose="02020603050405020304" pitchFamily="18" charset="0"/>
            </a:endParaRPr>
          </a:p>
          <a:p>
            <a:pPr>
              <a:spcAft>
                <a:spcPts val="1200"/>
              </a:spcAft>
            </a:pPr>
            <a:r>
              <a:rPr lang="en-US" sz="2800" b="0"/>
              <a:t>Authorizes the Board to seek school division compliance, including petitioning </a:t>
            </a:r>
            <a:r>
              <a:rPr lang="en-US"/>
              <a:t>the circuit court</a:t>
            </a:r>
            <a:r>
              <a:rPr lang="en-US" sz="2800" b="0"/>
              <a:t> to mandate or enforce compliance</a:t>
            </a:r>
          </a:p>
        </p:txBody>
      </p:sp>
      <p:sp>
        <p:nvSpPr>
          <p:cNvPr id="4" name="Title 3"/>
          <p:cNvSpPr>
            <a:spLocks noGrp="1"/>
          </p:cNvSpPr>
          <p:nvPr>
            <p:ph type="title"/>
          </p:nvPr>
        </p:nvSpPr>
        <p:spPr>
          <a:xfrm>
            <a:off x="1979448" y="379741"/>
            <a:ext cx="9144000" cy="1143000"/>
          </a:xfrm>
        </p:spPr>
        <p:txBody>
          <a:bodyPr>
            <a:normAutofit/>
          </a:bodyPr>
          <a:lstStyle/>
          <a:p>
            <a:pPr rtl="0" eaLnBrk="1" latinLnBrk="0" hangingPunct="1"/>
            <a:r>
              <a:rPr lang="en-US" sz="4000">
                <a:solidFill>
                  <a:schemeClr val="bg2"/>
                </a:solidFill>
                <a:ea typeface="+mn-ea"/>
              </a:rPr>
              <a:t>Standard 8: Compliance</a:t>
            </a:r>
            <a:endParaRPr lang="en-US" sz="4000">
              <a:solidFill>
                <a:schemeClr val="bg2"/>
              </a:solidFill>
            </a:endParaRPr>
          </a:p>
        </p:txBody>
      </p:sp>
    </p:spTree>
    <p:extLst>
      <p:ext uri="{BB962C8B-B14F-4D97-AF65-F5344CB8AC3E}">
        <p14:creationId xmlns:p14="http://schemas.microsoft.com/office/powerpoint/2010/main" val="686210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1981200" y="1524000"/>
            <a:ext cx="8534400" cy="4724400"/>
          </a:xfrm>
        </p:spPr>
        <p:txBody>
          <a:bodyPr>
            <a:noAutofit/>
          </a:bodyPr>
          <a:lstStyle/>
          <a:p>
            <a:pPr>
              <a:spcAft>
                <a:spcPts val="1200"/>
              </a:spcAft>
            </a:pPr>
            <a:r>
              <a:rPr lang="en-US" sz="2600" dirty="0"/>
              <a:t>Directs the Board to establish the Exemplar School Recognition </a:t>
            </a:r>
            <a:r>
              <a:rPr lang="en-US" sz="2600" b="0" dirty="0"/>
              <a:t>incentive program</a:t>
            </a:r>
            <a:endParaRPr lang="en-US" dirty="0"/>
          </a:p>
          <a:p>
            <a:pPr lvl="1">
              <a:spcAft>
                <a:spcPts val="1200"/>
              </a:spcAft>
            </a:pPr>
            <a:r>
              <a:rPr lang="en-US" sz="2600" dirty="0"/>
              <a:t>recognize educators, schools and school divisions for significant performance and achievements</a:t>
            </a:r>
          </a:p>
          <a:p>
            <a:pPr>
              <a:spcAft>
                <a:spcPts val="1200"/>
              </a:spcAft>
            </a:pPr>
            <a:endParaRPr lang="en-US" sz="2600">
              <a:cs typeface="Times New Roman" panose="02020603050405020304" pitchFamily="18" charset="0"/>
            </a:endParaRPr>
          </a:p>
        </p:txBody>
      </p:sp>
      <p:sp>
        <p:nvSpPr>
          <p:cNvPr id="4" name="Title 3"/>
          <p:cNvSpPr>
            <a:spLocks noGrp="1"/>
          </p:cNvSpPr>
          <p:nvPr>
            <p:ph type="title"/>
          </p:nvPr>
        </p:nvSpPr>
        <p:spPr>
          <a:xfrm>
            <a:off x="1983766" y="381962"/>
            <a:ext cx="9144000" cy="1143000"/>
          </a:xfrm>
        </p:spPr>
        <p:txBody>
          <a:bodyPr spcFirstLastPara="1" wrap="square" lIns="91425" tIns="45700" rIns="91425" bIns="45700" anchor="ctr" anchorCtr="0">
            <a:noAutofit/>
          </a:bodyPr>
          <a:lstStyle/>
          <a:p>
            <a:r>
              <a:rPr lang="en-US" sz="4000">
                <a:solidFill>
                  <a:schemeClr val="bg2"/>
                </a:solidFill>
                <a:ea typeface="+mn-ea"/>
              </a:rPr>
              <a:t>Standards 9 </a:t>
            </a:r>
            <a:r>
              <a:rPr lang="en-US" sz="4000">
                <a:ea typeface="+mn-ea"/>
              </a:rPr>
              <a:t>Exemplar School Recognition Program </a:t>
            </a:r>
            <a:endParaRPr lang="en-US" sz="4000"/>
          </a:p>
        </p:txBody>
      </p:sp>
    </p:spTree>
    <p:extLst>
      <p:ext uri="{BB962C8B-B14F-4D97-AF65-F5344CB8AC3E}">
        <p14:creationId xmlns:p14="http://schemas.microsoft.com/office/powerpoint/2010/main" val="239189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15A7F-9E7F-4E15-A932-8E575367D8D2}"/>
              </a:ext>
            </a:extLst>
          </p:cNvPr>
          <p:cNvSpPr>
            <a:spLocks noGrp="1"/>
          </p:cNvSpPr>
          <p:nvPr>
            <p:ph type="title"/>
          </p:nvPr>
        </p:nvSpPr>
        <p:spPr/>
        <p:txBody>
          <a:bodyPr/>
          <a:lstStyle/>
          <a:p>
            <a:r>
              <a:rPr lang="en-US"/>
              <a:t>Standards of Quality Overview</a:t>
            </a:r>
          </a:p>
        </p:txBody>
      </p:sp>
      <p:sp>
        <p:nvSpPr>
          <p:cNvPr id="4" name="Text Placeholder 3">
            <a:extLst>
              <a:ext uri="{FF2B5EF4-FFF2-40B4-BE49-F238E27FC236}">
                <a16:creationId xmlns:a16="http://schemas.microsoft.com/office/drawing/2014/main" id="{7E8982C7-4F64-4F42-A01F-32C791A5A0E9}"/>
              </a:ext>
            </a:extLst>
          </p:cNvPr>
          <p:cNvSpPr>
            <a:spLocks noGrp="1"/>
          </p:cNvSpPr>
          <p:nvPr>
            <p:ph type="body" idx="2"/>
          </p:nvPr>
        </p:nvSpPr>
        <p:spPr>
          <a:xfrm>
            <a:off x="753035" y="1825625"/>
            <a:ext cx="10600765" cy="4351338"/>
          </a:xfrm>
        </p:spPr>
        <p:txBody>
          <a:bodyPr/>
          <a:lstStyle/>
          <a:p>
            <a:r>
              <a:rPr lang="en-US" sz="2000" b="0" i="0" dirty="0">
                <a:solidFill>
                  <a:srgbClr val="444444"/>
                </a:solidFill>
                <a:effectLst/>
              </a:rPr>
              <a:t>The Constitution of Virginia (</a:t>
            </a:r>
            <a:r>
              <a:rPr lang="en-US" sz="2000" b="0" i="0" u="sng" dirty="0">
                <a:solidFill>
                  <a:srgbClr val="003C71"/>
                </a:solidFill>
                <a:effectLst/>
                <a:hlinkClick r:id="rId2"/>
              </a:rPr>
              <a:t>Article VIII, § 2</a:t>
            </a:r>
            <a:r>
              <a:rPr lang="en-US" sz="2000" b="0" i="0" dirty="0">
                <a:solidFill>
                  <a:srgbClr val="444444"/>
                </a:solidFill>
                <a:effectLst/>
              </a:rPr>
              <a:t>) requires the Board of Education to prescribe Standards of Quality (SOQ) for the public schools of Virginia, subject to revision only by the General Assembly.</a:t>
            </a:r>
            <a:r>
              <a:rPr lang="en-US" sz="2000" dirty="0">
                <a:solidFill>
                  <a:srgbClr val="444444"/>
                </a:solidFill>
              </a:rPr>
              <a:t> </a:t>
            </a:r>
            <a:endParaRPr lang="en-US" sz="2000" b="0" i="0" dirty="0">
              <a:solidFill>
                <a:srgbClr val="444444"/>
              </a:solidFill>
              <a:effectLst/>
            </a:endParaRPr>
          </a:p>
          <a:p>
            <a:r>
              <a:rPr lang="en-US" sz="2000" b="0" i="0" dirty="0">
                <a:solidFill>
                  <a:srgbClr val="444444"/>
                </a:solidFill>
                <a:effectLst/>
              </a:rPr>
              <a:t>The SOQ, found in the </a:t>
            </a:r>
            <a:r>
              <a:rPr lang="en-US" sz="2000" b="0" i="1" dirty="0">
                <a:solidFill>
                  <a:srgbClr val="444444"/>
                </a:solidFill>
                <a:effectLst/>
              </a:rPr>
              <a:t>Code of Virginia</a:t>
            </a:r>
            <a:r>
              <a:rPr lang="en-US" sz="2000" b="0" i="0" dirty="0">
                <a:solidFill>
                  <a:srgbClr val="444444"/>
                </a:solidFill>
                <a:effectLst/>
              </a:rPr>
              <a:t> at </a:t>
            </a:r>
            <a:r>
              <a:rPr lang="en-US" sz="2000" b="0" i="0" u="sng" dirty="0">
                <a:solidFill>
                  <a:srgbClr val="003C71"/>
                </a:solidFill>
                <a:effectLst/>
                <a:hlinkClick r:id="rId3"/>
              </a:rPr>
              <a:t>§§ 22.1-253.13:1</a:t>
            </a:r>
            <a:r>
              <a:rPr lang="en-US" sz="2000" b="0" i="0" dirty="0">
                <a:solidFill>
                  <a:srgbClr val="444444"/>
                </a:solidFill>
                <a:effectLst/>
              </a:rPr>
              <a:t> through </a:t>
            </a:r>
            <a:r>
              <a:rPr lang="en-US" sz="2000" b="0" i="0" u="sng" dirty="0">
                <a:solidFill>
                  <a:srgbClr val="003C71"/>
                </a:solidFill>
                <a:effectLst/>
                <a:hlinkClick r:id="rId4"/>
              </a:rPr>
              <a:t>22.1-253.13:9</a:t>
            </a:r>
            <a:r>
              <a:rPr lang="en-US" sz="2000" b="0" i="0" dirty="0">
                <a:solidFill>
                  <a:srgbClr val="444444"/>
                </a:solidFill>
                <a:effectLst/>
              </a:rPr>
              <a:t>, encompass the requirements that must be met by all Virginia public schools and school divisions.</a:t>
            </a:r>
            <a:r>
              <a:rPr lang="en-US" sz="2000" dirty="0">
                <a:solidFill>
                  <a:srgbClr val="444444"/>
                </a:solidFill>
              </a:rPr>
              <a:t> </a:t>
            </a:r>
            <a:endParaRPr lang="en-US" sz="2000" b="0" i="0" dirty="0">
              <a:solidFill>
                <a:srgbClr val="444444"/>
              </a:solidFill>
              <a:effectLst/>
            </a:endParaRPr>
          </a:p>
          <a:p>
            <a:r>
              <a:rPr lang="en-US" sz="2000" b="0" i="0" dirty="0">
                <a:solidFill>
                  <a:srgbClr val="444444"/>
                </a:solidFill>
                <a:effectLst/>
              </a:rPr>
              <a:t>Every two years, as required by the </a:t>
            </a:r>
            <a:r>
              <a:rPr lang="en-US" sz="2000" b="0" i="1" dirty="0">
                <a:solidFill>
                  <a:srgbClr val="444444"/>
                </a:solidFill>
                <a:effectLst/>
              </a:rPr>
              <a:t>Code</a:t>
            </a:r>
            <a:r>
              <a:rPr lang="en-US" sz="2000" b="0" i="0" dirty="0">
                <a:solidFill>
                  <a:srgbClr val="444444"/>
                </a:solidFill>
                <a:effectLst/>
              </a:rPr>
              <a:t>, the Board of Education reviews the SOQ for necessary revisions.</a:t>
            </a:r>
          </a:p>
          <a:p>
            <a:r>
              <a:rPr lang="en-US" sz="2000" b="0" i="0" dirty="0">
                <a:solidFill>
                  <a:srgbClr val="444444"/>
                </a:solidFill>
                <a:effectLst/>
              </a:rPr>
              <a:t>In conducting the review, the board seeks public comment including suggestions and concerns of educators, parents, students, employers, civic and community leaders, and other interested citizens in addressing the needs, priorities, and programs in public schools across Virginia.</a:t>
            </a:r>
            <a:endParaRPr lang="en-US" sz="2000" dirty="0"/>
          </a:p>
        </p:txBody>
      </p:sp>
      <p:sp>
        <p:nvSpPr>
          <p:cNvPr id="5" name="Slide Number Placeholder 4">
            <a:extLst>
              <a:ext uri="{FF2B5EF4-FFF2-40B4-BE49-F238E27FC236}">
                <a16:creationId xmlns:a16="http://schemas.microsoft.com/office/drawing/2014/main" id="{009C6AEB-26B3-4130-978C-0ABF2607B47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365235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6"/>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400" b="0" i="0" u="none">
                <a:latin typeface="Times New Roman"/>
                <a:ea typeface="Times New Roman"/>
                <a:cs typeface="Times New Roman"/>
                <a:sym typeface="Times New Roman"/>
              </a:rPr>
              <a:t>REVISIONS PRESCRIBED IN 2019</a:t>
            </a:r>
            <a:endParaRPr lang="en-US"/>
          </a:p>
        </p:txBody>
      </p:sp>
      <p:graphicFrame>
        <p:nvGraphicFramePr>
          <p:cNvPr id="147" name="Google Shape;147;p6"/>
          <p:cNvGraphicFramePr/>
          <p:nvPr>
            <p:extLst>
              <p:ext uri="{D42A27DB-BD31-4B8C-83A1-F6EECF244321}">
                <p14:modId xmlns:p14="http://schemas.microsoft.com/office/powerpoint/2010/main" val="3057943323"/>
              </p:ext>
            </p:extLst>
          </p:nvPr>
        </p:nvGraphicFramePr>
        <p:xfrm>
          <a:off x="437872" y="1836991"/>
          <a:ext cx="11316256" cy="4088321"/>
        </p:xfrm>
        <a:graphic>
          <a:graphicData uri="http://schemas.openxmlformats.org/drawingml/2006/table">
            <a:tbl>
              <a:tblPr>
                <a:noFill/>
              </a:tblPr>
              <a:tblGrid>
                <a:gridCol w="7042050">
                  <a:extLst>
                    <a:ext uri="{9D8B030D-6E8A-4147-A177-3AD203B41FA5}">
                      <a16:colId xmlns:a16="http://schemas.microsoft.com/office/drawing/2014/main" val="20000"/>
                    </a:ext>
                  </a:extLst>
                </a:gridCol>
                <a:gridCol w="4274206">
                  <a:extLst>
                    <a:ext uri="{9D8B030D-6E8A-4147-A177-3AD203B41FA5}">
                      <a16:colId xmlns:a16="http://schemas.microsoft.com/office/drawing/2014/main" val="20001"/>
                    </a:ext>
                  </a:extLst>
                </a:gridCol>
              </a:tblGrid>
              <a:tr h="400050">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400" b="1" i="0" u="none" strike="noStrike" cap="none" dirty="0">
                          <a:solidFill>
                            <a:srgbClr val="FFFFFF"/>
                          </a:solidFill>
                          <a:latin typeface="Times New Roman"/>
                          <a:ea typeface="Times New Roman"/>
                          <a:cs typeface="Times New Roman"/>
                          <a:sym typeface="Times New Roman"/>
                        </a:rPr>
                        <a:t>PROPOSED SOQ REVISION</a:t>
                      </a:r>
                      <a:endParaRPr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lvl="0" algn="ctr">
                        <a:lnSpc>
                          <a:spcPct val="100000"/>
                        </a:lnSpc>
                        <a:spcBef>
                          <a:spcPts val="0"/>
                        </a:spcBef>
                        <a:spcAft>
                          <a:spcPts val="0"/>
                        </a:spcAft>
                        <a:buNone/>
                      </a:pPr>
                      <a:r>
                        <a:rPr lang="en-US" sz="1400" b="1" i="0" u="none" strike="noStrike" cap="none" noProof="0" dirty="0">
                          <a:solidFill>
                            <a:srgbClr val="FFFFFF"/>
                          </a:solidFill>
                          <a:latin typeface="Times New Roman"/>
                        </a:rPr>
                        <a:t>General Assembly Legislation</a:t>
                      </a:r>
                      <a:endParaRPr lang="en-US" sz="1400" b="0" i="0" u="none" strike="noStrike" cap="none" noProof="0"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96563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Equity Fund </a:t>
                      </a: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Consolidated the At-Risk Add On and Prevention, Intervention, and Remediation funds into a single fund</a:t>
                      </a:r>
                      <a:endParaRPr sz="1400" u="none" strike="noStrike" cap="none" dirty="0">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a:lnSpc>
                          <a:spcPct val="100000"/>
                        </a:lnSpc>
                        <a:spcBef>
                          <a:spcPts val="0"/>
                        </a:spcBef>
                        <a:spcAft>
                          <a:spcPts val="0"/>
                        </a:spcAft>
                        <a:buSzPts val="1800"/>
                        <a:buFont typeface="Times New Roman"/>
                        <a:buNone/>
                      </a:pPr>
                      <a:r>
                        <a:rPr lang="en-US" sz="1400" u="none" strike="noStrike" cap="none" dirty="0">
                          <a:latin typeface="Times New Roman"/>
                          <a:ea typeface="Times New Roman"/>
                          <a:cs typeface="Times New Roman"/>
                        </a:rPr>
                        <a:t>Removed </a:t>
                      </a:r>
                      <a:r>
                        <a:rPr lang="en-US" sz="1400" b="0" i="0" u="none" strike="noStrike" cap="none" noProof="0" dirty="0">
                          <a:latin typeface="Times New Roman"/>
                        </a:rPr>
                        <a:t>Reading Recovery intervention program as a permissible use of At-Risk Add-On</a:t>
                      </a:r>
                      <a:endParaRPr lang="en-US" sz="1400" u="none" strike="noStrike" cap="none" dirty="0">
                        <a:latin typeface="Times New Roman"/>
                        <a:ea typeface="Times New Roman"/>
                        <a:cs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921273">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Teacher Leader and Teacher Mentor Programs</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Established new Teacher Leader program and expanded the existing Teacher Mentor program</a:t>
                      </a:r>
                      <a:endParaRPr sz="1400" u="none" strike="noStrike" cap="none" dirty="0">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chemeClr val="lt1"/>
                        </a:buClr>
                        <a:buSzPts val="1800"/>
                        <a:buFont typeface="Times New Roman"/>
                        <a:buNone/>
                      </a:pPr>
                      <a:endParaRPr sz="1400" u="none" strike="noStrike" cap="none" dirty="0">
                        <a:latin typeface="Times New Roman"/>
                        <a:ea typeface="Times New Roman"/>
                        <a:cs typeface="Times New Roman"/>
                        <a:sym typeface="Times New Roman"/>
                      </a:endParaRPr>
                    </a:p>
                    <a:p>
                      <a:pPr marL="0" marR="0" lvl="0" indent="0" algn="ctr">
                        <a:lnSpc>
                          <a:spcPct val="100000"/>
                        </a:lnSpc>
                        <a:spcBef>
                          <a:spcPts val="0"/>
                        </a:spcBef>
                        <a:spcAft>
                          <a:spcPts val="0"/>
                        </a:spcAft>
                        <a:buSzPts val="1800"/>
                        <a:buFont typeface="Times New Roman"/>
                        <a:buNone/>
                      </a:pPr>
                      <a:r>
                        <a:rPr lang="en-US" sz="1400" u="none" strike="noStrike" cap="none" dirty="0">
                          <a:latin typeface="Times New Roman"/>
                          <a:ea typeface="Times New Roman"/>
                          <a:cs typeface="Times New Roman"/>
                        </a:rPr>
                        <a:t>No Legislation</a:t>
                      </a: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9144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Principal Mentorship Program</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Established a statewide principal mentorship program in Standard One</a:t>
                      </a:r>
                      <a:endParaRPr sz="1400" u="none" strike="noStrike" cap="none" dirty="0">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lang="en-US" sz="1400" u="none" strike="noStrike" cap="none">
                        <a:latin typeface="Times New Roman"/>
                        <a:ea typeface="Times New Roman"/>
                        <a:cs typeface="Times New Roman"/>
                      </a:endParaRPr>
                    </a:p>
                    <a:p>
                      <a:pPr marL="0" marR="0" lvl="0" indent="0" algn="ctr">
                        <a:lnSpc>
                          <a:spcPct val="100000"/>
                        </a:lnSpc>
                        <a:spcBef>
                          <a:spcPts val="0"/>
                        </a:spcBef>
                        <a:spcAft>
                          <a:spcPts val="0"/>
                        </a:spcAft>
                        <a:buSzPts val="1600"/>
                        <a:buFont typeface="Times New Roman"/>
                        <a:buNone/>
                      </a:pPr>
                      <a:r>
                        <a:rPr lang="en-US" sz="1400" u="none" strike="noStrike" cap="none" dirty="0">
                          <a:latin typeface="Times New Roman"/>
                          <a:ea typeface="Times New Roman"/>
                          <a:cs typeface="Times New Roman"/>
                        </a:rPr>
                        <a:t>No Legislation</a:t>
                      </a:r>
                      <a:endParaRPr sz="1400" u="none" strike="noStrike" cap="none" dirty="0">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3"/>
                  </a:ext>
                </a:extLst>
              </a:tr>
              <a:tr h="886968">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Work-Based Learning Coordinators</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Established state-level and regional work-based learning coordinators in Standard One</a:t>
                      </a:r>
                      <a:endParaRPr sz="1400" u="none" strike="noStrike" cap="none" dirty="0">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lvl="0" algn="ctr">
                        <a:lnSpc>
                          <a:spcPct val="100000"/>
                        </a:lnSpc>
                        <a:spcBef>
                          <a:spcPts val="0"/>
                        </a:spcBef>
                        <a:spcAft>
                          <a:spcPts val="0"/>
                        </a:spcAft>
                        <a:buNone/>
                      </a:pPr>
                      <a:endParaRPr lang="en-US" sz="1400" b="0" i="0" u="none" strike="noStrike" cap="none" noProof="0" dirty="0">
                        <a:latin typeface="Times New Roman"/>
                      </a:endParaRPr>
                    </a:p>
                    <a:p>
                      <a:pPr lvl="0" algn="ctr">
                        <a:lnSpc>
                          <a:spcPct val="100000"/>
                        </a:lnSpc>
                        <a:spcBef>
                          <a:spcPts val="0"/>
                        </a:spcBef>
                        <a:spcAft>
                          <a:spcPts val="0"/>
                        </a:spcAft>
                        <a:buNone/>
                      </a:pPr>
                      <a:r>
                        <a:rPr lang="en-US" sz="1400" b="0" i="0" u="none" strike="noStrike" cap="none" noProof="0" dirty="0">
                          <a:latin typeface="Times New Roman"/>
                        </a:rPr>
                        <a:t>Perkins V implementation supports (8) regional WBL specialists and (1) WBL coordinator</a:t>
                      </a: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4"/>
                  </a:ext>
                </a:extLst>
              </a:tr>
            </a:tbl>
          </a:graphicData>
        </a:graphic>
      </p:graphicFrame>
      <p:sp>
        <p:nvSpPr>
          <p:cNvPr id="148" name="Google Shape;148;p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20</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231204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7"/>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0" i="0" u="none">
                <a:latin typeface="Times New Roman"/>
                <a:ea typeface="Times New Roman"/>
                <a:cs typeface="Times New Roman"/>
                <a:sym typeface="Times New Roman"/>
              </a:rPr>
              <a:t>2019 REVISIONS CONTINUED</a:t>
            </a:r>
            <a:endParaRPr/>
          </a:p>
        </p:txBody>
      </p:sp>
      <p:graphicFrame>
        <p:nvGraphicFramePr>
          <p:cNvPr id="155" name="Google Shape;155;p7"/>
          <p:cNvGraphicFramePr/>
          <p:nvPr>
            <p:extLst>
              <p:ext uri="{D42A27DB-BD31-4B8C-83A1-F6EECF244321}">
                <p14:modId xmlns:p14="http://schemas.microsoft.com/office/powerpoint/2010/main" val="569921830"/>
              </p:ext>
            </p:extLst>
          </p:nvPr>
        </p:nvGraphicFramePr>
        <p:xfrm>
          <a:off x="417708" y="1842977"/>
          <a:ext cx="11356584" cy="3975665"/>
        </p:xfrm>
        <a:graphic>
          <a:graphicData uri="http://schemas.openxmlformats.org/drawingml/2006/table">
            <a:tbl>
              <a:tblPr>
                <a:noFill/>
              </a:tblPr>
              <a:tblGrid>
                <a:gridCol w="6977274">
                  <a:extLst>
                    <a:ext uri="{9D8B030D-6E8A-4147-A177-3AD203B41FA5}">
                      <a16:colId xmlns:a16="http://schemas.microsoft.com/office/drawing/2014/main" val="20000"/>
                    </a:ext>
                  </a:extLst>
                </a:gridCol>
                <a:gridCol w="4379310">
                  <a:extLst>
                    <a:ext uri="{9D8B030D-6E8A-4147-A177-3AD203B41FA5}">
                      <a16:colId xmlns:a16="http://schemas.microsoft.com/office/drawing/2014/main" val="20001"/>
                    </a:ext>
                  </a:extLst>
                </a:gridCol>
              </a:tblGrid>
              <a:tr h="388925">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600" b="1" i="0" u="none" strike="noStrike" cap="none" dirty="0">
                          <a:solidFill>
                            <a:srgbClr val="FFFFFF"/>
                          </a:solidFill>
                          <a:latin typeface="Times New Roman"/>
                          <a:ea typeface="Times New Roman"/>
                          <a:cs typeface="Times New Roman"/>
                          <a:sym typeface="Times New Roman"/>
                        </a:rPr>
                        <a:t>PROPOSED SOQ REVISION</a:t>
                      </a:r>
                      <a:endParaRPr sz="1600" u="none" strike="noStrike" cap="none"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lvl="0" algn="ctr">
                        <a:lnSpc>
                          <a:spcPct val="100000"/>
                        </a:lnSpc>
                        <a:spcBef>
                          <a:spcPts val="0"/>
                        </a:spcBef>
                        <a:spcAft>
                          <a:spcPts val="0"/>
                        </a:spcAft>
                        <a:buNone/>
                      </a:pPr>
                      <a:r>
                        <a:rPr lang="en-US" sz="1600" b="1" i="0" u="none" strike="noStrike" cap="none" noProof="0" dirty="0">
                          <a:solidFill>
                            <a:srgbClr val="FFFFFF"/>
                          </a:solidFill>
                          <a:latin typeface="Times New Roman"/>
                        </a:rPr>
                        <a:t>General Assembly Legislation</a:t>
                      </a:r>
                      <a:endParaRPr lang="en-US" sz="1600" b="0" i="0" u="none" strike="noStrike" cap="none" noProof="0"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81305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Assistant Principals</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One full-time assistant principal for each 400 students</a:t>
                      </a:r>
                      <a:endParaRPr sz="1400" u="none" strike="noStrike" cap="none" dirty="0">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lang="en-US" sz="1400" u="none" strike="noStrike" cap="none">
                        <a:latin typeface="Times New Roman"/>
                        <a:ea typeface="Times New Roman"/>
                        <a:cs typeface="Times New Roman"/>
                      </a:endParaRPr>
                    </a:p>
                    <a:p>
                      <a:pPr marL="0" marR="0" lvl="0" indent="0" algn="ctr">
                        <a:lnSpc>
                          <a:spcPct val="100000"/>
                        </a:lnSpc>
                        <a:spcBef>
                          <a:spcPts val="0"/>
                        </a:spcBef>
                        <a:spcAft>
                          <a:spcPts val="0"/>
                        </a:spcAft>
                        <a:buSzPts val="1600"/>
                        <a:buFont typeface="Times New Roman"/>
                        <a:buNone/>
                      </a:pPr>
                      <a:r>
                        <a:rPr lang="en-US" sz="1400" u="none" strike="noStrike" cap="none" dirty="0">
                          <a:latin typeface="Times New Roman"/>
                          <a:ea typeface="Times New Roman"/>
                          <a:cs typeface="Times New Roman"/>
                        </a:rPr>
                        <a:t>No Legislation</a:t>
                      </a: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850392">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Elementary School Principals</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One-full time principal in every school</a:t>
                      </a:r>
                      <a:endParaRPr sz="1400" u="none" strike="noStrike" cap="none" dirty="0">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a:lnSpc>
                          <a:spcPct val="100000"/>
                        </a:lnSpc>
                        <a:spcBef>
                          <a:spcPts val="0"/>
                        </a:spcBef>
                        <a:spcAft>
                          <a:spcPts val="0"/>
                        </a:spcAft>
                        <a:buNone/>
                      </a:pPr>
                      <a:r>
                        <a:rPr lang="en-US" sz="1400" b="0" i="0" u="none" strike="noStrike" cap="none" noProof="0" dirty="0">
                          <a:latin typeface="Times New Roman"/>
                        </a:rPr>
                        <a:t>2022: Required one full time principle in each elementary school</a:t>
                      </a:r>
                      <a:endParaRPr dirty="0">
                        <a:latin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978408">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English Learner Teachers</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Amended staffing requirements for EL teachers in Standard Two</a:t>
                      </a:r>
                      <a:endParaRPr sz="1400" u="none" strike="noStrike" cap="none" dirty="0">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800"/>
                        <a:buFont typeface="Times New Roman"/>
                        <a:buNone/>
                      </a:pPr>
                      <a:r>
                        <a:rPr lang="en-US" sz="1400" u="none" strike="noStrike" cap="none" dirty="0">
                          <a:latin typeface="Times New Roman"/>
                          <a:ea typeface="Times New Roman"/>
                          <a:cs typeface="Times New Roman"/>
                        </a:rPr>
                        <a:t>2020: </a:t>
                      </a:r>
                      <a:r>
                        <a:rPr lang="en-US" sz="1400" b="0" i="0" u="none" strike="noStrike" cap="none" noProof="0" dirty="0">
                          <a:latin typeface="Times New Roman"/>
                        </a:rPr>
                        <a:t>Required 20 full-time equivalent instructional positions for each 1,000 EL students</a:t>
                      </a:r>
                      <a:endParaRPr sz="1400" b="0" i="0" u="none" strike="noStrike" cap="none" noProof="0" dirty="0">
                        <a:latin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3"/>
                  </a:ext>
                </a:extLst>
              </a:tr>
              <a:tr h="920597">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Reading </a:t>
                      </a:r>
                      <a:r>
                        <a:rPr lang="en-US" sz="1400" b="1" i="0" u="none" strike="noStrike" cap="none" dirty="0">
                          <a:solidFill>
                            <a:srgbClr val="000000"/>
                          </a:solidFill>
                          <a:latin typeface="Times New Roman"/>
                          <a:ea typeface="Times New Roman"/>
                          <a:cs typeface="Times New Roman"/>
                          <a:sym typeface="Times New Roman"/>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0"/>
                            </a:ext>
                          </a:extLst>
                        </a:rPr>
                        <a:t>Specialists</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Provided reading specialist positions for students in grades K-5 in Standard Two, based upon the number of students failing third-grade SOL reading assessments</a:t>
                      </a:r>
                      <a:endParaRPr sz="1400" u="none" strike="noStrike" cap="none" dirty="0">
                        <a:latin typeface="Times New Roman"/>
                        <a:ea typeface="Times New Roman"/>
                        <a:cs typeface="Times New Roman"/>
                        <a:sym typeface="Times New Roman"/>
                      </a:endParaRPr>
                    </a:p>
                  </a:txBody>
                  <a:tcPr marL="91450" marR="91450" marT="45700" marB="4570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285750" lvl="0" indent="-285750" algn="l">
                        <a:lnSpc>
                          <a:spcPct val="100000"/>
                        </a:lnSpc>
                        <a:spcBef>
                          <a:spcPts val="0"/>
                        </a:spcBef>
                        <a:spcAft>
                          <a:spcPts val="0"/>
                        </a:spcAft>
                        <a:buSzPts val="1600"/>
                        <a:buFont typeface="Arial"/>
                        <a:buChar char="•"/>
                      </a:pPr>
                      <a:r>
                        <a:rPr lang="en-US" sz="1400" b="0" i="0" u="none" strike="noStrike" cap="none" noProof="0" dirty="0">
                          <a:latin typeface="Times New Roman"/>
                        </a:rPr>
                        <a:t>2023 VLA legislation: Required one reading specialist for [each 550 students in K-8] [each 550 in K-5 and each 1100 students in grades 6-8]</a:t>
                      </a:r>
                      <a:endParaRPr lang="en-US" dirty="0"/>
                    </a:p>
                    <a:p>
                      <a:pPr marL="0" marR="0" lvl="0" indent="0" algn="ctr">
                        <a:lnSpc>
                          <a:spcPct val="100000"/>
                        </a:lnSpc>
                        <a:spcBef>
                          <a:spcPts val="0"/>
                        </a:spcBef>
                        <a:spcAft>
                          <a:spcPts val="0"/>
                        </a:spcAft>
                        <a:buSzPts val="1600"/>
                        <a:buFont typeface="Times New Roman"/>
                        <a:buNone/>
                      </a:pPr>
                      <a:endParaRPr lang="en-US" sz="1400" u="none" strike="noStrike" cap="none" dirty="0">
                        <a:latin typeface="Times New Roman"/>
                        <a:cs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4"/>
                  </a:ext>
                </a:extLst>
              </a:tr>
            </a:tbl>
          </a:graphicData>
        </a:graphic>
      </p:graphicFrame>
      <p:sp>
        <p:nvSpPr>
          <p:cNvPr id="156" name="Google Shape;156;p7"/>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21</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343878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8"/>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0" i="0" u="none">
                <a:latin typeface="Times New Roman"/>
                <a:ea typeface="Times New Roman"/>
                <a:cs typeface="Times New Roman"/>
                <a:sym typeface="Times New Roman"/>
              </a:rPr>
              <a:t>2019 REVISIONS CONTINUED</a:t>
            </a:r>
            <a:endParaRPr/>
          </a:p>
        </p:txBody>
      </p:sp>
      <p:graphicFrame>
        <p:nvGraphicFramePr>
          <p:cNvPr id="163" name="Google Shape;163;p8"/>
          <p:cNvGraphicFramePr/>
          <p:nvPr>
            <p:extLst>
              <p:ext uri="{D42A27DB-BD31-4B8C-83A1-F6EECF244321}">
                <p14:modId xmlns:p14="http://schemas.microsoft.com/office/powerpoint/2010/main" val="1633335613"/>
              </p:ext>
            </p:extLst>
          </p:nvPr>
        </p:nvGraphicFramePr>
        <p:xfrm>
          <a:off x="437322" y="1984649"/>
          <a:ext cx="11389256" cy="3420250"/>
        </p:xfrm>
        <a:graphic>
          <a:graphicData uri="http://schemas.openxmlformats.org/drawingml/2006/table">
            <a:tbl>
              <a:tblPr>
                <a:noFill/>
              </a:tblPr>
              <a:tblGrid>
                <a:gridCol w="7743422">
                  <a:extLst>
                    <a:ext uri="{9D8B030D-6E8A-4147-A177-3AD203B41FA5}">
                      <a16:colId xmlns:a16="http://schemas.microsoft.com/office/drawing/2014/main" val="20000"/>
                    </a:ext>
                  </a:extLst>
                </a:gridCol>
                <a:gridCol w="3645834">
                  <a:extLst>
                    <a:ext uri="{9D8B030D-6E8A-4147-A177-3AD203B41FA5}">
                      <a16:colId xmlns:a16="http://schemas.microsoft.com/office/drawing/2014/main" val="20001"/>
                    </a:ext>
                  </a:extLst>
                </a:gridCol>
              </a:tblGrid>
              <a:tr h="365125">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600" b="1" i="0" u="none" strike="noStrike" cap="none" dirty="0">
                          <a:solidFill>
                            <a:srgbClr val="FFFFFF"/>
                          </a:solidFill>
                          <a:latin typeface="Times New Roman"/>
                          <a:ea typeface="Times New Roman"/>
                          <a:cs typeface="Times New Roman"/>
                          <a:sym typeface="Times New Roman"/>
                        </a:rPr>
                        <a:t>PROPOSED SOQ REVISION</a:t>
                      </a:r>
                      <a:endParaRPr sz="1600" u="none" strike="noStrike" cap="none"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a:lnSpc>
                          <a:spcPct val="100000"/>
                        </a:lnSpc>
                        <a:spcBef>
                          <a:spcPts val="0"/>
                        </a:spcBef>
                        <a:spcAft>
                          <a:spcPts val="0"/>
                        </a:spcAft>
                        <a:buNone/>
                      </a:pPr>
                      <a:r>
                        <a:rPr lang="en-US" sz="1600" b="1" i="0" u="none" strike="noStrike" cap="none" dirty="0">
                          <a:solidFill>
                            <a:srgbClr val="FFFFFF"/>
                          </a:solidFill>
                          <a:latin typeface="Times New Roman"/>
                          <a:cs typeface="Times New Roman"/>
                        </a:rPr>
                        <a:t>General Assembly Legislation</a:t>
                      </a:r>
                      <a:endParaRPr sz="1600" b="1" i="0" u="none" strike="noStrike" cap="none" dirty="0">
                        <a:solidFill>
                          <a:srgbClr val="FFFFFF"/>
                        </a:solidFill>
                        <a:latin typeface="Times New Roman"/>
                        <a:cs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10668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K-3 Class Size Reduction</a:t>
                      </a:r>
                      <a:r>
                        <a:rPr lang="en-US" sz="1400" b="1" i="0" u="none" strike="noStrike" cap="none" dirty="0">
                          <a:solidFill>
                            <a:srgbClr val="000000"/>
                          </a:solidFill>
                          <a:latin typeface="Times New Roman"/>
                          <a:ea typeface="Times New Roman"/>
                          <a:cs typeface="Times New Roman"/>
                        </a:rPr>
                        <a:t>  </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Moved the K-3 Class Size Reduction program into Standard Two the SOQ, and allow larger class sizes for experienced teachers</a:t>
                      </a:r>
                      <a:endParaRPr sz="1400" u="none" strike="noStrike" cap="none" dirty="0">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800"/>
                        <a:buFont typeface="Times New Roman"/>
                        <a:buNone/>
                      </a:pPr>
                      <a:r>
                        <a:rPr lang="en-US" sz="1400" b="0" i="0" u="none" strike="noStrike" cap="none" dirty="0">
                          <a:solidFill>
                            <a:srgbClr val="000000"/>
                          </a:solidFill>
                          <a:latin typeface="Times New Roman"/>
                          <a:ea typeface="Times New Roman"/>
                          <a:cs typeface="Times New Roman"/>
                        </a:rPr>
                        <a:t>No Legislation</a:t>
                      </a:r>
                      <a:endParaRPr sz="1400" b="0" i="0" u="none" strike="noStrike" cap="none" dirty="0">
                        <a:solidFill>
                          <a:srgbClr val="000000"/>
                        </a:solidFill>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10668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Specialized Student Support Personnel</a:t>
                      </a:r>
                      <a:r>
                        <a:rPr lang="en-US" sz="1400" b="1" i="0" u="none" strike="noStrike" cap="none" dirty="0">
                          <a:solidFill>
                            <a:srgbClr val="000000"/>
                          </a:solidFill>
                          <a:latin typeface="Times New Roman"/>
                          <a:ea typeface="Times New Roman"/>
                          <a:cs typeface="Times New Roman"/>
                        </a:rPr>
                        <a:t> </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Removed positions from the support position category in Standard Two and created a new staffing category for “specialized student support personnel”</a:t>
                      </a:r>
                      <a:endParaRPr sz="1400" u="none" strike="noStrike" cap="none" dirty="0">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rPr>
                        <a:t>2021: New requirements for Specialized Student Support Positions with 3:1000 ratio</a:t>
                      </a:r>
                      <a:endParaRPr lang="en-US" sz="1400" b="0" i="0" u="none" strike="noStrike" cap="none" dirty="0">
                        <a:solidFill>
                          <a:srgbClr val="000000"/>
                        </a:solidFill>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921525">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dirty="0">
                          <a:solidFill>
                            <a:srgbClr val="000000"/>
                          </a:solidFill>
                          <a:latin typeface="Times New Roman"/>
                          <a:ea typeface="Times New Roman"/>
                          <a:cs typeface="Times New Roman"/>
                          <a:sym typeface="Times New Roman"/>
                        </a:rPr>
                        <a:t>School Counselors</a:t>
                      </a:r>
                      <a:endParaRPr sz="14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dirty="0">
                          <a:solidFill>
                            <a:srgbClr val="000000"/>
                          </a:solidFill>
                          <a:latin typeface="Times New Roman"/>
                          <a:ea typeface="Times New Roman"/>
                          <a:cs typeface="Times New Roman"/>
                          <a:sym typeface="Times New Roman"/>
                        </a:rPr>
                        <a:t>Provide one-full time school counselor for every 250 students, set out in Standard Two</a:t>
                      </a:r>
                      <a:endParaRPr sz="1400" u="none" strike="noStrike" cap="none" dirty="0">
                        <a:latin typeface="Times New Roman"/>
                        <a:ea typeface="Times New Roman"/>
                        <a:cs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a:lnSpc>
                          <a:spcPct val="100000"/>
                        </a:lnSpc>
                        <a:spcBef>
                          <a:spcPts val="0"/>
                        </a:spcBef>
                        <a:spcAft>
                          <a:spcPts val="0"/>
                        </a:spcAft>
                        <a:buNone/>
                      </a:pPr>
                      <a:r>
                        <a:rPr lang="en-US" sz="1400" b="0" i="0" u="none" strike="noStrike" cap="none" noProof="0" dirty="0">
                          <a:latin typeface="Times New Roman"/>
                        </a:rPr>
                        <a:t>School boards must employ one school counselor per 325 students in K-12 </a:t>
                      </a:r>
                      <a:endParaRPr sz="1400" b="0" i="0" u="none" strike="noStrike" cap="none" noProof="0" dirty="0">
                        <a:latin typeface="Times New Roman"/>
                        <a:sym typeface="Times New Roman"/>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3"/>
                  </a:ext>
                </a:extLst>
              </a:tr>
            </a:tbl>
          </a:graphicData>
        </a:graphic>
      </p:graphicFrame>
      <p:sp>
        <p:nvSpPr>
          <p:cNvPr id="164" name="Google Shape;164;p8"/>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22</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592482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71C13-571C-8287-B38D-189CD7B75618}"/>
              </a:ext>
            </a:extLst>
          </p:cNvPr>
          <p:cNvSpPr>
            <a:spLocks noGrp="1"/>
          </p:cNvSpPr>
          <p:nvPr>
            <p:ph type="title"/>
          </p:nvPr>
        </p:nvSpPr>
        <p:spPr/>
        <p:txBody>
          <a:bodyPr/>
          <a:lstStyle/>
          <a:p>
            <a:r>
              <a:rPr lang="en-US"/>
              <a:t>2020 Legislation</a:t>
            </a:r>
          </a:p>
        </p:txBody>
      </p:sp>
      <p:sp>
        <p:nvSpPr>
          <p:cNvPr id="3" name="Content Placeholder 2">
            <a:extLst>
              <a:ext uri="{FF2B5EF4-FFF2-40B4-BE49-F238E27FC236}">
                <a16:creationId xmlns:a16="http://schemas.microsoft.com/office/drawing/2014/main" id="{1091299A-5756-C847-E6EA-172AF49754C2}"/>
              </a:ext>
            </a:extLst>
          </p:cNvPr>
          <p:cNvSpPr>
            <a:spLocks noGrp="1"/>
          </p:cNvSpPr>
          <p:nvPr>
            <p:ph idx="1"/>
          </p:nvPr>
        </p:nvSpPr>
        <p:spPr/>
        <p:txBody>
          <a:bodyPr/>
          <a:lstStyle/>
          <a:p>
            <a:pPr>
              <a:buNone/>
            </a:pPr>
            <a:r>
              <a:rPr lang="en-US" sz="1800" dirty="0"/>
              <a:t>Revisions to Standard 1 (§ 22.1-253</a:t>
            </a:r>
            <a:r>
              <a:rPr lang="en-US" sz="1800" dirty="0">
                <a:solidFill>
                  <a:schemeClr val="bg2"/>
                </a:solidFill>
              </a:rPr>
              <a:t>.13:1) </a:t>
            </a:r>
          </a:p>
          <a:p>
            <a:pPr indent="0">
              <a:buNone/>
            </a:pPr>
            <a:r>
              <a:rPr lang="en-US" sz="1400" dirty="0">
                <a:solidFill>
                  <a:schemeClr val="bg2"/>
                </a:solidFill>
              </a:rPr>
              <a:t>HB 1276 (O’Quinn) School boards; career and technical education; academic and career plans; contents </a:t>
            </a:r>
          </a:p>
          <a:p>
            <a:pPr>
              <a:buNone/>
            </a:pPr>
            <a:r>
              <a:rPr lang="en-US" sz="1800" dirty="0">
                <a:solidFill>
                  <a:schemeClr val="bg2"/>
                </a:solidFill>
              </a:rPr>
              <a:t>Revisions to Standard 2 (§ 22.1-253.13:2) </a:t>
            </a:r>
          </a:p>
          <a:p>
            <a:pPr indent="0">
              <a:buNone/>
            </a:pPr>
            <a:r>
              <a:rPr lang="en-US" sz="1400" dirty="0">
                <a:solidFill>
                  <a:schemeClr val="bg2"/>
                </a:solidFill>
              </a:rPr>
              <a:t>HB 1143 (Tran) Local school boards; support services positions; licensed behavior analysts and licensed assistant behavior analysts </a:t>
            </a:r>
          </a:p>
          <a:p>
            <a:pPr indent="0">
              <a:buNone/>
            </a:pPr>
            <a:r>
              <a:rPr lang="en-US" sz="1400" dirty="0">
                <a:solidFill>
                  <a:schemeClr val="bg2"/>
                </a:solidFill>
              </a:rPr>
              <a:t>SB 238 (Barker) Public schools; kindergarten instructional time </a:t>
            </a:r>
          </a:p>
          <a:p>
            <a:pPr marL="457200" marR="0" lvl="0" indent="-406400" algn="l" defTabSz="914400" rtl="0" eaLnBrk="1" fontAlgn="auto" latinLnBrk="0" hangingPunct="1">
              <a:lnSpc>
                <a:spcPct val="90000"/>
              </a:lnSpc>
              <a:spcBef>
                <a:spcPts val="1000"/>
              </a:spcBef>
              <a:spcAft>
                <a:spcPts val="0"/>
              </a:spcAft>
              <a:buClr>
                <a:srgbClr val="003C71"/>
              </a:buClr>
              <a:buSzPts val="2800"/>
              <a:buFont typeface="Arial"/>
              <a:buNone/>
              <a:tabLst/>
              <a:defRPr/>
            </a:pPr>
            <a:r>
              <a:rPr kumimoji="0" lang="en-US" sz="1800" i="0" u="none" strike="noStrike" kern="0" cap="none" spc="0" normalizeH="0" baseline="0" noProof="0" dirty="0">
                <a:ln>
                  <a:noFill/>
                </a:ln>
                <a:solidFill>
                  <a:srgbClr val="003C71"/>
                </a:solidFill>
                <a:effectLst/>
                <a:uLnTx/>
                <a:uFillTx/>
                <a:latin typeface="Times New Roman"/>
                <a:cs typeface="Times New Roman"/>
                <a:sym typeface="Times New Roman"/>
              </a:rPr>
              <a:t>Revisions to Standard 4 (§ 22.1-253.13:4) </a:t>
            </a:r>
          </a:p>
          <a:p>
            <a:pPr marL="457200" marR="0" lvl="0" indent="0" algn="l" defTabSz="914400" rtl="0" eaLnBrk="1" fontAlgn="auto" latinLnBrk="0" hangingPunct="1">
              <a:lnSpc>
                <a:spcPct val="90000"/>
              </a:lnSpc>
              <a:spcBef>
                <a:spcPts val="1000"/>
              </a:spcBef>
              <a:spcAft>
                <a:spcPts val="0"/>
              </a:spcAft>
              <a:buClr>
                <a:srgbClr val="003C71"/>
              </a:buClr>
              <a:buSzPts val="2800"/>
              <a:buFont typeface="Arial"/>
              <a:buNone/>
              <a:tabLst/>
              <a:defRPr/>
            </a:pPr>
            <a:r>
              <a:rPr kumimoji="0" lang="en-US" sz="1400" i="0" u="none" strike="noStrike" kern="0" cap="none" spc="0" normalizeH="0" baseline="0" noProof="0" dirty="0">
                <a:ln>
                  <a:noFill/>
                </a:ln>
                <a:solidFill>
                  <a:srgbClr val="003C71"/>
                </a:solidFill>
                <a:effectLst/>
                <a:uLnTx/>
                <a:uFillTx/>
                <a:latin typeface="Times New Roman"/>
                <a:cs typeface="Times New Roman"/>
                <a:sym typeface="Times New Roman"/>
              </a:rPr>
              <a:t>HB 516 (Bulova) and SB 112 (</a:t>
            </a:r>
            <a:r>
              <a:rPr kumimoji="0" lang="en-US" sz="1400" i="0" u="none" strike="noStrike" kern="0" cap="none" spc="0" normalizeH="0" baseline="0" noProof="0" dirty="0" err="1">
                <a:ln>
                  <a:noFill/>
                </a:ln>
                <a:solidFill>
                  <a:srgbClr val="003C71"/>
                </a:solidFill>
                <a:effectLst/>
                <a:uLnTx/>
                <a:uFillTx/>
                <a:latin typeface="Times New Roman"/>
                <a:cs typeface="Times New Roman"/>
                <a:sym typeface="Times New Roman"/>
              </a:rPr>
              <a:t>Suetterlein</a:t>
            </a:r>
            <a:r>
              <a:rPr kumimoji="0" lang="en-US" sz="1400" i="0" u="none" strike="noStrike" kern="0" cap="none" spc="0" normalizeH="0" baseline="0" noProof="0" dirty="0">
                <a:ln>
                  <a:noFill/>
                </a:ln>
                <a:solidFill>
                  <a:srgbClr val="003C71"/>
                </a:solidFill>
                <a:effectLst/>
                <a:uLnTx/>
                <a:uFillTx/>
                <a:latin typeface="Times New Roman"/>
                <a:cs typeface="Times New Roman"/>
                <a:sym typeface="Times New Roman"/>
              </a:rPr>
              <a:t>) Public schools; diploma requirements; dual enrollment and work-based learning options </a:t>
            </a:r>
          </a:p>
          <a:p>
            <a:pPr marL="457200" marR="0" lvl="0" indent="0" algn="l" defTabSz="914400" rtl="0" eaLnBrk="1" fontAlgn="auto" latinLnBrk="0" hangingPunct="1">
              <a:lnSpc>
                <a:spcPct val="90000"/>
              </a:lnSpc>
              <a:spcBef>
                <a:spcPts val="1000"/>
              </a:spcBef>
              <a:spcAft>
                <a:spcPts val="0"/>
              </a:spcAft>
              <a:buClr>
                <a:srgbClr val="003C71"/>
              </a:buClr>
              <a:buSzPts val="2800"/>
              <a:buFont typeface="Arial"/>
              <a:buNone/>
              <a:tabLst/>
              <a:defRPr/>
            </a:pPr>
            <a:r>
              <a:rPr kumimoji="0" lang="en-US" sz="1400" i="0" u="none" strike="noStrike" kern="0" cap="none" spc="0" normalizeH="0" baseline="0" noProof="0" dirty="0">
                <a:ln>
                  <a:noFill/>
                </a:ln>
                <a:solidFill>
                  <a:srgbClr val="003C71"/>
                </a:solidFill>
                <a:effectLst/>
                <a:uLnTx/>
                <a:uFillTx/>
                <a:latin typeface="Times New Roman"/>
                <a:cs typeface="Times New Roman"/>
                <a:sym typeface="Times New Roman"/>
              </a:rPr>
              <a:t>SB 323 (Barker) Board of Education; high school graduation requirements; certain substitutions</a:t>
            </a:r>
          </a:p>
          <a:p>
            <a:pPr marL="457200" marR="0" lvl="0" indent="-406400" algn="l" defTabSz="914400" rtl="0" eaLnBrk="1" fontAlgn="auto" latinLnBrk="0" hangingPunct="1">
              <a:lnSpc>
                <a:spcPct val="90000"/>
              </a:lnSpc>
              <a:spcBef>
                <a:spcPts val="1000"/>
              </a:spcBef>
              <a:spcAft>
                <a:spcPts val="0"/>
              </a:spcAft>
              <a:buClr>
                <a:srgbClr val="003C71"/>
              </a:buClr>
              <a:buSzPts val="2800"/>
              <a:buFont typeface="Arial"/>
              <a:buNone/>
              <a:tabLst/>
              <a:defRPr/>
            </a:pPr>
            <a:r>
              <a:rPr kumimoji="0" lang="en-US" sz="1800" i="0" u="none" strike="noStrike" kern="0" cap="none" spc="0" normalizeH="0" baseline="0" noProof="0" dirty="0">
                <a:ln>
                  <a:noFill/>
                </a:ln>
                <a:solidFill>
                  <a:srgbClr val="003C71"/>
                </a:solidFill>
                <a:effectLst/>
                <a:uLnTx/>
                <a:uFillTx/>
                <a:latin typeface="Times New Roman"/>
                <a:cs typeface="Times New Roman"/>
                <a:sym typeface="Times New Roman"/>
              </a:rPr>
              <a:t>Revisions to Standard 9 (§ 22.1-253.13:9) </a:t>
            </a:r>
          </a:p>
          <a:p>
            <a:pPr marL="457200" marR="0" lvl="0" indent="0" algn="l" defTabSz="914400" rtl="0" eaLnBrk="1" fontAlgn="auto" latinLnBrk="0" hangingPunct="1">
              <a:lnSpc>
                <a:spcPct val="90000"/>
              </a:lnSpc>
              <a:spcBef>
                <a:spcPts val="1000"/>
              </a:spcBef>
              <a:spcAft>
                <a:spcPts val="0"/>
              </a:spcAft>
              <a:buClr>
                <a:srgbClr val="003C71"/>
              </a:buClr>
              <a:buSzPts val="2800"/>
              <a:buFont typeface="Arial"/>
              <a:buNone/>
              <a:tabLst/>
              <a:defRPr/>
            </a:pPr>
            <a:r>
              <a:rPr kumimoji="0" lang="en-US" sz="1400" i="0" u="none" strike="noStrike" kern="0" cap="none" spc="0" normalizeH="0" baseline="0" noProof="0" dirty="0">
                <a:ln>
                  <a:noFill/>
                </a:ln>
                <a:solidFill>
                  <a:srgbClr val="003C71"/>
                </a:solidFill>
                <a:effectLst/>
                <a:uLnTx/>
                <a:uFillTx/>
                <a:latin typeface="Times New Roman"/>
                <a:cs typeface="Times New Roman"/>
                <a:sym typeface="Times New Roman"/>
              </a:rPr>
              <a:t>HB 1388 (Adams) Public school accreditation; triennial review</a:t>
            </a:r>
          </a:p>
          <a:p>
            <a:pPr indent="0">
              <a:buNone/>
            </a:pPr>
            <a:endParaRPr lang="en-US" sz="800" b="0" dirty="0">
              <a:solidFill>
                <a:schemeClr val="bg2"/>
              </a:solidFill>
            </a:endParaRPr>
          </a:p>
        </p:txBody>
      </p:sp>
      <p:sp>
        <p:nvSpPr>
          <p:cNvPr id="4" name="Slide Number Placeholder 3">
            <a:extLst>
              <a:ext uri="{FF2B5EF4-FFF2-40B4-BE49-F238E27FC236}">
                <a16:creationId xmlns:a16="http://schemas.microsoft.com/office/drawing/2014/main" id="{CB8FFA16-78F9-B707-9E72-9F9D54C8B00B}"/>
              </a:ext>
            </a:extLst>
          </p:cNvPr>
          <p:cNvSpPr>
            <a:spLocks noGrp="1"/>
          </p:cNvSpPr>
          <p:nvPr>
            <p:ph type="sldNum" sz="quarter" idx="12"/>
          </p:nvPr>
        </p:nvSpPr>
        <p:spPr/>
        <p:txBody>
          <a:bodyPr/>
          <a:lstStyle/>
          <a:p>
            <a:fld id="{948D1FF7-DE7A-468E-81AD-367720C7FDEA}" type="slidenum">
              <a:rPr lang="en-US" smtClean="0"/>
              <a:t>23</a:t>
            </a:fld>
            <a:endParaRPr lang="en-US"/>
          </a:p>
        </p:txBody>
      </p:sp>
    </p:spTree>
    <p:extLst>
      <p:ext uri="{BB962C8B-B14F-4D97-AF65-F5344CB8AC3E}">
        <p14:creationId xmlns:p14="http://schemas.microsoft.com/office/powerpoint/2010/main" val="2015928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71C13-571C-8287-B38D-189CD7B75618}"/>
              </a:ext>
            </a:extLst>
          </p:cNvPr>
          <p:cNvSpPr>
            <a:spLocks noGrp="1"/>
          </p:cNvSpPr>
          <p:nvPr>
            <p:ph type="title"/>
          </p:nvPr>
        </p:nvSpPr>
        <p:spPr/>
        <p:txBody>
          <a:bodyPr/>
          <a:lstStyle/>
          <a:p>
            <a:r>
              <a:rPr lang="en-US" dirty="0"/>
              <a:t>2021 Legislation</a:t>
            </a:r>
          </a:p>
        </p:txBody>
      </p:sp>
      <p:sp>
        <p:nvSpPr>
          <p:cNvPr id="3" name="Content Placeholder 2">
            <a:extLst>
              <a:ext uri="{FF2B5EF4-FFF2-40B4-BE49-F238E27FC236}">
                <a16:creationId xmlns:a16="http://schemas.microsoft.com/office/drawing/2014/main" id="{1091299A-5756-C847-E6EA-172AF49754C2}"/>
              </a:ext>
            </a:extLst>
          </p:cNvPr>
          <p:cNvSpPr>
            <a:spLocks noGrp="1"/>
          </p:cNvSpPr>
          <p:nvPr>
            <p:ph idx="1"/>
          </p:nvPr>
        </p:nvSpPr>
        <p:spPr/>
        <p:txBody>
          <a:bodyPr/>
          <a:lstStyle/>
          <a:p>
            <a:pPr indent="-402590">
              <a:buNone/>
            </a:pPr>
            <a:r>
              <a:rPr lang="en-US" sz="1800" dirty="0">
                <a:solidFill>
                  <a:schemeClr val="bg2"/>
                </a:solidFill>
              </a:rPr>
              <a:t>Revisions to Standard 1 (§ 22.1-253.13:1) </a:t>
            </a:r>
          </a:p>
          <a:p>
            <a:pPr indent="0">
              <a:buNone/>
            </a:pPr>
            <a:r>
              <a:rPr lang="en-US" sz="1400" dirty="0">
                <a:solidFill>
                  <a:schemeClr val="bg2"/>
                </a:solidFill>
              </a:rPr>
              <a:t>HB1865 (Delaney) Reading intervention services for certain students in kindergarten through grade 3 </a:t>
            </a:r>
          </a:p>
          <a:p>
            <a:pPr indent="-402590">
              <a:buNone/>
            </a:pPr>
            <a:r>
              <a:rPr lang="en-US" sz="1800" dirty="0">
                <a:solidFill>
                  <a:schemeClr val="bg2"/>
                </a:solidFill>
              </a:rPr>
              <a:t>Revisions to Standard 3 (§ 22.1-253.13:3) </a:t>
            </a:r>
          </a:p>
          <a:p>
            <a:pPr indent="0">
              <a:buNone/>
            </a:pPr>
            <a:r>
              <a:rPr lang="en-US" sz="1400" dirty="0">
                <a:solidFill>
                  <a:schemeClr val="bg2"/>
                </a:solidFill>
              </a:rPr>
              <a:t>HB2027 (Coyner) and SB1357 (Dunnavant) Standards of Learning assessments in reading and mathematics, grades three through eight; individual student growth</a:t>
            </a:r>
            <a:endParaRPr lang="en-US" sz="1400" dirty="0"/>
          </a:p>
          <a:p>
            <a:pPr indent="-402590">
              <a:buNone/>
            </a:pPr>
            <a:r>
              <a:rPr lang="en-US" sz="1800" dirty="0">
                <a:solidFill>
                  <a:schemeClr val="bg2"/>
                </a:solidFill>
              </a:rPr>
              <a:t>Revisions to Standard 4 (§ 22.1-253.13:4) </a:t>
            </a:r>
          </a:p>
          <a:p>
            <a:pPr indent="0">
              <a:buNone/>
            </a:pPr>
            <a:r>
              <a:rPr lang="en-US" sz="1400" dirty="0">
                <a:solidFill>
                  <a:schemeClr val="bg2"/>
                </a:solidFill>
              </a:rPr>
              <a:t>HB2299 (</a:t>
            </a:r>
            <a:r>
              <a:rPr lang="en-US" sz="1400" dirty="0" err="1">
                <a:solidFill>
                  <a:schemeClr val="bg2"/>
                </a:solidFill>
              </a:rPr>
              <a:t>Carr</a:t>
            </a:r>
            <a:r>
              <a:rPr lang="en-US" sz="1400" dirty="0">
                <a:solidFill>
                  <a:schemeClr val="bg2"/>
                </a:solidFill>
              </a:rPr>
              <a:t>) and SB1288 (</a:t>
            </a:r>
            <a:r>
              <a:rPr lang="en-US" sz="1400" dirty="0" err="1">
                <a:solidFill>
                  <a:schemeClr val="bg2"/>
                </a:solidFill>
              </a:rPr>
              <a:t>Dunnavant</a:t>
            </a:r>
            <a:r>
              <a:rPr lang="en-US" sz="1400" dirty="0">
                <a:solidFill>
                  <a:schemeClr val="bg2"/>
                </a:solidFill>
              </a:rPr>
              <a:t>) Department of Education and Board of Education; duties related to special education </a:t>
            </a:r>
          </a:p>
          <a:p>
            <a:pPr indent="-402590">
              <a:buNone/>
            </a:pPr>
            <a:r>
              <a:rPr lang="en-US" sz="1800" dirty="0">
                <a:solidFill>
                  <a:schemeClr val="bg2"/>
                </a:solidFill>
              </a:rPr>
              <a:t>Revisions to Standard 5 (§ 22.1-253.13:5) </a:t>
            </a:r>
          </a:p>
          <a:p>
            <a:pPr indent="0">
              <a:buNone/>
            </a:pPr>
            <a:r>
              <a:rPr lang="en-US" sz="1400" dirty="0">
                <a:solidFill>
                  <a:schemeClr val="bg2"/>
                </a:solidFill>
              </a:rPr>
              <a:t>HB1904 (Jenkins) and SB1196 (Locke) Cultural Competency; teachers and other licensed school board employees </a:t>
            </a:r>
          </a:p>
          <a:p>
            <a:endParaRPr lang="en-US" sz="1200" b="0" dirty="0">
              <a:solidFill>
                <a:srgbClr val="007DBA"/>
              </a:solidFill>
            </a:endParaRPr>
          </a:p>
        </p:txBody>
      </p:sp>
      <p:sp>
        <p:nvSpPr>
          <p:cNvPr id="4" name="Slide Number Placeholder 3">
            <a:extLst>
              <a:ext uri="{FF2B5EF4-FFF2-40B4-BE49-F238E27FC236}">
                <a16:creationId xmlns:a16="http://schemas.microsoft.com/office/drawing/2014/main" id="{CB8FFA16-78F9-B707-9E72-9F9D54C8B00B}"/>
              </a:ext>
            </a:extLst>
          </p:cNvPr>
          <p:cNvSpPr>
            <a:spLocks noGrp="1"/>
          </p:cNvSpPr>
          <p:nvPr>
            <p:ph type="sldNum" sz="quarter" idx="12"/>
          </p:nvPr>
        </p:nvSpPr>
        <p:spPr/>
        <p:txBody>
          <a:bodyPr/>
          <a:lstStyle/>
          <a:p>
            <a:fld id="{948D1FF7-DE7A-468E-81AD-367720C7FDEA}" type="slidenum">
              <a:rPr lang="en-US" smtClean="0"/>
              <a:t>24</a:t>
            </a:fld>
            <a:endParaRPr lang="en-US"/>
          </a:p>
        </p:txBody>
      </p:sp>
    </p:spTree>
    <p:extLst>
      <p:ext uri="{BB962C8B-B14F-4D97-AF65-F5344CB8AC3E}">
        <p14:creationId xmlns:p14="http://schemas.microsoft.com/office/powerpoint/2010/main" val="2999375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1966B-6325-15D7-4EDA-9F9E965B7ED4}"/>
              </a:ext>
            </a:extLst>
          </p:cNvPr>
          <p:cNvSpPr>
            <a:spLocks noGrp="1"/>
          </p:cNvSpPr>
          <p:nvPr>
            <p:ph type="title"/>
          </p:nvPr>
        </p:nvSpPr>
        <p:spPr/>
        <p:txBody>
          <a:bodyPr/>
          <a:lstStyle/>
          <a:p>
            <a:r>
              <a:rPr lang="en-US"/>
              <a:t>2022 Legislation</a:t>
            </a:r>
          </a:p>
        </p:txBody>
      </p:sp>
      <p:sp>
        <p:nvSpPr>
          <p:cNvPr id="3" name="Content Placeholder 2">
            <a:extLst>
              <a:ext uri="{FF2B5EF4-FFF2-40B4-BE49-F238E27FC236}">
                <a16:creationId xmlns:a16="http://schemas.microsoft.com/office/drawing/2014/main" id="{1AC3C01D-E46B-C7C9-EADE-DAFD06C240D6}"/>
              </a:ext>
            </a:extLst>
          </p:cNvPr>
          <p:cNvSpPr>
            <a:spLocks noGrp="1"/>
          </p:cNvSpPr>
          <p:nvPr>
            <p:ph idx="1"/>
          </p:nvPr>
        </p:nvSpPr>
        <p:spPr/>
        <p:txBody>
          <a:bodyPr/>
          <a:lstStyle/>
          <a:p>
            <a:pPr indent="-402590">
              <a:buNone/>
            </a:pPr>
            <a:r>
              <a:rPr lang="en-US" sz="1800" dirty="0">
                <a:solidFill>
                  <a:schemeClr val="bg2"/>
                </a:solidFill>
              </a:rPr>
              <a:t>Revisions to Standard 1 (§ 22.1-253.13:1) </a:t>
            </a:r>
          </a:p>
          <a:p>
            <a:pPr indent="0">
              <a:buNone/>
            </a:pPr>
            <a:r>
              <a:rPr lang="en-US" sz="1400" dirty="0">
                <a:solidFill>
                  <a:schemeClr val="bg2"/>
                </a:solidFill>
              </a:rPr>
              <a:t>HB319/SB616 (Coyner/Lucas) Virginia Literacy Act; early student literacy, evidence-based literacy instruction, etc. </a:t>
            </a:r>
          </a:p>
          <a:p>
            <a:pPr indent="0">
              <a:buNone/>
            </a:pPr>
            <a:r>
              <a:rPr lang="en-US" sz="1400" dirty="0">
                <a:solidFill>
                  <a:schemeClr val="bg2"/>
                </a:solidFill>
              </a:rPr>
              <a:t>HB1215 (Ransone) Public middle schools; physical education to include personal safety training</a:t>
            </a:r>
          </a:p>
          <a:p>
            <a:pPr indent="-402590">
              <a:buNone/>
            </a:pPr>
            <a:r>
              <a:rPr lang="en-US" sz="1800" dirty="0">
                <a:solidFill>
                  <a:schemeClr val="bg2"/>
                </a:solidFill>
              </a:rPr>
              <a:t>Revisions to Standard 2 (§ 22.1-253.13:2) </a:t>
            </a:r>
          </a:p>
          <a:p>
            <a:pPr indent="0">
              <a:buNone/>
            </a:pPr>
            <a:r>
              <a:rPr lang="en-US" sz="1400" dirty="0">
                <a:solidFill>
                  <a:schemeClr val="bg2"/>
                </a:solidFill>
              </a:rPr>
              <a:t>HB319/SB616 (Coyner/Lucas) Virginia Literacy Act; early student literacy, evidence-based literacy instruction, etc. </a:t>
            </a:r>
          </a:p>
          <a:p>
            <a:pPr indent="0">
              <a:buNone/>
            </a:pPr>
            <a:r>
              <a:rPr lang="en-US" sz="1400" dirty="0">
                <a:solidFill>
                  <a:schemeClr val="bg2"/>
                </a:solidFill>
              </a:rPr>
              <a:t>HB829 (Wilt) School counselors; staffing ratios, flexibility </a:t>
            </a:r>
          </a:p>
          <a:p>
            <a:pPr indent="-402590">
              <a:buNone/>
            </a:pPr>
            <a:r>
              <a:rPr lang="en-US" sz="1800" dirty="0">
                <a:solidFill>
                  <a:schemeClr val="bg2"/>
                </a:solidFill>
              </a:rPr>
              <a:t>Revisions to Standard 5 (§ 22.1-253.13:5) </a:t>
            </a:r>
          </a:p>
          <a:p>
            <a:pPr indent="0">
              <a:buNone/>
            </a:pPr>
            <a:r>
              <a:rPr lang="en-US" sz="1400" dirty="0">
                <a:solidFill>
                  <a:schemeClr val="bg2"/>
                </a:solidFill>
              </a:rPr>
              <a:t>HB319/SB616 (</a:t>
            </a:r>
            <a:r>
              <a:rPr lang="en-US" sz="1400" dirty="0" err="1">
                <a:solidFill>
                  <a:schemeClr val="bg2"/>
                </a:solidFill>
              </a:rPr>
              <a:t>Coyner</a:t>
            </a:r>
            <a:r>
              <a:rPr lang="en-US" sz="1400" dirty="0">
                <a:solidFill>
                  <a:schemeClr val="bg2"/>
                </a:solidFill>
              </a:rPr>
              <a:t>/Lucas) Virginia Literacy Act; early student literacy, evidence-based literacy instruction, etc.</a:t>
            </a:r>
          </a:p>
          <a:p>
            <a:pPr indent="-402590">
              <a:buNone/>
            </a:pPr>
            <a:r>
              <a:rPr lang="en-US" sz="1800" dirty="0">
                <a:solidFill>
                  <a:schemeClr val="bg2"/>
                </a:solidFill>
              </a:rPr>
              <a:t>Revisions to Standard 6 (§ 22.1-253.13:6) </a:t>
            </a:r>
          </a:p>
          <a:p>
            <a:pPr indent="0">
              <a:buNone/>
            </a:pPr>
            <a:r>
              <a:rPr lang="en-US" sz="1400" dirty="0">
                <a:solidFill>
                  <a:schemeClr val="bg2"/>
                </a:solidFill>
              </a:rPr>
              <a:t>HB319/SB616 (</a:t>
            </a:r>
            <a:r>
              <a:rPr lang="en-US" sz="1400" dirty="0" err="1">
                <a:solidFill>
                  <a:schemeClr val="bg2"/>
                </a:solidFill>
              </a:rPr>
              <a:t>Coyner</a:t>
            </a:r>
            <a:r>
              <a:rPr lang="en-US" sz="1400" dirty="0">
                <a:solidFill>
                  <a:schemeClr val="bg2"/>
                </a:solidFill>
              </a:rPr>
              <a:t>/Lucas) Virginia Literacy Act; early student literacy, evidence-based literacy instruction, etc.</a:t>
            </a:r>
          </a:p>
          <a:p>
            <a:pPr indent="0">
              <a:buNone/>
            </a:pPr>
            <a:endParaRPr lang="en-US" sz="1050" dirty="0">
              <a:solidFill>
                <a:schemeClr val="bg2"/>
              </a:solidFill>
            </a:endParaRPr>
          </a:p>
        </p:txBody>
      </p:sp>
      <p:sp>
        <p:nvSpPr>
          <p:cNvPr id="4" name="Slide Number Placeholder 3">
            <a:extLst>
              <a:ext uri="{FF2B5EF4-FFF2-40B4-BE49-F238E27FC236}">
                <a16:creationId xmlns:a16="http://schemas.microsoft.com/office/drawing/2014/main" id="{1761FFFF-F083-979C-DC5F-BF9D5FF37727}"/>
              </a:ext>
            </a:extLst>
          </p:cNvPr>
          <p:cNvSpPr>
            <a:spLocks noGrp="1"/>
          </p:cNvSpPr>
          <p:nvPr>
            <p:ph type="sldNum" sz="quarter" idx="12"/>
          </p:nvPr>
        </p:nvSpPr>
        <p:spPr/>
        <p:txBody>
          <a:bodyPr/>
          <a:lstStyle/>
          <a:p>
            <a:fld id="{948D1FF7-DE7A-468E-81AD-367720C7FDEA}" type="slidenum">
              <a:rPr lang="en-US" smtClean="0"/>
              <a:t>25</a:t>
            </a:fld>
            <a:endParaRPr lang="en-US"/>
          </a:p>
        </p:txBody>
      </p:sp>
    </p:spTree>
    <p:extLst>
      <p:ext uri="{BB962C8B-B14F-4D97-AF65-F5344CB8AC3E}">
        <p14:creationId xmlns:p14="http://schemas.microsoft.com/office/powerpoint/2010/main" val="783156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4FB4C-FEE7-A382-B45C-DF6B5E47A84E}"/>
              </a:ext>
            </a:extLst>
          </p:cNvPr>
          <p:cNvSpPr>
            <a:spLocks noGrp="1"/>
          </p:cNvSpPr>
          <p:nvPr>
            <p:ph type="title"/>
          </p:nvPr>
        </p:nvSpPr>
        <p:spPr/>
        <p:txBody>
          <a:bodyPr/>
          <a:lstStyle/>
          <a:p>
            <a:r>
              <a:rPr lang="en-US" dirty="0"/>
              <a:t>2023 Legislation</a:t>
            </a:r>
          </a:p>
        </p:txBody>
      </p:sp>
      <p:sp>
        <p:nvSpPr>
          <p:cNvPr id="3" name="Content Placeholder 2">
            <a:extLst>
              <a:ext uri="{FF2B5EF4-FFF2-40B4-BE49-F238E27FC236}">
                <a16:creationId xmlns:a16="http://schemas.microsoft.com/office/drawing/2014/main" id="{3BAA6443-FE52-0184-74F7-C9257A4D8B90}"/>
              </a:ext>
            </a:extLst>
          </p:cNvPr>
          <p:cNvSpPr>
            <a:spLocks noGrp="1"/>
          </p:cNvSpPr>
          <p:nvPr>
            <p:ph idx="1"/>
          </p:nvPr>
        </p:nvSpPr>
        <p:spPr/>
        <p:txBody>
          <a:bodyPr/>
          <a:lstStyle/>
          <a:p>
            <a:pPr marL="50800" indent="0">
              <a:buNone/>
            </a:pPr>
            <a:endParaRPr lang="en-US" sz="1400" b="1" dirty="0"/>
          </a:p>
          <a:p>
            <a:pPr marL="50800" indent="0">
              <a:buNone/>
            </a:pPr>
            <a:r>
              <a:rPr lang="en-US" sz="1800" b="1" dirty="0"/>
              <a:t>SB1124 (Stanley) </a:t>
            </a:r>
            <a:r>
              <a:rPr lang="en-US" sz="1800" dirty="0"/>
              <a:t>Public elementary &amp; secondary school bldgs.; </a:t>
            </a:r>
            <a:r>
              <a:rPr lang="en-US" sz="1800" dirty="0" err="1"/>
              <a:t>amdmts</a:t>
            </a:r>
            <a:r>
              <a:rPr lang="en-US" sz="1800" dirty="0"/>
              <a:t>. to SOQ, standards for maintenance &amp; operations.</a:t>
            </a:r>
            <a:endParaRPr lang="en-US" sz="1800" b="1" dirty="0"/>
          </a:p>
          <a:p>
            <a:pPr marL="50800" indent="0">
              <a:buNone/>
            </a:pPr>
            <a:endParaRPr lang="en-US" sz="1600" b="1" dirty="0"/>
          </a:p>
          <a:p>
            <a:r>
              <a:rPr lang="en-US" sz="1600" b="1" dirty="0"/>
              <a:t>1. </a:t>
            </a:r>
            <a:r>
              <a:rPr lang="en-US" sz="1600" i="1" dirty="0"/>
              <a:t>§ 1. The Board of Education (the Board) shall make recommendations to the General Assembly for amendments to the Standards of Quality to establish standards for the maintenance and operations, renovation, and new construction of public elementary and secondary school buildings. Such recommendations shall include standards for the percentage of the current replacement value of a public school building that a school board should budget for the maintenance and operations of the building and such other standards as the Board deems appropriate. In developing such recommendations, the Board shall solicit the input of relevant stakeholders and the public. The Board shall submit its recommendations to the Chairmen of the House Committee on Education and the Senate Committee on Education and Health no later than July 1, 2024.</a:t>
            </a:r>
            <a:endParaRPr lang="en-US" sz="3200" dirty="0"/>
          </a:p>
          <a:p>
            <a:endParaRPr lang="en-US" sz="1400" dirty="0">
              <a:cs typeface="Calibri"/>
            </a:endParaRPr>
          </a:p>
          <a:p>
            <a:pPr marL="50800" indent="0">
              <a:buNone/>
            </a:pPr>
            <a:endParaRPr lang="en-US" sz="1200" dirty="0">
              <a:cs typeface="Calibri"/>
            </a:endParaRPr>
          </a:p>
          <a:p>
            <a:endParaRPr lang="en-US" sz="1200" dirty="0"/>
          </a:p>
        </p:txBody>
      </p:sp>
      <p:sp>
        <p:nvSpPr>
          <p:cNvPr id="4" name="Slide Number Placeholder 3">
            <a:extLst>
              <a:ext uri="{FF2B5EF4-FFF2-40B4-BE49-F238E27FC236}">
                <a16:creationId xmlns:a16="http://schemas.microsoft.com/office/drawing/2014/main" id="{66DCEEC4-2C5C-A099-D5B7-81881EDE9F81}"/>
              </a:ext>
            </a:extLst>
          </p:cNvPr>
          <p:cNvSpPr>
            <a:spLocks noGrp="1"/>
          </p:cNvSpPr>
          <p:nvPr>
            <p:ph type="sldNum" sz="quarter" idx="12"/>
          </p:nvPr>
        </p:nvSpPr>
        <p:spPr/>
        <p:txBody>
          <a:bodyPr/>
          <a:lstStyle/>
          <a:p>
            <a:fld id="{948D1FF7-DE7A-468E-81AD-367720C7FDEA}" type="slidenum">
              <a:rPr lang="en-US" smtClean="0"/>
              <a:t>26</a:t>
            </a:fld>
            <a:endParaRPr lang="en-US"/>
          </a:p>
        </p:txBody>
      </p:sp>
    </p:spTree>
    <p:extLst>
      <p:ext uri="{BB962C8B-B14F-4D97-AF65-F5344CB8AC3E}">
        <p14:creationId xmlns:p14="http://schemas.microsoft.com/office/powerpoint/2010/main" val="267628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6"/>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a:t>QUESTIONS AND DISCUSSION</a:t>
            </a:r>
            <a:endParaRPr/>
          </a:p>
        </p:txBody>
      </p:sp>
      <p:sp>
        <p:nvSpPr>
          <p:cNvPr id="198" name="Google Shape;198;p36"/>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a:solidFill>
                  <a:srgbClr val="FFFFFF"/>
                </a:solidFill>
                <a:latin typeface="Times New Roman"/>
                <a:ea typeface="Times New Roman"/>
                <a:cs typeface="Times New Roman"/>
                <a:sym typeface="Times New Roman"/>
              </a:rPr>
              <a:t>THIS IS SOME SUBTEXT</a:t>
            </a:r>
            <a:endParaRPr/>
          </a:p>
        </p:txBody>
      </p:sp>
      <p:sp>
        <p:nvSpPr>
          <p:cNvPr id="199" name="Google Shape;199;p3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27</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80238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371601"/>
            <a:ext cx="8229600" cy="4525963"/>
          </a:xfrm>
        </p:spPr>
        <p:txBody>
          <a:bodyPr>
            <a:normAutofit fontScale="85000" lnSpcReduction="20000"/>
          </a:bodyPr>
          <a:lstStyle/>
          <a:p>
            <a:pPr marL="0" indent="0">
              <a:buNone/>
            </a:pPr>
            <a:r>
              <a:rPr lang="en-US"/>
              <a:t>Standards of quality; State and local support of public schools</a:t>
            </a:r>
          </a:p>
          <a:p>
            <a:pPr marL="0" indent="0">
              <a:buNone/>
            </a:pPr>
            <a:endParaRPr lang="en-US"/>
          </a:p>
          <a:p>
            <a:pPr marL="0" indent="0">
              <a:buNone/>
            </a:pPr>
            <a:r>
              <a:rPr lang="en-US"/>
              <a:t>“</a:t>
            </a:r>
            <a:r>
              <a:rPr lang="en-US" b="0"/>
              <a:t>Standards of quality for the several school divisions shall be determined and prescribed from time to time by the Board of Education, subject to revision only by the General Assembly</a:t>
            </a:r>
            <a:r>
              <a:rPr lang="en-US"/>
              <a:t>. The General Assembly shall determine the manner in which funds are to be provided for the cost of maintaining an educational program meeting the prescribed standards of quality, and shall provide for the apportionment of the cost of such program between the Commonwealth and the local units of government comprising such school divisions. Each unit of local government shall provide its portion of such cost by local taxes or from other available funds</a:t>
            </a:r>
            <a:r>
              <a:rPr lang="en-US" b="0"/>
              <a:t>.”</a:t>
            </a:r>
            <a:endParaRPr lang="en-US"/>
          </a:p>
          <a:p>
            <a:pPr marL="0" indent="0" algn="r">
              <a:buNone/>
            </a:pPr>
            <a:r>
              <a:rPr lang="en-US" b="0"/>
              <a:t>Article VIII, § 2, Constitution of Virginia</a:t>
            </a:r>
          </a:p>
          <a:p>
            <a:pPr marL="0" indent="0">
              <a:buNone/>
            </a:pPr>
            <a:endParaRPr lang="en-US" b="0">
              <a:cs typeface="Times New Roman" panose="02020603050405020304" pitchFamily="18" charset="0"/>
            </a:endParaRPr>
          </a:p>
        </p:txBody>
      </p:sp>
      <p:sp>
        <p:nvSpPr>
          <p:cNvPr id="7" name="Title 6"/>
          <p:cNvSpPr>
            <a:spLocks noGrp="1"/>
          </p:cNvSpPr>
          <p:nvPr>
            <p:ph type="title"/>
          </p:nvPr>
        </p:nvSpPr>
        <p:spPr/>
        <p:txBody>
          <a:bodyPr/>
          <a:lstStyle/>
          <a:p>
            <a:r>
              <a:rPr lang="en-US"/>
              <a:t>Constitutional Authority</a:t>
            </a:r>
          </a:p>
        </p:txBody>
      </p:sp>
    </p:spTree>
    <p:extLst>
      <p:ext uri="{BB962C8B-B14F-4D97-AF65-F5344CB8AC3E}">
        <p14:creationId xmlns:p14="http://schemas.microsoft.com/office/powerpoint/2010/main" val="1482914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Board’s Role with the SOQ</a:t>
            </a:r>
          </a:p>
        </p:txBody>
      </p:sp>
      <p:sp>
        <p:nvSpPr>
          <p:cNvPr id="3" name="Content Placeholder 2"/>
          <p:cNvSpPr>
            <a:spLocks noGrp="1"/>
          </p:cNvSpPr>
          <p:nvPr>
            <p:ph idx="1"/>
          </p:nvPr>
        </p:nvSpPr>
        <p:spPr>
          <a:xfrm>
            <a:off x="1981200" y="1295400"/>
            <a:ext cx="8229600" cy="5029200"/>
          </a:xfrm>
        </p:spPr>
        <p:txBody>
          <a:bodyPr>
            <a:normAutofit fontScale="77500" lnSpcReduction="20000"/>
          </a:bodyPr>
          <a:lstStyle/>
          <a:p>
            <a:pPr marL="0" indent="0">
              <a:buNone/>
            </a:pPr>
            <a:r>
              <a:rPr lang="en-US" sz="4600"/>
              <a:t>Section 22.1-18.01 of the </a:t>
            </a:r>
            <a:r>
              <a:rPr lang="en-US" sz="4600" i="1"/>
              <a:t>Code</a:t>
            </a:r>
            <a:r>
              <a:rPr lang="en-US" sz="4600"/>
              <a:t> states: </a:t>
            </a:r>
            <a:endParaRPr lang="en-US" sz="4600" i="1">
              <a:cs typeface="Times New Roman" panose="02020603050405020304" pitchFamily="18" charset="0"/>
            </a:endParaRPr>
          </a:p>
          <a:p>
            <a:pPr marL="0" indent="0">
              <a:buNone/>
            </a:pPr>
            <a:endParaRPr lang="en-US" i="1">
              <a:cs typeface="Times New Roman" panose="02020603050405020304" pitchFamily="18" charset="0"/>
            </a:endParaRPr>
          </a:p>
          <a:p>
            <a:pPr marL="514350" indent="-514350">
              <a:buAutoNum type="alphaUcPeriod"/>
            </a:pPr>
            <a:r>
              <a:rPr lang="en-US" sz="3400" b="0" i="1"/>
              <a:t>To ensure the integrity of the standards of quality, the Board of Education shall, in odd-numbered years, exercise its constitutional authority to determine and prescribe the standards, subject to revision only by the General Assembly, by reviewing the standards and either (</a:t>
            </a:r>
            <a:r>
              <a:rPr lang="en-US" sz="3400" b="0" i="1" err="1"/>
              <a:t>i</a:t>
            </a:r>
            <a:r>
              <a:rPr lang="en-US" sz="3400" b="0" i="1"/>
              <a:t>) proposing amendments to the standards or (ii) making a determination that no changes are necessary.</a:t>
            </a:r>
          </a:p>
          <a:p>
            <a:pPr marL="514350" indent="-514350">
              <a:buAutoNum type="alphaUcPeriod"/>
            </a:pPr>
            <a:endParaRPr lang="en-US" sz="3400" b="0" i="1">
              <a:cs typeface="Times New Roman" panose="02020603050405020304" pitchFamily="18" charset="0"/>
            </a:endParaRPr>
          </a:p>
          <a:p>
            <a:pPr marL="514350" indent="-514350">
              <a:buAutoNum type="alphaUcPeriod"/>
            </a:pPr>
            <a:r>
              <a:rPr lang="en-US" sz="3400" b="0" i="1"/>
              <a:t>If the Board proposes changes to the standards of quality, the budget estimates that are required to be reported pursuant to § 2.2-1504 shall take into consideration the Board's proposed standards of quality.</a:t>
            </a:r>
            <a:r>
              <a:rPr lang="en-US" sz="3400" i="1"/>
              <a:t> </a:t>
            </a:r>
            <a:endParaRPr lang="en-US" sz="3400" b="0" i="1">
              <a:cs typeface="Times New Roman" panose="02020603050405020304" pitchFamily="18" charset="0"/>
            </a:endParaRPr>
          </a:p>
        </p:txBody>
      </p:sp>
    </p:spTree>
    <p:extLst>
      <p:ext uri="{BB962C8B-B14F-4D97-AF65-F5344CB8AC3E}">
        <p14:creationId xmlns:p14="http://schemas.microsoft.com/office/powerpoint/2010/main" val="2097891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History of the Standards of Quality</a:t>
            </a:r>
          </a:p>
        </p:txBody>
      </p:sp>
      <p:sp>
        <p:nvSpPr>
          <p:cNvPr id="3" name="Content Placeholder 2"/>
          <p:cNvSpPr>
            <a:spLocks noGrp="1"/>
          </p:cNvSpPr>
          <p:nvPr>
            <p:ph idx="1"/>
          </p:nvPr>
        </p:nvSpPr>
        <p:spPr>
          <a:xfrm>
            <a:off x="1981200" y="1447801"/>
            <a:ext cx="8229600" cy="4678363"/>
          </a:xfrm>
        </p:spPr>
        <p:txBody>
          <a:bodyPr>
            <a:normAutofit lnSpcReduction="10000"/>
          </a:bodyPr>
          <a:lstStyle/>
          <a:p>
            <a:pPr>
              <a:spcAft>
                <a:spcPts val="1200"/>
              </a:spcAft>
            </a:pPr>
            <a:r>
              <a:rPr lang="en-US"/>
              <a:t>1971 – 	New constitution effective</a:t>
            </a:r>
          </a:p>
          <a:p>
            <a:pPr>
              <a:spcAft>
                <a:spcPts val="1200"/>
              </a:spcAft>
            </a:pPr>
            <a:r>
              <a:rPr lang="en-US"/>
              <a:t>1971 – 	Board adopts first SOQ</a:t>
            </a:r>
          </a:p>
          <a:p>
            <a:pPr>
              <a:spcAft>
                <a:spcPts val="1200"/>
              </a:spcAft>
            </a:pPr>
            <a:r>
              <a:rPr lang="en-US"/>
              <a:t>1972 – 	General Assembly revises and 				adopts SOQ as uncodified law</a:t>
            </a:r>
          </a:p>
          <a:p>
            <a:pPr>
              <a:spcAft>
                <a:spcPts val="1200"/>
              </a:spcAft>
            </a:pPr>
            <a:r>
              <a:rPr lang="en-US"/>
              <a:t>1973 – 	Attorney General issues opinion 			clarifying constitutional SOQ procedures</a:t>
            </a:r>
          </a:p>
          <a:p>
            <a:pPr>
              <a:spcAft>
                <a:spcPts val="1200"/>
              </a:spcAft>
            </a:pPr>
            <a:r>
              <a:rPr lang="en-US"/>
              <a:t>1984 – 	SOQ codified into the </a:t>
            </a:r>
            <a:r>
              <a:rPr lang="en-US" i="1"/>
              <a:t>Code of Virginia</a:t>
            </a:r>
            <a:endParaRPr lang="en-US"/>
          </a:p>
          <a:p>
            <a:pPr>
              <a:spcAft>
                <a:spcPts val="1200"/>
              </a:spcAft>
            </a:pPr>
            <a:r>
              <a:rPr lang="en-US"/>
              <a:t>2002 –	Biennial SOQ requirement established</a:t>
            </a:r>
          </a:p>
          <a:p>
            <a:pPr marL="0" indent="0" algn="r">
              <a:buNone/>
            </a:pPr>
            <a:endParaRPr lang="en-US" sz="2800"/>
          </a:p>
        </p:txBody>
      </p:sp>
    </p:spTree>
    <p:extLst>
      <p:ext uri="{BB962C8B-B14F-4D97-AF65-F5344CB8AC3E}">
        <p14:creationId xmlns:p14="http://schemas.microsoft.com/office/powerpoint/2010/main" val="2716096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1973 Attorney General Opinion</a:t>
            </a:r>
          </a:p>
        </p:txBody>
      </p:sp>
      <p:sp>
        <p:nvSpPr>
          <p:cNvPr id="3" name="Content Placeholder 2"/>
          <p:cNvSpPr>
            <a:spLocks noGrp="1"/>
          </p:cNvSpPr>
          <p:nvPr>
            <p:ph idx="1"/>
          </p:nvPr>
        </p:nvSpPr>
        <p:spPr>
          <a:xfrm>
            <a:off x="1981200" y="1447801"/>
            <a:ext cx="8229600" cy="4678363"/>
          </a:xfrm>
        </p:spPr>
        <p:txBody>
          <a:bodyPr>
            <a:normAutofit fontScale="92500" lnSpcReduction="10000"/>
          </a:bodyPr>
          <a:lstStyle/>
          <a:p>
            <a:pPr marL="0" indent="0">
              <a:spcAft>
                <a:spcPts val="1200"/>
              </a:spcAft>
              <a:buNone/>
            </a:pPr>
            <a:r>
              <a:rPr lang="en-US"/>
              <a:t>Clarified process of developing and funding SOQ:</a:t>
            </a:r>
          </a:p>
          <a:p>
            <a:pPr marL="571500" indent="-514350">
              <a:spcAft>
                <a:spcPts val="1200"/>
              </a:spcAft>
              <a:buFont typeface="+mj-lt"/>
              <a:buAutoNum type="arabicPeriod"/>
            </a:pPr>
            <a:r>
              <a:rPr lang="en-US" b="0"/>
              <a:t>Board of Education determines the Standards</a:t>
            </a:r>
          </a:p>
          <a:p>
            <a:pPr marL="571500" indent="-514350">
              <a:spcAft>
                <a:spcPts val="1200"/>
              </a:spcAft>
              <a:buFont typeface="+mj-lt"/>
              <a:buAutoNum type="arabicPeriod"/>
            </a:pPr>
            <a:r>
              <a:rPr lang="en-US" b="0"/>
              <a:t>General Assembly may revise the Standards</a:t>
            </a:r>
          </a:p>
          <a:p>
            <a:pPr marL="571500" indent="-514350">
              <a:spcAft>
                <a:spcPts val="1200"/>
              </a:spcAft>
              <a:buFont typeface="+mj-lt"/>
              <a:buAutoNum type="arabicPeriod"/>
            </a:pPr>
            <a:r>
              <a:rPr lang="en-US" b="0"/>
              <a:t>General Assembly must apportion costs between the state and localities.</a:t>
            </a:r>
            <a:r>
              <a:rPr lang="en-US"/>
              <a:t> </a:t>
            </a:r>
            <a:r>
              <a:rPr lang="en-US" b="0"/>
              <a:t> The legislature should consider:</a:t>
            </a:r>
          </a:p>
          <a:p>
            <a:pPr lvl="1">
              <a:spcAft>
                <a:spcPts val="1200"/>
              </a:spcAft>
            </a:pPr>
            <a:r>
              <a:rPr lang="en-US" b="0"/>
              <a:t>Current educational needs and practices</a:t>
            </a:r>
          </a:p>
          <a:p>
            <a:pPr lvl="1">
              <a:spcAft>
                <a:spcPts val="1200"/>
              </a:spcAft>
            </a:pPr>
            <a:r>
              <a:rPr lang="en-US"/>
              <a:t>Actual costs of education</a:t>
            </a:r>
          </a:p>
          <a:p>
            <a:pPr lvl="1">
              <a:spcAft>
                <a:spcPts val="1200"/>
              </a:spcAft>
            </a:pPr>
            <a:r>
              <a:rPr lang="en-US" b="0"/>
              <a:t>Local ability to pay; fair and equitable share of costs among localities</a:t>
            </a:r>
          </a:p>
          <a:p>
            <a:pPr marL="0" indent="0" algn="r">
              <a:buNone/>
            </a:pPr>
            <a:endParaRPr lang="en-US" sz="2800"/>
          </a:p>
        </p:txBody>
      </p:sp>
    </p:spTree>
    <p:extLst>
      <p:ext uri="{BB962C8B-B14F-4D97-AF65-F5344CB8AC3E}">
        <p14:creationId xmlns:p14="http://schemas.microsoft.com/office/powerpoint/2010/main" val="2365880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ounded Rectangle 54"/>
          <p:cNvSpPr/>
          <p:nvPr/>
        </p:nvSpPr>
        <p:spPr>
          <a:xfrm>
            <a:off x="2479964" y="1295400"/>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Standard 1 – </a:t>
            </a:r>
          </a:p>
          <a:p>
            <a:pPr algn="ctr"/>
            <a:r>
              <a:rPr lang="en-US" b="1"/>
              <a:t>Instructional programs</a:t>
            </a:r>
          </a:p>
        </p:txBody>
      </p:sp>
      <p:sp>
        <p:nvSpPr>
          <p:cNvPr id="56" name="Rounded Rectangle 55"/>
          <p:cNvSpPr/>
          <p:nvPr/>
        </p:nvSpPr>
        <p:spPr>
          <a:xfrm>
            <a:off x="2479964" y="2275708"/>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Standard 2 – </a:t>
            </a:r>
          </a:p>
          <a:p>
            <a:pPr algn="ctr"/>
            <a:r>
              <a:rPr lang="en-US" b="1"/>
              <a:t>Personnel/Staffing ratios</a:t>
            </a:r>
          </a:p>
        </p:txBody>
      </p:sp>
      <p:sp>
        <p:nvSpPr>
          <p:cNvPr id="57" name="Rounded Rectangle 56"/>
          <p:cNvSpPr/>
          <p:nvPr/>
        </p:nvSpPr>
        <p:spPr>
          <a:xfrm>
            <a:off x="2438400" y="32385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Standard 3 – Accreditation/Assessments</a:t>
            </a:r>
          </a:p>
        </p:txBody>
      </p:sp>
      <p:sp>
        <p:nvSpPr>
          <p:cNvPr id="58" name="Rounded Rectangle 57"/>
          <p:cNvSpPr/>
          <p:nvPr/>
        </p:nvSpPr>
        <p:spPr>
          <a:xfrm>
            <a:off x="2438400" y="424443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Standard 4 – </a:t>
            </a:r>
          </a:p>
          <a:p>
            <a:pPr algn="ctr"/>
            <a:r>
              <a:rPr lang="en-US" b="1"/>
              <a:t>Graduation Requirements</a:t>
            </a:r>
          </a:p>
        </p:txBody>
      </p:sp>
      <p:sp>
        <p:nvSpPr>
          <p:cNvPr id="59" name="Rounded Rectangle 58"/>
          <p:cNvSpPr/>
          <p:nvPr/>
        </p:nvSpPr>
        <p:spPr>
          <a:xfrm>
            <a:off x="2419597" y="52197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Standard 5 – </a:t>
            </a:r>
          </a:p>
          <a:p>
            <a:pPr algn="ctr"/>
            <a:r>
              <a:rPr lang="en-US" b="1"/>
              <a:t>Professional Development</a:t>
            </a:r>
          </a:p>
        </p:txBody>
      </p:sp>
      <p:sp>
        <p:nvSpPr>
          <p:cNvPr id="50" name="Rounded Rectangle 49"/>
          <p:cNvSpPr/>
          <p:nvPr/>
        </p:nvSpPr>
        <p:spPr>
          <a:xfrm>
            <a:off x="6080166" y="1295400"/>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Standard 6 – </a:t>
            </a:r>
          </a:p>
          <a:p>
            <a:pPr algn="ctr"/>
            <a:r>
              <a:rPr lang="en-US" b="1"/>
              <a:t>Planning/Public Involvement</a:t>
            </a:r>
          </a:p>
        </p:txBody>
      </p:sp>
      <p:sp>
        <p:nvSpPr>
          <p:cNvPr id="51" name="Rounded Rectangle 50"/>
          <p:cNvSpPr/>
          <p:nvPr/>
        </p:nvSpPr>
        <p:spPr>
          <a:xfrm>
            <a:off x="6080166" y="2275708"/>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Standard 7 – </a:t>
            </a:r>
          </a:p>
          <a:p>
            <a:pPr algn="ctr"/>
            <a:r>
              <a:rPr lang="en-US" b="1"/>
              <a:t>School board policies</a:t>
            </a:r>
          </a:p>
        </p:txBody>
      </p:sp>
      <p:sp>
        <p:nvSpPr>
          <p:cNvPr id="52" name="Rounded Rectangle 51"/>
          <p:cNvSpPr/>
          <p:nvPr/>
        </p:nvSpPr>
        <p:spPr>
          <a:xfrm>
            <a:off x="6080166" y="32385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Standard 8 – </a:t>
            </a:r>
          </a:p>
          <a:p>
            <a:pPr algn="ctr"/>
            <a:r>
              <a:rPr lang="en-US" b="1"/>
              <a:t>Compliance</a:t>
            </a:r>
          </a:p>
        </p:txBody>
      </p:sp>
      <p:sp>
        <p:nvSpPr>
          <p:cNvPr id="53" name="Rounded Rectangle 52"/>
          <p:cNvSpPr/>
          <p:nvPr/>
        </p:nvSpPr>
        <p:spPr>
          <a:xfrm>
            <a:off x="6080166" y="424443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Standard 9 – </a:t>
            </a:r>
          </a:p>
          <a:p>
            <a:pPr algn="ctr"/>
            <a:r>
              <a:rPr lang="en-US" b="1"/>
              <a:t>Exemplar School Recognition Program</a:t>
            </a:r>
          </a:p>
        </p:txBody>
      </p:sp>
      <p:sp>
        <p:nvSpPr>
          <p:cNvPr id="54" name="Rounded Rectangle 53"/>
          <p:cNvSpPr/>
          <p:nvPr/>
        </p:nvSpPr>
        <p:spPr>
          <a:xfrm>
            <a:off x="6080166" y="52197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Standard 10 – </a:t>
            </a:r>
          </a:p>
          <a:p>
            <a:pPr algn="ctr"/>
            <a:r>
              <a:rPr lang="en-US" b="1"/>
              <a:t>Repealed</a:t>
            </a:r>
          </a:p>
        </p:txBody>
      </p:sp>
      <p:sp>
        <p:nvSpPr>
          <p:cNvPr id="4" name="Title 1">
            <a:extLst>
              <a:ext uri="{FF2B5EF4-FFF2-40B4-BE49-F238E27FC236}">
                <a16:creationId xmlns:a16="http://schemas.microsoft.com/office/drawing/2014/main" id="{3A3BE989-365F-80DD-C19F-859BB3695728}"/>
              </a:ext>
            </a:extLst>
          </p:cNvPr>
          <p:cNvSpPr txBox="1">
            <a:spLocks/>
          </p:cNvSpPr>
          <p:nvPr/>
        </p:nvSpPr>
        <p:spPr>
          <a:xfrm>
            <a:off x="2133430" y="337247"/>
            <a:ext cx="9192491" cy="1325563"/>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1pPr>
            <a:lvl2pPr marR="0" lvl="1"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9pPr>
          </a:lstStyle>
          <a:p>
            <a:r>
              <a:rPr lang="en-US"/>
              <a:t>Standards of Quality</a:t>
            </a:r>
          </a:p>
        </p:txBody>
      </p:sp>
    </p:spTree>
    <p:extLst>
      <p:ext uri="{BB962C8B-B14F-4D97-AF65-F5344CB8AC3E}">
        <p14:creationId xmlns:p14="http://schemas.microsoft.com/office/powerpoint/2010/main" val="2512591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500"/>
              </a:lnSpc>
            </a:pPr>
            <a:r>
              <a:rPr lang="en-US" sz="4000"/>
              <a:t>Standard 1: Instructional programs supporting the Standards of Learning</a:t>
            </a:r>
          </a:p>
        </p:txBody>
      </p:sp>
      <p:sp>
        <p:nvSpPr>
          <p:cNvPr id="3" name="Content Placeholder 2"/>
          <p:cNvSpPr>
            <a:spLocks noGrp="1"/>
          </p:cNvSpPr>
          <p:nvPr>
            <p:ph idx="1"/>
          </p:nvPr>
        </p:nvSpPr>
        <p:spPr>
          <a:xfrm>
            <a:off x="1981200" y="1524000"/>
            <a:ext cx="8229600" cy="4724400"/>
          </a:xfrm>
        </p:spPr>
        <p:txBody>
          <a:bodyPr>
            <a:noAutofit/>
          </a:bodyPr>
          <a:lstStyle/>
          <a:p>
            <a:pPr marL="0" indent="0">
              <a:spcAft>
                <a:spcPts val="1200"/>
              </a:spcAft>
              <a:buNone/>
            </a:pPr>
            <a:r>
              <a:rPr lang="en-US" sz="2800"/>
              <a:t>Preamble:</a:t>
            </a:r>
            <a:r>
              <a:rPr lang="en-US"/>
              <a:t> </a:t>
            </a:r>
            <a:endParaRPr lang="en-US" sz="2800">
              <a:cs typeface="Times New Roman" panose="02020603050405020304" pitchFamily="18" charset="0"/>
            </a:endParaRPr>
          </a:p>
          <a:p>
            <a:pPr marL="0" indent="0">
              <a:spcAft>
                <a:spcPts val="1200"/>
              </a:spcAft>
              <a:buNone/>
            </a:pPr>
            <a:r>
              <a:rPr lang="en-US" sz="2800" b="0"/>
              <a:t>“The General Assembly and the Board of Education believe that the fundamental goal of the public schools of the Commonwealth must be to enable each student to develop the skills that are necessary for success in school, preparation for life, and reaching their full potential.”</a:t>
            </a:r>
          </a:p>
        </p:txBody>
      </p:sp>
    </p:spTree>
    <p:extLst>
      <p:ext uri="{BB962C8B-B14F-4D97-AF65-F5344CB8AC3E}">
        <p14:creationId xmlns:p14="http://schemas.microsoft.com/office/powerpoint/2010/main" val="274510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500"/>
              </a:lnSpc>
            </a:pPr>
            <a:r>
              <a:rPr lang="en-US" sz="4000"/>
              <a:t>Standard 1: Instructional programs supporting the Standards of Learning</a:t>
            </a:r>
          </a:p>
        </p:txBody>
      </p:sp>
      <p:sp>
        <p:nvSpPr>
          <p:cNvPr id="3" name="Content Placeholder 2"/>
          <p:cNvSpPr>
            <a:spLocks noGrp="1"/>
          </p:cNvSpPr>
          <p:nvPr>
            <p:ph idx="1"/>
          </p:nvPr>
        </p:nvSpPr>
        <p:spPr>
          <a:xfrm>
            <a:off x="1981200" y="1524000"/>
            <a:ext cx="8229600" cy="4724400"/>
          </a:xfrm>
        </p:spPr>
        <p:txBody>
          <a:bodyPr>
            <a:noAutofit/>
          </a:bodyPr>
          <a:lstStyle/>
          <a:p>
            <a:pPr marL="0" indent="0">
              <a:spcAft>
                <a:spcPts val="1200"/>
              </a:spcAft>
              <a:buNone/>
            </a:pPr>
            <a:r>
              <a:rPr lang="en-US" sz="2800" b="0">
                <a:latin typeface="+mn-lt"/>
              </a:rPr>
              <a:t>“</a:t>
            </a:r>
            <a:r>
              <a:rPr lang="en-US"/>
              <a:t> </a:t>
            </a:r>
            <a:r>
              <a:rPr lang="en-US" sz="2800" b="0"/>
              <a:t>the quality of education is dependent upon the provision of (</a:t>
            </a:r>
            <a:r>
              <a:rPr lang="en-US" sz="2800" b="0" err="1"/>
              <a:t>i</a:t>
            </a:r>
            <a:r>
              <a:rPr lang="en-US" sz="2800" b="0"/>
              <a:t>) the appropriate working environment, benefits, and salaries necessary to ensure the availability of high-quality instructional personnel; (ii) the appropriate learning environment designed to promote student achievement; (iii) quality instruction that enables each student to become a productive and educated citizen of Virginia and the United States of America; and (iv) the adequate commitment of other resources</a:t>
            </a:r>
            <a:r>
              <a:rPr lang="en-US"/>
              <a:t>. </a:t>
            </a:r>
            <a:r>
              <a:rPr lang="en-US">
                <a:latin typeface="+mn-lt"/>
              </a:rPr>
              <a:t>”</a:t>
            </a:r>
            <a:endParaRPr lang="en-US" sz="2800" b="0">
              <a:latin typeface="+mn-lt"/>
              <a:cs typeface="Times New Roman" panose="02020603050405020304" pitchFamily="18" charset="0"/>
            </a:endParaRPr>
          </a:p>
        </p:txBody>
      </p:sp>
    </p:spTree>
    <p:extLst>
      <p:ext uri="{BB962C8B-B14F-4D97-AF65-F5344CB8AC3E}">
        <p14:creationId xmlns:p14="http://schemas.microsoft.com/office/powerpoint/2010/main" val="1146426897"/>
      </p:ext>
    </p:extLst>
  </p:cSld>
  <p:clrMapOvr>
    <a:masterClrMapping/>
  </p:clrMapOvr>
</p:sld>
</file>

<file path=ppt/theme/theme1.xml><?xml version="1.0" encoding="utf-8"?>
<a:theme xmlns:a="http://schemas.openxmlformats.org/drawingml/2006/main" name="BOE">
  <a:themeElements>
    <a:clrScheme name="Custom 1">
      <a:dk1>
        <a:srgbClr val="000000"/>
      </a:dk1>
      <a:lt1>
        <a:srgbClr val="FFFFFF"/>
      </a:lt1>
      <a:dk2>
        <a:srgbClr val="003C71"/>
      </a:dk2>
      <a:lt2>
        <a:srgbClr val="FFFFFF"/>
      </a:lt2>
      <a:accent1>
        <a:srgbClr val="003C71"/>
      </a:accent1>
      <a:accent2>
        <a:srgbClr val="007DBA"/>
      </a:accent2>
      <a:accent3>
        <a:srgbClr val="7F7F7F"/>
      </a:accent3>
      <a:accent4>
        <a:srgbClr val="D8D8D8"/>
      </a:accent4>
      <a:accent5>
        <a:srgbClr val="FFFFFF"/>
      </a:accent5>
      <a:accent6>
        <a:srgbClr val="3F3F3F"/>
      </a:accent6>
      <a:hlink>
        <a:srgbClr val="003C71"/>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4c2c5aab-b472-4b8f-a7fa-721e1e86a722">
      <UserInfo>
        <DisplayName>Chapman, Jim (DOE)</DisplayName>
        <AccountId>15</AccountId>
        <AccountType/>
      </UserInfo>
      <UserInfo>
        <DisplayName>Velazquez, Melissa (DOE)</DisplayName>
        <AccountId>29</AccountId>
        <AccountType/>
      </UserInfo>
      <UserInfo>
        <DisplayName>Raley, Jeremy (DOE)</DisplayName>
        <AccountId>227</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5" ma:contentTypeDescription="Create a new document." ma:contentTypeScope="" ma:versionID="f928762306c5a502c2a0a846661488d3">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3730662b02fc00ae5e980e446709117c"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7EF8DF-E31A-464B-AB11-F0BE08C749E3}">
  <ds:schemaRefs>
    <ds:schemaRef ds:uri="http://schemas.microsoft.com/sharepoint/v3/contenttype/forms"/>
  </ds:schemaRefs>
</ds:datastoreItem>
</file>

<file path=customXml/itemProps2.xml><?xml version="1.0" encoding="utf-8"?>
<ds:datastoreItem xmlns:ds="http://schemas.openxmlformats.org/officeDocument/2006/customXml" ds:itemID="{5AB75837-69CE-4CFB-8912-12701C7CC99A}">
  <ds:schemaRefs>
    <ds:schemaRef ds:uri="http://schemas.microsoft.com/office/2006/metadata/properties"/>
    <ds:schemaRef ds:uri="http://schemas.microsoft.com/office/infopath/2007/PartnerControls"/>
    <ds:schemaRef ds:uri="4e0288d3-37a8-40e6-825f-eff74d783ff5"/>
    <ds:schemaRef ds:uri="4c2c5aab-b472-4b8f-a7fa-721e1e86a722"/>
  </ds:schemaRefs>
</ds:datastoreItem>
</file>

<file path=customXml/itemProps3.xml><?xml version="1.0" encoding="utf-8"?>
<ds:datastoreItem xmlns:ds="http://schemas.openxmlformats.org/officeDocument/2006/customXml" ds:itemID="{8F9BE896-702B-487C-B052-62903C633B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9005b6-5a38-4419-91fa-ebdf32acfed3"/>
    <ds:schemaRef ds:uri="4c2c5aab-b472-4b8f-a7fa-721e1e86a7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115</TotalTime>
  <Words>2723</Words>
  <Application>Microsoft Office PowerPoint</Application>
  <PresentationFormat>Widescreen</PresentationFormat>
  <Paragraphs>221</Paragraphs>
  <Slides>27</Slides>
  <Notes>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BOE</vt:lpstr>
      <vt:lpstr>2023 BIENNIAL REVIEW OF THE STANDARDS OF QUALITY: OVERVIEW OF REVIEW PROCESS</vt:lpstr>
      <vt:lpstr>Standards of Quality Overview</vt:lpstr>
      <vt:lpstr>Constitutional Authority</vt:lpstr>
      <vt:lpstr>Board’s Role with the SOQ</vt:lpstr>
      <vt:lpstr>History of the Standards of Quality</vt:lpstr>
      <vt:lpstr>1973 Attorney General Opinion</vt:lpstr>
      <vt:lpstr>PowerPoint Presentation</vt:lpstr>
      <vt:lpstr>Standard 1: Instructional programs supporting the Standards of Learning</vt:lpstr>
      <vt:lpstr>Standard 1: Instructional programs supporting the Standards of Learning</vt:lpstr>
      <vt:lpstr>Standard 1: Instructional programs supporting the Standards of Learning</vt:lpstr>
      <vt:lpstr>Standard 1: Instructional programs supporting the Standards of Learning</vt:lpstr>
      <vt:lpstr>Standard 2: Instructional, administrative, and support personnel</vt:lpstr>
      <vt:lpstr>Standard 3: Accreditation, other standards, assessments</vt:lpstr>
      <vt:lpstr>Standard 4: Student achievement and graduation requirements</vt:lpstr>
      <vt:lpstr>Standard 5: Quality of classroom instruction and educational leadership</vt:lpstr>
      <vt:lpstr>Standard 6: Planning and Public Involvement</vt:lpstr>
      <vt:lpstr>Standard 7: School board policies</vt:lpstr>
      <vt:lpstr>Standard 8: Compliance</vt:lpstr>
      <vt:lpstr>Standards 9 Exemplar School Recognition Program </vt:lpstr>
      <vt:lpstr>REVISIONS PRESCRIBED IN 2019</vt:lpstr>
      <vt:lpstr>2019 REVISIONS CONTINUED</vt:lpstr>
      <vt:lpstr>2019 REVISIONS CONTINUED</vt:lpstr>
      <vt:lpstr>2020 Legislation</vt:lpstr>
      <vt:lpstr>2021 Legislation</vt:lpstr>
      <vt:lpstr>2022 Legislation</vt:lpstr>
      <vt:lpstr>2023 Legislation</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BIENNIAL REVIEW OF THE STANDARDS OF QUALITY: REVISITING THE 2019 PRESCRIPTIONS AND EVALUATING PROGRESS</dc:title>
  <dc:creator>Timothy Nuthall</dc:creator>
  <cp:lastModifiedBy>Velazquez, Melissa (DOE)</cp:lastModifiedBy>
  <cp:revision>63</cp:revision>
  <dcterms:created xsi:type="dcterms:W3CDTF">2020-12-16T13:53:34Z</dcterms:created>
  <dcterms:modified xsi:type="dcterms:W3CDTF">2023-07-25T02:57:21Z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y fmtid="{D5CDD505-2E9C-101B-9397-08002B2CF9AE}" pid="3" name="Approval">
    <vt:lpwstr>Needs SOPI Review</vt:lpwstr>
  </property>
</Properties>
</file>