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21"/>
  </p:notesMasterIdLst>
  <p:sldIdLst>
    <p:sldId id="256" r:id="rId3"/>
    <p:sldId id="258" r:id="rId4"/>
    <p:sldId id="292" r:id="rId5"/>
    <p:sldId id="268" r:id="rId6"/>
    <p:sldId id="269" r:id="rId7"/>
    <p:sldId id="290" r:id="rId8"/>
    <p:sldId id="293" r:id="rId9"/>
    <p:sldId id="287" r:id="rId10"/>
    <p:sldId id="289" r:id="rId11"/>
    <p:sldId id="277" r:id="rId12"/>
    <p:sldId id="284" r:id="rId13"/>
    <p:sldId id="288" r:id="rId14"/>
    <p:sldId id="266" r:id="rId15"/>
    <p:sldId id="261" r:id="rId16"/>
    <p:sldId id="262" r:id="rId17"/>
    <p:sldId id="263" r:id="rId18"/>
    <p:sldId id="264" r:id="rId19"/>
    <p:sldId id="265" r:id="rId20"/>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74695-B4A7-24D4-A5DD-DB92E0CFE5EF}" name="Coons, Lisa (DOE)" initials="" userId="S::Lisa.Coons@doe.virginia.gov::71ca6cf0-816b-4c42-ba9b-8f0829fd5aad" providerId="AD"/>
  <p188:author id="{6AA8CCA1-BFBB-989F-2D89-C0F3B763660F}" name="Dickey, Kent (DOE)" initials="DK(" userId="S::kent.dickey@doe.virginia.gov::f6372e98-f67b-4295-8733-f881955e5b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3" autoAdjust="0"/>
    <p:restoredTop sz="93669" autoAdjust="0"/>
  </p:normalViewPr>
  <p:slideViewPr>
    <p:cSldViewPr snapToGrid="0">
      <p:cViewPr varScale="1">
        <p:scale>
          <a:sx n="102" d="100"/>
          <a:sy n="102" d="100"/>
        </p:scale>
        <p:origin x="6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8" y="0"/>
            <a:ext cx="3056414" cy="467072"/>
          </a:xfrm>
          <a:prstGeom prst="rect">
            <a:avLst/>
          </a:prstGeom>
        </p:spPr>
        <p:txBody>
          <a:bodyPr vert="horz" lIns="93497" tIns="46749" rIns="93497" bIns="46749" rtlCol="0"/>
          <a:lstStyle>
            <a:lvl1pPr algn="r">
              <a:defRPr sz="1200"/>
            </a:lvl1pPr>
          </a:lstStyle>
          <a:p>
            <a:fld id="{6270128E-993C-4902-8012-4837AFDCDFE9}" type="datetimeFigureOut">
              <a:rPr lang="en-US" smtClean="0"/>
              <a:t>7/24/2023</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8" y="8842032"/>
            <a:ext cx="3056414" cy="467071"/>
          </a:xfrm>
          <a:prstGeom prst="rect">
            <a:avLst/>
          </a:prstGeom>
        </p:spPr>
        <p:txBody>
          <a:bodyPr vert="horz" lIns="93497" tIns="46749" rIns="93497" bIns="46749"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few slides provide updates on expenditures of ESSER funds, including LEA formula funds and VDOE expenditures of state set-aside funds awarded to LEAs, VDOE-directed projects, and VDOE state administration.</a:t>
            </a: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4</a:t>
            </a:fld>
            <a:endParaRPr lang="en-US" dirty="0"/>
          </a:p>
        </p:txBody>
      </p:sp>
    </p:spTree>
    <p:extLst>
      <p:ext uri="{BB962C8B-B14F-4D97-AF65-F5344CB8AC3E}">
        <p14:creationId xmlns:p14="http://schemas.microsoft.com/office/powerpoint/2010/main" val="143054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5</a:t>
            </a:fld>
            <a:endParaRPr lang="en-US" dirty="0"/>
          </a:p>
        </p:txBody>
      </p:sp>
    </p:spTree>
    <p:extLst>
      <p:ext uri="{BB962C8B-B14F-4D97-AF65-F5344CB8AC3E}">
        <p14:creationId xmlns:p14="http://schemas.microsoft.com/office/powerpoint/2010/main" val="304246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4974"/>
            <a:fld id="{40DDDA28-A9E5-470C-8A90-D17729306CEC}" type="slidenum">
              <a:rPr lang="en-US">
                <a:solidFill>
                  <a:prstClr val="black"/>
                </a:solidFill>
                <a:latin typeface="Calibri" panose="020F0502020204030204"/>
              </a:rPr>
              <a:pPr defTabSz="934974"/>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3268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4974"/>
            <a:fld id="{40DDDA28-A9E5-470C-8A90-D17729306CEC}" type="slidenum">
              <a:rPr lang="en-US">
                <a:solidFill>
                  <a:prstClr val="black"/>
                </a:solidFill>
                <a:latin typeface="Calibri" panose="020F0502020204030204"/>
              </a:rPr>
              <a:pPr defTabSz="934974"/>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05417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D711-D605-7C1D-2527-560AE7A8F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D65291-1EEF-A8C6-7675-9567595D4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1D85F1-B85E-AA36-C3C6-9085A227B56C}"/>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5" name="Footer Placeholder 4">
            <a:extLst>
              <a:ext uri="{FF2B5EF4-FFF2-40B4-BE49-F238E27FC236}">
                <a16:creationId xmlns:a16="http://schemas.microsoft.com/office/drawing/2014/main" id="{06AF4D64-0C18-14AE-5441-C02B52FEA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9885-792B-7554-0BA8-3EF7B4FBBA4B}"/>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410853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A47E-9810-71B7-419F-6548F84E0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AF959-2DCB-3B4A-C5F3-E7E54CCF72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80284-3B9E-E428-6DF6-835E61F5C22F}"/>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5" name="Footer Placeholder 4">
            <a:extLst>
              <a:ext uri="{FF2B5EF4-FFF2-40B4-BE49-F238E27FC236}">
                <a16:creationId xmlns:a16="http://schemas.microsoft.com/office/drawing/2014/main" id="{65555F81-E487-E5ED-328E-B156366CE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0FD7B-829E-1381-DD86-11C1A558B43D}"/>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171991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AB6B-EEB7-A2B3-CEAE-8AE876675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F4EEC-99C7-C946-9E2C-EC058BC2A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F4B2BE-AF28-3DDF-34CA-D255C36F25D6}"/>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5" name="Footer Placeholder 4">
            <a:extLst>
              <a:ext uri="{FF2B5EF4-FFF2-40B4-BE49-F238E27FC236}">
                <a16:creationId xmlns:a16="http://schemas.microsoft.com/office/drawing/2014/main" id="{ED854890-E61F-3E3F-BB5E-A65AC9E1C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E4B51-4979-FC58-BD4D-ACF3957ACA39}"/>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59561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CE32-3B2A-78EE-1293-A42A07128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DBAD1-AF47-8234-21E2-CEA65CC6AA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3F27C-82CC-6133-4F2C-AF5D83CC8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76D0B-A6B0-8F12-C15C-2C295030E0D4}"/>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6" name="Footer Placeholder 5">
            <a:extLst>
              <a:ext uri="{FF2B5EF4-FFF2-40B4-BE49-F238E27FC236}">
                <a16:creationId xmlns:a16="http://schemas.microsoft.com/office/drawing/2014/main" id="{4A8A6E36-663F-BD3B-55FF-17B383280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0CAF2-F997-F489-DE19-8ACE4997CA9F}"/>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375778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F56E-B896-7B84-075E-85EBE83DE9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B32AD-8597-8421-B0F7-5EB131751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00252-6A01-03F0-A936-A6D37920A6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00759A-A32C-EAF9-7981-3A2EA23C7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89241-7DDE-2C62-C296-C50658CF8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5570A-1B4A-C99F-27AB-FC813DF62ED1}"/>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8" name="Footer Placeholder 7">
            <a:extLst>
              <a:ext uri="{FF2B5EF4-FFF2-40B4-BE49-F238E27FC236}">
                <a16:creationId xmlns:a16="http://schemas.microsoft.com/office/drawing/2014/main" id="{BEA9052B-865B-9208-BCA8-74EFEEFE81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AE33D-5366-3038-81EC-78C300A6C329}"/>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3048621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84D3-4BEE-A8BE-E617-6ED138425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131C99-2D07-FF92-84FD-D4BFBA59EF1F}"/>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4" name="Footer Placeholder 3">
            <a:extLst>
              <a:ext uri="{FF2B5EF4-FFF2-40B4-BE49-F238E27FC236}">
                <a16:creationId xmlns:a16="http://schemas.microsoft.com/office/drawing/2014/main" id="{54012202-C1D6-49CC-3D19-47B022191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3A23D-DCE6-6B5D-CD70-42C5789C61CB}"/>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3851373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5D81C-A0B9-E076-37E6-E158A7743B31}"/>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3" name="Footer Placeholder 2">
            <a:extLst>
              <a:ext uri="{FF2B5EF4-FFF2-40B4-BE49-F238E27FC236}">
                <a16:creationId xmlns:a16="http://schemas.microsoft.com/office/drawing/2014/main" id="{22B7B9C0-791A-1A4F-E347-93C0D61BB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A6BD8A-4E41-73D7-E565-6D926D7D242A}"/>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138255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602A-9DAD-E767-ED64-8CAF53E29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82AF1-F374-3568-360F-46894CC6F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DCE8C3-568F-1073-6604-ACF6CE18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03C1B-555C-BEEE-1A02-9BDC1E1EF801}"/>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6" name="Footer Placeholder 5">
            <a:extLst>
              <a:ext uri="{FF2B5EF4-FFF2-40B4-BE49-F238E27FC236}">
                <a16:creationId xmlns:a16="http://schemas.microsoft.com/office/drawing/2014/main" id="{48BBB280-93B6-1A52-09FC-AEA823BFF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D2A49-9FAA-F414-950C-BC8055C16A44}"/>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66513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DE8C-97CB-06CA-E793-3648FEB1F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D7BB9-7072-146B-36DF-1220A67C2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D8C101-8A9A-A118-F491-27E85B17E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CBE58-75F8-54B8-129F-2E5F62B103BE}"/>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6" name="Footer Placeholder 5">
            <a:extLst>
              <a:ext uri="{FF2B5EF4-FFF2-40B4-BE49-F238E27FC236}">
                <a16:creationId xmlns:a16="http://schemas.microsoft.com/office/drawing/2014/main" id="{90027A3E-96EE-1464-68FC-F9A8155E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42F11-877B-8572-2F26-8ADC23FA2546}"/>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31502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022E-2A2C-E9A7-A032-3A3D8B933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08AD3F-331C-751A-C923-B8AFB73F1B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CDC94-5A6F-55B3-266D-3A88CE68CDE7}"/>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5" name="Footer Placeholder 4">
            <a:extLst>
              <a:ext uri="{FF2B5EF4-FFF2-40B4-BE49-F238E27FC236}">
                <a16:creationId xmlns:a16="http://schemas.microsoft.com/office/drawing/2014/main" id="{9A38E8ED-98FE-979B-0A0E-C03B06C8F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92DC3-EE69-341B-0578-6833A6B30E96}"/>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886111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A987F-8308-3917-D7BE-50CAD267EA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7CD08B-7660-5364-164E-A6C4F01948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F0AF3-A653-6012-F02A-7FF82FEBAB14}"/>
              </a:ext>
            </a:extLst>
          </p:cNvPr>
          <p:cNvSpPr>
            <a:spLocks noGrp="1"/>
          </p:cNvSpPr>
          <p:nvPr>
            <p:ph type="dt" sz="half" idx="10"/>
          </p:nvPr>
        </p:nvSpPr>
        <p:spPr/>
        <p:txBody>
          <a:bodyPr/>
          <a:lstStyle/>
          <a:p>
            <a:fld id="{B2334060-6C62-43BA-A157-FD991BE8586D}" type="datetimeFigureOut">
              <a:rPr lang="en-US" smtClean="0"/>
              <a:t>7/24/2023</a:t>
            </a:fld>
            <a:endParaRPr lang="en-US"/>
          </a:p>
        </p:txBody>
      </p:sp>
      <p:sp>
        <p:nvSpPr>
          <p:cNvPr id="5" name="Footer Placeholder 4">
            <a:extLst>
              <a:ext uri="{FF2B5EF4-FFF2-40B4-BE49-F238E27FC236}">
                <a16:creationId xmlns:a16="http://schemas.microsoft.com/office/drawing/2014/main" id="{1DD95194-187A-DDDD-914D-46AF924E6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E240-3724-6F48-81B5-B80DC0A0A419}"/>
              </a:ext>
            </a:extLst>
          </p:cNvPr>
          <p:cNvSpPr>
            <a:spLocks noGrp="1"/>
          </p:cNvSpPr>
          <p:nvPr>
            <p:ph type="sldNum" sz="quarter" idx="12"/>
          </p:nvPr>
        </p:nvSpPr>
        <p:spPr/>
        <p:txBody>
          <a:bodyPr/>
          <a:lstStyle/>
          <a:p>
            <a:fld id="{D4277DDB-6029-4418-AC45-8484B753E03B}" type="slidenum">
              <a:rPr lang="en-US" smtClean="0"/>
              <a:t>‹#›</a:t>
            </a:fld>
            <a:endParaRPr lang="en-US"/>
          </a:p>
        </p:txBody>
      </p:sp>
    </p:spTree>
    <p:extLst>
      <p:ext uri="{BB962C8B-B14F-4D97-AF65-F5344CB8AC3E}">
        <p14:creationId xmlns:p14="http://schemas.microsoft.com/office/powerpoint/2010/main" val="41238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7/24/2023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62DB2-1991-6A6C-C903-04F0368D99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06DCF8-33F1-F6AE-BAD4-6C9644A47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49930-3037-190B-0272-899D257B1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34060-6C62-43BA-A157-FD991BE8586D}" type="datetimeFigureOut">
              <a:rPr lang="en-US" smtClean="0"/>
              <a:t>7/24/2023</a:t>
            </a:fld>
            <a:endParaRPr lang="en-US"/>
          </a:p>
        </p:txBody>
      </p:sp>
      <p:sp>
        <p:nvSpPr>
          <p:cNvPr id="5" name="Footer Placeholder 4">
            <a:extLst>
              <a:ext uri="{FF2B5EF4-FFF2-40B4-BE49-F238E27FC236}">
                <a16:creationId xmlns:a16="http://schemas.microsoft.com/office/drawing/2014/main" id="{3BB1DA8F-99ED-B153-057C-89D0E2879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6A35E3-80CB-2243-6AC5-41A8B4B41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77DDB-6029-4418-AC45-8484B753E03B}" type="slidenum">
              <a:rPr lang="en-US" smtClean="0"/>
              <a:t>‹#›</a:t>
            </a:fld>
            <a:endParaRPr lang="en-US"/>
          </a:p>
        </p:txBody>
      </p:sp>
    </p:spTree>
    <p:extLst>
      <p:ext uri="{BB962C8B-B14F-4D97-AF65-F5344CB8AC3E}">
        <p14:creationId xmlns:p14="http://schemas.microsoft.com/office/powerpoint/2010/main" val="3174163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e.virginia.gov/programs-services/federal-programs/federal-pandemic-relief-program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view.officeapps.live.com/op/view.aspx?src=https%3A%2F%2Fwww.doe.virginia.gov%2Fhome%2Fshowpublisheddocument%2F43989%2F638167126443830000&amp;wdOrigin=BROWSELINK"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43045"/>
            <a:ext cx="7225145" cy="2373334"/>
          </a:xfrm>
        </p:spPr>
        <p:txBody>
          <a:bodyPr>
            <a:noAutofit/>
          </a:bodyPr>
          <a:lstStyle/>
          <a:p>
            <a:r>
              <a:rPr lang="en-US" sz="3600" b="1" dirty="0"/>
              <a:t>Update on Federal Elementary and Secondary School Emergency Relief (ESSER) Funds</a:t>
            </a:r>
          </a:p>
        </p:txBody>
      </p:sp>
      <p:sp>
        <p:nvSpPr>
          <p:cNvPr id="3" name="Subtitle 2"/>
          <p:cNvSpPr>
            <a:spLocks noGrp="1"/>
          </p:cNvSpPr>
          <p:nvPr>
            <p:ph type="subTitle" idx="1"/>
          </p:nvPr>
        </p:nvSpPr>
        <p:spPr>
          <a:xfrm>
            <a:off x="838199" y="3835004"/>
            <a:ext cx="7442771" cy="1892775"/>
          </a:xfrm>
        </p:spPr>
        <p:txBody>
          <a:bodyPr>
            <a:normAutofit/>
          </a:bodyPr>
          <a:lstStyle/>
          <a:p>
            <a:r>
              <a:rPr lang="en-US" sz="2800" b="1" i="1" dirty="0"/>
              <a:t>Presented to the Board of Education</a:t>
            </a:r>
          </a:p>
          <a:p>
            <a:pPr>
              <a:spcBef>
                <a:spcPts val="0"/>
              </a:spcBef>
            </a:pPr>
            <a:r>
              <a:rPr lang="en-US" sz="2800" b="1" i="1" dirty="0"/>
              <a:t>July 26, 2023</a:t>
            </a:r>
            <a:endParaRPr lang="en-US" sz="2800"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0867-FB48-8916-757D-BC6E3D0E6F4A}"/>
              </a:ext>
            </a:extLst>
          </p:cNvPr>
          <p:cNvSpPr>
            <a:spLocks noGrp="1"/>
          </p:cNvSpPr>
          <p:nvPr>
            <p:ph type="body" sz="quarter" idx="13"/>
          </p:nvPr>
        </p:nvSpPr>
        <p:spPr/>
        <p:txBody>
          <a:bodyPr>
            <a:normAutofit fontScale="62500" lnSpcReduction="20000"/>
          </a:body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4400" b="0" i="0" u="none" strike="noStrike" kern="1200" cap="small" spc="0" normalizeH="0" baseline="0" noProof="0" dirty="0">
                <a:ln>
                  <a:noFill/>
                </a:ln>
                <a:solidFill>
                  <a:schemeClr val="bg1"/>
                </a:solidFill>
                <a:effectLst/>
                <a:uLnTx/>
                <a:uFillTx/>
                <a:latin typeface="+mj-lt"/>
                <a:ea typeface="+mn-ea"/>
                <a:cs typeface="+mn-cs"/>
              </a:rPr>
              <a:t>ESSER </a:t>
            </a:r>
            <a:r>
              <a:rPr lang="en-US" dirty="0"/>
              <a:t>State Set-aside</a:t>
            </a:r>
            <a:r>
              <a:rPr kumimoji="0" lang="en-US" sz="4400" b="0" i="0" u="none" strike="noStrike" kern="1200" cap="small" spc="0" normalizeH="0" baseline="0" noProof="0" dirty="0">
                <a:ln>
                  <a:noFill/>
                </a:ln>
                <a:solidFill>
                  <a:schemeClr val="bg1"/>
                </a:solidFill>
                <a:effectLst/>
                <a:uLnTx/>
                <a:uFillTx/>
                <a:latin typeface="+mj-lt"/>
                <a:ea typeface="+mn-ea"/>
                <a:cs typeface="+mn-cs"/>
              </a:rPr>
              <a:t> Spending (</a:t>
            </a:r>
            <a:r>
              <a:rPr kumimoji="0" lang="en-US" sz="4400" b="0" i="1" u="none" strike="noStrike" kern="1200" cap="small" spc="0" normalizeH="0" baseline="0" noProof="0" dirty="0">
                <a:ln>
                  <a:noFill/>
                </a:ln>
                <a:solidFill>
                  <a:schemeClr val="bg1"/>
                </a:solidFill>
                <a:effectLst/>
                <a:uLnTx/>
                <a:uFillTx/>
                <a:latin typeface="+mj-lt"/>
                <a:ea typeface="+mn-ea"/>
                <a:cs typeface="+mn-cs"/>
              </a:rPr>
              <a:t>LEA Awards, VDOE Projects, &amp; VDOE Admin.)</a:t>
            </a:r>
          </a:p>
        </p:txBody>
      </p:sp>
      <p:graphicFrame>
        <p:nvGraphicFramePr>
          <p:cNvPr id="6" name="Table 6">
            <a:extLst>
              <a:ext uri="{FF2B5EF4-FFF2-40B4-BE49-F238E27FC236}">
                <a16:creationId xmlns:a16="http://schemas.microsoft.com/office/drawing/2014/main" id="{401C410B-5812-4081-8AEC-E85F8DA26FE5}"/>
              </a:ext>
            </a:extLst>
          </p:cNvPr>
          <p:cNvGraphicFramePr>
            <a:graphicFrameLocks noGrp="1"/>
          </p:cNvGraphicFramePr>
          <p:nvPr>
            <p:ph idx="1"/>
            <p:extLst>
              <p:ext uri="{D42A27DB-BD31-4B8C-83A1-F6EECF244321}">
                <p14:modId xmlns:p14="http://schemas.microsoft.com/office/powerpoint/2010/main" val="3196787434"/>
              </p:ext>
            </p:extLst>
          </p:nvPr>
        </p:nvGraphicFramePr>
        <p:xfrm>
          <a:off x="484741" y="2408680"/>
          <a:ext cx="11281275" cy="4005812"/>
        </p:xfrm>
        <a:graphic>
          <a:graphicData uri="http://schemas.openxmlformats.org/drawingml/2006/table">
            <a:tbl>
              <a:tblPr firstRow="1" bandRow="1">
                <a:tableStyleId>{5202B0CA-FC54-4496-8BCA-5EF66A818D29}</a:tableStyleId>
              </a:tblPr>
              <a:tblGrid>
                <a:gridCol w="1994054">
                  <a:extLst>
                    <a:ext uri="{9D8B030D-6E8A-4147-A177-3AD203B41FA5}">
                      <a16:colId xmlns:a16="http://schemas.microsoft.com/office/drawing/2014/main" val="3747005986"/>
                    </a:ext>
                  </a:extLst>
                </a:gridCol>
                <a:gridCol w="2390660">
                  <a:extLst>
                    <a:ext uri="{9D8B030D-6E8A-4147-A177-3AD203B41FA5}">
                      <a16:colId xmlns:a16="http://schemas.microsoft.com/office/drawing/2014/main" val="3696917795"/>
                    </a:ext>
                  </a:extLst>
                </a:gridCol>
                <a:gridCol w="2599857">
                  <a:extLst>
                    <a:ext uri="{9D8B030D-6E8A-4147-A177-3AD203B41FA5}">
                      <a16:colId xmlns:a16="http://schemas.microsoft.com/office/drawing/2014/main" val="619223333"/>
                    </a:ext>
                  </a:extLst>
                </a:gridCol>
                <a:gridCol w="2203498">
                  <a:extLst>
                    <a:ext uri="{9D8B030D-6E8A-4147-A177-3AD203B41FA5}">
                      <a16:colId xmlns:a16="http://schemas.microsoft.com/office/drawing/2014/main" val="1992821206"/>
                    </a:ext>
                  </a:extLst>
                </a:gridCol>
                <a:gridCol w="2093206">
                  <a:extLst>
                    <a:ext uri="{9D8B030D-6E8A-4147-A177-3AD203B41FA5}">
                      <a16:colId xmlns:a16="http://schemas.microsoft.com/office/drawing/2014/main" val="2202540818"/>
                    </a:ext>
                  </a:extLst>
                </a:gridCol>
              </a:tblGrid>
              <a:tr h="92937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Awarded/</a:t>
                      </a:r>
                    </a:p>
                    <a:p>
                      <a:pPr algn="ctr"/>
                      <a:r>
                        <a:rPr lang="en-US" sz="2400" dirty="0">
                          <a:solidFill>
                            <a:schemeClr val="bg1"/>
                          </a:solidFill>
                        </a:rPr>
                        <a:t>Budgeted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Expended/</a:t>
                      </a:r>
                    </a:p>
                    <a:p>
                      <a:pPr algn="ctr"/>
                      <a:r>
                        <a:rPr lang="en-US" sz="2400" dirty="0">
                          <a:solidFill>
                            <a:schemeClr val="bg1"/>
                          </a:solidFill>
                        </a:rPr>
                        <a:t>Reimbursed by VDOE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Balance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Percent Remaining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649533"/>
                  </a:ext>
                </a:extLst>
              </a:tr>
              <a:tr h="704458">
                <a:tc>
                  <a:txBody>
                    <a:bodyPr/>
                    <a:lstStyle/>
                    <a:p>
                      <a:r>
                        <a:rPr lang="en-US" sz="2200" b="1" dirty="0"/>
                        <a:t>ESSER 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$23,859,919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$23,652,133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$207,786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0.9%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775236"/>
                  </a:ext>
                </a:extLst>
              </a:tr>
              <a:tr h="704458">
                <a:tc>
                  <a:txBody>
                    <a:bodyPr/>
                    <a:lstStyle/>
                    <a:p>
                      <a:r>
                        <a:rPr lang="en-US" sz="2200" b="1" dirty="0"/>
                        <a:t>ESSER II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r>
                        <a:rPr lang="en-US" sz="2200" b="1" kern="1200" dirty="0">
                          <a:solidFill>
                            <a:schemeClr val="dk1"/>
                          </a:solidFill>
                          <a:latin typeface="+mn-lt"/>
                          <a:ea typeface="+mn-ea"/>
                          <a:cs typeface="+mn-cs"/>
                        </a:rPr>
                        <a:t>$93,928,058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$70,568,198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$23,359,860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2200" b="1" kern="1200" dirty="0">
                          <a:solidFill>
                            <a:schemeClr val="dk1"/>
                          </a:solidFill>
                          <a:latin typeface="+mn-lt"/>
                          <a:ea typeface="+mn-ea"/>
                          <a:cs typeface="+mn-cs"/>
                        </a:rPr>
                        <a:t>25%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004833"/>
                  </a:ext>
                </a:extLst>
              </a:tr>
              <a:tr h="704088">
                <a:tc>
                  <a:txBody>
                    <a:bodyPr/>
                    <a:lstStyle/>
                    <a:p>
                      <a:r>
                        <a:rPr lang="en-US" sz="2200" b="1" dirty="0"/>
                        <a:t>ESSER III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$211,098,889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$51,863,932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$159,234,957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75%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696924"/>
                  </a:ext>
                </a:extLst>
              </a:tr>
              <a:tr h="704088">
                <a:tc>
                  <a:txBody>
                    <a:bodyPr/>
                    <a:lstStyle/>
                    <a:p>
                      <a:pPr algn="r"/>
                      <a:r>
                        <a:rPr lang="en-US" sz="2200" b="1" dirty="0"/>
                        <a:t>TOTALS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$328,886,866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$146,084,263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$182,802,603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56%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168741"/>
                  </a:ext>
                </a:extLst>
              </a:tr>
            </a:tbl>
          </a:graphicData>
        </a:graphic>
      </p:graphicFrame>
      <p:sp>
        <p:nvSpPr>
          <p:cNvPr id="2" name="Slide Number Placeholder 1">
            <a:extLst>
              <a:ext uri="{FF2B5EF4-FFF2-40B4-BE49-F238E27FC236}">
                <a16:creationId xmlns:a16="http://schemas.microsoft.com/office/drawing/2014/main" id="{24FD08F6-7DC4-982C-B91C-DC9B3F87F5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9529EA5-4277-4853-9F9D-434E3F85E8AA}"/>
              </a:ext>
            </a:extLst>
          </p:cNvPr>
          <p:cNvSpPr txBox="1"/>
          <p:nvPr/>
        </p:nvSpPr>
        <p:spPr>
          <a:xfrm>
            <a:off x="484741" y="1377344"/>
            <a:ext cx="1128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3C71"/>
                </a:solidFill>
                <a:effectLst/>
                <a:uLnTx/>
                <a:uFillTx/>
                <a:latin typeface="Calibri"/>
                <a:ea typeface="+mn-ea"/>
                <a:cs typeface="+mn-cs"/>
              </a:rPr>
              <a:t>Expenditures as of </a:t>
            </a:r>
            <a:r>
              <a:rPr lang="en-US" sz="2400" b="1" i="1" dirty="0">
                <a:solidFill>
                  <a:srgbClr val="003C71"/>
                </a:solidFill>
                <a:latin typeface="Calibri"/>
              </a:rPr>
              <a:t>July 20</a:t>
            </a:r>
            <a:r>
              <a:rPr kumimoji="0" lang="en-US" sz="2400" b="1" i="1" u="none" strike="noStrike" kern="1200" cap="none" spc="0" normalizeH="0" baseline="0" noProof="0" dirty="0">
                <a:ln>
                  <a:noFill/>
                </a:ln>
                <a:solidFill>
                  <a:srgbClr val="003C71"/>
                </a:solidFill>
                <a:effectLst/>
                <a:uLnTx/>
                <a:uFillTx/>
                <a:latin typeface="Calibri"/>
                <a:ea typeface="+mn-ea"/>
                <a:cs typeface="+mn-cs"/>
              </a:rPr>
              <a:t>, 2023; of the $328.9M awarded, $190.6M is awarded directly to LEAs.</a:t>
            </a:r>
          </a:p>
        </p:txBody>
      </p:sp>
    </p:spTree>
    <p:extLst>
      <p:ext uri="{BB962C8B-B14F-4D97-AF65-F5344CB8AC3E}">
        <p14:creationId xmlns:p14="http://schemas.microsoft.com/office/powerpoint/2010/main" val="54962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DE5B-3BFC-436D-B5A3-F26C63DA7F4B}"/>
              </a:ext>
            </a:extLst>
          </p:cNvPr>
          <p:cNvSpPr>
            <a:spLocks noGrp="1"/>
          </p:cNvSpPr>
          <p:nvPr>
            <p:ph type="ctrTitle"/>
          </p:nvPr>
        </p:nvSpPr>
        <p:spPr/>
        <p:txBody>
          <a:bodyPr>
            <a:normAutofit/>
          </a:bodyPr>
          <a:lstStyle/>
          <a:p>
            <a:r>
              <a:rPr lang="en-US" sz="4000" b="1" dirty="0"/>
              <a:t> Summary Remarks - Superintendent Coons</a:t>
            </a:r>
            <a:br>
              <a:rPr lang="en-US" sz="4000" b="1" dirty="0"/>
            </a:br>
            <a:endParaRPr lang="en-US" sz="4000" b="1" dirty="0"/>
          </a:p>
        </p:txBody>
      </p:sp>
      <p:sp>
        <p:nvSpPr>
          <p:cNvPr id="3" name="Subtitle 2">
            <a:extLst>
              <a:ext uri="{FF2B5EF4-FFF2-40B4-BE49-F238E27FC236}">
                <a16:creationId xmlns:a16="http://schemas.microsoft.com/office/drawing/2014/main" id="{5C78F311-79CE-2750-8039-38D872BE6108}"/>
              </a:ext>
            </a:extLst>
          </p:cNvPr>
          <p:cNvSpPr>
            <a:spLocks noGrp="1"/>
          </p:cNvSpPr>
          <p:nvPr>
            <p:ph type="subTitle" idx="1"/>
          </p:nvPr>
        </p:nvSpPr>
        <p:spPr>
          <a:xfrm>
            <a:off x="838200" y="3362845"/>
            <a:ext cx="10515600" cy="1655762"/>
          </a:xfrm>
        </p:spPr>
        <p:txBody>
          <a:bodyPr>
            <a:normAutofit/>
          </a:bodyPr>
          <a:lstStyle/>
          <a:p>
            <a:pPr marL="342900" indent="-342900" algn="l">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8E78303B-68FB-7D16-BE60-3D5CE2EEA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Tree>
    <p:extLst>
      <p:ext uri="{BB962C8B-B14F-4D97-AF65-F5344CB8AC3E}">
        <p14:creationId xmlns:p14="http://schemas.microsoft.com/office/powerpoint/2010/main" val="81207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62A82-9B2F-B79F-F300-E0514A727BF9}"/>
              </a:ext>
            </a:extLst>
          </p:cNvPr>
          <p:cNvSpPr>
            <a:spLocks noGrp="1"/>
          </p:cNvSpPr>
          <p:nvPr>
            <p:ph type="sldNum" sz="quarter" idx="12"/>
          </p:nvPr>
        </p:nvSpPr>
        <p:spPr/>
        <p:txBody>
          <a:bodyPr/>
          <a:lstStyle/>
          <a:p>
            <a:fld id="{B2102BAA-C61A-4A39-BDF1-4340D572B82C}" type="slidenum">
              <a:rPr lang="en-US" smtClean="0"/>
              <a:t>12</a:t>
            </a:fld>
            <a:endParaRPr lang="en-US" dirty="0"/>
          </a:p>
        </p:txBody>
      </p:sp>
      <p:sp>
        <p:nvSpPr>
          <p:cNvPr id="3" name="Content Placeholder 2">
            <a:extLst>
              <a:ext uri="{FF2B5EF4-FFF2-40B4-BE49-F238E27FC236}">
                <a16:creationId xmlns:a16="http://schemas.microsoft.com/office/drawing/2014/main" id="{A4FC82F8-5B9F-F937-70E1-543876756A11}"/>
              </a:ext>
            </a:extLst>
          </p:cNvPr>
          <p:cNvSpPr>
            <a:spLocks noGrp="1"/>
          </p:cNvSpPr>
          <p:nvPr>
            <p:ph idx="1"/>
          </p:nvPr>
        </p:nvSpPr>
        <p:spPr/>
        <p:txBody>
          <a:bodyPr/>
          <a:lstStyle/>
          <a:p>
            <a:r>
              <a:rPr lang="en-US" dirty="0"/>
              <a:t>While VDOE maintains a dedicated pandemic funds webpage at </a:t>
            </a:r>
            <a:r>
              <a:rPr lang="en-US" sz="2600" dirty="0">
                <a:hlinkClick r:id="rId2"/>
              </a:rPr>
              <a:t>Federal Pandemic Relief Programs | Virginia Department of Education</a:t>
            </a:r>
            <a:r>
              <a:rPr lang="en-US" dirty="0"/>
              <a:t> that includes information on ESSER, a dashboard to track use of ESSER funds is under development.</a:t>
            </a:r>
          </a:p>
          <a:p>
            <a:endParaRPr lang="en-US" dirty="0"/>
          </a:p>
          <a:p>
            <a:r>
              <a:rPr lang="en-US" dirty="0"/>
              <a:t>The next several slides show example screen shots of the dashboard being developed and some of the information it will provide.</a:t>
            </a:r>
          </a:p>
          <a:p>
            <a:endParaRPr lang="en-US" dirty="0"/>
          </a:p>
          <a:p>
            <a:r>
              <a:rPr lang="en-US" dirty="0"/>
              <a:t>Launch date of the dashboard is expected to be October 1, 2023.</a:t>
            </a:r>
            <a:r>
              <a:rPr lang="en-US" dirty="0">
                <a:highlight>
                  <a:srgbClr val="FFFF00"/>
                </a:highlight>
              </a:rPr>
              <a:t> </a:t>
            </a:r>
          </a:p>
        </p:txBody>
      </p:sp>
      <p:sp>
        <p:nvSpPr>
          <p:cNvPr id="4" name="Text Placeholder 3">
            <a:extLst>
              <a:ext uri="{FF2B5EF4-FFF2-40B4-BE49-F238E27FC236}">
                <a16:creationId xmlns:a16="http://schemas.microsoft.com/office/drawing/2014/main" id="{8FFBBA20-84AE-75F8-C656-3614E81A6A81}"/>
              </a:ext>
            </a:extLst>
          </p:cNvPr>
          <p:cNvSpPr>
            <a:spLocks noGrp="1"/>
          </p:cNvSpPr>
          <p:nvPr>
            <p:ph type="body" sz="quarter" idx="13"/>
          </p:nvPr>
        </p:nvSpPr>
        <p:spPr/>
        <p:txBody>
          <a:bodyPr/>
          <a:lstStyle/>
          <a:p>
            <a:r>
              <a:rPr lang="en-US" dirty="0"/>
              <a:t>New ESSER Expenditure Dashboard</a:t>
            </a:r>
          </a:p>
        </p:txBody>
      </p:sp>
    </p:spTree>
    <p:extLst>
      <p:ext uri="{BB962C8B-B14F-4D97-AF65-F5344CB8AC3E}">
        <p14:creationId xmlns:p14="http://schemas.microsoft.com/office/powerpoint/2010/main" val="192500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74172B6-E59F-2330-4831-F010739F9B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2030" y="1256145"/>
            <a:ext cx="8364046" cy="45165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1A50134-C899-8EB7-F0CE-62C4A2EF6C72}"/>
              </a:ext>
            </a:extLst>
          </p:cNvPr>
          <p:cNvSpPr/>
          <p:nvPr/>
        </p:nvSpPr>
        <p:spPr>
          <a:xfrm>
            <a:off x="0" y="0"/>
            <a:ext cx="2013557"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737E7-B91F-E425-A3B1-A4DF8C39637F}"/>
              </a:ext>
            </a:extLst>
          </p:cNvPr>
          <p:cNvSpPr>
            <a:spLocks noGrp="1"/>
          </p:cNvSpPr>
          <p:nvPr>
            <p:ph type="title"/>
          </p:nvPr>
        </p:nvSpPr>
        <p:spPr>
          <a:xfrm>
            <a:off x="640080" y="2074363"/>
            <a:ext cx="2752354" cy="2709275"/>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Overview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Page</a:t>
            </a:r>
          </a:p>
        </p:txBody>
      </p:sp>
    </p:spTree>
    <p:extLst>
      <p:ext uri="{BB962C8B-B14F-4D97-AF65-F5344CB8AC3E}">
        <p14:creationId xmlns:p14="http://schemas.microsoft.com/office/powerpoint/2010/main" val="230377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74172B6-E59F-2330-4831-F010739F9B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2030" y="1256145"/>
            <a:ext cx="8364046" cy="45165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1A50134-C899-8EB7-F0CE-62C4A2EF6C72}"/>
              </a:ext>
            </a:extLst>
          </p:cNvPr>
          <p:cNvSpPr/>
          <p:nvPr/>
        </p:nvSpPr>
        <p:spPr>
          <a:xfrm>
            <a:off x="0" y="0"/>
            <a:ext cx="2013557"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737E7-B91F-E425-A3B1-A4DF8C39637F}"/>
              </a:ext>
            </a:extLst>
          </p:cNvPr>
          <p:cNvSpPr>
            <a:spLocks noGrp="1"/>
          </p:cNvSpPr>
          <p:nvPr>
            <p:ph type="title"/>
          </p:nvPr>
        </p:nvSpPr>
        <p:spPr>
          <a:xfrm>
            <a:off x="640080" y="2074363"/>
            <a:ext cx="2752354" cy="2709275"/>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Division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(Unfiltered) </a:t>
            </a:r>
          </a:p>
        </p:txBody>
      </p:sp>
      <p:pic>
        <p:nvPicPr>
          <p:cNvPr id="3" name="Picture 2">
            <a:extLst>
              <a:ext uri="{FF2B5EF4-FFF2-40B4-BE49-F238E27FC236}">
                <a16:creationId xmlns:a16="http://schemas.microsoft.com/office/drawing/2014/main" id="{6F56882C-6980-45BA-6F98-49872E698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083" y="1241359"/>
            <a:ext cx="8344239" cy="454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5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50134-C899-8EB7-F0CE-62C4A2EF6C72}"/>
              </a:ext>
            </a:extLst>
          </p:cNvPr>
          <p:cNvSpPr/>
          <p:nvPr/>
        </p:nvSpPr>
        <p:spPr>
          <a:xfrm>
            <a:off x="0" y="0"/>
            <a:ext cx="2013557"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737E7-B91F-E425-A3B1-A4DF8C39637F}"/>
              </a:ext>
            </a:extLst>
          </p:cNvPr>
          <p:cNvSpPr>
            <a:spLocks noGrp="1"/>
          </p:cNvSpPr>
          <p:nvPr>
            <p:ph type="title"/>
          </p:nvPr>
        </p:nvSpPr>
        <p:spPr>
          <a:xfrm>
            <a:off x="640080" y="2074363"/>
            <a:ext cx="2752354" cy="2709275"/>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Division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(Filtered) </a:t>
            </a:r>
          </a:p>
        </p:txBody>
      </p:sp>
      <p:pic>
        <p:nvPicPr>
          <p:cNvPr id="3076" name="Picture 3">
            <a:extLst>
              <a:ext uri="{FF2B5EF4-FFF2-40B4-BE49-F238E27FC236}">
                <a16:creationId xmlns:a16="http://schemas.microsoft.com/office/drawing/2014/main" id="{31E5103E-A22D-DDB3-21BC-67B912573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526" y="1454000"/>
            <a:ext cx="8371971" cy="454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95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50134-C899-8EB7-F0CE-62C4A2EF6C72}"/>
              </a:ext>
            </a:extLst>
          </p:cNvPr>
          <p:cNvSpPr/>
          <p:nvPr/>
        </p:nvSpPr>
        <p:spPr>
          <a:xfrm>
            <a:off x="0" y="0"/>
            <a:ext cx="2013557"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737E7-B91F-E425-A3B1-A4DF8C39637F}"/>
              </a:ext>
            </a:extLst>
          </p:cNvPr>
          <p:cNvSpPr>
            <a:spLocks noGrp="1"/>
          </p:cNvSpPr>
          <p:nvPr>
            <p:ph type="title"/>
          </p:nvPr>
        </p:nvSpPr>
        <p:spPr>
          <a:xfrm>
            <a:off x="640080" y="2074363"/>
            <a:ext cx="2752354" cy="2709275"/>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Division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Comparison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(Unfiltered) </a:t>
            </a:r>
          </a:p>
        </p:txBody>
      </p:sp>
      <p:pic>
        <p:nvPicPr>
          <p:cNvPr id="4099" name="Picture 4">
            <a:extLst>
              <a:ext uri="{FF2B5EF4-FFF2-40B4-BE49-F238E27FC236}">
                <a16:creationId xmlns:a16="http://schemas.microsoft.com/office/drawing/2014/main" id="{EBAB9AFF-C515-F7D9-3C71-390F31E3F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360" y="1495544"/>
            <a:ext cx="8411423" cy="456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05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50134-C899-8EB7-F0CE-62C4A2EF6C72}"/>
              </a:ext>
            </a:extLst>
          </p:cNvPr>
          <p:cNvSpPr/>
          <p:nvPr/>
        </p:nvSpPr>
        <p:spPr>
          <a:xfrm>
            <a:off x="0" y="0"/>
            <a:ext cx="2013557"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737E7-B91F-E425-A3B1-A4DF8C39637F}"/>
              </a:ext>
            </a:extLst>
          </p:cNvPr>
          <p:cNvSpPr>
            <a:spLocks noGrp="1"/>
          </p:cNvSpPr>
          <p:nvPr>
            <p:ph type="title"/>
          </p:nvPr>
        </p:nvSpPr>
        <p:spPr>
          <a:xfrm>
            <a:off x="640080" y="2074363"/>
            <a:ext cx="2752354" cy="2709275"/>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Division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Comparison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(Filtered) </a:t>
            </a:r>
          </a:p>
        </p:txBody>
      </p:sp>
      <p:pic>
        <p:nvPicPr>
          <p:cNvPr id="5122" name="Picture 5">
            <a:extLst>
              <a:ext uri="{FF2B5EF4-FFF2-40B4-BE49-F238E27FC236}">
                <a16:creationId xmlns:a16="http://schemas.microsoft.com/office/drawing/2014/main" id="{AC403031-C6D5-9DB5-90A5-4EE5A76C9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70" y="1478291"/>
            <a:ext cx="8498040" cy="461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31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50134-C899-8EB7-F0CE-62C4A2EF6C72}"/>
              </a:ext>
            </a:extLst>
          </p:cNvPr>
          <p:cNvSpPr/>
          <p:nvPr/>
        </p:nvSpPr>
        <p:spPr>
          <a:xfrm>
            <a:off x="0" y="0"/>
            <a:ext cx="2013557"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737E7-B91F-E425-A3B1-A4DF8C39637F}"/>
              </a:ext>
            </a:extLst>
          </p:cNvPr>
          <p:cNvSpPr>
            <a:spLocks noGrp="1"/>
          </p:cNvSpPr>
          <p:nvPr>
            <p:ph type="title"/>
          </p:nvPr>
        </p:nvSpPr>
        <p:spPr>
          <a:xfrm>
            <a:off x="640080" y="2074363"/>
            <a:ext cx="2752354" cy="2709275"/>
          </a:xfrm>
          <a:prstGeom prst="ellipse">
            <a:avLst/>
          </a:prstGeom>
          <a:solidFill>
            <a:schemeClr val="tx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Division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Comparison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(Filtered) </a:t>
            </a:r>
          </a:p>
        </p:txBody>
      </p:sp>
      <p:pic>
        <p:nvPicPr>
          <p:cNvPr id="6146" name="Picture 6">
            <a:extLst>
              <a:ext uri="{FF2B5EF4-FFF2-40B4-BE49-F238E27FC236}">
                <a16:creationId xmlns:a16="http://schemas.microsoft.com/office/drawing/2014/main" id="{07D31678-0543-9638-82EB-814EAEDEB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07" y="1495543"/>
            <a:ext cx="8399972" cy="459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89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0867-FB48-8916-757D-BC6E3D0E6F4A}"/>
              </a:ext>
            </a:extLst>
          </p:cNvPr>
          <p:cNvSpPr>
            <a:spLocks noGrp="1"/>
          </p:cNvSpPr>
          <p:nvPr>
            <p:ph type="body" sz="quarter" idx="13"/>
          </p:nvPr>
        </p:nvSpPr>
        <p:spPr>
          <a:solidFill>
            <a:schemeClr val="tx1"/>
          </a:solidFill>
        </p:spPr>
        <p:txBody>
          <a:bodyPr vert="horz" lIns="822960" tIns="640080" rIns="91440" bIns="45720" rtlCol="0">
            <a:normAutofit fontScale="62500" lnSpcReduction="20000"/>
          </a:bodyPr>
          <a:lstStyle/>
          <a:p>
            <a:r>
              <a:rPr lang="en-US" dirty="0"/>
              <a:t>Elementary and Secondary School Emergency Relief (ESSER) Funding Overview</a:t>
            </a:r>
          </a:p>
        </p:txBody>
      </p:sp>
      <p:sp>
        <p:nvSpPr>
          <p:cNvPr id="3" name="Content Placeholder 2">
            <a:extLst>
              <a:ext uri="{FF2B5EF4-FFF2-40B4-BE49-F238E27FC236}">
                <a16:creationId xmlns:a16="http://schemas.microsoft.com/office/drawing/2014/main" id="{207452D8-F8DE-17E6-1965-DC4AD21C598D}"/>
              </a:ext>
            </a:extLst>
          </p:cNvPr>
          <p:cNvSpPr>
            <a:spLocks noGrp="1"/>
          </p:cNvSpPr>
          <p:nvPr>
            <p:ph idx="1"/>
          </p:nvPr>
        </p:nvSpPr>
        <p:spPr>
          <a:xfrm>
            <a:off x="838200" y="1458930"/>
            <a:ext cx="10515600" cy="4897420"/>
          </a:xfrm>
        </p:spPr>
        <p:txBody>
          <a:bodyPr>
            <a:normAutofit lnSpcReduction="10000"/>
          </a:bodyPr>
          <a:lstStyle/>
          <a:p>
            <a:r>
              <a:rPr lang="en-US" dirty="0"/>
              <a:t>ESSER I, II, &amp; III funds are provided to states under three separate federal acts: </a:t>
            </a:r>
          </a:p>
          <a:p>
            <a:pPr lvl="1"/>
            <a:r>
              <a:rPr lang="en-US" dirty="0"/>
              <a:t>Coronavirus Aid, Relief, and Economic Security (CARES) Act , Coronavirus Response and Relief Supplemental Appropriations (CRRSA) Act, and the American Rescue Plan Act (ARPA). </a:t>
            </a:r>
          </a:p>
          <a:p>
            <a:endParaRPr lang="en-US" dirty="0"/>
          </a:p>
          <a:p>
            <a:r>
              <a:rPr lang="en-US" dirty="0"/>
              <a:t>ESSER funding is the largest federal pandemic funding source for PreK-12 education, with broad areas of allowable use.</a:t>
            </a:r>
          </a:p>
          <a:p>
            <a:endParaRPr lang="en-US" b="1" dirty="0"/>
          </a:p>
          <a:p>
            <a:r>
              <a:rPr lang="en-US" b="1" dirty="0"/>
              <a:t>90% of funds must be allocated to Local Educational Agencies </a:t>
            </a:r>
            <a:r>
              <a:rPr lang="en-US" dirty="0"/>
              <a:t>(LEAs - i.e., school divisions) based on Title I formula; 10% of funds available for state set-aside awards and state administration.</a:t>
            </a:r>
          </a:p>
        </p:txBody>
      </p:sp>
      <p:sp>
        <p:nvSpPr>
          <p:cNvPr id="2" name="Slide Number Placeholder 1">
            <a:extLst>
              <a:ext uri="{FF2B5EF4-FFF2-40B4-BE49-F238E27FC236}">
                <a16:creationId xmlns:a16="http://schemas.microsoft.com/office/drawing/2014/main" id="{24FD08F6-7DC4-982C-B91C-DC9B3F87F5D3}"/>
              </a:ext>
            </a:extLst>
          </p:cNvPr>
          <p:cNvSpPr>
            <a:spLocks noGrp="1"/>
          </p:cNvSpPr>
          <p:nvPr>
            <p:ph type="sldNum" sz="quarter" idx="12"/>
          </p:nvPr>
        </p:nvSpPr>
        <p:spPr/>
        <p:txBody>
          <a:bodyPr/>
          <a:lstStyle/>
          <a:p>
            <a:fld id="{B2102BAA-C61A-4A39-BDF1-4340D572B82C}" type="slidenum">
              <a:rPr lang="en-US" smtClean="0"/>
              <a:t>2</a:t>
            </a:fld>
            <a:endParaRPr lang="en-US" dirty="0"/>
          </a:p>
        </p:txBody>
      </p:sp>
    </p:spTree>
    <p:extLst>
      <p:ext uri="{BB962C8B-B14F-4D97-AF65-F5344CB8AC3E}">
        <p14:creationId xmlns:p14="http://schemas.microsoft.com/office/powerpoint/2010/main" val="346468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0867-FB48-8916-757D-BC6E3D0E6F4A}"/>
              </a:ext>
            </a:extLst>
          </p:cNvPr>
          <p:cNvSpPr>
            <a:spLocks noGrp="1"/>
          </p:cNvSpPr>
          <p:nvPr>
            <p:ph type="body" sz="quarter" idx="13"/>
          </p:nvPr>
        </p:nvSpPr>
        <p:spPr>
          <a:solidFill>
            <a:schemeClr val="tx1"/>
          </a:solidFill>
        </p:spPr>
        <p:txBody>
          <a:bodyPr vert="horz" lIns="822960" tIns="640080" rIns="91440" bIns="45720" rtlCol="0">
            <a:normAutofit fontScale="62500" lnSpcReduction="20000"/>
          </a:bodyPr>
          <a:lstStyle/>
          <a:p>
            <a:r>
              <a:rPr lang="en-US" dirty="0"/>
              <a:t>Elementary and Secondary School Emergency Relief (ESSER) Funding Overview</a:t>
            </a:r>
          </a:p>
        </p:txBody>
      </p:sp>
      <p:sp>
        <p:nvSpPr>
          <p:cNvPr id="3" name="Content Placeholder 2">
            <a:extLst>
              <a:ext uri="{FF2B5EF4-FFF2-40B4-BE49-F238E27FC236}">
                <a16:creationId xmlns:a16="http://schemas.microsoft.com/office/drawing/2014/main" id="{207452D8-F8DE-17E6-1965-DC4AD21C598D}"/>
              </a:ext>
            </a:extLst>
          </p:cNvPr>
          <p:cNvSpPr>
            <a:spLocks noGrp="1"/>
          </p:cNvSpPr>
          <p:nvPr>
            <p:ph idx="1"/>
          </p:nvPr>
        </p:nvSpPr>
        <p:spPr>
          <a:xfrm>
            <a:off x="838200" y="1490870"/>
            <a:ext cx="10515600" cy="4969564"/>
          </a:xfrm>
        </p:spPr>
        <p:txBody>
          <a:bodyPr>
            <a:normAutofit fontScale="85000" lnSpcReduction="20000"/>
          </a:bodyPr>
          <a:lstStyle/>
          <a:p>
            <a:r>
              <a:rPr lang="en-US" dirty="0"/>
              <a:t>ARPA ESSER III requires </a:t>
            </a:r>
            <a:r>
              <a:rPr lang="en-US" b="1" dirty="0"/>
              <a:t>20% of LEA formula funds to be reserved to address learning loss</a:t>
            </a:r>
            <a:r>
              <a:rPr lang="en-US" dirty="0"/>
              <a:t>.</a:t>
            </a:r>
          </a:p>
          <a:p>
            <a:endParaRPr lang="en-US" dirty="0"/>
          </a:p>
          <a:p>
            <a:r>
              <a:rPr lang="en-US" dirty="0"/>
              <a:t>School divisions filed initial applications with VDOE on their use of ESSER formula funding. Local plans are amended when significant spending changes are proposed and approved by VDOE (e.g., facilities upgrades) or for more minor changes (single budget line-item). 1,600+ such amendments have been made to local ESSER I, II, or III plans, with most technical/minor. Such changes can occur from the stakeholder consultation process.</a:t>
            </a:r>
          </a:p>
          <a:p>
            <a:endParaRPr lang="en-US" dirty="0"/>
          </a:p>
          <a:p>
            <a:r>
              <a:rPr lang="en-US" dirty="0"/>
              <a:t>Divisions also submitted updated ESSER III spending plans in December 2022 as directed by the Governor with increased focus on learning loss.</a:t>
            </a:r>
          </a:p>
          <a:p>
            <a:endParaRPr lang="en-US" dirty="0"/>
          </a:p>
          <a:p>
            <a:r>
              <a:rPr lang="en-US" dirty="0"/>
              <a:t>VDOE has posted links to the division websites where the plans are available: </a:t>
            </a:r>
            <a:r>
              <a:rPr lang="pt-BR" dirty="0">
                <a:hlinkClick r:id="rId2"/>
              </a:rPr>
              <a:t>www.doe.virginia.gov.xlsx (live.com)</a:t>
            </a:r>
            <a:r>
              <a:rPr lang="en-US" dirty="0"/>
              <a:t>.</a:t>
            </a:r>
          </a:p>
        </p:txBody>
      </p:sp>
      <p:sp>
        <p:nvSpPr>
          <p:cNvPr id="2" name="Slide Number Placeholder 1">
            <a:extLst>
              <a:ext uri="{FF2B5EF4-FFF2-40B4-BE49-F238E27FC236}">
                <a16:creationId xmlns:a16="http://schemas.microsoft.com/office/drawing/2014/main" id="{24FD08F6-7DC4-982C-B91C-DC9B3F87F5D3}"/>
              </a:ext>
            </a:extLst>
          </p:cNvPr>
          <p:cNvSpPr>
            <a:spLocks noGrp="1"/>
          </p:cNvSpPr>
          <p:nvPr>
            <p:ph type="sldNum" sz="quarter" idx="12"/>
          </p:nvPr>
        </p:nvSpPr>
        <p:spPr/>
        <p:txBody>
          <a:bodyPr/>
          <a:lstStyle/>
          <a:p>
            <a:fld id="{B2102BAA-C61A-4A39-BDF1-4340D572B82C}" type="slidenum">
              <a:rPr lang="en-US" smtClean="0"/>
              <a:t>3</a:t>
            </a:fld>
            <a:endParaRPr lang="en-US" dirty="0"/>
          </a:p>
        </p:txBody>
      </p:sp>
    </p:spTree>
    <p:extLst>
      <p:ext uri="{BB962C8B-B14F-4D97-AF65-F5344CB8AC3E}">
        <p14:creationId xmlns:p14="http://schemas.microsoft.com/office/powerpoint/2010/main" val="45538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0867-FB48-8916-757D-BC6E3D0E6F4A}"/>
              </a:ext>
            </a:extLst>
          </p:cNvPr>
          <p:cNvSpPr>
            <a:spLocks noGrp="1"/>
          </p:cNvSpPr>
          <p:nvPr>
            <p:ph type="body" sz="quarter" idx="13"/>
          </p:nvPr>
        </p:nvSpPr>
        <p:spPr/>
        <p:txBody>
          <a:bodyPr>
            <a:normAutofit/>
          </a:body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4400" b="0" i="0" u="none" strike="noStrike" kern="1200" cap="small" spc="0" normalizeH="0" baseline="0" noProof="0" dirty="0">
                <a:ln>
                  <a:noFill/>
                </a:ln>
                <a:solidFill>
                  <a:schemeClr val="bg1"/>
                </a:solidFill>
                <a:effectLst/>
                <a:uLnTx/>
                <a:uFillTx/>
                <a:latin typeface="+mj-lt"/>
                <a:ea typeface="+mn-ea"/>
                <a:cs typeface="+mn-cs"/>
              </a:rPr>
              <a:t>ESSER Funding Overview</a:t>
            </a:r>
          </a:p>
        </p:txBody>
      </p:sp>
      <p:sp>
        <p:nvSpPr>
          <p:cNvPr id="3" name="Content Placeholder 2">
            <a:extLst>
              <a:ext uri="{FF2B5EF4-FFF2-40B4-BE49-F238E27FC236}">
                <a16:creationId xmlns:a16="http://schemas.microsoft.com/office/drawing/2014/main" id="{207452D8-F8DE-17E6-1965-DC4AD21C598D}"/>
              </a:ext>
            </a:extLst>
          </p:cNvPr>
          <p:cNvSpPr>
            <a:spLocks noGrp="1"/>
          </p:cNvSpPr>
          <p:nvPr>
            <p:ph idx="1"/>
          </p:nvPr>
        </p:nvSpPr>
        <p:spPr>
          <a:xfrm>
            <a:off x="838200" y="1458930"/>
            <a:ext cx="10515600" cy="4985937"/>
          </a:xfrm>
        </p:spPr>
        <p:txBody>
          <a:bodyPr>
            <a:normAutofit lnSpcReduction="10000"/>
          </a:bodyPr>
          <a:lstStyle/>
          <a:p>
            <a:r>
              <a:rPr lang="en-US" dirty="0"/>
              <a:t>Reimbursement/expenditure information is as of July 20.</a:t>
            </a:r>
          </a:p>
          <a:p>
            <a:endParaRPr lang="en-US" dirty="0"/>
          </a:p>
          <a:p>
            <a:r>
              <a:rPr lang="en-US" dirty="0"/>
              <a:t>Divisions and other entities </a:t>
            </a:r>
            <a:r>
              <a:rPr lang="en-US" b="1" dirty="0"/>
              <a:t>may have obligated their ESSER funds </a:t>
            </a:r>
            <a:r>
              <a:rPr lang="en-US" dirty="0"/>
              <a:t>(e.g., PO’s, contracts, payroll, etc.) and/or spent them, but have not yet filed for reimbursement with VDOE.</a:t>
            </a:r>
          </a:p>
          <a:p>
            <a:endParaRPr lang="en-US" dirty="0"/>
          </a:p>
          <a:p>
            <a:r>
              <a:rPr lang="en-US" dirty="0"/>
              <a:t>Divisions may file for reimbursement on </a:t>
            </a:r>
            <a:r>
              <a:rPr lang="en-US" b="1" dirty="0"/>
              <a:t>a weekly cycle </a:t>
            </a:r>
            <a:r>
              <a:rPr lang="en-US" dirty="0"/>
              <a:t>using VDOE’s online grant management system.</a:t>
            </a:r>
          </a:p>
          <a:p>
            <a:endParaRPr lang="en-US" dirty="0"/>
          </a:p>
          <a:p>
            <a:r>
              <a:rPr lang="en-US" dirty="0"/>
              <a:t>After each September 30th obligation deadline for ESSER funds, final reimbursements are processed by VDOE by December 31 each year and </a:t>
            </a:r>
            <a:r>
              <a:rPr lang="en-US" b="1" dirty="0"/>
              <a:t>liquidated by late January</a:t>
            </a:r>
            <a:r>
              <a:rPr lang="en-US" dirty="0"/>
              <a:t>.</a:t>
            </a:r>
          </a:p>
        </p:txBody>
      </p:sp>
      <p:sp>
        <p:nvSpPr>
          <p:cNvPr id="2" name="Slide Number Placeholder 1">
            <a:extLst>
              <a:ext uri="{FF2B5EF4-FFF2-40B4-BE49-F238E27FC236}">
                <a16:creationId xmlns:a16="http://schemas.microsoft.com/office/drawing/2014/main" id="{24FD08F6-7DC4-982C-B91C-DC9B3F87F5D3}"/>
              </a:ext>
            </a:extLst>
          </p:cNvPr>
          <p:cNvSpPr>
            <a:spLocks noGrp="1"/>
          </p:cNvSpPr>
          <p:nvPr>
            <p:ph type="sldNum" sz="quarter" idx="12"/>
          </p:nvPr>
        </p:nvSpPr>
        <p:spPr/>
        <p:txBody>
          <a:bodyPr/>
          <a:lstStyle/>
          <a:p>
            <a:fld id="{B2102BAA-C61A-4A39-BDF1-4340D572B82C}" type="slidenum">
              <a:rPr lang="en-US" smtClean="0"/>
              <a:t>4</a:t>
            </a:fld>
            <a:endParaRPr lang="en-US" dirty="0"/>
          </a:p>
        </p:txBody>
      </p:sp>
    </p:spTree>
    <p:extLst>
      <p:ext uri="{BB962C8B-B14F-4D97-AF65-F5344CB8AC3E}">
        <p14:creationId xmlns:p14="http://schemas.microsoft.com/office/powerpoint/2010/main" val="164959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0867-FB48-8916-757D-BC6E3D0E6F4A}"/>
              </a:ext>
            </a:extLst>
          </p:cNvPr>
          <p:cNvSpPr>
            <a:spLocks noGrp="1"/>
          </p:cNvSpPr>
          <p:nvPr>
            <p:ph type="body" sz="quarter" idx="13"/>
          </p:nvPr>
        </p:nvSpPr>
        <p:spPr/>
        <p:txBody>
          <a:bodyPr>
            <a:normAutofit fontScale="85000" lnSpcReduction="10000"/>
          </a:body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4400" b="0" i="0" u="none" strike="noStrike" kern="1200" cap="small" spc="0" normalizeH="0" baseline="0" noProof="0" dirty="0">
                <a:ln>
                  <a:noFill/>
                </a:ln>
                <a:solidFill>
                  <a:schemeClr val="bg1"/>
                </a:solidFill>
                <a:effectLst/>
                <a:uLnTx/>
                <a:uFillTx/>
                <a:latin typeface="+mj-lt"/>
                <a:ea typeface="+mn-ea"/>
                <a:cs typeface="+mn-cs"/>
              </a:rPr>
              <a:t>Status of ESSER LEA Formula Funds Spending</a:t>
            </a:r>
          </a:p>
        </p:txBody>
      </p:sp>
      <p:graphicFrame>
        <p:nvGraphicFramePr>
          <p:cNvPr id="6" name="Table 6">
            <a:extLst>
              <a:ext uri="{FF2B5EF4-FFF2-40B4-BE49-F238E27FC236}">
                <a16:creationId xmlns:a16="http://schemas.microsoft.com/office/drawing/2014/main" id="{401C410B-5812-4081-8AEC-E85F8DA26FE5}"/>
              </a:ext>
            </a:extLst>
          </p:cNvPr>
          <p:cNvGraphicFramePr>
            <a:graphicFrameLocks noGrp="1"/>
          </p:cNvGraphicFramePr>
          <p:nvPr>
            <p:ph idx="1"/>
            <p:extLst>
              <p:ext uri="{D42A27DB-BD31-4B8C-83A1-F6EECF244321}">
                <p14:modId xmlns:p14="http://schemas.microsoft.com/office/powerpoint/2010/main" val="158577624"/>
              </p:ext>
            </p:extLst>
          </p:nvPr>
        </p:nvGraphicFramePr>
        <p:xfrm>
          <a:off x="484741" y="2313680"/>
          <a:ext cx="11281274" cy="4005812"/>
        </p:xfrm>
        <a:graphic>
          <a:graphicData uri="http://schemas.openxmlformats.org/drawingml/2006/table">
            <a:tbl>
              <a:tblPr firstRow="1" bandRow="1">
                <a:tableStyleId>{5202B0CA-FC54-4496-8BCA-5EF66A818D29}</a:tableStyleId>
              </a:tblPr>
              <a:tblGrid>
                <a:gridCol w="1165579">
                  <a:extLst>
                    <a:ext uri="{9D8B030D-6E8A-4147-A177-3AD203B41FA5}">
                      <a16:colId xmlns:a16="http://schemas.microsoft.com/office/drawing/2014/main" val="3747005986"/>
                    </a:ext>
                  </a:extLst>
                </a:gridCol>
                <a:gridCol w="1560019">
                  <a:extLst>
                    <a:ext uri="{9D8B030D-6E8A-4147-A177-3AD203B41FA5}">
                      <a16:colId xmlns:a16="http://schemas.microsoft.com/office/drawing/2014/main" val="257918682"/>
                    </a:ext>
                  </a:extLst>
                </a:gridCol>
                <a:gridCol w="2351777">
                  <a:extLst>
                    <a:ext uri="{9D8B030D-6E8A-4147-A177-3AD203B41FA5}">
                      <a16:colId xmlns:a16="http://schemas.microsoft.com/office/drawing/2014/main" val="3696917795"/>
                    </a:ext>
                  </a:extLst>
                </a:gridCol>
                <a:gridCol w="2379249">
                  <a:extLst>
                    <a:ext uri="{9D8B030D-6E8A-4147-A177-3AD203B41FA5}">
                      <a16:colId xmlns:a16="http://schemas.microsoft.com/office/drawing/2014/main" val="619223333"/>
                    </a:ext>
                  </a:extLst>
                </a:gridCol>
                <a:gridCol w="2094355">
                  <a:extLst>
                    <a:ext uri="{9D8B030D-6E8A-4147-A177-3AD203B41FA5}">
                      <a16:colId xmlns:a16="http://schemas.microsoft.com/office/drawing/2014/main" val="1992821206"/>
                    </a:ext>
                  </a:extLst>
                </a:gridCol>
                <a:gridCol w="1730295">
                  <a:extLst>
                    <a:ext uri="{9D8B030D-6E8A-4147-A177-3AD203B41FA5}">
                      <a16:colId xmlns:a16="http://schemas.microsoft.com/office/drawing/2014/main" val="2202540818"/>
                    </a:ext>
                  </a:extLst>
                </a:gridCol>
              </a:tblGrid>
              <a:tr h="92937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Obligation Deadline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Awarded to </a:t>
                      </a:r>
                    </a:p>
                    <a:p>
                      <a:pPr algn="ctr"/>
                      <a:r>
                        <a:rPr lang="en-US" sz="2400" dirty="0">
                          <a:solidFill>
                            <a:schemeClr val="bg1"/>
                          </a:solidFill>
                        </a:rPr>
                        <a:t>LEAs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Expended &amp;</a:t>
                      </a:r>
                    </a:p>
                    <a:p>
                      <a:pPr algn="ctr"/>
                      <a:r>
                        <a:rPr lang="en-US" sz="2400" dirty="0">
                          <a:solidFill>
                            <a:schemeClr val="bg1"/>
                          </a:solidFill>
                        </a:rPr>
                        <a:t>Reimbursed by VDOE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Balance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Percent Remaining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649533"/>
                  </a:ext>
                </a:extLst>
              </a:tr>
              <a:tr h="704458">
                <a:tc>
                  <a:txBody>
                    <a:bodyPr/>
                    <a:lstStyle/>
                    <a:p>
                      <a:r>
                        <a:rPr lang="en-US" sz="2200" b="1" dirty="0"/>
                        <a:t>ESSER 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9/30/22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$214,739,273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$214,463,369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$275,904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0.1%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775236"/>
                  </a:ext>
                </a:extLst>
              </a:tr>
              <a:tr h="704458">
                <a:tc>
                  <a:txBody>
                    <a:bodyPr/>
                    <a:lstStyle/>
                    <a:p>
                      <a:r>
                        <a:rPr lang="en-US" sz="2200" b="1" dirty="0"/>
                        <a:t>ESSER II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9/30/23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$845,352,520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$674,747,037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$170,605,483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20%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004833"/>
                  </a:ext>
                </a:extLst>
              </a:tr>
              <a:tr h="704088">
                <a:tc>
                  <a:txBody>
                    <a:bodyPr/>
                    <a:lstStyle/>
                    <a:p>
                      <a:r>
                        <a:rPr lang="en-US" sz="2200" b="1" dirty="0"/>
                        <a:t>ESSER III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9/30/24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$1,899,890,002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$788,675,095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$1,111,214,907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696924"/>
                  </a:ext>
                </a:extLst>
              </a:tr>
              <a:tr h="704088">
                <a:tc>
                  <a:txBody>
                    <a:bodyPr/>
                    <a:lstStyle/>
                    <a:p>
                      <a:pPr algn="r"/>
                      <a:r>
                        <a:rPr lang="en-US" sz="2200" b="1" dirty="0"/>
                        <a:t>TOTALS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2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$2,959,981,795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$1,677,885,501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$1,282,096,294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a:t>43%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5168741"/>
                  </a:ext>
                </a:extLst>
              </a:tr>
            </a:tbl>
          </a:graphicData>
        </a:graphic>
      </p:graphicFrame>
      <p:sp>
        <p:nvSpPr>
          <p:cNvPr id="2" name="Slide Number Placeholder 1">
            <a:extLst>
              <a:ext uri="{FF2B5EF4-FFF2-40B4-BE49-F238E27FC236}">
                <a16:creationId xmlns:a16="http://schemas.microsoft.com/office/drawing/2014/main" id="{24FD08F6-7DC4-982C-B91C-DC9B3F87F5D3}"/>
              </a:ext>
            </a:extLst>
          </p:cNvPr>
          <p:cNvSpPr>
            <a:spLocks noGrp="1"/>
          </p:cNvSpPr>
          <p:nvPr>
            <p:ph type="sldNum" sz="quarter" idx="12"/>
          </p:nvPr>
        </p:nvSpPr>
        <p:spPr/>
        <p:txBody>
          <a:bodyPr/>
          <a:lstStyle/>
          <a:p>
            <a:fld id="{B2102BAA-C61A-4A39-BDF1-4340D572B82C}" type="slidenum">
              <a:rPr lang="en-US" smtClean="0"/>
              <a:t>5</a:t>
            </a:fld>
            <a:endParaRPr lang="en-US" dirty="0"/>
          </a:p>
        </p:txBody>
      </p:sp>
      <p:sp>
        <p:nvSpPr>
          <p:cNvPr id="5" name="TextBox 4">
            <a:extLst>
              <a:ext uri="{FF2B5EF4-FFF2-40B4-BE49-F238E27FC236}">
                <a16:creationId xmlns:a16="http://schemas.microsoft.com/office/drawing/2014/main" id="{49529EA5-4277-4853-9F9D-434E3F85E8AA}"/>
              </a:ext>
            </a:extLst>
          </p:cNvPr>
          <p:cNvSpPr txBox="1"/>
          <p:nvPr/>
        </p:nvSpPr>
        <p:spPr>
          <a:xfrm>
            <a:off x="474177" y="1531719"/>
            <a:ext cx="9044848" cy="523220"/>
          </a:xfrm>
          <a:prstGeom prst="rect">
            <a:avLst/>
          </a:prstGeom>
          <a:noFill/>
        </p:spPr>
        <p:txBody>
          <a:bodyPr wrap="square" rtlCol="0">
            <a:spAutoFit/>
          </a:bodyPr>
          <a:lstStyle/>
          <a:p>
            <a:r>
              <a:rPr lang="en-US" sz="2800" b="1" i="1" dirty="0"/>
              <a:t>LEA formula reimbursements as of July 20, 2023.</a:t>
            </a:r>
          </a:p>
        </p:txBody>
      </p:sp>
    </p:spTree>
    <p:extLst>
      <p:ext uri="{BB962C8B-B14F-4D97-AF65-F5344CB8AC3E}">
        <p14:creationId xmlns:p14="http://schemas.microsoft.com/office/powerpoint/2010/main" val="408625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709191-8EEE-06DA-E20A-01AA8BC0A102}"/>
              </a:ext>
            </a:extLst>
          </p:cNvPr>
          <p:cNvSpPr>
            <a:spLocks noGrp="1"/>
          </p:cNvSpPr>
          <p:nvPr>
            <p:ph type="sldNum" sz="quarter" idx="12"/>
          </p:nvPr>
        </p:nvSpPr>
        <p:spPr/>
        <p:txBody>
          <a:bodyPr/>
          <a:lstStyle/>
          <a:p>
            <a:fld id="{B2102BAA-C61A-4A39-BDF1-4340D572B82C}" type="slidenum">
              <a:rPr lang="en-US" smtClean="0"/>
              <a:t>6</a:t>
            </a:fld>
            <a:endParaRPr lang="en-US" dirty="0"/>
          </a:p>
        </p:txBody>
      </p:sp>
      <p:sp>
        <p:nvSpPr>
          <p:cNvPr id="3" name="Content Placeholder 2">
            <a:extLst>
              <a:ext uri="{FF2B5EF4-FFF2-40B4-BE49-F238E27FC236}">
                <a16:creationId xmlns:a16="http://schemas.microsoft.com/office/drawing/2014/main" id="{BD8DF550-1FCA-6BC0-22B8-552E3C239370}"/>
              </a:ext>
            </a:extLst>
          </p:cNvPr>
          <p:cNvSpPr>
            <a:spLocks noGrp="1"/>
          </p:cNvSpPr>
          <p:nvPr>
            <p:ph idx="1"/>
          </p:nvPr>
        </p:nvSpPr>
        <p:spPr/>
        <p:txBody>
          <a:bodyPr>
            <a:normAutofit fontScale="40000" lnSpcReduction="20000"/>
          </a:bodyPr>
          <a:lstStyle/>
          <a:p>
            <a:pPr marR="0" lvl="0" fontAlgn="auto">
              <a:lnSpc>
                <a:spcPct val="110000"/>
              </a:lnSpc>
              <a:spcAft>
                <a:spcPts val="0"/>
              </a:spcAft>
              <a:buSzTx/>
              <a:tabLst/>
              <a:defRPr/>
            </a:pPr>
            <a:r>
              <a:rPr lang="en-US" sz="9600" dirty="0"/>
              <a:t>As of June 30, </a:t>
            </a:r>
            <a:r>
              <a:rPr lang="en-US" sz="9600" u="sng" dirty="0"/>
              <a:t>2022</a:t>
            </a:r>
            <a:r>
              <a:rPr lang="en-US" sz="9600" dirty="0"/>
              <a:t>, the following amounts were reimbursed to LEAs from ESSER I, II, and III funds in the following federal reporting categories:</a:t>
            </a:r>
          </a:p>
          <a:p>
            <a:pPr lvl="1">
              <a:lnSpc>
                <a:spcPct val="110000"/>
              </a:lnSpc>
              <a:defRPr/>
            </a:pPr>
            <a:r>
              <a:rPr lang="en-US" sz="8000" dirty="0"/>
              <a:t>Physical Health and Safety: $138,987,115 (25%)</a:t>
            </a:r>
          </a:p>
          <a:p>
            <a:pPr lvl="1">
              <a:lnSpc>
                <a:spcPct val="110000"/>
              </a:lnSpc>
              <a:defRPr/>
            </a:pPr>
            <a:r>
              <a:rPr lang="en-US" sz="8000" dirty="0"/>
              <a:t>Academic, Social, and Emotional Support: $208,441,800 (38%)</a:t>
            </a:r>
          </a:p>
          <a:p>
            <a:pPr marR="0" lvl="1">
              <a:lnSpc>
                <a:spcPct val="110000"/>
              </a:lnSpc>
              <a:spcAft>
                <a:spcPts val="0"/>
              </a:spcAft>
              <a:defRPr/>
            </a:pPr>
            <a:r>
              <a:rPr lang="en-US" sz="8000" dirty="0"/>
              <a:t>Mental Health: $12,006,655 (2%)</a:t>
            </a:r>
          </a:p>
          <a:p>
            <a:pPr marR="0" lvl="1">
              <a:lnSpc>
                <a:spcPct val="110000"/>
              </a:lnSpc>
              <a:spcAft>
                <a:spcPts val="0"/>
              </a:spcAft>
              <a:defRPr/>
            </a:pPr>
            <a:r>
              <a:rPr lang="en-US" sz="8000" dirty="0"/>
              <a:t>Operational Continuity: $195,717,635 (35%)</a:t>
            </a:r>
          </a:p>
        </p:txBody>
      </p:sp>
      <p:sp>
        <p:nvSpPr>
          <p:cNvPr id="4" name="Text Placeholder 3">
            <a:extLst>
              <a:ext uri="{FF2B5EF4-FFF2-40B4-BE49-F238E27FC236}">
                <a16:creationId xmlns:a16="http://schemas.microsoft.com/office/drawing/2014/main" id="{CA010779-A1D4-FEF5-F533-04D67C992809}"/>
              </a:ext>
            </a:extLst>
          </p:cNvPr>
          <p:cNvSpPr>
            <a:spLocks noGrp="1"/>
          </p:cNvSpPr>
          <p:nvPr>
            <p:ph type="body" sz="quarter" idx="13"/>
          </p:nvPr>
        </p:nvSpPr>
        <p:spPr/>
        <p:txBody>
          <a:bodyPr>
            <a:normAutofit fontScale="77500" lnSpcReduction="20000"/>
          </a:bodyPr>
          <a:lstStyle/>
          <a:p>
            <a:r>
              <a:rPr lang="en-US" dirty="0"/>
              <a:t>Metrics from ESSER Annual Performance Reports</a:t>
            </a:r>
          </a:p>
        </p:txBody>
      </p:sp>
    </p:spTree>
    <p:extLst>
      <p:ext uri="{BB962C8B-B14F-4D97-AF65-F5344CB8AC3E}">
        <p14:creationId xmlns:p14="http://schemas.microsoft.com/office/powerpoint/2010/main" val="389223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709191-8EEE-06DA-E20A-01AA8BC0A102}"/>
              </a:ext>
            </a:extLst>
          </p:cNvPr>
          <p:cNvSpPr>
            <a:spLocks noGrp="1"/>
          </p:cNvSpPr>
          <p:nvPr>
            <p:ph type="sldNum" sz="quarter" idx="12"/>
          </p:nvPr>
        </p:nvSpPr>
        <p:spPr/>
        <p:txBody>
          <a:bodyPr/>
          <a:lstStyle/>
          <a:p>
            <a:fld id="{B2102BAA-C61A-4A39-BDF1-4340D572B82C}" type="slidenum">
              <a:rPr lang="en-US" smtClean="0"/>
              <a:t>7</a:t>
            </a:fld>
            <a:endParaRPr lang="en-US" dirty="0"/>
          </a:p>
        </p:txBody>
      </p:sp>
      <p:sp>
        <p:nvSpPr>
          <p:cNvPr id="3" name="Content Placeholder 2">
            <a:extLst>
              <a:ext uri="{FF2B5EF4-FFF2-40B4-BE49-F238E27FC236}">
                <a16:creationId xmlns:a16="http://schemas.microsoft.com/office/drawing/2014/main" id="{BD8DF550-1FCA-6BC0-22B8-552E3C239370}"/>
              </a:ext>
            </a:extLst>
          </p:cNvPr>
          <p:cNvSpPr>
            <a:spLocks noGrp="1"/>
          </p:cNvSpPr>
          <p:nvPr>
            <p:ph idx="1"/>
          </p:nvPr>
        </p:nvSpPr>
        <p:spPr/>
        <p:txBody>
          <a:bodyPr>
            <a:normAutofit fontScale="32500" lnSpcReduction="20000"/>
          </a:bodyPr>
          <a:lstStyle/>
          <a:p>
            <a:pPr>
              <a:lnSpc>
                <a:spcPct val="110000"/>
              </a:lnSpc>
              <a:defRPr/>
            </a:pPr>
            <a:r>
              <a:rPr lang="en-US" sz="9600" dirty="0"/>
              <a:t>Across the above categories, expended funds were used in the following ways:</a:t>
            </a:r>
          </a:p>
          <a:p>
            <a:pPr marR="0" lvl="1">
              <a:lnSpc>
                <a:spcPct val="110000"/>
              </a:lnSpc>
              <a:spcAft>
                <a:spcPts val="0"/>
              </a:spcAft>
              <a:defRPr/>
            </a:pPr>
            <a:r>
              <a:rPr lang="en-US" sz="8000" dirty="0"/>
              <a:t>35% of all expended funds were used for Personnel/Benefits ($192,156,978)</a:t>
            </a:r>
          </a:p>
          <a:p>
            <a:pPr marR="0" lvl="1">
              <a:lnSpc>
                <a:spcPct val="110000"/>
              </a:lnSpc>
              <a:spcAft>
                <a:spcPts val="0"/>
              </a:spcAft>
              <a:defRPr/>
            </a:pPr>
            <a:r>
              <a:rPr lang="en-US" sz="8000" dirty="0"/>
              <a:t>25% of all expended funds were used for Materials &amp; Supplies (items under $5,000) ($139,454,012)</a:t>
            </a:r>
          </a:p>
          <a:p>
            <a:pPr marR="0" lvl="1">
              <a:lnSpc>
                <a:spcPct val="110000"/>
              </a:lnSpc>
              <a:spcAft>
                <a:spcPts val="0"/>
              </a:spcAft>
              <a:defRPr/>
            </a:pPr>
            <a:r>
              <a:rPr lang="en-US" sz="8000" dirty="0"/>
              <a:t>23% of all expended funds were for Purchased Professional Services ($126,261,725)</a:t>
            </a:r>
          </a:p>
          <a:p>
            <a:pPr marR="0" lvl="1">
              <a:lnSpc>
                <a:spcPct val="110000"/>
              </a:lnSpc>
              <a:spcAft>
                <a:spcPts val="0"/>
              </a:spcAft>
              <a:defRPr/>
            </a:pPr>
            <a:r>
              <a:rPr lang="en-US" sz="8000" dirty="0"/>
              <a:t>11% of all expended funds were for Property (items $5,000 or more) ($62,665,154)</a:t>
            </a:r>
          </a:p>
          <a:p>
            <a:pPr marR="0" lvl="1">
              <a:lnSpc>
                <a:spcPct val="110000"/>
              </a:lnSpc>
              <a:spcAft>
                <a:spcPts val="800"/>
              </a:spcAft>
              <a:defRPr/>
            </a:pPr>
            <a:r>
              <a:rPr lang="en-US" sz="8000" dirty="0"/>
              <a:t>6% of funds were for Other Allowable Uses of Funds ($34,615,336)</a:t>
            </a:r>
          </a:p>
        </p:txBody>
      </p:sp>
      <p:sp>
        <p:nvSpPr>
          <p:cNvPr id="4" name="Text Placeholder 3">
            <a:extLst>
              <a:ext uri="{FF2B5EF4-FFF2-40B4-BE49-F238E27FC236}">
                <a16:creationId xmlns:a16="http://schemas.microsoft.com/office/drawing/2014/main" id="{CA010779-A1D4-FEF5-F533-04D67C992809}"/>
              </a:ext>
            </a:extLst>
          </p:cNvPr>
          <p:cNvSpPr>
            <a:spLocks noGrp="1"/>
          </p:cNvSpPr>
          <p:nvPr>
            <p:ph type="body" sz="quarter" idx="13"/>
          </p:nvPr>
        </p:nvSpPr>
        <p:spPr/>
        <p:txBody>
          <a:bodyPr>
            <a:normAutofit fontScale="77500" lnSpcReduction="20000"/>
          </a:bodyPr>
          <a:lstStyle/>
          <a:p>
            <a:r>
              <a:rPr lang="en-US" dirty="0"/>
              <a:t>Metrics from ESSER Annual Performance Reports</a:t>
            </a:r>
          </a:p>
        </p:txBody>
      </p:sp>
    </p:spTree>
    <p:extLst>
      <p:ext uri="{BB962C8B-B14F-4D97-AF65-F5344CB8AC3E}">
        <p14:creationId xmlns:p14="http://schemas.microsoft.com/office/powerpoint/2010/main" val="110603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0867-FB48-8916-757D-BC6E3D0E6F4A}"/>
              </a:ext>
            </a:extLst>
          </p:cNvPr>
          <p:cNvSpPr>
            <a:spLocks noGrp="1"/>
          </p:cNvSpPr>
          <p:nvPr>
            <p:ph type="body" sz="quarter" idx="13"/>
          </p:nvPr>
        </p:nvSpPr>
        <p:spPr/>
        <p:txBody>
          <a:bodyPr>
            <a:normAutofit fontScale="62500" lnSpcReduction="20000"/>
          </a:bodyPr>
          <a:lstStyle/>
          <a:p>
            <a:pPr lvl="0">
              <a:defRPr/>
            </a:pPr>
            <a:r>
              <a:rPr kumimoji="0" lang="en-US" sz="4400" b="0" i="0" u="none" strike="noStrike" kern="1200" cap="small" spc="0" normalizeH="0" baseline="0" noProof="0" dirty="0">
                <a:ln>
                  <a:noFill/>
                </a:ln>
                <a:solidFill>
                  <a:schemeClr val="bg1"/>
                </a:solidFill>
                <a:effectLst/>
                <a:uLnTx/>
                <a:uFillTx/>
                <a:latin typeface="+mj-lt"/>
                <a:ea typeface="+mn-ea"/>
                <a:cs typeface="+mn-cs"/>
              </a:rPr>
              <a:t>School Division-reported Spent, Obligated, and Remaining ESSER II &amp; III Formula Funds</a:t>
            </a:r>
            <a:endParaRPr kumimoji="0" lang="en-US" sz="4400" b="0" i="1" u="none" strike="noStrike" kern="1200" cap="small" spc="0" normalizeH="0" baseline="0" noProof="0" dirty="0">
              <a:ln>
                <a:noFill/>
              </a:ln>
              <a:solidFill>
                <a:schemeClr val="bg1"/>
              </a:solidFill>
              <a:effectLst/>
              <a:uLnTx/>
              <a:uFillTx/>
              <a:latin typeface="+mj-lt"/>
              <a:ea typeface="+mn-ea"/>
              <a:cs typeface="+mn-cs"/>
            </a:endParaRPr>
          </a:p>
        </p:txBody>
      </p:sp>
      <p:graphicFrame>
        <p:nvGraphicFramePr>
          <p:cNvPr id="6" name="Table 6">
            <a:extLst>
              <a:ext uri="{FF2B5EF4-FFF2-40B4-BE49-F238E27FC236}">
                <a16:creationId xmlns:a16="http://schemas.microsoft.com/office/drawing/2014/main" id="{401C410B-5812-4081-8AEC-E85F8DA26FE5}"/>
              </a:ext>
            </a:extLst>
          </p:cNvPr>
          <p:cNvGraphicFramePr>
            <a:graphicFrameLocks noGrp="1"/>
          </p:cNvGraphicFramePr>
          <p:nvPr>
            <p:ph idx="1"/>
            <p:extLst>
              <p:ext uri="{D42A27DB-BD31-4B8C-83A1-F6EECF244321}">
                <p14:modId xmlns:p14="http://schemas.microsoft.com/office/powerpoint/2010/main" val="336167412"/>
              </p:ext>
            </p:extLst>
          </p:nvPr>
        </p:nvGraphicFramePr>
        <p:xfrm>
          <a:off x="484741" y="2644229"/>
          <a:ext cx="11130662" cy="3749040"/>
        </p:xfrm>
        <a:graphic>
          <a:graphicData uri="http://schemas.openxmlformats.org/drawingml/2006/table">
            <a:tbl>
              <a:tblPr firstRow="1" bandRow="1">
                <a:tableStyleId>{5202B0CA-FC54-4496-8BCA-5EF66A818D29}</a:tableStyleId>
              </a:tblPr>
              <a:tblGrid>
                <a:gridCol w="1255924">
                  <a:extLst>
                    <a:ext uri="{9D8B030D-6E8A-4147-A177-3AD203B41FA5}">
                      <a16:colId xmlns:a16="http://schemas.microsoft.com/office/drawing/2014/main" val="3747005986"/>
                    </a:ext>
                  </a:extLst>
                </a:gridCol>
                <a:gridCol w="2027104">
                  <a:extLst>
                    <a:ext uri="{9D8B030D-6E8A-4147-A177-3AD203B41FA5}">
                      <a16:colId xmlns:a16="http://schemas.microsoft.com/office/drawing/2014/main" val="3696917795"/>
                    </a:ext>
                  </a:extLst>
                </a:gridCol>
                <a:gridCol w="1938968">
                  <a:extLst>
                    <a:ext uri="{9D8B030D-6E8A-4147-A177-3AD203B41FA5}">
                      <a16:colId xmlns:a16="http://schemas.microsoft.com/office/drawing/2014/main" val="619223333"/>
                    </a:ext>
                  </a:extLst>
                </a:gridCol>
                <a:gridCol w="1762699">
                  <a:extLst>
                    <a:ext uri="{9D8B030D-6E8A-4147-A177-3AD203B41FA5}">
                      <a16:colId xmlns:a16="http://schemas.microsoft.com/office/drawing/2014/main" val="1992821206"/>
                    </a:ext>
                  </a:extLst>
                </a:gridCol>
                <a:gridCol w="1817783">
                  <a:extLst>
                    <a:ext uri="{9D8B030D-6E8A-4147-A177-3AD203B41FA5}">
                      <a16:colId xmlns:a16="http://schemas.microsoft.com/office/drawing/2014/main" val="141061843"/>
                    </a:ext>
                  </a:extLst>
                </a:gridCol>
                <a:gridCol w="2328184">
                  <a:extLst>
                    <a:ext uri="{9D8B030D-6E8A-4147-A177-3AD203B41FA5}">
                      <a16:colId xmlns:a16="http://schemas.microsoft.com/office/drawing/2014/main" val="2202540818"/>
                    </a:ext>
                  </a:extLst>
                </a:gridCol>
              </a:tblGrid>
              <a:tr h="92937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Awarded/</a:t>
                      </a:r>
                    </a:p>
                    <a:p>
                      <a:pPr algn="ctr"/>
                      <a:r>
                        <a:rPr lang="en-US" sz="2400" dirty="0">
                          <a:solidFill>
                            <a:schemeClr val="bg1"/>
                          </a:solidFill>
                        </a:rPr>
                        <a:t>Budgeted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2400" b="1" kern="1200" dirty="0">
                          <a:solidFill>
                            <a:schemeClr val="bg1"/>
                          </a:solidFill>
                          <a:latin typeface="+mn-lt"/>
                          <a:ea typeface="+mn-ea"/>
                          <a:cs typeface="+mn-cs"/>
                        </a:rPr>
                        <a:t>(Reimbursed to date by VDOE - as of July 20th)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a:solidFill>
                            <a:srgbClr val="FF0000"/>
                          </a:solidFill>
                        </a:rPr>
                        <a:t>Divisions Reported Spent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a:solidFill>
                            <a:srgbClr val="FF0000"/>
                          </a:solidFill>
                        </a:rPr>
                        <a:t>Divisions Reported Obligated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2400" b="1" kern="1200" dirty="0" err="1">
                          <a:solidFill>
                            <a:schemeClr val="bg1"/>
                          </a:solidFill>
                          <a:latin typeface="+mn-lt"/>
                          <a:ea typeface="+mn-ea"/>
                          <a:cs typeface="+mn-cs"/>
                        </a:rPr>
                        <a:t>Divs</a:t>
                      </a:r>
                      <a:r>
                        <a:rPr lang="en-US" sz="2400" b="1" kern="1200" dirty="0">
                          <a:solidFill>
                            <a:schemeClr val="bg1"/>
                          </a:solidFill>
                          <a:latin typeface="+mn-lt"/>
                          <a:ea typeface="+mn-ea"/>
                          <a:cs typeface="+mn-cs"/>
                        </a:rPr>
                        <a:t>. Reported Balance (award minus reported spent &amp; </a:t>
                      </a:r>
                      <a:r>
                        <a:rPr lang="en-US" sz="2400" b="1" kern="1200" dirty="0" err="1">
                          <a:solidFill>
                            <a:schemeClr val="bg1"/>
                          </a:solidFill>
                          <a:latin typeface="+mn-lt"/>
                          <a:ea typeface="+mn-ea"/>
                          <a:cs typeface="+mn-cs"/>
                        </a:rPr>
                        <a:t>oblg</a:t>
                      </a:r>
                      <a:r>
                        <a:rPr lang="en-US" sz="2400" b="1" kern="1200" dirty="0">
                          <a:solidFill>
                            <a:schemeClr val="bg1"/>
                          </a:solidFill>
                          <a:latin typeface="+mn-lt"/>
                          <a:ea typeface="+mn-ea"/>
                          <a:cs typeface="+mn-cs"/>
                        </a:rPr>
                        <a:t>.)</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649533"/>
                  </a:ext>
                </a:extLst>
              </a:tr>
              <a:tr h="704458">
                <a:tc>
                  <a:txBody>
                    <a:bodyPr/>
                    <a:lstStyle/>
                    <a:p>
                      <a:r>
                        <a:rPr lang="en-US" sz="2200" b="1" dirty="0"/>
                        <a:t>ESSER II Formula Funds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$845,352,520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$674,747,037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i="1" kern="1200" dirty="0">
                          <a:solidFill>
                            <a:srgbClr val="FF0000"/>
                          </a:solidFill>
                          <a:latin typeface="+mn-lt"/>
                          <a:ea typeface="+mn-ea"/>
                          <a:cs typeface="+mn-cs"/>
                        </a:rPr>
                        <a:t>$657,915,706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i="1" kern="1200" dirty="0">
                          <a:solidFill>
                            <a:srgbClr val="FF0000"/>
                          </a:solidFill>
                          <a:latin typeface="+mn-lt"/>
                          <a:ea typeface="+mn-ea"/>
                          <a:cs typeface="+mn-cs"/>
                        </a:rPr>
                        <a:t>$80,148,889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$107,287,925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004833"/>
                  </a:ext>
                </a:extLst>
              </a:tr>
              <a:tr h="704088">
                <a:tc>
                  <a:txBody>
                    <a:bodyPr/>
                    <a:lstStyle/>
                    <a:p>
                      <a:r>
                        <a:rPr lang="en-US" sz="2200" b="1" dirty="0"/>
                        <a:t>ESSER III Formula Funds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dirty="0"/>
                        <a:t>$1,899,890,002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$788,675,095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i="1" kern="1200" dirty="0">
                          <a:solidFill>
                            <a:srgbClr val="FF0000"/>
                          </a:solidFill>
                          <a:latin typeface="+mn-lt"/>
                          <a:ea typeface="+mn-ea"/>
                          <a:cs typeface="+mn-cs"/>
                        </a:rPr>
                        <a:t>$591,458,061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i="1" kern="1200" dirty="0">
                          <a:solidFill>
                            <a:srgbClr val="FF0000"/>
                          </a:solidFill>
                          <a:latin typeface="+mn-lt"/>
                          <a:ea typeface="+mn-ea"/>
                          <a:cs typeface="+mn-cs"/>
                        </a:rPr>
                        <a:t>$557,249,560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US" sz="2200" b="1" kern="1200" dirty="0">
                          <a:solidFill>
                            <a:schemeClr val="dk1"/>
                          </a:solidFill>
                          <a:latin typeface="+mn-lt"/>
                          <a:ea typeface="+mn-ea"/>
                          <a:cs typeface="+mn-cs"/>
                        </a:rPr>
                        <a:t>$751,182,381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696924"/>
                  </a:ext>
                </a:extLst>
              </a:tr>
            </a:tbl>
          </a:graphicData>
        </a:graphic>
      </p:graphicFrame>
      <p:sp>
        <p:nvSpPr>
          <p:cNvPr id="2" name="Slide Number Placeholder 1">
            <a:extLst>
              <a:ext uri="{FF2B5EF4-FFF2-40B4-BE49-F238E27FC236}">
                <a16:creationId xmlns:a16="http://schemas.microsoft.com/office/drawing/2014/main" id="{24FD08F6-7DC4-982C-B91C-DC9B3F87F5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02BAA-C61A-4A39-BDF1-4340D572B82C}" type="slidenum">
              <a:rPr kumimoji="0" lang="en-US" sz="1200" b="0" i="0" u="none" strike="noStrike" kern="1200" cap="none" spc="0" normalizeH="0" baseline="0" noProof="0" smtClean="0">
                <a:ln>
                  <a:noFill/>
                </a:ln>
                <a:solidFill>
                  <a:srgbClr val="003C7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3C71">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9529EA5-4277-4853-9F9D-434E3F85E8AA}"/>
              </a:ext>
            </a:extLst>
          </p:cNvPr>
          <p:cNvSpPr txBox="1"/>
          <p:nvPr/>
        </p:nvSpPr>
        <p:spPr>
          <a:xfrm>
            <a:off x="484741" y="1377344"/>
            <a:ext cx="112812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3C71"/>
                </a:solidFill>
                <a:effectLst/>
                <a:uLnTx/>
                <a:uFillTx/>
                <a:latin typeface="Calibri"/>
                <a:ea typeface="+mn-ea"/>
                <a:cs typeface="+mn-cs"/>
              </a:rPr>
              <a:t>*Data in red collected for Chapter 2 </a:t>
            </a:r>
            <a:r>
              <a:rPr lang="en-US" sz="2400" b="1" i="1" dirty="0">
                <a:solidFill>
                  <a:srgbClr val="003C71"/>
                </a:solidFill>
                <a:latin typeface="Calibri"/>
              </a:rPr>
              <a:t>reporting </a:t>
            </a:r>
            <a:r>
              <a:rPr kumimoji="0" lang="en-US" sz="2400" b="1" i="1" u="none" strike="noStrike" kern="1200" cap="none" spc="0" normalizeH="0" baseline="0" noProof="0" dirty="0">
                <a:ln>
                  <a:noFill/>
                </a:ln>
                <a:solidFill>
                  <a:srgbClr val="003C71"/>
                </a:solidFill>
                <a:effectLst/>
                <a:uLnTx/>
                <a:uFillTx/>
                <a:latin typeface="Calibri"/>
                <a:ea typeface="+mn-ea"/>
                <a:cs typeface="+mn-cs"/>
              </a:rPr>
              <a:t>requirement to General Assembly: ESSER III data from </a:t>
            </a:r>
            <a:r>
              <a:rPr kumimoji="0" lang="en-US" sz="2400" b="1" i="1" u="none" strike="noStrike" kern="1200" cap="none" spc="0" normalizeH="0" baseline="0" noProof="0" dirty="0">
                <a:ln>
                  <a:noFill/>
                </a:ln>
                <a:solidFill>
                  <a:srgbClr val="FF0000"/>
                </a:solidFill>
                <a:effectLst/>
                <a:uLnTx/>
                <a:uFillTx/>
                <a:latin typeface="Calibri"/>
                <a:ea typeface="+mn-ea"/>
                <a:cs typeface="+mn-cs"/>
              </a:rPr>
              <a:t>Dec. ’22-Jan. ‘23</a:t>
            </a:r>
            <a:r>
              <a:rPr kumimoji="0" lang="en-US" sz="2400" b="1" i="1" u="none" strike="noStrike" kern="1200" cap="none" spc="0" normalizeH="0" baseline="0" noProof="0" dirty="0">
                <a:ln>
                  <a:noFill/>
                </a:ln>
                <a:solidFill>
                  <a:srgbClr val="003C71"/>
                </a:solidFill>
                <a:effectLst/>
                <a:uLnTx/>
                <a:uFillTx/>
                <a:latin typeface="Calibri"/>
                <a:ea typeface="+mn-ea"/>
                <a:cs typeface="+mn-cs"/>
              </a:rPr>
              <a:t>; ESSER II data from </a:t>
            </a:r>
            <a:r>
              <a:rPr kumimoji="0" lang="en-US" sz="2400" b="1" i="1" u="none" strike="noStrike" kern="1200" cap="none" spc="0" normalizeH="0" baseline="0" noProof="0" dirty="0">
                <a:ln>
                  <a:noFill/>
                </a:ln>
                <a:solidFill>
                  <a:srgbClr val="FF0000"/>
                </a:solidFill>
                <a:effectLst/>
                <a:uLnTx/>
                <a:uFillTx/>
                <a:latin typeface="Calibri"/>
                <a:ea typeface="+mn-ea"/>
                <a:cs typeface="+mn-cs"/>
              </a:rPr>
              <a:t>March-April ’23.</a:t>
            </a:r>
          </a:p>
        </p:txBody>
      </p:sp>
    </p:spTree>
    <p:extLst>
      <p:ext uri="{BB962C8B-B14F-4D97-AF65-F5344CB8AC3E}">
        <p14:creationId xmlns:p14="http://schemas.microsoft.com/office/powerpoint/2010/main" val="301616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709191-8EEE-06DA-E20A-01AA8BC0A102}"/>
              </a:ext>
            </a:extLst>
          </p:cNvPr>
          <p:cNvSpPr>
            <a:spLocks noGrp="1"/>
          </p:cNvSpPr>
          <p:nvPr>
            <p:ph type="sldNum" sz="quarter" idx="12"/>
          </p:nvPr>
        </p:nvSpPr>
        <p:spPr/>
        <p:txBody>
          <a:bodyPr/>
          <a:lstStyle/>
          <a:p>
            <a:fld id="{B2102BAA-C61A-4A39-BDF1-4340D572B82C}" type="slidenum">
              <a:rPr lang="en-US" smtClean="0"/>
              <a:t>9</a:t>
            </a:fld>
            <a:endParaRPr lang="en-US" dirty="0"/>
          </a:p>
        </p:txBody>
      </p:sp>
      <p:sp>
        <p:nvSpPr>
          <p:cNvPr id="3" name="Content Placeholder 2">
            <a:extLst>
              <a:ext uri="{FF2B5EF4-FFF2-40B4-BE49-F238E27FC236}">
                <a16:creationId xmlns:a16="http://schemas.microsoft.com/office/drawing/2014/main" id="{BD8DF550-1FCA-6BC0-22B8-552E3C239370}"/>
              </a:ext>
            </a:extLst>
          </p:cNvPr>
          <p:cNvSpPr>
            <a:spLocks noGrp="1"/>
          </p:cNvSpPr>
          <p:nvPr>
            <p:ph idx="1"/>
          </p:nvPr>
        </p:nvSpPr>
        <p:spPr/>
        <p:txBody>
          <a:bodyPr>
            <a:normAutofit fontScale="85000" lnSpcReduction="20000"/>
          </a:bodyPr>
          <a:lstStyle/>
          <a:p>
            <a:pPr marR="0" lvl="0">
              <a:spcAft>
                <a:spcPts val="0"/>
              </a:spcAft>
            </a:pPr>
            <a:r>
              <a:rPr lang="en-US" dirty="0"/>
              <a:t>Early uses of ESSER formula funds included immediate COVID-19 responses, such as:</a:t>
            </a:r>
          </a:p>
          <a:p>
            <a:pPr lvl="1"/>
            <a:r>
              <a:rPr lang="en-US" sz="2500" dirty="0"/>
              <a:t>Attendance initiatives and family outreach</a:t>
            </a:r>
          </a:p>
          <a:p>
            <a:pPr lvl="1"/>
            <a:r>
              <a:rPr lang="en-US" sz="2500" dirty="0"/>
              <a:t>Cleaning and disinfection</a:t>
            </a:r>
          </a:p>
          <a:p>
            <a:pPr marR="0" lvl="1">
              <a:spcAft>
                <a:spcPts val="0"/>
              </a:spcAft>
            </a:pPr>
            <a:r>
              <a:rPr lang="en-US" sz="2500" dirty="0"/>
              <a:t>Ventilation/air quality</a:t>
            </a:r>
          </a:p>
          <a:p>
            <a:pPr marR="0" lvl="1">
              <a:spcAft>
                <a:spcPts val="0"/>
              </a:spcAft>
            </a:pPr>
            <a:r>
              <a:rPr lang="en-US" sz="2500" dirty="0"/>
              <a:t>Physical distancing</a:t>
            </a:r>
          </a:p>
          <a:p>
            <a:pPr marR="0" lvl="1">
              <a:spcAft>
                <a:spcPts val="800"/>
              </a:spcAft>
            </a:pPr>
            <a:r>
              <a:rPr lang="en-US" sz="2500" dirty="0"/>
              <a:t>Home internet access</a:t>
            </a:r>
          </a:p>
          <a:p>
            <a:r>
              <a:rPr lang="en-US" dirty="0"/>
              <a:t>School division </a:t>
            </a:r>
            <a:r>
              <a:rPr lang="en-US" u="sng" dirty="0"/>
              <a:t>total</a:t>
            </a:r>
            <a:r>
              <a:rPr lang="en-US" dirty="0"/>
              <a:t> FTE’s prior to the pandemic and subsequent years are reported and indicate ESSER funding helped maintain/increase division staffing. Total FTE’s employed by LEAs increased by 8,759 from 2018 to 2022:</a:t>
            </a:r>
          </a:p>
          <a:p>
            <a:pPr lvl="1"/>
            <a:r>
              <a:rPr lang="en-US" dirty="0"/>
              <a:t>Sept. 30, 2018: 188,883</a:t>
            </a:r>
          </a:p>
          <a:p>
            <a:pPr lvl="1"/>
            <a:r>
              <a:rPr lang="en-US" dirty="0"/>
              <a:t>Sept. 30, 2019: 191,787</a:t>
            </a:r>
          </a:p>
          <a:p>
            <a:pPr lvl="1"/>
            <a:r>
              <a:rPr lang="en-US" dirty="0"/>
              <a:t>Sept. 30, 2020: 191,135</a:t>
            </a:r>
          </a:p>
          <a:p>
            <a:pPr lvl="1"/>
            <a:r>
              <a:rPr lang="en-US" dirty="0"/>
              <a:t>Sept. 30, 2021: 194,076</a:t>
            </a:r>
          </a:p>
          <a:p>
            <a:pPr lvl="1"/>
            <a:r>
              <a:rPr lang="en-US" dirty="0"/>
              <a:t>Sept. 30, 2022: 197,642</a:t>
            </a:r>
          </a:p>
        </p:txBody>
      </p:sp>
      <p:sp>
        <p:nvSpPr>
          <p:cNvPr id="4" name="Text Placeholder 3">
            <a:extLst>
              <a:ext uri="{FF2B5EF4-FFF2-40B4-BE49-F238E27FC236}">
                <a16:creationId xmlns:a16="http://schemas.microsoft.com/office/drawing/2014/main" id="{CA010779-A1D4-FEF5-F533-04D67C992809}"/>
              </a:ext>
            </a:extLst>
          </p:cNvPr>
          <p:cNvSpPr>
            <a:spLocks noGrp="1"/>
          </p:cNvSpPr>
          <p:nvPr>
            <p:ph type="body" sz="quarter" idx="13"/>
          </p:nvPr>
        </p:nvSpPr>
        <p:spPr/>
        <p:txBody>
          <a:bodyPr>
            <a:normAutofit fontScale="77500" lnSpcReduction="20000"/>
          </a:bodyPr>
          <a:lstStyle/>
          <a:p>
            <a:r>
              <a:rPr lang="en-US" dirty="0"/>
              <a:t>Metrics from ESSER Annual Performance Reports</a:t>
            </a:r>
          </a:p>
        </p:txBody>
      </p:sp>
    </p:spTree>
    <p:extLst>
      <p:ext uri="{BB962C8B-B14F-4D97-AF65-F5344CB8AC3E}">
        <p14:creationId xmlns:p14="http://schemas.microsoft.com/office/powerpoint/2010/main" val="2683334226"/>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7715</TotalTime>
  <Words>1122</Words>
  <Application>Microsoft Office PowerPoint</Application>
  <PresentationFormat>Widescreen</PresentationFormat>
  <Paragraphs>161</Paragraphs>
  <Slides>18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Courier New</vt:lpstr>
      <vt:lpstr>Georgia</vt:lpstr>
      <vt:lpstr>Trebuchet MS</vt:lpstr>
      <vt:lpstr>Office Theme</vt:lpstr>
      <vt:lpstr>1_Office Theme</vt:lpstr>
      <vt:lpstr>Update on Federal Elementary and Secondary School Emergency Relief (ESSER)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Summary Remarks - Superintendent Coons </vt:lpstr>
      <vt:lpstr>PowerPoint Presentation</vt:lpstr>
      <vt:lpstr>Overview  Page</vt:lpstr>
      <vt:lpstr>Division  (Unfiltered) </vt:lpstr>
      <vt:lpstr>Division  (Filtered) </vt:lpstr>
      <vt:lpstr>Division Comparison  (Unfiltered) </vt:lpstr>
      <vt:lpstr>Division  Comparison (Filtered) </vt:lpstr>
      <vt:lpstr>Division  Comparison (Filtered)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Dickey, Kent (DOE)</cp:lastModifiedBy>
  <cp:revision>397</cp:revision>
  <cp:lastPrinted>2023-07-20T17:21:22Z</cp:lastPrinted>
  <dcterms:created xsi:type="dcterms:W3CDTF">2022-07-20T12:39:39Z</dcterms:created>
  <dcterms:modified xsi:type="dcterms:W3CDTF">2023-07-24T18:49:48Z</dcterms:modified>
</cp:coreProperties>
</file>