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265" r:id="rId5"/>
    <p:sldId id="297" r:id="rId6"/>
    <p:sldId id="296" r:id="rId7"/>
    <p:sldId id="259" r:id="rId8"/>
    <p:sldId id="273" r:id="rId9"/>
    <p:sldId id="27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4F59CB-498C-3C72-4A44-4CD35245F6FD}" name="Hollins, Samantha (DOE)" initials="HS(" userId="S::Samantha.Hollins@doe.virginia.gov::26f98e02-22ee-4bc3-bac4-870a775f34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04"/>
    <a:srgbClr val="555555"/>
    <a:srgbClr val="1A4480"/>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autoAdjust="0"/>
    <p:restoredTop sz="75327"/>
  </p:normalViewPr>
  <p:slideViewPr>
    <p:cSldViewPr snapToGrid="0">
      <p:cViewPr varScale="1">
        <p:scale>
          <a:sx n="84" d="100"/>
          <a:sy n="84" d="100"/>
        </p:scale>
        <p:origin x="728" y="176"/>
      </p:cViewPr>
      <p:guideLst>
        <p:guide orient="horz" pos="2160"/>
        <p:guide pos="3840"/>
      </p:guideLst>
    </p:cSldViewPr>
  </p:slideViewPr>
  <p:outlineViewPr>
    <p:cViewPr>
      <p:scale>
        <a:sx n="33" d="100"/>
        <a:sy n="33" d="100"/>
      </p:scale>
      <p:origin x="0" y="-15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DE1B9-5D80-3840-8DB6-ACB886FE1CC3}" type="doc">
      <dgm:prSet loTypeId="urn:microsoft.com/office/officeart/2005/8/layout/hierarchy4" loCatId="" qsTypeId="urn:microsoft.com/office/officeart/2005/8/quickstyle/simple1" qsCatId="simple" csTypeId="urn:microsoft.com/office/officeart/2005/8/colors/accent1_2" csCatId="accent1" phldr="1"/>
      <dgm:spPr/>
    </dgm:pt>
    <dgm:pt modelId="{42EC3271-30B6-2045-95FA-FBF81A15F1E3}">
      <dgm:prSet phldrT="[Text]"/>
      <dgm:spPr/>
      <dgm:t>
        <a:bodyPr/>
        <a:lstStyle/>
        <a:p>
          <a:r>
            <a:rPr lang="en-US" dirty="0"/>
            <a:t>Internal Analysis</a:t>
          </a:r>
        </a:p>
        <a:p>
          <a:r>
            <a:rPr lang="en-US" dirty="0"/>
            <a:t>(May-July 2023)</a:t>
          </a:r>
        </a:p>
      </dgm:t>
    </dgm:pt>
    <dgm:pt modelId="{487A61E8-D05A-C340-9FDE-A3C57D386FEA}" type="parTrans" cxnId="{D79E1C1C-0BCA-6540-918A-B61821C197F8}">
      <dgm:prSet/>
      <dgm:spPr/>
      <dgm:t>
        <a:bodyPr/>
        <a:lstStyle/>
        <a:p>
          <a:endParaRPr lang="en-US"/>
        </a:p>
      </dgm:t>
    </dgm:pt>
    <dgm:pt modelId="{4ED403C2-F108-5D4F-AD1F-70AB03099058}" type="sibTrans" cxnId="{D79E1C1C-0BCA-6540-918A-B61821C197F8}">
      <dgm:prSet/>
      <dgm:spPr/>
      <dgm:t>
        <a:bodyPr/>
        <a:lstStyle/>
        <a:p>
          <a:endParaRPr lang="en-US"/>
        </a:p>
      </dgm:t>
    </dgm:pt>
    <dgm:pt modelId="{033640AD-D680-5F43-8B24-1A7BCF5C773B}">
      <dgm:prSet phldrT="[Text]"/>
      <dgm:spPr/>
      <dgm:t>
        <a:bodyPr/>
        <a:lstStyle/>
        <a:p>
          <a:r>
            <a:rPr lang="en-US" dirty="0"/>
            <a:t>Two Expert Analyses &amp; Recommendations</a:t>
          </a:r>
          <a:br>
            <a:rPr lang="en-US" dirty="0"/>
          </a:br>
          <a:r>
            <a:rPr lang="en-US" dirty="0"/>
            <a:t>(10/1/23)</a:t>
          </a:r>
        </a:p>
      </dgm:t>
    </dgm:pt>
    <dgm:pt modelId="{E4531219-C59D-4E40-9612-E9420EF0F605}" type="parTrans" cxnId="{30B0DB16-E10F-EC41-954D-75885E2C805D}">
      <dgm:prSet/>
      <dgm:spPr/>
      <dgm:t>
        <a:bodyPr/>
        <a:lstStyle/>
        <a:p>
          <a:endParaRPr lang="en-US"/>
        </a:p>
      </dgm:t>
    </dgm:pt>
    <dgm:pt modelId="{27CC51FB-CF44-0649-AAD0-09992AE092EB}" type="sibTrans" cxnId="{30B0DB16-E10F-EC41-954D-75885E2C805D}">
      <dgm:prSet/>
      <dgm:spPr/>
      <dgm:t>
        <a:bodyPr/>
        <a:lstStyle/>
        <a:p>
          <a:endParaRPr lang="en-US"/>
        </a:p>
      </dgm:t>
    </dgm:pt>
    <dgm:pt modelId="{D22C91B8-C249-2044-991B-C3A35401B56E}">
      <dgm:prSet phldrT="[Text]"/>
      <dgm:spPr/>
      <dgm:t>
        <a:bodyPr/>
        <a:lstStyle/>
        <a:p>
          <a:r>
            <a:rPr lang="en-US" dirty="0"/>
            <a:t>Implement Recommendations </a:t>
          </a:r>
          <a:br>
            <a:rPr lang="en-US" dirty="0"/>
          </a:br>
          <a:r>
            <a:rPr lang="en-US" dirty="0"/>
            <a:t>(11/1-23-5/24)</a:t>
          </a:r>
        </a:p>
      </dgm:t>
    </dgm:pt>
    <dgm:pt modelId="{FD2CF574-BB25-D448-825C-6B5D79BCC53D}" type="parTrans" cxnId="{DB29D219-E344-3346-88B3-AEF749371548}">
      <dgm:prSet/>
      <dgm:spPr/>
      <dgm:t>
        <a:bodyPr/>
        <a:lstStyle/>
        <a:p>
          <a:endParaRPr lang="en-US"/>
        </a:p>
      </dgm:t>
    </dgm:pt>
    <dgm:pt modelId="{F6C16C61-36FF-D64F-B20A-6752059A65DA}" type="sibTrans" cxnId="{DB29D219-E344-3346-88B3-AEF749371548}">
      <dgm:prSet/>
      <dgm:spPr/>
      <dgm:t>
        <a:bodyPr/>
        <a:lstStyle/>
        <a:p>
          <a:endParaRPr lang="en-US"/>
        </a:p>
      </dgm:t>
    </dgm:pt>
    <dgm:pt modelId="{ABEB307B-5937-374A-9462-8B4DEB9FCA54}">
      <dgm:prSet phldrT="[Text]"/>
      <dgm:spPr/>
      <dgm:t>
        <a:bodyPr/>
        <a:lstStyle/>
        <a:p>
          <a:r>
            <a:rPr lang="en-US" dirty="0"/>
            <a:t>OSEP Recommendations (Tentative</a:t>
          </a:r>
        </a:p>
        <a:p>
          <a:r>
            <a:rPr lang="en-US" dirty="0"/>
            <a:t>January 2024)</a:t>
          </a:r>
        </a:p>
      </dgm:t>
    </dgm:pt>
    <dgm:pt modelId="{CBB5A974-8D68-D747-A39F-E56A548B6F84}" type="parTrans" cxnId="{9712FE5A-3344-DD46-95AB-23F47E76D2FA}">
      <dgm:prSet/>
      <dgm:spPr/>
      <dgm:t>
        <a:bodyPr/>
        <a:lstStyle/>
        <a:p>
          <a:endParaRPr lang="en-US"/>
        </a:p>
      </dgm:t>
    </dgm:pt>
    <dgm:pt modelId="{A70425F1-C206-4442-A4F5-C1AD433A813C}" type="sibTrans" cxnId="{9712FE5A-3344-DD46-95AB-23F47E76D2FA}">
      <dgm:prSet/>
      <dgm:spPr/>
      <dgm:t>
        <a:bodyPr/>
        <a:lstStyle/>
        <a:p>
          <a:endParaRPr lang="en-US"/>
        </a:p>
      </dgm:t>
    </dgm:pt>
    <dgm:pt modelId="{3E742F72-DF61-45E2-9520-12B854448D46}">
      <dgm:prSet phldrT="[Text]"/>
      <dgm:spPr/>
      <dgm:t>
        <a:bodyPr/>
        <a:lstStyle/>
        <a:p>
          <a:r>
            <a:rPr lang="en-US" dirty="0"/>
            <a:t>OSEP Monitoring</a:t>
          </a:r>
          <a:br>
            <a:rPr lang="en-US" dirty="0"/>
          </a:br>
          <a:r>
            <a:rPr lang="en-US" dirty="0"/>
            <a:t>(September 2023)</a:t>
          </a:r>
        </a:p>
      </dgm:t>
    </dgm:pt>
    <dgm:pt modelId="{8FCF6B1E-3DC7-4145-BF8E-09BAC55307F8}" type="parTrans" cxnId="{A9B99DCA-AEEE-4037-93F3-A76E65BDA01D}">
      <dgm:prSet/>
      <dgm:spPr/>
      <dgm:t>
        <a:bodyPr/>
        <a:lstStyle/>
        <a:p>
          <a:endParaRPr lang="en-US"/>
        </a:p>
      </dgm:t>
    </dgm:pt>
    <dgm:pt modelId="{A40E48D3-A23A-4F68-B547-2B580BEBB2B1}" type="sibTrans" cxnId="{A9B99DCA-AEEE-4037-93F3-A76E65BDA01D}">
      <dgm:prSet/>
      <dgm:spPr/>
      <dgm:t>
        <a:bodyPr/>
        <a:lstStyle/>
        <a:p>
          <a:endParaRPr lang="en-US"/>
        </a:p>
      </dgm:t>
    </dgm:pt>
    <dgm:pt modelId="{93985814-13BB-6A4D-9BAA-3A7A9B9ACAB7}" type="pres">
      <dgm:prSet presAssocID="{130DE1B9-5D80-3840-8DB6-ACB886FE1CC3}" presName="Name0" presStyleCnt="0">
        <dgm:presLayoutVars>
          <dgm:chPref val="1"/>
          <dgm:dir/>
          <dgm:animOne val="branch"/>
          <dgm:animLvl val="lvl"/>
          <dgm:resizeHandles/>
        </dgm:presLayoutVars>
      </dgm:prSet>
      <dgm:spPr/>
    </dgm:pt>
    <dgm:pt modelId="{650E3D1C-FFCB-4A47-83BF-BE3992B351BE}" type="pres">
      <dgm:prSet presAssocID="{42EC3271-30B6-2045-95FA-FBF81A15F1E3}" presName="vertOne" presStyleCnt="0"/>
      <dgm:spPr/>
    </dgm:pt>
    <dgm:pt modelId="{E8015DB1-9E7A-854F-A699-E7A989685162}" type="pres">
      <dgm:prSet presAssocID="{42EC3271-30B6-2045-95FA-FBF81A15F1E3}" presName="txOne" presStyleLbl="node0" presStyleIdx="0" presStyleCnt="5">
        <dgm:presLayoutVars>
          <dgm:chPref val="3"/>
        </dgm:presLayoutVars>
      </dgm:prSet>
      <dgm:spPr/>
    </dgm:pt>
    <dgm:pt modelId="{7AF19A7D-9389-6F41-9CFE-844E44BBA763}" type="pres">
      <dgm:prSet presAssocID="{42EC3271-30B6-2045-95FA-FBF81A15F1E3}" presName="horzOne" presStyleCnt="0"/>
      <dgm:spPr/>
    </dgm:pt>
    <dgm:pt modelId="{7CA6C1CA-DBFE-3845-9250-169D96AD0833}" type="pres">
      <dgm:prSet presAssocID="{4ED403C2-F108-5D4F-AD1F-70AB03099058}" presName="sibSpaceOne" presStyleCnt="0"/>
      <dgm:spPr/>
    </dgm:pt>
    <dgm:pt modelId="{76ED9CA2-AD5F-A845-BC43-2AB9679D8FF4}" type="pres">
      <dgm:prSet presAssocID="{033640AD-D680-5F43-8B24-1A7BCF5C773B}" presName="vertOne" presStyleCnt="0"/>
      <dgm:spPr/>
    </dgm:pt>
    <dgm:pt modelId="{F73C6723-4DA4-EF4E-896C-6BB30DFEE777}" type="pres">
      <dgm:prSet presAssocID="{033640AD-D680-5F43-8B24-1A7BCF5C773B}" presName="txOne" presStyleLbl="node0" presStyleIdx="1" presStyleCnt="5" custLinFactX="17082" custLinFactNeighborX="100000">
        <dgm:presLayoutVars>
          <dgm:chPref val="3"/>
        </dgm:presLayoutVars>
      </dgm:prSet>
      <dgm:spPr/>
    </dgm:pt>
    <dgm:pt modelId="{4AB4FC52-77E6-B349-910A-6BC134946FA4}" type="pres">
      <dgm:prSet presAssocID="{033640AD-D680-5F43-8B24-1A7BCF5C773B}" presName="horzOne" presStyleCnt="0"/>
      <dgm:spPr/>
    </dgm:pt>
    <dgm:pt modelId="{4B415F1A-C73C-EE45-9FCF-6E376D699D33}" type="pres">
      <dgm:prSet presAssocID="{27CC51FB-CF44-0649-AAD0-09992AE092EB}" presName="sibSpaceOne" presStyleCnt="0"/>
      <dgm:spPr/>
    </dgm:pt>
    <dgm:pt modelId="{072D83F9-DBBD-4E6E-87C4-5327FB870B7D}" type="pres">
      <dgm:prSet presAssocID="{3E742F72-DF61-45E2-9520-12B854448D46}" presName="vertOne" presStyleCnt="0"/>
      <dgm:spPr/>
    </dgm:pt>
    <dgm:pt modelId="{7FD43797-FFC0-4E09-9A27-1A7B05D98BDC}" type="pres">
      <dgm:prSet presAssocID="{3E742F72-DF61-45E2-9520-12B854448D46}" presName="txOne" presStyleLbl="node0" presStyleIdx="2" presStyleCnt="5" custLinFactX="-12579" custLinFactNeighborX="-100000" custLinFactNeighborY="-791">
        <dgm:presLayoutVars>
          <dgm:chPref val="3"/>
        </dgm:presLayoutVars>
      </dgm:prSet>
      <dgm:spPr/>
    </dgm:pt>
    <dgm:pt modelId="{E5A7C26D-5A4E-4FF7-AD7F-6D114EC60031}" type="pres">
      <dgm:prSet presAssocID="{3E742F72-DF61-45E2-9520-12B854448D46}" presName="horzOne" presStyleCnt="0"/>
      <dgm:spPr/>
    </dgm:pt>
    <dgm:pt modelId="{6E94F2EF-D1F8-4145-84A6-BAB04BF9A3CD}" type="pres">
      <dgm:prSet presAssocID="{A40E48D3-A23A-4F68-B547-2B580BEBB2B1}" presName="sibSpaceOne" presStyleCnt="0"/>
      <dgm:spPr/>
    </dgm:pt>
    <dgm:pt modelId="{53B2E5D0-5DB1-4348-8EBF-D4CFACF2A681}" type="pres">
      <dgm:prSet presAssocID="{D22C91B8-C249-2044-991B-C3A35401B56E}" presName="vertOne" presStyleCnt="0"/>
      <dgm:spPr/>
    </dgm:pt>
    <dgm:pt modelId="{36A5F9F4-EAB7-BD48-8896-D2F7703A191D}" type="pres">
      <dgm:prSet presAssocID="{D22C91B8-C249-2044-991B-C3A35401B56E}" presName="txOne" presStyleLbl="node0" presStyleIdx="3" presStyleCnt="5">
        <dgm:presLayoutVars>
          <dgm:chPref val="3"/>
        </dgm:presLayoutVars>
      </dgm:prSet>
      <dgm:spPr/>
    </dgm:pt>
    <dgm:pt modelId="{CAC3C124-8837-134C-8CA0-ED04E0734795}" type="pres">
      <dgm:prSet presAssocID="{D22C91B8-C249-2044-991B-C3A35401B56E}" presName="horzOne" presStyleCnt="0"/>
      <dgm:spPr/>
    </dgm:pt>
    <dgm:pt modelId="{DA1EB50B-05F5-9046-9758-95A13D0B6321}" type="pres">
      <dgm:prSet presAssocID="{F6C16C61-36FF-D64F-B20A-6752059A65DA}" presName="sibSpaceOne" presStyleCnt="0"/>
      <dgm:spPr/>
    </dgm:pt>
    <dgm:pt modelId="{40748371-78A0-E44A-A947-971375E1ED58}" type="pres">
      <dgm:prSet presAssocID="{ABEB307B-5937-374A-9462-8B4DEB9FCA54}" presName="vertOne" presStyleCnt="0"/>
      <dgm:spPr/>
    </dgm:pt>
    <dgm:pt modelId="{5F23603B-DF01-3F49-922B-FFA3C0EA9964}" type="pres">
      <dgm:prSet presAssocID="{ABEB307B-5937-374A-9462-8B4DEB9FCA54}" presName="txOne" presStyleLbl="node0" presStyleIdx="4" presStyleCnt="5">
        <dgm:presLayoutVars>
          <dgm:chPref val="3"/>
        </dgm:presLayoutVars>
      </dgm:prSet>
      <dgm:spPr/>
    </dgm:pt>
    <dgm:pt modelId="{69CFC520-D668-9B47-AF53-D38F85FD7707}" type="pres">
      <dgm:prSet presAssocID="{ABEB307B-5937-374A-9462-8B4DEB9FCA54}" presName="horzOne" presStyleCnt="0"/>
      <dgm:spPr/>
    </dgm:pt>
  </dgm:ptLst>
  <dgm:cxnLst>
    <dgm:cxn modelId="{A4F56C0F-1C0F-D74C-8C74-706703C603F9}" type="presOf" srcId="{42EC3271-30B6-2045-95FA-FBF81A15F1E3}" destId="{E8015DB1-9E7A-854F-A699-E7A989685162}" srcOrd="0" destOrd="0" presId="urn:microsoft.com/office/officeart/2005/8/layout/hierarchy4"/>
    <dgm:cxn modelId="{30B0DB16-E10F-EC41-954D-75885E2C805D}" srcId="{130DE1B9-5D80-3840-8DB6-ACB886FE1CC3}" destId="{033640AD-D680-5F43-8B24-1A7BCF5C773B}" srcOrd="1" destOrd="0" parTransId="{E4531219-C59D-4E40-9612-E9420EF0F605}" sibTransId="{27CC51FB-CF44-0649-AAD0-09992AE092EB}"/>
    <dgm:cxn modelId="{DB29D219-E344-3346-88B3-AEF749371548}" srcId="{130DE1B9-5D80-3840-8DB6-ACB886FE1CC3}" destId="{D22C91B8-C249-2044-991B-C3A35401B56E}" srcOrd="3" destOrd="0" parTransId="{FD2CF574-BB25-D448-825C-6B5D79BCC53D}" sibTransId="{F6C16C61-36FF-D64F-B20A-6752059A65DA}"/>
    <dgm:cxn modelId="{D79E1C1C-0BCA-6540-918A-B61821C197F8}" srcId="{130DE1B9-5D80-3840-8DB6-ACB886FE1CC3}" destId="{42EC3271-30B6-2045-95FA-FBF81A15F1E3}" srcOrd="0" destOrd="0" parTransId="{487A61E8-D05A-C340-9FDE-A3C57D386FEA}" sibTransId="{4ED403C2-F108-5D4F-AD1F-70AB03099058}"/>
    <dgm:cxn modelId="{CCF48B43-0F68-3241-BAD1-2B1C13984FE4}" type="presOf" srcId="{D22C91B8-C249-2044-991B-C3A35401B56E}" destId="{36A5F9F4-EAB7-BD48-8896-D2F7703A191D}" srcOrd="0" destOrd="0" presId="urn:microsoft.com/office/officeart/2005/8/layout/hierarchy4"/>
    <dgm:cxn modelId="{9712FE5A-3344-DD46-95AB-23F47E76D2FA}" srcId="{130DE1B9-5D80-3840-8DB6-ACB886FE1CC3}" destId="{ABEB307B-5937-374A-9462-8B4DEB9FCA54}" srcOrd="4" destOrd="0" parTransId="{CBB5A974-8D68-D747-A39F-E56A548B6F84}" sibTransId="{A70425F1-C206-4442-A4F5-C1AD433A813C}"/>
    <dgm:cxn modelId="{E35E5B7D-AB10-644B-A43B-B9B3F6EBBD16}" type="presOf" srcId="{033640AD-D680-5F43-8B24-1A7BCF5C773B}" destId="{F73C6723-4DA4-EF4E-896C-6BB30DFEE777}" srcOrd="0" destOrd="0" presId="urn:microsoft.com/office/officeart/2005/8/layout/hierarchy4"/>
    <dgm:cxn modelId="{A9B99DCA-AEEE-4037-93F3-A76E65BDA01D}" srcId="{130DE1B9-5D80-3840-8DB6-ACB886FE1CC3}" destId="{3E742F72-DF61-45E2-9520-12B854448D46}" srcOrd="2" destOrd="0" parTransId="{8FCF6B1E-3DC7-4145-BF8E-09BAC55307F8}" sibTransId="{A40E48D3-A23A-4F68-B547-2B580BEBB2B1}"/>
    <dgm:cxn modelId="{E680D6D8-DD86-E141-9E4B-331BD5AFA383}" type="presOf" srcId="{130DE1B9-5D80-3840-8DB6-ACB886FE1CC3}" destId="{93985814-13BB-6A4D-9BAA-3A7A9B9ACAB7}" srcOrd="0" destOrd="0" presId="urn:microsoft.com/office/officeart/2005/8/layout/hierarchy4"/>
    <dgm:cxn modelId="{95720FF0-F160-4E5A-AC6C-20F11104C139}" type="presOf" srcId="{3E742F72-DF61-45E2-9520-12B854448D46}" destId="{7FD43797-FFC0-4E09-9A27-1A7B05D98BDC}" srcOrd="0" destOrd="0" presId="urn:microsoft.com/office/officeart/2005/8/layout/hierarchy4"/>
    <dgm:cxn modelId="{5EF441F2-1AC6-1149-96EE-8BE425AD1972}" type="presOf" srcId="{ABEB307B-5937-374A-9462-8B4DEB9FCA54}" destId="{5F23603B-DF01-3F49-922B-FFA3C0EA9964}" srcOrd="0" destOrd="0" presId="urn:microsoft.com/office/officeart/2005/8/layout/hierarchy4"/>
    <dgm:cxn modelId="{8F7C0BDC-A0E0-D346-8C9D-B6EAC5101A60}" type="presParOf" srcId="{93985814-13BB-6A4D-9BAA-3A7A9B9ACAB7}" destId="{650E3D1C-FFCB-4A47-83BF-BE3992B351BE}" srcOrd="0" destOrd="0" presId="urn:microsoft.com/office/officeart/2005/8/layout/hierarchy4"/>
    <dgm:cxn modelId="{CF1D71CE-DF16-6449-AEE3-52D04EC6A5DF}" type="presParOf" srcId="{650E3D1C-FFCB-4A47-83BF-BE3992B351BE}" destId="{E8015DB1-9E7A-854F-A699-E7A989685162}" srcOrd="0" destOrd="0" presId="urn:microsoft.com/office/officeart/2005/8/layout/hierarchy4"/>
    <dgm:cxn modelId="{E0F4EAB8-563F-7344-901E-686AE961DAE0}" type="presParOf" srcId="{650E3D1C-FFCB-4A47-83BF-BE3992B351BE}" destId="{7AF19A7D-9389-6F41-9CFE-844E44BBA763}" srcOrd="1" destOrd="0" presId="urn:microsoft.com/office/officeart/2005/8/layout/hierarchy4"/>
    <dgm:cxn modelId="{54376DE1-27FC-DD45-B3D4-AC1BEF459200}" type="presParOf" srcId="{93985814-13BB-6A4D-9BAA-3A7A9B9ACAB7}" destId="{7CA6C1CA-DBFE-3845-9250-169D96AD0833}" srcOrd="1" destOrd="0" presId="urn:microsoft.com/office/officeart/2005/8/layout/hierarchy4"/>
    <dgm:cxn modelId="{3C1D2A5C-A267-E249-A178-29ECC929D209}" type="presParOf" srcId="{93985814-13BB-6A4D-9BAA-3A7A9B9ACAB7}" destId="{76ED9CA2-AD5F-A845-BC43-2AB9679D8FF4}" srcOrd="2" destOrd="0" presId="urn:microsoft.com/office/officeart/2005/8/layout/hierarchy4"/>
    <dgm:cxn modelId="{2BD3E825-D19F-3143-A1CB-CC6B4A5F1607}" type="presParOf" srcId="{76ED9CA2-AD5F-A845-BC43-2AB9679D8FF4}" destId="{F73C6723-4DA4-EF4E-896C-6BB30DFEE777}" srcOrd="0" destOrd="0" presId="urn:microsoft.com/office/officeart/2005/8/layout/hierarchy4"/>
    <dgm:cxn modelId="{46D73889-297E-2144-987A-A5B7D80C87B8}" type="presParOf" srcId="{76ED9CA2-AD5F-A845-BC43-2AB9679D8FF4}" destId="{4AB4FC52-77E6-B349-910A-6BC134946FA4}" srcOrd="1" destOrd="0" presId="urn:microsoft.com/office/officeart/2005/8/layout/hierarchy4"/>
    <dgm:cxn modelId="{68612C2A-77B8-E04F-925A-83A9DBFE4266}" type="presParOf" srcId="{93985814-13BB-6A4D-9BAA-3A7A9B9ACAB7}" destId="{4B415F1A-C73C-EE45-9FCF-6E376D699D33}" srcOrd="3" destOrd="0" presId="urn:microsoft.com/office/officeart/2005/8/layout/hierarchy4"/>
    <dgm:cxn modelId="{085C4078-407E-420F-87D0-F17056E7E20D}" type="presParOf" srcId="{93985814-13BB-6A4D-9BAA-3A7A9B9ACAB7}" destId="{072D83F9-DBBD-4E6E-87C4-5327FB870B7D}" srcOrd="4" destOrd="0" presId="urn:microsoft.com/office/officeart/2005/8/layout/hierarchy4"/>
    <dgm:cxn modelId="{550DFEA2-5AF6-40C4-B28A-1419568D06A5}" type="presParOf" srcId="{072D83F9-DBBD-4E6E-87C4-5327FB870B7D}" destId="{7FD43797-FFC0-4E09-9A27-1A7B05D98BDC}" srcOrd="0" destOrd="0" presId="urn:microsoft.com/office/officeart/2005/8/layout/hierarchy4"/>
    <dgm:cxn modelId="{A2D9186C-19F5-4029-B8E7-715DB8BB0D65}" type="presParOf" srcId="{072D83F9-DBBD-4E6E-87C4-5327FB870B7D}" destId="{E5A7C26D-5A4E-4FF7-AD7F-6D114EC60031}" srcOrd="1" destOrd="0" presId="urn:microsoft.com/office/officeart/2005/8/layout/hierarchy4"/>
    <dgm:cxn modelId="{B7133873-4DE4-4FE9-89A9-A550F27430AC}" type="presParOf" srcId="{93985814-13BB-6A4D-9BAA-3A7A9B9ACAB7}" destId="{6E94F2EF-D1F8-4145-84A6-BAB04BF9A3CD}" srcOrd="5" destOrd="0" presId="urn:microsoft.com/office/officeart/2005/8/layout/hierarchy4"/>
    <dgm:cxn modelId="{953E86D2-482A-654E-95A1-56BC670AD504}" type="presParOf" srcId="{93985814-13BB-6A4D-9BAA-3A7A9B9ACAB7}" destId="{53B2E5D0-5DB1-4348-8EBF-D4CFACF2A681}" srcOrd="6" destOrd="0" presId="urn:microsoft.com/office/officeart/2005/8/layout/hierarchy4"/>
    <dgm:cxn modelId="{D1E09BD7-3665-2F40-ACCC-0CD1D2EDA318}" type="presParOf" srcId="{53B2E5D0-5DB1-4348-8EBF-D4CFACF2A681}" destId="{36A5F9F4-EAB7-BD48-8896-D2F7703A191D}" srcOrd="0" destOrd="0" presId="urn:microsoft.com/office/officeart/2005/8/layout/hierarchy4"/>
    <dgm:cxn modelId="{ADFF291D-35E0-3146-A4A1-E8612C9CBE98}" type="presParOf" srcId="{53B2E5D0-5DB1-4348-8EBF-D4CFACF2A681}" destId="{CAC3C124-8837-134C-8CA0-ED04E0734795}" srcOrd="1" destOrd="0" presId="urn:microsoft.com/office/officeart/2005/8/layout/hierarchy4"/>
    <dgm:cxn modelId="{5253236E-8E47-2546-91E6-37715C9E798B}" type="presParOf" srcId="{93985814-13BB-6A4D-9BAA-3A7A9B9ACAB7}" destId="{DA1EB50B-05F5-9046-9758-95A13D0B6321}" srcOrd="7" destOrd="0" presId="urn:microsoft.com/office/officeart/2005/8/layout/hierarchy4"/>
    <dgm:cxn modelId="{EE76F1CF-55CB-A245-AB24-CA9940E2A7AA}" type="presParOf" srcId="{93985814-13BB-6A4D-9BAA-3A7A9B9ACAB7}" destId="{40748371-78A0-E44A-A947-971375E1ED58}" srcOrd="8" destOrd="0" presId="urn:microsoft.com/office/officeart/2005/8/layout/hierarchy4"/>
    <dgm:cxn modelId="{B8F92136-4F40-D04B-BF32-621C8C98F4F8}" type="presParOf" srcId="{40748371-78A0-E44A-A947-971375E1ED58}" destId="{5F23603B-DF01-3F49-922B-FFA3C0EA9964}" srcOrd="0" destOrd="0" presId="urn:microsoft.com/office/officeart/2005/8/layout/hierarchy4"/>
    <dgm:cxn modelId="{70CCD78B-306B-0247-8D64-01A6155E454B}" type="presParOf" srcId="{40748371-78A0-E44A-A947-971375E1ED58}" destId="{69CFC520-D668-9B47-AF53-D38F85FD770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5DB1-9E7A-854F-A699-E7A989685162}">
      <dsp:nvSpPr>
        <dsp:cNvPr id="0" name=""/>
        <dsp:cNvSpPr/>
      </dsp:nvSpPr>
      <dsp:spPr>
        <a:xfrm>
          <a:off x="1130" y="0"/>
          <a:ext cx="2001329" cy="4718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Internal Analysis</a:t>
          </a:r>
        </a:p>
        <a:p>
          <a:pPr marL="0" lvl="0" indent="0" algn="ctr" defTabSz="800100">
            <a:lnSpc>
              <a:spcPct val="90000"/>
            </a:lnSpc>
            <a:spcBef>
              <a:spcPct val="0"/>
            </a:spcBef>
            <a:spcAft>
              <a:spcPct val="35000"/>
            </a:spcAft>
            <a:buNone/>
          </a:pPr>
          <a:r>
            <a:rPr lang="en-US" sz="1800" kern="1200" dirty="0"/>
            <a:t>(May-July 2023)</a:t>
          </a:r>
        </a:p>
      </dsp:txBody>
      <dsp:txXfrm>
        <a:off x="59747" y="58617"/>
        <a:ext cx="1884095" cy="4600816"/>
      </dsp:txXfrm>
    </dsp:sp>
    <dsp:sp modelId="{F73C6723-4DA4-EF4E-896C-6BB30DFEE777}">
      <dsp:nvSpPr>
        <dsp:cNvPr id="0" name=""/>
        <dsp:cNvSpPr/>
      </dsp:nvSpPr>
      <dsp:spPr>
        <a:xfrm>
          <a:off x="4681879" y="0"/>
          <a:ext cx="2001329" cy="4718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Two Expert Analyses &amp; Recommendations</a:t>
          </a:r>
          <a:br>
            <a:rPr lang="en-US" sz="1800" kern="1200" dirty="0"/>
          </a:br>
          <a:r>
            <a:rPr lang="en-US" sz="1800" kern="1200" dirty="0"/>
            <a:t>(10/1/23)</a:t>
          </a:r>
        </a:p>
      </dsp:txBody>
      <dsp:txXfrm>
        <a:off x="4740496" y="58617"/>
        <a:ext cx="1884095" cy="4600816"/>
      </dsp:txXfrm>
    </dsp:sp>
    <dsp:sp modelId="{7FD43797-FFC0-4E09-9A27-1A7B05D98BDC}">
      <dsp:nvSpPr>
        <dsp:cNvPr id="0" name=""/>
        <dsp:cNvSpPr/>
      </dsp:nvSpPr>
      <dsp:spPr>
        <a:xfrm>
          <a:off x="2423159" y="0"/>
          <a:ext cx="2001329" cy="4718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OSEP Monitoring</a:t>
          </a:r>
          <a:br>
            <a:rPr lang="en-US" sz="1800" kern="1200" dirty="0"/>
          </a:br>
          <a:r>
            <a:rPr lang="en-US" sz="1800" kern="1200" dirty="0"/>
            <a:t>(September 2023)</a:t>
          </a:r>
        </a:p>
      </dsp:txBody>
      <dsp:txXfrm>
        <a:off x="2481776" y="58617"/>
        <a:ext cx="1884095" cy="4600816"/>
      </dsp:txXfrm>
    </dsp:sp>
    <dsp:sp modelId="{36A5F9F4-EAB7-BD48-8896-D2F7703A191D}">
      <dsp:nvSpPr>
        <dsp:cNvPr id="0" name=""/>
        <dsp:cNvSpPr/>
      </dsp:nvSpPr>
      <dsp:spPr>
        <a:xfrm>
          <a:off x="7013787" y="0"/>
          <a:ext cx="2001329" cy="4718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Implement Recommendations </a:t>
          </a:r>
          <a:br>
            <a:rPr lang="en-US" sz="1800" kern="1200" dirty="0"/>
          </a:br>
          <a:r>
            <a:rPr lang="en-US" sz="1800" kern="1200" dirty="0"/>
            <a:t>(11/1-23-5/24)</a:t>
          </a:r>
        </a:p>
      </dsp:txBody>
      <dsp:txXfrm>
        <a:off x="7072404" y="58617"/>
        <a:ext cx="1884095" cy="4600816"/>
      </dsp:txXfrm>
    </dsp:sp>
    <dsp:sp modelId="{5F23603B-DF01-3F49-922B-FFA3C0EA9964}">
      <dsp:nvSpPr>
        <dsp:cNvPr id="0" name=""/>
        <dsp:cNvSpPr/>
      </dsp:nvSpPr>
      <dsp:spPr>
        <a:xfrm>
          <a:off x="9351340" y="0"/>
          <a:ext cx="2001329" cy="4718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OSEP Recommendations (Tentative</a:t>
          </a:r>
        </a:p>
        <a:p>
          <a:pPr marL="0" lvl="0" indent="0" algn="ctr" defTabSz="800100">
            <a:lnSpc>
              <a:spcPct val="90000"/>
            </a:lnSpc>
            <a:spcBef>
              <a:spcPct val="0"/>
            </a:spcBef>
            <a:spcAft>
              <a:spcPct val="35000"/>
            </a:spcAft>
            <a:buNone/>
          </a:pPr>
          <a:r>
            <a:rPr lang="en-US" sz="1800" kern="1200" dirty="0"/>
            <a:t>January 2024)</a:t>
          </a:r>
        </a:p>
      </dsp:txBody>
      <dsp:txXfrm>
        <a:off x="9409957" y="58617"/>
        <a:ext cx="1884095" cy="46008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7/23/2023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204"/>
                </a:solidFill>
              </a:rPr>
              <a:t>206 total state complaints received for 2022-2023 school year. 178,894 total child count for 2022-2023 as of July 20, 2023. The rate does not account for duplicate filers on the same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20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Fairfax and their targeted monitoring is an example. The next cohort of LEA for monitoring in 2023-2024 will be announced next month and will include divisions you have identified as priority for monitoring based on the parent communications received.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204"/>
              </a:solidFill>
            </a:endParaRP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a:t>
            </a:fld>
            <a:endParaRPr lang="en-US" dirty="0"/>
          </a:p>
        </p:txBody>
      </p:sp>
    </p:spTree>
    <p:extLst>
      <p:ext uri="{BB962C8B-B14F-4D97-AF65-F5344CB8AC3E}">
        <p14:creationId xmlns:p14="http://schemas.microsoft.com/office/powerpoint/2010/main" val="284608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4</a:t>
            </a:fld>
            <a:endParaRPr lang="en-US" dirty="0"/>
          </a:p>
        </p:txBody>
      </p:sp>
    </p:spTree>
    <p:extLst>
      <p:ext uri="{BB962C8B-B14F-4D97-AF65-F5344CB8AC3E}">
        <p14:creationId xmlns:p14="http://schemas.microsoft.com/office/powerpoint/2010/main" val="1895701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7/23/2023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7/23/2023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7/23/2023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7/23/2023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7/23/2023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7/23/2023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7/23/2023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7/23/2023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file:////Users/lisa.coons/Library/Containers/com.microsoft.Outlook/Data/Library/Caches/Signatures/signature_26766475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0B75-021C-4F10-958E-3DFBF2FE34BC}"/>
              </a:ext>
            </a:extLst>
          </p:cNvPr>
          <p:cNvSpPr>
            <a:spLocks noGrp="1"/>
          </p:cNvSpPr>
          <p:nvPr>
            <p:ph type="title"/>
          </p:nvPr>
        </p:nvSpPr>
        <p:spPr>
          <a:xfrm>
            <a:off x="838200" y="949324"/>
            <a:ext cx="3932237" cy="1600200"/>
          </a:xfrm>
        </p:spPr>
        <p:txBody>
          <a:bodyPr/>
          <a:lstStyle/>
          <a:p>
            <a:br>
              <a:rPr lang="en-US" dirty="0"/>
            </a:br>
            <a:r>
              <a:rPr lang="en-US" dirty="0"/>
              <a:t>VDOE Special Education Update</a:t>
            </a:r>
          </a:p>
        </p:txBody>
      </p:sp>
      <p:sp>
        <p:nvSpPr>
          <p:cNvPr id="4" name="Text Placeholder 3">
            <a:extLst>
              <a:ext uri="{FF2B5EF4-FFF2-40B4-BE49-F238E27FC236}">
                <a16:creationId xmlns:a16="http://schemas.microsoft.com/office/drawing/2014/main" id="{46F775D7-8FFE-C6B1-343D-A6CBE9ACA435}"/>
              </a:ext>
            </a:extLst>
          </p:cNvPr>
          <p:cNvSpPr>
            <a:spLocks noGrp="1"/>
          </p:cNvSpPr>
          <p:nvPr>
            <p:ph type="body" sz="half" idx="2"/>
          </p:nvPr>
        </p:nvSpPr>
        <p:spPr>
          <a:xfrm>
            <a:off x="838200" y="2549524"/>
            <a:ext cx="3932237" cy="3811588"/>
          </a:xfrm>
        </p:spPr>
        <p:txBody>
          <a:bodyPr/>
          <a:lstStyle/>
          <a:p>
            <a:r>
              <a:rPr lang="en-US" dirty="0"/>
              <a:t>July 2023</a:t>
            </a:r>
          </a:p>
        </p:txBody>
      </p:sp>
      <p:pic>
        <p:nvPicPr>
          <p:cNvPr id="7" name="Picture Placeholder 6" descr="Picture of students ready for story time.">
            <a:extLst>
              <a:ext uri="{FF2B5EF4-FFF2-40B4-BE49-F238E27FC236}">
                <a16:creationId xmlns:a16="http://schemas.microsoft.com/office/drawing/2014/main" id="{E833FF40-CCC0-3B4C-5BBF-B06DBD21E8A2}"/>
              </a:ext>
            </a:extLst>
          </p:cNvPr>
          <p:cNvPicPr>
            <a:picLocks noGrp="1" noChangeAspect="1"/>
          </p:cNvPicPr>
          <p:nvPr>
            <p:ph type="pic" idx="1"/>
          </p:nvPr>
        </p:nvPicPr>
        <p:blipFill rotWithShape="1">
          <a:blip r:embed="rId2">
            <a:extLst>
              <a:ext uri="{28A0092B-C50C-407E-A947-70E740481C1C}">
                <a14:useLocalDpi xmlns:a14="http://schemas.microsoft.com/office/drawing/2010/main"/>
              </a:ext>
            </a:extLst>
          </a:blip>
          <a:srcRect/>
          <a:stretch/>
        </p:blipFill>
        <p:spPr>
          <a:xfrm>
            <a:off x="5180012" y="786151"/>
            <a:ext cx="6172200" cy="5285697"/>
          </a:xfrm>
        </p:spPr>
      </p:pic>
      <p:sp>
        <p:nvSpPr>
          <p:cNvPr id="5" name="Slide Number Placeholder 4">
            <a:extLst>
              <a:ext uri="{FF2B5EF4-FFF2-40B4-BE49-F238E27FC236}">
                <a16:creationId xmlns:a16="http://schemas.microsoft.com/office/drawing/2014/main" id="{8EFE87F2-9C3C-D344-BCEF-2C14753D88A3}"/>
              </a:ext>
            </a:extLst>
          </p:cNvPr>
          <p:cNvSpPr>
            <a:spLocks noGrp="1"/>
          </p:cNvSpPr>
          <p:nvPr>
            <p:ph type="sldNum" sz="quarter" idx="12"/>
          </p:nvPr>
        </p:nvSpPr>
        <p:spPr/>
        <p:txBody>
          <a:bodyPr/>
          <a:lstStyle/>
          <a:p>
            <a:fld id="{B2102BAA-C61A-4A39-BDF1-4340D572B82C}" type="slidenum">
              <a:rPr lang="en-US" smtClean="0"/>
              <a:t>1</a:t>
            </a:fld>
            <a:endParaRPr lang="en-US" dirty="0"/>
          </a:p>
        </p:txBody>
      </p:sp>
      <p:sp>
        <p:nvSpPr>
          <p:cNvPr id="6" name="Rectangle 5">
            <a:extLst>
              <a:ext uri="{FF2B5EF4-FFF2-40B4-BE49-F238E27FC236}">
                <a16:creationId xmlns:a16="http://schemas.microsoft.com/office/drawing/2014/main" id="{0D759181-5F3F-7450-64C6-6BE27A722372}"/>
              </a:ext>
            </a:extLst>
          </p:cNvPr>
          <p:cNvSpPr>
            <a:spLocks noChangeArrowheads="1"/>
          </p:cNvSpPr>
          <p:nvPr/>
        </p:nvSpPr>
        <p:spPr bwMode="auto">
          <a:xfrm>
            <a:off x="3913187" y="5908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1" descr="Image">
            <a:extLst>
              <a:ext uri="{FF2B5EF4-FFF2-40B4-BE49-F238E27FC236}">
                <a16:creationId xmlns:a16="http://schemas.microsoft.com/office/drawing/2014/main" id="{03014C0F-EAB1-DE52-ED69-95252415709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336820"/>
            <a:ext cx="1266825"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0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83E-D9DA-F563-8DBE-4FAD13D0A51E}"/>
              </a:ext>
            </a:extLst>
          </p:cNvPr>
          <p:cNvSpPr>
            <a:spLocks noGrp="1"/>
          </p:cNvSpPr>
          <p:nvPr>
            <p:ph type="title"/>
          </p:nvPr>
        </p:nvSpPr>
        <p:spPr/>
        <p:txBody>
          <a:bodyPr/>
          <a:lstStyle/>
          <a:p>
            <a:r>
              <a:rPr lang="en-US" dirty="0"/>
              <a:t>Parent Complaint Tracker</a:t>
            </a:r>
          </a:p>
        </p:txBody>
      </p:sp>
      <p:sp>
        <p:nvSpPr>
          <p:cNvPr id="3" name="Slide Number Placeholder 2">
            <a:extLst>
              <a:ext uri="{FF2B5EF4-FFF2-40B4-BE49-F238E27FC236}">
                <a16:creationId xmlns:a16="http://schemas.microsoft.com/office/drawing/2014/main" id="{E59654DB-7231-6530-4D6A-8C1296EFB19E}"/>
              </a:ext>
            </a:extLst>
          </p:cNvPr>
          <p:cNvSpPr>
            <a:spLocks noGrp="1"/>
          </p:cNvSpPr>
          <p:nvPr>
            <p:ph type="sldNum" sz="quarter" idx="12"/>
          </p:nvPr>
        </p:nvSpPr>
        <p:spPr/>
        <p:txBody>
          <a:bodyPr/>
          <a:lstStyle/>
          <a:p>
            <a:fld id="{B2102BAA-C61A-4A39-BDF1-4340D572B82C}" type="slidenum">
              <a:rPr lang="en-US" smtClean="0"/>
              <a:t>2</a:t>
            </a:fld>
            <a:endParaRPr lang="en-US" dirty="0"/>
          </a:p>
        </p:txBody>
      </p:sp>
      <p:graphicFrame>
        <p:nvGraphicFramePr>
          <p:cNvPr id="5" name="Table 5">
            <a:extLst>
              <a:ext uri="{FF2B5EF4-FFF2-40B4-BE49-F238E27FC236}">
                <a16:creationId xmlns:a16="http://schemas.microsoft.com/office/drawing/2014/main" id="{EE48B26F-DE37-0083-EA44-312F164533D4}"/>
              </a:ext>
            </a:extLst>
          </p:cNvPr>
          <p:cNvGraphicFramePr>
            <a:graphicFrameLocks noGrp="1"/>
          </p:cNvGraphicFramePr>
          <p:nvPr>
            <p:ph idx="1"/>
            <p:extLst>
              <p:ext uri="{D42A27DB-BD31-4B8C-83A1-F6EECF244321}">
                <p14:modId xmlns:p14="http://schemas.microsoft.com/office/powerpoint/2010/main" val="2453425623"/>
              </p:ext>
            </p:extLst>
          </p:nvPr>
        </p:nvGraphicFramePr>
        <p:xfrm>
          <a:off x="838200" y="1458914"/>
          <a:ext cx="10327104" cy="5048907"/>
        </p:xfrm>
        <a:graphic>
          <a:graphicData uri="http://schemas.openxmlformats.org/drawingml/2006/table">
            <a:tbl>
              <a:tblPr firstRow="1" bandRow="1">
                <a:tableStyleId>{5C22544A-7EE6-4342-B048-85BDC9FD1C3A}</a:tableStyleId>
              </a:tblPr>
              <a:tblGrid>
                <a:gridCol w="3442368">
                  <a:extLst>
                    <a:ext uri="{9D8B030D-6E8A-4147-A177-3AD203B41FA5}">
                      <a16:colId xmlns:a16="http://schemas.microsoft.com/office/drawing/2014/main" val="1865368338"/>
                    </a:ext>
                  </a:extLst>
                </a:gridCol>
                <a:gridCol w="3442368">
                  <a:extLst>
                    <a:ext uri="{9D8B030D-6E8A-4147-A177-3AD203B41FA5}">
                      <a16:colId xmlns:a16="http://schemas.microsoft.com/office/drawing/2014/main" val="490352514"/>
                    </a:ext>
                  </a:extLst>
                </a:gridCol>
                <a:gridCol w="3442368">
                  <a:extLst>
                    <a:ext uri="{9D8B030D-6E8A-4147-A177-3AD203B41FA5}">
                      <a16:colId xmlns:a16="http://schemas.microsoft.com/office/drawing/2014/main" val="3523031133"/>
                    </a:ext>
                  </a:extLst>
                </a:gridCol>
              </a:tblGrid>
              <a:tr h="737846">
                <a:tc>
                  <a:txBody>
                    <a:bodyPr/>
                    <a:lstStyle/>
                    <a:p>
                      <a:r>
                        <a:rPr lang="en-US" sz="1800" dirty="0"/>
                        <a:t>School Division</a:t>
                      </a:r>
                    </a:p>
                  </a:txBody>
                  <a:tcPr/>
                </a:tc>
                <a:tc>
                  <a:txBody>
                    <a:bodyPr/>
                    <a:lstStyle/>
                    <a:p>
                      <a:r>
                        <a:rPr lang="en-US" sz="1800" dirty="0"/>
                        <a:t>Total Number of Parent Complaints</a:t>
                      </a:r>
                    </a:p>
                  </a:txBody>
                  <a:tcPr/>
                </a:tc>
                <a:tc>
                  <a:txBody>
                    <a:bodyPr/>
                    <a:lstStyle/>
                    <a:p>
                      <a:r>
                        <a:rPr lang="en-US" sz="1800" dirty="0"/>
                        <a:t>Subject of Issue</a:t>
                      </a:r>
                    </a:p>
                  </a:txBody>
                  <a:tcPr/>
                </a:tc>
                <a:extLst>
                  <a:ext uri="{0D108BD9-81ED-4DB2-BD59-A6C34878D82A}">
                    <a16:rowId xmlns:a16="http://schemas.microsoft.com/office/drawing/2014/main" val="3962678017"/>
                  </a:ext>
                </a:extLst>
              </a:tr>
              <a:tr h="716942">
                <a:tc>
                  <a:txBody>
                    <a:bodyPr/>
                    <a:lstStyle/>
                    <a:p>
                      <a:r>
                        <a:rPr lang="en-US" sz="1800" dirty="0"/>
                        <a:t>Fairfax County</a:t>
                      </a:r>
                    </a:p>
                  </a:txBody>
                  <a:tcPr/>
                </a:tc>
                <a:tc>
                  <a:txBody>
                    <a:bodyPr/>
                    <a:lstStyle/>
                    <a:p>
                      <a:r>
                        <a:rPr lang="en-US" sz="1800" dirty="0"/>
                        <a:t>3</a:t>
                      </a:r>
                    </a:p>
                  </a:txBody>
                  <a:tcPr/>
                </a:tc>
                <a:tc>
                  <a:txBody>
                    <a:bodyPr/>
                    <a:lstStyle/>
                    <a:p>
                      <a:r>
                        <a:rPr lang="en-US" sz="1800" dirty="0"/>
                        <a:t>Extended school year services, state complaints</a:t>
                      </a:r>
                    </a:p>
                  </a:txBody>
                  <a:tcPr/>
                </a:tc>
                <a:extLst>
                  <a:ext uri="{0D108BD9-81ED-4DB2-BD59-A6C34878D82A}">
                    <a16:rowId xmlns:a16="http://schemas.microsoft.com/office/drawing/2014/main" val="2590828108"/>
                  </a:ext>
                </a:extLst>
              </a:tr>
              <a:tr h="509693">
                <a:tc>
                  <a:txBody>
                    <a:bodyPr/>
                    <a:lstStyle/>
                    <a:p>
                      <a:r>
                        <a:rPr lang="en-US" sz="1800" dirty="0"/>
                        <a:t>Arlington</a:t>
                      </a:r>
                    </a:p>
                  </a:txBody>
                  <a:tcPr/>
                </a:tc>
                <a:tc>
                  <a:txBody>
                    <a:bodyPr/>
                    <a:lstStyle/>
                    <a:p>
                      <a:r>
                        <a:rPr lang="en-US" sz="1800" dirty="0"/>
                        <a:t>3</a:t>
                      </a:r>
                    </a:p>
                  </a:txBody>
                  <a:tcPr/>
                </a:tc>
                <a:tc>
                  <a:txBody>
                    <a:bodyPr/>
                    <a:lstStyle/>
                    <a:p>
                      <a:r>
                        <a:rPr lang="en-US" sz="1800" dirty="0"/>
                        <a:t>Individualized education program (IEP) Meetings</a:t>
                      </a:r>
                    </a:p>
                  </a:txBody>
                  <a:tcPr/>
                </a:tc>
                <a:extLst>
                  <a:ext uri="{0D108BD9-81ED-4DB2-BD59-A6C34878D82A}">
                    <a16:rowId xmlns:a16="http://schemas.microsoft.com/office/drawing/2014/main" val="91420595"/>
                  </a:ext>
                </a:extLst>
              </a:tr>
              <a:tr h="716942">
                <a:tc>
                  <a:txBody>
                    <a:bodyPr/>
                    <a:lstStyle/>
                    <a:p>
                      <a:r>
                        <a:rPr lang="en-US" sz="1800" dirty="0"/>
                        <a:t>Chesterfield</a:t>
                      </a:r>
                    </a:p>
                  </a:txBody>
                  <a:tcPr/>
                </a:tc>
                <a:tc>
                  <a:txBody>
                    <a:bodyPr/>
                    <a:lstStyle/>
                    <a:p>
                      <a:r>
                        <a:rPr lang="en-US" sz="1800" dirty="0"/>
                        <a:t>3</a:t>
                      </a:r>
                    </a:p>
                  </a:txBody>
                  <a:tcPr/>
                </a:tc>
                <a:tc>
                  <a:txBody>
                    <a:bodyPr/>
                    <a:lstStyle/>
                    <a:p>
                      <a:r>
                        <a:rPr lang="en-US" sz="1800" dirty="0"/>
                        <a:t>Services (private school) and consent for IEP</a:t>
                      </a:r>
                    </a:p>
                  </a:txBody>
                  <a:tcPr/>
                </a:tc>
                <a:extLst>
                  <a:ext uri="{0D108BD9-81ED-4DB2-BD59-A6C34878D82A}">
                    <a16:rowId xmlns:a16="http://schemas.microsoft.com/office/drawing/2014/main" val="1343224745"/>
                  </a:ext>
                </a:extLst>
              </a:tr>
              <a:tr h="501859">
                <a:tc>
                  <a:txBody>
                    <a:bodyPr/>
                    <a:lstStyle/>
                    <a:p>
                      <a:r>
                        <a:rPr lang="en-US" sz="1800" dirty="0"/>
                        <a:t>Goochland</a:t>
                      </a:r>
                    </a:p>
                  </a:txBody>
                  <a:tcPr/>
                </a:tc>
                <a:tc>
                  <a:txBody>
                    <a:bodyPr/>
                    <a:lstStyle/>
                    <a:p>
                      <a:r>
                        <a:rPr lang="en-US" sz="1800" dirty="0"/>
                        <a:t>1</a:t>
                      </a:r>
                    </a:p>
                  </a:txBody>
                  <a:tcPr/>
                </a:tc>
                <a:tc>
                  <a:txBody>
                    <a:bodyPr/>
                    <a:lstStyle/>
                    <a:p>
                      <a:r>
                        <a:rPr lang="en-US" sz="1800" dirty="0"/>
                        <a:t>Access to student records</a:t>
                      </a:r>
                    </a:p>
                  </a:txBody>
                  <a:tcPr/>
                </a:tc>
                <a:extLst>
                  <a:ext uri="{0D108BD9-81ED-4DB2-BD59-A6C34878D82A}">
                    <a16:rowId xmlns:a16="http://schemas.microsoft.com/office/drawing/2014/main" val="2026715002"/>
                  </a:ext>
                </a:extLst>
              </a:tr>
              <a:tr h="501859">
                <a:tc>
                  <a:txBody>
                    <a:bodyPr/>
                    <a:lstStyle/>
                    <a:p>
                      <a:r>
                        <a:rPr lang="en-US" sz="1800" dirty="0"/>
                        <a:t>Loudoun</a:t>
                      </a:r>
                    </a:p>
                  </a:txBody>
                  <a:tcPr/>
                </a:tc>
                <a:tc>
                  <a:txBody>
                    <a:bodyPr/>
                    <a:lstStyle/>
                    <a:p>
                      <a:r>
                        <a:rPr lang="en-US" sz="1800" dirty="0"/>
                        <a:t>1</a:t>
                      </a:r>
                    </a:p>
                  </a:txBody>
                  <a:tcPr/>
                </a:tc>
                <a:tc>
                  <a:txBody>
                    <a:bodyPr/>
                    <a:lstStyle/>
                    <a:p>
                      <a:r>
                        <a:rPr lang="en-US" sz="1800" dirty="0"/>
                        <a:t>Specialized nursing services</a:t>
                      </a:r>
                    </a:p>
                  </a:txBody>
                  <a:tcPr/>
                </a:tc>
                <a:extLst>
                  <a:ext uri="{0D108BD9-81ED-4DB2-BD59-A6C34878D82A}">
                    <a16:rowId xmlns:a16="http://schemas.microsoft.com/office/drawing/2014/main" val="1317466042"/>
                  </a:ext>
                </a:extLst>
              </a:tr>
              <a:tr h="299238">
                <a:tc>
                  <a:txBody>
                    <a:bodyPr/>
                    <a:lstStyle/>
                    <a:p>
                      <a:r>
                        <a:rPr lang="en-US" sz="1800" dirty="0"/>
                        <a:t>Virginia Beach</a:t>
                      </a:r>
                    </a:p>
                  </a:txBody>
                  <a:tcPr/>
                </a:tc>
                <a:tc>
                  <a:txBody>
                    <a:bodyPr/>
                    <a:lstStyle/>
                    <a:p>
                      <a:r>
                        <a:rPr lang="en-US" sz="1800" dirty="0"/>
                        <a:t>1</a:t>
                      </a:r>
                    </a:p>
                  </a:txBody>
                  <a:tcPr/>
                </a:tc>
                <a:tc>
                  <a:txBody>
                    <a:bodyPr/>
                    <a:lstStyle/>
                    <a:p>
                      <a:r>
                        <a:rPr lang="en-US" sz="1800" dirty="0"/>
                        <a:t>Transportation</a:t>
                      </a:r>
                    </a:p>
                  </a:txBody>
                  <a:tcPr/>
                </a:tc>
                <a:extLst>
                  <a:ext uri="{0D108BD9-81ED-4DB2-BD59-A6C34878D82A}">
                    <a16:rowId xmlns:a16="http://schemas.microsoft.com/office/drawing/2014/main" val="2826319461"/>
                  </a:ext>
                </a:extLst>
              </a:tr>
              <a:tr h="501859">
                <a:tc>
                  <a:txBody>
                    <a:bodyPr/>
                    <a:lstStyle/>
                    <a:p>
                      <a:r>
                        <a:rPr lang="en-US" sz="1800" dirty="0"/>
                        <a:t>Danville</a:t>
                      </a:r>
                    </a:p>
                  </a:txBody>
                  <a:tcPr/>
                </a:tc>
                <a:tc>
                  <a:txBody>
                    <a:bodyPr/>
                    <a:lstStyle/>
                    <a:p>
                      <a:r>
                        <a:rPr lang="en-US" sz="1800" dirty="0"/>
                        <a:t>1</a:t>
                      </a:r>
                    </a:p>
                  </a:txBody>
                  <a:tcPr/>
                </a:tc>
                <a:tc>
                  <a:txBody>
                    <a:bodyPr/>
                    <a:lstStyle/>
                    <a:p>
                      <a:r>
                        <a:rPr lang="en-US" sz="1800" dirty="0"/>
                        <a:t>Homebased services</a:t>
                      </a:r>
                    </a:p>
                  </a:txBody>
                  <a:tcPr/>
                </a:tc>
                <a:extLst>
                  <a:ext uri="{0D108BD9-81ED-4DB2-BD59-A6C34878D82A}">
                    <a16:rowId xmlns:a16="http://schemas.microsoft.com/office/drawing/2014/main" val="2562356719"/>
                  </a:ext>
                </a:extLst>
              </a:tr>
              <a:tr h="299238">
                <a:tc>
                  <a:txBody>
                    <a:bodyPr/>
                    <a:lstStyle/>
                    <a:p>
                      <a:r>
                        <a:rPr lang="en-US" sz="1800" dirty="0"/>
                        <a:t>Bedford</a:t>
                      </a:r>
                    </a:p>
                  </a:txBody>
                  <a:tcPr/>
                </a:tc>
                <a:tc>
                  <a:txBody>
                    <a:bodyPr/>
                    <a:lstStyle/>
                    <a:p>
                      <a:r>
                        <a:rPr lang="en-US" sz="1800" dirty="0"/>
                        <a:t>1</a:t>
                      </a:r>
                    </a:p>
                  </a:txBody>
                  <a:tcPr/>
                </a:tc>
                <a:tc>
                  <a:txBody>
                    <a:bodyPr/>
                    <a:lstStyle/>
                    <a:p>
                      <a:r>
                        <a:rPr lang="en-US" sz="1800" dirty="0"/>
                        <a:t>Reading services</a:t>
                      </a:r>
                    </a:p>
                  </a:txBody>
                  <a:tcPr/>
                </a:tc>
                <a:extLst>
                  <a:ext uri="{0D108BD9-81ED-4DB2-BD59-A6C34878D82A}">
                    <a16:rowId xmlns:a16="http://schemas.microsoft.com/office/drawing/2014/main" val="2731199048"/>
                  </a:ext>
                </a:extLst>
              </a:tr>
            </a:tbl>
          </a:graphicData>
        </a:graphic>
      </p:graphicFrame>
    </p:spTree>
    <p:extLst>
      <p:ext uri="{BB962C8B-B14F-4D97-AF65-F5344CB8AC3E}">
        <p14:creationId xmlns:p14="http://schemas.microsoft.com/office/powerpoint/2010/main" val="2138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2FF7-EC84-4932-92D3-E58A2E856149}"/>
              </a:ext>
            </a:extLst>
          </p:cNvPr>
          <p:cNvSpPr>
            <a:spLocks noGrp="1"/>
          </p:cNvSpPr>
          <p:nvPr>
            <p:ph type="title"/>
          </p:nvPr>
        </p:nvSpPr>
        <p:spPr>
          <a:xfrm>
            <a:off x="-52552" y="61758"/>
            <a:ext cx="12192000" cy="1323975"/>
          </a:xfrm>
        </p:spPr>
        <p:txBody>
          <a:bodyPr>
            <a:normAutofit fontScale="90000"/>
          </a:bodyPr>
          <a:lstStyle/>
          <a:p>
            <a:r>
              <a:rPr lang="en-US" dirty="0"/>
              <a:t>State Complaints and Monitoring of local School Divisions</a:t>
            </a:r>
          </a:p>
        </p:txBody>
      </p:sp>
      <p:sp>
        <p:nvSpPr>
          <p:cNvPr id="4" name="Slide Number Placeholder 3">
            <a:extLst>
              <a:ext uri="{FF2B5EF4-FFF2-40B4-BE49-F238E27FC236}">
                <a16:creationId xmlns:a16="http://schemas.microsoft.com/office/drawing/2014/main" id="{E61096BA-6928-4896-AE9E-8BFDB412B7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6" name="TextBox 5">
            <a:extLst>
              <a:ext uri="{FF2B5EF4-FFF2-40B4-BE49-F238E27FC236}">
                <a16:creationId xmlns:a16="http://schemas.microsoft.com/office/drawing/2014/main" id="{EFA7A5EA-8DCB-F6FD-F2F6-C6CD4E0BA796}"/>
              </a:ext>
            </a:extLst>
          </p:cNvPr>
          <p:cNvSpPr txBox="1"/>
          <p:nvPr/>
        </p:nvSpPr>
        <p:spPr>
          <a:xfrm>
            <a:off x="370196" y="1612384"/>
            <a:ext cx="11451608"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204"/>
                </a:solidFill>
              </a:rPr>
              <a:t>Significant increase in state complaints for Virginia</a:t>
            </a:r>
          </a:p>
          <a:p>
            <a:pPr marL="742950" lvl="1" indent="-285750">
              <a:buFont typeface="Arial" panose="020B0604020202020204" pitchFamily="34" charset="0"/>
              <a:buChar char="•"/>
            </a:pPr>
            <a:r>
              <a:rPr lang="en-US" sz="2800" dirty="0">
                <a:solidFill>
                  <a:srgbClr val="000204"/>
                </a:solidFill>
              </a:rPr>
              <a:t>206 state complaints received in the 2022-2023 year </a:t>
            </a:r>
          </a:p>
          <a:p>
            <a:pPr marL="742950" lvl="1" indent="-285750">
              <a:buFont typeface="Arial" panose="020B0604020202020204" pitchFamily="34" charset="0"/>
              <a:buChar char="•"/>
            </a:pPr>
            <a:r>
              <a:rPr lang="en-US" sz="2800" dirty="0">
                <a:solidFill>
                  <a:srgbClr val="000204"/>
                </a:solidFill>
              </a:rPr>
              <a:t>Complaints representing  just .12% of Virginia’s number of students with disabilities (178,894 total child count for 2022-2023 as of July 20, 2023)</a:t>
            </a:r>
          </a:p>
          <a:p>
            <a:pPr marL="742950" lvl="1" indent="-285750">
              <a:buFont typeface="Arial" panose="020B0604020202020204" pitchFamily="34" charset="0"/>
              <a:buChar char="•"/>
            </a:pPr>
            <a:r>
              <a:rPr lang="en-US" sz="2800" dirty="0">
                <a:solidFill>
                  <a:srgbClr val="000204"/>
                </a:solidFill>
              </a:rPr>
              <a:t>Complex and systemic issues raised more frequently than in prior years</a:t>
            </a:r>
          </a:p>
          <a:p>
            <a:pPr marL="742950" lvl="1" indent="-285750">
              <a:buFont typeface="Arial" panose="020B0604020202020204" pitchFamily="34" charset="0"/>
              <a:buChar char="•"/>
            </a:pPr>
            <a:r>
              <a:rPr lang="en-US" sz="2800" dirty="0">
                <a:solidFill>
                  <a:srgbClr val="000204"/>
                </a:solidFill>
              </a:rPr>
              <a:t>Increase in multiple filings for individual students</a:t>
            </a:r>
          </a:p>
          <a:p>
            <a:pPr marL="742950" lvl="1" indent="-285750">
              <a:buFont typeface="Arial" panose="020B0604020202020204" pitchFamily="34" charset="0"/>
              <a:buChar char="•"/>
            </a:pPr>
            <a:r>
              <a:rPr lang="en-US" sz="2800" dirty="0">
                <a:solidFill>
                  <a:srgbClr val="000204"/>
                </a:solidFill>
              </a:rPr>
              <a:t>Discipline and basic compliance matters are more frequently the topic of complaints investigated</a:t>
            </a:r>
          </a:p>
          <a:p>
            <a:pPr marL="285750" indent="-285750">
              <a:buFont typeface="Arial" panose="020B0604020202020204" pitchFamily="34" charset="0"/>
              <a:buChar char="•"/>
            </a:pPr>
            <a:r>
              <a:rPr lang="en-US" sz="2800" b="1" dirty="0">
                <a:solidFill>
                  <a:srgbClr val="000204"/>
                </a:solidFill>
              </a:rPr>
              <a:t>Prioritized Monitoring</a:t>
            </a:r>
          </a:p>
          <a:p>
            <a:pPr marL="742950" lvl="1" indent="-285750">
              <a:buFont typeface="Arial" panose="020B0604020202020204" pitchFamily="34" charset="0"/>
              <a:buChar char="•"/>
            </a:pPr>
            <a:r>
              <a:rPr lang="en-US" sz="2800" dirty="0">
                <a:solidFill>
                  <a:srgbClr val="000204"/>
                </a:solidFill>
              </a:rPr>
              <a:t>School divisions identified for targeted monitoring and being identified earlier for cyclical monitoring as a result of complaints and communications from parents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6788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D72462-2EE1-A343-50DA-28C84C787BC7}"/>
              </a:ext>
            </a:extLst>
          </p:cNvPr>
          <p:cNvSpPr>
            <a:spLocks noGrp="1"/>
          </p:cNvSpPr>
          <p:nvPr>
            <p:ph type="title"/>
          </p:nvPr>
        </p:nvSpPr>
        <p:spPr/>
        <p:txBody>
          <a:bodyPr/>
          <a:lstStyle/>
          <a:p>
            <a:r>
              <a:rPr lang="en-US" dirty="0"/>
              <a:t>Current Rating with OSEP</a:t>
            </a:r>
          </a:p>
        </p:txBody>
      </p:sp>
      <p:sp>
        <p:nvSpPr>
          <p:cNvPr id="8" name="Content Placeholder 7">
            <a:extLst>
              <a:ext uri="{FF2B5EF4-FFF2-40B4-BE49-F238E27FC236}">
                <a16:creationId xmlns:a16="http://schemas.microsoft.com/office/drawing/2014/main" id="{B8879348-75E9-648E-6158-A3CA9F935CA7}"/>
              </a:ext>
            </a:extLst>
          </p:cNvPr>
          <p:cNvSpPr>
            <a:spLocks noGrp="1"/>
          </p:cNvSpPr>
          <p:nvPr>
            <p:ph idx="1"/>
          </p:nvPr>
        </p:nvSpPr>
        <p:spPr>
          <a:xfrm>
            <a:off x="381000" y="1323975"/>
            <a:ext cx="11689080" cy="5534025"/>
          </a:xfrm>
        </p:spPr>
        <p:txBody>
          <a:bodyPr>
            <a:noAutofit/>
          </a:bodyPr>
          <a:lstStyle/>
          <a:p>
            <a:pPr algn="l" rtl="0" fontAlgn="base"/>
            <a:r>
              <a:rPr lang="en-US" sz="2400" b="0" i="0" dirty="0">
                <a:solidFill>
                  <a:srgbClr val="000000"/>
                </a:solidFill>
                <a:effectLst/>
              </a:rPr>
              <a:t>Prior to the FFY 2021 submission, Virginia earned the U.S. Department of Education’s highest rating, </a:t>
            </a:r>
            <a:r>
              <a:rPr lang="en-US" sz="2400" b="1" i="0" dirty="0">
                <a:solidFill>
                  <a:srgbClr val="000000"/>
                </a:solidFill>
                <a:effectLst/>
              </a:rPr>
              <a:t>”Meets Requirements”,  </a:t>
            </a:r>
            <a:r>
              <a:rPr lang="en-US" sz="2400" b="0" i="0" dirty="0">
                <a:solidFill>
                  <a:srgbClr val="000000"/>
                </a:solidFill>
                <a:effectLst/>
              </a:rPr>
              <a:t>for improving outcomes for students with disabilities and compliance with the IDEA for 11 consecutive years.</a:t>
            </a:r>
          </a:p>
          <a:p>
            <a:pPr algn="l" rtl="0" fontAlgn="base"/>
            <a:r>
              <a:rPr lang="en-US" sz="2400" dirty="0">
                <a:solidFill>
                  <a:srgbClr val="000000"/>
                </a:solidFill>
              </a:rPr>
              <a:t>On June 23, 2023, Virginia </a:t>
            </a:r>
            <a:r>
              <a:rPr lang="en-US" sz="2400" b="0" i="0" dirty="0">
                <a:solidFill>
                  <a:srgbClr val="000000"/>
                </a:solidFill>
                <a:effectLst/>
              </a:rPr>
              <a:t>received a </a:t>
            </a:r>
            <a:r>
              <a:rPr lang="en-US" sz="2400" b="1" i="0" dirty="0">
                <a:solidFill>
                  <a:srgbClr val="000000"/>
                </a:solidFill>
                <a:effectLst/>
              </a:rPr>
              <a:t>“Needs Assistance” </a:t>
            </a:r>
            <a:r>
              <a:rPr lang="en-US" sz="2400" b="0" i="0" dirty="0">
                <a:solidFill>
                  <a:srgbClr val="000000"/>
                </a:solidFill>
                <a:effectLst/>
              </a:rPr>
              <a:t>designation. The rating reflects student outcomes and compliance data from the 2020-2021 school year (This data set was the most recent data available under the federal special education reporting system at the January submission).</a:t>
            </a:r>
            <a:endParaRPr lang="en-US" sz="2400" dirty="0"/>
          </a:p>
          <a:p>
            <a:r>
              <a:rPr lang="en-US" sz="2400" b="1" dirty="0"/>
              <a:t>Scoring: </a:t>
            </a:r>
            <a:r>
              <a:rPr lang="en-US" sz="2400" b="0" i="0" dirty="0">
                <a:solidFill>
                  <a:srgbClr val="000000"/>
                </a:solidFill>
                <a:effectLst/>
              </a:rPr>
              <a:t>Virginia scored 19/20 possible points on compliance areas </a:t>
            </a:r>
          </a:p>
          <a:p>
            <a:r>
              <a:rPr lang="en-US" sz="2400" b="0" i="0" dirty="0">
                <a:solidFill>
                  <a:srgbClr val="000000"/>
                </a:solidFill>
                <a:effectLst/>
              </a:rPr>
              <a:t> </a:t>
            </a:r>
            <a:r>
              <a:rPr lang="en-US" sz="2400" b="1" i="0" dirty="0">
                <a:solidFill>
                  <a:srgbClr val="000000"/>
                </a:solidFill>
                <a:effectLst/>
              </a:rPr>
              <a:t>12/24 points on the results matrix giving an RDA Percentage of 72.50% falling into the “Needs Assistance” determination. This score is because Virginia received 0/8 points for SWD tested in grades 4 and 8 for reading and mathematics. </a:t>
            </a:r>
          </a:p>
          <a:p>
            <a:r>
              <a:rPr lang="en-US" sz="2400" dirty="0">
                <a:solidFill>
                  <a:srgbClr val="000000"/>
                </a:solidFill>
              </a:rPr>
              <a:t>T</a:t>
            </a:r>
            <a:r>
              <a:rPr lang="en-US" sz="2400" b="0" i="0" dirty="0">
                <a:solidFill>
                  <a:srgbClr val="000000"/>
                </a:solidFill>
                <a:effectLst/>
              </a:rPr>
              <a:t>here was an unintentional omission of the Statewide Data Groups in data resubmission resulting in no data being uploaded into the federal data portal. USED was made aware of the omission and corrected data was submitted by VDOE, but this new corrected data was not considered for the designation.  https://</a:t>
            </a:r>
            <a:r>
              <a:rPr lang="en-US" sz="2400" b="0" i="0" dirty="0" err="1">
                <a:solidFill>
                  <a:srgbClr val="000000"/>
                </a:solidFill>
                <a:effectLst/>
              </a:rPr>
              <a:t>sites.ed.gov</a:t>
            </a:r>
            <a:r>
              <a:rPr lang="en-US" sz="2400" b="0" i="0">
                <a:solidFill>
                  <a:srgbClr val="000000"/>
                </a:solidFill>
                <a:effectLst/>
              </a:rPr>
              <a:t>/idea/files/how-the-department-made-determinations-part-b-entities-2022.pdf</a:t>
            </a:r>
            <a:endParaRPr lang="en-US" sz="2400" dirty="0"/>
          </a:p>
        </p:txBody>
      </p:sp>
    </p:spTree>
    <p:extLst>
      <p:ext uri="{BB962C8B-B14F-4D97-AF65-F5344CB8AC3E}">
        <p14:creationId xmlns:p14="http://schemas.microsoft.com/office/powerpoint/2010/main" val="226670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EFD4-E5CE-732C-2929-7640B861BFF7}"/>
              </a:ext>
            </a:extLst>
          </p:cNvPr>
          <p:cNvSpPr>
            <a:spLocks noGrp="1"/>
          </p:cNvSpPr>
          <p:nvPr>
            <p:ph type="title"/>
          </p:nvPr>
        </p:nvSpPr>
        <p:spPr>
          <a:xfrm>
            <a:off x="0" y="0"/>
            <a:ext cx="12192000" cy="1323975"/>
          </a:xfrm>
        </p:spPr>
        <p:txBody>
          <a:bodyPr>
            <a:normAutofit/>
          </a:bodyPr>
          <a:lstStyle/>
          <a:p>
            <a:r>
              <a:rPr lang="en-US" dirty="0"/>
              <a:t>Next OSEP Monitoring</a:t>
            </a:r>
          </a:p>
        </p:txBody>
      </p:sp>
      <p:sp>
        <p:nvSpPr>
          <p:cNvPr id="7" name="Content Placeholder 6">
            <a:extLst>
              <a:ext uri="{FF2B5EF4-FFF2-40B4-BE49-F238E27FC236}">
                <a16:creationId xmlns:a16="http://schemas.microsoft.com/office/drawing/2014/main" id="{BC1E13C6-AC25-DCDA-0687-7D158634E80F}"/>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Follow-up monitoring visit from the U. S. Department of Education’s Office of Special Education Programs (OSEP) scheduled for </a:t>
            </a:r>
            <a:r>
              <a:rPr lang="en-US" b="1" i="0" u="none" strike="noStrike" dirty="0">
                <a:solidFill>
                  <a:srgbClr val="000000"/>
                </a:solidFill>
                <a:effectLst/>
                <a:latin typeface="Calibri" panose="020F0502020204030204" pitchFamily="34" charset="0"/>
              </a:rPr>
              <a:t>September 2023</a:t>
            </a:r>
            <a:r>
              <a:rPr lang="en-US" b="1" i="0" dirty="0">
                <a:solidFill>
                  <a:srgbClr val="000000"/>
                </a:solidFill>
                <a:effectLst/>
                <a:latin typeface="Calibri" panose="020F0502020204030204" pitchFamily="34" charset="0"/>
              </a:rPr>
              <a:t>​</a:t>
            </a:r>
            <a:endParaRPr lang="en-US" b="1" i="0" dirty="0">
              <a:solidFill>
                <a:srgbClr val="003C71"/>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Purpose of the visit is to:</a:t>
            </a: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 monitor for implementation of processes, practices and procedures identified during previous monitoring visit</a:t>
            </a:r>
            <a:r>
              <a:rPr lang="en-US" b="0" i="0" dirty="0">
                <a:solidFill>
                  <a:srgbClr val="000000"/>
                </a:solidFill>
                <a:effectLst/>
                <a:latin typeface="Calibri" panose="020F0502020204030204" pitchFamily="34" charset="0"/>
              </a:rPr>
              <a:t>​</a:t>
            </a:r>
            <a:endParaRPr lang="en-US" b="0" i="0" dirty="0">
              <a:solidFill>
                <a:srgbClr val="003C71"/>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Utilization of OSEP Differentiated Monitoring and Supervision (DMS) 2.0 protocol</a:t>
            </a:r>
            <a:r>
              <a:rPr lang="en-US" b="0" i="0" dirty="0">
                <a:solidFill>
                  <a:srgbClr val="000000"/>
                </a:solidFill>
                <a:effectLst/>
                <a:latin typeface="Calibri" panose="020F0502020204030204" pitchFamily="34" charset="0"/>
              </a:rPr>
              <a:t>​ (new monitoring systems for states)</a:t>
            </a:r>
            <a:endParaRPr lang="en-US" b="0" i="0" dirty="0">
              <a:solidFill>
                <a:srgbClr val="003C71"/>
              </a:solidFill>
              <a:effectLst/>
              <a:latin typeface="Arial" panose="020B0604020202020204" pitchFamily="34" charset="0"/>
            </a:endParaRPr>
          </a:p>
          <a:p>
            <a:pPr algn="l" rtl="0" fontAlgn="base">
              <a:buFont typeface="Arial" panose="020B0604020202020204" pitchFamily="34" charset="0"/>
              <a:buChar char="•"/>
            </a:pPr>
            <a:r>
              <a:rPr lang="en-US" dirty="0">
                <a:solidFill>
                  <a:srgbClr val="000000"/>
                </a:solidFill>
                <a:latin typeface="Calibri" panose="020F0502020204030204" pitchFamily="34" charset="0"/>
              </a:rPr>
              <a:t>Will include i</a:t>
            </a:r>
            <a:r>
              <a:rPr lang="en-US" b="0" i="0" u="none" strike="noStrike" dirty="0">
                <a:solidFill>
                  <a:srgbClr val="000000"/>
                </a:solidFill>
                <a:effectLst/>
                <a:latin typeface="Calibri" panose="020F0502020204030204" pitchFamily="34" charset="0"/>
              </a:rPr>
              <a:t>nteraction of OSEP with stakeholders</a:t>
            </a:r>
          </a:p>
          <a:p>
            <a:pPr lvl="1" fontAlgn="base">
              <a:buFont typeface="Arial" panose="020B0604020202020204" pitchFamily="34" charset="0"/>
              <a:buChar char="•"/>
            </a:pPr>
            <a:r>
              <a:rPr lang="en-US" dirty="0">
                <a:solidFill>
                  <a:srgbClr val="000000"/>
                </a:solidFill>
                <a:latin typeface="Calibri" panose="020F0502020204030204" pitchFamily="34" charset="0"/>
              </a:rPr>
              <a:t>State Special Education Advisory Committee (SSEAC)</a:t>
            </a:r>
          </a:p>
          <a:p>
            <a:pPr lvl="1" fontAlgn="base">
              <a:buFont typeface="Arial" panose="020B0604020202020204" pitchFamily="34" charset="0"/>
              <a:buChar char="•"/>
            </a:pPr>
            <a:r>
              <a:rPr lang="en-US" dirty="0">
                <a:solidFill>
                  <a:srgbClr val="000000"/>
                </a:solidFill>
                <a:latin typeface="Calibri" panose="020F0502020204030204" pitchFamily="34" charset="0"/>
              </a:rPr>
              <a:t>Parent and Advocacy Organizations</a:t>
            </a:r>
          </a:p>
          <a:p>
            <a:pPr lvl="1" fontAlgn="base">
              <a:buFont typeface="Arial" panose="020B0604020202020204" pitchFamily="34" charset="0"/>
              <a:buChar char="•"/>
            </a:pPr>
            <a:r>
              <a:rPr lang="en-US" dirty="0">
                <a:solidFill>
                  <a:srgbClr val="000000"/>
                </a:solidFill>
                <a:latin typeface="Calibri" panose="020F0502020204030204" pitchFamily="34" charset="0"/>
              </a:rPr>
              <a:t>Local School Divisions and Local Directors of Special Education</a:t>
            </a:r>
          </a:p>
          <a:p>
            <a:pPr lvl="1" fontAlgn="base">
              <a:buFont typeface="Arial" panose="020B0604020202020204" pitchFamily="34" charset="0"/>
              <a:buChar char="•"/>
            </a:pPr>
            <a:endParaRPr lang="en-US" b="0" i="0" dirty="0">
              <a:solidFill>
                <a:srgbClr val="003C7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61572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2E94-C857-F583-1971-050C58B59E68}"/>
              </a:ext>
            </a:extLst>
          </p:cNvPr>
          <p:cNvSpPr>
            <a:spLocks noGrp="1"/>
          </p:cNvSpPr>
          <p:nvPr>
            <p:ph type="title"/>
          </p:nvPr>
        </p:nvSpPr>
        <p:spPr/>
        <p:txBody>
          <a:bodyPr>
            <a:normAutofit/>
          </a:bodyPr>
          <a:lstStyle/>
          <a:p>
            <a:r>
              <a:rPr lang="en-US" dirty="0"/>
              <a:t>Changes in VDOE Staffing Structure</a:t>
            </a:r>
          </a:p>
        </p:txBody>
      </p:sp>
      <p:sp>
        <p:nvSpPr>
          <p:cNvPr id="3" name="Content Placeholder 2">
            <a:extLst>
              <a:ext uri="{FF2B5EF4-FFF2-40B4-BE49-F238E27FC236}">
                <a16:creationId xmlns:a16="http://schemas.microsoft.com/office/drawing/2014/main" id="{F9A727B6-8A1B-66C2-91A3-4CFA40819D39}"/>
              </a:ext>
            </a:extLst>
          </p:cNvPr>
          <p:cNvSpPr>
            <a:spLocks noGrp="1"/>
          </p:cNvSpPr>
          <p:nvPr>
            <p:ph idx="1"/>
          </p:nvPr>
        </p:nvSpPr>
        <p:spPr/>
        <p:txBody>
          <a:bodyPr/>
          <a:lstStyle/>
          <a:p>
            <a:r>
              <a:rPr lang="en-US" dirty="0">
                <a:solidFill>
                  <a:srgbClr val="000204"/>
                </a:solidFill>
              </a:rPr>
              <a:t>Creation of an Executive Director of Special Education Data, Monitoring and General Supervision within the Department of Special Populations at the Virginia Department of Education</a:t>
            </a:r>
          </a:p>
          <a:p>
            <a:r>
              <a:rPr lang="en-US" dirty="0">
                <a:solidFill>
                  <a:srgbClr val="000204"/>
                </a:solidFill>
              </a:rPr>
              <a:t>Consolidation and organization of all activities associated with special education data, monitoring and general supervision with a focus on;</a:t>
            </a:r>
          </a:p>
          <a:p>
            <a:pPr lvl="1"/>
            <a:r>
              <a:rPr lang="en-US" dirty="0">
                <a:solidFill>
                  <a:srgbClr val="000204"/>
                </a:solidFill>
              </a:rPr>
              <a:t>Coordination of federally required program monitoring</a:t>
            </a:r>
          </a:p>
          <a:p>
            <a:pPr lvl="1"/>
            <a:r>
              <a:rPr lang="en-US" dirty="0">
                <a:solidFill>
                  <a:srgbClr val="000204"/>
                </a:solidFill>
              </a:rPr>
              <a:t>Utilization of special education data in determinations and identification for cyclical and prioritized monitoring</a:t>
            </a:r>
          </a:p>
        </p:txBody>
      </p:sp>
    </p:spTree>
    <p:extLst>
      <p:ext uri="{BB962C8B-B14F-4D97-AF65-F5344CB8AC3E}">
        <p14:creationId xmlns:p14="http://schemas.microsoft.com/office/powerpoint/2010/main" val="428835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4177-43BE-5AB3-C7AD-343E1BA73B80}"/>
              </a:ext>
            </a:extLst>
          </p:cNvPr>
          <p:cNvSpPr>
            <a:spLocks noGrp="1"/>
          </p:cNvSpPr>
          <p:nvPr>
            <p:ph type="title"/>
          </p:nvPr>
        </p:nvSpPr>
        <p:spPr/>
        <p:txBody>
          <a:bodyPr>
            <a:normAutofit/>
          </a:bodyPr>
          <a:lstStyle/>
          <a:p>
            <a:r>
              <a:rPr lang="en-US" dirty="0"/>
              <a:t>Next Steps for VDOE</a:t>
            </a:r>
          </a:p>
        </p:txBody>
      </p:sp>
      <p:graphicFrame>
        <p:nvGraphicFramePr>
          <p:cNvPr id="6" name="Content Placeholder 5">
            <a:extLst>
              <a:ext uri="{FF2B5EF4-FFF2-40B4-BE49-F238E27FC236}">
                <a16:creationId xmlns:a16="http://schemas.microsoft.com/office/drawing/2014/main" id="{1425F4FB-B428-0664-E07D-0633A61950FE}"/>
              </a:ext>
            </a:extLst>
          </p:cNvPr>
          <p:cNvGraphicFramePr>
            <a:graphicFrameLocks noGrp="1"/>
          </p:cNvGraphicFramePr>
          <p:nvPr>
            <p:ph idx="1"/>
            <p:extLst>
              <p:ext uri="{D42A27DB-BD31-4B8C-83A1-F6EECF244321}">
                <p14:modId xmlns:p14="http://schemas.microsoft.com/office/powerpoint/2010/main" val="3559966829"/>
              </p:ext>
            </p:extLst>
          </p:nvPr>
        </p:nvGraphicFramePr>
        <p:xfrm>
          <a:off x="419100" y="1552219"/>
          <a:ext cx="113538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850259"/>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3983C-BD14-42E2-8A1B-5F602D7D9C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1E983C-006F-4EB9-B374-9660187CBAA5}">
  <ds:schemaRefs>
    <ds:schemaRef ds:uri="http://schemas.microsoft.com/sharepoint/v3/contenttype/forms"/>
  </ds:schemaRefs>
</ds:datastoreItem>
</file>

<file path=customXml/itemProps3.xml><?xml version="1.0" encoding="utf-8"?>
<ds:datastoreItem xmlns:ds="http://schemas.openxmlformats.org/officeDocument/2006/customXml" ds:itemID="{16CDDC86-F6C0-4FC2-99B3-CFA2D594B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005b6-5a38-4419-91fa-ebdf32acfed3"/>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2835</TotalTime>
  <Words>683</Words>
  <Application>Microsoft Office PowerPoint</Application>
  <PresentationFormat>Widescreen</PresentationFormat>
  <Paragraphs>75</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VDOE Special Education Update</vt:lpstr>
      <vt:lpstr>Parent Complaint Tracker</vt:lpstr>
      <vt:lpstr>State Complaints and Monitoring of local School Divisions</vt:lpstr>
      <vt:lpstr>Current Rating with OSEP</vt:lpstr>
      <vt:lpstr>Next OSEP Monitoring</vt:lpstr>
      <vt:lpstr>Changes in VDOE Staffing Structure</vt:lpstr>
      <vt:lpstr>Next Steps for VDOE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Virginia Department of Education</dc:creator>
  <cp:keywords/>
  <dc:description/>
  <cp:lastModifiedBy>Coons, Lisa (DOE)</cp:lastModifiedBy>
  <cp:revision>55</cp:revision>
  <dcterms:created xsi:type="dcterms:W3CDTF">2022-07-20T12:39:39Z</dcterms:created>
  <dcterms:modified xsi:type="dcterms:W3CDTF">2023-07-24T02:29:25Z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