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648" r:id="rId4"/>
  </p:sldMasterIdLst>
  <p:notesMasterIdLst>
    <p:notesMasterId r:id="rId18"/>
  </p:notesMasterIdLst>
  <p:sldIdLst>
    <p:sldId id="266" r:id="rId5"/>
    <p:sldId id="267" r:id="rId6"/>
    <p:sldId id="289" r:id="rId7"/>
    <p:sldId id="290" r:id="rId8"/>
    <p:sldId id="291" r:id="rId9"/>
    <p:sldId id="292" r:id="rId10"/>
    <p:sldId id="293" r:id="rId11"/>
    <p:sldId id="294" r:id="rId12"/>
    <p:sldId id="296" r:id="rId13"/>
    <p:sldId id="297" r:id="rId14"/>
    <p:sldId id="299" r:id="rId15"/>
    <p:sldId id="298" r:id="rId16"/>
    <p:sldId id="300" r:id="rId1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r:id="rId23" roundtripDataSignature="AMtx7mj+kATN+8vjgpSu1KcEycJoQyJRUQ=="/>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7B38E1-ABBB-1E41-B022-BB2E93DFDDF3}" v="6" dt="2023-07-19T23:26:23.945"/>
    <p1510:client id="{4D691193-2D0D-D643-426B-E03500BEA405}" v="20" dt="2023-07-25T11:39:24.660"/>
    <p1510:client id="{DF786A05-2842-4524-96AD-86B20C3191EA}" v="5" dt="2023-07-20T04:35:40.050"/>
  </p1510:revLst>
</p1510:revInfo>
</file>

<file path=ppt/tableStyles.xml><?xml version="1.0" encoding="utf-8"?>
<a:tblStyleLst xmlns:a="http://schemas.openxmlformats.org/drawingml/2006/main" def="{4AC93BE6-24F2-4D38-9EE1-789EC3756C38}">
  <a:tblStyle styleId="{4AC93BE6-24F2-4D38-9EE1-789EC3756C38}" styleName="Table_0">
    <a:wholeTbl>
      <a:tcTxStyle>
        <a:font>
          <a:latin typeface="Arial"/>
          <a:ea typeface="Arial"/>
          <a:cs typeface="Arial"/>
        </a:font>
        <a:srgbClr val="000000"/>
      </a:tcTxStyle>
      <a:tcStyle>
        <a:tcBdr>
          <a:left>
            <a:ln w="12700" cap="flat" cmpd="sng">
              <a:solidFill>
                <a:srgbClr val="000000"/>
              </a:solidFill>
              <a:prstDash val="solid"/>
              <a:round/>
              <a:headEnd type="none" w="sm" len="sm"/>
              <a:tailEnd type="none" w="sm" len="sm"/>
            </a:ln>
          </a:left>
          <a:right>
            <a:ln w="12700" cap="flat" cmpd="sng">
              <a:solidFill>
                <a:srgbClr val="000000"/>
              </a:solidFill>
              <a:prstDash val="solid"/>
              <a:round/>
              <a:headEnd type="none" w="sm" len="sm"/>
              <a:tailEnd type="none" w="sm" len="sm"/>
            </a:ln>
          </a:right>
          <a:top>
            <a:ln w="12700" cap="flat" cmpd="sng">
              <a:solidFill>
                <a:srgbClr val="000000"/>
              </a:solidFill>
              <a:prstDash val="solid"/>
              <a:round/>
              <a:headEnd type="none" w="sm" len="sm"/>
              <a:tailEnd type="none" w="sm" len="sm"/>
            </a:ln>
          </a:top>
          <a:bottom>
            <a:ln w="12700" cap="flat" cmpd="sng">
              <a:solidFill>
                <a:srgbClr val="000000"/>
              </a:solidFill>
              <a:prstDash val="solid"/>
              <a:round/>
              <a:headEnd type="none" w="sm" len="sm"/>
              <a:tailEnd type="none" w="sm" len="sm"/>
            </a:ln>
          </a:bottom>
          <a:insideH>
            <a:ln w="12700" cap="flat" cmpd="sng">
              <a:solidFill>
                <a:srgbClr val="000000"/>
              </a:solidFill>
              <a:prstDash val="solid"/>
              <a:round/>
              <a:headEnd type="none" w="sm" len="sm"/>
              <a:tailEnd type="none" w="sm" len="sm"/>
            </a:ln>
          </a:insideH>
          <a:insideV>
            <a:ln w="12700"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7" d="100"/>
          <a:sy n="97" d="100"/>
        </p:scale>
        <p:origin x="390"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26"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customschemas.google.com/relationships/presentationmetadata" Target="metadata"/><Relationship Id="rId28" Type="http://schemas.microsoft.com/office/2015/10/relationships/revisionInfo" Target="revisionInfo.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nSpc>
                <a:spcPct val="124000"/>
              </a:lnSpc>
              <a:spcBef>
                <a:spcPts val="1000"/>
              </a:spcBef>
              <a:buChar char="•"/>
            </a:pPr>
            <a:endParaRPr lang="en-US"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3</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8065179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983948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7</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7230749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44000"/>
              </a:lnSpc>
              <a:spcBef>
                <a:spcPts val="1000"/>
              </a:spcBef>
            </a:pPr>
            <a:endParaRPr lang="en-US"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8</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5509714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13"/>
          <p:cNvSpPr txBox="1">
            <a:spLocks noGrp="1"/>
          </p:cNvSpPr>
          <p:nvPr>
            <p:ph type="ctrTitle"/>
          </p:nvPr>
        </p:nvSpPr>
        <p:spPr>
          <a:xfrm>
            <a:off x="838200" y="1130909"/>
            <a:ext cx="5254951" cy="2387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13"/>
          <p:cNvSpPr txBox="1">
            <a:spLocks noGrp="1"/>
          </p:cNvSpPr>
          <p:nvPr>
            <p:ph type="subTitle" idx="1"/>
          </p:nvPr>
        </p:nvSpPr>
        <p:spPr>
          <a:xfrm>
            <a:off x="838200" y="3636221"/>
            <a:ext cx="5254951" cy="1655762"/>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SzPts val="2400"/>
              <a:buNone/>
              <a:defRPr sz="2400"/>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21" name="Google Shape;21;p13" descr="VDOE Logo"/>
          <p:cNvSpPr/>
          <p:nvPr/>
        </p:nvSpPr>
        <p:spPr>
          <a:xfrm>
            <a:off x="2020701" y="919537"/>
            <a:ext cx="10893915" cy="5938463"/>
          </a:xfrm>
          <a:prstGeom prst="rect">
            <a:avLst/>
          </a:prstGeom>
          <a:blipFill rotWithShape="1">
            <a:blip r:embed="rId2">
              <a:alphaModFix amt="20000"/>
            </a:blip>
            <a:stretch>
              <a:fillRect/>
            </a:stretch>
          </a:blip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2" name="Google Shape;22;p13"/>
          <p:cNvSpPr txBox="1"/>
          <p:nvPr/>
        </p:nvSpPr>
        <p:spPr>
          <a:xfrm>
            <a:off x="2178121" y="5751826"/>
            <a:ext cx="9513869" cy="69249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3900"/>
              <a:buFont typeface="Arial"/>
              <a:buNone/>
            </a:pPr>
            <a:r>
              <a:rPr lang="en-US" sz="3900" b="1" i="0" u="none" strike="noStrike" cap="none">
                <a:solidFill>
                  <a:schemeClr val="dk1"/>
                </a:solidFill>
                <a:latin typeface="Trebuchet MS"/>
                <a:ea typeface="Trebuchet MS"/>
                <a:cs typeface="Trebuchet MS"/>
                <a:sym typeface="Trebuchet MS"/>
              </a:rPr>
              <a:t>VIRGINIA DEPARTMENT OF EDUCATION</a:t>
            </a: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1_Picture with Caption">
  <p:cSld name="1_Picture with Caption">
    <p:spTree>
      <p:nvGrpSpPr>
        <p:cNvPr id="1" name="Shape 86"/>
        <p:cNvGrpSpPr/>
        <p:nvPr/>
      </p:nvGrpSpPr>
      <p:grpSpPr>
        <a:xfrm>
          <a:off x="0" y="0"/>
          <a:ext cx="0" cy="0"/>
          <a:chOff x="0" y="0"/>
          <a:chExt cx="0" cy="0"/>
        </a:xfrm>
      </p:grpSpPr>
      <p:sp>
        <p:nvSpPr>
          <p:cNvPr id="87" name="Google Shape;87;p2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25"/>
          <p:cNvSpPr>
            <a:spLocks noGrp="1"/>
          </p:cNvSpPr>
          <p:nvPr>
            <p:ph type="pic" idx="2"/>
          </p:nvPr>
        </p:nvSpPr>
        <p:spPr>
          <a:xfrm>
            <a:off x="5183188" y="987425"/>
            <a:ext cx="6172200" cy="2259209"/>
          </a:xfrm>
          <a:prstGeom prst="rect">
            <a:avLst/>
          </a:prstGeom>
          <a:noFill/>
          <a:ln>
            <a:noFill/>
          </a:ln>
        </p:spPr>
      </p:sp>
      <p:sp>
        <p:nvSpPr>
          <p:cNvPr id="89" name="Google Shape;89;p2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90" name="Google Shape;90;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2" name="Google Shape;92;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93" name="Google Shape;93;p25"/>
          <p:cNvSpPr>
            <a:spLocks noGrp="1"/>
          </p:cNvSpPr>
          <p:nvPr>
            <p:ph type="pic" idx="3"/>
          </p:nvPr>
        </p:nvSpPr>
        <p:spPr>
          <a:xfrm>
            <a:off x="5183188" y="3451509"/>
            <a:ext cx="2970212" cy="2259209"/>
          </a:xfrm>
          <a:prstGeom prst="rect">
            <a:avLst/>
          </a:prstGeom>
          <a:noFill/>
          <a:ln>
            <a:noFill/>
          </a:ln>
        </p:spPr>
      </p:sp>
      <p:sp>
        <p:nvSpPr>
          <p:cNvPr id="94" name="Google Shape;94;p25"/>
          <p:cNvSpPr>
            <a:spLocks noGrp="1"/>
          </p:cNvSpPr>
          <p:nvPr>
            <p:ph type="pic" idx="4"/>
          </p:nvPr>
        </p:nvSpPr>
        <p:spPr>
          <a:xfrm>
            <a:off x="8383588" y="3451508"/>
            <a:ext cx="2970212" cy="2259209"/>
          </a:xfrm>
          <a:prstGeom prst="rect">
            <a:avLst/>
          </a:prstGeom>
          <a:noFill/>
          <a:ln>
            <a:noFill/>
          </a:ln>
        </p:spPr>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1_Title Slide">
  <p:cSld name="1_Title Slide">
    <p:bg>
      <p:bgPr>
        <a:gradFill>
          <a:gsLst>
            <a:gs pos="0">
              <a:srgbClr val="3E588E"/>
            </a:gs>
            <a:gs pos="50000">
              <a:srgbClr val="1D417D"/>
            </a:gs>
            <a:gs pos="100000">
              <a:srgbClr val="003064"/>
            </a:gs>
          </a:gsLst>
          <a:lin ang="5400000" scaled="0"/>
        </a:gradFill>
        <a:effectLst/>
      </p:bgPr>
    </p:bg>
    <p:spTree>
      <p:nvGrpSpPr>
        <p:cNvPr id="1" name="Shape 101"/>
        <p:cNvGrpSpPr/>
        <p:nvPr/>
      </p:nvGrpSpPr>
      <p:grpSpPr>
        <a:xfrm>
          <a:off x="0" y="0"/>
          <a:ext cx="0" cy="0"/>
          <a:chOff x="0" y="0"/>
          <a:chExt cx="0" cy="0"/>
        </a:xfrm>
      </p:grpSpPr>
      <p:sp>
        <p:nvSpPr>
          <p:cNvPr id="102" name="Google Shape;102;p15"/>
          <p:cNvSpPr txBox="1">
            <a:spLocks noGrp="1"/>
          </p:cNvSpPr>
          <p:nvPr>
            <p:ph type="ctrTitle"/>
          </p:nvPr>
        </p:nvSpPr>
        <p:spPr>
          <a:xfrm>
            <a:off x="838200" y="1130909"/>
            <a:ext cx="5254951" cy="2387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3" name="Google Shape;103;p15"/>
          <p:cNvSpPr txBox="1">
            <a:spLocks noGrp="1"/>
          </p:cNvSpPr>
          <p:nvPr>
            <p:ph type="subTitle" idx="1"/>
          </p:nvPr>
        </p:nvSpPr>
        <p:spPr>
          <a:xfrm>
            <a:off x="838200" y="3636221"/>
            <a:ext cx="5254951" cy="1655762"/>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SzPts val="2400"/>
              <a:buNone/>
              <a:defRPr sz="2400">
                <a:solidFill>
                  <a:schemeClr val="lt1"/>
                </a:solidFill>
              </a:defRPr>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104" name="Google Shape;104;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5" name="Google Shape;105;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6" name="Google Shape;106;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07" name="Google Shape;107;p15" descr="VDOE Logo"/>
          <p:cNvSpPr/>
          <p:nvPr/>
        </p:nvSpPr>
        <p:spPr>
          <a:xfrm>
            <a:off x="2020701" y="919537"/>
            <a:ext cx="10893915" cy="5938463"/>
          </a:xfrm>
          <a:prstGeom prst="rect">
            <a:avLst/>
          </a:prstGeom>
          <a:blipFill rotWithShape="1">
            <a:blip r:embed="rId2">
              <a:alphaModFix amt="6000"/>
            </a:blip>
            <a:stretch>
              <a:fillRect/>
            </a:stretch>
          </a:blip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8" name="Google Shape;108;p15"/>
          <p:cNvSpPr txBox="1"/>
          <p:nvPr/>
        </p:nvSpPr>
        <p:spPr>
          <a:xfrm>
            <a:off x="2178121" y="5751826"/>
            <a:ext cx="9513869" cy="69249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3900"/>
              <a:buFont typeface="Arial"/>
              <a:buNone/>
            </a:pPr>
            <a:r>
              <a:rPr lang="en-US" sz="3900" b="1" i="0" u="none" strike="noStrike" cap="none">
                <a:solidFill>
                  <a:schemeClr val="lt1"/>
                </a:solidFill>
                <a:latin typeface="Trebuchet MS"/>
                <a:ea typeface="Trebuchet MS"/>
                <a:cs typeface="Trebuchet MS"/>
                <a:sym typeface="Trebuchet MS"/>
              </a:rPr>
              <a:t>VIRGINIA DEPARTMENT OF EDUCATION</a:t>
            </a: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3_Title Slide">
  <p:cSld name="3_Title Slide">
    <p:bg>
      <p:bgPr>
        <a:gradFill>
          <a:gsLst>
            <a:gs pos="0">
              <a:srgbClr val="3E5B91"/>
            </a:gs>
            <a:gs pos="50000">
              <a:srgbClr val="1A4480"/>
            </a:gs>
            <a:gs pos="100000">
              <a:srgbClr val="003064"/>
            </a:gs>
          </a:gsLst>
          <a:lin ang="5400000" scaled="0"/>
        </a:gradFill>
        <a:effectLst/>
      </p:bgPr>
    </p:bg>
    <p:spTree>
      <p:nvGrpSpPr>
        <p:cNvPr id="1" name="Shape 109"/>
        <p:cNvGrpSpPr/>
        <p:nvPr/>
      </p:nvGrpSpPr>
      <p:grpSpPr>
        <a:xfrm>
          <a:off x="0" y="0"/>
          <a:ext cx="0" cy="0"/>
          <a:chOff x="0" y="0"/>
          <a:chExt cx="0" cy="0"/>
        </a:xfrm>
      </p:grpSpPr>
      <p:sp>
        <p:nvSpPr>
          <p:cNvPr id="110" name="Google Shape;110;p27"/>
          <p:cNvSpPr txBox="1">
            <a:spLocks noGrp="1"/>
          </p:cNvSpPr>
          <p:nvPr>
            <p:ph type="ctrTitle"/>
          </p:nvPr>
        </p:nvSpPr>
        <p:spPr>
          <a:xfrm>
            <a:off x="838200" y="1130909"/>
            <a:ext cx="105156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1" name="Google Shape;111;p27"/>
          <p:cNvSpPr txBox="1">
            <a:spLocks noGrp="1"/>
          </p:cNvSpPr>
          <p:nvPr>
            <p:ph type="subTitle" idx="1"/>
          </p:nvPr>
        </p:nvSpPr>
        <p:spPr>
          <a:xfrm>
            <a:off x="838200" y="3636221"/>
            <a:ext cx="105156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SzPts val="2400"/>
              <a:buNone/>
              <a:defRPr sz="2400">
                <a:solidFill>
                  <a:schemeClr val="lt1"/>
                </a:solidFill>
              </a:defRPr>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112" name="Google Shape;112;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3" name="Google Shape;113;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4" name="Google Shape;114;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1_Two Content">
  <p:cSld name="1_Two Content">
    <p:spTree>
      <p:nvGrpSpPr>
        <p:cNvPr id="1" name="Shape 115"/>
        <p:cNvGrpSpPr/>
        <p:nvPr/>
      </p:nvGrpSpPr>
      <p:grpSpPr>
        <a:xfrm>
          <a:off x="0" y="0"/>
          <a:ext cx="0" cy="0"/>
          <a:chOff x="0" y="0"/>
          <a:chExt cx="0" cy="0"/>
        </a:xfrm>
      </p:grpSpPr>
      <p:sp>
        <p:nvSpPr>
          <p:cNvPr id="116" name="Google Shape;116;p28"/>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7" name="Google Shape;117;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8" name="Google Shape;118;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9" name="Google Shape;119;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20" name="Google Shape;120;p28"/>
          <p:cNvSpPr txBox="1">
            <a:spLocks noGrp="1"/>
          </p:cNvSpPr>
          <p:nvPr>
            <p:ph type="body" idx="1"/>
          </p:nvPr>
        </p:nvSpPr>
        <p:spPr>
          <a:xfrm>
            <a:off x="838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21" name="Google Shape;121;p28"/>
          <p:cNvSpPr txBox="1">
            <a:spLocks noGrp="1"/>
          </p:cNvSpPr>
          <p:nvPr>
            <p:ph type="body" idx="2"/>
          </p:nvPr>
        </p:nvSpPr>
        <p:spPr>
          <a:xfrm>
            <a:off x="6172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122"/>
        <p:cNvGrpSpPr/>
        <p:nvPr/>
      </p:nvGrpSpPr>
      <p:grpSpPr>
        <a:xfrm>
          <a:off x="0" y="0"/>
          <a:ext cx="0" cy="0"/>
          <a:chOff x="0" y="0"/>
          <a:chExt cx="0" cy="0"/>
        </a:xfrm>
      </p:grpSpPr>
      <p:sp>
        <p:nvSpPr>
          <p:cNvPr id="123" name="Google Shape;123;p30"/>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4" name="Google Shape;124;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5" name="Google Shape;125;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6" name="Google Shape;126;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7"/>
        <p:cNvGrpSpPr/>
        <p:nvPr/>
      </p:nvGrpSpPr>
      <p:grpSpPr>
        <a:xfrm>
          <a:off x="0" y="0"/>
          <a:ext cx="0" cy="0"/>
          <a:chOff x="0" y="0"/>
          <a:chExt cx="0" cy="0"/>
        </a:xfrm>
      </p:grpSpPr>
      <p:sp>
        <p:nvSpPr>
          <p:cNvPr id="128" name="Google Shape;128;p3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9" name="Google Shape;129;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0" name="Google Shape;130;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23"/>
        <p:cNvGrpSpPr/>
        <p:nvPr/>
      </p:nvGrpSpPr>
      <p:grpSpPr>
        <a:xfrm>
          <a:off x="0" y="0"/>
          <a:ext cx="0" cy="0"/>
          <a:chOff x="0" y="0"/>
          <a:chExt cx="0" cy="0"/>
        </a:xfrm>
      </p:grpSpPr>
      <p:sp>
        <p:nvSpPr>
          <p:cNvPr id="24" name="Google Shape;24;p18"/>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8"/>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6" name="Google Shape;26;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29"/>
        <p:cNvGrpSpPr/>
        <p:nvPr/>
      </p:nvGrpSpPr>
      <p:grpSpPr>
        <a:xfrm>
          <a:off x="0" y="0"/>
          <a:ext cx="0" cy="0"/>
          <a:chOff x="0" y="0"/>
          <a:chExt cx="0" cy="0"/>
        </a:xfrm>
      </p:grpSpPr>
      <p:sp>
        <p:nvSpPr>
          <p:cNvPr id="30" name="Google Shape;30;p29"/>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29"/>
          <p:cNvSpPr txBox="1">
            <a:spLocks noGrp="1"/>
          </p:cNvSpPr>
          <p:nvPr>
            <p:ph type="body" idx="1"/>
          </p:nvPr>
        </p:nvSpPr>
        <p:spPr>
          <a:xfrm>
            <a:off x="839788" y="1525199"/>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2" name="Google Shape;32;p2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29"/>
          <p:cNvSpPr txBox="1">
            <a:spLocks noGrp="1"/>
          </p:cNvSpPr>
          <p:nvPr>
            <p:ph type="body" idx="3"/>
          </p:nvPr>
        </p:nvSpPr>
        <p:spPr>
          <a:xfrm>
            <a:off x="6172200" y="1525199"/>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4" name="Google Shape;34;p2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5" name="Google Shape;35;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38"/>
        <p:cNvGrpSpPr/>
        <p:nvPr/>
      </p:nvGrpSpPr>
      <p:grpSpPr>
        <a:xfrm>
          <a:off x="0" y="0"/>
          <a:ext cx="0" cy="0"/>
          <a:chOff x="0" y="0"/>
          <a:chExt cx="0" cy="0"/>
        </a:xfrm>
      </p:grpSpPr>
      <p:sp>
        <p:nvSpPr>
          <p:cNvPr id="39" name="Google Shape;39;p17"/>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43" name="Google Shape;43;p17"/>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Section Header">
  <p:cSld name="1_Section Header">
    <p:bg>
      <p:bgPr>
        <a:gradFill>
          <a:gsLst>
            <a:gs pos="0">
              <a:schemeClr val="dk1"/>
            </a:gs>
            <a:gs pos="50000">
              <a:srgbClr val="1A4480"/>
            </a:gs>
            <a:gs pos="100000">
              <a:srgbClr val="3E5B91"/>
            </a:gs>
          </a:gsLst>
          <a:lin ang="16200000" scaled="0"/>
        </a:gradFill>
        <a:effectLst/>
      </p:bgPr>
    </p:bg>
    <p:spTree>
      <p:nvGrpSpPr>
        <p:cNvPr id="1" name="Shape 50"/>
        <p:cNvGrpSpPr/>
        <p:nvPr/>
      </p:nvGrpSpPr>
      <p:grpSpPr>
        <a:xfrm>
          <a:off x="0" y="0"/>
          <a:ext cx="0" cy="0"/>
          <a:chOff x="0" y="0"/>
          <a:chExt cx="0" cy="0"/>
        </a:xfrm>
      </p:grpSpPr>
      <p:sp>
        <p:nvSpPr>
          <p:cNvPr id="51" name="Google Shape;51;p20"/>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6000"/>
              <a:buFont typeface="Georgia"/>
              <a:buNone/>
              <a:defRPr sz="6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20"/>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2400"/>
              <a:buNone/>
              <a:defRPr sz="2400">
                <a:solidFill>
                  <a:schemeClr val="lt1"/>
                </a:solidFill>
              </a:defRPr>
            </a:lvl1pPr>
            <a:lvl2pPr marL="914400" lvl="1" indent="-228600" algn="l">
              <a:lnSpc>
                <a:spcPct val="90000"/>
              </a:lnSpc>
              <a:spcBef>
                <a:spcPts val="500"/>
              </a:spcBef>
              <a:spcAft>
                <a:spcPts val="0"/>
              </a:spcAft>
              <a:buSzPts val="2000"/>
              <a:buNone/>
              <a:defRPr sz="2000">
                <a:solidFill>
                  <a:srgbClr val="888FA3"/>
                </a:solidFill>
              </a:defRPr>
            </a:lvl2pPr>
            <a:lvl3pPr marL="1371600" lvl="2" indent="-228600" algn="l">
              <a:lnSpc>
                <a:spcPct val="90000"/>
              </a:lnSpc>
              <a:spcBef>
                <a:spcPts val="500"/>
              </a:spcBef>
              <a:spcAft>
                <a:spcPts val="0"/>
              </a:spcAft>
              <a:buSzPts val="1170"/>
              <a:buNone/>
              <a:defRPr sz="1800">
                <a:solidFill>
                  <a:srgbClr val="888FA3"/>
                </a:solidFill>
              </a:defRPr>
            </a:lvl3pPr>
            <a:lvl4pPr marL="1828800" lvl="3" indent="-228600" algn="l">
              <a:lnSpc>
                <a:spcPct val="90000"/>
              </a:lnSpc>
              <a:spcBef>
                <a:spcPts val="500"/>
              </a:spcBef>
              <a:spcAft>
                <a:spcPts val="0"/>
              </a:spcAft>
              <a:buSzPts val="1600"/>
              <a:buNone/>
              <a:defRPr sz="1600">
                <a:solidFill>
                  <a:srgbClr val="888FA3"/>
                </a:solidFill>
              </a:defRPr>
            </a:lvl4pPr>
            <a:lvl5pPr marL="2286000" lvl="4" indent="-228600" algn="l">
              <a:lnSpc>
                <a:spcPct val="90000"/>
              </a:lnSpc>
              <a:spcBef>
                <a:spcPts val="500"/>
              </a:spcBef>
              <a:spcAft>
                <a:spcPts val="0"/>
              </a:spcAft>
              <a:buSzPts val="1600"/>
              <a:buNone/>
              <a:defRPr sz="1600">
                <a:solidFill>
                  <a:srgbClr val="888FA3"/>
                </a:solidFill>
              </a:defRPr>
            </a:lvl5pPr>
            <a:lvl6pPr marL="2743200" lvl="5" indent="-228600" algn="l">
              <a:lnSpc>
                <a:spcPct val="90000"/>
              </a:lnSpc>
              <a:spcBef>
                <a:spcPts val="500"/>
              </a:spcBef>
              <a:spcAft>
                <a:spcPts val="0"/>
              </a:spcAft>
              <a:buClr>
                <a:srgbClr val="888FA3"/>
              </a:buClr>
              <a:buSzPts val="1600"/>
              <a:buNone/>
              <a:defRPr sz="1600">
                <a:solidFill>
                  <a:srgbClr val="888FA3"/>
                </a:solidFill>
              </a:defRPr>
            </a:lvl6pPr>
            <a:lvl7pPr marL="3200400" lvl="6" indent="-228600" algn="l">
              <a:lnSpc>
                <a:spcPct val="90000"/>
              </a:lnSpc>
              <a:spcBef>
                <a:spcPts val="500"/>
              </a:spcBef>
              <a:spcAft>
                <a:spcPts val="0"/>
              </a:spcAft>
              <a:buClr>
                <a:srgbClr val="888FA3"/>
              </a:buClr>
              <a:buSzPts val="1600"/>
              <a:buNone/>
              <a:defRPr sz="1600">
                <a:solidFill>
                  <a:srgbClr val="888FA3"/>
                </a:solidFill>
              </a:defRPr>
            </a:lvl7pPr>
            <a:lvl8pPr marL="3657600" lvl="7" indent="-228600" algn="l">
              <a:lnSpc>
                <a:spcPct val="90000"/>
              </a:lnSpc>
              <a:spcBef>
                <a:spcPts val="500"/>
              </a:spcBef>
              <a:spcAft>
                <a:spcPts val="0"/>
              </a:spcAft>
              <a:buClr>
                <a:srgbClr val="888FA3"/>
              </a:buClr>
              <a:buSzPts val="1600"/>
              <a:buNone/>
              <a:defRPr sz="1600">
                <a:solidFill>
                  <a:srgbClr val="888FA3"/>
                </a:solidFill>
              </a:defRPr>
            </a:lvl8pPr>
            <a:lvl9pPr marL="4114800" lvl="8" indent="-228600" algn="l">
              <a:lnSpc>
                <a:spcPct val="90000"/>
              </a:lnSpc>
              <a:spcBef>
                <a:spcPts val="500"/>
              </a:spcBef>
              <a:spcAft>
                <a:spcPts val="0"/>
              </a:spcAft>
              <a:buClr>
                <a:srgbClr val="888FA3"/>
              </a:buClr>
              <a:buSzPts val="1600"/>
              <a:buNone/>
              <a:defRPr sz="1600">
                <a:solidFill>
                  <a:srgbClr val="888FA3"/>
                </a:solidFill>
              </a:defRPr>
            </a:lvl9pPr>
          </a:lstStyle>
          <a:p>
            <a:endParaRPr/>
          </a:p>
        </p:txBody>
      </p:sp>
      <p:sp>
        <p:nvSpPr>
          <p:cNvPr id="53" name="Google Shape;53;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56"/>
        <p:cNvGrpSpPr/>
        <p:nvPr/>
      </p:nvGrpSpPr>
      <p:grpSpPr>
        <a:xfrm>
          <a:off x="0" y="0"/>
          <a:ext cx="0" cy="0"/>
          <a:chOff x="0" y="0"/>
          <a:chExt cx="0" cy="0"/>
        </a:xfrm>
      </p:grpSpPr>
      <p:sp>
        <p:nvSpPr>
          <p:cNvPr id="57" name="Google Shape;57;p21"/>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21"/>
          <p:cNvSpPr txBox="1">
            <a:spLocks noGrp="1"/>
          </p:cNvSpPr>
          <p:nvPr>
            <p:ph type="body" idx="1"/>
          </p:nvPr>
        </p:nvSpPr>
        <p:spPr>
          <a:xfrm>
            <a:off x="838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9" name="Google Shape;59;p21"/>
          <p:cNvSpPr txBox="1">
            <a:spLocks noGrp="1"/>
          </p:cNvSpPr>
          <p:nvPr>
            <p:ph type="body" idx="2"/>
          </p:nvPr>
        </p:nvSpPr>
        <p:spPr>
          <a:xfrm>
            <a:off x="6172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1_Comparison">
  <p:cSld name="1_Comparison">
    <p:spTree>
      <p:nvGrpSpPr>
        <p:cNvPr id="1" name="Shape 63"/>
        <p:cNvGrpSpPr/>
        <p:nvPr/>
      </p:nvGrpSpPr>
      <p:grpSpPr>
        <a:xfrm>
          <a:off x="0" y="0"/>
          <a:ext cx="0" cy="0"/>
          <a:chOff x="0" y="0"/>
          <a:chExt cx="0" cy="0"/>
        </a:xfrm>
      </p:grpSpPr>
      <p:sp>
        <p:nvSpPr>
          <p:cNvPr id="64" name="Google Shape;64;p22"/>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22"/>
          <p:cNvSpPr txBox="1">
            <a:spLocks noGrp="1"/>
          </p:cNvSpPr>
          <p:nvPr>
            <p:ph type="body" idx="1"/>
          </p:nvPr>
        </p:nvSpPr>
        <p:spPr>
          <a:xfrm>
            <a:off x="839788" y="1525199"/>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6" name="Google Shape;66;p22"/>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22"/>
          <p:cNvSpPr txBox="1">
            <a:spLocks noGrp="1"/>
          </p:cNvSpPr>
          <p:nvPr>
            <p:ph type="body" idx="3"/>
          </p:nvPr>
        </p:nvSpPr>
        <p:spPr>
          <a:xfrm>
            <a:off x="6172200" y="1525199"/>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8" name="Google Shape;68;p22"/>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9" name="Google Shape;69;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72"/>
        <p:cNvGrpSpPr/>
        <p:nvPr/>
      </p:nvGrpSpPr>
      <p:grpSpPr>
        <a:xfrm>
          <a:off x="0" y="0"/>
          <a:ext cx="0" cy="0"/>
          <a:chOff x="0" y="0"/>
          <a:chExt cx="0" cy="0"/>
        </a:xfrm>
      </p:grpSpPr>
      <p:sp>
        <p:nvSpPr>
          <p:cNvPr id="73" name="Google Shape;73;p2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23"/>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SzPts val="3200"/>
              <a:buChar char="•"/>
              <a:defRPr sz="3200"/>
            </a:lvl1pPr>
            <a:lvl2pPr marL="914400" lvl="1" indent="-406400" algn="l">
              <a:lnSpc>
                <a:spcPct val="90000"/>
              </a:lnSpc>
              <a:spcBef>
                <a:spcPts val="500"/>
              </a:spcBef>
              <a:spcAft>
                <a:spcPts val="0"/>
              </a:spcAft>
              <a:buSzPts val="2800"/>
              <a:buChar char="-"/>
              <a:defRPr sz="2800"/>
            </a:lvl2pPr>
            <a:lvl3pPr marL="1371600" lvl="2" indent="-327660" algn="l">
              <a:lnSpc>
                <a:spcPct val="90000"/>
              </a:lnSpc>
              <a:spcBef>
                <a:spcPts val="500"/>
              </a:spcBef>
              <a:spcAft>
                <a:spcPts val="0"/>
              </a:spcAft>
              <a:buSzPts val="1560"/>
              <a:buChar char="o"/>
              <a:defRPr sz="2400"/>
            </a:lvl3pPr>
            <a:lvl4pPr marL="1828800" lvl="3" indent="-355600" algn="l">
              <a:lnSpc>
                <a:spcPct val="90000"/>
              </a:lnSpc>
              <a:spcBef>
                <a:spcPts val="500"/>
              </a:spcBef>
              <a:spcAft>
                <a:spcPts val="0"/>
              </a:spcAft>
              <a:buSzPts val="2000"/>
              <a:buChar char="•"/>
              <a:defRPr sz="2000"/>
            </a:lvl4pPr>
            <a:lvl5pPr marL="2286000" lvl="4" indent="-355600" algn="l">
              <a:lnSpc>
                <a:spcPct val="90000"/>
              </a:lnSpc>
              <a:spcBef>
                <a:spcPts val="500"/>
              </a:spcBef>
              <a:spcAft>
                <a:spcPts val="0"/>
              </a:spcAft>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75" name="Google Shape;75;p23"/>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6" name="Google Shape;76;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9"/>
        <p:cNvGrpSpPr/>
        <p:nvPr/>
      </p:nvGrpSpPr>
      <p:grpSpPr>
        <a:xfrm>
          <a:off x="0" y="0"/>
          <a:ext cx="0" cy="0"/>
          <a:chOff x="0" y="0"/>
          <a:chExt cx="0" cy="0"/>
        </a:xfrm>
      </p:grpSpPr>
      <p:sp>
        <p:nvSpPr>
          <p:cNvPr id="80" name="Google Shape;80;p2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24"/>
          <p:cNvSpPr>
            <a:spLocks noGrp="1"/>
          </p:cNvSpPr>
          <p:nvPr>
            <p:ph type="pic" idx="2"/>
          </p:nvPr>
        </p:nvSpPr>
        <p:spPr>
          <a:xfrm>
            <a:off x="5183188" y="987425"/>
            <a:ext cx="6172200" cy="4873625"/>
          </a:xfrm>
          <a:prstGeom prst="rect">
            <a:avLst/>
          </a:prstGeom>
          <a:noFill/>
          <a:ln>
            <a:noFill/>
          </a:ln>
        </p:spPr>
      </p:sp>
      <p:sp>
        <p:nvSpPr>
          <p:cNvPr id="82" name="Google Shape;82;p2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83" name="Google Shape;83;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5" name="Google Shape;85;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Georgia"/>
              <a:buNone/>
              <a:defRPr sz="4400" b="0" i="0" u="none" strike="noStrike" cap="none">
                <a:solidFill>
                  <a:schemeClr val="dk1"/>
                </a:solidFill>
                <a:latin typeface="Georgia"/>
                <a:ea typeface="Georgia"/>
                <a:cs typeface="Georgia"/>
                <a:sym typeface="Georg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accent1"/>
              </a:buClr>
              <a:buSzPts val="2800"/>
              <a:buFont typeface="Arial"/>
              <a:buChar char="•"/>
              <a:defRPr sz="2800" b="0" i="0" u="none" strike="noStrike" cap="none">
                <a:solidFill>
                  <a:srgbClr val="555555"/>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accent1"/>
              </a:buClr>
              <a:buSzPts val="2400"/>
              <a:buFont typeface="Calibri"/>
              <a:buChar char="-"/>
              <a:defRPr sz="2400" b="0" i="0" u="none" strike="noStrike" cap="none">
                <a:solidFill>
                  <a:srgbClr val="555555"/>
                </a:solidFill>
                <a:latin typeface="Calibri"/>
                <a:ea typeface="Calibri"/>
                <a:cs typeface="Calibri"/>
                <a:sym typeface="Calibri"/>
              </a:defRPr>
            </a:lvl2pPr>
            <a:lvl3pPr marL="1371600" marR="0" lvl="2" indent="-311150" algn="l" rtl="0">
              <a:lnSpc>
                <a:spcPct val="90000"/>
              </a:lnSpc>
              <a:spcBef>
                <a:spcPts val="500"/>
              </a:spcBef>
              <a:spcAft>
                <a:spcPts val="0"/>
              </a:spcAft>
              <a:buClr>
                <a:schemeClr val="accent1"/>
              </a:buClr>
              <a:buSzPts val="1300"/>
              <a:buFont typeface="Courier New"/>
              <a:buChar char="o"/>
              <a:defRPr sz="2000" b="0" i="0" u="none" strike="noStrike" cap="none">
                <a:solidFill>
                  <a:srgbClr val="555555"/>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accent1"/>
              </a:buClr>
              <a:buSzPts val="1800"/>
              <a:buFont typeface="Arial"/>
              <a:buChar char="•"/>
              <a:defRPr sz="1800" b="0" i="0" u="none" strike="noStrike" cap="none">
                <a:solidFill>
                  <a:srgbClr val="555555"/>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accent1"/>
              </a:buClr>
              <a:buSzPts val="1800"/>
              <a:buFont typeface="Calibri"/>
              <a:buChar char="-"/>
              <a:defRPr sz="1800" b="0" i="0" u="none" strike="noStrike" cap="none">
                <a:solidFill>
                  <a:srgbClr val="555555"/>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FA3"/>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FA3"/>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56" r:id="rId7"/>
    <p:sldLayoutId id="2147483657" r:id="rId8"/>
    <p:sldLayoutId id="2147483658" r:id="rId9"/>
    <p:sldLayoutId id="2147483659" r:id="rId10"/>
    <p:sldLayoutId id="2147483661" r:id="rId11"/>
    <p:sldLayoutId id="2147483662" r:id="rId12"/>
    <p:sldLayoutId id="2147483663" r:id="rId13"/>
    <p:sldLayoutId id="2147483664" r:id="rId14"/>
    <p:sldLayoutId id="2147483665" r:id="rId15"/>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80E16E0-3CF4-42BA-A7B3-D3315F51D092}"/>
              </a:ext>
            </a:extLst>
          </p:cNvPr>
          <p:cNvSpPr>
            <a:spLocks noGrp="1"/>
          </p:cNvSpPr>
          <p:nvPr>
            <p:ph type="ctrTitle"/>
          </p:nvPr>
        </p:nvSpPr>
        <p:spPr>
          <a:xfrm>
            <a:off x="592394" y="491812"/>
            <a:ext cx="6853435" cy="2387600"/>
          </a:xfrm>
        </p:spPr>
        <p:txBody>
          <a:bodyPr anchor="ctr">
            <a:normAutofit fontScale="90000"/>
          </a:bodyPr>
          <a:lstStyle/>
          <a:p>
            <a:r>
              <a:rPr lang="en-US" sz="4800">
                <a:latin typeface="Times New Roman" panose="02020603050405020304" pitchFamily="18" charset="0"/>
                <a:cs typeface="Times New Roman" panose="02020603050405020304" pitchFamily="18" charset="0"/>
              </a:rPr>
              <a:t>An Overview of Board Bylaws, Board Meetings, and Robert’s Rules</a:t>
            </a:r>
          </a:p>
        </p:txBody>
      </p:sp>
      <p:sp>
        <p:nvSpPr>
          <p:cNvPr id="6" name="Subtitle 5">
            <a:extLst>
              <a:ext uri="{FF2B5EF4-FFF2-40B4-BE49-F238E27FC236}">
                <a16:creationId xmlns:a16="http://schemas.microsoft.com/office/drawing/2014/main" id="{6C47C86A-00D0-4542-8E3B-D0488C3957EF}"/>
              </a:ext>
            </a:extLst>
          </p:cNvPr>
          <p:cNvSpPr>
            <a:spLocks noGrp="1"/>
          </p:cNvSpPr>
          <p:nvPr>
            <p:ph type="subTitle" idx="1"/>
          </p:nvPr>
        </p:nvSpPr>
        <p:spPr>
          <a:xfrm>
            <a:off x="1511195" y="2854060"/>
            <a:ext cx="4472247" cy="1680829"/>
          </a:xfrm>
        </p:spPr>
        <p:txBody>
          <a:bodyPr>
            <a:noAutofit/>
          </a:bodyPr>
          <a:lstStyle/>
          <a:p>
            <a:pPr marL="55563" indent="-4763" algn="ctr"/>
            <a:r>
              <a:rPr lang="en-US">
                <a:latin typeface="Times New Roman" panose="02020603050405020304" pitchFamily="18" charset="0"/>
                <a:cs typeface="Times New Roman" panose="02020603050405020304" pitchFamily="18" charset="0"/>
              </a:rPr>
              <a:t>Virginia Board of Education</a:t>
            </a:r>
          </a:p>
          <a:p>
            <a:pPr marL="55563" indent="-4763" algn="ctr"/>
            <a:r>
              <a:rPr lang="en-US">
                <a:latin typeface="Times New Roman" panose="02020603050405020304" pitchFamily="18" charset="0"/>
                <a:cs typeface="Times New Roman" panose="02020603050405020304" pitchFamily="18" charset="0"/>
              </a:rPr>
              <a:t>Board Retreat</a:t>
            </a:r>
          </a:p>
          <a:p>
            <a:pPr marL="55563" indent="-4763" algn="ctr"/>
            <a:r>
              <a:rPr lang="en-US">
                <a:latin typeface="Times New Roman" panose="02020603050405020304" pitchFamily="18" charset="0"/>
                <a:cs typeface="Times New Roman" panose="02020603050405020304" pitchFamily="18" charset="0"/>
              </a:rPr>
              <a:t>July 25, 2023</a:t>
            </a:r>
          </a:p>
        </p:txBody>
      </p:sp>
      <p:sp>
        <p:nvSpPr>
          <p:cNvPr id="4" name="Slide Number Placeholder 3">
            <a:extLst>
              <a:ext uri="{FF2B5EF4-FFF2-40B4-BE49-F238E27FC236}">
                <a16:creationId xmlns:a16="http://schemas.microsoft.com/office/drawing/2014/main" id="{BE50FB50-26E4-49B0-BF46-6401E8A55BD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a:t>
            </a:fld>
            <a:endParaRPr lang="en-US"/>
          </a:p>
        </p:txBody>
      </p:sp>
    </p:spTree>
    <p:extLst>
      <p:ext uri="{BB962C8B-B14F-4D97-AF65-F5344CB8AC3E}">
        <p14:creationId xmlns:p14="http://schemas.microsoft.com/office/powerpoint/2010/main" val="4276293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p:txBody>
          <a:bodyPr>
            <a:noAutofit/>
          </a:bodyPr>
          <a:lstStyle/>
          <a:p>
            <a:r>
              <a:rPr lang="en-US">
                <a:latin typeface="Times New Roman" panose="02020603050405020304" pitchFamily="18" charset="0"/>
                <a:cs typeface="Times New Roman" panose="02020603050405020304" pitchFamily="18" charset="0"/>
              </a:rPr>
              <a:t>Robert’s Rules</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p:txBody>
          <a:bodyPr>
            <a:normAutofit/>
          </a:bodyPr>
          <a:lstStyle/>
          <a:p>
            <a:pPr>
              <a:lnSpc>
                <a:spcPct val="124000"/>
              </a:lnSpc>
            </a:pPr>
            <a:r>
              <a:rPr lang="en-US" sz="2400" dirty="0">
                <a:solidFill>
                  <a:srgbClr val="000000"/>
                </a:solidFill>
                <a:latin typeface="Times New Roman"/>
                <a:ea typeface="Times New Roman" panose="02020603050405020304" pitchFamily="18" charset="0"/>
                <a:cs typeface="Times New Roman"/>
              </a:rPr>
              <a:t>What is a motion?</a:t>
            </a:r>
          </a:p>
          <a:p>
            <a:pPr lvl="1">
              <a:lnSpc>
                <a:spcPct val="124000"/>
              </a:lnSpc>
            </a:pPr>
            <a:r>
              <a:rPr lang="en-US" sz="2000" dirty="0">
                <a:solidFill>
                  <a:srgbClr val="000000"/>
                </a:solidFill>
                <a:latin typeface="Times New Roman"/>
                <a:ea typeface="Times New Roman" panose="02020603050405020304" pitchFamily="18" charset="0"/>
                <a:cs typeface="Times New Roman"/>
              </a:rPr>
              <a:t>A motion is a proposal by a member that the assembly take a </a:t>
            </a:r>
            <a:r>
              <a:rPr lang="en-US" sz="2000" i="1" dirty="0">
                <a:solidFill>
                  <a:srgbClr val="000000"/>
                </a:solidFill>
                <a:latin typeface="Times New Roman"/>
                <a:ea typeface="Times New Roman" panose="02020603050405020304" pitchFamily="18" charset="0"/>
                <a:cs typeface="Times New Roman"/>
              </a:rPr>
              <a:t>specific</a:t>
            </a:r>
            <a:r>
              <a:rPr lang="en-US" sz="2000" dirty="0">
                <a:solidFill>
                  <a:srgbClr val="000000"/>
                </a:solidFill>
                <a:latin typeface="Times New Roman"/>
                <a:ea typeface="Times New Roman" panose="02020603050405020304" pitchFamily="18" charset="0"/>
                <a:cs typeface="Times New Roman"/>
              </a:rPr>
              <a:t> action.</a:t>
            </a:r>
          </a:p>
          <a:p>
            <a:pPr lvl="1">
              <a:lnSpc>
                <a:spcPct val="124000"/>
              </a:lnSpc>
            </a:pPr>
            <a:r>
              <a:rPr lang="en-US" sz="2000" dirty="0">
                <a:solidFill>
                  <a:srgbClr val="000000"/>
                </a:solidFill>
                <a:latin typeface="Times New Roman"/>
                <a:cs typeface="Times New Roman"/>
              </a:rPr>
              <a:t>The motion under consideration is called the "main motion."</a:t>
            </a:r>
          </a:p>
          <a:p>
            <a:pPr lvl="1">
              <a:lnSpc>
                <a:spcPct val="124000"/>
              </a:lnSpc>
            </a:pPr>
            <a:r>
              <a:rPr lang="en-US" sz="2000" dirty="0">
                <a:solidFill>
                  <a:srgbClr val="000000"/>
                </a:solidFill>
                <a:latin typeface="Times New Roman"/>
                <a:cs typeface="Times New Roman"/>
              </a:rPr>
              <a:t>A motion sets the boundaries for discussion on what action the assembly will take. All discussion should be related to whether the assembly adopt the proposal in the motion (i.e., discussion should be germane).</a:t>
            </a:r>
          </a:p>
          <a:p>
            <a:pPr>
              <a:lnSpc>
                <a:spcPct val="124000"/>
              </a:lnSpc>
            </a:pPr>
            <a:r>
              <a:rPr lang="en-US" sz="2400" dirty="0">
                <a:solidFill>
                  <a:srgbClr val="000000"/>
                </a:solidFill>
                <a:latin typeface="Times New Roman"/>
                <a:cs typeface="Times New Roman"/>
              </a:rPr>
              <a:t>How to make a good motion</a:t>
            </a:r>
          </a:p>
          <a:p>
            <a:pPr lvl="1">
              <a:lnSpc>
                <a:spcPct val="124000"/>
              </a:lnSpc>
            </a:pPr>
            <a:r>
              <a:rPr lang="en-US" sz="2000" dirty="0">
                <a:solidFill>
                  <a:srgbClr val="000000"/>
                </a:solidFill>
                <a:latin typeface="Times New Roman"/>
                <a:cs typeface="Times New Roman"/>
              </a:rPr>
              <a:t>Clear statement of what needs to happen</a:t>
            </a:r>
          </a:p>
          <a:p>
            <a:pPr lvl="1">
              <a:lnSpc>
                <a:spcPct val="124000"/>
              </a:lnSpc>
            </a:pPr>
            <a:r>
              <a:rPr lang="en-US" sz="2000" dirty="0">
                <a:solidFill>
                  <a:srgbClr val="000000"/>
                </a:solidFill>
                <a:latin typeface="Times New Roman"/>
                <a:cs typeface="Times New Roman"/>
              </a:rPr>
              <a:t>Draft motions will normally follow the Superintendent’s recommendation</a:t>
            </a:r>
          </a:p>
          <a:p>
            <a:pPr lvl="1">
              <a:lnSpc>
                <a:spcPct val="124000"/>
              </a:lnSpc>
            </a:pPr>
            <a:r>
              <a:rPr lang="en-US" sz="2000" dirty="0">
                <a:solidFill>
                  <a:srgbClr val="000000"/>
                </a:solidFill>
                <a:latin typeface="Times New Roman"/>
                <a:cs typeface="Times New Roman"/>
              </a:rPr>
              <a:t>Motions can get complicated</a:t>
            </a:r>
          </a:p>
          <a:p>
            <a:pPr>
              <a:lnSpc>
                <a:spcPct val="124000"/>
              </a:lnSpc>
            </a:pPr>
            <a:endParaRPr lang="en-US" sz="2400">
              <a:solidFill>
                <a:srgbClr val="000000"/>
              </a:solidFill>
              <a:latin typeface="Times New Roman"/>
              <a:cs typeface="Times New Roman"/>
            </a:endParaRPr>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10</a:t>
            </a:fld>
            <a:endParaRPr lang="en-US"/>
          </a:p>
        </p:txBody>
      </p:sp>
    </p:spTree>
    <p:extLst>
      <p:ext uri="{BB962C8B-B14F-4D97-AF65-F5344CB8AC3E}">
        <p14:creationId xmlns:p14="http://schemas.microsoft.com/office/powerpoint/2010/main" val="1008241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p:txBody>
          <a:bodyPr>
            <a:noAutofit/>
          </a:bodyPr>
          <a:lstStyle/>
          <a:p>
            <a:r>
              <a:rPr lang="en-US">
                <a:latin typeface="Times New Roman" panose="02020603050405020304" pitchFamily="18" charset="0"/>
                <a:cs typeface="Times New Roman" panose="02020603050405020304" pitchFamily="18" charset="0"/>
              </a:rPr>
              <a:t>Robert’s Rules</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p:txBody>
          <a:bodyPr>
            <a:normAutofit/>
          </a:bodyPr>
          <a:lstStyle/>
          <a:p>
            <a:pPr>
              <a:lnSpc>
                <a:spcPct val="124000"/>
              </a:lnSpc>
            </a:pPr>
            <a:r>
              <a:rPr lang="en-US" sz="2400">
                <a:solidFill>
                  <a:srgbClr val="000000"/>
                </a:solidFill>
                <a:latin typeface="Times New Roman"/>
                <a:cs typeface="Times New Roman"/>
              </a:rPr>
              <a:t>How a motion (usually) progresses:</a:t>
            </a:r>
          </a:p>
          <a:p>
            <a:pPr lvl="1">
              <a:lnSpc>
                <a:spcPct val="124000"/>
              </a:lnSpc>
            </a:pPr>
            <a:r>
              <a:rPr lang="en-US" sz="2000">
                <a:solidFill>
                  <a:srgbClr val="000000"/>
                </a:solidFill>
                <a:latin typeface="Times New Roman"/>
                <a:cs typeface="Times New Roman"/>
              </a:rPr>
              <a:t>Presentation by staff</a:t>
            </a:r>
          </a:p>
          <a:p>
            <a:pPr lvl="1">
              <a:lnSpc>
                <a:spcPct val="124000"/>
              </a:lnSpc>
            </a:pPr>
            <a:r>
              <a:rPr lang="en-US" sz="2000">
                <a:solidFill>
                  <a:srgbClr val="000000"/>
                </a:solidFill>
                <a:latin typeface="Times New Roman"/>
                <a:cs typeface="Times New Roman"/>
              </a:rPr>
              <a:t>Superintendent's recommendation; main motion to adopt</a:t>
            </a:r>
          </a:p>
          <a:p>
            <a:pPr lvl="1">
              <a:lnSpc>
                <a:spcPct val="124000"/>
              </a:lnSpc>
            </a:pPr>
            <a:r>
              <a:rPr lang="en-US" sz="2000">
                <a:solidFill>
                  <a:srgbClr val="000000"/>
                </a:solidFill>
                <a:latin typeface="Times New Roman"/>
                <a:cs typeface="Times New Roman"/>
              </a:rPr>
              <a:t>Discussion</a:t>
            </a:r>
          </a:p>
          <a:p>
            <a:pPr lvl="1">
              <a:lnSpc>
                <a:spcPct val="124000"/>
              </a:lnSpc>
            </a:pPr>
            <a:r>
              <a:rPr lang="en-US" sz="2000">
                <a:solidFill>
                  <a:srgbClr val="000000"/>
                </a:solidFill>
                <a:latin typeface="Times New Roman"/>
                <a:cs typeface="Times New Roman"/>
              </a:rPr>
              <a:t>[amendments/substitutes]</a:t>
            </a:r>
          </a:p>
          <a:p>
            <a:pPr lvl="1">
              <a:lnSpc>
                <a:spcPct val="124000"/>
              </a:lnSpc>
            </a:pPr>
            <a:r>
              <a:rPr lang="en-US" sz="2000">
                <a:solidFill>
                  <a:srgbClr val="000000"/>
                </a:solidFill>
                <a:latin typeface="Times New Roman"/>
                <a:cs typeface="Times New Roman"/>
              </a:rPr>
              <a:t>President calls the question</a:t>
            </a:r>
          </a:p>
          <a:p>
            <a:pPr lvl="1">
              <a:lnSpc>
                <a:spcPct val="124000"/>
              </a:lnSpc>
            </a:pPr>
            <a:r>
              <a:rPr lang="en-US" sz="2000">
                <a:solidFill>
                  <a:srgbClr val="000000"/>
                </a:solidFill>
                <a:latin typeface="Times New Roman"/>
                <a:cs typeface="Times New Roman"/>
              </a:rPr>
              <a:t>Vote on main motion</a:t>
            </a:r>
          </a:p>
          <a:p>
            <a:pPr lvl="2" indent="-302260">
              <a:lnSpc>
                <a:spcPct val="124000"/>
              </a:lnSpc>
            </a:pPr>
            <a:r>
              <a:rPr lang="en-US" sz="1600">
                <a:solidFill>
                  <a:srgbClr val="000000"/>
                </a:solidFill>
                <a:latin typeface="Times New Roman"/>
                <a:cs typeface="Times New Roman"/>
              </a:rPr>
              <a:t>When there are remote participants, the vote should be a roll call</a:t>
            </a:r>
          </a:p>
          <a:p>
            <a:pPr>
              <a:lnSpc>
                <a:spcPct val="124000"/>
              </a:lnSpc>
            </a:pPr>
            <a:endParaRPr lang="en-US" sz="2400">
              <a:solidFill>
                <a:srgbClr val="000000"/>
              </a:solidFill>
              <a:latin typeface="Times New Roman"/>
              <a:cs typeface="Times New Roman"/>
            </a:endParaRPr>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11</a:t>
            </a:fld>
            <a:endParaRPr lang="en-US"/>
          </a:p>
        </p:txBody>
      </p:sp>
    </p:spTree>
    <p:extLst>
      <p:ext uri="{BB962C8B-B14F-4D97-AF65-F5344CB8AC3E}">
        <p14:creationId xmlns:p14="http://schemas.microsoft.com/office/powerpoint/2010/main" val="5161776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p:txBody>
          <a:bodyPr>
            <a:noAutofit/>
          </a:bodyPr>
          <a:lstStyle/>
          <a:p>
            <a:r>
              <a:rPr lang="en-US">
                <a:latin typeface="Times New Roman" panose="02020603050405020304" pitchFamily="18" charset="0"/>
                <a:cs typeface="Times New Roman" panose="02020603050405020304" pitchFamily="18" charset="0"/>
              </a:rPr>
              <a:t>Robert’s Rules</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p:txBody>
          <a:bodyPr>
            <a:normAutofit/>
          </a:bodyPr>
          <a:lstStyle/>
          <a:p>
            <a:pPr>
              <a:lnSpc>
                <a:spcPct val="124000"/>
              </a:lnSpc>
            </a:pPr>
            <a:r>
              <a:rPr lang="en-US" sz="2400" dirty="0">
                <a:solidFill>
                  <a:srgbClr val="000000"/>
                </a:solidFill>
                <a:latin typeface="Times New Roman"/>
                <a:cs typeface="Times New Roman"/>
              </a:rPr>
              <a:t>Amendments and Substitutes</a:t>
            </a:r>
            <a:endParaRPr lang="en-US"/>
          </a:p>
          <a:p>
            <a:pPr lvl="1">
              <a:lnSpc>
                <a:spcPct val="124000"/>
              </a:lnSpc>
            </a:pPr>
            <a:r>
              <a:rPr lang="en-US" sz="2000" dirty="0">
                <a:solidFill>
                  <a:srgbClr val="000000"/>
                </a:solidFill>
                <a:latin typeface="Times New Roman"/>
                <a:cs typeface="Times New Roman"/>
              </a:rPr>
              <a:t>An amendment or substitute changes the main motion in some way.</a:t>
            </a:r>
          </a:p>
          <a:p>
            <a:pPr lvl="1">
              <a:lnSpc>
                <a:spcPct val="124000"/>
              </a:lnSpc>
            </a:pPr>
            <a:r>
              <a:rPr lang="en-US" sz="2000" dirty="0">
                <a:solidFill>
                  <a:srgbClr val="000000"/>
                </a:solidFill>
                <a:latin typeface="Times New Roman"/>
                <a:cs typeface="Times New Roman"/>
              </a:rPr>
              <a:t>An amendment or substitute should be </a:t>
            </a:r>
            <a:r>
              <a:rPr lang="en-US" sz="2000" i="1" dirty="0">
                <a:solidFill>
                  <a:srgbClr val="000000"/>
                </a:solidFill>
                <a:latin typeface="Times New Roman"/>
                <a:cs typeface="Times New Roman"/>
              </a:rPr>
              <a:t>germane</a:t>
            </a:r>
            <a:r>
              <a:rPr lang="en-US" sz="2000" dirty="0">
                <a:solidFill>
                  <a:srgbClr val="000000"/>
                </a:solidFill>
                <a:latin typeface="Times New Roman"/>
                <a:cs typeface="Times New Roman"/>
              </a:rPr>
              <a:t> to the main motion. </a:t>
            </a:r>
          </a:p>
          <a:p>
            <a:pPr lvl="1">
              <a:lnSpc>
                <a:spcPct val="124000"/>
              </a:lnSpc>
            </a:pPr>
            <a:r>
              <a:rPr lang="en-US" sz="2000" dirty="0">
                <a:solidFill>
                  <a:srgbClr val="000000"/>
                </a:solidFill>
                <a:latin typeface="Times New Roman"/>
                <a:cs typeface="Times New Roman"/>
              </a:rPr>
              <a:t>The so-called "settled" rule:</a:t>
            </a:r>
          </a:p>
          <a:p>
            <a:pPr lvl="2" indent="-302260">
              <a:lnSpc>
                <a:spcPct val="124000"/>
              </a:lnSpc>
            </a:pPr>
            <a:r>
              <a:rPr lang="en-US" sz="1600" dirty="0">
                <a:solidFill>
                  <a:srgbClr val="000000"/>
                </a:solidFill>
                <a:latin typeface="Times New Roman"/>
                <a:cs typeface="Times New Roman"/>
              </a:rPr>
              <a:t>If the assembly has voted that certain words shall/shall not be part of a motion, subsequent amendments/substitutes should not raise the same question of content and effect.</a:t>
            </a:r>
            <a:endParaRPr lang="en-US" sz="1600" dirty="0"/>
          </a:p>
          <a:p>
            <a:pPr>
              <a:lnSpc>
                <a:spcPct val="124000"/>
              </a:lnSpc>
            </a:pPr>
            <a:endParaRPr lang="en-US" sz="2400">
              <a:solidFill>
                <a:srgbClr val="000000"/>
              </a:solidFill>
              <a:latin typeface="Times New Roman" panose="02020603050405020304" pitchFamily="18" charset="0"/>
              <a:cs typeface="Times New Roman" panose="02020603050405020304" pitchFamily="18" charset="0"/>
            </a:endParaRPr>
          </a:p>
          <a:p>
            <a:pPr>
              <a:lnSpc>
                <a:spcPct val="124000"/>
              </a:lnSpc>
            </a:pPr>
            <a:endParaRPr lang="en-US" sz="2400">
              <a:solidFill>
                <a:srgbClr val="000000"/>
              </a:solidFill>
              <a:latin typeface="Times New Roman"/>
              <a:cs typeface="Times New Roman"/>
            </a:endParaRPr>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12</a:t>
            </a:fld>
            <a:endParaRPr lang="en-US"/>
          </a:p>
        </p:txBody>
      </p:sp>
    </p:spTree>
    <p:extLst>
      <p:ext uri="{BB962C8B-B14F-4D97-AF65-F5344CB8AC3E}">
        <p14:creationId xmlns:p14="http://schemas.microsoft.com/office/powerpoint/2010/main" val="22622870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p:txBody>
          <a:bodyPr>
            <a:noAutofit/>
          </a:bodyPr>
          <a:lstStyle/>
          <a:p>
            <a:r>
              <a:rPr lang="en-US">
                <a:latin typeface="Times New Roman" panose="02020603050405020304" pitchFamily="18" charset="0"/>
                <a:cs typeface="Times New Roman" panose="02020603050405020304" pitchFamily="18" charset="0"/>
              </a:rPr>
              <a:t>Robert’s Rules</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p:txBody>
          <a:bodyPr>
            <a:normAutofit/>
          </a:bodyPr>
          <a:lstStyle/>
          <a:p>
            <a:pPr>
              <a:lnSpc>
                <a:spcPct val="124000"/>
              </a:lnSpc>
            </a:pPr>
            <a:r>
              <a:rPr lang="en-US" sz="2400" dirty="0">
                <a:solidFill>
                  <a:srgbClr val="000000"/>
                </a:solidFill>
                <a:latin typeface="Times New Roman"/>
                <a:cs typeface="Times New Roman"/>
              </a:rPr>
              <a:t>How an amendment/substitute (usually) progresses:</a:t>
            </a:r>
            <a:endParaRPr lang="en-US" sz="2400" dirty="0"/>
          </a:p>
          <a:p>
            <a:pPr lvl="1">
              <a:lnSpc>
                <a:spcPct val="124000"/>
              </a:lnSpc>
            </a:pPr>
            <a:r>
              <a:rPr lang="en-US" dirty="0">
                <a:solidFill>
                  <a:srgbClr val="000000"/>
                </a:solidFill>
                <a:latin typeface="Times New Roman"/>
                <a:cs typeface="Times New Roman"/>
              </a:rPr>
              <a:t>Motion to amend/substitute the main motion</a:t>
            </a:r>
            <a:endParaRPr lang="en-US" dirty="0"/>
          </a:p>
          <a:p>
            <a:pPr lvl="1">
              <a:lnSpc>
                <a:spcPct val="124000"/>
              </a:lnSpc>
            </a:pPr>
            <a:r>
              <a:rPr lang="en-US" dirty="0">
                <a:solidFill>
                  <a:srgbClr val="000000"/>
                </a:solidFill>
                <a:latin typeface="Times New Roman"/>
                <a:cs typeface="Times New Roman"/>
              </a:rPr>
              <a:t>Discussion on the amendment/substitute</a:t>
            </a:r>
            <a:endParaRPr lang="en-US" dirty="0"/>
          </a:p>
          <a:p>
            <a:pPr lvl="1">
              <a:lnSpc>
                <a:spcPct val="124000"/>
              </a:lnSpc>
            </a:pPr>
            <a:r>
              <a:rPr lang="en-US" dirty="0">
                <a:solidFill>
                  <a:srgbClr val="000000"/>
                </a:solidFill>
                <a:latin typeface="Times New Roman"/>
                <a:cs typeface="Times New Roman"/>
              </a:rPr>
              <a:t>President calls the question</a:t>
            </a:r>
            <a:endParaRPr lang="en-US" dirty="0"/>
          </a:p>
          <a:p>
            <a:pPr lvl="1">
              <a:lnSpc>
                <a:spcPct val="124000"/>
              </a:lnSpc>
            </a:pPr>
            <a:r>
              <a:rPr lang="en-US" dirty="0">
                <a:solidFill>
                  <a:srgbClr val="000000"/>
                </a:solidFill>
                <a:latin typeface="Times New Roman"/>
                <a:cs typeface="Times New Roman"/>
              </a:rPr>
              <a:t>Vote on whether to adopt the amendment/substitute </a:t>
            </a:r>
            <a:endParaRPr lang="en-US" dirty="0"/>
          </a:p>
          <a:p>
            <a:pPr lvl="1">
              <a:lnSpc>
                <a:spcPct val="124000"/>
              </a:lnSpc>
            </a:pPr>
            <a:r>
              <a:rPr lang="en-US" dirty="0">
                <a:solidFill>
                  <a:srgbClr val="000000"/>
                </a:solidFill>
                <a:latin typeface="Times New Roman"/>
                <a:cs typeface="Times New Roman"/>
              </a:rPr>
              <a:t>If adopted, the amendment/substitute becomes the main motion </a:t>
            </a:r>
            <a:endParaRPr lang="en-US" dirty="0"/>
          </a:p>
          <a:p>
            <a:pPr lvl="1">
              <a:lnSpc>
                <a:spcPct val="124000"/>
              </a:lnSpc>
            </a:pPr>
            <a:r>
              <a:rPr lang="en-US" dirty="0">
                <a:solidFill>
                  <a:srgbClr val="000000"/>
                </a:solidFill>
                <a:latin typeface="Times New Roman"/>
                <a:cs typeface="Times New Roman"/>
              </a:rPr>
              <a:t>Vote on the main motion</a:t>
            </a:r>
            <a:endParaRPr lang="en-US" dirty="0"/>
          </a:p>
          <a:p>
            <a:pPr>
              <a:lnSpc>
                <a:spcPct val="124000"/>
              </a:lnSpc>
            </a:pPr>
            <a:endParaRPr lang="en-US" sz="2400" dirty="0">
              <a:solidFill>
                <a:srgbClr val="000000"/>
              </a:solidFill>
              <a:latin typeface="Times New Roman" panose="02020603050405020304" pitchFamily="18" charset="0"/>
              <a:cs typeface="Times New Roman" panose="02020603050405020304" pitchFamily="18" charset="0"/>
            </a:endParaRPr>
          </a:p>
          <a:p>
            <a:pPr>
              <a:lnSpc>
                <a:spcPct val="124000"/>
              </a:lnSpc>
            </a:pPr>
            <a:endParaRPr lang="en-US" sz="2400" dirty="0">
              <a:solidFill>
                <a:srgbClr val="000000"/>
              </a:solidFill>
              <a:latin typeface="Times New Roman"/>
              <a:cs typeface="Times New Roman"/>
            </a:endParaRPr>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13</a:t>
            </a:fld>
            <a:endParaRPr lang="en-US"/>
          </a:p>
        </p:txBody>
      </p:sp>
    </p:spTree>
    <p:extLst>
      <p:ext uri="{BB962C8B-B14F-4D97-AF65-F5344CB8AC3E}">
        <p14:creationId xmlns:p14="http://schemas.microsoft.com/office/powerpoint/2010/main" val="1671213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p:txBody>
          <a:bodyPr>
            <a:normAutofit/>
          </a:bodyPr>
          <a:lstStyle/>
          <a:p>
            <a:r>
              <a:rPr lang="en-US">
                <a:latin typeface="Times New Roman" panose="02020603050405020304" pitchFamily="18" charset="0"/>
                <a:cs typeface="Times New Roman" panose="02020603050405020304" pitchFamily="18" charset="0"/>
              </a:rPr>
              <a:t>Overview of Presentation</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a:xfrm>
            <a:off x="838200" y="1458930"/>
            <a:ext cx="10515600" cy="5116041"/>
          </a:xfrm>
        </p:spPr>
        <p:txBody>
          <a:bodyPr>
            <a:noAutofit/>
          </a:bodyPr>
          <a:lstStyle/>
          <a:p>
            <a:pPr>
              <a:lnSpc>
                <a:spcPct val="124000"/>
              </a:lnSpc>
            </a:pPr>
            <a:r>
              <a:rPr lang="en-US" sz="2400" dirty="0">
                <a:solidFill>
                  <a:srgbClr val="000000"/>
                </a:solidFill>
                <a:latin typeface="Times New Roman"/>
                <a:cs typeface="Times New Roman"/>
              </a:rPr>
              <a:t>Introduction to the Board’s Bylaws</a:t>
            </a:r>
            <a:endParaRPr lang="en-US" sz="2400" dirty="0">
              <a:solidFill>
                <a:srgbClr val="000000"/>
              </a:solidFill>
              <a:latin typeface="Times New Roman" panose="02020603050405020304" pitchFamily="18" charset="0"/>
              <a:cs typeface="Times New Roman" panose="02020603050405020304" pitchFamily="18" charset="0"/>
            </a:endParaRPr>
          </a:p>
          <a:p>
            <a:pPr>
              <a:lnSpc>
                <a:spcPct val="124000"/>
              </a:lnSpc>
            </a:pPr>
            <a:r>
              <a:rPr lang="en-US" sz="2400" dirty="0">
                <a:solidFill>
                  <a:srgbClr val="000000"/>
                </a:solidFill>
                <a:latin typeface="Times New Roman"/>
                <a:cs typeface="Times New Roman"/>
              </a:rPr>
              <a:t>Overview of Board Meeting Preparation</a:t>
            </a:r>
          </a:p>
          <a:p>
            <a:pPr>
              <a:lnSpc>
                <a:spcPct val="124000"/>
              </a:lnSpc>
            </a:pPr>
            <a:r>
              <a:rPr lang="en-US" sz="2400" dirty="0">
                <a:solidFill>
                  <a:srgbClr val="000000"/>
                </a:solidFill>
                <a:latin typeface="Times New Roman"/>
                <a:cs typeface="Times New Roman"/>
              </a:rPr>
              <a:t>Reviewing Robert’s Rules of Order</a:t>
            </a:r>
            <a:endParaRPr lang="en-US" sz="2400" dirty="0">
              <a:latin typeface="Times New Roman"/>
              <a:cs typeface="Times New Roman"/>
            </a:endParaRPr>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a:t>
            </a:fld>
            <a:endParaRPr lang="en-US"/>
          </a:p>
        </p:txBody>
      </p:sp>
    </p:spTree>
    <p:extLst>
      <p:ext uri="{BB962C8B-B14F-4D97-AF65-F5344CB8AC3E}">
        <p14:creationId xmlns:p14="http://schemas.microsoft.com/office/powerpoint/2010/main" val="2664850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p:txBody>
          <a:bodyPr>
            <a:noAutofit/>
          </a:bodyPr>
          <a:lstStyle/>
          <a:p>
            <a:r>
              <a:rPr lang="en-US">
                <a:latin typeface="Times New Roman" panose="02020603050405020304" pitchFamily="18" charset="0"/>
                <a:cs typeface="Times New Roman" panose="02020603050405020304" pitchFamily="18" charset="0"/>
              </a:rPr>
              <a:t>The Board’s Bylaws</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p:txBody>
          <a:bodyPr>
            <a:normAutofit/>
          </a:bodyPr>
          <a:lstStyle/>
          <a:p>
            <a:pPr>
              <a:lnSpc>
                <a:spcPct val="124000"/>
              </a:lnSpc>
            </a:pPr>
            <a:r>
              <a:rPr lang="en-US" sz="2400" b="1">
                <a:solidFill>
                  <a:srgbClr val="000000"/>
                </a:solidFill>
                <a:effectLst/>
                <a:latin typeface="Times New Roman"/>
                <a:ea typeface="Times New Roman" panose="02020603050405020304" pitchFamily="18" charset="0"/>
                <a:cs typeface="Times New Roman"/>
              </a:rPr>
              <a:t>Article One: Purpose</a:t>
            </a:r>
          </a:p>
          <a:p>
            <a:pPr lvl="1">
              <a:lnSpc>
                <a:spcPct val="124000"/>
              </a:lnSpc>
            </a:pPr>
            <a:r>
              <a:rPr lang="en-US" sz="2000">
                <a:solidFill>
                  <a:srgbClr val="000000"/>
                </a:solidFill>
                <a:latin typeface="Times New Roman"/>
                <a:ea typeface="Times New Roman" panose="02020603050405020304" pitchFamily="18" charset="0"/>
                <a:cs typeface="Times New Roman"/>
              </a:rPr>
              <a:t>The mission of the Board of Education, in cooperation with its partners, is to develop policies and provide leadership that </a:t>
            </a:r>
            <a:r>
              <a:rPr lang="en-US" sz="2000" i="1">
                <a:solidFill>
                  <a:srgbClr val="000000"/>
                </a:solidFill>
                <a:latin typeface="Times New Roman"/>
                <a:ea typeface="Times New Roman" panose="02020603050405020304" pitchFamily="18" charset="0"/>
                <a:cs typeface="Times New Roman"/>
              </a:rPr>
              <a:t>improve student achievement and prepare students to succeed in postsecondary education </a:t>
            </a:r>
            <a:r>
              <a:rPr lang="en-US" sz="2000">
                <a:solidFill>
                  <a:srgbClr val="000000"/>
                </a:solidFill>
                <a:latin typeface="Times New Roman"/>
                <a:ea typeface="Times New Roman" panose="02020603050405020304" pitchFamily="18" charset="0"/>
                <a:cs typeface="Times New Roman"/>
              </a:rPr>
              <a:t>and the workplace, and to become engaged and enlightened citizens.</a:t>
            </a:r>
            <a:endParaRPr lang="en-US" sz="2000">
              <a:solidFill>
                <a:srgbClr val="000000"/>
              </a:solidFill>
              <a:effectLst/>
              <a:latin typeface="Times New Roman"/>
              <a:ea typeface="Times New Roman" panose="02020603050405020304" pitchFamily="18" charset="0"/>
              <a:cs typeface="Times New Roman"/>
            </a:endParaRPr>
          </a:p>
          <a:p>
            <a:pPr>
              <a:lnSpc>
                <a:spcPct val="124000"/>
              </a:lnSpc>
            </a:pPr>
            <a:r>
              <a:rPr lang="en-US" sz="2400" b="1">
                <a:solidFill>
                  <a:srgbClr val="000000"/>
                </a:solidFill>
                <a:effectLst/>
                <a:latin typeface="Times New Roman"/>
                <a:ea typeface="Times New Roman" panose="02020603050405020304" pitchFamily="18" charset="0"/>
                <a:cs typeface="Times New Roman"/>
              </a:rPr>
              <a:t>Article Two: Membership</a:t>
            </a:r>
          </a:p>
          <a:p>
            <a:pPr lvl="1">
              <a:lnSpc>
                <a:spcPct val="124000"/>
              </a:lnSpc>
            </a:pPr>
            <a:r>
              <a:rPr lang="en-US" sz="20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Nine members appointed to four-year terms</a:t>
            </a:r>
          </a:p>
          <a:p>
            <a:pPr lvl="1">
              <a:lnSpc>
                <a:spcPct val="124000"/>
              </a:lnSpc>
            </a:pPr>
            <a:r>
              <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 member may be appointed for more than two consecutive four-year terms</a:t>
            </a:r>
          </a:p>
          <a:p>
            <a:endParaRPr lang="en-US"/>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spTree>
    <p:extLst>
      <p:ext uri="{BB962C8B-B14F-4D97-AF65-F5344CB8AC3E}">
        <p14:creationId xmlns:p14="http://schemas.microsoft.com/office/powerpoint/2010/main" val="3819782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p:txBody>
          <a:bodyPr>
            <a:noAutofit/>
          </a:bodyPr>
          <a:lstStyle/>
          <a:p>
            <a:r>
              <a:rPr lang="en-US">
                <a:latin typeface="Times New Roman" panose="02020603050405020304" pitchFamily="18" charset="0"/>
                <a:cs typeface="Times New Roman" panose="02020603050405020304" pitchFamily="18" charset="0"/>
              </a:rPr>
              <a:t>The Board’s Bylaws</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a:xfrm>
            <a:off x="838200" y="1458930"/>
            <a:ext cx="10515600" cy="5170470"/>
          </a:xfrm>
        </p:spPr>
        <p:txBody>
          <a:bodyPr>
            <a:normAutofit fontScale="85000" lnSpcReduction="10000"/>
          </a:bodyPr>
          <a:lstStyle/>
          <a:p>
            <a:pPr marL="114300" indent="0">
              <a:lnSpc>
                <a:spcPct val="124000"/>
              </a:lnSpc>
              <a:buNone/>
            </a:pPr>
            <a:r>
              <a:rPr lang="en-US" sz="2400" b="1">
                <a:solidFill>
                  <a:srgbClr val="000000"/>
                </a:solidFill>
                <a:effectLst/>
                <a:latin typeface="Times New Roman"/>
                <a:ea typeface="Times New Roman" panose="02020603050405020304" pitchFamily="18" charset="0"/>
                <a:cs typeface="Times New Roman"/>
              </a:rPr>
              <a:t>Article Three: Officers</a:t>
            </a:r>
          </a:p>
          <a:p>
            <a:pPr>
              <a:lnSpc>
                <a:spcPct val="124000"/>
              </a:lnSpc>
            </a:pPr>
            <a:r>
              <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President </a:t>
            </a:r>
          </a:p>
          <a:p>
            <a:pPr lvl="1">
              <a:lnSpc>
                <a:spcPct val="124000"/>
              </a:lnSpc>
            </a:pPr>
            <a:r>
              <a:rPr lang="en-US" sz="2000">
                <a:solidFill>
                  <a:srgbClr val="000000"/>
                </a:solidFill>
                <a:latin typeface="Times New Roman"/>
                <a:ea typeface="Times New Roman" panose="02020603050405020304" pitchFamily="18" charset="0"/>
                <a:cs typeface="Times New Roman"/>
              </a:rPr>
              <a:t>Elected for two-year term by recorded vote. May succeed himself or herself. </a:t>
            </a:r>
            <a:endParaRPr lang="en-US" sz="20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lvl="1">
              <a:lnSpc>
                <a:spcPct val="124000"/>
              </a:lnSpc>
            </a:pPr>
            <a:r>
              <a:rPr lang="en-US" sz="2000">
                <a:solidFill>
                  <a:srgbClr val="000000"/>
                </a:solidFill>
                <a:latin typeface="Times New Roman"/>
                <a:ea typeface="Times New Roman" panose="02020603050405020304" pitchFamily="18" charset="0"/>
                <a:cs typeface="Times New Roman"/>
              </a:rPr>
              <a:t>Presides over meetings and fulfills the role of chief executive and its presiding officer</a:t>
            </a:r>
          </a:p>
          <a:p>
            <a:pPr lvl="1">
              <a:lnSpc>
                <a:spcPct val="124000"/>
              </a:lnSpc>
            </a:pPr>
            <a:r>
              <a:rPr lang="en-US" sz="2000">
                <a:solidFill>
                  <a:srgbClr val="000000"/>
                </a:solidFill>
                <a:effectLst/>
                <a:latin typeface="Times New Roman"/>
                <a:ea typeface="Times New Roman" panose="02020603050405020304" pitchFamily="18" charset="0"/>
                <a:cs typeface="Times New Roman"/>
              </a:rPr>
              <a:t>Appoints members of the Board to serve on standing committees and appoints special committees with non-Board members as appropriate</a:t>
            </a:r>
          </a:p>
          <a:p>
            <a:pPr>
              <a:lnSpc>
                <a:spcPct val="124000"/>
              </a:lnSpc>
            </a:pPr>
            <a:r>
              <a:rPr lang="en-US" sz="24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Vice President</a:t>
            </a:r>
          </a:p>
          <a:p>
            <a:pPr lvl="1">
              <a:lnSpc>
                <a:spcPct val="124000"/>
              </a:lnSpc>
            </a:pPr>
            <a:r>
              <a:rPr lang="en-US" sz="2000">
                <a:solidFill>
                  <a:srgbClr val="000000"/>
                </a:solidFill>
                <a:effectLst/>
                <a:latin typeface="Times New Roman"/>
                <a:ea typeface="Times New Roman" panose="02020603050405020304" pitchFamily="18" charset="0"/>
                <a:cs typeface="Times New Roman"/>
              </a:rPr>
              <a:t>Elected for two-year term by recorded vote. May succeed himself or herself.</a:t>
            </a:r>
          </a:p>
          <a:p>
            <a:pPr lvl="1">
              <a:lnSpc>
                <a:spcPct val="124000"/>
              </a:lnSpc>
            </a:pPr>
            <a:r>
              <a:rPr lang="en-US" sz="2000">
                <a:solidFill>
                  <a:srgbClr val="000000"/>
                </a:solidFill>
                <a:latin typeface="Times New Roman"/>
                <a:ea typeface="Times New Roman" panose="02020603050405020304" pitchFamily="18" charset="0"/>
                <a:cs typeface="Times New Roman"/>
              </a:rPr>
              <a:t>Performs</a:t>
            </a:r>
            <a:r>
              <a:rPr lang="en-US" sz="2000">
                <a:solidFill>
                  <a:srgbClr val="000000"/>
                </a:solidFill>
                <a:effectLst/>
                <a:latin typeface="Times New Roman"/>
                <a:ea typeface="Times New Roman" panose="02020603050405020304" pitchFamily="18" charset="0"/>
                <a:cs typeface="Times New Roman"/>
              </a:rPr>
              <a:t> such duties as may be from time to time conferred or prescribed by the Board</a:t>
            </a:r>
          </a:p>
          <a:p>
            <a:pPr>
              <a:lnSpc>
                <a:spcPct val="124000"/>
              </a:lnSpc>
            </a:pPr>
            <a:r>
              <a:rPr lang="en-US"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Secretary: Superintendent of Public Instruction</a:t>
            </a:r>
          </a:p>
          <a:p>
            <a:pPr lvl="1">
              <a:lnSpc>
                <a:spcPct val="124000"/>
              </a:lnSpc>
            </a:pPr>
            <a:r>
              <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Records votes and proceedings</a:t>
            </a:r>
          </a:p>
          <a:p>
            <a:pPr lvl="1">
              <a:lnSpc>
                <a:spcPct val="124000"/>
              </a:lnSpc>
            </a:pPr>
            <a:r>
              <a:rPr lang="en-US" sz="20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Gives notice of meetings</a:t>
            </a:r>
          </a:p>
          <a:p>
            <a:pPr lvl="1">
              <a:lnSpc>
                <a:spcPct val="124000"/>
              </a:lnSpc>
            </a:pPr>
            <a:r>
              <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Performs duties as prescribed by the Board or the President, under whose supervision he or she shall act</a:t>
            </a:r>
          </a:p>
          <a:p>
            <a:endParaRPr lang="en-US"/>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spTree>
    <p:extLst>
      <p:ext uri="{BB962C8B-B14F-4D97-AF65-F5344CB8AC3E}">
        <p14:creationId xmlns:p14="http://schemas.microsoft.com/office/powerpoint/2010/main" val="2996156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p:txBody>
          <a:bodyPr>
            <a:noAutofit/>
          </a:bodyPr>
          <a:lstStyle/>
          <a:p>
            <a:r>
              <a:rPr lang="en-US">
                <a:latin typeface="Times New Roman" panose="02020603050405020304" pitchFamily="18" charset="0"/>
                <a:cs typeface="Times New Roman" panose="02020603050405020304" pitchFamily="18" charset="0"/>
              </a:rPr>
              <a:t>The Board’s Bylaws</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p:txBody>
          <a:bodyPr>
            <a:normAutofit fontScale="92500" lnSpcReduction="20000"/>
          </a:bodyPr>
          <a:lstStyle/>
          <a:p>
            <a:pPr>
              <a:lnSpc>
                <a:spcPct val="124000"/>
              </a:lnSpc>
            </a:pPr>
            <a:r>
              <a:rPr lang="en-US" sz="2400" b="1" dirty="0">
                <a:solidFill>
                  <a:srgbClr val="000000"/>
                </a:solidFill>
                <a:effectLst/>
                <a:latin typeface="Times New Roman"/>
                <a:ea typeface="Times New Roman" panose="02020603050405020304" pitchFamily="18" charset="0"/>
                <a:cs typeface="Times New Roman"/>
              </a:rPr>
              <a:t>Article Four: Meetings</a:t>
            </a:r>
          </a:p>
          <a:p>
            <a:pPr lvl="1">
              <a:lnSpc>
                <a:spcPct val="124000"/>
              </a:lnSpc>
            </a:pPr>
            <a:r>
              <a:rPr lang="en-US" sz="2000" dirty="0">
                <a:solidFill>
                  <a:srgbClr val="000000"/>
                </a:solidFill>
                <a:latin typeface="Times New Roman"/>
                <a:ea typeface="Times New Roman" panose="02020603050405020304" pitchFamily="18" charset="0"/>
                <a:cs typeface="Times New Roman"/>
              </a:rPr>
              <a:t>Regular meetings</a:t>
            </a:r>
          </a:p>
          <a:p>
            <a:pPr lvl="2" indent="-302260">
              <a:lnSpc>
                <a:spcPct val="124000"/>
              </a:lnSpc>
            </a:pPr>
            <a:r>
              <a:rPr lang="en-US" sz="1600" dirty="0">
                <a:solidFill>
                  <a:srgbClr val="000000"/>
                </a:solidFill>
                <a:latin typeface="Times New Roman"/>
                <a:ea typeface="Times New Roman" panose="02020603050405020304" pitchFamily="18" charset="0"/>
                <a:cs typeface="Times New Roman"/>
              </a:rPr>
              <a:t>Must adopt calendar for regular meetings before January of the applicable calendar year</a:t>
            </a:r>
          </a:p>
          <a:p>
            <a:pPr lvl="2" indent="-302260">
              <a:lnSpc>
                <a:spcPct val="124000"/>
              </a:lnSpc>
            </a:pPr>
            <a:r>
              <a:rPr lang="en-US" sz="1600" dirty="0">
                <a:solidFill>
                  <a:srgbClr val="000000"/>
                </a:solidFill>
                <a:effectLst/>
                <a:latin typeface="Times New Roman"/>
                <a:ea typeface="Times New Roman" panose="02020603050405020304" pitchFamily="18" charset="0"/>
                <a:cs typeface="Times New Roman"/>
              </a:rPr>
              <a:t>Normally the fourth Wednesday/Thursday of the month; no </a:t>
            </a:r>
            <a:r>
              <a:rPr lang="en-US" sz="1600" dirty="0">
                <a:solidFill>
                  <a:srgbClr val="000000"/>
                </a:solidFill>
                <a:latin typeface="Times New Roman"/>
                <a:ea typeface="Times New Roman" panose="02020603050405020304" pitchFamily="18" charset="0"/>
                <a:cs typeface="Times New Roman"/>
              </a:rPr>
              <a:t>regular meetings</a:t>
            </a:r>
            <a:r>
              <a:rPr lang="en-US" sz="1600" dirty="0">
                <a:solidFill>
                  <a:srgbClr val="000000"/>
                </a:solidFill>
                <a:effectLst/>
                <a:latin typeface="Times New Roman"/>
                <a:ea typeface="Times New Roman" panose="02020603050405020304" pitchFamily="18" charset="0"/>
                <a:cs typeface="Times New Roman"/>
              </a:rPr>
              <a:t> in February*, August, or December</a:t>
            </a:r>
          </a:p>
          <a:p>
            <a:pPr lvl="1">
              <a:lnSpc>
                <a:spcPct val="124000"/>
              </a:lnSpc>
            </a:pPr>
            <a:r>
              <a:rPr lang="en-US" sz="2000" dirty="0">
                <a:solidFill>
                  <a:srgbClr val="000000"/>
                </a:solidFill>
                <a:latin typeface="Times New Roman"/>
                <a:ea typeface="Times New Roman" panose="02020603050405020304" pitchFamily="18" charset="0"/>
                <a:cs typeface="Times New Roman"/>
              </a:rPr>
              <a:t>Special meetings </a:t>
            </a:r>
            <a:endParaRPr lang="en-US"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lvl="2" indent="-302260">
              <a:lnSpc>
                <a:spcPct val="124000"/>
              </a:lnSpc>
            </a:pPr>
            <a:r>
              <a:rPr lang="en-US"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May be called by the President, or in the absence of the President upon written request to the Secretary by five or more members</a:t>
            </a:r>
          </a:p>
          <a:p>
            <a:pPr lvl="2" indent="-302260">
              <a:lnSpc>
                <a:spcPct val="124000"/>
              </a:lnSpc>
            </a:pPr>
            <a:r>
              <a:rPr lang="en-US"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 business other than what is in the public notice</a:t>
            </a:r>
          </a:p>
          <a:p>
            <a:pPr lvl="1">
              <a:lnSpc>
                <a:spcPct val="124000"/>
              </a:lnSpc>
            </a:pPr>
            <a:r>
              <a:rPr lang="en-US" sz="2000" dirty="0">
                <a:solidFill>
                  <a:srgbClr val="000000"/>
                </a:solidFill>
                <a:latin typeface="Times New Roman"/>
                <a:ea typeface="Times New Roman" panose="02020603050405020304" pitchFamily="18" charset="0"/>
                <a:cs typeface="Times New Roman"/>
              </a:rPr>
              <a:t>Regular and special meetings must be noticed to the public three business days in advance, not including the day of the meeting</a:t>
            </a:r>
          </a:p>
          <a:p>
            <a:pPr lvl="1">
              <a:lnSpc>
                <a:spcPct val="124000"/>
              </a:lnSpc>
            </a:pPr>
            <a:r>
              <a:rPr lang="en-US" sz="2000" dirty="0">
                <a:solidFill>
                  <a:srgbClr val="000000"/>
                </a:solidFill>
                <a:latin typeface="Times New Roman"/>
                <a:ea typeface="Times New Roman" panose="02020603050405020304" pitchFamily="18" charset="0"/>
                <a:cs typeface="Times New Roman"/>
              </a:rPr>
              <a:t>A quorum is a majority of appointed members</a:t>
            </a:r>
          </a:p>
          <a:p>
            <a:pPr lvl="1">
              <a:lnSpc>
                <a:spcPct val="124000"/>
              </a:lnSpc>
            </a:pPr>
            <a:r>
              <a:rPr lang="en-US" sz="2000" dirty="0">
                <a:solidFill>
                  <a:srgbClr val="000000"/>
                </a:solidFill>
                <a:latin typeface="Times New Roman"/>
                <a:ea typeface="Times New Roman" panose="02020603050405020304" pitchFamily="18" charset="0"/>
                <a:cs typeface="Times New Roman"/>
              </a:rPr>
              <a:t>Notify the Secretary if you cannot attend a meeting</a:t>
            </a:r>
            <a:endParaRPr lang="en-US" dirty="0">
              <a:latin typeface="Times New Roman"/>
              <a:cs typeface="Times New Roman"/>
            </a:endParaRPr>
          </a:p>
          <a:p>
            <a:pPr>
              <a:lnSpc>
                <a:spcPct val="124000"/>
              </a:lnSpc>
            </a:pPr>
            <a:r>
              <a:rPr lang="en-US" sz="2400" b="1" dirty="0">
                <a:solidFill>
                  <a:srgbClr val="000000"/>
                </a:solidFill>
                <a:latin typeface="Times New Roman"/>
                <a:cs typeface="Times New Roman"/>
              </a:rPr>
              <a:t>Article Five: Executive Sessions; Article Six: Actions of the Board</a:t>
            </a:r>
          </a:p>
          <a:p>
            <a:endParaRPr lang="en-US"/>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spTree>
    <p:extLst>
      <p:ext uri="{BB962C8B-B14F-4D97-AF65-F5344CB8AC3E}">
        <p14:creationId xmlns:p14="http://schemas.microsoft.com/office/powerpoint/2010/main" val="29512103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p:txBody>
          <a:bodyPr>
            <a:noAutofit/>
          </a:bodyPr>
          <a:lstStyle/>
          <a:p>
            <a:r>
              <a:rPr lang="en-US">
                <a:latin typeface="Times New Roman" panose="02020603050405020304" pitchFamily="18" charset="0"/>
                <a:cs typeface="Times New Roman" panose="02020603050405020304" pitchFamily="18" charset="0"/>
              </a:rPr>
              <a:t>The Board’s Bylaws</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p:txBody>
          <a:bodyPr>
            <a:normAutofit fontScale="92500" lnSpcReduction="20000"/>
          </a:bodyPr>
          <a:lstStyle/>
          <a:p>
            <a:pPr>
              <a:lnSpc>
                <a:spcPct val="124000"/>
              </a:lnSpc>
            </a:pPr>
            <a:r>
              <a:rPr lang="en-US" sz="2400" b="1" dirty="0">
                <a:solidFill>
                  <a:srgbClr val="000000"/>
                </a:solidFill>
                <a:effectLst/>
                <a:latin typeface="Times New Roman"/>
                <a:ea typeface="Times New Roman" panose="02020603050405020304" pitchFamily="18" charset="0"/>
                <a:cs typeface="Times New Roman"/>
              </a:rPr>
              <a:t>Article Seven: Agenda</a:t>
            </a:r>
            <a:endParaRPr lang="en-US" sz="2400" b="1">
              <a:solidFill>
                <a:srgbClr val="000000"/>
              </a:solidFill>
              <a:effectLst/>
              <a:latin typeface="Times New Roman"/>
              <a:ea typeface="Times New Roman" panose="02020603050405020304" pitchFamily="18" charset="0"/>
              <a:cs typeface="Times New Roman"/>
            </a:endParaRPr>
          </a:p>
          <a:p>
            <a:pPr lvl="1">
              <a:lnSpc>
                <a:spcPct val="124000"/>
              </a:lnSpc>
            </a:pPr>
            <a:r>
              <a:rPr lang="en-US" sz="2000" dirty="0">
                <a:solidFill>
                  <a:srgbClr val="000000"/>
                </a:solidFill>
                <a:latin typeface="Times New Roman"/>
                <a:ea typeface="Times New Roman" panose="02020603050405020304" pitchFamily="18" charset="0"/>
                <a:cs typeface="Times New Roman"/>
              </a:rPr>
              <a:t>The agenda must be published. The agenda is published on the VDOE website with the agenda items.</a:t>
            </a:r>
          </a:p>
          <a:p>
            <a:pPr lvl="1">
              <a:lnSpc>
                <a:spcPct val="124000"/>
              </a:lnSpc>
            </a:pPr>
            <a:r>
              <a:rPr lang="en-US" sz="2000" dirty="0">
                <a:solidFill>
                  <a:srgbClr val="000000"/>
                </a:solidFill>
                <a:effectLst/>
                <a:latin typeface="Times New Roman"/>
                <a:ea typeface="Times New Roman" panose="02020603050405020304" pitchFamily="18" charset="0"/>
                <a:cs typeface="Times New Roman"/>
              </a:rPr>
              <a:t>Items are placed on the Agenda by the Superintendent or any member of the Board through the President. </a:t>
            </a:r>
            <a:r>
              <a:rPr lang="en-US" sz="2000" dirty="0">
                <a:solidFill>
                  <a:srgbClr val="000000"/>
                </a:solidFill>
                <a:latin typeface="Times New Roman"/>
                <a:ea typeface="Times New Roman" panose="02020603050405020304" pitchFamily="18" charset="0"/>
                <a:cs typeface="Times New Roman"/>
              </a:rPr>
              <a:t>Final decision on the placement of items is made by the President.</a:t>
            </a:r>
            <a:endParaRPr lang="en-US" sz="2000" dirty="0">
              <a:solidFill>
                <a:srgbClr val="000000"/>
              </a:solidFill>
              <a:effectLst/>
              <a:latin typeface="Times New Roman"/>
              <a:ea typeface="Times New Roman" panose="02020603050405020304" pitchFamily="18" charset="0"/>
              <a:cs typeface="Times New Roman"/>
            </a:endParaRPr>
          </a:p>
          <a:p>
            <a:pPr>
              <a:lnSpc>
                <a:spcPct val="124000"/>
              </a:lnSpc>
            </a:pPr>
            <a:r>
              <a:rPr lang="en-US" sz="2400" b="1" dirty="0">
                <a:solidFill>
                  <a:srgbClr val="000000"/>
                </a:solidFill>
                <a:effectLst/>
                <a:latin typeface="Times New Roman"/>
                <a:ea typeface="Times New Roman" panose="02020603050405020304" pitchFamily="18" charset="0"/>
                <a:cs typeface="Times New Roman"/>
              </a:rPr>
              <a:t>Article Eight: Consent Agenda/Board Review Procedures</a:t>
            </a:r>
          </a:p>
          <a:p>
            <a:pPr lvl="1">
              <a:lnSpc>
                <a:spcPct val="124000"/>
              </a:lnSpc>
            </a:pPr>
            <a:r>
              <a:rPr lang="en-US" sz="2000" dirty="0">
                <a:solidFill>
                  <a:srgbClr val="000000"/>
                </a:solidFill>
                <a:latin typeface="Times New Roman"/>
                <a:ea typeface="Times New Roman" panose="02020603050405020304" pitchFamily="18" charset="0"/>
                <a:cs typeface="Times New Roman"/>
              </a:rPr>
              <a:t>President may place items on the consent agenda, which means no discussion.</a:t>
            </a:r>
            <a:endParaRPr lang="en-US" sz="2000" dirty="0">
              <a:solidFill>
                <a:srgbClr val="000000"/>
              </a:solidFill>
              <a:latin typeface="Times New Roman"/>
              <a:ea typeface="Times New Roman" panose="02020603050405020304" pitchFamily="18" charset="0"/>
              <a:cs typeface="Times New Roman" panose="02020603050405020304" pitchFamily="18" charset="0"/>
            </a:endParaRPr>
          </a:p>
          <a:p>
            <a:pPr lvl="1">
              <a:lnSpc>
                <a:spcPct val="124000"/>
              </a:lnSpc>
            </a:pPr>
            <a:r>
              <a:rPr lang="en-US" sz="2000" dirty="0">
                <a:solidFill>
                  <a:srgbClr val="000000"/>
                </a:solidFill>
                <a:latin typeface="Times New Roman"/>
                <a:ea typeface="Times New Roman" panose="02020603050405020304" pitchFamily="18" charset="0"/>
                <a:cs typeface="Times New Roman"/>
              </a:rPr>
              <a:t>The consent</a:t>
            </a:r>
            <a:r>
              <a:rPr lang="en-US" sz="2000" dirty="0">
                <a:solidFill>
                  <a:srgbClr val="000000"/>
                </a:solidFill>
                <a:effectLst/>
                <a:latin typeface="Times New Roman"/>
                <a:ea typeface="Times New Roman" panose="02020603050405020304" pitchFamily="18" charset="0"/>
                <a:cs typeface="Times New Roman"/>
              </a:rPr>
              <a:t> agenda must be adopted by majority vote</a:t>
            </a:r>
            <a:r>
              <a:rPr lang="en-US" sz="2000" dirty="0">
                <a:solidFill>
                  <a:srgbClr val="000000"/>
                </a:solidFill>
                <a:latin typeface="Times New Roman"/>
                <a:ea typeface="Times New Roman" panose="02020603050405020304" pitchFamily="18" charset="0"/>
                <a:cs typeface="Times New Roman"/>
              </a:rPr>
              <a:t>.</a:t>
            </a:r>
            <a:endParaRPr lang="en-US" sz="2000" dirty="0">
              <a:solidFill>
                <a:srgbClr val="000000"/>
              </a:solidFill>
              <a:effectLst/>
              <a:latin typeface="Times New Roman"/>
              <a:ea typeface="Times New Roman" panose="02020603050405020304" pitchFamily="18" charset="0"/>
              <a:cs typeface="Times New Roman" panose="02020603050405020304" pitchFamily="18" charset="0"/>
            </a:endParaRPr>
          </a:p>
          <a:p>
            <a:pPr lvl="1">
              <a:lnSpc>
                <a:spcPct val="124000"/>
              </a:lnSpc>
            </a:pPr>
            <a:r>
              <a:rPr lang="en-US" sz="2000" dirty="0">
                <a:solidFill>
                  <a:srgbClr val="000000"/>
                </a:solidFill>
                <a:effectLst/>
                <a:latin typeface="Times New Roman"/>
                <a:ea typeface="Times New Roman" panose="02020603050405020304" pitchFamily="18" charset="0"/>
                <a:cs typeface="Times New Roman"/>
              </a:rPr>
              <a:t>An item may be removed by any member from the consent agenda and placed on the regular agenda</a:t>
            </a:r>
            <a:r>
              <a:rPr lang="en-US" sz="2000" dirty="0">
                <a:solidFill>
                  <a:srgbClr val="000000"/>
                </a:solidFill>
                <a:latin typeface="Times New Roman"/>
                <a:ea typeface="Times New Roman" panose="02020603050405020304" pitchFamily="18" charset="0"/>
                <a:cs typeface="Times New Roman"/>
              </a:rPr>
              <a:t>.</a:t>
            </a:r>
            <a:endParaRPr lang="en-US" sz="2000" dirty="0">
              <a:solidFill>
                <a:srgbClr val="000000"/>
              </a:solidFill>
              <a:effectLst/>
              <a:latin typeface="Times New Roman"/>
              <a:ea typeface="Times New Roman" panose="02020603050405020304" pitchFamily="18" charset="0"/>
              <a:cs typeface="Times New Roman" panose="02020603050405020304" pitchFamily="18" charset="0"/>
            </a:endParaRPr>
          </a:p>
          <a:p>
            <a:pPr lvl="1">
              <a:lnSpc>
                <a:spcPct val="124000"/>
              </a:lnSpc>
            </a:pPr>
            <a:r>
              <a:rPr lang="en-US" sz="2000" dirty="0">
                <a:solidFill>
                  <a:srgbClr val="000000"/>
                </a:solidFill>
                <a:latin typeface="Times New Roman"/>
                <a:ea typeface="Times New Roman" panose="02020603050405020304" pitchFamily="18" charset="0"/>
                <a:cs typeface="Times New Roman"/>
              </a:rPr>
              <a:t>Items requiring action must be provided at least seven days before first review, which may be waived by unanimous vote of the Board members present.</a:t>
            </a:r>
            <a:endParaRPr lang="en-US" sz="2000" dirty="0">
              <a:solidFill>
                <a:srgbClr val="000000"/>
              </a:solidFill>
              <a:effectLst/>
              <a:latin typeface="Times New Roman"/>
              <a:ea typeface="Times New Roman" panose="02020603050405020304" pitchFamily="18" charset="0"/>
              <a:cs typeface="Times New Roman" panose="02020603050405020304" pitchFamily="18" charset="0"/>
            </a:endParaRPr>
          </a:p>
          <a:p>
            <a:endParaRPr lang="en-US"/>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6</a:t>
            </a:fld>
            <a:endParaRPr lang="en-US"/>
          </a:p>
        </p:txBody>
      </p:sp>
    </p:spTree>
    <p:extLst>
      <p:ext uri="{BB962C8B-B14F-4D97-AF65-F5344CB8AC3E}">
        <p14:creationId xmlns:p14="http://schemas.microsoft.com/office/powerpoint/2010/main" val="1748559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p:txBody>
          <a:bodyPr>
            <a:noAutofit/>
          </a:bodyPr>
          <a:lstStyle/>
          <a:p>
            <a:r>
              <a:rPr lang="en-US">
                <a:latin typeface="Times New Roman" panose="02020603050405020304" pitchFamily="18" charset="0"/>
                <a:cs typeface="Times New Roman" panose="02020603050405020304" pitchFamily="18" charset="0"/>
              </a:rPr>
              <a:t>The Board’s Bylaws</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p:txBody>
          <a:bodyPr>
            <a:normAutofit fontScale="92500" lnSpcReduction="10000"/>
          </a:bodyPr>
          <a:lstStyle/>
          <a:p>
            <a:pPr>
              <a:lnSpc>
                <a:spcPct val="124000"/>
              </a:lnSpc>
            </a:pPr>
            <a:r>
              <a:rPr lang="en-US" sz="2400" b="1" dirty="0">
                <a:solidFill>
                  <a:srgbClr val="000000"/>
                </a:solidFill>
                <a:latin typeface="Times New Roman"/>
                <a:ea typeface="Times New Roman" panose="02020603050405020304" pitchFamily="18" charset="0"/>
                <a:cs typeface="Times New Roman"/>
              </a:rPr>
              <a:t>Article Nine: Committees</a:t>
            </a:r>
          </a:p>
          <a:p>
            <a:pPr>
              <a:lnSpc>
                <a:spcPct val="124000"/>
              </a:lnSpc>
            </a:pPr>
            <a:r>
              <a:rPr lang="en-US" sz="2400" b="1" dirty="0">
                <a:solidFill>
                  <a:srgbClr val="000000"/>
                </a:solidFill>
                <a:effectLst/>
                <a:latin typeface="Times New Roman"/>
                <a:ea typeface="Times New Roman" panose="02020603050405020304" pitchFamily="18" charset="0"/>
                <a:cs typeface="Times New Roman"/>
              </a:rPr>
              <a:t>Article Ten: Public Participation</a:t>
            </a:r>
            <a:endParaRPr lang="en-US" dirty="0"/>
          </a:p>
          <a:p>
            <a:pPr lvl="1">
              <a:lnSpc>
                <a:spcPct val="124000"/>
              </a:lnSpc>
            </a:pPr>
            <a:r>
              <a:rPr lang="en-US" dirty="0">
                <a:solidFill>
                  <a:srgbClr val="000000"/>
                </a:solidFill>
                <a:latin typeface="Times New Roman"/>
                <a:cs typeface="Times New Roman"/>
              </a:rPr>
              <a:t>At regular meetings, members of the public may address the Board “on any matter related to public education which includes actions of the Board.”</a:t>
            </a:r>
          </a:p>
          <a:p>
            <a:pPr>
              <a:lnSpc>
                <a:spcPct val="124000"/>
              </a:lnSpc>
            </a:pPr>
            <a:r>
              <a:rPr lang="en-US" sz="2400" b="1" dirty="0">
                <a:solidFill>
                  <a:srgbClr val="000000"/>
                </a:solidFill>
                <a:latin typeface="Times New Roman"/>
                <a:cs typeface="Times New Roman"/>
              </a:rPr>
              <a:t>Article Eleven: Board Operations</a:t>
            </a:r>
          </a:p>
          <a:p>
            <a:pPr>
              <a:lnSpc>
                <a:spcPct val="124000"/>
              </a:lnSpc>
            </a:pPr>
            <a:r>
              <a:rPr lang="en-US" sz="2400" b="1" dirty="0">
                <a:solidFill>
                  <a:srgbClr val="000000"/>
                </a:solidFill>
                <a:latin typeface="Times New Roman"/>
                <a:cs typeface="Times New Roman"/>
              </a:rPr>
              <a:t>Article Twelve: Amendments [to the Bylaws]</a:t>
            </a:r>
          </a:p>
          <a:p>
            <a:pPr>
              <a:lnSpc>
                <a:spcPct val="124000"/>
              </a:lnSpc>
            </a:pPr>
            <a:r>
              <a:rPr lang="en-US" sz="2400" b="1" dirty="0">
                <a:solidFill>
                  <a:srgbClr val="000000"/>
                </a:solidFill>
                <a:latin typeface="Times New Roman"/>
                <a:cs typeface="Times New Roman"/>
              </a:rPr>
              <a:t>Article Thirteen: Miscellaneous</a:t>
            </a:r>
          </a:p>
          <a:p>
            <a:pPr>
              <a:lnSpc>
                <a:spcPct val="124000"/>
              </a:lnSpc>
            </a:pPr>
            <a:r>
              <a:rPr lang="en-US" sz="2400" b="1" dirty="0">
                <a:solidFill>
                  <a:srgbClr val="000000"/>
                </a:solidFill>
                <a:latin typeface="Times New Roman"/>
                <a:cs typeface="Times New Roman"/>
              </a:rPr>
              <a:t>Article Fourteen: Revising the Standards of Quality</a:t>
            </a:r>
          </a:p>
          <a:p>
            <a:pPr>
              <a:lnSpc>
                <a:spcPct val="124000"/>
              </a:lnSpc>
            </a:pPr>
            <a:r>
              <a:rPr lang="en-US" sz="2400" b="1" dirty="0">
                <a:solidFill>
                  <a:srgbClr val="000000"/>
                </a:solidFill>
                <a:latin typeface="Times New Roman"/>
                <a:cs typeface="Times New Roman"/>
              </a:rPr>
              <a:t>Article Fifteen: Advisory Committee Operations</a:t>
            </a:r>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7</a:t>
            </a:fld>
            <a:endParaRPr lang="en-US"/>
          </a:p>
        </p:txBody>
      </p:sp>
    </p:spTree>
    <p:extLst>
      <p:ext uri="{BB962C8B-B14F-4D97-AF65-F5344CB8AC3E}">
        <p14:creationId xmlns:p14="http://schemas.microsoft.com/office/powerpoint/2010/main" val="1168303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p:txBody>
          <a:bodyPr>
            <a:noAutofit/>
          </a:bodyPr>
          <a:lstStyle/>
          <a:p>
            <a:r>
              <a:rPr lang="en-US">
                <a:latin typeface="Times New Roman" panose="02020603050405020304" pitchFamily="18" charset="0"/>
                <a:cs typeface="Times New Roman" panose="02020603050405020304" pitchFamily="18" charset="0"/>
              </a:rPr>
              <a:t>Board Meetings</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p:txBody>
          <a:bodyPr>
            <a:normAutofit fontScale="62500" lnSpcReduction="20000"/>
          </a:bodyPr>
          <a:lstStyle/>
          <a:p>
            <a:pPr fontAlgn="base">
              <a:lnSpc>
                <a:spcPct val="144000"/>
              </a:lnSpc>
              <a:buFont typeface="Arial" panose="020B0604020202020204" pitchFamily="34" charset="0"/>
              <a:buChar char="•"/>
            </a:pPr>
            <a:r>
              <a:rPr lang="en-US" sz="3400">
                <a:solidFill>
                  <a:srgbClr val="000000"/>
                </a:solidFill>
                <a:latin typeface="Times New Roman"/>
                <a:cs typeface="Times New Roman"/>
              </a:rPr>
              <a:t>Each month, you will receive links to your electronic “Board Book” on the SharePoint site, which contains all meeting materials and agenda items.​</a:t>
            </a:r>
          </a:p>
          <a:p>
            <a:pPr fontAlgn="base">
              <a:lnSpc>
                <a:spcPct val="144000"/>
              </a:lnSpc>
              <a:buFont typeface="Arial" panose="020B0604020202020204" pitchFamily="34" charset="0"/>
              <a:buChar char="•"/>
            </a:pPr>
            <a:r>
              <a:rPr lang="en-US" sz="3400">
                <a:solidFill>
                  <a:srgbClr val="000000"/>
                </a:solidFill>
                <a:latin typeface="Times New Roman" panose="02020603050405020304" pitchFamily="18" charset="0"/>
                <a:cs typeface="Times New Roman" panose="02020603050405020304" pitchFamily="18" charset="0"/>
              </a:rPr>
              <a:t>You will receive the links to your Board Book at least one week in advance of the meeting. ​</a:t>
            </a:r>
          </a:p>
          <a:p>
            <a:pPr fontAlgn="base">
              <a:lnSpc>
                <a:spcPct val="144000"/>
              </a:lnSpc>
              <a:buFont typeface="Arial" panose="020B0604020202020204" pitchFamily="34" charset="0"/>
              <a:buChar char="•"/>
            </a:pPr>
            <a:r>
              <a:rPr lang="en-US" sz="3400">
                <a:solidFill>
                  <a:srgbClr val="000000"/>
                </a:solidFill>
                <a:latin typeface="Times New Roman" panose="02020603050405020304" pitchFamily="18" charset="0"/>
                <a:cs typeface="Times New Roman" panose="02020603050405020304" pitchFamily="18" charset="0"/>
              </a:rPr>
              <a:t>The SharePoint site contains different “tabs.” The Board Meetings tab will include pages for each session during the Board’s meetings. Each page will have an agenda with hyperlinks to items on the agenda.​</a:t>
            </a:r>
          </a:p>
          <a:p>
            <a:pPr fontAlgn="base">
              <a:lnSpc>
                <a:spcPct val="144000"/>
              </a:lnSpc>
              <a:buFont typeface="Arial" panose="020B0604020202020204" pitchFamily="34" charset="0"/>
              <a:buChar char="•"/>
            </a:pPr>
            <a:r>
              <a:rPr lang="en-US" sz="3400">
                <a:solidFill>
                  <a:srgbClr val="000000"/>
                </a:solidFill>
                <a:latin typeface="Times New Roman" panose="02020603050405020304" pitchFamily="18" charset="0"/>
                <a:cs typeface="Times New Roman" panose="02020603050405020304" pitchFamily="18" charset="0"/>
              </a:rPr>
              <a:t>The tab for Executive Session Materials will contain all material for the executive session. ​</a:t>
            </a:r>
          </a:p>
          <a:p>
            <a:pPr fontAlgn="base">
              <a:lnSpc>
                <a:spcPct val="144000"/>
              </a:lnSpc>
              <a:buFont typeface="Arial" panose="020B0604020202020204" pitchFamily="34" charset="0"/>
              <a:buChar char="•"/>
            </a:pPr>
            <a:r>
              <a:rPr lang="en-US" sz="3400">
                <a:solidFill>
                  <a:srgbClr val="000000"/>
                </a:solidFill>
                <a:latin typeface="Times New Roman" panose="02020603050405020304" pitchFamily="18" charset="0"/>
                <a:cs typeface="Times New Roman" panose="02020603050405020304" pitchFamily="18" charset="0"/>
              </a:rPr>
              <a:t>The tab for Board Meeting Documents will include all material for the work session, committee meetings, the business session, and public comment. </a:t>
            </a:r>
          </a:p>
          <a:p>
            <a:pPr>
              <a:lnSpc>
                <a:spcPct val="124000"/>
              </a:lnSpc>
            </a:pPr>
            <a:endParaRPr lang="en-US"/>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8</a:t>
            </a:fld>
            <a:endParaRPr lang="en-US"/>
          </a:p>
        </p:txBody>
      </p:sp>
    </p:spTree>
    <p:extLst>
      <p:ext uri="{BB962C8B-B14F-4D97-AF65-F5344CB8AC3E}">
        <p14:creationId xmlns:p14="http://schemas.microsoft.com/office/powerpoint/2010/main" val="1556025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p:txBody>
          <a:bodyPr>
            <a:noAutofit/>
          </a:bodyPr>
          <a:lstStyle/>
          <a:p>
            <a:r>
              <a:rPr lang="en-US">
                <a:latin typeface="Times New Roman" panose="02020603050405020304" pitchFamily="18" charset="0"/>
                <a:cs typeface="Times New Roman" panose="02020603050405020304" pitchFamily="18" charset="0"/>
              </a:rPr>
              <a:t>Robert’s Rules</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p:txBody>
          <a:bodyPr>
            <a:normAutofit/>
          </a:bodyPr>
          <a:lstStyle/>
          <a:p>
            <a:pPr>
              <a:lnSpc>
                <a:spcPct val="124000"/>
              </a:lnSpc>
            </a:pPr>
            <a:r>
              <a:rPr lang="en-US" sz="2400">
                <a:solidFill>
                  <a:srgbClr val="000000"/>
                </a:solidFill>
                <a:latin typeface="Times New Roman"/>
                <a:ea typeface="Times New Roman" panose="02020603050405020304" pitchFamily="18" charset="0"/>
                <a:cs typeface="Times New Roman"/>
              </a:rPr>
              <a:t>What is </a:t>
            </a:r>
            <a:r>
              <a:rPr lang="en-US" sz="2400" i="1">
                <a:solidFill>
                  <a:srgbClr val="000000"/>
                </a:solidFill>
                <a:latin typeface="Times New Roman"/>
                <a:ea typeface="Times New Roman" panose="02020603050405020304" pitchFamily="18" charset="0"/>
                <a:cs typeface="Times New Roman"/>
              </a:rPr>
              <a:t>Robert's Rules of Order</a:t>
            </a:r>
            <a:r>
              <a:rPr lang="en-US" sz="2400">
                <a:solidFill>
                  <a:srgbClr val="000000"/>
                </a:solidFill>
                <a:latin typeface="Times New Roman"/>
                <a:ea typeface="Times New Roman" panose="02020603050405020304" pitchFamily="18" charset="0"/>
                <a:cs typeface="Times New Roman"/>
              </a:rPr>
              <a:t>?</a:t>
            </a:r>
            <a:endParaRPr lang="en-US" sz="2400">
              <a:solidFill>
                <a:srgbClr val="000000"/>
              </a:solidFill>
              <a:effectLst/>
              <a:latin typeface="Times New Roman"/>
              <a:ea typeface="Times New Roman" panose="02020603050405020304" pitchFamily="18" charset="0"/>
              <a:cs typeface="Times New Roman" panose="02020603050405020304" pitchFamily="18" charset="0"/>
            </a:endParaRPr>
          </a:p>
          <a:p>
            <a:pPr lvl="1">
              <a:lnSpc>
                <a:spcPct val="124000"/>
              </a:lnSpc>
            </a:pPr>
            <a:r>
              <a:rPr lang="en-US" sz="2000">
                <a:solidFill>
                  <a:srgbClr val="000000"/>
                </a:solidFill>
                <a:latin typeface="Times New Roman"/>
                <a:cs typeface="Times New Roman"/>
              </a:rPr>
              <a:t>A manual of parliamentary procedure designed "to assist an assembly accomplish the work for which it was designed."</a:t>
            </a:r>
          </a:p>
          <a:p>
            <a:pPr>
              <a:lnSpc>
                <a:spcPct val="124000"/>
              </a:lnSpc>
            </a:pPr>
            <a:r>
              <a:rPr lang="en-US" sz="2400">
                <a:solidFill>
                  <a:srgbClr val="000000"/>
                </a:solidFill>
                <a:latin typeface="Times New Roman"/>
                <a:cs typeface="Times New Roman"/>
              </a:rPr>
              <a:t>Why </a:t>
            </a:r>
            <a:r>
              <a:rPr lang="en-US" sz="2400" i="1">
                <a:solidFill>
                  <a:srgbClr val="000000"/>
                </a:solidFill>
                <a:latin typeface="Times New Roman"/>
                <a:cs typeface="Times New Roman"/>
              </a:rPr>
              <a:t>Robert's Rules</a:t>
            </a:r>
            <a:r>
              <a:rPr lang="en-US" sz="2400">
                <a:solidFill>
                  <a:srgbClr val="000000"/>
                </a:solidFill>
                <a:latin typeface="Times New Roman"/>
                <a:cs typeface="Times New Roman"/>
              </a:rPr>
              <a:t>?</a:t>
            </a:r>
          </a:p>
          <a:p>
            <a:pPr lvl="1">
              <a:lnSpc>
                <a:spcPct val="124000"/>
              </a:lnSpc>
            </a:pPr>
            <a:r>
              <a:rPr lang="en-US" sz="2000">
                <a:solidFill>
                  <a:srgbClr val="000000"/>
                </a:solidFill>
                <a:latin typeface="Times New Roman"/>
                <a:cs typeface="Times New Roman"/>
              </a:rPr>
              <a:t>"Except as otherwise stated [in the Board's Bylaws], all meetings of the Board shall be governed by the current edition of Robert's Rules of Order." Article Thirteen, Section 2</a:t>
            </a:r>
          </a:p>
          <a:p>
            <a:pPr lvl="1">
              <a:lnSpc>
                <a:spcPct val="124000"/>
              </a:lnSpc>
            </a:pPr>
            <a:r>
              <a:rPr lang="en-US" sz="2000">
                <a:solidFill>
                  <a:srgbClr val="000000"/>
                </a:solidFill>
                <a:latin typeface="Times New Roman"/>
                <a:cs typeface="Times New Roman"/>
              </a:rPr>
              <a:t>Because "[w]here there is no law . . . there is the least of real liberty."</a:t>
            </a:r>
            <a:endParaRPr lang="en-US"/>
          </a:p>
          <a:p>
            <a:pPr>
              <a:lnSpc>
                <a:spcPct val="124000"/>
              </a:lnSpc>
            </a:pPr>
            <a:endParaRPr lang="en-US" sz="2400">
              <a:solidFill>
                <a:srgbClr val="000000"/>
              </a:solidFill>
              <a:latin typeface="Times New Roman"/>
              <a:cs typeface="Times New Roman"/>
            </a:endParaRPr>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9</a:t>
            </a:fld>
            <a:endParaRPr lang="en-US"/>
          </a:p>
        </p:txBody>
      </p:sp>
    </p:spTree>
    <p:extLst>
      <p:ext uri="{BB962C8B-B14F-4D97-AF65-F5344CB8AC3E}">
        <p14:creationId xmlns:p14="http://schemas.microsoft.com/office/powerpoint/2010/main" val="2083154335"/>
      </p:ext>
    </p:extLst>
  </p:cSld>
  <p:clrMapOvr>
    <a:masterClrMapping/>
  </p:clrMapOvr>
</p:sld>
</file>

<file path=ppt/theme/theme1.xml><?xml version="1.0" encoding="utf-8"?>
<a:theme xmlns:a="http://schemas.openxmlformats.org/drawingml/2006/main" name="Office Theme">
  <a:themeElements>
    <a:clrScheme name="VDOE New">
      <a:dk1>
        <a:srgbClr val="003C71"/>
      </a:dk1>
      <a:lt1>
        <a:srgbClr val="FFFFFF"/>
      </a:lt1>
      <a:dk2>
        <a:srgbClr val="003C71"/>
      </a:dk2>
      <a:lt2>
        <a:srgbClr val="FFFFFF"/>
      </a:lt2>
      <a:accent1>
        <a:srgbClr val="003C71"/>
      </a:accent1>
      <a:accent2>
        <a:srgbClr val="FF6A39"/>
      </a:accent2>
      <a:accent3>
        <a:srgbClr val="555555"/>
      </a:accent3>
      <a:accent4>
        <a:srgbClr val="FFC600"/>
      </a:accent4>
      <a:accent5>
        <a:srgbClr val="0160B6"/>
      </a:accent5>
      <a:accent6>
        <a:srgbClr val="279989"/>
      </a:accent6>
      <a:hlink>
        <a:srgbClr val="0563C1"/>
      </a:hlink>
      <a:folHlink>
        <a:srgbClr val="8496B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7E7C583ACDFCF4DB30CA959DC5287DA" ma:contentTypeVersion="5" ma:contentTypeDescription="Create a new document." ma:contentTypeScope="" ma:versionID="f928762306c5a502c2a0a846661488d3">
  <xsd:schema xmlns:xsd="http://www.w3.org/2001/XMLSchema" xmlns:xs="http://www.w3.org/2001/XMLSchema" xmlns:p="http://schemas.microsoft.com/office/2006/metadata/properties" xmlns:ns2="049005b6-5a38-4419-91fa-ebdf32acfed3" xmlns:ns3="4c2c5aab-b472-4b8f-a7fa-721e1e86a722" targetNamespace="http://schemas.microsoft.com/office/2006/metadata/properties" ma:root="true" ma:fieldsID="3730662b02fc00ae5e980e446709117c" ns2:_="" ns3:_="">
    <xsd:import namespace="049005b6-5a38-4419-91fa-ebdf32acfed3"/>
    <xsd:import namespace="4c2c5aab-b472-4b8f-a7fa-721e1e86a72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9005b6-5a38-4419-91fa-ebdf32acfe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c2c5aab-b472-4b8f-a7fa-721e1e86a72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6F46A1A-287A-4A1D-8F87-DF5CC4951C08}">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5E8E2A92-B021-4434-9FDF-09AA5AE539ED}">
  <ds:schemaRefs>
    <ds:schemaRef ds:uri="http://schemas.microsoft.com/sharepoint/v3/contenttype/forms"/>
  </ds:schemaRefs>
</ds:datastoreItem>
</file>

<file path=customXml/itemProps3.xml><?xml version="1.0" encoding="utf-8"?>
<ds:datastoreItem xmlns:ds="http://schemas.openxmlformats.org/officeDocument/2006/customXml" ds:itemID="{B6F0CF55-9B68-4676-A577-61D61820E5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49005b6-5a38-4419-91fa-ebdf32acfed3"/>
    <ds:schemaRef ds:uri="4c2c5aab-b472-4b8f-a7fa-721e1e86a7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1078</Words>
  <Application>Microsoft Office PowerPoint</Application>
  <PresentationFormat>Widescreen</PresentationFormat>
  <Paragraphs>118</Paragraphs>
  <Slides>13</Slides>
  <Notes>4</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An Overview of Board Bylaws, Board Meetings, and Robert’s Rules</vt:lpstr>
      <vt:lpstr>Overview of Presentation</vt:lpstr>
      <vt:lpstr>The Board’s Bylaws</vt:lpstr>
      <vt:lpstr>The Board’s Bylaws</vt:lpstr>
      <vt:lpstr>The Board’s Bylaws</vt:lpstr>
      <vt:lpstr>The Board’s Bylaws</vt:lpstr>
      <vt:lpstr>The Board’s Bylaws</vt:lpstr>
      <vt:lpstr>Board Meetings</vt:lpstr>
      <vt:lpstr>Robert’s Rules</vt:lpstr>
      <vt:lpstr>Robert’s Rules</vt:lpstr>
      <vt:lpstr>Robert’s Rules</vt:lpstr>
      <vt:lpstr>Robert’s Rules</vt:lpstr>
      <vt:lpstr>Robert’s Rules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Overview of Board Bylaws, Board Meetings, and Robert’s Rules</dc:title>
  <dc:creator/>
  <cp:revision>11</cp:revision>
  <dcterms:created xsi:type="dcterms:W3CDTF">2023-07-20T04:35:40Z</dcterms:created>
  <dcterms:modified xsi:type="dcterms:W3CDTF">2023-07-25T11:39:26Z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0x01010037E7C583ACDFCF4DB30CA959DC5287DA</vt:lpwstr>
  </property>
</Properties>
</file>