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67" r:id="rId2"/>
    <p:sldId id="270" r:id="rId3"/>
    <p:sldId id="421" r:id="rId4"/>
    <p:sldId id="420" r:id="rId5"/>
    <p:sldId id="416" r:id="rId6"/>
    <p:sldId id="417" r:id="rId7"/>
    <p:sldId id="418" r:id="rId8"/>
    <p:sldId id="427" r:id="rId9"/>
    <p:sldId id="361" r:id="rId10"/>
    <p:sldId id="373" r:id="rId11"/>
    <p:sldId id="374" r:id="rId12"/>
    <p:sldId id="290"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480"/>
    <a:srgbClr val="4FB9AA"/>
    <a:srgbClr val="555555"/>
    <a:srgbClr val="3E5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2840" autoAdjust="0"/>
  </p:normalViewPr>
  <p:slideViewPr>
    <p:cSldViewPr snapToGrid="0">
      <p:cViewPr varScale="1">
        <p:scale>
          <a:sx n="69" d="100"/>
          <a:sy n="69" d="100"/>
        </p:scale>
        <p:origin x="2190" y="72"/>
      </p:cViewPr>
      <p:guideLst>
        <p:guide orient="horz" pos="2160"/>
        <p:guide pos="3840"/>
      </p:guideLst>
    </p:cSldViewPr>
  </p:slideViewPr>
  <p:outlineViewPr>
    <p:cViewPr>
      <p:scale>
        <a:sx n="33" d="100"/>
        <a:sy n="33" d="100"/>
      </p:scale>
      <p:origin x="0" y="-243499"/>
    </p:cViewPr>
  </p:outlineViewPr>
  <p:notesTextViewPr>
    <p:cViewPr>
      <p:scale>
        <a:sx n="125" d="100"/>
        <a:sy n="125" d="100"/>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270128E-993C-4902-8012-4837AFDCDFE9}" type="datetimeFigureOut">
              <a:rPr lang="en-US" smtClean="0"/>
              <a:t>7/3/2023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0DDDA28-A9E5-470C-8A90-D17729306CEC}" type="slidenum">
              <a:rPr lang="en-US" smtClean="0"/>
              <a:t>‹#›</a:t>
            </a:fld>
            <a:endParaRPr lang="en-US" dirty="0"/>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8571A650-665F-B049-BFDF-C141BB58E043}" type="slidenum">
              <a:rPr lang="en-US" smtClean="0"/>
              <a:pPr/>
              <a:t>1</a:t>
            </a:fld>
            <a:endParaRPr lang="en-US" dirty="0"/>
          </a:p>
        </p:txBody>
      </p:sp>
    </p:spTree>
    <p:extLst>
      <p:ext uri="{BB962C8B-B14F-4D97-AF65-F5344CB8AC3E}">
        <p14:creationId xmlns:p14="http://schemas.microsoft.com/office/powerpoint/2010/main" val="2262412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the timeline we are working</a:t>
            </a:r>
            <a:r>
              <a:rPr lang="en-US" baseline="0" dirty="0"/>
              <a:t> with.  We want to give proper notice so that we will meet our deadlines.</a:t>
            </a:r>
            <a:endParaRPr lang="en-US" dirty="0"/>
          </a:p>
        </p:txBody>
      </p:sp>
      <p:sp>
        <p:nvSpPr>
          <p:cNvPr id="4" name="Slide Number Placeholder 3"/>
          <p:cNvSpPr>
            <a:spLocks noGrp="1"/>
          </p:cNvSpPr>
          <p:nvPr>
            <p:ph type="sldNum" sz="quarter" idx="10"/>
          </p:nvPr>
        </p:nvSpPr>
        <p:spPr/>
        <p:txBody>
          <a:bodyPr/>
          <a:lstStyle/>
          <a:p>
            <a:fld id="{8571A650-665F-B049-BFDF-C141BB58E043}" type="slidenum">
              <a:rPr lang="en-US" smtClean="0"/>
              <a:pPr/>
              <a:t>10</a:t>
            </a:fld>
            <a:endParaRPr lang="en-US"/>
          </a:p>
        </p:txBody>
      </p:sp>
    </p:spTree>
    <p:extLst>
      <p:ext uri="{BB962C8B-B14F-4D97-AF65-F5344CB8AC3E}">
        <p14:creationId xmlns:p14="http://schemas.microsoft.com/office/powerpoint/2010/main" val="15323374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contact</a:t>
            </a:r>
            <a:r>
              <a:rPr lang="en-US" baseline="0" dirty="0"/>
              <a:t> information:</a:t>
            </a:r>
          </a:p>
        </p:txBody>
      </p:sp>
      <p:sp>
        <p:nvSpPr>
          <p:cNvPr id="4" name="Slide Number Placeholder 3"/>
          <p:cNvSpPr>
            <a:spLocks noGrp="1"/>
          </p:cNvSpPr>
          <p:nvPr>
            <p:ph type="sldNum" sz="quarter" idx="10"/>
          </p:nvPr>
        </p:nvSpPr>
        <p:spPr/>
        <p:txBody>
          <a:bodyPr/>
          <a:lstStyle/>
          <a:p>
            <a:fld id="{8571A650-665F-B049-BFDF-C141BB58E043}" type="slidenum">
              <a:rPr lang="en-US" smtClean="0"/>
              <a:pPr/>
              <a:t>11</a:t>
            </a:fld>
            <a:endParaRPr lang="en-US"/>
          </a:p>
        </p:txBody>
      </p:sp>
    </p:spTree>
    <p:extLst>
      <p:ext uri="{BB962C8B-B14F-4D97-AF65-F5344CB8AC3E}">
        <p14:creationId xmlns:p14="http://schemas.microsoft.com/office/powerpoint/2010/main" val="1834695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71A650-665F-B049-BFDF-C141BB58E043}" type="slidenum">
              <a:rPr lang="en-US" smtClean="0"/>
              <a:pPr/>
              <a:t>12</a:t>
            </a:fld>
            <a:endParaRPr lang="en-US" dirty="0"/>
          </a:p>
        </p:txBody>
      </p:sp>
    </p:spTree>
    <p:extLst>
      <p:ext uri="{BB962C8B-B14F-4D97-AF65-F5344CB8AC3E}">
        <p14:creationId xmlns:p14="http://schemas.microsoft.com/office/powerpoint/2010/main" val="1390536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71A650-665F-B049-BFDF-C141BB58E043}" type="slidenum">
              <a:rPr lang="en-US" smtClean="0"/>
              <a:pPr/>
              <a:t>2</a:t>
            </a:fld>
            <a:endParaRPr lang="en-US"/>
          </a:p>
        </p:txBody>
      </p:sp>
    </p:spTree>
    <p:extLst>
      <p:ext uri="{BB962C8B-B14F-4D97-AF65-F5344CB8AC3E}">
        <p14:creationId xmlns:p14="http://schemas.microsoft.com/office/powerpoint/2010/main" val="3195569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DDDA28-A9E5-470C-8A90-D17729306CEC}" type="slidenum">
              <a:rPr lang="en-US" smtClean="0"/>
              <a:t>3</a:t>
            </a:fld>
            <a:endParaRPr lang="en-US" dirty="0"/>
          </a:p>
        </p:txBody>
      </p:sp>
    </p:spTree>
    <p:extLst>
      <p:ext uri="{BB962C8B-B14F-4D97-AF65-F5344CB8AC3E}">
        <p14:creationId xmlns:p14="http://schemas.microsoft.com/office/powerpoint/2010/main" val="289317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The Summer Collection will be a brief survey to realize the total number of vacancies (actual or anticipated) for your school division. </a:t>
            </a:r>
            <a:endParaRPr lang="en-US" baseline="3000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8571A650-665F-B049-BFDF-C141BB58E043}" type="slidenum">
              <a:rPr lang="en-US" smtClean="0"/>
              <a:pPr/>
              <a:t>4</a:t>
            </a:fld>
            <a:endParaRPr lang="en-US"/>
          </a:p>
        </p:txBody>
      </p:sp>
    </p:spTree>
    <p:extLst>
      <p:ext uri="{BB962C8B-B14F-4D97-AF65-F5344CB8AC3E}">
        <p14:creationId xmlns:p14="http://schemas.microsoft.com/office/powerpoint/2010/main" val="3924567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71A650-665F-B049-BFDF-C141BB58E043}" type="slidenum">
              <a:rPr lang="en-US" smtClean="0"/>
              <a:pPr/>
              <a:t>5</a:t>
            </a:fld>
            <a:endParaRPr lang="en-US"/>
          </a:p>
        </p:txBody>
      </p:sp>
    </p:spTree>
    <p:extLst>
      <p:ext uri="{BB962C8B-B14F-4D97-AF65-F5344CB8AC3E}">
        <p14:creationId xmlns:p14="http://schemas.microsoft.com/office/powerpoint/2010/main" val="1341550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71A650-665F-B049-BFDF-C141BB58E043}" type="slidenum">
              <a:rPr lang="en-US" smtClean="0"/>
              <a:pPr/>
              <a:t>6</a:t>
            </a:fld>
            <a:endParaRPr lang="en-US"/>
          </a:p>
        </p:txBody>
      </p:sp>
    </p:spTree>
    <p:extLst>
      <p:ext uri="{BB962C8B-B14F-4D97-AF65-F5344CB8AC3E}">
        <p14:creationId xmlns:p14="http://schemas.microsoft.com/office/powerpoint/2010/main" val="9479378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access the Summer Collection, log on to SSWS and click on your PEC link.  The Summer Survey will be an option on the right menu.</a:t>
            </a:r>
          </a:p>
        </p:txBody>
      </p:sp>
      <p:sp>
        <p:nvSpPr>
          <p:cNvPr id="4" name="Slide Number Placeholder 3"/>
          <p:cNvSpPr>
            <a:spLocks noGrp="1"/>
          </p:cNvSpPr>
          <p:nvPr>
            <p:ph type="sldNum" sz="quarter" idx="10"/>
          </p:nvPr>
        </p:nvSpPr>
        <p:spPr/>
        <p:txBody>
          <a:bodyPr/>
          <a:lstStyle/>
          <a:p>
            <a:fld id="{8571A650-665F-B049-BFDF-C141BB58E043}" type="slidenum">
              <a:rPr lang="en-US" smtClean="0"/>
              <a:pPr/>
              <a:t>7</a:t>
            </a:fld>
            <a:endParaRPr lang="en-US"/>
          </a:p>
        </p:txBody>
      </p:sp>
    </p:spTree>
    <p:extLst>
      <p:ext uri="{BB962C8B-B14F-4D97-AF65-F5344CB8AC3E}">
        <p14:creationId xmlns:p14="http://schemas.microsoft.com/office/powerpoint/2010/main" val="2592467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dirty="0"/>
              <a:t>Let’s wrap up this webinar with other information to help you with your EOY PEC file submission.</a:t>
            </a:r>
          </a:p>
        </p:txBody>
      </p:sp>
      <p:sp>
        <p:nvSpPr>
          <p:cNvPr id="4" name="Slide Number Placeholder 3"/>
          <p:cNvSpPr>
            <a:spLocks noGrp="1"/>
          </p:cNvSpPr>
          <p:nvPr>
            <p:ph type="sldNum" sz="quarter" idx="5"/>
          </p:nvPr>
        </p:nvSpPr>
        <p:spPr/>
        <p:txBody>
          <a:bodyPr/>
          <a:lstStyle/>
          <a:p>
            <a:fld id="{40DDDA28-A9E5-470C-8A90-D17729306CEC}" type="slidenum">
              <a:rPr lang="en-US" smtClean="0"/>
              <a:t>8</a:t>
            </a:fld>
            <a:endParaRPr lang="en-US" dirty="0"/>
          </a:p>
        </p:txBody>
      </p:sp>
    </p:spTree>
    <p:extLst>
      <p:ext uri="{BB962C8B-B14F-4D97-AF65-F5344CB8AC3E}">
        <p14:creationId xmlns:p14="http://schemas.microsoft.com/office/powerpoint/2010/main" val="393096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71A650-665F-B049-BFDF-C141BB58E043}" type="slidenum">
              <a:rPr lang="en-US" smtClean="0"/>
              <a:pPr/>
              <a:t>9</a:t>
            </a:fld>
            <a:endParaRPr lang="en-US"/>
          </a:p>
        </p:txBody>
      </p:sp>
    </p:spTree>
    <p:extLst>
      <p:ext uri="{BB962C8B-B14F-4D97-AF65-F5344CB8AC3E}">
        <p14:creationId xmlns:p14="http://schemas.microsoft.com/office/powerpoint/2010/main" val="14061903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
        <p:nvSpPr>
          <p:cNvPr id="8" name="Rectangle 7" descr="VDOE Logo"/>
          <p:cNvSpPr/>
          <p:nvPr userDrawn="1"/>
        </p:nvSpPr>
        <p:spPr>
          <a:xfrm>
            <a:off x="2020701" y="919537"/>
            <a:ext cx="10893915" cy="5938463"/>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20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06C96A5-1280-4BBD-93AB-AD67D678B93B}" type="datetime1">
              <a:rPr lang="en-US" smtClean="0"/>
              <a:t>7/3/2023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
        <p:nvSpPr>
          <p:cNvPr id="9"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7/3/2023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dirty="0"/>
          </a:p>
        </p:txBody>
      </p:sp>
      <p:sp>
        <p:nvSpPr>
          <p:cNvPr id="11"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7/3/2023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dirty="0"/>
          </a:p>
        </p:txBody>
      </p:sp>
      <p:sp>
        <p:nvSpPr>
          <p:cNvPr id="11"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7859DFB-BBD1-424E-8E61-D0F07BC8954A}" type="datetime1">
              <a:rPr lang="en-US" smtClean="0"/>
              <a:t>7/3/2023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dirty="0"/>
          </a:p>
        </p:txBody>
      </p:sp>
      <p:sp>
        <p:nvSpPr>
          <p:cNvPr id="7"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7/3/2023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7/3/2023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7/3/2023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7/3/2023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7768318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07386-36D0-4D35-A3B3-C88815D82914}"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E842EE-07A5-BF42-B259-F0753968FB43}" type="slidenum">
              <a:rPr lang="en-US" smtClean="0"/>
              <a:t>‹#›</a:t>
            </a:fld>
            <a:endParaRPr lang="en-US" dirty="0"/>
          </a:p>
        </p:txBody>
      </p:sp>
    </p:spTree>
    <p:extLst>
      <p:ext uri="{BB962C8B-B14F-4D97-AF65-F5344CB8AC3E}">
        <p14:creationId xmlns:p14="http://schemas.microsoft.com/office/powerpoint/2010/main" val="1530870726"/>
      </p:ext>
    </p:extLst>
  </p:cSld>
  <p:clrMapOvr>
    <a:masterClrMapping/>
  </p:clrMapOvr>
  <p:extLst>
    <p:ext uri="{DCECCB84-F9BA-43D5-87BE-67443E8EF086}">
      <p15:sldGuideLst xmlns:p15="http://schemas.microsoft.com/office/powerpoint/2012/main">
        <p15:guide id="1" orient="horz" pos="424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
        <p:nvSpPr>
          <p:cNvPr id="7" name="Rectangle 6" descr="VDOE Logo"/>
          <p:cNvSpPr/>
          <p:nvPr userDrawn="1"/>
        </p:nvSpPr>
        <p:spPr>
          <a:xfrm>
            <a:off x="2020701" y="919537"/>
            <a:ext cx="10893915" cy="5938463"/>
          </a:xfrm>
          <a:prstGeom prst="rect">
            <a:avLst/>
          </a:prstGeom>
          <a:blipFill dpi="0" rotWithShape="1">
            <a:blip r:embed="rId2">
              <a:alphaModFix amt="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7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720E70-56EB-42D6-915F-EA4C717EB9E4}"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
        <p:nvSpPr>
          <p:cNvPr id="8" name="Content Placeholder 2"/>
          <p:cNvSpPr>
            <a:spLocks noGrp="1"/>
          </p:cNvSpPr>
          <p:nvPr>
            <p:ph idx="1"/>
          </p:nvPr>
        </p:nvSpPr>
        <p:spPr>
          <a:xfrm>
            <a:off x="838200" y="1458930"/>
            <a:ext cx="10515600" cy="471803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
        <p:nvSpPr>
          <p:cNvPr id="8"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06C96A5-1280-4BBD-93AB-AD67D678B93B}" type="datetime1">
              <a:rPr lang="en-US" smtClean="0"/>
              <a:t>7/3/2023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
        <p:nvSpPr>
          <p:cNvPr id="9"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7/3/2023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dirty="0"/>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 id="2147483693"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hyperlink" Target="https://www.doe.virginia.gov/data-policy-funding/data-reports/data-collection/positions-and-exits-collection" TargetMode="External"/><Relationship Id="rId2" Type="http://schemas.openxmlformats.org/officeDocument/2006/relationships/notesSlide" Target="../notesSlides/notesSlide11.xml"/><Relationship Id="rId1" Type="http://schemas.openxmlformats.org/officeDocument/2006/relationships/slideLayout" Target="../slideLayouts/slideLayout18.xml"/><Relationship Id="rId5" Type="http://schemas.openxmlformats.org/officeDocument/2006/relationships/hyperlink" Target="mailto:resultshelp@doe.Virginia.gov" TargetMode="External"/><Relationship Id="rId4" Type="http://schemas.openxmlformats.org/officeDocument/2006/relationships/hyperlink" Target="mailto:aleta.fonville@doe.virginia.gov"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C58FD-EC71-3F44-8D70-7EAFF31B7F23}"/>
              </a:ext>
            </a:extLst>
          </p:cNvPr>
          <p:cNvSpPr>
            <a:spLocks noGrp="1"/>
          </p:cNvSpPr>
          <p:nvPr>
            <p:ph type="ctrTitle"/>
          </p:nvPr>
        </p:nvSpPr>
        <p:spPr>
          <a:xfrm>
            <a:off x="838200" y="1130909"/>
            <a:ext cx="10608733" cy="2387600"/>
          </a:xfrm>
        </p:spPr>
        <p:txBody>
          <a:bodyPr>
            <a:normAutofit fontScale="90000"/>
          </a:bodyPr>
          <a:lstStyle/>
          <a:p>
            <a:pPr algn="ctr"/>
            <a:r>
              <a:rPr lang="en-US" dirty="0"/>
              <a:t>Summer </a:t>
            </a:r>
            <a:br>
              <a:rPr lang="en-US" dirty="0"/>
            </a:br>
            <a:r>
              <a:rPr lang="en-US" dirty="0"/>
              <a:t>Positions and Exits Collection</a:t>
            </a:r>
          </a:p>
        </p:txBody>
      </p:sp>
      <p:sp>
        <p:nvSpPr>
          <p:cNvPr id="3" name="Subtitle 2">
            <a:extLst>
              <a:ext uri="{FF2B5EF4-FFF2-40B4-BE49-F238E27FC236}">
                <a16:creationId xmlns:a16="http://schemas.microsoft.com/office/drawing/2014/main" id="{00B6E87B-5556-024B-8CA8-E1C1B2E6D8F1}"/>
              </a:ext>
            </a:extLst>
          </p:cNvPr>
          <p:cNvSpPr>
            <a:spLocks noGrp="1"/>
          </p:cNvSpPr>
          <p:nvPr>
            <p:ph type="subTitle" idx="1"/>
          </p:nvPr>
        </p:nvSpPr>
        <p:spPr/>
        <p:txBody>
          <a:bodyPr/>
          <a:lstStyle/>
          <a:p>
            <a:r>
              <a:rPr lang="en-US" dirty="0"/>
              <a:t>March 2023</a:t>
            </a:r>
          </a:p>
        </p:txBody>
      </p:sp>
      <p:sp>
        <p:nvSpPr>
          <p:cNvPr id="4" name="Slide Number Placeholder 3"/>
          <p:cNvSpPr>
            <a:spLocks noGrp="1"/>
          </p:cNvSpPr>
          <p:nvPr>
            <p:ph type="sldNum" sz="quarter" idx="12"/>
          </p:nvPr>
        </p:nvSpPr>
        <p:spPr/>
        <p:txBody>
          <a:bodyPr/>
          <a:lstStyle/>
          <a:p>
            <a:fld id="{25E842EE-07A5-BF42-B259-F0753968FB43}" type="slidenum">
              <a:rPr lang="en-US" smtClean="0"/>
              <a:t>1</a:t>
            </a:fld>
            <a:endParaRPr lang="en-US" dirty="0"/>
          </a:p>
        </p:txBody>
      </p:sp>
    </p:spTree>
    <p:extLst>
      <p:ext uri="{BB962C8B-B14F-4D97-AF65-F5344CB8AC3E}">
        <p14:creationId xmlns:p14="http://schemas.microsoft.com/office/powerpoint/2010/main" val="2377213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8794"/>
            <a:ext cx="10515600" cy="1325563"/>
          </a:xfrm>
        </p:spPr>
        <p:txBody>
          <a:bodyPr>
            <a:normAutofit/>
          </a:bodyPr>
          <a:lstStyle/>
          <a:p>
            <a:r>
              <a:rPr lang="en-US" dirty="0"/>
              <a:t>Data Reporting Timeline</a:t>
            </a:r>
          </a:p>
        </p:txBody>
      </p:sp>
      <p:sp>
        <p:nvSpPr>
          <p:cNvPr id="4" name="Content Placeholder 3"/>
          <p:cNvSpPr>
            <a:spLocks noGrp="1"/>
          </p:cNvSpPr>
          <p:nvPr>
            <p:ph idx="1"/>
          </p:nvPr>
        </p:nvSpPr>
        <p:spPr>
          <a:xfrm>
            <a:off x="838200" y="1604357"/>
            <a:ext cx="11353800" cy="5286894"/>
          </a:xfrm>
        </p:spPr>
        <p:txBody>
          <a:bodyPr>
            <a:normAutofit/>
          </a:bodyPr>
          <a:lstStyle/>
          <a:p>
            <a:pPr marL="0" indent="0">
              <a:buNone/>
            </a:pPr>
            <a:r>
              <a:rPr lang="en-US" dirty="0">
                <a:solidFill>
                  <a:srgbClr val="0F150D"/>
                </a:solidFill>
              </a:rPr>
              <a:t>Division-level data gathering is ongoing July 1, 2022 - June 30, 2023</a:t>
            </a:r>
          </a:p>
          <a:p>
            <a:pPr lvl="8"/>
            <a:endParaRPr lang="en-US" dirty="0"/>
          </a:p>
          <a:p>
            <a:r>
              <a:rPr lang="en-US" dirty="0">
                <a:solidFill>
                  <a:schemeClr val="tx1"/>
                </a:solidFill>
              </a:rPr>
              <a:t>March 15:  	</a:t>
            </a:r>
            <a:r>
              <a:rPr lang="en-US" dirty="0"/>
              <a:t>Training Webinar (full version)</a:t>
            </a:r>
          </a:p>
          <a:p>
            <a:r>
              <a:rPr lang="en-US" dirty="0">
                <a:solidFill>
                  <a:schemeClr val="tx1"/>
                </a:solidFill>
              </a:rPr>
              <a:t>March 28:</a:t>
            </a:r>
            <a:r>
              <a:rPr lang="en-US" dirty="0"/>
              <a:t>		</a:t>
            </a:r>
            <a:r>
              <a:rPr lang="en-US" sz="3600" dirty="0">
                <a:solidFill>
                  <a:schemeClr val="tx1"/>
                </a:solidFill>
              </a:rPr>
              <a:t>Training Webinar (refresher)</a:t>
            </a:r>
          </a:p>
          <a:p>
            <a:pPr algn="l" rtl="0" fontAlgn="base">
              <a:buFont typeface="Arial" panose="020B0604020202020204" pitchFamily="34" charset="0"/>
              <a:buChar char="•"/>
            </a:pPr>
            <a:r>
              <a:rPr lang="en-US" dirty="0">
                <a:solidFill>
                  <a:schemeClr val="tx1"/>
                </a:solidFill>
              </a:rPr>
              <a:t>July 6:</a:t>
            </a:r>
            <a:r>
              <a:rPr lang="en-US" sz="1800" b="1" i="0" dirty="0">
                <a:solidFill>
                  <a:srgbClr val="000000"/>
                </a:solidFill>
                <a:effectLst/>
                <a:latin typeface="Calibri" panose="020F0502020204030204" pitchFamily="34" charset="0"/>
              </a:rPr>
              <a:t> 		</a:t>
            </a:r>
            <a:r>
              <a:rPr lang="en-US" dirty="0"/>
              <a:t>EOY PEC Window Opens (Planned) </a:t>
            </a:r>
          </a:p>
          <a:p>
            <a:pPr algn="l" rtl="0" fontAlgn="base">
              <a:buFont typeface="Arial" panose="020B0604020202020204" pitchFamily="34" charset="0"/>
              <a:buChar char="•"/>
            </a:pPr>
            <a:r>
              <a:rPr lang="en-US" dirty="0">
                <a:solidFill>
                  <a:schemeClr val="tx1"/>
                </a:solidFill>
              </a:rPr>
              <a:t>July 28:</a:t>
            </a:r>
            <a:r>
              <a:rPr lang="en-US" sz="1800" b="1" i="0" dirty="0">
                <a:solidFill>
                  <a:srgbClr val="000000"/>
                </a:solidFill>
                <a:effectLst/>
                <a:latin typeface="Calibri" panose="020F0502020204030204" pitchFamily="34" charset="0"/>
              </a:rPr>
              <a:t>		</a:t>
            </a:r>
            <a:r>
              <a:rPr lang="en-US" dirty="0"/>
              <a:t>EOY PEC Successful Submission Due </a:t>
            </a:r>
          </a:p>
          <a:p>
            <a:pPr algn="l" rtl="0" fontAlgn="base">
              <a:buFont typeface="Arial" panose="020B0604020202020204" pitchFamily="34" charset="0"/>
              <a:buChar char="•"/>
            </a:pPr>
            <a:r>
              <a:rPr lang="en-US" dirty="0">
                <a:solidFill>
                  <a:schemeClr val="tx1"/>
                </a:solidFill>
              </a:rPr>
              <a:t>August 1:</a:t>
            </a:r>
            <a:r>
              <a:rPr lang="en-US" sz="1800" b="1" i="0" dirty="0">
                <a:solidFill>
                  <a:srgbClr val="000000"/>
                </a:solidFill>
                <a:effectLst/>
                <a:latin typeface="Calibri" panose="020F0502020204030204" pitchFamily="34" charset="0"/>
              </a:rPr>
              <a:t>    		</a:t>
            </a:r>
            <a:r>
              <a:rPr lang="en-US" dirty="0"/>
              <a:t>Summer PEC Opens </a:t>
            </a:r>
          </a:p>
          <a:p>
            <a:pPr algn="l" rtl="0" fontAlgn="base">
              <a:buFont typeface="Arial" panose="020B0604020202020204" pitchFamily="34" charset="0"/>
              <a:buChar char="•"/>
            </a:pPr>
            <a:r>
              <a:rPr lang="en-US" dirty="0">
                <a:solidFill>
                  <a:schemeClr val="tx1"/>
                </a:solidFill>
              </a:rPr>
              <a:t>August 7:</a:t>
            </a:r>
            <a:r>
              <a:rPr lang="en-US" sz="1800" b="1" i="0" dirty="0">
                <a:solidFill>
                  <a:srgbClr val="000000"/>
                </a:solidFill>
                <a:effectLst/>
                <a:latin typeface="Calibri" panose="020F0502020204030204" pitchFamily="34" charset="0"/>
              </a:rPr>
              <a:t>    		</a:t>
            </a:r>
            <a:r>
              <a:rPr lang="en-US" dirty="0"/>
              <a:t>Summer PEC Closes </a:t>
            </a:r>
          </a:p>
          <a:p>
            <a:pPr algn="l" rtl="0" fontAlgn="base">
              <a:buFont typeface="Arial" panose="020B0604020202020204" pitchFamily="34" charset="0"/>
              <a:buChar char="•"/>
            </a:pPr>
            <a:r>
              <a:rPr lang="en-US" dirty="0">
                <a:solidFill>
                  <a:schemeClr val="tx1"/>
                </a:solidFill>
              </a:rPr>
              <a:t>August 18: </a:t>
            </a:r>
            <a:r>
              <a:rPr lang="en-US" sz="1800" b="1" i="0" dirty="0">
                <a:solidFill>
                  <a:srgbClr val="000000"/>
                </a:solidFill>
                <a:effectLst/>
                <a:latin typeface="Calibri" panose="020F0502020204030204" pitchFamily="34" charset="0"/>
              </a:rPr>
              <a:t>    	</a:t>
            </a:r>
            <a:r>
              <a:rPr lang="en-US" dirty="0"/>
              <a:t>EOY PEC Final Verification Due </a:t>
            </a:r>
          </a:p>
          <a:p>
            <a:pPr marL="3657600" lvl="8" indent="0">
              <a:buNone/>
            </a:pPr>
            <a:endParaRPr lang="en-US" sz="1600" i="1" dirty="0"/>
          </a:p>
        </p:txBody>
      </p:sp>
    </p:spTree>
    <p:extLst>
      <p:ext uri="{BB962C8B-B14F-4D97-AF65-F5344CB8AC3E}">
        <p14:creationId xmlns:p14="http://schemas.microsoft.com/office/powerpoint/2010/main" val="1852431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72"/>
            <a:ext cx="10515600" cy="1325563"/>
          </a:xfrm>
        </p:spPr>
        <p:txBody>
          <a:bodyPr/>
          <a:lstStyle/>
          <a:p>
            <a:r>
              <a:rPr lang="en-US" dirty="0"/>
              <a:t>Contact Information</a:t>
            </a:r>
          </a:p>
        </p:txBody>
      </p:sp>
      <p:sp>
        <p:nvSpPr>
          <p:cNvPr id="3" name="Content Placeholder 2"/>
          <p:cNvSpPr>
            <a:spLocks noGrp="1"/>
          </p:cNvSpPr>
          <p:nvPr>
            <p:ph idx="1"/>
          </p:nvPr>
        </p:nvSpPr>
        <p:spPr>
          <a:xfrm>
            <a:off x="838200" y="1368427"/>
            <a:ext cx="10683240" cy="5298379"/>
          </a:xfrm>
        </p:spPr>
        <p:txBody>
          <a:bodyPr>
            <a:normAutofit/>
          </a:bodyPr>
          <a:lstStyle/>
          <a:p>
            <a:pPr marL="0" indent="0">
              <a:buNone/>
            </a:pPr>
            <a:r>
              <a:rPr lang="nl-NL" dirty="0">
                <a:solidFill>
                  <a:srgbClr val="0F150D"/>
                </a:solidFill>
              </a:rPr>
              <a:t>Positions &amp; Exits Collection web site</a:t>
            </a:r>
          </a:p>
          <a:p>
            <a:pPr marL="0" indent="0">
              <a:buNone/>
            </a:pPr>
            <a:r>
              <a:rPr lang="en-US" dirty="0">
                <a:hlinkClick r:id="rId3"/>
              </a:rPr>
              <a:t>https://www.doe.virginia.gov/data-policy-funding/data-reports/data-collection/positions-and-exits-collection</a:t>
            </a:r>
            <a:endParaRPr lang="en-US" dirty="0"/>
          </a:p>
          <a:p>
            <a:pPr marL="0" indent="0">
              <a:buNone/>
            </a:pPr>
            <a:endParaRPr lang="en-US" dirty="0"/>
          </a:p>
          <a:p>
            <a:pPr marL="0" indent="0">
              <a:buNone/>
            </a:pPr>
            <a:r>
              <a:rPr lang="en-US" dirty="0" err="1">
                <a:solidFill>
                  <a:srgbClr val="0F150D"/>
                </a:solidFill>
              </a:rPr>
              <a:t>Aleta</a:t>
            </a:r>
            <a:r>
              <a:rPr lang="en-US" dirty="0">
                <a:solidFill>
                  <a:srgbClr val="0F150D"/>
                </a:solidFill>
              </a:rPr>
              <a:t> </a:t>
            </a:r>
            <a:r>
              <a:rPr lang="en-US" dirty="0" err="1">
                <a:solidFill>
                  <a:srgbClr val="0F150D"/>
                </a:solidFill>
              </a:rPr>
              <a:t>Fonville</a:t>
            </a:r>
            <a:r>
              <a:rPr lang="en-US" dirty="0">
                <a:solidFill>
                  <a:srgbClr val="0F150D"/>
                </a:solidFill>
              </a:rPr>
              <a:t>, Specialist, Office of Data Services</a:t>
            </a:r>
          </a:p>
          <a:p>
            <a:pPr marL="0" indent="0">
              <a:buNone/>
            </a:pPr>
            <a:r>
              <a:rPr lang="en-US" dirty="0"/>
              <a:t>Email: </a:t>
            </a:r>
            <a:r>
              <a:rPr lang="en-US" dirty="0">
                <a:hlinkClick r:id="rId4"/>
              </a:rPr>
              <a:t>aleta.fonville@doe.virginia.gov</a:t>
            </a:r>
            <a:r>
              <a:rPr lang="en-US" dirty="0"/>
              <a:t> or</a:t>
            </a:r>
          </a:p>
          <a:p>
            <a:pPr marL="0" indent="0">
              <a:buNone/>
            </a:pPr>
            <a:r>
              <a:rPr lang="en-US" dirty="0"/>
              <a:t>          </a:t>
            </a:r>
            <a:r>
              <a:rPr lang="en-US" dirty="0">
                <a:hlinkClick r:id="rId5"/>
              </a:rPr>
              <a:t>resultshelp@doe.virginia.gov</a:t>
            </a:r>
            <a:r>
              <a:rPr lang="en-US" dirty="0"/>
              <a:t> </a:t>
            </a:r>
          </a:p>
          <a:p>
            <a:pPr marL="0" indent="0">
              <a:buNone/>
            </a:pPr>
            <a:endParaRPr lang="en-US" dirty="0"/>
          </a:p>
          <a:p>
            <a:pPr marL="0" indent="0">
              <a:buNone/>
            </a:pPr>
            <a:r>
              <a:rPr lang="en-US" dirty="0">
                <a:solidFill>
                  <a:srgbClr val="0F150D"/>
                </a:solidFill>
              </a:rPr>
              <a:t>Maggie Clemmons, Director, Office of Licensure and School Leadership</a:t>
            </a:r>
          </a:p>
          <a:p>
            <a:pPr marL="0" indent="0">
              <a:buNone/>
            </a:pPr>
            <a:r>
              <a:rPr lang="nl-NL" dirty="0"/>
              <a:t>Email:  </a:t>
            </a:r>
            <a:r>
              <a:rPr lang="nl-NL" u="sng" dirty="0"/>
              <a:t>maggie.clemmons@doe.virginia.gov</a:t>
            </a:r>
          </a:p>
        </p:txBody>
      </p:sp>
    </p:spTree>
    <p:extLst>
      <p:ext uri="{BB962C8B-B14F-4D97-AF65-F5344CB8AC3E}">
        <p14:creationId xmlns:p14="http://schemas.microsoft.com/office/powerpoint/2010/main" val="796518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C58FD-EC71-3F44-8D70-7EAFF31B7F23}"/>
              </a:ext>
            </a:extLst>
          </p:cNvPr>
          <p:cNvSpPr>
            <a:spLocks noGrp="1"/>
          </p:cNvSpPr>
          <p:nvPr>
            <p:ph type="ctrTitle"/>
          </p:nvPr>
        </p:nvSpPr>
        <p:spPr>
          <a:xfrm>
            <a:off x="838200" y="1130909"/>
            <a:ext cx="10862733" cy="2387600"/>
          </a:xfrm>
        </p:spPr>
        <p:txBody>
          <a:bodyPr>
            <a:normAutofit fontScale="90000"/>
          </a:bodyPr>
          <a:lstStyle/>
          <a:p>
            <a:r>
              <a:rPr lang="en-US" dirty="0"/>
              <a:t>Thank You</a:t>
            </a:r>
            <a:br>
              <a:rPr lang="en-US" dirty="0"/>
            </a:br>
            <a:r>
              <a:rPr lang="en-US" dirty="0"/>
              <a:t>For Your Time </a:t>
            </a:r>
            <a:br>
              <a:rPr lang="en-US" dirty="0"/>
            </a:br>
            <a:r>
              <a:rPr lang="en-US" dirty="0"/>
              <a:t>and Attention</a:t>
            </a:r>
          </a:p>
        </p:txBody>
      </p:sp>
      <p:sp>
        <p:nvSpPr>
          <p:cNvPr id="4" name="Slide Number Placeholder 3"/>
          <p:cNvSpPr>
            <a:spLocks noGrp="1"/>
          </p:cNvSpPr>
          <p:nvPr>
            <p:ph type="sldNum" sz="quarter" idx="12"/>
          </p:nvPr>
        </p:nvSpPr>
        <p:spPr/>
        <p:txBody>
          <a:bodyPr/>
          <a:lstStyle/>
          <a:p>
            <a:fld id="{25E842EE-07A5-BF42-B259-F0753968FB43}" type="slidenum">
              <a:rPr lang="en-US" smtClean="0"/>
              <a:t>12</a:t>
            </a:fld>
            <a:endParaRPr lang="en-US" dirty="0"/>
          </a:p>
        </p:txBody>
      </p:sp>
    </p:spTree>
    <p:extLst>
      <p:ext uri="{BB962C8B-B14F-4D97-AF65-F5344CB8AC3E}">
        <p14:creationId xmlns:p14="http://schemas.microsoft.com/office/powerpoint/2010/main" val="4159033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5" name="Title 4"/>
          <p:cNvSpPr>
            <a:spLocks noGrp="1"/>
          </p:cNvSpPr>
          <p:nvPr>
            <p:ph type="title"/>
          </p:nvPr>
        </p:nvSpPr>
        <p:spPr>
          <a:xfrm>
            <a:off x="958506" y="800392"/>
            <a:ext cx="10264697" cy="1212102"/>
          </a:xfrm>
        </p:spPr>
        <p:txBody>
          <a:bodyPr>
            <a:normAutofit/>
          </a:bodyPr>
          <a:lstStyle/>
          <a:p>
            <a:r>
              <a:rPr lang="en-US" sz="4000">
                <a:solidFill>
                  <a:srgbClr val="FFFFFF"/>
                </a:solidFill>
              </a:rPr>
              <a:t>Agenda	</a:t>
            </a:r>
          </a:p>
        </p:txBody>
      </p:sp>
      <p:sp>
        <p:nvSpPr>
          <p:cNvPr id="6" name="Content Placeholder 5"/>
          <p:cNvSpPr>
            <a:spLocks noGrp="1"/>
          </p:cNvSpPr>
          <p:nvPr>
            <p:ph idx="1"/>
          </p:nvPr>
        </p:nvSpPr>
        <p:spPr>
          <a:xfrm>
            <a:off x="1367624" y="2490436"/>
            <a:ext cx="9708995" cy="3567173"/>
          </a:xfrm>
        </p:spPr>
        <p:txBody>
          <a:bodyPr anchor="ctr">
            <a:normAutofit/>
          </a:bodyPr>
          <a:lstStyle/>
          <a:p>
            <a:r>
              <a:rPr lang="en-US" sz="3200" dirty="0"/>
              <a:t>Summer Collection</a:t>
            </a:r>
          </a:p>
          <a:p>
            <a:r>
              <a:rPr lang="en-US" sz="3200" dirty="0"/>
              <a:t>Wrap Up</a:t>
            </a:r>
          </a:p>
          <a:p>
            <a:endParaRPr lang="en-US" sz="2400" dirty="0"/>
          </a:p>
        </p:txBody>
      </p:sp>
      <p:sp>
        <p:nvSpPr>
          <p:cNvPr id="4" name="Slide Number Placeholder 3"/>
          <p:cNvSpPr>
            <a:spLocks noGrp="1"/>
          </p:cNvSpPr>
          <p:nvPr>
            <p:ph type="sldNum" sz="quarter" idx="12"/>
          </p:nvPr>
        </p:nvSpPr>
        <p:spPr>
          <a:xfrm>
            <a:off x="10707624" y="6382512"/>
            <a:ext cx="685800" cy="320040"/>
          </a:xfrm>
        </p:spPr>
        <p:txBody>
          <a:bodyPr>
            <a:normAutofit/>
          </a:bodyPr>
          <a:lstStyle/>
          <a:p>
            <a:pPr>
              <a:spcAft>
                <a:spcPts val="600"/>
              </a:spcAft>
            </a:pPr>
            <a:fld id="{25E842EE-07A5-BF42-B259-F0753968FB43}" type="slidenum">
              <a:rPr lang="en-US" sz="1000"/>
              <a:pPr>
                <a:spcAft>
                  <a:spcPts val="600"/>
                </a:spcAft>
              </a:pPr>
              <a:t>2</a:t>
            </a:fld>
            <a:endParaRPr lang="en-US" sz="1000"/>
          </a:p>
        </p:txBody>
      </p:sp>
    </p:spTree>
    <p:extLst>
      <p:ext uri="{BB962C8B-B14F-4D97-AF65-F5344CB8AC3E}">
        <p14:creationId xmlns:p14="http://schemas.microsoft.com/office/powerpoint/2010/main" val="2016531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055D5-5CBA-5AB4-BBBC-982C6491EA78}"/>
              </a:ext>
            </a:extLst>
          </p:cNvPr>
          <p:cNvSpPr>
            <a:spLocks noGrp="1"/>
          </p:cNvSpPr>
          <p:nvPr>
            <p:ph type="ctrTitle"/>
          </p:nvPr>
        </p:nvSpPr>
        <p:spPr>
          <a:xfrm>
            <a:off x="838200" y="2417449"/>
            <a:ext cx="10515600" cy="2387600"/>
          </a:xfrm>
        </p:spPr>
        <p:txBody>
          <a:bodyPr>
            <a:normAutofit/>
          </a:bodyPr>
          <a:lstStyle/>
          <a:p>
            <a:r>
              <a:rPr lang="en-US" sz="6000" dirty="0">
                <a:solidFill>
                  <a:srgbClr val="1A4480"/>
                </a:solidFill>
              </a:rPr>
              <a:t>Summer PEC</a:t>
            </a:r>
            <a:br>
              <a:rPr lang="en-US" sz="6000" dirty="0">
                <a:solidFill>
                  <a:srgbClr val="FF0000"/>
                </a:solidFill>
              </a:rPr>
            </a:br>
            <a:endParaRPr lang="en-US" dirty="0"/>
          </a:p>
        </p:txBody>
      </p:sp>
      <p:sp>
        <p:nvSpPr>
          <p:cNvPr id="4" name="Slide Number Placeholder 3">
            <a:extLst>
              <a:ext uri="{FF2B5EF4-FFF2-40B4-BE49-F238E27FC236}">
                <a16:creationId xmlns:a16="http://schemas.microsoft.com/office/drawing/2014/main" id="{B97788F4-041A-3A8B-9BE6-E0440AF7CC5B}"/>
              </a:ext>
            </a:extLst>
          </p:cNvPr>
          <p:cNvSpPr>
            <a:spLocks noGrp="1"/>
          </p:cNvSpPr>
          <p:nvPr>
            <p:ph type="sldNum" sz="quarter" idx="12"/>
          </p:nvPr>
        </p:nvSpPr>
        <p:spPr/>
        <p:txBody>
          <a:bodyPr/>
          <a:lstStyle/>
          <a:p>
            <a:fld id="{B2102BAA-C61A-4A39-BDF1-4340D572B82C}" type="slidenum">
              <a:rPr lang="en-US" smtClean="0"/>
              <a:t>3</a:t>
            </a:fld>
            <a:endParaRPr lang="en-US" dirty="0"/>
          </a:p>
        </p:txBody>
      </p:sp>
    </p:spTree>
    <p:extLst>
      <p:ext uri="{BB962C8B-B14F-4D97-AF65-F5344CB8AC3E}">
        <p14:creationId xmlns:p14="http://schemas.microsoft.com/office/powerpoint/2010/main" val="1046460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Summer EOY Collection</a:t>
            </a:r>
          </a:p>
        </p:txBody>
      </p:sp>
      <p:sp>
        <p:nvSpPr>
          <p:cNvPr id="6" name="Content Placeholder 5"/>
          <p:cNvSpPr>
            <a:spLocks noGrp="1"/>
          </p:cNvSpPr>
          <p:nvPr>
            <p:ph idx="1"/>
          </p:nvPr>
        </p:nvSpPr>
        <p:spPr>
          <a:xfrm>
            <a:off x="838200" y="1825625"/>
            <a:ext cx="10515600" cy="3209513"/>
          </a:xfrm>
        </p:spPr>
        <p:txBody>
          <a:bodyPr>
            <a:normAutofit lnSpcReduction="10000"/>
          </a:bodyPr>
          <a:lstStyle/>
          <a:p>
            <a:pPr marL="0" indent="0" algn="just">
              <a:buNone/>
            </a:pPr>
            <a:r>
              <a:rPr lang="en-US" dirty="0">
                <a:solidFill>
                  <a:schemeClr val="tx1"/>
                </a:solidFill>
              </a:rPr>
              <a:t>The Virginia Department of Education is interested in knowing the number of teacher vacancies by division as of the first day of the new school year. For the purposes of this collection, vacancies include any teaching positions that are unfilled, held by a board certified substitute, or by an individual without appropriate licensure credentials. </a:t>
            </a:r>
          </a:p>
          <a:p>
            <a:pPr marL="0" indent="0" algn="just">
              <a:buNone/>
            </a:pPr>
            <a:endParaRPr lang="en-US" dirty="0">
              <a:solidFill>
                <a:schemeClr val="tx1"/>
              </a:solidFill>
            </a:endParaRPr>
          </a:p>
          <a:p>
            <a:pPr marL="0" indent="0" algn="just">
              <a:buNone/>
            </a:pPr>
            <a:r>
              <a:rPr lang="en-US" dirty="0">
                <a:solidFill>
                  <a:schemeClr val="tx1"/>
                </a:solidFill>
              </a:rPr>
              <a:t>The Summer Collection will be a brief survey to realize the total number of vacancies (actual or anticipated) for your school division. </a:t>
            </a:r>
            <a:endParaRPr lang="en-US" baseline="30000" dirty="0">
              <a:solidFill>
                <a:schemeClr val="tx1"/>
              </a:solidFill>
            </a:endParaRPr>
          </a:p>
        </p:txBody>
      </p:sp>
      <p:sp>
        <p:nvSpPr>
          <p:cNvPr id="4" name="Slide Number Placeholder 3"/>
          <p:cNvSpPr>
            <a:spLocks noGrp="1"/>
          </p:cNvSpPr>
          <p:nvPr>
            <p:ph type="sldNum" sz="quarter" idx="12"/>
          </p:nvPr>
        </p:nvSpPr>
        <p:spPr/>
        <p:txBody>
          <a:bodyPr/>
          <a:lstStyle/>
          <a:p>
            <a:fld id="{25E842EE-07A5-BF42-B259-F0753968FB43}" type="slidenum">
              <a:rPr lang="en-US" smtClean="0"/>
              <a:t>4</a:t>
            </a:fld>
            <a:endParaRPr lang="en-US"/>
          </a:p>
        </p:txBody>
      </p:sp>
    </p:spTree>
    <p:extLst>
      <p:ext uri="{BB962C8B-B14F-4D97-AF65-F5344CB8AC3E}">
        <p14:creationId xmlns:p14="http://schemas.microsoft.com/office/powerpoint/2010/main" val="2168324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Summer EOY Questions</a:t>
            </a:r>
          </a:p>
        </p:txBody>
      </p:sp>
      <p:sp>
        <p:nvSpPr>
          <p:cNvPr id="6" name="Content Placeholder 5"/>
          <p:cNvSpPr>
            <a:spLocks noGrp="1"/>
          </p:cNvSpPr>
          <p:nvPr>
            <p:ph idx="1"/>
          </p:nvPr>
        </p:nvSpPr>
        <p:spPr>
          <a:xfrm>
            <a:off x="838200" y="1446028"/>
            <a:ext cx="11049000" cy="5275447"/>
          </a:xfrm>
        </p:spPr>
        <p:txBody>
          <a:bodyPr>
            <a:normAutofit/>
          </a:bodyPr>
          <a:lstStyle/>
          <a:p>
            <a:pPr marL="514350" indent="-514350" algn="just">
              <a:buFont typeface="+mj-lt"/>
              <a:buAutoNum type="arabicPeriod"/>
            </a:pPr>
            <a:r>
              <a:rPr lang="en-US" dirty="0">
                <a:solidFill>
                  <a:schemeClr val="tx1"/>
                </a:solidFill>
              </a:rPr>
              <a:t>Provide the division’s total number of teacher vacancies as of the first day of the new school year.</a:t>
            </a:r>
          </a:p>
          <a:p>
            <a:pPr marL="514350" indent="-514350" algn="just">
              <a:buFont typeface="+mj-lt"/>
              <a:buAutoNum type="arabicPeriod"/>
            </a:pPr>
            <a:endParaRPr lang="en-US" dirty="0">
              <a:solidFill>
                <a:schemeClr val="tx1"/>
              </a:solidFill>
            </a:endParaRPr>
          </a:p>
          <a:p>
            <a:pPr marL="514350" indent="-514350" algn="just">
              <a:buFont typeface="+mj-lt"/>
              <a:buAutoNum type="arabicPeriod"/>
            </a:pPr>
            <a:r>
              <a:rPr lang="en-US" dirty="0">
                <a:solidFill>
                  <a:schemeClr val="tx1"/>
                </a:solidFill>
              </a:rPr>
              <a:t>Provide the division’s total number of teacher vacancies for each of the top five critical shortage areas listed below, as of the first day of the new school year. </a:t>
            </a:r>
          </a:p>
          <a:p>
            <a:pPr marL="1426464" lvl="1" indent="-514350" algn="just">
              <a:buFont typeface="+mj-lt"/>
              <a:buAutoNum type="alphaLcPeriod"/>
            </a:pPr>
            <a:r>
              <a:rPr lang="en-US" dirty="0">
                <a:solidFill>
                  <a:schemeClr val="tx1"/>
                </a:solidFill>
              </a:rPr>
              <a:t>Elementary Education PreK-6</a:t>
            </a:r>
          </a:p>
          <a:p>
            <a:pPr marL="1426464" lvl="1" indent="-514350" algn="just">
              <a:buFont typeface="+mj-lt"/>
              <a:buAutoNum type="alphaLcPeriod"/>
            </a:pPr>
            <a:r>
              <a:rPr lang="en-US" dirty="0">
                <a:solidFill>
                  <a:schemeClr val="tx1"/>
                </a:solidFill>
              </a:rPr>
              <a:t>Special Education</a:t>
            </a:r>
          </a:p>
          <a:p>
            <a:pPr marL="1426464" lvl="1" indent="-514350" algn="just">
              <a:buFont typeface="+mj-lt"/>
              <a:buAutoNum type="alphaLcPeriod"/>
            </a:pPr>
            <a:r>
              <a:rPr lang="en-US" dirty="0">
                <a:solidFill>
                  <a:schemeClr val="tx1"/>
                </a:solidFill>
              </a:rPr>
              <a:t>Middle Education Grades 6-8</a:t>
            </a:r>
          </a:p>
          <a:p>
            <a:pPr marL="1426464" lvl="1" indent="-514350" algn="just">
              <a:buFont typeface="+mj-lt"/>
              <a:buAutoNum type="alphaLcPeriod"/>
            </a:pPr>
            <a:r>
              <a:rPr lang="en-US" dirty="0">
                <a:solidFill>
                  <a:schemeClr val="tx1"/>
                </a:solidFill>
              </a:rPr>
              <a:t>Career and Technical Education</a:t>
            </a:r>
          </a:p>
          <a:p>
            <a:pPr marL="1426464" lvl="1" indent="-514350" algn="just">
              <a:buFont typeface="+mj-lt"/>
              <a:buAutoNum type="alphaLcPeriod"/>
            </a:pPr>
            <a:r>
              <a:rPr lang="en-US" dirty="0">
                <a:solidFill>
                  <a:schemeClr val="tx1"/>
                </a:solidFill>
              </a:rPr>
              <a:t>Mathematics Grades 6-12 (including Algebra 1)</a:t>
            </a:r>
          </a:p>
        </p:txBody>
      </p:sp>
      <p:sp>
        <p:nvSpPr>
          <p:cNvPr id="4" name="Slide Number Placeholder 3"/>
          <p:cNvSpPr>
            <a:spLocks noGrp="1"/>
          </p:cNvSpPr>
          <p:nvPr>
            <p:ph type="sldNum" sz="quarter" idx="12"/>
          </p:nvPr>
        </p:nvSpPr>
        <p:spPr/>
        <p:txBody>
          <a:bodyPr/>
          <a:lstStyle/>
          <a:p>
            <a:fld id="{25E842EE-07A5-BF42-B259-F0753968FB43}" type="slidenum">
              <a:rPr lang="en-US" smtClean="0"/>
              <a:t>5</a:t>
            </a:fld>
            <a:endParaRPr lang="en-US"/>
          </a:p>
        </p:txBody>
      </p:sp>
    </p:spTree>
    <p:extLst>
      <p:ext uri="{BB962C8B-B14F-4D97-AF65-F5344CB8AC3E}">
        <p14:creationId xmlns:p14="http://schemas.microsoft.com/office/powerpoint/2010/main" val="3159246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Summer EOY Questions</a:t>
            </a:r>
          </a:p>
        </p:txBody>
      </p:sp>
      <p:sp>
        <p:nvSpPr>
          <p:cNvPr id="6" name="Content Placeholder 5"/>
          <p:cNvSpPr>
            <a:spLocks noGrp="1"/>
          </p:cNvSpPr>
          <p:nvPr>
            <p:ph idx="1"/>
          </p:nvPr>
        </p:nvSpPr>
        <p:spPr>
          <a:xfrm>
            <a:off x="838200" y="1446028"/>
            <a:ext cx="11049000" cy="5275447"/>
          </a:xfrm>
        </p:spPr>
        <p:txBody>
          <a:bodyPr>
            <a:normAutofit/>
          </a:bodyPr>
          <a:lstStyle/>
          <a:p>
            <a:pPr marL="514350" indent="-514350" algn="just">
              <a:buFont typeface="+mj-lt"/>
              <a:buAutoNum type="arabicPeriod" startAt="3"/>
            </a:pPr>
            <a:r>
              <a:rPr lang="en-US" dirty="0">
                <a:solidFill>
                  <a:schemeClr val="tx1"/>
                </a:solidFill>
              </a:rPr>
              <a:t>Compared to the start of the last school year, the teacher vacancies in my division are:</a:t>
            </a:r>
          </a:p>
          <a:p>
            <a:pPr marL="1426464" lvl="1" indent="-514350" algn="just">
              <a:buFont typeface="+mj-lt"/>
              <a:buAutoNum type="alphaLcPeriod"/>
            </a:pPr>
            <a:r>
              <a:rPr lang="en-US" dirty="0">
                <a:solidFill>
                  <a:schemeClr val="tx1"/>
                </a:solidFill>
              </a:rPr>
              <a:t>Much better </a:t>
            </a:r>
          </a:p>
          <a:p>
            <a:pPr marL="1426464" lvl="1" indent="-514350" algn="just">
              <a:buFont typeface="+mj-lt"/>
              <a:buAutoNum type="alphaLcPeriod"/>
            </a:pPr>
            <a:r>
              <a:rPr lang="en-US" dirty="0">
                <a:solidFill>
                  <a:schemeClr val="tx1"/>
                </a:solidFill>
              </a:rPr>
              <a:t>Somewhat better </a:t>
            </a:r>
          </a:p>
          <a:p>
            <a:pPr marL="1426464" lvl="1" indent="-514350" algn="just">
              <a:buFont typeface="+mj-lt"/>
              <a:buAutoNum type="alphaLcPeriod"/>
            </a:pPr>
            <a:r>
              <a:rPr lang="en-US" dirty="0">
                <a:solidFill>
                  <a:schemeClr val="tx1"/>
                </a:solidFill>
              </a:rPr>
              <a:t>About the same </a:t>
            </a:r>
          </a:p>
          <a:p>
            <a:pPr marL="1426464" lvl="1" indent="-514350" algn="just">
              <a:buFont typeface="+mj-lt"/>
              <a:buAutoNum type="alphaLcPeriod"/>
            </a:pPr>
            <a:r>
              <a:rPr lang="en-US" dirty="0">
                <a:solidFill>
                  <a:schemeClr val="tx1"/>
                </a:solidFill>
              </a:rPr>
              <a:t>Somewhat worse </a:t>
            </a:r>
          </a:p>
          <a:p>
            <a:pPr marL="1426464" lvl="1" indent="-514350" algn="just">
              <a:buFont typeface="+mj-lt"/>
              <a:buAutoNum type="alphaLcPeriod"/>
            </a:pPr>
            <a:r>
              <a:rPr lang="en-US" dirty="0">
                <a:solidFill>
                  <a:schemeClr val="tx1"/>
                </a:solidFill>
              </a:rPr>
              <a:t>Much worse </a:t>
            </a:r>
          </a:p>
          <a:p>
            <a:pPr marL="1426464" lvl="1" indent="-514350" algn="just">
              <a:buFont typeface="+mj-lt"/>
              <a:buAutoNum type="alphaLcPeriod"/>
            </a:pPr>
            <a:endParaRPr lang="en-US" dirty="0">
              <a:solidFill>
                <a:schemeClr val="tx1"/>
              </a:solidFill>
            </a:endParaRPr>
          </a:p>
          <a:p>
            <a:pPr marL="514350" indent="-514350" algn="just">
              <a:buFont typeface="+mj-lt"/>
              <a:buAutoNum type="arabicPeriod" startAt="3"/>
            </a:pPr>
            <a:r>
              <a:rPr lang="en-US" dirty="0">
                <a:solidFill>
                  <a:schemeClr val="tx1"/>
                </a:solidFill>
              </a:rPr>
              <a:t>Use the space below to provide any additional details on your school division’s vacancies. </a:t>
            </a:r>
          </a:p>
        </p:txBody>
      </p:sp>
      <p:sp>
        <p:nvSpPr>
          <p:cNvPr id="4" name="Slide Number Placeholder 3"/>
          <p:cNvSpPr>
            <a:spLocks noGrp="1"/>
          </p:cNvSpPr>
          <p:nvPr>
            <p:ph type="sldNum" sz="quarter" idx="12"/>
          </p:nvPr>
        </p:nvSpPr>
        <p:spPr/>
        <p:txBody>
          <a:bodyPr/>
          <a:lstStyle/>
          <a:p>
            <a:fld id="{25E842EE-07A5-BF42-B259-F0753968FB43}" type="slidenum">
              <a:rPr lang="en-US" smtClean="0"/>
              <a:t>6</a:t>
            </a:fld>
            <a:endParaRPr lang="en-US"/>
          </a:p>
        </p:txBody>
      </p:sp>
    </p:spTree>
    <p:extLst>
      <p:ext uri="{BB962C8B-B14F-4D97-AF65-F5344CB8AC3E}">
        <p14:creationId xmlns:p14="http://schemas.microsoft.com/office/powerpoint/2010/main" val="484398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5E842EE-07A5-BF42-B259-F0753968FB43}" type="slidenum">
              <a:rPr lang="en-US" smtClean="0"/>
              <a:t>7</a:t>
            </a:fld>
            <a:endParaRPr lang="en-US"/>
          </a:p>
        </p:txBody>
      </p:sp>
      <p:grpSp>
        <p:nvGrpSpPr>
          <p:cNvPr id="7" name="Group 6">
            <a:extLst>
              <a:ext uri="{FF2B5EF4-FFF2-40B4-BE49-F238E27FC236}">
                <a16:creationId xmlns:a16="http://schemas.microsoft.com/office/drawing/2014/main" id="{CE28DF7C-8E63-224B-2B75-1024F532E8AA}"/>
              </a:ext>
            </a:extLst>
          </p:cNvPr>
          <p:cNvGrpSpPr/>
          <p:nvPr/>
        </p:nvGrpSpPr>
        <p:grpSpPr>
          <a:xfrm>
            <a:off x="1743740" y="1329070"/>
            <a:ext cx="8883112" cy="4397170"/>
            <a:chOff x="1743740" y="1329070"/>
            <a:chExt cx="8883112" cy="4397170"/>
          </a:xfrm>
        </p:grpSpPr>
        <p:pic>
          <p:nvPicPr>
            <p:cNvPr id="8" name="Picture 7">
              <a:extLst>
                <a:ext uri="{FF2B5EF4-FFF2-40B4-BE49-F238E27FC236}">
                  <a16:creationId xmlns:a16="http://schemas.microsoft.com/office/drawing/2014/main" id="{5881BD69-626A-4796-BEFA-24319593215A}"/>
                </a:ext>
              </a:extLst>
            </p:cNvPr>
            <p:cNvPicPr>
              <a:picLocks/>
            </p:cNvPicPr>
            <p:nvPr/>
          </p:nvPicPr>
          <p:blipFill>
            <a:blip r:embed="rId3"/>
            <a:stretch>
              <a:fillRect/>
            </a:stretch>
          </p:blipFill>
          <p:spPr>
            <a:xfrm>
              <a:off x="1743740" y="1329070"/>
              <a:ext cx="8883112" cy="4397170"/>
            </a:xfrm>
            <a:prstGeom prst="rect">
              <a:avLst/>
            </a:prstGeom>
          </p:spPr>
        </p:pic>
        <p:pic>
          <p:nvPicPr>
            <p:cNvPr id="6" name="Picture 5">
              <a:extLst>
                <a:ext uri="{FF2B5EF4-FFF2-40B4-BE49-F238E27FC236}">
                  <a16:creationId xmlns:a16="http://schemas.microsoft.com/office/drawing/2014/main" id="{592AD1A0-A5DB-9DDF-F8FE-D62169AF2F2D}"/>
                </a:ext>
              </a:extLst>
            </p:cNvPr>
            <p:cNvPicPr>
              <a:picLocks noChangeAspect="1"/>
            </p:cNvPicPr>
            <p:nvPr/>
          </p:nvPicPr>
          <p:blipFill>
            <a:blip r:embed="rId4"/>
            <a:stretch>
              <a:fillRect/>
            </a:stretch>
          </p:blipFill>
          <p:spPr>
            <a:xfrm>
              <a:off x="3002676" y="3788228"/>
              <a:ext cx="6246935" cy="1927963"/>
            </a:xfrm>
            <a:prstGeom prst="rect">
              <a:avLst/>
            </a:prstGeom>
          </p:spPr>
        </p:pic>
      </p:grpSp>
      <p:sp>
        <p:nvSpPr>
          <p:cNvPr id="2" name="Rectangle 1">
            <a:extLst>
              <a:ext uri="{FF2B5EF4-FFF2-40B4-BE49-F238E27FC236}">
                <a16:creationId xmlns:a16="http://schemas.microsoft.com/office/drawing/2014/main" id="{F06DAA61-8531-4391-8C68-66C540550EF0}"/>
              </a:ext>
            </a:extLst>
          </p:cNvPr>
          <p:cNvSpPr/>
          <p:nvPr/>
        </p:nvSpPr>
        <p:spPr>
          <a:xfrm>
            <a:off x="9096630" y="3382854"/>
            <a:ext cx="1748848" cy="722401"/>
          </a:xfrm>
          <a:prstGeom prst="rect">
            <a:avLst/>
          </a:prstGeom>
          <a:solidFill>
            <a:srgbClr val="4FB9AA"/>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000" b="1" dirty="0"/>
              <a:t>Summer Survey</a:t>
            </a:r>
          </a:p>
        </p:txBody>
      </p:sp>
      <p:sp>
        <p:nvSpPr>
          <p:cNvPr id="3" name="Right Arrow 2"/>
          <p:cNvSpPr/>
          <p:nvPr/>
        </p:nvSpPr>
        <p:spPr>
          <a:xfrm flipH="1">
            <a:off x="10711304" y="3597261"/>
            <a:ext cx="1361095" cy="548699"/>
          </a:xfrm>
          <a:prstGeom prst="rightArrow">
            <a:avLst/>
          </a:prstGeom>
          <a:solidFill>
            <a:schemeClr val="accent2">
              <a:lumMod val="75000"/>
            </a:schemeClr>
          </a:solidFill>
          <a:ln/>
          <a:scene3d>
            <a:camera prst="orthographicFront"/>
            <a:lightRig rig="threePt" dir="t"/>
          </a:scene3d>
          <a:sp3d>
            <a:bevelT w="114300" prst="artDeco"/>
          </a:sp3d>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5617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055D5-5CBA-5AB4-BBBC-982C6491EA78}"/>
              </a:ext>
            </a:extLst>
          </p:cNvPr>
          <p:cNvSpPr>
            <a:spLocks noGrp="1"/>
          </p:cNvSpPr>
          <p:nvPr>
            <p:ph type="ctrTitle"/>
          </p:nvPr>
        </p:nvSpPr>
        <p:spPr>
          <a:xfrm>
            <a:off x="838200" y="2417449"/>
            <a:ext cx="10515600" cy="2387600"/>
          </a:xfrm>
        </p:spPr>
        <p:txBody>
          <a:bodyPr>
            <a:normAutofit/>
          </a:bodyPr>
          <a:lstStyle/>
          <a:p>
            <a:r>
              <a:rPr lang="en-US" dirty="0">
                <a:solidFill>
                  <a:srgbClr val="1A4480"/>
                </a:solidFill>
              </a:rPr>
              <a:t>Wrap Up</a:t>
            </a:r>
            <a:br>
              <a:rPr lang="en-US" sz="6000" dirty="0">
                <a:solidFill>
                  <a:srgbClr val="FF0000"/>
                </a:solidFill>
              </a:rPr>
            </a:br>
            <a:endParaRPr lang="en-US" dirty="0"/>
          </a:p>
        </p:txBody>
      </p:sp>
      <p:sp>
        <p:nvSpPr>
          <p:cNvPr id="4" name="Slide Number Placeholder 3">
            <a:extLst>
              <a:ext uri="{FF2B5EF4-FFF2-40B4-BE49-F238E27FC236}">
                <a16:creationId xmlns:a16="http://schemas.microsoft.com/office/drawing/2014/main" id="{B97788F4-041A-3A8B-9BE6-E0440AF7CC5B}"/>
              </a:ext>
            </a:extLst>
          </p:cNvPr>
          <p:cNvSpPr>
            <a:spLocks noGrp="1"/>
          </p:cNvSpPr>
          <p:nvPr>
            <p:ph type="sldNum" sz="quarter" idx="12"/>
          </p:nvPr>
        </p:nvSpPr>
        <p:spPr/>
        <p:txBody>
          <a:bodyPr/>
          <a:lstStyle/>
          <a:p>
            <a:fld id="{B2102BAA-C61A-4A39-BDF1-4340D572B82C}" type="slidenum">
              <a:rPr lang="en-US" smtClean="0"/>
              <a:t>8</a:t>
            </a:fld>
            <a:endParaRPr lang="en-US" dirty="0"/>
          </a:p>
        </p:txBody>
      </p:sp>
    </p:spTree>
    <p:extLst>
      <p:ext uri="{BB962C8B-B14F-4D97-AF65-F5344CB8AC3E}">
        <p14:creationId xmlns:p14="http://schemas.microsoft.com/office/powerpoint/2010/main" val="1927471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Help for your Division</a:t>
            </a:r>
          </a:p>
        </p:txBody>
      </p:sp>
      <p:sp>
        <p:nvSpPr>
          <p:cNvPr id="3" name="Content Placeholder 2"/>
          <p:cNvSpPr>
            <a:spLocks noGrp="1"/>
          </p:cNvSpPr>
          <p:nvPr>
            <p:ph idx="1"/>
          </p:nvPr>
        </p:nvSpPr>
        <p:spPr/>
        <p:txBody>
          <a:bodyPr>
            <a:normAutofit lnSpcReduction="10000"/>
          </a:bodyPr>
          <a:lstStyle/>
          <a:p>
            <a:r>
              <a:rPr lang="en-US" dirty="0"/>
              <a:t>Assistance with file layouts and uploading files in SSWS</a:t>
            </a:r>
          </a:p>
          <a:p>
            <a:pPr lvl="1"/>
            <a:r>
              <a:rPr lang="en-US" dirty="0"/>
              <a:t>Student Record Collection contact</a:t>
            </a:r>
          </a:p>
          <a:p>
            <a:pPr lvl="1"/>
            <a:r>
              <a:rPr lang="en-US" dirty="0"/>
              <a:t>Master Schedule Collection contact</a:t>
            </a:r>
          </a:p>
          <a:p>
            <a:r>
              <a:rPr lang="en-US" dirty="0"/>
              <a:t>Assistance with access to the PEC application in SSWS</a:t>
            </a:r>
          </a:p>
          <a:p>
            <a:pPr lvl="1"/>
            <a:r>
              <a:rPr lang="en-US" dirty="0"/>
              <a:t>SSWS Account Manager</a:t>
            </a:r>
          </a:p>
          <a:p>
            <a:pPr lvl="1"/>
            <a:r>
              <a:rPr lang="en-US" dirty="0"/>
              <a:t>SSWS back-up Account Manager</a:t>
            </a:r>
          </a:p>
          <a:p>
            <a:pPr lvl="1"/>
            <a:r>
              <a:rPr lang="en-US" dirty="0"/>
              <a:t>Education Registry Application contact</a:t>
            </a:r>
          </a:p>
          <a:p>
            <a:r>
              <a:rPr lang="en-US" dirty="0"/>
              <a:t>Assistance with setting up local approvers</a:t>
            </a:r>
          </a:p>
          <a:p>
            <a:pPr lvl="1"/>
            <a:r>
              <a:rPr lang="en-US" dirty="0"/>
              <a:t>SSWS Account Manager</a:t>
            </a:r>
          </a:p>
          <a:p>
            <a:pPr lvl="1"/>
            <a:r>
              <a:rPr lang="en-US" dirty="0"/>
              <a:t>SSWS back-up Account Manager</a:t>
            </a:r>
          </a:p>
          <a:p>
            <a:pPr lvl="1"/>
            <a:r>
              <a:rPr lang="en-US" dirty="0"/>
              <a:t>Education Registry Application contact</a:t>
            </a:r>
          </a:p>
          <a:p>
            <a:endParaRPr lang="en-US" dirty="0"/>
          </a:p>
          <a:p>
            <a:endParaRPr lang="en-US" dirty="0"/>
          </a:p>
        </p:txBody>
      </p:sp>
      <p:sp>
        <p:nvSpPr>
          <p:cNvPr id="4" name="Slide Number Placeholder 3"/>
          <p:cNvSpPr>
            <a:spLocks noGrp="1"/>
          </p:cNvSpPr>
          <p:nvPr>
            <p:ph type="sldNum" sz="quarter" idx="12"/>
          </p:nvPr>
        </p:nvSpPr>
        <p:spPr/>
        <p:txBody>
          <a:bodyPr/>
          <a:lstStyle/>
          <a:p>
            <a:fld id="{25E842EE-07A5-BF42-B259-F0753968FB43}" type="slidenum">
              <a:rPr lang="en-US" smtClean="0"/>
              <a:t>9</a:t>
            </a:fld>
            <a:endParaRPr lang="en-US"/>
          </a:p>
        </p:txBody>
      </p:sp>
    </p:spTree>
    <p:extLst>
      <p:ext uri="{BB962C8B-B14F-4D97-AF65-F5344CB8AC3E}">
        <p14:creationId xmlns:p14="http://schemas.microsoft.com/office/powerpoint/2010/main" val="2862653436"/>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24943</TotalTime>
  <Words>578</Words>
  <Application>Microsoft Office PowerPoint</Application>
  <PresentationFormat>Widescreen</PresentationFormat>
  <Paragraphs>91</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Courier New</vt:lpstr>
      <vt:lpstr>Georgia</vt:lpstr>
      <vt:lpstr>Trebuchet MS</vt:lpstr>
      <vt:lpstr>Office Theme</vt:lpstr>
      <vt:lpstr>Summer  Positions and Exits Collection</vt:lpstr>
      <vt:lpstr>Agenda </vt:lpstr>
      <vt:lpstr>Summer PEC </vt:lpstr>
      <vt:lpstr>Summer EOY Collection</vt:lpstr>
      <vt:lpstr>Summer EOY Questions</vt:lpstr>
      <vt:lpstr>Summer EOY Questions</vt:lpstr>
      <vt:lpstr>PowerPoint Presentation</vt:lpstr>
      <vt:lpstr>Wrap Up </vt:lpstr>
      <vt:lpstr>Internal Help for your Division</vt:lpstr>
      <vt:lpstr>Data Reporting Timeline</vt:lpstr>
      <vt:lpstr>Contact Information</vt:lpstr>
      <vt:lpstr>Thank You For Your Time  and Attention</vt:lpstr>
    </vt:vector>
  </TitlesOfParts>
  <Company>Virginia Information Technologies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VITA Program</dc:creator>
  <cp:lastModifiedBy>Fonville, Aleta (DOE)</cp:lastModifiedBy>
  <cp:revision>153</cp:revision>
  <cp:lastPrinted>2023-04-11T16:07:34Z</cp:lastPrinted>
  <dcterms:created xsi:type="dcterms:W3CDTF">2022-07-20T12:39:39Z</dcterms:created>
  <dcterms:modified xsi:type="dcterms:W3CDTF">2023-07-03T13:12:08Z</dcterms:modified>
</cp:coreProperties>
</file>