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257" r:id="rId5"/>
    <p:sldId id="258" r:id="rId6"/>
    <p:sldId id="456" r:id="rId7"/>
    <p:sldId id="316" r:id="rId8"/>
    <p:sldId id="464" r:id="rId9"/>
    <p:sldId id="466" r:id="rId10"/>
    <p:sldId id="467" r:id="rId11"/>
    <p:sldId id="471" r:id="rId12"/>
    <p:sldId id="472" r:id="rId13"/>
    <p:sldId id="473" r:id="rId14"/>
    <p:sldId id="474" r:id="rId15"/>
    <p:sldId id="475" r:id="rId16"/>
    <p:sldId id="476" r:id="rId17"/>
    <p:sldId id="477" r:id="rId18"/>
    <p:sldId id="478" r:id="rId19"/>
    <p:sldId id="479" r:id="rId20"/>
    <p:sldId id="480" r:id="rId21"/>
    <p:sldId id="482" r:id="rId22"/>
    <p:sldId id="313" r:id="rId23"/>
    <p:sldId id="465" r:id="rId24"/>
    <p:sldId id="483" r:id="rId25"/>
    <p:sldId id="503" r:id="rId26"/>
    <p:sldId id="502" r:id="rId27"/>
    <p:sldId id="501" r:id="rId28"/>
    <p:sldId id="500" r:id="rId29"/>
    <p:sldId id="504" r:id="rId30"/>
    <p:sldId id="484" r:id="rId31"/>
    <p:sldId id="485" r:id="rId32"/>
    <p:sldId id="492" r:id="rId33"/>
    <p:sldId id="486" r:id="rId34"/>
    <p:sldId id="487" r:id="rId35"/>
    <p:sldId id="491" r:id="rId36"/>
    <p:sldId id="320" r:id="rId37"/>
    <p:sldId id="321" r:id="rId38"/>
    <p:sldId id="489" r:id="rId39"/>
    <p:sldId id="259" r:id="rId40"/>
    <p:sldId id="264" r:id="rId41"/>
    <p:sldId id="490" r:id="rId42"/>
    <p:sldId id="493" r:id="rId43"/>
    <p:sldId id="305"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400E02-EDA0-A211-EAE1-22722186720C}" name="Ullrich, Rebecca (DOE)" initials="UR(" userId="S::Rebecca.Ullrich@doe.virginia.gov::21f24c1b-3c1d-479f-959f-cc8655c3d077" providerId="AD"/>
  <p188:author id="{90ACCF35-C068-221B-E1C5-B8A3E115AFC6}" name="Meyers, Kris (DOE)" initials="M(" userId="S::kris.meyers@doe.virginia.gov::50142cab-4367-48b0-8975-b70aaa041464" providerId="AD"/>
  <p188:author id="{C23C093C-EAA5-22BE-7359-F00A68B7CF3A}" name="Williams, Jeff (DOE)" initials="W(" userId="S::jeff.williams@doe.virginia.gov::81f6353a-f281-4cb3-9e8d-a2c3b4191e92" providerId="AD"/>
  <p188:author id="{F40E6F77-4BF1-1087-9F1B-A618C3D06642}" name="Ullrich, Rebecca (DOE)" initials="U(" userId="S::rebecca.ullrich@doe.virginia.gov::21f24c1b-3c1d-479f-959f-cc8655c3d077" providerId="AD"/>
  <p188:author id="{D620FB94-ADF3-149C-E62A-5217F9942DCD}" name="Allan, Mark (DOE)" initials="A(" userId="S::mark.allan1@doe.virginia.gov::6813abd1-2df4-47e8-aae0-ffc042a2a99b" providerId="AD"/>
  <p188:author id="{860213D2-869B-2015-C61C-17755D5D63B1}" name="Silva, Jessica (DOE)" initials="S(" userId="S::jessica.silva@doe.virginia.gov::4c15eef4-92d0-4862-84d6-50c846f24a4e" providerId="AD"/>
  <p188:author id="{304F4ED4-FAFF-AA32-46D9-5EC3C0FD7ED8}" name="Lewis, Alieyyah (DOE)" initials="L(" userId="S::alieyyah.lewis@doe.virginia.gov::3634c69b-c875-408b-9dfd-5c27433a6acb" providerId="AD"/>
  <p188:author id="{0D29ACD5-F33D-CB40-A602-3B24A9212823}" name="Lewis, Alieyyah (DOE)" initials="LA(" userId="S::Alieyyah.Lewis@doe.virginia.gov::3634c69b-c875-408b-9dfd-5c27433a6acb" providerId="AD"/>
  <p188:author id="{A25E0BED-760B-E88D-1B08-2F627EC13FEC}" name="Conway, Jenna (DOE)" initials="C(" userId="S::jenna.conway@doe.virginia.gov::da588274-f37c-454d-8548-dcbcfca12eb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898FE-D5F3-1F74-C2EE-BE40F3AC28A2}" v="272" dt="2023-06-16T17:55:53.427"/>
    <p1510:client id="{5D268A1D-688C-3384-26BF-684443231018}" v="5" dt="2023-06-21T14:14:48.878"/>
    <p1510:client id="{832838B4-48EC-4B73-9B5B-5BF88156E1E8}" v="446" dt="2023-06-27T21:15:12.844"/>
    <p1510:client id="{90FE9D12-59EF-1D8F-982E-10506F4B1226}" v="19" dt="2023-06-16T21:07:16.601"/>
    <p1510:client id="{A72ADE4F-6FE2-1C86-D251-E763E6821BE0}" v="5" dt="2023-06-15T20:47:36.488"/>
    <p1510:client id="{D7FD0C89-5B48-D334-ECA2-0C9AB4C293E6}" v="3" dt="2023-06-15T20:32:45.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206169-7969-4E32-A702-143B7FBD0DB1}" type="datetimeFigureOut">
              <a:t>6/27/2023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78B4B7-E108-403B-A8CC-457F9B770DCF}" type="slidenum">
              <a:t>‹#›</a:t>
            </a:fld>
            <a:endParaRPr lang="en-US"/>
          </a:p>
        </p:txBody>
      </p:sp>
    </p:spTree>
    <p:extLst>
      <p:ext uri="{BB962C8B-B14F-4D97-AF65-F5344CB8AC3E}">
        <p14:creationId xmlns:p14="http://schemas.microsoft.com/office/powerpoint/2010/main" val="4056130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0" name="Google Shape;24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59298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providing recommendations for and tracking progress on the financing of a comprehensive birth-to-five early childhood care and education system as established in § 22.1-289.03 that provides stable, high-quality early childhood care and education services for families who need them the most, empowers parents with choices that meet their needs and preferences, and supports both school readiness and workforce participation.</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20062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88416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1a5e57395b2_0_3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97" name="Google Shape;697;g1a5e57395b2_0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7" name="Google Shape;24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4086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4284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64731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42426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a5e57395b2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g1a5e57395b2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72076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Establishing links between the Ready Region Family Councils (RRFC) and the Virginia Promise Partnership Parent Advisory (VPPPA) with representatives from each RRFC attending the March VPPPA meeting. </a:t>
            </a:r>
          </a:p>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30</a:t>
            </a:fld>
            <a:endParaRPr lang="en-US"/>
          </a:p>
        </p:txBody>
      </p:sp>
    </p:spTree>
    <p:extLst>
      <p:ext uri="{BB962C8B-B14F-4D97-AF65-F5344CB8AC3E}">
        <p14:creationId xmlns:p14="http://schemas.microsoft.com/office/powerpoint/2010/main" val="2492670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78B4B7-E108-403B-A8CC-457F9B770DCF}" type="slidenum">
              <a:rPr lang="en-US" smtClean="0"/>
              <a:t>31</a:t>
            </a:fld>
            <a:endParaRPr lang="en-US"/>
          </a:p>
        </p:txBody>
      </p:sp>
    </p:spTree>
    <p:extLst>
      <p:ext uri="{BB962C8B-B14F-4D97-AF65-F5344CB8AC3E}">
        <p14:creationId xmlns:p14="http://schemas.microsoft.com/office/powerpoint/2010/main" val="16285550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45"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22" name="Google Shape;22;p4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6"/>
        <p:cNvGrpSpPr/>
        <p:nvPr/>
      </p:nvGrpSpPr>
      <p:grpSpPr>
        <a:xfrm>
          <a:off x="0" y="0"/>
          <a:ext cx="0" cy="0"/>
          <a:chOff x="0" y="0"/>
          <a:chExt cx="0" cy="0"/>
        </a:xfrm>
      </p:grpSpPr>
      <p:sp>
        <p:nvSpPr>
          <p:cNvPr id="77" name="Google Shape;77;p54"/>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4"/>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82"/>
        <p:cNvGrpSpPr/>
        <p:nvPr/>
      </p:nvGrpSpPr>
      <p:grpSpPr>
        <a:xfrm>
          <a:off x="0" y="0"/>
          <a:ext cx="0" cy="0"/>
          <a:chOff x="0" y="0"/>
          <a:chExt cx="0" cy="0"/>
        </a:xfrm>
      </p:grpSpPr>
      <p:sp>
        <p:nvSpPr>
          <p:cNvPr id="83" name="Google Shape;83;p5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5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85" name="Google Shape;85;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88"/>
        <p:cNvGrpSpPr/>
        <p:nvPr/>
      </p:nvGrpSpPr>
      <p:grpSpPr>
        <a:xfrm>
          <a:off x="0" y="0"/>
          <a:ext cx="0" cy="0"/>
          <a:chOff x="0" y="0"/>
          <a:chExt cx="0" cy="0"/>
        </a:xfrm>
      </p:grpSpPr>
      <p:sp>
        <p:nvSpPr>
          <p:cNvPr id="89" name="Google Shape;89;p56"/>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56"/>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56"/>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5"/>
        <p:cNvGrpSpPr/>
        <p:nvPr/>
      </p:nvGrpSpPr>
      <p:grpSpPr>
        <a:xfrm>
          <a:off x="0" y="0"/>
          <a:ext cx="0" cy="0"/>
          <a:chOff x="0" y="0"/>
          <a:chExt cx="0" cy="0"/>
        </a:xfrm>
      </p:grpSpPr>
      <p:sp>
        <p:nvSpPr>
          <p:cNvPr id="96" name="Google Shape;96;p5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57"/>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98" name="Google Shape;98;p5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57"/>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0" name="Google Shape;100;p5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104"/>
        <p:cNvGrpSpPr/>
        <p:nvPr/>
      </p:nvGrpSpPr>
      <p:grpSpPr>
        <a:xfrm>
          <a:off x="0" y="0"/>
          <a:ext cx="0" cy="0"/>
          <a:chOff x="0" y="0"/>
          <a:chExt cx="0" cy="0"/>
        </a:xfrm>
      </p:grpSpPr>
      <p:sp>
        <p:nvSpPr>
          <p:cNvPr id="105" name="Google Shape;105;p5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58"/>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7" name="Google Shape;107;p5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8" name="Google Shape;108;p58"/>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09" name="Google Shape;109;p5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13"/>
        <p:cNvGrpSpPr/>
        <p:nvPr/>
      </p:nvGrpSpPr>
      <p:grpSpPr>
        <a:xfrm>
          <a:off x="0" y="0"/>
          <a:ext cx="0" cy="0"/>
          <a:chOff x="0" y="0"/>
          <a:chExt cx="0" cy="0"/>
        </a:xfrm>
      </p:grpSpPr>
      <p:sp>
        <p:nvSpPr>
          <p:cNvPr id="114" name="Google Shape;114;p59"/>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8"/>
        <p:cNvGrpSpPr/>
        <p:nvPr/>
      </p:nvGrpSpPr>
      <p:grpSpPr>
        <a:xfrm>
          <a:off x="0" y="0"/>
          <a:ext cx="0" cy="0"/>
          <a:chOff x="0" y="0"/>
          <a:chExt cx="0" cy="0"/>
        </a:xfrm>
      </p:grpSpPr>
      <p:sp>
        <p:nvSpPr>
          <p:cNvPr id="119" name="Google Shape;119;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122"/>
        <p:cNvGrpSpPr/>
        <p:nvPr/>
      </p:nvGrpSpPr>
      <p:grpSpPr>
        <a:xfrm>
          <a:off x="0" y="0"/>
          <a:ext cx="0" cy="0"/>
          <a:chOff x="0" y="0"/>
          <a:chExt cx="0" cy="0"/>
        </a:xfrm>
      </p:grpSpPr>
      <p:sp>
        <p:nvSpPr>
          <p:cNvPr id="123" name="Google Shape;123;p6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61"/>
          <p:cNvSpPr>
            <a:spLocks noGrp="1"/>
          </p:cNvSpPr>
          <p:nvPr>
            <p:ph type="pic" idx="2"/>
          </p:nvPr>
        </p:nvSpPr>
        <p:spPr>
          <a:xfrm>
            <a:off x="5183188" y="987425"/>
            <a:ext cx="6172200" cy="2259209"/>
          </a:xfrm>
          <a:prstGeom prst="rect">
            <a:avLst/>
          </a:prstGeom>
          <a:noFill/>
          <a:ln>
            <a:noFill/>
          </a:ln>
        </p:spPr>
      </p:sp>
      <p:sp>
        <p:nvSpPr>
          <p:cNvPr id="125" name="Google Shape;125;p6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6" name="Google Shape;126;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129" name="Google Shape;129;p61"/>
          <p:cNvSpPr>
            <a:spLocks noGrp="1"/>
          </p:cNvSpPr>
          <p:nvPr>
            <p:ph type="pic" idx="3"/>
          </p:nvPr>
        </p:nvSpPr>
        <p:spPr>
          <a:xfrm>
            <a:off x="5183188" y="3451509"/>
            <a:ext cx="2970212" cy="2259209"/>
          </a:xfrm>
          <a:prstGeom prst="rect">
            <a:avLst/>
          </a:prstGeom>
          <a:noFill/>
          <a:ln>
            <a:noFill/>
          </a:ln>
        </p:spPr>
      </p:sp>
      <p:sp>
        <p:nvSpPr>
          <p:cNvPr id="130" name="Google Shape;130;p61"/>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46"/>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46"/>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2" name="Google Shape;32;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5"/>
        <p:cNvGrpSpPr/>
        <p:nvPr/>
      </p:nvGrpSpPr>
      <p:grpSpPr>
        <a:xfrm>
          <a:off x="0" y="0"/>
          <a:ext cx="0" cy="0"/>
          <a:chOff x="0" y="0"/>
          <a:chExt cx="0" cy="0"/>
        </a:xfrm>
      </p:grpSpPr>
      <p:sp>
        <p:nvSpPr>
          <p:cNvPr id="36" name="Google Shape;36;p48"/>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4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4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2"/>
        <p:cNvGrpSpPr/>
        <p:nvPr/>
      </p:nvGrpSpPr>
      <p:grpSpPr>
        <a:xfrm>
          <a:off x="0" y="0"/>
          <a:ext cx="0" cy="0"/>
          <a:chOff x="0" y="0"/>
          <a:chExt cx="0" cy="0"/>
        </a:xfrm>
      </p:grpSpPr>
      <p:sp>
        <p:nvSpPr>
          <p:cNvPr id="43" name="Google Shape;43;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9"/>
          <p:cNvSpPr>
            <a:spLocks noGrp="1"/>
          </p:cNvSpPr>
          <p:nvPr>
            <p:ph type="pic" idx="2"/>
          </p:nvPr>
        </p:nvSpPr>
        <p:spPr>
          <a:xfrm>
            <a:off x="5183188" y="987425"/>
            <a:ext cx="6172200" cy="4873625"/>
          </a:xfrm>
          <a:prstGeom prst="rect">
            <a:avLst/>
          </a:prstGeom>
          <a:noFill/>
          <a:ln>
            <a:noFill/>
          </a:ln>
        </p:spPr>
      </p:sp>
      <p:sp>
        <p:nvSpPr>
          <p:cNvPr id="45" name="Google Shape;45;p4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6" name="Google Shape;46;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9"/>
        <p:cNvGrpSpPr/>
        <p:nvPr/>
      </p:nvGrpSpPr>
      <p:grpSpPr>
        <a:xfrm>
          <a:off x="0" y="0"/>
          <a:ext cx="0" cy="0"/>
          <a:chOff x="0" y="0"/>
          <a:chExt cx="0" cy="0"/>
        </a:xfrm>
      </p:grpSpPr>
      <p:sp>
        <p:nvSpPr>
          <p:cNvPr id="50" name="Google Shape;50;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5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5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56"/>
        <p:cNvGrpSpPr/>
        <p:nvPr/>
      </p:nvGrpSpPr>
      <p:grpSpPr>
        <a:xfrm>
          <a:off x="0" y="0"/>
          <a:ext cx="0" cy="0"/>
          <a:chOff x="0" y="0"/>
          <a:chExt cx="0" cy="0"/>
        </a:xfrm>
      </p:grpSpPr>
      <p:sp>
        <p:nvSpPr>
          <p:cNvPr id="57" name="Google Shape;57;p51"/>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51"/>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9" name="Google Shape;59;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62"/>
        <p:cNvGrpSpPr/>
        <p:nvPr/>
      </p:nvGrpSpPr>
      <p:grpSpPr>
        <a:xfrm>
          <a:off x="0" y="0"/>
          <a:ext cx="0" cy="0"/>
          <a:chOff x="0" y="0"/>
          <a:chExt cx="0" cy="0"/>
        </a:xfrm>
      </p:grpSpPr>
      <p:sp>
        <p:nvSpPr>
          <p:cNvPr id="63" name="Google Shape;63;p52"/>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52"/>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65" name="Google Shape;65;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52"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eorgia"/>
              <a:ea typeface="Georgia"/>
              <a:cs typeface="Georgia"/>
              <a:sym typeface="Georgia"/>
            </a:endParaRPr>
          </a:p>
        </p:txBody>
      </p:sp>
      <p:sp>
        <p:nvSpPr>
          <p:cNvPr id="69" name="Google Shape;69;p52"/>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70"/>
        <p:cNvGrpSpPr/>
        <p:nvPr/>
      </p:nvGrpSpPr>
      <p:grpSpPr>
        <a:xfrm>
          <a:off x="0" y="0"/>
          <a:ext cx="0" cy="0"/>
          <a:chOff x="0" y="0"/>
          <a:chExt cx="0" cy="0"/>
        </a:xfrm>
      </p:grpSpPr>
      <p:sp>
        <p:nvSpPr>
          <p:cNvPr id="71" name="Google Shape;71;p53"/>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3"/>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3" name="Google Shape;73;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Georgia"/>
                <a:ea typeface="Georgia"/>
                <a:cs typeface="Georgia"/>
                <a:sym typeface="Georgia"/>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Georgia"/>
                <a:ea typeface="Georgia"/>
                <a:cs typeface="Georgia"/>
                <a:sym typeface="Georgia"/>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endParaRPr/>
          </a:p>
        </p:txBody>
      </p:sp>
      <p:sp>
        <p:nvSpPr>
          <p:cNvPr id="12" name="Google Shape;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3" name="Google Shape;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Georgia"/>
                <a:ea typeface="Georgia"/>
                <a:cs typeface="Georgia"/>
                <a:sym typeface="Georgia"/>
              </a:defRPr>
            </a:lvl9pPr>
          </a:lstStyle>
          <a:p>
            <a:endParaRPr/>
          </a:p>
        </p:txBody>
      </p:sp>
      <p:sp>
        <p:nvSpPr>
          <p:cNvPr id="14" name="Google Shape;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Georgia"/>
                <a:ea typeface="Georgia"/>
                <a:cs typeface="Georgia"/>
                <a:sym typeface="Georgi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register.dls.virginia.gov/process.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lis.virginia.gov/cgi-bin/legp604.exe?231+sum+HB2140" TargetMode="External"/><Relationship Id="rId2" Type="http://schemas.openxmlformats.org/officeDocument/2006/relationships/hyperlink" Target="https://lis.virginia.gov/cgi-bin/legp604.exe?231+sum+SB1146" TargetMode="External"/><Relationship Id="rId1" Type="http://schemas.openxmlformats.org/officeDocument/2006/relationships/slideLayout" Target="../slideLayouts/slideLayout2.xml"/><Relationship Id="rId4" Type="http://schemas.openxmlformats.org/officeDocument/2006/relationships/hyperlink" Target="http://law.lis.virginia.gov/vacode/22.1-289.059"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lis.virginia.gov/cgi-bin/legp604.exe?231+sum+HB2140" TargetMode="External"/><Relationship Id="rId2" Type="http://schemas.openxmlformats.org/officeDocument/2006/relationships/hyperlink" Target="https://lis.virginia.gov/cgi-bin/legp604.exe?231+sum+SB114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
          <p:cNvSpPr txBox="1">
            <a:spLocks noGrp="1"/>
          </p:cNvSpPr>
          <p:nvPr>
            <p:ph type="ctrTitle"/>
          </p:nvPr>
        </p:nvSpPr>
        <p:spPr>
          <a:xfrm>
            <a:off x="272650" y="495398"/>
            <a:ext cx="7990500" cy="23877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C12436"/>
              </a:buClr>
              <a:buSzPts val="4500"/>
              <a:buFont typeface="Trebuchet MS"/>
              <a:buNone/>
            </a:pPr>
            <a:r>
              <a:rPr lang="en-US" sz="4200" b="1" cap="none"/>
              <a:t>Virginia’s Early Childhood Advisory Committee (ECAC)</a:t>
            </a:r>
            <a:endParaRPr sz="4200"/>
          </a:p>
        </p:txBody>
      </p:sp>
      <p:sp>
        <p:nvSpPr>
          <p:cNvPr id="243" name="Google Shape;243;p1"/>
          <p:cNvSpPr txBox="1">
            <a:spLocks noGrp="1"/>
          </p:cNvSpPr>
          <p:nvPr>
            <p:ph type="subTitle" idx="1"/>
          </p:nvPr>
        </p:nvSpPr>
        <p:spPr>
          <a:xfrm>
            <a:off x="841050" y="2883098"/>
            <a:ext cx="5255100" cy="1655700"/>
          </a:xfrm>
          <a:prstGeom prst="rect">
            <a:avLst/>
          </a:prstGeom>
          <a:noFill/>
          <a:ln>
            <a:noFill/>
          </a:ln>
        </p:spPr>
        <p:txBody>
          <a:bodyPr spcFirstLastPara="1" wrap="square" lIns="91425" tIns="45700" rIns="91425" bIns="45700" anchor="t" anchorCtr="0">
            <a:normAutofit/>
          </a:bodyPr>
          <a:lstStyle/>
          <a:p>
            <a:pPr indent="-361950" algn="ctr">
              <a:spcBef>
                <a:spcPts val="800"/>
              </a:spcBef>
              <a:buClr>
                <a:srgbClr val="0F150D"/>
              </a:buClr>
              <a:buSzPts val="1800"/>
            </a:pPr>
            <a:r>
              <a:rPr lang="en-US"/>
              <a:t>June 21, 2023</a:t>
            </a:r>
          </a:p>
        </p:txBody>
      </p:sp>
      <p:sp>
        <p:nvSpPr>
          <p:cNvPr id="244" name="Google Shape;24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a:t>
            </a:fld>
            <a:endParaRPr/>
          </a:p>
        </p:txBody>
      </p:sp>
    </p:spTree>
    <p:extLst>
      <p:ext uri="{BB962C8B-B14F-4D97-AF65-F5344CB8AC3E}">
        <p14:creationId xmlns:p14="http://schemas.microsoft.com/office/powerpoint/2010/main" val="3489508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None/>
            </a:pPr>
            <a:r>
              <a:rPr lang="en-US" sz="2000" b="1"/>
              <a:t>Part V: Staffing and Supervision.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000"/>
              <a:t>Revise language to strike 8VAC20-781-280 F because group size requirements for school age children were added under 8VAC20-781-280 A.</a:t>
            </a:r>
          </a:p>
          <a:p>
            <a:pPr marL="1412240" lvl="2" indent="-342900">
              <a:lnSpc>
                <a:spcPct val="100000"/>
              </a:lnSpc>
              <a:spcBef>
                <a:spcPts val="0"/>
              </a:spcBef>
              <a:buClr>
                <a:schemeClr val="tx1"/>
              </a:buClr>
              <a:buSzPct val="90000"/>
              <a:buFont typeface="Georgia" panose="02040502050405020303" pitchFamily="18" charset="0"/>
              <a:buChar char="−"/>
            </a:pPr>
            <a:r>
              <a:rPr lang="en-US"/>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a:t>New language:</a:t>
            </a:r>
          </a:p>
          <a:p>
            <a:pPr lvl="3">
              <a:lnSpc>
                <a:spcPct val="100000"/>
              </a:lnSpc>
              <a:spcBef>
                <a:spcPts val="0"/>
              </a:spcBef>
              <a:buClr>
                <a:schemeClr val="tx1"/>
              </a:buClr>
              <a:buSzPct val="90000"/>
              <a:buFont typeface="Wingdings" panose="05000000000000000000" pitchFamily="2" charset="2"/>
              <a:buChar char="Ø"/>
            </a:pPr>
            <a:r>
              <a:rPr lang="en-US" sz="2000"/>
              <a:t>N/A; language removed. (p. 24)</a:t>
            </a:r>
          </a:p>
          <a:p>
            <a:pPr marL="1485900" lvl="3" indent="0">
              <a:lnSpc>
                <a:spcPct val="100000"/>
              </a:lnSpc>
              <a:buNone/>
            </a:pPr>
            <a:endParaRPr lang="en-US" sz="1600"/>
          </a:p>
        </p:txBody>
      </p:sp>
    </p:spTree>
    <p:extLst>
      <p:ext uri="{BB962C8B-B14F-4D97-AF65-F5344CB8AC3E}">
        <p14:creationId xmlns:p14="http://schemas.microsoft.com/office/powerpoint/2010/main" val="3460128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None/>
            </a:pPr>
            <a:r>
              <a:rPr lang="en-US" sz="2000" b="1"/>
              <a:t>Part VI: Program Requirements and Equipment. Endorsed with the following amendments:</a:t>
            </a:r>
          </a:p>
          <a:p>
            <a:pPr lvl="1">
              <a:lnSpc>
                <a:spcPct val="100000"/>
              </a:lnSpc>
              <a:spcBef>
                <a:spcPts val="0"/>
              </a:spcBef>
              <a:spcAft>
                <a:spcPts val="1200"/>
              </a:spcAft>
              <a:buClr>
                <a:schemeClr val="tx1"/>
              </a:buClr>
              <a:buSzPct val="90000"/>
              <a:buFont typeface="Arial" panose="020B0604020202020204" pitchFamily="34" charset="0"/>
              <a:buChar char="•"/>
            </a:pPr>
            <a:r>
              <a:rPr lang="en-US" sz="2000"/>
              <a:t>Revise language to state "visual media" in 8VAC20-781-320 C.</a:t>
            </a:r>
          </a:p>
          <a:p>
            <a:pPr lvl="1">
              <a:lnSpc>
                <a:spcPct val="100000"/>
              </a:lnSpc>
              <a:spcBef>
                <a:spcPts val="0"/>
              </a:spcBef>
              <a:buClr>
                <a:schemeClr val="tx1"/>
              </a:buClr>
              <a:buSzPct val="90000"/>
              <a:buFont typeface="Arial" panose="020B0604020202020204" pitchFamily="34" charset="0"/>
              <a:buChar char="•"/>
            </a:pPr>
            <a:r>
              <a:rPr lang="en-US" sz="2000"/>
              <a:t>Revise language to prohibit the use of visual media in infant groups (0 up to 16 months) and make other modifications as necessary to correct age groupings.</a:t>
            </a:r>
          </a:p>
          <a:p>
            <a:pPr marL="1412240" lvl="2" indent="-342900">
              <a:lnSpc>
                <a:spcPct val="100000"/>
              </a:lnSpc>
              <a:spcBef>
                <a:spcPts val="0"/>
              </a:spcBef>
              <a:buClr>
                <a:schemeClr val="tx1"/>
              </a:buClr>
              <a:buSzPct val="90000"/>
              <a:buFont typeface="Georgia" panose="02040502050405020303" pitchFamily="18" charset="0"/>
              <a:buChar char="−"/>
            </a:pPr>
            <a:r>
              <a:rPr lang="en-US"/>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a:t>New language:</a:t>
            </a:r>
          </a:p>
          <a:p>
            <a:pPr lvl="3">
              <a:spcBef>
                <a:spcPts val="0"/>
              </a:spcBef>
              <a:buClr>
                <a:schemeClr val="tx1"/>
              </a:buClr>
              <a:buSzPct val="90000"/>
              <a:buFont typeface="Wingdings" panose="05000000000000000000" pitchFamily="2" charset="2"/>
              <a:buChar char="Ø"/>
            </a:pPr>
            <a:r>
              <a:rPr lang="en-US" sz="2000"/>
              <a:t>C. If the center uses visual media such as television, videos, video games, software, and computers, the following shall apply: </a:t>
            </a:r>
          </a:p>
          <a:p>
            <a:pPr lvl="4">
              <a:lnSpc>
                <a:spcPct val="100000"/>
              </a:lnSpc>
              <a:spcBef>
                <a:spcPts val="0"/>
              </a:spcBef>
              <a:buClr>
                <a:schemeClr val="tx1"/>
              </a:buClr>
              <a:buSzPct val="90000"/>
              <a:buAutoNum type="arabicPeriod"/>
            </a:pPr>
            <a:r>
              <a:rPr lang="en-US" sz="2000"/>
              <a:t>For infants, the use of visual media is prohibited.</a:t>
            </a:r>
          </a:p>
          <a:p>
            <a:pPr lvl="4">
              <a:lnSpc>
                <a:spcPct val="100000"/>
              </a:lnSpc>
              <a:spcBef>
                <a:spcPts val="0"/>
              </a:spcBef>
              <a:buClr>
                <a:schemeClr val="tx1"/>
              </a:buClr>
              <a:buSzPct val="90000"/>
              <a:buAutoNum type="arabicPeriod"/>
            </a:pPr>
            <a:r>
              <a:rPr lang="en-US" sz="2000"/>
              <a:t>For toddlers, media use up to two hours per day is permitted if the center operates more than six hours per day. (p. 26)</a:t>
            </a:r>
          </a:p>
        </p:txBody>
      </p:sp>
    </p:spTree>
    <p:extLst>
      <p:ext uri="{BB962C8B-B14F-4D97-AF65-F5344CB8AC3E}">
        <p14:creationId xmlns:p14="http://schemas.microsoft.com/office/powerpoint/2010/main" val="1672729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30"/>
            <a:ext cx="10515600" cy="5313619"/>
          </a:xfrm>
        </p:spPr>
        <p:txBody>
          <a:bodyPr>
            <a:normAutofit fontScale="85000" lnSpcReduction="20000"/>
          </a:bodyPr>
          <a:lstStyle/>
          <a:p>
            <a:pPr marL="114300" indent="0">
              <a:lnSpc>
                <a:spcPct val="120000"/>
              </a:lnSpc>
              <a:spcBef>
                <a:spcPts val="0"/>
              </a:spcBef>
              <a:spcAft>
                <a:spcPts val="1200"/>
              </a:spcAft>
              <a:buNone/>
            </a:pPr>
            <a:r>
              <a:rPr lang="en-US" sz="2400" b="1"/>
              <a:t>Part VI: Program Requirements and Equipment (continued). Endorsed with the following amendments:</a:t>
            </a:r>
          </a:p>
          <a:p>
            <a:pPr lvl="1">
              <a:lnSpc>
                <a:spcPct val="120000"/>
              </a:lnSpc>
              <a:spcBef>
                <a:spcPts val="0"/>
              </a:spcBef>
              <a:buClr>
                <a:schemeClr val="tx1"/>
              </a:buClr>
              <a:buSzPct val="90000"/>
              <a:buFont typeface="Arial" panose="020B0604020202020204" pitchFamily="34" charset="0"/>
              <a:buChar char="•"/>
            </a:pPr>
            <a:r>
              <a:rPr lang="en-US"/>
              <a:t>Revise language to strike "as soon as possible" from 8VAC20-781-340 F.</a:t>
            </a:r>
          </a:p>
          <a:p>
            <a:pPr marL="1412240" lvl="2" indent="-342900">
              <a:lnSpc>
                <a:spcPct val="120000"/>
              </a:lnSpc>
              <a:spcBef>
                <a:spcPts val="0"/>
              </a:spcBef>
              <a:buClr>
                <a:schemeClr val="tx1"/>
              </a:buClr>
              <a:buSzPct val="90000"/>
              <a:buFont typeface="Georgia" panose="02040502050405020303" pitchFamily="18" charset="0"/>
              <a:buChar char="−"/>
            </a:pPr>
            <a:r>
              <a:rPr lang="en-US" sz="2400"/>
              <a:t>Correction complete.</a:t>
            </a:r>
          </a:p>
          <a:p>
            <a:pPr marL="1412240" lvl="2" indent="-342900">
              <a:lnSpc>
                <a:spcPct val="120000"/>
              </a:lnSpc>
              <a:spcBef>
                <a:spcPts val="0"/>
              </a:spcBef>
              <a:buClr>
                <a:schemeClr val="tx1"/>
              </a:buClr>
              <a:buSzPct val="90000"/>
              <a:buFont typeface="Georgia" panose="02040502050405020303" pitchFamily="18" charset="0"/>
              <a:buChar char="−"/>
            </a:pPr>
            <a:r>
              <a:rPr lang="en-US" sz="2400"/>
              <a:t>New language: </a:t>
            </a:r>
          </a:p>
          <a:p>
            <a:pPr lvl="3">
              <a:lnSpc>
                <a:spcPct val="120000"/>
              </a:lnSpc>
              <a:spcBef>
                <a:spcPts val="0"/>
              </a:spcBef>
              <a:buClr>
                <a:schemeClr val="tx1"/>
              </a:buClr>
              <a:buSzPct val="90000"/>
              <a:buFont typeface="Wingdings" panose="05000000000000000000" pitchFamily="2" charset="2"/>
              <a:buChar char="Ø"/>
            </a:pPr>
            <a:r>
              <a:rPr lang="en-US" sz="2400"/>
              <a:t>F. The licensee shall ensure that staff shall move an infant who falls asleep outside of their crib to the infant's assigned crib. (p. 28)</a:t>
            </a:r>
          </a:p>
          <a:p>
            <a:pPr lvl="1">
              <a:lnSpc>
                <a:spcPct val="120000"/>
              </a:lnSpc>
              <a:spcBef>
                <a:spcPts val="1200"/>
              </a:spcBef>
              <a:buClr>
                <a:schemeClr val="tx1"/>
              </a:buClr>
              <a:buSzPct val="90000"/>
              <a:buFont typeface="Arial" panose="020B0604020202020204" pitchFamily="34" charset="0"/>
              <a:buChar char="•"/>
            </a:pPr>
            <a:r>
              <a:rPr lang="en-US"/>
              <a:t>Revise language to state "If" instead of "When" in 8VAC20-781-380 D.</a:t>
            </a:r>
          </a:p>
          <a:p>
            <a:pPr marL="1412240" lvl="2" indent="-342900">
              <a:lnSpc>
                <a:spcPct val="120000"/>
              </a:lnSpc>
              <a:spcBef>
                <a:spcPts val="0"/>
              </a:spcBef>
              <a:buClr>
                <a:schemeClr val="tx1"/>
              </a:buClr>
              <a:buSzPct val="90000"/>
              <a:buFont typeface="Georgia" panose="02040502050405020303" pitchFamily="18" charset="0"/>
              <a:buChar char="−"/>
            </a:pPr>
            <a:r>
              <a:rPr lang="en-US" sz="2400"/>
              <a:t>Correction complete.</a:t>
            </a:r>
          </a:p>
          <a:p>
            <a:pPr marL="1412240" lvl="2" indent="-342900">
              <a:lnSpc>
                <a:spcPct val="120000"/>
              </a:lnSpc>
              <a:spcBef>
                <a:spcPts val="0"/>
              </a:spcBef>
              <a:buClr>
                <a:schemeClr val="tx1"/>
              </a:buClr>
              <a:buSzPct val="90000"/>
              <a:buFont typeface="Georgia" panose="02040502050405020303" pitchFamily="18" charset="0"/>
              <a:buChar char="−"/>
            </a:pPr>
            <a:r>
              <a:rPr lang="en-US" sz="2400"/>
              <a:t>New language:</a:t>
            </a:r>
          </a:p>
          <a:p>
            <a:pPr lvl="3">
              <a:lnSpc>
                <a:spcPct val="120000"/>
              </a:lnSpc>
              <a:spcBef>
                <a:spcPts val="0"/>
              </a:spcBef>
              <a:spcAft>
                <a:spcPts val="1200"/>
              </a:spcAft>
              <a:buClr>
                <a:schemeClr val="tx1"/>
              </a:buClr>
              <a:buSzPct val="90000"/>
              <a:buFont typeface="Wingdings" panose="05000000000000000000" pitchFamily="2" charset="2"/>
              <a:buChar char="Ø"/>
            </a:pPr>
            <a:r>
              <a:rPr lang="en-US" sz="2400"/>
              <a:t>D. If time out is used as a behavior guidance technique: (p. 29)</a:t>
            </a:r>
          </a:p>
          <a:p>
            <a:pPr lvl="1">
              <a:lnSpc>
                <a:spcPct val="120000"/>
              </a:lnSpc>
              <a:buClr>
                <a:schemeClr val="tx1"/>
              </a:buClr>
              <a:buSzPct val="90000"/>
              <a:buFont typeface="Arial" panose="020B0604020202020204" pitchFamily="34" charset="0"/>
              <a:buChar char="•"/>
            </a:pPr>
            <a:r>
              <a:rPr lang="en-US"/>
              <a:t>Recommendation to develop guidance in relation to developing quality, developmentally appropriate schedules for school-age children. VDOE will work in partnership with VPOST on guidance relevant to programming for school-age children. </a:t>
            </a:r>
          </a:p>
          <a:p>
            <a:pPr marL="114300" indent="0">
              <a:buNone/>
            </a:pPr>
            <a:endParaRPr lang="en-US" sz="3400"/>
          </a:p>
        </p:txBody>
      </p:sp>
    </p:spTree>
    <p:extLst>
      <p:ext uri="{BB962C8B-B14F-4D97-AF65-F5344CB8AC3E}">
        <p14:creationId xmlns:p14="http://schemas.microsoft.com/office/powerpoint/2010/main" val="1947669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None/>
            </a:pPr>
            <a:r>
              <a:rPr lang="en-US" sz="2000" b="1"/>
              <a:t>Part VI: Program Requirements and Equipment (continued).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000"/>
              <a:t>Revise section title to state "Parental engagement" instead of "Parental involvement" in 8VAC20-781-400.</a:t>
            </a:r>
          </a:p>
          <a:p>
            <a:pPr marL="1412240" lvl="2" indent="-342900">
              <a:lnSpc>
                <a:spcPct val="100000"/>
              </a:lnSpc>
              <a:spcBef>
                <a:spcPts val="0"/>
              </a:spcBef>
              <a:buClr>
                <a:schemeClr val="tx1"/>
              </a:buClr>
              <a:buSzPct val="90000"/>
              <a:buFont typeface="Georgia" panose="02040502050405020303" pitchFamily="18" charset="0"/>
              <a:buChar char="−"/>
            </a:pPr>
            <a:r>
              <a:rPr lang="en-US"/>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a:t>New language: </a:t>
            </a:r>
          </a:p>
          <a:p>
            <a:pPr lvl="3">
              <a:lnSpc>
                <a:spcPct val="100000"/>
              </a:lnSpc>
              <a:spcBef>
                <a:spcPts val="0"/>
              </a:spcBef>
              <a:buClr>
                <a:schemeClr val="tx1"/>
              </a:buClr>
              <a:buSzPct val="90000"/>
              <a:buFont typeface="Wingdings" panose="05000000000000000000" pitchFamily="2" charset="2"/>
              <a:buChar char="Ø"/>
            </a:pPr>
            <a:r>
              <a:rPr lang="en-US" sz="2000"/>
              <a:t>8VAC20-781-400. Parental engagement. (p. 30)</a:t>
            </a:r>
          </a:p>
          <a:p>
            <a:pPr marL="571500" lvl="1" indent="0">
              <a:buNone/>
            </a:pPr>
            <a:endParaRPr lang="en-US" sz="2000"/>
          </a:p>
          <a:p>
            <a:pPr marL="114300" indent="0">
              <a:buNone/>
            </a:pPr>
            <a:endParaRPr lang="en-US" sz="2000"/>
          </a:p>
        </p:txBody>
      </p:sp>
    </p:spTree>
    <p:extLst>
      <p:ext uri="{BB962C8B-B14F-4D97-AF65-F5344CB8AC3E}">
        <p14:creationId xmlns:p14="http://schemas.microsoft.com/office/powerpoint/2010/main" val="3257667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30"/>
            <a:ext cx="10515600" cy="5357735"/>
          </a:xfrm>
        </p:spPr>
        <p:txBody>
          <a:bodyPr>
            <a:normAutofit fontScale="92500"/>
          </a:bodyPr>
          <a:lstStyle/>
          <a:p>
            <a:pPr marL="114300" indent="0">
              <a:lnSpc>
                <a:spcPct val="110000"/>
              </a:lnSpc>
              <a:spcBef>
                <a:spcPts val="0"/>
              </a:spcBef>
              <a:spcAft>
                <a:spcPts val="1200"/>
              </a:spcAft>
              <a:buNone/>
            </a:pPr>
            <a:r>
              <a:rPr lang="en-US" sz="2200" b="1"/>
              <a:t>Part VII: Preventing the Spread of Disease and Infection Control.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200"/>
              <a:t>Revise language in 8VAC20-781-490 to require children to wash hands with liquid soap and water prior to eating.</a:t>
            </a:r>
          </a:p>
          <a:p>
            <a:pPr marL="1412240" lvl="2" indent="-342900">
              <a:lnSpc>
                <a:spcPct val="110000"/>
              </a:lnSpc>
              <a:spcBef>
                <a:spcPts val="0"/>
              </a:spcBef>
              <a:buClr>
                <a:schemeClr val="tx1"/>
              </a:buClr>
              <a:buSzPct val="90000"/>
              <a:buFont typeface="Georgia" panose="02040502050405020303" pitchFamily="18" charset="0"/>
              <a:buChar char="−"/>
            </a:pPr>
            <a:r>
              <a:rPr lang="en-US" sz="2200"/>
              <a:t>Correction complete.</a:t>
            </a:r>
          </a:p>
          <a:p>
            <a:pPr marL="1412240" lvl="2" indent="-342900">
              <a:lnSpc>
                <a:spcPct val="110000"/>
              </a:lnSpc>
              <a:spcBef>
                <a:spcPts val="0"/>
              </a:spcBef>
              <a:buClr>
                <a:schemeClr val="tx1"/>
              </a:buClr>
              <a:buSzPct val="90000"/>
              <a:buFont typeface="Georgia" panose="02040502050405020303" pitchFamily="18" charset="0"/>
              <a:buChar char="−"/>
            </a:pPr>
            <a:r>
              <a:rPr lang="en-US" sz="2200"/>
              <a:t>New language: </a:t>
            </a:r>
          </a:p>
          <a:p>
            <a:pPr lvl="3">
              <a:lnSpc>
                <a:spcPct val="100000"/>
              </a:lnSpc>
              <a:spcBef>
                <a:spcPts val="0"/>
              </a:spcBef>
              <a:buClr>
                <a:schemeClr val="tx1"/>
              </a:buClr>
              <a:buSzPct val="90000"/>
              <a:buFont typeface="Wingdings" panose="05000000000000000000" pitchFamily="2" charset="2"/>
              <a:buChar char="Ø"/>
            </a:pPr>
            <a:r>
              <a:rPr lang="en-US" sz="2200"/>
              <a:t>A. The licensee shall ensure that staff ensure children's hands are washed with liquid soap and running water:</a:t>
            </a:r>
          </a:p>
          <a:p>
            <a:pPr marL="2400300" lvl="4" indent="-457200">
              <a:lnSpc>
                <a:spcPct val="110000"/>
              </a:lnSpc>
              <a:spcBef>
                <a:spcPts val="0"/>
              </a:spcBef>
              <a:buClr>
                <a:schemeClr val="tx1"/>
              </a:buClr>
              <a:buSzPct val="90000"/>
              <a:buAutoNum type="arabicPeriod"/>
            </a:pPr>
            <a:r>
              <a:rPr lang="en-US" sz="2200"/>
              <a:t>After diapering or toileting; </a:t>
            </a:r>
          </a:p>
          <a:p>
            <a:pPr marL="2400300" lvl="4" indent="-457200">
              <a:lnSpc>
                <a:spcPct val="110000"/>
              </a:lnSpc>
              <a:spcBef>
                <a:spcPts val="0"/>
              </a:spcBef>
              <a:buClr>
                <a:schemeClr val="tx1"/>
              </a:buClr>
              <a:buSzPct val="90000"/>
              <a:buAutoNum type="arabicPeriod"/>
            </a:pPr>
            <a:r>
              <a:rPr lang="en-US" sz="2200"/>
              <a:t>After contact with any body fluids; </a:t>
            </a:r>
          </a:p>
          <a:p>
            <a:pPr marL="2400300" lvl="4" indent="-457200">
              <a:lnSpc>
                <a:spcPct val="110000"/>
              </a:lnSpc>
              <a:spcBef>
                <a:spcPts val="0"/>
              </a:spcBef>
              <a:buClr>
                <a:schemeClr val="tx1"/>
              </a:buClr>
              <a:buSzPct val="90000"/>
              <a:buAutoNum type="arabicPeriod"/>
            </a:pPr>
            <a:r>
              <a:rPr lang="en-US" sz="2200"/>
              <a:t>After coming in from outdoors;</a:t>
            </a:r>
          </a:p>
          <a:p>
            <a:pPr marL="2400300" lvl="4" indent="-457200">
              <a:lnSpc>
                <a:spcPct val="110000"/>
              </a:lnSpc>
              <a:spcBef>
                <a:spcPts val="0"/>
              </a:spcBef>
              <a:buClr>
                <a:schemeClr val="tx1"/>
              </a:buClr>
              <a:buSzPct val="90000"/>
              <a:buAutoNum type="arabicPeriod"/>
            </a:pPr>
            <a:r>
              <a:rPr lang="en-US" sz="2200"/>
              <a:t>After handling or caring for animals;</a:t>
            </a:r>
          </a:p>
          <a:p>
            <a:pPr marL="2400300" lvl="4" indent="-457200">
              <a:lnSpc>
                <a:spcPct val="110000"/>
              </a:lnSpc>
              <a:spcBef>
                <a:spcPts val="0"/>
              </a:spcBef>
              <a:buClr>
                <a:schemeClr val="tx1"/>
              </a:buClr>
              <a:buSzPct val="90000"/>
              <a:buAutoNum type="arabicPeriod"/>
            </a:pPr>
            <a:r>
              <a:rPr lang="en-US" sz="2200"/>
              <a:t>Before and after playing with water used by more than one child;</a:t>
            </a:r>
          </a:p>
          <a:p>
            <a:pPr marL="2400300" lvl="4" indent="-457200">
              <a:lnSpc>
                <a:spcPct val="110000"/>
              </a:lnSpc>
              <a:spcBef>
                <a:spcPts val="0"/>
              </a:spcBef>
              <a:buClr>
                <a:schemeClr val="tx1"/>
              </a:buClr>
              <a:buSzPct val="90000"/>
              <a:buAutoNum type="arabicPeriod"/>
            </a:pPr>
            <a:r>
              <a:rPr lang="en-US" sz="2200"/>
              <a:t>When their hands are visibly dirty; and </a:t>
            </a:r>
          </a:p>
          <a:p>
            <a:pPr marL="2400300" lvl="4" indent="-457200">
              <a:lnSpc>
                <a:spcPct val="110000"/>
              </a:lnSpc>
              <a:spcBef>
                <a:spcPts val="0"/>
              </a:spcBef>
              <a:buClr>
                <a:schemeClr val="tx1"/>
              </a:buClr>
              <a:buSzPct val="90000"/>
              <a:buAutoNum type="arabicPeriod"/>
            </a:pPr>
            <a:r>
              <a:rPr lang="en-US" sz="2200"/>
              <a:t>Before eating. (p. 36)</a:t>
            </a:r>
          </a:p>
          <a:p>
            <a:pPr marL="571500" lvl="1" indent="0">
              <a:buNone/>
            </a:pPr>
            <a:endParaRPr lang="en-US"/>
          </a:p>
          <a:p>
            <a:endParaRPr lang="en-US" sz="3400"/>
          </a:p>
        </p:txBody>
      </p:sp>
    </p:spTree>
    <p:extLst>
      <p:ext uri="{BB962C8B-B14F-4D97-AF65-F5344CB8AC3E}">
        <p14:creationId xmlns:p14="http://schemas.microsoft.com/office/powerpoint/2010/main" val="421692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Parts with No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a:lnSpc>
                <a:spcPct val="100000"/>
              </a:lnSpc>
              <a:spcBef>
                <a:spcPts val="0"/>
              </a:spcBef>
              <a:spcAft>
                <a:spcPts val="1200"/>
              </a:spcAft>
            </a:pPr>
            <a:r>
              <a:rPr lang="en-US" sz="2200"/>
              <a:t>Part III: Staff Qualifications and Training.</a:t>
            </a:r>
          </a:p>
          <a:p>
            <a:pPr>
              <a:lnSpc>
                <a:spcPct val="100000"/>
              </a:lnSpc>
              <a:spcBef>
                <a:spcPts val="0"/>
              </a:spcBef>
              <a:spcAft>
                <a:spcPts val="1200"/>
              </a:spcAft>
            </a:pPr>
            <a:r>
              <a:rPr lang="en-US" sz="2200"/>
              <a:t>Part VIII: Medication Administration and Topical Skin Products.</a:t>
            </a:r>
          </a:p>
          <a:p>
            <a:pPr>
              <a:lnSpc>
                <a:spcPct val="100000"/>
              </a:lnSpc>
              <a:spcBef>
                <a:spcPts val="0"/>
              </a:spcBef>
              <a:spcAft>
                <a:spcPts val="1200"/>
              </a:spcAft>
            </a:pPr>
            <a:r>
              <a:rPr lang="en-US" sz="2200"/>
              <a:t>Part IX: First Aid, Emergency Supplies, and Emergency Preparedness and Response.</a:t>
            </a:r>
          </a:p>
          <a:p>
            <a:pPr>
              <a:lnSpc>
                <a:spcPct val="100000"/>
              </a:lnSpc>
              <a:spcBef>
                <a:spcPts val="0"/>
              </a:spcBef>
              <a:spcAft>
                <a:spcPts val="1200"/>
              </a:spcAft>
            </a:pPr>
            <a:r>
              <a:rPr lang="en-US" sz="2200"/>
              <a:t>Part X: Special Services.</a:t>
            </a:r>
          </a:p>
          <a:p>
            <a:pPr>
              <a:lnSpc>
                <a:spcPct val="100000"/>
              </a:lnSpc>
              <a:spcBef>
                <a:spcPts val="0"/>
              </a:spcBef>
              <a:spcAft>
                <a:spcPts val="1200"/>
              </a:spcAft>
            </a:pPr>
            <a:r>
              <a:rPr lang="en-US" sz="2200"/>
              <a:t>Part XI: Evening and Overnight Care Programs.</a:t>
            </a:r>
          </a:p>
          <a:p>
            <a:pPr>
              <a:lnSpc>
                <a:spcPct val="100000"/>
              </a:lnSpc>
              <a:spcBef>
                <a:spcPts val="0"/>
              </a:spcBef>
              <a:spcAft>
                <a:spcPts val="1200"/>
              </a:spcAft>
            </a:pPr>
            <a:r>
              <a:rPr lang="en-US" sz="2200"/>
              <a:t>Part XII: Therapeutic and Special Needs Programs.</a:t>
            </a:r>
          </a:p>
          <a:p>
            <a:pPr marL="571500" lvl="1" indent="0">
              <a:buNone/>
            </a:pPr>
            <a:endParaRPr lang="en-US" sz="2400"/>
          </a:p>
          <a:p>
            <a:pPr marL="571500" lvl="1" indent="0">
              <a:buNone/>
            </a:pPr>
            <a:endParaRPr lang="en-US" sz="2400"/>
          </a:p>
          <a:p>
            <a:endParaRPr lang="en-US" sz="3400"/>
          </a:p>
        </p:txBody>
      </p:sp>
    </p:spTree>
    <p:extLst>
      <p:ext uri="{BB962C8B-B14F-4D97-AF65-F5344CB8AC3E}">
        <p14:creationId xmlns:p14="http://schemas.microsoft.com/office/powerpoint/2010/main" val="3776133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Additional Technical Amendments (1 of 2)</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30"/>
            <a:ext cx="10515600" cy="5170470"/>
          </a:xfrm>
        </p:spPr>
        <p:txBody>
          <a:bodyPr spcFirstLastPara="1" wrap="square" lIns="91425" tIns="45700" rIns="91425" bIns="45700" anchor="t" anchorCtr="0">
            <a:noAutofit/>
          </a:bodyPr>
          <a:lstStyle/>
          <a:p>
            <a:pPr>
              <a:lnSpc>
                <a:spcPct val="100000"/>
              </a:lnSpc>
              <a:spcBef>
                <a:spcPts val="0"/>
              </a:spcBef>
              <a:buClr>
                <a:schemeClr val="tx1"/>
              </a:buClr>
              <a:buSzPct val="90000"/>
            </a:pPr>
            <a:r>
              <a:rPr lang="en-US" sz="2000"/>
              <a:t>8VAC20-781-10 "Parent" definition updated to remove the plural form, "parents".</a:t>
            </a:r>
          </a:p>
          <a:p>
            <a:pPr lvl="1">
              <a:lnSpc>
                <a:spcPct val="100000"/>
              </a:lnSpc>
              <a:spcBef>
                <a:spcPts val="0"/>
              </a:spcBef>
              <a:spcAft>
                <a:spcPts val="1200"/>
              </a:spcAft>
              <a:buClr>
                <a:schemeClr val="tx1"/>
              </a:buClr>
              <a:buSzPct val="90000"/>
              <a:buFont typeface="Georgia" panose="02040502050405020303" pitchFamily="18" charset="0"/>
              <a:buChar char="−"/>
            </a:pPr>
            <a:r>
              <a:rPr lang="en-US" sz="2000"/>
              <a:t>"Parent" means any parent, guardian, legal custodian, or other person having control or charge of a child.</a:t>
            </a:r>
          </a:p>
          <a:p>
            <a:pPr>
              <a:lnSpc>
                <a:spcPct val="100000"/>
              </a:lnSpc>
              <a:spcBef>
                <a:spcPts val="0"/>
              </a:spcBef>
              <a:buClr>
                <a:schemeClr val="tx1"/>
              </a:buClr>
              <a:buSzPct val="90000"/>
            </a:pPr>
            <a:r>
              <a:rPr lang="en-US" sz="2000"/>
              <a:t>8VAC20-781-280 E1 corrected to replace "this section" with the appropriate sections.</a:t>
            </a:r>
          </a:p>
          <a:p>
            <a:pPr lvl="1">
              <a:lnSpc>
                <a:spcPct val="100000"/>
              </a:lnSpc>
              <a:spcBef>
                <a:spcPts val="0"/>
              </a:spcBef>
              <a:buClr>
                <a:schemeClr val="tx1"/>
              </a:buClr>
              <a:buSzPct val="90000"/>
              <a:buFont typeface="Georgia" panose="02040502050405020303" pitchFamily="18" charset="0"/>
              <a:buChar char="−"/>
            </a:pPr>
            <a:r>
              <a:rPr lang="en-US" sz="2000"/>
              <a:t>E. Group size limitations shall not apply during the following:</a:t>
            </a:r>
          </a:p>
          <a:p>
            <a:pPr marL="1526540" lvl="2" indent="-457200">
              <a:lnSpc>
                <a:spcPct val="100000"/>
              </a:lnSpc>
              <a:spcBef>
                <a:spcPts val="0"/>
              </a:spcBef>
              <a:spcAft>
                <a:spcPts val="1200"/>
              </a:spcAft>
              <a:buClr>
                <a:schemeClr val="tx1"/>
              </a:buClr>
              <a:buSzPct val="90000"/>
              <a:buAutoNum type="arabicPeriod"/>
            </a:pPr>
            <a:r>
              <a:rPr lang="en-US"/>
              <a:t>Designated rest periods as described in 8VAC20-781-290 and 8VAC20-781-300;</a:t>
            </a:r>
          </a:p>
          <a:p>
            <a:pPr>
              <a:lnSpc>
                <a:spcPct val="100000"/>
              </a:lnSpc>
              <a:spcBef>
                <a:spcPts val="0"/>
              </a:spcBef>
              <a:buClr>
                <a:schemeClr val="tx1"/>
              </a:buClr>
              <a:buSzPct val="90000"/>
            </a:pPr>
            <a:r>
              <a:rPr lang="en-US" sz="2000"/>
              <a:t>8VAC20-781-320 D updated to replace "subdivision 2" with "subdivision 3" based on the renumbering of subdivisions.</a:t>
            </a:r>
          </a:p>
          <a:p>
            <a:pPr lvl="1">
              <a:lnSpc>
                <a:spcPct val="100000"/>
              </a:lnSpc>
              <a:buClr>
                <a:schemeClr val="tx1"/>
              </a:buClr>
              <a:buSzPct val="90000"/>
              <a:buFont typeface="Georgia" panose="02040502050405020303" pitchFamily="18" charset="0"/>
              <a:buChar char="−"/>
            </a:pPr>
            <a:r>
              <a:rPr lang="en-US" sz="2000"/>
              <a:t>D. Requirements in subdivision 3 of subsection C of this section do not apply to school-age children who attend educational programming that incorporates technology into curriculum learning activities. </a:t>
            </a:r>
          </a:p>
          <a:p>
            <a:pPr marL="114300" indent="0">
              <a:lnSpc>
                <a:spcPct val="100000"/>
              </a:lnSpc>
              <a:buNone/>
            </a:pPr>
            <a:endParaRPr lang="en-US" sz="2000"/>
          </a:p>
          <a:p>
            <a:endParaRPr lang="en-US" sz="2000"/>
          </a:p>
          <a:p>
            <a:pPr marL="571500" lvl="1" indent="0">
              <a:buNone/>
            </a:pPr>
            <a:endParaRPr lang="en-US" sz="2000"/>
          </a:p>
          <a:p>
            <a:pPr marL="571500" lvl="1" indent="0">
              <a:buNone/>
            </a:pPr>
            <a:endParaRPr lang="en-US" sz="2000"/>
          </a:p>
          <a:p>
            <a:endParaRPr lang="en-US" sz="2000"/>
          </a:p>
        </p:txBody>
      </p:sp>
    </p:spTree>
    <p:extLst>
      <p:ext uri="{BB962C8B-B14F-4D97-AF65-F5344CB8AC3E}">
        <p14:creationId xmlns:p14="http://schemas.microsoft.com/office/powerpoint/2010/main" val="766907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Additional Technical Amendments (2 of 2)</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30"/>
            <a:ext cx="10515600" cy="5133894"/>
          </a:xfrm>
        </p:spPr>
        <p:txBody>
          <a:bodyPr spcFirstLastPara="1" wrap="square" lIns="91425" tIns="45700" rIns="91425" bIns="45700" anchor="t" anchorCtr="0">
            <a:noAutofit/>
          </a:bodyPr>
          <a:lstStyle/>
          <a:p>
            <a:pPr>
              <a:lnSpc>
                <a:spcPct val="100000"/>
              </a:lnSpc>
              <a:spcBef>
                <a:spcPts val="0"/>
              </a:spcBef>
              <a:buClr>
                <a:schemeClr val="tx1"/>
              </a:buClr>
              <a:buSzPct val="90000"/>
            </a:pPr>
            <a:r>
              <a:rPr lang="en-US" sz="2000"/>
              <a:t>8VAC20-781-340 B updated to replace "bellies" with "stomachs" to better align with safe sleep language.</a:t>
            </a:r>
          </a:p>
          <a:p>
            <a:pPr lvl="1">
              <a:lnSpc>
                <a:spcPct val="100000"/>
              </a:lnSpc>
              <a:spcBef>
                <a:spcPts val="0"/>
              </a:spcBef>
              <a:spcAft>
                <a:spcPts val="1200"/>
              </a:spcAft>
              <a:buClr>
                <a:schemeClr val="tx1"/>
              </a:buClr>
              <a:buSzPct val="90000"/>
              <a:buFont typeface="Georgia" panose="02040502050405020303" pitchFamily="18" charset="0"/>
              <a:buChar char="−"/>
            </a:pPr>
            <a:r>
              <a:rPr lang="en-US" sz="2000"/>
              <a:t>B. The licensee shall ensure that staff place infants in cribs on their backs (supine) rather than on their stomachs (prone) unless otherwise ordered by a written, signed statement signed by the child's physician or physician’s designee.</a:t>
            </a:r>
          </a:p>
          <a:p>
            <a:pPr>
              <a:lnSpc>
                <a:spcPct val="100000"/>
              </a:lnSpc>
              <a:spcBef>
                <a:spcPts val="0"/>
              </a:spcBef>
              <a:spcAft>
                <a:spcPts val="1200"/>
              </a:spcAft>
              <a:buClr>
                <a:schemeClr val="tx1"/>
              </a:buClr>
              <a:buSzPct val="90000"/>
            </a:pPr>
            <a:r>
              <a:rPr lang="en-US" sz="2000"/>
              <a:t>8VAC20-781-440 lettering corrected where duplicate letters were previously used. Section now contains 8VAC20-781-440 A through P.</a:t>
            </a:r>
          </a:p>
          <a:p>
            <a:pPr>
              <a:lnSpc>
                <a:spcPct val="100000"/>
              </a:lnSpc>
              <a:spcBef>
                <a:spcPts val="0"/>
              </a:spcBef>
              <a:buClr>
                <a:schemeClr val="tx1"/>
              </a:buClr>
              <a:buSzPct val="90000"/>
            </a:pPr>
            <a:r>
              <a:rPr lang="en-US" sz="2000"/>
              <a:t>8VAC20-781-500 D3 corrected to replace "subsection" with "section".</a:t>
            </a:r>
          </a:p>
          <a:p>
            <a:pPr lvl="1">
              <a:lnSpc>
                <a:spcPct val="100000"/>
              </a:lnSpc>
              <a:spcBef>
                <a:spcPts val="0"/>
              </a:spcBef>
              <a:buClr>
                <a:schemeClr val="tx1"/>
              </a:buClr>
              <a:buSzPct val="90000"/>
              <a:buFont typeface="Georgia" panose="02040502050405020303" pitchFamily="18" charset="0"/>
              <a:buChar char="−"/>
            </a:pPr>
            <a:r>
              <a:rPr lang="en-US" sz="2000"/>
              <a:t>D. The diapering area shall have the following:</a:t>
            </a:r>
          </a:p>
          <a:p>
            <a:pPr marL="1069340" lvl="2" indent="0">
              <a:lnSpc>
                <a:spcPct val="100000"/>
              </a:lnSpc>
              <a:spcBef>
                <a:spcPts val="0"/>
              </a:spcBef>
              <a:buNone/>
            </a:pPr>
            <a:r>
              <a:rPr lang="en-US"/>
              <a:t>3.    A nonabsorbent surface for diapering or changing shall be used.  For </a:t>
            </a:r>
          </a:p>
          <a:p>
            <a:pPr marL="1069340" lvl="2" indent="0">
              <a:lnSpc>
                <a:spcPct val="100000"/>
              </a:lnSpc>
              <a:spcBef>
                <a:spcPts val="0"/>
              </a:spcBef>
              <a:buNone/>
            </a:pPr>
            <a:r>
              <a:rPr lang="en-US"/>
              <a:t>       children younger than three years, this surface shall be a  </a:t>
            </a:r>
          </a:p>
          <a:p>
            <a:pPr marL="1069340" lvl="2" indent="0">
              <a:lnSpc>
                <a:spcPct val="100000"/>
              </a:lnSpc>
              <a:spcBef>
                <a:spcPts val="0"/>
              </a:spcBef>
              <a:buNone/>
            </a:pPr>
            <a:r>
              <a:rPr lang="en-US"/>
              <a:t>       changing table or countertop designated for changing unless otherwise </a:t>
            </a:r>
          </a:p>
          <a:p>
            <a:pPr marL="1069340" lvl="2" indent="0">
              <a:lnSpc>
                <a:spcPct val="100000"/>
              </a:lnSpc>
              <a:spcBef>
                <a:spcPts val="0"/>
              </a:spcBef>
              <a:buNone/>
            </a:pPr>
            <a:r>
              <a:rPr lang="en-US"/>
              <a:t>       specified in this section; and </a:t>
            </a:r>
          </a:p>
          <a:p>
            <a:pPr marL="571500" lvl="1" indent="0">
              <a:buNone/>
            </a:pPr>
            <a:endParaRPr lang="en-US" sz="2000"/>
          </a:p>
          <a:p>
            <a:pPr marL="571500" lvl="1" indent="0">
              <a:buNone/>
            </a:pPr>
            <a:endParaRPr lang="en-US" sz="2000"/>
          </a:p>
          <a:p>
            <a:endParaRPr lang="en-US" sz="2000"/>
          </a:p>
        </p:txBody>
      </p:sp>
    </p:spTree>
    <p:extLst>
      <p:ext uri="{BB962C8B-B14F-4D97-AF65-F5344CB8AC3E}">
        <p14:creationId xmlns:p14="http://schemas.microsoft.com/office/powerpoint/2010/main" val="3893807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Next Steps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30"/>
            <a:ext cx="10515600" cy="5015022"/>
          </a:xfrm>
        </p:spPr>
        <p:txBody>
          <a:bodyPr spcFirstLastPara="1" wrap="square" lIns="91425" tIns="45700" rIns="91425" bIns="45700" anchor="t" anchorCtr="0">
            <a:noAutofit/>
          </a:bodyPr>
          <a:lstStyle/>
          <a:p>
            <a:pPr>
              <a:lnSpc>
                <a:spcPct val="100000"/>
              </a:lnSpc>
              <a:spcBef>
                <a:spcPts val="0"/>
              </a:spcBef>
              <a:spcAft>
                <a:spcPts val="1200"/>
              </a:spcAft>
              <a:buClr>
                <a:schemeClr val="tx1"/>
              </a:buClr>
              <a:buSzPct val="90000"/>
            </a:pPr>
            <a:r>
              <a:rPr lang="en-US" sz="2200"/>
              <a:t>Upon approval of the NOIRA, a 30-day comment period (in response to the action, not the content of the regulation) will open. </a:t>
            </a:r>
          </a:p>
          <a:p>
            <a:pPr>
              <a:lnSpc>
                <a:spcPct val="100000"/>
              </a:lnSpc>
              <a:spcBef>
                <a:spcPts val="0"/>
              </a:spcBef>
              <a:spcAft>
                <a:spcPts val="1200"/>
              </a:spcAft>
              <a:buClr>
                <a:schemeClr val="tx1"/>
              </a:buClr>
              <a:buSzPct val="90000"/>
            </a:pPr>
            <a:r>
              <a:rPr lang="en-US" sz="2200"/>
              <a:t>This committee and child care providers will be notified once the public comment period is open. </a:t>
            </a:r>
          </a:p>
          <a:p>
            <a:pPr>
              <a:lnSpc>
                <a:spcPct val="100000"/>
              </a:lnSpc>
              <a:spcBef>
                <a:spcPts val="0"/>
              </a:spcBef>
              <a:spcAft>
                <a:spcPts val="1200"/>
              </a:spcAft>
              <a:buClr>
                <a:schemeClr val="tx1"/>
              </a:buClr>
              <a:buSzPct val="90000"/>
            </a:pPr>
            <a:r>
              <a:rPr lang="en-US" sz="2200"/>
              <a:t>More information regarding the regulatory process may be found at </a:t>
            </a:r>
            <a:r>
              <a:rPr lang="en-US" sz="2200">
                <a:solidFill>
                  <a:schemeClr val="tx1"/>
                </a:solidFill>
                <a:hlinkClick r:id="rId2">
                  <a:extLst>
                    <a:ext uri="{A12FA001-AC4F-418D-AE19-62706E023703}">
                      <ahyp:hlinkClr xmlns:ahyp="http://schemas.microsoft.com/office/drawing/2018/hyperlinkcolor" val="tx"/>
                    </a:ext>
                  </a:extLst>
                </a:hlinkClick>
              </a:rPr>
              <a:t>http://register.dls.virginia.gov/process.shtml</a:t>
            </a:r>
            <a:r>
              <a:rPr lang="en-US" sz="2200"/>
              <a:t>. </a:t>
            </a:r>
          </a:p>
          <a:p>
            <a:pPr>
              <a:lnSpc>
                <a:spcPct val="100000"/>
              </a:lnSpc>
              <a:spcBef>
                <a:spcPts val="0"/>
              </a:spcBef>
              <a:spcAft>
                <a:spcPts val="1200"/>
              </a:spcAft>
              <a:buClr>
                <a:schemeClr val="tx1"/>
              </a:buClr>
              <a:buSzPct val="90000"/>
            </a:pPr>
            <a:r>
              <a:rPr lang="en-US" sz="2200"/>
              <a:t>NOTE: The Virginia Department of Behavioral Health and Developmental Services completed its review on May 31 of the draft standards related to therapeutic recreation programs, and the Virginia Recreation Park Society completed its review on June 9 of the draft standards.  Neither agency noted concerns about the draft standards reviewed.</a:t>
            </a:r>
          </a:p>
          <a:p>
            <a:endParaRPr lang="en-US" sz="3400"/>
          </a:p>
        </p:txBody>
      </p:sp>
    </p:spTree>
    <p:extLst>
      <p:ext uri="{BB962C8B-B14F-4D97-AF65-F5344CB8AC3E}">
        <p14:creationId xmlns:p14="http://schemas.microsoft.com/office/powerpoint/2010/main" val="1918665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600"/>
          </a:p>
          <a:p>
            <a:r>
              <a:rPr lang="en-US" sz="4000">
                <a:solidFill>
                  <a:schemeClr val="tx1"/>
                </a:solidFill>
              </a:rPr>
              <a:t>Update: General Procedures for Licensure and Background Checks </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19</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38674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p>
            <a:pPr marL="0" lvl="0" indent="0" algn="l" rtl="0">
              <a:lnSpc>
                <a:spcPct val="90000"/>
              </a:lnSpc>
              <a:spcBef>
                <a:spcPts val="0"/>
              </a:spcBef>
              <a:spcAft>
                <a:spcPts val="0"/>
              </a:spcAft>
              <a:buClr>
                <a:schemeClr val="lt1"/>
              </a:buClr>
              <a:buSzPts val="4800"/>
              <a:buFont typeface="Georgia"/>
              <a:buNone/>
            </a:pPr>
            <a:r>
              <a:rPr lang="en-US" sz="4000"/>
              <a:t>Agenda</a:t>
            </a:r>
            <a:endParaRPr sz="4000"/>
          </a:p>
        </p:txBody>
      </p:sp>
      <p:sp>
        <p:nvSpPr>
          <p:cNvPr id="250" name="Google Shape;25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a:t>
            </a:fld>
            <a:endParaRPr/>
          </a:p>
        </p:txBody>
      </p:sp>
      <p:sp>
        <p:nvSpPr>
          <p:cNvPr id="251" name="Google Shape;251;p2"/>
          <p:cNvSpPr txBox="1">
            <a:spLocks noGrp="1"/>
          </p:cNvSpPr>
          <p:nvPr>
            <p:ph type="body" idx="1"/>
          </p:nvPr>
        </p:nvSpPr>
        <p:spPr>
          <a:xfrm>
            <a:off x="838200" y="1458925"/>
            <a:ext cx="8979568" cy="4718100"/>
          </a:xfrm>
          <a:prstGeom prst="rect">
            <a:avLst/>
          </a:prstGeom>
          <a:noFill/>
          <a:ln>
            <a:noFill/>
          </a:ln>
        </p:spPr>
        <p:txBody>
          <a:bodyPr spcFirstLastPara="1" wrap="square" lIns="91425" tIns="45700" rIns="91425" bIns="45700" anchor="t" anchorCtr="0">
            <a:normAutofit fontScale="47500" lnSpcReduction="20000"/>
          </a:bodyPr>
          <a:lstStyle/>
          <a:p>
            <a:pPr marL="599440" indent="-514350">
              <a:lnSpc>
                <a:spcPct val="100000"/>
              </a:lnSpc>
              <a:spcBef>
                <a:spcPts val="100"/>
              </a:spcBef>
              <a:buClr>
                <a:schemeClr val="tx1"/>
              </a:buClr>
              <a:buSzPct val="90000"/>
              <a:buFont typeface="+mj-lt"/>
              <a:buAutoNum type="romanUcPeriod"/>
            </a:pPr>
            <a:r>
              <a:rPr lang="en-US" sz="3800">
                <a:solidFill>
                  <a:schemeClr val="accent3"/>
                </a:solidFill>
              </a:rPr>
              <a:t>Full Advisory Committee Convenes</a:t>
            </a:r>
          </a:p>
          <a:p>
            <a:pPr marL="1113790" lvl="1" indent="-571500">
              <a:lnSpc>
                <a:spcPct val="120000"/>
              </a:lnSpc>
              <a:spcBef>
                <a:spcPts val="0"/>
              </a:spcBef>
              <a:spcAft>
                <a:spcPts val="200"/>
              </a:spcAft>
              <a:buClr>
                <a:schemeClr val="tx1"/>
              </a:buClr>
              <a:buSzPct val="90000"/>
              <a:buFont typeface="Georgia" panose="02040502050405020303" pitchFamily="18" charset="0"/>
              <a:buChar char="−"/>
            </a:pPr>
            <a:r>
              <a:rPr lang="en-US" sz="3800">
                <a:solidFill>
                  <a:schemeClr val="accent3"/>
                </a:solidFill>
              </a:rPr>
              <a:t>Approval of April Minutes</a:t>
            </a:r>
          </a:p>
          <a:p>
            <a:pPr marL="1113790" lvl="1" indent="-571500">
              <a:lnSpc>
                <a:spcPct val="120000"/>
              </a:lnSpc>
              <a:spcBef>
                <a:spcPts val="0"/>
              </a:spcBef>
              <a:spcAft>
                <a:spcPts val="1200"/>
              </a:spcAft>
              <a:buClr>
                <a:schemeClr val="tx1"/>
              </a:buClr>
              <a:buSzPct val="90000"/>
              <a:buFont typeface="Georgia" panose="02040502050405020303" pitchFamily="18" charset="0"/>
              <a:buChar char="−"/>
            </a:pPr>
            <a:r>
              <a:rPr lang="en-US" sz="3800">
                <a:solidFill>
                  <a:schemeClr val="accent3"/>
                </a:solidFill>
              </a:rPr>
              <a:t>Welcome new ECAC member, Recharlette Hargraves </a:t>
            </a:r>
          </a:p>
          <a:p>
            <a:pPr marL="599440" indent="-514350">
              <a:lnSpc>
                <a:spcPct val="120000"/>
              </a:lnSpc>
              <a:spcBef>
                <a:spcPts val="0"/>
              </a:spcBef>
              <a:spcAft>
                <a:spcPts val="1200"/>
              </a:spcAft>
              <a:buClr>
                <a:schemeClr val="tx1"/>
              </a:buClr>
              <a:buSzPct val="90000"/>
              <a:buAutoNum type="romanUcPeriod"/>
            </a:pPr>
            <a:r>
              <a:rPr lang="en-US" sz="3800"/>
              <a:t>Review of Public Comment</a:t>
            </a:r>
            <a:endParaRPr lang="en-US" sz="3800">
              <a:solidFill>
                <a:schemeClr val="accent3"/>
              </a:solidFill>
            </a:endParaRPr>
          </a:p>
          <a:p>
            <a:pPr marL="599440" indent="-514350">
              <a:lnSpc>
                <a:spcPct val="120000"/>
              </a:lnSpc>
              <a:spcBef>
                <a:spcPts val="0"/>
              </a:spcBef>
              <a:buClr>
                <a:schemeClr val="tx1"/>
              </a:buClr>
              <a:buSzPct val="90000"/>
              <a:buAutoNum type="romanUcPeriod"/>
            </a:pPr>
            <a:r>
              <a:rPr lang="en-US" sz="3800">
                <a:solidFill>
                  <a:schemeClr val="accent3"/>
                </a:solidFill>
              </a:rPr>
              <a:t>Update: Standards for Licensed Child Day Centers</a:t>
            </a:r>
          </a:p>
          <a:p>
            <a:pPr marL="1113790" marR="0" lvl="1" indent="-571500" algn="l" defTabSz="914400" rtl="0" eaLnBrk="1" fontAlgn="auto" latinLnBrk="0" hangingPunct="1">
              <a:lnSpc>
                <a:spcPct val="120000"/>
              </a:lnSpc>
              <a:spcBef>
                <a:spcPts val="0"/>
              </a:spcBef>
              <a:buClr>
                <a:schemeClr val="tx1"/>
              </a:buClr>
              <a:buSzPct val="90000"/>
              <a:buFont typeface="Georgia" panose="02040502050405020303" pitchFamily="18" charset="0"/>
              <a:buChar char="−"/>
              <a:tabLst/>
              <a:defRPr/>
            </a:pPr>
            <a:r>
              <a:rPr lang="en-US" sz="3800"/>
              <a:t>NOIRA update from the June Board meeting </a:t>
            </a:r>
            <a:r>
              <a:rPr kumimoji="0" lang="en-US" sz="3800" b="0" i="0" u="none" strike="noStrike" kern="0" cap="none" spc="0" normalizeH="0" baseline="0" noProof="0">
                <a:ln>
                  <a:noFill/>
                </a:ln>
                <a:solidFill>
                  <a:srgbClr val="555555"/>
                </a:solidFill>
                <a:effectLst/>
                <a:uLnTx/>
                <a:uFillTx/>
                <a:latin typeface="Georgia"/>
                <a:sym typeface="Georgia"/>
              </a:rPr>
              <a:t> </a:t>
            </a:r>
            <a:endParaRPr lang="en-US" sz="3800" b="0" i="0" u="none" strike="noStrike" kern="0" cap="none" spc="0" normalizeH="0" baseline="0" noProof="0">
              <a:ln>
                <a:noFill/>
              </a:ln>
              <a:solidFill>
                <a:srgbClr val="555555"/>
              </a:solidFill>
              <a:effectLst/>
              <a:uLnTx/>
              <a:uFillTx/>
              <a:latin typeface="Georgia"/>
            </a:endParaRPr>
          </a:p>
          <a:p>
            <a:pPr marL="1113790" lvl="1" indent="-571500">
              <a:lnSpc>
                <a:spcPct val="120000"/>
              </a:lnSpc>
              <a:spcBef>
                <a:spcPts val="0"/>
              </a:spcBef>
              <a:spcAft>
                <a:spcPts val="1200"/>
              </a:spcAft>
              <a:buClr>
                <a:schemeClr val="tx1"/>
              </a:buClr>
              <a:buSzPct val="90000"/>
              <a:buFont typeface="Georgia" panose="02040502050405020303" pitchFamily="18" charset="0"/>
              <a:buChar char="−"/>
              <a:defRPr/>
            </a:pPr>
            <a:r>
              <a:rPr lang="en-US" sz="3800">
                <a:solidFill>
                  <a:schemeClr val="accent3"/>
                </a:solidFill>
              </a:rPr>
              <a:t>Review of changes endorsed by the ECAC in April</a:t>
            </a:r>
          </a:p>
          <a:p>
            <a:pPr marL="599440" indent="-514350">
              <a:lnSpc>
                <a:spcPct val="120000"/>
              </a:lnSpc>
              <a:spcBef>
                <a:spcPts val="0"/>
              </a:spcBef>
              <a:spcAft>
                <a:spcPts val="1200"/>
              </a:spcAft>
              <a:buClr>
                <a:schemeClr val="tx1"/>
              </a:buClr>
              <a:buSzPct val="90000"/>
              <a:buAutoNum type="romanUcPeriod"/>
            </a:pPr>
            <a:r>
              <a:rPr lang="en-US" sz="3800">
                <a:solidFill>
                  <a:schemeClr val="accent3"/>
                </a:solidFill>
              </a:rPr>
              <a:t>Update: General Procedures for Licensure and Background Checks</a:t>
            </a:r>
          </a:p>
          <a:p>
            <a:pPr marL="599440" indent="-514350">
              <a:lnSpc>
                <a:spcPct val="120000"/>
              </a:lnSpc>
              <a:spcBef>
                <a:spcPts val="0"/>
              </a:spcBef>
              <a:spcAft>
                <a:spcPts val="1200"/>
              </a:spcAft>
              <a:buClr>
                <a:schemeClr val="tx1"/>
              </a:buClr>
              <a:buSzPct val="90000"/>
              <a:buAutoNum type="romanUcPeriod"/>
            </a:pPr>
            <a:r>
              <a:rPr lang="en-US" sz="3800">
                <a:solidFill>
                  <a:schemeClr val="accent3"/>
                </a:solidFill>
              </a:rPr>
              <a:t>Update: Exempt Action on Health and Safety Regulations</a:t>
            </a:r>
          </a:p>
          <a:p>
            <a:pPr marL="599440" indent="-514350">
              <a:lnSpc>
                <a:spcPct val="120000"/>
              </a:lnSpc>
              <a:spcBef>
                <a:spcPts val="0"/>
              </a:spcBef>
              <a:spcAft>
                <a:spcPts val="1200"/>
              </a:spcAft>
              <a:buClr>
                <a:schemeClr val="tx1"/>
              </a:buClr>
              <a:buSzPct val="90000"/>
              <a:buAutoNum type="romanUcPeriod"/>
            </a:pPr>
            <a:r>
              <a:rPr lang="en-US" sz="3800">
                <a:solidFill>
                  <a:schemeClr val="accent3"/>
                </a:solidFill>
              </a:rPr>
              <a:t>Update: Preschool Development Grant (PDG)</a:t>
            </a:r>
          </a:p>
          <a:p>
            <a:pPr marL="599440" indent="-514350">
              <a:lnSpc>
                <a:spcPct val="120000"/>
              </a:lnSpc>
              <a:spcBef>
                <a:spcPts val="0"/>
              </a:spcBef>
              <a:spcAft>
                <a:spcPts val="1200"/>
              </a:spcAft>
              <a:buClr>
                <a:schemeClr val="tx1"/>
              </a:buClr>
              <a:buSzPct val="90000"/>
              <a:buAutoNum type="romanUcPeriod"/>
            </a:pPr>
            <a:r>
              <a:rPr lang="en-US" sz="3800">
                <a:solidFill>
                  <a:schemeClr val="accent3"/>
                </a:solidFill>
              </a:rPr>
              <a:t>Update: Commission on Early Childhood Care and Education (ECCE)</a:t>
            </a:r>
          </a:p>
          <a:p>
            <a:pPr marL="599440" indent="-514350">
              <a:lnSpc>
                <a:spcPct val="120000"/>
              </a:lnSpc>
              <a:spcBef>
                <a:spcPts val="0"/>
              </a:spcBef>
              <a:spcAft>
                <a:spcPts val="1200"/>
              </a:spcAft>
              <a:buClr>
                <a:schemeClr val="tx1"/>
              </a:buClr>
              <a:buSzPct val="90000"/>
              <a:buAutoNum type="romanUcPeriod"/>
            </a:pPr>
            <a:r>
              <a:rPr lang="en-US" sz="3800">
                <a:solidFill>
                  <a:schemeClr val="accent3"/>
                </a:solidFill>
              </a:rPr>
              <a:t>Questions and Discussion</a:t>
            </a:r>
          </a:p>
          <a:p>
            <a:pPr marL="85090" indent="0">
              <a:lnSpc>
                <a:spcPct val="100000"/>
              </a:lnSpc>
              <a:spcBef>
                <a:spcPts val="100"/>
              </a:spcBef>
              <a:spcAft>
                <a:spcPts val="1200"/>
              </a:spcAft>
              <a:buClr>
                <a:schemeClr val="tx1"/>
              </a:buClr>
              <a:buSzPct val="90000"/>
              <a:buNone/>
            </a:pPr>
            <a:endParaRPr lang="en-US">
              <a:solidFill>
                <a:schemeClr val="accent3"/>
              </a:solidFill>
            </a:endParaRPr>
          </a:p>
          <a:p>
            <a:pPr marL="85090" indent="0">
              <a:lnSpc>
                <a:spcPct val="114999"/>
              </a:lnSpc>
              <a:spcBef>
                <a:spcPts val="0"/>
              </a:spcBef>
              <a:buClr>
                <a:srgbClr val="555555"/>
              </a:buClr>
              <a:buSzPct val="100000"/>
              <a:buNone/>
            </a:pPr>
            <a:endParaRPr lang="en-US" sz="2450">
              <a:solidFill>
                <a:schemeClr val="accent3"/>
              </a:solidFill>
            </a:endParaRPr>
          </a:p>
          <a:p>
            <a:pPr indent="0">
              <a:lnSpc>
                <a:spcPct val="115000"/>
              </a:lnSpc>
              <a:spcBef>
                <a:spcPts val="0"/>
              </a:spcBef>
              <a:buNone/>
            </a:pPr>
            <a:endParaRPr lang="en-US" sz="2000">
              <a:solidFill>
                <a:schemeClr val="accent3"/>
              </a:solidFill>
            </a:endParaRPr>
          </a:p>
          <a:p>
            <a:pPr indent="0">
              <a:lnSpc>
                <a:spcPct val="115000"/>
              </a:lnSpc>
              <a:spcBef>
                <a:spcPts val="0"/>
              </a:spcBef>
              <a:buNone/>
            </a:pPr>
            <a:endParaRPr lang="en-US">
              <a:solidFill>
                <a:schemeClr val="accent3"/>
              </a:solidFill>
            </a:endParaRPr>
          </a:p>
        </p:txBody>
      </p:sp>
    </p:spTree>
    <p:extLst>
      <p:ext uri="{BB962C8B-B14F-4D97-AF65-F5344CB8AC3E}">
        <p14:creationId xmlns:p14="http://schemas.microsoft.com/office/powerpoint/2010/main" val="1406278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Regulatory Update and Progress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58929"/>
            <a:ext cx="10515600" cy="5060743"/>
          </a:xfrm>
        </p:spPr>
        <p:txBody>
          <a:bodyPr spcFirstLastPara="1" wrap="square" lIns="91425" tIns="45700" rIns="91425" bIns="45700" anchor="t" anchorCtr="0">
            <a:noAutofit/>
          </a:bodyPr>
          <a:lstStyle/>
          <a:p>
            <a:pPr>
              <a:lnSpc>
                <a:spcPct val="100000"/>
              </a:lnSpc>
              <a:spcBef>
                <a:spcPts val="0"/>
              </a:spcBef>
              <a:spcAft>
                <a:spcPts val="1200"/>
              </a:spcAft>
              <a:buClr>
                <a:schemeClr val="tx1"/>
              </a:buClr>
              <a:buSzPct val="90000"/>
            </a:pPr>
            <a:r>
              <a:rPr lang="en-US" sz="2200"/>
              <a:t>The proposed regulation, General Procedures for Licensure and Background Checks (8VAC20-821) is currently under review with the Office of Attorney General (OAG).</a:t>
            </a:r>
          </a:p>
          <a:p>
            <a:pPr>
              <a:lnSpc>
                <a:spcPct val="100000"/>
              </a:lnSpc>
              <a:spcBef>
                <a:spcPts val="0"/>
              </a:spcBef>
              <a:spcAft>
                <a:spcPts val="1200"/>
              </a:spcAft>
              <a:buClr>
                <a:schemeClr val="tx1"/>
              </a:buClr>
              <a:buSzPct val="90000"/>
            </a:pPr>
            <a:r>
              <a:rPr lang="en-US" sz="2200"/>
              <a:t>The regulation has been with the OAG for 114 days as of June 2.</a:t>
            </a:r>
          </a:p>
          <a:p>
            <a:pPr>
              <a:lnSpc>
                <a:spcPct val="100000"/>
              </a:lnSpc>
              <a:spcBef>
                <a:spcPts val="0"/>
              </a:spcBef>
              <a:spcAft>
                <a:spcPts val="1200"/>
              </a:spcAft>
              <a:buClr>
                <a:schemeClr val="tx1"/>
              </a:buClr>
              <a:buSzPct val="90000"/>
            </a:pPr>
            <a:r>
              <a:rPr lang="en-US" sz="2200"/>
              <a:t>The regulation, Background Checks for Child Day Programs and Family Day Systems (8VAC20-770) will be repealed since background check requirements are included in the proposed General Procedures for Licensure and Background Checks (8VAC20-821).</a:t>
            </a:r>
          </a:p>
          <a:p>
            <a:pPr>
              <a:lnSpc>
                <a:spcPct val="100000"/>
              </a:lnSpc>
              <a:spcBef>
                <a:spcPts val="0"/>
              </a:spcBef>
              <a:spcAft>
                <a:spcPts val="1200"/>
              </a:spcAft>
              <a:buClr>
                <a:schemeClr val="tx1"/>
              </a:buClr>
              <a:buSzPct val="90000"/>
            </a:pPr>
            <a:r>
              <a:rPr lang="en-US" sz="2200"/>
              <a:t>The action to repeal the regulation, Background Checks for Child Day Programs and Family Day Systems, has been approved by the Board and is wrapped up in the action to propose a new regulation, General Procedures for Licensure and Background Checks (8VAC20-821). Proposed changes included in the NOIRA to repeal and replace 8VAC20-770 were considered in the proposed 8VAC20-821.</a:t>
            </a:r>
          </a:p>
          <a:p>
            <a:pPr marL="114300" indent="0">
              <a:buNone/>
            </a:pPr>
            <a:endParaRPr lang="en-US" sz="2400"/>
          </a:p>
        </p:txBody>
      </p:sp>
    </p:spTree>
    <p:extLst>
      <p:ext uri="{BB962C8B-B14F-4D97-AF65-F5344CB8AC3E}">
        <p14:creationId xmlns:p14="http://schemas.microsoft.com/office/powerpoint/2010/main" val="2344952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Next Steps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a:xfrm>
            <a:off x="838200" y="1441912"/>
            <a:ext cx="10515600" cy="4897420"/>
          </a:xfrm>
        </p:spPr>
        <p:txBody>
          <a:bodyPr spcFirstLastPara="1" wrap="square" lIns="91425" tIns="45700" rIns="91425" bIns="45700" anchor="t" anchorCtr="0">
            <a:noAutofit/>
          </a:bodyPr>
          <a:lstStyle/>
          <a:p>
            <a:pPr>
              <a:lnSpc>
                <a:spcPct val="100000"/>
              </a:lnSpc>
              <a:spcBef>
                <a:spcPts val="0"/>
              </a:spcBef>
              <a:spcAft>
                <a:spcPts val="1200"/>
              </a:spcAft>
              <a:buClr>
                <a:schemeClr val="tx1"/>
              </a:buClr>
              <a:buSzPct val="90000"/>
            </a:pPr>
            <a:r>
              <a:rPr lang="en-US" sz="2200"/>
              <a:t>Once the Governor approves the regulation, General Procedures for Licensure and Background Checks (8VAC20-821), a 60-day public comment period will open. This committee and providers will be notified once the public comment period opens.</a:t>
            </a:r>
          </a:p>
          <a:p>
            <a:pPr>
              <a:lnSpc>
                <a:spcPct val="100000"/>
              </a:lnSpc>
              <a:spcBef>
                <a:spcPts val="0"/>
              </a:spcBef>
              <a:spcAft>
                <a:spcPts val="1200"/>
              </a:spcAft>
              <a:buClr>
                <a:schemeClr val="tx1"/>
              </a:buClr>
              <a:buSzPct val="90000"/>
            </a:pPr>
            <a:r>
              <a:rPr lang="en-US" sz="2200"/>
              <a:t>At the end of the public comment period, VDOE will review and analyze feedback to determine if changes are needed. </a:t>
            </a:r>
          </a:p>
          <a:p>
            <a:pPr>
              <a:lnSpc>
                <a:spcPct val="100000"/>
              </a:lnSpc>
              <a:spcBef>
                <a:spcPts val="0"/>
              </a:spcBef>
              <a:spcAft>
                <a:spcPts val="1200"/>
              </a:spcAft>
              <a:buClr>
                <a:schemeClr val="tx1"/>
              </a:buClr>
              <a:buSzPct val="90000"/>
            </a:pPr>
            <a:r>
              <a:rPr lang="en-US" sz="2200"/>
              <a:t>Once the OAG signs off on the repeal of the regulation, Background Checks for Child Day Programs and Family Day Systems, the Executive review will be initiated, and the Governor will need to approve before the regulatory action moves forward. </a:t>
            </a:r>
          </a:p>
          <a:p>
            <a:pPr>
              <a:lnSpc>
                <a:spcPct val="100000"/>
              </a:lnSpc>
              <a:spcBef>
                <a:spcPts val="0"/>
              </a:spcBef>
              <a:spcAft>
                <a:spcPts val="1200"/>
              </a:spcAft>
              <a:buClr>
                <a:schemeClr val="tx1"/>
              </a:buClr>
              <a:buSzPct val="90000"/>
            </a:pPr>
            <a:r>
              <a:rPr lang="en-US" sz="2200"/>
              <a:t>Once the Governor approves, a 60-day public comment period will open. This committee and providers will be notified once the public comment period opens.</a:t>
            </a:r>
          </a:p>
        </p:txBody>
      </p:sp>
    </p:spTree>
    <p:extLst>
      <p:ext uri="{BB962C8B-B14F-4D97-AF65-F5344CB8AC3E}">
        <p14:creationId xmlns:p14="http://schemas.microsoft.com/office/powerpoint/2010/main" val="3511926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3333485"/>
          </a:xfrm>
          <a:prstGeom prst="rect">
            <a:avLst/>
          </a:prstGeom>
          <a:noFill/>
          <a:ln>
            <a:noFill/>
          </a:ln>
        </p:spPr>
        <p:txBody>
          <a:bodyPr spcFirstLastPara="1" wrap="square" lIns="91425" tIns="45700" rIns="91425" bIns="45700" anchor="t" anchorCtr="0">
            <a:normAutofit/>
          </a:bodyPr>
          <a:lstStyle/>
          <a:p>
            <a:endParaRPr sz="4600"/>
          </a:p>
          <a:p>
            <a:endParaRPr lang="en-US" sz="4000"/>
          </a:p>
          <a:p>
            <a:r>
              <a:rPr lang="en-US" sz="4000">
                <a:solidFill>
                  <a:schemeClr val="tx1"/>
                </a:solidFill>
              </a:rPr>
              <a:t>Update: Exempt Action on Health and Safety Regulations in Response to Senate Bill 1146/House Bill 2140</a:t>
            </a:r>
            <a:endParaRPr lang="en-US">
              <a:solidFill>
                <a:schemeClr val="tx1"/>
              </a:solidFill>
            </a:endParaRP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22</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4111889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0BA3-F6AD-168E-B010-2D341D829AED}"/>
              </a:ext>
            </a:extLst>
          </p:cNvPr>
          <p:cNvSpPr>
            <a:spLocks noGrp="1"/>
          </p:cNvSpPr>
          <p:nvPr>
            <p:ph type="title"/>
          </p:nvPr>
        </p:nvSpPr>
        <p:spPr/>
        <p:txBody>
          <a:bodyPr>
            <a:normAutofit/>
          </a:bodyPr>
          <a:lstStyle/>
          <a:p>
            <a:r>
              <a:rPr lang="en-US" sz="4000"/>
              <a:t>Exempt Action</a:t>
            </a:r>
          </a:p>
        </p:txBody>
      </p:sp>
      <p:sp>
        <p:nvSpPr>
          <p:cNvPr id="3" name="Slide Number Placeholder 2">
            <a:extLst>
              <a:ext uri="{FF2B5EF4-FFF2-40B4-BE49-F238E27FC236}">
                <a16:creationId xmlns:a16="http://schemas.microsoft.com/office/drawing/2014/main" id="{19735850-62A6-D135-EAAD-85E6D415F15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23</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
        <p:nvSpPr>
          <p:cNvPr id="4" name="Text Placeholder 3">
            <a:extLst>
              <a:ext uri="{FF2B5EF4-FFF2-40B4-BE49-F238E27FC236}">
                <a16:creationId xmlns:a16="http://schemas.microsoft.com/office/drawing/2014/main" id="{16A2B8F2-19A1-6B27-45BA-C024D7E025D2}"/>
              </a:ext>
            </a:extLst>
          </p:cNvPr>
          <p:cNvSpPr>
            <a:spLocks noGrp="1"/>
          </p:cNvSpPr>
          <p:nvPr>
            <p:ph type="body" idx="1"/>
          </p:nvPr>
        </p:nvSpPr>
        <p:spPr/>
        <p:txBody>
          <a:bodyPr>
            <a:normAutofit/>
          </a:bodyPr>
          <a:lstStyle/>
          <a:p>
            <a:pPr>
              <a:lnSpc>
                <a:spcPct val="100000"/>
              </a:lnSpc>
              <a:spcBef>
                <a:spcPts val="0"/>
              </a:spcBef>
              <a:buClr>
                <a:schemeClr val="tx1"/>
              </a:buClr>
              <a:buSzPct val="90000"/>
            </a:pPr>
            <a:r>
              <a:rPr lang="en-US" sz="2200">
                <a:solidFill>
                  <a:schemeClr val="tx1"/>
                </a:solidFill>
                <a:hlinkClick r:id="rId2">
                  <a:extLst>
                    <a:ext uri="{A12FA001-AC4F-418D-AE19-62706E023703}">
                      <ahyp:hlinkClr xmlns:ahyp="http://schemas.microsoft.com/office/drawing/2018/hyperlinkcolor" val="tx"/>
                    </a:ext>
                  </a:extLst>
                </a:hlinkClick>
              </a:rPr>
              <a:t>Senate Bill 1146</a:t>
            </a:r>
            <a:r>
              <a:rPr lang="en-US" sz="2200"/>
              <a:t>/</a:t>
            </a:r>
            <a:r>
              <a:rPr lang="en-US" sz="2200">
                <a:solidFill>
                  <a:schemeClr val="tx1"/>
                </a:solidFill>
                <a:hlinkClick r:id="rId3">
                  <a:extLst>
                    <a:ext uri="{A12FA001-AC4F-418D-AE19-62706E023703}">
                      <ahyp:hlinkClr xmlns:ahyp="http://schemas.microsoft.com/office/drawing/2018/hyperlinkcolor" val="tx"/>
                    </a:ext>
                  </a:extLst>
                </a:hlinkClick>
              </a:rPr>
              <a:t>House Bill 2140</a:t>
            </a:r>
            <a:r>
              <a:rPr lang="en-US" sz="2200">
                <a:solidFill>
                  <a:schemeClr val="tx1"/>
                </a:solidFill>
              </a:rPr>
              <a:t> </a:t>
            </a:r>
            <a:r>
              <a:rPr lang="en-US" sz="2200"/>
              <a:t>amends and reenacts § </a:t>
            </a:r>
            <a:r>
              <a:rPr lang="en-US" sz="2200">
                <a:solidFill>
                  <a:schemeClr val="tx1"/>
                </a:solidFill>
                <a:hlinkClick r:id="rId4">
                  <a:extLst>
                    <a:ext uri="{A12FA001-AC4F-418D-AE19-62706E023703}">
                      <ahyp:hlinkClr xmlns:ahyp="http://schemas.microsoft.com/office/drawing/2018/hyperlinkcolor" val="tx"/>
                    </a:ext>
                  </a:extLst>
                </a:hlinkClick>
              </a:rPr>
              <a:t>22.1 289.059</a:t>
            </a:r>
            <a:r>
              <a:rPr lang="en-US" sz="2200">
                <a:solidFill>
                  <a:schemeClr val="tx1"/>
                </a:solidFill>
              </a:rPr>
              <a:t> </a:t>
            </a:r>
            <a:r>
              <a:rPr lang="en-US" sz="2200"/>
              <a:t>of the Code of Virginia, requiring the Board of Education to amend regulations for child day centers and family day homes.</a:t>
            </a:r>
          </a:p>
          <a:p>
            <a:pPr lvl="1">
              <a:lnSpc>
                <a:spcPct val="100000"/>
              </a:lnSpc>
              <a:spcBef>
                <a:spcPts val="0"/>
              </a:spcBef>
              <a:buClr>
                <a:schemeClr val="tx1"/>
              </a:buClr>
              <a:buSzPct val="90000"/>
              <a:buFont typeface="Georgia" panose="02040502050405020303" pitchFamily="18" charset="0"/>
              <a:buChar char="−"/>
            </a:pPr>
            <a:r>
              <a:rPr lang="en-US" sz="2200"/>
              <a:t>Each child day center will be required to have at least one trained staff member and one weight appropriate dosage of emergency epinephrine during operating hours. </a:t>
            </a:r>
          </a:p>
          <a:p>
            <a:pPr lvl="1">
              <a:lnSpc>
                <a:spcPct val="100000"/>
              </a:lnSpc>
              <a:spcBef>
                <a:spcPts val="0"/>
              </a:spcBef>
              <a:buClr>
                <a:schemeClr val="tx1"/>
              </a:buClr>
              <a:buSzPct val="90000"/>
              <a:buFont typeface="Georgia" panose="02040502050405020303" pitchFamily="18" charset="0"/>
              <a:buChar char="−"/>
            </a:pPr>
            <a:r>
              <a:rPr lang="en-US" sz="2200"/>
              <a:t>Each family day home will be required to have one trained caregiver and to notify parents as to whether the provider keeps stock epinephrine at the facility. </a:t>
            </a:r>
          </a:p>
          <a:p>
            <a:pPr lvl="1">
              <a:lnSpc>
                <a:spcPct val="100000"/>
              </a:lnSpc>
              <a:spcBef>
                <a:spcPts val="0"/>
              </a:spcBef>
              <a:buClr>
                <a:schemeClr val="tx1"/>
              </a:buClr>
              <a:buSzPct val="90000"/>
              <a:buFont typeface="Georgia" panose="02040502050405020303" pitchFamily="18" charset="0"/>
              <a:buChar char="−"/>
            </a:pPr>
            <a:r>
              <a:rPr lang="en-US" sz="2200"/>
              <a:t>The requirement for family day systems to stock epinephrine was removed.</a:t>
            </a:r>
          </a:p>
          <a:p>
            <a:pPr>
              <a:lnSpc>
                <a:spcPct val="100000"/>
              </a:lnSpc>
              <a:spcBef>
                <a:spcPts val="0"/>
              </a:spcBef>
              <a:spcAft>
                <a:spcPts val="1200"/>
              </a:spcAft>
              <a:buClr>
                <a:schemeClr val="tx1"/>
              </a:buClr>
              <a:buSzPct val="90000"/>
            </a:pPr>
            <a:endParaRPr lang="en-US" sz="2200"/>
          </a:p>
          <a:p>
            <a:pPr>
              <a:lnSpc>
                <a:spcPct val="100000"/>
              </a:lnSpc>
            </a:pPr>
            <a:endParaRPr lang="en-US" sz="2200"/>
          </a:p>
        </p:txBody>
      </p:sp>
    </p:spTree>
    <p:extLst>
      <p:ext uri="{BB962C8B-B14F-4D97-AF65-F5344CB8AC3E}">
        <p14:creationId xmlns:p14="http://schemas.microsoft.com/office/powerpoint/2010/main" val="1475231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0BA3-F6AD-168E-B010-2D341D829AED}"/>
              </a:ext>
            </a:extLst>
          </p:cNvPr>
          <p:cNvSpPr>
            <a:spLocks noGrp="1"/>
          </p:cNvSpPr>
          <p:nvPr>
            <p:ph type="title"/>
          </p:nvPr>
        </p:nvSpPr>
        <p:spPr/>
        <p:txBody>
          <a:bodyPr>
            <a:normAutofit/>
          </a:bodyPr>
          <a:lstStyle/>
          <a:p>
            <a:r>
              <a:rPr lang="en-US" sz="4000"/>
              <a:t>Impacted Chapters</a:t>
            </a:r>
          </a:p>
        </p:txBody>
      </p:sp>
      <p:sp>
        <p:nvSpPr>
          <p:cNvPr id="3" name="Slide Number Placeholder 2">
            <a:extLst>
              <a:ext uri="{FF2B5EF4-FFF2-40B4-BE49-F238E27FC236}">
                <a16:creationId xmlns:a16="http://schemas.microsoft.com/office/drawing/2014/main" id="{19735850-62A6-D135-EAAD-85E6D415F15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
        <p:nvSpPr>
          <p:cNvPr id="4" name="Text Placeholder 3">
            <a:extLst>
              <a:ext uri="{FF2B5EF4-FFF2-40B4-BE49-F238E27FC236}">
                <a16:creationId xmlns:a16="http://schemas.microsoft.com/office/drawing/2014/main" id="{16A2B8F2-19A1-6B27-45BA-C024D7E025D2}"/>
              </a:ext>
            </a:extLst>
          </p:cNvPr>
          <p:cNvSpPr>
            <a:spLocks noGrp="1"/>
          </p:cNvSpPr>
          <p:nvPr>
            <p:ph type="body" idx="1"/>
          </p:nvPr>
        </p:nvSpPr>
        <p:spPr/>
        <p:txBody>
          <a:bodyPr>
            <a:normAutofit/>
          </a:bodyPr>
          <a:lstStyle/>
          <a:p>
            <a:pPr>
              <a:lnSpc>
                <a:spcPct val="100000"/>
              </a:lnSpc>
              <a:spcBef>
                <a:spcPts val="0"/>
              </a:spcBef>
              <a:buClr>
                <a:schemeClr val="tx1"/>
              </a:buClr>
              <a:buSzPct val="90000"/>
            </a:pPr>
            <a:r>
              <a:rPr lang="en-US" sz="2200"/>
              <a:t>As a result of </a:t>
            </a:r>
            <a:r>
              <a:rPr lang="en-US" sz="2200">
                <a:solidFill>
                  <a:schemeClr val="tx1"/>
                </a:solidFill>
                <a:hlinkClick r:id="rId2">
                  <a:extLst>
                    <a:ext uri="{A12FA001-AC4F-418D-AE19-62706E023703}">
                      <ahyp:hlinkClr xmlns:ahyp="http://schemas.microsoft.com/office/drawing/2018/hyperlinkcolor" val="tx"/>
                    </a:ext>
                  </a:extLst>
                </a:hlinkClick>
              </a:rPr>
              <a:t>SB 1146</a:t>
            </a:r>
            <a:r>
              <a:rPr lang="en-US" sz="2200">
                <a:solidFill>
                  <a:schemeClr val="tx1"/>
                </a:solidFill>
              </a:rPr>
              <a:t>/</a:t>
            </a:r>
            <a:r>
              <a:rPr lang="en-US" sz="2200">
                <a:solidFill>
                  <a:schemeClr val="tx1"/>
                </a:solidFill>
                <a:hlinkClick r:id="rId3">
                  <a:extLst>
                    <a:ext uri="{A12FA001-AC4F-418D-AE19-62706E023703}">
                      <ahyp:hlinkClr xmlns:ahyp="http://schemas.microsoft.com/office/drawing/2018/hyperlinkcolor" val="tx"/>
                    </a:ext>
                  </a:extLst>
                </a:hlinkClick>
              </a:rPr>
              <a:t>HB 2140</a:t>
            </a:r>
            <a:r>
              <a:rPr lang="en-US" sz="2200"/>
              <a:t>, the Department will request approval at the Board meeting in July to file for exempt action for all impacted programs, consisting of four chapters:</a:t>
            </a:r>
          </a:p>
          <a:p>
            <a:pPr lvl="1">
              <a:lnSpc>
                <a:spcPct val="100000"/>
              </a:lnSpc>
              <a:spcBef>
                <a:spcPts val="0"/>
              </a:spcBef>
              <a:buClr>
                <a:schemeClr val="tx1"/>
              </a:buClr>
              <a:buSzPct val="90000"/>
              <a:buFont typeface="Georgia" panose="02040502050405020303" pitchFamily="18" charset="0"/>
              <a:buChar char="−"/>
            </a:pPr>
            <a:r>
              <a:rPr lang="en-US" sz="2200"/>
              <a:t>Chapter 780, Standards for Licensed Child Day Centers</a:t>
            </a:r>
          </a:p>
          <a:p>
            <a:pPr lvl="1">
              <a:lnSpc>
                <a:spcPct val="100000"/>
              </a:lnSpc>
              <a:spcBef>
                <a:spcPts val="0"/>
              </a:spcBef>
              <a:buClr>
                <a:schemeClr val="tx1"/>
              </a:buClr>
              <a:buSzPct val="90000"/>
              <a:buFont typeface="Georgia" panose="02040502050405020303" pitchFamily="18" charset="0"/>
              <a:buChar char="−"/>
            </a:pPr>
            <a:r>
              <a:rPr lang="en-US" sz="2200"/>
              <a:t>Chapter 790, Child Care Program (subsidy)</a:t>
            </a:r>
          </a:p>
          <a:p>
            <a:pPr lvl="1">
              <a:lnSpc>
                <a:spcPct val="100000"/>
              </a:lnSpc>
              <a:spcBef>
                <a:spcPts val="0"/>
              </a:spcBef>
              <a:buClr>
                <a:schemeClr val="tx1"/>
              </a:buClr>
              <a:buSzPct val="90000"/>
              <a:buFont typeface="Georgia" panose="02040502050405020303" pitchFamily="18" charset="0"/>
              <a:buChar char="−"/>
            </a:pPr>
            <a:r>
              <a:rPr lang="en-US" sz="2200"/>
              <a:t>Chapter 800, Standards for Licensed Family Day Homes</a:t>
            </a:r>
          </a:p>
          <a:p>
            <a:pPr lvl="1">
              <a:lnSpc>
                <a:spcPct val="100000"/>
              </a:lnSpc>
              <a:spcBef>
                <a:spcPts val="0"/>
              </a:spcBef>
              <a:buClr>
                <a:schemeClr val="tx1"/>
              </a:buClr>
              <a:buSzPct val="90000"/>
              <a:buFont typeface="Georgia" panose="02040502050405020303" pitchFamily="18" charset="0"/>
              <a:buChar char="−"/>
            </a:pPr>
            <a:r>
              <a:rPr lang="en-US" sz="2200"/>
              <a:t>Chapter 850, Voluntary Registration of Family Day Homes</a:t>
            </a:r>
          </a:p>
          <a:p>
            <a:pPr marL="114300" indent="0">
              <a:lnSpc>
                <a:spcPct val="100000"/>
              </a:lnSpc>
              <a:spcBef>
                <a:spcPts val="0"/>
              </a:spcBef>
              <a:spcAft>
                <a:spcPts val="1200"/>
              </a:spcAft>
              <a:buSzPct val="90000"/>
              <a:buNone/>
            </a:pPr>
            <a:endParaRPr lang="en-US" sz="2400"/>
          </a:p>
        </p:txBody>
      </p:sp>
    </p:spTree>
    <p:extLst>
      <p:ext uri="{BB962C8B-B14F-4D97-AF65-F5344CB8AC3E}">
        <p14:creationId xmlns:p14="http://schemas.microsoft.com/office/powerpoint/2010/main" val="49341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0BA3-F6AD-168E-B010-2D341D829AED}"/>
              </a:ext>
            </a:extLst>
          </p:cNvPr>
          <p:cNvSpPr>
            <a:spLocks noGrp="1"/>
          </p:cNvSpPr>
          <p:nvPr>
            <p:ph type="title"/>
          </p:nvPr>
        </p:nvSpPr>
        <p:spPr/>
        <p:txBody>
          <a:bodyPr>
            <a:normAutofit/>
          </a:bodyPr>
          <a:lstStyle/>
          <a:p>
            <a:r>
              <a:rPr lang="en-US" sz="4000"/>
              <a:t>Draft Proposed Language</a:t>
            </a:r>
          </a:p>
        </p:txBody>
      </p:sp>
      <p:sp>
        <p:nvSpPr>
          <p:cNvPr id="3" name="Slide Number Placeholder 2">
            <a:extLst>
              <a:ext uri="{FF2B5EF4-FFF2-40B4-BE49-F238E27FC236}">
                <a16:creationId xmlns:a16="http://schemas.microsoft.com/office/drawing/2014/main" id="{19735850-62A6-D135-EAAD-85E6D415F15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25</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
        <p:nvSpPr>
          <p:cNvPr id="4" name="Text Placeholder 3">
            <a:extLst>
              <a:ext uri="{FF2B5EF4-FFF2-40B4-BE49-F238E27FC236}">
                <a16:creationId xmlns:a16="http://schemas.microsoft.com/office/drawing/2014/main" id="{16A2B8F2-19A1-6B27-45BA-C024D7E025D2}"/>
              </a:ext>
            </a:extLst>
          </p:cNvPr>
          <p:cNvSpPr>
            <a:spLocks noGrp="1"/>
          </p:cNvSpPr>
          <p:nvPr>
            <p:ph type="body" idx="1"/>
          </p:nvPr>
        </p:nvSpPr>
        <p:spPr/>
        <p:txBody>
          <a:bodyPr>
            <a:normAutofit/>
          </a:bodyPr>
          <a:lstStyle/>
          <a:p>
            <a:pPr>
              <a:lnSpc>
                <a:spcPct val="100000"/>
              </a:lnSpc>
              <a:spcBef>
                <a:spcPts val="0"/>
              </a:spcBef>
              <a:buClr>
                <a:schemeClr val="tx1"/>
              </a:buClr>
              <a:buSzPct val="90000"/>
            </a:pPr>
            <a:r>
              <a:rPr lang="en-US" sz="2200"/>
              <a:t>Licensed Centers and Subsidy Approved Centers:</a:t>
            </a:r>
          </a:p>
          <a:p>
            <a:pPr lvl="1">
              <a:lnSpc>
                <a:spcPct val="100000"/>
              </a:lnSpc>
              <a:spcBef>
                <a:spcPts val="0"/>
              </a:spcBef>
              <a:spcAft>
                <a:spcPts val="1200"/>
              </a:spcAft>
              <a:buClr>
                <a:schemeClr val="tx1"/>
              </a:buClr>
              <a:buSzPct val="90000"/>
              <a:buFont typeface="Georgia" panose="02040502050405020303" pitchFamily="18" charset="0"/>
              <a:buChar char="−"/>
            </a:pPr>
            <a:r>
              <a:rPr lang="en-US" sz="2200"/>
              <a:t>The center shall implement policies that meet the requirements of  §22.1-289.059 of the Code of Virginia related to stock epinephrine. </a:t>
            </a:r>
          </a:p>
          <a:p>
            <a:pPr>
              <a:lnSpc>
                <a:spcPct val="100000"/>
              </a:lnSpc>
              <a:spcBef>
                <a:spcPts val="0"/>
              </a:spcBef>
              <a:buClr>
                <a:schemeClr val="tx1"/>
              </a:buClr>
              <a:buSzPct val="90000"/>
            </a:pPr>
            <a:r>
              <a:rPr lang="en-US" sz="2200"/>
              <a:t>Licensed Family Day Homes, Voluntarily Registered Family Day Homes and Subsidy-Approved Family Day Homes:</a:t>
            </a:r>
          </a:p>
          <a:p>
            <a:pPr lvl="1">
              <a:lnSpc>
                <a:spcPct val="100000"/>
              </a:lnSpc>
              <a:spcBef>
                <a:spcPts val="0"/>
              </a:spcBef>
              <a:spcAft>
                <a:spcPts val="1200"/>
              </a:spcAft>
              <a:buClr>
                <a:schemeClr val="tx1"/>
              </a:buClr>
              <a:buSzPct val="90000"/>
              <a:buFont typeface="Georgia" panose="02040502050405020303" pitchFamily="18" charset="0"/>
              <a:buChar char="−"/>
            </a:pPr>
            <a:r>
              <a:rPr lang="en-US" sz="2200"/>
              <a:t>The family day home shall meet the requirements of  §22.1-289.059 of the Code of Virginia related to training in the administration of epinephrine and notification to parents. </a:t>
            </a:r>
          </a:p>
          <a:p>
            <a:pPr lvl="1">
              <a:lnSpc>
                <a:spcPct val="100000"/>
              </a:lnSpc>
              <a:spcBef>
                <a:spcPts val="0"/>
              </a:spcBef>
              <a:spcAft>
                <a:spcPts val="1200"/>
              </a:spcAft>
              <a:buClr>
                <a:schemeClr val="tx1"/>
              </a:buClr>
              <a:buSzPct val="90000"/>
            </a:pPr>
            <a:endParaRPr lang="en-US" sz="2000"/>
          </a:p>
        </p:txBody>
      </p:sp>
    </p:spTree>
    <p:extLst>
      <p:ext uri="{BB962C8B-B14F-4D97-AF65-F5344CB8AC3E}">
        <p14:creationId xmlns:p14="http://schemas.microsoft.com/office/powerpoint/2010/main" val="3026497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600"/>
          </a:p>
          <a:p>
            <a:r>
              <a:rPr lang="en-US" sz="4000">
                <a:solidFill>
                  <a:schemeClr val="tx1"/>
                </a:solidFill>
              </a:rPr>
              <a:t>Update: Preschool Development Grant (PDG)</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26</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1618919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0BA3-F6AD-168E-B010-2D341D829AED}"/>
              </a:ext>
            </a:extLst>
          </p:cNvPr>
          <p:cNvSpPr>
            <a:spLocks noGrp="1"/>
          </p:cNvSpPr>
          <p:nvPr>
            <p:ph type="title"/>
          </p:nvPr>
        </p:nvSpPr>
        <p:spPr/>
        <p:txBody>
          <a:bodyPr>
            <a:normAutofit/>
          </a:bodyPr>
          <a:lstStyle/>
          <a:p>
            <a:r>
              <a:rPr lang="en-US" sz="4000"/>
              <a:t>PDG B-5 Planning: Key Activities</a:t>
            </a:r>
          </a:p>
        </p:txBody>
      </p:sp>
      <p:sp>
        <p:nvSpPr>
          <p:cNvPr id="3" name="Slide Number Placeholder 2">
            <a:extLst>
              <a:ext uri="{FF2B5EF4-FFF2-40B4-BE49-F238E27FC236}">
                <a16:creationId xmlns:a16="http://schemas.microsoft.com/office/drawing/2014/main" id="{19735850-62A6-D135-EAAD-85E6D415F1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4" name="Text Placeholder 3">
            <a:extLst>
              <a:ext uri="{FF2B5EF4-FFF2-40B4-BE49-F238E27FC236}">
                <a16:creationId xmlns:a16="http://schemas.microsoft.com/office/drawing/2014/main" id="{16A2B8F2-19A1-6B27-45BA-C024D7E025D2}"/>
              </a:ext>
            </a:extLst>
          </p:cNvPr>
          <p:cNvSpPr>
            <a:spLocks noGrp="1"/>
          </p:cNvSpPr>
          <p:nvPr>
            <p:ph type="body" idx="1"/>
          </p:nvPr>
        </p:nvSpPr>
        <p:spPr/>
        <p:txBody>
          <a:bodyPr/>
          <a:lstStyle/>
          <a:p>
            <a:pPr>
              <a:lnSpc>
                <a:spcPct val="100000"/>
              </a:lnSpc>
              <a:spcBef>
                <a:spcPts val="0"/>
              </a:spcBef>
              <a:spcAft>
                <a:spcPts val="1200"/>
              </a:spcAft>
              <a:buClr>
                <a:schemeClr val="tx1"/>
              </a:buClr>
              <a:buSzPct val="90000"/>
              <a:buFont typeface="Arial" panose="020B0604020202020204" pitchFamily="34" charset="0"/>
              <a:buChar char="•"/>
            </a:pPr>
            <a:r>
              <a:rPr lang="en-US" sz="2400"/>
              <a:t>Virginia was awarded $4 million to support strategic planning activities through the Preschool Development Grant Birth to Five (PDG B-5).</a:t>
            </a:r>
          </a:p>
          <a:p>
            <a:pPr>
              <a:lnSpc>
                <a:spcPct val="100000"/>
              </a:lnSpc>
              <a:spcBef>
                <a:spcPts val="0"/>
              </a:spcBef>
              <a:buClr>
                <a:schemeClr val="tx1"/>
              </a:buClr>
              <a:buSzPct val="90000"/>
            </a:pPr>
            <a:r>
              <a:rPr lang="en-US" sz="2400"/>
              <a:t>VDOE is working with partners at the Virginia Early Childhood Foundation (VECF) and the University of Virginia (UVA) to update Virginia’s statewide, comprehensive B-5 Needs Assessment and Strategic Plan as well as implement the following key priorities: </a:t>
            </a:r>
          </a:p>
          <a:p>
            <a:pPr lvl="1">
              <a:lnSpc>
                <a:spcPct val="100000"/>
              </a:lnSpc>
              <a:spcBef>
                <a:spcPts val="0"/>
              </a:spcBef>
              <a:buClr>
                <a:schemeClr val="tx1"/>
              </a:buClr>
              <a:buSzPct val="90000"/>
              <a:buFont typeface="Georgia" panose="02040502050405020303" pitchFamily="18" charset="0"/>
              <a:buChar char="−"/>
            </a:pPr>
            <a:r>
              <a:rPr lang="en-US" sz="2000"/>
              <a:t>Maximize family engagement in the B-5 system;</a:t>
            </a:r>
          </a:p>
          <a:p>
            <a:pPr lvl="1">
              <a:lnSpc>
                <a:spcPct val="100000"/>
              </a:lnSpc>
              <a:spcBef>
                <a:spcPts val="0"/>
              </a:spcBef>
              <a:buClr>
                <a:schemeClr val="tx1"/>
              </a:buClr>
              <a:buSzPct val="90000"/>
              <a:buFont typeface="Georgia" panose="02040502050405020303" pitchFamily="18" charset="0"/>
              <a:buChar char="−"/>
            </a:pPr>
            <a:r>
              <a:rPr lang="en-US" sz="2000"/>
              <a:t>Support the B-5 workforce and disseminate best practices; and</a:t>
            </a:r>
          </a:p>
          <a:p>
            <a:pPr lvl="1">
              <a:lnSpc>
                <a:spcPct val="100000"/>
              </a:lnSpc>
              <a:spcBef>
                <a:spcPts val="0"/>
              </a:spcBef>
              <a:buClr>
                <a:schemeClr val="tx1"/>
              </a:buClr>
              <a:buSzPct val="90000"/>
              <a:buFont typeface="Georgia" panose="02040502050405020303" pitchFamily="18" charset="0"/>
              <a:buChar char="−"/>
            </a:pPr>
            <a:r>
              <a:rPr lang="en-US" sz="2000"/>
              <a:t>Support program quality improvement. </a:t>
            </a:r>
          </a:p>
          <a:p>
            <a:pPr marL="114300" indent="0">
              <a:buNone/>
            </a:pPr>
            <a:endParaRPr lang="en-US"/>
          </a:p>
        </p:txBody>
      </p:sp>
    </p:spTree>
    <p:extLst>
      <p:ext uri="{BB962C8B-B14F-4D97-AF65-F5344CB8AC3E}">
        <p14:creationId xmlns:p14="http://schemas.microsoft.com/office/powerpoint/2010/main" val="2343669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0BA69-518B-1D66-1F10-D50500D6E6EA}"/>
              </a:ext>
            </a:extLst>
          </p:cNvPr>
          <p:cNvSpPr>
            <a:spLocks noGrp="1"/>
          </p:cNvSpPr>
          <p:nvPr>
            <p:ph type="title"/>
          </p:nvPr>
        </p:nvSpPr>
        <p:spPr/>
        <p:txBody>
          <a:bodyPr/>
          <a:lstStyle/>
          <a:p>
            <a:r>
              <a:rPr lang="en-US" sz="4000"/>
              <a:t>Activity 1: B-5 Needs Assessment</a:t>
            </a:r>
            <a:endParaRPr lang="en-US"/>
          </a:p>
        </p:txBody>
      </p:sp>
      <p:sp>
        <p:nvSpPr>
          <p:cNvPr id="4" name="Text Placeholder 3">
            <a:extLst>
              <a:ext uri="{FF2B5EF4-FFF2-40B4-BE49-F238E27FC236}">
                <a16:creationId xmlns:a16="http://schemas.microsoft.com/office/drawing/2014/main" id="{72FD05A6-D634-A59B-A2CB-85C24494C904}"/>
              </a:ext>
            </a:extLst>
          </p:cNvPr>
          <p:cNvSpPr>
            <a:spLocks noGrp="1"/>
          </p:cNvSpPr>
          <p:nvPr>
            <p:ph type="body" idx="1"/>
          </p:nvPr>
        </p:nvSpPr>
        <p:spPr>
          <a:xfrm>
            <a:off x="330506" y="1548622"/>
            <a:ext cx="11023294" cy="5172853"/>
          </a:xfrm>
        </p:spPr>
        <p:txBody>
          <a:bodyPr>
            <a:normAutofit/>
          </a:bodyPr>
          <a:lstStyle/>
          <a:p>
            <a:pPr>
              <a:lnSpc>
                <a:spcPct val="100000"/>
              </a:lnSpc>
              <a:spcBef>
                <a:spcPts val="0"/>
              </a:spcBef>
              <a:buClr>
                <a:schemeClr val="tx1"/>
              </a:buClr>
              <a:buSzPct val="90000"/>
            </a:pPr>
            <a:r>
              <a:rPr lang="en-US" sz="2200"/>
              <a:t>The updated Needs Assessment will include both state and regional data for the following key components:</a:t>
            </a:r>
          </a:p>
          <a:p>
            <a:pPr marL="1485900" lvl="2" indent="-457200">
              <a:lnSpc>
                <a:spcPct val="100000"/>
              </a:lnSpc>
              <a:spcBef>
                <a:spcPts val="0"/>
              </a:spcBef>
              <a:buClr>
                <a:schemeClr val="tx1"/>
              </a:buClr>
              <a:buSzPct val="90000"/>
              <a:buFont typeface="+mj-lt"/>
              <a:buAutoNum type="arabicPeriod"/>
            </a:pPr>
            <a:r>
              <a:rPr lang="en-US" sz="2200"/>
              <a:t>System Building</a:t>
            </a:r>
          </a:p>
          <a:p>
            <a:pPr marL="1485900" lvl="2" indent="-457200">
              <a:lnSpc>
                <a:spcPct val="100000"/>
              </a:lnSpc>
              <a:spcBef>
                <a:spcPts val="0"/>
              </a:spcBef>
              <a:buClr>
                <a:schemeClr val="tx1"/>
              </a:buClr>
              <a:buSzPct val="90000"/>
              <a:buFont typeface="+mj-lt"/>
              <a:buAutoNum type="arabicPeriod"/>
            </a:pPr>
            <a:r>
              <a:rPr lang="en-US" sz="2200"/>
              <a:t>Access</a:t>
            </a:r>
          </a:p>
          <a:p>
            <a:pPr marL="1485900" lvl="2" indent="-457200">
              <a:lnSpc>
                <a:spcPct val="100000"/>
              </a:lnSpc>
              <a:spcBef>
                <a:spcPts val="0"/>
              </a:spcBef>
              <a:buClr>
                <a:schemeClr val="tx1"/>
              </a:buClr>
              <a:buSzPct val="90000"/>
              <a:buFont typeface="+mj-lt"/>
              <a:buAutoNum type="arabicPeriod"/>
            </a:pPr>
            <a:r>
              <a:rPr lang="en-US" sz="2200"/>
              <a:t>Quality</a:t>
            </a:r>
          </a:p>
          <a:p>
            <a:pPr marL="1485900" lvl="2" indent="-457200">
              <a:lnSpc>
                <a:spcPct val="100000"/>
              </a:lnSpc>
              <a:spcBef>
                <a:spcPts val="0"/>
              </a:spcBef>
              <a:buClr>
                <a:schemeClr val="tx1"/>
              </a:buClr>
              <a:buSzPct val="90000"/>
              <a:buFont typeface="+mj-lt"/>
              <a:buAutoNum type="arabicPeriod"/>
            </a:pPr>
            <a:r>
              <a:rPr lang="en-US" sz="2200"/>
              <a:t>Workforce</a:t>
            </a:r>
          </a:p>
          <a:p>
            <a:pPr marL="1485900" lvl="2" indent="-457200">
              <a:lnSpc>
                <a:spcPct val="100000"/>
              </a:lnSpc>
              <a:spcBef>
                <a:spcPts val="0"/>
              </a:spcBef>
              <a:spcAft>
                <a:spcPts val="1200"/>
              </a:spcAft>
              <a:buClr>
                <a:schemeClr val="tx1"/>
              </a:buClr>
              <a:buSzPct val="90000"/>
              <a:buFont typeface="+mj-lt"/>
              <a:buAutoNum type="arabicPeriod"/>
            </a:pPr>
            <a:r>
              <a:rPr lang="en-US" sz="2200"/>
              <a:t>Family Engagement</a:t>
            </a:r>
          </a:p>
          <a:p>
            <a:pPr>
              <a:lnSpc>
                <a:spcPct val="100000"/>
              </a:lnSpc>
              <a:spcBef>
                <a:spcPts val="0"/>
              </a:spcBef>
              <a:spcAft>
                <a:spcPts val="1200"/>
              </a:spcAft>
              <a:buClr>
                <a:schemeClr val="tx1"/>
              </a:buClr>
              <a:buSzPct val="90000"/>
            </a:pPr>
            <a:r>
              <a:rPr lang="en-US" sz="2200"/>
              <a:t>Partners at UVA are currently assembling a catalogue of existing and planned data sources in order to develop and implement a plan to coordinate Needs Assessment activities and regularly supply regional entities with local data. </a:t>
            </a:r>
          </a:p>
        </p:txBody>
      </p:sp>
      <p:sp>
        <p:nvSpPr>
          <p:cNvPr id="3" name="Slide Number Placeholder 2">
            <a:extLst>
              <a:ext uri="{FF2B5EF4-FFF2-40B4-BE49-F238E27FC236}">
                <a16:creationId xmlns:a16="http://schemas.microsoft.com/office/drawing/2014/main" id="{A8E776AF-07E9-ABDC-B043-77677497204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28</a:t>
            </a:fld>
            <a:endParaRPr lang="en-US"/>
          </a:p>
        </p:txBody>
      </p:sp>
    </p:spTree>
    <p:extLst>
      <p:ext uri="{BB962C8B-B14F-4D97-AF65-F5344CB8AC3E}">
        <p14:creationId xmlns:p14="http://schemas.microsoft.com/office/powerpoint/2010/main" val="2096208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B045C3A-17D7-485C-AC0D-0CC68FD8B97B}"/>
              </a:ext>
            </a:extLst>
          </p:cNvPr>
          <p:cNvSpPr>
            <a:spLocks noGrp="1"/>
          </p:cNvSpPr>
          <p:nvPr>
            <p:ph type="title"/>
          </p:nvPr>
        </p:nvSpPr>
        <p:spPr>
          <a:xfrm>
            <a:off x="0" y="-27432"/>
            <a:ext cx="12192000" cy="1323975"/>
          </a:xfrm>
        </p:spPr>
        <p:txBody>
          <a:bodyPr>
            <a:normAutofit/>
          </a:bodyPr>
          <a:lstStyle/>
          <a:p>
            <a:r>
              <a:rPr lang="en-US" sz="4000"/>
              <a:t>Activity 2: Strategic Plan</a:t>
            </a:r>
          </a:p>
        </p:txBody>
      </p:sp>
      <p:sp>
        <p:nvSpPr>
          <p:cNvPr id="5" name="Slide Number Placeholder 4">
            <a:extLst>
              <a:ext uri="{FF2B5EF4-FFF2-40B4-BE49-F238E27FC236}">
                <a16:creationId xmlns:a16="http://schemas.microsoft.com/office/drawing/2014/main" id="{51D1E55F-768C-453E-BC20-5EF387DB30E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7" name="Text Placeholder 6">
            <a:extLst>
              <a:ext uri="{FF2B5EF4-FFF2-40B4-BE49-F238E27FC236}">
                <a16:creationId xmlns:a16="http://schemas.microsoft.com/office/drawing/2014/main" id="{D8D30DBE-439D-4354-917D-3468F1851BF1}"/>
              </a:ext>
            </a:extLst>
          </p:cNvPr>
          <p:cNvSpPr>
            <a:spLocks noGrp="1"/>
          </p:cNvSpPr>
          <p:nvPr>
            <p:ph type="body" idx="1"/>
          </p:nvPr>
        </p:nvSpPr>
        <p:spPr/>
        <p:txBody>
          <a:bodyPr>
            <a:normAutofit/>
          </a:bodyPr>
          <a:lstStyle/>
          <a:p>
            <a:pPr>
              <a:lnSpc>
                <a:spcPct val="100000"/>
              </a:lnSpc>
              <a:spcBef>
                <a:spcPts val="0"/>
              </a:spcBef>
              <a:spcAft>
                <a:spcPts val="1200"/>
              </a:spcAft>
              <a:buClr>
                <a:schemeClr val="tx1"/>
              </a:buClr>
              <a:buSzPct val="90000"/>
            </a:pPr>
            <a:r>
              <a:rPr lang="en-US" sz="2400"/>
              <a:t>Virginia's 2020 Strategic Plan will be updated and revised based on the revised 2023 Needs Assessment.</a:t>
            </a:r>
          </a:p>
          <a:p>
            <a:pPr>
              <a:lnSpc>
                <a:spcPct val="100000"/>
              </a:lnSpc>
              <a:spcBef>
                <a:spcPts val="0"/>
              </a:spcBef>
              <a:spcAft>
                <a:spcPts val="1200"/>
              </a:spcAft>
              <a:buClr>
                <a:schemeClr val="tx1"/>
              </a:buClr>
              <a:buSzPct val="90000"/>
            </a:pPr>
            <a:r>
              <a:rPr lang="en-US" sz="2400"/>
              <a:t>VECF is planning engagement this fall with Ready Regions, Family Councils, and the Virginia Promise Partnership Parent Advisory to socialize the 2023 Needs Assessment and seek input for the new Strategic Plan.</a:t>
            </a:r>
          </a:p>
        </p:txBody>
      </p:sp>
    </p:spTree>
    <p:extLst>
      <p:ext uri="{BB962C8B-B14F-4D97-AF65-F5344CB8AC3E}">
        <p14:creationId xmlns:p14="http://schemas.microsoft.com/office/powerpoint/2010/main" val="1493188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000"/>
          </a:p>
          <a:p>
            <a:r>
              <a:rPr lang="en-US" sz="4000"/>
              <a:t>Public Comment</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a:t>
            </a:fld>
            <a:endParaRPr/>
          </a:p>
        </p:txBody>
      </p:sp>
      <p:sp>
        <p:nvSpPr>
          <p:cNvPr id="3" name="TextBox 2">
            <a:extLst>
              <a:ext uri="{FF2B5EF4-FFF2-40B4-BE49-F238E27FC236}">
                <a16:creationId xmlns:a16="http://schemas.microsoft.com/office/drawing/2014/main" id="{84CE8C36-401A-DB5B-91F1-F7B5CF2AD56C}"/>
              </a:ext>
            </a:extLst>
          </p:cNvPr>
          <p:cNvSpPr txBox="1"/>
          <p:nvPr/>
        </p:nvSpPr>
        <p:spPr>
          <a:xfrm>
            <a:off x="3048000" y="3244334"/>
            <a:ext cx="6096000" cy="369332"/>
          </a:xfrm>
          <a:prstGeom prst="rect">
            <a:avLst/>
          </a:prstGeom>
          <a:noFill/>
        </p:spPr>
        <p:txBody>
          <a:bodyPr wrap="square">
            <a:spAutoFit/>
          </a:bodyPr>
          <a:lstStyle/>
          <a:p>
            <a:r>
              <a:rPr lang="en-US"/>
              <a:t> </a:t>
            </a:r>
          </a:p>
        </p:txBody>
      </p:sp>
    </p:spTree>
    <p:extLst>
      <p:ext uri="{BB962C8B-B14F-4D97-AF65-F5344CB8AC3E}">
        <p14:creationId xmlns:p14="http://schemas.microsoft.com/office/powerpoint/2010/main" val="2514675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B8B0-3949-70DA-AEB1-F661BD0F3681}"/>
              </a:ext>
            </a:extLst>
          </p:cNvPr>
          <p:cNvSpPr>
            <a:spLocks noGrp="1"/>
          </p:cNvSpPr>
          <p:nvPr>
            <p:ph type="title"/>
          </p:nvPr>
        </p:nvSpPr>
        <p:spPr/>
        <p:txBody>
          <a:bodyPr>
            <a:normAutofit/>
          </a:bodyPr>
          <a:lstStyle/>
          <a:p>
            <a:r>
              <a:rPr lang="en-US" sz="4000"/>
              <a:t>Activity 3: Maximize Family Engagement </a:t>
            </a:r>
          </a:p>
        </p:txBody>
      </p:sp>
      <p:sp>
        <p:nvSpPr>
          <p:cNvPr id="3" name="Slide Number Placeholder 2">
            <a:extLst>
              <a:ext uri="{FF2B5EF4-FFF2-40B4-BE49-F238E27FC236}">
                <a16:creationId xmlns:a16="http://schemas.microsoft.com/office/drawing/2014/main" id="{F1BC5F5B-8E77-06F7-682B-8C06962BE9A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30</a:t>
            </a:fld>
            <a:endParaRPr lang="en-US"/>
          </a:p>
        </p:txBody>
      </p:sp>
      <p:sp>
        <p:nvSpPr>
          <p:cNvPr id="4" name="Text Placeholder 3">
            <a:extLst>
              <a:ext uri="{FF2B5EF4-FFF2-40B4-BE49-F238E27FC236}">
                <a16:creationId xmlns:a16="http://schemas.microsoft.com/office/drawing/2014/main" id="{ECD40C98-3601-2122-446D-39353DD52B1C}"/>
              </a:ext>
            </a:extLst>
          </p:cNvPr>
          <p:cNvSpPr>
            <a:spLocks noGrp="1"/>
          </p:cNvSpPr>
          <p:nvPr>
            <p:ph type="body" idx="1"/>
          </p:nvPr>
        </p:nvSpPr>
        <p:spPr>
          <a:xfrm>
            <a:off x="838200" y="1458930"/>
            <a:ext cx="10949848" cy="5096106"/>
          </a:xfrm>
        </p:spPr>
        <p:txBody>
          <a:bodyPr>
            <a:noAutofit/>
          </a:bodyPr>
          <a:lstStyle/>
          <a:p>
            <a:pPr marL="114300" indent="0">
              <a:lnSpc>
                <a:spcPct val="100000"/>
              </a:lnSpc>
              <a:spcBef>
                <a:spcPts val="0"/>
              </a:spcBef>
              <a:spcAft>
                <a:spcPts val="1200"/>
              </a:spcAft>
              <a:buNone/>
            </a:pPr>
            <a:r>
              <a:rPr lang="en-US" sz="2200" b="1"/>
              <a:t>Key activities to maximize family and parent engagement in the B-5 system include:</a:t>
            </a:r>
          </a:p>
          <a:p>
            <a:pPr>
              <a:lnSpc>
                <a:spcPct val="100000"/>
              </a:lnSpc>
              <a:spcBef>
                <a:spcPts val="0"/>
              </a:spcBef>
              <a:buClr>
                <a:schemeClr val="tx1"/>
              </a:buClr>
              <a:buSzPct val="90000"/>
            </a:pPr>
            <a:r>
              <a:rPr lang="en-US" sz="2200"/>
              <a:t>Awarding Family Engagement Innovation Grants to explore new ways to deepen family engagement and support. </a:t>
            </a:r>
          </a:p>
          <a:p>
            <a:pPr lvl="1">
              <a:lnSpc>
                <a:spcPct val="100000"/>
              </a:lnSpc>
              <a:spcBef>
                <a:spcPts val="0"/>
              </a:spcBef>
              <a:spcAft>
                <a:spcPts val="1200"/>
              </a:spcAft>
              <a:buClr>
                <a:schemeClr val="tx1"/>
              </a:buClr>
              <a:buSzPct val="90000"/>
              <a:buFont typeface="Georgia" panose="02040502050405020303" pitchFamily="18" charset="0"/>
              <a:buChar char="−"/>
            </a:pPr>
            <a:r>
              <a:rPr lang="en-US" sz="2200" i="1"/>
              <a:t>Grants were awarded to Smart Beginnings/Ready Region Chesapeake Bay and Thrive B5/Ready Region Central.</a:t>
            </a:r>
          </a:p>
          <a:p>
            <a:pPr>
              <a:lnSpc>
                <a:spcPct val="100000"/>
              </a:lnSpc>
              <a:spcBef>
                <a:spcPts val="0"/>
              </a:spcBef>
              <a:spcAft>
                <a:spcPts val="1200"/>
              </a:spcAft>
              <a:buClr>
                <a:schemeClr val="tx1"/>
              </a:buClr>
              <a:buSzPct val="90000"/>
            </a:pPr>
            <a:r>
              <a:rPr lang="en-US" sz="2200"/>
              <a:t>Expanding family survey efforts to reach families who are not connected to Virginia’s B-5 system;</a:t>
            </a:r>
          </a:p>
          <a:p>
            <a:pPr>
              <a:lnSpc>
                <a:spcPct val="100000"/>
              </a:lnSpc>
              <a:spcBef>
                <a:spcPts val="0"/>
              </a:spcBef>
              <a:spcAft>
                <a:spcPts val="1200"/>
              </a:spcAft>
              <a:buClr>
                <a:schemeClr val="tx1"/>
              </a:buClr>
              <a:buSzPct val="90000"/>
            </a:pPr>
            <a:r>
              <a:rPr lang="en-US" sz="2200"/>
              <a:t>Developing a family-friendly ECCE web portal to promote families’ access to information about health, safety, and quality of ECCE programs.</a:t>
            </a:r>
          </a:p>
          <a:p>
            <a:pPr>
              <a:lnSpc>
                <a:spcPct val="100000"/>
              </a:lnSpc>
              <a:spcBef>
                <a:spcPts val="0"/>
              </a:spcBef>
              <a:buClr>
                <a:schemeClr val="tx1"/>
              </a:buClr>
              <a:buSzPct val="90000"/>
            </a:pPr>
            <a:r>
              <a:rPr lang="en-US" sz="2200"/>
              <a:t>Directly engaging families through surveys, Regional Roundtables, focus </a:t>
            </a:r>
            <a:r>
              <a:rPr lang="en-US" sz="2200" dirty="0"/>
              <a:t>groups</a:t>
            </a:r>
            <a:r>
              <a:rPr lang="en-US" sz="2200"/>
              <a:t>, and listening/feedback sessions.</a:t>
            </a:r>
          </a:p>
        </p:txBody>
      </p:sp>
    </p:spTree>
    <p:extLst>
      <p:ext uri="{BB962C8B-B14F-4D97-AF65-F5344CB8AC3E}">
        <p14:creationId xmlns:p14="http://schemas.microsoft.com/office/powerpoint/2010/main" val="1574296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ABE72-0D20-1BB6-4B89-4C797BD94AE0}"/>
              </a:ext>
            </a:extLst>
          </p:cNvPr>
          <p:cNvSpPr>
            <a:spLocks noGrp="1"/>
          </p:cNvSpPr>
          <p:nvPr>
            <p:ph type="title"/>
          </p:nvPr>
        </p:nvSpPr>
        <p:spPr/>
        <p:txBody>
          <a:bodyPr>
            <a:normAutofit/>
          </a:bodyPr>
          <a:lstStyle/>
          <a:p>
            <a:r>
              <a:rPr lang="en-US" sz="4000"/>
              <a:t>Activity 4: B-5 Support the B-5 Workforce and Disseminate Best Practices</a:t>
            </a:r>
          </a:p>
        </p:txBody>
      </p:sp>
      <p:sp>
        <p:nvSpPr>
          <p:cNvPr id="3" name="Slide Number Placeholder 2">
            <a:extLst>
              <a:ext uri="{FF2B5EF4-FFF2-40B4-BE49-F238E27FC236}">
                <a16:creationId xmlns:a16="http://schemas.microsoft.com/office/drawing/2014/main" id="{DD4FCA51-98EE-25B7-09E9-6FD7C3E1CD7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31</a:t>
            </a:fld>
            <a:endParaRPr lang="en-US"/>
          </a:p>
        </p:txBody>
      </p:sp>
      <p:sp>
        <p:nvSpPr>
          <p:cNvPr id="4" name="Text Placeholder 3">
            <a:extLst>
              <a:ext uri="{FF2B5EF4-FFF2-40B4-BE49-F238E27FC236}">
                <a16:creationId xmlns:a16="http://schemas.microsoft.com/office/drawing/2014/main" id="{7A1E2AF2-FFD7-0868-5C03-8DEDD06B0C8E}"/>
              </a:ext>
            </a:extLst>
          </p:cNvPr>
          <p:cNvSpPr>
            <a:spLocks noGrp="1"/>
          </p:cNvSpPr>
          <p:nvPr>
            <p:ph type="body" idx="1"/>
          </p:nvPr>
        </p:nvSpPr>
        <p:spPr>
          <a:xfrm>
            <a:off x="838200" y="1458930"/>
            <a:ext cx="10515600" cy="5335062"/>
          </a:xfrm>
        </p:spPr>
        <p:txBody>
          <a:bodyPr>
            <a:noAutofit/>
          </a:bodyPr>
          <a:lstStyle/>
          <a:p>
            <a:pPr marL="114300" indent="0">
              <a:lnSpc>
                <a:spcPct val="100000"/>
              </a:lnSpc>
              <a:spcBef>
                <a:spcPts val="0"/>
              </a:spcBef>
              <a:spcAft>
                <a:spcPts val="1200"/>
              </a:spcAft>
              <a:buNone/>
            </a:pPr>
            <a:r>
              <a:rPr lang="en-US" sz="2000" b="1"/>
              <a:t>Key activities to support the workforce include:</a:t>
            </a:r>
          </a:p>
          <a:p>
            <a:pPr>
              <a:lnSpc>
                <a:spcPct val="100000"/>
              </a:lnSpc>
              <a:spcBef>
                <a:spcPts val="0"/>
              </a:spcBef>
              <a:spcAft>
                <a:spcPts val="1200"/>
              </a:spcAft>
              <a:buClr>
                <a:schemeClr val="tx1"/>
              </a:buClr>
              <a:buSzPct val="90000"/>
            </a:pPr>
            <a:r>
              <a:rPr lang="en-US" sz="2000"/>
              <a:t>Expanding the reach of ECCE workforce surveys in 2023 and 2024, including to understand the impact of increased public payment rates on programs and educators;</a:t>
            </a:r>
          </a:p>
          <a:p>
            <a:pPr>
              <a:lnSpc>
                <a:spcPct val="100000"/>
              </a:lnSpc>
              <a:spcBef>
                <a:spcPts val="0"/>
              </a:spcBef>
              <a:spcAft>
                <a:spcPts val="1200"/>
              </a:spcAft>
              <a:buClr>
                <a:schemeClr val="tx1"/>
              </a:buClr>
              <a:buSzPct val="90000"/>
            </a:pPr>
            <a:r>
              <a:rPr lang="en-US" sz="2000"/>
              <a:t>Expanding the Fast Track training program to help child care employers fill staffing vacancies with trained staff in 4 weeks, including by making Fast Track trainings and resources available in Spanish.</a:t>
            </a:r>
          </a:p>
          <a:p>
            <a:pPr>
              <a:lnSpc>
                <a:spcPct val="120000"/>
              </a:lnSpc>
              <a:spcBef>
                <a:spcPts val="0"/>
              </a:spcBef>
              <a:buClr>
                <a:schemeClr val="tx1"/>
              </a:buClr>
              <a:buSzPct val="90000"/>
            </a:pPr>
            <a:r>
              <a:rPr lang="en-US" sz="2000"/>
              <a:t>Piloting an ECCE Navigator position at the VDOE in two regions: Ready Region Southwest and Ready Region Central:</a:t>
            </a:r>
          </a:p>
          <a:p>
            <a:pPr lvl="1">
              <a:lnSpc>
                <a:spcPct val="120000"/>
              </a:lnSpc>
              <a:spcBef>
                <a:spcPts val="0"/>
              </a:spcBef>
              <a:buClr>
                <a:schemeClr val="tx1"/>
              </a:buClr>
              <a:buSzPct val="90000"/>
              <a:buFont typeface="Georgia" panose="02040502050405020303" pitchFamily="18" charset="0"/>
              <a:buChar char="−"/>
            </a:pPr>
            <a:r>
              <a:rPr lang="en-US" sz="2000"/>
              <a:t>Navigators will be responsible for growing the supply of publicly-funded providers in Virginia by: </a:t>
            </a:r>
          </a:p>
          <a:p>
            <a:pPr lvl="2" indent="-302260">
              <a:lnSpc>
                <a:spcPct val="120000"/>
              </a:lnSpc>
              <a:spcBef>
                <a:spcPts val="0"/>
              </a:spcBef>
              <a:buClr>
                <a:schemeClr val="tx1"/>
              </a:buClr>
              <a:buSzPct val="90000"/>
              <a:buFont typeface="Wingdings" panose="05000000000000000000" pitchFamily="2" charset="2"/>
              <a:buChar char="Ø"/>
            </a:pPr>
            <a:r>
              <a:rPr lang="en-US"/>
              <a:t>Supporting program leaders to apply for licensure and/or the Child Care Subsidy Program, </a:t>
            </a:r>
          </a:p>
          <a:p>
            <a:pPr lvl="2" indent="-302260">
              <a:lnSpc>
                <a:spcPct val="110000"/>
              </a:lnSpc>
              <a:spcBef>
                <a:spcPts val="0"/>
              </a:spcBef>
              <a:buClr>
                <a:schemeClr val="tx1"/>
              </a:buClr>
              <a:buSzPct val="90000"/>
              <a:buFont typeface="Wingdings" panose="05000000000000000000" pitchFamily="2" charset="2"/>
              <a:buChar char="Ø"/>
            </a:pPr>
            <a:r>
              <a:rPr lang="en-US"/>
              <a:t>Connecting leaders to other publicly-funded programs in Virginia, and </a:t>
            </a:r>
          </a:p>
          <a:p>
            <a:pPr lvl="2" indent="-302260">
              <a:lnSpc>
                <a:spcPct val="110000"/>
              </a:lnSpc>
              <a:spcBef>
                <a:spcPts val="0"/>
              </a:spcBef>
              <a:buClr>
                <a:schemeClr val="tx1"/>
              </a:buClr>
              <a:buSzPct val="90000"/>
              <a:buFont typeface="Wingdings" panose="05000000000000000000" pitchFamily="2" charset="2"/>
              <a:buChar char="Ø"/>
            </a:pPr>
            <a:r>
              <a:rPr lang="en-US"/>
              <a:t>Supporting programs to identify strategies to serve additional children</a:t>
            </a:r>
          </a:p>
        </p:txBody>
      </p:sp>
    </p:spTree>
    <p:extLst>
      <p:ext uri="{BB962C8B-B14F-4D97-AF65-F5344CB8AC3E}">
        <p14:creationId xmlns:p14="http://schemas.microsoft.com/office/powerpoint/2010/main" val="3348375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29AFB-550E-2D87-F3B3-2A0DFC316BFB}"/>
              </a:ext>
            </a:extLst>
          </p:cNvPr>
          <p:cNvSpPr>
            <a:spLocks noGrp="1"/>
          </p:cNvSpPr>
          <p:nvPr>
            <p:ph type="title"/>
          </p:nvPr>
        </p:nvSpPr>
        <p:spPr/>
        <p:txBody>
          <a:bodyPr>
            <a:normAutofit/>
          </a:bodyPr>
          <a:lstStyle/>
          <a:p>
            <a:r>
              <a:rPr lang="en-US" sz="4000"/>
              <a:t>Activity 5: Support Program Quality through VQB5</a:t>
            </a:r>
          </a:p>
        </p:txBody>
      </p:sp>
      <p:sp>
        <p:nvSpPr>
          <p:cNvPr id="3" name="Slide Number Placeholder 2">
            <a:extLst>
              <a:ext uri="{FF2B5EF4-FFF2-40B4-BE49-F238E27FC236}">
                <a16:creationId xmlns:a16="http://schemas.microsoft.com/office/drawing/2014/main" id="{1F5ABE2F-732E-871B-F646-34A467977BF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32</a:t>
            </a:fld>
            <a:endParaRPr lang="en-US"/>
          </a:p>
        </p:txBody>
      </p:sp>
      <p:sp>
        <p:nvSpPr>
          <p:cNvPr id="4" name="Text Placeholder 3">
            <a:extLst>
              <a:ext uri="{FF2B5EF4-FFF2-40B4-BE49-F238E27FC236}">
                <a16:creationId xmlns:a16="http://schemas.microsoft.com/office/drawing/2014/main" id="{A2E991BC-B5FA-29B4-C5AA-FDD53BE4A249}"/>
              </a:ext>
            </a:extLst>
          </p:cNvPr>
          <p:cNvSpPr>
            <a:spLocks noGrp="1"/>
          </p:cNvSpPr>
          <p:nvPr>
            <p:ph type="body" idx="1"/>
          </p:nvPr>
        </p:nvSpPr>
        <p:spPr>
          <a:xfrm>
            <a:off x="838200" y="1458930"/>
            <a:ext cx="10515600" cy="5252570"/>
          </a:xfrm>
        </p:spPr>
        <p:txBody>
          <a:bodyPr>
            <a:noAutofit/>
          </a:bodyPr>
          <a:lstStyle/>
          <a:p>
            <a:pPr marL="112395" indent="1270">
              <a:lnSpc>
                <a:spcPct val="100000"/>
              </a:lnSpc>
              <a:spcBef>
                <a:spcPts val="0"/>
              </a:spcBef>
              <a:spcAft>
                <a:spcPts val="1200"/>
              </a:spcAft>
              <a:buNone/>
            </a:pPr>
            <a:r>
              <a:rPr lang="en-US" sz="2200" b="1"/>
              <a:t>Key activities to support program quality improvement include:</a:t>
            </a:r>
            <a:endParaRPr lang="en-US"/>
          </a:p>
          <a:p>
            <a:pPr marL="455295">
              <a:lnSpc>
                <a:spcPct val="100000"/>
              </a:lnSpc>
              <a:spcBef>
                <a:spcPts val="0"/>
              </a:spcBef>
              <a:buClr>
                <a:schemeClr val="tx1"/>
              </a:buClr>
              <a:buSzPct val="90000"/>
            </a:pPr>
            <a:r>
              <a:rPr lang="en-US" sz="2200"/>
              <a:t>Promoting collaboration and coordination among Improvement Partners through:</a:t>
            </a:r>
          </a:p>
          <a:p>
            <a:pPr marL="912495" lvl="1">
              <a:lnSpc>
                <a:spcPct val="100000"/>
              </a:lnSpc>
              <a:spcBef>
                <a:spcPts val="0"/>
              </a:spcBef>
              <a:spcAft>
                <a:spcPts val="500"/>
              </a:spcAft>
              <a:buClr>
                <a:schemeClr val="tx1"/>
              </a:buClr>
              <a:buSzPct val="90000"/>
              <a:buFont typeface="Georgia" panose="02040502050405020303" pitchFamily="18" charset="0"/>
              <a:buChar char="−"/>
            </a:pPr>
            <a:r>
              <a:rPr lang="en-US" sz="2000"/>
              <a:t>The CLASS Coaching Collaborative, which will promote sharing and problem solving across partners that provide coaching to programs to improve teacher-child interactions;</a:t>
            </a:r>
          </a:p>
          <a:p>
            <a:pPr marL="912495" lvl="1">
              <a:lnSpc>
                <a:spcPct val="100000"/>
              </a:lnSpc>
              <a:spcBef>
                <a:spcPts val="0"/>
              </a:spcBef>
              <a:spcAft>
                <a:spcPts val="500"/>
              </a:spcAft>
              <a:buClr>
                <a:schemeClr val="tx1"/>
              </a:buClr>
              <a:buSzPct val="90000"/>
              <a:buFont typeface="Georgia" panose="02040502050405020303" pitchFamily="18" charset="0"/>
              <a:buChar char="−"/>
            </a:pPr>
            <a:r>
              <a:rPr lang="en-US" sz="2000"/>
              <a:t>A quarterly webinar series for professional development providers to share statewide data and trends and gather feedback from partners; and </a:t>
            </a:r>
          </a:p>
          <a:p>
            <a:pPr marL="912495" lvl="1">
              <a:lnSpc>
                <a:spcPct val="100000"/>
              </a:lnSpc>
              <a:spcBef>
                <a:spcPts val="0"/>
              </a:spcBef>
              <a:spcAft>
                <a:spcPts val="500"/>
              </a:spcAft>
              <a:buClr>
                <a:schemeClr val="tx1"/>
              </a:buClr>
              <a:buSzPct val="90000"/>
              <a:buFont typeface="Georgia" panose="02040502050405020303" pitchFamily="18" charset="0"/>
              <a:buChar char="−"/>
            </a:pPr>
            <a:r>
              <a:rPr lang="en-US" sz="2000"/>
              <a:t>Developing tools and resources based on identified needs, with a focus on providing all resources in Spanish and other languages and ensuring that resources address the unique needs of settings that serve dual language learners and children with disabilities.</a:t>
            </a:r>
          </a:p>
        </p:txBody>
      </p:sp>
    </p:spTree>
    <p:extLst>
      <p:ext uri="{BB962C8B-B14F-4D97-AF65-F5344CB8AC3E}">
        <p14:creationId xmlns:p14="http://schemas.microsoft.com/office/powerpoint/2010/main" val="3646834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600"/>
          </a:p>
          <a:p>
            <a:r>
              <a:rPr lang="en-US" sz="4000">
                <a:solidFill>
                  <a:schemeClr val="tx1"/>
                </a:solidFill>
              </a:rPr>
              <a:t>Update: Commission on Early Childhood Care and Education (ECCE)</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33</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2028470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0BA3-F6AD-168E-B010-2D341D829AED}"/>
              </a:ext>
            </a:extLst>
          </p:cNvPr>
          <p:cNvSpPr>
            <a:spLocks noGrp="1"/>
          </p:cNvSpPr>
          <p:nvPr>
            <p:ph type="title"/>
          </p:nvPr>
        </p:nvSpPr>
        <p:spPr/>
        <p:txBody>
          <a:bodyPr>
            <a:normAutofit/>
          </a:bodyPr>
          <a:lstStyle/>
          <a:p>
            <a:r>
              <a:rPr lang="en-US" sz="4000"/>
              <a:t>Legal Authority</a:t>
            </a:r>
          </a:p>
        </p:txBody>
      </p:sp>
      <p:sp>
        <p:nvSpPr>
          <p:cNvPr id="3" name="Slide Number Placeholder 2">
            <a:extLst>
              <a:ext uri="{FF2B5EF4-FFF2-40B4-BE49-F238E27FC236}">
                <a16:creationId xmlns:a16="http://schemas.microsoft.com/office/drawing/2014/main" id="{19735850-62A6-D135-EAAD-85E6D415F15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1200" cap="none" spc="0" normalizeH="0" baseline="0" noProof="0" smtClean="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34</a:t>
            </a:fld>
            <a:endParaRPr kumimoji="0" lang="en-US" sz="1200" b="0" i="0" u="none" strike="noStrike" kern="1200" cap="none" spc="0" normalizeH="0" baseline="0" noProof="0">
              <a:ln>
                <a:noFill/>
              </a:ln>
              <a:solidFill>
                <a:srgbClr val="888FA3"/>
              </a:solidFill>
              <a:effectLst/>
              <a:uLnTx/>
              <a:uFillTx/>
              <a:latin typeface="Georgia"/>
              <a:sym typeface="Georgia"/>
            </a:endParaRPr>
          </a:p>
        </p:txBody>
      </p:sp>
      <p:sp>
        <p:nvSpPr>
          <p:cNvPr id="4" name="Text Placeholder 3">
            <a:extLst>
              <a:ext uri="{FF2B5EF4-FFF2-40B4-BE49-F238E27FC236}">
                <a16:creationId xmlns:a16="http://schemas.microsoft.com/office/drawing/2014/main" id="{16A2B8F2-19A1-6B27-45BA-C024D7E025D2}"/>
              </a:ext>
            </a:extLst>
          </p:cNvPr>
          <p:cNvSpPr>
            <a:spLocks noGrp="1"/>
          </p:cNvSpPr>
          <p:nvPr>
            <p:ph type="body" idx="1"/>
          </p:nvPr>
        </p:nvSpPr>
        <p:spPr/>
        <p:txBody>
          <a:bodyPr>
            <a:normAutofit/>
          </a:bodyPr>
          <a:lstStyle/>
          <a:p>
            <a:pPr>
              <a:lnSpc>
                <a:spcPct val="100000"/>
              </a:lnSpc>
              <a:spcBef>
                <a:spcPts val="0"/>
              </a:spcBef>
              <a:spcAft>
                <a:spcPts val="1200"/>
              </a:spcAft>
              <a:buClr>
                <a:schemeClr val="tx1"/>
              </a:buClr>
              <a:buSzPct val="90000"/>
            </a:pPr>
            <a:r>
              <a:rPr lang="en-US" sz="2200"/>
              <a:t>HB1423 reconstitutes the School Readiness Committee into the Commission on Early Childhood Care and Education (Commission on ECCE or “the Commission”) effective July 1, 2023.</a:t>
            </a:r>
          </a:p>
          <a:p>
            <a:pPr>
              <a:lnSpc>
                <a:spcPct val="100000"/>
              </a:lnSpc>
              <a:spcBef>
                <a:spcPts val="0"/>
              </a:spcBef>
              <a:spcAft>
                <a:spcPts val="1200"/>
              </a:spcAft>
              <a:buClr>
                <a:schemeClr val="tx1"/>
              </a:buClr>
              <a:buSzPct val="90000"/>
            </a:pPr>
            <a:r>
              <a:rPr lang="en-US" sz="2200"/>
              <a:t>The Commission is a public body comprised of legislative and </a:t>
            </a:r>
            <a:r>
              <a:rPr lang="en-US" sz="2200" err="1"/>
              <a:t>nonlegislative</a:t>
            </a:r>
            <a:r>
              <a:rPr lang="en-US" sz="2200"/>
              <a:t> members. Its purpose is to provide recommendations and track progress related to financing Virginia’s public-private ECCE system. </a:t>
            </a:r>
          </a:p>
          <a:p>
            <a:pPr>
              <a:lnSpc>
                <a:spcPct val="100000"/>
              </a:lnSpc>
              <a:spcBef>
                <a:spcPts val="0"/>
              </a:spcBef>
              <a:spcAft>
                <a:spcPts val="1200"/>
              </a:spcAft>
              <a:buClr>
                <a:schemeClr val="tx1"/>
              </a:buClr>
              <a:buSzPct val="90000"/>
            </a:pPr>
            <a:r>
              <a:rPr lang="en-US" sz="2200"/>
              <a:t>The Commission is overseen by the Office of the Secretary of Education and coordinated through VECF.</a:t>
            </a:r>
          </a:p>
          <a:p>
            <a:pPr>
              <a:lnSpc>
                <a:spcPct val="100000"/>
              </a:lnSpc>
            </a:pPr>
            <a:endParaRPr lang="en-US" sz="2400"/>
          </a:p>
        </p:txBody>
      </p:sp>
    </p:spTree>
    <p:extLst>
      <p:ext uri="{BB962C8B-B14F-4D97-AF65-F5344CB8AC3E}">
        <p14:creationId xmlns:p14="http://schemas.microsoft.com/office/powerpoint/2010/main" val="1844724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8EA12-B003-075D-C00A-17D7ABAB518C}"/>
              </a:ext>
            </a:extLst>
          </p:cNvPr>
          <p:cNvSpPr>
            <a:spLocks noGrp="1"/>
          </p:cNvSpPr>
          <p:nvPr>
            <p:ph type="title"/>
          </p:nvPr>
        </p:nvSpPr>
        <p:spPr/>
        <p:txBody>
          <a:bodyPr>
            <a:normAutofit/>
          </a:bodyPr>
          <a:lstStyle/>
          <a:p>
            <a:r>
              <a:rPr lang="en-US" sz="4000"/>
              <a:t>Purpose and Overview</a:t>
            </a:r>
          </a:p>
        </p:txBody>
      </p:sp>
      <p:sp>
        <p:nvSpPr>
          <p:cNvPr id="4" name="Text Placeholder 3">
            <a:extLst>
              <a:ext uri="{FF2B5EF4-FFF2-40B4-BE49-F238E27FC236}">
                <a16:creationId xmlns:a16="http://schemas.microsoft.com/office/drawing/2014/main" id="{25F6D362-36E7-FBB6-BCEA-8DCAB9C77195}"/>
              </a:ext>
            </a:extLst>
          </p:cNvPr>
          <p:cNvSpPr>
            <a:spLocks noGrp="1"/>
          </p:cNvSpPr>
          <p:nvPr>
            <p:ph type="body" idx="1"/>
          </p:nvPr>
        </p:nvSpPr>
        <p:spPr>
          <a:xfrm>
            <a:off x="638352" y="1477987"/>
            <a:ext cx="10915295" cy="976312"/>
          </a:xfrm>
        </p:spPr>
        <p:txBody>
          <a:bodyPr>
            <a:noAutofit/>
          </a:bodyPr>
          <a:lstStyle/>
          <a:p>
            <a:pPr marL="114300" indent="0">
              <a:lnSpc>
                <a:spcPct val="100000"/>
              </a:lnSpc>
              <a:spcBef>
                <a:spcPts val="0"/>
              </a:spcBef>
              <a:spcAft>
                <a:spcPts val="1200"/>
              </a:spcAft>
            </a:pPr>
            <a:r>
              <a:rPr lang="en-US" sz="1600">
                <a:solidFill>
                  <a:srgbClr val="555555"/>
                </a:solidFill>
              </a:rPr>
              <a:t>The Commission’s primary</a:t>
            </a:r>
            <a:r>
              <a:rPr lang="en-US" sz="1600" b="1">
                <a:solidFill>
                  <a:srgbClr val="555555"/>
                </a:solidFill>
              </a:rPr>
              <a:t> purpose</a:t>
            </a:r>
            <a:r>
              <a:rPr lang="en-US" sz="1600">
                <a:solidFill>
                  <a:srgbClr val="555555"/>
                </a:solidFill>
              </a:rPr>
              <a:t> </a:t>
            </a:r>
            <a:r>
              <a:rPr lang="en-US" sz="1600" b="1">
                <a:solidFill>
                  <a:srgbClr val="555555"/>
                </a:solidFill>
              </a:rPr>
              <a:t>is to provide recommendations and track progress related to financing Virginia's unified public-private birth-to-five ECCE system </a:t>
            </a:r>
            <a:r>
              <a:rPr lang="en-US" sz="1600">
                <a:solidFill>
                  <a:srgbClr val="555555"/>
                </a:solidFill>
              </a:rPr>
              <a:t>with</a:t>
            </a:r>
            <a:r>
              <a:rPr lang="en-US" sz="1600" b="1">
                <a:solidFill>
                  <a:srgbClr val="555555"/>
                </a:solidFill>
              </a:rPr>
              <a:t> the following powers and duties:</a:t>
            </a:r>
            <a:endParaRPr lang="en-US" sz="1600">
              <a:solidFill>
                <a:srgbClr val="555555"/>
              </a:solidFill>
            </a:endParaRPr>
          </a:p>
        </p:txBody>
      </p:sp>
      <p:sp>
        <p:nvSpPr>
          <p:cNvPr id="5" name="Text Placeholder 4">
            <a:extLst>
              <a:ext uri="{FF2B5EF4-FFF2-40B4-BE49-F238E27FC236}">
                <a16:creationId xmlns:a16="http://schemas.microsoft.com/office/drawing/2014/main" id="{8DD916FE-4FEE-2650-0A41-B956AAF657BD}"/>
              </a:ext>
            </a:extLst>
          </p:cNvPr>
          <p:cNvSpPr>
            <a:spLocks noGrp="1"/>
          </p:cNvSpPr>
          <p:nvPr>
            <p:ph type="body" idx="2"/>
          </p:nvPr>
        </p:nvSpPr>
        <p:spPr>
          <a:xfrm>
            <a:off x="751652" y="2399214"/>
            <a:ext cx="11003345" cy="4239330"/>
          </a:xfrm>
        </p:spPr>
        <p:txBody>
          <a:bodyPr spcFirstLastPara="1" wrap="square" lIns="91425" tIns="45700" rIns="91425" bIns="45700" numCol="2" anchor="t" anchorCtr="0">
            <a:noAutofit/>
          </a:bodyPr>
          <a:lstStyle/>
          <a:p>
            <a:pPr marL="571500" indent="-457200">
              <a:lnSpc>
                <a:spcPct val="100000"/>
              </a:lnSpc>
              <a:spcBef>
                <a:spcPts val="0"/>
              </a:spcBef>
              <a:spcAft>
                <a:spcPts val="1200"/>
              </a:spcAft>
              <a:buClr>
                <a:schemeClr val="tx1"/>
              </a:buClr>
              <a:buSzPct val="90000"/>
              <a:buAutoNum type="arabicPeriod"/>
            </a:pPr>
            <a:r>
              <a:rPr lang="en-US" sz="1600"/>
              <a:t>Expand access to and the quality of child care statewide</a:t>
            </a:r>
          </a:p>
          <a:p>
            <a:pPr marL="571500" indent="-457200">
              <a:lnSpc>
                <a:spcPct val="100000"/>
              </a:lnSpc>
              <a:spcBef>
                <a:spcPts val="0"/>
              </a:spcBef>
              <a:spcAft>
                <a:spcPts val="1200"/>
              </a:spcAft>
              <a:buClr>
                <a:schemeClr val="tx1"/>
              </a:buClr>
              <a:buSzPct val="90000"/>
              <a:buAutoNum type="arabicPeriod"/>
            </a:pPr>
            <a:r>
              <a:rPr lang="en-US" sz="1600"/>
              <a:t>Analyze existing and potential new financing opportunities, with a focus on data-driven outcomes</a:t>
            </a:r>
          </a:p>
          <a:p>
            <a:pPr marL="571500" indent="-457200">
              <a:lnSpc>
                <a:spcPct val="100000"/>
              </a:lnSpc>
              <a:spcBef>
                <a:spcPts val="0"/>
              </a:spcBef>
              <a:spcAft>
                <a:spcPts val="1200"/>
              </a:spcAft>
              <a:buClr>
                <a:schemeClr val="tx1"/>
              </a:buClr>
              <a:buSzPct val="90000"/>
              <a:buAutoNum type="arabicPeriod"/>
            </a:pPr>
            <a:r>
              <a:rPr lang="en-US" sz="1600"/>
              <a:t>Retain, grow, and strengthen the quality of the ECCE workforce</a:t>
            </a:r>
          </a:p>
          <a:p>
            <a:pPr marL="571500" indent="-457200">
              <a:lnSpc>
                <a:spcPct val="100000"/>
              </a:lnSpc>
              <a:spcBef>
                <a:spcPts val="0"/>
              </a:spcBef>
              <a:spcAft>
                <a:spcPts val="1200"/>
              </a:spcAft>
              <a:buClr>
                <a:schemeClr val="tx1"/>
              </a:buClr>
              <a:buSzPct val="90000"/>
              <a:buAutoNum type="arabicPeriod"/>
            </a:pPr>
            <a:r>
              <a:rPr lang="en-US" sz="1600"/>
              <a:t>Gather and study information and data to accomplish its purposes</a:t>
            </a:r>
          </a:p>
          <a:p>
            <a:pPr marL="571500" indent="-457200">
              <a:lnSpc>
                <a:spcPct val="100000"/>
              </a:lnSpc>
              <a:spcBef>
                <a:spcPts val="1200"/>
              </a:spcBef>
              <a:buClr>
                <a:schemeClr val="tx1"/>
              </a:buClr>
              <a:buSzPct val="90000"/>
              <a:buAutoNum type="arabicPeriod"/>
            </a:pPr>
            <a:r>
              <a:rPr lang="en-US" sz="1600"/>
              <a:t>Gather and analyze data on current and projected availability, quality, cost, and affordability of ECCE services; determine needs and priorities; and develop funding recommendations focused on family choice, access, affordability, and quality</a:t>
            </a:r>
          </a:p>
          <a:p>
            <a:pPr marL="571500" indent="-457200">
              <a:lnSpc>
                <a:spcPct val="100000"/>
              </a:lnSpc>
              <a:buClr>
                <a:schemeClr val="tx1"/>
              </a:buClr>
              <a:buSzPct val="90000"/>
              <a:buAutoNum type="arabicPeriod"/>
            </a:pPr>
            <a:endParaRPr lang="en-US" sz="1600"/>
          </a:p>
          <a:p>
            <a:pPr marL="571500" indent="-457200">
              <a:lnSpc>
                <a:spcPct val="100000"/>
              </a:lnSpc>
              <a:buClr>
                <a:schemeClr val="tx1"/>
              </a:buClr>
              <a:buSzPct val="90000"/>
              <a:buAutoNum type="arabicPeriod"/>
            </a:pPr>
            <a:endParaRPr lang="en-US" sz="1600"/>
          </a:p>
          <a:p>
            <a:pPr marL="571500" indent="-457200">
              <a:lnSpc>
                <a:spcPct val="100000"/>
              </a:lnSpc>
              <a:spcBef>
                <a:spcPts val="0"/>
              </a:spcBef>
              <a:spcAft>
                <a:spcPts val="1200"/>
              </a:spcAft>
              <a:buClr>
                <a:schemeClr val="tx1"/>
              </a:buClr>
              <a:buSzPct val="90000"/>
              <a:buAutoNum type="arabicPeriod"/>
            </a:pPr>
            <a:r>
              <a:rPr lang="en-US" sz="1600"/>
              <a:t>Annually report on specific expenditures, outcomes, and impact, including children served, demographics, child-level assessments, classroom-level assessment data, educator turnover and retention, and parental employment</a:t>
            </a:r>
          </a:p>
          <a:p>
            <a:pPr marL="571500" indent="-457200">
              <a:lnSpc>
                <a:spcPct val="100000"/>
              </a:lnSpc>
              <a:spcBef>
                <a:spcPts val="0"/>
              </a:spcBef>
              <a:spcAft>
                <a:spcPts val="1200"/>
              </a:spcAft>
              <a:buClr>
                <a:schemeClr val="tx1"/>
              </a:buClr>
              <a:buSzPct val="90000"/>
              <a:buAutoNum type="arabicPeriod"/>
            </a:pPr>
            <a:r>
              <a:rPr lang="en-US" sz="1600"/>
              <a:t>Support the development of an integrated early childhood longitudinal data process to capture and link access, quality, and educator data with child outcomes, and facilitate the integration of this data with other longitudinal data systems</a:t>
            </a:r>
          </a:p>
          <a:p>
            <a:pPr marL="571500" indent="-457200">
              <a:lnSpc>
                <a:spcPct val="100000"/>
              </a:lnSpc>
              <a:spcBef>
                <a:spcPts val="0"/>
              </a:spcBef>
              <a:buClr>
                <a:schemeClr val="tx1"/>
              </a:buClr>
              <a:buSzPct val="90000"/>
              <a:buAutoNum type="arabicPeriod"/>
            </a:pPr>
            <a:r>
              <a:rPr lang="en-US" sz="1600"/>
              <a:t>Monitor and support ongoing research and evaluation conducted by VDOE, UVA, and VECF, and any other high education or research institutes deemed relevant, to continuously improve ECCE quality</a:t>
            </a:r>
            <a:endParaRPr lang="en-US" sz="2400"/>
          </a:p>
          <a:p>
            <a:pPr marL="114300" indent="0" algn="r">
              <a:lnSpc>
                <a:spcPct val="100000"/>
              </a:lnSpc>
              <a:buClr>
                <a:srgbClr val="555555"/>
              </a:buClr>
              <a:buSzPct val="100000"/>
              <a:buNone/>
            </a:pPr>
            <a:endParaRPr lang="en-US" sz="1600" i="1"/>
          </a:p>
        </p:txBody>
      </p:sp>
      <p:sp>
        <p:nvSpPr>
          <p:cNvPr id="3" name="Slide Number Placeholder 2">
            <a:extLst>
              <a:ext uri="{FF2B5EF4-FFF2-40B4-BE49-F238E27FC236}">
                <a16:creationId xmlns:a16="http://schemas.microsoft.com/office/drawing/2014/main" id="{0AA679FC-6FC9-5EB1-7F4D-8C86A6A9D0B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35</a:t>
            </a:fld>
            <a:endParaRPr lang="en-US"/>
          </a:p>
        </p:txBody>
      </p:sp>
    </p:spTree>
    <p:extLst>
      <p:ext uri="{BB962C8B-B14F-4D97-AF65-F5344CB8AC3E}">
        <p14:creationId xmlns:p14="http://schemas.microsoft.com/office/powerpoint/2010/main" val="26661865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E171-414B-A5EA-81E4-CB86B8AFBDA1}"/>
              </a:ext>
            </a:extLst>
          </p:cNvPr>
          <p:cNvSpPr>
            <a:spLocks noGrp="1"/>
          </p:cNvSpPr>
          <p:nvPr>
            <p:ph type="title"/>
          </p:nvPr>
        </p:nvSpPr>
        <p:spPr/>
        <p:txBody>
          <a:bodyPr>
            <a:normAutofit/>
          </a:bodyPr>
          <a:lstStyle/>
          <a:p>
            <a:r>
              <a:rPr lang="en-US" sz="4000"/>
              <a:t>Required Membership</a:t>
            </a:r>
          </a:p>
        </p:txBody>
      </p:sp>
      <p:sp>
        <p:nvSpPr>
          <p:cNvPr id="7" name="Text Placeholder 6">
            <a:extLst>
              <a:ext uri="{FF2B5EF4-FFF2-40B4-BE49-F238E27FC236}">
                <a16:creationId xmlns:a16="http://schemas.microsoft.com/office/drawing/2014/main" id="{E3EBCB49-2FC9-AF7A-B731-F3759EBBC294}"/>
              </a:ext>
            </a:extLst>
          </p:cNvPr>
          <p:cNvSpPr>
            <a:spLocks noGrp="1"/>
          </p:cNvSpPr>
          <p:nvPr>
            <p:ph type="body" idx="1"/>
          </p:nvPr>
        </p:nvSpPr>
        <p:spPr>
          <a:xfrm>
            <a:off x="838201" y="1785223"/>
            <a:ext cx="5181600" cy="4823429"/>
          </a:xfrm>
        </p:spPr>
        <p:txBody>
          <a:bodyPr>
            <a:normAutofit fontScale="92500" lnSpcReduction="10000"/>
          </a:bodyPr>
          <a:lstStyle/>
          <a:p>
            <a:pPr>
              <a:lnSpc>
                <a:spcPct val="110000"/>
              </a:lnSpc>
              <a:spcBef>
                <a:spcPts val="0"/>
              </a:spcBef>
              <a:spcAft>
                <a:spcPts val="1200"/>
              </a:spcAft>
              <a:buClr>
                <a:schemeClr val="tx1"/>
              </a:buClr>
            </a:pPr>
            <a:r>
              <a:rPr lang="en-US" sz="2000"/>
              <a:t>Five members of the House of Delegates</a:t>
            </a:r>
          </a:p>
          <a:p>
            <a:pPr>
              <a:lnSpc>
                <a:spcPct val="110000"/>
              </a:lnSpc>
              <a:spcBef>
                <a:spcPts val="0"/>
              </a:spcBef>
              <a:spcAft>
                <a:spcPts val="1200"/>
              </a:spcAft>
              <a:buClr>
                <a:schemeClr val="tx1"/>
              </a:buClr>
            </a:pPr>
            <a:r>
              <a:rPr lang="en-US" sz="2000"/>
              <a:t>Four members of the Senate</a:t>
            </a:r>
          </a:p>
          <a:p>
            <a:pPr>
              <a:lnSpc>
                <a:spcPct val="110000"/>
              </a:lnSpc>
              <a:spcBef>
                <a:spcPts val="0"/>
              </a:spcBef>
              <a:buClr>
                <a:schemeClr val="tx1"/>
              </a:buClr>
            </a:pPr>
            <a:r>
              <a:rPr lang="en-US" sz="2000"/>
              <a:t>One representative from each of the following entities:</a:t>
            </a:r>
          </a:p>
          <a:p>
            <a:pPr lvl="1">
              <a:lnSpc>
                <a:spcPct val="120000"/>
              </a:lnSpc>
              <a:spcBef>
                <a:spcPts val="0"/>
              </a:spcBef>
              <a:buClr>
                <a:schemeClr val="tx1"/>
              </a:buClr>
              <a:buSzPct val="90000"/>
              <a:buFont typeface="Georgia" panose="02040502050405020303" pitchFamily="18" charset="0"/>
              <a:buChar char="−"/>
            </a:pPr>
            <a:r>
              <a:rPr lang="en-US" sz="1800"/>
              <a:t>The Virginia Early Childhood Foundation</a:t>
            </a:r>
          </a:p>
          <a:p>
            <a:pPr lvl="1">
              <a:lnSpc>
                <a:spcPct val="120000"/>
              </a:lnSpc>
              <a:spcBef>
                <a:spcPts val="0"/>
              </a:spcBef>
              <a:buClr>
                <a:schemeClr val="tx1"/>
              </a:buClr>
              <a:buSzPct val="90000"/>
              <a:buFont typeface="Georgia" panose="02040502050405020303" pitchFamily="18" charset="0"/>
              <a:buChar char="−"/>
            </a:pPr>
            <a:r>
              <a:rPr lang="en-US" sz="1800"/>
              <a:t>The Virginia Association of School Superintendents</a:t>
            </a:r>
          </a:p>
          <a:p>
            <a:pPr lvl="1">
              <a:lnSpc>
                <a:spcPct val="120000"/>
              </a:lnSpc>
              <a:spcBef>
                <a:spcPts val="0"/>
              </a:spcBef>
              <a:buClr>
                <a:schemeClr val="tx1"/>
              </a:buClr>
              <a:buSzPct val="90000"/>
              <a:buFont typeface="Georgia" panose="02040502050405020303" pitchFamily="18" charset="0"/>
              <a:buChar char="−"/>
            </a:pPr>
            <a:r>
              <a:rPr lang="en-US" sz="1800"/>
              <a:t>The Virginia Economic Development Partnership</a:t>
            </a:r>
          </a:p>
          <a:p>
            <a:pPr lvl="1">
              <a:lnSpc>
                <a:spcPct val="110000"/>
              </a:lnSpc>
              <a:spcBef>
                <a:spcPts val="0"/>
              </a:spcBef>
              <a:buClr>
                <a:schemeClr val="tx1"/>
              </a:buClr>
              <a:buSzPct val="90000"/>
              <a:buFont typeface="Georgia" panose="02040502050405020303" pitchFamily="18" charset="0"/>
              <a:buChar char="−"/>
            </a:pPr>
            <a:r>
              <a:rPr lang="en-US" sz="1800"/>
              <a:t>An organization advocating for children with disabilities</a:t>
            </a:r>
          </a:p>
          <a:p>
            <a:pPr lvl="1">
              <a:lnSpc>
                <a:spcPct val="110000"/>
              </a:lnSpc>
              <a:spcBef>
                <a:spcPts val="0"/>
              </a:spcBef>
              <a:spcAft>
                <a:spcPts val="1200"/>
              </a:spcAft>
              <a:buClr>
                <a:schemeClr val="tx1"/>
              </a:buClr>
              <a:buSzPct val="90000"/>
              <a:buFont typeface="Georgia" panose="02040502050405020303" pitchFamily="18" charset="0"/>
              <a:buChar char="−"/>
            </a:pPr>
            <a:r>
              <a:rPr lang="en-US" sz="1800"/>
              <a:t>Local government</a:t>
            </a:r>
          </a:p>
          <a:p>
            <a:pPr>
              <a:lnSpc>
                <a:spcPct val="110000"/>
              </a:lnSpc>
              <a:spcBef>
                <a:spcPts val="0"/>
              </a:spcBef>
              <a:spcAft>
                <a:spcPts val="1200"/>
              </a:spcAft>
              <a:buClr>
                <a:schemeClr val="tx1"/>
              </a:buClr>
            </a:pPr>
            <a:r>
              <a:rPr lang="en-US" sz="2000"/>
              <a:t>Three executive-level representatives of the private business sector</a:t>
            </a:r>
          </a:p>
          <a:p>
            <a:pPr marL="114300" indent="0">
              <a:buNone/>
            </a:pPr>
            <a:endParaRPr lang="en-US" sz="2100"/>
          </a:p>
        </p:txBody>
      </p:sp>
      <p:sp>
        <p:nvSpPr>
          <p:cNvPr id="8" name="Text Placeholder 7">
            <a:extLst>
              <a:ext uri="{FF2B5EF4-FFF2-40B4-BE49-F238E27FC236}">
                <a16:creationId xmlns:a16="http://schemas.microsoft.com/office/drawing/2014/main" id="{C7438307-7DBC-E4FC-33C7-D808F429CB35}"/>
              </a:ext>
            </a:extLst>
          </p:cNvPr>
          <p:cNvSpPr>
            <a:spLocks noGrp="1"/>
          </p:cNvSpPr>
          <p:nvPr>
            <p:ph type="body" idx="2"/>
          </p:nvPr>
        </p:nvSpPr>
        <p:spPr>
          <a:xfrm>
            <a:off x="6172199" y="1785223"/>
            <a:ext cx="5181600" cy="4742309"/>
          </a:xfrm>
        </p:spPr>
        <p:txBody>
          <a:bodyPr>
            <a:normAutofit/>
          </a:bodyPr>
          <a:lstStyle/>
          <a:p>
            <a:pPr>
              <a:lnSpc>
                <a:spcPct val="100000"/>
              </a:lnSpc>
              <a:spcBef>
                <a:spcPts val="0"/>
              </a:spcBef>
              <a:spcAft>
                <a:spcPts val="1200"/>
              </a:spcAft>
              <a:buClr>
                <a:schemeClr val="tx1"/>
              </a:buClr>
            </a:pPr>
            <a:r>
              <a:rPr lang="en-US" sz="2000"/>
              <a:t>Three parents or guardians of young children</a:t>
            </a:r>
          </a:p>
          <a:p>
            <a:pPr>
              <a:spcBef>
                <a:spcPts val="0"/>
              </a:spcBef>
              <a:buClr>
                <a:schemeClr val="tx1"/>
              </a:buClr>
            </a:pPr>
            <a:r>
              <a:rPr lang="en-US" sz="2000"/>
              <a:t>One administrator from each of the following types of ECCE programs:</a:t>
            </a:r>
          </a:p>
          <a:p>
            <a:pPr lvl="1">
              <a:lnSpc>
                <a:spcPct val="110000"/>
              </a:lnSpc>
              <a:spcBef>
                <a:spcPts val="0"/>
              </a:spcBef>
              <a:buClr>
                <a:schemeClr val="tx1"/>
              </a:buClr>
              <a:buSzPct val="90000"/>
              <a:buFont typeface="Georgia" panose="02040502050405020303" pitchFamily="18" charset="0"/>
              <a:buChar char="−"/>
            </a:pPr>
            <a:r>
              <a:rPr lang="en-US" sz="1800"/>
              <a:t>A public ECCE program</a:t>
            </a:r>
          </a:p>
          <a:p>
            <a:pPr lvl="1">
              <a:lnSpc>
                <a:spcPct val="110000"/>
              </a:lnSpc>
              <a:spcBef>
                <a:spcPts val="0"/>
              </a:spcBef>
              <a:buClr>
                <a:schemeClr val="tx1"/>
              </a:buClr>
              <a:buSzPct val="90000"/>
              <a:buFont typeface="Georgia" panose="02040502050405020303" pitchFamily="18" charset="0"/>
              <a:buChar char="−"/>
            </a:pPr>
            <a:r>
              <a:rPr lang="en-US" sz="1800"/>
              <a:t>A private faith-based ECCE program</a:t>
            </a:r>
          </a:p>
          <a:p>
            <a:pPr lvl="1">
              <a:lnSpc>
                <a:spcPct val="110000"/>
              </a:lnSpc>
              <a:spcBef>
                <a:spcPts val="0"/>
              </a:spcBef>
              <a:buClr>
                <a:schemeClr val="tx1"/>
              </a:buClr>
              <a:buSzPct val="90000"/>
              <a:buFont typeface="Georgia" panose="02040502050405020303" pitchFamily="18" charset="0"/>
              <a:buChar char="−"/>
            </a:pPr>
            <a:r>
              <a:rPr lang="en-US" sz="1800"/>
              <a:t>A private non-faith-based ECCE program</a:t>
            </a:r>
          </a:p>
          <a:p>
            <a:pPr lvl="1">
              <a:lnSpc>
                <a:spcPct val="110000"/>
              </a:lnSpc>
              <a:spcBef>
                <a:spcPts val="0"/>
              </a:spcBef>
              <a:buClr>
                <a:schemeClr val="tx1"/>
              </a:buClr>
              <a:buSzPct val="90000"/>
              <a:buFont typeface="Georgia" panose="02040502050405020303" pitchFamily="18" charset="0"/>
              <a:buChar char="−"/>
            </a:pPr>
            <a:r>
              <a:rPr lang="en-US" sz="1800"/>
              <a:t>A Head Start program</a:t>
            </a:r>
          </a:p>
          <a:p>
            <a:pPr lvl="1">
              <a:lnSpc>
                <a:spcPct val="100000"/>
              </a:lnSpc>
              <a:spcBef>
                <a:spcPts val="0"/>
              </a:spcBef>
              <a:spcAft>
                <a:spcPts val="1200"/>
              </a:spcAft>
              <a:buClr>
                <a:schemeClr val="tx1"/>
              </a:buClr>
              <a:buSzPct val="90000"/>
              <a:buFont typeface="Georgia" panose="02040502050405020303" pitchFamily="18" charset="0"/>
              <a:buChar char="−"/>
            </a:pPr>
            <a:r>
              <a:rPr lang="en-US" sz="1800"/>
              <a:t>A family child care program</a:t>
            </a:r>
          </a:p>
          <a:p>
            <a:pPr>
              <a:lnSpc>
                <a:spcPct val="100000"/>
              </a:lnSpc>
              <a:spcBef>
                <a:spcPts val="0"/>
              </a:spcBef>
              <a:buClr>
                <a:schemeClr val="tx1"/>
              </a:buClr>
            </a:pPr>
            <a:r>
              <a:rPr lang="en-US" sz="2000"/>
              <a:t>One educator from each of the following types of ECCE programs:</a:t>
            </a:r>
          </a:p>
          <a:p>
            <a:pPr lvl="1">
              <a:lnSpc>
                <a:spcPct val="100000"/>
              </a:lnSpc>
              <a:spcBef>
                <a:spcPts val="0"/>
              </a:spcBef>
              <a:buClr>
                <a:schemeClr val="tx1"/>
              </a:buClr>
              <a:buSzPct val="90000"/>
              <a:buFont typeface="Georgia" panose="02040502050405020303" pitchFamily="18" charset="0"/>
              <a:buChar char="−"/>
            </a:pPr>
            <a:r>
              <a:rPr lang="en-US" sz="1800"/>
              <a:t>A public ECCE program</a:t>
            </a:r>
          </a:p>
          <a:p>
            <a:pPr lvl="1">
              <a:lnSpc>
                <a:spcPct val="100000"/>
              </a:lnSpc>
              <a:spcBef>
                <a:spcPts val="0"/>
              </a:spcBef>
              <a:buClr>
                <a:schemeClr val="tx1"/>
              </a:buClr>
              <a:buSzPct val="90000"/>
              <a:buFont typeface="Georgia" panose="02040502050405020303" pitchFamily="18" charset="0"/>
              <a:buChar char="−"/>
            </a:pPr>
            <a:r>
              <a:rPr lang="en-US" sz="1800"/>
              <a:t>A private ECCE program</a:t>
            </a:r>
          </a:p>
        </p:txBody>
      </p:sp>
      <p:sp>
        <p:nvSpPr>
          <p:cNvPr id="3" name="Slide Number Placeholder 2">
            <a:extLst>
              <a:ext uri="{FF2B5EF4-FFF2-40B4-BE49-F238E27FC236}">
                <a16:creationId xmlns:a16="http://schemas.microsoft.com/office/drawing/2014/main" id="{DE48292D-E3C6-62AC-79F8-623E3AC92F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36</a:t>
            </a:fld>
            <a:endParaRPr lang="en-US"/>
          </a:p>
        </p:txBody>
      </p:sp>
      <p:sp>
        <p:nvSpPr>
          <p:cNvPr id="9" name="Text Placeholder 3">
            <a:extLst>
              <a:ext uri="{FF2B5EF4-FFF2-40B4-BE49-F238E27FC236}">
                <a16:creationId xmlns:a16="http://schemas.microsoft.com/office/drawing/2014/main" id="{00B152AD-C280-7200-7E2D-4824F6A4E8FF}"/>
              </a:ext>
            </a:extLst>
          </p:cNvPr>
          <p:cNvSpPr>
            <a:spLocks noGrp="1"/>
          </p:cNvSpPr>
          <p:nvPr/>
        </p:nvSpPr>
        <p:spPr>
          <a:xfrm>
            <a:off x="838200" y="1458930"/>
            <a:ext cx="10515600" cy="511226"/>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Georgia"/>
                <a:ea typeface="Georgia"/>
                <a:cs typeface="Georgia"/>
                <a:sym typeface="Georgia"/>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Georgia"/>
                <a:ea typeface="Georgia"/>
                <a:cs typeface="Georgia"/>
                <a:sym typeface="Georgia"/>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Georgia"/>
                <a:ea typeface="Georgia"/>
                <a:cs typeface="Georgia"/>
                <a:sym typeface="Georgia"/>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Georgia"/>
                <a:ea typeface="Georgia"/>
                <a:cs typeface="Georgia"/>
                <a:sym typeface="Georgia"/>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Georgia"/>
                <a:ea typeface="Georgia"/>
                <a:cs typeface="Georgia"/>
                <a:sym typeface="Georgi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eorgia"/>
                <a:ea typeface="Georgia"/>
                <a:cs typeface="Georgia"/>
                <a:sym typeface="Georgia"/>
              </a:defRPr>
            </a:lvl9pPr>
          </a:lstStyle>
          <a:p>
            <a:pPr marL="114300" indent="0">
              <a:lnSpc>
                <a:spcPct val="100000"/>
              </a:lnSpc>
              <a:spcBef>
                <a:spcPts val="0"/>
              </a:spcBef>
              <a:spcAft>
                <a:spcPts val="1200"/>
              </a:spcAft>
              <a:buNone/>
            </a:pPr>
            <a:r>
              <a:rPr lang="en-US" sz="1800" b="1"/>
              <a:t>Commission Membership is laid out in law as follows:</a:t>
            </a:r>
          </a:p>
        </p:txBody>
      </p:sp>
    </p:spTree>
    <p:extLst>
      <p:ext uri="{BB962C8B-B14F-4D97-AF65-F5344CB8AC3E}">
        <p14:creationId xmlns:p14="http://schemas.microsoft.com/office/powerpoint/2010/main" val="1265428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F6465-F4AD-DC68-BE59-4DACC1ED660A}"/>
              </a:ext>
            </a:extLst>
          </p:cNvPr>
          <p:cNvSpPr>
            <a:spLocks noGrp="1"/>
          </p:cNvSpPr>
          <p:nvPr>
            <p:ph type="title"/>
          </p:nvPr>
        </p:nvSpPr>
        <p:spPr/>
        <p:txBody>
          <a:bodyPr>
            <a:normAutofit/>
          </a:bodyPr>
          <a:lstStyle/>
          <a:p>
            <a:r>
              <a:rPr lang="en-US" sz="4000"/>
              <a:t>2023 Deliverables</a:t>
            </a:r>
          </a:p>
        </p:txBody>
      </p:sp>
      <p:sp>
        <p:nvSpPr>
          <p:cNvPr id="3" name="Slide Number Placeholder 2">
            <a:extLst>
              <a:ext uri="{FF2B5EF4-FFF2-40B4-BE49-F238E27FC236}">
                <a16:creationId xmlns:a16="http://schemas.microsoft.com/office/drawing/2014/main" id="{D9A4214B-13B3-F72A-B2EE-DA254E9461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37</a:t>
            </a:fld>
            <a:endParaRPr lang="en-US"/>
          </a:p>
        </p:txBody>
      </p:sp>
      <p:sp>
        <p:nvSpPr>
          <p:cNvPr id="4" name="Text Placeholder 3">
            <a:extLst>
              <a:ext uri="{FF2B5EF4-FFF2-40B4-BE49-F238E27FC236}">
                <a16:creationId xmlns:a16="http://schemas.microsoft.com/office/drawing/2014/main" id="{28CAF2D8-9DC3-F296-C94B-FDBAF36EDA06}"/>
              </a:ext>
            </a:extLst>
          </p:cNvPr>
          <p:cNvSpPr>
            <a:spLocks noGrp="1"/>
          </p:cNvSpPr>
          <p:nvPr>
            <p:ph type="body" idx="1"/>
          </p:nvPr>
        </p:nvSpPr>
        <p:spPr/>
        <p:txBody>
          <a:bodyPr>
            <a:normAutofit fontScale="70000" lnSpcReduction="20000"/>
          </a:bodyPr>
          <a:lstStyle/>
          <a:p>
            <a:pPr marL="114300" indent="0">
              <a:lnSpc>
                <a:spcPct val="120000"/>
              </a:lnSpc>
              <a:spcBef>
                <a:spcPts val="0"/>
              </a:spcBef>
              <a:spcAft>
                <a:spcPts val="1200"/>
              </a:spcAft>
              <a:buNone/>
            </a:pPr>
            <a:r>
              <a:rPr lang="en-US" b="1"/>
              <a:t>The Commission is charged with completing the following deliverables and submitting reports to the appropriate parties in 2023:</a:t>
            </a:r>
            <a:endParaRPr lang="en-US"/>
          </a:p>
          <a:p>
            <a:pPr marL="914400" indent="-457200">
              <a:lnSpc>
                <a:spcPct val="120000"/>
              </a:lnSpc>
              <a:spcBef>
                <a:spcPts val="0"/>
              </a:spcBef>
              <a:buClr>
                <a:schemeClr val="tx1"/>
              </a:buClr>
              <a:buSzPct val="90000"/>
            </a:pPr>
            <a:r>
              <a:rPr lang="en-US"/>
              <a:t>Recommendations related to long-term goals and targets for affordable access to quality care and education for all birth-to-five children in the Commonwealth, including funding recommendations (</a:t>
            </a:r>
            <a:r>
              <a:rPr lang="en-US" i="1"/>
              <a:t>due October 1, 2023</a:t>
            </a:r>
            <a:r>
              <a:rPr lang="en-US"/>
              <a:t>)</a:t>
            </a:r>
          </a:p>
          <a:p>
            <a:pPr marL="1526540" lvl="2" indent="-457200">
              <a:lnSpc>
                <a:spcPct val="120000"/>
              </a:lnSpc>
              <a:spcBef>
                <a:spcPts val="0"/>
              </a:spcBef>
              <a:spcAft>
                <a:spcPts val="1200"/>
              </a:spcAft>
              <a:buClr>
                <a:schemeClr val="tx1"/>
              </a:buClr>
              <a:buSzPct val="90000"/>
              <a:buFont typeface="Georgia" panose="02040502050405020303" pitchFamily="18" charset="0"/>
              <a:buChar char="−"/>
            </a:pPr>
            <a:r>
              <a:rPr lang="en-US" sz="2600"/>
              <a:t>A plain language version of the recommendations must also be made available on the Commission website</a:t>
            </a:r>
          </a:p>
          <a:p>
            <a:pPr marL="914400" indent="-457200">
              <a:lnSpc>
                <a:spcPct val="120000"/>
              </a:lnSpc>
              <a:spcBef>
                <a:spcPts val="0"/>
              </a:spcBef>
              <a:spcAft>
                <a:spcPts val="1200"/>
              </a:spcAft>
              <a:buClr>
                <a:schemeClr val="tx1"/>
              </a:buClr>
              <a:buSzPct val="90000"/>
            </a:pPr>
            <a:r>
              <a:rPr lang="en-US"/>
              <a:t>Recommendations to prevent the loss of federally funded Head Start classrooms across the state (</a:t>
            </a:r>
            <a:r>
              <a:rPr lang="en-US" i="1"/>
              <a:t>due December 1, 2023</a:t>
            </a:r>
            <a:r>
              <a:rPr lang="en-US"/>
              <a:t>)*</a:t>
            </a:r>
          </a:p>
          <a:p>
            <a:pPr marL="914400" indent="-457200">
              <a:lnSpc>
                <a:spcPct val="120000"/>
              </a:lnSpc>
              <a:spcBef>
                <a:spcPts val="0"/>
              </a:spcBef>
              <a:spcAft>
                <a:spcPts val="1200"/>
              </a:spcAft>
              <a:buClr>
                <a:schemeClr val="tx1"/>
              </a:buClr>
              <a:buSzPct val="90000"/>
            </a:pPr>
            <a:r>
              <a:rPr lang="en-US"/>
              <a:t>Findings and recommendations related to severing regulations for programs serving school-age children from ECCE, examining requirements for site directors and classroom educators in licensed programs, and eliminating duplicative health and safety regulations (</a:t>
            </a:r>
            <a:r>
              <a:rPr lang="en-US" i="1"/>
              <a:t>due December 1, 2023</a:t>
            </a:r>
            <a:r>
              <a:rPr lang="en-US"/>
              <a:t>)*</a:t>
            </a:r>
          </a:p>
        </p:txBody>
      </p:sp>
      <p:sp>
        <p:nvSpPr>
          <p:cNvPr id="5" name="TextBox 4">
            <a:extLst>
              <a:ext uri="{FF2B5EF4-FFF2-40B4-BE49-F238E27FC236}">
                <a16:creationId xmlns:a16="http://schemas.microsoft.com/office/drawing/2014/main" id="{9747A770-A6AD-DC32-94D3-FB2446B0BE32}"/>
              </a:ext>
            </a:extLst>
          </p:cNvPr>
          <p:cNvSpPr txBox="1"/>
          <p:nvPr/>
        </p:nvSpPr>
        <p:spPr>
          <a:xfrm>
            <a:off x="7064963" y="6314121"/>
            <a:ext cx="444029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a:solidFill>
                  <a:schemeClr val="accent3">
                    <a:lumMod val="50000"/>
                  </a:schemeClr>
                </a:solidFill>
                <a:latin typeface="Georgia"/>
              </a:rPr>
              <a:t>*Contingent on inclusion in the final FY24 budget</a:t>
            </a:r>
          </a:p>
        </p:txBody>
      </p:sp>
    </p:spTree>
    <p:extLst>
      <p:ext uri="{BB962C8B-B14F-4D97-AF65-F5344CB8AC3E}">
        <p14:creationId xmlns:p14="http://schemas.microsoft.com/office/powerpoint/2010/main" val="2718324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E3583-DD2D-49BB-8801-9250BDA6F841}"/>
              </a:ext>
            </a:extLst>
          </p:cNvPr>
          <p:cNvSpPr>
            <a:spLocks noGrp="1"/>
          </p:cNvSpPr>
          <p:nvPr>
            <p:ph type="title"/>
          </p:nvPr>
        </p:nvSpPr>
        <p:spPr/>
        <p:txBody>
          <a:bodyPr>
            <a:normAutofit/>
          </a:bodyPr>
          <a:lstStyle/>
          <a:p>
            <a:r>
              <a:rPr lang="en-US" sz="4000"/>
              <a:t>Tentative Plan for 2023</a:t>
            </a:r>
          </a:p>
        </p:txBody>
      </p:sp>
      <p:sp>
        <p:nvSpPr>
          <p:cNvPr id="3" name="Slide Number Placeholder 2">
            <a:extLst>
              <a:ext uri="{FF2B5EF4-FFF2-40B4-BE49-F238E27FC236}">
                <a16:creationId xmlns:a16="http://schemas.microsoft.com/office/drawing/2014/main" id="{01E45F79-56A8-4AF7-B1F3-8D90D5FB3B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38</a:t>
            </a:fld>
            <a:endParaRPr lang="en-US"/>
          </a:p>
        </p:txBody>
      </p:sp>
      <p:sp>
        <p:nvSpPr>
          <p:cNvPr id="4" name="Text Placeholder 3">
            <a:extLst>
              <a:ext uri="{FF2B5EF4-FFF2-40B4-BE49-F238E27FC236}">
                <a16:creationId xmlns:a16="http://schemas.microsoft.com/office/drawing/2014/main" id="{3F1BC8DE-3638-4FCD-97E3-5504BEDBC194}"/>
              </a:ext>
            </a:extLst>
          </p:cNvPr>
          <p:cNvSpPr>
            <a:spLocks noGrp="1"/>
          </p:cNvSpPr>
          <p:nvPr>
            <p:ph type="body" idx="1"/>
          </p:nvPr>
        </p:nvSpPr>
        <p:spPr/>
        <p:txBody>
          <a:bodyPr>
            <a:normAutofit fontScale="92500"/>
          </a:bodyPr>
          <a:lstStyle/>
          <a:p>
            <a:pPr>
              <a:lnSpc>
                <a:spcPct val="110000"/>
              </a:lnSpc>
              <a:spcBef>
                <a:spcPts val="0"/>
              </a:spcBef>
              <a:buClr>
                <a:schemeClr val="tx1"/>
              </a:buClr>
              <a:buSzPct val="90000"/>
            </a:pPr>
            <a:r>
              <a:rPr lang="en-US" sz="2600"/>
              <a:t>The Commission is required by law to meet at least 4 times per year. The 2023 schedule is still being finalized, but will likely occur as follows:</a:t>
            </a:r>
            <a:endParaRPr lang="en-US"/>
          </a:p>
          <a:p>
            <a:pPr lvl="1">
              <a:lnSpc>
                <a:spcPct val="110000"/>
              </a:lnSpc>
              <a:spcBef>
                <a:spcPts val="0"/>
              </a:spcBef>
              <a:buClr>
                <a:schemeClr val="tx1"/>
              </a:buClr>
              <a:buSzPct val="90000"/>
              <a:buFont typeface="Georgia" panose="02040502050405020303" pitchFamily="18" charset="0"/>
              <a:buChar char="−"/>
            </a:pPr>
            <a:r>
              <a:rPr lang="en-US"/>
              <a:t>Meeting 1: late July or early August</a:t>
            </a:r>
          </a:p>
          <a:p>
            <a:pPr lvl="1">
              <a:lnSpc>
                <a:spcPct val="110000"/>
              </a:lnSpc>
              <a:spcBef>
                <a:spcPts val="0"/>
              </a:spcBef>
              <a:buClr>
                <a:schemeClr val="tx1"/>
              </a:buClr>
              <a:buSzPct val="90000"/>
              <a:buFont typeface="Georgia" panose="02040502050405020303" pitchFamily="18" charset="0"/>
              <a:buChar char="−"/>
            </a:pPr>
            <a:r>
              <a:rPr lang="en-US"/>
              <a:t>Meeting 2: mid-August or early September</a:t>
            </a:r>
          </a:p>
          <a:p>
            <a:pPr lvl="1">
              <a:lnSpc>
                <a:spcPct val="110000"/>
              </a:lnSpc>
              <a:spcBef>
                <a:spcPts val="0"/>
              </a:spcBef>
              <a:buClr>
                <a:schemeClr val="tx1"/>
              </a:buClr>
              <a:buSzPct val="90000"/>
              <a:buFont typeface="Georgia" panose="02040502050405020303" pitchFamily="18" charset="0"/>
              <a:buChar char="−"/>
            </a:pPr>
            <a:r>
              <a:rPr lang="en-US"/>
              <a:t>Meeting 3: mid-September or early October</a:t>
            </a:r>
          </a:p>
          <a:p>
            <a:pPr lvl="1">
              <a:lnSpc>
                <a:spcPct val="110000"/>
              </a:lnSpc>
              <a:spcBef>
                <a:spcPts val="0"/>
              </a:spcBef>
              <a:spcAft>
                <a:spcPts val="1200"/>
              </a:spcAft>
              <a:buClr>
                <a:schemeClr val="tx1"/>
              </a:buClr>
              <a:buSzPct val="90000"/>
              <a:buFont typeface="Georgia" panose="02040502050405020303" pitchFamily="18" charset="0"/>
              <a:buChar char="−"/>
            </a:pPr>
            <a:r>
              <a:rPr lang="en-US"/>
              <a:t>Meeting 4: early December</a:t>
            </a:r>
          </a:p>
          <a:p>
            <a:pPr>
              <a:lnSpc>
                <a:spcPct val="110000"/>
              </a:lnSpc>
              <a:spcBef>
                <a:spcPts val="0"/>
              </a:spcBef>
              <a:spcAft>
                <a:spcPts val="1200"/>
              </a:spcAft>
              <a:buClr>
                <a:schemeClr val="tx1"/>
              </a:buClr>
              <a:buSzPct val="90000"/>
            </a:pPr>
            <a:r>
              <a:rPr lang="en-US" sz="2600"/>
              <a:t>Meetings will feature presentations and/or facilitated discussions with national- and state-level ECCE experts and strategic small group conversations among Commission members. </a:t>
            </a:r>
          </a:p>
          <a:p>
            <a:pPr>
              <a:lnSpc>
                <a:spcPct val="110000"/>
              </a:lnSpc>
              <a:spcBef>
                <a:spcPts val="0"/>
              </a:spcBef>
              <a:spcAft>
                <a:spcPts val="1200"/>
              </a:spcAft>
              <a:buClr>
                <a:schemeClr val="tx1"/>
              </a:buClr>
              <a:buSzPct val="90000"/>
            </a:pPr>
            <a:r>
              <a:rPr lang="en-US" sz="2600"/>
              <a:t>Commission meetings are open to the public. </a:t>
            </a:r>
          </a:p>
        </p:txBody>
      </p:sp>
    </p:spTree>
    <p:extLst>
      <p:ext uri="{BB962C8B-B14F-4D97-AF65-F5344CB8AC3E}">
        <p14:creationId xmlns:p14="http://schemas.microsoft.com/office/powerpoint/2010/main" val="40111622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635900" y="244997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000"/>
          </a:p>
          <a:p>
            <a:r>
              <a:rPr lang="en-US" sz="4000">
                <a:solidFill>
                  <a:schemeClr val="tx1"/>
                </a:solidFill>
              </a:rPr>
              <a:t>Questions and Discussion</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39</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225167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a5e57395b2_0_33"/>
          <p:cNvSpPr txBox="1">
            <a:spLocks noGrp="1"/>
          </p:cNvSpPr>
          <p:nvPr>
            <p:ph type="title"/>
          </p:nvPr>
        </p:nvSpPr>
        <p:spPr>
          <a:xfrm>
            <a:off x="454925" y="2145525"/>
            <a:ext cx="11556000" cy="2852700"/>
          </a:xfrm>
          <a:prstGeom prst="rect">
            <a:avLst/>
          </a:prstGeom>
          <a:noFill/>
          <a:ln>
            <a:noFill/>
          </a:ln>
        </p:spPr>
        <p:txBody>
          <a:bodyPr spcFirstLastPara="1" wrap="square" lIns="91425" tIns="45700" rIns="91425" bIns="45700" anchor="t" anchorCtr="0">
            <a:normAutofit/>
          </a:bodyPr>
          <a:lstStyle/>
          <a:p>
            <a:endParaRPr sz="4600"/>
          </a:p>
          <a:p>
            <a:endParaRPr lang="en-US" sz="4600"/>
          </a:p>
          <a:p>
            <a:r>
              <a:rPr lang="en-US" sz="4000">
                <a:solidFill>
                  <a:schemeClr val="tx1"/>
                </a:solidFill>
              </a:rPr>
              <a:t>Update: Standards for Licensed Child Day Centers</a:t>
            </a:r>
          </a:p>
        </p:txBody>
      </p:sp>
      <p:sp>
        <p:nvSpPr>
          <p:cNvPr id="286" name="Google Shape;286;g1a5e57395b2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Georgia"/>
                <a:sym typeface="Georgia"/>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4</a:t>
            </a:fld>
            <a:endParaRPr kumimoji="0" sz="1200" b="0" i="0" u="none" strike="noStrike" kern="0" cap="none" spc="0" normalizeH="0" baseline="0" noProof="0">
              <a:ln>
                <a:noFill/>
              </a:ln>
              <a:solidFill>
                <a:srgbClr val="888FA3"/>
              </a:solidFill>
              <a:effectLst/>
              <a:uLnTx/>
              <a:uFillTx/>
              <a:latin typeface="Georgia"/>
              <a:sym typeface="Georgia"/>
            </a:endParaRPr>
          </a:p>
        </p:txBody>
      </p:sp>
    </p:spTree>
    <p:extLst>
      <p:ext uri="{BB962C8B-B14F-4D97-AF65-F5344CB8AC3E}">
        <p14:creationId xmlns:p14="http://schemas.microsoft.com/office/powerpoint/2010/main" val="36518544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g1a5e57395b2_0_38"/>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Georgia"/>
              <a:buNone/>
            </a:pPr>
            <a:r>
              <a:rPr lang="en-US" sz="4000"/>
              <a:t>We are experiencing technical difficulties</a:t>
            </a:r>
            <a:endParaRPr sz="4000"/>
          </a:p>
        </p:txBody>
      </p:sp>
      <p:sp>
        <p:nvSpPr>
          <p:cNvPr id="700" name="Google Shape;700;g1a5e57395b2_0_3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888FA3"/>
              </a:buClr>
              <a:buSzPts val="1200"/>
              <a:buFont typeface="Calibri"/>
              <a:buNone/>
              <a:tabLst/>
              <a:defRPr/>
            </a:pPr>
            <a:fld id="{00000000-1234-1234-1234-123412341234}" type="slidenum">
              <a:rPr kumimoji="0" lang="en-US" sz="1200" b="0" i="0" u="none" strike="noStrike" kern="0" cap="none" spc="0" normalizeH="0" baseline="0" noProof="0">
                <a:ln>
                  <a:noFill/>
                </a:ln>
                <a:solidFill>
                  <a:srgbClr val="888FA3"/>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888FA3"/>
                </a:buClr>
                <a:buSzPts val="1200"/>
                <a:buFont typeface="Calibri"/>
                <a:buNone/>
                <a:tabLst/>
                <a:defRPr/>
              </a:pPr>
              <a:t>40</a:t>
            </a:fld>
            <a:endParaRPr kumimoji="0" sz="1200" b="0" i="0" u="none" strike="noStrike" kern="0" cap="none" spc="0" normalizeH="0" baseline="0" noProof="0">
              <a:ln>
                <a:noFill/>
              </a:ln>
              <a:solidFill>
                <a:srgbClr val="888FA3"/>
              </a:solidFill>
              <a:effectLst/>
              <a:uLnTx/>
              <a:uFillTx/>
              <a:latin typeface="Calibri"/>
              <a:ea typeface="Calibri"/>
              <a:cs typeface="Calibri"/>
              <a:sym typeface="Calibri"/>
            </a:endParaRPr>
          </a:p>
        </p:txBody>
      </p:sp>
      <p:sp>
        <p:nvSpPr>
          <p:cNvPr id="701" name="Google Shape;701;g1a5e57395b2_0_38"/>
          <p:cNvSpPr txBox="1"/>
          <p:nvPr/>
        </p:nvSpPr>
        <p:spPr>
          <a:xfrm>
            <a:off x="947050" y="4800600"/>
            <a:ext cx="10482900" cy="461700"/>
          </a:xfrm>
          <a:prstGeom prst="rect">
            <a:avLst/>
          </a:prstGeom>
          <a:noFill/>
          <a:ln>
            <a:noFill/>
          </a:ln>
        </p:spPr>
        <p:txBody>
          <a:bodyPr spcFirstLastPara="1" wrap="square" lIns="91425" tIns="91425" rIns="91425" bIns="91425"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a:ln>
                  <a:noFill/>
                </a:ln>
                <a:solidFill>
                  <a:srgbClr val="555555"/>
                </a:solidFill>
                <a:effectLst/>
                <a:uLnTx/>
                <a:uFillTx/>
                <a:latin typeface="Georgia"/>
                <a:ea typeface="Georgia"/>
                <a:cs typeface="Georgia"/>
                <a:sym typeface="Georgia"/>
              </a:rPr>
              <a:t>The livestream will return momentarily</a:t>
            </a:r>
            <a:endParaRPr kumimoji="0" sz="1800" b="0" i="0" u="none" strike="noStrike" kern="0" cap="none" spc="0" normalizeH="0" baseline="0" noProof="0">
              <a:ln>
                <a:noFill/>
              </a:ln>
              <a:solidFill>
                <a:srgbClr val="555555"/>
              </a:solidFill>
              <a:effectLst/>
              <a:uLnTx/>
              <a:uFillTx/>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NOIRA Update: Board of Education</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a:lnSpc>
                <a:spcPct val="100000"/>
              </a:lnSpc>
              <a:spcBef>
                <a:spcPts val="0"/>
              </a:spcBef>
              <a:spcAft>
                <a:spcPts val="1200"/>
              </a:spcAft>
              <a:buClr>
                <a:schemeClr val="tx1"/>
              </a:buClr>
              <a:buSzPct val="90000"/>
            </a:pPr>
            <a:r>
              <a:rPr lang="en-US" sz="2200"/>
              <a:t>The Notice of Intended Regulatory Action (NOIRA) for the action to repeal Chapter 8VAC20-780 and replace with a new Chapter 8VAC20-781 was presented to the Virginia Board of Education (the Board) on June 15, 2023, and the Board waived the first review and approved the NOIRA.</a:t>
            </a:r>
          </a:p>
          <a:p>
            <a:pPr>
              <a:lnSpc>
                <a:spcPct val="100000"/>
              </a:lnSpc>
              <a:spcBef>
                <a:spcPts val="0"/>
              </a:spcBef>
              <a:spcAft>
                <a:spcPts val="1200"/>
              </a:spcAft>
              <a:buClr>
                <a:schemeClr val="tx1"/>
              </a:buClr>
              <a:buSzPct val="90000"/>
            </a:pPr>
            <a:r>
              <a:rPr lang="en-US" sz="2200"/>
              <a:t>The Board was provided the draft regulation endorsed by ECAC.</a:t>
            </a:r>
          </a:p>
          <a:p>
            <a:pPr>
              <a:lnSpc>
                <a:spcPct val="100000"/>
              </a:lnSpc>
              <a:spcBef>
                <a:spcPts val="0"/>
              </a:spcBef>
              <a:spcAft>
                <a:spcPts val="1200"/>
              </a:spcAft>
              <a:buClr>
                <a:schemeClr val="tx1"/>
              </a:buClr>
              <a:buSzPct val="90000"/>
            </a:pPr>
            <a:r>
              <a:rPr lang="en-US" sz="2200"/>
              <a:t>Although the Board will review content of the regulation, a vote may not occur to move forward until the NOIRA has been vetted through the Executive review process, and ultimately </a:t>
            </a:r>
            <a:r>
              <a:rPr lang="en-US" sz="2200" u="sng"/>
              <a:t>approved by the Governor</a:t>
            </a:r>
            <a:r>
              <a:rPr lang="en-US" sz="2200"/>
              <a:t>. </a:t>
            </a:r>
          </a:p>
        </p:txBody>
      </p:sp>
    </p:spTree>
    <p:extLst>
      <p:ext uri="{BB962C8B-B14F-4D97-AF65-F5344CB8AC3E}">
        <p14:creationId xmlns:p14="http://schemas.microsoft.com/office/powerpoint/2010/main" val="276688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Review of Changes Endorsed by the ECAC in April</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a:lnSpc>
                <a:spcPct val="100000"/>
              </a:lnSpc>
              <a:spcBef>
                <a:spcPts val="0"/>
              </a:spcBef>
              <a:spcAft>
                <a:spcPts val="1200"/>
              </a:spcAft>
              <a:buClr>
                <a:schemeClr val="tx1"/>
              </a:buClr>
              <a:buSzPct val="90000"/>
            </a:pPr>
            <a:r>
              <a:rPr lang="en-US" sz="2200"/>
              <a:t>The ECAC endorsed draft </a:t>
            </a:r>
            <a:r>
              <a:rPr lang="en-US" sz="2200" i="1"/>
              <a:t>Standards for Licensed Child Day Centers</a:t>
            </a:r>
            <a:r>
              <a:rPr lang="en-US" sz="2200"/>
              <a:t> (8VAC20-781), contingent on certain amendments, on April 27, 2023.</a:t>
            </a:r>
            <a:endParaRPr lang="en-US"/>
          </a:p>
          <a:p>
            <a:pPr>
              <a:lnSpc>
                <a:spcPct val="100000"/>
              </a:lnSpc>
              <a:spcBef>
                <a:spcPts val="0"/>
              </a:spcBef>
              <a:spcAft>
                <a:spcPts val="1200"/>
              </a:spcAft>
              <a:buClr>
                <a:schemeClr val="tx1"/>
              </a:buClr>
              <a:buSzPct val="90000"/>
            </a:pPr>
            <a:r>
              <a:rPr lang="en-US" sz="2200"/>
              <a:t>Since then, the Office of Child Care Health and Safety (OCCHS) team reviewed the proposed amendments and revised standards accordingly. OCCHS also made minor technical amendments as needed.</a:t>
            </a:r>
          </a:p>
          <a:p>
            <a:pPr lvl="1">
              <a:lnSpc>
                <a:spcPct val="100000"/>
              </a:lnSpc>
              <a:spcBef>
                <a:spcPts val="0"/>
              </a:spcBef>
              <a:spcAft>
                <a:spcPts val="1200"/>
              </a:spcAft>
              <a:buClr>
                <a:schemeClr val="tx1"/>
              </a:buClr>
              <a:buSzPct val="90000"/>
              <a:buFont typeface="Georgia" panose="02040502050405020303" pitchFamily="18" charset="0"/>
              <a:buChar char="−"/>
            </a:pPr>
            <a:r>
              <a:rPr lang="en-US" sz="2000"/>
              <a:t>Amendments are noted and described in the presentation.</a:t>
            </a:r>
          </a:p>
        </p:txBody>
      </p:sp>
    </p:spTree>
    <p:extLst>
      <p:ext uri="{BB962C8B-B14F-4D97-AF65-F5344CB8AC3E}">
        <p14:creationId xmlns:p14="http://schemas.microsoft.com/office/powerpoint/2010/main" val="188341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Clr>
                <a:schemeClr val="tx1"/>
              </a:buClr>
              <a:buSzPct val="90000"/>
              <a:buNone/>
            </a:pPr>
            <a:r>
              <a:rPr lang="en-US" sz="2200" b="1"/>
              <a:t>Part I: Introduction.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200"/>
              <a:t>Revise language to correct typo in definition of two-year old in 8VAC20-781-10.</a:t>
            </a:r>
          </a:p>
          <a:p>
            <a:pPr marL="1412240" lvl="2" indent="-342900">
              <a:lnSpc>
                <a:spcPct val="100000"/>
              </a:lnSpc>
              <a:spcBef>
                <a:spcPts val="0"/>
              </a:spcBef>
              <a:buClr>
                <a:schemeClr val="tx1"/>
              </a:buClr>
              <a:buSzPct val="90000"/>
              <a:buFont typeface="Georgia" panose="02040502050405020303" pitchFamily="18" charset="0"/>
              <a:buChar char="−"/>
            </a:pPr>
            <a:r>
              <a:rPr lang="en-US" sz="2200"/>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sz="2200"/>
              <a:t>New language:</a:t>
            </a:r>
          </a:p>
          <a:p>
            <a:pPr lvl="3">
              <a:lnSpc>
                <a:spcPct val="100000"/>
              </a:lnSpc>
              <a:spcBef>
                <a:spcPts val="0"/>
              </a:spcBef>
              <a:buClr>
                <a:schemeClr val="tx1"/>
              </a:buClr>
              <a:buSzPct val="90000"/>
              <a:buFont typeface="Wingdings" panose="05000000000000000000" pitchFamily="2" charset="2"/>
              <a:buChar char="Ø"/>
            </a:pPr>
            <a:r>
              <a:rPr lang="en-US" sz="2200"/>
              <a:t>"Twos" means a child from 24 months of age up to 36 months of age. (p. 4)</a:t>
            </a:r>
          </a:p>
        </p:txBody>
      </p:sp>
    </p:spTree>
    <p:extLst>
      <p:ext uri="{BB962C8B-B14F-4D97-AF65-F5344CB8AC3E}">
        <p14:creationId xmlns:p14="http://schemas.microsoft.com/office/powerpoint/2010/main" val="165561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None/>
            </a:pPr>
            <a:r>
              <a:rPr lang="en-US" sz="2000" b="1"/>
              <a:t>Part II: Administration.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000"/>
              <a:t>Revise language to change "nickname" to "preferred name" in 8VAC20-781-60 B1.</a:t>
            </a:r>
          </a:p>
          <a:p>
            <a:pPr marL="1412240" lvl="2" indent="-342900">
              <a:lnSpc>
                <a:spcPct val="100000"/>
              </a:lnSpc>
              <a:spcBef>
                <a:spcPts val="0"/>
              </a:spcBef>
              <a:buClr>
                <a:schemeClr val="tx1"/>
              </a:buClr>
              <a:buSzPct val="90000"/>
              <a:buFont typeface="Georgia" panose="02040502050405020303" pitchFamily="18" charset="0"/>
              <a:buChar char="−"/>
            </a:pPr>
            <a:r>
              <a:rPr lang="en-US"/>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a:t>New language:</a:t>
            </a:r>
          </a:p>
          <a:p>
            <a:pPr lvl="3">
              <a:lnSpc>
                <a:spcPct val="100000"/>
              </a:lnSpc>
              <a:spcBef>
                <a:spcPts val="0"/>
              </a:spcBef>
              <a:buClr>
                <a:schemeClr val="tx1"/>
              </a:buClr>
              <a:buSzPct val="90000"/>
              <a:buFont typeface="Wingdings" panose="05000000000000000000" pitchFamily="2" charset="2"/>
              <a:buChar char="Ø"/>
            </a:pPr>
            <a:r>
              <a:rPr lang="en-US" sz="2000"/>
              <a:t>B. Each enrolled child's record shall contain the following information that is required upon enrollment unless otherwise stated:</a:t>
            </a:r>
          </a:p>
          <a:p>
            <a:pPr marL="2400300" lvl="4" indent="-457200">
              <a:lnSpc>
                <a:spcPct val="100000"/>
              </a:lnSpc>
              <a:spcBef>
                <a:spcPts val="0"/>
              </a:spcBef>
              <a:spcAft>
                <a:spcPts val="1200"/>
              </a:spcAft>
              <a:buClr>
                <a:schemeClr val="tx1"/>
              </a:buClr>
              <a:buSzPct val="90000"/>
              <a:buAutoNum type="arabicPeriod"/>
            </a:pPr>
            <a:r>
              <a:rPr lang="en-US" sz="2000"/>
              <a:t>Name, preferred name (if any), sex, birth date of the child, and address; (p. 8)</a:t>
            </a:r>
          </a:p>
          <a:p>
            <a:pPr lvl="1">
              <a:lnSpc>
                <a:spcPct val="100000"/>
              </a:lnSpc>
              <a:spcBef>
                <a:spcPts val="0"/>
              </a:spcBef>
              <a:buSzPct val="90000"/>
              <a:buFont typeface="Arial" panose="020B0604020202020204" pitchFamily="34" charset="0"/>
              <a:buChar char="•"/>
            </a:pPr>
            <a:r>
              <a:rPr lang="en-US" sz="2000"/>
              <a:t>After consultation with the Department of Special Education and Student Services, "gender" changed to "sex" in 8VAC20-781-60 B1.</a:t>
            </a:r>
          </a:p>
        </p:txBody>
      </p:sp>
    </p:spTree>
    <p:extLst>
      <p:ext uri="{BB962C8B-B14F-4D97-AF65-F5344CB8AC3E}">
        <p14:creationId xmlns:p14="http://schemas.microsoft.com/office/powerpoint/2010/main" val="3678700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327D-DA53-AFD2-A8D2-99D7D268C6F1}"/>
              </a:ext>
            </a:extLst>
          </p:cNvPr>
          <p:cNvSpPr>
            <a:spLocks noGrp="1"/>
          </p:cNvSpPr>
          <p:nvPr>
            <p:ph type="title"/>
          </p:nvPr>
        </p:nvSpPr>
        <p:spPr/>
        <p:txBody>
          <a:bodyPr>
            <a:normAutofit/>
          </a:bodyPr>
          <a:lstStyle/>
          <a:p>
            <a:r>
              <a:rPr lang="en-US" sz="4000"/>
              <a:t>Endorsed with Proposed Amendments</a:t>
            </a:r>
          </a:p>
        </p:txBody>
      </p:sp>
      <p:sp>
        <p:nvSpPr>
          <p:cNvPr id="3" name="Slide Number Placeholder 2">
            <a:extLst>
              <a:ext uri="{FF2B5EF4-FFF2-40B4-BE49-F238E27FC236}">
                <a16:creationId xmlns:a16="http://schemas.microsoft.com/office/drawing/2014/main" id="{9442965F-073B-9F60-B19B-A9AC164732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4" name="Text Placeholder 3">
            <a:extLst>
              <a:ext uri="{FF2B5EF4-FFF2-40B4-BE49-F238E27FC236}">
                <a16:creationId xmlns:a16="http://schemas.microsoft.com/office/drawing/2014/main" id="{737A6700-F9CA-6523-9A0A-AF1E89520824}"/>
              </a:ext>
            </a:extLst>
          </p:cNvPr>
          <p:cNvSpPr>
            <a:spLocks noGrp="1"/>
          </p:cNvSpPr>
          <p:nvPr>
            <p:ph type="body" idx="1"/>
          </p:nvPr>
        </p:nvSpPr>
        <p:spPr/>
        <p:txBody>
          <a:bodyPr>
            <a:normAutofit/>
          </a:bodyPr>
          <a:lstStyle/>
          <a:p>
            <a:pPr marL="114300" indent="0">
              <a:lnSpc>
                <a:spcPct val="100000"/>
              </a:lnSpc>
              <a:spcBef>
                <a:spcPts val="0"/>
              </a:spcBef>
              <a:spcAft>
                <a:spcPts val="1200"/>
              </a:spcAft>
              <a:buNone/>
            </a:pPr>
            <a:r>
              <a:rPr lang="en-US" sz="2000" b="1"/>
              <a:t>Part IV: Physical Plant. Endorsed with the following amendments:</a:t>
            </a:r>
          </a:p>
          <a:p>
            <a:pPr lvl="1">
              <a:lnSpc>
                <a:spcPct val="100000"/>
              </a:lnSpc>
              <a:spcBef>
                <a:spcPts val="0"/>
              </a:spcBef>
              <a:buClr>
                <a:schemeClr val="tx1"/>
              </a:buClr>
              <a:buSzPct val="90000"/>
              <a:buFont typeface="Arial" panose="020B0604020202020204" pitchFamily="34" charset="0"/>
              <a:buChar char="•"/>
            </a:pPr>
            <a:r>
              <a:rPr lang="en-US" sz="2000"/>
              <a:t>Revise language to add "twos" to the list of age groups in items 8VAC20-781-260 M and O.</a:t>
            </a:r>
          </a:p>
          <a:p>
            <a:pPr marL="1412240" lvl="2" indent="-342900">
              <a:lnSpc>
                <a:spcPct val="100000"/>
              </a:lnSpc>
              <a:spcBef>
                <a:spcPts val="0"/>
              </a:spcBef>
              <a:buClr>
                <a:schemeClr val="tx1"/>
              </a:buClr>
              <a:buSzPct val="90000"/>
              <a:buFont typeface="Georgia" panose="02040502050405020303" pitchFamily="18" charset="0"/>
              <a:buChar char="−"/>
            </a:pPr>
            <a:r>
              <a:rPr lang="en-US"/>
              <a:t>Correction complete.</a:t>
            </a:r>
          </a:p>
          <a:p>
            <a:pPr marL="1412240" lvl="2" indent="-342900">
              <a:lnSpc>
                <a:spcPct val="100000"/>
              </a:lnSpc>
              <a:spcBef>
                <a:spcPts val="0"/>
              </a:spcBef>
              <a:buClr>
                <a:schemeClr val="tx1"/>
              </a:buClr>
              <a:buSzPct val="90000"/>
              <a:buFont typeface="Georgia" panose="02040502050405020303" pitchFamily="18" charset="0"/>
              <a:buChar char="−"/>
            </a:pPr>
            <a:r>
              <a:rPr lang="en-US"/>
              <a:t>New language:</a:t>
            </a:r>
          </a:p>
          <a:p>
            <a:pPr lvl="3">
              <a:lnSpc>
                <a:spcPct val="100000"/>
              </a:lnSpc>
              <a:spcBef>
                <a:spcPts val="0"/>
              </a:spcBef>
              <a:buClr>
                <a:schemeClr val="tx1"/>
              </a:buClr>
              <a:buSzPct val="90000"/>
              <a:buFont typeface="Wingdings" panose="05000000000000000000" pitchFamily="2" charset="2"/>
              <a:buChar char="Ø"/>
            </a:pPr>
            <a:r>
              <a:rPr lang="en-US" sz="2000"/>
              <a:t>M. The unenclosed climbing portion of slides and climbing equipment used by toddlers, twos, and preschool children shall not be more than seven feet high and must be located over protective surfacing where outdoors and shall not be more than five feet high where indoors. (p. 22)</a:t>
            </a:r>
          </a:p>
          <a:p>
            <a:pPr lvl="3">
              <a:lnSpc>
                <a:spcPct val="100000"/>
              </a:lnSpc>
              <a:spcBef>
                <a:spcPts val="0"/>
              </a:spcBef>
              <a:buClr>
                <a:schemeClr val="tx1"/>
              </a:buClr>
              <a:buSzPct val="90000"/>
              <a:buFont typeface="Wingdings" panose="05000000000000000000" pitchFamily="2" charset="2"/>
              <a:buChar char="Ø"/>
            </a:pPr>
            <a:r>
              <a:rPr lang="en-US" sz="2000"/>
              <a:t>O. Centers may not install any slide or climbing equipment to be used by toddlers, twos, and preschoolers when the climbing portion of the equipment is more than six feet in height. (p. 22)</a:t>
            </a:r>
          </a:p>
          <a:p>
            <a:pPr marL="1485900" lvl="3" indent="0">
              <a:buNone/>
            </a:pPr>
            <a:endParaRPr lang="en-US" sz="2000"/>
          </a:p>
        </p:txBody>
      </p:sp>
    </p:spTree>
    <p:extLst>
      <p:ext uri="{BB962C8B-B14F-4D97-AF65-F5344CB8AC3E}">
        <p14:creationId xmlns:p14="http://schemas.microsoft.com/office/powerpoint/2010/main" val="1880476445"/>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293262E4066D4DBA8FBA2AF6BB44DF" ma:contentTypeVersion="4" ma:contentTypeDescription="Create a new document." ma:contentTypeScope="" ma:versionID="12d5840c1df199cbd95ec4bcd2818c3d">
  <xsd:schema xmlns:xsd="http://www.w3.org/2001/XMLSchema" xmlns:xs="http://www.w3.org/2001/XMLSchema" xmlns:p="http://schemas.microsoft.com/office/2006/metadata/properties" xmlns:ns2="f3e704d1-8a2b-4b84-a79b-5b324d7b2d51" xmlns:ns3="bc3a640e-20c3-42b7-bff6-254cfe215f71" targetNamespace="http://schemas.microsoft.com/office/2006/metadata/properties" ma:root="true" ma:fieldsID="2641048ac89b679a764a2c5293457a24" ns2:_="" ns3:_="">
    <xsd:import namespace="f3e704d1-8a2b-4b84-a79b-5b324d7b2d51"/>
    <xsd:import namespace="bc3a640e-20c3-42b7-bff6-254cfe215f7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e704d1-8a2b-4b84-a79b-5b324d7b2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3a640e-20c3-42b7-bff6-254cfe215f7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c3a640e-20c3-42b7-bff6-254cfe215f71">
      <UserInfo>
        <DisplayName>Ullrich, Rebecca (DOE)</DisplayName>
        <AccountId>12</AccountId>
        <AccountType/>
      </UserInfo>
      <UserInfo>
        <DisplayName>Williams, Jeff (DOE)</DisplayName>
        <AccountId>44</AccountId>
        <AccountType/>
      </UserInfo>
      <UserInfo>
        <DisplayName>Currier, Missy (DOE)</DisplayName>
        <AccountId>45</AccountId>
        <AccountType/>
      </UserInfo>
      <UserInfo>
        <DisplayName>Jeffries, Taundwa (DOE)</DisplayName>
        <AccountId>27</AccountId>
        <AccountType/>
      </UserInfo>
      <UserInfo>
        <DisplayName>Lamonica-sarro, Marie (DOE)</DisplayName>
        <AccountId>47</AccountId>
        <AccountType/>
      </UserInfo>
      <UserInfo>
        <DisplayName>Dawson, Victoria (DOE)</DisplayName>
        <AccountId>29</AccountId>
        <AccountType/>
      </UserInfo>
      <UserInfo>
        <DisplayName>Silva, Jessica (DOE)</DisplayName>
        <AccountId>31</AccountId>
        <AccountType/>
      </UserInfo>
      <UserInfo>
        <DisplayName>Meyers, Kris (DOE)</DisplayName>
        <AccountId>25</AccountId>
        <AccountType/>
      </UserInfo>
      <UserInfo>
        <DisplayName>Sledge, Ayasha (DOE)</DisplayName>
        <AccountId>48</AccountId>
        <AccountType/>
      </UserInfo>
      <UserInfo>
        <DisplayName>Carroll, Erin (DOE)</DisplayName>
        <AccountId>18</AccountId>
        <AccountType/>
      </UserInfo>
      <UserInfo>
        <DisplayName>Conway, Jenna (DOE)</DisplayName>
        <AccountId>14</AccountId>
        <AccountType/>
      </UserInfo>
      <UserInfo>
        <DisplayName>Meehling, Tiffanie (DOE)</DisplayName>
        <AccountId>46</AccountId>
        <AccountType/>
      </UserInfo>
      <UserInfo>
        <DisplayName>Hendricks, Dawn (DOE)</DisplayName>
        <AccountId>49</AccountId>
        <AccountType/>
      </UserInfo>
      <UserInfo>
        <DisplayName>Armstrong, Tatanishia (DOE)</DisplayName>
        <AccountId>53</AccountId>
        <AccountType/>
      </UserInfo>
      <UserInfo>
        <DisplayName>Williams, Alyson (DOE)</DisplayName>
        <AccountId>52</AccountId>
        <AccountType/>
      </UserInfo>
      <UserInfo>
        <DisplayName>Allan, Mark (DOE)</DisplayName>
        <AccountId>68</AccountId>
        <AccountType/>
      </UserInfo>
    </SharedWithUsers>
  </documentManagement>
</p:properties>
</file>

<file path=customXml/itemProps1.xml><?xml version="1.0" encoding="utf-8"?>
<ds:datastoreItem xmlns:ds="http://schemas.openxmlformats.org/officeDocument/2006/customXml" ds:itemID="{FC43B315-C9D5-4FD2-8977-29500CCAB7B8}">
  <ds:schemaRefs>
    <ds:schemaRef ds:uri="http://schemas.microsoft.com/sharepoint/v3/contenttype/forms"/>
  </ds:schemaRefs>
</ds:datastoreItem>
</file>

<file path=customXml/itemProps2.xml><?xml version="1.0" encoding="utf-8"?>
<ds:datastoreItem xmlns:ds="http://schemas.openxmlformats.org/officeDocument/2006/customXml" ds:itemID="{335DAEFE-DEC2-468C-BAB2-2CF7EAA48CF3}">
  <ds:schemaRefs>
    <ds:schemaRef ds:uri="bc3a640e-20c3-42b7-bff6-254cfe215f71"/>
    <ds:schemaRef ds:uri="f3e704d1-8a2b-4b84-a79b-5b324d7b2d5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F4ADB6E-F891-4DE0-B031-DD4284C1E3AB}">
  <ds:schemaRefs>
    <ds:schemaRef ds:uri="bc3a640e-20c3-42b7-bff6-254cfe215f71"/>
    <ds:schemaRef ds:uri="f3e704d1-8a2b-4b84-a79b-5b324d7b2d5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3560</Words>
  <Application>Microsoft Office PowerPoint</Application>
  <PresentationFormat>Widescreen</PresentationFormat>
  <Paragraphs>312</Paragraphs>
  <Slides>40</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Courier New</vt:lpstr>
      <vt:lpstr>Georgia</vt:lpstr>
      <vt:lpstr>Trebuchet MS</vt:lpstr>
      <vt:lpstr>Wingdings</vt:lpstr>
      <vt:lpstr>Office Theme</vt:lpstr>
      <vt:lpstr>Virginia’s Early Childhood Advisory Committee (ECAC)</vt:lpstr>
      <vt:lpstr>Agenda</vt:lpstr>
      <vt:lpstr>  Public Comment</vt:lpstr>
      <vt:lpstr>  Update: Standards for Licensed Child Day Centers</vt:lpstr>
      <vt:lpstr>NOIRA Update: Board of Education</vt:lpstr>
      <vt:lpstr>Review of Changes Endorsed by the ECAC in April</vt:lpstr>
      <vt:lpstr>Endorsed with Proposed Amendments</vt:lpstr>
      <vt:lpstr>Endorsed with Proposed Amendments</vt:lpstr>
      <vt:lpstr>Endorsed with Proposed Amendments</vt:lpstr>
      <vt:lpstr>Endorsed with Proposed Amendments</vt:lpstr>
      <vt:lpstr>Endorsed with Proposed Amendments</vt:lpstr>
      <vt:lpstr>Endorsed with Proposed Amendments</vt:lpstr>
      <vt:lpstr>Endorsed with Proposed Amendments</vt:lpstr>
      <vt:lpstr>Endorsed with Proposed Amendments</vt:lpstr>
      <vt:lpstr>Endorsed Parts with No Proposed Amendments</vt:lpstr>
      <vt:lpstr>Additional Technical Amendments (1 of 2)</vt:lpstr>
      <vt:lpstr>Additional Technical Amendments (2 of 2)</vt:lpstr>
      <vt:lpstr>Next Steps</vt:lpstr>
      <vt:lpstr>  Update: General Procedures for Licensure and Background Checks </vt:lpstr>
      <vt:lpstr>Regulatory Update and Progress</vt:lpstr>
      <vt:lpstr>Next Steps</vt:lpstr>
      <vt:lpstr>  Update: Exempt Action on Health and Safety Regulations in Response to Senate Bill 1146/House Bill 2140</vt:lpstr>
      <vt:lpstr>Exempt Action</vt:lpstr>
      <vt:lpstr>Impacted Chapters</vt:lpstr>
      <vt:lpstr>Draft Proposed Language</vt:lpstr>
      <vt:lpstr>  Update: Preschool Development Grant (PDG)</vt:lpstr>
      <vt:lpstr>PDG B-5 Planning: Key Activities</vt:lpstr>
      <vt:lpstr>Activity 1: B-5 Needs Assessment</vt:lpstr>
      <vt:lpstr>Activity 2: Strategic Plan</vt:lpstr>
      <vt:lpstr>Activity 3: Maximize Family Engagement </vt:lpstr>
      <vt:lpstr>Activity 4: B-5 Support the B-5 Workforce and Disseminate Best Practices</vt:lpstr>
      <vt:lpstr>Activity 5: Support Program Quality through VQB5</vt:lpstr>
      <vt:lpstr>  Update: Commission on Early Childhood Care and Education (ECCE)</vt:lpstr>
      <vt:lpstr>Legal Authority</vt:lpstr>
      <vt:lpstr>Purpose and Overview</vt:lpstr>
      <vt:lpstr>Required Membership</vt:lpstr>
      <vt:lpstr>2023 Deliverables</vt:lpstr>
      <vt:lpstr>Tentative Plan for 2023</vt:lpstr>
      <vt:lpstr>  Questions and Discussion</vt:lpstr>
      <vt:lpstr>We are experiencing technical difficulties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Alieyyah (DOE)</dc:creator>
  <cp:lastModifiedBy>Lewis, Alieyyah (DOE)</cp:lastModifiedBy>
  <cp:revision>1</cp:revision>
  <dcterms:created xsi:type="dcterms:W3CDTF">2023-05-19T15:04:34Z</dcterms:created>
  <dcterms:modified xsi:type="dcterms:W3CDTF">2023-06-27T21:15:12Z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0x0101000A293262E4066D4DBA8FBA2AF6BB44DF</vt:lpwstr>
  </property>
</Properties>
</file>