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22_E67E599A.xml" ContentType="application/vnd.ms-powerpoint.comments+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1"/>
  </p:notesMasterIdLst>
  <p:sldIdLst>
    <p:sldId id="257" r:id="rId5"/>
    <p:sldId id="277" r:id="rId6"/>
    <p:sldId id="275" r:id="rId7"/>
    <p:sldId id="276" r:id="rId8"/>
    <p:sldId id="290" r:id="rId9"/>
    <p:sldId id="27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342619-E1AE-3320-DE92-71E7158CF889}" name="Gaines, Annie (DOE)" initials="G(" userId="S::annie.gaines@doe.virginia.gov::af585666-b9c0-4a84-abe9-a83086a50739" providerId="AD"/>
  <p188:author id="{2AA1CED9-1A37-7682-4B76-749EDF0D099F}" name="Richey, Kimberly (DOE)" initials="R(" userId="S::kimberly.richey@doe.virginia.gov::5219f379-a94b-437f-ae54-f11c5fd68d03" providerId="AD"/>
  <p188:author id="{B17D36E3-EF06-2276-E436-6F5704BBFA12}" name="Hollins, Samantha (DOE)" initials="H(" userId="S::samantha.hollins@doe.virginia.gov::26f98e02-22ee-4bc3-bac4-870a775f348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F5FE11-41EB-41D0-9F00-8B4218AB6823}" v="3" dt="2023-05-04T15:01:41.974"/>
    <p1510:client id="{5916E3FA-6F02-70E7-E747-EC273C43D59E}" v="3" dt="2023-06-07T17:16:44.730"/>
    <p1510:client id="{6551F5E4-FDD6-A01E-7751-32B1FF727D67}" v="3" dt="2023-04-19T13:22:52.1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lins, Samantha (DOE)" userId="S::samantha.hollins@doe.virginia.gov::26f98e02-22ee-4bc3-bac4-870a775f3481" providerId="AD" clId="Web-{26F5FE11-41EB-41D0-9F00-8B4218AB6823}"/>
    <pc:docChg chg="delSld">
      <pc:chgData name="Hollins, Samantha (DOE)" userId="S::samantha.hollins@doe.virginia.gov::26f98e02-22ee-4bc3-bac4-870a775f3481" providerId="AD" clId="Web-{26F5FE11-41EB-41D0-9F00-8B4218AB6823}" dt="2023-05-04T15:01:41.974" v="2"/>
      <pc:docMkLst>
        <pc:docMk/>
      </pc:docMkLst>
      <pc:sldChg chg="del">
        <pc:chgData name="Hollins, Samantha (DOE)" userId="S::samantha.hollins@doe.virginia.gov::26f98e02-22ee-4bc3-bac4-870a775f3481" providerId="AD" clId="Web-{26F5FE11-41EB-41D0-9F00-8B4218AB6823}" dt="2023-05-04T15:01:39.802" v="0"/>
        <pc:sldMkLst>
          <pc:docMk/>
          <pc:sldMk cId="3288995083" sldId="279"/>
        </pc:sldMkLst>
      </pc:sldChg>
      <pc:sldChg chg="del">
        <pc:chgData name="Hollins, Samantha (DOE)" userId="S::samantha.hollins@doe.virginia.gov::26f98e02-22ee-4bc3-bac4-870a775f3481" providerId="AD" clId="Web-{26F5FE11-41EB-41D0-9F00-8B4218AB6823}" dt="2023-05-04T15:01:41.052" v="1"/>
        <pc:sldMkLst>
          <pc:docMk/>
          <pc:sldMk cId="3061582084" sldId="292"/>
        </pc:sldMkLst>
      </pc:sldChg>
      <pc:sldChg chg="del">
        <pc:chgData name="Hollins, Samantha (DOE)" userId="S::samantha.hollins@doe.virginia.gov::26f98e02-22ee-4bc3-bac4-870a775f3481" providerId="AD" clId="Web-{26F5FE11-41EB-41D0-9F00-8B4218AB6823}" dt="2023-05-04T15:01:41.974" v="2"/>
        <pc:sldMkLst>
          <pc:docMk/>
          <pc:sldMk cId="3849422129" sldId="293"/>
        </pc:sldMkLst>
      </pc:sldChg>
    </pc:docChg>
  </pc:docChgLst>
  <pc:docChgLst>
    <pc:chgData name="Chapman, Jim (DOE)" userId="S::jim.chapman@doe.virginia.gov::23bfb676-8f60-428c-b7a6-abe7962ed77c" providerId="AD" clId="Web-{5916E3FA-6F02-70E7-E747-EC273C43D59E}"/>
    <pc:docChg chg="modSld">
      <pc:chgData name="Chapman, Jim (DOE)" userId="S::jim.chapman@doe.virginia.gov::23bfb676-8f60-428c-b7a6-abe7962ed77c" providerId="AD" clId="Web-{5916E3FA-6F02-70E7-E747-EC273C43D59E}" dt="2023-06-07T17:16:42.949" v="1" actId="20577"/>
      <pc:docMkLst>
        <pc:docMk/>
      </pc:docMkLst>
      <pc:sldChg chg="modSp">
        <pc:chgData name="Chapman, Jim (DOE)" userId="S::jim.chapman@doe.virginia.gov::23bfb676-8f60-428c-b7a6-abe7962ed77c" providerId="AD" clId="Web-{5916E3FA-6F02-70E7-E747-EC273C43D59E}" dt="2023-06-07T17:16:42.949" v="1" actId="20577"/>
        <pc:sldMkLst>
          <pc:docMk/>
          <pc:sldMk cId="920146368" sldId="257"/>
        </pc:sldMkLst>
        <pc:spChg chg="mod">
          <ac:chgData name="Chapman, Jim (DOE)" userId="S::jim.chapman@doe.virginia.gov::23bfb676-8f60-428c-b7a6-abe7962ed77c" providerId="AD" clId="Web-{5916E3FA-6F02-70E7-E747-EC273C43D59E}" dt="2023-06-07T17:16:42.949" v="1" actId="20577"/>
          <ac:spMkLst>
            <pc:docMk/>
            <pc:sldMk cId="920146368" sldId="257"/>
            <ac:spMk id="3" creationId="{00000000-0000-0000-0000-000000000000}"/>
          </ac:spMkLst>
        </pc:spChg>
      </pc:sldChg>
    </pc:docChg>
  </pc:docChgLst>
</pc:chgInfo>
</file>

<file path=ppt/comments/modernComment_122_E67E599A.xml><?xml version="1.0" encoding="utf-8"?>
<p188:cmLst xmlns:a="http://schemas.openxmlformats.org/drawingml/2006/main" xmlns:r="http://schemas.openxmlformats.org/officeDocument/2006/relationships" xmlns:p188="http://schemas.microsoft.com/office/powerpoint/2018/8/main">
  <p188:cm id="{0EE521BA-B765-46C8-BF06-6CC9190C49A8}" authorId="{AD342619-E1AE-3320-DE92-71E7158CF889}" status="resolved" created="2023-04-04T19:21:05.634">
    <ac:txMkLst xmlns:ac="http://schemas.microsoft.com/office/drawing/2013/main/command">
      <pc:docMk xmlns:pc="http://schemas.microsoft.com/office/powerpoint/2013/main/command"/>
      <pc:sldMk xmlns:pc="http://schemas.microsoft.com/office/powerpoint/2013/main/command" cId="3867040154" sldId="290"/>
      <ac:spMk id="4" creationId="{59106886-F605-4A21-2DB2-381F227BBABE}"/>
      <ac:txMk cp="427" len="2">
        <ac:context len="775" hash="946128832"/>
      </ac:txMk>
    </ac:txMkLst>
    <p188:pos x="6763925" y="3273777"/>
    <p188:txBody>
      <a:bodyPr/>
      <a:lstStyle/>
      <a:p>
        <a:r>
          <a:rPr lang="en-US"/>
          <a:t>needs to be corrected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6/7/2023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2</a:t>
            </a:fld>
            <a:endParaRPr lang="en-US"/>
          </a:p>
        </p:txBody>
      </p:sp>
    </p:spTree>
    <p:extLst>
      <p:ext uri="{BB962C8B-B14F-4D97-AF65-F5344CB8AC3E}">
        <p14:creationId xmlns:p14="http://schemas.microsoft.com/office/powerpoint/2010/main" val="2677886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3</a:t>
            </a:fld>
            <a:endParaRPr lang="en-US"/>
          </a:p>
        </p:txBody>
      </p:sp>
    </p:spTree>
    <p:extLst>
      <p:ext uri="{BB962C8B-B14F-4D97-AF65-F5344CB8AC3E}">
        <p14:creationId xmlns:p14="http://schemas.microsoft.com/office/powerpoint/2010/main" val="99733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Refer to timeline of communication/responses document</a:t>
            </a:r>
          </a:p>
        </p:txBody>
      </p:sp>
      <p:sp>
        <p:nvSpPr>
          <p:cNvPr id="4" name="Slide Number Placeholder 3"/>
          <p:cNvSpPr>
            <a:spLocks noGrp="1"/>
          </p:cNvSpPr>
          <p:nvPr>
            <p:ph type="sldNum" sz="quarter" idx="5"/>
          </p:nvPr>
        </p:nvSpPr>
        <p:spPr/>
        <p:txBody>
          <a:bodyPr/>
          <a:lstStyle/>
          <a:p>
            <a:fld id="{40DDDA28-A9E5-470C-8A90-D17729306CEC}" type="slidenum">
              <a:rPr lang="en-US" smtClean="0"/>
              <a:t>4</a:t>
            </a:fld>
            <a:endParaRPr lang="en-US"/>
          </a:p>
        </p:txBody>
      </p:sp>
    </p:spTree>
    <p:extLst>
      <p:ext uri="{BB962C8B-B14F-4D97-AF65-F5344CB8AC3E}">
        <p14:creationId xmlns:p14="http://schemas.microsoft.com/office/powerpoint/2010/main" val="4103584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Refer to timeline of communication/responses document</a:t>
            </a:r>
          </a:p>
        </p:txBody>
      </p:sp>
      <p:sp>
        <p:nvSpPr>
          <p:cNvPr id="4" name="Slide Number Placeholder 3"/>
          <p:cNvSpPr>
            <a:spLocks noGrp="1"/>
          </p:cNvSpPr>
          <p:nvPr>
            <p:ph type="sldNum" sz="quarter" idx="5"/>
          </p:nvPr>
        </p:nvSpPr>
        <p:spPr/>
        <p:txBody>
          <a:bodyPr/>
          <a:lstStyle/>
          <a:p>
            <a:fld id="{40DDDA28-A9E5-470C-8A90-D17729306CEC}" type="slidenum">
              <a:rPr lang="en-US" smtClean="0"/>
              <a:t>5</a:t>
            </a:fld>
            <a:endParaRPr lang="en-US"/>
          </a:p>
        </p:txBody>
      </p:sp>
    </p:spTree>
    <p:extLst>
      <p:ext uri="{BB962C8B-B14F-4D97-AF65-F5344CB8AC3E}">
        <p14:creationId xmlns:p14="http://schemas.microsoft.com/office/powerpoint/2010/main" val="1034796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Refer to timeline of communication/responses document</a:t>
            </a:r>
          </a:p>
        </p:txBody>
      </p:sp>
      <p:sp>
        <p:nvSpPr>
          <p:cNvPr id="4" name="Slide Number Placeholder 3"/>
          <p:cNvSpPr>
            <a:spLocks noGrp="1"/>
          </p:cNvSpPr>
          <p:nvPr>
            <p:ph type="sldNum" sz="quarter" idx="5"/>
          </p:nvPr>
        </p:nvSpPr>
        <p:spPr/>
        <p:txBody>
          <a:bodyPr/>
          <a:lstStyle/>
          <a:p>
            <a:fld id="{40DDDA28-A9E5-470C-8A90-D17729306CEC}" type="slidenum">
              <a:rPr lang="en-US" smtClean="0"/>
              <a:t>6</a:t>
            </a:fld>
            <a:endParaRPr lang="en-US"/>
          </a:p>
        </p:txBody>
      </p:sp>
    </p:spTree>
    <p:extLst>
      <p:ext uri="{BB962C8B-B14F-4D97-AF65-F5344CB8AC3E}">
        <p14:creationId xmlns:p14="http://schemas.microsoft.com/office/powerpoint/2010/main" val="360194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9" name="Picture 8" descr="Virginia Department of Education Logo">
            <a:extLst>
              <a:ext uri="{FF2B5EF4-FFF2-40B4-BE49-F238E27FC236}">
                <a16:creationId xmlns:a16="http://schemas.microsoft.com/office/drawing/2014/main" id="{E906BC5D-AD27-F662-9404-B2ABC255B9A8}"/>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rcRect/>
          <a:stretch/>
        </p:blipFill>
        <p:spPr>
          <a:xfrm>
            <a:off x="4748713" y="1870364"/>
            <a:ext cx="6809373" cy="4668548"/>
          </a:xfrm>
          <a:prstGeom prst="rect">
            <a:avLst/>
          </a:prstGeom>
        </p:spPr>
      </p:pic>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6/7/2023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6/7/2023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6/7/2023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6/7/2023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10" name="Picture 9" descr="Virginia Department of Education Logo">
            <a:extLst>
              <a:ext uri="{FF2B5EF4-FFF2-40B4-BE49-F238E27FC236}">
                <a16:creationId xmlns:a16="http://schemas.microsoft.com/office/drawing/2014/main" id="{E76F52DC-2E4B-4FD5-C42F-3F0A82DA81A1}"/>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tretch>
            <a:fillRect/>
          </a:stretch>
        </p:blipFill>
        <p:spPr>
          <a:xfrm>
            <a:off x="4710544" y="1513195"/>
            <a:ext cx="6982767" cy="4787427"/>
          </a:xfrm>
          <a:prstGeom prst="rect">
            <a:avLst/>
          </a:prstGeom>
        </p:spPr>
      </p:pic>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6/7/2023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6C96A5-1280-4BBD-93AB-AD67D678B93B}" type="datetime1">
              <a:rPr lang="en-US" smtClean="0"/>
              <a:t>6/7/2023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6/7/2023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22_E67E599A.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7419680" cy="2387600"/>
          </a:xfrm>
        </p:spPr>
        <p:txBody>
          <a:bodyPr>
            <a:normAutofit/>
          </a:bodyPr>
          <a:lstStyle/>
          <a:p>
            <a:r>
              <a:rPr lang="en-US"/>
              <a:t>Special Education</a:t>
            </a:r>
          </a:p>
        </p:txBody>
      </p:sp>
      <p:sp>
        <p:nvSpPr>
          <p:cNvPr id="3" name="Subtitle 2"/>
          <p:cNvSpPr>
            <a:spLocks noGrp="1"/>
          </p:cNvSpPr>
          <p:nvPr>
            <p:ph type="subTitle" idx="1"/>
          </p:nvPr>
        </p:nvSpPr>
        <p:spPr>
          <a:xfrm>
            <a:off x="838200" y="3636221"/>
            <a:ext cx="5798270" cy="1655762"/>
          </a:xfrm>
        </p:spPr>
        <p:txBody>
          <a:bodyPr vert="horz" lIns="91440" tIns="45720" rIns="91440" bIns="45720" rtlCol="0" anchor="t">
            <a:normAutofit/>
          </a:bodyPr>
          <a:lstStyle/>
          <a:p>
            <a:r>
              <a:rPr lang="en-US" dirty="0"/>
              <a:t>Virginia Board of Education Work Session</a:t>
            </a:r>
          </a:p>
          <a:p>
            <a:r>
              <a:rPr lang="en-US" dirty="0"/>
              <a:t>June 2023</a:t>
            </a:r>
          </a:p>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920146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a:t>Recent Reviews and Monitoring</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vert="horz" lIns="91440" tIns="45720" rIns="91440" bIns="45720" rtlCol="0" anchor="t">
            <a:normAutofit fontScale="92500"/>
          </a:bodyPr>
          <a:lstStyle/>
          <a:p>
            <a:pPr marL="0" indent="0">
              <a:buNone/>
            </a:pPr>
            <a:endParaRPr lang="en-US"/>
          </a:p>
          <a:p>
            <a:r>
              <a:rPr lang="en-US"/>
              <a:t>Joint Legislative Audit and Review Commission conducted a study that was released December 14, 2020 titled</a:t>
            </a:r>
            <a:r>
              <a:rPr lang="en-US" i="1"/>
              <a:t> K-12 Special Education in Virginia</a:t>
            </a:r>
            <a:endParaRPr lang="en-US" i="1">
              <a:cs typeface="Calibri"/>
            </a:endParaRPr>
          </a:p>
          <a:p>
            <a:r>
              <a:rPr lang="en-US" b="0" i="0">
                <a:effectLst/>
              </a:rPr>
              <a:t>The </a:t>
            </a:r>
            <a:r>
              <a:rPr lang="en-US"/>
              <a:t>report largely focused on</a:t>
            </a:r>
            <a:r>
              <a:rPr lang="en-US" b="0" i="0">
                <a:effectLst/>
              </a:rPr>
              <a:t> the state education agency and included 27 total recommendations</a:t>
            </a:r>
            <a:endParaRPr lang="en-US" b="0" i="0">
              <a:effectLst/>
              <a:cs typeface="Calibri"/>
            </a:endParaRPr>
          </a:p>
          <a:p>
            <a:r>
              <a:rPr lang="en-US"/>
              <a:t> </a:t>
            </a:r>
            <a:r>
              <a:rPr lang="en-US" b="0" i="0">
                <a:effectLst/>
              </a:rPr>
              <a:t>JLARC </a:t>
            </a:r>
            <a:endParaRPr lang="en-US" b="0" i="0">
              <a:effectLst/>
              <a:cs typeface="Calibri"/>
            </a:endParaRPr>
          </a:p>
          <a:p>
            <a:pPr lvl="1"/>
            <a:r>
              <a:rPr lang="en-US">
                <a:ea typeface="+mn-lt"/>
                <a:cs typeface="+mn-lt"/>
              </a:rPr>
              <a:t>In 2018, the study topic subcommittee of the Joint Legislative Audit and Review Commission (JLARC) asked staff to conduct a review of K–12 special education services. The study resolution required staff to examine the processes used by school divisions to enroll students in special education, to determine the services needed by students with disabilities, and to provide needed services, as well as to review the effectiveness of VDOE in its supervisory role.</a:t>
            </a:r>
            <a:endParaRPr lang="en-US">
              <a:cs typeface="Calibri"/>
            </a:endParaRPr>
          </a:p>
          <a:p>
            <a:pPr marL="457200" lvl="1" indent="0">
              <a:buNone/>
            </a:pPr>
            <a:endParaRPr lang="en-US" b="0" i="0">
              <a:effectLst/>
              <a:cs typeface="Calibri"/>
            </a:endParaRPr>
          </a:p>
        </p:txBody>
      </p:sp>
    </p:spTree>
    <p:extLst>
      <p:ext uri="{BB962C8B-B14F-4D97-AF65-F5344CB8AC3E}">
        <p14:creationId xmlns:p14="http://schemas.microsoft.com/office/powerpoint/2010/main" val="2272498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fontScale="90000"/>
          </a:bodyPr>
          <a:lstStyle/>
          <a:p>
            <a:r>
              <a:rPr lang="en-US"/>
              <a:t>Study: JLARC K-12 Special Education in Virginia</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3</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vert="horz" lIns="91440" tIns="45720" rIns="91440" bIns="45720" rtlCol="0" anchor="t">
            <a:normAutofit/>
          </a:bodyPr>
          <a:lstStyle/>
          <a:p>
            <a:pPr marL="0" indent="0">
              <a:buNone/>
            </a:pPr>
            <a:endParaRPr lang="en-US"/>
          </a:p>
          <a:p>
            <a:r>
              <a:rPr lang="en-US"/>
              <a:t>Joint Legislative Audit and Review Commission conducted a study that was released December 14, 2020, titled</a:t>
            </a:r>
            <a:r>
              <a:rPr lang="en-US" i="1"/>
              <a:t> K-12 Special Education in Virginia</a:t>
            </a:r>
            <a:endParaRPr lang="en-US" i="1">
              <a:cs typeface="Calibri"/>
            </a:endParaRPr>
          </a:p>
          <a:p>
            <a:r>
              <a:rPr lang="en-US" b="0" i="0">
                <a:effectLst/>
              </a:rPr>
              <a:t>The </a:t>
            </a:r>
            <a:r>
              <a:rPr lang="en-US"/>
              <a:t>report largely focused on</a:t>
            </a:r>
            <a:r>
              <a:rPr lang="en-US" b="0" i="0">
                <a:effectLst/>
              </a:rPr>
              <a:t> the state education agency and included 27 total recommendations</a:t>
            </a:r>
            <a:endParaRPr lang="en-US" b="0" i="0">
              <a:effectLst/>
              <a:cs typeface="Calibri"/>
            </a:endParaRPr>
          </a:p>
          <a:p>
            <a:r>
              <a:rPr lang="en-US" b="0" i="0">
                <a:effectLst/>
              </a:rPr>
              <a:t>As of</a:t>
            </a:r>
            <a:r>
              <a:rPr lang="en-US"/>
              <a:t> </a:t>
            </a:r>
            <a:r>
              <a:rPr lang="en-US" b="0" i="0">
                <a:effectLst/>
              </a:rPr>
              <a:t> December 2022</a:t>
            </a:r>
            <a:r>
              <a:rPr lang="en-US"/>
              <a:t>,</a:t>
            </a:r>
            <a:r>
              <a:rPr lang="en-US" b="0" i="0">
                <a:effectLst/>
              </a:rPr>
              <a:t> all of the 27 recommendations have been completed including recommendations with and without General Assembly action</a:t>
            </a:r>
            <a:endParaRPr lang="en-US" i="1"/>
          </a:p>
        </p:txBody>
      </p:sp>
    </p:spTree>
    <p:extLst>
      <p:ext uri="{BB962C8B-B14F-4D97-AF65-F5344CB8AC3E}">
        <p14:creationId xmlns:p14="http://schemas.microsoft.com/office/powerpoint/2010/main" val="461790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fontScale="90000"/>
          </a:bodyPr>
          <a:lstStyle/>
          <a:p>
            <a:r>
              <a:rPr lang="en-US"/>
              <a:t>Federal Differentiated Monitoring and Supports: OSEP Monitoring</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4</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523009" y="1481146"/>
            <a:ext cx="11145981" cy="4718033"/>
          </a:xfrm>
        </p:spPr>
        <p:txBody>
          <a:bodyPr vert="horz" lIns="91440" tIns="45720" rIns="91440" bIns="45720" rtlCol="0" anchor="t">
            <a:normAutofit/>
          </a:bodyPr>
          <a:lstStyle/>
          <a:p>
            <a:pPr marL="0" indent="0">
              <a:buNone/>
            </a:pPr>
            <a:endParaRPr lang="en-US"/>
          </a:p>
          <a:p>
            <a:pPr algn="l" rtl="0" fontAlgn="base">
              <a:buFont typeface="Arial" panose="020B0604020202020204" pitchFamily="34" charset="0"/>
              <a:buChar char="•"/>
            </a:pPr>
            <a:r>
              <a:rPr lang="en-US" b="0" i="0">
                <a:effectLst/>
              </a:rPr>
              <a:t>Staff from the U. S. Department of Education</a:t>
            </a:r>
            <a:r>
              <a:rPr lang="en-US"/>
              <a:t>’s Office of Special Education Programs (</a:t>
            </a:r>
            <a:r>
              <a:rPr lang="en-US" b="0" i="0">
                <a:effectLst/>
              </a:rPr>
              <a:t>OSEP) visited the VDOE in May 2019 as part of their monitoring of state educational agencies. Similar visits are planned and conducted with all states and territories</a:t>
            </a:r>
            <a:r>
              <a:rPr lang="en-US"/>
              <a:t>.</a:t>
            </a:r>
            <a:endParaRPr lang="en-US" b="0" i="0">
              <a:effectLst/>
              <a:cs typeface="Calibri"/>
            </a:endParaRPr>
          </a:p>
          <a:p>
            <a:pPr fontAlgn="base"/>
            <a:r>
              <a:rPr lang="en-US" b="0" i="0">
                <a:effectLst/>
              </a:rPr>
              <a:t>The findings for Virginia were largely procedural and addressed after the publication of the report which was released to Virginia in June, 2020</a:t>
            </a:r>
            <a:r>
              <a:rPr lang="en-US"/>
              <a:t> by the VDOE in September, 2020</a:t>
            </a:r>
            <a:endParaRPr lang="en-US" b="0" i="0">
              <a:effectLst/>
              <a:ea typeface="Calibri"/>
              <a:cs typeface="Calibri"/>
            </a:endParaRPr>
          </a:p>
          <a:p>
            <a:r>
              <a:rPr lang="en-US">
                <a:ea typeface="Calibri"/>
                <a:cs typeface="Calibri"/>
              </a:rPr>
              <a:t>Communication continues between VDOE and OSEP regarding additional areas selected for monitoring</a:t>
            </a:r>
          </a:p>
          <a:p>
            <a:pPr algn="l" rtl="0" fontAlgn="base">
              <a:buFont typeface="Arial" panose="020B0604020202020204" pitchFamily="34" charset="0"/>
              <a:buChar char="•"/>
            </a:pPr>
            <a:endParaRPr lang="en-US" b="0" i="0">
              <a:effectLst/>
              <a:highlight>
                <a:srgbClr val="FFFF00"/>
              </a:highlight>
              <a:ea typeface="Calibri"/>
              <a:cs typeface="Calibri"/>
            </a:endParaRPr>
          </a:p>
        </p:txBody>
      </p:sp>
    </p:spTree>
    <p:extLst>
      <p:ext uri="{BB962C8B-B14F-4D97-AF65-F5344CB8AC3E}">
        <p14:creationId xmlns:p14="http://schemas.microsoft.com/office/powerpoint/2010/main" val="449697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a:t>VDOE Follow-up to DMS Monitoring</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5</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523009" y="1066800"/>
            <a:ext cx="11145981" cy="5289550"/>
          </a:xfrm>
        </p:spPr>
        <p:txBody>
          <a:bodyPr vert="horz" lIns="91440" tIns="45720" rIns="91440" bIns="45720" rtlCol="0" anchor="t">
            <a:noAutofit/>
          </a:bodyPr>
          <a:lstStyle/>
          <a:p>
            <a:pPr marL="0" indent="0">
              <a:buNone/>
            </a:pPr>
            <a:endParaRPr lang="en-US"/>
          </a:p>
          <a:p>
            <a:pPr fontAlgn="base"/>
            <a:r>
              <a:rPr lang="en-US">
                <a:solidFill>
                  <a:srgbClr val="000000"/>
                </a:solidFill>
              </a:rPr>
              <a:t>The VDOE</a:t>
            </a:r>
            <a:r>
              <a:rPr lang="en-US" b="0" i="0">
                <a:solidFill>
                  <a:srgbClr val="000000"/>
                </a:solidFill>
                <a:effectLst/>
              </a:rPr>
              <a:t> revised its monitoring of special education to implement cyclical monitoring that includes all 132 school divisions in the area of special education beginning in 2021-2022</a:t>
            </a:r>
            <a:r>
              <a:rPr lang="en-US">
                <a:solidFill>
                  <a:srgbClr val="000000"/>
                </a:solidFill>
              </a:rPr>
              <a:t>.</a:t>
            </a:r>
            <a:endParaRPr lang="en-US" b="0" i="0">
              <a:solidFill>
                <a:srgbClr val="000000"/>
              </a:solidFill>
              <a:effectLst/>
              <a:cs typeface="Calibri"/>
            </a:endParaRPr>
          </a:p>
          <a:p>
            <a:pPr algn="l" rtl="0" fontAlgn="base">
              <a:buFont typeface="Arial" panose="020B0604020202020204" pitchFamily="34" charset="0"/>
              <a:buChar char="•"/>
            </a:pPr>
            <a:r>
              <a:rPr lang="en-US" b="0" i="0">
                <a:solidFill>
                  <a:srgbClr val="000000"/>
                </a:solidFill>
                <a:effectLst/>
              </a:rPr>
              <a:t>The VDOE revised </a:t>
            </a:r>
            <a:r>
              <a:rPr lang="en-US">
                <a:solidFill>
                  <a:srgbClr val="000000"/>
                </a:solidFill>
              </a:rPr>
              <a:t>multiple procedural documents </a:t>
            </a:r>
            <a:r>
              <a:rPr lang="en-US" b="0" i="0">
                <a:solidFill>
                  <a:srgbClr val="000000"/>
                </a:solidFill>
                <a:effectLst/>
              </a:rPr>
              <a:t>to ensure consistent compliance with meeting required timelines related to due process. </a:t>
            </a:r>
            <a:endParaRPr lang="en-US" b="0" i="0">
              <a:solidFill>
                <a:srgbClr val="000000"/>
              </a:solidFill>
              <a:effectLst/>
              <a:cs typeface="Calibri"/>
            </a:endParaRPr>
          </a:p>
          <a:p>
            <a:pPr fontAlgn="base"/>
            <a:r>
              <a:rPr lang="en-US" b="0" i="0">
                <a:solidFill>
                  <a:srgbClr val="000000"/>
                </a:solidFill>
                <a:effectLst/>
              </a:rPr>
              <a:t>The VDOE revised procedures and practices regarding the mediation process and include these in training for </a:t>
            </a:r>
            <a:r>
              <a:rPr lang="en-US">
                <a:solidFill>
                  <a:srgbClr val="000000"/>
                </a:solidFill>
              </a:rPr>
              <a:t>new</a:t>
            </a:r>
            <a:r>
              <a:rPr lang="en-US" b="0" i="0">
                <a:solidFill>
                  <a:srgbClr val="000000"/>
                </a:solidFill>
                <a:effectLst/>
              </a:rPr>
              <a:t> mediators.</a:t>
            </a:r>
            <a:r>
              <a:rPr lang="en-US">
                <a:solidFill>
                  <a:srgbClr val="000000"/>
                </a:solidFill>
              </a:rPr>
              <a:t> </a:t>
            </a:r>
            <a:endParaRPr lang="en-US" b="0" i="0">
              <a:solidFill>
                <a:srgbClr val="000000"/>
              </a:solidFill>
              <a:effectLst/>
              <a:cs typeface="Calibri"/>
            </a:endParaRPr>
          </a:p>
          <a:p>
            <a:pPr algn="l" rtl="0" fontAlgn="base">
              <a:buFont typeface="Arial" panose="020B0604020202020204" pitchFamily="34" charset="0"/>
              <a:buChar char="•"/>
            </a:pPr>
            <a:r>
              <a:rPr lang="en-US" b="0" i="0">
                <a:solidFill>
                  <a:srgbClr val="000000"/>
                </a:solidFill>
                <a:effectLst/>
              </a:rPr>
              <a:t>The VDOE has also worked with OSEP to clarify guidance concerning the provision of an Independent Educational Evaluation (IEE) at public expense and provided this information directly to parents, special education advocacy organizations, and the state parent information and training center to ensure informed support for families</a:t>
            </a:r>
            <a:r>
              <a:rPr lang="en-US">
                <a:solidFill>
                  <a:srgbClr val="000000"/>
                </a:solidFill>
              </a:rPr>
              <a:t>.</a:t>
            </a:r>
            <a:endParaRPr lang="en-US" b="0" i="0">
              <a:solidFill>
                <a:srgbClr val="000000"/>
              </a:solidFill>
              <a:effectLst/>
            </a:endParaRPr>
          </a:p>
        </p:txBody>
      </p:sp>
    </p:spTree>
    <p:extLst>
      <p:ext uri="{BB962C8B-B14F-4D97-AF65-F5344CB8AC3E}">
        <p14:creationId xmlns:p14="http://schemas.microsoft.com/office/powerpoint/2010/main" val="3867040154"/>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a:t>Virginia Board of Education</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6</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523009" y="1066800"/>
            <a:ext cx="11145981" cy="5289550"/>
          </a:xfrm>
        </p:spPr>
        <p:txBody>
          <a:bodyPr vert="horz" lIns="91440" tIns="45720" rIns="91440" bIns="45720" rtlCol="0" anchor="t">
            <a:noAutofit/>
          </a:bodyPr>
          <a:lstStyle/>
          <a:p>
            <a:pPr marL="0" indent="0">
              <a:buNone/>
            </a:pPr>
            <a:endParaRPr lang="en-US"/>
          </a:p>
          <a:p>
            <a:pPr fontAlgn="base"/>
            <a:r>
              <a:rPr lang="en-US">
                <a:solidFill>
                  <a:srgbClr val="000000"/>
                </a:solidFill>
                <a:cs typeface="Calibri"/>
              </a:rPr>
              <a:t>Proposed regulatory edits regarding findings from OSEP</a:t>
            </a:r>
          </a:p>
          <a:p>
            <a:pPr lvl="1"/>
            <a:r>
              <a:rPr lang="en-US">
                <a:solidFill>
                  <a:srgbClr val="000000"/>
                </a:solidFill>
                <a:cs typeface="Calibri"/>
              </a:rPr>
              <a:t>Independent Educational Evaluation (IEE) provisions </a:t>
            </a:r>
            <a:r>
              <a:rPr lang="en-US">
                <a:solidFill>
                  <a:srgbClr val="FF0000"/>
                </a:solidFill>
                <a:cs typeface="Calibri"/>
              </a:rPr>
              <a:t>(Completed: November 2021)</a:t>
            </a:r>
          </a:p>
          <a:p>
            <a:pPr lvl="1"/>
            <a:r>
              <a:rPr lang="en-US">
                <a:solidFill>
                  <a:srgbClr val="000000"/>
                </a:solidFill>
                <a:cs typeface="Calibri"/>
              </a:rPr>
              <a:t>Dispute Resolution state complaint timeline for consistency</a:t>
            </a:r>
          </a:p>
          <a:p>
            <a:pPr lvl="1"/>
            <a:r>
              <a:rPr lang="en-US">
                <a:solidFill>
                  <a:srgbClr val="000000"/>
                </a:solidFill>
                <a:cs typeface="Calibri"/>
              </a:rPr>
              <a:t>Flexibility in timelines of due process cases by independent hearing officers by the VDOE</a:t>
            </a:r>
          </a:p>
          <a:p>
            <a:pPr marL="457200" lvl="1" indent="0">
              <a:buNone/>
            </a:pPr>
            <a:endParaRPr lang="en-US">
              <a:solidFill>
                <a:srgbClr val="000000"/>
              </a:solidFill>
              <a:cs typeface="Calibri"/>
            </a:endParaRPr>
          </a:p>
        </p:txBody>
      </p:sp>
    </p:spTree>
    <p:extLst>
      <p:ext uri="{BB962C8B-B14F-4D97-AF65-F5344CB8AC3E}">
        <p14:creationId xmlns:p14="http://schemas.microsoft.com/office/powerpoint/2010/main" val="2301165357"/>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D36614-C6E9-485B-937B-17E6516C60DE}">
  <ds:schemaRefs>
    <ds:schemaRef ds:uri="362a6226-8d65-4bd9-b615-0545cf9292ec"/>
    <ds:schemaRef ds:uri="4e0288d3-37a8-40e6-825f-eff74d783ff5"/>
    <ds:schemaRef ds:uri="66e60325-5cef-4dca-8c5d-b3a2d4536a6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14C610E-7411-4B1E-8A13-7B30ECFE2FCB}"/>
</file>

<file path=customXml/itemProps3.xml><?xml version="1.0" encoding="utf-8"?>
<ds:datastoreItem xmlns:ds="http://schemas.openxmlformats.org/officeDocument/2006/customXml" ds:itemID="{EE64B75C-E528-4D87-91D5-01C0526AA97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6</Slides>
  <Notes>5</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Special Education</vt:lpstr>
      <vt:lpstr>Recent Reviews and Monitoring</vt:lpstr>
      <vt:lpstr>Study: JLARC K-12 Special Education in Virginia</vt:lpstr>
      <vt:lpstr>Federal Differentiated Monitoring and Supports: OSEP Monitoring</vt:lpstr>
      <vt:lpstr>VDOE Follow-up to DMS Monitoring</vt:lpstr>
      <vt:lpstr>Virginia Board of Education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Virginia Department of Education</dc:creator>
  <cp:keywords/>
  <dc:description/>
  <cp:revision>3</cp:revision>
  <dcterms:created xsi:type="dcterms:W3CDTF">2022-07-20T12:39:39Z</dcterms:created>
  <dcterms:modified xsi:type="dcterms:W3CDTF">2023-06-07T17:16:50Z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y fmtid="{D5CDD505-2E9C-101B-9397-08002B2CF9AE}" pid="3" name="Approval">
    <vt:lpwstr>Approved by SOPI</vt:lpwstr>
  </property>
</Properties>
</file>