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684" r:id="rId5"/>
    <p:sldMasterId id="2147483685" r:id="rId6"/>
    <p:sldMasterId id="2147483687" r:id="rId7"/>
  </p:sldMasterIdLst>
  <p:notesMasterIdLst>
    <p:notesMasterId r:id="rId61"/>
  </p:notesMasterIdLst>
  <p:sldIdLst>
    <p:sldId id="256" r:id="rId8"/>
    <p:sldId id="327" r:id="rId9"/>
    <p:sldId id="453" r:id="rId10"/>
    <p:sldId id="311" r:id="rId11"/>
    <p:sldId id="310" r:id="rId12"/>
    <p:sldId id="259" r:id="rId13"/>
    <p:sldId id="315" r:id="rId14"/>
    <p:sldId id="454" r:id="rId15"/>
    <p:sldId id="268" r:id="rId16"/>
    <p:sldId id="317" r:id="rId17"/>
    <p:sldId id="274" r:id="rId18"/>
    <p:sldId id="429" r:id="rId19"/>
    <p:sldId id="456" r:id="rId20"/>
    <p:sldId id="423" r:id="rId21"/>
    <p:sldId id="277" r:id="rId22"/>
    <p:sldId id="424" r:id="rId23"/>
    <p:sldId id="422" r:id="rId24"/>
    <p:sldId id="272" r:id="rId25"/>
    <p:sldId id="416" r:id="rId26"/>
    <p:sldId id="451" r:id="rId27"/>
    <p:sldId id="408" r:id="rId28"/>
    <p:sldId id="411" r:id="rId29"/>
    <p:sldId id="409" r:id="rId30"/>
    <p:sldId id="412" r:id="rId31"/>
    <p:sldId id="442" r:id="rId32"/>
    <p:sldId id="444" r:id="rId33"/>
    <p:sldId id="445" r:id="rId34"/>
    <p:sldId id="441" r:id="rId35"/>
    <p:sldId id="438" r:id="rId36"/>
    <p:sldId id="439" r:id="rId37"/>
    <p:sldId id="440" r:id="rId38"/>
    <p:sldId id="436" r:id="rId39"/>
    <p:sldId id="435" r:id="rId40"/>
    <p:sldId id="434" r:id="rId41"/>
    <p:sldId id="428" r:id="rId42"/>
    <p:sldId id="316" r:id="rId43"/>
    <p:sldId id="461" r:id="rId44"/>
    <p:sldId id="462" r:id="rId45"/>
    <p:sldId id="425" r:id="rId46"/>
    <p:sldId id="302" r:id="rId47"/>
    <p:sldId id="303" r:id="rId48"/>
    <p:sldId id="304" r:id="rId49"/>
    <p:sldId id="331" r:id="rId50"/>
    <p:sldId id="318" r:id="rId51"/>
    <p:sldId id="457" r:id="rId52"/>
    <p:sldId id="313" r:id="rId53"/>
    <p:sldId id="460" r:id="rId54"/>
    <p:sldId id="305" r:id="rId55"/>
    <p:sldId id="455" r:id="rId56"/>
    <p:sldId id="420" r:id="rId57"/>
    <p:sldId id="419" r:id="rId58"/>
    <p:sldId id="448" r:id="rId59"/>
    <p:sldId id="306" r:id="rId60"/>
  </p:sldIdLst>
  <p:sldSz cx="9144000" cy="5143500" type="screen16x9"/>
  <p:notesSz cx="6858000" cy="9144000"/>
  <p:embeddedFontLst>
    <p:embeddedFont>
      <p:font typeface="Calibri" panose="020F0502020204030204" pitchFamily="34" charset="0"/>
      <p:regular r:id="rId62"/>
      <p:bold r:id="rId63"/>
      <p:italic r:id="rId64"/>
      <p:boldItalic r:id="rId65"/>
    </p:embeddedFont>
    <p:embeddedFont>
      <p:font typeface="Georgia" panose="02040502050405020303" pitchFamily="18" charset="0"/>
      <p:regular r:id="rId66"/>
      <p:bold r:id="rId67"/>
      <p:italic r:id="rId68"/>
      <p:boldItalic r:id="rId69"/>
    </p:embeddedFont>
    <p:embeddedFont>
      <p:font typeface="Josefin Sans" pitchFamily="2" charset="0"/>
      <p:regular r:id="rId70"/>
      <p:bold r:id="rId71"/>
      <p:italic r:id="rId72"/>
      <p:boldItalic r:id="rId73"/>
    </p:embeddedFont>
    <p:embeddedFont>
      <p:font typeface="Trebuchet MS" panose="020B060302020202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61940C-F979-2D4D-5043-2A32FF03DC79}" name="Delozier, Debra (DOE)" initials="D(" userId="S::debra.delozier@doe.virginia.gov::acc54453-5e22-4839-9ba0-16d5cb61d571" providerId="AD"/>
  <p188:author id="{1B0AC45A-8611-25C0-FC13-FACA61A247E8}" name="Brown, Jessica (DOE)" initials="B(" userId="S::jessica.brown@doe.virginia.gov::0d37cb1b-1f94-4053-8726-4e34988e32fd" providerId="AD"/>
  <p188:author id="{D15E71AF-0BBB-CF85-855D-ACDCD3AFDF24}" name="Delozier, Debra (DOE)" initials="DD(" userId="S::Debra.Delozier@doe.virginia.gov::acc54453-5e22-4839-9ba0-16d5cb61d571" providerId="AD"/>
  <p188:author id="{AD9074B0-8014-49BB-47D2-508DB399BEA2}" name="Williams-Faus, Kristin (DOE)" initials="W(" userId="S::kristin.williams-faus@doe.virginia.gov::bb249410-065f-4233-9c0a-3b7f492cd501" providerId="AD"/>
  <p188:author id="{F8861BC5-BC85-05F8-1852-9FEC4E02C4A4}" name="Mazzacane, Tina (DOE)" initials="MT(" userId="S::Tina.Mazzacane@doe.virginia.gov::08cddc4d-fc7f-456c-bc5e-59516dea7ed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2B2B2"/>
    <a:srgbClr val="CAC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C3BFA-8215-D39E-BD9C-C08EFDA4504B}" v="100" dt="2023-06-07T17:55:18.074"/>
    <p1510:client id="{AF3B0C6E-D50B-43DE-8835-81C8840F3F37}" v="4" dt="2023-06-06T16:34:20.385"/>
    <p1510:client id="{DD8E2083-5A75-CD64-D29E-993962BD1F78}" v="7" dt="2023-06-08T01:08:07.268"/>
  </p1510:revLst>
</p1510:revInfo>
</file>

<file path=ppt/tableStyles.xml><?xml version="1.0" encoding="utf-8"?>
<a:tblStyleLst xmlns:a="http://schemas.openxmlformats.org/drawingml/2006/main" def="{64C8BA91-00B2-47A3-B945-543557C1B41E}">
  <a:tblStyle styleId="{64C8BA91-00B2-47A3-B945-543557C1B41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2.fntdata"/><Relationship Id="rId68" Type="http://schemas.openxmlformats.org/officeDocument/2006/relationships/font" Target="fonts/font7.fntdata"/><Relationship Id="rId84" Type="http://schemas.microsoft.com/office/2018/10/relationships/authors" Target="author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font" Target="fonts/font13.fntdata"/><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notesMaster" Target="notesMasters/notesMaster1.xml"/><Relationship Id="rId82"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1.fntdata"/><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font" Target="fonts/font6.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font" Target="fonts/font15.fntdata"/><Relationship Id="rId7" Type="http://schemas.openxmlformats.org/officeDocument/2006/relationships/slideMaster" Target="slideMasters/slideMaster4.xml"/><Relationship Id="rId71"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zacane, Tina (DOE)" userId="S::tina.mazzacane@doe.virginia.gov::08cddc4d-fc7f-456c-bc5e-59516dea7ed5" providerId="AD" clId="Web-{AC2C3BFA-8215-D39E-BD9C-C08EFDA4504B}"/>
    <pc:docChg chg="modSld">
      <pc:chgData name="Mazzacane, Tina (DOE)" userId="S::tina.mazzacane@doe.virginia.gov::08cddc4d-fc7f-456c-bc5e-59516dea7ed5" providerId="AD" clId="Web-{AC2C3BFA-8215-D39E-BD9C-C08EFDA4504B}" dt="2023-06-07T17:57:38.311" v="157" actId="1076"/>
      <pc:docMkLst>
        <pc:docMk/>
      </pc:docMkLst>
      <pc:sldChg chg="modSp">
        <pc:chgData name="Mazzacane, Tina (DOE)" userId="S::tina.mazzacane@doe.virginia.gov::08cddc4d-fc7f-456c-bc5e-59516dea7ed5" providerId="AD" clId="Web-{AC2C3BFA-8215-D39E-BD9C-C08EFDA4504B}" dt="2023-06-07T17:47:19.630" v="114"/>
        <pc:sldMkLst>
          <pc:docMk/>
          <pc:sldMk cId="4097197940" sldId="317"/>
        </pc:sldMkLst>
        <pc:graphicFrameChg chg="mod modGraphic">
          <ac:chgData name="Mazzacane, Tina (DOE)" userId="S::tina.mazzacane@doe.virginia.gov::08cddc4d-fc7f-456c-bc5e-59516dea7ed5" providerId="AD" clId="Web-{AC2C3BFA-8215-D39E-BD9C-C08EFDA4504B}" dt="2023-06-07T17:47:19.630" v="114"/>
          <ac:graphicFrameMkLst>
            <pc:docMk/>
            <pc:sldMk cId="4097197940" sldId="317"/>
            <ac:graphicFrameMk id="2" creationId="{12F8476D-6424-44C1-87AB-D8A0FE431C98}"/>
          </ac:graphicFrameMkLst>
        </pc:graphicFrameChg>
      </pc:sldChg>
      <pc:sldChg chg="modSp">
        <pc:chgData name="Mazzacane, Tina (DOE)" userId="S::tina.mazzacane@doe.virginia.gov::08cddc4d-fc7f-456c-bc5e-59516dea7ed5" providerId="AD" clId="Web-{AC2C3BFA-8215-D39E-BD9C-C08EFDA4504B}" dt="2023-06-07T17:46:41.661" v="82" actId="20577"/>
        <pc:sldMkLst>
          <pc:docMk/>
          <pc:sldMk cId="3003215428" sldId="454"/>
        </pc:sldMkLst>
        <pc:spChg chg="mod">
          <ac:chgData name="Mazzacane, Tina (DOE)" userId="S::tina.mazzacane@doe.virginia.gov::08cddc4d-fc7f-456c-bc5e-59516dea7ed5" providerId="AD" clId="Web-{AC2C3BFA-8215-D39E-BD9C-C08EFDA4504B}" dt="2023-06-07T17:46:41.661" v="82" actId="20577"/>
          <ac:spMkLst>
            <pc:docMk/>
            <pc:sldMk cId="3003215428" sldId="454"/>
            <ac:spMk id="25" creationId="{221417CD-20D6-573B-C22F-5837842D8028}"/>
          </ac:spMkLst>
        </pc:spChg>
        <pc:graphicFrameChg chg="ord">
          <ac:chgData name="Mazzacane, Tina (DOE)" userId="S::tina.mazzacane@doe.virginia.gov::08cddc4d-fc7f-456c-bc5e-59516dea7ed5" providerId="AD" clId="Web-{AC2C3BFA-8215-D39E-BD9C-C08EFDA4504B}" dt="2023-06-07T17:46:10.880" v="74"/>
          <ac:graphicFrameMkLst>
            <pc:docMk/>
            <pc:sldMk cId="3003215428" sldId="454"/>
            <ac:graphicFrameMk id="5" creationId="{E18086F6-DCE6-262F-75D7-593F03159592}"/>
          </ac:graphicFrameMkLst>
        </pc:graphicFrameChg>
      </pc:sldChg>
      <pc:sldChg chg="modSp">
        <pc:chgData name="Mazzacane, Tina (DOE)" userId="S::tina.mazzacane@doe.virginia.gov::08cddc4d-fc7f-456c-bc5e-59516dea7ed5" providerId="AD" clId="Web-{AC2C3BFA-8215-D39E-BD9C-C08EFDA4504B}" dt="2023-06-07T17:57:38.311" v="157" actId="1076"/>
        <pc:sldMkLst>
          <pc:docMk/>
          <pc:sldMk cId="437005161" sldId="455"/>
        </pc:sldMkLst>
        <pc:graphicFrameChg chg="modGraphic">
          <ac:chgData name="Mazzacane, Tina (DOE)" userId="S::tina.mazzacane@doe.virginia.gov::08cddc4d-fc7f-456c-bc5e-59516dea7ed5" providerId="AD" clId="Web-{AC2C3BFA-8215-D39E-BD9C-C08EFDA4504B}" dt="2023-06-07T17:51:36.431" v="120" actId="20577"/>
          <ac:graphicFrameMkLst>
            <pc:docMk/>
            <pc:sldMk cId="437005161" sldId="455"/>
            <ac:graphicFrameMk id="3" creationId="{1F3270ED-23B3-ED14-CE5D-84C2DD23A810}"/>
          </ac:graphicFrameMkLst>
        </pc:graphicFrameChg>
        <pc:graphicFrameChg chg="mod ord modGraphic">
          <ac:chgData name="Mazzacane, Tina (DOE)" userId="S::tina.mazzacane@doe.virginia.gov::08cddc4d-fc7f-456c-bc5e-59516dea7ed5" providerId="AD" clId="Web-{AC2C3BFA-8215-D39E-BD9C-C08EFDA4504B}" dt="2023-06-07T17:57:38.311" v="157" actId="1076"/>
          <ac:graphicFrameMkLst>
            <pc:docMk/>
            <pc:sldMk cId="437005161" sldId="455"/>
            <ac:graphicFrameMk id="4" creationId="{127EE0B0-0662-D08F-EAC7-4E64FC317360}"/>
          </ac:graphicFrameMkLst>
        </pc:graphicFrameChg>
      </pc:sldChg>
      <pc:sldChg chg="modSp">
        <pc:chgData name="Mazzacane, Tina (DOE)" userId="S::tina.mazzacane@doe.virginia.gov::08cddc4d-fc7f-456c-bc5e-59516dea7ed5" providerId="AD" clId="Web-{AC2C3BFA-8215-D39E-BD9C-C08EFDA4504B}" dt="2023-06-07T17:28:18.116" v="34"/>
        <pc:sldMkLst>
          <pc:docMk/>
          <pc:sldMk cId="2465466826" sldId="456"/>
        </pc:sldMkLst>
        <pc:spChg chg="mod">
          <ac:chgData name="Mazzacane, Tina (DOE)" userId="S::tina.mazzacane@doe.virginia.gov::08cddc4d-fc7f-456c-bc5e-59516dea7ed5" providerId="AD" clId="Web-{AC2C3BFA-8215-D39E-BD9C-C08EFDA4504B}" dt="2023-06-07T17:27:20.677" v="16" actId="20577"/>
          <ac:spMkLst>
            <pc:docMk/>
            <pc:sldMk cId="2465466826" sldId="456"/>
            <ac:spMk id="2" creationId="{B91B3C7E-8440-8822-B7B7-CE408CFDDA0A}"/>
          </ac:spMkLst>
        </pc:spChg>
        <pc:graphicFrameChg chg="mod modGraphic">
          <ac:chgData name="Mazzacane, Tina (DOE)" userId="S::tina.mazzacane@doe.virginia.gov::08cddc4d-fc7f-456c-bc5e-59516dea7ed5" providerId="AD" clId="Web-{AC2C3BFA-8215-D39E-BD9C-C08EFDA4504B}" dt="2023-06-07T17:28:18.116" v="34"/>
          <ac:graphicFrameMkLst>
            <pc:docMk/>
            <pc:sldMk cId="2465466826" sldId="456"/>
            <ac:graphicFrameMk id="3" creationId="{7533B8FA-1F45-134E-42B6-A107AEDC9C68}"/>
          </ac:graphicFrameMkLst>
        </pc:graphicFrameChg>
      </pc:sldChg>
      <pc:sldChg chg="modSp">
        <pc:chgData name="Mazzacane, Tina (DOE)" userId="S::tina.mazzacane@doe.virginia.gov::08cddc4d-fc7f-456c-bc5e-59516dea7ed5" providerId="AD" clId="Web-{AC2C3BFA-8215-D39E-BD9C-C08EFDA4504B}" dt="2023-06-07T17:54:09.089" v="135" actId="20577"/>
        <pc:sldMkLst>
          <pc:docMk/>
          <pc:sldMk cId="2123672384" sldId="460"/>
        </pc:sldMkLst>
        <pc:spChg chg="mod">
          <ac:chgData name="Mazzacane, Tina (DOE)" userId="S::tina.mazzacane@doe.virginia.gov::08cddc4d-fc7f-456c-bc5e-59516dea7ed5" providerId="AD" clId="Web-{AC2C3BFA-8215-D39E-BD9C-C08EFDA4504B}" dt="2023-06-07T17:54:09.089" v="135" actId="20577"/>
          <ac:spMkLst>
            <pc:docMk/>
            <pc:sldMk cId="2123672384" sldId="460"/>
            <ac:spMk id="4" creationId="{8D0D8D18-0CC7-DD93-47E3-1F54BB88D2F9}"/>
          </ac:spMkLst>
        </pc:spChg>
        <pc:spChg chg="mod">
          <ac:chgData name="Mazzacane, Tina (DOE)" userId="S::tina.mazzacane@doe.virginia.gov::08cddc4d-fc7f-456c-bc5e-59516dea7ed5" providerId="AD" clId="Web-{AC2C3BFA-8215-D39E-BD9C-C08EFDA4504B}" dt="2023-06-07T17:53:46.589" v="131" actId="20577"/>
          <ac:spMkLst>
            <pc:docMk/>
            <pc:sldMk cId="2123672384" sldId="460"/>
            <ac:spMk id="5" creationId="{F7985A20-A0F2-200B-2B84-5D92C501C440}"/>
          </ac:spMkLst>
        </pc:spChg>
      </pc:sldChg>
    </pc:docChg>
  </pc:docChgLst>
  <pc:docChgLst>
    <pc:chgData name="Mazzacane, Tina (DOE)" userId="08cddc4d-fc7f-456c-bc5e-59516dea7ed5" providerId="ADAL" clId="{AF3B0C6E-D50B-43DE-8835-81C8840F3F37}"/>
    <pc:docChg chg="undo custSel addSld delSld modSld">
      <pc:chgData name="Mazzacane, Tina (DOE)" userId="08cddc4d-fc7f-456c-bc5e-59516dea7ed5" providerId="ADAL" clId="{AF3B0C6E-D50B-43DE-8835-81C8840F3F37}" dt="2023-06-06T16:36:50.671" v="538" actId="1076"/>
      <pc:docMkLst>
        <pc:docMk/>
      </pc:docMkLst>
      <pc:sldChg chg="delSp modSp mod">
        <pc:chgData name="Mazzacane, Tina (DOE)" userId="08cddc4d-fc7f-456c-bc5e-59516dea7ed5" providerId="ADAL" clId="{AF3B0C6E-D50B-43DE-8835-81C8840F3F37}" dt="2023-06-06T14:11:52.472" v="14" actId="1076"/>
        <pc:sldMkLst>
          <pc:docMk/>
          <pc:sldMk cId="0" sldId="256"/>
        </pc:sldMkLst>
        <pc:spChg chg="mod">
          <ac:chgData name="Mazzacane, Tina (DOE)" userId="08cddc4d-fc7f-456c-bc5e-59516dea7ed5" providerId="ADAL" clId="{AF3B0C6E-D50B-43DE-8835-81C8840F3F37}" dt="2023-06-06T14:11:52.472" v="14" actId="1076"/>
          <ac:spMkLst>
            <pc:docMk/>
            <pc:sldMk cId="0" sldId="256"/>
            <ac:spMk id="219" creationId="{00000000-0000-0000-0000-000000000000}"/>
          </ac:spMkLst>
        </pc:spChg>
        <pc:spChg chg="del">
          <ac:chgData name="Mazzacane, Tina (DOE)" userId="08cddc4d-fc7f-456c-bc5e-59516dea7ed5" providerId="ADAL" clId="{AF3B0C6E-D50B-43DE-8835-81C8840F3F37}" dt="2023-06-06T14:11:46.119" v="13" actId="478"/>
          <ac:spMkLst>
            <pc:docMk/>
            <pc:sldMk cId="0" sldId="256"/>
            <ac:spMk id="220" creationId="{00000000-0000-0000-0000-000000000000}"/>
          </ac:spMkLst>
        </pc:spChg>
      </pc:sldChg>
      <pc:sldChg chg="modSp mod">
        <pc:chgData name="Mazzacane, Tina (DOE)" userId="08cddc4d-fc7f-456c-bc5e-59516dea7ed5" providerId="ADAL" clId="{AF3B0C6E-D50B-43DE-8835-81C8840F3F37}" dt="2023-06-06T14:12:44.914" v="23" actId="114"/>
        <pc:sldMkLst>
          <pc:docMk/>
          <pc:sldMk cId="0" sldId="259"/>
        </pc:sldMkLst>
        <pc:spChg chg="mod">
          <ac:chgData name="Mazzacane, Tina (DOE)" userId="08cddc4d-fc7f-456c-bc5e-59516dea7ed5" providerId="ADAL" clId="{AF3B0C6E-D50B-43DE-8835-81C8840F3F37}" dt="2023-06-06T14:12:44.914" v="23" actId="114"/>
          <ac:spMkLst>
            <pc:docMk/>
            <pc:sldMk cId="0" sldId="259"/>
            <ac:spMk id="241" creationId="{00000000-0000-0000-0000-000000000000}"/>
          </ac:spMkLst>
        </pc:spChg>
      </pc:sldChg>
      <pc:sldChg chg="modSp mod">
        <pc:chgData name="Mazzacane, Tina (DOE)" userId="08cddc4d-fc7f-456c-bc5e-59516dea7ed5" providerId="ADAL" clId="{AF3B0C6E-D50B-43DE-8835-81C8840F3F37}" dt="2023-06-06T15:21:17.479" v="116" actId="120"/>
        <pc:sldMkLst>
          <pc:docMk/>
          <pc:sldMk cId="0" sldId="268"/>
        </pc:sldMkLst>
        <pc:spChg chg="mod">
          <ac:chgData name="Mazzacane, Tina (DOE)" userId="08cddc4d-fc7f-456c-bc5e-59516dea7ed5" providerId="ADAL" clId="{AF3B0C6E-D50B-43DE-8835-81C8840F3F37}" dt="2023-06-06T15:21:17.479" v="116" actId="120"/>
          <ac:spMkLst>
            <pc:docMk/>
            <pc:sldMk cId="0" sldId="268"/>
            <ac:spMk id="315" creationId="{00000000-0000-0000-0000-000000000000}"/>
          </ac:spMkLst>
        </pc:spChg>
        <pc:graphicFrameChg chg="mod">
          <ac:chgData name="Mazzacane, Tina (DOE)" userId="08cddc4d-fc7f-456c-bc5e-59516dea7ed5" providerId="ADAL" clId="{AF3B0C6E-D50B-43DE-8835-81C8840F3F37}" dt="2023-06-06T14:13:42.838" v="33" actId="1076"/>
          <ac:graphicFrameMkLst>
            <pc:docMk/>
            <pc:sldMk cId="0" sldId="268"/>
            <ac:graphicFrameMk id="2" creationId="{12F8476D-6424-44C1-87AB-D8A0FE431C98}"/>
          </ac:graphicFrameMkLst>
        </pc:graphicFrameChg>
      </pc:sldChg>
      <pc:sldChg chg="modSp mod">
        <pc:chgData name="Mazzacane, Tina (DOE)" userId="08cddc4d-fc7f-456c-bc5e-59516dea7ed5" providerId="ADAL" clId="{AF3B0C6E-D50B-43DE-8835-81C8840F3F37}" dt="2023-06-06T15:30:38.161" v="150" actId="1076"/>
        <pc:sldMkLst>
          <pc:docMk/>
          <pc:sldMk cId="0" sldId="272"/>
        </pc:sldMkLst>
        <pc:spChg chg="mod">
          <ac:chgData name="Mazzacane, Tina (DOE)" userId="08cddc4d-fc7f-456c-bc5e-59516dea7ed5" providerId="ADAL" clId="{AF3B0C6E-D50B-43DE-8835-81C8840F3F37}" dt="2023-06-06T15:30:38.161" v="150" actId="1076"/>
          <ac:spMkLst>
            <pc:docMk/>
            <pc:sldMk cId="0" sldId="272"/>
            <ac:spMk id="347" creationId="{00000000-0000-0000-0000-000000000000}"/>
          </ac:spMkLst>
        </pc:spChg>
      </pc:sldChg>
      <pc:sldChg chg="modSp mod">
        <pc:chgData name="Mazzacane, Tina (DOE)" userId="08cddc4d-fc7f-456c-bc5e-59516dea7ed5" providerId="ADAL" clId="{AF3B0C6E-D50B-43DE-8835-81C8840F3F37}" dt="2023-06-06T14:08:15.565" v="3" actId="2711"/>
        <pc:sldMkLst>
          <pc:docMk/>
          <pc:sldMk cId="0" sldId="274"/>
        </pc:sldMkLst>
        <pc:spChg chg="mod">
          <ac:chgData name="Mazzacane, Tina (DOE)" userId="08cddc4d-fc7f-456c-bc5e-59516dea7ed5" providerId="ADAL" clId="{AF3B0C6E-D50B-43DE-8835-81C8840F3F37}" dt="2023-06-06T14:08:15.565" v="3" actId="2711"/>
          <ac:spMkLst>
            <pc:docMk/>
            <pc:sldMk cId="0" sldId="274"/>
            <ac:spMk id="362" creationId="{00000000-0000-0000-0000-000000000000}"/>
          </ac:spMkLst>
        </pc:spChg>
      </pc:sldChg>
      <pc:sldChg chg="modSp mod">
        <pc:chgData name="Mazzacane, Tina (DOE)" userId="08cddc4d-fc7f-456c-bc5e-59516dea7ed5" providerId="ADAL" clId="{AF3B0C6E-D50B-43DE-8835-81C8840F3F37}" dt="2023-06-06T14:08:45.805" v="7" actId="14100"/>
        <pc:sldMkLst>
          <pc:docMk/>
          <pc:sldMk cId="0" sldId="277"/>
        </pc:sldMkLst>
        <pc:spChg chg="mod">
          <ac:chgData name="Mazzacane, Tina (DOE)" userId="08cddc4d-fc7f-456c-bc5e-59516dea7ed5" providerId="ADAL" clId="{AF3B0C6E-D50B-43DE-8835-81C8840F3F37}" dt="2023-06-06T14:08:45.805" v="7" actId="14100"/>
          <ac:spMkLst>
            <pc:docMk/>
            <pc:sldMk cId="0" sldId="277"/>
            <ac:spMk id="385" creationId="{00000000-0000-0000-0000-000000000000}"/>
          </ac:spMkLst>
        </pc:spChg>
      </pc:sldChg>
      <pc:sldChg chg="addSp delSp modSp mod">
        <pc:chgData name="Mazzacane, Tina (DOE)" userId="08cddc4d-fc7f-456c-bc5e-59516dea7ed5" providerId="ADAL" clId="{AF3B0C6E-D50B-43DE-8835-81C8840F3F37}" dt="2023-06-06T16:19:52.151" v="328" actId="1076"/>
        <pc:sldMkLst>
          <pc:docMk/>
          <pc:sldMk cId="0" sldId="303"/>
        </pc:sldMkLst>
        <pc:picChg chg="add mod">
          <ac:chgData name="Mazzacane, Tina (DOE)" userId="08cddc4d-fc7f-456c-bc5e-59516dea7ed5" providerId="ADAL" clId="{AF3B0C6E-D50B-43DE-8835-81C8840F3F37}" dt="2023-06-06T16:19:52.151" v="328" actId="1076"/>
          <ac:picMkLst>
            <pc:docMk/>
            <pc:sldMk cId="0" sldId="303"/>
            <ac:picMk id="4" creationId="{CC8DC428-148A-9436-C529-EC9EC3BBEA70}"/>
          </ac:picMkLst>
        </pc:picChg>
        <pc:picChg chg="del">
          <ac:chgData name="Mazzacane, Tina (DOE)" userId="08cddc4d-fc7f-456c-bc5e-59516dea7ed5" providerId="ADAL" clId="{AF3B0C6E-D50B-43DE-8835-81C8840F3F37}" dt="2023-06-06T16:19:38.247" v="323" actId="478"/>
          <ac:picMkLst>
            <pc:docMk/>
            <pc:sldMk cId="0" sldId="303"/>
            <ac:picMk id="5" creationId="{A235E323-4A65-9E0F-4342-68D3F5C08907}"/>
          </ac:picMkLst>
        </pc:picChg>
      </pc:sldChg>
      <pc:sldChg chg="addSp delSp modSp mod">
        <pc:chgData name="Mazzacane, Tina (DOE)" userId="08cddc4d-fc7f-456c-bc5e-59516dea7ed5" providerId="ADAL" clId="{AF3B0C6E-D50B-43DE-8835-81C8840F3F37}" dt="2023-06-06T16:21:08.882" v="332" actId="1076"/>
        <pc:sldMkLst>
          <pc:docMk/>
          <pc:sldMk cId="0" sldId="304"/>
        </pc:sldMkLst>
        <pc:picChg chg="add mod">
          <ac:chgData name="Mazzacane, Tina (DOE)" userId="08cddc4d-fc7f-456c-bc5e-59516dea7ed5" providerId="ADAL" clId="{AF3B0C6E-D50B-43DE-8835-81C8840F3F37}" dt="2023-06-06T16:21:08.882" v="332" actId="1076"/>
          <ac:picMkLst>
            <pc:docMk/>
            <pc:sldMk cId="0" sldId="304"/>
            <ac:picMk id="4" creationId="{E22182A0-C62E-B8B4-8919-87DA88B5F8C2}"/>
          </ac:picMkLst>
        </pc:picChg>
        <pc:picChg chg="del">
          <ac:chgData name="Mazzacane, Tina (DOE)" userId="08cddc4d-fc7f-456c-bc5e-59516dea7ed5" providerId="ADAL" clId="{AF3B0C6E-D50B-43DE-8835-81C8840F3F37}" dt="2023-06-06T16:21:00.223" v="329" actId="478"/>
          <ac:picMkLst>
            <pc:docMk/>
            <pc:sldMk cId="0" sldId="304"/>
            <ac:picMk id="5" creationId="{D66D7771-F3AA-846C-8F66-A82D24650E0A}"/>
          </ac:picMkLst>
        </pc:picChg>
      </pc:sldChg>
      <pc:sldChg chg="modSp mod">
        <pc:chgData name="Mazzacane, Tina (DOE)" userId="08cddc4d-fc7f-456c-bc5e-59516dea7ed5" providerId="ADAL" clId="{AF3B0C6E-D50B-43DE-8835-81C8840F3F37}" dt="2023-06-06T16:31:52.776" v="508" actId="14100"/>
        <pc:sldMkLst>
          <pc:docMk/>
          <pc:sldMk cId="0" sldId="305"/>
        </pc:sldMkLst>
        <pc:spChg chg="mod">
          <ac:chgData name="Mazzacane, Tina (DOE)" userId="08cddc4d-fc7f-456c-bc5e-59516dea7ed5" providerId="ADAL" clId="{AF3B0C6E-D50B-43DE-8835-81C8840F3F37}" dt="2023-06-06T16:31:52.776" v="508" actId="14100"/>
          <ac:spMkLst>
            <pc:docMk/>
            <pc:sldMk cId="0" sldId="305"/>
            <ac:spMk id="651" creationId="{00000000-0000-0000-0000-000000000000}"/>
          </ac:spMkLst>
        </pc:spChg>
      </pc:sldChg>
      <pc:sldChg chg="modSp mod">
        <pc:chgData name="Mazzacane, Tina (DOE)" userId="08cddc4d-fc7f-456c-bc5e-59516dea7ed5" providerId="ADAL" clId="{AF3B0C6E-D50B-43DE-8835-81C8840F3F37}" dt="2023-06-06T14:12:39.956" v="22" actId="114"/>
        <pc:sldMkLst>
          <pc:docMk/>
          <pc:sldMk cId="846342754" sldId="310"/>
        </pc:sldMkLst>
        <pc:spChg chg="mod">
          <ac:chgData name="Mazzacane, Tina (DOE)" userId="08cddc4d-fc7f-456c-bc5e-59516dea7ed5" providerId="ADAL" clId="{AF3B0C6E-D50B-43DE-8835-81C8840F3F37}" dt="2023-06-06T14:12:39.956" v="22" actId="114"/>
          <ac:spMkLst>
            <pc:docMk/>
            <pc:sldMk cId="846342754" sldId="310"/>
            <ac:spMk id="234" creationId="{00000000-0000-0000-0000-000000000000}"/>
          </ac:spMkLst>
        </pc:spChg>
      </pc:sldChg>
      <pc:sldChg chg="modSp mod">
        <pc:chgData name="Mazzacane, Tina (DOE)" userId="08cddc4d-fc7f-456c-bc5e-59516dea7ed5" providerId="ADAL" clId="{AF3B0C6E-D50B-43DE-8835-81C8840F3F37}" dt="2023-06-06T16:32:19.233" v="511" actId="20577"/>
        <pc:sldMkLst>
          <pc:docMk/>
          <pc:sldMk cId="1632776779" sldId="313"/>
        </pc:sldMkLst>
        <pc:spChg chg="mod">
          <ac:chgData name="Mazzacane, Tina (DOE)" userId="08cddc4d-fc7f-456c-bc5e-59516dea7ed5" providerId="ADAL" clId="{AF3B0C6E-D50B-43DE-8835-81C8840F3F37}" dt="2023-06-06T16:32:19.233" v="511" actId="20577"/>
          <ac:spMkLst>
            <pc:docMk/>
            <pc:sldMk cId="1632776779" sldId="313"/>
            <ac:spMk id="241" creationId="{00000000-0000-0000-0000-000000000000}"/>
          </ac:spMkLst>
        </pc:spChg>
      </pc:sldChg>
      <pc:sldChg chg="modSp mod">
        <pc:chgData name="Mazzacane, Tina (DOE)" userId="08cddc4d-fc7f-456c-bc5e-59516dea7ed5" providerId="ADAL" clId="{AF3B0C6E-D50B-43DE-8835-81C8840F3F37}" dt="2023-06-06T14:12:51.727" v="24" actId="114"/>
        <pc:sldMkLst>
          <pc:docMk/>
          <pc:sldMk cId="2748318187" sldId="315"/>
        </pc:sldMkLst>
        <pc:spChg chg="mod">
          <ac:chgData name="Mazzacane, Tina (DOE)" userId="08cddc4d-fc7f-456c-bc5e-59516dea7ed5" providerId="ADAL" clId="{AF3B0C6E-D50B-43DE-8835-81C8840F3F37}" dt="2023-06-06T14:12:51.727" v="24" actId="114"/>
          <ac:spMkLst>
            <pc:docMk/>
            <pc:sldMk cId="2748318187" sldId="315"/>
            <ac:spMk id="234" creationId="{00000000-0000-0000-0000-000000000000}"/>
          </ac:spMkLst>
        </pc:spChg>
      </pc:sldChg>
      <pc:sldChg chg="modSp mod">
        <pc:chgData name="Mazzacane, Tina (DOE)" userId="08cddc4d-fc7f-456c-bc5e-59516dea7ed5" providerId="ADAL" clId="{AF3B0C6E-D50B-43DE-8835-81C8840F3F37}" dt="2023-06-06T16:14:11.772" v="313" actId="114"/>
        <pc:sldMkLst>
          <pc:docMk/>
          <pc:sldMk cId="1222280378" sldId="316"/>
        </pc:sldMkLst>
        <pc:spChg chg="mod">
          <ac:chgData name="Mazzacane, Tina (DOE)" userId="08cddc4d-fc7f-456c-bc5e-59516dea7ed5" providerId="ADAL" clId="{AF3B0C6E-D50B-43DE-8835-81C8840F3F37}" dt="2023-06-06T16:14:02.030" v="312" actId="114"/>
          <ac:spMkLst>
            <pc:docMk/>
            <pc:sldMk cId="1222280378" sldId="316"/>
            <ac:spMk id="258" creationId="{00000000-0000-0000-0000-000000000000}"/>
          </ac:spMkLst>
        </pc:spChg>
        <pc:graphicFrameChg chg="modGraphic">
          <ac:chgData name="Mazzacane, Tina (DOE)" userId="08cddc4d-fc7f-456c-bc5e-59516dea7ed5" providerId="ADAL" clId="{AF3B0C6E-D50B-43DE-8835-81C8840F3F37}" dt="2023-06-06T16:14:11.772" v="313" actId="114"/>
          <ac:graphicFrameMkLst>
            <pc:docMk/>
            <pc:sldMk cId="1222280378" sldId="316"/>
            <ac:graphicFrameMk id="3" creationId="{1FDE28F7-B781-E1F1-9281-FBEF73DF45E9}"/>
          </ac:graphicFrameMkLst>
        </pc:graphicFrameChg>
      </pc:sldChg>
      <pc:sldChg chg="modSp mod">
        <pc:chgData name="Mazzacane, Tina (DOE)" userId="08cddc4d-fc7f-456c-bc5e-59516dea7ed5" providerId="ADAL" clId="{AF3B0C6E-D50B-43DE-8835-81C8840F3F37}" dt="2023-06-06T15:21:28.200" v="117" actId="13926"/>
        <pc:sldMkLst>
          <pc:docMk/>
          <pc:sldMk cId="4097197940" sldId="317"/>
        </pc:sldMkLst>
        <pc:spChg chg="mod">
          <ac:chgData name="Mazzacane, Tina (DOE)" userId="08cddc4d-fc7f-456c-bc5e-59516dea7ed5" providerId="ADAL" clId="{AF3B0C6E-D50B-43DE-8835-81C8840F3F37}" dt="2023-06-06T14:14:05.704" v="39" actId="114"/>
          <ac:spMkLst>
            <pc:docMk/>
            <pc:sldMk cId="4097197940" sldId="317"/>
            <ac:spMk id="315" creationId="{00000000-0000-0000-0000-000000000000}"/>
          </ac:spMkLst>
        </pc:spChg>
        <pc:graphicFrameChg chg="modGraphic">
          <ac:chgData name="Mazzacane, Tina (DOE)" userId="08cddc4d-fc7f-456c-bc5e-59516dea7ed5" providerId="ADAL" clId="{AF3B0C6E-D50B-43DE-8835-81C8840F3F37}" dt="2023-06-06T15:21:28.200" v="117" actId="13926"/>
          <ac:graphicFrameMkLst>
            <pc:docMk/>
            <pc:sldMk cId="4097197940" sldId="317"/>
            <ac:graphicFrameMk id="2" creationId="{12F8476D-6424-44C1-87AB-D8A0FE431C98}"/>
          </ac:graphicFrameMkLst>
        </pc:graphicFrameChg>
      </pc:sldChg>
      <pc:sldChg chg="modSp mod">
        <pc:chgData name="Mazzacane, Tina (DOE)" userId="08cddc4d-fc7f-456c-bc5e-59516dea7ed5" providerId="ADAL" clId="{AF3B0C6E-D50B-43DE-8835-81C8840F3F37}" dt="2023-06-06T16:33:02.430" v="516" actId="20577"/>
        <pc:sldMkLst>
          <pc:docMk/>
          <pc:sldMk cId="2181885231" sldId="318"/>
        </pc:sldMkLst>
        <pc:spChg chg="mod">
          <ac:chgData name="Mazzacane, Tina (DOE)" userId="08cddc4d-fc7f-456c-bc5e-59516dea7ed5" providerId="ADAL" clId="{AF3B0C6E-D50B-43DE-8835-81C8840F3F37}" dt="2023-06-06T16:22:22.466" v="336" actId="1076"/>
          <ac:spMkLst>
            <pc:docMk/>
            <pc:sldMk cId="2181885231" sldId="318"/>
            <ac:spMk id="385" creationId="{00000000-0000-0000-0000-000000000000}"/>
          </ac:spMkLst>
        </pc:spChg>
        <pc:spChg chg="mod">
          <ac:chgData name="Mazzacane, Tina (DOE)" userId="08cddc4d-fc7f-456c-bc5e-59516dea7ed5" providerId="ADAL" clId="{AF3B0C6E-D50B-43DE-8835-81C8840F3F37}" dt="2023-06-06T16:33:02.430" v="516" actId="20577"/>
          <ac:spMkLst>
            <pc:docMk/>
            <pc:sldMk cId="2181885231" sldId="318"/>
            <ac:spMk id="388" creationId="{00000000-0000-0000-0000-000000000000}"/>
          </ac:spMkLst>
        </pc:spChg>
      </pc:sldChg>
      <pc:sldChg chg="modSp mod">
        <pc:chgData name="Mazzacane, Tina (DOE)" userId="08cddc4d-fc7f-456c-bc5e-59516dea7ed5" providerId="ADAL" clId="{AF3B0C6E-D50B-43DE-8835-81C8840F3F37}" dt="2023-06-06T15:25:08.431" v="124" actId="120"/>
        <pc:sldMkLst>
          <pc:docMk/>
          <pc:sldMk cId="0" sldId="327"/>
        </pc:sldMkLst>
        <pc:spChg chg="mod">
          <ac:chgData name="Mazzacane, Tina (DOE)" userId="08cddc4d-fc7f-456c-bc5e-59516dea7ed5" providerId="ADAL" clId="{AF3B0C6E-D50B-43DE-8835-81C8840F3F37}" dt="2023-06-06T15:25:08.431" v="124" actId="120"/>
          <ac:spMkLst>
            <pc:docMk/>
            <pc:sldMk cId="0" sldId="327"/>
            <ac:spMk id="155" creationId="{00000000-0000-0000-0000-000000000000}"/>
          </ac:spMkLst>
        </pc:spChg>
        <pc:spChg chg="mod">
          <ac:chgData name="Mazzacane, Tina (DOE)" userId="08cddc4d-fc7f-456c-bc5e-59516dea7ed5" providerId="ADAL" clId="{AF3B0C6E-D50B-43DE-8835-81C8840F3F37}" dt="2023-06-06T14:12:28.568" v="21" actId="114"/>
          <ac:spMkLst>
            <pc:docMk/>
            <pc:sldMk cId="0" sldId="327"/>
            <ac:spMk id="157" creationId="{00000000-0000-0000-0000-000000000000}"/>
          </ac:spMkLst>
        </pc:spChg>
      </pc:sldChg>
      <pc:sldChg chg="modSp mod">
        <pc:chgData name="Mazzacane, Tina (DOE)" userId="08cddc4d-fc7f-456c-bc5e-59516dea7ed5" providerId="ADAL" clId="{AF3B0C6E-D50B-43DE-8835-81C8840F3F37}" dt="2023-06-06T15:33:55.053" v="159" actId="1076"/>
        <pc:sldMkLst>
          <pc:docMk/>
          <pc:sldMk cId="1177791578" sldId="408"/>
        </pc:sldMkLst>
        <pc:spChg chg="mod">
          <ac:chgData name="Mazzacane, Tina (DOE)" userId="08cddc4d-fc7f-456c-bc5e-59516dea7ed5" providerId="ADAL" clId="{AF3B0C6E-D50B-43DE-8835-81C8840F3F37}" dt="2023-06-06T14:15:59.928" v="72" actId="1076"/>
          <ac:spMkLst>
            <pc:docMk/>
            <pc:sldMk cId="1177791578" sldId="408"/>
            <ac:spMk id="2" creationId="{83683E8E-F4EF-5140-36AC-7308596C7612}"/>
          </ac:spMkLst>
        </pc:spChg>
        <pc:spChg chg="mod">
          <ac:chgData name="Mazzacane, Tina (DOE)" userId="08cddc4d-fc7f-456c-bc5e-59516dea7ed5" providerId="ADAL" clId="{AF3B0C6E-D50B-43DE-8835-81C8840F3F37}" dt="2023-06-06T15:33:55.053" v="159" actId="1076"/>
          <ac:spMkLst>
            <pc:docMk/>
            <pc:sldMk cId="1177791578" sldId="408"/>
            <ac:spMk id="3" creationId="{0C70B005-509E-5994-AA39-E13FFF7F0BAC}"/>
          </ac:spMkLst>
        </pc:spChg>
        <pc:spChg chg="mod">
          <ac:chgData name="Mazzacane, Tina (DOE)" userId="08cddc4d-fc7f-456c-bc5e-59516dea7ed5" providerId="ADAL" clId="{AF3B0C6E-D50B-43DE-8835-81C8840F3F37}" dt="2023-06-06T15:33:05.126" v="154" actId="2711"/>
          <ac:spMkLst>
            <pc:docMk/>
            <pc:sldMk cId="1177791578" sldId="408"/>
            <ac:spMk id="7" creationId="{BFED62D3-FBB5-3808-617F-871CE5DC9370}"/>
          </ac:spMkLst>
        </pc:spChg>
        <pc:spChg chg="mod">
          <ac:chgData name="Mazzacane, Tina (DOE)" userId="08cddc4d-fc7f-456c-bc5e-59516dea7ed5" providerId="ADAL" clId="{AF3B0C6E-D50B-43DE-8835-81C8840F3F37}" dt="2023-06-06T15:33:12.860" v="155" actId="2711"/>
          <ac:spMkLst>
            <pc:docMk/>
            <pc:sldMk cId="1177791578" sldId="408"/>
            <ac:spMk id="10" creationId="{4668F582-42D9-50D0-2FED-33CECB8285F5}"/>
          </ac:spMkLst>
        </pc:spChg>
        <pc:spChg chg="mod">
          <ac:chgData name="Mazzacane, Tina (DOE)" userId="08cddc4d-fc7f-456c-bc5e-59516dea7ed5" providerId="ADAL" clId="{AF3B0C6E-D50B-43DE-8835-81C8840F3F37}" dt="2023-06-06T15:33:26.657" v="156" actId="2711"/>
          <ac:spMkLst>
            <pc:docMk/>
            <pc:sldMk cId="1177791578" sldId="408"/>
            <ac:spMk id="13" creationId="{A0ACFBAC-76A8-B659-92A4-ECBC6903108F}"/>
          </ac:spMkLst>
        </pc:spChg>
      </pc:sldChg>
      <pc:sldChg chg="modSp mod">
        <pc:chgData name="Mazzacane, Tina (DOE)" userId="08cddc4d-fc7f-456c-bc5e-59516dea7ed5" providerId="ADAL" clId="{AF3B0C6E-D50B-43DE-8835-81C8840F3F37}" dt="2023-06-06T15:35:49.886" v="163" actId="207"/>
        <pc:sldMkLst>
          <pc:docMk/>
          <pc:sldMk cId="694214196" sldId="409"/>
        </pc:sldMkLst>
        <pc:spChg chg="mod">
          <ac:chgData name="Mazzacane, Tina (DOE)" userId="08cddc4d-fc7f-456c-bc5e-59516dea7ed5" providerId="ADAL" clId="{AF3B0C6E-D50B-43DE-8835-81C8840F3F37}" dt="2023-06-06T14:16:25.837" v="74" actId="2711"/>
          <ac:spMkLst>
            <pc:docMk/>
            <pc:sldMk cId="694214196" sldId="409"/>
            <ac:spMk id="2" creationId="{D7EF62FB-24C6-D4D4-45E6-C5F9E7B7E750}"/>
          </ac:spMkLst>
        </pc:spChg>
        <pc:graphicFrameChg chg="modGraphic">
          <ac:chgData name="Mazzacane, Tina (DOE)" userId="08cddc4d-fc7f-456c-bc5e-59516dea7ed5" providerId="ADAL" clId="{AF3B0C6E-D50B-43DE-8835-81C8840F3F37}" dt="2023-06-06T15:35:49.886" v="163" actId="207"/>
          <ac:graphicFrameMkLst>
            <pc:docMk/>
            <pc:sldMk cId="694214196" sldId="409"/>
            <ac:graphicFrameMk id="6" creationId="{3E150478-4CC7-FF12-FA0D-25A99572AC2B}"/>
          </ac:graphicFrameMkLst>
        </pc:graphicFrameChg>
      </pc:sldChg>
      <pc:sldChg chg="modSp mod">
        <pc:chgData name="Mazzacane, Tina (DOE)" userId="08cddc4d-fc7f-456c-bc5e-59516dea7ed5" providerId="ADAL" clId="{AF3B0C6E-D50B-43DE-8835-81C8840F3F37}" dt="2023-06-06T14:16:08.496" v="73" actId="2711"/>
        <pc:sldMkLst>
          <pc:docMk/>
          <pc:sldMk cId="1669151207" sldId="411"/>
        </pc:sldMkLst>
        <pc:spChg chg="mod">
          <ac:chgData name="Mazzacane, Tina (DOE)" userId="08cddc4d-fc7f-456c-bc5e-59516dea7ed5" providerId="ADAL" clId="{AF3B0C6E-D50B-43DE-8835-81C8840F3F37}" dt="2023-06-06T14:16:08.496" v="73" actId="2711"/>
          <ac:spMkLst>
            <pc:docMk/>
            <pc:sldMk cId="1669151207" sldId="411"/>
            <ac:spMk id="2" creationId="{D7EF62FB-24C6-D4D4-45E6-C5F9E7B7E750}"/>
          </ac:spMkLst>
        </pc:spChg>
      </pc:sldChg>
      <pc:sldChg chg="modSp mod">
        <pc:chgData name="Mazzacane, Tina (DOE)" userId="08cddc4d-fc7f-456c-bc5e-59516dea7ed5" providerId="ADAL" clId="{AF3B0C6E-D50B-43DE-8835-81C8840F3F37}" dt="2023-06-06T14:16:33.010" v="75" actId="2711"/>
        <pc:sldMkLst>
          <pc:docMk/>
          <pc:sldMk cId="502870532" sldId="412"/>
        </pc:sldMkLst>
        <pc:spChg chg="mod">
          <ac:chgData name="Mazzacane, Tina (DOE)" userId="08cddc4d-fc7f-456c-bc5e-59516dea7ed5" providerId="ADAL" clId="{AF3B0C6E-D50B-43DE-8835-81C8840F3F37}" dt="2023-06-06T14:16:33.010" v="75" actId="2711"/>
          <ac:spMkLst>
            <pc:docMk/>
            <pc:sldMk cId="502870532" sldId="412"/>
            <ac:spMk id="2" creationId="{32D41323-A9AD-6BFA-1FB3-30DAD8CDD705}"/>
          </ac:spMkLst>
        </pc:spChg>
      </pc:sldChg>
      <pc:sldChg chg="modSp mod">
        <pc:chgData name="Mazzacane, Tina (DOE)" userId="08cddc4d-fc7f-456c-bc5e-59516dea7ed5" providerId="ADAL" clId="{AF3B0C6E-D50B-43DE-8835-81C8840F3F37}" dt="2023-06-06T14:15:38.630" v="69" actId="2711"/>
        <pc:sldMkLst>
          <pc:docMk/>
          <pc:sldMk cId="314451157" sldId="416"/>
        </pc:sldMkLst>
        <pc:spChg chg="mod">
          <ac:chgData name="Mazzacane, Tina (DOE)" userId="08cddc4d-fc7f-456c-bc5e-59516dea7ed5" providerId="ADAL" clId="{AF3B0C6E-D50B-43DE-8835-81C8840F3F37}" dt="2023-06-06T14:15:38.630" v="69" actId="2711"/>
          <ac:spMkLst>
            <pc:docMk/>
            <pc:sldMk cId="314451157" sldId="416"/>
            <ac:spMk id="2" creationId="{38F3A0E6-1D85-B28D-3ED9-D54EFFDE589B}"/>
          </ac:spMkLst>
        </pc:spChg>
      </pc:sldChg>
      <pc:sldChg chg="modSp mod">
        <pc:chgData name="Mazzacane, Tina (DOE)" userId="08cddc4d-fc7f-456c-bc5e-59516dea7ed5" providerId="ADAL" clId="{AF3B0C6E-D50B-43DE-8835-81C8840F3F37}" dt="2023-06-06T16:36:12.752" v="537" actId="114"/>
        <pc:sldMkLst>
          <pc:docMk/>
          <pc:sldMk cId="3871069293" sldId="419"/>
        </pc:sldMkLst>
        <pc:spChg chg="mod">
          <ac:chgData name="Mazzacane, Tina (DOE)" userId="08cddc4d-fc7f-456c-bc5e-59516dea7ed5" providerId="ADAL" clId="{AF3B0C6E-D50B-43DE-8835-81C8840F3F37}" dt="2023-06-06T16:36:12.752" v="537" actId="114"/>
          <ac:spMkLst>
            <pc:docMk/>
            <pc:sldMk cId="3871069293" sldId="419"/>
            <ac:spMk id="5" creationId="{C48AB203-03BE-AACE-AE63-AF43C8E5A06C}"/>
          </ac:spMkLst>
        </pc:spChg>
        <pc:spChg chg="mod">
          <ac:chgData name="Mazzacane, Tina (DOE)" userId="08cddc4d-fc7f-456c-bc5e-59516dea7ed5" providerId="ADAL" clId="{AF3B0C6E-D50B-43DE-8835-81C8840F3F37}" dt="2023-06-06T16:36:07.441" v="536" actId="114"/>
          <ac:spMkLst>
            <pc:docMk/>
            <pc:sldMk cId="3871069293" sldId="419"/>
            <ac:spMk id="315" creationId="{00000000-0000-0000-0000-000000000000}"/>
          </ac:spMkLst>
        </pc:spChg>
      </pc:sldChg>
      <pc:sldChg chg="modSp mod">
        <pc:chgData name="Mazzacane, Tina (DOE)" userId="08cddc4d-fc7f-456c-bc5e-59516dea7ed5" providerId="ADAL" clId="{AF3B0C6E-D50B-43DE-8835-81C8840F3F37}" dt="2023-06-06T16:35:09.664" v="534" actId="27636"/>
        <pc:sldMkLst>
          <pc:docMk/>
          <pc:sldMk cId="3780420637" sldId="420"/>
        </pc:sldMkLst>
        <pc:spChg chg="mod">
          <ac:chgData name="Mazzacane, Tina (DOE)" userId="08cddc4d-fc7f-456c-bc5e-59516dea7ed5" providerId="ADAL" clId="{AF3B0C6E-D50B-43DE-8835-81C8840F3F37}" dt="2023-06-06T16:35:09.664" v="534" actId="27636"/>
          <ac:spMkLst>
            <pc:docMk/>
            <pc:sldMk cId="3780420637" sldId="420"/>
            <ac:spMk id="257" creationId="{00000000-0000-0000-0000-000000000000}"/>
          </ac:spMkLst>
        </pc:spChg>
      </pc:sldChg>
      <pc:sldChg chg="modSp mod">
        <pc:chgData name="Mazzacane, Tina (DOE)" userId="08cddc4d-fc7f-456c-bc5e-59516dea7ed5" providerId="ADAL" clId="{AF3B0C6E-D50B-43DE-8835-81C8840F3F37}" dt="2023-06-06T16:31:38.669" v="507" actId="11"/>
        <pc:sldMkLst>
          <pc:docMk/>
          <pc:sldMk cId="3331340631" sldId="422"/>
        </pc:sldMkLst>
        <pc:spChg chg="mod">
          <ac:chgData name="Mazzacane, Tina (DOE)" userId="08cddc4d-fc7f-456c-bc5e-59516dea7ed5" providerId="ADAL" clId="{AF3B0C6E-D50B-43DE-8835-81C8840F3F37}" dt="2023-06-06T14:08:56.210" v="8" actId="2711"/>
          <ac:spMkLst>
            <pc:docMk/>
            <pc:sldMk cId="3331340631" sldId="422"/>
            <ac:spMk id="377" creationId="{00000000-0000-0000-0000-000000000000}"/>
          </ac:spMkLst>
        </pc:spChg>
        <pc:spChg chg="mod">
          <ac:chgData name="Mazzacane, Tina (DOE)" userId="08cddc4d-fc7f-456c-bc5e-59516dea7ed5" providerId="ADAL" clId="{AF3B0C6E-D50B-43DE-8835-81C8840F3F37}" dt="2023-06-06T16:31:38.669" v="507" actId="11"/>
          <ac:spMkLst>
            <pc:docMk/>
            <pc:sldMk cId="3331340631" sldId="422"/>
            <ac:spMk id="380" creationId="{00000000-0000-0000-0000-000000000000}"/>
          </ac:spMkLst>
        </pc:spChg>
      </pc:sldChg>
      <pc:sldChg chg="modSp mod">
        <pc:chgData name="Mazzacane, Tina (DOE)" userId="08cddc4d-fc7f-456c-bc5e-59516dea7ed5" providerId="ADAL" clId="{AF3B0C6E-D50B-43DE-8835-81C8840F3F37}" dt="2023-06-06T14:15:12.753" v="65" actId="114"/>
        <pc:sldMkLst>
          <pc:docMk/>
          <pc:sldMk cId="2657774951" sldId="423"/>
        </pc:sldMkLst>
        <pc:spChg chg="mod">
          <ac:chgData name="Mazzacane, Tina (DOE)" userId="08cddc4d-fc7f-456c-bc5e-59516dea7ed5" providerId="ADAL" clId="{AF3B0C6E-D50B-43DE-8835-81C8840F3F37}" dt="2023-06-06T14:08:34.524" v="5" actId="2711"/>
          <ac:spMkLst>
            <pc:docMk/>
            <pc:sldMk cId="2657774951" sldId="423"/>
            <ac:spMk id="2" creationId="{DD45FD3F-5ED6-9AAC-5E8A-381C6A830489}"/>
          </ac:spMkLst>
        </pc:spChg>
        <pc:graphicFrameChg chg="modGraphic">
          <ac:chgData name="Mazzacane, Tina (DOE)" userId="08cddc4d-fc7f-456c-bc5e-59516dea7ed5" providerId="ADAL" clId="{AF3B0C6E-D50B-43DE-8835-81C8840F3F37}" dt="2023-06-06T14:15:12.753" v="65" actId="114"/>
          <ac:graphicFrameMkLst>
            <pc:docMk/>
            <pc:sldMk cId="2657774951" sldId="423"/>
            <ac:graphicFrameMk id="5" creationId="{368CB059-68E6-1C91-848A-B7DA9454DBB4}"/>
          </ac:graphicFrameMkLst>
        </pc:graphicFrameChg>
      </pc:sldChg>
      <pc:sldChg chg="modSp mod">
        <pc:chgData name="Mazzacane, Tina (DOE)" userId="08cddc4d-fc7f-456c-bc5e-59516dea7ed5" providerId="ADAL" clId="{AF3B0C6E-D50B-43DE-8835-81C8840F3F37}" dt="2023-06-06T15:27:04.676" v="131" actId="404"/>
        <pc:sldMkLst>
          <pc:docMk/>
          <pc:sldMk cId="45668306" sldId="424"/>
        </pc:sldMkLst>
        <pc:spChg chg="mod">
          <ac:chgData name="Mazzacane, Tina (DOE)" userId="08cddc4d-fc7f-456c-bc5e-59516dea7ed5" providerId="ADAL" clId="{AF3B0C6E-D50B-43DE-8835-81C8840F3F37}" dt="2023-06-06T15:27:04.676" v="131" actId="404"/>
          <ac:spMkLst>
            <pc:docMk/>
            <pc:sldMk cId="45668306" sldId="424"/>
            <ac:spMk id="2" creationId="{DD45FD3F-5ED6-9AAC-5E8A-381C6A830489}"/>
          </ac:spMkLst>
        </pc:spChg>
        <pc:graphicFrameChg chg="modGraphic">
          <ac:chgData name="Mazzacane, Tina (DOE)" userId="08cddc4d-fc7f-456c-bc5e-59516dea7ed5" providerId="ADAL" clId="{AF3B0C6E-D50B-43DE-8835-81C8840F3F37}" dt="2023-06-06T14:15:21.981" v="66" actId="114"/>
          <ac:graphicFrameMkLst>
            <pc:docMk/>
            <pc:sldMk cId="45668306" sldId="424"/>
            <ac:graphicFrameMk id="5" creationId="{368CB059-68E6-1C91-848A-B7DA9454DBB4}"/>
          </ac:graphicFrameMkLst>
        </pc:graphicFrameChg>
      </pc:sldChg>
      <pc:sldChg chg="modSp mod">
        <pc:chgData name="Mazzacane, Tina (DOE)" userId="08cddc4d-fc7f-456c-bc5e-59516dea7ed5" providerId="ADAL" clId="{AF3B0C6E-D50B-43DE-8835-81C8840F3F37}" dt="2023-06-06T14:08:23.432" v="4" actId="2711"/>
        <pc:sldMkLst>
          <pc:docMk/>
          <pc:sldMk cId="3688895854" sldId="429"/>
        </pc:sldMkLst>
        <pc:spChg chg="mod">
          <ac:chgData name="Mazzacane, Tina (DOE)" userId="08cddc4d-fc7f-456c-bc5e-59516dea7ed5" providerId="ADAL" clId="{AF3B0C6E-D50B-43DE-8835-81C8840F3F37}" dt="2023-06-06T14:08:23.432" v="4" actId="2711"/>
          <ac:spMkLst>
            <pc:docMk/>
            <pc:sldMk cId="3688895854" sldId="429"/>
            <ac:spMk id="2" creationId="{990F9FCC-5243-0D48-B3AD-2389EF651DEC}"/>
          </ac:spMkLst>
        </pc:spChg>
      </pc:sldChg>
      <pc:sldChg chg="modSp mod">
        <pc:chgData name="Mazzacane, Tina (DOE)" userId="08cddc4d-fc7f-456c-bc5e-59516dea7ed5" providerId="ADAL" clId="{AF3B0C6E-D50B-43DE-8835-81C8840F3F37}" dt="2023-06-06T16:13:36.481" v="311" actId="13926"/>
        <pc:sldMkLst>
          <pc:docMk/>
          <pc:sldMk cId="3128696739" sldId="434"/>
        </pc:sldMkLst>
        <pc:spChg chg="mod">
          <ac:chgData name="Mazzacane, Tina (DOE)" userId="08cddc4d-fc7f-456c-bc5e-59516dea7ed5" providerId="ADAL" clId="{AF3B0C6E-D50B-43DE-8835-81C8840F3F37}" dt="2023-06-06T16:12:47.843" v="299" actId="13926"/>
          <ac:spMkLst>
            <pc:docMk/>
            <pc:sldMk cId="3128696739" sldId="434"/>
            <ac:spMk id="577" creationId="{00000000-0000-0000-0000-000000000000}"/>
          </ac:spMkLst>
        </pc:spChg>
        <pc:spChg chg="mod">
          <ac:chgData name="Mazzacane, Tina (DOE)" userId="08cddc4d-fc7f-456c-bc5e-59516dea7ed5" providerId="ADAL" clId="{AF3B0C6E-D50B-43DE-8835-81C8840F3F37}" dt="2023-06-06T16:12:56.190" v="302" actId="13926"/>
          <ac:spMkLst>
            <pc:docMk/>
            <pc:sldMk cId="3128696739" sldId="434"/>
            <ac:spMk id="578" creationId="{00000000-0000-0000-0000-000000000000}"/>
          </ac:spMkLst>
        </pc:spChg>
        <pc:spChg chg="mod">
          <ac:chgData name="Mazzacane, Tina (DOE)" userId="08cddc4d-fc7f-456c-bc5e-59516dea7ed5" providerId="ADAL" clId="{AF3B0C6E-D50B-43DE-8835-81C8840F3F37}" dt="2023-06-06T16:13:04.886" v="305" actId="13926"/>
          <ac:spMkLst>
            <pc:docMk/>
            <pc:sldMk cId="3128696739" sldId="434"/>
            <ac:spMk id="579" creationId="{00000000-0000-0000-0000-000000000000}"/>
          </ac:spMkLst>
        </pc:spChg>
        <pc:spChg chg="mod">
          <ac:chgData name="Mazzacane, Tina (DOE)" userId="08cddc4d-fc7f-456c-bc5e-59516dea7ed5" providerId="ADAL" clId="{AF3B0C6E-D50B-43DE-8835-81C8840F3F37}" dt="2023-06-06T16:13:36.481" v="311" actId="13926"/>
          <ac:spMkLst>
            <pc:docMk/>
            <pc:sldMk cId="3128696739" sldId="434"/>
            <ac:spMk id="580" creationId="{00000000-0000-0000-0000-000000000000}"/>
          </ac:spMkLst>
        </pc:spChg>
        <pc:spChg chg="mod">
          <ac:chgData name="Mazzacane, Tina (DOE)" userId="08cddc4d-fc7f-456c-bc5e-59516dea7ed5" providerId="ADAL" clId="{AF3B0C6E-D50B-43DE-8835-81C8840F3F37}" dt="2023-06-06T16:13:28.335" v="310" actId="114"/>
          <ac:spMkLst>
            <pc:docMk/>
            <pc:sldMk cId="3128696739" sldId="434"/>
            <ac:spMk id="582" creationId="{00000000-0000-0000-0000-000000000000}"/>
          </ac:spMkLst>
        </pc:spChg>
      </pc:sldChg>
      <pc:sldChg chg="modSp mod">
        <pc:chgData name="Mazzacane, Tina (DOE)" userId="08cddc4d-fc7f-456c-bc5e-59516dea7ed5" providerId="ADAL" clId="{AF3B0C6E-D50B-43DE-8835-81C8840F3F37}" dt="2023-06-06T16:12:29.135" v="296" actId="14100"/>
        <pc:sldMkLst>
          <pc:docMk/>
          <pc:sldMk cId="2552628402" sldId="435"/>
        </pc:sldMkLst>
        <pc:spChg chg="mod">
          <ac:chgData name="Mazzacane, Tina (DOE)" userId="08cddc4d-fc7f-456c-bc5e-59516dea7ed5" providerId="ADAL" clId="{AF3B0C6E-D50B-43DE-8835-81C8840F3F37}" dt="2023-06-06T16:12:18.481" v="293" actId="1076"/>
          <ac:spMkLst>
            <pc:docMk/>
            <pc:sldMk cId="2552628402" sldId="435"/>
            <ac:spMk id="2" creationId="{BAB1A8D5-36F1-BF55-98E5-B828C1C3FCBF}"/>
          </ac:spMkLst>
        </pc:spChg>
        <pc:spChg chg="mod">
          <ac:chgData name="Mazzacane, Tina (DOE)" userId="08cddc4d-fc7f-456c-bc5e-59516dea7ed5" providerId="ADAL" clId="{AF3B0C6E-D50B-43DE-8835-81C8840F3F37}" dt="2023-06-06T14:17:44.993" v="85" actId="1076"/>
          <ac:spMkLst>
            <pc:docMk/>
            <pc:sldMk cId="2552628402" sldId="435"/>
            <ac:spMk id="562" creationId="{00000000-0000-0000-0000-000000000000}"/>
          </ac:spMkLst>
        </pc:spChg>
        <pc:spChg chg="mod">
          <ac:chgData name="Mazzacane, Tina (DOE)" userId="08cddc4d-fc7f-456c-bc5e-59516dea7ed5" providerId="ADAL" clId="{AF3B0C6E-D50B-43DE-8835-81C8840F3F37}" dt="2023-06-06T16:12:29.135" v="296" actId="14100"/>
          <ac:spMkLst>
            <pc:docMk/>
            <pc:sldMk cId="2552628402" sldId="435"/>
            <ac:spMk id="563" creationId="{00000000-0000-0000-0000-000000000000}"/>
          </ac:spMkLst>
        </pc:spChg>
        <pc:spChg chg="mod">
          <ac:chgData name="Mazzacane, Tina (DOE)" userId="08cddc4d-fc7f-456c-bc5e-59516dea7ed5" providerId="ADAL" clId="{AF3B0C6E-D50B-43DE-8835-81C8840F3F37}" dt="2023-06-06T16:12:25.505" v="295" actId="14100"/>
          <ac:spMkLst>
            <pc:docMk/>
            <pc:sldMk cId="2552628402" sldId="435"/>
            <ac:spMk id="564" creationId="{00000000-0000-0000-0000-000000000000}"/>
          </ac:spMkLst>
        </pc:spChg>
        <pc:spChg chg="mod">
          <ac:chgData name="Mazzacane, Tina (DOE)" userId="08cddc4d-fc7f-456c-bc5e-59516dea7ed5" providerId="ADAL" clId="{AF3B0C6E-D50B-43DE-8835-81C8840F3F37}" dt="2023-06-06T16:12:21.684" v="294" actId="1076"/>
          <ac:spMkLst>
            <pc:docMk/>
            <pc:sldMk cId="2552628402" sldId="435"/>
            <ac:spMk id="566" creationId="{00000000-0000-0000-0000-000000000000}"/>
          </ac:spMkLst>
        </pc:spChg>
        <pc:spChg chg="mod">
          <ac:chgData name="Mazzacane, Tina (DOE)" userId="08cddc4d-fc7f-456c-bc5e-59516dea7ed5" providerId="ADAL" clId="{AF3B0C6E-D50B-43DE-8835-81C8840F3F37}" dt="2023-06-06T16:08:21.163" v="247" actId="1076"/>
          <ac:spMkLst>
            <pc:docMk/>
            <pc:sldMk cId="2552628402" sldId="435"/>
            <ac:spMk id="569" creationId="{00000000-0000-0000-0000-000000000000}"/>
          </ac:spMkLst>
        </pc:spChg>
      </pc:sldChg>
      <pc:sldChg chg="modSp mod">
        <pc:chgData name="Mazzacane, Tina (DOE)" userId="08cddc4d-fc7f-456c-bc5e-59516dea7ed5" providerId="ADAL" clId="{AF3B0C6E-D50B-43DE-8835-81C8840F3F37}" dt="2023-06-06T16:07:51.075" v="244" actId="20577"/>
        <pc:sldMkLst>
          <pc:docMk/>
          <pc:sldMk cId="2407059698" sldId="436"/>
        </pc:sldMkLst>
        <pc:spChg chg="mod">
          <ac:chgData name="Mazzacane, Tina (DOE)" userId="08cddc4d-fc7f-456c-bc5e-59516dea7ed5" providerId="ADAL" clId="{AF3B0C6E-D50B-43DE-8835-81C8840F3F37}" dt="2023-06-06T16:07:51.075" v="244" actId="20577"/>
          <ac:spMkLst>
            <pc:docMk/>
            <pc:sldMk cId="2407059698" sldId="436"/>
            <ac:spMk id="550" creationId="{00000000-0000-0000-0000-000000000000}"/>
          </ac:spMkLst>
        </pc:spChg>
        <pc:spChg chg="mod">
          <ac:chgData name="Mazzacane, Tina (DOE)" userId="08cddc4d-fc7f-456c-bc5e-59516dea7ed5" providerId="ADAL" clId="{AF3B0C6E-D50B-43DE-8835-81C8840F3F37}" dt="2023-06-06T16:06:52.562" v="234" actId="13926"/>
          <ac:spMkLst>
            <pc:docMk/>
            <pc:sldMk cId="2407059698" sldId="436"/>
            <ac:spMk id="551" creationId="{00000000-0000-0000-0000-000000000000}"/>
          </ac:spMkLst>
        </pc:spChg>
        <pc:spChg chg="mod">
          <ac:chgData name="Mazzacane, Tina (DOE)" userId="08cddc4d-fc7f-456c-bc5e-59516dea7ed5" providerId="ADAL" clId="{AF3B0C6E-D50B-43DE-8835-81C8840F3F37}" dt="2023-06-06T16:07:27.039" v="241" actId="113"/>
          <ac:spMkLst>
            <pc:docMk/>
            <pc:sldMk cId="2407059698" sldId="436"/>
            <ac:spMk id="552" creationId="{00000000-0000-0000-0000-000000000000}"/>
          </ac:spMkLst>
        </pc:spChg>
        <pc:spChg chg="mod">
          <ac:chgData name="Mazzacane, Tina (DOE)" userId="08cddc4d-fc7f-456c-bc5e-59516dea7ed5" providerId="ADAL" clId="{AF3B0C6E-D50B-43DE-8835-81C8840F3F37}" dt="2023-06-06T16:07:46.154" v="243" actId="20577"/>
          <ac:spMkLst>
            <pc:docMk/>
            <pc:sldMk cId="2407059698" sldId="436"/>
            <ac:spMk id="553" creationId="{00000000-0000-0000-0000-000000000000}"/>
          </ac:spMkLst>
        </pc:spChg>
        <pc:spChg chg="mod">
          <ac:chgData name="Mazzacane, Tina (DOE)" userId="08cddc4d-fc7f-456c-bc5e-59516dea7ed5" providerId="ADAL" clId="{AF3B0C6E-D50B-43DE-8835-81C8840F3F37}" dt="2023-06-06T14:17:27.260" v="84" actId="1076"/>
          <ac:spMkLst>
            <pc:docMk/>
            <pc:sldMk cId="2407059698" sldId="436"/>
            <ac:spMk id="555" creationId="{00000000-0000-0000-0000-000000000000}"/>
          </ac:spMkLst>
        </pc:spChg>
        <pc:spChg chg="mod">
          <ac:chgData name="Mazzacane, Tina (DOE)" userId="08cddc4d-fc7f-456c-bc5e-59516dea7ed5" providerId="ADAL" clId="{AF3B0C6E-D50B-43DE-8835-81C8840F3F37}" dt="2023-06-06T16:06:19.799" v="222" actId="1076"/>
          <ac:spMkLst>
            <pc:docMk/>
            <pc:sldMk cId="2407059698" sldId="436"/>
            <ac:spMk id="556" creationId="{00000000-0000-0000-0000-000000000000}"/>
          </ac:spMkLst>
        </pc:spChg>
        <pc:picChg chg="mod">
          <ac:chgData name="Mazzacane, Tina (DOE)" userId="08cddc4d-fc7f-456c-bc5e-59516dea7ed5" providerId="ADAL" clId="{AF3B0C6E-D50B-43DE-8835-81C8840F3F37}" dt="2023-06-06T16:07:30.975" v="242" actId="14100"/>
          <ac:picMkLst>
            <pc:docMk/>
            <pc:sldMk cId="2407059698" sldId="436"/>
            <ac:picMk id="554" creationId="{00000000-0000-0000-0000-000000000000}"/>
          </ac:picMkLst>
        </pc:picChg>
      </pc:sldChg>
      <pc:sldChg chg="modSp mod">
        <pc:chgData name="Mazzacane, Tina (DOE)" userId="08cddc4d-fc7f-456c-bc5e-59516dea7ed5" providerId="ADAL" clId="{AF3B0C6E-D50B-43DE-8835-81C8840F3F37}" dt="2023-06-06T16:05:58.802" v="218" actId="114"/>
        <pc:sldMkLst>
          <pc:docMk/>
          <pc:sldMk cId="3486319241" sldId="438"/>
        </pc:sldMkLst>
        <pc:spChg chg="mod">
          <ac:chgData name="Mazzacane, Tina (DOE)" userId="08cddc4d-fc7f-456c-bc5e-59516dea7ed5" providerId="ADAL" clId="{AF3B0C6E-D50B-43DE-8835-81C8840F3F37}" dt="2023-06-06T14:17:07.734" v="81" actId="1076"/>
          <ac:spMkLst>
            <pc:docMk/>
            <pc:sldMk cId="3486319241" sldId="438"/>
            <ac:spMk id="526" creationId="{00000000-0000-0000-0000-000000000000}"/>
          </ac:spMkLst>
        </pc:spChg>
        <pc:spChg chg="mod">
          <ac:chgData name="Mazzacane, Tina (DOE)" userId="08cddc4d-fc7f-456c-bc5e-59516dea7ed5" providerId="ADAL" clId="{AF3B0C6E-D50B-43DE-8835-81C8840F3F37}" dt="2023-06-06T15:45:29.773" v="193" actId="948"/>
          <ac:spMkLst>
            <pc:docMk/>
            <pc:sldMk cId="3486319241" sldId="438"/>
            <ac:spMk id="527" creationId="{00000000-0000-0000-0000-000000000000}"/>
          </ac:spMkLst>
        </pc:spChg>
        <pc:spChg chg="mod">
          <ac:chgData name="Mazzacane, Tina (DOE)" userId="08cddc4d-fc7f-456c-bc5e-59516dea7ed5" providerId="ADAL" clId="{AF3B0C6E-D50B-43DE-8835-81C8840F3F37}" dt="2023-06-06T16:05:58.802" v="218" actId="114"/>
          <ac:spMkLst>
            <pc:docMk/>
            <pc:sldMk cId="3486319241" sldId="438"/>
            <ac:spMk id="529" creationId="{00000000-0000-0000-0000-000000000000}"/>
          </ac:spMkLst>
        </pc:spChg>
      </pc:sldChg>
      <pc:sldChg chg="modSp mod">
        <pc:chgData name="Mazzacane, Tina (DOE)" userId="08cddc4d-fc7f-456c-bc5e-59516dea7ed5" providerId="ADAL" clId="{AF3B0C6E-D50B-43DE-8835-81C8840F3F37}" dt="2023-06-06T16:04:34.387" v="206" actId="114"/>
        <pc:sldMkLst>
          <pc:docMk/>
          <pc:sldMk cId="2286601157" sldId="439"/>
        </pc:sldMkLst>
        <pc:spChg chg="mod">
          <ac:chgData name="Mazzacane, Tina (DOE)" userId="08cddc4d-fc7f-456c-bc5e-59516dea7ed5" providerId="ADAL" clId="{AF3B0C6E-D50B-43DE-8835-81C8840F3F37}" dt="2023-06-06T14:17:15.506" v="82" actId="1076"/>
          <ac:spMkLst>
            <pc:docMk/>
            <pc:sldMk cId="2286601157" sldId="439"/>
            <ac:spMk id="515" creationId="{00000000-0000-0000-0000-000000000000}"/>
          </ac:spMkLst>
        </pc:spChg>
        <pc:spChg chg="mod">
          <ac:chgData name="Mazzacane, Tina (DOE)" userId="08cddc4d-fc7f-456c-bc5e-59516dea7ed5" providerId="ADAL" clId="{AF3B0C6E-D50B-43DE-8835-81C8840F3F37}" dt="2023-06-06T16:04:11.438" v="202" actId="207"/>
          <ac:spMkLst>
            <pc:docMk/>
            <pc:sldMk cId="2286601157" sldId="439"/>
            <ac:spMk id="516" creationId="{00000000-0000-0000-0000-000000000000}"/>
          </ac:spMkLst>
        </pc:spChg>
        <pc:spChg chg="mod">
          <ac:chgData name="Mazzacane, Tina (DOE)" userId="08cddc4d-fc7f-456c-bc5e-59516dea7ed5" providerId="ADAL" clId="{AF3B0C6E-D50B-43DE-8835-81C8840F3F37}" dt="2023-06-06T16:04:26.789" v="204" actId="207"/>
          <ac:spMkLst>
            <pc:docMk/>
            <pc:sldMk cId="2286601157" sldId="439"/>
            <ac:spMk id="517" creationId="{00000000-0000-0000-0000-000000000000}"/>
          </ac:spMkLst>
        </pc:spChg>
        <pc:spChg chg="mod">
          <ac:chgData name="Mazzacane, Tina (DOE)" userId="08cddc4d-fc7f-456c-bc5e-59516dea7ed5" providerId="ADAL" clId="{AF3B0C6E-D50B-43DE-8835-81C8840F3F37}" dt="2023-06-06T16:04:15.740" v="203" actId="207"/>
          <ac:spMkLst>
            <pc:docMk/>
            <pc:sldMk cId="2286601157" sldId="439"/>
            <ac:spMk id="518" creationId="{00000000-0000-0000-0000-000000000000}"/>
          </ac:spMkLst>
        </pc:spChg>
        <pc:spChg chg="mod">
          <ac:chgData name="Mazzacane, Tina (DOE)" userId="08cddc4d-fc7f-456c-bc5e-59516dea7ed5" providerId="ADAL" clId="{AF3B0C6E-D50B-43DE-8835-81C8840F3F37}" dt="2023-06-06T16:04:31.250" v="205" actId="207"/>
          <ac:spMkLst>
            <pc:docMk/>
            <pc:sldMk cId="2286601157" sldId="439"/>
            <ac:spMk id="519" creationId="{00000000-0000-0000-0000-000000000000}"/>
          </ac:spMkLst>
        </pc:spChg>
        <pc:spChg chg="mod">
          <ac:chgData name="Mazzacane, Tina (DOE)" userId="08cddc4d-fc7f-456c-bc5e-59516dea7ed5" providerId="ADAL" clId="{AF3B0C6E-D50B-43DE-8835-81C8840F3F37}" dt="2023-06-06T16:04:34.387" v="206" actId="114"/>
          <ac:spMkLst>
            <pc:docMk/>
            <pc:sldMk cId="2286601157" sldId="439"/>
            <ac:spMk id="521" creationId="{00000000-0000-0000-0000-000000000000}"/>
          </ac:spMkLst>
        </pc:spChg>
      </pc:sldChg>
      <pc:sldChg chg="modSp mod">
        <pc:chgData name="Mazzacane, Tina (DOE)" userId="08cddc4d-fc7f-456c-bc5e-59516dea7ed5" providerId="ADAL" clId="{AF3B0C6E-D50B-43DE-8835-81C8840F3F37}" dt="2023-06-06T14:17:21.551" v="83" actId="1076"/>
        <pc:sldMkLst>
          <pc:docMk/>
          <pc:sldMk cId="199488409" sldId="440"/>
        </pc:sldMkLst>
        <pc:spChg chg="mod">
          <ac:chgData name="Mazzacane, Tina (DOE)" userId="08cddc4d-fc7f-456c-bc5e-59516dea7ed5" providerId="ADAL" clId="{AF3B0C6E-D50B-43DE-8835-81C8840F3F37}" dt="2023-06-06T14:17:21.551" v="83" actId="1076"/>
          <ac:spMkLst>
            <pc:docMk/>
            <pc:sldMk cId="199488409" sldId="440"/>
            <ac:spMk id="501" creationId="{00000000-0000-0000-0000-000000000000}"/>
          </ac:spMkLst>
        </pc:spChg>
      </pc:sldChg>
      <pc:sldChg chg="modSp mod">
        <pc:chgData name="Mazzacane, Tina (DOE)" userId="08cddc4d-fc7f-456c-bc5e-59516dea7ed5" providerId="ADAL" clId="{AF3B0C6E-D50B-43DE-8835-81C8840F3F37}" dt="2023-06-06T16:05:36.239" v="216" actId="1076"/>
        <pc:sldMkLst>
          <pc:docMk/>
          <pc:sldMk cId="3458067896" sldId="441"/>
        </pc:sldMkLst>
        <pc:spChg chg="mod">
          <ac:chgData name="Mazzacane, Tina (DOE)" userId="08cddc4d-fc7f-456c-bc5e-59516dea7ed5" providerId="ADAL" clId="{AF3B0C6E-D50B-43DE-8835-81C8840F3F37}" dt="2023-06-06T15:37:43.728" v="165" actId="6549"/>
          <ac:spMkLst>
            <pc:docMk/>
            <pc:sldMk cId="3458067896" sldId="441"/>
            <ac:spMk id="490" creationId="{00000000-0000-0000-0000-000000000000}"/>
          </ac:spMkLst>
        </pc:spChg>
        <pc:spChg chg="mod">
          <ac:chgData name="Mazzacane, Tina (DOE)" userId="08cddc4d-fc7f-456c-bc5e-59516dea7ed5" providerId="ADAL" clId="{AF3B0C6E-D50B-43DE-8835-81C8840F3F37}" dt="2023-06-06T16:05:36.239" v="216" actId="1076"/>
          <ac:spMkLst>
            <pc:docMk/>
            <pc:sldMk cId="3458067896" sldId="441"/>
            <ac:spMk id="496" creationId="{00000000-0000-0000-0000-000000000000}"/>
          </ac:spMkLst>
        </pc:spChg>
      </pc:sldChg>
      <pc:sldChg chg="modSp mod">
        <pc:chgData name="Mazzacane, Tina (DOE)" userId="08cddc4d-fc7f-456c-bc5e-59516dea7ed5" providerId="ADAL" clId="{AF3B0C6E-D50B-43DE-8835-81C8840F3F37}" dt="2023-06-06T16:04:50.712" v="209" actId="1076"/>
        <pc:sldMkLst>
          <pc:docMk/>
          <pc:sldMk cId="3187400688" sldId="442"/>
        </pc:sldMkLst>
        <pc:spChg chg="mod">
          <ac:chgData name="Mazzacane, Tina (DOE)" userId="08cddc4d-fc7f-456c-bc5e-59516dea7ed5" providerId="ADAL" clId="{AF3B0C6E-D50B-43DE-8835-81C8840F3F37}" dt="2023-06-06T16:04:50.712" v="209" actId="1076"/>
          <ac:spMkLst>
            <pc:docMk/>
            <pc:sldMk cId="3187400688" sldId="442"/>
            <ac:spMk id="485" creationId="{00000000-0000-0000-0000-000000000000}"/>
          </ac:spMkLst>
        </pc:spChg>
      </pc:sldChg>
      <pc:sldChg chg="modSp mod">
        <pc:chgData name="Mazzacane, Tina (DOE)" userId="08cddc4d-fc7f-456c-bc5e-59516dea7ed5" providerId="ADAL" clId="{AF3B0C6E-D50B-43DE-8835-81C8840F3F37}" dt="2023-06-06T16:04:59.342" v="210" actId="114"/>
        <pc:sldMkLst>
          <pc:docMk/>
          <pc:sldMk cId="3877865101" sldId="444"/>
        </pc:sldMkLst>
        <pc:spChg chg="mod">
          <ac:chgData name="Mazzacane, Tina (DOE)" userId="08cddc4d-fc7f-456c-bc5e-59516dea7ed5" providerId="ADAL" clId="{AF3B0C6E-D50B-43DE-8835-81C8840F3F37}" dt="2023-06-06T15:37:34.118" v="164" actId="6549"/>
          <ac:spMkLst>
            <pc:docMk/>
            <pc:sldMk cId="3877865101" sldId="444"/>
            <ac:spMk id="587" creationId="{00000000-0000-0000-0000-000000000000}"/>
          </ac:spMkLst>
        </pc:spChg>
        <pc:spChg chg="mod">
          <ac:chgData name="Mazzacane, Tina (DOE)" userId="08cddc4d-fc7f-456c-bc5e-59516dea7ed5" providerId="ADAL" clId="{AF3B0C6E-D50B-43DE-8835-81C8840F3F37}" dt="2023-06-06T15:44:09.474" v="187" actId="1582"/>
          <ac:spMkLst>
            <pc:docMk/>
            <pc:sldMk cId="3877865101" sldId="444"/>
            <ac:spMk id="588" creationId="{00000000-0000-0000-0000-000000000000}"/>
          </ac:spMkLst>
        </pc:spChg>
        <pc:spChg chg="mod">
          <ac:chgData name="Mazzacane, Tina (DOE)" userId="08cddc4d-fc7f-456c-bc5e-59516dea7ed5" providerId="ADAL" clId="{AF3B0C6E-D50B-43DE-8835-81C8840F3F37}" dt="2023-06-06T15:44:17.381" v="188" actId="1582"/>
          <ac:spMkLst>
            <pc:docMk/>
            <pc:sldMk cId="3877865101" sldId="444"/>
            <ac:spMk id="589" creationId="{00000000-0000-0000-0000-000000000000}"/>
          </ac:spMkLst>
        </pc:spChg>
        <pc:spChg chg="mod">
          <ac:chgData name="Mazzacane, Tina (DOE)" userId="08cddc4d-fc7f-456c-bc5e-59516dea7ed5" providerId="ADAL" clId="{AF3B0C6E-D50B-43DE-8835-81C8840F3F37}" dt="2023-06-06T15:44:23.658" v="189" actId="1582"/>
          <ac:spMkLst>
            <pc:docMk/>
            <pc:sldMk cId="3877865101" sldId="444"/>
            <ac:spMk id="590" creationId="{00000000-0000-0000-0000-000000000000}"/>
          </ac:spMkLst>
        </pc:spChg>
        <pc:spChg chg="mod">
          <ac:chgData name="Mazzacane, Tina (DOE)" userId="08cddc4d-fc7f-456c-bc5e-59516dea7ed5" providerId="ADAL" clId="{AF3B0C6E-D50B-43DE-8835-81C8840F3F37}" dt="2023-06-06T15:44:29.986" v="190" actId="1582"/>
          <ac:spMkLst>
            <pc:docMk/>
            <pc:sldMk cId="3877865101" sldId="444"/>
            <ac:spMk id="591" creationId="{00000000-0000-0000-0000-000000000000}"/>
          </ac:spMkLst>
        </pc:spChg>
        <pc:spChg chg="mod">
          <ac:chgData name="Mazzacane, Tina (DOE)" userId="08cddc4d-fc7f-456c-bc5e-59516dea7ed5" providerId="ADAL" clId="{AF3B0C6E-D50B-43DE-8835-81C8840F3F37}" dt="2023-06-06T16:04:59.342" v="210" actId="114"/>
          <ac:spMkLst>
            <pc:docMk/>
            <pc:sldMk cId="3877865101" sldId="444"/>
            <ac:spMk id="595" creationId="{00000000-0000-0000-0000-000000000000}"/>
          </ac:spMkLst>
        </pc:spChg>
      </pc:sldChg>
      <pc:sldChg chg="modSp mod">
        <pc:chgData name="Mazzacane, Tina (DOE)" userId="08cddc4d-fc7f-456c-bc5e-59516dea7ed5" providerId="ADAL" clId="{AF3B0C6E-D50B-43DE-8835-81C8840F3F37}" dt="2023-06-06T16:05:41.504" v="217" actId="1076"/>
        <pc:sldMkLst>
          <pc:docMk/>
          <pc:sldMk cId="2001881925" sldId="445"/>
        </pc:sldMkLst>
        <pc:spChg chg="mod">
          <ac:chgData name="Mazzacane, Tina (DOE)" userId="08cddc4d-fc7f-456c-bc5e-59516dea7ed5" providerId="ADAL" clId="{AF3B0C6E-D50B-43DE-8835-81C8840F3F37}" dt="2023-06-06T15:41:07.674" v="173" actId="1076"/>
          <ac:spMkLst>
            <pc:docMk/>
            <pc:sldMk cId="2001881925" sldId="445"/>
            <ac:spMk id="2" creationId="{53B8BC51-5167-6914-7CCC-CDCD88598605}"/>
          </ac:spMkLst>
        </pc:spChg>
        <pc:spChg chg="mod">
          <ac:chgData name="Mazzacane, Tina (DOE)" userId="08cddc4d-fc7f-456c-bc5e-59516dea7ed5" providerId="ADAL" clId="{AF3B0C6E-D50B-43DE-8835-81C8840F3F37}" dt="2023-06-06T15:40:55.097" v="171" actId="1076"/>
          <ac:spMkLst>
            <pc:docMk/>
            <pc:sldMk cId="2001881925" sldId="445"/>
            <ac:spMk id="3" creationId="{9E197F82-1AFD-D54D-FDCB-78A14B14A0C0}"/>
          </ac:spMkLst>
        </pc:spChg>
        <pc:spChg chg="mod">
          <ac:chgData name="Mazzacane, Tina (DOE)" userId="08cddc4d-fc7f-456c-bc5e-59516dea7ed5" providerId="ADAL" clId="{AF3B0C6E-D50B-43DE-8835-81C8840F3F37}" dt="2023-06-06T15:40:51.894" v="170" actId="1076"/>
          <ac:spMkLst>
            <pc:docMk/>
            <pc:sldMk cId="2001881925" sldId="445"/>
            <ac:spMk id="4" creationId="{9959D492-4328-3FDC-215A-9F4C800228BB}"/>
          </ac:spMkLst>
        </pc:spChg>
        <pc:spChg chg="mod">
          <ac:chgData name="Mazzacane, Tina (DOE)" userId="08cddc4d-fc7f-456c-bc5e-59516dea7ed5" providerId="ADAL" clId="{AF3B0C6E-D50B-43DE-8835-81C8840F3F37}" dt="2023-06-06T14:16:51.575" v="78" actId="1076"/>
          <ac:spMkLst>
            <pc:docMk/>
            <pc:sldMk cId="2001881925" sldId="445"/>
            <ac:spMk id="600" creationId="{00000000-0000-0000-0000-000000000000}"/>
          </ac:spMkLst>
        </pc:spChg>
        <pc:spChg chg="mod">
          <ac:chgData name="Mazzacane, Tina (DOE)" userId="08cddc4d-fc7f-456c-bc5e-59516dea7ed5" providerId="ADAL" clId="{AF3B0C6E-D50B-43DE-8835-81C8840F3F37}" dt="2023-06-06T15:41:18.058" v="174" actId="1076"/>
          <ac:spMkLst>
            <pc:docMk/>
            <pc:sldMk cId="2001881925" sldId="445"/>
            <ac:spMk id="601" creationId="{00000000-0000-0000-0000-000000000000}"/>
          </ac:spMkLst>
        </pc:spChg>
        <pc:spChg chg="mod">
          <ac:chgData name="Mazzacane, Tina (DOE)" userId="08cddc4d-fc7f-456c-bc5e-59516dea7ed5" providerId="ADAL" clId="{AF3B0C6E-D50B-43DE-8835-81C8840F3F37}" dt="2023-06-06T15:41:01.631" v="172" actId="1076"/>
          <ac:spMkLst>
            <pc:docMk/>
            <pc:sldMk cId="2001881925" sldId="445"/>
            <ac:spMk id="603" creationId="{00000000-0000-0000-0000-000000000000}"/>
          </ac:spMkLst>
        </pc:spChg>
        <pc:spChg chg="mod">
          <ac:chgData name="Mazzacane, Tina (DOE)" userId="08cddc4d-fc7f-456c-bc5e-59516dea7ed5" providerId="ADAL" clId="{AF3B0C6E-D50B-43DE-8835-81C8840F3F37}" dt="2023-06-06T16:05:41.504" v="217" actId="1076"/>
          <ac:spMkLst>
            <pc:docMk/>
            <pc:sldMk cId="2001881925" sldId="445"/>
            <ac:spMk id="605" creationId="{00000000-0000-0000-0000-000000000000}"/>
          </ac:spMkLst>
        </pc:spChg>
      </pc:sldChg>
      <pc:sldChg chg="modSp mod">
        <pc:chgData name="Mazzacane, Tina (DOE)" userId="08cddc4d-fc7f-456c-bc5e-59516dea7ed5" providerId="ADAL" clId="{AF3B0C6E-D50B-43DE-8835-81C8840F3F37}" dt="2023-06-06T16:36:50.671" v="538" actId="1076"/>
        <pc:sldMkLst>
          <pc:docMk/>
          <pc:sldMk cId="2869434710" sldId="448"/>
        </pc:sldMkLst>
        <pc:spChg chg="mod">
          <ac:chgData name="Mazzacane, Tina (DOE)" userId="08cddc4d-fc7f-456c-bc5e-59516dea7ed5" providerId="ADAL" clId="{AF3B0C6E-D50B-43DE-8835-81C8840F3F37}" dt="2023-06-06T16:36:50.671" v="538" actId="1076"/>
          <ac:spMkLst>
            <pc:docMk/>
            <pc:sldMk cId="2869434710" sldId="448"/>
            <ac:spMk id="651" creationId="{00000000-0000-0000-0000-000000000000}"/>
          </ac:spMkLst>
        </pc:spChg>
      </pc:sldChg>
      <pc:sldChg chg="modSp mod">
        <pc:chgData name="Mazzacane, Tina (DOE)" userId="08cddc4d-fc7f-456c-bc5e-59516dea7ed5" providerId="ADAL" clId="{AF3B0C6E-D50B-43DE-8835-81C8840F3F37}" dt="2023-06-06T15:32:00.179" v="153" actId="207"/>
        <pc:sldMkLst>
          <pc:docMk/>
          <pc:sldMk cId="3275103307" sldId="451"/>
        </pc:sldMkLst>
        <pc:spChg chg="mod">
          <ac:chgData name="Mazzacane, Tina (DOE)" userId="08cddc4d-fc7f-456c-bc5e-59516dea7ed5" providerId="ADAL" clId="{AF3B0C6E-D50B-43DE-8835-81C8840F3F37}" dt="2023-06-06T14:15:45.518" v="70" actId="114"/>
          <ac:spMkLst>
            <pc:docMk/>
            <pc:sldMk cId="3275103307" sldId="451"/>
            <ac:spMk id="2" creationId="{B91B3C7E-8440-8822-B7B7-CE408CFDDA0A}"/>
          </ac:spMkLst>
        </pc:spChg>
        <pc:graphicFrameChg chg="modGraphic">
          <ac:chgData name="Mazzacane, Tina (DOE)" userId="08cddc4d-fc7f-456c-bc5e-59516dea7ed5" providerId="ADAL" clId="{AF3B0C6E-D50B-43DE-8835-81C8840F3F37}" dt="2023-06-06T15:32:00.179" v="153" actId="207"/>
          <ac:graphicFrameMkLst>
            <pc:docMk/>
            <pc:sldMk cId="3275103307" sldId="451"/>
            <ac:graphicFrameMk id="4" creationId="{96CED20E-160C-34E7-932D-90501957C291}"/>
          </ac:graphicFrameMkLst>
        </pc:graphicFrameChg>
      </pc:sldChg>
      <pc:sldChg chg="modSp mod">
        <pc:chgData name="Mazzacane, Tina (DOE)" userId="08cddc4d-fc7f-456c-bc5e-59516dea7ed5" providerId="ADAL" clId="{AF3B0C6E-D50B-43DE-8835-81C8840F3F37}" dt="2023-06-06T15:25:36.052" v="125" actId="122"/>
        <pc:sldMkLst>
          <pc:docMk/>
          <pc:sldMk cId="3003215428" sldId="454"/>
        </pc:sldMkLst>
        <pc:spChg chg="mod">
          <ac:chgData name="Mazzacane, Tina (DOE)" userId="08cddc4d-fc7f-456c-bc5e-59516dea7ed5" providerId="ADAL" clId="{AF3B0C6E-D50B-43DE-8835-81C8840F3F37}" dt="2023-06-06T15:25:36.052" v="125" actId="122"/>
          <ac:spMkLst>
            <pc:docMk/>
            <pc:sldMk cId="3003215428" sldId="454"/>
            <ac:spMk id="2" creationId="{B91B3C7E-8440-8822-B7B7-CE408CFDDA0A}"/>
          </ac:spMkLst>
        </pc:spChg>
        <pc:spChg chg="mod">
          <ac:chgData name="Mazzacane, Tina (DOE)" userId="08cddc4d-fc7f-456c-bc5e-59516dea7ed5" providerId="ADAL" clId="{AF3B0C6E-D50B-43DE-8835-81C8840F3F37}" dt="2023-06-06T15:20:49.206" v="114" actId="13926"/>
          <ac:spMkLst>
            <pc:docMk/>
            <pc:sldMk cId="3003215428" sldId="454"/>
            <ac:spMk id="25" creationId="{221417CD-20D6-573B-C22F-5837842D8028}"/>
          </ac:spMkLst>
        </pc:spChg>
      </pc:sldChg>
      <pc:sldChg chg="modSp mod">
        <pc:chgData name="Mazzacane, Tina (DOE)" userId="08cddc4d-fc7f-456c-bc5e-59516dea7ed5" providerId="ADAL" clId="{AF3B0C6E-D50B-43DE-8835-81C8840F3F37}" dt="2023-06-06T16:34:20.385" v="521" actId="13926"/>
        <pc:sldMkLst>
          <pc:docMk/>
          <pc:sldMk cId="437005161" sldId="455"/>
        </pc:sldMkLst>
        <pc:spChg chg="mod">
          <ac:chgData name="Mazzacane, Tina (DOE)" userId="08cddc4d-fc7f-456c-bc5e-59516dea7ed5" providerId="ADAL" clId="{AF3B0C6E-D50B-43DE-8835-81C8840F3F37}" dt="2023-06-06T16:33:28.754" v="517" actId="2711"/>
          <ac:spMkLst>
            <pc:docMk/>
            <pc:sldMk cId="437005161" sldId="455"/>
            <ac:spMk id="385" creationId="{00000000-0000-0000-0000-000000000000}"/>
          </ac:spMkLst>
        </pc:spChg>
        <pc:graphicFrameChg chg="mod modGraphic">
          <ac:chgData name="Mazzacane, Tina (DOE)" userId="08cddc4d-fc7f-456c-bc5e-59516dea7ed5" providerId="ADAL" clId="{AF3B0C6E-D50B-43DE-8835-81C8840F3F37}" dt="2023-06-06T16:34:20.385" v="521" actId="13926"/>
          <ac:graphicFrameMkLst>
            <pc:docMk/>
            <pc:sldMk cId="437005161" sldId="455"/>
            <ac:graphicFrameMk id="3" creationId="{1F3270ED-23B3-ED14-CE5D-84C2DD23A810}"/>
          </ac:graphicFrameMkLst>
        </pc:graphicFrameChg>
      </pc:sldChg>
      <pc:sldChg chg="modSp mod">
        <pc:chgData name="Mazzacane, Tina (DOE)" userId="08cddc4d-fc7f-456c-bc5e-59516dea7ed5" providerId="ADAL" clId="{AF3B0C6E-D50B-43DE-8835-81C8840F3F37}" dt="2023-06-06T14:14:52.162" v="64" actId="114"/>
        <pc:sldMkLst>
          <pc:docMk/>
          <pc:sldMk cId="2465466826" sldId="456"/>
        </pc:sldMkLst>
        <pc:graphicFrameChg chg="modGraphic">
          <ac:chgData name="Mazzacane, Tina (DOE)" userId="08cddc4d-fc7f-456c-bc5e-59516dea7ed5" providerId="ADAL" clId="{AF3B0C6E-D50B-43DE-8835-81C8840F3F37}" dt="2023-06-06T14:14:52.162" v="64" actId="114"/>
          <ac:graphicFrameMkLst>
            <pc:docMk/>
            <pc:sldMk cId="2465466826" sldId="456"/>
            <ac:graphicFrameMk id="3" creationId="{7533B8FA-1F45-134E-42B6-A107AEDC9C68}"/>
          </ac:graphicFrameMkLst>
        </pc:graphicFrameChg>
      </pc:sldChg>
      <pc:sldChg chg="modSp mod">
        <pc:chgData name="Mazzacane, Tina (DOE)" userId="08cddc4d-fc7f-456c-bc5e-59516dea7ed5" providerId="ADAL" clId="{AF3B0C6E-D50B-43DE-8835-81C8840F3F37}" dt="2023-06-06T14:22:16.993" v="111" actId="20577"/>
        <pc:sldMkLst>
          <pc:docMk/>
          <pc:sldMk cId="911391170" sldId="457"/>
        </pc:sldMkLst>
        <pc:spChg chg="mod">
          <ac:chgData name="Mazzacane, Tina (DOE)" userId="08cddc4d-fc7f-456c-bc5e-59516dea7ed5" providerId="ADAL" clId="{AF3B0C6E-D50B-43DE-8835-81C8840F3F37}" dt="2023-06-06T14:22:16.993" v="111" actId="20577"/>
          <ac:spMkLst>
            <pc:docMk/>
            <pc:sldMk cId="911391170" sldId="457"/>
            <ac:spMk id="651" creationId="{00000000-0000-0000-0000-000000000000}"/>
          </ac:spMkLst>
        </pc:spChg>
      </pc:sldChg>
      <pc:sldChg chg="del">
        <pc:chgData name="Mazzacane, Tina (DOE)" userId="08cddc4d-fc7f-456c-bc5e-59516dea7ed5" providerId="ADAL" clId="{AF3B0C6E-D50B-43DE-8835-81C8840F3F37}" dt="2023-06-06T14:10:52.349" v="10" actId="47"/>
        <pc:sldMkLst>
          <pc:docMk/>
          <pc:sldMk cId="3172185099" sldId="458"/>
        </pc:sldMkLst>
      </pc:sldChg>
      <pc:sldChg chg="del">
        <pc:chgData name="Mazzacane, Tina (DOE)" userId="08cddc4d-fc7f-456c-bc5e-59516dea7ed5" providerId="ADAL" clId="{AF3B0C6E-D50B-43DE-8835-81C8840F3F37}" dt="2023-06-06T14:11:11.096" v="11" actId="47"/>
        <pc:sldMkLst>
          <pc:docMk/>
          <pc:sldMk cId="2355873630" sldId="459"/>
        </pc:sldMkLst>
      </pc:sldChg>
      <pc:sldChg chg="modSp mod">
        <pc:chgData name="Mazzacane, Tina (DOE)" userId="08cddc4d-fc7f-456c-bc5e-59516dea7ed5" providerId="ADAL" clId="{AF3B0C6E-D50B-43DE-8835-81C8840F3F37}" dt="2023-06-06T16:32:51.005" v="515" actId="1076"/>
        <pc:sldMkLst>
          <pc:docMk/>
          <pc:sldMk cId="2123672384" sldId="460"/>
        </pc:sldMkLst>
        <pc:spChg chg="mod">
          <ac:chgData name="Mazzacane, Tina (DOE)" userId="08cddc4d-fc7f-456c-bc5e-59516dea7ed5" providerId="ADAL" clId="{AF3B0C6E-D50B-43DE-8835-81C8840F3F37}" dt="2023-06-06T16:32:45.094" v="514" actId="14100"/>
          <ac:spMkLst>
            <pc:docMk/>
            <pc:sldMk cId="2123672384" sldId="460"/>
            <ac:spMk id="4" creationId="{8D0D8D18-0CC7-DD93-47E3-1F54BB88D2F9}"/>
          </ac:spMkLst>
        </pc:spChg>
        <pc:spChg chg="mod">
          <ac:chgData name="Mazzacane, Tina (DOE)" userId="08cddc4d-fc7f-456c-bc5e-59516dea7ed5" providerId="ADAL" clId="{AF3B0C6E-D50B-43DE-8835-81C8840F3F37}" dt="2023-06-06T16:32:51.005" v="515" actId="1076"/>
          <ac:spMkLst>
            <pc:docMk/>
            <pc:sldMk cId="2123672384" sldId="460"/>
            <ac:spMk id="5" creationId="{F7985A20-A0F2-200B-2B84-5D92C501C440}"/>
          </ac:spMkLst>
        </pc:spChg>
      </pc:sldChg>
      <pc:sldChg chg="modSp add mod">
        <pc:chgData name="Mazzacane, Tina (DOE)" userId="08cddc4d-fc7f-456c-bc5e-59516dea7ed5" providerId="ADAL" clId="{AF3B0C6E-D50B-43DE-8835-81C8840F3F37}" dt="2023-06-06T16:14:40.061" v="314" actId="27107"/>
        <pc:sldMkLst>
          <pc:docMk/>
          <pc:sldMk cId="2958303992" sldId="461"/>
        </pc:sldMkLst>
        <pc:spChg chg="mod">
          <ac:chgData name="Mazzacane, Tina (DOE)" userId="08cddc4d-fc7f-456c-bc5e-59516dea7ed5" providerId="ADAL" clId="{AF3B0C6E-D50B-43DE-8835-81C8840F3F37}" dt="2023-06-06T14:20:49.914" v="89" actId="2711"/>
          <ac:spMkLst>
            <pc:docMk/>
            <pc:sldMk cId="2958303992" sldId="461"/>
            <ac:spMk id="2" creationId="{38F3A0E6-1D85-B28D-3ED9-D54EFFDE589B}"/>
          </ac:spMkLst>
        </pc:spChg>
        <pc:graphicFrameChg chg="modGraphic">
          <ac:chgData name="Mazzacane, Tina (DOE)" userId="08cddc4d-fc7f-456c-bc5e-59516dea7ed5" providerId="ADAL" clId="{AF3B0C6E-D50B-43DE-8835-81C8840F3F37}" dt="2023-06-06T16:14:40.061" v="314" actId="27107"/>
          <ac:graphicFrameMkLst>
            <pc:docMk/>
            <pc:sldMk cId="2958303992" sldId="461"/>
            <ac:graphicFrameMk id="10" creationId="{57887B3E-68E9-85E5-AC21-193F52CC85DB}"/>
          </ac:graphicFrameMkLst>
        </pc:graphicFrameChg>
      </pc:sldChg>
      <pc:sldChg chg="modSp add mod">
        <pc:chgData name="Mazzacane, Tina (DOE)" userId="08cddc4d-fc7f-456c-bc5e-59516dea7ed5" providerId="ADAL" clId="{AF3B0C6E-D50B-43DE-8835-81C8840F3F37}" dt="2023-06-06T16:17:08.931" v="322" actId="179"/>
        <pc:sldMkLst>
          <pc:docMk/>
          <pc:sldMk cId="2872759061" sldId="462"/>
        </pc:sldMkLst>
        <pc:spChg chg="mod">
          <ac:chgData name="Mazzacane, Tina (DOE)" userId="08cddc4d-fc7f-456c-bc5e-59516dea7ed5" providerId="ADAL" clId="{AF3B0C6E-D50B-43DE-8835-81C8840F3F37}" dt="2023-06-06T14:20:57.477" v="90" actId="2711"/>
          <ac:spMkLst>
            <pc:docMk/>
            <pc:sldMk cId="2872759061" sldId="462"/>
            <ac:spMk id="2" creationId="{38F3A0E6-1D85-B28D-3ED9-D54EFFDE589B}"/>
          </ac:spMkLst>
        </pc:spChg>
        <pc:graphicFrameChg chg="modGraphic">
          <ac:chgData name="Mazzacane, Tina (DOE)" userId="08cddc4d-fc7f-456c-bc5e-59516dea7ed5" providerId="ADAL" clId="{AF3B0C6E-D50B-43DE-8835-81C8840F3F37}" dt="2023-06-06T16:17:08.931" v="322" actId="179"/>
          <ac:graphicFrameMkLst>
            <pc:docMk/>
            <pc:sldMk cId="2872759061" sldId="462"/>
            <ac:graphicFrameMk id="10" creationId="{57887B3E-68E9-85E5-AC21-193F52CC85DB}"/>
          </ac:graphicFrameMkLst>
        </pc:graphicFrameChg>
      </pc:sldChg>
    </pc:docChg>
  </pc:docChgLst>
  <pc:docChgLst>
    <pc:chgData name="Mazzacane, Tina (DOE)" userId="S::tina.mazzacane@doe.virginia.gov::08cddc4d-fc7f-456c-bc5e-59516dea7ed5" providerId="AD" clId="Web-{DD8E2083-5A75-CD64-D29E-993962BD1F78}"/>
    <pc:docChg chg="modSld">
      <pc:chgData name="Mazzacane, Tina (DOE)" userId="S::tina.mazzacane@doe.virginia.gov::08cddc4d-fc7f-456c-bc5e-59516dea7ed5" providerId="AD" clId="Web-{DD8E2083-5A75-CD64-D29E-993962BD1F78}" dt="2023-06-08T01:08:07.268" v="6" actId="20577"/>
      <pc:docMkLst>
        <pc:docMk/>
      </pc:docMkLst>
      <pc:sldChg chg="modSp">
        <pc:chgData name="Mazzacane, Tina (DOE)" userId="S::tina.mazzacane@doe.virginia.gov::08cddc4d-fc7f-456c-bc5e-59516dea7ed5" providerId="AD" clId="Web-{DD8E2083-5A75-CD64-D29E-993962BD1F78}" dt="2023-06-08T01:08:07.268" v="6" actId="20577"/>
        <pc:sldMkLst>
          <pc:docMk/>
          <pc:sldMk cId="828667723" sldId="453"/>
        </pc:sldMkLst>
        <pc:spChg chg="mod">
          <ac:chgData name="Mazzacane, Tina (DOE)" userId="S::tina.mazzacane@doe.virginia.gov::08cddc4d-fc7f-456c-bc5e-59516dea7ed5" providerId="AD" clId="Web-{DD8E2083-5A75-CD64-D29E-993962BD1F78}" dt="2023-06-08T01:08:07.268" v="6" actId="20577"/>
          <ac:spMkLst>
            <pc:docMk/>
            <pc:sldMk cId="828667723" sldId="453"/>
            <ac:spMk id="15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56194-A3F2-40B9-B6E9-B860CA0FC59F}" type="doc">
      <dgm:prSet loTypeId="urn:microsoft.com/office/officeart/2005/8/layout/chevron1" loCatId="process" qsTypeId="urn:microsoft.com/office/officeart/2005/8/quickstyle/simple1" qsCatId="simple" csTypeId="urn:microsoft.com/office/officeart/2005/8/colors/accent1_2" csCatId="accent1" phldr="1"/>
      <dgm:spPr/>
    </dgm:pt>
    <dgm:pt modelId="{AE230001-B9E7-4405-8A3B-2E5939CB87FE}">
      <dgm:prSet phldrT="[Text]"/>
      <dgm:spPr>
        <a:solidFill>
          <a:schemeClr val="tx1">
            <a:lumMod val="60000"/>
            <a:lumOff val="40000"/>
          </a:schemeClr>
        </a:solidFill>
      </dgm:spPr>
      <dgm:t>
        <a:bodyPr/>
        <a:lstStyle/>
        <a:p>
          <a:r>
            <a:rPr lang="en-US" b="1">
              <a:solidFill>
                <a:schemeClr val="bg1"/>
              </a:solidFill>
              <a:latin typeface="Georgia" panose="02040502050405020303" pitchFamily="18" charset="0"/>
            </a:rPr>
            <a:t>Public Comment Period</a:t>
          </a:r>
        </a:p>
        <a:p>
          <a:r>
            <a:rPr lang="en-US" b="1">
              <a:solidFill>
                <a:schemeClr val="bg1"/>
              </a:solidFill>
              <a:latin typeface="Georgia" panose="02040502050405020303" pitchFamily="18" charset="0"/>
            </a:rPr>
            <a:t>2016 SOL Input</a:t>
          </a:r>
          <a:endParaRPr lang="en-US">
            <a:solidFill>
              <a:schemeClr val="bg1"/>
            </a:solidFill>
          </a:endParaRPr>
        </a:p>
      </dgm:t>
    </dgm:pt>
    <dgm:pt modelId="{2858F1E4-09C1-418A-8F4B-63C6AF161F0A}" type="parTrans" cxnId="{6D360C60-1AB2-4160-B570-B9AF88483856}">
      <dgm:prSet/>
      <dgm:spPr/>
      <dgm:t>
        <a:bodyPr/>
        <a:lstStyle/>
        <a:p>
          <a:endParaRPr lang="en-US"/>
        </a:p>
      </dgm:t>
    </dgm:pt>
    <dgm:pt modelId="{F5B5FFE4-2E07-4249-893E-42D6AAE2D78D}" type="sibTrans" cxnId="{6D360C60-1AB2-4160-B570-B9AF88483856}">
      <dgm:prSet/>
      <dgm:spPr/>
      <dgm:t>
        <a:bodyPr/>
        <a:lstStyle/>
        <a:p>
          <a:endParaRPr lang="en-US"/>
        </a:p>
      </dgm:t>
    </dgm:pt>
    <dgm:pt modelId="{E20AA424-4C5C-4730-B40D-2B1D7A82A3BB}">
      <dgm:prSet phldrT="[Text]"/>
      <dgm:spPr>
        <a:solidFill>
          <a:schemeClr val="tx1">
            <a:lumMod val="60000"/>
            <a:lumOff val="40000"/>
          </a:schemeClr>
        </a:solidFill>
      </dgm:spPr>
      <dgm:t>
        <a:bodyPr/>
        <a:lstStyle/>
        <a:p>
          <a:r>
            <a:rPr lang="en-US" b="1">
              <a:latin typeface="Georgia" panose="02040502050405020303" pitchFamily="18" charset="0"/>
            </a:rPr>
            <a:t>Public Engagement Sessions </a:t>
          </a:r>
        </a:p>
        <a:p>
          <a:r>
            <a:rPr lang="en-US" b="1">
              <a:latin typeface="Georgia" panose="02040502050405020303" pitchFamily="18" charset="0"/>
            </a:rPr>
            <a:t>2016 SOL Input</a:t>
          </a:r>
        </a:p>
      </dgm:t>
    </dgm:pt>
    <dgm:pt modelId="{BE4CE0FB-EBF6-4678-A841-543570AC9390}" type="parTrans" cxnId="{154BCA42-FFEA-4B32-93C4-95E5B0D9C23A}">
      <dgm:prSet/>
      <dgm:spPr/>
      <dgm:t>
        <a:bodyPr/>
        <a:lstStyle/>
        <a:p>
          <a:endParaRPr lang="en-US"/>
        </a:p>
      </dgm:t>
    </dgm:pt>
    <dgm:pt modelId="{C6ECE654-4A54-49E6-B3BD-70AC42ED3844}" type="sibTrans" cxnId="{154BCA42-FFEA-4B32-93C4-95E5B0D9C23A}">
      <dgm:prSet/>
      <dgm:spPr/>
      <dgm:t>
        <a:bodyPr/>
        <a:lstStyle/>
        <a:p>
          <a:endParaRPr lang="en-US"/>
        </a:p>
      </dgm:t>
    </dgm:pt>
    <dgm:pt modelId="{5A955065-3F9D-4F54-A860-656C65367244}">
      <dgm:prSet/>
      <dgm:spPr>
        <a:solidFill>
          <a:schemeClr val="bg1">
            <a:lumMod val="50000"/>
          </a:schemeClr>
        </a:solidFill>
      </dgm:spPr>
      <dgm:t>
        <a:bodyPr/>
        <a:lstStyle/>
        <a:p>
          <a:r>
            <a:rPr lang="en-US" b="1">
              <a:solidFill>
                <a:schemeClr val="bg1"/>
              </a:solidFill>
              <a:latin typeface="Georgia"/>
            </a:rPr>
            <a:t>External Stakeholder Feedback Draft  2023 SOL</a:t>
          </a:r>
          <a:endParaRPr lang="en-US"/>
        </a:p>
      </dgm:t>
    </dgm:pt>
    <dgm:pt modelId="{3AE492F6-2E12-499A-A9D8-E546204E1D33}" type="parTrans" cxnId="{8D3F8BA0-F402-4BE8-98CA-06FFA28734F5}">
      <dgm:prSet/>
      <dgm:spPr/>
      <dgm:t>
        <a:bodyPr/>
        <a:lstStyle/>
        <a:p>
          <a:endParaRPr lang="en-US"/>
        </a:p>
      </dgm:t>
    </dgm:pt>
    <dgm:pt modelId="{4575CD9D-5F3B-421C-B5A4-ECB612A30789}" type="sibTrans" cxnId="{8D3F8BA0-F402-4BE8-98CA-06FFA28734F5}">
      <dgm:prSet/>
      <dgm:spPr/>
      <dgm:t>
        <a:bodyPr/>
        <a:lstStyle/>
        <a:p>
          <a:endParaRPr lang="en-US"/>
        </a:p>
      </dgm:t>
    </dgm:pt>
    <dgm:pt modelId="{D644C092-14C1-41CE-A1DD-07DDC284AAAB}">
      <dgm:prSet/>
      <dgm:spPr/>
      <dgm:t>
        <a:bodyPr/>
        <a:lstStyle/>
        <a:p>
          <a:r>
            <a:rPr lang="en-US" b="1">
              <a:solidFill>
                <a:schemeClr val="bg1"/>
              </a:solidFill>
              <a:latin typeface="Georgia"/>
            </a:rPr>
            <a:t>Public Hearings Public Feedback Period  </a:t>
          </a:r>
        </a:p>
        <a:p>
          <a:r>
            <a:rPr lang="en-US" b="1">
              <a:solidFill>
                <a:schemeClr val="bg1"/>
              </a:solidFill>
              <a:latin typeface="Georgia"/>
            </a:rPr>
            <a:t>Draft  2023 SOL</a:t>
          </a:r>
        </a:p>
      </dgm:t>
    </dgm:pt>
    <dgm:pt modelId="{517CFA69-87B1-4F50-A075-03C944CB6A91}" type="parTrans" cxnId="{B55C6E4C-0831-4DC9-90D7-3AC8D9E5A905}">
      <dgm:prSet/>
      <dgm:spPr/>
      <dgm:t>
        <a:bodyPr/>
        <a:lstStyle/>
        <a:p>
          <a:endParaRPr lang="en-US"/>
        </a:p>
      </dgm:t>
    </dgm:pt>
    <dgm:pt modelId="{3196867F-7512-466C-BD89-D4FC124D2D92}" type="sibTrans" cxnId="{B55C6E4C-0831-4DC9-90D7-3AC8D9E5A905}">
      <dgm:prSet/>
      <dgm:spPr/>
      <dgm:t>
        <a:bodyPr/>
        <a:lstStyle/>
        <a:p>
          <a:endParaRPr lang="en-US"/>
        </a:p>
      </dgm:t>
    </dgm:pt>
    <dgm:pt modelId="{C789E9BD-C080-46E9-AD77-63DD00F9A193}" type="pres">
      <dgm:prSet presAssocID="{39756194-A3F2-40B9-B6E9-B860CA0FC59F}" presName="Name0" presStyleCnt="0">
        <dgm:presLayoutVars>
          <dgm:dir/>
          <dgm:animLvl val="lvl"/>
          <dgm:resizeHandles val="exact"/>
        </dgm:presLayoutVars>
      </dgm:prSet>
      <dgm:spPr/>
    </dgm:pt>
    <dgm:pt modelId="{04C07D55-B3EE-4EE7-895F-268558CCCB77}" type="pres">
      <dgm:prSet presAssocID="{AE230001-B9E7-4405-8A3B-2E5939CB87FE}" presName="parTxOnly" presStyleLbl="node1" presStyleIdx="0" presStyleCnt="4">
        <dgm:presLayoutVars>
          <dgm:chMax val="0"/>
          <dgm:chPref val="0"/>
          <dgm:bulletEnabled val="1"/>
        </dgm:presLayoutVars>
      </dgm:prSet>
      <dgm:spPr/>
    </dgm:pt>
    <dgm:pt modelId="{513E9E49-D588-49AE-82A0-93CAB471ADBF}" type="pres">
      <dgm:prSet presAssocID="{F5B5FFE4-2E07-4249-893E-42D6AAE2D78D}" presName="parTxOnlySpace" presStyleCnt="0"/>
      <dgm:spPr/>
    </dgm:pt>
    <dgm:pt modelId="{95762DBC-E3D0-456C-9936-DD7334B70E62}" type="pres">
      <dgm:prSet presAssocID="{E20AA424-4C5C-4730-B40D-2B1D7A82A3BB}" presName="parTxOnly" presStyleLbl="node1" presStyleIdx="1" presStyleCnt="4">
        <dgm:presLayoutVars>
          <dgm:chMax val="0"/>
          <dgm:chPref val="0"/>
          <dgm:bulletEnabled val="1"/>
        </dgm:presLayoutVars>
      </dgm:prSet>
      <dgm:spPr/>
    </dgm:pt>
    <dgm:pt modelId="{3F80CAED-2A72-4C96-A4B2-1529B155B180}" type="pres">
      <dgm:prSet presAssocID="{C6ECE654-4A54-49E6-B3BD-70AC42ED3844}" presName="parTxOnlySpace" presStyleCnt="0"/>
      <dgm:spPr/>
    </dgm:pt>
    <dgm:pt modelId="{C4140321-E180-4490-B994-473EA7B190FE}" type="pres">
      <dgm:prSet presAssocID="{5A955065-3F9D-4F54-A860-656C65367244}" presName="parTxOnly" presStyleLbl="node1" presStyleIdx="2" presStyleCnt="4">
        <dgm:presLayoutVars>
          <dgm:chMax val="0"/>
          <dgm:chPref val="0"/>
          <dgm:bulletEnabled val="1"/>
        </dgm:presLayoutVars>
      </dgm:prSet>
      <dgm:spPr/>
    </dgm:pt>
    <dgm:pt modelId="{C114F932-E965-4906-B290-070BDEF9E86D}" type="pres">
      <dgm:prSet presAssocID="{4575CD9D-5F3B-421C-B5A4-ECB612A30789}" presName="parTxOnlySpace" presStyleCnt="0"/>
      <dgm:spPr/>
    </dgm:pt>
    <dgm:pt modelId="{9BF55460-0A7F-41F5-AD42-C805CEFCE14F}" type="pres">
      <dgm:prSet presAssocID="{D644C092-14C1-41CE-A1DD-07DDC284AAAB}" presName="parTxOnly" presStyleLbl="node1" presStyleIdx="3" presStyleCnt="4">
        <dgm:presLayoutVars>
          <dgm:chMax val="0"/>
          <dgm:chPref val="0"/>
          <dgm:bulletEnabled val="1"/>
        </dgm:presLayoutVars>
      </dgm:prSet>
      <dgm:spPr/>
    </dgm:pt>
  </dgm:ptLst>
  <dgm:cxnLst>
    <dgm:cxn modelId="{0CDEBA03-6F64-447B-86E6-64308298A1DD}" type="presOf" srcId="{E20AA424-4C5C-4730-B40D-2B1D7A82A3BB}" destId="{95762DBC-E3D0-456C-9936-DD7334B70E62}" srcOrd="0" destOrd="0" presId="urn:microsoft.com/office/officeart/2005/8/layout/chevron1"/>
    <dgm:cxn modelId="{6D360C60-1AB2-4160-B570-B9AF88483856}" srcId="{39756194-A3F2-40B9-B6E9-B860CA0FC59F}" destId="{AE230001-B9E7-4405-8A3B-2E5939CB87FE}" srcOrd="0" destOrd="0" parTransId="{2858F1E4-09C1-418A-8F4B-63C6AF161F0A}" sibTransId="{F5B5FFE4-2E07-4249-893E-42D6AAE2D78D}"/>
    <dgm:cxn modelId="{154BCA42-FFEA-4B32-93C4-95E5B0D9C23A}" srcId="{39756194-A3F2-40B9-B6E9-B860CA0FC59F}" destId="{E20AA424-4C5C-4730-B40D-2B1D7A82A3BB}" srcOrd="1" destOrd="0" parTransId="{BE4CE0FB-EBF6-4678-A841-543570AC9390}" sibTransId="{C6ECE654-4A54-49E6-B3BD-70AC42ED3844}"/>
    <dgm:cxn modelId="{B55C6E4C-0831-4DC9-90D7-3AC8D9E5A905}" srcId="{39756194-A3F2-40B9-B6E9-B860CA0FC59F}" destId="{D644C092-14C1-41CE-A1DD-07DDC284AAAB}" srcOrd="3" destOrd="0" parTransId="{517CFA69-87B1-4F50-A075-03C944CB6A91}" sibTransId="{3196867F-7512-466C-BD89-D4FC124D2D92}"/>
    <dgm:cxn modelId="{8D3F8BA0-F402-4BE8-98CA-06FFA28734F5}" srcId="{39756194-A3F2-40B9-B6E9-B860CA0FC59F}" destId="{5A955065-3F9D-4F54-A860-656C65367244}" srcOrd="2" destOrd="0" parTransId="{3AE492F6-2E12-499A-A9D8-E546204E1D33}" sibTransId="{4575CD9D-5F3B-421C-B5A4-ECB612A30789}"/>
    <dgm:cxn modelId="{354164B8-71B1-4367-B080-673E720193FD}" type="presOf" srcId="{D644C092-14C1-41CE-A1DD-07DDC284AAAB}" destId="{9BF55460-0A7F-41F5-AD42-C805CEFCE14F}" srcOrd="0" destOrd="0" presId="urn:microsoft.com/office/officeart/2005/8/layout/chevron1"/>
    <dgm:cxn modelId="{5782CFCD-EB01-441F-92B4-CA2A06DE6C94}" type="presOf" srcId="{AE230001-B9E7-4405-8A3B-2E5939CB87FE}" destId="{04C07D55-B3EE-4EE7-895F-268558CCCB77}" srcOrd="0" destOrd="0" presId="urn:microsoft.com/office/officeart/2005/8/layout/chevron1"/>
    <dgm:cxn modelId="{EC9297D0-DC7D-4986-8BFD-F0C250C5B707}" type="presOf" srcId="{5A955065-3F9D-4F54-A860-656C65367244}" destId="{C4140321-E180-4490-B994-473EA7B190FE}" srcOrd="0" destOrd="0" presId="urn:microsoft.com/office/officeart/2005/8/layout/chevron1"/>
    <dgm:cxn modelId="{D0CF16D8-6147-493C-8516-255C3DF57DBF}" type="presOf" srcId="{39756194-A3F2-40B9-B6E9-B860CA0FC59F}" destId="{C789E9BD-C080-46E9-AD77-63DD00F9A193}" srcOrd="0" destOrd="0" presId="urn:microsoft.com/office/officeart/2005/8/layout/chevron1"/>
    <dgm:cxn modelId="{F61EA6FD-6499-4B40-8A1A-1954F7EBFE1A}" type="presParOf" srcId="{C789E9BD-C080-46E9-AD77-63DD00F9A193}" destId="{04C07D55-B3EE-4EE7-895F-268558CCCB77}" srcOrd="0" destOrd="0" presId="urn:microsoft.com/office/officeart/2005/8/layout/chevron1"/>
    <dgm:cxn modelId="{38EB34F7-A6FB-4849-8F51-47C29F6DE91D}" type="presParOf" srcId="{C789E9BD-C080-46E9-AD77-63DD00F9A193}" destId="{513E9E49-D588-49AE-82A0-93CAB471ADBF}" srcOrd="1" destOrd="0" presId="urn:microsoft.com/office/officeart/2005/8/layout/chevron1"/>
    <dgm:cxn modelId="{BF512762-A12A-41E9-88C2-D79D6A71B04D}" type="presParOf" srcId="{C789E9BD-C080-46E9-AD77-63DD00F9A193}" destId="{95762DBC-E3D0-456C-9936-DD7334B70E62}" srcOrd="2" destOrd="0" presId="urn:microsoft.com/office/officeart/2005/8/layout/chevron1"/>
    <dgm:cxn modelId="{4786F328-BF55-4DB3-A7C4-7E029999DC4D}" type="presParOf" srcId="{C789E9BD-C080-46E9-AD77-63DD00F9A193}" destId="{3F80CAED-2A72-4C96-A4B2-1529B155B180}" srcOrd="3" destOrd="0" presId="urn:microsoft.com/office/officeart/2005/8/layout/chevron1"/>
    <dgm:cxn modelId="{F2B3C607-C651-4E18-A188-20344DB2B0FD}" type="presParOf" srcId="{C789E9BD-C080-46E9-AD77-63DD00F9A193}" destId="{C4140321-E180-4490-B994-473EA7B190FE}" srcOrd="4" destOrd="0" presId="urn:microsoft.com/office/officeart/2005/8/layout/chevron1"/>
    <dgm:cxn modelId="{51F278F6-AE1F-47AA-94DF-3B7374B9FEEA}" type="presParOf" srcId="{C789E9BD-C080-46E9-AD77-63DD00F9A193}" destId="{C114F932-E965-4906-B290-070BDEF9E86D}" srcOrd="5" destOrd="0" presId="urn:microsoft.com/office/officeart/2005/8/layout/chevron1"/>
    <dgm:cxn modelId="{61D91975-6C3B-4312-9B87-1BBB4981C0D2}" type="presParOf" srcId="{C789E9BD-C080-46E9-AD77-63DD00F9A193}" destId="{9BF55460-0A7F-41F5-AD42-C805CEFCE14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582F78-9952-481C-9542-4C9443F8AB2E}" type="doc">
      <dgm:prSet loTypeId="urn:microsoft.com/office/officeart/2005/8/layout/venn1" loCatId="relationship" qsTypeId="urn:microsoft.com/office/officeart/2005/8/quickstyle/simple1" qsCatId="simple" csTypeId="urn:microsoft.com/office/officeart/2005/8/colors/accent1_2" csCatId="accent1" phldr="1"/>
      <dgm:spPr/>
    </dgm:pt>
    <dgm:pt modelId="{E439FDF9-13AB-4630-9414-397903FE9185}">
      <dgm:prSet phldrT="[Text]" custT="1"/>
      <dgm:spPr/>
      <dgm:t>
        <a:bodyPr/>
        <a:lstStyle/>
        <a:p>
          <a:r>
            <a:rPr lang="en-US" sz="1600">
              <a:solidFill>
                <a:srgbClr val="000000"/>
              </a:solidFill>
            </a:rPr>
            <a:t>Efficiency</a:t>
          </a:r>
        </a:p>
      </dgm:t>
    </dgm:pt>
    <dgm:pt modelId="{387D3706-36A3-4056-903B-FB7970560F15}" type="parTrans" cxnId="{029F8D46-CEED-4489-B057-E95EFCBBFDF9}">
      <dgm:prSet/>
      <dgm:spPr/>
      <dgm:t>
        <a:bodyPr/>
        <a:lstStyle/>
        <a:p>
          <a:endParaRPr lang="en-US"/>
        </a:p>
      </dgm:t>
    </dgm:pt>
    <dgm:pt modelId="{C728BC08-476E-4B00-BFDC-E3BBA91B01EE}" type="sibTrans" cxnId="{029F8D46-CEED-4489-B057-E95EFCBBFDF9}">
      <dgm:prSet/>
      <dgm:spPr/>
      <dgm:t>
        <a:bodyPr/>
        <a:lstStyle/>
        <a:p>
          <a:endParaRPr lang="en-US"/>
        </a:p>
      </dgm:t>
    </dgm:pt>
    <dgm:pt modelId="{723ABD3D-9475-4C3D-98BB-A8061889CACD}">
      <dgm:prSet phldrT="[Text]" custT="1"/>
      <dgm:spPr/>
      <dgm:t>
        <a:bodyPr/>
        <a:lstStyle/>
        <a:p>
          <a:r>
            <a:rPr lang="en-US" sz="1600">
              <a:solidFill>
                <a:srgbClr val="000000"/>
              </a:solidFill>
            </a:rPr>
            <a:t>Accuracy</a:t>
          </a:r>
        </a:p>
      </dgm:t>
    </dgm:pt>
    <dgm:pt modelId="{70D81304-5C59-498E-87D7-67E62991578E}" type="parTrans" cxnId="{65CE7CEC-D1C4-4A9E-9EEA-79E528A8DD81}">
      <dgm:prSet/>
      <dgm:spPr/>
      <dgm:t>
        <a:bodyPr/>
        <a:lstStyle/>
        <a:p>
          <a:endParaRPr lang="en-US"/>
        </a:p>
      </dgm:t>
    </dgm:pt>
    <dgm:pt modelId="{8FC23290-A8E8-4F42-B958-2C69A7FC8C1F}" type="sibTrans" cxnId="{65CE7CEC-D1C4-4A9E-9EEA-79E528A8DD81}">
      <dgm:prSet/>
      <dgm:spPr/>
      <dgm:t>
        <a:bodyPr/>
        <a:lstStyle/>
        <a:p>
          <a:endParaRPr lang="en-US"/>
        </a:p>
      </dgm:t>
    </dgm:pt>
    <dgm:pt modelId="{B4CE759F-90A4-4B39-A46D-A8B268857C9C}">
      <dgm:prSet phldrT="[Text]" custT="1"/>
      <dgm:spPr/>
      <dgm:t>
        <a:bodyPr/>
        <a:lstStyle/>
        <a:p>
          <a:r>
            <a:rPr lang="en-US" sz="1600">
              <a:solidFill>
                <a:srgbClr val="000000"/>
              </a:solidFill>
            </a:rPr>
            <a:t>Flexibility</a:t>
          </a:r>
        </a:p>
      </dgm:t>
    </dgm:pt>
    <dgm:pt modelId="{04F0DD12-7A57-4D60-AEC6-26AC2DECDEBF}" type="parTrans" cxnId="{9ED5B9CB-BEE1-4E18-92E2-123AD3EFF6EB}">
      <dgm:prSet/>
      <dgm:spPr/>
      <dgm:t>
        <a:bodyPr/>
        <a:lstStyle/>
        <a:p>
          <a:endParaRPr lang="en-US"/>
        </a:p>
      </dgm:t>
    </dgm:pt>
    <dgm:pt modelId="{B531AED3-3135-4185-9BB6-E66D357C222C}" type="sibTrans" cxnId="{9ED5B9CB-BEE1-4E18-92E2-123AD3EFF6EB}">
      <dgm:prSet/>
      <dgm:spPr/>
      <dgm:t>
        <a:bodyPr/>
        <a:lstStyle/>
        <a:p>
          <a:endParaRPr lang="en-US"/>
        </a:p>
      </dgm:t>
    </dgm:pt>
    <dgm:pt modelId="{CCFCB9B8-7310-4E61-8D89-B6685B8B830F}" type="pres">
      <dgm:prSet presAssocID="{A3582F78-9952-481C-9542-4C9443F8AB2E}" presName="compositeShape" presStyleCnt="0">
        <dgm:presLayoutVars>
          <dgm:chMax val="7"/>
          <dgm:dir/>
          <dgm:resizeHandles val="exact"/>
        </dgm:presLayoutVars>
      </dgm:prSet>
      <dgm:spPr/>
    </dgm:pt>
    <dgm:pt modelId="{3236EB57-EF56-4DE6-8AE9-919FE69603A4}" type="pres">
      <dgm:prSet presAssocID="{E439FDF9-13AB-4630-9414-397903FE9185}" presName="circ1" presStyleLbl="vennNode1" presStyleIdx="0" presStyleCnt="3" custLinFactNeighborX="0" custLinFactNeighborY="6201"/>
      <dgm:spPr/>
    </dgm:pt>
    <dgm:pt modelId="{9EDC7695-6F93-4BB4-81A1-AD31842A6D43}" type="pres">
      <dgm:prSet presAssocID="{E439FDF9-13AB-4630-9414-397903FE9185}" presName="circ1Tx" presStyleLbl="revTx" presStyleIdx="0" presStyleCnt="0">
        <dgm:presLayoutVars>
          <dgm:chMax val="0"/>
          <dgm:chPref val="0"/>
          <dgm:bulletEnabled val="1"/>
        </dgm:presLayoutVars>
      </dgm:prSet>
      <dgm:spPr/>
    </dgm:pt>
    <dgm:pt modelId="{B2A44CFA-7ACA-4FF6-BA03-EFB70DF91634}" type="pres">
      <dgm:prSet presAssocID="{723ABD3D-9475-4C3D-98BB-A8061889CACD}" presName="circ2" presStyleLbl="vennNode1" presStyleIdx="1" presStyleCnt="3" custLinFactNeighborX="-741" custLinFactNeighborY="-320"/>
      <dgm:spPr/>
    </dgm:pt>
    <dgm:pt modelId="{44F4C95B-D3AE-49E9-B79E-87CA8FD48EF1}" type="pres">
      <dgm:prSet presAssocID="{723ABD3D-9475-4C3D-98BB-A8061889CACD}" presName="circ2Tx" presStyleLbl="revTx" presStyleIdx="0" presStyleCnt="0">
        <dgm:presLayoutVars>
          <dgm:chMax val="0"/>
          <dgm:chPref val="0"/>
          <dgm:bulletEnabled val="1"/>
        </dgm:presLayoutVars>
      </dgm:prSet>
      <dgm:spPr/>
    </dgm:pt>
    <dgm:pt modelId="{5A6CA64D-A80C-455F-9A86-6918E7C6B49B}" type="pres">
      <dgm:prSet presAssocID="{B4CE759F-90A4-4B39-A46D-A8B268857C9C}" presName="circ3" presStyleLbl="vennNode1" presStyleIdx="2" presStyleCnt="3" custLinFactNeighborX="-2824" custLinFactNeighborY="-4511"/>
      <dgm:spPr/>
    </dgm:pt>
    <dgm:pt modelId="{7B21336C-D228-4134-8137-4A3FF1FB0940}" type="pres">
      <dgm:prSet presAssocID="{B4CE759F-90A4-4B39-A46D-A8B268857C9C}" presName="circ3Tx" presStyleLbl="revTx" presStyleIdx="0" presStyleCnt="0">
        <dgm:presLayoutVars>
          <dgm:chMax val="0"/>
          <dgm:chPref val="0"/>
          <dgm:bulletEnabled val="1"/>
        </dgm:presLayoutVars>
      </dgm:prSet>
      <dgm:spPr/>
    </dgm:pt>
  </dgm:ptLst>
  <dgm:cxnLst>
    <dgm:cxn modelId="{029F8D46-CEED-4489-B057-E95EFCBBFDF9}" srcId="{A3582F78-9952-481C-9542-4C9443F8AB2E}" destId="{E439FDF9-13AB-4630-9414-397903FE9185}" srcOrd="0" destOrd="0" parTransId="{387D3706-36A3-4056-903B-FB7970560F15}" sibTransId="{C728BC08-476E-4B00-BFDC-E3BBA91B01EE}"/>
    <dgm:cxn modelId="{7307D769-3CB8-48D0-979D-6791797AD24F}" type="presOf" srcId="{723ABD3D-9475-4C3D-98BB-A8061889CACD}" destId="{B2A44CFA-7ACA-4FF6-BA03-EFB70DF91634}" srcOrd="0" destOrd="0" presId="urn:microsoft.com/office/officeart/2005/8/layout/venn1"/>
    <dgm:cxn modelId="{53937158-1BEC-4070-85CF-EDD4E88232AE}" type="presOf" srcId="{B4CE759F-90A4-4B39-A46D-A8B268857C9C}" destId="{5A6CA64D-A80C-455F-9A86-6918E7C6B49B}" srcOrd="0" destOrd="0" presId="urn:microsoft.com/office/officeart/2005/8/layout/venn1"/>
    <dgm:cxn modelId="{0988FEA2-09AA-41FF-908B-9B012FC7CA2E}" type="presOf" srcId="{E439FDF9-13AB-4630-9414-397903FE9185}" destId="{3236EB57-EF56-4DE6-8AE9-919FE69603A4}" srcOrd="0" destOrd="0" presId="urn:microsoft.com/office/officeart/2005/8/layout/venn1"/>
    <dgm:cxn modelId="{BEF1BFBF-0B84-45D7-BFE2-9977918858B7}" type="presOf" srcId="{B4CE759F-90A4-4B39-A46D-A8B268857C9C}" destId="{7B21336C-D228-4134-8137-4A3FF1FB0940}" srcOrd="1" destOrd="0" presId="urn:microsoft.com/office/officeart/2005/8/layout/venn1"/>
    <dgm:cxn modelId="{20C435CA-434F-4159-98EC-DF70D5C95EF9}" type="presOf" srcId="{E439FDF9-13AB-4630-9414-397903FE9185}" destId="{9EDC7695-6F93-4BB4-81A1-AD31842A6D43}" srcOrd="1" destOrd="0" presId="urn:microsoft.com/office/officeart/2005/8/layout/venn1"/>
    <dgm:cxn modelId="{6CC5B1CB-0B1D-4E2B-95FD-97C55C065A47}" type="presOf" srcId="{A3582F78-9952-481C-9542-4C9443F8AB2E}" destId="{CCFCB9B8-7310-4E61-8D89-B6685B8B830F}" srcOrd="0" destOrd="0" presId="urn:microsoft.com/office/officeart/2005/8/layout/venn1"/>
    <dgm:cxn modelId="{9ED5B9CB-BEE1-4E18-92E2-123AD3EFF6EB}" srcId="{A3582F78-9952-481C-9542-4C9443F8AB2E}" destId="{B4CE759F-90A4-4B39-A46D-A8B268857C9C}" srcOrd="2" destOrd="0" parTransId="{04F0DD12-7A57-4D60-AEC6-26AC2DECDEBF}" sibTransId="{B531AED3-3135-4185-9BB6-E66D357C222C}"/>
    <dgm:cxn modelId="{9806C9DC-448E-424C-8A17-6D7F55A72B49}" type="presOf" srcId="{723ABD3D-9475-4C3D-98BB-A8061889CACD}" destId="{44F4C95B-D3AE-49E9-B79E-87CA8FD48EF1}" srcOrd="1" destOrd="0" presId="urn:microsoft.com/office/officeart/2005/8/layout/venn1"/>
    <dgm:cxn modelId="{65CE7CEC-D1C4-4A9E-9EEA-79E528A8DD81}" srcId="{A3582F78-9952-481C-9542-4C9443F8AB2E}" destId="{723ABD3D-9475-4C3D-98BB-A8061889CACD}" srcOrd="1" destOrd="0" parTransId="{70D81304-5C59-498E-87D7-67E62991578E}" sibTransId="{8FC23290-A8E8-4F42-B958-2C69A7FC8C1F}"/>
    <dgm:cxn modelId="{AD523D6A-30E7-4ABD-AFB4-2958554826A9}" type="presParOf" srcId="{CCFCB9B8-7310-4E61-8D89-B6685B8B830F}" destId="{3236EB57-EF56-4DE6-8AE9-919FE69603A4}" srcOrd="0" destOrd="0" presId="urn:microsoft.com/office/officeart/2005/8/layout/venn1"/>
    <dgm:cxn modelId="{F93C6DFF-7601-4D2D-A2A1-BF7F00611FF1}" type="presParOf" srcId="{CCFCB9B8-7310-4E61-8D89-B6685B8B830F}" destId="{9EDC7695-6F93-4BB4-81A1-AD31842A6D43}" srcOrd="1" destOrd="0" presId="urn:microsoft.com/office/officeart/2005/8/layout/venn1"/>
    <dgm:cxn modelId="{561F8C75-A7A4-4F84-96B4-7B0025D5AE32}" type="presParOf" srcId="{CCFCB9B8-7310-4E61-8D89-B6685B8B830F}" destId="{B2A44CFA-7ACA-4FF6-BA03-EFB70DF91634}" srcOrd="2" destOrd="0" presId="urn:microsoft.com/office/officeart/2005/8/layout/venn1"/>
    <dgm:cxn modelId="{0662B72A-4677-4C32-99EB-50F94B6EED01}" type="presParOf" srcId="{CCFCB9B8-7310-4E61-8D89-B6685B8B830F}" destId="{44F4C95B-D3AE-49E9-B79E-87CA8FD48EF1}" srcOrd="3" destOrd="0" presId="urn:microsoft.com/office/officeart/2005/8/layout/venn1"/>
    <dgm:cxn modelId="{8C8D44FB-20D0-496A-8014-2132504F2F03}" type="presParOf" srcId="{CCFCB9B8-7310-4E61-8D89-B6685B8B830F}" destId="{5A6CA64D-A80C-455F-9A86-6918E7C6B49B}" srcOrd="4" destOrd="0" presId="urn:microsoft.com/office/officeart/2005/8/layout/venn1"/>
    <dgm:cxn modelId="{4726F085-3FAF-436F-8B7A-25866973FBD9}" type="presParOf" srcId="{CCFCB9B8-7310-4E61-8D89-B6685B8B830F}" destId="{7B21336C-D228-4134-8137-4A3FF1FB094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26108-919E-4E20-9C81-AA313C5AFF63}" type="doc">
      <dgm:prSet loTypeId="urn:microsoft.com/office/officeart/2005/8/layout/hChevron3" loCatId="process" qsTypeId="urn:microsoft.com/office/officeart/2005/8/quickstyle/simple1" qsCatId="simple" csTypeId="urn:microsoft.com/office/officeart/2005/8/colors/accent1_2" csCatId="accent1" phldr="1"/>
      <dgm:spPr/>
    </dgm:pt>
    <dgm:pt modelId="{A14B9413-1777-4432-A4A9-EA3073C72CBF}">
      <dgm:prSet/>
      <dgm:spPr>
        <a:solidFill>
          <a:schemeClr val="bg2">
            <a:lumMod val="40000"/>
            <a:lumOff val="60000"/>
          </a:schemeClr>
        </a:solidFill>
      </dgm:spPr>
      <dgm:t>
        <a:bodyPr/>
        <a:lstStyle/>
        <a:p>
          <a:r>
            <a:rPr lang="en-US">
              <a:solidFill>
                <a:srgbClr val="000000"/>
              </a:solidFill>
              <a:latin typeface="Georgia"/>
            </a:rPr>
            <a:t>2024-2025</a:t>
          </a:r>
        </a:p>
        <a:p>
          <a:pPr rtl="0"/>
          <a:r>
            <a:rPr lang="en-US">
              <a:solidFill>
                <a:srgbClr val="000000"/>
              </a:solidFill>
              <a:latin typeface="Georgia"/>
            </a:rPr>
            <a:t>Full Implementation 2023 Math SOL </a:t>
          </a:r>
        </a:p>
      </dgm:t>
    </dgm:pt>
    <dgm:pt modelId="{C5C19D07-72CE-4EEC-9D1C-DFD47FA6D006}" type="parTrans" cxnId="{0927DF21-B1F5-4186-9128-D0748DA29F06}">
      <dgm:prSet/>
      <dgm:spPr/>
      <dgm:t>
        <a:bodyPr/>
        <a:lstStyle/>
        <a:p>
          <a:endParaRPr lang="en-US"/>
        </a:p>
      </dgm:t>
    </dgm:pt>
    <dgm:pt modelId="{8B8A8EB2-4CDE-402B-BAC7-7FA9B8563D75}" type="sibTrans" cxnId="{0927DF21-B1F5-4186-9128-D0748DA29F06}">
      <dgm:prSet/>
      <dgm:spPr/>
      <dgm:t>
        <a:bodyPr/>
        <a:lstStyle/>
        <a:p>
          <a:endParaRPr lang="en-US"/>
        </a:p>
      </dgm:t>
    </dgm:pt>
    <dgm:pt modelId="{0044F5FD-B931-4ADD-82F9-FC2EB123472A}">
      <dgm:prSet/>
      <dgm:spPr>
        <a:solidFill>
          <a:schemeClr val="accent4">
            <a:lumMod val="60000"/>
            <a:lumOff val="40000"/>
          </a:schemeClr>
        </a:solidFill>
      </dgm:spPr>
      <dgm:t>
        <a:bodyPr/>
        <a:lstStyle/>
        <a:p>
          <a:r>
            <a:rPr lang="en-US">
              <a:solidFill>
                <a:srgbClr val="000000"/>
              </a:solidFill>
              <a:latin typeface="Georgia"/>
            </a:rPr>
            <a:t>2023-2024</a:t>
          </a:r>
        </a:p>
        <a:p>
          <a:pPr rtl="0"/>
          <a:r>
            <a:rPr lang="en-US">
              <a:solidFill>
                <a:srgbClr val="000000"/>
              </a:solidFill>
              <a:latin typeface="Georgia"/>
            </a:rPr>
            <a:t>Crosswalk Year </a:t>
          </a:r>
          <a:br>
            <a:rPr lang="en-US">
              <a:solidFill>
                <a:srgbClr val="000000"/>
              </a:solidFill>
              <a:latin typeface="Georgia"/>
            </a:rPr>
          </a:br>
          <a:r>
            <a:rPr lang="en-US">
              <a:solidFill>
                <a:srgbClr val="000000"/>
              </a:solidFill>
              <a:latin typeface="Georgia"/>
            </a:rPr>
            <a:t>(2016 and 2023 </a:t>
          </a:r>
          <a:br>
            <a:rPr lang="en-US">
              <a:solidFill>
                <a:srgbClr val="000000"/>
              </a:solidFill>
              <a:latin typeface="Georgia"/>
            </a:rPr>
          </a:br>
          <a:r>
            <a:rPr lang="en-US">
              <a:solidFill>
                <a:srgbClr val="000000"/>
              </a:solidFill>
              <a:latin typeface="Georgia"/>
            </a:rPr>
            <a:t>Math SOL taught)</a:t>
          </a:r>
          <a:endParaRPr lang="en-US" b="1">
            <a:solidFill>
              <a:srgbClr val="000000"/>
            </a:solidFill>
            <a:latin typeface="Georgia"/>
          </a:endParaRPr>
        </a:p>
      </dgm:t>
    </dgm:pt>
    <dgm:pt modelId="{39931781-A291-4166-A959-CD400CAD1E30}" type="parTrans" cxnId="{1C00E99E-6C85-40A4-8144-B6B44EA89D39}">
      <dgm:prSet/>
      <dgm:spPr/>
      <dgm:t>
        <a:bodyPr/>
        <a:lstStyle/>
        <a:p>
          <a:endParaRPr lang="en-US"/>
        </a:p>
      </dgm:t>
    </dgm:pt>
    <dgm:pt modelId="{4C30A907-5DC7-4997-92E0-34D918E74ED5}" type="sibTrans" cxnId="{1C00E99E-6C85-40A4-8144-B6B44EA89D39}">
      <dgm:prSet/>
      <dgm:spPr/>
      <dgm:t>
        <a:bodyPr/>
        <a:lstStyle/>
        <a:p>
          <a:endParaRPr lang="en-US"/>
        </a:p>
      </dgm:t>
    </dgm:pt>
    <dgm:pt modelId="{90249B05-516C-4533-9941-9DE89FE6415A}" type="pres">
      <dgm:prSet presAssocID="{5D626108-919E-4E20-9C81-AA313C5AFF63}" presName="Name0" presStyleCnt="0">
        <dgm:presLayoutVars>
          <dgm:dir/>
          <dgm:resizeHandles val="exact"/>
        </dgm:presLayoutVars>
      </dgm:prSet>
      <dgm:spPr/>
    </dgm:pt>
    <dgm:pt modelId="{FF737946-140E-43F8-9F59-2293511DE89D}" type="pres">
      <dgm:prSet presAssocID="{0044F5FD-B931-4ADD-82F9-FC2EB123472A}" presName="parTxOnly" presStyleLbl="node1" presStyleIdx="0" presStyleCnt="2" custScaleX="134645" custScaleY="126035" custLinFactNeighborX="-46996" custLinFactNeighborY="-810">
        <dgm:presLayoutVars>
          <dgm:bulletEnabled val="1"/>
        </dgm:presLayoutVars>
      </dgm:prSet>
      <dgm:spPr/>
    </dgm:pt>
    <dgm:pt modelId="{09CED96F-3AB9-41C5-A09B-1BC82ECF89E0}" type="pres">
      <dgm:prSet presAssocID="{4C30A907-5DC7-4997-92E0-34D918E74ED5}" presName="parSpace" presStyleCnt="0"/>
      <dgm:spPr/>
    </dgm:pt>
    <dgm:pt modelId="{C011CB6A-32EC-4A8F-BDA6-E62F20665021}" type="pres">
      <dgm:prSet presAssocID="{A14B9413-1777-4432-A4A9-EA3073C72CBF}" presName="parTxOnly" presStyleLbl="node1" presStyleIdx="1" presStyleCnt="2" custScaleX="126240" custScaleY="126035" custLinFactNeighborX="-77402" custLinFactNeighborY="-11">
        <dgm:presLayoutVars>
          <dgm:bulletEnabled val="1"/>
        </dgm:presLayoutVars>
      </dgm:prSet>
      <dgm:spPr/>
    </dgm:pt>
  </dgm:ptLst>
  <dgm:cxnLst>
    <dgm:cxn modelId="{7B5AA416-2665-450D-A6CD-DFDCE1CD72CE}" type="presOf" srcId="{A14B9413-1777-4432-A4A9-EA3073C72CBF}" destId="{C011CB6A-32EC-4A8F-BDA6-E62F20665021}" srcOrd="0" destOrd="0" presId="urn:microsoft.com/office/officeart/2005/8/layout/hChevron3"/>
    <dgm:cxn modelId="{0927DF21-B1F5-4186-9128-D0748DA29F06}" srcId="{5D626108-919E-4E20-9C81-AA313C5AFF63}" destId="{A14B9413-1777-4432-A4A9-EA3073C72CBF}" srcOrd="1" destOrd="0" parTransId="{C5C19D07-72CE-4EEC-9D1C-DFD47FA6D006}" sibTransId="{8B8A8EB2-4CDE-402B-BAC7-7FA9B8563D75}"/>
    <dgm:cxn modelId="{1C00E99E-6C85-40A4-8144-B6B44EA89D39}" srcId="{5D626108-919E-4E20-9C81-AA313C5AFF63}" destId="{0044F5FD-B931-4ADD-82F9-FC2EB123472A}" srcOrd="0" destOrd="0" parTransId="{39931781-A291-4166-A959-CD400CAD1E30}" sibTransId="{4C30A907-5DC7-4997-92E0-34D918E74ED5}"/>
    <dgm:cxn modelId="{8CD59BB0-0456-4F70-8BE5-32C27B08AEAC}" type="presOf" srcId="{0044F5FD-B931-4ADD-82F9-FC2EB123472A}" destId="{FF737946-140E-43F8-9F59-2293511DE89D}" srcOrd="0" destOrd="0" presId="urn:microsoft.com/office/officeart/2005/8/layout/hChevron3"/>
    <dgm:cxn modelId="{294F0CC5-7B57-4350-94B2-07C81D13A43F}" type="presOf" srcId="{5D626108-919E-4E20-9C81-AA313C5AFF63}" destId="{90249B05-516C-4533-9941-9DE89FE6415A}" srcOrd="0" destOrd="0" presId="urn:microsoft.com/office/officeart/2005/8/layout/hChevron3"/>
    <dgm:cxn modelId="{4906CF54-24A2-4D5C-A00D-4C01AF294104}" type="presParOf" srcId="{90249B05-516C-4533-9941-9DE89FE6415A}" destId="{FF737946-140E-43F8-9F59-2293511DE89D}" srcOrd="0" destOrd="0" presId="urn:microsoft.com/office/officeart/2005/8/layout/hChevron3"/>
    <dgm:cxn modelId="{1AA08448-BE43-46BA-B624-73C6E9267E40}" type="presParOf" srcId="{90249B05-516C-4533-9941-9DE89FE6415A}" destId="{09CED96F-3AB9-41C5-A09B-1BC82ECF89E0}" srcOrd="1" destOrd="0" presId="urn:microsoft.com/office/officeart/2005/8/layout/hChevron3"/>
    <dgm:cxn modelId="{60998AE5-4935-4EAA-8C84-F991371770EF}" type="presParOf" srcId="{90249B05-516C-4533-9941-9DE89FE6415A}" destId="{C011CB6A-32EC-4A8F-BDA6-E62F20665021}"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D626108-919E-4E20-9C81-AA313C5AFF63}" type="doc">
      <dgm:prSet loTypeId="urn:microsoft.com/office/officeart/2005/8/layout/hChevron3" loCatId="process" qsTypeId="urn:microsoft.com/office/officeart/2005/8/quickstyle/simple1" qsCatId="simple" csTypeId="urn:microsoft.com/office/officeart/2005/8/colors/accent1_2" csCatId="accent1" phldr="1"/>
      <dgm:spPr/>
    </dgm:pt>
    <dgm:pt modelId="{84AC3756-6499-4A54-BD00-841C185EA696}">
      <dgm:prSet custT="1"/>
      <dgm:spPr>
        <a:solidFill>
          <a:srgbClr val="002060"/>
        </a:solidFill>
      </dgm:spPr>
      <dgm:t>
        <a:bodyPr/>
        <a:lstStyle/>
        <a:p>
          <a:r>
            <a:rPr lang="en-US" sz="2000">
              <a:latin typeface="Georgia"/>
            </a:rPr>
            <a:t>June 2023</a:t>
          </a:r>
        </a:p>
        <a:p>
          <a:pPr rtl="0"/>
          <a:r>
            <a:rPr lang="en-US" sz="2000">
              <a:latin typeface="Georgia"/>
            </a:rPr>
            <a:t>BOE First Review of  Draft 2023 SOL</a:t>
          </a:r>
        </a:p>
      </dgm:t>
    </dgm:pt>
    <dgm:pt modelId="{04361D32-D7B1-4EAB-B606-9832C85F7F61}" type="parTrans" cxnId="{45395FD3-7DAF-4B65-84E9-0F62D0B690AA}">
      <dgm:prSet/>
      <dgm:spPr/>
      <dgm:t>
        <a:bodyPr/>
        <a:lstStyle/>
        <a:p>
          <a:endParaRPr lang="en-US"/>
        </a:p>
      </dgm:t>
    </dgm:pt>
    <dgm:pt modelId="{BEBCE563-E5E2-4224-AF53-C222D8EBEE13}" type="sibTrans" cxnId="{45395FD3-7DAF-4B65-84E9-0F62D0B690AA}">
      <dgm:prSet/>
      <dgm:spPr/>
      <dgm:t>
        <a:bodyPr/>
        <a:lstStyle/>
        <a:p>
          <a:endParaRPr lang="en-US"/>
        </a:p>
      </dgm:t>
    </dgm:pt>
    <dgm:pt modelId="{A14B9413-1777-4432-A4A9-EA3073C72CBF}">
      <dgm:prSet custT="1"/>
      <dgm:spPr>
        <a:solidFill>
          <a:srgbClr val="002060"/>
        </a:solidFill>
      </dgm:spPr>
      <dgm:t>
        <a:bodyPr/>
        <a:lstStyle/>
        <a:p>
          <a:pPr rtl="0"/>
          <a:r>
            <a:rPr lang="en-US" sz="1800">
              <a:latin typeface="Georgia"/>
            </a:rPr>
            <a:t>August/September 2023</a:t>
          </a:r>
        </a:p>
        <a:p>
          <a:r>
            <a:rPr lang="en-US" sz="1800">
              <a:latin typeface="Georgia"/>
            </a:rPr>
            <a:t>BOE Final Review of Draft 2023 SOL</a:t>
          </a:r>
        </a:p>
      </dgm:t>
    </dgm:pt>
    <dgm:pt modelId="{C5C19D07-72CE-4EEC-9D1C-DFD47FA6D006}" type="parTrans" cxnId="{0927DF21-B1F5-4186-9128-D0748DA29F06}">
      <dgm:prSet/>
      <dgm:spPr/>
      <dgm:t>
        <a:bodyPr/>
        <a:lstStyle/>
        <a:p>
          <a:endParaRPr lang="en-US"/>
        </a:p>
      </dgm:t>
    </dgm:pt>
    <dgm:pt modelId="{8B8A8EB2-4CDE-402B-BAC7-7FA9B8563D75}" type="sibTrans" cxnId="{0927DF21-B1F5-4186-9128-D0748DA29F06}">
      <dgm:prSet/>
      <dgm:spPr/>
      <dgm:t>
        <a:bodyPr/>
        <a:lstStyle/>
        <a:p>
          <a:endParaRPr lang="en-US"/>
        </a:p>
      </dgm:t>
    </dgm:pt>
    <dgm:pt modelId="{0044F5FD-B931-4ADD-82F9-FC2EB123472A}">
      <dgm:prSet custT="1"/>
      <dgm:spPr>
        <a:solidFill>
          <a:schemeClr val="bg1">
            <a:lumMod val="75000"/>
          </a:schemeClr>
        </a:solidFill>
      </dgm:spPr>
      <dgm:t>
        <a:bodyPr/>
        <a:lstStyle/>
        <a:p>
          <a:r>
            <a:rPr lang="en-US" sz="1800" b="0">
              <a:solidFill>
                <a:srgbClr val="002060"/>
              </a:solidFill>
              <a:latin typeface="Georgia"/>
            </a:rPr>
            <a:t>June– August 2023</a:t>
          </a:r>
        </a:p>
        <a:p>
          <a:pPr rtl="0"/>
          <a:r>
            <a:rPr lang="en-US" sz="1800" b="0">
              <a:solidFill>
                <a:srgbClr val="002060"/>
              </a:solidFill>
              <a:latin typeface="Georgia"/>
            </a:rPr>
            <a:t>Public Hearings and Feedback Period  </a:t>
          </a:r>
          <a:br>
            <a:rPr lang="en-US" sz="1800" b="0">
              <a:latin typeface="Georgia"/>
            </a:rPr>
          </a:br>
          <a:r>
            <a:rPr lang="en-US" sz="1800" b="0">
              <a:solidFill>
                <a:srgbClr val="002060"/>
              </a:solidFill>
              <a:latin typeface="Georgia"/>
            </a:rPr>
            <a:t>Draft 2023 SOL</a:t>
          </a:r>
        </a:p>
      </dgm:t>
    </dgm:pt>
    <dgm:pt modelId="{39931781-A291-4166-A959-CD400CAD1E30}" type="parTrans" cxnId="{1C00E99E-6C85-40A4-8144-B6B44EA89D39}">
      <dgm:prSet/>
      <dgm:spPr/>
      <dgm:t>
        <a:bodyPr/>
        <a:lstStyle/>
        <a:p>
          <a:endParaRPr lang="en-US"/>
        </a:p>
      </dgm:t>
    </dgm:pt>
    <dgm:pt modelId="{4C30A907-5DC7-4997-92E0-34D918E74ED5}" type="sibTrans" cxnId="{1C00E99E-6C85-40A4-8144-B6B44EA89D39}">
      <dgm:prSet/>
      <dgm:spPr/>
      <dgm:t>
        <a:bodyPr/>
        <a:lstStyle/>
        <a:p>
          <a:endParaRPr lang="en-US"/>
        </a:p>
      </dgm:t>
    </dgm:pt>
    <dgm:pt modelId="{90249B05-516C-4533-9941-9DE89FE6415A}" type="pres">
      <dgm:prSet presAssocID="{5D626108-919E-4E20-9C81-AA313C5AFF63}" presName="Name0" presStyleCnt="0">
        <dgm:presLayoutVars>
          <dgm:dir/>
          <dgm:resizeHandles val="exact"/>
        </dgm:presLayoutVars>
      </dgm:prSet>
      <dgm:spPr/>
    </dgm:pt>
    <dgm:pt modelId="{80AB18D3-115E-439C-BA44-7F06A7117268}" type="pres">
      <dgm:prSet presAssocID="{84AC3756-6499-4A54-BD00-841C185EA696}" presName="parTxOnly" presStyleLbl="node1" presStyleIdx="0" presStyleCnt="3" custScaleX="120261" custScaleY="130343" custLinFactNeighborX="-1477" custLinFactNeighborY="-700">
        <dgm:presLayoutVars>
          <dgm:bulletEnabled val="1"/>
        </dgm:presLayoutVars>
      </dgm:prSet>
      <dgm:spPr/>
    </dgm:pt>
    <dgm:pt modelId="{E41EC962-6ADF-47D8-83C1-199A5F62A9C4}" type="pres">
      <dgm:prSet presAssocID="{BEBCE563-E5E2-4224-AF53-C222D8EBEE13}" presName="parSpace" presStyleCnt="0"/>
      <dgm:spPr/>
    </dgm:pt>
    <dgm:pt modelId="{FF737946-140E-43F8-9F59-2293511DE89D}" type="pres">
      <dgm:prSet presAssocID="{0044F5FD-B931-4ADD-82F9-FC2EB123472A}" presName="parTxOnly" presStyleLbl="node1" presStyleIdx="1" presStyleCnt="3" custScaleX="134645" custScaleY="126035" custLinFactNeighborX="-46996" custLinFactNeighborY="-810">
        <dgm:presLayoutVars>
          <dgm:bulletEnabled val="1"/>
        </dgm:presLayoutVars>
      </dgm:prSet>
      <dgm:spPr/>
    </dgm:pt>
    <dgm:pt modelId="{09CED96F-3AB9-41C5-A09B-1BC82ECF89E0}" type="pres">
      <dgm:prSet presAssocID="{4C30A907-5DC7-4997-92E0-34D918E74ED5}" presName="parSpace" presStyleCnt="0"/>
      <dgm:spPr/>
    </dgm:pt>
    <dgm:pt modelId="{C011CB6A-32EC-4A8F-BDA6-E62F20665021}" type="pres">
      <dgm:prSet presAssocID="{A14B9413-1777-4432-A4A9-EA3073C72CBF}" presName="parTxOnly" presStyleLbl="node1" presStyleIdx="2" presStyleCnt="3" custScaleX="126240" custScaleY="126035" custLinFactNeighborX="-77402" custLinFactNeighborY="-11">
        <dgm:presLayoutVars>
          <dgm:bulletEnabled val="1"/>
        </dgm:presLayoutVars>
      </dgm:prSet>
      <dgm:spPr/>
    </dgm:pt>
  </dgm:ptLst>
  <dgm:cxnLst>
    <dgm:cxn modelId="{7B5AA416-2665-450D-A6CD-DFDCE1CD72CE}" type="presOf" srcId="{A14B9413-1777-4432-A4A9-EA3073C72CBF}" destId="{C011CB6A-32EC-4A8F-BDA6-E62F20665021}" srcOrd="0" destOrd="0" presId="urn:microsoft.com/office/officeart/2005/8/layout/hChevron3"/>
    <dgm:cxn modelId="{0927DF21-B1F5-4186-9128-D0748DA29F06}" srcId="{5D626108-919E-4E20-9C81-AA313C5AFF63}" destId="{A14B9413-1777-4432-A4A9-EA3073C72CBF}" srcOrd="2" destOrd="0" parTransId="{C5C19D07-72CE-4EEC-9D1C-DFD47FA6D006}" sibTransId="{8B8A8EB2-4CDE-402B-BAC7-7FA9B8563D75}"/>
    <dgm:cxn modelId="{1C00E99E-6C85-40A4-8144-B6B44EA89D39}" srcId="{5D626108-919E-4E20-9C81-AA313C5AFF63}" destId="{0044F5FD-B931-4ADD-82F9-FC2EB123472A}" srcOrd="1" destOrd="0" parTransId="{39931781-A291-4166-A959-CD400CAD1E30}" sibTransId="{4C30A907-5DC7-4997-92E0-34D918E74ED5}"/>
    <dgm:cxn modelId="{8CD59BB0-0456-4F70-8BE5-32C27B08AEAC}" type="presOf" srcId="{0044F5FD-B931-4ADD-82F9-FC2EB123472A}" destId="{FF737946-140E-43F8-9F59-2293511DE89D}" srcOrd="0" destOrd="0" presId="urn:microsoft.com/office/officeart/2005/8/layout/hChevron3"/>
    <dgm:cxn modelId="{294F0CC5-7B57-4350-94B2-07C81D13A43F}" type="presOf" srcId="{5D626108-919E-4E20-9C81-AA313C5AFF63}" destId="{90249B05-516C-4533-9941-9DE89FE6415A}" srcOrd="0" destOrd="0" presId="urn:microsoft.com/office/officeart/2005/8/layout/hChevron3"/>
    <dgm:cxn modelId="{45395FD3-7DAF-4B65-84E9-0F62D0B690AA}" srcId="{5D626108-919E-4E20-9C81-AA313C5AFF63}" destId="{84AC3756-6499-4A54-BD00-841C185EA696}" srcOrd="0" destOrd="0" parTransId="{04361D32-D7B1-4EAB-B606-9832C85F7F61}" sibTransId="{BEBCE563-E5E2-4224-AF53-C222D8EBEE13}"/>
    <dgm:cxn modelId="{BC3051DA-E706-4642-9180-31C14D2B55F3}" type="presOf" srcId="{84AC3756-6499-4A54-BD00-841C185EA696}" destId="{80AB18D3-115E-439C-BA44-7F06A7117268}" srcOrd="0" destOrd="0" presId="urn:microsoft.com/office/officeart/2005/8/layout/hChevron3"/>
    <dgm:cxn modelId="{1A7D7A2F-0142-48B6-9ED7-8273AC0A5EE6}" type="presParOf" srcId="{90249B05-516C-4533-9941-9DE89FE6415A}" destId="{80AB18D3-115E-439C-BA44-7F06A7117268}" srcOrd="0" destOrd="0" presId="urn:microsoft.com/office/officeart/2005/8/layout/hChevron3"/>
    <dgm:cxn modelId="{2C66E0DD-49D9-4E8B-BACE-DAADC533B59D}" type="presParOf" srcId="{90249B05-516C-4533-9941-9DE89FE6415A}" destId="{E41EC962-6ADF-47D8-83C1-199A5F62A9C4}" srcOrd="1" destOrd="0" presId="urn:microsoft.com/office/officeart/2005/8/layout/hChevron3"/>
    <dgm:cxn modelId="{4906CF54-24A2-4D5C-A00D-4C01AF294104}" type="presParOf" srcId="{90249B05-516C-4533-9941-9DE89FE6415A}" destId="{FF737946-140E-43F8-9F59-2293511DE89D}" srcOrd="2" destOrd="0" presId="urn:microsoft.com/office/officeart/2005/8/layout/hChevron3"/>
    <dgm:cxn modelId="{1AA08448-BE43-46BA-B624-73C6E9267E40}" type="presParOf" srcId="{90249B05-516C-4533-9941-9DE89FE6415A}" destId="{09CED96F-3AB9-41C5-A09B-1BC82ECF89E0}" srcOrd="3" destOrd="0" presId="urn:microsoft.com/office/officeart/2005/8/layout/hChevron3"/>
    <dgm:cxn modelId="{60998AE5-4935-4EAA-8C84-F991371770EF}" type="presParOf" srcId="{90249B05-516C-4533-9941-9DE89FE6415A}" destId="{C011CB6A-32EC-4A8F-BDA6-E62F20665021}"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07D55-B3EE-4EE7-895F-268558CCCB77}">
      <dsp:nvSpPr>
        <dsp:cNvPr id="0" name=""/>
        <dsp:cNvSpPr/>
      </dsp:nvSpPr>
      <dsp:spPr>
        <a:xfrm>
          <a:off x="4167" y="461255"/>
          <a:ext cx="2425879" cy="970351"/>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Georgia" panose="02040502050405020303" pitchFamily="18" charset="0"/>
            </a:rPr>
            <a:t>Public Comment Period</a:t>
          </a:r>
        </a:p>
        <a:p>
          <a:pPr marL="0" lvl="0" indent="0" algn="ctr" defTabSz="577850">
            <a:lnSpc>
              <a:spcPct val="90000"/>
            </a:lnSpc>
            <a:spcBef>
              <a:spcPct val="0"/>
            </a:spcBef>
            <a:spcAft>
              <a:spcPct val="35000"/>
            </a:spcAft>
            <a:buNone/>
          </a:pPr>
          <a:r>
            <a:rPr lang="en-US" sz="1300" b="1" kern="1200">
              <a:solidFill>
                <a:schemeClr val="bg1"/>
              </a:solidFill>
              <a:latin typeface="Georgia" panose="02040502050405020303" pitchFamily="18" charset="0"/>
            </a:rPr>
            <a:t>2016 SOL Input</a:t>
          </a:r>
          <a:endParaRPr lang="en-US" sz="1300" kern="1200">
            <a:solidFill>
              <a:schemeClr val="bg1"/>
            </a:solidFill>
          </a:endParaRPr>
        </a:p>
      </dsp:txBody>
      <dsp:txXfrm>
        <a:off x="489343" y="461255"/>
        <a:ext cx="1455528" cy="970351"/>
      </dsp:txXfrm>
    </dsp:sp>
    <dsp:sp modelId="{95762DBC-E3D0-456C-9936-DD7334B70E62}">
      <dsp:nvSpPr>
        <dsp:cNvPr id="0" name=""/>
        <dsp:cNvSpPr/>
      </dsp:nvSpPr>
      <dsp:spPr>
        <a:xfrm>
          <a:off x="2187459" y="461255"/>
          <a:ext cx="2425879" cy="970351"/>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latin typeface="Georgia" panose="02040502050405020303" pitchFamily="18" charset="0"/>
            </a:rPr>
            <a:t>Public Engagement Sessions </a:t>
          </a:r>
        </a:p>
        <a:p>
          <a:pPr marL="0" lvl="0" indent="0" algn="ctr" defTabSz="577850">
            <a:lnSpc>
              <a:spcPct val="90000"/>
            </a:lnSpc>
            <a:spcBef>
              <a:spcPct val="0"/>
            </a:spcBef>
            <a:spcAft>
              <a:spcPct val="35000"/>
            </a:spcAft>
            <a:buNone/>
          </a:pPr>
          <a:r>
            <a:rPr lang="en-US" sz="1300" b="1" kern="1200">
              <a:latin typeface="Georgia" panose="02040502050405020303" pitchFamily="18" charset="0"/>
            </a:rPr>
            <a:t>2016 SOL Input</a:t>
          </a:r>
        </a:p>
      </dsp:txBody>
      <dsp:txXfrm>
        <a:off x="2672635" y="461255"/>
        <a:ext cx="1455528" cy="970351"/>
      </dsp:txXfrm>
    </dsp:sp>
    <dsp:sp modelId="{C4140321-E180-4490-B994-473EA7B190FE}">
      <dsp:nvSpPr>
        <dsp:cNvPr id="0" name=""/>
        <dsp:cNvSpPr/>
      </dsp:nvSpPr>
      <dsp:spPr>
        <a:xfrm>
          <a:off x="4370751" y="461255"/>
          <a:ext cx="2425879" cy="970351"/>
        </a:xfrm>
        <a:prstGeom prst="chevron">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Georgia"/>
            </a:rPr>
            <a:t>External Stakeholder Feedback Draft  2023 SOL</a:t>
          </a:r>
          <a:endParaRPr lang="en-US" sz="1300" kern="1200"/>
        </a:p>
      </dsp:txBody>
      <dsp:txXfrm>
        <a:off x="4855927" y="461255"/>
        <a:ext cx="1455528" cy="970351"/>
      </dsp:txXfrm>
    </dsp:sp>
    <dsp:sp modelId="{9BF55460-0A7F-41F5-AD42-C805CEFCE14F}">
      <dsp:nvSpPr>
        <dsp:cNvPr id="0" name=""/>
        <dsp:cNvSpPr/>
      </dsp:nvSpPr>
      <dsp:spPr>
        <a:xfrm>
          <a:off x="6554042" y="461255"/>
          <a:ext cx="2425879" cy="9703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Georgia"/>
            </a:rPr>
            <a:t>Public Hearings Public Feedback Period  </a:t>
          </a:r>
        </a:p>
        <a:p>
          <a:pPr marL="0" lvl="0" indent="0" algn="ctr" defTabSz="577850">
            <a:lnSpc>
              <a:spcPct val="90000"/>
            </a:lnSpc>
            <a:spcBef>
              <a:spcPct val="0"/>
            </a:spcBef>
            <a:spcAft>
              <a:spcPct val="35000"/>
            </a:spcAft>
            <a:buNone/>
          </a:pPr>
          <a:r>
            <a:rPr lang="en-US" sz="1300" b="1" kern="1200">
              <a:solidFill>
                <a:schemeClr val="bg1"/>
              </a:solidFill>
              <a:latin typeface="Georgia"/>
            </a:rPr>
            <a:t>Draft  2023 SOL</a:t>
          </a:r>
        </a:p>
      </dsp:txBody>
      <dsp:txXfrm>
        <a:off x="7039218" y="461255"/>
        <a:ext cx="1455528" cy="970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6EB57-EF56-4DE6-8AE9-919FE69603A4}">
      <dsp:nvSpPr>
        <dsp:cNvPr id="0" name=""/>
        <dsp:cNvSpPr/>
      </dsp:nvSpPr>
      <dsp:spPr>
        <a:xfrm>
          <a:off x="1010475" y="123258"/>
          <a:ext cx="1487850" cy="14878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00000"/>
              </a:solidFill>
            </a:rPr>
            <a:t>Efficiency</a:t>
          </a:r>
        </a:p>
      </dsp:txBody>
      <dsp:txXfrm>
        <a:off x="1208855" y="383632"/>
        <a:ext cx="1091090" cy="669532"/>
      </dsp:txXfrm>
    </dsp:sp>
    <dsp:sp modelId="{B2A44CFA-7ACA-4FF6-BA03-EFB70DF91634}">
      <dsp:nvSpPr>
        <dsp:cNvPr id="0" name=""/>
        <dsp:cNvSpPr/>
      </dsp:nvSpPr>
      <dsp:spPr>
        <a:xfrm>
          <a:off x="1536315" y="956142"/>
          <a:ext cx="1487850" cy="14878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00000"/>
              </a:solidFill>
            </a:rPr>
            <a:t>Accuracy</a:t>
          </a:r>
        </a:p>
      </dsp:txBody>
      <dsp:txXfrm>
        <a:off x="1991350" y="1340503"/>
        <a:ext cx="892710" cy="818317"/>
      </dsp:txXfrm>
    </dsp:sp>
    <dsp:sp modelId="{5A6CA64D-A80C-455F-9A86-6918E7C6B49B}">
      <dsp:nvSpPr>
        <dsp:cNvPr id="0" name=""/>
        <dsp:cNvSpPr/>
      </dsp:nvSpPr>
      <dsp:spPr>
        <a:xfrm>
          <a:off x="431592" y="893786"/>
          <a:ext cx="1487850" cy="14878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00000"/>
              </a:solidFill>
            </a:rPr>
            <a:t>Flexibility</a:t>
          </a:r>
        </a:p>
      </dsp:txBody>
      <dsp:txXfrm>
        <a:off x="571698" y="1278147"/>
        <a:ext cx="892710" cy="818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37946-140E-43F8-9F59-2293511DE89D}">
      <dsp:nvSpPr>
        <dsp:cNvPr id="0" name=""/>
        <dsp:cNvSpPr/>
      </dsp:nvSpPr>
      <dsp:spPr>
        <a:xfrm>
          <a:off x="0" y="0"/>
          <a:ext cx="4041224" cy="1317471"/>
        </a:xfrm>
        <a:prstGeom prst="homePlat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a:solidFill>
                <a:srgbClr val="000000"/>
              </a:solidFill>
              <a:latin typeface="Georgia"/>
            </a:rPr>
            <a:t>2023-2024</a:t>
          </a:r>
        </a:p>
        <a:p>
          <a:pPr marL="0" lvl="0" indent="0" algn="ctr" defTabSz="933450" rtl="0">
            <a:lnSpc>
              <a:spcPct val="90000"/>
            </a:lnSpc>
            <a:spcBef>
              <a:spcPct val="0"/>
            </a:spcBef>
            <a:spcAft>
              <a:spcPct val="35000"/>
            </a:spcAft>
            <a:buNone/>
          </a:pPr>
          <a:r>
            <a:rPr lang="en-US" sz="2100" kern="1200">
              <a:solidFill>
                <a:srgbClr val="000000"/>
              </a:solidFill>
              <a:latin typeface="Georgia"/>
            </a:rPr>
            <a:t>Crosswalk Year </a:t>
          </a:r>
          <a:br>
            <a:rPr lang="en-US" sz="2100" kern="1200">
              <a:solidFill>
                <a:srgbClr val="000000"/>
              </a:solidFill>
              <a:latin typeface="Georgia"/>
            </a:rPr>
          </a:br>
          <a:r>
            <a:rPr lang="en-US" sz="2100" kern="1200">
              <a:solidFill>
                <a:srgbClr val="000000"/>
              </a:solidFill>
              <a:latin typeface="Georgia"/>
            </a:rPr>
            <a:t>(2016 and 2023 </a:t>
          </a:r>
          <a:br>
            <a:rPr lang="en-US" sz="2100" kern="1200">
              <a:solidFill>
                <a:srgbClr val="000000"/>
              </a:solidFill>
              <a:latin typeface="Georgia"/>
            </a:rPr>
          </a:br>
          <a:r>
            <a:rPr lang="en-US" sz="2100" kern="1200">
              <a:solidFill>
                <a:srgbClr val="000000"/>
              </a:solidFill>
              <a:latin typeface="Georgia"/>
            </a:rPr>
            <a:t>Math SOL taught)</a:t>
          </a:r>
          <a:endParaRPr lang="en-US" sz="2100" b="1" kern="1200">
            <a:solidFill>
              <a:srgbClr val="000000"/>
            </a:solidFill>
            <a:latin typeface="Georgia"/>
          </a:endParaRPr>
        </a:p>
      </dsp:txBody>
      <dsp:txXfrm>
        <a:off x="0" y="0"/>
        <a:ext cx="3711856" cy="1317471"/>
      </dsp:txXfrm>
    </dsp:sp>
    <dsp:sp modelId="{C011CB6A-32EC-4A8F-BDA6-E62F20665021}">
      <dsp:nvSpPr>
        <dsp:cNvPr id="0" name=""/>
        <dsp:cNvSpPr/>
      </dsp:nvSpPr>
      <dsp:spPr>
        <a:xfrm>
          <a:off x="2977161" y="0"/>
          <a:ext cx="3788957" cy="1317471"/>
        </a:xfrm>
        <a:prstGeom prst="chevron">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a:solidFill>
                <a:srgbClr val="000000"/>
              </a:solidFill>
              <a:latin typeface="Georgia"/>
            </a:rPr>
            <a:t>2024-2025</a:t>
          </a:r>
        </a:p>
        <a:p>
          <a:pPr marL="0" lvl="0" indent="0" algn="ctr" defTabSz="933450" rtl="0">
            <a:lnSpc>
              <a:spcPct val="90000"/>
            </a:lnSpc>
            <a:spcBef>
              <a:spcPct val="0"/>
            </a:spcBef>
            <a:spcAft>
              <a:spcPct val="35000"/>
            </a:spcAft>
            <a:buNone/>
          </a:pPr>
          <a:r>
            <a:rPr lang="en-US" sz="2100" kern="1200">
              <a:solidFill>
                <a:srgbClr val="000000"/>
              </a:solidFill>
              <a:latin typeface="Georgia"/>
            </a:rPr>
            <a:t>Full Implementation 2023 Math SOL </a:t>
          </a:r>
        </a:p>
      </dsp:txBody>
      <dsp:txXfrm>
        <a:off x="3635897" y="0"/>
        <a:ext cx="2471486" cy="1317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B18D3-115E-439C-BA44-7F06A7117268}">
      <dsp:nvSpPr>
        <dsp:cNvPr id="0" name=""/>
        <dsp:cNvSpPr/>
      </dsp:nvSpPr>
      <dsp:spPr>
        <a:xfrm>
          <a:off x="0" y="121734"/>
          <a:ext cx="3200553" cy="1387547"/>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a:latin typeface="Georgia"/>
            </a:rPr>
            <a:t>June 2023</a:t>
          </a:r>
        </a:p>
        <a:p>
          <a:pPr marL="0" lvl="0" indent="0" algn="ctr" defTabSz="889000" rtl="0">
            <a:lnSpc>
              <a:spcPct val="90000"/>
            </a:lnSpc>
            <a:spcBef>
              <a:spcPct val="0"/>
            </a:spcBef>
            <a:spcAft>
              <a:spcPct val="35000"/>
            </a:spcAft>
            <a:buNone/>
          </a:pPr>
          <a:r>
            <a:rPr lang="en-US" sz="2000" kern="1200">
              <a:latin typeface="Georgia"/>
            </a:rPr>
            <a:t>BOE First Review of  Draft 2023 SOL</a:t>
          </a:r>
        </a:p>
      </dsp:txBody>
      <dsp:txXfrm>
        <a:off x="0" y="121734"/>
        <a:ext cx="2853666" cy="1387547"/>
      </dsp:txXfrm>
    </dsp:sp>
    <dsp:sp modelId="{FF737946-140E-43F8-9F59-2293511DE89D}">
      <dsp:nvSpPr>
        <dsp:cNvPr id="0" name=""/>
        <dsp:cNvSpPr/>
      </dsp:nvSpPr>
      <dsp:spPr>
        <a:xfrm>
          <a:off x="2420633" y="143493"/>
          <a:ext cx="3583360" cy="1341687"/>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0" kern="1200">
              <a:solidFill>
                <a:srgbClr val="002060"/>
              </a:solidFill>
              <a:latin typeface="Georgia"/>
            </a:rPr>
            <a:t>June– August 2023</a:t>
          </a:r>
        </a:p>
        <a:p>
          <a:pPr marL="0" lvl="0" indent="0" algn="ctr" defTabSz="800100" rtl="0">
            <a:lnSpc>
              <a:spcPct val="90000"/>
            </a:lnSpc>
            <a:spcBef>
              <a:spcPct val="0"/>
            </a:spcBef>
            <a:spcAft>
              <a:spcPct val="35000"/>
            </a:spcAft>
            <a:buNone/>
          </a:pPr>
          <a:r>
            <a:rPr lang="en-US" sz="1800" b="0" kern="1200">
              <a:solidFill>
                <a:srgbClr val="002060"/>
              </a:solidFill>
              <a:latin typeface="Georgia"/>
            </a:rPr>
            <a:t>Public Hearings and Feedback Period  </a:t>
          </a:r>
          <a:br>
            <a:rPr lang="en-US" sz="1800" b="0" kern="1200">
              <a:latin typeface="Georgia"/>
            </a:rPr>
          </a:br>
          <a:r>
            <a:rPr lang="en-US" sz="1800" b="0" kern="1200">
              <a:solidFill>
                <a:srgbClr val="002060"/>
              </a:solidFill>
              <a:latin typeface="Georgia"/>
            </a:rPr>
            <a:t>Draft 2023 SOL</a:t>
          </a:r>
        </a:p>
      </dsp:txBody>
      <dsp:txXfrm>
        <a:off x="3091477" y="143493"/>
        <a:ext cx="2241673" cy="1341687"/>
      </dsp:txXfrm>
    </dsp:sp>
    <dsp:sp modelId="{C011CB6A-32EC-4A8F-BDA6-E62F20665021}">
      <dsp:nvSpPr>
        <dsp:cNvPr id="0" name=""/>
        <dsp:cNvSpPr/>
      </dsp:nvSpPr>
      <dsp:spPr>
        <a:xfrm>
          <a:off x="5309885" y="151999"/>
          <a:ext cx="3359675" cy="1341687"/>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Georgia"/>
            </a:rPr>
            <a:t>August/September 2023</a:t>
          </a:r>
        </a:p>
        <a:p>
          <a:pPr marL="0" lvl="0" indent="0" algn="ctr" defTabSz="800100">
            <a:lnSpc>
              <a:spcPct val="90000"/>
            </a:lnSpc>
            <a:spcBef>
              <a:spcPct val="0"/>
            </a:spcBef>
            <a:spcAft>
              <a:spcPct val="35000"/>
            </a:spcAft>
            <a:buNone/>
          </a:pPr>
          <a:r>
            <a:rPr lang="en-US" sz="1800" kern="1200">
              <a:latin typeface="Georgia"/>
            </a:rPr>
            <a:t>BOE Final Review of Draft 2023 SOL</a:t>
          </a:r>
        </a:p>
      </dsp:txBody>
      <dsp:txXfrm>
        <a:off x="5980729" y="151999"/>
        <a:ext cx="2017988" cy="13416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653f4e99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*Updated</a:t>
            </a:r>
          </a:p>
        </p:txBody>
      </p:sp>
      <p:sp>
        <p:nvSpPr>
          <p:cNvPr id="313" name="Google Shape;313;g1653f4e99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1108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a:p>
        </p:txBody>
      </p:sp>
      <p:sp>
        <p:nvSpPr>
          <p:cNvPr id="360" name="Google Shape;3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FPIA</a:t>
            </a:r>
          </a:p>
        </p:txBody>
      </p:sp>
    </p:spTree>
    <p:extLst>
      <p:ext uri="{BB962C8B-B14F-4D97-AF65-F5344CB8AC3E}">
        <p14:creationId xmlns:p14="http://schemas.microsoft.com/office/powerpoint/2010/main" val="393831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*updated</a:t>
            </a:r>
          </a:p>
          <a:p>
            <a:pPr marL="158750" indent="0">
              <a:buNone/>
            </a:pPr>
            <a:endParaRPr lang="en-US"/>
          </a:p>
        </p:txBody>
      </p:sp>
    </p:spTree>
    <p:extLst>
      <p:ext uri="{BB962C8B-B14F-4D97-AF65-F5344CB8AC3E}">
        <p14:creationId xmlns:p14="http://schemas.microsoft.com/office/powerpoint/2010/main" val="71798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*updated</a:t>
            </a:r>
          </a:p>
          <a:p>
            <a:pPr marL="158750" indent="0">
              <a:buNone/>
            </a:pPr>
            <a:endParaRPr lang="en-US"/>
          </a:p>
        </p:txBody>
      </p:sp>
    </p:spTree>
    <p:extLst>
      <p:ext uri="{BB962C8B-B14F-4D97-AF65-F5344CB8AC3E}">
        <p14:creationId xmlns:p14="http://schemas.microsoft.com/office/powerpoint/2010/main" val="305955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*updated</a:t>
            </a:r>
          </a:p>
          <a:p>
            <a:pPr marL="158750" indent="0">
              <a:buNone/>
            </a:pPr>
            <a:endParaRPr lang="en-US"/>
          </a:p>
        </p:txBody>
      </p:sp>
    </p:spTree>
    <p:extLst>
      <p:ext uri="{BB962C8B-B14F-4D97-AF65-F5344CB8AC3E}">
        <p14:creationId xmlns:p14="http://schemas.microsoft.com/office/powerpoint/2010/main" val="1306009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t>*updated</a:t>
            </a:r>
          </a:p>
          <a:p>
            <a:pPr marL="0" lvl="0" indent="0" algn="l" rtl="0">
              <a:lnSpc>
                <a:spcPct val="100000"/>
              </a:lnSpc>
              <a:spcBef>
                <a:spcPts val="0"/>
              </a:spcBef>
              <a:spcAft>
                <a:spcPts val="0"/>
              </a:spcAft>
              <a:buClr>
                <a:schemeClr val="dk1"/>
              </a:buClr>
              <a:buSzPts val="1100"/>
              <a:buFont typeface="Arial"/>
              <a:buNone/>
            </a:pPr>
            <a:endParaRPr lang="en-US"/>
          </a:p>
        </p:txBody>
      </p:sp>
      <p:sp>
        <p:nvSpPr>
          <p:cNvPr id="375" name="Google Shape;37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942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indent="0">
              <a:buClr>
                <a:schemeClr val="dk1"/>
              </a:buClr>
              <a:buNone/>
            </a:pPr>
            <a:endParaRPr lang="en-US"/>
          </a:p>
        </p:txBody>
      </p:sp>
      <p:sp>
        <p:nvSpPr>
          <p:cNvPr id="345" name="Google Shape;34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*updated</a:t>
            </a:r>
          </a:p>
          <a:p>
            <a:endParaRPr lang="en-US"/>
          </a:p>
        </p:txBody>
      </p:sp>
    </p:spTree>
    <p:extLst>
      <p:ext uri="{BB962C8B-B14F-4D97-AF65-F5344CB8AC3E}">
        <p14:creationId xmlns:p14="http://schemas.microsoft.com/office/powerpoint/2010/main" val="392627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*Updated</a:t>
            </a: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264908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333343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*Updated</a:t>
            </a: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3691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indent="0">
              <a:buClr>
                <a:schemeClr val="dk1"/>
              </a:buClr>
              <a:buNone/>
            </a:pPr>
            <a:endParaRPr lang="en-US"/>
          </a:p>
        </p:txBody>
      </p:sp>
      <p:sp>
        <p:nvSpPr>
          <p:cNvPr id="345" name="Google Shape;34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6985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*Updated</a:t>
            </a:r>
            <a:endParaRPr/>
          </a:p>
        </p:txBody>
      </p:sp>
      <p:sp>
        <p:nvSpPr>
          <p:cNvPr id="254" name="Google Shape;2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9591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*updated</a:t>
            </a:r>
          </a:p>
        </p:txBody>
      </p:sp>
    </p:spTree>
    <p:extLst>
      <p:ext uri="{BB962C8B-B14F-4D97-AF65-F5344CB8AC3E}">
        <p14:creationId xmlns:p14="http://schemas.microsoft.com/office/powerpoint/2010/main" val="1835041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*Updated</a:t>
            </a:r>
          </a:p>
        </p:txBody>
      </p:sp>
    </p:spTree>
    <p:extLst>
      <p:ext uri="{BB962C8B-B14F-4D97-AF65-F5344CB8AC3E}">
        <p14:creationId xmlns:p14="http://schemas.microsoft.com/office/powerpoint/2010/main" val="2326030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Google Shape;62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93388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lvl="0" indent="0" algn="l" rtl="0">
              <a:lnSpc>
                <a:spcPct val="100000"/>
              </a:lnSpc>
              <a:spcBef>
                <a:spcPts val="0"/>
              </a:spcBef>
              <a:spcAft>
                <a:spcPts val="0"/>
              </a:spcAft>
              <a:buSzPts val="1100"/>
              <a:buNone/>
            </a:pPr>
            <a:endParaRPr/>
          </a:p>
        </p:txBody>
      </p:sp>
      <p:sp>
        <p:nvSpPr>
          <p:cNvPr id="238" name="Google Shape;2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850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Add Fordham Institute</a:t>
            </a:r>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8821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9" name="Google Shape;64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2269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7867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9" name="Google Shape;64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*updated</a:t>
            </a:r>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82525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lvl="1">
              <a:buNone/>
            </a:pPr>
            <a:endParaRPr lang="en-US" sz="1100">
              <a:solidFill>
                <a:schemeClr val="dk1"/>
              </a:solidFill>
              <a:latin typeface="Georgia"/>
            </a:endParaRPr>
          </a:p>
        </p:txBody>
      </p:sp>
      <p:sp>
        <p:nvSpPr>
          <p:cNvPr id="254" name="Google Shape;2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4133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653f4e99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1653f4e99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7814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9" name="Google Shape;64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7704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659bc82739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g1659bc82739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01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08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*updated</a:t>
            </a:r>
          </a:p>
          <a:p>
            <a:pPr marL="158750" indent="0">
              <a:buNone/>
            </a:pPr>
            <a:endParaRPr lang="en-US"/>
          </a:p>
        </p:txBody>
      </p:sp>
    </p:spTree>
    <p:extLst>
      <p:ext uri="{BB962C8B-B14F-4D97-AF65-F5344CB8AC3E}">
        <p14:creationId xmlns:p14="http://schemas.microsoft.com/office/powerpoint/2010/main" val="388296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653f4e99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a:p>
        </p:txBody>
      </p:sp>
      <p:sp>
        <p:nvSpPr>
          <p:cNvPr id="313" name="Google Shape;313;g1653f4e99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gradFill>
          <a:gsLst>
            <a:gs pos="0">
              <a:srgbClr val="3E588E"/>
            </a:gs>
            <a:gs pos="50000">
              <a:srgbClr val="1D417D"/>
            </a:gs>
            <a:gs pos="100000">
              <a:srgbClr val="003064"/>
            </a:gs>
          </a:gsLst>
          <a:lin ang="5400012" scaled="0"/>
        </a:gra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 name="Google Shape;14;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18;p2"/>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12"/>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6" name="Google Shape;76;p1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2"/>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8" name="Google Shape;78;p1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5" name="Google Shape;85;p1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6" name="Google Shape;86;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14"/>
          <p:cNvSpPr>
            <a:spLocks noGrp="1"/>
          </p:cNvSpPr>
          <p:nvPr>
            <p:ph type="pic" idx="2"/>
          </p:nvPr>
        </p:nvSpPr>
        <p:spPr>
          <a:xfrm>
            <a:off x="3887391" y="740569"/>
            <a:ext cx="4629300" cy="3655200"/>
          </a:xfrm>
          <a:prstGeom prst="rect">
            <a:avLst/>
          </a:prstGeom>
          <a:noFill/>
          <a:ln>
            <a:noFill/>
          </a:ln>
        </p:spPr>
      </p:sp>
      <p:sp>
        <p:nvSpPr>
          <p:cNvPr id="92" name="Google Shape;92;p1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3" name="Google Shape;93;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5"/>
          <p:cNvSpPr>
            <a:spLocks noGrp="1"/>
          </p:cNvSpPr>
          <p:nvPr>
            <p:ph type="pic" idx="2"/>
          </p:nvPr>
        </p:nvSpPr>
        <p:spPr>
          <a:xfrm>
            <a:off x="3887391" y="740569"/>
            <a:ext cx="4629300" cy="1694400"/>
          </a:xfrm>
          <a:prstGeom prst="rect">
            <a:avLst/>
          </a:prstGeom>
          <a:noFill/>
          <a:ln>
            <a:noFill/>
          </a:ln>
        </p:spPr>
      </p:sp>
      <p:sp>
        <p:nvSpPr>
          <p:cNvPr id="99" name="Google Shape;99;p1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0" name="Google Shape;100;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5"/>
          <p:cNvSpPr>
            <a:spLocks noGrp="1"/>
          </p:cNvSpPr>
          <p:nvPr>
            <p:ph type="pic" idx="3"/>
          </p:nvPr>
        </p:nvSpPr>
        <p:spPr>
          <a:xfrm>
            <a:off x="3887391" y="2588632"/>
            <a:ext cx="2227800" cy="1694400"/>
          </a:xfrm>
          <a:prstGeom prst="rect">
            <a:avLst/>
          </a:prstGeom>
          <a:noFill/>
          <a:ln>
            <a:noFill/>
          </a:ln>
        </p:spPr>
      </p:sp>
      <p:sp>
        <p:nvSpPr>
          <p:cNvPr id="104" name="Google Shape;104;p15"/>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5"/>
        <p:cNvGrpSpPr/>
        <p:nvPr/>
      </p:nvGrpSpPr>
      <p:grpSpPr>
        <a:xfrm>
          <a:off x="0" y="0"/>
          <a:ext cx="0" cy="0"/>
          <a:chOff x="0" y="0"/>
          <a:chExt cx="0" cy="0"/>
        </a:xfrm>
      </p:grpSpPr>
      <p:sp>
        <p:nvSpPr>
          <p:cNvPr id="106" name="Google Shape;106;p16"/>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16"/>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8" name="Google Shape;108;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11"/>
        <p:cNvGrpSpPr/>
        <p:nvPr/>
      </p:nvGrpSpPr>
      <p:grpSpPr>
        <a:xfrm>
          <a:off x="0" y="0"/>
          <a:ext cx="0" cy="0"/>
          <a:chOff x="0" y="0"/>
          <a:chExt cx="0" cy="0"/>
        </a:xfrm>
      </p:grpSpPr>
      <p:sp>
        <p:nvSpPr>
          <p:cNvPr id="112" name="Google Shape;112;p17"/>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17"/>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14" name="Google Shape;114;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17"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8" name="Google Shape;118;p17"/>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119"/>
        <p:cNvGrpSpPr/>
        <p:nvPr/>
      </p:nvGrpSpPr>
      <p:grpSpPr>
        <a:xfrm>
          <a:off x="0" y="0"/>
          <a:ext cx="0" cy="0"/>
          <a:chOff x="0" y="0"/>
          <a:chExt cx="0" cy="0"/>
        </a:xfrm>
      </p:grpSpPr>
      <p:sp>
        <p:nvSpPr>
          <p:cNvPr id="120" name="Google Shape;120;p18"/>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18"/>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22" name="Google Shape;12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19"/>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19"/>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0"/>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5" name="Google Shape;13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0"/>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7" name="Google Shape;13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 name="Google Shape;13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6"/>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34" name="Google Shape;34;p46"/>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83800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50"/>
        <p:cNvGrpSpPr/>
        <p:nvPr/>
      </p:nvGrpSpPr>
      <p:grpSpPr>
        <a:xfrm>
          <a:off x="0" y="0"/>
          <a:ext cx="0" cy="0"/>
          <a:chOff x="0" y="0"/>
          <a:chExt cx="0" cy="0"/>
        </a:xfrm>
      </p:grpSpPr>
      <p:sp>
        <p:nvSpPr>
          <p:cNvPr id="151" name="Google Shape;151;p23"/>
          <p:cNvSpPr txBox="1">
            <a:spLocks noGrp="1"/>
          </p:cNvSpPr>
          <p:nvPr>
            <p:ph type="subTitle" idx="1"/>
          </p:nvPr>
        </p:nvSpPr>
        <p:spPr>
          <a:xfrm>
            <a:off x="1371600" y="1733554"/>
            <a:ext cx="6400800" cy="1314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dk1"/>
              </a:buClr>
              <a:buSzPts val="3200"/>
              <a:buNone/>
              <a:defRPr i="1">
                <a:solidFill>
                  <a:schemeClr val="dk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52" name="Google Shape;152;p23" title="Virginia Department of Education logo"/>
          <p:cNvPicPr preferRelativeResize="0"/>
          <p:nvPr/>
        </p:nvPicPr>
        <p:blipFill rotWithShape="1">
          <a:blip r:embed="rId2">
            <a:alphaModFix/>
          </a:blip>
          <a:srcRect/>
          <a:stretch/>
        </p:blipFill>
        <p:spPr>
          <a:xfrm>
            <a:off x="7562773" y="3826787"/>
            <a:ext cx="1471155" cy="635080"/>
          </a:xfrm>
          <a:prstGeom prst="rect">
            <a:avLst/>
          </a:prstGeom>
          <a:noFill/>
          <a:ln>
            <a:noFill/>
          </a:ln>
        </p:spPr>
      </p:pic>
      <p:sp>
        <p:nvSpPr>
          <p:cNvPr id="153" name="Google Shape;153;p23"/>
          <p:cNvSpPr txBox="1">
            <a:spLocks noGrp="1"/>
          </p:cNvSpPr>
          <p:nvPr>
            <p:ph type="title"/>
          </p:nvPr>
        </p:nvSpPr>
        <p:spPr>
          <a:xfrm>
            <a:off x="9418" y="0"/>
            <a:ext cx="9144000" cy="857400"/>
          </a:xfrm>
          <a:prstGeom prst="rect">
            <a:avLst/>
          </a:prstGeom>
          <a:solidFill>
            <a:schemeClr val="dk1"/>
          </a:solid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8"/>
        <p:cNvGrpSpPr/>
        <p:nvPr/>
      </p:nvGrpSpPr>
      <p:grpSpPr>
        <a:xfrm>
          <a:off x="0" y="0"/>
          <a:ext cx="0" cy="0"/>
          <a:chOff x="0" y="0"/>
          <a:chExt cx="0" cy="0"/>
        </a:xfrm>
      </p:grpSpPr>
      <p:sp>
        <p:nvSpPr>
          <p:cNvPr id="159" name="Google Shape;159;p25"/>
          <p:cNvSpPr txBox="1">
            <a:spLocks noGrp="1"/>
          </p:cNvSpPr>
          <p:nvPr>
            <p:ph type="body" idx="1"/>
          </p:nvPr>
        </p:nvSpPr>
        <p:spPr>
          <a:xfrm>
            <a:off x="785950" y="1386425"/>
            <a:ext cx="81834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0" name="Google Shape;160;p25"/>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1" name="Google Shape;161;p25"/>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2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p26"/>
          <p:cNvSpPr txBox="1">
            <a:spLocks noGrp="1"/>
          </p:cNvSpPr>
          <p:nvPr>
            <p:ph type="title"/>
          </p:nvPr>
        </p:nvSpPr>
        <p:spPr>
          <a:xfrm>
            <a:off x="146304" y="100584"/>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500" b="1">
                <a:solidFill>
                  <a:srgbClr val="D50032"/>
                </a:solidFill>
                <a:latin typeface="Trebuchet MS"/>
                <a:ea typeface="Trebuchet MS"/>
                <a:cs typeface="Trebuchet MS"/>
                <a:sym typeface="Trebuchet M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65"/>
        <p:cNvGrpSpPr/>
        <p:nvPr/>
      </p:nvGrpSpPr>
      <p:grpSpPr>
        <a:xfrm>
          <a:off x="0" y="0"/>
          <a:ext cx="0" cy="0"/>
          <a:chOff x="0" y="0"/>
          <a:chExt cx="0" cy="0"/>
        </a:xfrm>
      </p:grpSpPr>
      <p:sp>
        <p:nvSpPr>
          <p:cNvPr id="166" name="Google Shape;166;p27"/>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7" name="Google Shape;167;p27"/>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8" name="Google Shape;168;p27"/>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28"/>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171" name="Google Shape;171;p28"/>
          <p:cNvSpPr/>
          <p:nvPr/>
        </p:nvSpPr>
        <p:spPr>
          <a:xfrm>
            <a:off x="642600" y="1358950"/>
            <a:ext cx="7943100" cy="2833800"/>
          </a:xfrm>
          <a:prstGeom prst="roundRect">
            <a:avLst>
              <a:gd name="adj" fmla="val 16667"/>
            </a:avLst>
          </a:prstGeom>
          <a:solidFill>
            <a:srgbClr val="FFFFFF">
              <a:alpha val="65098"/>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8"/>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3600">
                <a:latin typeface="Trebuchet MS"/>
                <a:ea typeface="Trebuchet MS"/>
                <a:cs typeface="Trebuchet MS"/>
                <a:sym typeface="Trebuchet MS"/>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3" name="Google Shape;173;p28"/>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4" name="Google Shape;174;p2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p29"/>
          <p:cNvSpPr txBox="1">
            <a:spLocks noGrp="1"/>
          </p:cNvSpPr>
          <p:nvPr>
            <p:ph type="body" idx="1"/>
          </p:nvPr>
        </p:nvSpPr>
        <p:spPr>
          <a:xfrm>
            <a:off x="963100"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atin typeface="Trebuchet MS"/>
                <a:ea typeface="Trebuchet MS"/>
                <a:cs typeface="Trebuchet MS"/>
                <a:sym typeface="Trebuchet MS"/>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7" name="Google Shape;177;p29"/>
          <p:cNvSpPr txBox="1">
            <a:spLocks noGrp="1"/>
          </p:cNvSpPr>
          <p:nvPr>
            <p:ph type="body" idx="2"/>
          </p:nvPr>
        </p:nvSpPr>
        <p:spPr>
          <a:xfrm>
            <a:off x="5138192"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atin typeface="Trebuchet MS"/>
                <a:ea typeface="Trebuchet MS"/>
                <a:cs typeface="Trebuchet MS"/>
                <a:sym typeface="Trebuchet MS"/>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8" name="Google Shape;178;p2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9" name="Google Shape;179;p29"/>
          <p:cNvSpPr txBox="1">
            <a:spLocks noGrp="1"/>
          </p:cNvSpPr>
          <p:nvPr>
            <p:ph type="title"/>
          </p:nvPr>
        </p:nvSpPr>
        <p:spPr>
          <a:xfrm>
            <a:off x="146304" y="100584"/>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500" b="1">
                <a:solidFill>
                  <a:srgbClr val="D50032"/>
                </a:solidFill>
                <a:latin typeface="Trebuchet MS"/>
                <a:ea typeface="Trebuchet MS"/>
                <a:cs typeface="Trebuchet MS"/>
                <a:sym typeface="Trebuchet M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146304" y="932138"/>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sz="2400">
                <a:latin typeface="Trebuchet MS"/>
                <a:ea typeface="Trebuchet MS"/>
                <a:cs typeface="Trebuchet MS"/>
                <a:sym typeface="Trebuchet MS"/>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2" name="Google Shape;182;p3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3" name="Google Shape;183;p30"/>
          <p:cNvSpPr txBox="1">
            <a:spLocks noGrp="1"/>
          </p:cNvSpPr>
          <p:nvPr>
            <p:ph type="title"/>
          </p:nvPr>
        </p:nvSpPr>
        <p:spPr>
          <a:xfrm>
            <a:off x="146304" y="100584"/>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500" b="1">
                <a:solidFill>
                  <a:srgbClr val="D50032"/>
                </a:solidFill>
                <a:latin typeface="Trebuchet MS"/>
                <a:ea typeface="Trebuchet MS"/>
                <a:cs typeface="Trebuchet MS"/>
                <a:sym typeface="Trebuchet M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184"/>
        <p:cNvGrpSpPr/>
        <p:nvPr/>
      </p:nvGrpSpPr>
      <p:grpSpPr>
        <a:xfrm>
          <a:off x="0" y="0"/>
          <a:ext cx="0" cy="0"/>
          <a:chOff x="0" y="0"/>
          <a:chExt cx="0" cy="0"/>
        </a:xfrm>
      </p:grpSpPr>
      <p:sp>
        <p:nvSpPr>
          <p:cNvPr id="185" name="Google Shape;185;p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6" name="Google Shape;186;p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7" name="Google Shape;187;p3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8" name="Google Shape;188;p31"/>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9"/>
        <p:cNvGrpSpPr/>
        <p:nvPr/>
      </p:nvGrpSpPr>
      <p:grpSpPr>
        <a:xfrm>
          <a:off x="0" y="0"/>
          <a:ext cx="0" cy="0"/>
          <a:chOff x="0" y="0"/>
          <a:chExt cx="0" cy="0"/>
        </a:xfrm>
      </p:grpSpPr>
      <p:sp>
        <p:nvSpPr>
          <p:cNvPr id="190" name="Google Shape;190;p32"/>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1" name="Google Shape;191;p3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2" name="Google Shape;192;p32"/>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4"/>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95" name="Google Shape;195;p3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6"/>
        <p:cNvGrpSpPr/>
        <p:nvPr/>
      </p:nvGrpSpPr>
      <p:grpSpPr>
        <a:xfrm>
          <a:off x="0" y="0"/>
          <a:ext cx="0" cy="0"/>
          <a:chOff x="0" y="0"/>
          <a:chExt cx="0" cy="0"/>
        </a:xfrm>
      </p:grpSpPr>
      <p:sp>
        <p:nvSpPr>
          <p:cNvPr id="197" name="Google Shape;197;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4"/>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9" name="Google Shape;199;p34"/>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0" name="Google Shape;200;p3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1" name="Google Shape;201;p3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2"/>
        <p:cNvGrpSpPr/>
        <p:nvPr/>
      </p:nvGrpSpPr>
      <p:grpSpPr>
        <a:xfrm>
          <a:off x="0" y="0"/>
          <a:ext cx="0" cy="0"/>
          <a:chOff x="0" y="0"/>
          <a:chExt cx="0" cy="0"/>
        </a:xfrm>
      </p:grpSpPr>
      <p:sp>
        <p:nvSpPr>
          <p:cNvPr id="203" name="Google Shape;203;p35"/>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600"/>
              <a:buNone/>
              <a:defRPr sz="2600">
                <a:latin typeface="Trebuchet MS"/>
                <a:ea typeface="Trebuchet MS"/>
                <a:cs typeface="Trebuchet MS"/>
                <a:sym typeface="Trebuchet MS"/>
              </a:defRPr>
            </a:lvl1pPr>
          </a:lstStyle>
          <a:p>
            <a:endParaRPr/>
          </a:p>
        </p:txBody>
      </p:sp>
      <p:sp>
        <p:nvSpPr>
          <p:cNvPr id="204" name="Google Shape;204;p3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5"/>
        <p:cNvGrpSpPr/>
        <p:nvPr/>
      </p:nvGrpSpPr>
      <p:grpSpPr>
        <a:xfrm>
          <a:off x="0" y="0"/>
          <a:ext cx="0" cy="0"/>
          <a:chOff x="0" y="0"/>
          <a:chExt cx="0" cy="0"/>
        </a:xfrm>
      </p:grpSpPr>
      <p:sp>
        <p:nvSpPr>
          <p:cNvPr id="206" name="Google Shape;206;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7" name="Google Shape;207;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08" name="Google Shape;208;p3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
        <p:nvSpPr>
          <p:cNvPr id="210" name="Google Shape;210;p3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1"/>
        <p:cNvGrpSpPr/>
        <p:nvPr/>
      </p:nvGrpSpPr>
      <p:grpSpPr>
        <a:xfrm>
          <a:off x="0" y="0"/>
          <a:ext cx="0" cy="0"/>
          <a:chOff x="0" y="0"/>
          <a:chExt cx="0" cy="0"/>
        </a:xfrm>
      </p:grpSpPr>
      <p:sp>
        <p:nvSpPr>
          <p:cNvPr id="212" name="Google Shape;212;p38"/>
          <p:cNvSpPr txBox="1">
            <a:spLocks noGrp="1"/>
          </p:cNvSpPr>
          <p:nvPr>
            <p:ph type="subTitle" idx="1"/>
          </p:nvPr>
        </p:nvSpPr>
        <p:spPr>
          <a:xfrm>
            <a:off x="1371600" y="1733554"/>
            <a:ext cx="6400800" cy="13143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None/>
              <a:defRPr i="1">
                <a:solidFill>
                  <a:schemeClr val="dk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3" name="Google Shape;213;p38" title="Virginia Department of Education logo"/>
          <p:cNvPicPr preferRelativeResize="0"/>
          <p:nvPr/>
        </p:nvPicPr>
        <p:blipFill rotWithShape="1">
          <a:blip r:embed="rId2">
            <a:alphaModFix/>
          </a:blip>
          <a:srcRect/>
          <a:stretch/>
        </p:blipFill>
        <p:spPr>
          <a:xfrm>
            <a:off x="7562773" y="3826787"/>
            <a:ext cx="1471155" cy="635080"/>
          </a:xfrm>
          <a:prstGeom prst="rect">
            <a:avLst/>
          </a:prstGeom>
          <a:noFill/>
          <a:ln>
            <a:noFill/>
          </a:ln>
        </p:spPr>
      </p:pic>
      <p:sp>
        <p:nvSpPr>
          <p:cNvPr id="214" name="Google Shape;214;p38"/>
          <p:cNvSpPr txBox="1">
            <a:spLocks noGrp="1"/>
          </p:cNvSpPr>
          <p:nvPr>
            <p:ph type="title"/>
          </p:nvPr>
        </p:nvSpPr>
        <p:spPr>
          <a:xfrm>
            <a:off x="9418" y="0"/>
            <a:ext cx="9144000" cy="857400"/>
          </a:xfrm>
          <a:prstGeom prst="rect">
            <a:avLst/>
          </a:prstGeom>
          <a:solidFill>
            <a:schemeClr val="dk1"/>
          </a:solid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6"/>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34" name="Google Shape;34;p46"/>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13212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Section Header" type="secHead">
  <p:cSld name="1_Section Header">
    <p:bg>
      <p:bgPr>
        <a:gradFill>
          <a:gsLst>
            <a:gs pos="0">
              <a:schemeClr val="dk1"/>
            </a:gs>
            <a:gs pos="50000">
              <a:srgbClr val="1A4480"/>
            </a:gs>
            <a:gs pos="100000">
              <a:srgbClr val="3E5B91"/>
            </a:gs>
          </a:gsLst>
          <a:lin ang="16200000" scaled="0"/>
        </a:gradFill>
        <a:effectLst/>
      </p:bgPr>
    </p:bg>
    <p:spTree>
      <p:nvGrpSpPr>
        <p:cNvPr id="1" name="Shape 35"/>
        <p:cNvGrpSpPr/>
        <p:nvPr/>
      </p:nvGrpSpPr>
      <p:grpSpPr>
        <a:xfrm>
          <a:off x="0" y="0"/>
          <a:ext cx="0" cy="0"/>
          <a:chOff x="0" y="0"/>
          <a:chExt cx="0" cy="0"/>
        </a:xfrm>
      </p:grpSpPr>
      <p:sp>
        <p:nvSpPr>
          <p:cNvPr id="36" name="Google Shape;36;p4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2400"/>
              <a:buNone/>
              <a:defRPr sz="1800">
                <a:solidFill>
                  <a:schemeClr val="lt1"/>
                </a:solidFill>
              </a:defRPr>
            </a:lvl1pPr>
            <a:lvl2pPr marL="685800" lvl="1" indent="-171450" algn="l">
              <a:lnSpc>
                <a:spcPct val="90000"/>
              </a:lnSpc>
              <a:spcBef>
                <a:spcPts val="375"/>
              </a:spcBef>
              <a:spcAft>
                <a:spcPts val="0"/>
              </a:spcAft>
              <a:buSzPts val="2000"/>
              <a:buNone/>
              <a:defRPr sz="1500">
                <a:solidFill>
                  <a:srgbClr val="888FA3"/>
                </a:solidFill>
              </a:defRPr>
            </a:lvl2pPr>
            <a:lvl3pPr marL="1028700" lvl="2" indent="-171450" algn="l">
              <a:lnSpc>
                <a:spcPct val="90000"/>
              </a:lnSpc>
              <a:spcBef>
                <a:spcPts val="375"/>
              </a:spcBef>
              <a:spcAft>
                <a:spcPts val="0"/>
              </a:spcAft>
              <a:buSzPts val="1170"/>
              <a:buNone/>
              <a:defRPr sz="1350">
                <a:solidFill>
                  <a:srgbClr val="888FA3"/>
                </a:solidFill>
              </a:defRPr>
            </a:lvl3pPr>
            <a:lvl4pPr marL="1371600" lvl="3" indent="-171450" algn="l">
              <a:lnSpc>
                <a:spcPct val="90000"/>
              </a:lnSpc>
              <a:spcBef>
                <a:spcPts val="375"/>
              </a:spcBef>
              <a:spcAft>
                <a:spcPts val="0"/>
              </a:spcAft>
              <a:buSzPts val="1600"/>
              <a:buNone/>
              <a:defRPr sz="1200">
                <a:solidFill>
                  <a:srgbClr val="888FA3"/>
                </a:solidFill>
              </a:defRPr>
            </a:lvl4pPr>
            <a:lvl5pPr marL="1714500" lvl="4" indent="-171450" algn="l">
              <a:lnSpc>
                <a:spcPct val="90000"/>
              </a:lnSpc>
              <a:spcBef>
                <a:spcPts val="375"/>
              </a:spcBef>
              <a:spcAft>
                <a:spcPts val="0"/>
              </a:spcAft>
              <a:buSzPts val="1600"/>
              <a:buNone/>
              <a:defRPr sz="1200">
                <a:solidFill>
                  <a:srgbClr val="888FA3"/>
                </a:solidFill>
              </a:defRPr>
            </a:lvl5pPr>
            <a:lvl6pPr marL="2057400" lvl="5" indent="-171450" algn="l">
              <a:lnSpc>
                <a:spcPct val="90000"/>
              </a:lnSpc>
              <a:spcBef>
                <a:spcPts val="375"/>
              </a:spcBef>
              <a:spcAft>
                <a:spcPts val="0"/>
              </a:spcAft>
              <a:buClr>
                <a:srgbClr val="888FA3"/>
              </a:buClr>
              <a:buSzPts val="1600"/>
              <a:buNone/>
              <a:defRPr sz="1200">
                <a:solidFill>
                  <a:srgbClr val="888FA3"/>
                </a:solidFill>
              </a:defRPr>
            </a:lvl6pPr>
            <a:lvl7pPr marL="2400300" lvl="6" indent="-171450" algn="l">
              <a:lnSpc>
                <a:spcPct val="90000"/>
              </a:lnSpc>
              <a:spcBef>
                <a:spcPts val="375"/>
              </a:spcBef>
              <a:spcAft>
                <a:spcPts val="0"/>
              </a:spcAft>
              <a:buClr>
                <a:srgbClr val="888FA3"/>
              </a:buClr>
              <a:buSzPts val="1600"/>
              <a:buNone/>
              <a:defRPr sz="1200">
                <a:solidFill>
                  <a:srgbClr val="888FA3"/>
                </a:solidFill>
              </a:defRPr>
            </a:lvl7pPr>
            <a:lvl8pPr marL="2743200" lvl="7" indent="-171450" algn="l">
              <a:lnSpc>
                <a:spcPct val="90000"/>
              </a:lnSpc>
              <a:spcBef>
                <a:spcPts val="375"/>
              </a:spcBef>
              <a:spcAft>
                <a:spcPts val="0"/>
              </a:spcAft>
              <a:buClr>
                <a:srgbClr val="888FA3"/>
              </a:buClr>
              <a:buSzPts val="1600"/>
              <a:buNone/>
              <a:defRPr sz="1200">
                <a:solidFill>
                  <a:srgbClr val="888FA3"/>
                </a:solidFill>
              </a:defRPr>
            </a:lvl8pPr>
            <a:lvl9pPr marL="3086100" lvl="8" indent="-171450" algn="l">
              <a:lnSpc>
                <a:spcPct val="90000"/>
              </a:lnSpc>
              <a:spcBef>
                <a:spcPts val="375"/>
              </a:spcBef>
              <a:spcAft>
                <a:spcPts val="0"/>
              </a:spcAft>
              <a:buClr>
                <a:srgbClr val="888FA3"/>
              </a:buClr>
              <a:buSzPts val="1600"/>
              <a:buNone/>
              <a:defRPr sz="1200">
                <a:solidFill>
                  <a:srgbClr val="888FA3"/>
                </a:solidFill>
              </a:defRPr>
            </a:lvl9pPr>
          </a:lstStyle>
          <a:p>
            <a:endParaRPr/>
          </a:p>
        </p:txBody>
      </p:sp>
      <p:sp>
        <p:nvSpPr>
          <p:cNvPr id="38" name="Google Shape;38;p4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9074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1"/>
        <p:cNvGrpSpPr/>
        <p:nvPr/>
      </p:nvGrpSpPr>
      <p:grpSpPr>
        <a:xfrm>
          <a:off x="0" y="0"/>
          <a:ext cx="0" cy="0"/>
          <a:chOff x="0" y="0"/>
          <a:chExt cx="0" cy="0"/>
        </a:xfrm>
      </p:grpSpPr>
      <p:sp>
        <p:nvSpPr>
          <p:cNvPr id="42" name="Google Shape;42;p48"/>
          <p:cNvSpPr txBox="1">
            <a:spLocks noGrp="1"/>
          </p:cNvSpPr>
          <p:nvPr>
            <p:ph type="ctrTitle"/>
          </p:nvPr>
        </p:nvSpPr>
        <p:spPr>
          <a:xfrm>
            <a:off x="628651" y="848182"/>
            <a:ext cx="3941213" cy="1790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45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8"/>
          <p:cNvSpPr txBox="1">
            <a:spLocks noGrp="1"/>
          </p:cNvSpPr>
          <p:nvPr>
            <p:ph type="subTitle" idx="1"/>
          </p:nvPr>
        </p:nvSpPr>
        <p:spPr>
          <a:xfrm>
            <a:off x="628651" y="2727165"/>
            <a:ext cx="3941213"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SzPts val="2400"/>
              <a:buNone/>
              <a:defRPr sz="1800"/>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17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44" name="Google Shape;44;p4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47" name="Google Shape;47;p48" descr="VDOE Logo"/>
          <p:cNvSpPr/>
          <p:nvPr/>
        </p:nvSpPr>
        <p:spPr>
          <a:xfrm>
            <a:off x="1515526" y="689653"/>
            <a:ext cx="8170436" cy="4453847"/>
          </a:xfrm>
          <a:prstGeom prst="rect">
            <a:avLst/>
          </a:prstGeom>
          <a:blipFill rotWithShape="1">
            <a:blip r:embed="rId2">
              <a:alphaModFix amt="20000"/>
            </a:blip>
            <a:stretch>
              <a:fillRect/>
            </a:stretch>
          </a:blip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48" name="Google Shape;48;p48"/>
          <p:cNvSpPr txBox="1"/>
          <p:nvPr/>
        </p:nvSpPr>
        <p:spPr>
          <a:xfrm>
            <a:off x="1633591" y="4313870"/>
            <a:ext cx="7135402" cy="519343"/>
          </a:xfrm>
          <a:prstGeom prst="rect">
            <a:avLst/>
          </a:prstGeom>
          <a:noFill/>
          <a:ln>
            <a:noFill/>
          </a:ln>
        </p:spPr>
        <p:txBody>
          <a:bodyPr spcFirstLastPara="1" wrap="square" lIns="68569" tIns="34275" rIns="68569" bIns="34275"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2925" b="1" i="0" u="none" strike="noStrike" cap="none">
                <a:solidFill>
                  <a:schemeClr val="dk1"/>
                </a:solidFill>
                <a:latin typeface="Trebuchet MS"/>
                <a:ea typeface="Trebuchet MS"/>
                <a:cs typeface="Trebuchet MS"/>
                <a:sym typeface="Trebuchet MS"/>
              </a:rPr>
              <a:t>VIRGINIA DEPARTMENT OF EDUCATION</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47660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9"/>
        <p:cNvGrpSpPr/>
        <p:nvPr/>
      </p:nvGrpSpPr>
      <p:grpSpPr>
        <a:xfrm>
          <a:off x="0" y="0"/>
          <a:ext cx="0" cy="0"/>
          <a:chOff x="0" y="0"/>
          <a:chExt cx="0" cy="0"/>
        </a:xfrm>
      </p:grpSpPr>
      <p:sp>
        <p:nvSpPr>
          <p:cNvPr id="50" name="Google Shape;50;p49"/>
          <p:cNvSpPr txBox="1">
            <a:spLocks noGrp="1"/>
          </p:cNvSpPr>
          <p:nvPr>
            <p:ph type="ctrTitle"/>
          </p:nvPr>
        </p:nvSpPr>
        <p:spPr>
          <a:xfrm>
            <a:off x="628651" y="848182"/>
            <a:ext cx="78867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45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9"/>
          <p:cNvSpPr txBox="1">
            <a:spLocks noGrp="1"/>
          </p:cNvSpPr>
          <p:nvPr>
            <p:ph type="subTitle" idx="1"/>
          </p:nvPr>
        </p:nvSpPr>
        <p:spPr>
          <a:xfrm>
            <a:off x="628650" y="2727165"/>
            <a:ext cx="78867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SzPts val="2400"/>
              <a:buNone/>
              <a:defRPr sz="1800"/>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17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52" name="Google Shape;52;p4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71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34" name="Google Shape;34;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55"/>
        <p:cNvGrpSpPr/>
        <p:nvPr/>
      </p:nvGrpSpPr>
      <p:grpSpPr>
        <a:xfrm>
          <a:off x="0" y="0"/>
          <a:ext cx="0" cy="0"/>
          <a:chOff x="0" y="0"/>
          <a:chExt cx="0" cy="0"/>
        </a:xfrm>
      </p:grpSpPr>
      <p:sp>
        <p:nvSpPr>
          <p:cNvPr id="56" name="Google Shape;56;p44"/>
          <p:cNvSpPr txBox="1">
            <a:spLocks noGrp="1"/>
          </p:cNvSpPr>
          <p:nvPr>
            <p:ph type="ctrTitle"/>
          </p:nvPr>
        </p:nvSpPr>
        <p:spPr>
          <a:xfrm>
            <a:off x="628651" y="848182"/>
            <a:ext cx="3941213" cy="1790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45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ubTitle" idx="1"/>
          </p:nvPr>
        </p:nvSpPr>
        <p:spPr>
          <a:xfrm>
            <a:off x="628651" y="2727165"/>
            <a:ext cx="3941213"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SzPts val="2400"/>
              <a:buNone/>
              <a:defRPr sz="1800">
                <a:solidFill>
                  <a:schemeClr val="lt1"/>
                </a:solidFill>
              </a:defRPr>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17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lt1"/>
              </a:buClr>
              <a:buSzPts val="1600"/>
              <a:buNone/>
              <a:defRPr sz="1200"/>
            </a:lvl6pPr>
            <a:lvl7pPr lvl="6" algn="ctr">
              <a:lnSpc>
                <a:spcPct val="90000"/>
              </a:lnSpc>
              <a:spcBef>
                <a:spcPts val="375"/>
              </a:spcBef>
              <a:spcAft>
                <a:spcPts val="0"/>
              </a:spcAft>
              <a:buClr>
                <a:schemeClr val="lt1"/>
              </a:buClr>
              <a:buSzPts val="1600"/>
              <a:buNone/>
              <a:defRPr sz="1200"/>
            </a:lvl7pPr>
            <a:lvl8pPr lvl="7" algn="ctr">
              <a:lnSpc>
                <a:spcPct val="90000"/>
              </a:lnSpc>
              <a:spcBef>
                <a:spcPts val="375"/>
              </a:spcBef>
              <a:spcAft>
                <a:spcPts val="0"/>
              </a:spcAft>
              <a:buClr>
                <a:schemeClr val="lt1"/>
              </a:buClr>
              <a:buSzPts val="1600"/>
              <a:buNone/>
              <a:defRPr sz="1200"/>
            </a:lvl8pPr>
            <a:lvl9pPr lvl="8" algn="ctr">
              <a:lnSpc>
                <a:spcPct val="90000"/>
              </a:lnSpc>
              <a:spcBef>
                <a:spcPts val="375"/>
              </a:spcBef>
              <a:spcAft>
                <a:spcPts val="0"/>
              </a:spcAft>
              <a:buClr>
                <a:schemeClr val="lt1"/>
              </a:buClr>
              <a:buSzPts val="1600"/>
              <a:buNone/>
              <a:defRPr sz="1200"/>
            </a:lvl9pPr>
          </a:lstStyle>
          <a:p>
            <a:endParaRPr/>
          </a:p>
        </p:txBody>
      </p:sp>
      <p:sp>
        <p:nvSpPr>
          <p:cNvPr id="58" name="Google Shape;58;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61" name="Google Shape;61;p44" descr="VDOE Logo"/>
          <p:cNvSpPr/>
          <p:nvPr/>
        </p:nvSpPr>
        <p:spPr>
          <a:xfrm>
            <a:off x="1515526" y="689653"/>
            <a:ext cx="8170436" cy="4453847"/>
          </a:xfrm>
          <a:prstGeom prst="rect">
            <a:avLst/>
          </a:prstGeom>
          <a:blipFill rotWithShape="1">
            <a:blip r:embed="rId2">
              <a:alphaModFix amt="6000"/>
            </a:blip>
            <a:stretch>
              <a:fillRect/>
            </a:stretch>
          </a:blip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2" name="Google Shape;62;p44"/>
          <p:cNvSpPr txBox="1"/>
          <p:nvPr/>
        </p:nvSpPr>
        <p:spPr>
          <a:xfrm>
            <a:off x="1633591" y="4313870"/>
            <a:ext cx="7135402" cy="519343"/>
          </a:xfrm>
          <a:prstGeom prst="rect">
            <a:avLst/>
          </a:prstGeom>
          <a:noFill/>
          <a:ln>
            <a:noFill/>
          </a:ln>
        </p:spPr>
        <p:txBody>
          <a:bodyPr spcFirstLastPara="1" wrap="square" lIns="68569" tIns="34275" rIns="68569" bIns="34275"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2925" b="1" i="0" u="none" strike="noStrike" cap="none">
                <a:solidFill>
                  <a:schemeClr val="lt1"/>
                </a:solidFill>
                <a:latin typeface="Trebuchet MS"/>
                <a:ea typeface="Trebuchet MS"/>
                <a:cs typeface="Trebuchet MS"/>
                <a:sym typeface="Trebuchet MS"/>
              </a:rPr>
              <a:t>VIRGINIA DEPARTMENT OF EDUCATION</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01018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63"/>
        <p:cNvGrpSpPr/>
        <p:nvPr/>
      </p:nvGrpSpPr>
      <p:grpSpPr>
        <a:xfrm>
          <a:off x="0" y="0"/>
          <a:ext cx="0" cy="0"/>
          <a:chOff x="0" y="0"/>
          <a:chExt cx="0" cy="0"/>
        </a:xfrm>
      </p:grpSpPr>
      <p:sp>
        <p:nvSpPr>
          <p:cNvPr id="64" name="Google Shape;64;p50"/>
          <p:cNvSpPr txBox="1">
            <a:spLocks noGrp="1"/>
          </p:cNvSpPr>
          <p:nvPr>
            <p:ph type="ctrTitle"/>
          </p:nvPr>
        </p:nvSpPr>
        <p:spPr>
          <a:xfrm>
            <a:off x="628650" y="848182"/>
            <a:ext cx="78867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45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0"/>
          <p:cNvSpPr txBox="1">
            <a:spLocks noGrp="1"/>
          </p:cNvSpPr>
          <p:nvPr>
            <p:ph type="subTitle" idx="1"/>
          </p:nvPr>
        </p:nvSpPr>
        <p:spPr>
          <a:xfrm>
            <a:off x="628650" y="2727165"/>
            <a:ext cx="78867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SzPts val="2400"/>
              <a:buNone/>
              <a:defRPr sz="1800">
                <a:solidFill>
                  <a:schemeClr val="lt1"/>
                </a:solidFill>
              </a:defRPr>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17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lt1"/>
              </a:buClr>
              <a:buSzPts val="1600"/>
              <a:buNone/>
              <a:defRPr sz="1200"/>
            </a:lvl6pPr>
            <a:lvl7pPr lvl="6" algn="ctr">
              <a:lnSpc>
                <a:spcPct val="90000"/>
              </a:lnSpc>
              <a:spcBef>
                <a:spcPts val="375"/>
              </a:spcBef>
              <a:spcAft>
                <a:spcPts val="0"/>
              </a:spcAft>
              <a:buClr>
                <a:schemeClr val="lt1"/>
              </a:buClr>
              <a:buSzPts val="1600"/>
              <a:buNone/>
              <a:defRPr sz="1200"/>
            </a:lvl7pPr>
            <a:lvl8pPr lvl="7" algn="ctr">
              <a:lnSpc>
                <a:spcPct val="90000"/>
              </a:lnSpc>
              <a:spcBef>
                <a:spcPts val="375"/>
              </a:spcBef>
              <a:spcAft>
                <a:spcPts val="0"/>
              </a:spcAft>
              <a:buClr>
                <a:schemeClr val="lt1"/>
              </a:buClr>
              <a:buSzPts val="1600"/>
              <a:buNone/>
              <a:defRPr sz="1200"/>
            </a:lvl8pPr>
            <a:lvl9pPr lvl="8" algn="ctr">
              <a:lnSpc>
                <a:spcPct val="90000"/>
              </a:lnSpc>
              <a:spcBef>
                <a:spcPts val="375"/>
              </a:spcBef>
              <a:spcAft>
                <a:spcPts val="0"/>
              </a:spcAft>
              <a:buClr>
                <a:schemeClr val="lt1"/>
              </a:buClr>
              <a:buSzPts val="1600"/>
              <a:buNone/>
              <a:defRPr sz="1200"/>
            </a:lvl9pPr>
          </a:lstStyle>
          <a:p>
            <a:endParaRPr/>
          </a:p>
        </p:txBody>
      </p:sp>
      <p:sp>
        <p:nvSpPr>
          <p:cNvPr id="66" name="Google Shape;66;p5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37958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9"/>
        <p:cNvGrpSpPr/>
        <p:nvPr/>
      </p:nvGrpSpPr>
      <p:grpSpPr>
        <a:xfrm>
          <a:off x="0" y="0"/>
          <a:ext cx="0" cy="0"/>
          <a:chOff x="0" y="0"/>
          <a:chExt cx="0" cy="0"/>
        </a:xfrm>
      </p:grpSpPr>
      <p:sp>
        <p:nvSpPr>
          <p:cNvPr id="70" name="Google Shape;70;p51"/>
          <p:cNvSpPr txBox="1">
            <a:spLocks noGrp="1"/>
          </p:cNvSpPr>
          <p:nvPr>
            <p:ph type="title"/>
          </p:nvPr>
        </p:nvSpPr>
        <p:spPr>
          <a:xfrm>
            <a:off x="0" y="1"/>
            <a:ext cx="9144000" cy="992981"/>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36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1"/>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5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97106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5"/>
        <p:cNvGrpSpPr/>
        <p:nvPr/>
      </p:nvGrpSpPr>
      <p:grpSpPr>
        <a:xfrm>
          <a:off x="0" y="0"/>
          <a:ext cx="0" cy="0"/>
          <a:chOff x="0" y="0"/>
          <a:chExt cx="0" cy="0"/>
        </a:xfrm>
      </p:grpSpPr>
      <p:sp>
        <p:nvSpPr>
          <p:cNvPr id="76" name="Google Shape;76;p5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2400"/>
              <a:buNone/>
              <a:defRPr sz="1800">
                <a:solidFill>
                  <a:schemeClr val="accent3"/>
                </a:solidFill>
              </a:defRPr>
            </a:lvl1pPr>
            <a:lvl2pPr marL="685800" lvl="1" indent="-171450" algn="l">
              <a:lnSpc>
                <a:spcPct val="90000"/>
              </a:lnSpc>
              <a:spcBef>
                <a:spcPts val="375"/>
              </a:spcBef>
              <a:spcAft>
                <a:spcPts val="0"/>
              </a:spcAft>
              <a:buSzPts val="2000"/>
              <a:buNone/>
              <a:defRPr sz="1500">
                <a:solidFill>
                  <a:srgbClr val="888FA3"/>
                </a:solidFill>
              </a:defRPr>
            </a:lvl2pPr>
            <a:lvl3pPr marL="1028700" lvl="2" indent="-171450" algn="l">
              <a:lnSpc>
                <a:spcPct val="90000"/>
              </a:lnSpc>
              <a:spcBef>
                <a:spcPts val="375"/>
              </a:spcBef>
              <a:spcAft>
                <a:spcPts val="0"/>
              </a:spcAft>
              <a:buSzPts val="1170"/>
              <a:buNone/>
              <a:defRPr sz="1350">
                <a:solidFill>
                  <a:srgbClr val="888FA3"/>
                </a:solidFill>
              </a:defRPr>
            </a:lvl3pPr>
            <a:lvl4pPr marL="1371600" lvl="3" indent="-171450" algn="l">
              <a:lnSpc>
                <a:spcPct val="90000"/>
              </a:lnSpc>
              <a:spcBef>
                <a:spcPts val="375"/>
              </a:spcBef>
              <a:spcAft>
                <a:spcPts val="0"/>
              </a:spcAft>
              <a:buSzPts val="1600"/>
              <a:buNone/>
              <a:defRPr sz="1200">
                <a:solidFill>
                  <a:srgbClr val="888FA3"/>
                </a:solidFill>
              </a:defRPr>
            </a:lvl4pPr>
            <a:lvl5pPr marL="1714500" lvl="4" indent="-171450" algn="l">
              <a:lnSpc>
                <a:spcPct val="90000"/>
              </a:lnSpc>
              <a:spcBef>
                <a:spcPts val="375"/>
              </a:spcBef>
              <a:spcAft>
                <a:spcPts val="0"/>
              </a:spcAft>
              <a:buSzPts val="1600"/>
              <a:buNone/>
              <a:defRPr sz="1200">
                <a:solidFill>
                  <a:srgbClr val="888FA3"/>
                </a:solidFill>
              </a:defRPr>
            </a:lvl5pPr>
            <a:lvl6pPr marL="2057400" lvl="5" indent="-171450" algn="l">
              <a:lnSpc>
                <a:spcPct val="90000"/>
              </a:lnSpc>
              <a:spcBef>
                <a:spcPts val="375"/>
              </a:spcBef>
              <a:spcAft>
                <a:spcPts val="0"/>
              </a:spcAft>
              <a:buClr>
                <a:srgbClr val="888FA3"/>
              </a:buClr>
              <a:buSzPts val="1600"/>
              <a:buNone/>
              <a:defRPr sz="1200">
                <a:solidFill>
                  <a:srgbClr val="888FA3"/>
                </a:solidFill>
              </a:defRPr>
            </a:lvl6pPr>
            <a:lvl7pPr marL="2400300" lvl="6" indent="-171450" algn="l">
              <a:lnSpc>
                <a:spcPct val="90000"/>
              </a:lnSpc>
              <a:spcBef>
                <a:spcPts val="375"/>
              </a:spcBef>
              <a:spcAft>
                <a:spcPts val="0"/>
              </a:spcAft>
              <a:buClr>
                <a:srgbClr val="888FA3"/>
              </a:buClr>
              <a:buSzPts val="1600"/>
              <a:buNone/>
              <a:defRPr sz="1200">
                <a:solidFill>
                  <a:srgbClr val="888FA3"/>
                </a:solidFill>
              </a:defRPr>
            </a:lvl7pPr>
            <a:lvl8pPr marL="2743200" lvl="7" indent="-171450" algn="l">
              <a:lnSpc>
                <a:spcPct val="90000"/>
              </a:lnSpc>
              <a:spcBef>
                <a:spcPts val="375"/>
              </a:spcBef>
              <a:spcAft>
                <a:spcPts val="0"/>
              </a:spcAft>
              <a:buClr>
                <a:srgbClr val="888FA3"/>
              </a:buClr>
              <a:buSzPts val="1600"/>
              <a:buNone/>
              <a:defRPr sz="1200">
                <a:solidFill>
                  <a:srgbClr val="888FA3"/>
                </a:solidFill>
              </a:defRPr>
            </a:lvl8pPr>
            <a:lvl9pPr marL="3086100" lvl="8" indent="-171450" algn="l">
              <a:lnSpc>
                <a:spcPct val="90000"/>
              </a:lnSpc>
              <a:spcBef>
                <a:spcPts val="375"/>
              </a:spcBef>
              <a:spcAft>
                <a:spcPts val="0"/>
              </a:spcAft>
              <a:buClr>
                <a:srgbClr val="888FA3"/>
              </a:buClr>
              <a:buSzPts val="1600"/>
              <a:buNone/>
              <a:defRPr sz="1200">
                <a:solidFill>
                  <a:srgbClr val="888FA3"/>
                </a:solidFill>
              </a:defRPr>
            </a:lvl9pPr>
          </a:lstStyle>
          <a:p>
            <a:endParaRPr/>
          </a:p>
        </p:txBody>
      </p:sp>
      <p:sp>
        <p:nvSpPr>
          <p:cNvPr id="78" name="Google Shape;78;p5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9368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1"/>
        <p:cNvGrpSpPr/>
        <p:nvPr/>
      </p:nvGrpSpPr>
      <p:grpSpPr>
        <a:xfrm>
          <a:off x="0" y="0"/>
          <a:ext cx="0" cy="0"/>
          <a:chOff x="0" y="0"/>
          <a:chExt cx="0" cy="0"/>
        </a:xfrm>
      </p:grpSpPr>
      <p:sp>
        <p:nvSpPr>
          <p:cNvPr id="82" name="Google Shape;82;p53"/>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3"/>
          <p:cNvSpPr txBox="1">
            <a:spLocks noGrp="1"/>
          </p:cNvSpPr>
          <p:nvPr>
            <p:ph type="body" idx="1"/>
          </p:nvPr>
        </p:nvSpPr>
        <p:spPr>
          <a:xfrm>
            <a:off x="628650" y="1161467"/>
            <a:ext cx="3886200" cy="3471256"/>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4" name="Google Shape;84;p53"/>
          <p:cNvSpPr txBox="1">
            <a:spLocks noGrp="1"/>
          </p:cNvSpPr>
          <p:nvPr>
            <p:ph type="body" idx="2"/>
          </p:nvPr>
        </p:nvSpPr>
        <p:spPr>
          <a:xfrm>
            <a:off x="4629150" y="1161467"/>
            <a:ext cx="3886200" cy="3471256"/>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5" name="Google Shape;85;p5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9226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5"/>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5"/>
          <p:cNvSpPr txBox="1">
            <a:spLocks noGrp="1"/>
          </p:cNvSpPr>
          <p:nvPr>
            <p:ph type="body" idx="1"/>
          </p:nvPr>
        </p:nvSpPr>
        <p:spPr>
          <a:xfrm>
            <a:off x="629842" y="1143899"/>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SzPts val="2400"/>
              <a:buNone/>
              <a:defRPr sz="1800" b="1">
                <a:solidFill>
                  <a:schemeClr val="dk1"/>
                </a:solidFill>
              </a:defRPr>
            </a:lvl1pPr>
            <a:lvl2pPr marL="685800" lvl="1" indent="-171450" algn="l">
              <a:lnSpc>
                <a:spcPct val="90000"/>
              </a:lnSpc>
              <a:spcBef>
                <a:spcPts val="375"/>
              </a:spcBef>
              <a:spcAft>
                <a:spcPts val="0"/>
              </a:spcAft>
              <a:buSzPts val="2000"/>
              <a:buNone/>
              <a:defRPr sz="1500" b="1"/>
            </a:lvl2pPr>
            <a:lvl3pPr marL="1028700" lvl="2" indent="-171450" algn="l">
              <a:lnSpc>
                <a:spcPct val="90000"/>
              </a:lnSpc>
              <a:spcBef>
                <a:spcPts val="375"/>
              </a:spcBef>
              <a:spcAft>
                <a:spcPts val="0"/>
              </a:spcAft>
              <a:buSzPts val="1170"/>
              <a:buNone/>
              <a:defRPr sz="1350" b="1"/>
            </a:lvl3pPr>
            <a:lvl4pPr marL="1371600" lvl="3" indent="-171450" algn="l">
              <a:lnSpc>
                <a:spcPct val="90000"/>
              </a:lnSpc>
              <a:spcBef>
                <a:spcPts val="375"/>
              </a:spcBef>
              <a:spcAft>
                <a:spcPts val="0"/>
              </a:spcAft>
              <a:buSzPts val="1600"/>
              <a:buNone/>
              <a:defRPr sz="1200" b="1"/>
            </a:lvl4pPr>
            <a:lvl5pPr marL="1714500" lvl="4" indent="-171450" algn="l">
              <a:lnSpc>
                <a:spcPct val="90000"/>
              </a:lnSpc>
              <a:spcBef>
                <a:spcPts val="375"/>
              </a:spcBef>
              <a:spcAft>
                <a:spcPts val="0"/>
              </a:spcAft>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98" name="Google Shape;98;p5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9" name="Google Shape;99;p55"/>
          <p:cNvSpPr txBox="1">
            <a:spLocks noGrp="1"/>
          </p:cNvSpPr>
          <p:nvPr>
            <p:ph type="body" idx="3"/>
          </p:nvPr>
        </p:nvSpPr>
        <p:spPr>
          <a:xfrm>
            <a:off x="4629150" y="1143899"/>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SzPts val="2400"/>
              <a:buNone/>
              <a:defRPr sz="1800" b="1">
                <a:solidFill>
                  <a:schemeClr val="dk1"/>
                </a:solidFill>
              </a:defRPr>
            </a:lvl1pPr>
            <a:lvl2pPr marL="685800" lvl="1" indent="-171450" algn="l">
              <a:lnSpc>
                <a:spcPct val="90000"/>
              </a:lnSpc>
              <a:spcBef>
                <a:spcPts val="375"/>
              </a:spcBef>
              <a:spcAft>
                <a:spcPts val="0"/>
              </a:spcAft>
              <a:buSzPts val="2000"/>
              <a:buNone/>
              <a:defRPr sz="1500" b="1"/>
            </a:lvl2pPr>
            <a:lvl3pPr marL="1028700" lvl="2" indent="-171450" algn="l">
              <a:lnSpc>
                <a:spcPct val="90000"/>
              </a:lnSpc>
              <a:spcBef>
                <a:spcPts val="375"/>
              </a:spcBef>
              <a:spcAft>
                <a:spcPts val="0"/>
              </a:spcAft>
              <a:buSzPts val="1170"/>
              <a:buNone/>
              <a:defRPr sz="1350" b="1"/>
            </a:lvl3pPr>
            <a:lvl4pPr marL="1371600" lvl="3" indent="-171450" algn="l">
              <a:lnSpc>
                <a:spcPct val="90000"/>
              </a:lnSpc>
              <a:spcBef>
                <a:spcPts val="375"/>
              </a:spcBef>
              <a:spcAft>
                <a:spcPts val="0"/>
              </a:spcAft>
              <a:buSzPts val="1600"/>
              <a:buNone/>
              <a:defRPr sz="1200" b="1"/>
            </a:lvl4pPr>
            <a:lvl5pPr marL="1714500" lvl="4" indent="-171450" algn="l">
              <a:lnSpc>
                <a:spcPct val="90000"/>
              </a:lnSpc>
              <a:spcBef>
                <a:spcPts val="375"/>
              </a:spcBef>
              <a:spcAft>
                <a:spcPts val="0"/>
              </a:spcAft>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00" name="Google Shape;100;p5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1" name="Google Shape;101;p5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82770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6"/>
          <p:cNvSpPr txBox="1">
            <a:spLocks noGrp="1"/>
          </p:cNvSpPr>
          <p:nvPr>
            <p:ph type="title"/>
          </p:nvPr>
        </p:nvSpPr>
        <p:spPr>
          <a:xfrm>
            <a:off x="0" y="1"/>
            <a:ext cx="9144000" cy="992981"/>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36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6"/>
          <p:cNvSpPr txBox="1">
            <a:spLocks noGrp="1"/>
          </p:cNvSpPr>
          <p:nvPr>
            <p:ph type="body" idx="1"/>
          </p:nvPr>
        </p:nvSpPr>
        <p:spPr>
          <a:xfrm>
            <a:off x="629842" y="1143899"/>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SzPts val="2400"/>
              <a:buNone/>
              <a:defRPr sz="1800" b="1">
                <a:solidFill>
                  <a:schemeClr val="dk1"/>
                </a:solidFill>
              </a:defRPr>
            </a:lvl1pPr>
            <a:lvl2pPr marL="685800" lvl="1" indent="-171450" algn="l">
              <a:lnSpc>
                <a:spcPct val="90000"/>
              </a:lnSpc>
              <a:spcBef>
                <a:spcPts val="375"/>
              </a:spcBef>
              <a:spcAft>
                <a:spcPts val="0"/>
              </a:spcAft>
              <a:buSzPts val="2000"/>
              <a:buNone/>
              <a:defRPr sz="1500" b="1"/>
            </a:lvl2pPr>
            <a:lvl3pPr marL="1028700" lvl="2" indent="-171450" algn="l">
              <a:lnSpc>
                <a:spcPct val="90000"/>
              </a:lnSpc>
              <a:spcBef>
                <a:spcPts val="375"/>
              </a:spcBef>
              <a:spcAft>
                <a:spcPts val="0"/>
              </a:spcAft>
              <a:buSzPts val="1170"/>
              <a:buNone/>
              <a:defRPr sz="1350" b="1"/>
            </a:lvl3pPr>
            <a:lvl4pPr marL="1371600" lvl="3" indent="-171450" algn="l">
              <a:lnSpc>
                <a:spcPct val="90000"/>
              </a:lnSpc>
              <a:spcBef>
                <a:spcPts val="375"/>
              </a:spcBef>
              <a:spcAft>
                <a:spcPts val="0"/>
              </a:spcAft>
              <a:buSzPts val="1600"/>
              <a:buNone/>
              <a:defRPr sz="1200" b="1"/>
            </a:lvl4pPr>
            <a:lvl5pPr marL="1714500" lvl="4" indent="-171450" algn="l">
              <a:lnSpc>
                <a:spcPct val="90000"/>
              </a:lnSpc>
              <a:spcBef>
                <a:spcPts val="375"/>
              </a:spcBef>
              <a:spcAft>
                <a:spcPts val="0"/>
              </a:spcAft>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07" name="Google Shape;107;p5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8" name="Google Shape;108;p56"/>
          <p:cNvSpPr txBox="1">
            <a:spLocks noGrp="1"/>
          </p:cNvSpPr>
          <p:nvPr>
            <p:ph type="body" idx="3"/>
          </p:nvPr>
        </p:nvSpPr>
        <p:spPr>
          <a:xfrm>
            <a:off x="4629150" y="1143899"/>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SzPts val="2400"/>
              <a:buNone/>
              <a:defRPr sz="1800" b="1">
                <a:solidFill>
                  <a:schemeClr val="dk1"/>
                </a:solidFill>
              </a:defRPr>
            </a:lvl1pPr>
            <a:lvl2pPr marL="685800" lvl="1" indent="-171450" algn="l">
              <a:lnSpc>
                <a:spcPct val="90000"/>
              </a:lnSpc>
              <a:spcBef>
                <a:spcPts val="375"/>
              </a:spcBef>
              <a:spcAft>
                <a:spcPts val="0"/>
              </a:spcAft>
              <a:buSzPts val="2000"/>
              <a:buNone/>
              <a:defRPr sz="1500" b="1"/>
            </a:lvl2pPr>
            <a:lvl3pPr marL="1028700" lvl="2" indent="-171450" algn="l">
              <a:lnSpc>
                <a:spcPct val="90000"/>
              </a:lnSpc>
              <a:spcBef>
                <a:spcPts val="375"/>
              </a:spcBef>
              <a:spcAft>
                <a:spcPts val="0"/>
              </a:spcAft>
              <a:buSzPts val="1170"/>
              <a:buNone/>
              <a:defRPr sz="1350" b="1"/>
            </a:lvl3pPr>
            <a:lvl4pPr marL="1371600" lvl="3" indent="-171450" algn="l">
              <a:lnSpc>
                <a:spcPct val="90000"/>
              </a:lnSpc>
              <a:spcBef>
                <a:spcPts val="375"/>
              </a:spcBef>
              <a:spcAft>
                <a:spcPts val="0"/>
              </a:spcAft>
              <a:buSzPts val="1600"/>
              <a:buNone/>
              <a:defRPr sz="1200" b="1"/>
            </a:lvl4pPr>
            <a:lvl5pPr marL="1714500" lvl="4" indent="-171450" algn="l">
              <a:lnSpc>
                <a:spcPct val="90000"/>
              </a:lnSpc>
              <a:spcBef>
                <a:spcPts val="375"/>
              </a:spcBef>
              <a:spcAft>
                <a:spcPts val="0"/>
              </a:spcAft>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09" name="Google Shape;109;p5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0" name="Google Shape;110;p5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7052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7"/>
          <p:cNvSpPr txBox="1">
            <a:spLocks noGrp="1"/>
          </p:cNvSpPr>
          <p:nvPr>
            <p:ph type="title"/>
          </p:nvPr>
        </p:nvSpPr>
        <p:spPr>
          <a:xfrm>
            <a:off x="0" y="1"/>
            <a:ext cx="9144000" cy="992981"/>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36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16962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5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5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3312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2"/>
        <p:cNvGrpSpPr/>
        <p:nvPr/>
      </p:nvGrpSpPr>
      <p:grpSpPr>
        <a:xfrm>
          <a:off x="0" y="0"/>
          <a:ext cx="0" cy="0"/>
          <a:chOff x="0" y="0"/>
          <a:chExt cx="0" cy="0"/>
        </a:xfrm>
      </p:grpSpPr>
      <p:sp>
        <p:nvSpPr>
          <p:cNvPr id="123" name="Google Shape;123;p5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SzPts val="3200"/>
              <a:buChar char="•"/>
              <a:defRPr sz="2400"/>
            </a:lvl1pPr>
            <a:lvl2pPr marL="685800" lvl="1" indent="-304800" algn="l">
              <a:lnSpc>
                <a:spcPct val="90000"/>
              </a:lnSpc>
              <a:spcBef>
                <a:spcPts val="375"/>
              </a:spcBef>
              <a:spcAft>
                <a:spcPts val="0"/>
              </a:spcAft>
              <a:buSzPts val="2800"/>
              <a:buChar char="-"/>
              <a:defRPr sz="2100"/>
            </a:lvl2pPr>
            <a:lvl3pPr marL="1028700" lvl="2" indent="-245745" algn="l">
              <a:lnSpc>
                <a:spcPct val="90000"/>
              </a:lnSpc>
              <a:spcBef>
                <a:spcPts val="375"/>
              </a:spcBef>
              <a:spcAft>
                <a:spcPts val="0"/>
              </a:spcAft>
              <a:buSzPts val="1560"/>
              <a:buChar char="o"/>
              <a:defRPr sz="1800"/>
            </a:lvl3pPr>
            <a:lvl4pPr marL="1371600" lvl="3" indent="-266700" algn="l">
              <a:lnSpc>
                <a:spcPct val="90000"/>
              </a:lnSpc>
              <a:spcBef>
                <a:spcPts val="375"/>
              </a:spcBef>
              <a:spcAft>
                <a:spcPts val="0"/>
              </a:spcAft>
              <a:buSzPts val="2000"/>
              <a:buChar char="•"/>
              <a:defRPr sz="1500"/>
            </a:lvl4pPr>
            <a:lvl5pPr marL="1714500" lvl="4" indent="-266700" algn="l">
              <a:lnSpc>
                <a:spcPct val="90000"/>
              </a:lnSpc>
              <a:spcBef>
                <a:spcPts val="375"/>
              </a:spcBef>
              <a:spcAft>
                <a:spcPts val="0"/>
              </a:spcAft>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125" name="Google Shape;125;p5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1600"/>
              <a:buNone/>
              <a:defRPr sz="1200"/>
            </a:lvl1pPr>
            <a:lvl2pPr marL="685800" lvl="1" indent="-171450" algn="l">
              <a:lnSpc>
                <a:spcPct val="90000"/>
              </a:lnSpc>
              <a:spcBef>
                <a:spcPts val="375"/>
              </a:spcBef>
              <a:spcAft>
                <a:spcPts val="0"/>
              </a:spcAft>
              <a:buSzPts val="1400"/>
              <a:buNone/>
              <a:defRPr sz="1050"/>
            </a:lvl2pPr>
            <a:lvl3pPr marL="1028700" lvl="2" indent="-171450" algn="l">
              <a:lnSpc>
                <a:spcPct val="90000"/>
              </a:lnSpc>
              <a:spcBef>
                <a:spcPts val="375"/>
              </a:spcBef>
              <a:spcAft>
                <a:spcPts val="0"/>
              </a:spcAft>
              <a:buSzPts val="780"/>
              <a:buNone/>
              <a:defRPr sz="900"/>
            </a:lvl3pPr>
            <a:lvl4pPr marL="1371600" lvl="3" indent="-171450" algn="l">
              <a:lnSpc>
                <a:spcPct val="90000"/>
              </a:lnSpc>
              <a:spcBef>
                <a:spcPts val="375"/>
              </a:spcBef>
              <a:spcAft>
                <a:spcPts val="0"/>
              </a:spcAft>
              <a:buSzPts val="1000"/>
              <a:buNone/>
              <a:defRPr sz="750"/>
            </a:lvl4pPr>
            <a:lvl5pPr marL="1714500" lvl="4" indent="-171450" algn="l">
              <a:lnSpc>
                <a:spcPct val="90000"/>
              </a:lnSpc>
              <a:spcBef>
                <a:spcPts val="375"/>
              </a:spcBef>
              <a:spcAft>
                <a:spcPts val="0"/>
              </a:spcAft>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26" name="Google Shape;126;p5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0285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latin typefac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29"/>
        <p:cNvGrpSpPr/>
        <p:nvPr/>
      </p:nvGrpSpPr>
      <p:grpSpPr>
        <a:xfrm>
          <a:off x="0" y="0"/>
          <a:ext cx="0" cy="0"/>
          <a:chOff x="0" y="0"/>
          <a:chExt cx="0" cy="0"/>
        </a:xfrm>
      </p:grpSpPr>
      <p:sp>
        <p:nvSpPr>
          <p:cNvPr id="130" name="Google Shape;130;p6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0"/>
          <p:cNvSpPr>
            <a:spLocks noGrp="1"/>
          </p:cNvSpPr>
          <p:nvPr>
            <p:ph type="pic" idx="2"/>
          </p:nvPr>
        </p:nvSpPr>
        <p:spPr>
          <a:xfrm>
            <a:off x="3887391" y="740569"/>
            <a:ext cx="4629150" cy="3655219"/>
          </a:xfrm>
          <a:prstGeom prst="rect">
            <a:avLst/>
          </a:prstGeom>
          <a:noFill/>
          <a:ln>
            <a:noFill/>
          </a:ln>
        </p:spPr>
      </p:sp>
      <p:sp>
        <p:nvSpPr>
          <p:cNvPr id="132" name="Google Shape;132;p6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1600"/>
              <a:buNone/>
              <a:defRPr sz="1200"/>
            </a:lvl1pPr>
            <a:lvl2pPr marL="685800" lvl="1" indent="-171450" algn="l">
              <a:lnSpc>
                <a:spcPct val="90000"/>
              </a:lnSpc>
              <a:spcBef>
                <a:spcPts val="375"/>
              </a:spcBef>
              <a:spcAft>
                <a:spcPts val="0"/>
              </a:spcAft>
              <a:buSzPts val="1400"/>
              <a:buNone/>
              <a:defRPr sz="1050"/>
            </a:lvl2pPr>
            <a:lvl3pPr marL="1028700" lvl="2" indent="-171450" algn="l">
              <a:lnSpc>
                <a:spcPct val="90000"/>
              </a:lnSpc>
              <a:spcBef>
                <a:spcPts val="375"/>
              </a:spcBef>
              <a:spcAft>
                <a:spcPts val="0"/>
              </a:spcAft>
              <a:buSzPts val="780"/>
              <a:buNone/>
              <a:defRPr sz="900"/>
            </a:lvl3pPr>
            <a:lvl4pPr marL="1371600" lvl="3" indent="-171450" algn="l">
              <a:lnSpc>
                <a:spcPct val="90000"/>
              </a:lnSpc>
              <a:spcBef>
                <a:spcPts val="375"/>
              </a:spcBef>
              <a:spcAft>
                <a:spcPts val="0"/>
              </a:spcAft>
              <a:buSzPts val="1000"/>
              <a:buNone/>
              <a:defRPr sz="750"/>
            </a:lvl4pPr>
            <a:lvl5pPr marL="1714500" lvl="4" indent="-171450" algn="l">
              <a:lnSpc>
                <a:spcPct val="90000"/>
              </a:lnSpc>
              <a:spcBef>
                <a:spcPts val="375"/>
              </a:spcBef>
              <a:spcAft>
                <a:spcPts val="0"/>
              </a:spcAft>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33" name="Google Shape;133;p6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86551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36"/>
        <p:cNvGrpSpPr/>
        <p:nvPr/>
      </p:nvGrpSpPr>
      <p:grpSpPr>
        <a:xfrm>
          <a:off x="0" y="0"/>
          <a:ext cx="0" cy="0"/>
          <a:chOff x="0" y="0"/>
          <a:chExt cx="0" cy="0"/>
        </a:xfrm>
      </p:grpSpPr>
      <p:sp>
        <p:nvSpPr>
          <p:cNvPr id="137" name="Google Shape;137;p6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1"/>
          <p:cNvSpPr>
            <a:spLocks noGrp="1"/>
          </p:cNvSpPr>
          <p:nvPr>
            <p:ph type="pic" idx="2"/>
          </p:nvPr>
        </p:nvSpPr>
        <p:spPr>
          <a:xfrm>
            <a:off x="3887391" y="740569"/>
            <a:ext cx="4629150" cy="1694407"/>
          </a:xfrm>
          <a:prstGeom prst="rect">
            <a:avLst/>
          </a:prstGeom>
          <a:noFill/>
          <a:ln>
            <a:noFill/>
          </a:ln>
        </p:spPr>
      </p:sp>
      <p:sp>
        <p:nvSpPr>
          <p:cNvPr id="139" name="Google Shape;139;p61"/>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1600"/>
              <a:buNone/>
              <a:defRPr sz="1200"/>
            </a:lvl1pPr>
            <a:lvl2pPr marL="685800" lvl="1" indent="-171450" algn="l">
              <a:lnSpc>
                <a:spcPct val="90000"/>
              </a:lnSpc>
              <a:spcBef>
                <a:spcPts val="375"/>
              </a:spcBef>
              <a:spcAft>
                <a:spcPts val="0"/>
              </a:spcAft>
              <a:buSzPts val="1400"/>
              <a:buNone/>
              <a:defRPr sz="1050"/>
            </a:lvl2pPr>
            <a:lvl3pPr marL="1028700" lvl="2" indent="-171450" algn="l">
              <a:lnSpc>
                <a:spcPct val="90000"/>
              </a:lnSpc>
              <a:spcBef>
                <a:spcPts val="375"/>
              </a:spcBef>
              <a:spcAft>
                <a:spcPts val="0"/>
              </a:spcAft>
              <a:buSzPts val="780"/>
              <a:buNone/>
              <a:defRPr sz="900"/>
            </a:lvl3pPr>
            <a:lvl4pPr marL="1371600" lvl="3" indent="-171450" algn="l">
              <a:lnSpc>
                <a:spcPct val="90000"/>
              </a:lnSpc>
              <a:spcBef>
                <a:spcPts val="375"/>
              </a:spcBef>
              <a:spcAft>
                <a:spcPts val="0"/>
              </a:spcAft>
              <a:buSzPts val="1000"/>
              <a:buNone/>
              <a:defRPr sz="750"/>
            </a:lvl4pPr>
            <a:lvl5pPr marL="1714500" lvl="4" indent="-171450" algn="l">
              <a:lnSpc>
                <a:spcPct val="90000"/>
              </a:lnSpc>
              <a:spcBef>
                <a:spcPts val="375"/>
              </a:spcBef>
              <a:spcAft>
                <a:spcPts val="0"/>
              </a:spcAft>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40" name="Google Shape;140;p6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143" name="Google Shape;143;p61"/>
          <p:cNvSpPr>
            <a:spLocks noGrp="1"/>
          </p:cNvSpPr>
          <p:nvPr>
            <p:ph type="pic" idx="3"/>
          </p:nvPr>
        </p:nvSpPr>
        <p:spPr>
          <a:xfrm>
            <a:off x="3887391" y="2588632"/>
            <a:ext cx="2227659" cy="1694407"/>
          </a:xfrm>
          <a:prstGeom prst="rect">
            <a:avLst/>
          </a:prstGeom>
          <a:noFill/>
          <a:ln>
            <a:noFill/>
          </a:ln>
        </p:spPr>
      </p:sp>
      <p:sp>
        <p:nvSpPr>
          <p:cNvPr id="144" name="Google Shape;144;p61"/>
          <p:cNvSpPr>
            <a:spLocks noGrp="1"/>
          </p:cNvSpPr>
          <p:nvPr>
            <p:ph type="pic" idx="4"/>
          </p:nvPr>
        </p:nvSpPr>
        <p:spPr>
          <a:xfrm>
            <a:off x="6287691" y="2588631"/>
            <a:ext cx="2227659" cy="1694407"/>
          </a:xfrm>
          <a:prstGeom prst="rect">
            <a:avLst/>
          </a:prstGeom>
          <a:noFill/>
          <a:ln>
            <a:noFill/>
          </a:ln>
        </p:spPr>
      </p:sp>
    </p:spTree>
    <p:extLst>
      <p:ext uri="{BB962C8B-B14F-4D97-AF65-F5344CB8AC3E}">
        <p14:creationId xmlns:p14="http://schemas.microsoft.com/office/powerpoint/2010/main" val="10403428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5818-C96C-0D26-8EC5-FFC31D5AE7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C41117-6F9A-4DF6-7FE8-A263A35BEF90}"/>
              </a:ext>
            </a:extLst>
          </p:cNvPr>
          <p:cNvSpPr>
            <a:spLocks noGrp="1"/>
          </p:cNvSpPr>
          <p:nvPr>
            <p:ph type="dt" sz="half" idx="10"/>
          </p:nvPr>
        </p:nvSpPr>
        <p:spPr/>
        <p:txBody>
          <a:bodyPr/>
          <a:lstStyle/>
          <a:p>
            <a:fld id="{68E5B0CA-8546-4D36-B881-5A777BF11CEF}" type="datetimeFigureOut">
              <a:rPr lang="en-US" smtClean="0"/>
              <a:t>6/7/2023</a:t>
            </a:fld>
            <a:endParaRPr lang="en-US"/>
          </a:p>
        </p:txBody>
      </p:sp>
      <p:sp>
        <p:nvSpPr>
          <p:cNvPr id="4" name="Footer Placeholder 3">
            <a:extLst>
              <a:ext uri="{FF2B5EF4-FFF2-40B4-BE49-F238E27FC236}">
                <a16:creationId xmlns:a16="http://schemas.microsoft.com/office/drawing/2014/main" id="{0E5C55D2-5777-1FAE-57B6-11A72526E0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AA5B5C-CA38-E05B-A422-9CB4B496462D}"/>
              </a:ext>
            </a:extLst>
          </p:cNvPr>
          <p:cNvSpPr>
            <a:spLocks noGrp="1"/>
          </p:cNvSpPr>
          <p:nvPr>
            <p:ph type="sldNum" sz="quarter" idx="12"/>
          </p:nvPr>
        </p:nvSpPr>
        <p:spPr/>
        <p:txBody>
          <a:bodyPr/>
          <a:lstStyle/>
          <a:p>
            <a:fld id="{A6922C34-E1F4-4DF4-8CA0-324B19D4BAA5}" type="slidenum">
              <a:rPr lang="en-US" smtClean="0"/>
              <a:t>‹#›</a:t>
            </a:fld>
            <a:endParaRPr lang="en-US"/>
          </a:p>
        </p:txBody>
      </p:sp>
    </p:spTree>
    <p:extLst>
      <p:ext uri="{BB962C8B-B14F-4D97-AF65-F5344CB8AC3E}">
        <p14:creationId xmlns:p14="http://schemas.microsoft.com/office/powerpoint/2010/main" val="329128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9"/>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9"/>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5" name="Google Shape;55;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9"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9" name="Google Shape;59;p9"/>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1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63" name="Google Shape;63;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1"/>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1"/>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4.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Georgia"/>
              <a:buNone/>
              <a:defRPr sz="33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70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4"/>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156" name="Google Shape;156;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solidFill>
                <a:srgbClr val="999999"/>
              </a:solidFill>
            </a:endParaRPr>
          </a:p>
        </p:txBody>
      </p:sp>
      <p:sp>
        <p:nvSpPr>
          <p:cNvPr id="157" name="Google Shape;157;p24"/>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4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7" name="Google Shape;27;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8" name="Google Shape;28;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97114545"/>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nctm.org/News-and-Calendar/Messages-from-the-President/Archive/Trena-Wilkerson/Mathematics--with-Rigor,-Relevance,-and-Responsiveness/#:~:text=Rigor%20is%20not%20memorizing%20a%20myriad%20of%20procedures,mathematics%20and%20to%20other%20areas%20of%20their%20live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ctrTitle"/>
          </p:nvPr>
        </p:nvSpPr>
        <p:spPr>
          <a:xfrm>
            <a:off x="619413" y="2571750"/>
            <a:ext cx="6777600" cy="1241700"/>
          </a:xfrm>
          <a:prstGeom prst="rect">
            <a:avLst/>
          </a:prstGeom>
          <a:noFill/>
          <a:ln>
            <a:noFill/>
          </a:ln>
        </p:spPr>
        <p:txBody>
          <a:bodyPr spcFirstLastPara="1" wrap="square" lIns="68575" tIns="34275" rIns="68575" bIns="34275" anchor="b" anchorCtr="0">
            <a:normAutofit fontScale="90000"/>
          </a:bodyPr>
          <a:lstStyle/>
          <a:p>
            <a:pPr>
              <a:buSzPct val="100000"/>
            </a:pPr>
            <a:r>
              <a:rPr lang="en-US" sz="5300">
                <a:solidFill>
                  <a:schemeClr val="bg1"/>
                </a:solidFill>
              </a:rPr>
              <a:t>DRAFT 2023 Mathematics</a:t>
            </a:r>
            <a:r>
              <a:rPr lang="en-US" sz="5300" i="1">
                <a:solidFill>
                  <a:schemeClr val="bg1"/>
                </a:solidFill>
              </a:rPr>
              <a:t> Standards of Learning</a:t>
            </a:r>
            <a:endParaRPr sz="3277" cap="none"/>
          </a:p>
          <a:p>
            <a:pPr marL="0" lvl="0" indent="0" algn="l" rtl="0">
              <a:lnSpc>
                <a:spcPct val="90000"/>
              </a:lnSpc>
              <a:spcBef>
                <a:spcPts val="0"/>
              </a:spcBef>
              <a:spcAft>
                <a:spcPts val="0"/>
              </a:spcAft>
              <a:buClr>
                <a:schemeClr val="lt1"/>
              </a:buClr>
              <a:buSzPct val="100000"/>
              <a:buFont typeface="Georgia"/>
              <a:buNone/>
            </a:pPr>
            <a:endParaRPr/>
          </a:p>
        </p:txBody>
      </p:sp>
      <p:sp>
        <p:nvSpPr>
          <p:cNvPr id="221" name="Google Shape;22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a:spLocks noGrp="1"/>
          </p:cNvSpPr>
          <p:nvPr>
            <p:ph type="title"/>
          </p:nvPr>
        </p:nvSpPr>
        <p:spPr>
          <a:xfrm>
            <a:off x="-332509" y="0"/>
            <a:ext cx="9144000" cy="643800"/>
          </a:xfrm>
          <a:prstGeom prst="rect">
            <a:avLst/>
          </a:prstGeom>
          <a:noFill/>
          <a:ln>
            <a:noFill/>
          </a:ln>
        </p:spPr>
        <p:txBody>
          <a:bodyPr spcFirstLastPara="1" wrap="square" lIns="617225" tIns="34275" rIns="68575" bIns="34275" anchor="b" anchorCtr="0">
            <a:noAutofit/>
          </a:bodyPr>
          <a:lstStyle/>
          <a:p>
            <a:pPr marL="0" lvl="0" indent="0" algn="ctr" rtl="0">
              <a:lnSpc>
                <a:spcPct val="90000"/>
              </a:lnSpc>
              <a:spcBef>
                <a:spcPts val="0"/>
              </a:spcBef>
              <a:spcAft>
                <a:spcPts val="0"/>
              </a:spcAft>
              <a:buClr>
                <a:schemeClr val="dk1"/>
              </a:buClr>
              <a:buSzPts val="3240"/>
              <a:buFont typeface="Georgia"/>
              <a:buNone/>
            </a:pPr>
            <a:r>
              <a:rPr lang="en-US" sz="2600">
                <a:latin typeface="Georgia" panose="02040502050405020303" pitchFamily="18" charset="0"/>
              </a:rPr>
              <a:t>Mathematics SOL Revision Process Timeline -2023 </a:t>
            </a:r>
            <a:endParaRPr sz="2600">
              <a:latin typeface="Georgia" panose="02040502050405020303" pitchFamily="18" charset="0"/>
            </a:endParaRPr>
          </a:p>
        </p:txBody>
      </p:sp>
      <p:sp>
        <p:nvSpPr>
          <p:cNvPr id="316" name="Google Shape;31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graphicFrame>
        <p:nvGraphicFramePr>
          <p:cNvPr id="2" name="Table 1">
            <a:extLst>
              <a:ext uri="{FF2B5EF4-FFF2-40B4-BE49-F238E27FC236}">
                <a16:creationId xmlns:a16="http://schemas.microsoft.com/office/drawing/2014/main" id="{12F8476D-6424-44C1-87AB-D8A0FE431C98}"/>
              </a:ext>
            </a:extLst>
          </p:cNvPr>
          <p:cNvGraphicFramePr>
            <a:graphicFrameLocks noGrp="1"/>
          </p:cNvGraphicFramePr>
          <p:nvPr>
            <p:extLst>
              <p:ext uri="{D42A27DB-BD31-4B8C-83A1-F6EECF244321}">
                <p14:modId xmlns:p14="http://schemas.microsoft.com/office/powerpoint/2010/main" val="129579081"/>
              </p:ext>
            </p:extLst>
          </p:nvPr>
        </p:nvGraphicFramePr>
        <p:xfrm>
          <a:off x="623455" y="897025"/>
          <a:ext cx="7636836" cy="3335700"/>
        </p:xfrm>
        <a:graphic>
          <a:graphicData uri="http://schemas.openxmlformats.org/drawingml/2006/table">
            <a:tbl>
              <a:tblPr firstRow="1" firstCol="1" bandRow="1">
                <a:tableStyleId>{64C8BA91-00B2-47A3-B945-543557C1B41E}</a:tableStyleId>
              </a:tblPr>
              <a:tblGrid>
                <a:gridCol w="2407745">
                  <a:extLst>
                    <a:ext uri="{9D8B030D-6E8A-4147-A177-3AD203B41FA5}">
                      <a16:colId xmlns:a16="http://schemas.microsoft.com/office/drawing/2014/main" val="3117641543"/>
                    </a:ext>
                  </a:extLst>
                </a:gridCol>
                <a:gridCol w="5229091">
                  <a:extLst>
                    <a:ext uri="{9D8B030D-6E8A-4147-A177-3AD203B41FA5}">
                      <a16:colId xmlns:a16="http://schemas.microsoft.com/office/drawing/2014/main" val="2282302469"/>
                    </a:ext>
                  </a:extLst>
                </a:gridCol>
              </a:tblGrid>
              <a:tr h="591494">
                <a:tc>
                  <a:txBody>
                    <a:bodyPr/>
                    <a:lstStyle/>
                    <a:p>
                      <a:pPr marL="0" marR="0" algn="l" fontAlgn="base">
                        <a:spcBef>
                          <a:spcPts val="0"/>
                        </a:spcBef>
                        <a:spcAft>
                          <a:spcPts val="0"/>
                        </a:spcAft>
                      </a:pPr>
                      <a:r>
                        <a:rPr lang="en-US" sz="1600" b="1">
                          <a:solidFill>
                            <a:srgbClr val="000000"/>
                          </a:solidFill>
                          <a:effectLst/>
                          <a:latin typeface="Georgia"/>
                          <a:ea typeface="Calibri" panose="020F0502020204030204" pitchFamily="34" charset="0"/>
                          <a:cs typeface="Times New Roman"/>
                        </a:rPr>
                        <a:t>January – June 2023</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solidFill>
                            <a:srgbClr val="000000"/>
                          </a:solidFill>
                          <a:effectLst/>
                          <a:latin typeface="Georgia"/>
                          <a:ea typeface="Calibri" panose="020F0502020204030204" pitchFamily="34" charset="0"/>
                          <a:cs typeface="Times New Roman"/>
                        </a:rPr>
                        <a:t>VDOE Prepares Draft 2023 Mathematics SOL for First Review by the Board of Education (BOE); Summary of Changes Documents presented to BOE at June Work Session</a:t>
                      </a:r>
                      <a:endParaRPr lang="en-US" sz="1600">
                        <a:effectLst/>
                        <a:latin typeface="Georgia"/>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369080"/>
                  </a:ext>
                </a:extLst>
              </a:tr>
              <a:tr h="445832">
                <a:tc>
                  <a:txBody>
                    <a:bodyPr/>
                    <a:lstStyle/>
                    <a:p>
                      <a:pPr marL="0" marR="0" algn="l" fontAlgn="base">
                        <a:spcBef>
                          <a:spcPts val="0"/>
                        </a:spcBef>
                        <a:spcAft>
                          <a:spcPts val="0"/>
                        </a:spcAft>
                      </a:pPr>
                      <a:r>
                        <a:rPr lang="en-US" sz="1600" b="1">
                          <a:solidFill>
                            <a:srgbClr val="000000"/>
                          </a:solidFill>
                          <a:effectLst/>
                          <a:latin typeface="Georgia"/>
                          <a:ea typeface="Calibri" panose="020F0502020204030204" pitchFamily="34" charset="0"/>
                          <a:cs typeface="Times New Roman"/>
                        </a:rPr>
                        <a:t>July 2023 (tentative)</a:t>
                      </a:r>
                      <a:endParaRPr lang="en-US" sz="1600">
                        <a:effectLst/>
                        <a:latin typeface="Georgia"/>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solidFill>
                            <a:srgbClr val="000000"/>
                          </a:solidFill>
                          <a:effectLst/>
                          <a:latin typeface="Georgia"/>
                          <a:ea typeface="Calibri" panose="020F0502020204030204" pitchFamily="34" charset="0"/>
                          <a:cs typeface="Times New Roman"/>
                        </a:rPr>
                        <a:t>BOE First Review of Draft 2023 Mathematics SOL</a:t>
                      </a:r>
                      <a:endParaRPr lang="en-US" sz="1600">
                        <a:effectLst/>
                        <a:latin typeface="Georgia"/>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323508"/>
                  </a:ext>
                </a:extLst>
              </a:tr>
              <a:tr h="591494">
                <a:tc>
                  <a:txBody>
                    <a:bodyPr/>
                    <a:lstStyle/>
                    <a:p>
                      <a:pPr marL="0" marR="0" algn="l" fontAlgn="base">
                        <a:spcBef>
                          <a:spcPts val="0"/>
                        </a:spcBef>
                        <a:spcAft>
                          <a:spcPts val="0"/>
                        </a:spcAft>
                      </a:pPr>
                      <a:r>
                        <a:rPr lang="en-US" sz="1600" b="1">
                          <a:solidFill>
                            <a:srgbClr val="000000"/>
                          </a:solidFill>
                          <a:effectLst/>
                          <a:latin typeface="Georgia"/>
                          <a:ea typeface="Calibri" panose="020F0502020204030204" pitchFamily="34" charset="0"/>
                          <a:cs typeface="Times New Roman"/>
                        </a:rPr>
                        <a:t>June – August 2023 (tentative)</a:t>
                      </a:r>
                      <a:endParaRPr lang="en-US" sz="1600">
                        <a:effectLst/>
                        <a:latin typeface="Georgia"/>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solidFill>
                            <a:srgbClr val="000000"/>
                          </a:solidFill>
                          <a:effectLst/>
                          <a:latin typeface="Georgia"/>
                          <a:ea typeface="Calibri" panose="020F0502020204030204" pitchFamily="34" charset="0"/>
                          <a:cs typeface="Times New Roman"/>
                        </a:rPr>
                        <a:t>Public Feedback Period – Draft 2023 Mathematics SOL</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078302"/>
                  </a:ext>
                </a:extLst>
              </a:tr>
              <a:tr h="591494">
                <a:tc>
                  <a:txBody>
                    <a:bodyPr/>
                    <a:lstStyle/>
                    <a:p>
                      <a:pPr marL="0" marR="0" algn="l" fontAlgn="base">
                        <a:spcBef>
                          <a:spcPts val="0"/>
                        </a:spcBef>
                        <a:spcAft>
                          <a:spcPts val="0"/>
                        </a:spcAft>
                      </a:pPr>
                      <a:r>
                        <a:rPr lang="en-US" sz="1600" b="1">
                          <a:effectLst/>
                          <a:latin typeface="Georgia"/>
                          <a:ea typeface="Calibri" panose="020F0502020204030204" pitchFamily="34" charset="0"/>
                          <a:cs typeface="Times New Roman"/>
                        </a:rPr>
                        <a:t>July - August 2023 (tentative)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effectLst/>
                          <a:latin typeface="Georgia"/>
                          <a:ea typeface="Calibri" panose="020F0502020204030204" pitchFamily="34" charset="0"/>
                          <a:cs typeface="Times New Roman"/>
                        </a:rPr>
                        <a:t>Public Hearings</a:t>
                      </a:r>
                    </a:p>
                    <a:p>
                      <a:pPr marL="285750" marR="0" lvl="2" indent="-285750" algn="l" fontAlgn="base">
                        <a:spcBef>
                          <a:spcPts val="0"/>
                        </a:spcBef>
                        <a:spcAft>
                          <a:spcPts val="0"/>
                        </a:spcAft>
                        <a:buFont typeface="Arial" panose="020B0604020202020204" pitchFamily="34" charset="0"/>
                        <a:buChar char="•"/>
                      </a:pPr>
                      <a:r>
                        <a:rPr lang="en-US" sz="1600">
                          <a:effectLst/>
                          <a:latin typeface="Georgia"/>
                          <a:ea typeface="Calibri" panose="020F0502020204030204" pitchFamily="34" charset="0"/>
                          <a:cs typeface="Times New Roman"/>
                        </a:rPr>
                        <a:t>In-Person Hearings</a:t>
                      </a:r>
                    </a:p>
                    <a:p>
                      <a:pPr marL="285750" marR="0" lvl="2" indent="-285750" algn="l" fontAlgn="base">
                        <a:spcBef>
                          <a:spcPts val="0"/>
                        </a:spcBef>
                        <a:spcAft>
                          <a:spcPts val="0"/>
                        </a:spcAft>
                        <a:buFont typeface="Arial" panose="020B0604020202020204" pitchFamily="34" charset="0"/>
                        <a:buChar char="•"/>
                      </a:pPr>
                      <a:r>
                        <a:rPr lang="en-US" sz="1600">
                          <a:effectLst/>
                          <a:latin typeface="Georgia"/>
                          <a:ea typeface="Calibri" panose="020F0502020204030204" pitchFamily="34" charset="0"/>
                          <a:cs typeface="Times New Roman"/>
                        </a:rPr>
                        <a:t>Virtual Hearings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742078"/>
                  </a:ext>
                </a:extLst>
              </a:tr>
              <a:tr h="591494">
                <a:tc>
                  <a:txBody>
                    <a:bodyPr/>
                    <a:lstStyle/>
                    <a:p>
                      <a:pPr marL="0" marR="0" algn="l" fontAlgn="base">
                        <a:spcBef>
                          <a:spcPts val="0"/>
                        </a:spcBef>
                        <a:spcAft>
                          <a:spcPts val="0"/>
                        </a:spcAft>
                      </a:pPr>
                      <a:r>
                        <a:rPr lang="en-US" sz="1600" b="1">
                          <a:solidFill>
                            <a:srgbClr val="000000"/>
                          </a:solidFill>
                          <a:effectLst/>
                          <a:latin typeface="Georgia"/>
                          <a:ea typeface="Calibri" panose="020F0502020204030204" pitchFamily="34" charset="0"/>
                          <a:cs typeface="Times New Roman"/>
                        </a:rPr>
                        <a:t>August/September 2023 (tentative)</a:t>
                      </a:r>
                      <a:endParaRPr lang="en-US" sz="1600">
                        <a:effectLst/>
                        <a:latin typeface="Georgia"/>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solidFill>
                            <a:srgbClr val="000000"/>
                          </a:solidFill>
                          <a:effectLst/>
                          <a:latin typeface="Georgia"/>
                          <a:ea typeface="Calibri" panose="020F0502020204030204" pitchFamily="34" charset="0"/>
                          <a:cs typeface="Times New Roman"/>
                        </a:rPr>
                        <a:t>BOE Final Review of Draft 2023 Mathematics SOL</a:t>
                      </a:r>
                      <a:endParaRPr lang="en-US" sz="1600">
                        <a:effectLst/>
                        <a:latin typeface="Georgia"/>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610558"/>
                  </a:ext>
                </a:extLst>
              </a:tr>
            </a:tbl>
          </a:graphicData>
        </a:graphic>
      </p:graphicFrame>
      <p:sp>
        <p:nvSpPr>
          <p:cNvPr id="3" name="Google Shape;243;p42" descr="Label for bottom of slide shows Virginia Department of Education, 2023">
            <a:extLst>
              <a:ext uri="{FF2B5EF4-FFF2-40B4-BE49-F238E27FC236}">
                <a16:creationId xmlns:a16="http://schemas.microsoft.com/office/drawing/2014/main" id="{9866CCC8-81C3-F724-0DB4-433FEDE5347C}"/>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409719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7"/>
          <p:cNvSpPr txBox="1">
            <a:spLocks noGrp="1"/>
          </p:cNvSpPr>
          <p:nvPr>
            <p:ph type="title"/>
          </p:nvPr>
        </p:nvSpPr>
        <p:spPr>
          <a:xfrm>
            <a:off x="0" y="384773"/>
            <a:ext cx="9050867" cy="643800"/>
          </a:xfrm>
          <a:prstGeom prst="rect">
            <a:avLst/>
          </a:prstGeom>
          <a:noFill/>
          <a:ln>
            <a:noFill/>
          </a:ln>
        </p:spPr>
        <p:txBody>
          <a:bodyPr spcFirstLastPara="1" wrap="square" lIns="617225" tIns="34275" rIns="68575" bIns="34275" anchor="b" anchorCtr="0">
            <a:noAutofit/>
          </a:bodyPr>
          <a:lstStyle/>
          <a:p>
            <a:pPr marL="0" lvl="0" indent="0" algn="l" rtl="0">
              <a:lnSpc>
                <a:spcPct val="90000"/>
              </a:lnSpc>
              <a:spcBef>
                <a:spcPts val="0"/>
              </a:spcBef>
              <a:spcAft>
                <a:spcPts val="0"/>
              </a:spcAft>
              <a:buClr>
                <a:schemeClr val="dk1"/>
              </a:buClr>
              <a:buSzPts val="3600"/>
              <a:buFont typeface="Georgia"/>
              <a:buNone/>
            </a:pPr>
            <a:r>
              <a:rPr lang="en-US" sz="2800">
                <a:latin typeface="Georgia" panose="02040502050405020303" pitchFamily="18" charset="0"/>
              </a:rPr>
              <a:t>Mathematics Education Advisory Committee (MEAC) </a:t>
            </a:r>
            <a:endParaRPr sz="2800">
              <a:latin typeface="Georgia" panose="02040502050405020303" pitchFamily="18" charset="0"/>
            </a:endParaRPr>
          </a:p>
        </p:txBody>
      </p:sp>
      <p:sp>
        <p:nvSpPr>
          <p:cNvPr id="363" name="Google Shape;363;p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11</a:t>
            </a:fld>
            <a:endParaRPr/>
          </a:p>
        </p:txBody>
      </p:sp>
      <p:sp>
        <p:nvSpPr>
          <p:cNvPr id="366" name="Google Shape;366;p57"/>
          <p:cNvSpPr txBox="1"/>
          <p:nvPr/>
        </p:nvSpPr>
        <p:spPr>
          <a:xfrm>
            <a:off x="515250" y="1107263"/>
            <a:ext cx="8408400" cy="3434756"/>
          </a:xfrm>
          <a:prstGeom prst="rect">
            <a:avLst/>
          </a:prstGeom>
          <a:noFill/>
          <a:ln>
            <a:noFill/>
          </a:ln>
        </p:spPr>
        <p:txBody>
          <a:bodyPr spcFirstLastPara="1" wrap="square" lIns="91425" tIns="91425" rIns="91425" bIns="91425" anchor="t" anchorCtr="0">
            <a:spAutoFit/>
          </a:bodyPr>
          <a:lstStyle/>
          <a:p>
            <a:pPr marR="0" lvl="0">
              <a:lnSpc>
                <a:spcPct val="107000"/>
              </a:lnSpc>
              <a:spcBef>
                <a:spcPts val="0"/>
              </a:spcBef>
              <a:spcAft>
                <a:spcPts val="0"/>
              </a:spcAft>
            </a:pPr>
            <a:r>
              <a:rPr lang="en-US" sz="2000" b="1">
                <a:effectLst/>
                <a:latin typeface="Georgia"/>
                <a:ea typeface="Calibri" panose="020F0502020204030204" pitchFamily="34" charset="0"/>
                <a:cs typeface="Calibri"/>
              </a:rPr>
              <a:t>Role of Committee</a:t>
            </a:r>
          </a:p>
          <a:p>
            <a:pPr marL="342900" marR="0" lvl="0" indent="-342900">
              <a:lnSpc>
                <a:spcPct val="107000"/>
              </a:lnSpc>
              <a:spcBef>
                <a:spcPts val="0"/>
              </a:spcBef>
              <a:spcAft>
                <a:spcPts val="0"/>
              </a:spcAft>
              <a:buSzPct val="90000"/>
              <a:buFont typeface="Symbol" panose="05050102010706020507" pitchFamily="18" charset="2"/>
              <a:buChar char=""/>
            </a:pPr>
            <a:r>
              <a:rPr lang="en-US" sz="2000">
                <a:effectLst/>
                <a:latin typeface="Georgia"/>
                <a:ea typeface="Calibri" panose="020F0502020204030204" pitchFamily="34" charset="0"/>
                <a:cs typeface="Calibri"/>
              </a:rPr>
              <a:t>Analyze Stakeholder Feedback</a:t>
            </a:r>
          </a:p>
          <a:p>
            <a:pPr marL="342900" indent="-342900">
              <a:lnSpc>
                <a:spcPct val="107000"/>
              </a:lnSpc>
              <a:buSzPct val="90000"/>
              <a:buFont typeface="Symbol" panose="05050102010706020507" pitchFamily="18" charset="2"/>
              <a:buChar char=""/>
            </a:pPr>
            <a:r>
              <a:rPr lang="en-US" sz="2000">
                <a:effectLst/>
                <a:latin typeface="Georgia"/>
                <a:ea typeface="Calibri" panose="020F0502020204030204" pitchFamily="34" charset="0"/>
                <a:cs typeface="Calibri"/>
              </a:rPr>
              <a:t>Review </a:t>
            </a:r>
            <a:r>
              <a:rPr lang="en-US" sz="2000">
                <a:latin typeface="Georgia"/>
                <a:ea typeface="Calibri" panose="020F0502020204030204" pitchFamily="34" charset="0"/>
                <a:cs typeface="Calibri"/>
              </a:rPr>
              <a:t>Draft 2023 Mathematics</a:t>
            </a:r>
            <a:r>
              <a:rPr lang="en-US" sz="2000">
                <a:effectLst/>
                <a:latin typeface="Georgia"/>
                <a:ea typeface="Calibri" panose="020F0502020204030204" pitchFamily="34" charset="0"/>
                <a:cs typeface="Calibri"/>
              </a:rPr>
              <a:t> SOL</a:t>
            </a:r>
          </a:p>
          <a:p>
            <a:pPr marL="342900" marR="0" lvl="0" indent="-342900">
              <a:lnSpc>
                <a:spcPct val="107000"/>
              </a:lnSpc>
              <a:spcBef>
                <a:spcPts val="0"/>
              </a:spcBef>
              <a:spcAft>
                <a:spcPts val="0"/>
              </a:spcAft>
              <a:buSzPct val="90000"/>
              <a:buFont typeface="Symbol" panose="05050102010706020507" pitchFamily="18" charset="2"/>
              <a:buChar char=""/>
            </a:pPr>
            <a:r>
              <a:rPr lang="en-US" sz="2000">
                <a:effectLst/>
                <a:latin typeface="Georgia"/>
                <a:ea typeface="Calibri" panose="020F0502020204030204" pitchFamily="34" charset="0"/>
                <a:cs typeface="Calibri"/>
              </a:rPr>
              <a:t>Provide Recommendations</a:t>
            </a:r>
          </a:p>
          <a:p>
            <a:pPr marL="0" marR="0" lvl="0" indent="0" algn="l" rtl="0">
              <a:lnSpc>
                <a:spcPct val="100000"/>
              </a:lnSpc>
              <a:spcBef>
                <a:spcPts val="0"/>
              </a:spcBef>
              <a:spcAft>
                <a:spcPts val="0"/>
              </a:spcAft>
              <a:buClr>
                <a:srgbClr val="000000"/>
              </a:buClr>
              <a:buSzPts val="2100"/>
              <a:buFont typeface="Arial"/>
              <a:buNone/>
            </a:pPr>
            <a:endParaRPr lang="en-US" sz="2000" b="1" i="0" u="none" strike="noStrike" cap="none">
              <a:solidFill>
                <a:srgbClr val="000000"/>
              </a:solidFill>
              <a:latin typeface="Georgia" panose="02040502050405020303" pitchFamily="18" charset="0"/>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000" b="1" i="0" u="none" strike="noStrike" cap="none">
                <a:solidFill>
                  <a:srgbClr val="000000"/>
                </a:solidFill>
                <a:latin typeface="Georgia"/>
                <a:ea typeface="Calibri"/>
                <a:cs typeface="Calibri"/>
                <a:sym typeface="Calibri"/>
              </a:rPr>
              <a:t>Meetings</a:t>
            </a:r>
            <a:endParaRPr lang="en-US" sz="2000" b="1" i="0" u="none" strike="noStrike" cap="none">
              <a:solidFill>
                <a:srgbClr val="000000"/>
              </a:solidFill>
              <a:latin typeface="Georgia"/>
              <a:ea typeface="Calibri"/>
              <a:cs typeface="Calibri"/>
            </a:endParaRPr>
          </a:p>
          <a:p>
            <a:pPr marL="342900" indent="-342900">
              <a:lnSpc>
                <a:spcPct val="107000"/>
              </a:lnSpc>
              <a:buSzPct val="90000"/>
              <a:buFont typeface="Symbol" panose="05050102010706020507" pitchFamily="18" charset="2"/>
              <a:buChar char=""/>
            </a:pPr>
            <a:r>
              <a:rPr lang="en-US" sz="2000">
                <a:latin typeface="Georgia"/>
                <a:cs typeface="Calibri"/>
                <a:sym typeface="Calibri"/>
              </a:rPr>
              <a:t>June 2022</a:t>
            </a:r>
            <a:endParaRPr lang="en-US" sz="2000">
              <a:latin typeface="Georgia"/>
              <a:cs typeface="Calibri"/>
            </a:endParaRPr>
          </a:p>
          <a:p>
            <a:pPr marL="342900" indent="-342900">
              <a:lnSpc>
                <a:spcPct val="107000"/>
              </a:lnSpc>
              <a:buSzPct val="90000"/>
              <a:buFont typeface="Symbol" panose="05050102010706020507" pitchFamily="18" charset="2"/>
              <a:buChar char=""/>
            </a:pPr>
            <a:r>
              <a:rPr lang="en-US" sz="2000">
                <a:latin typeface="Georgia"/>
                <a:cs typeface="Calibri"/>
                <a:sym typeface="Calibri"/>
              </a:rPr>
              <a:t>September 2022</a:t>
            </a:r>
            <a:endParaRPr lang="en-US" sz="2000">
              <a:latin typeface="Georgia"/>
              <a:cs typeface="Calibri"/>
            </a:endParaRPr>
          </a:p>
          <a:p>
            <a:pPr marL="342900" indent="-342900">
              <a:lnSpc>
                <a:spcPct val="107000"/>
              </a:lnSpc>
              <a:buSzPct val="90000"/>
              <a:buFont typeface="Symbol" panose="05050102010706020507" pitchFamily="18" charset="2"/>
              <a:buChar char=""/>
            </a:pPr>
            <a:r>
              <a:rPr lang="en-US" sz="2000">
                <a:latin typeface="Georgia"/>
                <a:cs typeface="Calibri"/>
                <a:sym typeface="Calibri"/>
              </a:rPr>
              <a:t>December 2022</a:t>
            </a:r>
            <a:endParaRPr lang="en-US" sz="2000">
              <a:latin typeface="Georgia"/>
              <a:cs typeface="Calibri"/>
            </a:endParaRPr>
          </a:p>
          <a:p>
            <a:pPr marL="342900" indent="-342900">
              <a:lnSpc>
                <a:spcPct val="107000"/>
              </a:lnSpc>
              <a:buSzPct val="90000"/>
              <a:buFont typeface="Symbol" panose="05050102010706020507" pitchFamily="18" charset="2"/>
              <a:buChar char=""/>
            </a:pPr>
            <a:r>
              <a:rPr lang="en-US" sz="2000">
                <a:latin typeface="Georgia"/>
                <a:cs typeface="Calibri"/>
              </a:rPr>
              <a:t>Meeting – Following Public Comment Period</a:t>
            </a:r>
            <a:endParaRPr sz="2000">
              <a:latin typeface="Georgia" panose="02040502050405020303" pitchFamily="18" charset="0"/>
              <a:cs typeface="Calibri" panose="020F0502020204030204" pitchFamily="34" charset="0"/>
              <a:sym typeface="Calibri"/>
            </a:endParaRPr>
          </a:p>
        </p:txBody>
      </p:sp>
      <p:sp>
        <p:nvSpPr>
          <p:cNvPr id="2" name="Google Shape;243;p42" descr="Label for bottom of slide shows Virginia Department of Education, 2023">
            <a:extLst>
              <a:ext uri="{FF2B5EF4-FFF2-40B4-BE49-F238E27FC236}">
                <a16:creationId xmlns:a16="http://schemas.microsoft.com/office/drawing/2014/main" id="{C4A03C8F-B181-FB15-DA64-F5BA09115860}"/>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9FCC-5243-0D48-B3AD-2389EF651DEC}"/>
              </a:ext>
            </a:extLst>
          </p:cNvPr>
          <p:cNvSpPr>
            <a:spLocks noGrp="1"/>
          </p:cNvSpPr>
          <p:nvPr>
            <p:ph type="title"/>
          </p:nvPr>
        </p:nvSpPr>
        <p:spPr>
          <a:xfrm>
            <a:off x="0" y="0"/>
            <a:ext cx="9144000" cy="604211"/>
          </a:xfrm>
        </p:spPr>
        <p:txBody>
          <a:bodyPr/>
          <a:lstStyle/>
          <a:p>
            <a:r>
              <a:rPr lang="en-US">
                <a:latin typeface="Georgia" panose="02040502050405020303" pitchFamily="18" charset="0"/>
              </a:rPr>
              <a:t>MEAC Members</a:t>
            </a:r>
          </a:p>
        </p:txBody>
      </p:sp>
      <p:graphicFrame>
        <p:nvGraphicFramePr>
          <p:cNvPr id="5" name="Table 4">
            <a:extLst>
              <a:ext uri="{FF2B5EF4-FFF2-40B4-BE49-F238E27FC236}">
                <a16:creationId xmlns:a16="http://schemas.microsoft.com/office/drawing/2014/main" id="{B2FA0BCA-FB9E-015E-8EC7-1A4986691C13}"/>
              </a:ext>
            </a:extLst>
          </p:cNvPr>
          <p:cNvGraphicFramePr>
            <a:graphicFrameLocks noGrp="1"/>
          </p:cNvGraphicFramePr>
          <p:nvPr>
            <p:extLst>
              <p:ext uri="{D42A27DB-BD31-4B8C-83A1-F6EECF244321}">
                <p14:modId xmlns:p14="http://schemas.microsoft.com/office/powerpoint/2010/main" val="3709188438"/>
              </p:ext>
            </p:extLst>
          </p:nvPr>
        </p:nvGraphicFramePr>
        <p:xfrm>
          <a:off x="987147" y="604211"/>
          <a:ext cx="7169705" cy="4114797"/>
        </p:xfrm>
        <a:graphic>
          <a:graphicData uri="http://schemas.openxmlformats.org/drawingml/2006/table">
            <a:tbl>
              <a:tblPr firstRow="1" firstCol="1" bandRow="1">
                <a:tableStyleId>{64C8BA91-00B2-47A3-B945-543557C1B41E}</a:tableStyleId>
              </a:tblPr>
              <a:tblGrid>
                <a:gridCol w="3407896">
                  <a:extLst>
                    <a:ext uri="{9D8B030D-6E8A-4147-A177-3AD203B41FA5}">
                      <a16:colId xmlns:a16="http://schemas.microsoft.com/office/drawing/2014/main" val="3915358695"/>
                    </a:ext>
                  </a:extLst>
                </a:gridCol>
                <a:gridCol w="3761809">
                  <a:extLst>
                    <a:ext uri="{9D8B030D-6E8A-4147-A177-3AD203B41FA5}">
                      <a16:colId xmlns:a16="http://schemas.microsoft.com/office/drawing/2014/main" val="1885710588"/>
                    </a:ext>
                  </a:extLst>
                </a:gridCol>
              </a:tblGrid>
              <a:tr h="372685">
                <a:tc>
                  <a:txBody>
                    <a:bodyPr/>
                    <a:lstStyle/>
                    <a:p>
                      <a:pPr algn="ctr">
                        <a:spcAft>
                          <a:spcPts val="0"/>
                        </a:spcAft>
                      </a:pPr>
                      <a:r>
                        <a:rPr lang="en-US" sz="1400" b="1">
                          <a:solidFill>
                            <a:schemeClr val="bg1"/>
                          </a:solidFill>
                          <a:effectLst/>
                          <a:latin typeface="Georgia" panose="02040502050405020303" pitchFamily="18" charset="0"/>
                        </a:rPr>
                        <a:t>Organization</a:t>
                      </a:r>
                    </a:p>
                  </a:txBody>
                  <a:tcPr marL="63500" marR="63500" marT="63500" marB="635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spcAft>
                          <a:spcPts val="0"/>
                        </a:spcAft>
                      </a:pPr>
                      <a:r>
                        <a:rPr lang="en-US" sz="1400" b="1">
                          <a:solidFill>
                            <a:schemeClr val="bg1"/>
                          </a:solidFill>
                          <a:effectLst/>
                          <a:latin typeface="Georgia" panose="02040502050405020303" pitchFamily="18" charset="0"/>
                        </a:rPr>
                        <a:t>Role</a:t>
                      </a:r>
                    </a:p>
                  </a:txBody>
                  <a:tcPr marL="63500" marR="63500" marT="63500" marB="635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73716976"/>
                  </a:ext>
                </a:extLst>
              </a:tr>
              <a:tr h="171044">
                <a:tc>
                  <a:txBody>
                    <a:bodyPr/>
                    <a:lstStyle/>
                    <a:p>
                      <a:pPr algn="just">
                        <a:spcAft>
                          <a:spcPts val="0"/>
                        </a:spcAft>
                      </a:pPr>
                      <a:r>
                        <a:rPr lang="en-US" sz="900">
                          <a:effectLst/>
                          <a:latin typeface="Georgia" panose="02040502050405020303" pitchFamily="18" charset="0"/>
                        </a:rPr>
                        <a:t>New Kent County Public Schools </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Special Education Teacher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9304157"/>
                  </a:ext>
                </a:extLst>
              </a:tr>
              <a:tr h="171044">
                <a:tc>
                  <a:txBody>
                    <a:bodyPr/>
                    <a:lstStyle/>
                    <a:p>
                      <a:pPr algn="just">
                        <a:spcAft>
                          <a:spcPts val="0"/>
                        </a:spcAft>
                      </a:pPr>
                      <a:r>
                        <a:rPr lang="en-US" sz="900">
                          <a:effectLst/>
                          <a:latin typeface="Georgia" panose="02040502050405020303" pitchFamily="18" charset="0"/>
                        </a:rPr>
                        <a:t>Augusta County Public Schools</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Mathematics Supervisor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6532050"/>
                  </a:ext>
                </a:extLst>
              </a:tr>
              <a:tr h="171044">
                <a:tc>
                  <a:txBody>
                    <a:bodyPr/>
                    <a:lstStyle/>
                    <a:p>
                      <a:pPr algn="just">
                        <a:spcAft>
                          <a:spcPts val="0"/>
                        </a:spcAft>
                      </a:pPr>
                      <a:r>
                        <a:rPr lang="en-US" sz="900">
                          <a:effectLst/>
                          <a:latin typeface="Georgia" panose="02040502050405020303" pitchFamily="18" charset="0"/>
                        </a:rPr>
                        <a:t>Academic Year Governor’s School</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Roanoke Valley Governor’s School for Science and Technology Director </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828140"/>
                  </a:ext>
                </a:extLst>
              </a:tr>
              <a:tr h="321232">
                <a:tc>
                  <a:txBody>
                    <a:bodyPr/>
                    <a:lstStyle/>
                    <a:p>
                      <a:pPr algn="just">
                        <a:spcAft>
                          <a:spcPts val="0"/>
                        </a:spcAft>
                      </a:pPr>
                      <a:r>
                        <a:rPr lang="en-US" sz="900">
                          <a:effectLst/>
                          <a:latin typeface="Georgia" panose="02040502050405020303" pitchFamily="18" charset="0"/>
                        </a:rPr>
                        <a:t>Loudoun County Public Schools</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Gifted and Talented Supervisor</a:t>
                      </a:r>
                    </a:p>
                    <a:p>
                      <a:pPr algn="just">
                        <a:spcAft>
                          <a:spcPts val="0"/>
                        </a:spcAft>
                      </a:pPr>
                      <a:r>
                        <a:rPr lang="en-US" sz="900">
                          <a:effectLst/>
                          <a:latin typeface="Georgia" panose="02040502050405020303" pitchFamily="18" charset="0"/>
                        </a:rPr>
                        <a:t>Gifted Education Advisory Committee Lead</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073022"/>
                  </a:ext>
                </a:extLst>
              </a:tr>
              <a:tr h="171044">
                <a:tc>
                  <a:txBody>
                    <a:bodyPr/>
                    <a:lstStyle/>
                    <a:p>
                      <a:pPr algn="just">
                        <a:spcAft>
                          <a:spcPts val="0"/>
                        </a:spcAft>
                      </a:pPr>
                      <a:r>
                        <a:rPr lang="en-US" sz="900">
                          <a:effectLst/>
                          <a:latin typeface="Georgia" panose="02040502050405020303" pitchFamily="18" charset="0"/>
                        </a:rPr>
                        <a:t>Nottoway County Public Schools</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English Language Teacher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561404"/>
                  </a:ext>
                </a:extLst>
              </a:tr>
              <a:tr h="171044">
                <a:tc>
                  <a:txBody>
                    <a:bodyPr/>
                    <a:lstStyle/>
                    <a:p>
                      <a:pPr algn="just">
                        <a:spcAft>
                          <a:spcPts val="0"/>
                        </a:spcAft>
                      </a:pPr>
                      <a:r>
                        <a:rPr lang="en-US" sz="900">
                          <a:effectLst/>
                          <a:latin typeface="Georgia" panose="02040502050405020303" pitchFamily="18" charset="0"/>
                        </a:rPr>
                        <a:t>Kaiser Permanente Mid Atlantic</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Senior Director, The Continuum</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8011998"/>
                  </a:ext>
                </a:extLst>
              </a:tr>
              <a:tr h="171044">
                <a:tc>
                  <a:txBody>
                    <a:bodyPr/>
                    <a:lstStyle/>
                    <a:p>
                      <a:pPr algn="just">
                        <a:spcAft>
                          <a:spcPts val="0"/>
                        </a:spcAft>
                      </a:pPr>
                      <a:r>
                        <a:rPr lang="en-US" sz="900">
                          <a:effectLst/>
                          <a:latin typeface="Georgia" panose="02040502050405020303" pitchFamily="18" charset="0"/>
                        </a:rPr>
                        <a:t>Lunenburg County Public Schools, School Board Member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School Board Vice Chairman </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2967209"/>
                  </a:ext>
                </a:extLst>
              </a:tr>
              <a:tr h="171044">
                <a:tc>
                  <a:txBody>
                    <a:bodyPr/>
                    <a:lstStyle/>
                    <a:p>
                      <a:pPr algn="just">
                        <a:spcAft>
                          <a:spcPts val="0"/>
                        </a:spcAft>
                      </a:pPr>
                      <a:r>
                        <a:rPr lang="en-US" sz="900">
                          <a:effectLst/>
                          <a:latin typeface="Georgia" panose="02040502050405020303" pitchFamily="18" charset="0"/>
                        </a:rPr>
                        <a:t>VA PTA Board of Directors (Fairfax)</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Treasurer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326315"/>
                  </a:ext>
                </a:extLst>
              </a:tr>
              <a:tr h="171044">
                <a:tc>
                  <a:txBody>
                    <a:bodyPr/>
                    <a:lstStyle/>
                    <a:p>
                      <a:pPr algn="just">
                        <a:spcAft>
                          <a:spcPts val="0"/>
                        </a:spcAft>
                      </a:pPr>
                      <a:r>
                        <a:rPr lang="en-US" sz="900">
                          <a:effectLst/>
                          <a:latin typeface="Georgia" panose="02040502050405020303" pitchFamily="18" charset="0"/>
                        </a:rPr>
                        <a:t>Virginia PTA Board (Yorktown)</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Member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5286201"/>
                  </a:ext>
                </a:extLst>
              </a:tr>
              <a:tr h="171044">
                <a:tc>
                  <a:txBody>
                    <a:bodyPr/>
                    <a:lstStyle/>
                    <a:p>
                      <a:pPr algn="just">
                        <a:spcAft>
                          <a:spcPts val="0"/>
                        </a:spcAft>
                      </a:pPr>
                      <a:r>
                        <a:rPr lang="en-US" sz="900">
                          <a:effectLst/>
                          <a:latin typeface="Georgia" panose="02040502050405020303" pitchFamily="18" charset="0"/>
                        </a:rPr>
                        <a:t>Frederick County Public Schools</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English Language teacher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500690"/>
                  </a:ext>
                </a:extLst>
              </a:tr>
              <a:tr h="171044">
                <a:tc>
                  <a:txBody>
                    <a:bodyPr/>
                    <a:lstStyle/>
                    <a:p>
                      <a:pPr algn="just">
                        <a:spcAft>
                          <a:spcPts val="0"/>
                        </a:spcAft>
                      </a:pPr>
                      <a:r>
                        <a:rPr lang="en-US" sz="900">
                          <a:effectLst/>
                          <a:latin typeface="Georgia" panose="02040502050405020303" pitchFamily="18" charset="0"/>
                        </a:rPr>
                        <a:t>Botetourt County</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Elementary School Teacher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0223614"/>
                  </a:ext>
                </a:extLst>
              </a:tr>
              <a:tr h="171044">
                <a:tc>
                  <a:txBody>
                    <a:bodyPr/>
                    <a:lstStyle/>
                    <a:p>
                      <a:pPr algn="just">
                        <a:spcAft>
                          <a:spcPts val="0"/>
                        </a:spcAft>
                      </a:pPr>
                      <a:r>
                        <a:rPr lang="en-US" sz="900">
                          <a:effectLst/>
                          <a:latin typeface="Georgia" panose="02040502050405020303" pitchFamily="18" charset="0"/>
                        </a:rPr>
                        <a:t>Rockingham County Public Schools</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Middle School Math teacher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7971887"/>
                  </a:ext>
                </a:extLst>
              </a:tr>
              <a:tr h="171044">
                <a:tc>
                  <a:txBody>
                    <a:bodyPr/>
                    <a:lstStyle/>
                    <a:p>
                      <a:pPr algn="just">
                        <a:spcAft>
                          <a:spcPts val="0"/>
                        </a:spcAft>
                      </a:pPr>
                      <a:r>
                        <a:rPr lang="en-US" sz="900">
                          <a:effectLst/>
                          <a:latin typeface="Georgia" panose="02040502050405020303" pitchFamily="18" charset="0"/>
                        </a:rPr>
                        <a:t>Norfolk State University</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School of Education Professor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0057933"/>
                  </a:ext>
                </a:extLst>
              </a:tr>
              <a:tr h="171044">
                <a:tc>
                  <a:txBody>
                    <a:bodyPr/>
                    <a:lstStyle/>
                    <a:p>
                      <a:pPr algn="just">
                        <a:spcAft>
                          <a:spcPts val="0"/>
                        </a:spcAft>
                      </a:pPr>
                      <a:r>
                        <a:rPr lang="en-US" sz="900">
                          <a:effectLst/>
                          <a:latin typeface="Georgia" panose="02040502050405020303" pitchFamily="18" charset="0"/>
                        </a:rPr>
                        <a:t>Longwood University</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Associate Provost/Associate Vice President Academic Affairs</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717151"/>
                  </a:ext>
                </a:extLst>
              </a:tr>
              <a:tr h="171044">
                <a:tc>
                  <a:txBody>
                    <a:bodyPr/>
                    <a:lstStyle/>
                    <a:p>
                      <a:pPr algn="just">
                        <a:spcAft>
                          <a:spcPts val="0"/>
                        </a:spcAft>
                      </a:pPr>
                      <a:r>
                        <a:rPr lang="en-US" sz="900">
                          <a:effectLst/>
                          <a:latin typeface="Georgia" panose="02040502050405020303" pitchFamily="18" charset="0"/>
                        </a:rPr>
                        <a:t>Northern Virginia Community College</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Dean Natural Science and Mathematics</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9407784"/>
                  </a:ext>
                </a:extLst>
              </a:tr>
              <a:tr h="171044">
                <a:tc>
                  <a:txBody>
                    <a:bodyPr/>
                    <a:lstStyle/>
                    <a:p>
                      <a:pPr algn="just">
                        <a:spcAft>
                          <a:spcPts val="0"/>
                        </a:spcAft>
                      </a:pPr>
                      <a:r>
                        <a:rPr lang="en-US" sz="900">
                          <a:effectLst/>
                          <a:latin typeface="Georgia" panose="02040502050405020303" pitchFamily="18" charset="0"/>
                        </a:rPr>
                        <a:t>Spring Oaks Capital</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CTO of Machine Learning focused Fintech</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0620732"/>
                  </a:ext>
                </a:extLst>
              </a:tr>
              <a:tr h="171044">
                <a:tc>
                  <a:txBody>
                    <a:bodyPr/>
                    <a:lstStyle/>
                    <a:p>
                      <a:pPr algn="just">
                        <a:spcAft>
                          <a:spcPts val="0"/>
                        </a:spcAft>
                      </a:pPr>
                      <a:r>
                        <a:rPr lang="en-US" sz="900">
                          <a:effectLst/>
                          <a:latin typeface="Georgia" panose="02040502050405020303" pitchFamily="18" charset="0"/>
                        </a:rPr>
                        <a:t>Dominion Energy – Talent Acquisition</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900">
                          <a:effectLst/>
                          <a:latin typeface="Georgia" panose="02040502050405020303" pitchFamily="18" charset="0"/>
                        </a:rPr>
                        <a:t>Workforce Development &amp; Planning Coordinator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541350"/>
                  </a:ext>
                </a:extLst>
              </a:tr>
              <a:tr h="171044">
                <a:tc>
                  <a:txBody>
                    <a:bodyPr/>
                    <a:lstStyle/>
                    <a:p>
                      <a:pPr algn="just">
                        <a:spcAft>
                          <a:spcPts val="0"/>
                        </a:spcAft>
                      </a:pPr>
                      <a:r>
                        <a:rPr lang="en-US" sz="900">
                          <a:effectLst/>
                          <a:latin typeface="Georgia" panose="02040502050405020303" pitchFamily="18" charset="0"/>
                        </a:rPr>
                        <a:t>Mission Support Office, U.S. Space Force</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900">
                          <a:effectLst/>
                          <a:latin typeface="Georgia" panose="02040502050405020303" pitchFamily="18" charset="0"/>
                        </a:rPr>
                        <a:t>Director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7126300"/>
                  </a:ext>
                </a:extLst>
              </a:tr>
              <a:tr h="171044">
                <a:tc>
                  <a:txBody>
                    <a:bodyPr/>
                    <a:lstStyle/>
                    <a:p>
                      <a:pPr algn="just">
                        <a:spcAft>
                          <a:spcPts val="0"/>
                        </a:spcAft>
                      </a:pPr>
                      <a:r>
                        <a:rPr lang="en-US" sz="900">
                          <a:effectLst/>
                          <a:latin typeface="Georgia" panose="02040502050405020303" pitchFamily="18" charset="0"/>
                        </a:rPr>
                        <a:t>Prince William County Public Schools</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900">
                          <a:effectLst/>
                          <a:latin typeface="Georgia" panose="02040502050405020303" pitchFamily="18" charset="0"/>
                        </a:rPr>
                        <a:t>Middle School Mathematics Professional Development Specialist</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9490204"/>
                  </a:ext>
                </a:extLst>
              </a:tr>
              <a:tr h="171044">
                <a:tc>
                  <a:txBody>
                    <a:bodyPr/>
                    <a:lstStyle/>
                    <a:p>
                      <a:pPr algn="just">
                        <a:spcAft>
                          <a:spcPts val="0"/>
                        </a:spcAft>
                      </a:pPr>
                      <a:r>
                        <a:rPr lang="en-US" sz="900">
                          <a:effectLst/>
                          <a:latin typeface="Georgia" panose="02040502050405020303" pitchFamily="18" charset="0"/>
                        </a:rPr>
                        <a:t>Arlington City Public Schools</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K-12 Mathematics Coordinator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214690"/>
                  </a:ext>
                </a:extLst>
              </a:tr>
              <a:tr h="171044">
                <a:tc>
                  <a:txBody>
                    <a:bodyPr/>
                    <a:lstStyle/>
                    <a:p>
                      <a:pPr algn="just">
                        <a:spcAft>
                          <a:spcPts val="0"/>
                        </a:spcAft>
                      </a:pPr>
                      <a:r>
                        <a:rPr lang="en-US" sz="900">
                          <a:effectLst/>
                          <a:latin typeface="Georgia" panose="02040502050405020303" pitchFamily="18" charset="0"/>
                        </a:rPr>
                        <a:t>Science Museum of Virginia</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900">
                          <a:effectLst/>
                          <a:latin typeface="Georgia" panose="02040502050405020303" pitchFamily="18" charset="0"/>
                        </a:rPr>
                        <a:t>Virginia STEM Coordinator</a:t>
                      </a:r>
                    </a:p>
                  </a:txBody>
                  <a:tcPr marL="9525" marR="9525" marT="9525" marB="95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2041483"/>
                  </a:ext>
                </a:extLst>
              </a:tr>
            </a:tbl>
          </a:graphicData>
        </a:graphic>
      </p:graphicFrame>
      <p:sp>
        <p:nvSpPr>
          <p:cNvPr id="4" name="Google Shape;243;p42" descr="Label for bottom of slide shows Virginia Department of Education, 2023">
            <a:extLst>
              <a:ext uri="{FF2B5EF4-FFF2-40B4-BE49-F238E27FC236}">
                <a16:creationId xmlns:a16="http://schemas.microsoft.com/office/drawing/2014/main" id="{A682137E-9E1A-6175-BA94-19B71B0F5F9D}"/>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68889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3C7E-8440-8822-B7B7-CE408CFDDA0A}"/>
              </a:ext>
            </a:extLst>
          </p:cNvPr>
          <p:cNvSpPr>
            <a:spLocks noGrp="1"/>
          </p:cNvSpPr>
          <p:nvPr>
            <p:ph type="title"/>
          </p:nvPr>
        </p:nvSpPr>
        <p:spPr>
          <a:xfrm>
            <a:off x="641055" y="26777"/>
            <a:ext cx="7807152" cy="572700"/>
          </a:xfrm>
        </p:spPr>
        <p:txBody>
          <a:bodyPr>
            <a:normAutofit fontScale="90000"/>
          </a:bodyPr>
          <a:lstStyle/>
          <a:p>
            <a:pPr algn="ctr">
              <a:buSzPts val="3600"/>
            </a:pPr>
            <a:r>
              <a:rPr lang="en-US" sz="2800" cap="small">
                <a:solidFill>
                  <a:srgbClr val="002060"/>
                </a:solidFill>
              </a:rPr>
              <a:t> </a:t>
            </a:r>
            <a:r>
              <a:rPr lang="en-US" sz="2800" cap="small">
                <a:solidFill>
                  <a:schemeClr val="tx1"/>
                </a:solidFill>
              </a:rPr>
              <a:t>Stakeholder Input Received on 2016 Standards</a:t>
            </a:r>
          </a:p>
        </p:txBody>
      </p:sp>
      <p:sp>
        <p:nvSpPr>
          <p:cNvPr id="17" name="Google Shape;243;p42" descr="Label for bottom of slide shows Virginia Department of Education, 2023">
            <a:extLst>
              <a:ext uri="{FF2B5EF4-FFF2-40B4-BE49-F238E27FC236}">
                <a16:creationId xmlns:a16="http://schemas.microsoft.com/office/drawing/2014/main" id="{D9AD9CEB-7950-9530-316B-CA31A8013D20}"/>
              </a:ext>
            </a:extLst>
          </p:cNvPr>
          <p:cNvSpPr txBox="1"/>
          <p:nvPr/>
        </p:nvSpPr>
        <p:spPr>
          <a:xfrm>
            <a:off x="2964666" y="4843918"/>
            <a:ext cx="3028951" cy="369302"/>
          </a:xfrm>
          <a:prstGeom prst="rect">
            <a:avLst/>
          </a:prstGeom>
          <a:noFill/>
          <a:ln>
            <a:noFill/>
          </a:ln>
        </p:spPr>
        <p:txBody>
          <a:bodyPr spcFirstLastPara="1" wrap="square" lIns="91425" tIns="91425" rIns="91425" bIns="91425" anchor="t" anchorCtr="0">
            <a:spAutoFit/>
          </a:bodyPr>
          <a:lstStyle/>
          <a:p>
            <a:pPr algn="r">
              <a:buClr>
                <a:srgbClr val="000000"/>
              </a:buClr>
              <a:buSzPts val="1400"/>
            </a:pPr>
            <a:r>
              <a:rPr lang="en-US" sz="1200">
                <a:solidFill>
                  <a:srgbClr val="003C71"/>
                </a:solidFill>
                <a:latin typeface="Georgia" panose="02040502050405020303" pitchFamily="18" charset="0"/>
                <a:ea typeface="Calibri"/>
                <a:cs typeface="Calibri"/>
                <a:sym typeface="Calibri"/>
              </a:rPr>
              <a:t>Virginia Department of Education, 2023</a:t>
            </a:r>
            <a:endParaRPr sz="1200">
              <a:solidFill>
                <a:srgbClr val="003C71"/>
              </a:solidFill>
              <a:latin typeface="Georgia" panose="02040502050405020303" pitchFamily="18" charset="0"/>
              <a:ea typeface="Calibri"/>
              <a:cs typeface="Calibri"/>
              <a:sym typeface="Calibri"/>
            </a:endParaRPr>
          </a:p>
        </p:txBody>
      </p:sp>
      <p:graphicFrame>
        <p:nvGraphicFramePr>
          <p:cNvPr id="3" name="Table 4">
            <a:extLst>
              <a:ext uri="{FF2B5EF4-FFF2-40B4-BE49-F238E27FC236}">
                <a16:creationId xmlns:a16="http://schemas.microsoft.com/office/drawing/2014/main" id="{7533B8FA-1F45-134E-42B6-A107AEDC9C68}"/>
              </a:ext>
            </a:extLst>
          </p:cNvPr>
          <p:cNvGraphicFramePr>
            <a:graphicFrameLocks noGrp="1"/>
          </p:cNvGraphicFramePr>
          <p:nvPr>
            <p:extLst>
              <p:ext uri="{D42A27DB-BD31-4B8C-83A1-F6EECF244321}">
                <p14:modId xmlns:p14="http://schemas.microsoft.com/office/powerpoint/2010/main" val="3745300418"/>
              </p:ext>
            </p:extLst>
          </p:nvPr>
        </p:nvGraphicFramePr>
        <p:xfrm>
          <a:off x="263266" y="599477"/>
          <a:ext cx="8449554" cy="4244441"/>
        </p:xfrm>
        <a:graphic>
          <a:graphicData uri="http://schemas.openxmlformats.org/drawingml/2006/table">
            <a:tbl>
              <a:tblPr firstRow="1" bandRow="1"/>
              <a:tblGrid>
                <a:gridCol w="4224777">
                  <a:extLst>
                    <a:ext uri="{9D8B030D-6E8A-4147-A177-3AD203B41FA5}">
                      <a16:colId xmlns:a16="http://schemas.microsoft.com/office/drawing/2014/main" val="2412780671"/>
                    </a:ext>
                  </a:extLst>
                </a:gridCol>
                <a:gridCol w="4224777">
                  <a:extLst>
                    <a:ext uri="{9D8B030D-6E8A-4147-A177-3AD203B41FA5}">
                      <a16:colId xmlns:a16="http://schemas.microsoft.com/office/drawing/2014/main" val="4264351031"/>
                    </a:ext>
                  </a:extLst>
                </a:gridCol>
              </a:tblGrid>
              <a:tr h="43883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noProof="0">
                          <a:solidFill>
                            <a:schemeClr val="tx1"/>
                          </a:solidFill>
                          <a:latin typeface="Georgia" panose="02040502050405020303" pitchFamily="18" charset="0"/>
                        </a:rPr>
                        <a:t>Public Input for Mathematics </a:t>
                      </a:r>
                      <a:r>
                        <a:rPr lang="en-US" sz="1400" b="0" i="1" u="none" strike="noStrike" noProof="0">
                          <a:solidFill>
                            <a:schemeClr val="tx1"/>
                          </a:solidFill>
                          <a:latin typeface="Georgia" panose="02040502050405020303" pitchFamily="18" charset="0"/>
                        </a:rPr>
                        <a:t>Standards of Learning </a:t>
                      </a:r>
                      <a:r>
                        <a:rPr lang="en-US" sz="1400" b="0" i="0" u="none" strike="noStrike" noProof="0">
                          <a:solidFill>
                            <a:schemeClr val="tx1"/>
                          </a:solidFill>
                          <a:latin typeface="Georgia" panose="02040502050405020303" pitchFamily="18" charset="0"/>
                        </a:rPr>
                        <a:t>Revision:</a:t>
                      </a:r>
                    </a:p>
                  </a:txBody>
                  <a:tcPr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376747581"/>
                  </a:ext>
                </a:extLst>
              </a:tr>
              <a:tr h="3805610">
                <a:tc>
                  <a:txBody>
                    <a:bodyPr/>
                    <a:lstStyle/>
                    <a:p>
                      <a:pPr lvl="0" algn="l">
                        <a:buNone/>
                      </a:pPr>
                      <a:r>
                        <a:rPr lang="en-US" sz="2500" b="0" i="0" u="none" strike="noStrike" cap="small" noProof="0">
                          <a:solidFill>
                            <a:schemeClr val="tx1"/>
                          </a:solidFill>
                          <a:latin typeface="Georgia"/>
                          <a:sym typeface="Georgia"/>
                        </a:rPr>
                        <a:t>Public Comment Period:</a:t>
                      </a:r>
                      <a:r>
                        <a:rPr lang="en-US" sz="2400" b="0" i="0" u="none" strike="noStrike" noProof="0">
                          <a:solidFill>
                            <a:schemeClr val="tx1"/>
                          </a:solidFill>
                          <a:latin typeface="Georgia"/>
                        </a:rPr>
                        <a:t> </a:t>
                      </a:r>
                    </a:p>
                    <a:p>
                      <a:pPr marL="149860" indent="-149860">
                        <a:buFont typeface="Arial" panose="020B0604020202020204" pitchFamily="34" charset="0"/>
                        <a:buChar char="•"/>
                      </a:pPr>
                      <a:r>
                        <a:rPr lang="en-US" sz="1200">
                          <a:solidFill>
                            <a:srgbClr val="000000"/>
                          </a:solidFill>
                          <a:latin typeface="Georgia"/>
                        </a:rPr>
                        <a:t>141 submissions</a:t>
                      </a:r>
                    </a:p>
                    <a:p>
                      <a:pPr marL="149860" lvl="1" indent="-149860">
                        <a:buClr>
                          <a:srgbClr val="000000"/>
                        </a:buClr>
                        <a:buFont typeface="Arial,Sans-Serif"/>
                        <a:buChar char="•"/>
                      </a:pPr>
                      <a:r>
                        <a:rPr lang="en-US" sz="1200">
                          <a:solidFill>
                            <a:srgbClr val="000000"/>
                          </a:solidFill>
                          <a:latin typeface="Georgia"/>
                        </a:rPr>
                        <a:t>138 general comments</a:t>
                      </a:r>
                    </a:p>
                    <a:p>
                      <a:pPr marL="149860" indent="-149860">
                        <a:buClr>
                          <a:srgbClr val="000000"/>
                        </a:buClr>
                        <a:buFont typeface="Arial,Sans-Serif"/>
                        <a:buChar char="•"/>
                      </a:pPr>
                      <a:r>
                        <a:rPr lang="en-US" sz="1200">
                          <a:solidFill>
                            <a:srgbClr val="000000"/>
                          </a:solidFill>
                          <a:latin typeface="Georgia"/>
                        </a:rPr>
                        <a:t>211 additional grade level comments</a:t>
                      </a:r>
                    </a:p>
                    <a:p>
                      <a:pPr lvl="0" algn="l">
                        <a:buNone/>
                      </a:pPr>
                      <a:endParaRPr lang="en-US" sz="2400" b="0" i="0" u="none" strike="noStrike" noProof="0">
                        <a:solidFill>
                          <a:schemeClr val="tx1"/>
                        </a:solidFill>
                        <a:latin typeface="Georgia" panose="02040502050405020303" pitchFamily="18" charset="0"/>
                      </a:endParaRPr>
                    </a:p>
                    <a:p>
                      <a:pPr marL="0" marR="0" lvl="0" indent="0" algn="l" rtl="0" eaLnBrk="1" fontAlgn="auto" latinLnBrk="0" hangingPunct="1">
                        <a:lnSpc>
                          <a:spcPct val="100000"/>
                        </a:lnSpc>
                        <a:spcBef>
                          <a:spcPts val="0"/>
                        </a:spcBef>
                        <a:spcAft>
                          <a:spcPts val="0"/>
                        </a:spcAft>
                        <a:buClrTx/>
                        <a:buSzTx/>
                        <a:buFontTx/>
                        <a:buNone/>
                      </a:pPr>
                      <a:r>
                        <a:rPr lang="en-US" sz="2200" b="0" i="0" u="none" strike="noStrike" cap="small" noProof="0">
                          <a:solidFill>
                            <a:schemeClr val="tx1"/>
                          </a:solidFill>
                          <a:latin typeface="Georgia"/>
                          <a:ea typeface="+mn-ea"/>
                          <a:cs typeface="+mn-cs"/>
                          <a:sym typeface="Arial"/>
                        </a:rPr>
                        <a:t>Public Engagement Sessions:</a:t>
                      </a:r>
                      <a:r>
                        <a:rPr lang="en-US" sz="2200" b="0" i="0" u="none" strike="noStrike" noProof="0">
                          <a:solidFill>
                            <a:schemeClr val="tx1"/>
                          </a:solidFill>
                          <a:latin typeface="Georgia"/>
                        </a:rPr>
                        <a:t> </a:t>
                      </a:r>
                    </a:p>
                    <a:p>
                      <a:pPr marL="149225" indent="-149225">
                        <a:buFont typeface="Arial" panose="020B0604020202020204" pitchFamily="34" charset="0"/>
                        <a:buChar char="•"/>
                      </a:pPr>
                      <a:r>
                        <a:rPr lang="en-US" sz="1200">
                          <a:solidFill>
                            <a:srgbClr val="000000"/>
                          </a:solidFill>
                          <a:latin typeface="Georgia"/>
                        </a:rPr>
                        <a:t>174 attendees</a:t>
                      </a:r>
                      <a:endParaRPr lang="en-US" sz="2800">
                        <a:solidFill>
                          <a:srgbClr val="000000"/>
                        </a:solidFill>
                        <a:latin typeface="Georgia"/>
                      </a:endParaRPr>
                    </a:p>
                    <a:p>
                      <a:pPr marL="149225" lvl="1" indent="-149225">
                        <a:buClr>
                          <a:srgbClr val="000000"/>
                        </a:buClr>
                        <a:buFont typeface="Arial,Sans-Serif"/>
                        <a:buChar char="•"/>
                      </a:pPr>
                      <a:r>
                        <a:rPr lang="en-US" sz="1200">
                          <a:solidFill>
                            <a:srgbClr val="000000"/>
                          </a:solidFill>
                          <a:latin typeface="Georgia"/>
                        </a:rPr>
                        <a:t>423 comments</a:t>
                      </a:r>
                    </a:p>
                    <a:p>
                      <a:pPr lvl="0" algn="l">
                        <a:buNone/>
                      </a:pPr>
                      <a:endParaRPr lang="en-US" sz="2400" b="0" i="0" u="none" strike="noStrike" noProof="0">
                        <a:solidFill>
                          <a:schemeClr val="tx1"/>
                        </a:solidFill>
                        <a:latin typeface="Georgia" panose="02040502050405020303" pitchFamily="18" charset="0"/>
                      </a:endParaRPr>
                    </a:p>
                    <a:p>
                      <a:pPr marL="0" marR="0" lvl="0" indent="0" algn="l" rtl="0" eaLnBrk="1" fontAlgn="auto" latinLnBrk="0" hangingPunct="1">
                        <a:lnSpc>
                          <a:spcPct val="100000"/>
                        </a:lnSpc>
                        <a:spcBef>
                          <a:spcPts val="0"/>
                        </a:spcBef>
                        <a:spcAft>
                          <a:spcPts val="0"/>
                        </a:spcAft>
                        <a:buClrTx/>
                        <a:buSzTx/>
                        <a:buFontTx/>
                        <a:buNone/>
                      </a:pPr>
                      <a:r>
                        <a:rPr lang="en-US" sz="2200" b="0" i="0" u="none" strike="noStrike" cap="small" noProof="0">
                          <a:solidFill>
                            <a:schemeClr val="tx1"/>
                          </a:solidFill>
                          <a:latin typeface="Georgia"/>
                          <a:ea typeface="+mn-ea"/>
                          <a:cs typeface="+mn-cs"/>
                          <a:sym typeface="Arial"/>
                        </a:rPr>
                        <a:t>External Stakeholder Feedback: </a:t>
                      </a:r>
                    </a:p>
                    <a:p>
                      <a:pPr marL="149860" indent="-149860">
                        <a:buFont typeface="Arial" panose="020B0604020202020204" pitchFamily="34" charset="0"/>
                        <a:buChar char="•"/>
                      </a:pPr>
                      <a:r>
                        <a:rPr lang="en-US" sz="1200">
                          <a:solidFill>
                            <a:srgbClr val="000000"/>
                          </a:solidFill>
                          <a:latin typeface="Georgia"/>
                        </a:rPr>
                        <a:t>480 attendees (approximately)</a:t>
                      </a:r>
                    </a:p>
                    <a:p>
                      <a:pPr marL="149860" lvl="1" indent="-149860">
                        <a:buClr>
                          <a:srgbClr val="000000"/>
                        </a:buClr>
                        <a:buFont typeface="Arial,Sans-Serif"/>
                        <a:buChar char="•"/>
                      </a:pPr>
                      <a:r>
                        <a:rPr lang="en-US" sz="1200">
                          <a:solidFill>
                            <a:srgbClr val="000000"/>
                          </a:solidFill>
                          <a:latin typeface="Georgia"/>
                        </a:rPr>
                        <a:t>809 comments</a:t>
                      </a:r>
                    </a:p>
                    <a:p>
                      <a:pPr lvl="0" algn="l">
                        <a:buNone/>
                      </a:pPr>
                      <a:endParaRPr lang="en-US" sz="2000" b="0" i="0" u="none" strike="noStrike" noProof="0">
                        <a:solidFill>
                          <a:schemeClr val="tx1"/>
                        </a:solidFill>
                        <a:latin typeface="Georgia" panose="02040502050405020303" pitchFamily="18"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200" b="0" i="0" u="none" strike="noStrike" cap="small" noProof="0">
                          <a:solidFill>
                            <a:schemeClr val="tx1"/>
                          </a:solidFill>
                          <a:latin typeface="Georgia"/>
                          <a:ea typeface="+mn-ea"/>
                          <a:cs typeface="+mn-cs"/>
                          <a:sym typeface="Arial"/>
                        </a:rPr>
                        <a:t>Additional Subject Matter Experts: </a:t>
                      </a:r>
                    </a:p>
                    <a:p>
                      <a:pPr marL="0" lvl="1" indent="0">
                        <a:buClr>
                          <a:srgbClr val="000000"/>
                        </a:buClr>
                        <a:buFont typeface="Arial,Sans-Serif"/>
                        <a:buNone/>
                      </a:pPr>
                      <a:endParaRPr lang="en-US" sz="1200" b="1">
                        <a:solidFill>
                          <a:schemeClr val="tx1"/>
                        </a:solidFill>
                        <a:latin typeface="Georgia" panose="02040502050405020303" pitchFamily="18" charset="0"/>
                      </a:endParaRPr>
                    </a:p>
                    <a:p>
                      <a:pPr marL="0" lvl="1" indent="0">
                        <a:buClr>
                          <a:srgbClr val="000000"/>
                        </a:buClr>
                        <a:buFont typeface="Arial,Sans-Serif"/>
                        <a:buNone/>
                      </a:pPr>
                      <a:r>
                        <a:rPr lang="en-US" sz="1200" b="1">
                          <a:solidFill>
                            <a:schemeClr val="tx1"/>
                          </a:solidFill>
                          <a:latin typeface="Georgia" panose="02040502050405020303" pitchFamily="18" charset="0"/>
                        </a:rPr>
                        <a:t>Virginia Two-Year Colleges and Four-Year Universities </a:t>
                      </a:r>
                    </a:p>
                    <a:p>
                      <a:pPr marL="149860" lvl="1" indent="-149860">
                        <a:buClr>
                          <a:srgbClr val="000000"/>
                        </a:buClr>
                        <a:buFont typeface="Arial,Sans-Serif"/>
                        <a:buChar char="•"/>
                      </a:pPr>
                      <a:r>
                        <a:rPr lang="en-US" sz="1200">
                          <a:solidFill>
                            <a:srgbClr val="000000"/>
                          </a:solidFill>
                          <a:latin typeface="Georgia"/>
                        </a:rPr>
                        <a:t>Content Professors </a:t>
                      </a:r>
                    </a:p>
                    <a:p>
                      <a:pPr marL="149860" lvl="1" indent="-149860">
                        <a:buClr>
                          <a:srgbClr val="000000"/>
                        </a:buClr>
                        <a:buFont typeface="Arial,Sans-Serif"/>
                        <a:buChar char="•"/>
                      </a:pPr>
                      <a:r>
                        <a:rPr lang="en-US" sz="1200">
                          <a:solidFill>
                            <a:srgbClr val="000000"/>
                          </a:solidFill>
                          <a:latin typeface="Georgia"/>
                        </a:rPr>
                        <a:t>Teacher Preparation Programs</a:t>
                      </a:r>
                    </a:p>
                    <a:p>
                      <a:pPr marL="149860" lvl="1" indent="-149860">
                        <a:buClr>
                          <a:srgbClr val="000000"/>
                        </a:buClr>
                        <a:buFont typeface="Arial,Sans-Serif"/>
                        <a:buChar char="•"/>
                      </a:pPr>
                      <a:r>
                        <a:rPr lang="en-US" sz="1200">
                          <a:solidFill>
                            <a:srgbClr val="000000"/>
                          </a:solidFill>
                          <a:latin typeface="Georgia"/>
                        </a:rPr>
                        <a:t>Pedagogy Child Development experts</a:t>
                      </a:r>
                    </a:p>
                    <a:p>
                      <a:pPr marL="149860" lvl="1" indent="-149860">
                        <a:buClr>
                          <a:srgbClr val="000000"/>
                        </a:buClr>
                        <a:buFont typeface="Arial,Sans-Serif"/>
                        <a:buChar char="•"/>
                      </a:pPr>
                      <a:endParaRPr lang="en-US" sz="1200">
                        <a:solidFill>
                          <a:schemeClr val="tx1"/>
                        </a:solidFill>
                        <a:latin typeface="Georgia" panose="02040502050405020303" pitchFamily="18" charset="0"/>
                      </a:endParaRPr>
                    </a:p>
                    <a:p>
                      <a:pPr marL="0" lvl="1" indent="0">
                        <a:buClr>
                          <a:srgbClr val="000000"/>
                        </a:buClr>
                        <a:buFont typeface="Arial,Sans-Serif"/>
                        <a:buNone/>
                      </a:pPr>
                      <a:r>
                        <a:rPr lang="en-US" sz="1200" b="1">
                          <a:solidFill>
                            <a:schemeClr val="tx1"/>
                          </a:solidFill>
                          <a:latin typeface="Georgia" panose="02040502050405020303" pitchFamily="18" charset="0"/>
                        </a:rPr>
                        <a:t>Leaders of State Mathematics Organizations</a:t>
                      </a:r>
                    </a:p>
                    <a:p>
                      <a:pPr marL="149860" lvl="6" indent="-149860">
                        <a:buClr>
                          <a:srgbClr val="000000"/>
                        </a:buClr>
                        <a:buFont typeface="Arial,Sans-Serif"/>
                        <a:buChar char="•"/>
                      </a:pPr>
                      <a:r>
                        <a:rPr lang="en-US" sz="1200">
                          <a:solidFill>
                            <a:srgbClr val="000000"/>
                          </a:solidFill>
                          <a:latin typeface="Georgia"/>
                        </a:rPr>
                        <a:t>Virginia Council of Teachers of Mathematics (VCTM)</a:t>
                      </a:r>
                    </a:p>
                    <a:p>
                      <a:pPr marL="149860" lvl="6" indent="-149860">
                        <a:buClr>
                          <a:srgbClr val="000000"/>
                        </a:buClr>
                        <a:buFont typeface="Arial,Sans-Serif"/>
                        <a:buChar char="•"/>
                      </a:pPr>
                      <a:r>
                        <a:rPr lang="en-US" sz="1200">
                          <a:solidFill>
                            <a:srgbClr val="000000"/>
                          </a:solidFill>
                          <a:latin typeface="Georgia"/>
                        </a:rPr>
                        <a:t>Virginia Mathematics &amp; Science Coalition (VMSC)</a:t>
                      </a:r>
                    </a:p>
                    <a:p>
                      <a:pPr marL="149860" lvl="6" indent="-149860">
                        <a:buClr>
                          <a:srgbClr val="000000"/>
                        </a:buClr>
                        <a:buFont typeface="Arial,Sans-Serif"/>
                        <a:buChar char="•"/>
                      </a:pPr>
                      <a:r>
                        <a:rPr lang="en-US" sz="1200">
                          <a:solidFill>
                            <a:srgbClr val="000000"/>
                          </a:solidFill>
                          <a:latin typeface="Georgia"/>
                        </a:rPr>
                        <a:t>Virginia Council for Mathematics Supervision (VCMS)</a:t>
                      </a:r>
                    </a:p>
                    <a:p>
                      <a:pPr marL="149860" lvl="6" indent="-149860">
                        <a:buClr>
                          <a:srgbClr val="000000"/>
                        </a:buClr>
                        <a:buFont typeface="Arial,Sans-Serif"/>
                        <a:buChar char="•"/>
                      </a:pPr>
                      <a:r>
                        <a:rPr lang="en-US" sz="1200">
                          <a:solidFill>
                            <a:srgbClr val="000000"/>
                          </a:solidFill>
                          <a:latin typeface="Georgia"/>
                        </a:rPr>
                        <a:t>Virginia Council of Mathematics Specialists (VACMS)</a:t>
                      </a:r>
                    </a:p>
                    <a:p>
                      <a:pPr marL="149860" lvl="4" indent="-149860">
                        <a:buClr>
                          <a:srgbClr val="000000"/>
                        </a:buClr>
                        <a:buFont typeface="Arial,Sans-Serif"/>
                        <a:buChar char="•"/>
                      </a:pPr>
                      <a:endParaRPr lang="en-US" sz="1200">
                        <a:solidFill>
                          <a:schemeClr val="tx1"/>
                        </a:solidFill>
                        <a:latin typeface="Georgia" panose="02040502050405020303" pitchFamily="18" charset="0"/>
                      </a:endParaRPr>
                    </a:p>
                    <a:p>
                      <a:pPr marL="149860" lvl="1" indent="-149860">
                        <a:buClr>
                          <a:srgbClr val="000000"/>
                        </a:buClr>
                        <a:buFont typeface="Arial,Sans-Serif"/>
                        <a:buChar char="•"/>
                      </a:pPr>
                      <a:endParaRPr lang="en-US" sz="1200">
                        <a:solidFill>
                          <a:schemeClr val="tx1"/>
                        </a:solidFill>
                        <a:latin typeface="Georgia" panose="02040502050405020303" pitchFamily="18" charset="0"/>
                      </a:endParaRPr>
                    </a:p>
                    <a:p>
                      <a:pPr marL="0" lvl="1" indent="0">
                        <a:buClr>
                          <a:srgbClr val="000000"/>
                        </a:buClr>
                        <a:buFont typeface="Arial,Sans-Serif"/>
                        <a:buNone/>
                      </a:pPr>
                      <a:endParaRPr lang="en-US" sz="1200">
                        <a:solidFill>
                          <a:schemeClr val="tx1"/>
                        </a:solidFill>
                        <a:latin typeface="Georgia" panose="02040502050405020303" pitchFamily="18" charset="0"/>
                      </a:endParaRPr>
                    </a:p>
                  </a:txBody>
                  <a:tcPr/>
                </a:tc>
                <a:extLst>
                  <a:ext uri="{0D108BD9-81ED-4DB2-BD59-A6C34878D82A}">
                    <a16:rowId xmlns:a16="http://schemas.microsoft.com/office/drawing/2014/main" val="4147518098"/>
                  </a:ext>
                </a:extLst>
              </a:tr>
            </a:tbl>
          </a:graphicData>
        </a:graphic>
      </p:graphicFrame>
    </p:spTree>
    <p:extLst>
      <p:ext uri="{BB962C8B-B14F-4D97-AF65-F5344CB8AC3E}">
        <p14:creationId xmlns:p14="http://schemas.microsoft.com/office/powerpoint/2010/main" val="246546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8CB059-68E6-1C91-848A-B7DA9454DBB4}"/>
              </a:ext>
            </a:extLst>
          </p:cNvPr>
          <p:cNvGraphicFramePr>
            <a:graphicFrameLocks noGrp="1"/>
          </p:cNvGraphicFramePr>
          <p:nvPr>
            <p:extLst>
              <p:ext uri="{D42A27DB-BD31-4B8C-83A1-F6EECF244321}">
                <p14:modId xmlns:p14="http://schemas.microsoft.com/office/powerpoint/2010/main" val="4190437753"/>
              </p:ext>
            </p:extLst>
          </p:nvPr>
        </p:nvGraphicFramePr>
        <p:xfrm>
          <a:off x="304800" y="405936"/>
          <a:ext cx="8435788" cy="4538596"/>
        </p:xfrm>
        <a:graphic>
          <a:graphicData uri="http://schemas.openxmlformats.org/drawingml/2006/table">
            <a:tbl>
              <a:tblPr firstRow="1" bandRow="1">
                <a:tableStyleId>{69012ECD-51FC-41F1-AA8D-1B2483CD663E}</a:tableStyleId>
              </a:tblPr>
              <a:tblGrid>
                <a:gridCol w="3512526">
                  <a:extLst>
                    <a:ext uri="{9D8B030D-6E8A-4147-A177-3AD203B41FA5}">
                      <a16:colId xmlns:a16="http://schemas.microsoft.com/office/drawing/2014/main" val="3258851724"/>
                    </a:ext>
                  </a:extLst>
                </a:gridCol>
                <a:gridCol w="1323555">
                  <a:extLst>
                    <a:ext uri="{9D8B030D-6E8A-4147-A177-3AD203B41FA5}">
                      <a16:colId xmlns:a16="http://schemas.microsoft.com/office/drawing/2014/main" val="1889779487"/>
                    </a:ext>
                  </a:extLst>
                </a:gridCol>
                <a:gridCol w="3599707">
                  <a:extLst>
                    <a:ext uri="{9D8B030D-6E8A-4147-A177-3AD203B41FA5}">
                      <a16:colId xmlns:a16="http://schemas.microsoft.com/office/drawing/2014/main" val="3841829426"/>
                    </a:ext>
                  </a:extLst>
                </a:gridCol>
              </a:tblGrid>
              <a:tr h="515270">
                <a:tc>
                  <a:txBody>
                    <a:bodyPr/>
                    <a:lstStyle/>
                    <a:p>
                      <a:r>
                        <a:rPr lang="en-US" sz="1400">
                          <a:solidFill>
                            <a:schemeClr val="bg1"/>
                          </a:solidFill>
                          <a:effectLst/>
                          <a:latin typeface="Georgia"/>
                        </a:rPr>
                        <a:t>Sources of Input - 2016 Mathematics </a:t>
                      </a:r>
                      <a:r>
                        <a:rPr lang="en-US" sz="1400" i="1">
                          <a:solidFill>
                            <a:schemeClr val="bg1"/>
                          </a:solidFill>
                          <a:effectLst/>
                          <a:latin typeface="Georgia"/>
                        </a:rPr>
                        <a:t>Standards of Learning</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bg1"/>
                          </a:solidFill>
                          <a:effectLst/>
                          <a:latin typeface="Georgia"/>
                        </a:rPr>
                        <a:t>Dates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bg1"/>
                          </a:solidFill>
                          <a:effectLst/>
                          <a:latin typeface="Georgia"/>
                        </a:rPr>
                        <a:t>Number of Responses/Stakeholders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996656"/>
                  </a:ext>
                </a:extLst>
              </a:tr>
              <a:tr h="745430">
                <a:tc>
                  <a:txBody>
                    <a:bodyPr/>
                    <a:lstStyle/>
                    <a:p>
                      <a:pPr marL="228600" indent="-228600">
                        <a:buFont typeface="+mj-lt"/>
                        <a:buAutoNum type="arabicPeriod"/>
                      </a:pPr>
                      <a:r>
                        <a:rPr lang="en-US" sz="1100">
                          <a:solidFill>
                            <a:srgbClr val="000000"/>
                          </a:solidFill>
                          <a:effectLst/>
                          <a:latin typeface="Georgia"/>
                        </a:rPr>
                        <a:t>30-Day Public Comment Period (electronic)</a:t>
                      </a:r>
                      <a:br>
                        <a:rPr lang="en-US" sz="1100">
                          <a:solidFill>
                            <a:srgbClr val="000000"/>
                          </a:solidFill>
                          <a:effectLst/>
                          <a:latin typeface="Georgia"/>
                        </a:rPr>
                      </a:br>
                      <a:endParaRPr lang="en-US" sz="1100">
                        <a:solidFill>
                          <a:srgbClr val="000000"/>
                        </a:solidFill>
                        <a:effectLst/>
                        <a:latin typeface="Georgia"/>
                      </a:endParaRP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February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141 submissions</a:t>
                      </a:r>
                    </a:p>
                    <a:p>
                      <a:pPr marL="285750" lvl="1" indent="-285750">
                        <a:buFont typeface="Arial" panose="020B0604020202020204" pitchFamily="34" charset="0"/>
                        <a:buChar char="•"/>
                      </a:pPr>
                      <a:r>
                        <a:rPr lang="en-US" sz="1050">
                          <a:solidFill>
                            <a:srgbClr val="000000"/>
                          </a:solidFill>
                          <a:latin typeface="Georgia"/>
                        </a:rPr>
                        <a:t>138 general comments (note: several comments represent large organizations)</a:t>
                      </a:r>
                    </a:p>
                    <a:p>
                      <a:pPr marL="285750" indent="-285750">
                        <a:buFont typeface="Arial" panose="020B0604020202020204" pitchFamily="34" charset="0"/>
                        <a:buChar char="•"/>
                      </a:pPr>
                      <a:r>
                        <a:rPr lang="en-US" sz="1050">
                          <a:solidFill>
                            <a:srgbClr val="000000"/>
                          </a:solidFill>
                          <a:latin typeface="Georgia"/>
                        </a:rPr>
                        <a:t>211 additional grade level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5767970"/>
                  </a:ext>
                </a:extLst>
              </a:tr>
              <a:tr h="353966">
                <a:tc>
                  <a:txBody>
                    <a:bodyPr/>
                    <a:lstStyle/>
                    <a:p>
                      <a:pPr marL="228600" indent="-228600">
                        <a:buFont typeface="+mj-lt"/>
                        <a:buAutoNum type="arabicPeriod" startAt="2"/>
                      </a:pPr>
                      <a:r>
                        <a:rPr lang="en-US" sz="1100">
                          <a:solidFill>
                            <a:srgbClr val="000000"/>
                          </a:solidFill>
                          <a:effectLst/>
                          <a:latin typeface="Georgia"/>
                        </a:rPr>
                        <a:t>Richmond Public Engagement Session</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May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effectLst/>
                          <a:latin typeface="Georgia"/>
                        </a:rPr>
                        <a:t>10 attendees;  33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346532"/>
                  </a:ext>
                </a:extLst>
              </a:tr>
              <a:tr h="325250">
                <a:tc>
                  <a:txBody>
                    <a:bodyPr/>
                    <a:lstStyle/>
                    <a:p>
                      <a:pPr marL="228600" indent="-228600">
                        <a:buFont typeface="+mj-lt"/>
                        <a:buAutoNum type="arabicPeriod" startAt="3"/>
                      </a:pPr>
                      <a:r>
                        <a:rPr lang="en-US" sz="1100">
                          <a:solidFill>
                            <a:srgbClr val="000000"/>
                          </a:solidFill>
                          <a:effectLst/>
                          <a:latin typeface="Georgia"/>
                        </a:rPr>
                        <a:t>Tidewater Public Engagement Session</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May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effectLst/>
                          <a:latin typeface="Georgia"/>
                        </a:rPr>
                        <a:t>16 attendees; 35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1835101"/>
                  </a:ext>
                </a:extLst>
              </a:tr>
              <a:tr h="394947">
                <a:tc>
                  <a:txBody>
                    <a:bodyPr/>
                    <a:lstStyle/>
                    <a:p>
                      <a:pPr marL="228600" indent="-228600">
                        <a:buFont typeface="+mj-lt"/>
                        <a:buAutoNum type="arabicPeriod" startAt="4"/>
                      </a:pPr>
                      <a:r>
                        <a:rPr lang="en-US" sz="1100">
                          <a:solidFill>
                            <a:srgbClr val="000000"/>
                          </a:solidFill>
                          <a:effectLst/>
                          <a:latin typeface="Georgia"/>
                        </a:rPr>
                        <a:t>Northern Virginia Public Engagement Session</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May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effectLst/>
                          <a:latin typeface="Georgia"/>
                        </a:rPr>
                        <a:t>16 attendees; 36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581140"/>
                  </a:ext>
                </a:extLst>
              </a:tr>
              <a:tr h="371714">
                <a:tc>
                  <a:txBody>
                    <a:bodyPr/>
                    <a:lstStyle/>
                    <a:p>
                      <a:pPr marL="228600" indent="-228600">
                        <a:buFont typeface="+mj-lt"/>
                        <a:buAutoNum type="arabicPeriod" startAt="5"/>
                      </a:pPr>
                      <a:r>
                        <a:rPr lang="en-US" sz="1100">
                          <a:solidFill>
                            <a:srgbClr val="000000"/>
                          </a:solidFill>
                          <a:effectLst/>
                          <a:latin typeface="Georgia"/>
                        </a:rPr>
                        <a:t>Blacksburg Public Engagement Session</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June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effectLst/>
                          <a:latin typeface="Georgia"/>
                        </a:rPr>
                        <a:t>2 attendees; 6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119494"/>
                  </a:ext>
                </a:extLst>
              </a:tr>
              <a:tr h="368617">
                <a:tc>
                  <a:txBody>
                    <a:bodyPr/>
                    <a:lstStyle/>
                    <a:p>
                      <a:pPr marL="228600" indent="-228600">
                        <a:buFont typeface="+mj-lt"/>
                        <a:buAutoNum type="arabicPeriod" startAt="6"/>
                      </a:pPr>
                      <a:r>
                        <a:rPr lang="en-US" sz="1100">
                          <a:solidFill>
                            <a:srgbClr val="000000"/>
                          </a:solidFill>
                          <a:effectLst/>
                          <a:latin typeface="Georgia"/>
                        </a:rPr>
                        <a:t>Staunton Public Engagement Session</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June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effectLst/>
                          <a:latin typeface="Georgia"/>
                        </a:rPr>
                        <a:t>4 attendees; 32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6133308"/>
                  </a:ext>
                </a:extLst>
              </a:tr>
              <a:tr h="371652">
                <a:tc>
                  <a:txBody>
                    <a:bodyPr/>
                    <a:lstStyle/>
                    <a:p>
                      <a:pPr marL="228600" indent="-228600">
                        <a:buFont typeface="+mj-lt"/>
                        <a:buAutoNum type="arabicPeriod" startAt="7"/>
                      </a:pPr>
                      <a:r>
                        <a:rPr lang="en-US" sz="1100">
                          <a:solidFill>
                            <a:srgbClr val="000000"/>
                          </a:solidFill>
                          <a:effectLst/>
                          <a:latin typeface="Georgia"/>
                        </a:rPr>
                        <a:t>Public Engagement Session (virtual)</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June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effectLst/>
                          <a:latin typeface="Georgia"/>
                        </a:rPr>
                        <a:t>103 attendees; 184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465514"/>
                  </a:ext>
                </a:extLst>
              </a:tr>
              <a:tr h="576480">
                <a:tc>
                  <a:txBody>
                    <a:bodyPr/>
                    <a:lstStyle/>
                    <a:p>
                      <a:pPr marL="228600" indent="-228600">
                        <a:buFont typeface="+mj-lt"/>
                        <a:buAutoNum type="arabicPeriod" startAt="8"/>
                      </a:pPr>
                      <a:r>
                        <a:rPr lang="en-US" sz="1100">
                          <a:solidFill>
                            <a:srgbClr val="000000"/>
                          </a:solidFill>
                          <a:effectLst/>
                          <a:latin typeface="Georgia"/>
                        </a:rPr>
                        <a:t>External Stakeholder Meeting 1 – Institutes of Higher Education/State Mathematics Organizations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November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10 attendees; 15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203748"/>
                  </a:ext>
                </a:extLst>
              </a:tr>
              <a:tr h="515270">
                <a:tc>
                  <a:txBody>
                    <a:bodyPr/>
                    <a:lstStyle/>
                    <a:p>
                      <a:pPr marL="228600" indent="-228600">
                        <a:buFont typeface="+mj-lt"/>
                        <a:buAutoNum type="arabicPeriod" startAt="9"/>
                      </a:pPr>
                      <a:r>
                        <a:rPr lang="en-US" sz="1100">
                          <a:solidFill>
                            <a:srgbClr val="000000"/>
                          </a:solidFill>
                          <a:effectLst/>
                          <a:latin typeface="Georgia"/>
                        </a:rPr>
                        <a:t>External Stakeholder Meeting 2 - Parents, Business Leaders, Community Members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December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solidFill>
                            <a:srgbClr val="000000"/>
                          </a:solidFill>
                          <a:latin typeface="Georgia"/>
                        </a:rPr>
                        <a:t>13 attendees; 82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723120"/>
                  </a:ext>
                </a:extLst>
              </a:tr>
            </a:tbl>
          </a:graphicData>
        </a:graphic>
      </p:graphicFrame>
      <p:sp>
        <p:nvSpPr>
          <p:cNvPr id="2" name="Google Shape;377;p59">
            <a:extLst>
              <a:ext uri="{FF2B5EF4-FFF2-40B4-BE49-F238E27FC236}">
                <a16:creationId xmlns:a16="http://schemas.microsoft.com/office/drawing/2014/main" id="{DD45FD3F-5ED6-9AAC-5E8A-381C6A830489}"/>
              </a:ext>
            </a:extLst>
          </p:cNvPr>
          <p:cNvSpPr txBox="1">
            <a:spLocks noGrp="1"/>
          </p:cNvSpPr>
          <p:nvPr>
            <p:ph type="title"/>
          </p:nvPr>
        </p:nvSpPr>
        <p:spPr>
          <a:xfrm>
            <a:off x="-186078" y="50830"/>
            <a:ext cx="8842161" cy="417301"/>
          </a:xfrm>
          <a:prstGeom prst="rect">
            <a:avLst/>
          </a:prstGeom>
          <a:noFill/>
          <a:ln>
            <a:noFill/>
          </a:ln>
        </p:spPr>
        <p:txBody>
          <a:bodyPr spcFirstLastPara="1" wrap="square" lIns="617225" tIns="34275" rIns="68575" bIns="34275" anchor="b" anchorCtr="0">
            <a:normAutofit fontScale="90000"/>
          </a:bodyPr>
          <a:lstStyle/>
          <a:p>
            <a:pPr marL="0" lvl="0" indent="0" algn="l" rtl="0">
              <a:lnSpc>
                <a:spcPct val="90000"/>
              </a:lnSpc>
              <a:spcBef>
                <a:spcPts val="0"/>
              </a:spcBef>
              <a:spcAft>
                <a:spcPts val="0"/>
              </a:spcAft>
              <a:buClr>
                <a:schemeClr val="dk1"/>
              </a:buClr>
              <a:buSzPct val="100000"/>
              <a:buFont typeface="Georgia"/>
              <a:buNone/>
            </a:pPr>
            <a:r>
              <a:rPr lang="en-US">
                <a:latin typeface="Georgia" panose="02040502050405020303" pitchFamily="18" charset="0"/>
              </a:rPr>
              <a:t>2016 Mathematics SOL Stakeholder Input</a:t>
            </a:r>
            <a:endParaRPr>
              <a:latin typeface="Georgia" panose="02040502050405020303" pitchFamily="18" charset="0"/>
            </a:endParaRPr>
          </a:p>
        </p:txBody>
      </p:sp>
      <p:sp>
        <p:nvSpPr>
          <p:cNvPr id="4" name="Google Shape;243;p42" descr="Label for bottom of slide shows Virginia Department of Education, 2023">
            <a:extLst>
              <a:ext uri="{FF2B5EF4-FFF2-40B4-BE49-F238E27FC236}">
                <a16:creationId xmlns:a16="http://schemas.microsoft.com/office/drawing/2014/main" id="{38DFDB8E-2E74-BDD2-5B40-8F3C52DDE884}"/>
              </a:ext>
            </a:extLst>
          </p:cNvPr>
          <p:cNvSpPr txBox="1"/>
          <p:nvPr/>
        </p:nvSpPr>
        <p:spPr>
          <a:xfrm>
            <a:off x="2944193" y="4832980"/>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265777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0"/>
          <p:cNvSpPr txBox="1">
            <a:spLocks noGrp="1"/>
          </p:cNvSpPr>
          <p:nvPr>
            <p:ph type="title"/>
          </p:nvPr>
        </p:nvSpPr>
        <p:spPr>
          <a:xfrm>
            <a:off x="-112125" y="0"/>
            <a:ext cx="8254800" cy="747809"/>
          </a:xfrm>
          <a:prstGeom prst="rect">
            <a:avLst/>
          </a:prstGeom>
          <a:noFill/>
          <a:ln>
            <a:noFill/>
          </a:ln>
        </p:spPr>
        <p:txBody>
          <a:bodyPr spcFirstLastPara="1" wrap="square" lIns="617225" tIns="34275" rIns="68575" bIns="34275" anchor="b" anchorCtr="0">
            <a:normAutofit fontScale="90000"/>
          </a:bodyPr>
          <a:lstStyle/>
          <a:p>
            <a:pPr marL="0" lvl="0" indent="0" algn="l" rtl="0">
              <a:lnSpc>
                <a:spcPct val="90000"/>
              </a:lnSpc>
              <a:spcBef>
                <a:spcPts val="0"/>
              </a:spcBef>
              <a:spcAft>
                <a:spcPts val="0"/>
              </a:spcAft>
              <a:buClr>
                <a:schemeClr val="dk1"/>
              </a:buClr>
              <a:buSzPts val="3600"/>
              <a:buFont typeface="Georgia"/>
              <a:buNone/>
            </a:pPr>
            <a:r>
              <a:rPr lang="en-US">
                <a:latin typeface="Georgia" panose="02040502050405020303" pitchFamily="18" charset="0"/>
              </a:rPr>
              <a:t>Summary of Stakeholder Comments</a:t>
            </a:r>
            <a:endParaRPr>
              <a:latin typeface="Georgia" panose="02040502050405020303" pitchFamily="18" charset="0"/>
            </a:endParaRPr>
          </a:p>
        </p:txBody>
      </p:sp>
      <p:sp>
        <p:nvSpPr>
          <p:cNvPr id="386" name="Google Shape;386;p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sp>
        <p:nvSpPr>
          <p:cNvPr id="389" name="Google Shape;389;p60"/>
          <p:cNvSpPr txBox="1"/>
          <p:nvPr/>
        </p:nvSpPr>
        <p:spPr>
          <a:xfrm>
            <a:off x="367800" y="913200"/>
            <a:ext cx="8408400" cy="3688672"/>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ct val="90000"/>
              <a:buFont typeface="Calibri"/>
              <a:buChar char="●"/>
            </a:pPr>
            <a:r>
              <a:rPr lang="en-US" sz="1800">
                <a:latin typeface="Georgia"/>
                <a:ea typeface="Calibri"/>
                <a:cs typeface="Calibri"/>
                <a:sym typeface="Calibri"/>
              </a:rPr>
              <a:t>Make</a:t>
            </a:r>
            <a:r>
              <a:rPr lang="en-US" sz="1800" b="0" i="0" u="none" strike="noStrike" cap="none">
                <a:solidFill>
                  <a:srgbClr val="000000"/>
                </a:solidFill>
                <a:latin typeface="Georgia"/>
                <a:ea typeface="Calibri"/>
                <a:cs typeface="Calibri"/>
                <a:sym typeface="Calibri"/>
              </a:rPr>
              <a:t> </a:t>
            </a:r>
            <a:r>
              <a:rPr lang="en-US" sz="1800">
                <a:latin typeface="Georgia"/>
                <a:ea typeface="Calibri"/>
                <a:cs typeface="Calibri"/>
                <a:sym typeface="Calibri"/>
              </a:rPr>
              <a:t>no</a:t>
            </a:r>
            <a:r>
              <a:rPr lang="en-US" sz="1800" b="0" i="0" u="none" strike="noStrike" cap="none">
                <a:solidFill>
                  <a:srgbClr val="000000"/>
                </a:solidFill>
                <a:latin typeface="Georgia"/>
                <a:ea typeface="Calibri"/>
                <a:cs typeface="Calibri"/>
                <a:sym typeface="Calibri"/>
              </a:rPr>
              <a:t> </a:t>
            </a:r>
            <a:r>
              <a:rPr lang="en-US" sz="1800">
                <a:latin typeface="Georgia"/>
                <a:ea typeface="Calibri"/>
                <a:cs typeface="Calibri"/>
                <a:sym typeface="Calibri"/>
              </a:rPr>
              <a:t>changes</a:t>
            </a:r>
            <a:r>
              <a:rPr lang="en-US" sz="1800" b="0" i="0" u="none" strike="noStrike" cap="none">
                <a:solidFill>
                  <a:srgbClr val="000000"/>
                </a:solidFill>
                <a:latin typeface="Georgia"/>
                <a:ea typeface="Calibri"/>
                <a:cs typeface="Calibri"/>
                <a:sym typeface="Calibri"/>
              </a:rPr>
              <a:t> to the Mathematics SOL</a:t>
            </a:r>
            <a:endParaRPr lang="en-US" sz="1800">
              <a:latin typeface="Georgia"/>
              <a:ea typeface="Calibri"/>
              <a:cs typeface="Calibri"/>
              <a:sym typeface="Calibri"/>
            </a:endParaRPr>
          </a:p>
          <a:p>
            <a:pPr marL="457200" marR="0" lvl="0" indent="-342900" algn="l" rtl="0">
              <a:lnSpc>
                <a:spcPct val="115000"/>
              </a:lnSpc>
              <a:spcBef>
                <a:spcPts val="0"/>
              </a:spcBef>
              <a:spcAft>
                <a:spcPts val="0"/>
              </a:spcAft>
              <a:buClr>
                <a:srgbClr val="000000"/>
              </a:buClr>
              <a:buSzPct val="90000"/>
              <a:buFont typeface="Calibri"/>
              <a:buChar char="●"/>
            </a:pPr>
            <a:r>
              <a:rPr lang="en-US" sz="1800">
                <a:latin typeface="Georgia"/>
                <a:cs typeface="Calibri"/>
              </a:rPr>
              <a:t>Increase the rigor of the content, particularly at the elementary level</a:t>
            </a:r>
          </a:p>
          <a:p>
            <a:pPr marL="457200" indent="-342900">
              <a:lnSpc>
                <a:spcPct val="115000"/>
              </a:lnSpc>
              <a:buSzPct val="90000"/>
              <a:buFont typeface="Calibri"/>
              <a:buChar char="●"/>
            </a:pPr>
            <a:r>
              <a:rPr lang="en-US" sz="1800">
                <a:latin typeface="Georgia"/>
                <a:cs typeface="Calibri"/>
              </a:rPr>
              <a:t>Greater focus on recall of basic facts in elementary grades </a:t>
            </a:r>
            <a:endParaRPr lang="en-US" sz="1800">
              <a:latin typeface="Georgia" panose="02040502050405020303" pitchFamily="18" charset="0"/>
              <a:cs typeface="Calibri"/>
            </a:endParaRPr>
          </a:p>
          <a:p>
            <a:pPr marL="457200" marR="0" lvl="0" indent="-342900" algn="l" rtl="0">
              <a:lnSpc>
                <a:spcPct val="115000"/>
              </a:lnSpc>
              <a:spcBef>
                <a:spcPts val="0"/>
              </a:spcBef>
              <a:spcAft>
                <a:spcPts val="0"/>
              </a:spcAft>
              <a:buClr>
                <a:srgbClr val="000000"/>
              </a:buClr>
              <a:buSzPct val="90000"/>
              <a:buFont typeface="Calibri"/>
              <a:buChar char="●"/>
            </a:pPr>
            <a:r>
              <a:rPr lang="en-US" sz="1800">
                <a:latin typeface="Georgia"/>
                <a:cs typeface="Calibri"/>
              </a:rPr>
              <a:t>Reduce the number of standards/Go deeper, not wider</a:t>
            </a:r>
          </a:p>
          <a:p>
            <a:pPr marL="457200" marR="0" lvl="0" indent="-342900" algn="l" rtl="0">
              <a:lnSpc>
                <a:spcPct val="115000"/>
              </a:lnSpc>
              <a:spcBef>
                <a:spcPts val="0"/>
              </a:spcBef>
              <a:spcAft>
                <a:spcPts val="0"/>
              </a:spcAft>
              <a:buClr>
                <a:srgbClr val="000000"/>
              </a:buClr>
              <a:buSzPct val="90000"/>
              <a:buFont typeface="Calibri"/>
              <a:buChar char="●"/>
            </a:pPr>
            <a:r>
              <a:rPr lang="en-US" sz="1800">
                <a:latin typeface="Georgia"/>
                <a:cs typeface="Calibri"/>
              </a:rPr>
              <a:t>Embed the Mathematics Process Goals</a:t>
            </a:r>
          </a:p>
          <a:p>
            <a:pPr marL="457200" indent="-342900">
              <a:lnSpc>
                <a:spcPct val="115000"/>
              </a:lnSpc>
              <a:buSzPct val="90000"/>
              <a:buFont typeface="Calibri"/>
              <a:buChar char="●"/>
            </a:pPr>
            <a:r>
              <a:rPr lang="en-US" sz="1800">
                <a:latin typeface="Georgia"/>
                <a:cs typeface="Calibri"/>
              </a:rPr>
              <a:t>Create connections between standards within and across grade levels/disciplines</a:t>
            </a:r>
          </a:p>
          <a:p>
            <a:pPr marL="457200" indent="-342900" fontAlgn="base">
              <a:lnSpc>
                <a:spcPct val="115000"/>
              </a:lnSpc>
              <a:buSzPct val="90000"/>
              <a:buFont typeface="Calibri"/>
              <a:buChar char="●"/>
            </a:pPr>
            <a:r>
              <a:rPr lang="en-US" sz="1800">
                <a:latin typeface="Georgia"/>
                <a:cs typeface="Calibri"/>
              </a:rPr>
              <a:t>Support the use of technology to inquire and advance thinking</a:t>
            </a:r>
          </a:p>
          <a:p>
            <a:pPr marL="457200" indent="-342900" fontAlgn="base">
              <a:lnSpc>
                <a:spcPct val="115000"/>
              </a:lnSpc>
              <a:buSzPct val="90000"/>
              <a:buFont typeface="Calibri"/>
              <a:buChar char="●"/>
            </a:pPr>
            <a:r>
              <a:rPr lang="en-US" sz="1800">
                <a:latin typeface="Georgia"/>
                <a:cs typeface="Calibri"/>
              </a:rPr>
              <a:t>Promote real-world application</a:t>
            </a:r>
          </a:p>
          <a:p>
            <a:pPr marL="457200" indent="-342900" fontAlgn="base">
              <a:lnSpc>
                <a:spcPct val="115000"/>
              </a:lnSpc>
              <a:buSzPct val="90000"/>
              <a:buFont typeface="Calibri"/>
              <a:buChar char="●"/>
            </a:pPr>
            <a:r>
              <a:rPr lang="en-US" sz="1800">
                <a:latin typeface="Georgia"/>
                <a:cs typeface="Calibri"/>
              </a:rPr>
              <a:t>Greater emphasis on data analysis </a:t>
            </a:r>
            <a:endParaRPr lang="en-US" sz="1800">
              <a:latin typeface="Georgia" panose="02040502050405020303" pitchFamily="18" charset="0"/>
              <a:cs typeface="Calibri"/>
            </a:endParaRPr>
          </a:p>
          <a:p>
            <a:pPr marL="457200" indent="-342900" fontAlgn="base">
              <a:lnSpc>
                <a:spcPct val="115000"/>
              </a:lnSpc>
              <a:buSzPct val="90000"/>
              <a:buFont typeface="Calibri"/>
              <a:buChar char="●"/>
            </a:pPr>
            <a:r>
              <a:rPr lang="en-US" sz="1800">
                <a:latin typeface="Georgia"/>
                <a:cs typeface="Calibri"/>
              </a:rPr>
              <a:t>Focus on computational fluency</a:t>
            </a:r>
            <a:endParaRPr lang="en-US" sz="1800">
              <a:latin typeface="Georgia" panose="02040502050405020303" pitchFamily="18" charset="0"/>
              <a:cs typeface="Calibri"/>
            </a:endParaRPr>
          </a:p>
        </p:txBody>
      </p:sp>
      <p:sp>
        <p:nvSpPr>
          <p:cNvPr id="2" name="Google Shape;243;p42" descr="Label for bottom of slide shows Virginia Department of Education, 2023">
            <a:extLst>
              <a:ext uri="{FF2B5EF4-FFF2-40B4-BE49-F238E27FC236}">
                <a16:creationId xmlns:a16="http://schemas.microsoft.com/office/drawing/2014/main" id="{755F893C-33E1-25B4-1A3C-EA7FC72D67CC}"/>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8CB059-68E6-1C91-848A-B7DA9454DBB4}"/>
              </a:ext>
            </a:extLst>
          </p:cNvPr>
          <p:cNvGraphicFramePr>
            <a:graphicFrameLocks noGrp="1"/>
          </p:cNvGraphicFramePr>
          <p:nvPr>
            <p:extLst>
              <p:ext uri="{D42A27DB-BD31-4B8C-83A1-F6EECF244321}">
                <p14:modId xmlns:p14="http://schemas.microsoft.com/office/powerpoint/2010/main" val="1789954505"/>
              </p:ext>
            </p:extLst>
          </p:nvPr>
        </p:nvGraphicFramePr>
        <p:xfrm>
          <a:off x="421127" y="453358"/>
          <a:ext cx="8178800" cy="4284136"/>
        </p:xfrm>
        <a:graphic>
          <a:graphicData uri="http://schemas.openxmlformats.org/drawingml/2006/table">
            <a:tbl>
              <a:tblPr firstRow="1" bandRow="1">
                <a:tableStyleId>{69012ECD-51FC-41F1-AA8D-1B2483CD663E}</a:tableStyleId>
              </a:tblPr>
              <a:tblGrid>
                <a:gridCol w="3459310">
                  <a:extLst>
                    <a:ext uri="{9D8B030D-6E8A-4147-A177-3AD203B41FA5}">
                      <a16:colId xmlns:a16="http://schemas.microsoft.com/office/drawing/2014/main" val="3258851724"/>
                    </a:ext>
                  </a:extLst>
                </a:gridCol>
                <a:gridCol w="1413862">
                  <a:extLst>
                    <a:ext uri="{9D8B030D-6E8A-4147-A177-3AD203B41FA5}">
                      <a16:colId xmlns:a16="http://schemas.microsoft.com/office/drawing/2014/main" val="1889779487"/>
                    </a:ext>
                  </a:extLst>
                </a:gridCol>
                <a:gridCol w="3305628">
                  <a:extLst>
                    <a:ext uri="{9D8B030D-6E8A-4147-A177-3AD203B41FA5}">
                      <a16:colId xmlns:a16="http://schemas.microsoft.com/office/drawing/2014/main" val="3841829426"/>
                    </a:ext>
                  </a:extLst>
                </a:gridCol>
              </a:tblGrid>
              <a:tr h="511276">
                <a:tc>
                  <a:txBody>
                    <a:bodyPr/>
                    <a:lstStyle/>
                    <a:p>
                      <a:r>
                        <a:rPr lang="en-US" sz="1400">
                          <a:solidFill>
                            <a:schemeClr val="bg1"/>
                          </a:solidFill>
                          <a:effectLst/>
                          <a:latin typeface="Georgia"/>
                        </a:rPr>
                        <a:t>Sources of Feedback - Proposed Revised 2023 Mathematics </a:t>
                      </a:r>
                      <a:r>
                        <a:rPr lang="en-US" sz="1400" i="1">
                          <a:solidFill>
                            <a:schemeClr val="bg1"/>
                          </a:solidFill>
                          <a:effectLst/>
                          <a:latin typeface="Georgia"/>
                        </a:rPr>
                        <a:t>Standards of Learning</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bg1"/>
                          </a:solidFill>
                          <a:effectLst/>
                          <a:latin typeface="Georgia"/>
                        </a:rPr>
                        <a:t>Dates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bg1"/>
                          </a:solidFill>
                          <a:effectLst/>
                          <a:latin typeface="Georgia"/>
                        </a:rPr>
                        <a:t>Number of Responses/Stakeholders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996656"/>
                  </a:ext>
                </a:extLst>
              </a:tr>
              <a:tr h="456912">
                <a:tc>
                  <a:txBody>
                    <a:bodyPr/>
                    <a:lstStyle/>
                    <a:p>
                      <a:pPr marL="228600" indent="-228600">
                        <a:buFont typeface="+mj-lt"/>
                        <a:buAutoNum type="arabicPeriod"/>
                      </a:pPr>
                      <a:r>
                        <a:rPr lang="en-US" sz="1000">
                          <a:solidFill>
                            <a:srgbClr val="000000"/>
                          </a:solidFill>
                          <a:effectLst/>
                          <a:latin typeface="Georgia"/>
                        </a:rPr>
                        <a:t>Mathematics Education Advisory Committee (MEAC) Meeting</a:t>
                      </a:r>
                      <a:endParaRPr lang="en-US" sz="1000">
                        <a:solidFill>
                          <a:srgbClr val="000000"/>
                        </a:solidFill>
                        <a:effectLst/>
                        <a:latin typeface="Georgia" panose="02040502050405020303" pitchFamily="18" charset="0"/>
                      </a:endParaRP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September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16 attendees; 31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5767970"/>
                  </a:ext>
                </a:extLst>
              </a:tr>
              <a:tr h="509035">
                <a:tc>
                  <a:txBody>
                    <a:bodyPr/>
                    <a:lstStyle/>
                    <a:p>
                      <a:pPr marL="228600" indent="-228600">
                        <a:buFont typeface="+mj-lt"/>
                        <a:buAutoNum type="arabicPeriod" startAt="2"/>
                      </a:pPr>
                      <a:r>
                        <a:rPr lang="en-US" sz="1000">
                          <a:solidFill>
                            <a:srgbClr val="000000"/>
                          </a:solidFill>
                          <a:effectLst/>
                          <a:latin typeface="Georgia"/>
                        </a:rPr>
                        <a:t>Virginia Council for Mathematics Supervision (VCMS)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October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effectLst/>
                          <a:latin typeface="Georgia"/>
                        </a:rPr>
                        <a:t>120 participants; 302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465514"/>
                  </a:ext>
                </a:extLst>
              </a:tr>
              <a:tr h="491778">
                <a:tc>
                  <a:txBody>
                    <a:bodyPr/>
                    <a:lstStyle/>
                    <a:p>
                      <a:pPr marL="228600" indent="-228600">
                        <a:buFont typeface="+mj-lt"/>
                        <a:buAutoNum type="arabicPeriod" startAt="3"/>
                      </a:pPr>
                      <a:r>
                        <a:rPr lang="en-US" sz="1000">
                          <a:solidFill>
                            <a:srgbClr val="000000"/>
                          </a:solidFill>
                          <a:effectLst/>
                          <a:latin typeface="Georgia"/>
                        </a:rPr>
                        <a:t>Virginia Council of Mathematics Specialists (VACMS)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October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70 participants; 107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203748"/>
                  </a:ext>
                </a:extLst>
              </a:tr>
              <a:tr h="553251">
                <a:tc>
                  <a:txBody>
                    <a:bodyPr/>
                    <a:lstStyle/>
                    <a:p>
                      <a:pPr marL="228600" indent="-228600">
                        <a:buFont typeface="+mj-lt"/>
                        <a:buAutoNum type="arabicPeriod" startAt="4"/>
                      </a:pPr>
                      <a:r>
                        <a:rPr lang="en-US" sz="1000">
                          <a:solidFill>
                            <a:srgbClr val="000000"/>
                          </a:solidFill>
                          <a:effectLst/>
                          <a:latin typeface="Georgia"/>
                        </a:rPr>
                        <a:t>External Stakeholder Meeting – Institutes of Higher Education, representatives from math organizations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November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10 attendees; 81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723120"/>
                  </a:ext>
                </a:extLst>
              </a:tr>
              <a:tr h="530198">
                <a:tc>
                  <a:txBody>
                    <a:bodyPr/>
                    <a:lstStyle/>
                    <a:p>
                      <a:pPr marL="228600" indent="-228600">
                        <a:buFont typeface="+mj-lt"/>
                        <a:buAutoNum type="arabicPeriod" startAt="5"/>
                      </a:pPr>
                      <a:r>
                        <a:rPr lang="en-US" sz="1000">
                          <a:solidFill>
                            <a:srgbClr val="000000"/>
                          </a:solidFill>
                          <a:effectLst/>
                          <a:latin typeface="Georgia"/>
                        </a:rPr>
                        <a:t>External Stakeholder Meeting – Parents, Business Leaders, Community Members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December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13 attendees; 107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6442585"/>
                  </a:ext>
                </a:extLst>
              </a:tr>
              <a:tr h="522514">
                <a:tc>
                  <a:txBody>
                    <a:bodyPr/>
                    <a:lstStyle/>
                    <a:p>
                      <a:pPr marL="228600" indent="-228600">
                        <a:buFont typeface="+mj-lt"/>
                        <a:buAutoNum type="arabicPeriod" startAt="6"/>
                      </a:pPr>
                      <a:r>
                        <a:rPr lang="en-US" sz="1000">
                          <a:solidFill>
                            <a:srgbClr val="000000"/>
                          </a:solidFill>
                          <a:effectLst/>
                          <a:latin typeface="Georgia"/>
                        </a:rPr>
                        <a:t>Mathematics Education Advisory Committee (MEAC) Meeting</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December 2022</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10 attendees; 5 recommendations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289347"/>
                  </a:ext>
                </a:extLst>
              </a:tr>
              <a:tr h="511276">
                <a:tc>
                  <a:txBody>
                    <a:bodyPr/>
                    <a:lstStyle/>
                    <a:p>
                      <a:pPr marL="228600" indent="-228600">
                        <a:buFont typeface="+mj-lt"/>
                        <a:buAutoNum type="arabicPeriod" startAt="7"/>
                      </a:pPr>
                      <a:r>
                        <a:rPr lang="en-US" sz="1000">
                          <a:solidFill>
                            <a:srgbClr val="000000"/>
                          </a:solidFill>
                          <a:effectLst/>
                          <a:latin typeface="Georgia"/>
                        </a:rPr>
                        <a:t>Virginia Council of Teachers of Mathematics (VCTM)</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March 2023</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solidFill>
                            <a:srgbClr val="000000"/>
                          </a:solidFill>
                          <a:latin typeface="Georgia"/>
                        </a:rPr>
                        <a:t>240 participants; 176 comments</a:t>
                      </a:r>
                    </a:p>
                  </a:txBody>
                  <a:tcPr marL="69091" marR="69091"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6531357"/>
                  </a:ext>
                </a:extLst>
              </a:tr>
            </a:tbl>
          </a:graphicData>
        </a:graphic>
      </p:graphicFrame>
      <p:sp>
        <p:nvSpPr>
          <p:cNvPr id="2" name="Google Shape;377;p59">
            <a:extLst>
              <a:ext uri="{FF2B5EF4-FFF2-40B4-BE49-F238E27FC236}">
                <a16:creationId xmlns:a16="http://schemas.microsoft.com/office/drawing/2014/main" id="{DD45FD3F-5ED6-9AAC-5E8A-381C6A830489}"/>
              </a:ext>
            </a:extLst>
          </p:cNvPr>
          <p:cNvSpPr txBox="1">
            <a:spLocks noGrp="1"/>
          </p:cNvSpPr>
          <p:nvPr>
            <p:ph type="title"/>
          </p:nvPr>
        </p:nvSpPr>
        <p:spPr>
          <a:xfrm>
            <a:off x="-186078" y="50830"/>
            <a:ext cx="8842161" cy="402528"/>
          </a:xfrm>
          <a:prstGeom prst="rect">
            <a:avLst/>
          </a:prstGeom>
          <a:noFill/>
          <a:ln>
            <a:noFill/>
          </a:ln>
        </p:spPr>
        <p:txBody>
          <a:bodyPr spcFirstLastPara="1" wrap="square" lIns="617225" tIns="34275" rIns="68575" bIns="34275" anchor="b" anchorCtr="0">
            <a:noAutofit/>
          </a:bodyPr>
          <a:lstStyle/>
          <a:p>
            <a:pPr algn="ctr">
              <a:buSzPct val="100000"/>
            </a:pPr>
            <a:r>
              <a:rPr lang="en-US" sz="2400">
                <a:latin typeface="Georgia" panose="02040502050405020303" pitchFamily="18" charset="0"/>
              </a:rPr>
              <a:t>Draft 2023 Mathematics SOL Stakeholder Feedback</a:t>
            </a:r>
          </a:p>
        </p:txBody>
      </p:sp>
      <p:sp>
        <p:nvSpPr>
          <p:cNvPr id="3" name="Google Shape;243;p42" descr="Label for bottom of slide shows Virginia Department of Education, 2023">
            <a:extLst>
              <a:ext uri="{FF2B5EF4-FFF2-40B4-BE49-F238E27FC236}">
                <a16:creationId xmlns:a16="http://schemas.microsoft.com/office/drawing/2014/main" id="{3A5599F6-7846-19CA-1EF5-9A4F13A49094}"/>
              </a:ext>
            </a:extLst>
          </p:cNvPr>
          <p:cNvSpPr txBox="1"/>
          <p:nvPr/>
        </p:nvSpPr>
        <p:spPr>
          <a:xfrm>
            <a:off x="2902400" y="4733900"/>
            <a:ext cx="3472106"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a:ea typeface="Calibri"/>
                <a:cs typeface="Calibri"/>
                <a:sym typeface="Calibri"/>
              </a:rPr>
              <a:t>Virginia Department of Education, 2023</a:t>
            </a:r>
            <a:endParaRPr lang="en-US" sz="1400" b="0" i="0" u="none" strike="noStrike" cap="none">
              <a:solidFill>
                <a:srgbClr val="003C71"/>
              </a:solidFill>
              <a:latin typeface="Georgia"/>
              <a:ea typeface="Calibri"/>
              <a:cs typeface="Calibri"/>
            </a:endParaRPr>
          </a:p>
        </p:txBody>
      </p:sp>
    </p:spTree>
    <p:extLst>
      <p:ext uri="{BB962C8B-B14F-4D97-AF65-F5344CB8AC3E}">
        <p14:creationId xmlns:p14="http://schemas.microsoft.com/office/powerpoint/2010/main" val="4566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9"/>
          <p:cNvSpPr txBox="1">
            <a:spLocks noGrp="1"/>
          </p:cNvSpPr>
          <p:nvPr>
            <p:ph type="title"/>
          </p:nvPr>
        </p:nvSpPr>
        <p:spPr>
          <a:xfrm>
            <a:off x="-210226" y="126421"/>
            <a:ext cx="8842161" cy="643800"/>
          </a:xfrm>
          <a:prstGeom prst="rect">
            <a:avLst/>
          </a:prstGeom>
          <a:noFill/>
          <a:ln>
            <a:noFill/>
          </a:ln>
        </p:spPr>
        <p:txBody>
          <a:bodyPr spcFirstLastPara="1" wrap="square" lIns="617225" tIns="34275" rIns="68575" bIns="34275" anchor="b" anchorCtr="0">
            <a:normAutofit/>
          </a:bodyPr>
          <a:lstStyle/>
          <a:p>
            <a:pPr marL="0" lvl="0" indent="0" algn="l" rtl="0">
              <a:lnSpc>
                <a:spcPct val="90000"/>
              </a:lnSpc>
              <a:spcBef>
                <a:spcPts val="0"/>
              </a:spcBef>
              <a:spcAft>
                <a:spcPts val="0"/>
              </a:spcAft>
              <a:buClr>
                <a:schemeClr val="dk1"/>
              </a:buClr>
              <a:buSzPct val="100000"/>
              <a:buFont typeface="Georgia"/>
              <a:buNone/>
            </a:pPr>
            <a:r>
              <a:rPr lang="en-US">
                <a:latin typeface="Georgia" panose="02040502050405020303" pitchFamily="18" charset="0"/>
              </a:rPr>
              <a:t>Upcoming Stakeholder Feedback</a:t>
            </a:r>
            <a:endParaRPr>
              <a:latin typeface="Georgia" panose="02040502050405020303" pitchFamily="18" charset="0"/>
            </a:endParaRPr>
          </a:p>
        </p:txBody>
      </p:sp>
      <p:sp>
        <p:nvSpPr>
          <p:cNvPr id="378" name="Google Shape;378;p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17</a:t>
            </a:fld>
            <a:endParaRPr/>
          </a:p>
        </p:txBody>
      </p:sp>
      <p:sp>
        <p:nvSpPr>
          <p:cNvPr id="380" name="Google Shape;380;p59"/>
          <p:cNvSpPr txBox="1"/>
          <p:nvPr/>
        </p:nvSpPr>
        <p:spPr>
          <a:xfrm>
            <a:off x="359764" y="609355"/>
            <a:ext cx="8212210" cy="5236403"/>
          </a:xfrm>
          <a:prstGeom prst="rect">
            <a:avLst/>
          </a:prstGeom>
          <a:noFill/>
          <a:ln>
            <a:noFill/>
          </a:ln>
        </p:spPr>
        <p:txBody>
          <a:bodyPr spcFirstLastPara="1" wrap="square" lIns="91425" tIns="91425" rIns="91425" bIns="91425" anchor="t" anchorCtr="0">
            <a:spAutoFit/>
          </a:bodyPr>
          <a:lstStyle/>
          <a:p>
            <a:pPr marL="61595" indent="-61595">
              <a:lnSpc>
                <a:spcPct val="115000"/>
              </a:lnSpc>
              <a:spcBef>
                <a:spcPts val="600"/>
              </a:spcBef>
              <a:buClr>
                <a:schemeClr val="dk1"/>
              </a:buClr>
              <a:buSzPts val="1100"/>
            </a:pPr>
            <a:r>
              <a:rPr lang="en-US" sz="1800" b="1">
                <a:latin typeface="Georgia"/>
                <a:cs typeface="Calibri"/>
              </a:rPr>
              <a:t>Expert Review:</a:t>
            </a:r>
          </a:p>
          <a:p>
            <a:pPr marL="342900" indent="-342900">
              <a:lnSpc>
                <a:spcPct val="115000"/>
              </a:lnSpc>
              <a:spcBef>
                <a:spcPts val="600"/>
              </a:spcBef>
              <a:buClrTx/>
              <a:buSzPts val="1100"/>
              <a:buFont typeface="+mj-lt"/>
              <a:buAutoNum type="arabicPeriod"/>
            </a:pPr>
            <a:r>
              <a:rPr lang="en-US" sz="1800" b="1">
                <a:latin typeface="Georgia"/>
                <a:cs typeface="Calibri"/>
              </a:rPr>
              <a:t>Peter Coe (HS Standards) </a:t>
            </a:r>
            <a:r>
              <a:rPr lang="en-US" sz="1800">
                <a:latin typeface="Georgia"/>
                <a:cs typeface="Calibri"/>
              </a:rPr>
              <a:t>has extensive math standards, curriculum, and assessment knowledge and is well respected in state math standards analysis. He is providing feedback on HS rigor, coherence, and clarity.</a:t>
            </a:r>
          </a:p>
          <a:p>
            <a:pPr marL="342900" indent="-342900">
              <a:lnSpc>
                <a:spcPct val="115000"/>
              </a:lnSpc>
              <a:spcBef>
                <a:spcPts val="600"/>
              </a:spcBef>
              <a:buClrTx/>
              <a:buSzPts val="1100"/>
              <a:buFont typeface="+mj-lt"/>
              <a:buAutoNum type="arabicPeriod"/>
            </a:pPr>
            <a:r>
              <a:rPr lang="en-US" sz="1800" b="1">
                <a:latin typeface="Georgia"/>
                <a:cs typeface="Calibri"/>
              </a:rPr>
              <a:t>Watershed Advisors Team (Grade Band Analysis) </a:t>
            </a:r>
            <a:r>
              <a:rPr lang="en-US" sz="1800">
                <a:latin typeface="Georgia"/>
                <a:cs typeface="Calibri"/>
              </a:rPr>
              <a:t>has extensive standards and analysis experience in Louisiana and multiple states. This group is facilitating the HB 585 workgroup and connecting national experts to this standards review and assessment work. </a:t>
            </a:r>
            <a:endParaRPr lang="en-US" sz="1800" b="1">
              <a:latin typeface="Georgia"/>
              <a:cs typeface="Calibri"/>
            </a:endParaRPr>
          </a:p>
          <a:p>
            <a:pPr marL="342900" indent="-342900">
              <a:lnSpc>
                <a:spcPct val="115000"/>
              </a:lnSpc>
              <a:spcBef>
                <a:spcPts val="600"/>
              </a:spcBef>
              <a:buClrTx/>
              <a:buSzPts val="1100"/>
              <a:buFont typeface="+mj-lt"/>
              <a:buAutoNum type="arabicPeriod"/>
            </a:pPr>
            <a:r>
              <a:rPr lang="en-US" sz="1800" b="1">
                <a:latin typeface="Georgia"/>
                <a:cs typeface="Calibri"/>
              </a:rPr>
              <a:t>Draft </a:t>
            </a:r>
            <a:r>
              <a:rPr lang="en-US" sz="1800" b="1">
                <a:solidFill>
                  <a:srgbClr val="000000"/>
                </a:solidFill>
                <a:latin typeface="Georgia"/>
                <a:cs typeface="Calibri"/>
              </a:rPr>
              <a:t>2023 </a:t>
            </a:r>
            <a:r>
              <a:rPr lang="en-US" sz="1800" b="1" i="1">
                <a:solidFill>
                  <a:srgbClr val="000000"/>
                </a:solidFill>
                <a:latin typeface="Georgia"/>
                <a:cs typeface="Calibri"/>
              </a:rPr>
              <a:t>Mathematics Standards of Learning</a:t>
            </a:r>
            <a:endParaRPr lang="en-US" sz="1800">
              <a:latin typeface="Georgia"/>
              <a:cs typeface="Calibri"/>
            </a:endParaRPr>
          </a:p>
          <a:p>
            <a:pPr marL="573088" lvl="8" indent="-231775">
              <a:lnSpc>
                <a:spcPct val="107000"/>
              </a:lnSpc>
              <a:buFont typeface="Arial" panose="020B0604020202020204" pitchFamily="34" charset="0"/>
              <a:buChar char="•"/>
            </a:pPr>
            <a:r>
              <a:rPr lang="en-US" sz="1800">
                <a:solidFill>
                  <a:srgbClr val="000000"/>
                </a:solidFill>
                <a:latin typeface="Georgia"/>
                <a:cs typeface="Calibri"/>
              </a:rPr>
              <a:t>Written Public </a:t>
            </a:r>
            <a:r>
              <a:rPr lang="en-US" sz="1800">
                <a:latin typeface="Georgia"/>
                <a:cs typeface="Calibri"/>
              </a:rPr>
              <a:t>Comment Summer 2023</a:t>
            </a:r>
          </a:p>
          <a:p>
            <a:pPr marL="573088" lvl="8" indent="-231775">
              <a:lnSpc>
                <a:spcPct val="107000"/>
              </a:lnSpc>
              <a:buFont typeface="Arial" panose="020B0604020202020204" pitchFamily="34" charset="0"/>
              <a:buChar char="•"/>
            </a:pPr>
            <a:r>
              <a:rPr lang="en-US" sz="1800">
                <a:solidFill>
                  <a:srgbClr val="000000"/>
                </a:solidFill>
                <a:latin typeface="Georgia"/>
                <a:cs typeface="Calibri"/>
              </a:rPr>
              <a:t>Public Hearings – in collaboration with the Board of Education</a:t>
            </a:r>
          </a:p>
          <a:p>
            <a:pPr marL="573088" lvl="6" indent="-231775">
              <a:lnSpc>
                <a:spcPct val="107000"/>
              </a:lnSpc>
              <a:buFont typeface="Arial" panose="020B0604020202020204" pitchFamily="34" charset="0"/>
              <a:buChar char="•"/>
            </a:pPr>
            <a:r>
              <a:rPr lang="en-US" sz="1800">
                <a:latin typeface="Georgia"/>
                <a:cs typeface="Calibri"/>
              </a:rPr>
              <a:t>MEAC Meeting – following Public Comment Period</a:t>
            </a:r>
            <a:endParaRPr lang="en-US" sz="1800">
              <a:solidFill>
                <a:srgbClr val="000000"/>
              </a:solidFill>
              <a:latin typeface="Georgia"/>
              <a:cs typeface="Calibri"/>
            </a:endParaRPr>
          </a:p>
          <a:p>
            <a:pPr marL="61595" lvl="8" indent="-61595">
              <a:lnSpc>
                <a:spcPct val="107000"/>
              </a:lnSpc>
            </a:pPr>
            <a:endParaRPr lang="en-US" sz="1800">
              <a:solidFill>
                <a:srgbClr val="000000"/>
              </a:solidFill>
              <a:latin typeface="Georgia" panose="02040502050405020303" pitchFamily="18" charset="0"/>
              <a:cs typeface="Calibri" panose="020F0502020204030204" pitchFamily="34" charset="0"/>
            </a:endParaRPr>
          </a:p>
          <a:p>
            <a:pPr marL="61595" lvl="8" indent="-61595">
              <a:lnSpc>
                <a:spcPct val="107000"/>
              </a:lnSpc>
              <a:buFont typeface="Symbol" panose="05050102010706020507" pitchFamily="18" charset="2"/>
              <a:buChar char=""/>
            </a:pPr>
            <a:endParaRPr lang="en-US" sz="1800">
              <a:latin typeface="Georgia" panose="02040502050405020303" pitchFamily="18" charset="0"/>
              <a:cs typeface="Calibri" panose="020F0502020204030204" pitchFamily="34" charset="0"/>
            </a:endParaRPr>
          </a:p>
          <a:p>
            <a:pPr marL="342900" lvl="6" indent="-342900">
              <a:lnSpc>
                <a:spcPct val="107000"/>
              </a:lnSpc>
              <a:buFont typeface="Symbol" panose="05050102010706020507" pitchFamily="18" charset="2"/>
              <a:buChar char=""/>
            </a:pPr>
            <a:endParaRPr lang="en-US" sz="1800">
              <a:latin typeface="Georgia" panose="02040502050405020303" pitchFamily="18" charset="0"/>
              <a:cs typeface="Calibri" panose="020F0502020204030204" pitchFamily="34" charset="0"/>
              <a:sym typeface="Calibri"/>
            </a:endParaRPr>
          </a:p>
        </p:txBody>
      </p:sp>
      <p:sp>
        <p:nvSpPr>
          <p:cNvPr id="2" name="Google Shape;243;p42" descr="Label for bottom of slide shows Virginia Department of Education, 2023">
            <a:extLst>
              <a:ext uri="{FF2B5EF4-FFF2-40B4-BE49-F238E27FC236}">
                <a16:creationId xmlns:a16="http://schemas.microsoft.com/office/drawing/2014/main" id="{60D3EB60-FAE2-B643-D95B-4FD2BB3D4418}"/>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33134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5"/>
          <p:cNvSpPr txBox="1">
            <a:spLocks noGrp="1"/>
          </p:cNvSpPr>
          <p:nvPr>
            <p:ph type="title"/>
          </p:nvPr>
        </p:nvSpPr>
        <p:spPr>
          <a:xfrm>
            <a:off x="570351" y="915850"/>
            <a:ext cx="8003298"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4500"/>
              <a:buFont typeface="Georgia"/>
              <a:buNone/>
            </a:pPr>
            <a:r>
              <a:rPr lang="en-US"/>
              <a:t>Summary of Changes</a:t>
            </a:r>
            <a:br>
              <a:rPr lang="en-US"/>
            </a:br>
            <a:r>
              <a:rPr lang="en-US"/>
              <a:t>Draft 2023 </a:t>
            </a:r>
            <a:r>
              <a:rPr lang="en-US" i="1"/>
              <a:t>Mathematics SOL </a:t>
            </a:r>
          </a:p>
        </p:txBody>
      </p:sp>
      <p:sp>
        <p:nvSpPr>
          <p:cNvPr id="348" name="Google Shape;348;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A0E6-1D85-B28D-3ED9-D54EFFDE589B}"/>
              </a:ext>
            </a:extLst>
          </p:cNvPr>
          <p:cNvSpPr>
            <a:spLocks noGrp="1"/>
          </p:cNvSpPr>
          <p:nvPr>
            <p:ph type="title"/>
          </p:nvPr>
        </p:nvSpPr>
        <p:spPr>
          <a:xfrm>
            <a:off x="0" y="0"/>
            <a:ext cx="9144000" cy="645572"/>
          </a:xfrm>
        </p:spPr>
        <p:txBody>
          <a:bodyPr>
            <a:normAutofit fontScale="90000"/>
          </a:bodyPr>
          <a:lstStyle/>
          <a:p>
            <a:pPr rtl="0" fontAlgn="base">
              <a:lnSpc>
                <a:spcPct val="100000"/>
              </a:lnSpc>
              <a:spcBef>
                <a:spcPts val="300"/>
              </a:spcBef>
              <a:spcAft>
                <a:spcPts val="300"/>
              </a:spcAft>
              <a:buClrTx/>
            </a:pPr>
            <a:r>
              <a:rPr lang="en-US">
                <a:latin typeface="Georgia" panose="02040502050405020303" pitchFamily="18" charset="0"/>
              </a:rPr>
              <a:t>Increase Rigor and Depth</a:t>
            </a:r>
          </a:p>
        </p:txBody>
      </p:sp>
      <p:sp>
        <p:nvSpPr>
          <p:cNvPr id="4" name="Slide Number Placeholder 3">
            <a:extLst>
              <a:ext uri="{FF2B5EF4-FFF2-40B4-BE49-F238E27FC236}">
                <a16:creationId xmlns:a16="http://schemas.microsoft.com/office/drawing/2014/main" id="{30D864C4-0212-39FE-9D63-4B79D625B3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6" name="Text Placeholder 2">
            <a:extLst>
              <a:ext uri="{FF2B5EF4-FFF2-40B4-BE49-F238E27FC236}">
                <a16:creationId xmlns:a16="http://schemas.microsoft.com/office/drawing/2014/main" id="{43DEDCDC-4E9B-7A90-4DFD-F4F512D4D513}"/>
              </a:ext>
            </a:extLst>
          </p:cNvPr>
          <p:cNvSpPr txBox="1">
            <a:spLocks/>
          </p:cNvSpPr>
          <p:nvPr/>
        </p:nvSpPr>
        <p:spPr>
          <a:xfrm>
            <a:off x="432873" y="645571"/>
            <a:ext cx="7886700" cy="4395592"/>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accent1"/>
              </a:buClr>
              <a:buSzPts val="1400"/>
              <a:buFont typeface="Arial"/>
              <a:buChar char="•"/>
              <a:defRPr sz="2100" b="0" i="0" u="none" strike="noStrike" cap="none">
                <a:solidFill>
                  <a:srgbClr val="555555"/>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accent1"/>
              </a:buClr>
              <a:buSzPts val="1400"/>
              <a:buFont typeface="Calibri"/>
              <a:buChar char="-"/>
              <a:defRPr sz="1800" b="0" i="0" u="none" strike="noStrike" cap="none">
                <a:solidFill>
                  <a:srgbClr val="555555"/>
                </a:solidFill>
                <a:latin typeface="Calibri"/>
                <a:ea typeface="Calibri"/>
                <a:cs typeface="Calibri"/>
                <a:sym typeface="Calibri"/>
              </a:defRPr>
            </a:lvl2pPr>
            <a:lvl3pPr marL="1371600" marR="0" lvl="2" indent="-285750" algn="l" rtl="0">
              <a:lnSpc>
                <a:spcPct val="90000"/>
              </a:lnSpc>
              <a:spcBef>
                <a:spcPts val="400"/>
              </a:spcBef>
              <a:spcAft>
                <a:spcPts val="0"/>
              </a:spcAft>
              <a:buClr>
                <a:schemeClr val="accent1"/>
              </a:buClr>
              <a:buSzPts val="9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nSpc>
                <a:spcPct val="120000"/>
              </a:lnSpc>
              <a:spcBef>
                <a:spcPts val="0"/>
              </a:spcBef>
              <a:buNone/>
            </a:pPr>
            <a:r>
              <a:rPr lang="en-US" b="1" i="1">
                <a:solidFill>
                  <a:srgbClr val="333333"/>
                </a:solidFill>
                <a:effectLst/>
                <a:latin typeface="Georgia" panose="02040502050405020303" pitchFamily="18" charset="0"/>
              </a:rPr>
              <a:t>Rigor</a:t>
            </a:r>
            <a:r>
              <a:rPr lang="en-US" b="0" i="1">
                <a:solidFill>
                  <a:srgbClr val="333333"/>
                </a:solidFill>
                <a:effectLst/>
                <a:latin typeface="Georgia" panose="02040502050405020303" pitchFamily="18" charset="0"/>
              </a:rPr>
              <a:t> is being able to flexibly analyze and apply mathematics to different situations with a focus on concepts and relationships. It is not the ability to simply memorize a myriad of procedures</a:t>
            </a:r>
            <a:r>
              <a:rPr lang="en-US" i="1">
                <a:solidFill>
                  <a:srgbClr val="333333"/>
                </a:solidFill>
                <a:latin typeface="Georgia" panose="02040502050405020303" pitchFamily="18" charset="0"/>
              </a:rPr>
              <a:t>. </a:t>
            </a:r>
            <a:r>
              <a:rPr lang="en-US" b="0" i="1">
                <a:solidFill>
                  <a:srgbClr val="333333"/>
                </a:solidFill>
                <a:effectLst/>
                <a:latin typeface="Georgia" panose="02040502050405020303" pitchFamily="18" charset="0"/>
              </a:rPr>
              <a:t>A rigorous approach to learning mathematics develops students’ understanding through making connections both within and across mathematics and to other areas of their lives. Rigor includes the development of problem-solving skills, conceptual understanding, procedural fluency, and essential mathematical processes and practices.</a:t>
            </a:r>
            <a:endParaRPr lang="en-US" i="1">
              <a:solidFill>
                <a:srgbClr val="000000"/>
              </a:solidFill>
              <a:latin typeface="Georgia" panose="02040502050405020303" pitchFamily="18" charset="0"/>
            </a:endParaRPr>
          </a:p>
          <a:p>
            <a:pPr marL="139700" indent="0">
              <a:buNone/>
            </a:pPr>
            <a:endParaRPr lang="en-US" sz="600">
              <a:solidFill>
                <a:srgbClr val="000000"/>
              </a:solidFill>
            </a:endParaRPr>
          </a:p>
          <a:p>
            <a:pPr lvl="1">
              <a:buFont typeface="Calibri" panose="020F0502020204030204" pitchFamily="34" charset="0"/>
              <a:buChar char="―"/>
            </a:pPr>
            <a:r>
              <a:rPr lang="en-US" sz="1200">
                <a:solidFill>
                  <a:srgbClr val="000000"/>
                </a:solidFill>
                <a:latin typeface="Georgia" panose="02040502050405020303" pitchFamily="18" charset="0"/>
              </a:rPr>
              <a:t>Adapted from </a:t>
            </a:r>
            <a:r>
              <a:rPr lang="en-US" sz="1200" i="1">
                <a:solidFill>
                  <a:srgbClr val="000000"/>
                </a:solidFill>
                <a:latin typeface="Georgia" panose="02040502050405020303" pitchFamily="18" charset="0"/>
                <a:hlinkClick r:id="rId2"/>
              </a:rPr>
              <a:t>Mathematics with Rigor, Relevance, and Responsiveness</a:t>
            </a:r>
            <a:r>
              <a:rPr lang="en-US" sz="1200" i="1">
                <a:solidFill>
                  <a:srgbClr val="000000"/>
                </a:solidFill>
                <a:latin typeface="Georgia" panose="02040502050405020303" pitchFamily="18" charset="0"/>
              </a:rPr>
              <a:t> </a:t>
            </a:r>
            <a:r>
              <a:rPr lang="en-US" sz="1200">
                <a:solidFill>
                  <a:srgbClr val="000000"/>
                </a:solidFill>
                <a:latin typeface="Georgia" panose="02040502050405020303" pitchFamily="18" charset="0"/>
              </a:rPr>
              <a:t>(NCTM, 2021)</a:t>
            </a:r>
          </a:p>
          <a:p>
            <a:pPr lvl="1"/>
            <a:endParaRPr lang="en-US"/>
          </a:p>
          <a:p>
            <a:pPr lvl="1"/>
            <a:endParaRPr lang="en-US"/>
          </a:p>
          <a:p>
            <a:pPr lvl="1"/>
            <a:endParaRPr lang="en-US"/>
          </a:p>
        </p:txBody>
      </p:sp>
      <p:sp>
        <p:nvSpPr>
          <p:cNvPr id="7" name="Google Shape;243;p42" descr="Label for bottom of slide shows Virginia Department of Education, 2023">
            <a:extLst>
              <a:ext uri="{FF2B5EF4-FFF2-40B4-BE49-F238E27FC236}">
                <a16:creationId xmlns:a16="http://schemas.microsoft.com/office/drawing/2014/main" id="{B346F5AE-DEE5-459F-B218-C9AB0725101C}"/>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1445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a:extLst>
              <a:ext uri="{C183D7F6-B498-43B3-948B-1728B52AA6E4}">
                <adec:decorative xmlns:adec="http://schemas.microsoft.com/office/drawing/2017/decorative" val="0"/>
              </a:ext>
            </a:extLst>
          </p:cNvPr>
          <p:cNvSpPr txBox="1">
            <a:spLocks noGrp="1"/>
          </p:cNvSpPr>
          <p:nvPr>
            <p:ph type="title"/>
          </p:nvPr>
        </p:nvSpPr>
        <p:spPr>
          <a:xfrm>
            <a:off x="0" y="-10089"/>
            <a:ext cx="9144000" cy="709428"/>
          </a:xfrm>
          <a:prstGeom prst="rect">
            <a:avLst/>
          </a:prstGeom>
          <a:solidFill>
            <a:schemeClr val="dk1"/>
          </a:solidFill>
          <a:ln>
            <a:noFill/>
          </a:ln>
        </p:spPr>
        <p:txBody>
          <a:bodyPr spcFirstLastPara="1" wrap="square" lIns="617213" tIns="34275" rIns="68569" bIns="34275" anchor="b" anchorCtr="0">
            <a:normAutofit/>
          </a:bodyPr>
          <a:lstStyle/>
          <a:p>
            <a:r>
              <a:rPr lang="en-US">
                <a:solidFill>
                  <a:schemeClr val="bg1"/>
                </a:solidFill>
                <a:latin typeface="Georgia" panose="02040502050405020303" pitchFamily="18" charset="0"/>
              </a:rPr>
              <a:t>Objective</a:t>
            </a:r>
            <a:r>
              <a:rPr lang="en-US">
                <a:latin typeface="Georgia" panose="02040502050405020303" pitchFamily="18" charset="0"/>
              </a:rPr>
              <a:t> </a:t>
            </a:r>
            <a:r>
              <a:rPr lang="en-US"/>
              <a:t>and Agenda</a:t>
            </a:r>
            <a:endParaRPr/>
          </a:p>
        </p:txBody>
      </p:sp>
      <p:sp>
        <p:nvSpPr>
          <p:cNvPr id="157" name="Google Shape;157;p2">
            <a:extLst>
              <a:ext uri="{C183D7F6-B498-43B3-948B-1728B52AA6E4}">
                <adec:decorative xmlns:adec="http://schemas.microsoft.com/office/drawing/2017/decorative" val="0"/>
              </a:ext>
            </a:extLst>
          </p:cNvPr>
          <p:cNvSpPr txBox="1">
            <a:spLocks noGrp="1"/>
          </p:cNvSpPr>
          <p:nvPr>
            <p:ph type="body" idx="1"/>
          </p:nvPr>
        </p:nvSpPr>
        <p:spPr>
          <a:xfrm>
            <a:off x="628650" y="905661"/>
            <a:ext cx="7886700" cy="3538500"/>
          </a:xfrm>
          <a:prstGeom prst="rect">
            <a:avLst/>
          </a:prstGeom>
          <a:noFill/>
          <a:ln>
            <a:noFill/>
          </a:ln>
        </p:spPr>
        <p:txBody>
          <a:bodyPr spcFirstLastPara="1" wrap="square" lIns="68569" tIns="34275" rIns="68569" bIns="34275" anchor="t" anchorCtr="0">
            <a:noAutofit/>
          </a:bodyPr>
          <a:lstStyle/>
          <a:p>
            <a:pPr marL="0" indent="0">
              <a:lnSpc>
                <a:spcPct val="110000"/>
              </a:lnSpc>
              <a:spcBef>
                <a:spcPts val="0"/>
              </a:spcBef>
              <a:spcAft>
                <a:spcPts val="600"/>
              </a:spcAft>
              <a:buSzPts val="2800"/>
              <a:buNone/>
            </a:pPr>
            <a:r>
              <a:rPr lang="en-US" sz="1800" b="1">
                <a:solidFill>
                  <a:schemeClr val="accent5">
                    <a:lumMod val="50000"/>
                  </a:schemeClr>
                </a:solidFill>
                <a:latin typeface="Georgia"/>
                <a:ea typeface="Georgia"/>
                <a:cs typeface="Georgia"/>
                <a:sym typeface="Georgia"/>
              </a:rPr>
              <a:t>The Draft 2023 Mathematics </a:t>
            </a:r>
            <a:r>
              <a:rPr lang="en-US" sz="1800" b="1" i="1">
                <a:solidFill>
                  <a:schemeClr val="accent5">
                    <a:lumMod val="50000"/>
                  </a:schemeClr>
                </a:solidFill>
                <a:latin typeface="Georgia"/>
                <a:ea typeface="Georgia"/>
                <a:cs typeface="Georgia"/>
                <a:sym typeface="Georgia"/>
              </a:rPr>
              <a:t>Standards of Learning </a:t>
            </a:r>
            <a:r>
              <a:rPr lang="en-US" sz="1800" b="1">
                <a:solidFill>
                  <a:schemeClr val="accent5">
                    <a:lumMod val="50000"/>
                  </a:schemeClr>
                </a:solidFill>
                <a:latin typeface="Georgia"/>
                <a:ea typeface="Georgia"/>
                <a:cs typeface="Georgia"/>
                <a:sym typeface="Georgia"/>
              </a:rPr>
              <a:t>(SOL) will be presented to the Board of Education for a first review. Updated standards documents along with detailed documents that provide a summary of the proposed changes to the 2016 Mathematics </a:t>
            </a:r>
            <a:r>
              <a:rPr lang="en-US" sz="1800" b="1" i="1">
                <a:solidFill>
                  <a:schemeClr val="accent5">
                    <a:lumMod val="50000"/>
                  </a:schemeClr>
                </a:solidFill>
                <a:latin typeface="Georgia"/>
                <a:ea typeface="Georgia"/>
                <a:cs typeface="Georgia"/>
                <a:sym typeface="Georgia"/>
              </a:rPr>
              <a:t>Standards of Learning </a:t>
            </a:r>
            <a:r>
              <a:rPr lang="en-US" sz="1800" b="1">
                <a:solidFill>
                  <a:schemeClr val="accent5">
                    <a:lumMod val="50000"/>
                  </a:schemeClr>
                </a:solidFill>
                <a:latin typeface="Georgia"/>
                <a:ea typeface="Georgia"/>
                <a:cs typeface="Georgia"/>
                <a:sym typeface="Georgia"/>
              </a:rPr>
              <a:t>will be presented.</a:t>
            </a:r>
            <a:endParaRPr lang="en-US" sz="1800" b="1">
              <a:solidFill>
                <a:schemeClr val="accent5">
                  <a:lumMod val="50000"/>
                </a:schemeClr>
              </a:solidFill>
            </a:endParaRPr>
          </a:p>
          <a:p>
            <a:pPr marL="428625" indent="-342900">
              <a:lnSpc>
                <a:spcPct val="100000"/>
              </a:lnSpc>
              <a:spcBef>
                <a:spcPts val="0"/>
              </a:spcBef>
              <a:spcAft>
                <a:spcPts val="600"/>
              </a:spcAft>
              <a:buClr>
                <a:schemeClr val="dk1"/>
              </a:buClr>
            </a:pPr>
            <a:r>
              <a:rPr lang="en-US" sz="1800">
                <a:solidFill>
                  <a:schemeClr val="accent5">
                    <a:lumMod val="50000"/>
                  </a:schemeClr>
                </a:solidFill>
                <a:latin typeface="Georgia"/>
                <a:ea typeface="Georgia"/>
                <a:cs typeface="Georgia"/>
                <a:sym typeface="Georgia"/>
              </a:rPr>
              <a:t>Overview and Organization of </a:t>
            </a:r>
            <a:r>
              <a:rPr lang="en-US" sz="1800">
                <a:solidFill>
                  <a:schemeClr val="accent5">
                    <a:lumMod val="50000"/>
                  </a:schemeClr>
                </a:solidFill>
                <a:latin typeface="Georgia"/>
                <a:sym typeface="Georgia"/>
              </a:rPr>
              <a:t>Mathematics</a:t>
            </a:r>
            <a:r>
              <a:rPr lang="en-US" sz="1800" i="1">
                <a:solidFill>
                  <a:schemeClr val="accent5">
                    <a:lumMod val="50000"/>
                  </a:schemeClr>
                </a:solidFill>
                <a:latin typeface="Georgia"/>
                <a:sym typeface="Georgia"/>
              </a:rPr>
              <a:t> Standards of Learning </a:t>
            </a:r>
            <a:endParaRPr lang="en-US" sz="1800" i="1">
              <a:solidFill>
                <a:schemeClr val="accent5">
                  <a:lumMod val="50000"/>
                </a:schemeClr>
              </a:solidFill>
              <a:latin typeface="Georgia"/>
            </a:endParaRPr>
          </a:p>
          <a:p>
            <a:pPr marL="428625" indent="-342900">
              <a:lnSpc>
                <a:spcPct val="100000"/>
              </a:lnSpc>
              <a:spcBef>
                <a:spcPts val="0"/>
              </a:spcBef>
              <a:spcAft>
                <a:spcPts val="600"/>
              </a:spcAft>
              <a:buClr>
                <a:schemeClr val="dk1"/>
              </a:buClr>
            </a:pPr>
            <a:r>
              <a:rPr lang="en-US" sz="1800">
                <a:solidFill>
                  <a:schemeClr val="accent5">
                    <a:lumMod val="50000"/>
                  </a:schemeClr>
                </a:solidFill>
                <a:latin typeface="Georgia"/>
                <a:ea typeface="Georgia"/>
                <a:cs typeface="Georgia"/>
                <a:sym typeface="Georgia"/>
              </a:rPr>
              <a:t>2023 Mathematics</a:t>
            </a:r>
            <a:r>
              <a:rPr lang="en-US" sz="1800" i="1">
                <a:solidFill>
                  <a:schemeClr val="accent5">
                    <a:lumMod val="50000"/>
                  </a:schemeClr>
                </a:solidFill>
                <a:latin typeface="Georgia"/>
                <a:ea typeface="Georgia"/>
                <a:cs typeface="Georgia"/>
                <a:sym typeface="Georgia"/>
              </a:rPr>
              <a:t> Standards of Learning </a:t>
            </a:r>
            <a:r>
              <a:rPr lang="en-US" sz="1800">
                <a:solidFill>
                  <a:schemeClr val="accent5">
                    <a:lumMod val="50000"/>
                  </a:schemeClr>
                </a:solidFill>
                <a:latin typeface="Georgia"/>
                <a:ea typeface="Georgia"/>
                <a:cs typeface="Georgia"/>
                <a:sym typeface="Georgia"/>
              </a:rPr>
              <a:t>Revision Timeline</a:t>
            </a:r>
            <a:endParaRPr lang="en-US" sz="1800">
              <a:solidFill>
                <a:schemeClr val="accent5">
                  <a:lumMod val="50000"/>
                </a:schemeClr>
              </a:solidFill>
              <a:latin typeface="Georgia"/>
              <a:ea typeface="Georgia"/>
              <a:cs typeface="Georgia"/>
            </a:endParaRPr>
          </a:p>
          <a:p>
            <a:pPr marL="428625" indent="-342900">
              <a:lnSpc>
                <a:spcPct val="100000"/>
              </a:lnSpc>
              <a:spcBef>
                <a:spcPts val="0"/>
              </a:spcBef>
              <a:spcAft>
                <a:spcPts val="600"/>
              </a:spcAft>
              <a:buClr>
                <a:schemeClr val="dk1"/>
              </a:buClr>
            </a:pPr>
            <a:r>
              <a:rPr lang="en-US" sz="1800">
                <a:solidFill>
                  <a:schemeClr val="accent5">
                    <a:lumMod val="50000"/>
                  </a:schemeClr>
                </a:solidFill>
                <a:latin typeface="Georgia"/>
                <a:ea typeface="Georgia"/>
                <a:cs typeface="Georgia"/>
                <a:sym typeface="Georgia"/>
              </a:rPr>
              <a:t>Mathematics SOL Revision Stakeholder Input and Feedback </a:t>
            </a:r>
            <a:endParaRPr lang="en-US" sz="1800">
              <a:solidFill>
                <a:schemeClr val="accent5">
                  <a:lumMod val="50000"/>
                </a:schemeClr>
              </a:solidFill>
              <a:latin typeface="Georgia"/>
              <a:ea typeface="Georgia"/>
              <a:cs typeface="Georgia"/>
            </a:endParaRPr>
          </a:p>
          <a:p>
            <a:pPr marL="428625" indent="-342900">
              <a:lnSpc>
                <a:spcPct val="100000"/>
              </a:lnSpc>
              <a:spcBef>
                <a:spcPts val="0"/>
              </a:spcBef>
              <a:spcAft>
                <a:spcPts val="600"/>
              </a:spcAft>
              <a:buClr>
                <a:schemeClr val="dk1"/>
              </a:buClr>
            </a:pPr>
            <a:r>
              <a:rPr lang="en-US" sz="1800">
                <a:solidFill>
                  <a:schemeClr val="accent5">
                    <a:lumMod val="50000"/>
                  </a:schemeClr>
                </a:solidFill>
                <a:latin typeface="Georgia"/>
                <a:ea typeface="Georgia"/>
                <a:cs typeface="Georgia"/>
                <a:sym typeface="Georgia"/>
              </a:rPr>
              <a:t>Draft 2023 Mathematics SOL Document</a:t>
            </a:r>
            <a:endParaRPr lang="en-US" sz="1800" i="1">
              <a:solidFill>
                <a:schemeClr val="accent5">
                  <a:lumMod val="50000"/>
                </a:schemeClr>
              </a:solidFill>
              <a:latin typeface="Georgia"/>
              <a:ea typeface="Georgia"/>
              <a:cs typeface="Georgia"/>
            </a:endParaRPr>
          </a:p>
          <a:p>
            <a:pPr marL="428625" indent="-342900">
              <a:lnSpc>
                <a:spcPct val="100000"/>
              </a:lnSpc>
              <a:spcBef>
                <a:spcPts val="0"/>
              </a:spcBef>
              <a:spcAft>
                <a:spcPts val="600"/>
              </a:spcAft>
              <a:buClr>
                <a:schemeClr val="dk1"/>
              </a:buClr>
            </a:pPr>
            <a:r>
              <a:rPr lang="en-US" sz="1800">
                <a:solidFill>
                  <a:schemeClr val="accent5">
                    <a:lumMod val="50000"/>
                  </a:schemeClr>
                </a:solidFill>
                <a:latin typeface="Georgia"/>
                <a:ea typeface="Georgia"/>
                <a:cs typeface="Georgia"/>
                <a:sym typeface="Georgia"/>
              </a:rPr>
              <a:t>Support for Implementation of the 2023 Mathematics SOL </a:t>
            </a:r>
            <a:endParaRPr lang="en-US" sz="1800">
              <a:solidFill>
                <a:schemeClr val="accent5">
                  <a:lumMod val="50000"/>
                </a:schemeClr>
              </a:solidFill>
              <a:latin typeface="Georgia"/>
              <a:ea typeface="Georgia"/>
              <a:cs typeface="Georgia"/>
            </a:endParaRPr>
          </a:p>
          <a:p>
            <a:pPr marL="428625" indent="-342900">
              <a:lnSpc>
                <a:spcPct val="100000"/>
              </a:lnSpc>
              <a:spcBef>
                <a:spcPts val="0"/>
              </a:spcBef>
              <a:spcAft>
                <a:spcPts val="600"/>
              </a:spcAft>
              <a:buClr>
                <a:schemeClr val="dk1"/>
              </a:buClr>
            </a:pPr>
            <a:r>
              <a:rPr lang="en-US" sz="1800">
                <a:solidFill>
                  <a:schemeClr val="accent5">
                    <a:lumMod val="50000"/>
                  </a:schemeClr>
                </a:solidFill>
                <a:latin typeface="Georgia"/>
                <a:ea typeface="Georgia"/>
                <a:cs typeface="Georgia"/>
                <a:sym typeface="Georgia"/>
              </a:rPr>
              <a:t>Discussion and Preliminary Feedback</a:t>
            </a:r>
            <a:endParaRPr lang="en-US" sz="1800">
              <a:solidFill>
                <a:schemeClr val="accent5">
                  <a:lumMod val="50000"/>
                </a:schemeClr>
              </a:solidFill>
              <a:latin typeface="Georgia"/>
              <a:ea typeface="Georgia"/>
              <a:cs typeface="Georgia"/>
            </a:endParaRPr>
          </a:p>
          <a:p>
            <a:pPr marL="428625" indent="-342900">
              <a:lnSpc>
                <a:spcPct val="150000"/>
              </a:lnSpc>
              <a:spcBef>
                <a:spcPts val="0"/>
              </a:spcBef>
              <a:buClr>
                <a:schemeClr val="dk1"/>
              </a:buClr>
            </a:pPr>
            <a:endParaRPr lang="en-US" sz="1800">
              <a:solidFill>
                <a:schemeClr val="accent5">
                  <a:lumMod val="50000"/>
                </a:schemeClr>
              </a:solidFill>
              <a:latin typeface="Georgia"/>
              <a:ea typeface="Georgia"/>
            </a:endParaRPr>
          </a:p>
        </p:txBody>
      </p:sp>
      <p:sp>
        <p:nvSpPr>
          <p:cNvPr id="156" name="Google Shape;156;p2">
            <a:extLst>
              <a:ext uri="{C183D7F6-B498-43B3-948B-1728B52AA6E4}">
                <adec:decorative xmlns:adec="http://schemas.microsoft.com/office/drawing/2017/decorative" val="0"/>
              </a:ext>
            </a:extLst>
          </p:cNvPr>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pPr defTabSz="685800"/>
            <a:fld id="{00000000-1234-1234-1234-123412341234}" type="slidenum">
              <a:rPr lang="en-US"/>
              <a:pPr defTabSz="685800"/>
              <a:t>2</a:t>
            </a:fld>
            <a:endParaRPr/>
          </a:p>
        </p:txBody>
      </p:sp>
      <p:sp>
        <p:nvSpPr>
          <p:cNvPr id="2" name="Google Shape;243;p42" descr="Label for bottom of slide shows Virginia Department of Education, 2023">
            <a:extLst>
              <a:ext uri="{FF2B5EF4-FFF2-40B4-BE49-F238E27FC236}">
                <a16:creationId xmlns:a16="http://schemas.microsoft.com/office/drawing/2014/main" id="{E3FD295E-C08F-8190-FD35-CEB920C3F98C}"/>
              </a:ext>
              <a:ext uri="{C183D7F6-B498-43B3-948B-1728B52AA6E4}">
                <adec:decorative xmlns:adec="http://schemas.microsoft.com/office/drawing/2017/decorative" val="0"/>
              </a:ext>
            </a:extLst>
          </p:cNvPr>
          <p:cNvSpPr txBox="1"/>
          <p:nvPr/>
        </p:nvSpPr>
        <p:spPr>
          <a:xfrm>
            <a:off x="2790623" y="4704145"/>
            <a:ext cx="3667327"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3C7E-8440-8822-B7B7-CE408CFDDA0A}"/>
              </a:ext>
            </a:extLst>
          </p:cNvPr>
          <p:cNvSpPr>
            <a:spLocks noGrp="1"/>
          </p:cNvSpPr>
          <p:nvPr>
            <p:ph type="title"/>
          </p:nvPr>
        </p:nvSpPr>
        <p:spPr>
          <a:xfrm>
            <a:off x="123819" y="0"/>
            <a:ext cx="8772844" cy="572700"/>
          </a:xfrm>
        </p:spPr>
        <p:txBody>
          <a:bodyPr/>
          <a:lstStyle/>
          <a:p>
            <a:pPr>
              <a:lnSpc>
                <a:spcPct val="90000"/>
              </a:lnSpc>
              <a:buClr>
                <a:schemeClr val="dk1"/>
              </a:buClr>
              <a:buSzPts val="3600"/>
            </a:pPr>
            <a:r>
              <a:rPr lang="en-US" sz="2800" cap="small">
                <a:solidFill>
                  <a:srgbClr val="002060"/>
                </a:solidFill>
              </a:rPr>
              <a:t>2023 Mathematics </a:t>
            </a:r>
            <a:r>
              <a:rPr lang="en-US" sz="2800" i="1" cap="small">
                <a:solidFill>
                  <a:srgbClr val="002060"/>
                </a:solidFill>
              </a:rPr>
              <a:t>Standards of Learning </a:t>
            </a:r>
            <a:r>
              <a:rPr lang="en-US" sz="2800" cap="small">
                <a:solidFill>
                  <a:srgbClr val="002060"/>
                </a:solidFill>
              </a:rPr>
              <a:t>Revision</a:t>
            </a:r>
          </a:p>
        </p:txBody>
      </p:sp>
      <p:graphicFrame>
        <p:nvGraphicFramePr>
          <p:cNvPr id="4" name="Table 4">
            <a:extLst>
              <a:ext uri="{FF2B5EF4-FFF2-40B4-BE49-F238E27FC236}">
                <a16:creationId xmlns:a16="http://schemas.microsoft.com/office/drawing/2014/main" id="{96CED20E-160C-34E7-932D-90501957C291}"/>
              </a:ext>
            </a:extLst>
          </p:cNvPr>
          <p:cNvGraphicFramePr>
            <a:graphicFrameLocks noGrp="1"/>
          </p:cNvGraphicFramePr>
          <p:nvPr>
            <p:extLst>
              <p:ext uri="{D42A27DB-BD31-4B8C-83A1-F6EECF244321}">
                <p14:modId xmlns:p14="http://schemas.microsoft.com/office/powerpoint/2010/main" val="2846853577"/>
              </p:ext>
            </p:extLst>
          </p:nvPr>
        </p:nvGraphicFramePr>
        <p:xfrm>
          <a:off x="180634" y="713439"/>
          <a:ext cx="8782731" cy="3886200"/>
        </p:xfrm>
        <a:graphic>
          <a:graphicData uri="http://schemas.openxmlformats.org/drawingml/2006/table">
            <a:tbl>
              <a:tblPr firstRow="1" bandRow="1"/>
              <a:tblGrid>
                <a:gridCol w="4391366">
                  <a:extLst>
                    <a:ext uri="{9D8B030D-6E8A-4147-A177-3AD203B41FA5}">
                      <a16:colId xmlns:a16="http://schemas.microsoft.com/office/drawing/2014/main" val="2412780671"/>
                    </a:ext>
                  </a:extLst>
                </a:gridCol>
                <a:gridCol w="4391365">
                  <a:extLst>
                    <a:ext uri="{9D8B030D-6E8A-4147-A177-3AD203B41FA5}">
                      <a16:colId xmlns:a16="http://schemas.microsoft.com/office/drawing/2014/main" val="3619902378"/>
                    </a:ext>
                  </a:extLst>
                </a:gridCol>
              </a:tblGrid>
              <a:tr h="26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small">
                          <a:solidFill>
                            <a:srgbClr val="000000"/>
                          </a:solidFill>
                          <a:effectLst/>
                          <a:latin typeface="Georgia" panose="02040502050405020303" pitchFamily="18" charset="0"/>
                        </a:rPr>
                        <a:t>Revisions to Increase </a:t>
                      </a:r>
                      <a:r>
                        <a:rPr lang="en-US" sz="1800" b="1" i="0" u="none" strike="noStrike" cap="small">
                          <a:solidFill>
                            <a:srgbClr val="000000"/>
                          </a:solidFill>
                          <a:effectLst/>
                          <a:latin typeface="Georgia" panose="02040502050405020303" pitchFamily="18" charset="0"/>
                        </a:rPr>
                        <a:t>Rigor and Depth </a:t>
                      </a:r>
                      <a:r>
                        <a:rPr lang="en-US" sz="1800" b="0" i="0" u="none" strike="noStrike" cap="small">
                          <a:solidFill>
                            <a:srgbClr val="000000"/>
                          </a:solidFill>
                          <a:effectLst/>
                          <a:latin typeface="Georgia" panose="02040502050405020303" pitchFamily="18" charset="0"/>
                        </a:rPr>
                        <a:t>– Areas of Focus</a:t>
                      </a:r>
                      <a:endParaRPr lang="en-US" sz="1800" b="0" i="0" u="none" strike="noStrike" noProof="0">
                        <a:solidFill>
                          <a:srgbClr val="000000"/>
                        </a:solidFill>
                        <a:latin typeface="Georgia"/>
                      </a:endParaRPr>
                    </a:p>
                  </a:txBody>
                  <a:tcPr anchor="ctr">
                    <a:solidFill>
                      <a:schemeClr val="bg1">
                        <a:lumMod val="75000"/>
                      </a:schemeClr>
                    </a:solidFill>
                  </a:tcPr>
                </a:tc>
                <a:tc>
                  <a:txBody>
                    <a:bodyPr/>
                    <a:lstStyle/>
                    <a:p>
                      <a:pPr lvl="0" algn="ctr">
                        <a:buNone/>
                      </a:pPr>
                      <a:r>
                        <a:rPr lang="en-US" sz="1800" b="0" i="0" u="none" strike="noStrike" cap="small" noProof="0">
                          <a:solidFill>
                            <a:srgbClr val="000000"/>
                          </a:solidFill>
                          <a:effectLst/>
                          <a:latin typeface="Georgia" panose="02040502050405020303" pitchFamily="18" charset="0"/>
                          <a:ea typeface="+mn-ea"/>
                          <a:cs typeface="+mn-cs"/>
                          <a:sym typeface="Arial"/>
                        </a:rPr>
                        <a:t>Highlights of Increased Content Rigor</a:t>
                      </a:r>
                    </a:p>
                  </a:txBody>
                  <a:tcPr>
                    <a:solidFill>
                      <a:schemeClr val="bg1">
                        <a:lumMod val="75000"/>
                      </a:schemeClr>
                    </a:solidFill>
                  </a:tcPr>
                </a:tc>
                <a:extLst>
                  <a:ext uri="{0D108BD9-81ED-4DB2-BD59-A6C34878D82A}">
                    <a16:rowId xmlns:a16="http://schemas.microsoft.com/office/drawing/2014/main" val="376747581"/>
                  </a:ext>
                </a:extLst>
              </a:tr>
              <a:tr h="2931795">
                <a:tc>
                  <a:txBody>
                    <a:bodyPr/>
                    <a:lstStyle/>
                    <a:p>
                      <a:pPr marL="342900" marR="0" lvl="0" indent="-342900" algn="l" rtl="0" fontAlgn="base">
                        <a:lnSpc>
                          <a:spcPct val="150000"/>
                        </a:lnSpc>
                        <a:spcBef>
                          <a:spcPts val="0"/>
                        </a:spcBef>
                        <a:spcAft>
                          <a:spcPts val="0"/>
                        </a:spcAft>
                        <a:buClr>
                          <a:srgbClr val="000000"/>
                        </a:buClr>
                        <a:buSzPct val="80000"/>
                        <a:buFont typeface="+mj-lt"/>
                        <a:buAutoNum type="arabicPeriod"/>
                      </a:pPr>
                      <a:r>
                        <a:rPr lang="en-US" sz="1300" b="0" i="0" u="none" strike="noStrike" cap="none">
                          <a:solidFill>
                            <a:srgbClr val="000000"/>
                          </a:solidFill>
                          <a:latin typeface="Georgia" panose="02040502050405020303" pitchFamily="18" charset="0"/>
                          <a:ea typeface="+mn-ea"/>
                          <a:cs typeface="+mn-cs"/>
                          <a:sym typeface="Arial"/>
                        </a:rPr>
                        <a:t>Improve </a:t>
                      </a:r>
                      <a:r>
                        <a:rPr lang="en-US" sz="1300" b="1" i="0" u="none" strike="noStrike" cap="none">
                          <a:solidFill>
                            <a:srgbClr val="000000"/>
                          </a:solidFill>
                          <a:latin typeface="Georgia" panose="02040502050405020303" pitchFamily="18" charset="0"/>
                          <a:ea typeface="+mn-ea"/>
                          <a:cs typeface="+mn-cs"/>
                          <a:sym typeface="Arial"/>
                        </a:rPr>
                        <a:t>Vertical Coherence </a:t>
                      </a:r>
                      <a:r>
                        <a:rPr lang="en-US" sz="1300" b="0" i="0" u="none" strike="noStrike" cap="none">
                          <a:solidFill>
                            <a:srgbClr val="000000"/>
                          </a:solidFill>
                          <a:latin typeface="Georgia" panose="02040502050405020303" pitchFamily="18" charset="0"/>
                          <a:ea typeface="+mn-ea"/>
                          <a:cs typeface="+mn-cs"/>
                          <a:sym typeface="Arial"/>
                        </a:rPr>
                        <a:t>through grade levels</a:t>
                      </a:r>
                    </a:p>
                    <a:p>
                      <a:pPr marL="342900" marR="0" lvl="0" indent="-342900" algn="l" rtl="0" fontAlgn="base">
                        <a:lnSpc>
                          <a:spcPct val="150000"/>
                        </a:lnSpc>
                        <a:spcBef>
                          <a:spcPts val="0"/>
                        </a:spcBef>
                        <a:spcAft>
                          <a:spcPts val="0"/>
                        </a:spcAft>
                        <a:buClr>
                          <a:srgbClr val="000000"/>
                        </a:buClr>
                        <a:buSzPct val="80000"/>
                        <a:buFont typeface="+mj-lt"/>
                        <a:buAutoNum type="arabicPeriod"/>
                      </a:pPr>
                      <a:r>
                        <a:rPr lang="en-US" sz="1300" b="0" i="0" u="none" strike="noStrike" cap="none">
                          <a:solidFill>
                            <a:srgbClr val="000000"/>
                          </a:solidFill>
                          <a:latin typeface="Georgia" panose="02040502050405020303" pitchFamily="18" charset="0"/>
                          <a:ea typeface="+mn-ea"/>
                          <a:cs typeface="+mn-cs"/>
                          <a:sym typeface="Arial"/>
                        </a:rPr>
                        <a:t>Application and </a:t>
                      </a:r>
                      <a:r>
                        <a:rPr lang="en-US" sz="1300" b="1" i="0" u="none" strike="noStrike" cap="none">
                          <a:solidFill>
                            <a:srgbClr val="000000"/>
                          </a:solidFill>
                          <a:latin typeface="Georgia" panose="02040502050405020303" pitchFamily="18" charset="0"/>
                          <a:ea typeface="+mn-ea"/>
                          <a:cs typeface="+mn-cs"/>
                          <a:sym typeface="Arial"/>
                        </a:rPr>
                        <a:t>Connection</a:t>
                      </a:r>
                      <a:r>
                        <a:rPr lang="en-US" sz="1300" b="0" i="0" u="none" strike="noStrike" cap="none">
                          <a:solidFill>
                            <a:srgbClr val="000000"/>
                          </a:solidFill>
                          <a:latin typeface="Georgia" panose="02040502050405020303" pitchFamily="18" charset="0"/>
                          <a:ea typeface="+mn-ea"/>
                          <a:cs typeface="+mn-cs"/>
                          <a:sym typeface="Arial"/>
                        </a:rPr>
                        <a:t> of Concepts within a Grade/Course</a:t>
                      </a:r>
                    </a:p>
                    <a:p>
                      <a:pPr marL="342900" marR="0" lvl="0" indent="-342900" algn="l" rtl="0" fontAlgn="base">
                        <a:lnSpc>
                          <a:spcPct val="150000"/>
                        </a:lnSpc>
                        <a:spcBef>
                          <a:spcPts val="0"/>
                        </a:spcBef>
                        <a:spcAft>
                          <a:spcPts val="0"/>
                        </a:spcAft>
                        <a:buClr>
                          <a:srgbClr val="000000"/>
                        </a:buClr>
                        <a:buSzPct val="80000"/>
                        <a:buFont typeface="+mj-lt"/>
                        <a:buAutoNum type="arabicPeriod"/>
                      </a:pPr>
                      <a:r>
                        <a:rPr lang="en-US" sz="1300" b="0" i="0" u="none" strike="noStrike" cap="none">
                          <a:solidFill>
                            <a:srgbClr val="000000"/>
                          </a:solidFill>
                          <a:latin typeface="Georgia" panose="02040502050405020303" pitchFamily="18" charset="0"/>
                          <a:ea typeface="+mn-ea"/>
                          <a:cs typeface="+mn-cs"/>
                          <a:sym typeface="Arial"/>
                        </a:rPr>
                        <a:t>Additional </a:t>
                      </a:r>
                      <a:r>
                        <a:rPr lang="en-US" sz="1300" b="1" i="0" u="none" strike="noStrike" cap="none">
                          <a:solidFill>
                            <a:srgbClr val="000000"/>
                          </a:solidFill>
                          <a:latin typeface="Georgia" panose="02040502050405020303" pitchFamily="18" charset="0"/>
                          <a:ea typeface="+mn-ea"/>
                          <a:cs typeface="+mn-cs"/>
                          <a:sym typeface="Arial"/>
                        </a:rPr>
                        <a:t>Data Analysis </a:t>
                      </a:r>
                      <a:r>
                        <a:rPr lang="en-US" sz="1300" b="0" i="0" u="none" strike="noStrike" cap="none">
                          <a:solidFill>
                            <a:srgbClr val="000000"/>
                          </a:solidFill>
                          <a:latin typeface="Georgia" panose="02040502050405020303" pitchFamily="18" charset="0"/>
                          <a:ea typeface="+mn-ea"/>
                          <a:cs typeface="+mn-cs"/>
                          <a:sym typeface="Arial"/>
                        </a:rPr>
                        <a:t>to support postsecondary workforce expectations</a:t>
                      </a:r>
                    </a:p>
                    <a:p>
                      <a:pPr marL="342900" marR="0" lvl="0" indent="-342900" algn="l" rtl="0" fontAlgn="base">
                        <a:lnSpc>
                          <a:spcPct val="150000"/>
                        </a:lnSpc>
                        <a:spcBef>
                          <a:spcPts val="0"/>
                        </a:spcBef>
                        <a:spcAft>
                          <a:spcPts val="0"/>
                        </a:spcAft>
                        <a:buClr>
                          <a:srgbClr val="000000"/>
                        </a:buClr>
                        <a:buSzPct val="80000"/>
                        <a:buFont typeface="+mj-lt"/>
                        <a:buAutoNum type="arabicPeriod"/>
                      </a:pPr>
                      <a:r>
                        <a:rPr lang="en-US" sz="1300" b="0" i="0" u="none" strike="noStrike" cap="none">
                          <a:solidFill>
                            <a:srgbClr val="000000"/>
                          </a:solidFill>
                          <a:latin typeface="Georgia" panose="02040502050405020303" pitchFamily="18" charset="0"/>
                          <a:ea typeface="+mn-ea"/>
                          <a:cs typeface="+mn-cs"/>
                          <a:sym typeface="Arial"/>
                        </a:rPr>
                        <a:t>Embed the </a:t>
                      </a:r>
                      <a:r>
                        <a:rPr lang="en-US" sz="1300" b="1" i="0" u="none" strike="noStrike" cap="none">
                          <a:solidFill>
                            <a:srgbClr val="000000"/>
                          </a:solidFill>
                          <a:latin typeface="Georgia" panose="02040502050405020303" pitchFamily="18" charset="0"/>
                          <a:ea typeface="+mn-ea"/>
                          <a:cs typeface="+mn-cs"/>
                          <a:sym typeface="Arial"/>
                        </a:rPr>
                        <a:t>Mathematics Process Goals </a:t>
                      </a:r>
                      <a:r>
                        <a:rPr lang="en-US" sz="1300" b="0" i="0" u="none" strike="noStrike" cap="none">
                          <a:solidFill>
                            <a:srgbClr val="000000"/>
                          </a:solidFill>
                          <a:latin typeface="Georgia" panose="02040502050405020303" pitchFamily="18" charset="0"/>
                          <a:ea typeface="+mn-ea"/>
                          <a:cs typeface="+mn-cs"/>
                          <a:sym typeface="Arial"/>
                        </a:rPr>
                        <a:t>(Problem Solving, Connections, Communication, Representations, and Reasoning)</a:t>
                      </a:r>
                    </a:p>
                    <a:p>
                      <a:pPr lvl="0" algn="l">
                        <a:buNone/>
                      </a:pPr>
                      <a:endParaRPr lang="en-US" sz="900">
                        <a:solidFill>
                          <a:srgbClr val="002060"/>
                        </a:solidFill>
                        <a:highlight>
                          <a:srgbClr val="FFFF00"/>
                        </a:highlight>
                        <a:latin typeface="Georgia" panose="02040502050405020303" pitchFamily="18" charset="0"/>
                      </a:endParaRPr>
                    </a:p>
                  </a:txBody>
                  <a:tcPr/>
                </a:tc>
                <a:tc>
                  <a:txBody>
                    <a:bodyPr/>
                    <a:lstStyle/>
                    <a:p>
                      <a:pPr marL="171450" marR="0" lvl="0" indent="-171450" algn="l" defTabSz="914400" rtl="0" eaLnBrk="1" fontAlgn="auto" latinLnBrk="0" hangingPunct="1">
                        <a:lnSpc>
                          <a:spcPct val="150000"/>
                        </a:lnSpc>
                        <a:spcBef>
                          <a:spcPts val="0"/>
                        </a:spcBef>
                        <a:spcAft>
                          <a:spcPts val="0"/>
                        </a:spcAft>
                        <a:buClr>
                          <a:srgbClr val="000000"/>
                        </a:buClr>
                        <a:buSzTx/>
                        <a:buFont typeface="Arial"/>
                        <a:buChar char="•"/>
                        <a:tabLst/>
                        <a:defRPr/>
                      </a:pPr>
                      <a:r>
                        <a:rPr lang="en-US" sz="1300" b="0" i="0" u="none" strike="noStrike" noProof="0">
                          <a:solidFill>
                            <a:srgbClr val="000000"/>
                          </a:solidFill>
                          <a:latin typeface="Georgia" panose="02040502050405020303" pitchFamily="18" charset="0"/>
                        </a:rPr>
                        <a:t>Reasoning, representing, communicating, problem solving and making connections in grades K-12</a:t>
                      </a:r>
                    </a:p>
                    <a:p>
                      <a:pPr marL="171450" marR="0" lvl="0" indent="-171450" algn="l">
                        <a:lnSpc>
                          <a:spcPct val="150000"/>
                        </a:lnSpc>
                        <a:buClr>
                          <a:srgbClr val="000000"/>
                        </a:buClr>
                        <a:buSzTx/>
                        <a:buFont typeface="Arial"/>
                        <a:buChar char="•"/>
                      </a:pPr>
                      <a:r>
                        <a:rPr lang="en-US" sz="1300" b="0" i="0" u="none" strike="noStrike" noProof="0">
                          <a:solidFill>
                            <a:srgbClr val="000000"/>
                          </a:solidFill>
                          <a:latin typeface="Georgia" panose="02040502050405020303" pitchFamily="18" charset="0"/>
                        </a:rPr>
                        <a:t>Data analysis and the use of a data cycle in grades K-12</a:t>
                      </a:r>
                    </a:p>
                    <a:p>
                      <a:pPr marL="171450" lvl="0" indent="-171450" algn="l">
                        <a:lnSpc>
                          <a:spcPct val="150000"/>
                        </a:lnSpc>
                        <a:buFont typeface="Arial"/>
                        <a:buChar char="•"/>
                      </a:pPr>
                      <a:r>
                        <a:rPr lang="en-US" sz="1300" b="0" i="0" u="none" strike="noStrike" noProof="0">
                          <a:solidFill>
                            <a:srgbClr val="000000"/>
                          </a:solidFill>
                          <a:latin typeface="Georgia" panose="02040502050405020303" pitchFamily="18" charset="0"/>
                        </a:rPr>
                        <a:t>Fraction understanding in grades 2-5</a:t>
                      </a:r>
                    </a:p>
                    <a:p>
                      <a:pPr marL="171450" marR="0" lvl="0" indent="-171450" algn="l" defTabSz="914400" rtl="0" eaLnBrk="1" fontAlgn="auto" latinLnBrk="0" hangingPunct="1">
                        <a:lnSpc>
                          <a:spcPct val="150000"/>
                        </a:lnSpc>
                        <a:spcBef>
                          <a:spcPts val="0"/>
                        </a:spcBef>
                        <a:spcAft>
                          <a:spcPts val="0"/>
                        </a:spcAft>
                        <a:buClr>
                          <a:srgbClr val="000000"/>
                        </a:buClr>
                        <a:buSzTx/>
                        <a:buFont typeface="Arial"/>
                        <a:buChar char="•"/>
                        <a:tabLst/>
                        <a:defRPr/>
                      </a:pPr>
                      <a:r>
                        <a:rPr lang="en-US" sz="1300" b="0" i="0" u="none" strike="noStrike" noProof="0">
                          <a:solidFill>
                            <a:srgbClr val="000000"/>
                          </a:solidFill>
                          <a:latin typeface="Georgia" panose="02040502050405020303" pitchFamily="18" charset="0"/>
                        </a:rPr>
                        <a:t>Recall and automaticity of basic facts in grades 1-4</a:t>
                      </a:r>
                    </a:p>
                    <a:p>
                      <a:pPr marL="171450" lvl="0" indent="-171450" algn="l">
                        <a:lnSpc>
                          <a:spcPct val="150000"/>
                        </a:lnSpc>
                        <a:buClr>
                          <a:srgbClr val="000000"/>
                        </a:buClr>
                        <a:buFont typeface="Arial"/>
                        <a:buChar char="•"/>
                      </a:pPr>
                      <a:r>
                        <a:rPr lang="en-US" sz="1300" b="0" i="0" u="none" strike="noStrike" noProof="0">
                          <a:solidFill>
                            <a:srgbClr val="000000"/>
                          </a:solidFill>
                          <a:latin typeface="Georgia" panose="02040502050405020303" pitchFamily="18" charset="0"/>
                        </a:rPr>
                        <a:t>Geometric relationships in grades 4-7</a:t>
                      </a:r>
                    </a:p>
                    <a:p>
                      <a:pPr marL="171450" lvl="0" indent="-171450" algn="l">
                        <a:lnSpc>
                          <a:spcPct val="150000"/>
                        </a:lnSpc>
                        <a:buClr>
                          <a:srgbClr val="000000"/>
                        </a:buClr>
                        <a:buFont typeface="Arial"/>
                        <a:buChar char="•"/>
                      </a:pPr>
                      <a:r>
                        <a:rPr lang="en-US" sz="1300" b="0" i="0" u="none" strike="noStrike" noProof="0">
                          <a:solidFill>
                            <a:srgbClr val="000000"/>
                          </a:solidFill>
                          <a:latin typeface="Georgia" panose="02040502050405020303" pitchFamily="18" charset="0"/>
                        </a:rPr>
                        <a:t>Proportional reasoning and algebraic thinking in grades 6-8</a:t>
                      </a:r>
                    </a:p>
                    <a:p>
                      <a:pPr marL="171450" lvl="0" indent="-171450" algn="l">
                        <a:lnSpc>
                          <a:spcPct val="150000"/>
                        </a:lnSpc>
                        <a:buFont typeface="Arial"/>
                        <a:buChar char="•"/>
                      </a:pPr>
                      <a:r>
                        <a:rPr lang="en-US" sz="1300" b="0" i="0" u="none" strike="noStrike" noProof="0">
                          <a:solidFill>
                            <a:srgbClr val="000000"/>
                          </a:solidFill>
                          <a:latin typeface="Georgia" panose="02040502050405020303" pitchFamily="18" charset="0"/>
                        </a:rPr>
                        <a:t>Translation of functions in grade 8, Algebra 1, AFDA, and Algebra 2</a:t>
                      </a:r>
                      <a:endParaRPr lang="en-US" sz="1600" b="0" i="0" u="none" strike="noStrike" noProof="0">
                        <a:solidFill>
                          <a:srgbClr val="000000"/>
                        </a:solidFill>
                        <a:latin typeface="Georgia" panose="02040502050405020303" pitchFamily="18" charset="0"/>
                      </a:endParaRPr>
                    </a:p>
                    <a:p>
                      <a:pPr marR="0" algn="ctr" rtl="0">
                        <a:lnSpc>
                          <a:spcPct val="100000"/>
                        </a:lnSpc>
                        <a:spcBef>
                          <a:spcPts val="0"/>
                        </a:spcBef>
                        <a:spcAft>
                          <a:spcPts val="0"/>
                        </a:spcAft>
                        <a:buClr>
                          <a:srgbClr val="000000"/>
                        </a:buClr>
                        <a:buFont typeface="Arial"/>
                      </a:pPr>
                      <a:endParaRPr lang="en-US" sz="1200" b="1" i="0" u="none" strike="noStrike" cap="none">
                        <a:solidFill>
                          <a:srgbClr val="002060"/>
                        </a:solidFill>
                        <a:latin typeface="Georgia" panose="02040502050405020303" pitchFamily="18" charset="0"/>
                        <a:cs typeface="Arial"/>
                        <a:sym typeface="Arial"/>
                      </a:endParaRPr>
                    </a:p>
                  </a:txBody>
                  <a:tcPr/>
                </a:tc>
                <a:extLst>
                  <a:ext uri="{0D108BD9-81ED-4DB2-BD59-A6C34878D82A}">
                    <a16:rowId xmlns:a16="http://schemas.microsoft.com/office/drawing/2014/main" val="4147518098"/>
                  </a:ext>
                </a:extLst>
              </a:tr>
            </a:tbl>
          </a:graphicData>
        </a:graphic>
      </p:graphicFrame>
      <p:sp>
        <p:nvSpPr>
          <p:cNvPr id="17" name="Google Shape;243;p42" descr="Label for bottom of slide shows Virginia Department of Education, 2023">
            <a:extLst>
              <a:ext uri="{FF2B5EF4-FFF2-40B4-BE49-F238E27FC236}">
                <a16:creationId xmlns:a16="http://schemas.microsoft.com/office/drawing/2014/main" id="{D9AD9CEB-7950-9530-316B-CA31A8013D20}"/>
              </a:ext>
            </a:extLst>
          </p:cNvPr>
          <p:cNvSpPr txBox="1"/>
          <p:nvPr/>
        </p:nvSpPr>
        <p:spPr>
          <a:xfrm>
            <a:off x="3058508" y="4732330"/>
            <a:ext cx="3028951" cy="369302"/>
          </a:xfrm>
          <a:prstGeom prst="rect">
            <a:avLst/>
          </a:prstGeom>
          <a:noFill/>
          <a:ln>
            <a:noFill/>
          </a:ln>
        </p:spPr>
        <p:txBody>
          <a:bodyPr spcFirstLastPara="1" wrap="square" lIns="91425" tIns="91425" rIns="91425" bIns="91425" anchor="t" anchorCtr="0">
            <a:spAutoFit/>
          </a:bodyPr>
          <a:lstStyle/>
          <a:p>
            <a:pPr algn="r">
              <a:buClr>
                <a:srgbClr val="000000"/>
              </a:buClr>
              <a:buSzPts val="1400"/>
            </a:pPr>
            <a:r>
              <a:rPr lang="en-US" sz="1200">
                <a:solidFill>
                  <a:srgbClr val="003C71"/>
                </a:solidFill>
                <a:latin typeface="Georgia" panose="02040502050405020303" pitchFamily="18" charset="0"/>
                <a:ea typeface="Calibri"/>
                <a:cs typeface="Calibri"/>
                <a:sym typeface="Calibri"/>
              </a:rPr>
              <a:t>Virginia Department of Education, 2023</a:t>
            </a:r>
            <a:endParaRPr sz="1200">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27510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3E8E-F4EF-5140-36AC-7308596C7612}"/>
              </a:ext>
            </a:extLst>
          </p:cNvPr>
          <p:cNvSpPr>
            <a:spLocks noGrp="1"/>
          </p:cNvSpPr>
          <p:nvPr>
            <p:ph type="title"/>
          </p:nvPr>
        </p:nvSpPr>
        <p:spPr>
          <a:xfrm>
            <a:off x="-64655" y="-65447"/>
            <a:ext cx="9144000" cy="690201"/>
          </a:xfrm>
        </p:spPr>
        <p:txBody>
          <a:bodyPr>
            <a:normAutofit/>
          </a:bodyPr>
          <a:lstStyle/>
          <a:p>
            <a:r>
              <a:rPr lang="en-US">
                <a:latin typeface="Georgia" panose="02040502050405020303" pitchFamily="18" charset="0"/>
              </a:rPr>
              <a:t>Learning Progression of Basic Facts</a:t>
            </a:r>
          </a:p>
        </p:txBody>
      </p:sp>
      <p:sp>
        <p:nvSpPr>
          <p:cNvPr id="3" name="Text Placeholder 2">
            <a:extLst>
              <a:ext uri="{FF2B5EF4-FFF2-40B4-BE49-F238E27FC236}">
                <a16:creationId xmlns:a16="http://schemas.microsoft.com/office/drawing/2014/main" id="{0C70B005-509E-5994-AA39-E13FFF7F0BAC}"/>
              </a:ext>
            </a:extLst>
          </p:cNvPr>
          <p:cNvSpPr>
            <a:spLocks noGrp="1"/>
          </p:cNvSpPr>
          <p:nvPr>
            <p:ph type="body" idx="1"/>
          </p:nvPr>
        </p:nvSpPr>
        <p:spPr>
          <a:xfrm>
            <a:off x="3282364" y="3077450"/>
            <a:ext cx="5284227" cy="1175560"/>
          </a:xfrm>
          <a:ln w="28575">
            <a:solidFill>
              <a:schemeClr val="tx1"/>
            </a:solidFill>
          </a:ln>
        </p:spPr>
        <p:txBody>
          <a:bodyPr>
            <a:normAutofit/>
          </a:bodyPr>
          <a:lstStyle/>
          <a:p>
            <a:pPr marL="139700" indent="0">
              <a:buNone/>
            </a:pPr>
            <a:r>
              <a:rPr lang="en-US" sz="1400">
                <a:solidFill>
                  <a:srgbClr val="000000"/>
                </a:solidFill>
                <a:latin typeface="Georgia"/>
                <a:cs typeface="Arial"/>
              </a:rPr>
              <a:t>The acquisition of basic facts develops in three stages. These stages should not be perceived as distinct, discreet units. All three stages are critical to subsequent retention and recall of the basic math facts as well as the development of computational fluency in general.</a:t>
            </a:r>
          </a:p>
        </p:txBody>
      </p:sp>
      <p:grpSp>
        <p:nvGrpSpPr>
          <p:cNvPr id="4" name="Group 3" descr="Developing Conceptual Understanding (skip counting, constructing meaning of numbers and operations)&#10;Using Reasoning Strategies (recognizing patterns and using relationships to derive unknown facts)&#10;Recalling Basic Facts with Automaticity (producing answers efficently)">
            <a:extLst>
              <a:ext uri="{FF2B5EF4-FFF2-40B4-BE49-F238E27FC236}">
                <a16:creationId xmlns:a16="http://schemas.microsoft.com/office/drawing/2014/main" id="{95D2D78F-FAF6-0DA2-9C44-1A46931B2DC9}"/>
              </a:ext>
            </a:extLst>
          </p:cNvPr>
          <p:cNvGrpSpPr/>
          <p:nvPr/>
        </p:nvGrpSpPr>
        <p:grpSpPr>
          <a:xfrm>
            <a:off x="1077229" y="894765"/>
            <a:ext cx="6751003" cy="2565900"/>
            <a:chOff x="1014892" y="1241193"/>
            <a:chExt cx="6751003" cy="2565900"/>
          </a:xfrm>
        </p:grpSpPr>
        <p:sp>
          <p:nvSpPr>
            <p:cNvPr id="6" name="L-Shape 5" descr="Developing Conceptual Understanding (constructing meaning of numbers and operations)">
              <a:extLst>
                <a:ext uri="{FF2B5EF4-FFF2-40B4-BE49-F238E27FC236}">
                  <a16:creationId xmlns:a16="http://schemas.microsoft.com/office/drawing/2014/main" id="{3BF9BF28-7567-0692-13CF-854452C024A9}"/>
                </a:ext>
              </a:extLst>
            </p:cNvPr>
            <p:cNvSpPr/>
            <p:nvPr/>
          </p:nvSpPr>
          <p:spPr>
            <a:xfrm rot="5400000">
              <a:off x="1507963" y="2002895"/>
              <a:ext cx="864450" cy="1850591"/>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BFED62D3-FBB5-3808-617F-871CE5DC9370}"/>
                </a:ext>
              </a:extLst>
            </p:cNvPr>
            <p:cNvSpPr/>
            <p:nvPr/>
          </p:nvSpPr>
          <p:spPr>
            <a:xfrm>
              <a:off x="1191725" y="2668777"/>
              <a:ext cx="1830700" cy="1138316"/>
            </a:xfrm>
            <a:custGeom>
              <a:avLst/>
              <a:gdLst>
                <a:gd name="connsiteX0" fmla="*/ 0 w 1298619"/>
                <a:gd name="connsiteY0" fmla="*/ 0 h 1138316"/>
                <a:gd name="connsiteX1" fmla="*/ 1298619 w 1298619"/>
                <a:gd name="connsiteY1" fmla="*/ 0 h 1138316"/>
                <a:gd name="connsiteX2" fmla="*/ 1298619 w 1298619"/>
                <a:gd name="connsiteY2" fmla="*/ 1138316 h 1138316"/>
                <a:gd name="connsiteX3" fmla="*/ 0 w 1298619"/>
                <a:gd name="connsiteY3" fmla="*/ 1138316 h 1138316"/>
                <a:gd name="connsiteX4" fmla="*/ 0 w 1298619"/>
                <a:gd name="connsiteY4" fmla="*/ 0 h 113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19" h="1138316">
                  <a:moveTo>
                    <a:pt x="0" y="0"/>
                  </a:moveTo>
                  <a:lnTo>
                    <a:pt x="1298619" y="0"/>
                  </a:lnTo>
                  <a:lnTo>
                    <a:pt x="1298619" y="1138316"/>
                  </a:lnTo>
                  <a:lnTo>
                    <a:pt x="0" y="11383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Georgia" panose="02040502050405020303" pitchFamily="18" charset="0"/>
                </a:rPr>
                <a:t>Developing Conceptual Understanding </a:t>
              </a:r>
              <a:r>
                <a:rPr lang="en-US" sz="1200" kern="1200">
                  <a:latin typeface="Georgia" panose="02040502050405020303" pitchFamily="18" charset="0"/>
                </a:rPr>
                <a:t>(skip counting, constructing meaning of numbers and operations)</a:t>
              </a:r>
              <a:r>
                <a:rPr lang="en-US" sz="1600" kern="1200"/>
                <a:t>	</a:t>
              </a:r>
            </a:p>
          </p:txBody>
        </p:sp>
        <p:sp>
          <p:nvSpPr>
            <p:cNvPr id="8" name="Isosceles Triangle 7">
              <a:extLst>
                <a:ext uri="{FF2B5EF4-FFF2-40B4-BE49-F238E27FC236}">
                  <a16:creationId xmlns:a16="http://schemas.microsoft.com/office/drawing/2014/main" id="{B9954DAD-C095-6B77-8989-F3F5A8B2141E}"/>
                </a:ext>
                <a:ext uri="{C183D7F6-B498-43B3-948B-1728B52AA6E4}">
                  <adec:decorative xmlns:adec="http://schemas.microsoft.com/office/drawing/2017/decorative" val="1"/>
                </a:ext>
              </a:extLst>
            </p:cNvPr>
            <p:cNvSpPr/>
            <p:nvPr/>
          </p:nvSpPr>
          <p:spPr>
            <a:xfrm>
              <a:off x="2586032" y="2178552"/>
              <a:ext cx="245022" cy="245022"/>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L-Shape 8" descr="Using Reasoning Strategies (recognizing patterns, relationships, and composition of numbers)">
              <a:extLst>
                <a:ext uri="{FF2B5EF4-FFF2-40B4-BE49-F238E27FC236}">
                  <a16:creationId xmlns:a16="http://schemas.microsoft.com/office/drawing/2014/main" id="{05C17B14-DB6D-55B2-E41D-BD305923F846}"/>
                </a:ext>
              </a:extLst>
            </p:cNvPr>
            <p:cNvSpPr/>
            <p:nvPr/>
          </p:nvSpPr>
          <p:spPr>
            <a:xfrm rot="5400000">
              <a:off x="3850616" y="1279075"/>
              <a:ext cx="864450" cy="212562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668F582-42D9-50D0-2FED-33CECB8285F5}"/>
                </a:ext>
              </a:extLst>
            </p:cNvPr>
            <p:cNvSpPr/>
            <p:nvPr/>
          </p:nvSpPr>
          <p:spPr>
            <a:xfrm>
              <a:off x="3376968" y="2050554"/>
              <a:ext cx="1951006" cy="1138316"/>
            </a:xfrm>
            <a:custGeom>
              <a:avLst/>
              <a:gdLst>
                <a:gd name="connsiteX0" fmla="*/ 0 w 1298619"/>
                <a:gd name="connsiteY0" fmla="*/ 0 h 1138316"/>
                <a:gd name="connsiteX1" fmla="*/ 1298619 w 1298619"/>
                <a:gd name="connsiteY1" fmla="*/ 0 h 1138316"/>
                <a:gd name="connsiteX2" fmla="*/ 1298619 w 1298619"/>
                <a:gd name="connsiteY2" fmla="*/ 1138316 h 1138316"/>
                <a:gd name="connsiteX3" fmla="*/ 0 w 1298619"/>
                <a:gd name="connsiteY3" fmla="*/ 1138316 h 1138316"/>
                <a:gd name="connsiteX4" fmla="*/ 0 w 1298619"/>
                <a:gd name="connsiteY4" fmla="*/ 0 h 113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19" h="1138316">
                  <a:moveTo>
                    <a:pt x="0" y="0"/>
                  </a:moveTo>
                  <a:lnTo>
                    <a:pt x="1298619" y="0"/>
                  </a:lnTo>
                  <a:lnTo>
                    <a:pt x="1298619" y="1138316"/>
                  </a:lnTo>
                  <a:lnTo>
                    <a:pt x="0" y="11383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buNone/>
              </a:pPr>
              <a:r>
                <a:rPr lang="en-US" sz="1600" b="1" kern="1200">
                  <a:latin typeface="Georgia" panose="02040502050405020303" pitchFamily="18" charset="0"/>
                </a:rPr>
                <a:t>Using Reasoning Strategies</a:t>
              </a:r>
            </a:p>
            <a:p>
              <a:pPr marL="0" lvl="0" indent="0" algn="l" defTabSz="711200">
                <a:lnSpc>
                  <a:spcPct val="90000"/>
                </a:lnSpc>
                <a:spcBef>
                  <a:spcPct val="0"/>
                </a:spcBef>
                <a:spcAft>
                  <a:spcPct val="35000"/>
                </a:spcAft>
                <a:buNone/>
              </a:pPr>
              <a:r>
                <a:rPr lang="en-US" sz="1200" kern="1200">
                  <a:latin typeface="Georgia" panose="02040502050405020303" pitchFamily="18" charset="0"/>
                </a:rPr>
                <a:t>(recognizing patterns and using relationships to derive unknown facts) </a:t>
              </a:r>
              <a:endParaRPr lang="en-US" kern="1200">
                <a:latin typeface="Georgia" panose="02040502050405020303" pitchFamily="18" charset="0"/>
              </a:endParaRPr>
            </a:p>
          </p:txBody>
        </p:sp>
        <p:sp>
          <p:nvSpPr>
            <p:cNvPr id="11" name="Isosceles Triangle 10">
              <a:extLst>
                <a:ext uri="{FF2B5EF4-FFF2-40B4-BE49-F238E27FC236}">
                  <a16:creationId xmlns:a16="http://schemas.microsoft.com/office/drawing/2014/main" id="{07FC64E0-9C87-8F59-125C-811D03F0E970}"/>
                </a:ext>
                <a:ext uri="{C183D7F6-B498-43B3-948B-1728B52AA6E4}">
                  <adec:decorative xmlns:adec="http://schemas.microsoft.com/office/drawing/2017/decorative" val="1"/>
                </a:ext>
              </a:extLst>
            </p:cNvPr>
            <p:cNvSpPr/>
            <p:nvPr/>
          </p:nvSpPr>
          <p:spPr>
            <a:xfrm>
              <a:off x="5100633" y="1598025"/>
              <a:ext cx="245022" cy="245022"/>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L-Shape 11" descr="Recalling with Automaticity (acquisition of basic facts)">
              <a:extLst>
                <a:ext uri="{FF2B5EF4-FFF2-40B4-BE49-F238E27FC236}">
                  <a16:creationId xmlns:a16="http://schemas.microsoft.com/office/drawing/2014/main" id="{F8EA796E-4D16-2325-71AB-026805F79B85}"/>
                </a:ext>
              </a:extLst>
            </p:cNvPr>
            <p:cNvSpPr/>
            <p:nvPr/>
          </p:nvSpPr>
          <p:spPr>
            <a:xfrm rot="5400000">
              <a:off x="6302396" y="711239"/>
              <a:ext cx="864450" cy="1924358"/>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A0ACFBAC-76A8-B659-92A4-ECBC6903108F}"/>
                </a:ext>
              </a:extLst>
            </p:cNvPr>
            <p:cNvSpPr/>
            <p:nvPr/>
          </p:nvSpPr>
          <p:spPr>
            <a:xfrm>
              <a:off x="5981545" y="1407737"/>
              <a:ext cx="1784350" cy="1138316"/>
            </a:xfrm>
            <a:custGeom>
              <a:avLst/>
              <a:gdLst>
                <a:gd name="connsiteX0" fmla="*/ 0 w 1298619"/>
                <a:gd name="connsiteY0" fmla="*/ 0 h 1138316"/>
                <a:gd name="connsiteX1" fmla="*/ 1298619 w 1298619"/>
                <a:gd name="connsiteY1" fmla="*/ 0 h 1138316"/>
                <a:gd name="connsiteX2" fmla="*/ 1298619 w 1298619"/>
                <a:gd name="connsiteY2" fmla="*/ 1138316 h 1138316"/>
                <a:gd name="connsiteX3" fmla="*/ 0 w 1298619"/>
                <a:gd name="connsiteY3" fmla="*/ 1138316 h 1138316"/>
                <a:gd name="connsiteX4" fmla="*/ 0 w 1298619"/>
                <a:gd name="connsiteY4" fmla="*/ 0 h 113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19" h="1138316">
                  <a:moveTo>
                    <a:pt x="0" y="0"/>
                  </a:moveTo>
                  <a:lnTo>
                    <a:pt x="1298619" y="0"/>
                  </a:lnTo>
                  <a:lnTo>
                    <a:pt x="1298619" y="1138316"/>
                  </a:lnTo>
                  <a:lnTo>
                    <a:pt x="0" y="11383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Georgia" panose="02040502050405020303" pitchFamily="18" charset="0"/>
                </a:rPr>
                <a:t>Recalling Basic Facts with Automaticity </a:t>
              </a:r>
              <a:r>
                <a:rPr lang="en-US" sz="1200" kern="1200">
                  <a:latin typeface="Georgia" panose="02040502050405020303" pitchFamily="18" charset="0"/>
                </a:rPr>
                <a:t>(producing answers efficiently) </a:t>
              </a:r>
              <a:endParaRPr lang="en-US" sz="1600" kern="1200">
                <a:solidFill>
                  <a:srgbClr val="FF0000"/>
                </a:solidFill>
                <a:latin typeface="Georgia" panose="02040502050405020303" pitchFamily="18" charset="0"/>
              </a:endParaRPr>
            </a:p>
          </p:txBody>
        </p:sp>
      </p:grpSp>
      <p:sp>
        <p:nvSpPr>
          <p:cNvPr id="14" name="Isosceles Triangle 13">
            <a:extLst>
              <a:ext uri="{FF2B5EF4-FFF2-40B4-BE49-F238E27FC236}">
                <a16:creationId xmlns:a16="http://schemas.microsoft.com/office/drawing/2014/main" id="{F04B7F94-9111-DBF6-D39B-BE8CA08FEF35}"/>
              </a:ext>
              <a:ext uri="{C183D7F6-B498-43B3-948B-1728B52AA6E4}">
                <adec:decorative xmlns:adec="http://schemas.microsoft.com/office/drawing/2017/decorative" val="1"/>
              </a:ext>
            </a:extLst>
          </p:cNvPr>
          <p:cNvSpPr/>
          <p:nvPr/>
        </p:nvSpPr>
        <p:spPr>
          <a:xfrm>
            <a:off x="7514115" y="591625"/>
            <a:ext cx="245022" cy="245022"/>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29CC4B93-190C-BCDA-7FB0-E0E3FED577C1}"/>
              </a:ext>
            </a:extLst>
          </p:cNvPr>
          <p:cNvSpPr txBox="1"/>
          <p:nvPr/>
        </p:nvSpPr>
        <p:spPr>
          <a:xfrm>
            <a:off x="5285481" y="2474787"/>
            <a:ext cx="3418464" cy="261610"/>
          </a:xfrm>
          <a:prstGeom prst="rect">
            <a:avLst/>
          </a:prstGeom>
          <a:noFill/>
        </p:spPr>
        <p:txBody>
          <a:bodyPr wrap="square" rtlCol="0">
            <a:spAutoFit/>
          </a:bodyPr>
          <a:lstStyle/>
          <a:p>
            <a:r>
              <a:rPr lang="en-US" sz="1100">
                <a:latin typeface="Georgia" panose="02040502050405020303" pitchFamily="18" charset="0"/>
              </a:rPr>
              <a:t>(Adapted from </a:t>
            </a:r>
            <a:r>
              <a:rPr lang="en-US" sz="1100" err="1">
                <a:latin typeface="Georgia" panose="02040502050405020303" pitchFamily="18" charset="0"/>
              </a:rPr>
              <a:t>Baroody</a:t>
            </a:r>
            <a:r>
              <a:rPr lang="en-US" sz="1100">
                <a:latin typeface="Georgia" panose="02040502050405020303" pitchFamily="18" charset="0"/>
              </a:rPr>
              <a:t>, 2006; Bay-Williams, 2021)</a:t>
            </a:r>
          </a:p>
        </p:txBody>
      </p:sp>
      <p:sp>
        <p:nvSpPr>
          <p:cNvPr id="17" name="Google Shape;243;p42" descr="Label for bottom of slide shows Virginia Department of Education, 2023">
            <a:extLst>
              <a:ext uri="{FF2B5EF4-FFF2-40B4-BE49-F238E27FC236}">
                <a16:creationId xmlns:a16="http://schemas.microsoft.com/office/drawing/2014/main" id="{A2B0C59D-9AA9-4E05-A31C-6E57BD0F80D3}"/>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1177791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62FB-24C6-D4D4-45E6-C5F9E7B7E750}"/>
              </a:ext>
            </a:extLst>
          </p:cNvPr>
          <p:cNvSpPr>
            <a:spLocks noGrp="1"/>
          </p:cNvSpPr>
          <p:nvPr>
            <p:ph type="title"/>
          </p:nvPr>
        </p:nvSpPr>
        <p:spPr>
          <a:xfrm>
            <a:off x="0" y="-287024"/>
            <a:ext cx="9144000" cy="1367024"/>
          </a:xfrm>
        </p:spPr>
        <p:txBody>
          <a:bodyPr>
            <a:normAutofit fontScale="90000"/>
          </a:bodyPr>
          <a:lstStyle/>
          <a:p>
            <a:r>
              <a:rPr lang="en-US">
                <a:latin typeface="Georgia" panose="02040502050405020303" pitchFamily="18" charset="0"/>
              </a:rPr>
              <a:t>2023 Draft Mathematics Fact Development (multiplication and division)</a:t>
            </a:r>
          </a:p>
        </p:txBody>
      </p:sp>
      <p:graphicFrame>
        <p:nvGraphicFramePr>
          <p:cNvPr id="6" name="Table 6">
            <a:extLst>
              <a:ext uri="{FF2B5EF4-FFF2-40B4-BE49-F238E27FC236}">
                <a16:creationId xmlns:a16="http://schemas.microsoft.com/office/drawing/2014/main" id="{3E150478-4CC7-FF12-FA0D-25A99572AC2B}"/>
              </a:ext>
            </a:extLst>
          </p:cNvPr>
          <p:cNvGraphicFramePr>
            <a:graphicFrameLocks noGrp="1"/>
          </p:cNvGraphicFramePr>
          <p:nvPr>
            <p:extLst>
              <p:ext uri="{D42A27DB-BD31-4B8C-83A1-F6EECF244321}">
                <p14:modId xmlns:p14="http://schemas.microsoft.com/office/powerpoint/2010/main" val="795892101"/>
              </p:ext>
            </p:extLst>
          </p:nvPr>
        </p:nvGraphicFramePr>
        <p:xfrm>
          <a:off x="621600" y="1230085"/>
          <a:ext cx="7929600" cy="2683330"/>
        </p:xfrm>
        <a:graphic>
          <a:graphicData uri="http://schemas.openxmlformats.org/drawingml/2006/table">
            <a:tbl>
              <a:tblPr firstRow="1" bandRow="1">
                <a:tableStyleId>{64C8BA91-00B2-47A3-B945-543557C1B41E}</a:tableStyleId>
              </a:tblPr>
              <a:tblGrid>
                <a:gridCol w="2608736">
                  <a:extLst>
                    <a:ext uri="{9D8B030D-6E8A-4147-A177-3AD203B41FA5}">
                      <a16:colId xmlns:a16="http://schemas.microsoft.com/office/drawing/2014/main" val="25140041"/>
                    </a:ext>
                  </a:extLst>
                </a:gridCol>
                <a:gridCol w="2613664">
                  <a:extLst>
                    <a:ext uri="{9D8B030D-6E8A-4147-A177-3AD203B41FA5}">
                      <a16:colId xmlns:a16="http://schemas.microsoft.com/office/drawing/2014/main" val="3567775389"/>
                    </a:ext>
                  </a:extLst>
                </a:gridCol>
                <a:gridCol w="2707200">
                  <a:extLst>
                    <a:ext uri="{9D8B030D-6E8A-4147-A177-3AD203B41FA5}">
                      <a16:colId xmlns:a16="http://schemas.microsoft.com/office/drawing/2014/main" val="1933958084"/>
                    </a:ext>
                  </a:extLst>
                </a:gridCol>
              </a:tblGrid>
              <a:tr h="353050">
                <a:tc>
                  <a:txBody>
                    <a:bodyPr/>
                    <a:lstStyle/>
                    <a:p>
                      <a:endParaRPr lang="en-US">
                        <a:latin typeface="Georgia" panose="02040502050405020303" pitchFamily="18" charset="0"/>
                      </a:endParaRPr>
                    </a:p>
                  </a:txBody>
                  <a:tcPr/>
                </a:tc>
                <a:tc>
                  <a:txBody>
                    <a:bodyPr/>
                    <a:lstStyle/>
                    <a:p>
                      <a:pPr algn="ctr"/>
                      <a:r>
                        <a:rPr lang="en-US" b="1">
                          <a:latin typeface="Georgia" panose="02040502050405020303" pitchFamily="18" charset="0"/>
                        </a:rPr>
                        <a:t>Grade 3</a:t>
                      </a:r>
                    </a:p>
                  </a:txBody>
                  <a:tcPr/>
                </a:tc>
                <a:tc>
                  <a:txBody>
                    <a:bodyPr/>
                    <a:lstStyle/>
                    <a:p>
                      <a:pPr algn="ctr"/>
                      <a:r>
                        <a:rPr lang="en-US" b="1">
                          <a:latin typeface="Georgia" panose="02040502050405020303" pitchFamily="18" charset="0"/>
                        </a:rPr>
                        <a:t>Grade 4</a:t>
                      </a:r>
                    </a:p>
                  </a:txBody>
                  <a:tcPr/>
                </a:tc>
                <a:extLst>
                  <a:ext uri="{0D108BD9-81ED-4DB2-BD59-A6C34878D82A}">
                    <a16:rowId xmlns:a16="http://schemas.microsoft.com/office/drawing/2014/main" val="3955041004"/>
                  </a:ext>
                </a:extLst>
              </a:tr>
              <a:tr h="547200">
                <a:tc>
                  <a:txBody>
                    <a:bodyPr/>
                    <a:lstStyle/>
                    <a:p>
                      <a:r>
                        <a:rPr lang="en-US" b="1">
                          <a:latin typeface="Georgia" panose="02040502050405020303" pitchFamily="18" charset="0"/>
                        </a:rPr>
                        <a:t>Multiplication and Division</a:t>
                      </a:r>
                      <a:endParaRPr lang="en-US" b="0">
                        <a:latin typeface="Georgia" panose="02040502050405020303" pitchFamily="18" charset="0"/>
                      </a:endParaRPr>
                    </a:p>
                  </a:txBody>
                  <a:tcPr>
                    <a:solidFill>
                      <a:schemeClr val="bg2">
                        <a:lumMod val="20000"/>
                        <a:lumOff val="80000"/>
                      </a:schemeClr>
                    </a:solidFill>
                  </a:tcPr>
                </a:tc>
                <a:tc>
                  <a:txBody>
                    <a:bodyPr/>
                    <a:lstStyle/>
                    <a:p>
                      <a:endParaRPr lang="en-US">
                        <a:latin typeface="Georgia" panose="02040502050405020303" pitchFamily="18" charset="0"/>
                      </a:endParaRPr>
                    </a:p>
                  </a:txBody>
                  <a:tcPr>
                    <a:solidFill>
                      <a:schemeClr val="bg2">
                        <a:lumMod val="20000"/>
                        <a:lumOff val="80000"/>
                      </a:schemeClr>
                    </a:solidFill>
                  </a:tcPr>
                </a:tc>
                <a:tc>
                  <a:txBody>
                    <a:bodyPr/>
                    <a:lstStyle/>
                    <a:p>
                      <a:endParaRPr lang="en-US">
                        <a:latin typeface="Georgia" panose="02040502050405020303" pitchFamily="18" charset="0"/>
                      </a:endParaRPr>
                    </a:p>
                  </a:txBody>
                  <a:tcPr>
                    <a:solidFill>
                      <a:schemeClr val="bg2">
                        <a:lumMod val="20000"/>
                        <a:lumOff val="80000"/>
                      </a:schemeClr>
                    </a:solidFill>
                  </a:tcPr>
                </a:tc>
                <a:extLst>
                  <a:ext uri="{0D108BD9-81ED-4DB2-BD59-A6C34878D82A}">
                    <a16:rowId xmlns:a16="http://schemas.microsoft.com/office/drawing/2014/main" val="2453915709"/>
                  </a:ext>
                </a:extLst>
              </a:tr>
              <a:tr h="491400">
                <a:tc>
                  <a:txBody>
                    <a:bodyPr/>
                    <a:lstStyle/>
                    <a:p>
                      <a:r>
                        <a:rPr lang="en-US" b="0" kern="1200">
                          <a:latin typeface="Georgia" panose="02040502050405020303" pitchFamily="18" charset="0"/>
                        </a:rPr>
                        <a:t>Developing Conceptual Understanding </a:t>
                      </a:r>
                      <a:endParaRPr lang="en-US" b="0">
                        <a:latin typeface="Georgia" panose="02040502050405020303" pitchFamily="18" charset="0"/>
                      </a:endParaRPr>
                    </a:p>
                  </a:txBody>
                  <a:tcPr/>
                </a:tc>
                <a:tc>
                  <a:txBody>
                    <a:bodyPr/>
                    <a:lstStyle/>
                    <a:p>
                      <a:r>
                        <a:rPr lang="en-US" sz="1100">
                          <a:latin typeface="Georgia" panose="02040502050405020303" pitchFamily="18" charset="0"/>
                        </a:rPr>
                        <a:t>Represent multiplication and division of whole numbers through 10x10 using a variety of approaches and models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100">
                        <a:latin typeface="Georgia" panose="02040502050405020303" pitchFamily="18" charset="0"/>
                      </a:endParaRPr>
                    </a:p>
                  </a:txBody>
                  <a:tcPr>
                    <a:solidFill>
                      <a:schemeClr val="bg1">
                        <a:lumMod val="75000"/>
                      </a:schemeClr>
                    </a:solidFill>
                  </a:tcPr>
                </a:tc>
                <a:extLst>
                  <a:ext uri="{0D108BD9-81ED-4DB2-BD59-A6C34878D82A}">
                    <a16:rowId xmlns:a16="http://schemas.microsoft.com/office/drawing/2014/main" val="3777365860"/>
                  </a:ext>
                </a:extLst>
              </a:tr>
              <a:tr h="518400">
                <a:tc>
                  <a:txBody>
                    <a:bodyPr/>
                    <a:lstStyle/>
                    <a:p>
                      <a:r>
                        <a:rPr lang="en-US">
                          <a:latin typeface="Georgia" panose="02040502050405020303" pitchFamily="18" charset="0"/>
                        </a:rPr>
                        <a:t>Using Reasoning Strategies</a:t>
                      </a:r>
                    </a:p>
                  </a:txBody>
                  <a:tcPr/>
                </a:tc>
                <a:tc>
                  <a:txBody>
                    <a:bodyPr/>
                    <a:lstStyle/>
                    <a:p>
                      <a:r>
                        <a:rPr lang="en-US" sz="1100">
                          <a:latin typeface="Georgia" panose="02040502050405020303" pitchFamily="18" charset="0"/>
                        </a:rPr>
                        <a:t>Recognize and apply relationships between multiplication and division of whole numbers through 10x10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a:latin typeface="Georgia" panose="02040502050405020303" pitchFamily="18" charset="0"/>
                        </a:rPr>
                        <a:t>Recognize and apply relationships between multiplication and division of whole numbers through 12x12</a:t>
                      </a:r>
                    </a:p>
                  </a:txBody>
                  <a:tcPr/>
                </a:tc>
                <a:extLst>
                  <a:ext uri="{0D108BD9-81ED-4DB2-BD59-A6C34878D82A}">
                    <a16:rowId xmlns:a16="http://schemas.microsoft.com/office/drawing/2014/main" val="4209529215"/>
                  </a:ext>
                </a:extLst>
              </a:tr>
              <a:tr h="591360">
                <a:tc>
                  <a:txBody>
                    <a:bodyPr/>
                    <a:lstStyle/>
                    <a:p>
                      <a:r>
                        <a:rPr lang="en-US">
                          <a:latin typeface="Georgia" panose="02040502050405020303" pitchFamily="18" charset="0"/>
                        </a:rPr>
                        <a:t>Recalling with Automaticity</a:t>
                      </a:r>
                    </a:p>
                  </a:txBody>
                  <a:tcPr/>
                </a:tc>
                <a:tc>
                  <a:txBody>
                    <a:bodyPr/>
                    <a:lstStyle/>
                    <a:p>
                      <a:r>
                        <a:rPr lang="en-US" sz="1100">
                          <a:latin typeface="Georgia" panose="02040502050405020303" pitchFamily="18" charset="0"/>
                        </a:rPr>
                        <a:t>Recall with automaticity the multiplication facts through 10x10 and corresponding division facts</a:t>
                      </a:r>
                    </a:p>
                  </a:txBody>
                  <a:tcPr/>
                </a:tc>
                <a:tc>
                  <a:txBody>
                    <a:bodyPr/>
                    <a:lstStyle/>
                    <a:p>
                      <a:r>
                        <a:rPr lang="en-US" sz="1100">
                          <a:latin typeface="Georgia" panose="02040502050405020303" pitchFamily="18" charset="0"/>
                        </a:rPr>
                        <a:t>Recall with automaticity the multiplication facts through 12x12 and corresponding division facts</a:t>
                      </a:r>
                    </a:p>
                  </a:txBody>
                  <a:tcPr/>
                </a:tc>
                <a:extLst>
                  <a:ext uri="{0D108BD9-81ED-4DB2-BD59-A6C34878D82A}">
                    <a16:rowId xmlns:a16="http://schemas.microsoft.com/office/drawing/2014/main" val="2897764216"/>
                  </a:ext>
                </a:extLst>
              </a:tr>
            </a:tbl>
          </a:graphicData>
        </a:graphic>
      </p:graphicFrame>
      <p:sp>
        <p:nvSpPr>
          <p:cNvPr id="3" name="TextBox 2">
            <a:extLst>
              <a:ext uri="{FF2B5EF4-FFF2-40B4-BE49-F238E27FC236}">
                <a16:creationId xmlns:a16="http://schemas.microsoft.com/office/drawing/2014/main" id="{4CBC4874-53EF-72FB-5B74-63362B2952DF}"/>
              </a:ext>
            </a:extLst>
          </p:cNvPr>
          <p:cNvSpPr txBox="1"/>
          <p:nvPr/>
        </p:nvSpPr>
        <p:spPr>
          <a:xfrm>
            <a:off x="700333" y="4063500"/>
            <a:ext cx="7944000" cy="523220"/>
          </a:xfrm>
          <a:prstGeom prst="rect">
            <a:avLst/>
          </a:prstGeom>
          <a:noFill/>
        </p:spPr>
        <p:txBody>
          <a:bodyPr wrap="square" rtlCol="0">
            <a:spAutoFit/>
          </a:bodyPr>
          <a:lstStyle/>
          <a:p>
            <a:r>
              <a:rPr lang="en-US">
                <a:latin typeface="Georgia" panose="02040502050405020303" pitchFamily="18" charset="0"/>
              </a:rPr>
              <a:t>Students continue to develop proficiency with and retention of basic facts through computation with larger whole numbers and rational numbers.</a:t>
            </a:r>
          </a:p>
        </p:txBody>
      </p:sp>
      <p:sp>
        <p:nvSpPr>
          <p:cNvPr id="5" name="Google Shape;243;p42" descr="Label for bottom of slide shows Virginia Department of Education, 2023">
            <a:extLst>
              <a:ext uri="{FF2B5EF4-FFF2-40B4-BE49-F238E27FC236}">
                <a16:creationId xmlns:a16="http://schemas.microsoft.com/office/drawing/2014/main" id="{33065AF3-5B71-4F13-8E1F-642E39718661}"/>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166915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62FB-24C6-D4D4-45E6-C5F9E7B7E750}"/>
              </a:ext>
            </a:extLst>
          </p:cNvPr>
          <p:cNvSpPr>
            <a:spLocks noGrp="1"/>
          </p:cNvSpPr>
          <p:nvPr>
            <p:ph type="title"/>
          </p:nvPr>
        </p:nvSpPr>
        <p:spPr>
          <a:xfrm>
            <a:off x="0" y="-287024"/>
            <a:ext cx="9144000" cy="1323824"/>
          </a:xfrm>
        </p:spPr>
        <p:txBody>
          <a:bodyPr>
            <a:normAutofit fontScale="90000"/>
          </a:bodyPr>
          <a:lstStyle/>
          <a:p>
            <a:r>
              <a:rPr lang="en-US">
                <a:latin typeface="Georgia" panose="02040502050405020303" pitchFamily="18" charset="0"/>
              </a:rPr>
              <a:t>2023 Draft Mathematics Basic Fact Development (addition and subtraction)</a:t>
            </a:r>
          </a:p>
        </p:txBody>
      </p:sp>
      <p:graphicFrame>
        <p:nvGraphicFramePr>
          <p:cNvPr id="6" name="Table 6">
            <a:extLst>
              <a:ext uri="{FF2B5EF4-FFF2-40B4-BE49-F238E27FC236}">
                <a16:creationId xmlns:a16="http://schemas.microsoft.com/office/drawing/2014/main" id="{3E150478-4CC7-FF12-FA0D-25A99572AC2B}"/>
              </a:ext>
            </a:extLst>
          </p:cNvPr>
          <p:cNvGraphicFramePr>
            <a:graphicFrameLocks noGrp="1"/>
          </p:cNvGraphicFramePr>
          <p:nvPr>
            <p:extLst>
              <p:ext uri="{D42A27DB-BD31-4B8C-83A1-F6EECF244321}">
                <p14:modId xmlns:p14="http://schemas.microsoft.com/office/powerpoint/2010/main" val="750548583"/>
              </p:ext>
            </p:extLst>
          </p:nvPr>
        </p:nvGraphicFramePr>
        <p:xfrm>
          <a:off x="600000" y="1259750"/>
          <a:ext cx="7944000" cy="2954650"/>
        </p:xfrm>
        <a:graphic>
          <a:graphicData uri="http://schemas.openxmlformats.org/drawingml/2006/table">
            <a:tbl>
              <a:tblPr firstRow="1" bandRow="1">
                <a:tableStyleId>{64C8BA91-00B2-47A3-B945-543557C1B41E}</a:tableStyleId>
              </a:tblPr>
              <a:tblGrid>
                <a:gridCol w="1507200">
                  <a:extLst>
                    <a:ext uri="{9D8B030D-6E8A-4147-A177-3AD203B41FA5}">
                      <a16:colId xmlns:a16="http://schemas.microsoft.com/office/drawing/2014/main" val="25140041"/>
                    </a:ext>
                  </a:extLst>
                </a:gridCol>
                <a:gridCol w="2016000">
                  <a:extLst>
                    <a:ext uri="{9D8B030D-6E8A-4147-A177-3AD203B41FA5}">
                      <a16:colId xmlns:a16="http://schemas.microsoft.com/office/drawing/2014/main" val="1124864543"/>
                    </a:ext>
                  </a:extLst>
                </a:gridCol>
                <a:gridCol w="2354400">
                  <a:extLst>
                    <a:ext uri="{9D8B030D-6E8A-4147-A177-3AD203B41FA5}">
                      <a16:colId xmlns:a16="http://schemas.microsoft.com/office/drawing/2014/main" val="1501623418"/>
                    </a:ext>
                  </a:extLst>
                </a:gridCol>
                <a:gridCol w="2066400">
                  <a:extLst>
                    <a:ext uri="{9D8B030D-6E8A-4147-A177-3AD203B41FA5}">
                      <a16:colId xmlns:a16="http://schemas.microsoft.com/office/drawing/2014/main" val="2799109425"/>
                    </a:ext>
                  </a:extLst>
                </a:gridCol>
              </a:tblGrid>
              <a:tr h="353050">
                <a:tc>
                  <a:txBody>
                    <a:bodyPr/>
                    <a:lstStyle/>
                    <a:p>
                      <a:endParaRPr lang="en-US">
                        <a:latin typeface="Georgia" panose="02040502050405020303" pitchFamily="18" charset="0"/>
                      </a:endParaRPr>
                    </a:p>
                  </a:txBody>
                  <a:tcPr/>
                </a:tc>
                <a:tc>
                  <a:txBody>
                    <a:bodyPr/>
                    <a:lstStyle/>
                    <a:p>
                      <a:pPr algn="ctr"/>
                      <a:r>
                        <a:rPr lang="en-US" b="1">
                          <a:latin typeface="Georgia" panose="02040502050405020303" pitchFamily="18" charset="0"/>
                        </a:rPr>
                        <a:t>Kindergarten</a:t>
                      </a:r>
                    </a:p>
                  </a:txBody>
                  <a:tcPr/>
                </a:tc>
                <a:tc>
                  <a:txBody>
                    <a:bodyPr/>
                    <a:lstStyle/>
                    <a:p>
                      <a:pPr algn="ctr"/>
                      <a:r>
                        <a:rPr lang="en-US" b="1">
                          <a:latin typeface="Georgia" panose="02040502050405020303" pitchFamily="18" charset="0"/>
                        </a:rPr>
                        <a:t>Grade 1</a:t>
                      </a:r>
                    </a:p>
                  </a:txBody>
                  <a:tcPr/>
                </a:tc>
                <a:tc>
                  <a:txBody>
                    <a:bodyPr/>
                    <a:lstStyle/>
                    <a:p>
                      <a:pPr algn="ctr"/>
                      <a:r>
                        <a:rPr lang="en-US" b="1">
                          <a:latin typeface="Georgia" panose="02040502050405020303" pitchFamily="18" charset="0"/>
                        </a:rPr>
                        <a:t>Grade 2</a:t>
                      </a:r>
                    </a:p>
                  </a:txBody>
                  <a:tcPr/>
                </a:tc>
                <a:extLst>
                  <a:ext uri="{0D108BD9-81ED-4DB2-BD59-A6C34878D82A}">
                    <a16:rowId xmlns:a16="http://schemas.microsoft.com/office/drawing/2014/main" val="3955041004"/>
                  </a:ext>
                </a:extLst>
              </a:tr>
              <a:tr h="547200">
                <a:tc>
                  <a:txBody>
                    <a:bodyPr/>
                    <a:lstStyle/>
                    <a:p>
                      <a:r>
                        <a:rPr lang="en-US" b="1">
                          <a:latin typeface="Georgia" panose="02040502050405020303" pitchFamily="18" charset="0"/>
                        </a:rPr>
                        <a:t>Addition and Subtraction </a:t>
                      </a:r>
                      <a:endParaRPr lang="en-US" b="0">
                        <a:latin typeface="Georgia" panose="02040502050405020303" pitchFamily="18" charset="0"/>
                      </a:endParaRPr>
                    </a:p>
                  </a:txBody>
                  <a:tcPr>
                    <a:solidFill>
                      <a:schemeClr val="bg2">
                        <a:lumMod val="60000"/>
                        <a:lumOff val="40000"/>
                      </a:schemeClr>
                    </a:solidFill>
                  </a:tcPr>
                </a:tc>
                <a:tc>
                  <a:txBody>
                    <a:bodyPr/>
                    <a:lstStyle/>
                    <a:p>
                      <a:endParaRPr lang="en-US">
                        <a:latin typeface="Georgia" panose="02040502050405020303" pitchFamily="18" charset="0"/>
                      </a:endParaRPr>
                    </a:p>
                  </a:txBody>
                  <a:tcPr>
                    <a:solidFill>
                      <a:schemeClr val="bg2">
                        <a:lumMod val="60000"/>
                        <a:lumOff val="40000"/>
                      </a:schemeClr>
                    </a:solidFill>
                  </a:tcPr>
                </a:tc>
                <a:tc>
                  <a:txBody>
                    <a:bodyPr/>
                    <a:lstStyle/>
                    <a:p>
                      <a:endParaRPr lang="en-US">
                        <a:latin typeface="Georgia" panose="02040502050405020303" pitchFamily="18" charset="0"/>
                      </a:endParaRPr>
                    </a:p>
                  </a:txBody>
                  <a:tcPr>
                    <a:solidFill>
                      <a:schemeClr val="bg2">
                        <a:lumMod val="60000"/>
                        <a:lumOff val="40000"/>
                      </a:schemeClr>
                    </a:solidFill>
                  </a:tcPr>
                </a:tc>
                <a:tc>
                  <a:txBody>
                    <a:bodyPr/>
                    <a:lstStyle/>
                    <a:p>
                      <a:endParaRPr lang="en-US">
                        <a:latin typeface="Georgia" panose="02040502050405020303" pitchFamily="18" charset="0"/>
                      </a:endParaRPr>
                    </a:p>
                  </a:txBody>
                  <a:tcPr>
                    <a:solidFill>
                      <a:schemeClr val="bg2">
                        <a:lumMod val="60000"/>
                        <a:lumOff val="40000"/>
                      </a:schemeClr>
                    </a:solidFill>
                  </a:tcPr>
                </a:tc>
                <a:extLst>
                  <a:ext uri="{0D108BD9-81ED-4DB2-BD59-A6C34878D82A}">
                    <a16:rowId xmlns:a16="http://schemas.microsoft.com/office/drawing/2014/main" val="2453915709"/>
                  </a:ext>
                </a:extLst>
              </a:tr>
              <a:tr h="684000">
                <a:tc>
                  <a:txBody>
                    <a:bodyPr/>
                    <a:lstStyle/>
                    <a:p>
                      <a:r>
                        <a:rPr lang="en-US" b="0" kern="1200">
                          <a:latin typeface="Georgia" panose="02040502050405020303" pitchFamily="18" charset="0"/>
                        </a:rPr>
                        <a:t>Developing Conceptual Understanding </a:t>
                      </a:r>
                      <a:endParaRPr lang="en-US" b="0">
                        <a:latin typeface="Georgia" panose="02040502050405020303" pitchFamily="18" charset="0"/>
                      </a:endParaRPr>
                    </a:p>
                  </a:txBody>
                  <a:tcPr/>
                </a:tc>
                <a:tc>
                  <a:txBody>
                    <a:bodyPr/>
                    <a:lstStyle/>
                    <a:p>
                      <a:r>
                        <a:rPr lang="en-US" sz="1200">
                          <a:latin typeface="Georgia" panose="02040502050405020303" pitchFamily="18" charset="0"/>
                        </a:rPr>
                        <a:t>Compose and decompose numbers up to 10</a:t>
                      </a:r>
                    </a:p>
                  </a:txBody>
                  <a:tcPr/>
                </a:tc>
                <a:tc>
                  <a:txBody>
                    <a:bodyPr/>
                    <a:lstStyle/>
                    <a:p>
                      <a:r>
                        <a:rPr lang="en-US" sz="1200">
                          <a:latin typeface="Georgia" panose="02040502050405020303" pitchFamily="18" charset="0"/>
                        </a:rPr>
                        <a:t>Compose and decompose numbers less than 20</a:t>
                      </a:r>
                    </a:p>
                  </a:txBody>
                  <a:tcPr/>
                </a:tc>
                <a:tc>
                  <a:txBody>
                    <a:bodyPr/>
                    <a:lstStyle/>
                    <a:p>
                      <a:endParaRPr lang="en-US" sz="1200">
                        <a:latin typeface="Georgia" panose="02040502050405020303" pitchFamily="18" charset="0"/>
                      </a:endParaRPr>
                    </a:p>
                  </a:txBody>
                  <a:tcPr>
                    <a:solidFill>
                      <a:schemeClr val="bg1">
                        <a:lumMod val="75000"/>
                      </a:schemeClr>
                    </a:solidFill>
                  </a:tcPr>
                </a:tc>
                <a:extLst>
                  <a:ext uri="{0D108BD9-81ED-4DB2-BD59-A6C34878D82A}">
                    <a16:rowId xmlns:a16="http://schemas.microsoft.com/office/drawing/2014/main" val="3777365860"/>
                  </a:ext>
                </a:extLst>
              </a:tr>
              <a:tr h="518400">
                <a:tc>
                  <a:txBody>
                    <a:bodyPr/>
                    <a:lstStyle/>
                    <a:p>
                      <a:r>
                        <a:rPr lang="en-US">
                          <a:latin typeface="Georgia" panose="02040502050405020303" pitchFamily="18" charset="0"/>
                        </a:rPr>
                        <a:t>Using Reasoning Strategies</a:t>
                      </a:r>
                    </a:p>
                  </a:txBody>
                  <a:tcPr/>
                </a:tc>
                <a:tc>
                  <a:txBody>
                    <a:bodyPr/>
                    <a:lstStyle/>
                    <a:p>
                      <a:r>
                        <a:rPr lang="en-US" sz="1200">
                          <a:latin typeface="Georgia" panose="02040502050405020303" pitchFamily="18" charset="0"/>
                        </a:rPr>
                        <a:t>Demonstrate with fluency part-whole relationships for numbers up to 5</a:t>
                      </a:r>
                    </a:p>
                  </a:txBody>
                  <a:tcPr/>
                </a:tc>
                <a:tc>
                  <a:txBody>
                    <a:bodyPr/>
                    <a:lstStyle/>
                    <a:p>
                      <a:r>
                        <a:rPr lang="en-US" sz="1200">
                          <a:latin typeface="Georgia" panose="02040502050405020303" pitchFamily="18" charset="0"/>
                        </a:rPr>
                        <a:t>Demonstrate with fluency part-whole relationships  to 10</a:t>
                      </a:r>
                    </a:p>
                  </a:txBody>
                  <a:tcPr/>
                </a:tc>
                <a:tc>
                  <a:txBody>
                    <a:bodyPr/>
                    <a:lstStyle/>
                    <a:p>
                      <a:r>
                        <a:rPr lang="en-US" sz="1200">
                          <a:latin typeface="Georgia" panose="02040502050405020303" pitchFamily="18" charset="0"/>
                        </a:rPr>
                        <a:t>Demonstrate fluency with part-whole relationships to 20</a:t>
                      </a:r>
                    </a:p>
                  </a:txBody>
                  <a:tcPr/>
                </a:tc>
                <a:extLst>
                  <a:ext uri="{0D108BD9-81ED-4DB2-BD59-A6C34878D82A}">
                    <a16:rowId xmlns:a16="http://schemas.microsoft.com/office/drawing/2014/main" val="4209529215"/>
                  </a:ext>
                </a:extLst>
              </a:tr>
              <a:tr h="591360">
                <a:tc>
                  <a:txBody>
                    <a:bodyPr/>
                    <a:lstStyle/>
                    <a:p>
                      <a:r>
                        <a:rPr lang="en-US">
                          <a:latin typeface="Georgia" panose="02040502050405020303" pitchFamily="18" charset="0"/>
                        </a:rPr>
                        <a:t>Recalling with Automaticity</a:t>
                      </a:r>
                    </a:p>
                  </a:txBody>
                  <a:tcPr/>
                </a:tc>
                <a:tc>
                  <a:txBody>
                    <a:bodyPr/>
                    <a:lstStyle/>
                    <a:p>
                      <a:endParaRPr lang="en-US" sz="1200">
                        <a:latin typeface="Georgia" panose="02040502050405020303" pitchFamily="18" charset="0"/>
                      </a:endParaRPr>
                    </a:p>
                  </a:txBody>
                  <a:tcPr>
                    <a:solidFill>
                      <a:schemeClr val="bg1">
                        <a:lumMod val="75000"/>
                      </a:schemeClr>
                    </a:solidFill>
                  </a:tcPr>
                </a:tc>
                <a:tc>
                  <a:txBody>
                    <a:bodyPr/>
                    <a:lstStyle/>
                    <a:p>
                      <a:r>
                        <a:rPr lang="en-US" sz="1200">
                          <a:latin typeface="Georgia" panose="02040502050405020303" pitchFamily="18" charset="0"/>
                        </a:rPr>
                        <a:t>Recall with automaticity within 10</a:t>
                      </a:r>
                    </a:p>
                  </a:txBody>
                  <a:tcPr/>
                </a:tc>
                <a:tc>
                  <a:txBody>
                    <a:bodyPr/>
                    <a:lstStyle/>
                    <a:p>
                      <a:r>
                        <a:rPr lang="en-US" sz="1200">
                          <a:latin typeface="Georgia" panose="02040502050405020303" pitchFamily="18" charset="0"/>
                        </a:rPr>
                        <a:t>Recall with automaticity within 20</a:t>
                      </a:r>
                    </a:p>
                  </a:txBody>
                  <a:tcPr/>
                </a:tc>
                <a:extLst>
                  <a:ext uri="{0D108BD9-81ED-4DB2-BD59-A6C34878D82A}">
                    <a16:rowId xmlns:a16="http://schemas.microsoft.com/office/drawing/2014/main" val="2897764216"/>
                  </a:ext>
                </a:extLst>
              </a:tr>
            </a:tbl>
          </a:graphicData>
        </a:graphic>
      </p:graphicFrame>
      <p:sp>
        <p:nvSpPr>
          <p:cNvPr id="7" name="TextBox 6">
            <a:extLst>
              <a:ext uri="{FF2B5EF4-FFF2-40B4-BE49-F238E27FC236}">
                <a16:creationId xmlns:a16="http://schemas.microsoft.com/office/drawing/2014/main" id="{F132B873-4EFD-6A46-8459-A0640946513B}"/>
              </a:ext>
            </a:extLst>
          </p:cNvPr>
          <p:cNvSpPr txBox="1"/>
          <p:nvPr/>
        </p:nvSpPr>
        <p:spPr>
          <a:xfrm>
            <a:off x="600000" y="4291267"/>
            <a:ext cx="7944000" cy="523220"/>
          </a:xfrm>
          <a:prstGeom prst="rect">
            <a:avLst/>
          </a:prstGeom>
          <a:noFill/>
        </p:spPr>
        <p:txBody>
          <a:bodyPr wrap="square" rtlCol="0">
            <a:spAutoFit/>
          </a:bodyPr>
          <a:lstStyle/>
          <a:p>
            <a:r>
              <a:rPr lang="en-US">
                <a:latin typeface="Georgia" panose="02040502050405020303" pitchFamily="18" charset="0"/>
              </a:rPr>
              <a:t>Students continue to develop proficiency with and retention of basic facts through computation with larger whole numbers and rational numbers.</a:t>
            </a:r>
          </a:p>
        </p:txBody>
      </p:sp>
      <p:sp>
        <p:nvSpPr>
          <p:cNvPr id="5" name="Google Shape;243;p42" descr="Label for bottom of slide shows Virginia Department of Education, 2023">
            <a:extLst>
              <a:ext uri="{FF2B5EF4-FFF2-40B4-BE49-F238E27FC236}">
                <a16:creationId xmlns:a16="http://schemas.microsoft.com/office/drawing/2014/main" id="{28BDAE77-46C2-4444-B96F-481B2EB7D5D5}"/>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69421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1323-A9AD-6BFA-1FB3-30DAD8CDD705}"/>
              </a:ext>
            </a:extLst>
          </p:cNvPr>
          <p:cNvSpPr>
            <a:spLocks noGrp="1"/>
          </p:cNvSpPr>
          <p:nvPr>
            <p:ph type="title"/>
          </p:nvPr>
        </p:nvSpPr>
        <p:spPr>
          <a:xfrm>
            <a:off x="0" y="0"/>
            <a:ext cx="9144000" cy="787337"/>
          </a:xfrm>
        </p:spPr>
        <p:txBody>
          <a:bodyPr>
            <a:normAutofit fontScale="90000"/>
          </a:bodyPr>
          <a:lstStyle/>
          <a:p>
            <a:r>
              <a:rPr lang="en-US">
                <a:latin typeface="Georgia" panose="02040502050405020303" pitchFamily="18" charset="0"/>
              </a:rPr>
              <a:t>Components of Computational Fluency</a:t>
            </a:r>
          </a:p>
        </p:txBody>
      </p:sp>
      <p:sp>
        <p:nvSpPr>
          <p:cNvPr id="3" name="Text Placeholder 2">
            <a:extLst>
              <a:ext uri="{FF2B5EF4-FFF2-40B4-BE49-F238E27FC236}">
                <a16:creationId xmlns:a16="http://schemas.microsoft.com/office/drawing/2014/main" id="{CC848309-6F6A-1788-E109-37B720D6D1CB}"/>
              </a:ext>
            </a:extLst>
          </p:cNvPr>
          <p:cNvSpPr>
            <a:spLocks noGrp="1"/>
          </p:cNvSpPr>
          <p:nvPr>
            <p:ph type="body" idx="1"/>
          </p:nvPr>
        </p:nvSpPr>
        <p:spPr/>
        <p:txBody>
          <a:bodyPr>
            <a:normAutofit/>
          </a:bodyPr>
          <a:lstStyle/>
          <a:p>
            <a:r>
              <a:rPr lang="en-US">
                <a:solidFill>
                  <a:srgbClr val="000000"/>
                </a:solidFill>
                <a:latin typeface="Georgia" panose="02040502050405020303" pitchFamily="18" charset="0"/>
              </a:rPr>
              <a:t>Efficiency </a:t>
            </a:r>
          </a:p>
          <a:p>
            <a:pPr lvl="1"/>
            <a:r>
              <a:rPr lang="en-US">
                <a:solidFill>
                  <a:srgbClr val="000000"/>
                </a:solidFill>
                <a:latin typeface="Georgia" panose="02040502050405020303" pitchFamily="18" charset="0"/>
              </a:rPr>
              <a:t>Selects an appropriate strategy</a:t>
            </a:r>
          </a:p>
          <a:p>
            <a:pPr lvl="1"/>
            <a:r>
              <a:rPr lang="en-US">
                <a:solidFill>
                  <a:srgbClr val="000000"/>
                </a:solidFill>
                <a:latin typeface="Georgia" panose="02040502050405020303" pitchFamily="18" charset="0"/>
              </a:rPr>
              <a:t>Solves in a reasonable amount of time</a:t>
            </a:r>
          </a:p>
          <a:p>
            <a:r>
              <a:rPr lang="en-US">
                <a:solidFill>
                  <a:srgbClr val="000000"/>
                </a:solidFill>
                <a:latin typeface="Georgia" panose="02040502050405020303" pitchFamily="18" charset="0"/>
              </a:rPr>
              <a:t>Flexibility </a:t>
            </a:r>
          </a:p>
          <a:p>
            <a:pPr lvl="1"/>
            <a:r>
              <a:rPr lang="en-US">
                <a:solidFill>
                  <a:srgbClr val="000000"/>
                </a:solidFill>
                <a:latin typeface="Georgia" panose="02040502050405020303" pitchFamily="18" charset="0"/>
              </a:rPr>
              <a:t>Adapts strategies</a:t>
            </a:r>
          </a:p>
          <a:p>
            <a:pPr lvl="1"/>
            <a:r>
              <a:rPr lang="en-US">
                <a:solidFill>
                  <a:srgbClr val="000000"/>
                </a:solidFill>
                <a:latin typeface="Georgia" panose="02040502050405020303" pitchFamily="18" charset="0"/>
              </a:rPr>
              <a:t>Applies a strategy to a new problem</a:t>
            </a:r>
          </a:p>
          <a:p>
            <a:r>
              <a:rPr lang="en-US">
                <a:solidFill>
                  <a:srgbClr val="000000"/>
                </a:solidFill>
                <a:latin typeface="Georgia" panose="02040502050405020303" pitchFamily="18" charset="0"/>
              </a:rPr>
              <a:t>Accuracy</a:t>
            </a:r>
          </a:p>
          <a:p>
            <a:pPr lvl="1"/>
            <a:r>
              <a:rPr lang="en-US">
                <a:solidFill>
                  <a:srgbClr val="000000"/>
                </a:solidFill>
                <a:latin typeface="Georgia" panose="02040502050405020303" pitchFamily="18" charset="0"/>
              </a:rPr>
              <a:t>Completes steps accurately</a:t>
            </a:r>
          </a:p>
          <a:p>
            <a:pPr lvl="1"/>
            <a:r>
              <a:rPr lang="en-US">
                <a:solidFill>
                  <a:srgbClr val="000000"/>
                </a:solidFill>
                <a:latin typeface="Georgia" panose="02040502050405020303" pitchFamily="18" charset="0"/>
              </a:rPr>
              <a:t>Obtains correct solutions</a:t>
            </a:r>
          </a:p>
          <a:p>
            <a:pPr marL="139700" indent="0">
              <a:buNone/>
            </a:pPr>
            <a:r>
              <a:rPr lang="en-US">
                <a:solidFill>
                  <a:srgbClr val="000000"/>
                </a:solidFill>
                <a:latin typeface="Georgia" panose="02040502050405020303" pitchFamily="18" charset="0"/>
              </a:rPr>
              <a:t>Basic fact recall develops in tandem with computational fluency.</a:t>
            </a:r>
          </a:p>
        </p:txBody>
      </p:sp>
      <p:graphicFrame>
        <p:nvGraphicFramePr>
          <p:cNvPr id="7" name="Diagram 6" descr="Venn Diagram: Flexibility; Efficiency, Accuracy&#10;Computational Fluency (intersection)">
            <a:extLst>
              <a:ext uri="{FF2B5EF4-FFF2-40B4-BE49-F238E27FC236}">
                <a16:creationId xmlns:a16="http://schemas.microsoft.com/office/drawing/2014/main" id="{0F2D4C18-DE6E-00B2-9F85-153046250969}"/>
              </a:ext>
            </a:extLst>
          </p:cNvPr>
          <p:cNvGraphicFramePr/>
          <p:nvPr>
            <p:extLst>
              <p:ext uri="{D42A27DB-BD31-4B8C-83A1-F6EECF244321}">
                <p14:modId xmlns:p14="http://schemas.microsoft.com/office/powerpoint/2010/main" val="2587645548"/>
              </p:ext>
            </p:extLst>
          </p:nvPr>
        </p:nvGraphicFramePr>
        <p:xfrm>
          <a:off x="5148000" y="1245600"/>
          <a:ext cx="3508800" cy="247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CD6B0C0-E678-647D-7D4D-32DB42D2D46B}"/>
              </a:ext>
            </a:extLst>
          </p:cNvPr>
          <p:cNvSpPr txBox="1"/>
          <p:nvPr/>
        </p:nvSpPr>
        <p:spPr>
          <a:xfrm>
            <a:off x="6218400" y="2416411"/>
            <a:ext cx="1368000" cy="615553"/>
          </a:xfrm>
          <a:prstGeom prst="rect">
            <a:avLst/>
          </a:prstGeom>
          <a:noFill/>
        </p:spPr>
        <p:txBody>
          <a:bodyPr wrap="square" rtlCol="0">
            <a:spAutoFit/>
          </a:bodyPr>
          <a:lstStyle/>
          <a:p>
            <a:pPr algn="ctr"/>
            <a:r>
              <a:rPr lang="en-US" sz="1000" b="1">
                <a:solidFill>
                  <a:srgbClr val="000000"/>
                </a:solidFill>
              </a:rPr>
              <a:t>Computational Fluency</a:t>
            </a:r>
          </a:p>
          <a:p>
            <a:pPr algn="ctr"/>
            <a:endParaRPr lang="en-US"/>
          </a:p>
        </p:txBody>
      </p:sp>
      <p:sp>
        <p:nvSpPr>
          <p:cNvPr id="9" name="Google Shape;243;p42" descr="Label for bottom of slide shows Virginia Department of Education, 2023">
            <a:extLst>
              <a:ext uri="{FF2B5EF4-FFF2-40B4-BE49-F238E27FC236}">
                <a16:creationId xmlns:a16="http://schemas.microsoft.com/office/drawing/2014/main" id="{A0733109-A8C7-4201-B07D-E964EB5F15BF}"/>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50287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2"/>
          <p:cNvSpPr txBox="1">
            <a:spLocks noGrp="1"/>
          </p:cNvSpPr>
          <p:nvPr>
            <p:ph type="title"/>
          </p:nvPr>
        </p:nvSpPr>
        <p:spPr>
          <a:xfrm>
            <a:off x="380425" y="163000"/>
            <a:ext cx="8650800" cy="572700"/>
          </a:xfrm>
          <a:prstGeom prst="rect">
            <a:avLst/>
          </a:prstGeom>
          <a:noFill/>
          <a:ln>
            <a:noFill/>
          </a:ln>
        </p:spPr>
        <p:txBody>
          <a:bodyPr spcFirstLastPara="1" wrap="square" lIns="91425" tIns="91425" rIns="91425" bIns="91425" anchor="t" anchorCtr="0">
            <a:noAutofit/>
          </a:bodyPr>
          <a:lstStyle/>
          <a:p>
            <a:r>
              <a:rPr lang="en-US" sz="3600" b="0" cap="small">
                <a:solidFill>
                  <a:srgbClr val="003C71"/>
                </a:solidFill>
                <a:latin typeface="Georgia"/>
                <a:ea typeface="Georgia"/>
                <a:cs typeface="Georgia"/>
                <a:sym typeface="Georgia"/>
              </a:rPr>
              <a:t>Improve Vertical Coherence </a:t>
            </a:r>
            <a:r>
              <a:rPr lang="en-US" b="0" cap="small">
                <a:solidFill>
                  <a:srgbClr val="003C71"/>
                </a:solidFill>
                <a:latin typeface="Georgia"/>
                <a:ea typeface="Georgia"/>
                <a:cs typeface="Georgia"/>
                <a:sym typeface="Georgia"/>
              </a:rPr>
              <a:t>(Computation of Whole Numbers Grades 1-4)</a:t>
            </a:r>
          </a:p>
        </p:txBody>
      </p:sp>
      <p:sp>
        <p:nvSpPr>
          <p:cNvPr id="479" name="Google Shape;479;p72"/>
          <p:cNvSpPr txBox="1"/>
          <p:nvPr/>
        </p:nvSpPr>
        <p:spPr>
          <a:xfrm>
            <a:off x="346128" y="3350187"/>
            <a:ext cx="1621500" cy="1138743"/>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400" b="1" i="0" u="none" strike="noStrike" cap="none">
                <a:solidFill>
                  <a:srgbClr val="000000"/>
                </a:solidFill>
                <a:latin typeface="Georgia"/>
                <a:ea typeface="Josefin Sans"/>
                <a:cs typeface="Josefin Sans"/>
                <a:sym typeface="Josefin Sans"/>
              </a:rPr>
              <a:t>Grade </a:t>
            </a:r>
            <a:r>
              <a:rPr lang="en-US" b="1">
                <a:latin typeface="Georgia"/>
                <a:ea typeface="Josefin Sans"/>
                <a:cs typeface="Josefin Sans"/>
                <a:sym typeface="Josefin Sans"/>
              </a:rPr>
              <a:t>1</a:t>
            </a:r>
            <a:r>
              <a:rPr lang="en-US" sz="1400" b="1" i="0" u="none" strike="noStrike" cap="none">
                <a:solidFill>
                  <a:srgbClr val="000000"/>
                </a:solidFill>
                <a:latin typeface="Georgia"/>
                <a:ea typeface="Josefin Sans"/>
                <a:cs typeface="Josefin Sans"/>
                <a:sym typeface="Josefin Sans"/>
              </a:rPr>
              <a:t>:</a:t>
            </a:r>
            <a:r>
              <a:rPr lang="en-US" b="1">
                <a:latin typeface="Georgia"/>
                <a:ea typeface="Josefin Sans"/>
                <a:cs typeface="Josefin Sans"/>
                <a:sym typeface="Josefin Sans"/>
              </a:rPr>
              <a:t> </a:t>
            </a:r>
            <a:endParaRPr lang="en-US" sz="1400" b="1" i="0" u="none" strike="noStrike" cap="none">
              <a:solidFill>
                <a:srgbClr val="000000"/>
              </a:solidFill>
              <a:latin typeface="Georgia"/>
              <a:ea typeface="Josefin Sans"/>
              <a:cs typeface="Josefin Sans"/>
            </a:endParaRPr>
          </a:p>
          <a:p>
            <a:r>
              <a:rPr lang="en-US" sz="1200">
                <a:latin typeface="Georgia"/>
                <a:sym typeface="Josefin Sans"/>
              </a:rPr>
              <a:t>Solve addition and subtraction problems </a:t>
            </a:r>
            <a:r>
              <a:rPr lang="en-US" sz="1200" b="1">
                <a:latin typeface="Georgia"/>
                <a:sym typeface="Josefin Sans"/>
              </a:rPr>
              <a:t>within 20</a:t>
            </a:r>
            <a:r>
              <a:rPr lang="en-US" sz="1200">
                <a:latin typeface="Georgia"/>
                <a:sym typeface="Josefin Sans"/>
              </a:rPr>
              <a:t>, using various strategies.</a:t>
            </a:r>
            <a:endParaRPr lang="en-US"/>
          </a:p>
        </p:txBody>
      </p:sp>
      <p:sp>
        <p:nvSpPr>
          <p:cNvPr id="480" name="Google Shape;480;p72"/>
          <p:cNvSpPr txBox="1"/>
          <p:nvPr/>
        </p:nvSpPr>
        <p:spPr>
          <a:xfrm>
            <a:off x="2214389" y="2564684"/>
            <a:ext cx="1953600" cy="1323409"/>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400" b="1" i="0" u="none" strike="noStrike" cap="none">
                <a:solidFill>
                  <a:srgbClr val="000000"/>
                </a:solidFill>
                <a:latin typeface="Georgia"/>
                <a:ea typeface="Josefin Sans"/>
                <a:cs typeface="Josefin Sans"/>
                <a:sym typeface="Josefin Sans"/>
              </a:rPr>
              <a:t>Grade </a:t>
            </a:r>
            <a:r>
              <a:rPr lang="en-US" b="1">
                <a:latin typeface="Georgia"/>
                <a:ea typeface="Josefin Sans"/>
                <a:cs typeface="Josefin Sans"/>
                <a:sym typeface="Josefin Sans"/>
              </a:rPr>
              <a:t>2</a:t>
            </a:r>
            <a:r>
              <a:rPr lang="en-US" sz="1400" b="1" i="0" u="none" strike="noStrike" cap="none">
                <a:solidFill>
                  <a:srgbClr val="000000"/>
                </a:solidFill>
                <a:latin typeface="Georgia"/>
                <a:ea typeface="Josefin Sans"/>
                <a:cs typeface="Josefin Sans"/>
                <a:sym typeface="Josefin Sans"/>
              </a:rPr>
              <a:t>:</a:t>
            </a:r>
            <a:r>
              <a:rPr lang="en-US" b="1">
                <a:latin typeface="Georgia"/>
                <a:ea typeface="Josefin Sans"/>
                <a:cs typeface="Josefin Sans"/>
                <a:sym typeface="Josefin Sans"/>
              </a:rPr>
              <a:t> </a:t>
            </a:r>
            <a:endParaRPr lang="en-US" sz="1400" b="1" i="0" u="none" strike="noStrike" cap="none">
              <a:solidFill>
                <a:srgbClr val="000000"/>
              </a:solidFill>
              <a:latin typeface="Georgia"/>
              <a:ea typeface="Josefin Sans"/>
              <a:cs typeface="Josefin Sans"/>
            </a:endParaRPr>
          </a:p>
          <a:p>
            <a:r>
              <a:rPr lang="en-US" sz="1200">
                <a:highlight>
                  <a:srgbClr val="FFFFFF"/>
                </a:highlight>
                <a:latin typeface="Georgia"/>
              </a:rPr>
              <a:t>Determine the sum or difference of two whole numbers where </a:t>
            </a:r>
            <a:r>
              <a:rPr lang="en-US" sz="1200" b="1">
                <a:highlight>
                  <a:srgbClr val="FFFFFF"/>
                </a:highlight>
                <a:latin typeface="Georgia"/>
              </a:rPr>
              <a:t>addends or minuends do not exceed 100.</a:t>
            </a:r>
            <a:endParaRPr lang="en-US" b="1">
              <a:latin typeface="Georgia"/>
            </a:endParaRPr>
          </a:p>
        </p:txBody>
      </p:sp>
      <p:sp>
        <p:nvSpPr>
          <p:cNvPr id="481" name="Google Shape;481;p72"/>
          <p:cNvSpPr txBox="1"/>
          <p:nvPr/>
        </p:nvSpPr>
        <p:spPr>
          <a:xfrm>
            <a:off x="6615111" y="1545902"/>
            <a:ext cx="1896300" cy="1508075"/>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b="1" i="0" u="none" strike="noStrike" cap="none">
                <a:solidFill>
                  <a:srgbClr val="000000"/>
                </a:solidFill>
                <a:latin typeface="Georgia"/>
                <a:ea typeface="Josefin Sans"/>
                <a:cs typeface="Josefin Sans"/>
                <a:sym typeface="Josefin Sans"/>
              </a:rPr>
              <a:t>Grade </a:t>
            </a:r>
            <a:r>
              <a:rPr lang="en-US" b="1">
                <a:latin typeface="Georgia"/>
                <a:ea typeface="Josefin Sans"/>
                <a:cs typeface="Josefin Sans"/>
                <a:sym typeface="Josefin Sans"/>
              </a:rPr>
              <a:t>4</a:t>
            </a:r>
            <a:r>
              <a:rPr lang="en-US" b="1" i="0" u="none" strike="noStrike" cap="none">
                <a:solidFill>
                  <a:srgbClr val="000000"/>
                </a:solidFill>
                <a:latin typeface="Georgia"/>
                <a:ea typeface="Josefin Sans"/>
                <a:cs typeface="Josefin Sans"/>
                <a:sym typeface="Josefin Sans"/>
              </a:rPr>
              <a:t>:</a:t>
            </a:r>
            <a:r>
              <a:rPr lang="en-US" b="1">
                <a:latin typeface="Georgia"/>
                <a:ea typeface="Josefin Sans"/>
                <a:cs typeface="Josefin Sans"/>
                <a:sym typeface="Josefin Sans"/>
              </a:rPr>
              <a:t> </a:t>
            </a:r>
          </a:p>
          <a:p>
            <a:pPr>
              <a:buSzPts val="1400"/>
            </a:pPr>
            <a:r>
              <a:rPr lang="en-US" sz="1200">
                <a:latin typeface="Georgia"/>
                <a:ea typeface="Times New Roman" panose="02020603050405020304" pitchFamily="18" charset="0"/>
              </a:rPr>
              <a:t>Determine</a:t>
            </a:r>
            <a:r>
              <a:rPr lang="en-US" sz="1200">
                <a:solidFill>
                  <a:srgbClr val="000000"/>
                </a:solidFill>
                <a:effectLst/>
                <a:latin typeface="Georgia"/>
                <a:ea typeface="Times New Roman" panose="02020603050405020304" pitchFamily="18" charset="0"/>
              </a:rPr>
              <a:t> the sum or difference of two whole numbers, where </a:t>
            </a:r>
            <a:r>
              <a:rPr lang="en-US" sz="1200" b="1">
                <a:solidFill>
                  <a:srgbClr val="000000"/>
                </a:solidFill>
                <a:effectLst/>
                <a:latin typeface="Georgia"/>
                <a:ea typeface="Times New Roman" panose="02020603050405020304" pitchFamily="18" charset="0"/>
              </a:rPr>
              <a:t>addends and minuends do not exceed 10,000.</a:t>
            </a:r>
            <a:r>
              <a:rPr lang="en-US" sz="1200">
                <a:solidFill>
                  <a:srgbClr val="000000"/>
                </a:solidFill>
                <a:effectLst/>
                <a:latin typeface="Georgia"/>
                <a:ea typeface="Times New Roman" panose="02020603050405020304" pitchFamily="18" charset="0"/>
              </a:rPr>
              <a:t> </a:t>
            </a:r>
          </a:p>
        </p:txBody>
      </p:sp>
      <p:sp>
        <p:nvSpPr>
          <p:cNvPr id="482" name="Google Shape;482;p72"/>
          <p:cNvSpPr txBox="1"/>
          <p:nvPr/>
        </p:nvSpPr>
        <p:spPr>
          <a:xfrm>
            <a:off x="4414750" y="2031800"/>
            <a:ext cx="1953600" cy="1354187"/>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400" b="1" i="0" u="none" strike="noStrike" cap="none">
                <a:solidFill>
                  <a:srgbClr val="000000"/>
                </a:solidFill>
                <a:latin typeface="Georgia"/>
                <a:ea typeface="Josefin Sans"/>
                <a:cs typeface="Josefin Sans"/>
                <a:sym typeface="Josefin Sans"/>
              </a:rPr>
              <a:t>Grade </a:t>
            </a:r>
            <a:r>
              <a:rPr lang="en-US" b="1">
                <a:latin typeface="Georgia"/>
                <a:ea typeface="Josefin Sans"/>
                <a:cs typeface="Josefin Sans"/>
                <a:sym typeface="Josefin Sans"/>
              </a:rPr>
              <a:t>3</a:t>
            </a:r>
            <a:r>
              <a:rPr lang="en-US" sz="1400" b="1" i="0" u="none" strike="noStrike" cap="none">
                <a:solidFill>
                  <a:srgbClr val="000000"/>
                </a:solidFill>
                <a:latin typeface="Georgia"/>
                <a:ea typeface="Josefin Sans"/>
                <a:cs typeface="Josefin Sans"/>
                <a:sym typeface="Josefin Sans"/>
              </a:rPr>
              <a:t>:</a:t>
            </a:r>
          </a:p>
          <a:p>
            <a:pPr>
              <a:buSzPts val="1400"/>
            </a:pPr>
            <a:r>
              <a:rPr lang="en-US" sz="1200">
                <a:latin typeface="Georgia"/>
                <a:ea typeface="Times New Roman" panose="02020603050405020304" pitchFamily="18" charset="0"/>
                <a:cs typeface="Times New Roman"/>
              </a:rPr>
              <a:t>Determine</a:t>
            </a:r>
            <a:r>
              <a:rPr lang="en-US" sz="1200" u="none" strike="noStrike">
                <a:solidFill>
                  <a:srgbClr val="000000"/>
                </a:solidFill>
                <a:effectLst/>
                <a:latin typeface="Georgia"/>
                <a:ea typeface="Times New Roman" panose="02020603050405020304" pitchFamily="18" charset="0"/>
                <a:cs typeface="Times New Roman"/>
              </a:rPr>
              <a:t> the sum or difference of two whole numbers where </a:t>
            </a:r>
            <a:r>
              <a:rPr lang="en-US" sz="1200" b="1" u="none" strike="noStrike">
                <a:solidFill>
                  <a:srgbClr val="000000"/>
                </a:solidFill>
                <a:effectLst/>
                <a:latin typeface="Georgia"/>
                <a:ea typeface="Times New Roman" panose="02020603050405020304" pitchFamily="18" charset="0"/>
                <a:cs typeface="Times New Roman"/>
              </a:rPr>
              <a:t>addends and minuends do not exceed 1,000.</a:t>
            </a:r>
            <a:r>
              <a:rPr lang="en-US" b="1">
                <a:latin typeface="Georgia"/>
                <a:ea typeface="Josefin Sans"/>
                <a:cs typeface="Josefin Sans"/>
                <a:sym typeface="Josefin Sans"/>
              </a:rPr>
              <a:t> </a:t>
            </a:r>
            <a:endParaRPr lang="en-US" sz="1400" b="1" i="0" u="none" strike="noStrike" cap="none">
              <a:solidFill>
                <a:srgbClr val="000000"/>
              </a:solidFill>
              <a:latin typeface="Georgia"/>
              <a:ea typeface="Josefin Sans"/>
              <a:cs typeface="Josefin Sans"/>
            </a:endParaRPr>
          </a:p>
        </p:txBody>
      </p:sp>
      <p:sp>
        <p:nvSpPr>
          <p:cNvPr id="485" name="Google Shape;485;p72"/>
          <p:cNvSpPr/>
          <p:nvPr/>
        </p:nvSpPr>
        <p:spPr>
          <a:xfrm>
            <a:off x="3254086" y="4562982"/>
            <a:ext cx="2840182" cy="417518"/>
          </a:xfrm>
          <a:prstGeom prst="rect">
            <a:avLst/>
          </a:prstGeom>
          <a:noFill/>
          <a:ln>
            <a:noFill/>
          </a:ln>
        </p:spPr>
        <p:txBody>
          <a:bodyPr spcFirstLastPara="1" wrap="square" lIns="91425" tIns="45700" rIns="91425" bIns="45700" anchor="t" anchorCtr="0">
            <a:noAutofit/>
          </a:bodyPr>
          <a:lstStyle/>
          <a:p>
            <a:pPr>
              <a:buSzPts val="1400"/>
            </a:pPr>
            <a:r>
              <a:rPr lang="en-US" sz="1400" b="0" i="0" u="none" strike="noStrike" cap="none">
                <a:solidFill>
                  <a:srgbClr val="C00000"/>
                </a:solidFill>
                <a:latin typeface="Georgia"/>
                <a:ea typeface="Josefin Sans"/>
                <a:cs typeface="Josefin Sans"/>
                <a:sym typeface="Josefin Sans"/>
              </a:rPr>
              <a:t>Draft 2023 </a:t>
            </a:r>
            <a:r>
              <a:rPr lang="en-US" sz="1400" b="0" u="none" strike="noStrike" cap="none">
                <a:solidFill>
                  <a:srgbClr val="C00000"/>
                </a:solidFill>
                <a:latin typeface="Georgia"/>
                <a:ea typeface="Josefin Sans"/>
                <a:cs typeface="Josefin Sans"/>
                <a:sym typeface="Josefin Sans"/>
              </a:rPr>
              <a:t>Mathematics SOL</a:t>
            </a:r>
            <a:br>
              <a:rPr lang="en-US" sz="1400" b="0" i="0" u="none" strike="noStrike" cap="none">
                <a:latin typeface="Arial"/>
                <a:ea typeface="Arial"/>
                <a:cs typeface="Arial"/>
              </a:rPr>
            </a:br>
            <a:endParaRPr sz="1400" b="0" i="0" u="none" strike="noStrike" cap="none">
              <a:solidFill>
                <a:srgbClr val="000000"/>
              </a:solidFill>
              <a:latin typeface="Arial"/>
              <a:ea typeface="Arial"/>
              <a:cs typeface="Arial"/>
              <a:sym typeface="Arial"/>
            </a:endParaRPr>
          </a:p>
        </p:txBody>
      </p:sp>
      <p:sp>
        <p:nvSpPr>
          <p:cNvPr id="2" name="Google Shape;243;p42" descr="Label for bottom of slide shows Virginia Department of Education, 2023">
            <a:extLst>
              <a:ext uri="{FF2B5EF4-FFF2-40B4-BE49-F238E27FC236}">
                <a16:creationId xmlns:a16="http://schemas.microsoft.com/office/drawing/2014/main" id="{5B8E141B-4F7A-7F46-AA3F-7A25F421636C}"/>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187400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1"/>
          <p:cNvSpPr txBox="1">
            <a:spLocks noGrp="1"/>
          </p:cNvSpPr>
          <p:nvPr>
            <p:ph type="title"/>
          </p:nvPr>
        </p:nvSpPr>
        <p:spPr>
          <a:xfrm>
            <a:off x="238350" y="0"/>
            <a:ext cx="8843400" cy="43627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0" cap="small">
                <a:solidFill>
                  <a:srgbClr val="003C71"/>
                </a:solidFill>
                <a:latin typeface="Georgia"/>
                <a:ea typeface="Georgia"/>
                <a:cs typeface="Georgia"/>
                <a:sym typeface="Georgia"/>
              </a:rPr>
              <a:t>Improve Vertical Coherence - Understanding of Fractions (Grades 2-5)</a:t>
            </a:r>
            <a:endParaRPr sz="3000" b="0" cap="small">
              <a:solidFill>
                <a:srgbClr val="003C71"/>
              </a:solidFill>
              <a:latin typeface="Georgia"/>
              <a:ea typeface="Georgia"/>
              <a:cs typeface="Georgia"/>
              <a:sym typeface="Georgia"/>
            </a:endParaRPr>
          </a:p>
        </p:txBody>
      </p:sp>
      <p:sp>
        <p:nvSpPr>
          <p:cNvPr id="588" name="Google Shape;588;p81"/>
          <p:cNvSpPr txBox="1">
            <a:spLocks noGrp="1"/>
          </p:cNvSpPr>
          <p:nvPr>
            <p:ph type="body" idx="1"/>
          </p:nvPr>
        </p:nvSpPr>
        <p:spPr>
          <a:xfrm>
            <a:off x="238350" y="1104350"/>
            <a:ext cx="4176300" cy="162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600"/>
              <a:buNone/>
            </a:pPr>
            <a:r>
              <a:rPr lang="en-US">
                <a:latin typeface="Georgia"/>
              </a:rPr>
              <a:t>Grade 2</a:t>
            </a:r>
          </a:p>
          <a:p>
            <a:pPr marL="0" indent="0">
              <a:lnSpc>
                <a:spcPct val="100000"/>
              </a:lnSpc>
              <a:buNone/>
            </a:pPr>
            <a:r>
              <a:rPr lang="en-US" sz="1200" b="0">
                <a:solidFill>
                  <a:schemeClr val="dk1"/>
                </a:solidFill>
                <a:latin typeface="Georgia"/>
                <a:ea typeface="Calibri"/>
                <a:cs typeface="Calibri"/>
                <a:sym typeface="Calibri"/>
              </a:rPr>
              <a:t>Describe the relationship between the number of fractional parts needed to make a whole and the size of the parts.</a:t>
            </a:r>
            <a:r>
              <a:rPr lang="en-US" sz="1400" b="0">
                <a:solidFill>
                  <a:schemeClr val="dk1"/>
                </a:solidFill>
                <a:latin typeface="Georgia"/>
                <a:ea typeface="Calibri"/>
                <a:cs typeface="Calibri"/>
                <a:sym typeface="Calibri"/>
              </a:rPr>
              <a:t> </a:t>
            </a:r>
            <a:endParaRPr lang="en-US" sz="1400" b="0">
              <a:solidFill>
                <a:schemeClr val="dk1"/>
              </a:solidFill>
              <a:latin typeface="Georgia"/>
              <a:ea typeface="Calibri"/>
              <a:cs typeface="Calibri"/>
            </a:endParaRPr>
          </a:p>
          <a:p>
            <a:pPr marL="0" lvl="0" indent="0" algn="l" rtl="0">
              <a:lnSpc>
                <a:spcPct val="115000"/>
              </a:lnSpc>
              <a:spcBef>
                <a:spcPts val="0"/>
              </a:spcBef>
              <a:spcAft>
                <a:spcPts val="0"/>
              </a:spcAft>
              <a:buSzPts val="1600"/>
              <a:buNone/>
            </a:pPr>
            <a:endParaRPr lang="en-US">
              <a:latin typeface="Georgia"/>
            </a:endParaRPr>
          </a:p>
        </p:txBody>
      </p:sp>
      <p:sp>
        <p:nvSpPr>
          <p:cNvPr id="589" name="Google Shape;589;p81"/>
          <p:cNvSpPr txBox="1">
            <a:spLocks noGrp="1"/>
          </p:cNvSpPr>
          <p:nvPr>
            <p:ph type="body" idx="1"/>
          </p:nvPr>
        </p:nvSpPr>
        <p:spPr>
          <a:xfrm>
            <a:off x="4779100" y="1104350"/>
            <a:ext cx="4176300" cy="162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600"/>
              <a:buNone/>
            </a:pPr>
            <a:r>
              <a:rPr lang="en-US">
                <a:latin typeface="Georgia" panose="02040502050405020303" pitchFamily="18" charset="0"/>
              </a:rPr>
              <a:t>Grade 3</a:t>
            </a:r>
            <a:endParaRPr>
              <a:latin typeface="Georgia" panose="02040502050405020303" pitchFamily="18" charset="0"/>
            </a:endParaRPr>
          </a:p>
          <a:p>
            <a:pPr marL="0" indent="0">
              <a:lnSpc>
                <a:spcPct val="100000"/>
              </a:lnSpc>
              <a:buNone/>
            </a:pPr>
            <a:r>
              <a:rPr lang="en-US" sz="1200" b="0">
                <a:solidFill>
                  <a:schemeClr val="dk1"/>
                </a:solidFill>
                <a:latin typeface="Georgia" panose="02040502050405020303" pitchFamily="18" charset="0"/>
                <a:ea typeface="Calibri"/>
                <a:cs typeface="Calibri"/>
                <a:sym typeface="Calibri"/>
              </a:rPr>
              <a:t>Compose and decompose fractions (proper and improper) with denominators of 2, 3, 4, 5, 6, 8 or 10 in multiple ways with models.</a:t>
            </a:r>
          </a:p>
          <a:p>
            <a:pPr marL="0" lvl="0" indent="0" algn="l" rtl="0">
              <a:lnSpc>
                <a:spcPct val="115000"/>
              </a:lnSpc>
              <a:spcBef>
                <a:spcPts val="0"/>
              </a:spcBef>
              <a:spcAft>
                <a:spcPts val="0"/>
              </a:spcAft>
              <a:buSzPts val="1600"/>
              <a:buNone/>
            </a:pPr>
            <a:endParaRPr/>
          </a:p>
        </p:txBody>
      </p:sp>
      <p:sp>
        <p:nvSpPr>
          <p:cNvPr id="590" name="Google Shape;590;p81"/>
          <p:cNvSpPr txBox="1">
            <a:spLocks noGrp="1"/>
          </p:cNvSpPr>
          <p:nvPr>
            <p:ph type="body" idx="1"/>
          </p:nvPr>
        </p:nvSpPr>
        <p:spPr>
          <a:xfrm>
            <a:off x="238350" y="2770715"/>
            <a:ext cx="4176300" cy="1835906"/>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600"/>
              <a:buNone/>
            </a:pPr>
            <a:r>
              <a:rPr lang="en-US">
                <a:latin typeface="Georgia" panose="02040502050405020303" pitchFamily="18" charset="0"/>
              </a:rPr>
              <a:t>Grade 4</a:t>
            </a:r>
            <a:endParaRPr>
              <a:latin typeface="Georgia" panose="02040502050405020303" pitchFamily="18" charset="0"/>
            </a:endParaRPr>
          </a:p>
          <a:p>
            <a:pPr marL="0" lvl="0" indent="0" algn="l" rtl="0">
              <a:lnSpc>
                <a:spcPct val="100000"/>
              </a:lnSpc>
              <a:spcBef>
                <a:spcPts val="0"/>
              </a:spcBef>
              <a:spcAft>
                <a:spcPts val="0"/>
              </a:spcAft>
              <a:buSzPts val="1600"/>
              <a:buNone/>
            </a:pPr>
            <a:r>
              <a:rPr lang="en-US" sz="1200" b="0">
                <a:highlight>
                  <a:srgbClr val="FFFFFF"/>
                </a:highlight>
                <a:latin typeface="Georgia" panose="02040502050405020303" pitchFamily="18" charset="0"/>
                <a:ea typeface="Calibri"/>
                <a:cs typeface="Calibri"/>
                <a:sym typeface="Calibri"/>
              </a:rPr>
              <a:t>Estimate and determine the sum or difference of two fractions (proper and improper) and/or mixed numbers, having like denominators limited to 2, 3, 4, 5, 6, 8, 10, and 12, and simplify the resulting fraction (with and without models). Addition and subtraction with fractions may include regrouping.</a:t>
            </a:r>
          </a:p>
          <a:p>
            <a:pPr marL="0" lvl="0" indent="0" algn="l" rtl="0">
              <a:lnSpc>
                <a:spcPct val="115000"/>
              </a:lnSpc>
              <a:spcBef>
                <a:spcPts val="1200"/>
              </a:spcBef>
              <a:spcAft>
                <a:spcPts val="0"/>
              </a:spcAft>
              <a:buSzPts val="1600"/>
              <a:buNone/>
            </a:pPr>
            <a:endParaRPr/>
          </a:p>
        </p:txBody>
      </p:sp>
      <p:sp>
        <p:nvSpPr>
          <p:cNvPr id="591" name="Google Shape;591;p81"/>
          <p:cNvSpPr txBox="1">
            <a:spLocks noGrp="1"/>
          </p:cNvSpPr>
          <p:nvPr>
            <p:ph type="body" idx="1"/>
          </p:nvPr>
        </p:nvSpPr>
        <p:spPr>
          <a:xfrm>
            <a:off x="4774594" y="2771879"/>
            <a:ext cx="4176300" cy="1834742"/>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600"/>
              <a:buNone/>
            </a:pPr>
            <a:r>
              <a:rPr lang="en-US">
                <a:latin typeface="Georgia" panose="02040502050405020303" pitchFamily="18" charset="0"/>
              </a:rPr>
              <a:t>Grade 5</a:t>
            </a:r>
          </a:p>
          <a:p>
            <a:pPr marL="0" indent="0">
              <a:lnSpc>
                <a:spcPct val="100000"/>
              </a:lnSpc>
              <a:buNone/>
            </a:pPr>
            <a:r>
              <a:rPr lang="en-US" sz="1200" b="0">
                <a:solidFill>
                  <a:srgbClr val="000000"/>
                </a:solidFill>
                <a:effectLst/>
                <a:latin typeface="Georgia" panose="02040502050405020303" pitchFamily="18" charset="0"/>
                <a:ea typeface="Times New Roman" panose="02020603050405020304" pitchFamily="18" charset="0"/>
              </a:rPr>
              <a:t>Compare (using symbols &lt;, &gt;, =) and order (least to greatest and greatest to least):</a:t>
            </a:r>
          </a:p>
          <a:p>
            <a:pPr marL="171450" indent="-171450">
              <a:lnSpc>
                <a:spcPct val="100000"/>
              </a:lnSpc>
              <a:buSzPct val="75000"/>
            </a:pPr>
            <a:r>
              <a:rPr lang="en-US" sz="1200" b="0">
                <a:solidFill>
                  <a:srgbClr val="000000"/>
                </a:solidFill>
                <a:effectLst/>
                <a:latin typeface="Georgia"/>
                <a:ea typeface="Times New Roman" panose="02020603050405020304" pitchFamily="18" charset="0"/>
              </a:rPr>
              <a:t>a set of no more than four decimals through thousandths</a:t>
            </a:r>
            <a:r>
              <a:rPr lang="en-US" sz="1200" b="0">
                <a:solidFill>
                  <a:srgbClr val="000000"/>
                </a:solidFill>
                <a:latin typeface="Georgia"/>
                <a:ea typeface="Times New Roman" panose="02020603050405020304" pitchFamily="18" charset="0"/>
              </a:rPr>
              <a:t>;</a:t>
            </a:r>
            <a:endParaRPr lang="en-US" sz="1200" b="0">
              <a:solidFill>
                <a:srgbClr val="000000"/>
              </a:solidFill>
              <a:effectLst/>
              <a:latin typeface="Georgia"/>
              <a:ea typeface="Times New Roman" panose="02020603050405020304" pitchFamily="18" charset="0"/>
            </a:endParaRPr>
          </a:p>
          <a:p>
            <a:pPr marL="171450" indent="-171450">
              <a:lnSpc>
                <a:spcPct val="100000"/>
              </a:lnSpc>
              <a:buSzPct val="75000"/>
            </a:pPr>
            <a:r>
              <a:rPr lang="en-US" sz="1200" b="0">
                <a:solidFill>
                  <a:srgbClr val="000000"/>
                </a:solidFill>
                <a:latin typeface="Georgia"/>
                <a:ea typeface="Times New Roman" panose="02020603050405020304" pitchFamily="18" charset="0"/>
              </a:rPr>
              <a:t>a set of no more than four </a:t>
            </a:r>
            <a:r>
              <a:rPr lang="en-US" sz="1200" b="0">
                <a:effectLst/>
                <a:latin typeface="Georgia"/>
                <a:ea typeface="Times New Roman" panose="02020603050405020304" pitchFamily="18" charset="0"/>
              </a:rPr>
              <a:t>proper or improper fractions, and/or mixed numbers</a:t>
            </a:r>
            <a:r>
              <a:rPr lang="en-US" sz="1200" b="0">
                <a:latin typeface="Georgia"/>
                <a:ea typeface="Times New Roman" panose="02020603050405020304" pitchFamily="18" charset="0"/>
              </a:rPr>
              <a:t>; and</a:t>
            </a:r>
            <a:endParaRPr lang="en-US" sz="1200" b="0">
              <a:solidFill>
                <a:srgbClr val="000000"/>
              </a:solidFill>
              <a:effectLst/>
              <a:latin typeface="Georgia"/>
              <a:ea typeface="Times New Roman" panose="02020603050405020304" pitchFamily="18" charset="0"/>
            </a:endParaRPr>
          </a:p>
          <a:p>
            <a:pPr marL="171450" indent="-171450">
              <a:lnSpc>
                <a:spcPct val="100000"/>
              </a:lnSpc>
              <a:buSzPct val="75000"/>
            </a:pPr>
            <a:r>
              <a:rPr lang="en-US" sz="1200" b="0">
                <a:solidFill>
                  <a:srgbClr val="202020"/>
                </a:solidFill>
                <a:latin typeface="Georgia" panose="02040502050405020303" pitchFamily="18" charset="0"/>
                <a:ea typeface="Calibri"/>
                <a:cs typeface="Calibri"/>
                <a:sym typeface="Calibri"/>
              </a:rPr>
              <a:t>a set of no more than four </a:t>
            </a:r>
            <a:r>
              <a:rPr lang="en-US" sz="1200" b="0">
                <a:effectLst/>
                <a:latin typeface="Georgia" panose="02040502050405020303" pitchFamily="18" charset="0"/>
                <a:ea typeface="Times New Roman" panose="02020603050405020304" pitchFamily="18" charset="0"/>
              </a:rPr>
              <a:t>decimals, fractions, and/or mixed numbers </a:t>
            </a:r>
            <a:endParaRPr sz="1200" b="0">
              <a:solidFill>
                <a:srgbClr val="202020"/>
              </a:solidFill>
              <a:latin typeface="Georgia" panose="02040502050405020303" pitchFamily="18" charset="0"/>
              <a:ea typeface="Calibri"/>
              <a:cs typeface="Calibri"/>
              <a:sym typeface="Calibri"/>
            </a:endParaRPr>
          </a:p>
        </p:txBody>
      </p:sp>
      <p:pic>
        <p:nvPicPr>
          <p:cNvPr id="592" name="Google Shape;592;p81" descr="Four sixths equals three sixths plus one sixth equals two sixths plus two sixths"/>
          <p:cNvPicPr preferRelativeResize="0"/>
          <p:nvPr/>
        </p:nvPicPr>
        <p:blipFill rotWithShape="1">
          <a:blip r:embed="rId3">
            <a:alphaModFix/>
          </a:blip>
          <a:srcRect/>
          <a:stretch/>
        </p:blipFill>
        <p:spPr>
          <a:xfrm>
            <a:off x="4850000" y="2252601"/>
            <a:ext cx="1683075" cy="381074"/>
          </a:xfrm>
          <a:prstGeom prst="rect">
            <a:avLst/>
          </a:prstGeom>
          <a:noFill/>
          <a:ln>
            <a:noFill/>
          </a:ln>
        </p:spPr>
      </p:pic>
      <p:pic>
        <p:nvPicPr>
          <p:cNvPr id="593" name="Google Shape;593;p81" descr="Seven fourths equals four fourths plus three fourths equals five fourths plus two fourths"/>
          <p:cNvPicPr preferRelativeResize="0"/>
          <p:nvPr/>
        </p:nvPicPr>
        <p:blipFill rotWithShape="1">
          <a:blip r:embed="rId4">
            <a:alphaModFix/>
          </a:blip>
          <a:srcRect/>
          <a:stretch/>
        </p:blipFill>
        <p:spPr>
          <a:xfrm>
            <a:off x="6968413" y="2211525"/>
            <a:ext cx="1755962" cy="463225"/>
          </a:xfrm>
          <a:prstGeom prst="rect">
            <a:avLst/>
          </a:prstGeom>
          <a:noFill/>
          <a:ln>
            <a:noFill/>
          </a:ln>
        </p:spPr>
      </p:pic>
      <p:sp>
        <p:nvSpPr>
          <p:cNvPr id="595" name="Google Shape;595;p81"/>
          <p:cNvSpPr/>
          <p:nvPr/>
        </p:nvSpPr>
        <p:spPr>
          <a:xfrm>
            <a:off x="3196114" y="4604509"/>
            <a:ext cx="2597584" cy="272807"/>
          </a:xfrm>
          <a:prstGeom prst="rect">
            <a:avLst/>
          </a:prstGeom>
          <a:noFill/>
          <a:ln>
            <a:noFill/>
          </a:ln>
        </p:spPr>
        <p:txBody>
          <a:bodyPr spcFirstLastPara="1" wrap="square" lIns="91425" tIns="45700" rIns="91425" bIns="45700" anchor="t" anchorCtr="0">
            <a:noAutofit/>
          </a:bodyPr>
          <a:lstStyle/>
          <a:p>
            <a:pPr>
              <a:buSzPts val="1400"/>
            </a:pPr>
            <a:r>
              <a:rPr lang="en-US" sz="1400" b="0" i="0" u="none" strike="noStrike" cap="none">
                <a:solidFill>
                  <a:srgbClr val="C00000"/>
                </a:solidFill>
                <a:latin typeface="Georgia"/>
                <a:ea typeface="Josefin Sans"/>
                <a:cs typeface="Josefin Sans"/>
                <a:sym typeface="Josefin Sans"/>
              </a:rPr>
              <a:t>Draft</a:t>
            </a:r>
            <a:r>
              <a:rPr lang="en-US">
                <a:solidFill>
                  <a:srgbClr val="C00000"/>
                </a:solidFill>
                <a:latin typeface="Georgia"/>
                <a:ea typeface="Josefin Sans"/>
                <a:cs typeface="Josefin Sans"/>
                <a:sym typeface="Josefin Sans"/>
              </a:rPr>
              <a:t> </a:t>
            </a:r>
            <a:r>
              <a:rPr lang="en-US" sz="1400" b="0" i="0" u="none" strike="noStrike" cap="none">
                <a:solidFill>
                  <a:srgbClr val="C00000"/>
                </a:solidFill>
                <a:latin typeface="Georgia"/>
                <a:ea typeface="Josefin Sans"/>
                <a:cs typeface="Josefin Sans"/>
                <a:sym typeface="Josefin Sans"/>
              </a:rPr>
              <a:t>2023 </a:t>
            </a:r>
            <a:r>
              <a:rPr lang="en-US" sz="1400" b="0" u="none" strike="noStrike" cap="none">
                <a:solidFill>
                  <a:srgbClr val="C00000"/>
                </a:solidFill>
                <a:latin typeface="Georgia"/>
                <a:ea typeface="Josefin Sans"/>
                <a:cs typeface="Josefin Sans"/>
                <a:sym typeface="Josefin Sans"/>
              </a:rPr>
              <a:t>Mathematics SOL</a:t>
            </a:r>
            <a:br>
              <a:rPr lang="en-US" sz="1400" b="0" i="0" u="none" strike="noStrike" cap="none">
                <a:latin typeface="Arial"/>
                <a:ea typeface="Arial"/>
                <a:cs typeface="Arial"/>
              </a:rPr>
            </a:br>
            <a:endParaRPr sz="1400" b="0" i="0" u="none" strike="noStrike" cap="none">
              <a:solidFill>
                <a:srgbClr val="000000"/>
              </a:solidFill>
              <a:latin typeface="Arial"/>
              <a:ea typeface="Arial"/>
              <a:cs typeface="Arial"/>
              <a:sym typeface="Arial"/>
            </a:endParaRPr>
          </a:p>
        </p:txBody>
      </p:sp>
      <p:sp>
        <p:nvSpPr>
          <p:cNvPr id="2" name="Google Shape;243;p42" descr="Label for bottom of slide shows Virginia Department of Education, 2023">
            <a:extLst>
              <a:ext uri="{FF2B5EF4-FFF2-40B4-BE49-F238E27FC236}">
                <a16:creationId xmlns:a16="http://schemas.microsoft.com/office/drawing/2014/main" id="{9B434FF0-FBE0-8571-20C3-95A47DDD01C6}"/>
              </a:ext>
            </a:extLst>
          </p:cNvPr>
          <p:cNvSpPr txBox="1"/>
          <p:nvPr/>
        </p:nvSpPr>
        <p:spPr>
          <a:xfrm>
            <a:off x="2994314" y="4783093"/>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877865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2"/>
          <p:cNvSpPr txBox="1">
            <a:spLocks noGrp="1"/>
          </p:cNvSpPr>
          <p:nvPr>
            <p:ph type="title"/>
          </p:nvPr>
        </p:nvSpPr>
        <p:spPr>
          <a:xfrm>
            <a:off x="264900" y="34110"/>
            <a:ext cx="8614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b="0" cap="small">
                <a:solidFill>
                  <a:srgbClr val="003C71"/>
                </a:solidFill>
                <a:latin typeface="Georgia"/>
                <a:ea typeface="Georgia"/>
                <a:cs typeface="Georgia"/>
                <a:sym typeface="Georgia"/>
              </a:rPr>
              <a:t>Improve Vertical Coherence - Geometric Relationships in Grades 4-7</a:t>
            </a:r>
            <a:endParaRPr sz="3000" b="0" cap="small">
              <a:solidFill>
                <a:srgbClr val="003C71"/>
              </a:solidFill>
              <a:latin typeface="Georgia"/>
              <a:ea typeface="Georgia"/>
              <a:cs typeface="Georgia"/>
              <a:sym typeface="Georgia"/>
            </a:endParaRPr>
          </a:p>
          <a:p>
            <a:pPr marL="0" lvl="0" indent="0" algn="l" rtl="0">
              <a:lnSpc>
                <a:spcPct val="100000"/>
              </a:lnSpc>
              <a:spcBef>
                <a:spcPts val="0"/>
              </a:spcBef>
              <a:spcAft>
                <a:spcPts val="0"/>
              </a:spcAft>
              <a:buSzPts val="2800"/>
              <a:buNone/>
            </a:pPr>
            <a:endParaRPr sz="3000" b="0" cap="small">
              <a:solidFill>
                <a:srgbClr val="003C71"/>
              </a:solidFill>
              <a:latin typeface="Georgia"/>
              <a:ea typeface="Georgia"/>
              <a:cs typeface="Georgia"/>
              <a:sym typeface="Georgia"/>
            </a:endParaRPr>
          </a:p>
        </p:txBody>
      </p:sp>
      <p:sp>
        <p:nvSpPr>
          <p:cNvPr id="601" name="Google Shape;601;p82"/>
          <p:cNvSpPr txBox="1"/>
          <p:nvPr/>
        </p:nvSpPr>
        <p:spPr>
          <a:xfrm>
            <a:off x="6041195" y="1284800"/>
            <a:ext cx="2741400" cy="2646848"/>
          </a:xfrm>
          <a:prstGeom prst="rect">
            <a:avLst/>
          </a:prstGeom>
          <a:noFill/>
          <a:ln w="127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a:buSzPts val="1200"/>
            </a:pPr>
            <a:r>
              <a:rPr lang="en-US" sz="1000" b="1">
                <a:solidFill>
                  <a:schemeClr val="dk1"/>
                </a:solidFill>
                <a:latin typeface="Georgia" panose="02040502050405020303" pitchFamily="18" charset="0"/>
                <a:ea typeface="Calibri"/>
                <a:cs typeface="Calibri"/>
                <a:sym typeface="Calibri"/>
              </a:rPr>
              <a:t>Grade 7 - Volume</a:t>
            </a:r>
            <a:r>
              <a:rPr lang="en-US" sz="1000" b="1" i="0" u="none" strike="noStrike" cap="none">
                <a:solidFill>
                  <a:schemeClr val="dk1"/>
                </a:solidFill>
                <a:latin typeface="Georgia" panose="02040502050405020303" pitchFamily="18" charset="0"/>
                <a:ea typeface="Calibri"/>
                <a:cs typeface="Calibri"/>
                <a:sym typeface="Calibri"/>
              </a:rPr>
              <a:t> and </a:t>
            </a:r>
            <a:r>
              <a:rPr lang="en-US" sz="1000" b="1">
                <a:solidFill>
                  <a:schemeClr val="dk1"/>
                </a:solidFill>
                <a:latin typeface="Georgia" panose="02040502050405020303" pitchFamily="18" charset="0"/>
                <a:ea typeface="Calibri"/>
                <a:cs typeface="Calibri"/>
                <a:sym typeface="Calibri"/>
              </a:rPr>
              <a:t>Surface</a:t>
            </a:r>
            <a:r>
              <a:rPr lang="en-US" sz="1000" b="1" i="0" u="none" strike="noStrike" cap="none">
                <a:solidFill>
                  <a:schemeClr val="dk1"/>
                </a:solidFill>
                <a:latin typeface="Georgia" panose="02040502050405020303" pitchFamily="18" charset="0"/>
                <a:ea typeface="Calibri"/>
                <a:cs typeface="Calibri"/>
                <a:sym typeface="Calibri"/>
              </a:rPr>
              <a:t> </a:t>
            </a:r>
            <a:r>
              <a:rPr lang="en-US" sz="1000" b="1">
                <a:solidFill>
                  <a:schemeClr val="dk1"/>
                </a:solidFill>
                <a:latin typeface="Georgia" panose="02040502050405020303" pitchFamily="18" charset="0"/>
                <a:ea typeface="Calibri"/>
                <a:cs typeface="Calibri"/>
                <a:sym typeface="Calibri"/>
              </a:rPr>
              <a:t>Area</a:t>
            </a:r>
            <a:r>
              <a:rPr lang="en-US" sz="1000" b="1" i="0" u="none" strike="noStrike" cap="none">
                <a:solidFill>
                  <a:schemeClr val="dk1"/>
                </a:solidFill>
                <a:latin typeface="Georgia" panose="02040502050405020303" pitchFamily="18" charset="0"/>
                <a:ea typeface="Calibri"/>
                <a:cs typeface="Calibri"/>
                <a:sym typeface="Calibri"/>
              </a:rPr>
              <a:t> </a:t>
            </a:r>
            <a:r>
              <a:rPr lang="en-US" sz="1000" b="1">
                <a:solidFill>
                  <a:schemeClr val="dk1"/>
                </a:solidFill>
                <a:latin typeface="Georgia" panose="02040502050405020303" pitchFamily="18" charset="0"/>
                <a:ea typeface="Calibri"/>
                <a:cs typeface="Calibri"/>
                <a:sym typeface="Calibri"/>
              </a:rPr>
              <a:t>of Rectangular</a:t>
            </a:r>
            <a:r>
              <a:rPr lang="en-US" sz="1000" b="1" i="0" u="none" strike="noStrike" cap="none">
                <a:solidFill>
                  <a:schemeClr val="dk1"/>
                </a:solidFill>
                <a:latin typeface="Georgia" panose="02040502050405020303" pitchFamily="18" charset="0"/>
                <a:ea typeface="Calibri"/>
                <a:cs typeface="Calibri"/>
                <a:sym typeface="Calibri"/>
              </a:rPr>
              <a:t> </a:t>
            </a:r>
            <a:r>
              <a:rPr lang="en-US" sz="1000" b="1">
                <a:solidFill>
                  <a:schemeClr val="dk1"/>
                </a:solidFill>
                <a:latin typeface="Georgia" panose="02040502050405020303" pitchFamily="18" charset="0"/>
                <a:ea typeface="Calibri"/>
                <a:cs typeface="Calibri"/>
                <a:sym typeface="Calibri"/>
              </a:rPr>
              <a:t>Prisms</a:t>
            </a:r>
            <a:r>
              <a:rPr lang="en-US" sz="1000" b="1" i="0" u="none" strike="noStrike" cap="none">
                <a:solidFill>
                  <a:schemeClr val="dk1"/>
                </a:solidFill>
                <a:latin typeface="Georgia" panose="02040502050405020303" pitchFamily="18" charset="0"/>
                <a:ea typeface="Calibri"/>
                <a:cs typeface="Calibri"/>
                <a:sym typeface="Calibri"/>
              </a:rPr>
              <a:t> and </a:t>
            </a:r>
            <a:r>
              <a:rPr lang="en-US" sz="1000" b="1">
                <a:solidFill>
                  <a:schemeClr val="dk1"/>
                </a:solidFill>
                <a:latin typeface="Georgia" panose="02040502050405020303" pitchFamily="18" charset="0"/>
                <a:ea typeface="Calibri"/>
                <a:cs typeface="Calibri"/>
                <a:sym typeface="Calibri"/>
              </a:rPr>
              <a:t>Cylinders</a:t>
            </a:r>
            <a:endParaRPr lang="en-US" sz="1000" b="1">
              <a:solidFill>
                <a:schemeClr val="dk1"/>
              </a:solidFill>
              <a:latin typeface="Georgia" panose="02040502050405020303" pitchFamily="18" charset="0"/>
              <a:ea typeface="Calibri"/>
              <a:cs typeface="Calibri"/>
            </a:endParaRPr>
          </a:p>
          <a:p>
            <a:pPr marL="457200" indent="-304800">
              <a:buSzPts val="1200"/>
              <a:buFont typeface="Calibri"/>
              <a:buChar char="●"/>
            </a:pPr>
            <a:r>
              <a:rPr lang="en-US" sz="1000">
                <a:solidFill>
                  <a:schemeClr val="dk1"/>
                </a:solidFill>
                <a:latin typeface="Georgia" panose="02040502050405020303" pitchFamily="18" charset="0"/>
                <a:ea typeface="Calibri"/>
                <a:cs typeface="Calibri"/>
                <a:sym typeface="Calibri"/>
              </a:rPr>
              <a:t>Develop</a:t>
            </a:r>
            <a:r>
              <a:rPr lang="en-US" sz="1000" b="0" i="0" u="none" strike="noStrike" cap="none">
                <a:solidFill>
                  <a:schemeClr val="dk1"/>
                </a:solidFill>
                <a:latin typeface="Georgia" panose="02040502050405020303" pitchFamily="18" charset="0"/>
                <a:ea typeface="Calibri"/>
                <a:cs typeface="Calibri"/>
                <a:sym typeface="Calibri"/>
              </a:rPr>
              <a:t> the formulas for </a:t>
            </a:r>
            <a:r>
              <a:rPr lang="en-US" sz="1000">
                <a:solidFill>
                  <a:schemeClr val="dk1"/>
                </a:solidFill>
                <a:latin typeface="Georgia" panose="02040502050405020303" pitchFamily="18" charset="0"/>
                <a:ea typeface="Calibri"/>
                <a:cs typeface="Calibri"/>
                <a:sym typeface="Calibri"/>
              </a:rPr>
              <a:t>determining the </a:t>
            </a:r>
            <a:r>
              <a:rPr lang="en-US" sz="1000" b="0" i="0" u="none" strike="noStrike" cap="none">
                <a:solidFill>
                  <a:schemeClr val="dk1"/>
                </a:solidFill>
                <a:latin typeface="Georgia" panose="02040502050405020303" pitchFamily="18" charset="0"/>
                <a:ea typeface="Calibri"/>
                <a:cs typeface="Calibri"/>
                <a:sym typeface="Calibri"/>
              </a:rPr>
              <a:t>surface area of rectangular prisms and cylinders using two-dimensional diagrams or nets.</a:t>
            </a:r>
            <a:endParaRPr lang="en-US" sz="1000" b="0" i="0" u="none" strike="noStrike" cap="none">
              <a:solidFill>
                <a:schemeClr val="dk1"/>
              </a:solidFill>
              <a:latin typeface="Georgia" panose="02040502050405020303" pitchFamily="18" charset="0"/>
              <a:ea typeface="Calibri"/>
              <a:cs typeface="Calibri"/>
            </a:endParaRPr>
          </a:p>
          <a:p>
            <a:pPr marL="457200" indent="-304800">
              <a:buClr>
                <a:schemeClr val="dk1"/>
              </a:buClr>
              <a:buSzPts val="1200"/>
              <a:buFont typeface="Calibri"/>
              <a:buChar char="●"/>
            </a:pPr>
            <a:r>
              <a:rPr lang="en-US" sz="1000">
                <a:solidFill>
                  <a:schemeClr val="dk1"/>
                </a:solidFill>
                <a:latin typeface="Georgia" panose="02040502050405020303" pitchFamily="18" charset="0"/>
                <a:ea typeface="Calibri"/>
                <a:cs typeface="Calibri"/>
                <a:sym typeface="Calibri"/>
              </a:rPr>
              <a:t>Develop </a:t>
            </a:r>
            <a:r>
              <a:rPr lang="en-US" sz="1000" b="0" i="0" u="none" strike="noStrike" cap="none">
                <a:solidFill>
                  <a:schemeClr val="dk1"/>
                </a:solidFill>
                <a:latin typeface="Georgia" panose="02040502050405020303" pitchFamily="18" charset="0"/>
                <a:ea typeface="Calibri"/>
                <a:cs typeface="Calibri"/>
                <a:sym typeface="Calibri"/>
              </a:rPr>
              <a:t>the formulas for </a:t>
            </a:r>
            <a:r>
              <a:rPr lang="en-US" sz="1000">
                <a:solidFill>
                  <a:schemeClr val="dk1"/>
                </a:solidFill>
                <a:latin typeface="Georgia" panose="02040502050405020303" pitchFamily="18" charset="0"/>
                <a:ea typeface="Calibri"/>
                <a:cs typeface="Calibri"/>
                <a:sym typeface="Calibri"/>
              </a:rPr>
              <a:t>determining the </a:t>
            </a:r>
            <a:r>
              <a:rPr lang="en-US" sz="1000" b="0" i="0" u="none" strike="noStrike" cap="none">
                <a:solidFill>
                  <a:schemeClr val="dk1"/>
                </a:solidFill>
                <a:latin typeface="Georgia" panose="02040502050405020303" pitchFamily="18" charset="0"/>
                <a:ea typeface="Calibri"/>
                <a:cs typeface="Calibri"/>
                <a:sym typeface="Calibri"/>
              </a:rPr>
              <a:t>volume of rectangular prisms and cylinders</a:t>
            </a:r>
            <a:r>
              <a:rPr lang="en-US" sz="1000">
                <a:solidFill>
                  <a:schemeClr val="dk1"/>
                </a:solidFill>
                <a:latin typeface="Georgia" panose="02040502050405020303" pitchFamily="18" charset="0"/>
                <a:ea typeface="Calibri"/>
                <a:cs typeface="Calibri"/>
                <a:sym typeface="Calibri"/>
              </a:rPr>
              <a:t> using concrete objects </a:t>
            </a:r>
            <a:r>
              <a:rPr lang="en-US" sz="1000" b="0" i="0" u="none" strike="noStrike" cap="none">
                <a:solidFill>
                  <a:schemeClr val="dk1"/>
                </a:solidFill>
                <a:latin typeface="Georgia" panose="02040502050405020303" pitchFamily="18" charset="0"/>
                <a:ea typeface="Calibri"/>
                <a:cs typeface="Calibri"/>
                <a:sym typeface="Calibri"/>
              </a:rPr>
              <a:t>and </a:t>
            </a:r>
            <a:r>
              <a:rPr lang="en-US" sz="1000">
                <a:solidFill>
                  <a:schemeClr val="dk1"/>
                </a:solidFill>
                <a:latin typeface="Georgia" panose="02040502050405020303" pitchFamily="18" charset="0"/>
                <a:ea typeface="Calibri"/>
                <a:cs typeface="Calibri"/>
                <a:sym typeface="Calibri"/>
              </a:rPr>
              <a:t>diagrams</a:t>
            </a:r>
            <a:r>
              <a:rPr lang="en-US" sz="1000" b="0" i="0" u="none" strike="noStrike" cap="none">
                <a:solidFill>
                  <a:schemeClr val="dk1"/>
                </a:solidFill>
                <a:latin typeface="Georgia" panose="02040502050405020303" pitchFamily="18" charset="0"/>
                <a:ea typeface="Calibri"/>
                <a:cs typeface="Calibri"/>
                <a:sym typeface="Calibri"/>
              </a:rPr>
              <a:t>.</a:t>
            </a:r>
            <a:r>
              <a:rPr lang="en-US" sz="1000">
                <a:solidFill>
                  <a:schemeClr val="dk1"/>
                </a:solidFill>
                <a:latin typeface="Georgia" panose="02040502050405020303" pitchFamily="18" charset="0"/>
                <a:ea typeface="Calibri"/>
                <a:cs typeface="Calibri"/>
                <a:sym typeface="Calibri"/>
              </a:rPr>
              <a:t> </a:t>
            </a:r>
            <a:endParaRPr lang="en-US" sz="1000">
              <a:solidFill>
                <a:schemeClr val="dk1"/>
              </a:solidFill>
              <a:latin typeface="Georgia" panose="02040502050405020303" pitchFamily="18" charset="0"/>
              <a:ea typeface="Calibri"/>
              <a:cs typeface="Calibri"/>
            </a:endParaRPr>
          </a:p>
          <a:p>
            <a:pPr marL="457200" indent="-304800">
              <a:buClr>
                <a:schemeClr val="dk1"/>
              </a:buClr>
              <a:buSzPts val="1200"/>
              <a:buFont typeface="Calibri"/>
              <a:buChar char="●"/>
            </a:pPr>
            <a:r>
              <a:rPr lang="en-US" sz="1000">
                <a:solidFill>
                  <a:schemeClr val="dk1"/>
                </a:solidFill>
                <a:latin typeface="Georgia" panose="02040502050405020303" pitchFamily="18" charset="0"/>
                <a:ea typeface="Calibri"/>
                <a:cs typeface="Calibri"/>
              </a:rPr>
              <a:t>Describe how the formula </a:t>
            </a:r>
            <a:r>
              <a:rPr lang="en-US" sz="1000" i="1">
                <a:solidFill>
                  <a:schemeClr val="dk1"/>
                </a:solidFill>
                <a:latin typeface="Georgia" panose="02040502050405020303" pitchFamily="18" charset="0"/>
                <a:ea typeface="Calibri"/>
                <a:cs typeface="Calibri"/>
              </a:rPr>
              <a:t>V</a:t>
            </a:r>
            <a:r>
              <a:rPr lang="en-US" sz="1000">
                <a:solidFill>
                  <a:schemeClr val="dk1"/>
                </a:solidFill>
                <a:latin typeface="Georgia" panose="02040502050405020303" pitchFamily="18" charset="0"/>
                <a:ea typeface="Calibri"/>
                <a:cs typeface="Calibri"/>
              </a:rPr>
              <a:t> = </a:t>
            </a:r>
            <a:r>
              <a:rPr lang="en-US" sz="1000" i="1" err="1">
                <a:solidFill>
                  <a:schemeClr val="dk1"/>
                </a:solidFill>
                <a:latin typeface="Georgia" panose="02040502050405020303" pitchFamily="18" charset="0"/>
                <a:ea typeface="Calibri"/>
                <a:cs typeface="Calibri"/>
              </a:rPr>
              <a:t>Bh</a:t>
            </a:r>
            <a:r>
              <a:rPr lang="en-US" sz="1000">
                <a:solidFill>
                  <a:schemeClr val="dk1"/>
                </a:solidFill>
                <a:latin typeface="Georgia" panose="02040502050405020303" pitchFamily="18" charset="0"/>
                <a:ea typeface="Calibri"/>
                <a:cs typeface="Calibri"/>
              </a:rPr>
              <a:t>, when </a:t>
            </a:r>
            <a:r>
              <a:rPr lang="en-US" sz="1000" i="1">
                <a:solidFill>
                  <a:schemeClr val="dk1"/>
                </a:solidFill>
                <a:latin typeface="Georgia" panose="02040502050405020303" pitchFamily="18" charset="0"/>
                <a:ea typeface="Calibri"/>
                <a:cs typeface="Calibri"/>
              </a:rPr>
              <a:t>B</a:t>
            </a:r>
            <a:r>
              <a:rPr lang="en-US" sz="1000">
                <a:solidFill>
                  <a:schemeClr val="dk1"/>
                </a:solidFill>
                <a:latin typeface="Georgia" panose="02040502050405020303" pitchFamily="18" charset="0"/>
                <a:ea typeface="Calibri"/>
                <a:cs typeface="Calibri"/>
              </a:rPr>
              <a:t> is the area of the base and </a:t>
            </a:r>
            <a:r>
              <a:rPr lang="en-US" sz="1000" i="1">
                <a:solidFill>
                  <a:schemeClr val="dk1"/>
                </a:solidFill>
                <a:latin typeface="Georgia" panose="02040502050405020303" pitchFamily="18" charset="0"/>
                <a:ea typeface="Calibri"/>
                <a:cs typeface="Calibri"/>
              </a:rPr>
              <a:t>h</a:t>
            </a:r>
            <a:r>
              <a:rPr lang="en-US" sz="1000">
                <a:solidFill>
                  <a:schemeClr val="dk1"/>
                </a:solidFill>
                <a:latin typeface="Georgia" panose="02040502050405020303" pitchFamily="18" charset="0"/>
                <a:ea typeface="Calibri"/>
                <a:cs typeface="Calibri"/>
              </a:rPr>
              <a:t> is the height, can be used to determine the volume for both rectangular prisms and cylinders.</a:t>
            </a:r>
          </a:p>
        </p:txBody>
      </p:sp>
      <p:sp>
        <p:nvSpPr>
          <p:cNvPr id="603" name="Google Shape;603;p82"/>
          <p:cNvSpPr txBox="1"/>
          <p:nvPr/>
        </p:nvSpPr>
        <p:spPr>
          <a:xfrm>
            <a:off x="3201300" y="1284800"/>
            <a:ext cx="2529000" cy="1107965"/>
          </a:xfrm>
          <a:prstGeom prst="rect">
            <a:avLst/>
          </a:prstGeom>
          <a:noFill/>
          <a:ln w="127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a:buSzPts val="1200"/>
            </a:pPr>
            <a:r>
              <a:rPr lang="en-US" sz="1000" b="1">
                <a:solidFill>
                  <a:schemeClr val="dk1"/>
                </a:solidFill>
                <a:latin typeface="Georgia" panose="02040502050405020303" pitchFamily="18" charset="0"/>
                <a:ea typeface="Calibri"/>
                <a:cs typeface="Calibri"/>
                <a:sym typeface="Calibri"/>
              </a:rPr>
              <a:t>Grade 6 -  Circumference and Area of Circles</a:t>
            </a:r>
            <a:endParaRPr lang="en-US" sz="1000" b="1" i="0" u="none" strike="noStrike" cap="none">
              <a:solidFill>
                <a:schemeClr val="dk1"/>
              </a:solidFill>
              <a:latin typeface="Georgia" panose="02040502050405020303" pitchFamily="18" charset="0"/>
              <a:ea typeface="Calibri"/>
              <a:cs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US" sz="1000" b="0" i="0" u="none" strike="noStrike" cap="none">
                <a:solidFill>
                  <a:schemeClr val="dk1"/>
                </a:solidFill>
                <a:latin typeface="Georgia" panose="02040502050405020303" pitchFamily="18" charset="0"/>
                <a:ea typeface="Calibri"/>
                <a:cs typeface="Calibri"/>
                <a:sym typeface="Calibri"/>
              </a:rPr>
              <a:t>Develop the formula for circumference using the relationship between diameter, radius and pi.</a:t>
            </a:r>
            <a:endParaRPr lang="en-US" sz="1000" b="0" i="0" u="none" strike="noStrike" cap="none">
              <a:solidFill>
                <a:schemeClr val="dk1"/>
              </a:solidFill>
              <a:latin typeface="Georgia" panose="02040502050405020303" pitchFamily="18" charset="0"/>
              <a:ea typeface="Calibri"/>
              <a:cs typeface="Calibri"/>
            </a:endParaRPr>
          </a:p>
        </p:txBody>
      </p:sp>
      <p:sp>
        <p:nvSpPr>
          <p:cNvPr id="605" name="Google Shape;605;p82"/>
          <p:cNvSpPr/>
          <p:nvPr/>
        </p:nvSpPr>
        <p:spPr>
          <a:xfrm>
            <a:off x="3307500" y="4573218"/>
            <a:ext cx="2529000" cy="47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C00000"/>
                </a:solidFill>
                <a:latin typeface="Georgia"/>
                <a:ea typeface="Josefin Sans"/>
                <a:cs typeface="Josefin Sans"/>
                <a:sym typeface="Josefin Sans"/>
              </a:rPr>
              <a:t>Draft 2023 </a:t>
            </a:r>
            <a:r>
              <a:rPr lang="en-US" sz="1400" b="0" u="none" strike="noStrike" cap="none">
                <a:solidFill>
                  <a:srgbClr val="C00000"/>
                </a:solidFill>
                <a:latin typeface="Georgia"/>
                <a:ea typeface="Josefin Sans"/>
                <a:cs typeface="Josefin Sans"/>
                <a:sym typeface="Josefin Sans"/>
              </a:rPr>
              <a:t>Mathematics SOL</a:t>
            </a:r>
            <a:endParaRPr lang="en-US" sz="1400" b="0" u="none" strike="noStrike" cap="none">
              <a:solidFill>
                <a:srgbClr val="000000"/>
              </a:solidFill>
              <a:latin typeface="Georgia"/>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latin typeface="Arial"/>
                <a:ea typeface="Arial"/>
                <a:cs typeface="Arial"/>
              </a:rPr>
            </a:br>
            <a:endParaRPr lang="en-US" sz="1400" b="0" i="0" u="none" strike="noStrike" cap="none">
              <a:solidFill>
                <a:srgbClr val="000000"/>
              </a:solidFill>
              <a:latin typeface="Georgia"/>
              <a:ea typeface="Arial"/>
              <a:cs typeface="Arial"/>
            </a:endParaRPr>
          </a:p>
        </p:txBody>
      </p:sp>
      <p:sp>
        <p:nvSpPr>
          <p:cNvPr id="2" name="Google Shape;603;p82">
            <a:extLst>
              <a:ext uri="{FF2B5EF4-FFF2-40B4-BE49-F238E27FC236}">
                <a16:creationId xmlns:a16="http://schemas.microsoft.com/office/drawing/2014/main" id="{53B8BC51-5167-6914-7CCC-CDCD88598605}"/>
              </a:ext>
            </a:extLst>
          </p:cNvPr>
          <p:cNvSpPr txBox="1"/>
          <p:nvPr/>
        </p:nvSpPr>
        <p:spPr>
          <a:xfrm>
            <a:off x="3201300" y="2582414"/>
            <a:ext cx="2529000" cy="1569630"/>
          </a:xfrm>
          <a:prstGeom prst="rect">
            <a:avLst/>
          </a:prstGeom>
          <a:noFill/>
          <a:ln w="127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a:buSzPts val="1200"/>
            </a:pPr>
            <a:r>
              <a:rPr lang="en-US" sz="1000" b="1" i="0" u="none" strike="noStrike" cap="none">
                <a:solidFill>
                  <a:schemeClr val="dk1"/>
                </a:solidFill>
                <a:latin typeface="Georgia" panose="02040502050405020303" pitchFamily="18" charset="0"/>
                <a:ea typeface="Calibri"/>
                <a:cs typeface="Calibri"/>
                <a:sym typeface="Calibri"/>
              </a:rPr>
              <a:t>Grade 6 -</a:t>
            </a:r>
            <a:r>
              <a:rPr lang="en-US" sz="1000" b="1">
                <a:solidFill>
                  <a:schemeClr val="dk1"/>
                </a:solidFill>
                <a:latin typeface="Georgia" panose="02040502050405020303" pitchFamily="18" charset="0"/>
                <a:ea typeface="Calibri"/>
                <a:cs typeface="Calibri"/>
                <a:sym typeface="Calibri"/>
              </a:rPr>
              <a:t> Area and Perimeter of Triangles, Rectangles, and Parallelograms</a:t>
            </a:r>
            <a:r>
              <a:rPr lang="en-US" sz="1000" b="1" i="0" u="none" strike="noStrike" cap="none">
                <a:solidFill>
                  <a:schemeClr val="dk1"/>
                </a:solidFill>
                <a:latin typeface="Georgia" panose="02040502050405020303" pitchFamily="18" charset="0"/>
                <a:ea typeface="Calibri"/>
                <a:cs typeface="Calibri"/>
                <a:sym typeface="Calibri"/>
              </a:rPr>
              <a:t>.</a:t>
            </a:r>
            <a:endParaRPr lang="en-US" sz="1000" b="1" i="0" u="none" strike="noStrike" cap="none">
              <a:solidFill>
                <a:schemeClr val="dk1"/>
              </a:solidFill>
              <a:latin typeface="Georgia" panose="02040502050405020303" pitchFamily="18" charset="0"/>
              <a:ea typeface="Calibri"/>
              <a:cs typeface="Calibri"/>
            </a:endParaRPr>
          </a:p>
          <a:p>
            <a:pPr marL="457200" indent="-304800">
              <a:buClr>
                <a:schemeClr val="dk1"/>
              </a:buClr>
              <a:buSzPts val="1200"/>
              <a:buFont typeface="Calibri"/>
              <a:buChar char="●"/>
            </a:pPr>
            <a:r>
              <a:rPr lang="en-US" sz="1000" b="0" i="0" u="none" strike="noStrike" cap="none">
                <a:solidFill>
                  <a:schemeClr val="dk1"/>
                </a:solidFill>
                <a:latin typeface="Georgia" panose="02040502050405020303" pitchFamily="18" charset="0"/>
                <a:ea typeface="Calibri"/>
                <a:cs typeface="Calibri"/>
                <a:sym typeface="Calibri"/>
              </a:rPr>
              <a:t>Develop the formula for </a:t>
            </a:r>
            <a:r>
              <a:rPr lang="en-US" sz="1000">
                <a:solidFill>
                  <a:schemeClr val="dk1"/>
                </a:solidFill>
                <a:latin typeface="Georgia" panose="02040502050405020303" pitchFamily="18" charset="0"/>
                <a:ea typeface="Calibri"/>
                <a:cs typeface="Calibri"/>
                <a:sym typeface="Calibri"/>
              </a:rPr>
              <a:t>determining </a:t>
            </a:r>
            <a:r>
              <a:rPr lang="en-US" sz="1000" b="0" i="0" u="none" strike="noStrike" cap="none">
                <a:solidFill>
                  <a:schemeClr val="dk1"/>
                </a:solidFill>
                <a:latin typeface="Georgia" panose="02040502050405020303" pitchFamily="18" charset="0"/>
                <a:ea typeface="Calibri"/>
                <a:cs typeface="Calibri"/>
                <a:sym typeface="Calibri"/>
              </a:rPr>
              <a:t>the </a:t>
            </a:r>
            <a:r>
              <a:rPr lang="en-US" sz="1000">
                <a:solidFill>
                  <a:schemeClr val="dk1"/>
                </a:solidFill>
                <a:latin typeface="Georgia" panose="02040502050405020303" pitchFamily="18" charset="0"/>
                <a:ea typeface="Calibri"/>
                <a:cs typeface="Calibri"/>
                <a:sym typeface="Calibri"/>
              </a:rPr>
              <a:t>area of parallelograms </a:t>
            </a:r>
            <a:r>
              <a:rPr lang="en-US" sz="1000" b="0" i="0" u="none" strike="noStrike" cap="none">
                <a:solidFill>
                  <a:schemeClr val="dk1"/>
                </a:solidFill>
                <a:latin typeface="Georgia" panose="02040502050405020303" pitchFamily="18" charset="0"/>
                <a:ea typeface="Calibri"/>
                <a:cs typeface="Calibri"/>
                <a:sym typeface="Calibri"/>
              </a:rPr>
              <a:t>and </a:t>
            </a:r>
            <a:r>
              <a:rPr lang="en-US" sz="1000">
                <a:solidFill>
                  <a:schemeClr val="dk1"/>
                </a:solidFill>
                <a:latin typeface="Georgia" panose="02040502050405020303" pitchFamily="18" charset="0"/>
                <a:ea typeface="Calibri"/>
                <a:cs typeface="Calibri"/>
                <a:sym typeface="Calibri"/>
              </a:rPr>
              <a:t>triangles using manipulatives (e</a:t>
            </a:r>
            <a:r>
              <a:rPr lang="en-US" sz="1000" b="0" i="0" u="none" strike="noStrike" cap="none">
                <a:solidFill>
                  <a:schemeClr val="dk1"/>
                </a:solidFill>
                <a:latin typeface="Georgia" panose="02040502050405020303" pitchFamily="18" charset="0"/>
                <a:ea typeface="Calibri"/>
                <a:cs typeface="Calibri"/>
                <a:sym typeface="Calibri"/>
              </a:rPr>
              <a:t>.</a:t>
            </a:r>
            <a:r>
              <a:rPr lang="en-US" sz="1000">
                <a:solidFill>
                  <a:schemeClr val="dk1"/>
                </a:solidFill>
                <a:latin typeface="Georgia" panose="02040502050405020303" pitchFamily="18" charset="0"/>
                <a:ea typeface="Calibri"/>
                <a:cs typeface="Calibri"/>
                <a:sym typeface="Calibri"/>
              </a:rPr>
              <a:t>g., two-dimensional diagrams, grid paper, etc.).</a:t>
            </a:r>
            <a:endParaRPr lang="en-US" sz="1000" b="0" i="0" u="none" strike="noStrike" cap="none">
              <a:solidFill>
                <a:schemeClr val="dk1"/>
              </a:solidFill>
              <a:latin typeface="Georgia" panose="02040502050405020303" pitchFamily="18" charset="0"/>
              <a:ea typeface="Calibri"/>
              <a:cs typeface="Calibri"/>
            </a:endParaRPr>
          </a:p>
        </p:txBody>
      </p:sp>
      <p:sp>
        <p:nvSpPr>
          <p:cNvPr id="3" name="Google Shape;603;p82">
            <a:extLst>
              <a:ext uri="{FF2B5EF4-FFF2-40B4-BE49-F238E27FC236}">
                <a16:creationId xmlns:a16="http://schemas.microsoft.com/office/drawing/2014/main" id="{9E197F82-1AFD-D54D-FDCB-78A14B14A0C0}"/>
              </a:ext>
            </a:extLst>
          </p:cNvPr>
          <p:cNvSpPr txBox="1"/>
          <p:nvPr/>
        </p:nvSpPr>
        <p:spPr>
          <a:xfrm>
            <a:off x="343201" y="1284800"/>
            <a:ext cx="2529000" cy="1107965"/>
          </a:xfrm>
          <a:prstGeom prst="rect">
            <a:avLst/>
          </a:prstGeom>
          <a:noFill/>
          <a:ln w="127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a:buSzPts val="1200"/>
            </a:pPr>
            <a:r>
              <a:rPr lang="en-US" sz="1000" b="1">
                <a:solidFill>
                  <a:schemeClr val="dk1"/>
                </a:solidFill>
                <a:latin typeface="Georgia" panose="02040502050405020303" pitchFamily="18" charset="0"/>
                <a:ea typeface="Calibri"/>
                <a:cs typeface="Calibri"/>
                <a:sym typeface="Calibri"/>
              </a:rPr>
              <a:t>Grade 4 -  Area and Perimeter of Rectangles</a:t>
            </a:r>
            <a:endParaRPr lang="en-US" sz="1000" b="1" i="0" u="none" strike="noStrike" cap="none">
              <a:solidFill>
                <a:schemeClr val="dk1"/>
              </a:solidFill>
              <a:latin typeface="Georgia" panose="02040502050405020303" pitchFamily="18" charset="0"/>
              <a:ea typeface="Calibri"/>
              <a:cs typeface="Calibri"/>
            </a:endParaRPr>
          </a:p>
          <a:p>
            <a:pPr marL="457200" indent="-304800">
              <a:buClr>
                <a:schemeClr val="dk1"/>
              </a:buClr>
              <a:buSzPts val="1200"/>
              <a:buFont typeface="Calibri"/>
              <a:buChar char="●"/>
            </a:pPr>
            <a:r>
              <a:rPr lang="en-US" sz="1000">
                <a:solidFill>
                  <a:schemeClr val="dk1"/>
                </a:solidFill>
                <a:latin typeface="Georgia" panose="02040502050405020303" pitchFamily="18" charset="0"/>
                <a:ea typeface="Calibri"/>
                <a:cs typeface="Calibri"/>
                <a:sym typeface="Calibri"/>
              </a:rPr>
              <a:t>Use concrete materials and pictorial models to develop a </a:t>
            </a:r>
            <a:r>
              <a:rPr lang="en-US" sz="1000" b="0" i="0" u="none" strike="noStrike" cap="none">
                <a:solidFill>
                  <a:schemeClr val="dk1"/>
                </a:solidFill>
                <a:latin typeface="Georgia" panose="02040502050405020303" pitchFamily="18" charset="0"/>
                <a:ea typeface="Calibri"/>
                <a:cs typeface="Calibri"/>
                <a:sym typeface="Calibri"/>
              </a:rPr>
              <a:t>formula for the </a:t>
            </a:r>
            <a:r>
              <a:rPr lang="en-US" sz="1000">
                <a:solidFill>
                  <a:schemeClr val="dk1"/>
                </a:solidFill>
                <a:latin typeface="Georgia" panose="02040502050405020303" pitchFamily="18" charset="0"/>
                <a:ea typeface="Calibri"/>
                <a:cs typeface="Calibri"/>
                <a:sym typeface="Calibri"/>
              </a:rPr>
              <a:t>area </a:t>
            </a:r>
            <a:r>
              <a:rPr lang="en-US" sz="1000" b="0" i="0" u="none" strike="noStrike" cap="none">
                <a:solidFill>
                  <a:schemeClr val="dk1"/>
                </a:solidFill>
                <a:latin typeface="Georgia" panose="02040502050405020303" pitchFamily="18" charset="0"/>
                <a:ea typeface="Calibri"/>
                <a:cs typeface="Calibri"/>
                <a:sym typeface="Calibri"/>
              </a:rPr>
              <a:t>and </a:t>
            </a:r>
            <a:r>
              <a:rPr lang="en-US" sz="1000">
                <a:solidFill>
                  <a:schemeClr val="dk1"/>
                </a:solidFill>
                <a:latin typeface="Georgia" panose="02040502050405020303" pitchFamily="18" charset="0"/>
                <a:ea typeface="Calibri"/>
                <a:cs typeface="Calibri"/>
                <a:sym typeface="Calibri"/>
              </a:rPr>
              <a:t>perimeter of a rectangle </a:t>
            </a:r>
            <a:endParaRPr lang="en-US" sz="1000" b="0" i="0" u="none" strike="noStrike" cap="none">
              <a:solidFill>
                <a:schemeClr val="dk1"/>
              </a:solidFill>
              <a:latin typeface="Georgia" panose="02040502050405020303" pitchFamily="18" charset="0"/>
              <a:ea typeface="Calibri"/>
              <a:cs typeface="Calibri"/>
            </a:endParaRPr>
          </a:p>
        </p:txBody>
      </p:sp>
      <p:sp>
        <p:nvSpPr>
          <p:cNvPr id="4" name="Google Shape;603;p82">
            <a:extLst>
              <a:ext uri="{FF2B5EF4-FFF2-40B4-BE49-F238E27FC236}">
                <a16:creationId xmlns:a16="http://schemas.microsoft.com/office/drawing/2014/main" id="{9959D492-4328-3FDC-215A-9F4C800228BB}"/>
              </a:ext>
            </a:extLst>
          </p:cNvPr>
          <p:cNvSpPr txBox="1"/>
          <p:nvPr/>
        </p:nvSpPr>
        <p:spPr>
          <a:xfrm>
            <a:off x="361405" y="2571750"/>
            <a:ext cx="2529000" cy="954077"/>
          </a:xfrm>
          <a:prstGeom prst="rect">
            <a:avLst/>
          </a:prstGeom>
          <a:noFill/>
          <a:ln w="127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a:buSzPts val="1200"/>
            </a:pPr>
            <a:r>
              <a:rPr lang="en-US" sz="1000" b="1">
                <a:solidFill>
                  <a:schemeClr val="dk1"/>
                </a:solidFill>
                <a:latin typeface="Georgia" panose="02040502050405020303" pitchFamily="18" charset="0"/>
                <a:ea typeface="Calibri"/>
                <a:cs typeface="Calibri"/>
                <a:sym typeface="Calibri"/>
              </a:rPr>
              <a:t>Grade 5 -  Area of Right Triangles</a:t>
            </a:r>
            <a:endParaRPr lang="en-US" sz="1000" b="1" i="0" u="none" strike="noStrike" cap="none">
              <a:solidFill>
                <a:schemeClr val="dk1"/>
              </a:solidFill>
              <a:latin typeface="Georgia" panose="02040502050405020303" pitchFamily="18" charset="0"/>
              <a:ea typeface="Calibri"/>
              <a:cs typeface="Calibri"/>
            </a:endParaRPr>
          </a:p>
          <a:p>
            <a:pPr marL="457200" indent="-304800">
              <a:buClr>
                <a:schemeClr val="dk1"/>
              </a:buClr>
              <a:buSzPts val="1200"/>
              <a:buFont typeface="Calibri"/>
              <a:buChar char="●"/>
            </a:pPr>
            <a:r>
              <a:rPr lang="en-US" sz="1000">
                <a:solidFill>
                  <a:schemeClr val="dk1"/>
                </a:solidFill>
                <a:latin typeface="Georgia" panose="02040502050405020303" pitchFamily="18" charset="0"/>
                <a:ea typeface="Calibri"/>
                <a:cs typeface="Calibri"/>
                <a:sym typeface="Calibri"/>
              </a:rPr>
              <a:t>Investigate and develop a </a:t>
            </a:r>
            <a:r>
              <a:rPr lang="en-US" sz="1000" b="0" i="0" u="none" strike="noStrike" cap="none">
                <a:solidFill>
                  <a:schemeClr val="dk1"/>
                </a:solidFill>
                <a:latin typeface="Georgia" panose="02040502050405020303" pitchFamily="18" charset="0"/>
                <a:ea typeface="Calibri"/>
                <a:cs typeface="Calibri"/>
                <a:sym typeface="Calibri"/>
              </a:rPr>
              <a:t>formula </a:t>
            </a:r>
            <a:r>
              <a:rPr lang="en-US" sz="1000">
                <a:solidFill>
                  <a:schemeClr val="dk1"/>
                </a:solidFill>
                <a:latin typeface="Georgia" panose="02040502050405020303" pitchFamily="18" charset="0"/>
                <a:ea typeface="Calibri"/>
                <a:cs typeface="Calibri"/>
                <a:sym typeface="Calibri"/>
              </a:rPr>
              <a:t>to estimate and determine </a:t>
            </a:r>
            <a:r>
              <a:rPr lang="en-US" sz="1000" b="0" i="0" u="none" strike="noStrike" cap="none">
                <a:solidFill>
                  <a:schemeClr val="dk1"/>
                </a:solidFill>
                <a:latin typeface="Georgia" panose="02040502050405020303" pitchFamily="18" charset="0"/>
                <a:ea typeface="Calibri"/>
                <a:cs typeface="Calibri"/>
                <a:sym typeface="Calibri"/>
              </a:rPr>
              <a:t>the </a:t>
            </a:r>
            <a:r>
              <a:rPr lang="en-US" sz="1000">
                <a:solidFill>
                  <a:schemeClr val="dk1"/>
                </a:solidFill>
                <a:latin typeface="Georgia" panose="02040502050405020303" pitchFamily="18" charset="0"/>
                <a:ea typeface="Calibri"/>
                <a:cs typeface="Calibri"/>
                <a:sym typeface="Calibri"/>
              </a:rPr>
              <a:t>area of a right triangle</a:t>
            </a:r>
            <a:endParaRPr lang="en-US" sz="1000" b="0" i="0" u="none" strike="noStrike" cap="none">
              <a:solidFill>
                <a:schemeClr val="dk1"/>
              </a:solidFill>
              <a:latin typeface="Georgia" panose="02040502050405020303" pitchFamily="18" charset="0"/>
              <a:ea typeface="Calibri"/>
              <a:cs typeface="Calibri"/>
            </a:endParaRPr>
          </a:p>
        </p:txBody>
      </p:sp>
      <p:sp>
        <p:nvSpPr>
          <p:cNvPr id="5" name="Google Shape;243;p42" descr="Label for bottom of slide shows Virginia Department of Education, 2023">
            <a:extLst>
              <a:ext uri="{FF2B5EF4-FFF2-40B4-BE49-F238E27FC236}">
                <a16:creationId xmlns:a16="http://schemas.microsoft.com/office/drawing/2014/main" id="{4D69BA26-6635-66B0-6B33-1CE5B696E8EA}"/>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2001881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3"/>
          <p:cNvSpPr txBox="1">
            <a:spLocks noGrp="1"/>
          </p:cNvSpPr>
          <p:nvPr>
            <p:ph type="title"/>
          </p:nvPr>
        </p:nvSpPr>
        <p:spPr>
          <a:xfrm>
            <a:off x="366750" y="57872"/>
            <a:ext cx="8410500" cy="5501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0" cap="small">
                <a:solidFill>
                  <a:srgbClr val="003C71"/>
                </a:solidFill>
                <a:latin typeface="Georgia"/>
                <a:ea typeface="Georgia"/>
                <a:cs typeface="Georgia"/>
                <a:sym typeface="Georgia"/>
              </a:rPr>
              <a:t>Improve Vertical Coherence</a:t>
            </a:r>
            <a:endParaRPr sz="3000" b="0" cap="small">
              <a:solidFill>
                <a:srgbClr val="003C71"/>
              </a:solidFill>
              <a:latin typeface="Georgia"/>
              <a:ea typeface="Georgia"/>
              <a:cs typeface="Georgia"/>
              <a:sym typeface="Georgia"/>
            </a:endParaRPr>
          </a:p>
          <a:p>
            <a:pPr marL="0" lvl="0" indent="0" algn="l" rtl="0">
              <a:lnSpc>
                <a:spcPct val="100000"/>
              </a:lnSpc>
              <a:spcBef>
                <a:spcPts val="0"/>
              </a:spcBef>
              <a:spcAft>
                <a:spcPts val="0"/>
              </a:spcAft>
              <a:buSzPts val="2800"/>
              <a:buNone/>
            </a:pPr>
            <a:r>
              <a:rPr lang="en-US" sz="3000" b="0" cap="small">
                <a:solidFill>
                  <a:srgbClr val="003C71"/>
                </a:solidFill>
                <a:latin typeface="Georgia"/>
                <a:ea typeface="Georgia"/>
                <a:cs typeface="Georgia"/>
                <a:sym typeface="Georgia"/>
              </a:rPr>
              <a:t>(Functions - Grade 8 through Mathematical Analysis)</a:t>
            </a:r>
            <a:endParaRPr sz="3000" b="0" cap="small">
              <a:solidFill>
                <a:srgbClr val="003C71"/>
              </a:solidFill>
              <a:latin typeface="Georgia"/>
              <a:ea typeface="Georgia"/>
              <a:cs typeface="Georgia"/>
              <a:sym typeface="Georgia"/>
            </a:endParaRPr>
          </a:p>
        </p:txBody>
      </p:sp>
      <p:sp>
        <p:nvSpPr>
          <p:cNvPr id="491" name="Google Shape;491;p73"/>
          <p:cNvSpPr txBox="1"/>
          <p:nvPr/>
        </p:nvSpPr>
        <p:spPr>
          <a:xfrm>
            <a:off x="452800" y="1803799"/>
            <a:ext cx="1775700" cy="1693200"/>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400" b="1" i="0" u="none" strike="noStrike" cap="none">
                <a:solidFill>
                  <a:srgbClr val="000000"/>
                </a:solidFill>
                <a:latin typeface="Georgia"/>
                <a:ea typeface="Josefin Sans"/>
                <a:cs typeface="Josefin Sans"/>
                <a:sym typeface="Josefin Sans"/>
              </a:rPr>
              <a:t>Grade 8</a:t>
            </a:r>
            <a:r>
              <a:rPr lang="en-US" sz="1400" b="0" i="0" u="none" strike="noStrike" cap="none">
                <a:solidFill>
                  <a:srgbClr val="000000"/>
                </a:solidFill>
                <a:latin typeface="Georgia"/>
                <a:ea typeface="Josefin Sans"/>
                <a:cs typeface="Josefin Sans"/>
                <a:sym typeface="Josefin Sans"/>
              </a:rPr>
              <a:t>:</a:t>
            </a:r>
            <a:r>
              <a:rPr lang="en-US">
                <a:latin typeface="Georgia"/>
                <a:ea typeface="Josefin Sans"/>
                <a:cs typeface="Josefin Sans"/>
                <a:sym typeface="Josefin Sans"/>
              </a:rPr>
              <a:t> </a:t>
            </a:r>
            <a:endParaRPr lang="en-US" sz="1400" b="0" i="0" u="none" strike="noStrike" cap="none">
              <a:solidFill>
                <a:srgbClr val="000000"/>
              </a:solidFill>
              <a:latin typeface="Georgia"/>
              <a:ea typeface="Josefin Sans"/>
              <a:cs typeface="Josefi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Josefin Sans"/>
                <a:cs typeface="Josefin Sans"/>
                <a:sym typeface="Josefin Sans"/>
              </a:rPr>
              <a:t>Key Characteristics of Linear Functions (slope; y-intercept; independent/</a:t>
            </a:r>
            <a:br>
              <a:rPr lang="en-US" sz="1400" b="0" i="0" u="none" strike="noStrike" cap="none">
                <a:latin typeface="Georgia"/>
                <a:ea typeface="Josefin Sans"/>
                <a:cs typeface="Josefin Sans"/>
              </a:rPr>
            </a:br>
            <a:r>
              <a:rPr lang="en-US" sz="1400" b="0" i="0" u="none" strike="noStrike" cap="none">
                <a:solidFill>
                  <a:srgbClr val="000000"/>
                </a:solidFill>
                <a:latin typeface="Georgia"/>
                <a:ea typeface="Josefin Sans"/>
                <a:cs typeface="Josefin Sans"/>
                <a:sym typeface="Josefin Sans"/>
              </a:rPr>
              <a:t>dependent variables)</a:t>
            </a:r>
            <a:endParaRPr lang="en-US" sz="1400" b="0" i="0" u="none" strike="noStrike" cap="none">
              <a:solidFill>
                <a:srgbClr val="000000"/>
              </a:solidFill>
              <a:latin typeface="Georgia"/>
              <a:ea typeface="Josefin Sans"/>
              <a:cs typeface="Josefin Sans"/>
            </a:endParaRPr>
          </a:p>
        </p:txBody>
      </p:sp>
      <p:sp>
        <p:nvSpPr>
          <p:cNvPr id="492" name="Google Shape;492;p73"/>
          <p:cNvSpPr txBox="1"/>
          <p:nvPr/>
        </p:nvSpPr>
        <p:spPr>
          <a:xfrm>
            <a:off x="2515425" y="1803799"/>
            <a:ext cx="1871100" cy="1908184"/>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400" b="1" i="0" u="none" strike="noStrike" cap="none">
                <a:solidFill>
                  <a:srgbClr val="000000"/>
                </a:solidFill>
                <a:latin typeface="Georgia"/>
                <a:ea typeface="Josefin Sans"/>
                <a:cs typeface="Josefin Sans"/>
                <a:sym typeface="Josefin Sans"/>
              </a:rPr>
              <a:t>Algebra I</a:t>
            </a:r>
            <a:r>
              <a:rPr lang="en-US" sz="1400" b="0" i="0" u="none" strike="noStrike" cap="none">
                <a:solidFill>
                  <a:srgbClr val="000000"/>
                </a:solidFill>
                <a:latin typeface="Georgia"/>
                <a:ea typeface="Josefin Sans"/>
                <a:cs typeface="Josefin Sans"/>
                <a:sym typeface="Josefin Sans"/>
              </a:rPr>
              <a:t>:</a:t>
            </a:r>
            <a:r>
              <a:rPr lang="en-US">
                <a:latin typeface="Georgia"/>
                <a:ea typeface="Josefin Sans"/>
                <a:cs typeface="Josefin Sans"/>
                <a:sym typeface="Josefin Sans"/>
              </a:rPr>
              <a:t> </a:t>
            </a:r>
            <a:endParaRPr lang="en-US" sz="1400" b="0" i="0" u="none" strike="noStrike" cap="none">
              <a:solidFill>
                <a:srgbClr val="000000"/>
              </a:solidFill>
              <a:latin typeface="Georgia"/>
              <a:ea typeface="Josefin Sans"/>
              <a:cs typeface="Josefi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Josefin Sans"/>
                <a:cs typeface="Josefin Sans"/>
                <a:sym typeface="Josefin Sans"/>
              </a:rPr>
              <a:t>Compare and Contrast Linear Functions and Nonlinear Functions (</a:t>
            </a:r>
            <a:r>
              <a:rPr lang="en-US">
                <a:latin typeface="Georgia"/>
                <a:ea typeface="Josefin Sans"/>
                <a:cs typeface="Josefin Sans"/>
                <a:sym typeface="Josefin Sans"/>
              </a:rPr>
              <a:t>Absolute Value, </a:t>
            </a:r>
            <a:r>
              <a:rPr lang="en-US" sz="1400" b="0" i="0" u="none" strike="noStrike" cap="none">
                <a:solidFill>
                  <a:srgbClr val="000000"/>
                </a:solidFill>
                <a:latin typeface="Georgia"/>
                <a:ea typeface="Josefin Sans"/>
                <a:cs typeface="Josefin Sans"/>
                <a:sym typeface="Josefin Sans"/>
              </a:rPr>
              <a:t>Exponential and Quadratic)</a:t>
            </a:r>
            <a:endParaRPr lang="en-US" sz="1400" b="0" i="0" u="none" strike="noStrike" cap="none">
              <a:solidFill>
                <a:srgbClr val="000000"/>
              </a:solidFill>
              <a:latin typeface="Georgia"/>
              <a:ea typeface="Josefin Sans"/>
              <a:cs typeface="Josefin Sans"/>
            </a:endParaRPr>
          </a:p>
        </p:txBody>
      </p:sp>
      <p:sp>
        <p:nvSpPr>
          <p:cNvPr id="493" name="Google Shape;493;p73"/>
          <p:cNvSpPr txBox="1"/>
          <p:nvPr/>
        </p:nvSpPr>
        <p:spPr>
          <a:xfrm>
            <a:off x="4673450" y="1794175"/>
            <a:ext cx="1906200" cy="2770500"/>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400" b="1" i="0" u="none" strike="noStrike" cap="none">
                <a:solidFill>
                  <a:srgbClr val="000000"/>
                </a:solidFill>
                <a:latin typeface="Georgia"/>
                <a:ea typeface="Josefin Sans"/>
                <a:cs typeface="Josefin Sans"/>
                <a:sym typeface="Josefin Sans"/>
              </a:rPr>
              <a:t>Algebra II</a:t>
            </a:r>
            <a:r>
              <a:rPr lang="en-US" sz="1400" b="0" i="0" u="none" strike="noStrike" cap="none">
                <a:solidFill>
                  <a:srgbClr val="000000"/>
                </a:solidFill>
                <a:latin typeface="Georgia"/>
                <a:ea typeface="Josefin Sans"/>
                <a:cs typeface="Josefin Sans"/>
                <a:sym typeface="Josefin Sans"/>
              </a:rPr>
              <a:t>:</a:t>
            </a:r>
            <a:r>
              <a:rPr lang="en-US">
                <a:latin typeface="Georgia"/>
                <a:ea typeface="Josefin Sans"/>
                <a:cs typeface="Josefin Sans"/>
                <a:sym typeface="Josefin Sans"/>
              </a:rPr>
              <a:t> </a:t>
            </a:r>
            <a:endParaRPr lang="en-US" sz="1400" b="0" i="0" u="none" strike="noStrike" cap="none">
              <a:solidFill>
                <a:srgbClr val="000000"/>
              </a:solidFill>
              <a:latin typeface="Georgia"/>
              <a:ea typeface="Josefin Sans"/>
              <a:cs typeface="Josefi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eorgia"/>
                <a:ea typeface="Josefin Sans"/>
                <a:cs typeface="Josefin Sans"/>
                <a:sym typeface="Josefin Sans"/>
              </a:rPr>
              <a:t>Recognize a functional relationship between two variables: Linear Functions; Quadratic Functions; Exponential Functions; Piecewise Defined Functions and Rational Functions</a:t>
            </a:r>
            <a:endParaRPr lang="en-US" sz="1400" b="0" i="0" u="none" strike="noStrike" cap="none">
              <a:solidFill>
                <a:srgbClr val="000000"/>
              </a:solidFill>
              <a:latin typeface="Georgia"/>
              <a:ea typeface="Josefin Sans"/>
              <a:cs typeface="Josefin Sans"/>
            </a:endParaRPr>
          </a:p>
        </p:txBody>
      </p:sp>
      <p:sp>
        <p:nvSpPr>
          <p:cNvPr id="494" name="Google Shape;494;p73"/>
          <p:cNvSpPr txBox="1"/>
          <p:nvPr/>
        </p:nvSpPr>
        <p:spPr>
          <a:xfrm>
            <a:off x="6833200" y="1794175"/>
            <a:ext cx="1906200" cy="1693200"/>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400" b="1" i="0" u="none" strike="noStrike" cap="none">
                <a:solidFill>
                  <a:srgbClr val="000000"/>
                </a:solidFill>
                <a:latin typeface="Georgia"/>
                <a:ea typeface="Josefin Sans"/>
                <a:cs typeface="Josefin Sans"/>
                <a:sym typeface="Josefin Sans"/>
              </a:rPr>
              <a:t>Mathematical Analysis</a:t>
            </a:r>
            <a:r>
              <a:rPr lang="en-US" sz="1400" b="0" i="0" u="none" strike="noStrike" cap="none">
                <a:solidFill>
                  <a:srgbClr val="000000"/>
                </a:solidFill>
                <a:latin typeface="Georgia"/>
                <a:ea typeface="Josefin Sans"/>
                <a:cs typeface="Josefin Sans"/>
                <a:sym typeface="Josefin Sans"/>
              </a:rPr>
              <a:t>:</a:t>
            </a:r>
            <a:r>
              <a:rPr lang="en-US">
                <a:latin typeface="Georgia"/>
                <a:ea typeface="Josefin Sans"/>
                <a:cs typeface="Josefin Sans"/>
                <a:sym typeface="Josefin Sans"/>
              </a:rPr>
              <a:t> </a:t>
            </a:r>
            <a:endParaRPr lang="en-US" sz="1400" b="0" i="0" u="none" strike="noStrike" cap="none">
              <a:solidFill>
                <a:srgbClr val="000000"/>
              </a:solidFill>
              <a:latin typeface="Georgia"/>
              <a:ea typeface="Josefin Sans"/>
              <a:cs typeface="Josefin Sans"/>
            </a:endParaRPr>
          </a:p>
          <a:p>
            <a:pPr>
              <a:buSzPts val="1400"/>
            </a:pPr>
            <a:r>
              <a:rPr lang="en-US" sz="1400" b="0" i="0" u="none" strike="noStrike" cap="none">
                <a:solidFill>
                  <a:srgbClr val="000000"/>
                </a:solidFill>
                <a:latin typeface="Georgia"/>
                <a:ea typeface="Josefin Sans"/>
                <a:cs typeface="Josefin Sans"/>
                <a:sym typeface="Josefin Sans"/>
              </a:rPr>
              <a:t>Model contextual problems using Exponential and Logarithmic functions</a:t>
            </a:r>
            <a:r>
              <a:rPr lang="en-US">
                <a:latin typeface="Georgia"/>
                <a:ea typeface="Josefin Sans"/>
                <a:cs typeface="Josefin Sans"/>
                <a:sym typeface="Josefin Sans"/>
              </a:rPr>
              <a:t> </a:t>
            </a:r>
            <a:endParaRPr lang="en-US" sz="1400" b="0" i="0" u="none" strike="noStrike" cap="none">
              <a:solidFill>
                <a:srgbClr val="000000"/>
              </a:solidFill>
              <a:latin typeface="Georgia"/>
              <a:ea typeface="Josefin Sans"/>
              <a:cs typeface="Josefin Sans"/>
            </a:endParaRPr>
          </a:p>
        </p:txBody>
      </p:sp>
      <p:sp>
        <p:nvSpPr>
          <p:cNvPr id="496" name="Google Shape;496;p73"/>
          <p:cNvSpPr/>
          <p:nvPr/>
        </p:nvSpPr>
        <p:spPr>
          <a:xfrm>
            <a:off x="3304974" y="4564675"/>
            <a:ext cx="2534051" cy="280808"/>
          </a:xfrm>
          <a:prstGeom prst="rect">
            <a:avLst/>
          </a:prstGeom>
          <a:noFill/>
          <a:ln>
            <a:noFill/>
          </a:ln>
        </p:spPr>
        <p:txBody>
          <a:bodyPr spcFirstLastPara="1" wrap="square" lIns="91425" tIns="45700" rIns="91425" bIns="45700" anchor="t" anchorCtr="0">
            <a:noAutofit/>
          </a:bodyPr>
          <a:lstStyle/>
          <a:p>
            <a:pPr>
              <a:buSzPts val="1400"/>
            </a:pPr>
            <a:r>
              <a:rPr lang="en-US" sz="1400" b="0" i="0" u="none" strike="noStrike" cap="none">
                <a:solidFill>
                  <a:srgbClr val="C00000"/>
                </a:solidFill>
                <a:latin typeface="Georgia"/>
                <a:ea typeface="Josefin Sans"/>
                <a:cs typeface="Josefin Sans"/>
                <a:sym typeface="Josefin Sans"/>
              </a:rPr>
              <a:t>Draft 2023 </a:t>
            </a:r>
            <a:r>
              <a:rPr lang="en-US" sz="1400" b="0" u="none" strike="noStrike" cap="none">
                <a:solidFill>
                  <a:srgbClr val="C00000"/>
                </a:solidFill>
                <a:latin typeface="Georgia"/>
                <a:ea typeface="Josefin Sans"/>
                <a:cs typeface="Josefin Sans"/>
                <a:sym typeface="Josefin Sans"/>
              </a:rPr>
              <a:t>Mathematics SOL</a:t>
            </a:r>
            <a:endParaRPr lang="en-US" sz="1400" b="0" u="none" strike="noStrike" cap="none">
              <a:solidFill>
                <a:srgbClr val="000000"/>
              </a:solidFill>
              <a:latin typeface="Georgia"/>
              <a:ea typeface="Arial"/>
              <a:cs typeface="Arial"/>
            </a:endParaRPr>
          </a:p>
        </p:txBody>
      </p:sp>
      <p:sp>
        <p:nvSpPr>
          <p:cNvPr id="2" name="Google Shape;243;p42" descr="Label for bottom of slide shows Virginia Department of Education, 2023">
            <a:extLst>
              <a:ext uri="{FF2B5EF4-FFF2-40B4-BE49-F238E27FC236}">
                <a16:creationId xmlns:a16="http://schemas.microsoft.com/office/drawing/2014/main" id="{661C4623-D57C-B53F-B800-172B4E93D1A4}"/>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458067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6"/>
          <p:cNvSpPr txBox="1">
            <a:spLocks noGrp="1"/>
          </p:cNvSpPr>
          <p:nvPr>
            <p:ph type="title"/>
          </p:nvPr>
        </p:nvSpPr>
        <p:spPr>
          <a:xfrm>
            <a:off x="521727" y="0"/>
            <a:ext cx="8304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b="0" cap="small">
                <a:solidFill>
                  <a:srgbClr val="003C71"/>
                </a:solidFill>
                <a:latin typeface="Georgia"/>
                <a:ea typeface="Georgia"/>
                <a:cs typeface="Georgia"/>
                <a:sym typeface="Georgia"/>
              </a:rPr>
              <a:t>Greater Support for the Connection of Concepts within a Grade/Course - Congruence</a:t>
            </a:r>
            <a:endParaRPr sz="3000" b="0">
              <a:solidFill>
                <a:srgbClr val="003C71"/>
              </a:solidFill>
              <a:latin typeface="Georgia"/>
              <a:ea typeface="Georgia"/>
              <a:cs typeface="Georgia"/>
              <a:sym typeface="Georgia"/>
            </a:endParaRPr>
          </a:p>
        </p:txBody>
      </p:sp>
      <p:sp>
        <p:nvSpPr>
          <p:cNvPr id="527" name="Google Shape;527;p76"/>
          <p:cNvSpPr txBox="1"/>
          <p:nvPr/>
        </p:nvSpPr>
        <p:spPr>
          <a:xfrm>
            <a:off x="687150" y="1625167"/>
            <a:ext cx="7769700" cy="2708403"/>
          </a:xfrm>
          <a:prstGeom prst="rect">
            <a:avLst/>
          </a:prstGeom>
          <a:noFill/>
          <a:ln w="38100" cap="flat" cmpd="sng">
            <a:solidFill>
              <a:srgbClr val="274E13"/>
            </a:solidFill>
            <a:prstDash val="solid"/>
            <a:round/>
            <a:headEnd type="none" w="sm" len="sm"/>
            <a:tailEnd type="none" w="sm" len="sm"/>
          </a:ln>
        </p:spPr>
        <p:txBody>
          <a:bodyPr spcFirstLastPara="1" wrap="square" lIns="91425" tIns="91425" rIns="91425" bIns="91425" anchor="t" anchorCtr="0">
            <a:spAutoFit/>
          </a:bodyPr>
          <a:lstStyle/>
          <a:p>
            <a:pPr>
              <a:buSzPts val="2200"/>
            </a:pPr>
            <a:r>
              <a:rPr lang="en-US" sz="1800" b="1" i="0" u="none" strike="noStrike" cap="none">
                <a:solidFill>
                  <a:srgbClr val="000000"/>
                </a:solidFill>
                <a:latin typeface="Georgia"/>
                <a:ea typeface="Josefin Sans"/>
                <a:cs typeface="Josefin Sans"/>
                <a:sym typeface="Josefin Sans"/>
              </a:rPr>
              <a:t>Grade 2:</a:t>
            </a:r>
            <a:r>
              <a:rPr lang="en-US" sz="1800" b="1">
                <a:latin typeface="Georgia"/>
                <a:ea typeface="Josefin Sans"/>
                <a:cs typeface="Josefin Sans"/>
                <a:sym typeface="Josefin Sans"/>
              </a:rPr>
              <a:t> </a:t>
            </a:r>
            <a:r>
              <a:rPr lang="en-US" sz="1600" b="1">
                <a:latin typeface="Georgia"/>
                <a:ea typeface="Josefin Sans"/>
                <a:cs typeface="Josefin Sans"/>
                <a:sym typeface="Josefin Sans"/>
              </a:rPr>
              <a:t>Identify</a:t>
            </a:r>
            <a:r>
              <a:rPr lang="en-US" sz="1600" b="1" i="0" u="none" strike="noStrike" cap="none">
                <a:solidFill>
                  <a:srgbClr val="000000"/>
                </a:solidFill>
                <a:latin typeface="Georgia"/>
                <a:ea typeface="Josefin Sans"/>
                <a:cs typeface="Josefin Sans"/>
                <a:sym typeface="Josefin Sans"/>
              </a:rPr>
              <a:t>, describe, and create plane figures (including circles, triangles, squares, and rectangles) </a:t>
            </a:r>
            <a:r>
              <a:rPr lang="en-US" sz="1600" b="1">
                <a:latin typeface="Georgia"/>
                <a:ea typeface="Josefin Sans"/>
                <a:cs typeface="Josefin Sans"/>
                <a:sym typeface="Josefin Sans"/>
              </a:rPr>
              <a:t>that have at least one line of symmetry </a:t>
            </a:r>
            <a:r>
              <a:rPr lang="en-US" sz="1600" b="1" i="0" u="none" strike="noStrike" cap="none">
                <a:solidFill>
                  <a:srgbClr val="000000"/>
                </a:solidFill>
                <a:latin typeface="Georgia"/>
                <a:ea typeface="Josefin Sans"/>
                <a:cs typeface="Josefin Sans"/>
                <a:sym typeface="Josefin Sans"/>
              </a:rPr>
              <a:t>and </a:t>
            </a:r>
            <a:r>
              <a:rPr lang="en-US" sz="1600" b="1">
                <a:latin typeface="Georgia"/>
                <a:ea typeface="Josefin Sans"/>
                <a:cs typeface="Josefin Sans"/>
                <a:sym typeface="Josefin Sans"/>
              </a:rPr>
              <a:t>explain </a:t>
            </a:r>
            <a:r>
              <a:rPr lang="en-US" sz="1600" b="1" i="0" u="none" strike="noStrike" cap="none">
                <a:solidFill>
                  <a:srgbClr val="000000"/>
                </a:solidFill>
                <a:latin typeface="Georgia"/>
                <a:ea typeface="Josefin Sans"/>
                <a:cs typeface="Josefin Sans"/>
                <a:sym typeface="Josefin Sans"/>
              </a:rPr>
              <a:t>its relationship with </a:t>
            </a:r>
            <a:r>
              <a:rPr lang="en-US" sz="1600" b="1">
                <a:latin typeface="Georgia"/>
                <a:ea typeface="Josefin Sans"/>
                <a:cs typeface="Josefin Sans"/>
                <a:sym typeface="Josefin Sans"/>
              </a:rPr>
              <a:t>congruency</a:t>
            </a:r>
            <a:r>
              <a:rPr lang="en-US" sz="1600" b="1" i="0" u="none" strike="noStrike" cap="none">
                <a:solidFill>
                  <a:srgbClr val="000000"/>
                </a:solidFill>
                <a:latin typeface="Georgia"/>
                <a:ea typeface="Josefin Sans"/>
                <a:cs typeface="Josefin Sans"/>
                <a:sym typeface="Josefin Sans"/>
              </a:rPr>
              <a:t>.</a:t>
            </a:r>
            <a:endParaRPr lang="en-US" sz="1600" b="1">
              <a:latin typeface="Georgia"/>
              <a:ea typeface="Josefin Sans"/>
              <a:cs typeface="Josefin Sans"/>
            </a:endParaRPr>
          </a:p>
          <a:p>
            <a:pPr marL="0" marR="0" lvl="0" indent="0" algn="l">
              <a:lnSpc>
                <a:spcPct val="100000"/>
              </a:lnSpc>
              <a:spcBef>
                <a:spcPts val="0"/>
              </a:spcBef>
              <a:spcAft>
                <a:spcPts val="0"/>
              </a:spcAft>
              <a:buSzPts val="2200"/>
              <a:buFont typeface="Arial"/>
              <a:buNone/>
            </a:pPr>
            <a:endParaRPr lang="en-US" sz="1800" b="1" i="0" u="none" strike="noStrike" cap="none">
              <a:solidFill>
                <a:srgbClr val="000000"/>
              </a:solidFill>
              <a:latin typeface="Georgia"/>
              <a:ea typeface="Josefin Sans"/>
              <a:cs typeface="Josefin Sans"/>
            </a:endParaRPr>
          </a:p>
          <a:p>
            <a:pPr marL="457200" indent="-317500">
              <a:buSzPts val="1400"/>
              <a:buFont typeface="Josefin Sans"/>
              <a:buChar char="●"/>
            </a:pPr>
            <a:r>
              <a:rPr lang="en-US">
                <a:solidFill>
                  <a:schemeClr val="dk1"/>
                </a:solidFill>
                <a:latin typeface="Georgia"/>
                <a:ea typeface="Josefin Sans"/>
                <a:cs typeface="Josefin Sans"/>
                <a:sym typeface="Josefin Sans"/>
              </a:rPr>
              <a:t>Explore </a:t>
            </a:r>
            <a:r>
              <a:rPr lang="en-US" b="0" i="0" u="none" strike="noStrike" cap="none">
                <a:solidFill>
                  <a:schemeClr val="dk1"/>
                </a:solidFill>
                <a:latin typeface="Georgia"/>
                <a:ea typeface="Josefin Sans"/>
                <a:cs typeface="Josefin Sans"/>
                <a:sym typeface="Josefin Sans"/>
              </a:rPr>
              <a:t>a figure using a variety of tools (e.g., paper folding, geoboards, drawings, etc.)</a:t>
            </a:r>
            <a:r>
              <a:rPr lang="en-US">
                <a:solidFill>
                  <a:schemeClr val="dk1"/>
                </a:solidFill>
                <a:latin typeface="Georgia"/>
                <a:ea typeface="Josefin Sans"/>
                <a:cs typeface="Josefin Sans"/>
                <a:sym typeface="Josefin Sans"/>
              </a:rPr>
              <a:t> to show and justify a line of symmetry, if one exists.</a:t>
            </a:r>
            <a:endParaRPr lang="en-US" b="0" i="0" u="none" strike="noStrike" cap="none">
              <a:solidFill>
                <a:schemeClr val="dk1"/>
              </a:solidFill>
              <a:latin typeface="Georgia"/>
              <a:ea typeface="Josefin Sans"/>
              <a:cs typeface="Josefin Sans"/>
            </a:endParaRPr>
          </a:p>
          <a:p>
            <a:pPr marL="457200" indent="-317500">
              <a:buSzPts val="1400"/>
              <a:buFont typeface="Josefin Sans"/>
              <a:buChar char="●"/>
            </a:pPr>
            <a:r>
              <a:rPr lang="en-US" b="0" i="0" u="none" strike="noStrike" cap="none">
                <a:solidFill>
                  <a:srgbClr val="000000"/>
                </a:solidFill>
                <a:latin typeface="Georgia"/>
                <a:ea typeface="Josefin Sans"/>
                <a:cs typeface="Josefin Sans"/>
                <a:sym typeface="Josefin Sans"/>
              </a:rPr>
              <a:t>Create figures with at least one line of symmetry using various concrete </a:t>
            </a:r>
            <a:r>
              <a:rPr lang="en-US">
                <a:latin typeface="Georgia"/>
                <a:ea typeface="Josefin Sans"/>
                <a:cs typeface="Josefin Sans"/>
                <a:sym typeface="Josefin Sans"/>
              </a:rPr>
              <a:t>and pictorial representations</a:t>
            </a:r>
            <a:r>
              <a:rPr lang="en-US" b="0" i="0" u="none" strike="noStrike" cap="none">
                <a:solidFill>
                  <a:srgbClr val="000000"/>
                </a:solidFill>
                <a:latin typeface="Georgia"/>
                <a:ea typeface="Josefin Sans"/>
                <a:cs typeface="Josefin Sans"/>
                <a:sym typeface="Josefin Sans"/>
              </a:rPr>
              <a:t>.</a:t>
            </a:r>
            <a:endParaRPr lang="en-US">
              <a:latin typeface="Georgia"/>
            </a:endParaRPr>
          </a:p>
          <a:p>
            <a:pPr marL="457200" indent="-317500">
              <a:buSzPts val="1400"/>
              <a:buFont typeface="Josefin Sans"/>
              <a:buChar char="●"/>
            </a:pPr>
            <a:r>
              <a:rPr lang="en-US" b="1">
                <a:latin typeface="Georgia"/>
                <a:ea typeface="Josefin Sans"/>
                <a:cs typeface="Josefin Sans"/>
                <a:sym typeface="Josefin Sans"/>
              </a:rPr>
              <a:t>Describe the two resulting figures formed by </a:t>
            </a:r>
            <a:r>
              <a:rPr lang="en-US" b="1" i="0" u="none" strike="noStrike" cap="none">
                <a:solidFill>
                  <a:srgbClr val="000000"/>
                </a:solidFill>
                <a:latin typeface="Georgia"/>
                <a:ea typeface="Josefin Sans"/>
                <a:cs typeface="Josefin Sans"/>
                <a:sym typeface="Josefin Sans"/>
              </a:rPr>
              <a:t>a line of symmetry </a:t>
            </a:r>
            <a:r>
              <a:rPr lang="en-US" b="1">
                <a:latin typeface="Georgia"/>
                <a:ea typeface="Josefin Sans"/>
                <a:cs typeface="Josefin Sans"/>
                <a:sym typeface="Josefin Sans"/>
              </a:rPr>
              <a:t>as being </a:t>
            </a:r>
            <a:r>
              <a:rPr lang="en-US" b="1" i="0" u="none" strike="noStrike" cap="none">
                <a:solidFill>
                  <a:srgbClr val="000000"/>
                </a:solidFill>
                <a:latin typeface="Georgia"/>
                <a:ea typeface="Josefin Sans"/>
                <a:cs typeface="Josefin Sans"/>
                <a:sym typeface="Josefin Sans"/>
              </a:rPr>
              <a:t>congruent </a:t>
            </a:r>
            <a:r>
              <a:rPr lang="en-US" b="1">
                <a:latin typeface="Georgia"/>
                <a:ea typeface="Josefin Sans"/>
                <a:cs typeface="Josefin Sans"/>
                <a:sym typeface="Josefin Sans"/>
              </a:rPr>
              <a:t>(having the same shape </a:t>
            </a:r>
            <a:r>
              <a:rPr lang="en-US" b="1" i="0" u="none" strike="noStrike" cap="none">
                <a:solidFill>
                  <a:srgbClr val="000000"/>
                </a:solidFill>
                <a:latin typeface="Georgia"/>
                <a:ea typeface="Josefin Sans"/>
                <a:cs typeface="Josefin Sans"/>
                <a:sym typeface="Josefin Sans"/>
              </a:rPr>
              <a:t>and </a:t>
            </a:r>
            <a:r>
              <a:rPr lang="en-US" b="1">
                <a:latin typeface="Georgia"/>
                <a:ea typeface="Josefin Sans"/>
                <a:cs typeface="Josefin Sans"/>
                <a:sym typeface="Josefin Sans"/>
              </a:rPr>
              <a:t>size</a:t>
            </a:r>
            <a:r>
              <a:rPr lang="en-US" b="1" i="0" u="none" strike="noStrike" cap="none">
                <a:solidFill>
                  <a:srgbClr val="000000"/>
                </a:solidFill>
                <a:latin typeface="Georgia"/>
                <a:ea typeface="Josefin Sans"/>
                <a:cs typeface="Josefin Sans"/>
                <a:sym typeface="Josefin Sans"/>
              </a:rPr>
              <a:t>).</a:t>
            </a:r>
            <a:endParaRPr lang="en-US" b="1">
              <a:latin typeface="Georgia"/>
            </a:endParaRPr>
          </a:p>
          <a:p>
            <a:pPr marL="139700" marR="0" lvl="0" algn="l">
              <a:lnSpc>
                <a:spcPct val="100000"/>
              </a:lnSpc>
              <a:spcBef>
                <a:spcPts val="0"/>
              </a:spcBef>
              <a:spcAft>
                <a:spcPts val="0"/>
              </a:spcAft>
              <a:buClr>
                <a:srgbClr val="000000"/>
              </a:buClr>
              <a:buSzPts val="1400"/>
            </a:pPr>
            <a:endParaRPr lang="en-US" sz="1200" b="0" i="0" u="none" strike="noStrike" cap="none">
              <a:solidFill>
                <a:schemeClr val="dk1"/>
              </a:solidFill>
              <a:latin typeface="Georgia"/>
              <a:ea typeface="Josefin Sans"/>
              <a:cs typeface="Josefin Sans"/>
            </a:endParaRPr>
          </a:p>
        </p:txBody>
      </p:sp>
      <p:sp>
        <p:nvSpPr>
          <p:cNvPr id="529" name="Google Shape;529;p76"/>
          <p:cNvSpPr/>
          <p:nvPr/>
        </p:nvSpPr>
        <p:spPr>
          <a:xfrm>
            <a:off x="3352032" y="4372496"/>
            <a:ext cx="2644290" cy="576000"/>
          </a:xfrm>
          <a:prstGeom prst="rect">
            <a:avLst/>
          </a:prstGeom>
          <a:noFill/>
          <a:ln>
            <a:noFill/>
          </a:ln>
        </p:spPr>
        <p:txBody>
          <a:bodyPr spcFirstLastPara="1" wrap="square" lIns="91425" tIns="45700" rIns="91425" bIns="45700" anchor="t" anchorCtr="0">
            <a:noAutofit/>
          </a:bodyPr>
          <a:lstStyle/>
          <a:p>
            <a:pPr>
              <a:buSzPts val="1400"/>
            </a:pPr>
            <a:endParaRPr lang="en-US">
              <a:solidFill>
                <a:srgbClr val="C00000"/>
              </a:solidFill>
              <a:latin typeface="Georgia"/>
              <a:ea typeface="Josefin Sans"/>
              <a:cs typeface="Josefin Sans"/>
            </a:endParaRPr>
          </a:p>
          <a:p>
            <a:pPr>
              <a:buSzPts val="1400"/>
            </a:pPr>
            <a:r>
              <a:rPr lang="en-US" sz="1400" b="0" i="0" u="none" strike="noStrike" cap="none">
                <a:solidFill>
                  <a:srgbClr val="C00000"/>
                </a:solidFill>
                <a:latin typeface="Georgia"/>
                <a:ea typeface="Josefin Sans"/>
                <a:cs typeface="Josefin Sans"/>
                <a:sym typeface="Josefin Sans"/>
              </a:rPr>
              <a:t>Draft</a:t>
            </a:r>
            <a:r>
              <a:rPr lang="en-US">
                <a:solidFill>
                  <a:srgbClr val="C00000"/>
                </a:solidFill>
                <a:latin typeface="Georgia"/>
                <a:ea typeface="Josefin Sans"/>
                <a:cs typeface="Josefin Sans"/>
                <a:sym typeface="Josefin Sans"/>
              </a:rPr>
              <a:t> </a:t>
            </a:r>
            <a:r>
              <a:rPr lang="en-US" sz="1400" b="0" i="0" u="none" strike="noStrike" cap="none">
                <a:solidFill>
                  <a:srgbClr val="C00000"/>
                </a:solidFill>
                <a:latin typeface="Georgia"/>
                <a:ea typeface="Josefin Sans"/>
                <a:cs typeface="Josefin Sans"/>
                <a:sym typeface="Josefin Sans"/>
              </a:rPr>
              <a:t>2023 </a:t>
            </a:r>
            <a:r>
              <a:rPr lang="en-US" sz="1400" b="0" u="none" strike="noStrike" cap="none">
                <a:solidFill>
                  <a:srgbClr val="C00000"/>
                </a:solidFill>
                <a:latin typeface="Georgia"/>
                <a:ea typeface="Josefin Sans"/>
                <a:cs typeface="Josefin Sans"/>
                <a:sym typeface="Josefin Sans"/>
              </a:rPr>
              <a:t>Mathematics SOL</a:t>
            </a:r>
            <a:endParaRPr lang="en-US" sz="1400" b="0" u="none" strike="noStrike" cap="none">
              <a:solidFill>
                <a:srgbClr val="000000"/>
              </a:solidFill>
              <a:latin typeface="Georgia"/>
              <a:ea typeface="Arial"/>
              <a:cs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latin typeface="Arial"/>
                <a:ea typeface="Arial"/>
                <a:cs typeface="Arial"/>
              </a:rPr>
            </a:br>
            <a:endParaRPr lang="en-US" sz="1400" b="0" i="0" u="none" strike="noStrike" cap="none">
              <a:solidFill>
                <a:srgbClr val="000000"/>
              </a:solidFill>
              <a:latin typeface="Georgia"/>
              <a:ea typeface="Arial"/>
              <a:cs typeface="Arial"/>
            </a:endParaRPr>
          </a:p>
        </p:txBody>
      </p:sp>
      <p:sp>
        <p:nvSpPr>
          <p:cNvPr id="2" name="Google Shape;243;p42" descr="Label for bottom of slide shows Virginia Department of Education, 2023">
            <a:extLst>
              <a:ext uri="{FF2B5EF4-FFF2-40B4-BE49-F238E27FC236}">
                <a16:creationId xmlns:a16="http://schemas.microsoft.com/office/drawing/2014/main" id="{3799B075-BA06-EE27-DFEE-01B495AF8C9E}"/>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48631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a:extLst>
              <a:ext uri="{C183D7F6-B498-43B3-948B-1728B52AA6E4}">
                <adec:decorative xmlns:adec="http://schemas.microsoft.com/office/drawing/2017/decorative" val="0"/>
              </a:ext>
            </a:extLst>
          </p:cNvPr>
          <p:cNvSpPr txBox="1">
            <a:spLocks noGrp="1"/>
          </p:cNvSpPr>
          <p:nvPr>
            <p:ph type="title"/>
          </p:nvPr>
        </p:nvSpPr>
        <p:spPr>
          <a:xfrm>
            <a:off x="0" y="2"/>
            <a:ext cx="9144000" cy="756896"/>
          </a:xfrm>
          <a:prstGeom prst="rect">
            <a:avLst/>
          </a:prstGeom>
          <a:solidFill>
            <a:schemeClr val="dk1"/>
          </a:solidFill>
          <a:ln>
            <a:noFill/>
          </a:ln>
        </p:spPr>
        <p:txBody>
          <a:bodyPr spcFirstLastPara="1" wrap="square" lIns="617213" tIns="34275" rIns="68569" bIns="34275" anchor="b" anchorCtr="0">
            <a:normAutofit/>
          </a:bodyPr>
          <a:lstStyle/>
          <a:p>
            <a:r>
              <a:rPr lang="en-US"/>
              <a:t>Best in Class – Mathematics SOL</a:t>
            </a:r>
            <a:endParaRPr/>
          </a:p>
        </p:txBody>
      </p:sp>
      <p:sp>
        <p:nvSpPr>
          <p:cNvPr id="156" name="Google Shape;156;p2">
            <a:extLst>
              <a:ext uri="{C183D7F6-B498-43B3-948B-1728B52AA6E4}">
                <adec:decorative xmlns:adec="http://schemas.microsoft.com/office/drawing/2017/decorative" val="0"/>
              </a:ext>
            </a:extLst>
          </p:cNvPr>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p>
            <a:pPr defTabSz="685800"/>
            <a:fld id="{00000000-1234-1234-1234-123412341234}" type="slidenum">
              <a:rPr lang="en-US"/>
              <a:pPr defTabSz="685800"/>
              <a:t>3</a:t>
            </a:fld>
            <a:endParaRPr/>
          </a:p>
        </p:txBody>
      </p:sp>
      <p:sp>
        <p:nvSpPr>
          <p:cNvPr id="157" name="Google Shape;157;p2">
            <a:extLst>
              <a:ext uri="{C183D7F6-B498-43B3-948B-1728B52AA6E4}">
                <adec:decorative xmlns:adec="http://schemas.microsoft.com/office/drawing/2017/decorative" val="0"/>
              </a:ext>
            </a:extLst>
          </p:cNvPr>
          <p:cNvSpPr txBox="1">
            <a:spLocks noGrp="1"/>
          </p:cNvSpPr>
          <p:nvPr>
            <p:ph type="body" idx="1"/>
          </p:nvPr>
        </p:nvSpPr>
        <p:spPr>
          <a:xfrm>
            <a:off x="505403" y="992818"/>
            <a:ext cx="8237765" cy="3538525"/>
          </a:xfrm>
          <a:prstGeom prst="rect">
            <a:avLst/>
          </a:prstGeom>
          <a:noFill/>
          <a:ln>
            <a:noFill/>
          </a:ln>
        </p:spPr>
        <p:txBody>
          <a:bodyPr spcFirstLastPara="1" wrap="square" lIns="68569" tIns="34275" rIns="68569" bIns="34275" anchor="t" anchorCtr="0">
            <a:noAutofit/>
          </a:bodyPr>
          <a:lstStyle/>
          <a:p>
            <a:pPr marL="428625" indent="-342900">
              <a:lnSpc>
                <a:spcPct val="100000"/>
              </a:lnSpc>
              <a:spcBef>
                <a:spcPts val="0"/>
              </a:spcBef>
              <a:spcAft>
                <a:spcPts val="600"/>
              </a:spcAft>
              <a:buClr>
                <a:schemeClr val="dk1"/>
              </a:buClr>
            </a:pPr>
            <a:r>
              <a:rPr lang="en-US" sz="1800" dirty="0">
                <a:solidFill>
                  <a:schemeClr val="accent5">
                    <a:lumMod val="50000"/>
                  </a:schemeClr>
                </a:solidFill>
                <a:latin typeface="Georgia"/>
              </a:rPr>
              <a:t>Through the engagement of a broad array of stakeholders, </a:t>
            </a:r>
            <a:r>
              <a:rPr lang="en-US" sz="1800" b="1" dirty="0">
                <a:solidFill>
                  <a:schemeClr val="accent5">
                    <a:lumMod val="50000"/>
                  </a:schemeClr>
                </a:solidFill>
                <a:latin typeface="Georgia"/>
              </a:rPr>
              <a:t>valuable input and feedback informed a revised set of standards </a:t>
            </a:r>
            <a:r>
              <a:rPr lang="en-US" sz="1800" dirty="0">
                <a:solidFill>
                  <a:schemeClr val="accent5">
                    <a:lumMod val="50000"/>
                  </a:schemeClr>
                </a:solidFill>
                <a:latin typeface="Georgia"/>
              </a:rPr>
              <a:t>that represent the best in class for all students in the Commonwealth.</a:t>
            </a:r>
          </a:p>
          <a:p>
            <a:pPr marL="428625" indent="-342900">
              <a:lnSpc>
                <a:spcPct val="100000"/>
              </a:lnSpc>
              <a:spcBef>
                <a:spcPts val="0"/>
              </a:spcBef>
              <a:spcAft>
                <a:spcPts val="600"/>
              </a:spcAft>
              <a:buClr>
                <a:schemeClr val="dk1"/>
              </a:buClr>
            </a:pPr>
            <a:r>
              <a:rPr lang="en-US" sz="1800" dirty="0">
                <a:solidFill>
                  <a:schemeClr val="accent5">
                    <a:lumMod val="50000"/>
                  </a:schemeClr>
                </a:solidFill>
                <a:latin typeface="Georgia"/>
              </a:rPr>
              <a:t>Revisions to the standards will </a:t>
            </a:r>
            <a:r>
              <a:rPr lang="en-US" sz="1800" b="1" dirty="0">
                <a:solidFill>
                  <a:schemeClr val="accent5">
                    <a:lumMod val="50000"/>
                  </a:schemeClr>
                </a:solidFill>
                <a:latin typeface="Georgia"/>
              </a:rPr>
              <a:t>raise academic expectations </a:t>
            </a:r>
            <a:r>
              <a:rPr lang="en-US" sz="1800" dirty="0">
                <a:solidFill>
                  <a:schemeClr val="accent5">
                    <a:lumMod val="50000"/>
                  </a:schemeClr>
                </a:solidFill>
                <a:latin typeface="Georgia"/>
              </a:rPr>
              <a:t>for students and schools and provide clear and  vertically coherent set of expectations to educators and families. </a:t>
            </a:r>
          </a:p>
          <a:p>
            <a:pPr marL="428625" indent="-342900">
              <a:lnSpc>
                <a:spcPct val="100000"/>
              </a:lnSpc>
              <a:spcBef>
                <a:spcPts val="0"/>
              </a:spcBef>
              <a:spcAft>
                <a:spcPts val="600"/>
              </a:spcAft>
              <a:buClr>
                <a:schemeClr val="dk1"/>
              </a:buClr>
            </a:pPr>
            <a:r>
              <a:rPr lang="en-US" sz="1800" dirty="0">
                <a:solidFill>
                  <a:schemeClr val="accent5">
                    <a:lumMod val="50000"/>
                  </a:schemeClr>
                </a:solidFill>
                <a:latin typeface="Georgia"/>
              </a:rPr>
              <a:t>Instruction based on </a:t>
            </a:r>
            <a:r>
              <a:rPr lang="en-US" sz="1800" b="1" dirty="0">
                <a:solidFill>
                  <a:schemeClr val="accent5">
                    <a:lumMod val="50000"/>
                  </a:schemeClr>
                </a:solidFill>
                <a:latin typeface="Georgia"/>
              </a:rPr>
              <a:t>rigorous academic content standards </a:t>
            </a:r>
            <a:r>
              <a:rPr lang="en-US" sz="1800" dirty="0">
                <a:solidFill>
                  <a:schemeClr val="accent5">
                    <a:lumMod val="50000"/>
                  </a:schemeClr>
                </a:solidFill>
                <a:latin typeface="Georgia"/>
              </a:rPr>
              <a:t>will ensure that every student has access to educational experiences that prepare them for their postsecondary opportunities.</a:t>
            </a:r>
          </a:p>
          <a:p>
            <a:pPr marL="428625" indent="-342900">
              <a:lnSpc>
                <a:spcPct val="100000"/>
              </a:lnSpc>
              <a:spcBef>
                <a:spcPts val="0"/>
              </a:spcBef>
              <a:spcAft>
                <a:spcPts val="600"/>
              </a:spcAft>
              <a:buClr>
                <a:schemeClr val="dk1"/>
              </a:buClr>
            </a:pPr>
            <a:r>
              <a:rPr lang="en-US" sz="1800" dirty="0">
                <a:solidFill>
                  <a:schemeClr val="accent5">
                    <a:lumMod val="50000"/>
                  </a:schemeClr>
                </a:solidFill>
                <a:latin typeface="Georgia"/>
              </a:rPr>
              <a:t>Clear and coherent academic standards allow for </a:t>
            </a:r>
            <a:r>
              <a:rPr lang="en-US" sz="1800" b="1" dirty="0">
                <a:solidFill>
                  <a:schemeClr val="accent5">
                    <a:lumMod val="50000"/>
                  </a:schemeClr>
                </a:solidFill>
                <a:latin typeface="Georgia"/>
              </a:rPr>
              <a:t>common expectations of proficiency</a:t>
            </a:r>
            <a:r>
              <a:rPr lang="en-US" sz="1800" dirty="0">
                <a:solidFill>
                  <a:schemeClr val="accent5">
                    <a:lumMod val="50000"/>
                  </a:schemeClr>
                </a:solidFill>
                <a:latin typeface="Georgia"/>
              </a:rPr>
              <a:t> for students, families, school staff, and assessment designers.</a:t>
            </a:r>
          </a:p>
        </p:txBody>
      </p:sp>
      <p:sp>
        <p:nvSpPr>
          <p:cNvPr id="2" name="Google Shape;243;p42" descr="Label for bottom of slide shows Virginia Department of Education, 2023">
            <a:extLst>
              <a:ext uri="{FF2B5EF4-FFF2-40B4-BE49-F238E27FC236}">
                <a16:creationId xmlns:a16="http://schemas.microsoft.com/office/drawing/2014/main" id="{E3FD295E-C08F-8190-FD35-CEB920C3F98C}"/>
              </a:ext>
              <a:ext uri="{C183D7F6-B498-43B3-948B-1728B52AA6E4}">
                <adec:decorative xmlns:adec="http://schemas.microsoft.com/office/drawing/2017/decorative" val="0"/>
              </a:ext>
            </a:extLst>
          </p:cNvPr>
          <p:cNvSpPr txBox="1"/>
          <p:nvPr/>
        </p:nvSpPr>
        <p:spPr>
          <a:xfrm>
            <a:off x="2790623" y="4704145"/>
            <a:ext cx="3667327"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82866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5"/>
          <p:cNvSpPr txBox="1">
            <a:spLocks noGrp="1"/>
          </p:cNvSpPr>
          <p:nvPr>
            <p:ph type="title"/>
          </p:nvPr>
        </p:nvSpPr>
        <p:spPr>
          <a:xfrm>
            <a:off x="449250" y="78126"/>
            <a:ext cx="8245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0" cap="small">
                <a:solidFill>
                  <a:srgbClr val="003C71"/>
                </a:solidFill>
                <a:latin typeface="Georgia"/>
                <a:ea typeface="Georgia"/>
                <a:cs typeface="Georgia"/>
                <a:sym typeface="Georgia"/>
              </a:rPr>
              <a:t>Greater Support for the Connection of Concepts - Grade 7 Proportional Reasoning</a:t>
            </a:r>
            <a:endParaRPr sz="3000" b="0" cap="small">
              <a:solidFill>
                <a:srgbClr val="003C71"/>
              </a:solidFill>
              <a:latin typeface="Georgia"/>
              <a:ea typeface="Georgia"/>
              <a:cs typeface="Georgia"/>
              <a:sym typeface="Georgia"/>
            </a:endParaRPr>
          </a:p>
          <a:p>
            <a:pPr marL="0" lvl="0" indent="0" algn="l" rtl="0">
              <a:lnSpc>
                <a:spcPct val="100000"/>
              </a:lnSpc>
              <a:spcBef>
                <a:spcPts val="0"/>
              </a:spcBef>
              <a:spcAft>
                <a:spcPts val="0"/>
              </a:spcAft>
              <a:buSzPts val="2800"/>
              <a:buNone/>
            </a:pPr>
            <a:endParaRPr sz="3000" b="0" cap="small">
              <a:solidFill>
                <a:srgbClr val="003C71"/>
              </a:solidFill>
              <a:latin typeface="Georgia"/>
              <a:ea typeface="Georgia"/>
              <a:cs typeface="Georgia"/>
              <a:sym typeface="Georgia"/>
            </a:endParaRPr>
          </a:p>
        </p:txBody>
      </p:sp>
      <p:sp>
        <p:nvSpPr>
          <p:cNvPr id="516" name="Google Shape;516;p75"/>
          <p:cNvSpPr txBox="1"/>
          <p:nvPr/>
        </p:nvSpPr>
        <p:spPr>
          <a:xfrm>
            <a:off x="449250" y="1604209"/>
            <a:ext cx="3622200" cy="1046700"/>
          </a:xfrm>
          <a:prstGeom prst="rect">
            <a:avLst/>
          </a:prstGeom>
          <a:noFill/>
          <a:ln w="19050" cap="flat" cmpd="sng">
            <a:solidFill>
              <a:srgbClr val="0097A7"/>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eorgia" panose="02040502050405020303" pitchFamily="18" charset="0"/>
                <a:ea typeface="Josefin Sans"/>
                <a:cs typeface="Josefin Sans"/>
                <a:sym typeface="Josefin Sans"/>
              </a:rPr>
              <a:t>Grade 7 (Computation and Estimation): </a:t>
            </a:r>
            <a:r>
              <a:rPr lang="en-US" sz="1400" b="0" i="0" u="none" strike="noStrike" cap="none">
                <a:solidFill>
                  <a:srgbClr val="000000"/>
                </a:solidFill>
                <a:latin typeface="Georgia" panose="02040502050405020303" pitchFamily="18" charset="0"/>
                <a:ea typeface="Josefin Sans"/>
                <a:cs typeface="Josefin Sans"/>
                <a:sym typeface="Josefin Sans"/>
              </a:rPr>
              <a:t>The student will solve problems</a:t>
            </a:r>
            <a:r>
              <a:rPr lang="en-US" sz="1400" b="0" i="0" u="none" strike="noStrike" cap="none">
                <a:solidFill>
                  <a:srgbClr val="202020"/>
                </a:solidFill>
                <a:latin typeface="Georgia" panose="02040502050405020303" pitchFamily="18" charset="0"/>
                <a:ea typeface="Josefin Sans"/>
                <a:cs typeface="Josefin Sans"/>
                <a:sym typeface="Josefin Sans"/>
              </a:rPr>
              <a:t>, including those in context, involving </a:t>
            </a:r>
            <a:r>
              <a:rPr lang="en-US" sz="1400" b="1" i="0" u="none" strike="noStrike" cap="none">
                <a:solidFill>
                  <a:srgbClr val="C00000"/>
                </a:solidFill>
                <a:latin typeface="Georgia" panose="02040502050405020303" pitchFamily="18" charset="0"/>
                <a:ea typeface="Josefin Sans"/>
                <a:cs typeface="Josefin Sans"/>
                <a:sym typeface="Josefin Sans"/>
              </a:rPr>
              <a:t>proportional</a:t>
            </a:r>
            <a:r>
              <a:rPr lang="en-US" sz="1400" b="1" i="0" u="none" strike="noStrike" cap="none">
                <a:solidFill>
                  <a:srgbClr val="202020"/>
                </a:solidFill>
                <a:latin typeface="Georgia" panose="02040502050405020303" pitchFamily="18" charset="0"/>
                <a:ea typeface="Josefin Sans"/>
                <a:cs typeface="Josefin Sans"/>
                <a:sym typeface="Josefin Sans"/>
              </a:rPr>
              <a:t> </a:t>
            </a:r>
            <a:r>
              <a:rPr lang="en-US" sz="1400" b="0" i="0" u="none" strike="noStrike" cap="none">
                <a:solidFill>
                  <a:srgbClr val="202020"/>
                </a:solidFill>
                <a:latin typeface="Georgia" panose="02040502050405020303" pitchFamily="18" charset="0"/>
                <a:ea typeface="Josefin Sans"/>
                <a:cs typeface="Josefin Sans"/>
                <a:sym typeface="Josefin Sans"/>
              </a:rPr>
              <a:t>relationships.</a:t>
            </a:r>
            <a:endParaRPr sz="1800" b="0" i="0" u="none" strike="noStrike" cap="none">
              <a:solidFill>
                <a:srgbClr val="000000"/>
              </a:solidFill>
              <a:latin typeface="Georgia" panose="02040502050405020303" pitchFamily="18" charset="0"/>
              <a:ea typeface="Josefin Sans"/>
              <a:cs typeface="Josefin Sans"/>
              <a:sym typeface="Josefin Sans"/>
            </a:endParaRPr>
          </a:p>
        </p:txBody>
      </p:sp>
      <p:sp>
        <p:nvSpPr>
          <p:cNvPr id="517" name="Google Shape;517;p75"/>
          <p:cNvSpPr txBox="1"/>
          <p:nvPr/>
        </p:nvSpPr>
        <p:spPr>
          <a:xfrm>
            <a:off x="4527300" y="1592368"/>
            <a:ext cx="3718200" cy="1046700"/>
          </a:xfrm>
          <a:prstGeom prst="rect">
            <a:avLst/>
          </a:prstGeom>
          <a:noFill/>
          <a:ln w="19050" cap="flat" cmpd="sng">
            <a:solidFill>
              <a:srgbClr val="0097A7"/>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eorgia" panose="02040502050405020303" pitchFamily="18" charset="0"/>
                <a:ea typeface="Josefin Sans"/>
                <a:cs typeface="Josefin Sans"/>
                <a:sym typeface="Josefin Sans"/>
              </a:rPr>
              <a:t>Grade 7 (Measurement and Geometry): </a:t>
            </a:r>
            <a:r>
              <a:rPr lang="en-US" sz="1400" b="0" i="0" u="none" strike="noStrike" cap="none">
                <a:solidFill>
                  <a:srgbClr val="000000"/>
                </a:solidFill>
                <a:latin typeface="Georgia" panose="02040502050405020303" pitchFamily="18" charset="0"/>
                <a:ea typeface="Josefin Sans"/>
                <a:cs typeface="Josefin Sans"/>
                <a:sym typeface="Josefin Sans"/>
              </a:rPr>
              <a:t>The student will solve problems and justify relationships of similarity using </a:t>
            </a:r>
            <a:r>
              <a:rPr lang="en-US" sz="1400" b="1" i="0" u="none" strike="noStrike" cap="none">
                <a:solidFill>
                  <a:srgbClr val="C00000"/>
                </a:solidFill>
                <a:latin typeface="Georgia" panose="02040502050405020303" pitchFamily="18" charset="0"/>
                <a:ea typeface="Josefin Sans"/>
                <a:cs typeface="Josefin Sans"/>
                <a:sym typeface="Josefin Sans"/>
              </a:rPr>
              <a:t>proportional</a:t>
            </a:r>
            <a:r>
              <a:rPr lang="en-US" sz="1400" b="1" i="0" u="none" strike="noStrike" cap="none">
                <a:solidFill>
                  <a:srgbClr val="202020"/>
                </a:solidFill>
                <a:latin typeface="Georgia" panose="02040502050405020303" pitchFamily="18" charset="0"/>
                <a:ea typeface="Josefin Sans"/>
                <a:cs typeface="Josefin Sans"/>
                <a:sym typeface="Josefin Sans"/>
              </a:rPr>
              <a:t> </a:t>
            </a:r>
            <a:r>
              <a:rPr lang="en-US" sz="1400" b="0" i="0" u="none" strike="noStrike" cap="none">
                <a:solidFill>
                  <a:srgbClr val="000000"/>
                </a:solidFill>
                <a:latin typeface="Georgia" panose="02040502050405020303" pitchFamily="18" charset="0"/>
                <a:ea typeface="Josefin Sans"/>
                <a:cs typeface="Josefin Sans"/>
                <a:sym typeface="Josefin Sans"/>
              </a:rPr>
              <a:t>reasoning. </a:t>
            </a:r>
            <a:endParaRPr sz="1800" b="0" i="0" u="none" strike="noStrike" cap="none">
              <a:solidFill>
                <a:srgbClr val="000000"/>
              </a:solidFill>
              <a:latin typeface="Georgia" panose="02040502050405020303" pitchFamily="18" charset="0"/>
              <a:ea typeface="Josefin Sans"/>
              <a:cs typeface="Josefin Sans"/>
              <a:sym typeface="Josefin Sans"/>
            </a:endParaRPr>
          </a:p>
        </p:txBody>
      </p:sp>
      <p:sp>
        <p:nvSpPr>
          <p:cNvPr id="518" name="Google Shape;518;p75"/>
          <p:cNvSpPr txBox="1"/>
          <p:nvPr/>
        </p:nvSpPr>
        <p:spPr>
          <a:xfrm>
            <a:off x="449250" y="3007568"/>
            <a:ext cx="3622200" cy="1261854"/>
          </a:xfrm>
          <a:prstGeom prst="rect">
            <a:avLst/>
          </a:prstGeom>
          <a:noFill/>
          <a:ln w="19050" cap="flat" cmpd="sng">
            <a:solidFill>
              <a:srgbClr val="0097A7"/>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02020"/>
                </a:solidFill>
                <a:latin typeface="Georgia" panose="02040502050405020303" pitchFamily="18" charset="0"/>
                <a:ea typeface="Josefin Sans"/>
                <a:cs typeface="Josefin Sans"/>
                <a:sym typeface="Josefin Sans"/>
              </a:rPr>
              <a:t>Grade 7 (Measurement and Geometry): </a:t>
            </a:r>
            <a:r>
              <a:rPr lang="en-US" sz="1400" b="0" i="0" u="none" strike="noStrike" cap="none">
                <a:solidFill>
                  <a:srgbClr val="202020"/>
                </a:solidFill>
                <a:latin typeface="Georgia" panose="02040502050405020303" pitchFamily="18" charset="0"/>
                <a:ea typeface="Josefin Sans"/>
                <a:cs typeface="Josefin Sans"/>
                <a:sym typeface="Josefin Sans"/>
              </a:rPr>
              <a:t>The student will apply translations, reflections, and </a:t>
            </a:r>
            <a:r>
              <a:rPr lang="en-US" sz="1400" b="1" i="0" u="none" strike="noStrike" cap="none">
                <a:solidFill>
                  <a:srgbClr val="C00000"/>
                </a:solidFill>
                <a:latin typeface="Georgia" panose="02040502050405020303" pitchFamily="18" charset="0"/>
                <a:ea typeface="Josefin Sans"/>
                <a:cs typeface="Josefin Sans"/>
                <a:sym typeface="Josefin Sans"/>
              </a:rPr>
              <a:t>dilations</a:t>
            </a:r>
            <a:r>
              <a:rPr lang="en-US" sz="1400" b="0" i="0" u="none" strike="noStrike" cap="none">
                <a:solidFill>
                  <a:srgbClr val="202020"/>
                </a:solidFill>
                <a:latin typeface="Georgia" panose="02040502050405020303" pitchFamily="18" charset="0"/>
                <a:ea typeface="Josefin Sans"/>
                <a:cs typeface="Josefin Sans"/>
                <a:sym typeface="Josefin Sans"/>
              </a:rPr>
              <a:t> of right triangles and rectangles in the coordinate plane.</a:t>
            </a:r>
            <a:endParaRPr sz="1400" b="0" i="0" u="none" strike="noStrike" cap="none">
              <a:solidFill>
                <a:srgbClr val="202020"/>
              </a:solidFill>
              <a:latin typeface="Georgia" panose="02040502050405020303" pitchFamily="18" charset="0"/>
              <a:ea typeface="Josefin Sans"/>
              <a:cs typeface="Josefin Sans"/>
              <a:sym typeface="Josefin Sans"/>
            </a:endParaRPr>
          </a:p>
        </p:txBody>
      </p:sp>
      <p:sp>
        <p:nvSpPr>
          <p:cNvPr id="519" name="Google Shape;519;p75"/>
          <p:cNvSpPr txBox="1"/>
          <p:nvPr/>
        </p:nvSpPr>
        <p:spPr>
          <a:xfrm>
            <a:off x="4527300" y="2805368"/>
            <a:ext cx="3807600" cy="1477500"/>
          </a:xfrm>
          <a:prstGeom prst="rect">
            <a:avLst/>
          </a:prstGeom>
          <a:noFill/>
          <a:ln w="19050" cap="flat" cmpd="sng">
            <a:solidFill>
              <a:srgbClr val="0097A7"/>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02020"/>
                </a:solidFill>
                <a:latin typeface="Georgia" panose="02040502050405020303" pitchFamily="18" charset="0"/>
                <a:ea typeface="Josefin Sans"/>
                <a:cs typeface="Josefin Sans"/>
                <a:sym typeface="Josefin Sans"/>
              </a:rPr>
              <a:t>Grade 7 (Patterns, Functions, and Algebra): </a:t>
            </a:r>
            <a:r>
              <a:rPr lang="en-US" sz="1400" b="0" i="0" u="none" strike="noStrike" cap="none">
                <a:solidFill>
                  <a:srgbClr val="202020"/>
                </a:solidFill>
                <a:latin typeface="Georgia" panose="02040502050405020303" pitchFamily="18" charset="0"/>
                <a:ea typeface="Josefin Sans"/>
                <a:cs typeface="Josefin Sans"/>
                <a:sym typeface="Josefin Sans"/>
              </a:rPr>
              <a:t>The student will investigate and analyze </a:t>
            </a:r>
            <a:r>
              <a:rPr lang="en-US" sz="1400" b="1" i="0" u="none" strike="noStrike" cap="none">
                <a:solidFill>
                  <a:srgbClr val="C00000"/>
                </a:solidFill>
                <a:latin typeface="Georgia" panose="02040502050405020303" pitchFamily="18" charset="0"/>
                <a:ea typeface="Josefin Sans"/>
                <a:cs typeface="Josefin Sans"/>
                <a:sym typeface="Josefin Sans"/>
              </a:rPr>
              <a:t>proportional </a:t>
            </a:r>
            <a:r>
              <a:rPr lang="en-US" sz="1400" b="0" i="0" u="none" strike="noStrike" cap="none">
                <a:solidFill>
                  <a:srgbClr val="202020"/>
                </a:solidFill>
                <a:latin typeface="Georgia" panose="02040502050405020303" pitchFamily="18" charset="0"/>
                <a:ea typeface="Josefin Sans"/>
                <a:cs typeface="Josefin Sans"/>
                <a:sym typeface="Josefin Sans"/>
              </a:rPr>
              <a:t>relationships between two quantities using verbal descriptions, tables, equations in </a:t>
            </a:r>
            <a:r>
              <a:rPr lang="en-US" sz="1400" b="0" i="1" u="none" strike="noStrike" cap="none">
                <a:solidFill>
                  <a:srgbClr val="202020"/>
                </a:solidFill>
                <a:latin typeface="Georgia" panose="02040502050405020303" pitchFamily="18" charset="0"/>
                <a:ea typeface="Josefin Sans"/>
                <a:cs typeface="Josefin Sans"/>
                <a:sym typeface="Josefin Sans"/>
              </a:rPr>
              <a:t>y </a:t>
            </a:r>
            <a:r>
              <a:rPr lang="en-US" sz="1400" b="0" i="0" u="none" strike="noStrike" cap="none">
                <a:solidFill>
                  <a:srgbClr val="202020"/>
                </a:solidFill>
                <a:latin typeface="Georgia" panose="02040502050405020303" pitchFamily="18" charset="0"/>
                <a:ea typeface="Josefin Sans"/>
                <a:cs typeface="Josefin Sans"/>
                <a:sym typeface="Josefin Sans"/>
              </a:rPr>
              <a:t>= </a:t>
            </a:r>
            <a:r>
              <a:rPr lang="en-US" sz="1400" b="0" i="1" u="none" strike="noStrike" cap="none">
                <a:solidFill>
                  <a:srgbClr val="202020"/>
                </a:solidFill>
                <a:latin typeface="Georgia" panose="02040502050405020303" pitchFamily="18" charset="0"/>
                <a:ea typeface="Josefin Sans"/>
                <a:cs typeface="Josefin Sans"/>
                <a:sym typeface="Josefin Sans"/>
              </a:rPr>
              <a:t>mx </a:t>
            </a:r>
            <a:r>
              <a:rPr lang="en-US" sz="1400" b="0" i="0" u="none" strike="noStrike" cap="none">
                <a:solidFill>
                  <a:srgbClr val="202020"/>
                </a:solidFill>
                <a:latin typeface="Georgia" panose="02040502050405020303" pitchFamily="18" charset="0"/>
                <a:ea typeface="Josefin Sans"/>
                <a:cs typeface="Josefin Sans"/>
                <a:sym typeface="Josefin Sans"/>
              </a:rPr>
              <a:t>form, and graphs, including problems in context.</a:t>
            </a:r>
            <a:endParaRPr sz="1800" b="0" i="0" u="none" strike="noStrike" cap="none">
              <a:solidFill>
                <a:srgbClr val="000000"/>
              </a:solidFill>
              <a:latin typeface="Georgia" panose="02040502050405020303" pitchFamily="18" charset="0"/>
              <a:ea typeface="Josefin Sans"/>
              <a:cs typeface="Josefin Sans"/>
              <a:sym typeface="Josefin Sans"/>
            </a:endParaRPr>
          </a:p>
        </p:txBody>
      </p:sp>
      <p:sp>
        <p:nvSpPr>
          <p:cNvPr id="521" name="Google Shape;521;p75"/>
          <p:cNvSpPr/>
          <p:nvPr/>
        </p:nvSpPr>
        <p:spPr>
          <a:xfrm>
            <a:off x="3074423" y="4545834"/>
            <a:ext cx="4572000" cy="3838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C00000"/>
                </a:solidFill>
                <a:latin typeface="Georgia"/>
                <a:ea typeface="Josefin Sans"/>
                <a:cs typeface="Josefin Sans"/>
                <a:sym typeface="Josefin Sans"/>
              </a:rPr>
              <a:t>Draft </a:t>
            </a:r>
            <a:r>
              <a:rPr lang="en-US">
                <a:solidFill>
                  <a:srgbClr val="C00000"/>
                </a:solidFill>
                <a:latin typeface="Georgia"/>
                <a:ea typeface="Josefin Sans"/>
                <a:cs typeface="Josefin Sans"/>
                <a:sym typeface="Josefin Sans"/>
              </a:rPr>
              <a:t>2023</a:t>
            </a:r>
            <a:r>
              <a:rPr lang="en-US" sz="1400" b="0" i="0" u="none" strike="noStrike" cap="none">
                <a:solidFill>
                  <a:srgbClr val="C00000"/>
                </a:solidFill>
                <a:latin typeface="Georgia"/>
                <a:ea typeface="Josefin Sans"/>
                <a:cs typeface="Josefin Sans"/>
                <a:sym typeface="Josefin Sans"/>
              </a:rPr>
              <a:t> </a:t>
            </a:r>
            <a:r>
              <a:rPr lang="en-US" sz="1400" b="0" u="none" strike="noStrike" cap="none">
                <a:solidFill>
                  <a:srgbClr val="C00000"/>
                </a:solidFill>
                <a:latin typeface="Georgia"/>
                <a:ea typeface="Josefin Sans"/>
                <a:cs typeface="Josefin Sans"/>
                <a:sym typeface="Josefin Sans"/>
              </a:rPr>
              <a:t>Mathematics SOL</a:t>
            </a:r>
            <a:endParaRPr lang="en-US" sz="1400" b="0" u="none" strike="noStrike" cap="none">
              <a:solidFill>
                <a:srgbClr val="000000"/>
              </a:solidFill>
              <a:latin typeface="Georgia"/>
              <a:ea typeface="Arial"/>
              <a:cs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latin typeface="Arial"/>
                <a:ea typeface="Arial"/>
                <a:cs typeface="Arial"/>
              </a:rPr>
            </a:br>
            <a:endParaRPr lang="en-US" sz="1400" b="0" i="0" u="none" strike="noStrike" cap="none">
              <a:solidFill>
                <a:srgbClr val="000000"/>
              </a:solidFill>
              <a:latin typeface="Georgia"/>
              <a:ea typeface="Arial"/>
              <a:cs typeface="Arial"/>
            </a:endParaRPr>
          </a:p>
        </p:txBody>
      </p:sp>
      <p:sp>
        <p:nvSpPr>
          <p:cNvPr id="2" name="Google Shape;243;p42" descr="Label for bottom of slide shows Virginia Department of Education, 2023">
            <a:extLst>
              <a:ext uri="{FF2B5EF4-FFF2-40B4-BE49-F238E27FC236}">
                <a16:creationId xmlns:a16="http://schemas.microsoft.com/office/drawing/2014/main" id="{207504BA-2CE1-31EB-FF21-BF13ABF4EFFD}"/>
              </a:ext>
            </a:extLst>
          </p:cNvPr>
          <p:cNvSpPr txBox="1"/>
          <p:nvPr/>
        </p:nvSpPr>
        <p:spPr>
          <a:xfrm>
            <a:off x="2821132" y="4739798"/>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228660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4"/>
          <p:cNvSpPr txBox="1">
            <a:spLocks noGrp="1"/>
          </p:cNvSpPr>
          <p:nvPr>
            <p:ph type="title"/>
          </p:nvPr>
        </p:nvSpPr>
        <p:spPr>
          <a:xfrm>
            <a:off x="281673" y="41624"/>
            <a:ext cx="85449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2800"/>
              <a:buNone/>
            </a:pPr>
            <a:r>
              <a:rPr lang="en-US" sz="3000" b="0" cap="small">
                <a:solidFill>
                  <a:srgbClr val="003C71"/>
                </a:solidFill>
                <a:latin typeface="Georgia"/>
                <a:ea typeface="Georgia"/>
                <a:cs typeface="Georgia"/>
                <a:sym typeface="Georgia"/>
              </a:rPr>
              <a:t>Additional Data Analysis to Support Post Secondary Thinking</a:t>
            </a:r>
            <a:endParaRPr sz="3000" b="0" cap="small">
              <a:solidFill>
                <a:srgbClr val="003C71"/>
              </a:solidFill>
              <a:latin typeface="Georgia"/>
              <a:ea typeface="Georgia"/>
              <a:cs typeface="Georgia"/>
              <a:sym typeface="Georgia"/>
            </a:endParaRPr>
          </a:p>
        </p:txBody>
      </p:sp>
      <p:sp>
        <p:nvSpPr>
          <p:cNvPr id="502" name="Google Shape;502;p74"/>
          <p:cNvSpPr txBox="1"/>
          <p:nvPr/>
        </p:nvSpPr>
        <p:spPr>
          <a:xfrm>
            <a:off x="2748425" y="1228291"/>
            <a:ext cx="4538700" cy="923299"/>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200" b="1" i="0" u="none" strike="noStrike" cap="none">
                <a:solidFill>
                  <a:srgbClr val="000000"/>
                </a:solidFill>
                <a:latin typeface="Georgia"/>
                <a:ea typeface="Josefin Sans"/>
                <a:cs typeface="Josefin Sans"/>
                <a:sym typeface="Josefin Sans"/>
              </a:rPr>
              <a:t>Grade 2: </a:t>
            </a:r>
            <a:r>
              <a:rPr lang="en-US" sz="1200">
                <a:latin typeface="Georgia"/>
                <a:ea typeface="Josefin Sans"/>
                <a:cs typeface="Josefin Sans"/>
                <a:sym typeface="Josefin Sans"/>
              </a:rPr>
              <a:t>The student will apply the </a:t>
            </a:r>
            <a:r>
              <a:rPr lang="en-US" sz="1200" i="0" u="none" strike="noStrike" cap="none">
                <a:solidFill>
                  <a:srgbClr val="000000"/>
                </a:solidFill>
                <a:latin typeface="Georgia"/>
                <a:ea typeface="Josefin Sans"/>
                <a:cs typeface="Josefin Sans"/>
                <a:sym typeface="Josefin Sans"/>
              </a:rPr>
              <a:t>data cycle </a:t>
            </a:r>
            <a:r>
              <a:rPr lang="en-US" sz="1200">
                <a:latin typeface="Georgia"/>
                <a:ea typeface="Josefin Sans"/>
                <a:cs typeface="Josefin Sans"/>
                <a:sym typeface="Josefin Sans"/>
              </a:rPr>
              <a:t>(pose questions; collect or acquire data; organize and represent data; and analyze data and communicate results) </a:t>
            </a:r>
            <a:r>
              <a:rPr lang="en-US" sz="1200" i="0" u="none" strike="noStrike" cap="none">
                <a:solidFill>
                  <a:srgbClr val="000000"/>
                </a:solidFill>
                <a:latin typeface="Georgia"/>
                <a:ea typeface="Josefin Sans"/>
                <a:cs typeface="Josefin Sans"/>
                <a:sym typeface="Josefin Sans"/>
              </a:rPr>
              <a:t>with </a:t>
            </a:r>
            <a:r>
              <a:rPr lang="en-US" sz="1200">
                <a:latin typeface="Georgia"/>
                <a:ea typeface="Josefin Sans"/>
                <a:cs typeface="Josefin Sans"/>
                <a:sym typeface="Josefin Sans"/>
              </a:rPr>
              <a:t>a focus on </a:t>
            </a:r>
            <a:r>
              <a:rPr lang="en-US" sz="1200" i="0" u="none" strike="noStrike" cap="none">
                <a:solidFill>
                  <a:srgbClr val="000000"/>
                </a:solidFill>
                <a:latin typeface="Georgia"/>
                <a:ea typeface="Josefin Sans"/>
                <a:cs typeface="Josefin Sans"/>
                <a:sym typeface="Josefin Sans"/>
              </a:rPr>
              <a:t>pictographs and bar graphs</a:t>
            </a:r>
            <a:r>
              <a:rPr lang="en-US" sz="1200">
                <a:latin typeface="Georgia"/>
                <a:ea typeface="Josefin Sans"/>
                <a:cs typeface="Josefin Sans"/>
                <a:sym typeface="Josefin Sans"/>
              </a:rPr>
              <a:t>. </a:t>
            </a:r>
            <a:endParaRPr lang="en-US" sz="1200" i="0" u="none" strike="noStrike" cap="none">
              <a:solidFill>
                <a:srgbClr val="000000"/>
              </a:solidFill>
              <a:latin typeface="Georgia"/>
              <a:ea typeface="Josefin Sans"/>
              <a:cs typeface="Josefin Sans"/>
              <a:sym typeface="Josefin Sans"/>
            </a:endParaRPr>
          </a:p>
        </p:txBody>
      </p:sp>
      <p:sp>
        <p:nvSpPr>
          <p:cNvPr id="503" name="Google Shape;503;p74"/>
          <p:cNvSpPr txBox="1"/>
          <p:nvPr/>
        </p:nvSpPr>
        <p:spPr>
          <a:xfrm>
            <a:off x="2748425" y="2242055"/>
            <a:ext cx="4538700" cy="923299"/>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200" b="1" i="0" u="none" strike="noStrike" cap="none">
                <a:solidFill>
                  <a:srgbClr val="000000"/>
                </a:solidFill>
                <a:latin typeface="Georgia"/>
                <a:ea typeface="Josefin Sans"/>
                <a:cs typeface="Josefin Sans"/>
                <a:sym typeface="Josefin Sans"/>
              </a:rPr>
              <a:t>Grade 6</a:t>
            </a:r>
            <a:r>
              <a:rPr lang="en-US" sz="1200" i="0" u="none" strike="noStrike" cap="none">
                <a:solidFill>
                  <a:srgbClr val="000000"/>
                </a:solidFill>
                <a:latin typeface="Georgia"/>
                <a:ea typeface="Josefin Sans"/>
                <a:cs typeface="Josefin Sans"/>
                <a:sym typeface="Josefin Sans"/>
              </a:rPr>
              <a:t>: </a:t>
            </a:r>
            <a:r>
              <a:rPr lang="en-US" sz="1200">
                <a:latin typeface="Georgia"/>
                <a:ea typeface="Josefin Sans"/>
                <a:cs typeface="Josefin Sans"/>
                <a:sym typeface="Josefin Sans"/>
              </a:rPr>
              <a:t>The student will apply the data cycle (formulate questions; collect or acquire data; organize </a:t>
            </a:r>
            <a:r>
              <a:rPr lang="en-US" sz="1200" i="0" u="none" strike="noStrike" cap="none">
                <a:solidFill>
                  <a:srgbClr val="000000"/>
                </a:solidFill>
                <a:latin typeface="Georgia"/>
                <a:ea typeface="Josefin Sans"/>
                <a:cs typeface="Josefin Sans"/>
                <a:sym typeface="Josefin Sans"/>
              </a:rPr>
              <a:t>and </a:t>
            </a:r>
            <a:r>
              <a:rPr lang="en-US" sz="1200">
                <a:latin typeface="Georgia"/>
                <a:ea typeface="Josefin Sans"/>
                <a:cs typeface="Josefin Sans"/>
                <a:sym typeface="Josefin Sans"/>
              </a:rPr>
              <a:t>represent </a:t>
            </a:r>
            <a:r>
              <a:rPr lang="en-US" sz="1200" i="0" u="none" strike="noStrike" cap="none">
                <a:solidFill>
                  <a:srgbClr val="000000"/>
                </a:solidFill>
                <a:latin typeface="Georgia"/>
                <a:ea typeface="Josefin Sans"/>
                <a:cs typeface="Josefin Sans"/>
                <a:sym typeface="Josefin Sans"/>
              </a:rPr>
              <a:t>data</a:t>
            </a:r>
            <a:r>
              <a:rPr lang="en-US" sz="1200">
                <a:latin typeface="Georgia"/>
                <a:ea typeface="Josefin Sans"/>
                <a:cs typeface="Josefin Sans"/>
                <a:sym typeface="Josefin Sans"/>
              </a:rPr>
              <a:t>; and analyze</a:t>
            </a:r>
            <a:r>
              <a:rPr lang="en-US" sz="1200" i="0" u="none" strike="noStrike" cap="none">
                <a:solidFill>
                  <a:srgbClr val="000000"/>
                </a:solidFill>
                <a:latin typeface="Georgia"/>
                <a:ea typeface="Josefin Sans"/>
                <a:cs typeface="Josefin Sans"/>
                <a:sym typeface="Josefin Sans"/>
              </a:rPr>
              <a:t> data </a:t>
            </a:r>
            <a:r>
              <a:rPr lang="en-US" sz="1200">
                <a:latin typeface="Georgia"/>
                <a:ea typeface="Josefin Sans"/>
                <a:cs typeface="Josefin Sans"/>
                <a:sym typeface="Josefin Sans"/>
              </a:rPr>
              <a:t>and communicate results) </a:t>
            </a:r>
            <a:r>
              <a:rPr lang="en-US" sz="1200" i="0" u="none" strike="noStrike" cap="none">
                <a:solidFill>
                  <a:srgbClr val="000000"/>
                </a:solidFill>
                <a:latin typeface="Georgia"/>
                <a:ea typeface="Josefin Sans"/>
                <a:cs typeface="Josefin Sans"/>
                <a:sym typeface="Josefin Sans"/>
              </a:rPr>
              <a:t>with </a:t>
            </a:r>
            <a:r>
              <a:rPr lang="en-US" sz="1200">
                <a:latin typeface="Georgia"/>
                <a:ea typeface="Josefin Sans"/>
                <a:cs typeface="Josefin Sans"/>
                <a:sym typeface="Josefin Sans"/>
              </a:rPr>
              <a:t>a focus on </a:t>
            </a:r>
            <a:r>
              <a:rPr lang="en-US" sz="1200" i="0" u="none" strike="noStrike" cap="none">
                <a:solidFill>
                  <a:srgbClr val="000000"/>
                </a:solidFill>
                <a:latin typeface="Georgia"/>
                <a:ea typeface="Josefin Sans"/>
                <a:cs typeface="Josefin Sans"/>
                <a:sym typeface="Josefin Sans"/>
              </a:rPr>
              <a:t>circle graphs</a:t>
            </a:r>
            <a:r>
              <a:rPr lang="en-US" sz="1200">
                <a:latin typeface="Georgia"/>
                <a:ea typeface="Josefin Sans"/>
                <a:cs typeface="Josefin Sans"/>
                <a:sym typeface="Josefin Sans"/>
              </a:rPr>
              <a:t>.</a:t>
            </a:r>
            <a:endParaRPr lang="en-US" sz="1200" i="0" u="none" strike="noStrike" cap="none">
              <a:solidFill>
                <a:srgbClr val="000000"/>
              </a:solidFill>
              <a:latin typeface="Georgia"/>
              <a:ea typeface="Josefin Sans"/>
              <a:cs typeface="Josefin Sans"/>
            </a:endParaRPr>
          </a:p>
        </p:txBody>
      </p:sp>
      <p:sp>
        <p:nvSpPr>
          <p:cNvPr id="504" name="Google Shape;504;p74"/>
          <p:cNvSpPr txBox="1"/>
          <p:nvPr/>
        </p:nvSpPr>
        <p:spPr>
          <a:xfrm>
            <a:off x="2748425" y="3253050"/>
            <a:ext cx="4538700" cy="1107965"/>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200" b="1" i="0" u="none" strike="noStrike" cap="none">
                <a:solidFill>
                  <a:srgbClr val="000000"/>
                </a:solidFill>
                <a:latin typeface="Georgia"/>
                <a:ea typeface="Josefin Sans"/>
                <a:cs typeface="Josefin Sans"/>
                <a:sym typeface="Josefin Sans"/>
              </a:rPr>
              <a:t>Algebra 1: </a:t>
            </a:r>
            <a:r>
              <a:rPr lang="en-US" sz="1200">
                <a:latin typeface="Georgia"/>
                <a:ea typeface="Josefin Sans"/>
                <a:cs typeface="Josefin Sans"/>
                <a:sym typeface="Josefin Sans"/>
              </a:rPr>
              <a:t>The student will apply the data cycle (formulate questions; collect or acquire data; organize </a:t>
            </a:r>
            <a:r>
              <a:rPr lang="en-US" sz="1200" i="0" u="none" strike="noStrike" cap="none">
                <a:solidFill>
                  <a:srgbClr val="000000"/>
                </a:solidFill>
                <a:latin typeface="Georgia"/>
                <a:ea typeface="Josefin Sans"/>
                <a:cs typeface="Josefin Sans"/>
                <a:sym typeface="Josefin Sans"/>
              </a:rPr>
              <a:t>and </a:t>
            </a:r>
            <a:r>
              <a:rPr lang="en-US" sz="1200">
                <a:latin typeface="Georgia"/>
                <a:ea typeface="Josefin Sans"/>
                <a:cs typeface="Josefin Sans"/>
                <a:sym typeface="Josefin Sans"/>
              </a:rPr>
              <a:t>represent </a:t>
            </a:r>
            <a:r>
              <a:rPr lang="en-US" sz="1200" i="0" u="none" strike="noStrike" cap="none">
                <a:solidFill>
                  <a:srgbClr val="000000"/>
                </a:solidFill>
                <a:latin typeface="Georgia"/>
                <a:ea typeface="Josefin Sans"/>
                <a:cs typeface="Josefin Sans"/>
                <a:sym typeface="Josefin Sans"/>
              </a:rPr>
              <a:t>data</a:t>
            </a:r>
            <a:r>
              <a:rPr lang="en-US" sz="1200">
                <a:latin typeface="Georgia"/>
                <a:ea typeface="Josefin Sans"/>
                <a:cs typeface="Josefin Sans"/>
                <a:sym typeface="Josefin Sans"/>
              </a:rPr>
              <a:t>; and analyze</a:t>
            </a:r>
            <a:r>
              <a:rPr lang="en-US" sz="1200" i="0" u="none" strike="noStrike" cap="none">
                <a:solidFill>
                  <a:srgbClr val="000000"/>
                </a:solidFill>
                <a:latin typeface="Georgia"/>
                <a:ea typeface="Josefin Sans"/>
                <a:cs typeface="Josefin Sans"/>
                <a:sym typeface="Josefin Sans"/>
              </a:rPr>
              <a:t> data </a:t>
            </a:r>
            <a:r>
              <a:rPr lang="en-US" sz="1200">
                <a:latin typeface="Georgia"/>
                <a:ea typeface="Josefin Sans"/>
                <a:cs typeface="Josefin Sans"/>
                <a:sym typeface="Josefin Sans"/>
              </a:rPr>
              <a:t>and communicate results) </a:t>
            </a:r>
            <a:r>
              <a:rPr lang="en-US" sz="1200" i="0" u="none" strike="noStrike" cap="none">
                <a:solidFill>
                  <a:srgbClr val="000000"/>
                </a:solidFill>
                <a:latin typeface="Georgia"/>
                <a:ea typeface="Josefin Sans"/>
                <a:cs typeface="Josefin Sans"/>
                <a:sym typeface="Josefin Sans"/>
              </a:rPr>
              <a:t>with </a:t>
            </a:r>
            <a:r>
              <a:rPr lang="en-US" sz="1200">
                <a:latin typeface="Georgia"/>
                <a:ea typeface="Josefin Sans"/>
                <a:cs typeface="Josefin Sans"/>
                <a:sym typeface="Josefin Sans"/>
              </a:rPr>
              <a:t>a focus on representing bivariate data in scatterplots </a:t>
            </a:r>
            <a:r>
              <a:rPr lang="en-US" sz="1200" i="0" u="none" strike="noStrike" cap="none">
                <a:solidFill>
                  <a:srgbClr val="000000"/>
                </a:solidFill>
                <a:latin typeface="Georgia"/>
                <a:ea typeface="Josefin Sans"/>
                <a:cs typeface="Josefin Sans"/>
                <a:sym typeface="Josefin Sans"/>
              </a:rPr>
              <a:t>and </a:t>
            </a:r>
            <a:r>
              <a:rPr lang="en-US" sz="1200">
                <a:latin typeface="Georgia"/>
                <a:ea typeface="Josefin Sans"/>
                <a:cs typeface="Josefin Sans"/>
                <a:sym typeface="Josefin Sans"/>
              </a:rPr>
              <a:t>determining the curve of best fit </a:t>
            </a:r>
            <a:r>
              <a:rPr lang="en-US" sz="1200" i="0" u="none" strike="noStrike" cap="none">
                <a:solidFill>
                  <a:srgbClr val="000000"/>
                </a:solidFill>
                <a:latin typeface="Georgia"/>
                <a:ea typeface="Josefin Sans"/>
                <a:cs typeface="Josefin Sans"/>
                <a:sym typeface="Josefin Sans"/>
              </a:rPr>
              <a:t>using linear </a:t>
            </a:r>
            <a:r>
              <a:rPr lang="en-US" sz="1200">
                <a:latin typeface="Georgia"/>
                <a:ea typeface="Josefin Sans"/>
                <a:cs typeface="Josefin Sans"/>
                <a:sym typeface="Josefin Sans"/>
              </a:rPr>
              <a:t>and quadratic </a:t>
            </a:r>
            <a:r>
              <a:rPr lang="en-US" sz="1200" i="0" u="none" strike="noStrike" cap="none">
                <a:solidFill>
                  <a:srgbClr val="000000"/>
                </a:solidFill>
                <a:latin typeface="Georgia"/>
                <a:ea typeface="Josefin Sans"/>
                <a:cs typeface="Josefin Sans"/>
                <a:sym typeface="Josefin Sans"/>
              </a:rPr>
              <a:t>functi</a:t>
            </a:r>
            <a:r>
              <a:rPr lang="en-US" sz="1200" i="0" u="none" strike="noStrike" cap="none">
                <a:solidFill>
                  <a:srgbClr val="000000"/>
                </a:solidFill>
                <a:latin typeface="Josefin Sans"/>
                <a:ea typeface="Josefin Sans"/>
                <a:cs typeface="Josefin Sans"/>
                <a:sym typeface="Josefin Sans"/>
              </a:rPr>
              <a:t>ons</a:t>
            </a:r>
            <a:r>
              <a:rPr lang="en-US" sz="1200">
                <a:latin typeface="Josefin Sans"/>
                <a:ea typeface="Josefin Sans"/>
                <a:cs typeface="Josefin Sans"/>
                <a:sym typeface="Josefin Sans"/>
              </a:rPr>
              <a:t>.</a:t>
            </a:r>
            <a:endParaRPr lang="en-US" sz="1200" i="0" u="none" strike="noStrike" cap="none">
              <a:solidFill>
                <a:srgbClr val="000000"/>
              </a:solidFill>
              <a:latin typeface="Josefin Sans"/>
              <a:ea typeface="Josefin Sans"/>
              <a:cs typeface="Josefin Sans"/>
            </a:endParaRPr>
          </a:p>
        </p:txBody>
      </p:sp>
      <p:pic>
        <p:nvPicPr>
          <p:cNvPr id="506" name="Google Shape;506;p74" descr="Bar Graph: Our Favorite Ice Cream: Chocolate: 8; Vanilla: 2; Strawberry: 3; Chocolate Chip: 7; Cookie Dough: 6"/>
          <p:cNvPicPr preferRelativeResize="0"/>
          <p:nvPr/>
        </p:nvPicPr>
        <p:blipFill rotWithShape="1">
          <a:blip r:embed="rId3">
            <a:alphaModFix/>
          </a:blip>
          <a:srcRect/>
          <a:stretch/>
        </p:blipFill>
        <p:spPr>
          <a:xfrm>
            <a:off x="7459049" y="756750"/>
            <a:ext cx="1367524" cy="1355151"/>
          </a:xfrm>
          <a:prstGeom prst="rect">
            <a:avLst/>
          </a:prstGeom>
          <a:noFill/>
          <a:ln>
            <a:noFill/>
          </a:ln>
        </p:spPr>
      </p:pic>
      <p:pic>
        <p:nvPicPr>
          <p:cNvPr id="507" name="Google Shape;507;p74" descr="Circle Graph: Types of Animals on Mr. Segal's Farm: Chickens: 25%; Pigs: 10%; Goats: 20%; Sheep: 15%; Cows: 30%">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7558100" y="2274900"/>
            <a:ext cx="1306825" cy="1259999"/>
          </a:xfrm>
          <a:prstGeom prst="rect">
            <a:avLst/>
          </a:prstGeom>
          <a:noFill/>
          <a:ln>
            <a:noFill/>
          </a:ln>
        </p:spPr>
      </p:pic>
      <p:pic>
        <p:nvPicPr>
          <p:cNvPr id="508" name="Google Shape;508;p74" descr="Scatterplot: Speed vs. Stopping Distance: (30, 25); (40. 54); (50, 105); (60, 188); (70, 300)"/>
          <p:cNvPicPr preferRelativeResize="0"/>
          <p:nvPr/>
        </p:nvPicPr>
        <p:blipFill rotWithShape="1">
          <a:blip r:embed="rId5">
            <a:alphaModFix/>
          </a:blip>
          <a:srcRect/>
          <a:stretch/>
        </p:blipFill>
        <p:spPr>
          <a:xfrm>
            <a:off x="7558092" y="3819752"/>
            <a:ext cx="1306825" cy="1184658"/>
          </a:xfrm>
          <a:prstGeom prst="rect">
            <a:avLst/>
          </a:prstGeom>
          <a:noFill/>
          <a:ln>
            <a:noFill/>
          </a:ln>
        </p:spPr>
      </p:pic>
      <p:sp>
        <p:nvSpPr>
          <p:cNvPr id="510" name="Google Shape;510;p74"/>
          <p:cNvSpPr/>
          <p:nvPr/>
        </p:nvSpPr>
        <p:spPr>
          <a:xfrm>
            <a:off x="3333664" y="4575690"/>
            <a:ext cx="4572000" cy="738664"/>
          </a:xfrm>
          <a:prstGeom prst="rect">
            <a:avLst/>
          </a:prstGeom>
          <a:noFill/>
          <a:ln>
            <a:noFill/>
          </a:ln>
        </p:spPr>
        <p:txBody>
          <a:bodyPr spcFirstLastPara="1" wrap="square" lIns="91425" tIns="45700" rIns="91425" bIns="45700" anchor="t" anchorCtr="0">
            <a:noAutofit/>
          </a:bodyPr>
          <a:lstStyle/>
          <a:p>
            <a:pPr>
              <a:buSzPts val="1400"/>
            </a:pPr>
            <a:r>
              <a:rPr lang="en-US" sz="1400" b="0" i="0" u="none" strike="noStrike" cap="none">
                <a:solidFill>
                  <a:srgbClr val="C00000"/>
                </a:solidFill>
                <a:latin typeface="Georgia"/>
                <a:ea typeface="Josefin Sans"/>
                <a:cs typeface="Josefin Sans"/>
                <a:sym typeface="Josefin Sans"/>
              </a:rPr>
              <a:t>Draft</a:t>
            </a:r>
            <a:r>
              <a:rPr lang="en-US">
                <a:solidFill>
                  <a:srgbClr val="C00000"/>
                </a:solidFill>
                <a:latin typeface="Georgia"/>
                <a:ea typeface="Josefin Sans"/>
                <a:cs typeface="Josefin Sans"/>
                <a:sym typeface="Josefin Sans"/>
              </a:rPr>
              <a:t> </a:t>
            </a:r>
            <a:r>
              <a:rPr lang="en-US" sz="1400" b="0" i="0" u="none" strike="noStrike" cap="none">
                <a:solidFill>
                  <a:srgbClr val="C00000"/>
                </a:solidFill>
                <a:latin typeface="Georgia"/>
                <a:ea typeface="Josefin Sans"/>
                <a:cs typeface="Josefin Sans"/>
                <a:sym typeface="Josefin Sans"/>
              </a:rPr>
              <a:t>2023 </a:t>
            </a:r>
            <a:r>
              <a:rPr lang="en-US" sz="1400" b="0" i="1" u="none" strike="noStrike" cap="none">
                <a:solidFill>
                  <a:srgbClr val="C00000"/>
                </a:solidFill>
                <a:latin typeface="Georgia"/>
                <a:ea typeface="Josefin Sans"/>
                <a:cs typeface="Josefin Sans"/>
                <a:sym typeface="Josefin Sans"/>
              </a:rPr>
              <a:t>Mathematics SOL</a:t>
            </a:r>
            <a:endParaRPr lang="en-US" sz="1400" b="0" i="0" u="none" strike="noStrike" cap="none">
              <a:solidFill>
                <a:srgbClr val="000000"/>
              </a:solidFill>
              <a:latin typeface="Georgia"/>
              <a:ea typeface="Arial"/>
              <a:cs typeface="Arial"/>
            </a:endParaRP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latin typeface="Georgia"/>
              <a:ea typeface="Arial"/>
              <a:cs typeface="Arial"/>
            </a:endParaRPr>
          </a:p>
        </p:txBody>
      </p:sp>
      <p:sp>
        <p:nvSpPr>
          <p:cNvPr id="2" name="Google Shape;243;p42" descr="Label for bottom of slide shows Virginia Department of Education, 2023">
            <a:extLst>
              <a:ext uri="{FF2B5EF4-FFF2-40B4-BE49-F238E27FC236}">
                <a16:creationId xmlns:a16="http://schemas.microsoft.com/office/drawing/2014/main" id="{CBE0A873-FB10-11C9-3797-80DCF4FC6A10}"/>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pic>
        <p:nvPicPr>
          <p:cNvPr id="4" name="Picture 3" descr="Data Cycle  Grade K-Algebra 2&#10;Formulate Questions to be Explored with Data&#10;Collect or Acquire Data&#10;Organize and Represent Data&#10;Analyze Data and Communicate Results">
            <a:extLst>
              <a:ext uri="{FF2B5EF4-FFF2-40B4-BE49-F238E27FC236}">
                <a16:creationId xmlns:a16="http://schemas.microsoft.com/office/drawing/2014/main" id="{00FACD44-35BF-7252-7189-D53F99338FF8}"/>
              </a:ext>
            </a:extLst>
          </p:cNvPr>
          <p:cNvPicPr>
            <a:picLocks noChangeAspect="1"/>
          </p:cNvPicPr>
          <p:nvPr/>
        </p:nvPicPr>
        <p:blipFill>
          <a:blip r:embed="rId6"/>
          <a:stretch>
            <a:fillRect/>
          </a:stretch>
        </p:blipFill>
        <p:spPr>
          <a:xfrm>
            <a:off x="144383" y="1469166"/>
            <a:ext cx="2563659" cy="2431625"/>
          </a:xfrm>
          <a:prstGeom prst="rect">
            <a:avLst/>
          </a:prstGeom>
        </p:spPr>
      </p:pic>
      <p:sp>
        <p:nvSpPr>
          <p:cNvPr id="5" name="TextBox 4">
            <a:extLst>
              <a:ext uri="{FF2B5EF4-FFF2-40B4-BE49-F238E27FC236}">
                <a16:creationId xmlns:a16="http://schemas.microsoft.com/office/drawing/2014/main" id="{815F190A-4C59-F02B-6B91-4424591D56D9}"/>
              </a:ext>
            </a:extLst>
          </p:cNvPr>
          <p:cNvSpPr txBox="1"/>
          <p:nvPr/>
        </p:nvSpPr>
        <p:spPr>
          <a:xfrm>
            <a:off x="7558100" y="3630051"/>
            <a:ext cx="1268473" cy="184666"/>
          </a:xfrm>
          <a:prstGeom prst="rect">
            <a:avLst/>
          </a:prstGeom>
          <a:noFill/>
        </p:spPr>
        <p:txBody>
          <a:bodyPr wrap="square" rtlCol="0">
            <a:spAutoFit/>
          </a:bodyPr>
          <a:lstStyle/>
          <a:p>
            <a:pPr algn="ctr"/>
            <a:r>
              <a:rPr lang="en-US" sz="600" b="1"/>
              <a:t>Speed vs. Stopping Distance</a:t>
            </a:r>
          </a:p>
        </p:txBody>
      </p:sp>
    </p:spTree>
    <p:extLst>
      <p:ext uri="{BB962C8B-B14F-4D97-AF65-F5344CB8AC3E}">
        <p14:creationId xmlns:p14="http://schemas.microsoft.com/office/powerpoint/2010/main" val="19948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8"/>
          <p:cNvSpPr txBox="1">
            <a:spLocks noGrp="1"/>
          </p:cNvSpPr>
          <p:nvPr>
            <p:ph type="body" idx="1"/>
          </p:nvPr>
        </p:nvSpPr>
        <p:spPr>
          <a:xfrm>
            <a:off x="379225" y="1457650"/>
            <a:ext cx="8520600" cy="2998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200"/>
              <a:buNone/>
            </a:pPr>
            <a:r>
              <a:rPr lang="en-US" sz="1800" b="0"/>
              <a:t> </a:t>
            </a:r>
            <a:endParaRPr sz="1800" b="0"/>
          </a:p>
        </p:txBody>
      </p:sp>
      <p:sp>
        <p:nvSpPr>
          <p:cNvPr id="550" name="Google Shape;550;p78"/>
          <p:cNvSpPr txBox="1"/>
          <p:nvPr/>
        </p:nvSpPr>
        <p:spPr>
          <a:xfrm>
            <a:off x="6060000" y="1259505"/>
            <a:ext cx="2964300" cy="1261854"/>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400" b="1" i="0" u="none" strike="noStrike" cap="none">
                <a:solidFill>
                  <a:srgbClr val="000000"/>
                </a:solidFill>
                <a:latin typeface="Georgia"/>
                <a:ea typeface="Josefin Sans"/>
                <a:cs typeface="Josefin Sans"/>
                <a:sym typeface="Josefin Sans"/>
              </a:rPr>
              <a:t>Grade 2:</a:t>
            </a:r>
            <a:r>
              <a:rPr lang="en-US">
                <a:latin typeface="Georgia"/>
                <a:ea typeface="Josefin Sans"/>
                <a:cs typeface="Josefin Sans"/>
                <a:sym typeface="Josefin Sans"/>
              </a:rPr>
              <a:t> Investigate and </a:t>
            </a:r>
            <a:r>
              <a:rPr lang="en-US" b="1">
                <a:solidFill>
                  <a:srgbClr val="C00000"/>
                </a:solidFill>
                <a:latin typeface="Georgia"/>
                <a:ea typeface="Josefin Sans"/>
                <a:cs typeface="Josefin Sans"/>
                <a:sym typeface="Josefin Sans"/>
              </a:rPr>
              <a:t>explain</a:t>
            </a:r>
            <a:r>
              <a:rPr lang="en-US" sz="1400" b="1" i="0" u="none" strike="noStrike" cap="none">
                <a:solidFill>
                  <a:srgbClr val="C00000"/>
                </a:solidFill>
                <a:latin typeface="Georgia"/>
                <a:ea typeface="Josefin Sans"/>
                <a:cs typeface="Josefin Sans"/>
                <a:sym typeface="Josefin Sans"/>
              </a:rPr>
              <a:t> </a:t>
            </a:r>
            <a:r>
              <a:rPr lang="en-US" sz="1400" b="0" i="0" u="none" strike="noStrike" cap="none">
                <a:solidFill>
                  <a:srgbClr val="000000"/>
                </a:solidFill>
                <a:latin typeface="Georgia"/>
                <a:ea typeface="Josefin Sans"/>
                <a:cs typeface="Josefin Sans"/>
                <a:sym typeface="Josefin Sans"/>
              </a:rPr>
              <a:t>the ten-to-one relationship among ones, tens, and hundreds, using models.</a:t>
            </a:r>
            <a:endParaRPr lang="en-US" sz="1100" b="0" i="0" u="none" strike="noStrike" cap="none">
              <a:solidFill>
                <a:srgbClr val="000000"/>
              </a:solidFill>
              <a:latin typeface="Georgia"/>
              <a:ea typeface="Arial"/>
              <a:cs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Josefin Sans"/>
              <a:cs typeface="Josefin Sans"/>
            </a:endParaRPr>
          </a:p>
        </p:txBody>
      </p:sp>
      <p:sp>
        <p:nvSpPr>
          <p:cNvPr id="551" name="Google Shape;551;p78"/>
          <p:cNvSpPr txBox="1"/>
          <p:nvPr/>
        </p:nvSpPr>
        <p:spPr>
          <a:xfrm>
            <a:off x="164501" y="2683108"/>
            <a:ext cx="2964300" cy="1908184"/>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a:buSzPts val="1400"/>
            </a:pPr>
            <a:r>
              <a:rPr lang="en-US" sz="1400" b="1" i="0" u="none" strike="noStrike" cap="none">
                <a:solidFill>
                  <a:srgbClr val="000000"/>
                </a:solidFill>
                <a:latin typeface="Georgia"/>
                <a:ea typeface="Josefin Sans"/>
                <a:cs typeface="Josefin Sans"/>
                <a:sym typeface="Josefin Sans"/>
              </a:rPr>
              <a:t>Grade 3:</a:t>
            </a:r>
            <a:r>
              <a:rPr lang="en-US" sz="1400" b="0" i="0" u="none" strike="noStrike" cap="none">
                <a:solidFill>
                  <a:srgbClr val="000000"/>
                </a:solidFill>
                <a:latin typeface="Georgia"/>
                <a:ea typeface="Josefin Sans"/>
                <a:cs typeface="Josefin Sans"/>
                <a:sym typeface="Josefin Sans"/>
              </a:rPr>
              <a:t> </a:t>
            </a:r>
            <a:r>
              <a:rPr lang="en-US" sz="1400" b="1" i="0" u="none" strike="noStrike" cap="none">
                <a:solidFill>
                  <a:srgbClr val="C00000"/>
                </a:solidFill>
                <a:latin typeface="Georgia"/>
                <a:ea typeface="Josefin Sans"/>
                <a:cs typeface="Josefin Sans"/>
                <a:sym typeface="Josefin Sans"/>
              </a:rPr>
              <a:t>Apply</a:t>
            </a:r>
            <a:r>
              <a:rPr lang="en-US" sz="1400" b="0" i="0" u="none" strike="noStrike" cap="none">
                <a:solidFill>
                  <a:schemeClr val="dk1"/>
                </a:solidFill>
                <a:latin typeface="Georgia"/>
                <a:ea typeface="Josefin Sans"/>
                <a:cs typeface="Josefin Sans"/>
                <a:sym typeface="Josefin Sans"/>
              </a:rPr>
              <a:t> patterns within the </a:t>
            </a:r>
            <a:r>
              <a:rPr lang="en-US">
                <a:solidFill>
                  <a:schemeClr val="dk1"/>
                </a:solidFill>
                <a:latin typeface="Georgia"/>
                <a:ea typeface="Josefin Sans"/>
                <a:cs typeface="Josefin Sans"/>
                <a:sym typeface="Josefin Sans"/>
              </a:rPr>
              <a:t>base 10 </a:t>
            </a:r>
            <a:r>
              <a:rPr lang="en-US" sz="1400" b="0" i="0" u="none" strike="noStrike" cap="none">
                <a:solidFill>
                  <a:schemeClr val="dk1"/>
                </a:solidFill>
                <a:latin typeface="Georgia"/>
                <a:ea typeface="Josefin Sans"/>
                <a:cs typeface="Josefin Sans"/>
                <a:sym typeface="Josefin Sans"/>
              </a:rPr>
              <a:t>system to determine </a:t>
            </a:r>
            <a:r>
              <a:rPr lang="en-US">
                <a:solidFill>
                  <a:schemeClr val="dk1"/>
                </a:solidFill>
                <a:latin typeface="Georgia"/>
                <a:ea typeface="Josefin Sans"/>
                <a:cs typeface="Josefin Sans"/>
                <a:sym typeface="Josefin Sans"/>
              </a:rPr>
              <a:t>and </a:t>
            </a:r>
            <a:r>
              <a:rPr lang="en-US" b="1">
                <a:solidFill>
                  <a:srgbClr val="C00000"/>
                </a:solidFill>
                <a:latin typeface="Georgia"/>
                <a:ea typeface="Josefin Sans"/>
                <a:cs typeface="Josefin Sans"/>
                <a:sym typeface="Josefin Sans"/>
              </a:rPr>
              <a:t>communicate</a:t>
            </a:r>
            <a:r>
              <a:rPr lang="en-US">
                <a:solidFill>
                  <a:schemeClr val="dk1"/>
                </a:solidFill>
                <a:latin typeface="Georgia"/>
                <a:ea typeface="Josefin Sans"/>
                <a:cs typeface="Josefin Sans"/>
                <a:sym typeface="Josefin Sans"/>
              </a:rPr>
              <a:t>, orally and in written form, </a:t>
            </a:r>
            <a:r>
              <a:rPr lang="en-US" sz="1400" b="0" i="0" u="none" strike="noStrike" cap="none">
                <a:solidFill>
                  <a:schemeClr val="dk1"/>
                </a:solidFill>
                <a:latin typeface="Georgia"/>
                <a:ea typeface="Josefin Sans"/>
                <a:cs typeface="Josefin Sans"/>
                <a:sym typeface="Josefin Sans"/>
              </a:rPr>
              <a:t>the place and value of each digit in a six-digit whole number (e.g., in 165,724, the </a:t>
            </a:r>
            <a:r>
              <a:rPr lang="en-US">
                <a:solidFill>
                  <a:schemeClr val="dk1"/>
                </a:solidFill>
                <a:latin typeface="Georgia"/>
                <a:ea typeface="Josefin Sans"/>
                <a:cs typeface="Josefin Sans"/>
                <a:sym typeface="Josefin Sans"/>
              </a:rPr>
              <a:t>5 </a:t>
            </a:r>
            <a:r>
              <a:rPr lang="en-US" sz="1400" b="0" i="0" u="none" strike="noStrike" cap="none">
                <a:solidFill>
                  <a:schemeClr val="dk1"/>
                </a:solidFill>
                <a:latin typeface="Georgia"/>
                <a:ea typeface="Josefin Sans"/>
                <a:cs typeface="Josefin Sans"/>
                <a:sym typeface="Josefin Sans"/>
              </a:rPr>
              <a:t>represents </a:t>
            </a:r>
            <a:r>
              <a:rPr lang="en-US">
                <a:solidFill>
                  <a:schemeClr val="dk1"/>
                </a:solidFill>
                <a:latin typeface="Georgia"/>
                <a:ea typeface="Josefin Sans"/>
                <a:cs typeface="Josefin Sans"/>
                <a:sym typeface="Josefin Sans"/>
              </a:rPr>
              <a:t>5 thousands </a:t>
            </a:r>
            <a:r>
              <a:rPr lang="en-US" sz="1400" b="0" i="0" u="none" strike="noStrike" cap="none">
                <a:solidFill>
                  <a:schemeClr val="dk1"/>
                </a:solidFill>
                <a:latin typeface="Georgia"/>
                <a:ea typeface="Josefin Sans"/>
                <a:cs typeface="Josefin Sans"/>
                <a:sym typeface="Josefin Sans"/>
              </a:rPr>
              <a:t>and its value is </a:t>
            </a:r>
            <a:r>
              <a:rPr lang="en-US">
                <a:solidFill>
                  <a:schemeClr val="dk1"/>
                </a:solidFill>
                <a:latin typeface="Georgia"/>
                <a:ea typeface="Josefin Sans"/>
                <a:cs typeface="Josefin Sans"/>
                <a:sym typeface="Josefin Sans"/>
              </a:rPr>
              <a:t>5,000</a:t>
            </a:r>
            <a:r>
              <a:rPr lang="en-US" sz="1400" b="0" i="0" u="none" strike="noStrike" cap="none">
                <a:solidFill>
                  <a:schemeClr val="dk1"/>
                </a:solidFill>
                <a:latin typeface="Georgia"/>
                <a:ea typeface="Josefin Sans"/>
                <a:cs typeface="Josefin Sans"/>
                <a:sym typeface="Josefin Sans"/>
              </a:rPr>
              <a:t>)</a:t>
            </a:r>
            <a:r>
              <a:rPr lang="en-US" sz="1400" b="0" i="0" u="none" strike="noStrike" cap="none">
                <a:solidFill>
                  <a:srgbClr val="000000"/>
                </a:solidFill>
                <a:latin typeface="Georgia"/>
                <a:ea typeface="Josefin Sans"/>
                <a:cs typeface="Josefin Sans"/>
                <a:sym typeface="Josefin Sans"/>
              </a:rPr>
              <a:t>.</a:t>
            </a:r>
            <a:endParaRPr lang="en-US" sz="1400" b="0" i="0" u="none" strike="noStrike" cap="none">
              <a:solidFill>
                <a:srgbClr val="000000"/>
              </a:solidFill>
              <a:latin typeface="Georgia"/>
              <a:ea typeface="Josefin Sans"/>
              <a:cs typeface="Josefin Sans"/>
            </a:endParaRPr>
          </a:p>
        </p:txBody>
      </p:sp>
      <p:sp>
        <p:nvSpPr>
          <p:cNvPr id="552" name="Google Shape;552;p78"/>
          <p:cNvSpPr txBox="1"/>
          <p:nvPr/>
        </p:nvSpPr>
        <p:spPr>
          <a:xfrm>
            <a:off x="6060000" y="2852537"/>
            <a:ext cx="2964300" cy="1477297"/>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eorgia"/>
                <a:ea typeface="Josefin Sans"/>
                <a:cs typeface="Josefin Sans"/>
                <a:sym typeface="Josefin Sans"/>
              </a:rPr>
              <a:t>Grade 4:</a:t>
            </a:r>
            <a:r>
              <a:rPr lang="en-US" sz="1400" b="0" i="0" u="none" strike="noStrike" cap="none">
                <a:solidFill>
                  <a:srgbClr val="000000"/>
                </a:solidFill>
                <a:latin typeface="Georgia"/>
                <a:ea typeface="Josefin Sans"/>
                <a:cs typeface="Josefin Sans"/>
                <a:sym typeface="Josefin Sans"/>
              </a:rPr>
              <a:t> </a:t>
            </a:r>
            <a:r>
              <a:rPr lang="en-US">
                <a:latin typeface="Georgia"/>
                <a:ea typeface="Josefin Sans"/>
                <a:cs typeface="Josefin Sans"/>
                <a:sym typeface="Josefin Sans"/>
              </a:rPr>
              <a:t>Estimate, </a:t>
            </a:r>
            <a:r>
              <a:rPr lang="en-US" b="1">
                <a:solidFill>
                  <a:srgbClr val="C00000"/>
                </a:solidFill>
                <a:latin typeface="Georgia"/>
                <a:ea typeface="Josefin Sans"/>
                <a:cs typeface="Josefin Sans"/>
                <a:sym typeface="Josefin Sans"/>
              </a:rPr>
              <a:t>r</a:t>
            </a:r>
            <a:r>
              <a:rPr lang="en-US" sz="1400" b="1" i="0" u="none" strike="noStrike" cap="none">
                <a:solidFill>
                  <a:srgbClr val="C00000"/>
                </a:solidFill>
                <a:latin typeface="Georgia"/>
                <a:ea typeface="Josefin Sans"/>
                <a:cs typeface="Josefin Sans"/>
                <a:sym typeface="Josefin Sans"/>
              </a:rPr>
              <a:t>epresent</a:t>
            </a:r>
            <a:r>
              <a:rPr lang="en-US" sz="1400" b="0" i="0" u="none" strike="noStrike" cap="none">
                <a:solidFill>
                  <a:schemeClr val="dk1"/>
                </a:solidFill>
                <a:latin typeface="Georgia"/>
                <a:ea typeface="Josefin Sans"/>
                <a:cs typeface="Josefin Sans"/>
                <a:sym typeface="Josefin Sans"/>
              </a:rPr>
              <a:t>, </a:t>
            </a:r>
            <a:r>
              <a:rPr lang="en-US" sz="1400" b="1" i="0" u="none" strike="noStrike" cap="none">
                <a:solidFill>
                  <a:srgbClr val="C00000"/>
                </a:solidFill>
                <a:latin typeface="Georgia"/>
                <a:ea typeface="Josefin Sans"/>
                <a:cs typeface="Josefin Sans"/>
                <a:sym typeface="Josefin Sans"/>
              </a:rPr>
              <a:t>solve</a:t>
            </a:r>
            <a:r>
              <a:rPr lang="en-US" sz="1400" b="0" i="0" u="none" strike="noStrike" cap="none">
                <a:solidFill>
                  <a:schemeClr val="dk1"/>
                </a:solidFill>
                <a:latin typeface="Georgia"/>
                <a:ea typeface="Josefin Sans"/>
                <a:cs typeface="Josefin Sans"/>
                <a:sym typeface="Josefin Sans"/>
              </a:rPr>
              <a:t>, and </a:t>
            </a:r>
            <a:r>
              <a:rPr lang="en-US" sz="1400" b="1" i="0" u="none" strike="noStrike" cap="none">
                <a:solidFill>
                  <a:srgbClr val="C00000"/>
                </a:solidFill>
                <a:latin typeface="Georgia"/>
                <a:ea typeface="Josefin Sans"/>
                <a:cs typeface="Josefin Sans"/>
                <a:sym typeface="Josefin Sans"/>
              </a:rPr>
              <a:t>justify</a:t>
            </a:r>
            <a:r>
              <a:rPr lang="en-US" sz="1400" b="0" i="0" u="none" strike="noStrike" cap="none">
                <a:solidFill>
                  <a:schemeClr val="dk1"/>
                </a:solidFill>
                <a:latin typeface="Georgia"/>
                <a:ea typeface="Josefin Sans"/>
                <a:cs typeface="Josefin Sans"/>
                <a:sym typeface="Josefin Sans"/>
              </a:rPr>
              <a:t> solutions to single-step and multistep problems, including those in context, using addition and subtraction</a:t>
            </a:r>
            <a:r>
              <a:rPr lang="en-US">
                <a:solidFill>
                  <a:schemeClr val="dk1"/>
                </a:solidFill>
                <a:latin typeface="Georgia"/>
                <a:ea typeface="Josefin Sans"/>
                <a:cs typeface="Josefin Sans"/>
                <a:sym typeface="Josefin Sans"/>
              </a:rPr>
              <a:t> with whole numbers</a:t>
            </a:r>
            <a:endParaRPr lang="en-US" sz="1400" b="0" i="0" u="none" strike="noStrike" cap="none">
              <a:solidFill>
                <a:schemeClr val="dk1"/>
              </a:solidFill>
              <a:latin typeface="Georgia"/>
              <a:ea typeface="Josefin Sans"/>
              <a:cs typeface="Josefin Sans"/>
            </a:endParaRPr>
          </a:p>
        </p:txBody>
      </p:sp>
      <p:sp>
        <p:nvSpPr>
          <p:cNvPr id="553" name="Google Shape;553;p78"/>
          <p:cNvSpPr txBox="1"/>
          <p:nvPr/>
        </p:nvSpPr>
        <p:spPr>
          <a:xfrm>
            <a:off x="164501" y="1303389"/>
            <a:ext cx="2964300" cy="1261854"/>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eorgia"/>
                <a:ea typeface="Josefin Sans"/>
                <a:cs typeface="Josefin Sans"/>
                <a:sym typeface="Josefin Sans"/>
              </a:rPr>
              <a:t>Grade 1:</a:t>
            </a:r>
            <a:r>
              <a:rPr lang="en-US" sz="1400" b="0" i="0" u="none" strike="noStrike" cap="none">
                <a:solidFill>
                  <a:srgbClr val="000000"/>
                </a:solidFill>
                <a:latin typeface="Georgia"/>
                <a:ea typeface="Josefin Sans"/>
                <a:cs typeface="Josefin Sans"/>
                <a:sym typeface="Josefin Sans"/>
              </a:rPr>
              <a:t> </a:t>
            </a:r>
            <a:r>
              <a:rPr lang="en-US" sz="1400" b="1" i="0" u="none" strike="noStrike" cap="none">
                <a:solidFill>
                  <a:srgbClr val="C00000"/>
                </a:solidFill>
                <a:latin typeface="Georgia"/>
                <a:ea typeface="Josefin Sans"/>
                <a:cs typeface="Josefin Sans"/>
                <a:sym typeface="Josefin Sans"/>
              </a:rPr>
              <a:t>Describe and justify </a:t>
            </a:r>
            <a:r>
              <a:rPr lang="en-US" sz="1400" b="0" i="0" u="none" strike="noStrike" cap="none">
                <a:solidFill>
                  <a:schemeClr val="dk1"/>
                </a:solidFill>
                <a:latin typeface="Georgia"/>
                <a:ea typeface="Josefin Sans"/>
                <a:cs typeface="Josefin Sans"/>
                <a:sym typeface="Josefin Sans"/>
              </a:rPr>
              <a:t>how shares are equal pieces or parts of the whole (e.g., halves, fourths), when given a contextual problem</a:t>
            </a:r>
            <a:r>
              <a:rPr lang="en-US" sz="1400" b="0" i="0" u="none" strike="noStrike" cap="none">
                <a:solidFill>
                  <a:srgbClr val="000000"/>
                </a:solidFill>
                <a:latin typeface="Georgia"/>
                <a:ea typeface="Josefin Sans"/>
                <a:cs typeface="Josefin Sans"/>
                <a:sym typeface="Josefin Sans"/>
              </a:rPr>
              <a:t>.</a:t>
            </a:r>
            <a:endParaRPr lang="en-US" sz="1400" b="0" i="0" u="none" strike="noStrike" cap="none">
              <a:solidFill>
                <a:srgbClr val="000000"/>
              </a:solidFill>
              <a:latin typeface="Georgia"/>
              <a:ea typeface="Josefin Sans"/>
              <a:cs typeface="Josefin Sans"/>
            </a:endParaRPr>
          </a:p>
        </p:txBody>
      </p:sp>
      <p:pic>
        <p:nvPicPr>
          <p:cNvPr id="554" name="Google Shape;554;p78" descr="Problem Solving; Connections; Communication; Representations; Reasoning; Mathematical Understanding"/>
          <p:cNvPicPr preferRelativeResize="0"/>
          <p:nvPr/>
        </p:nvPicPr>
        <p:blipFill rotWithShape="1">
          <a:blip r:embed="rId3">
            <a:alphaModFix/>
          </a:blip>
          <a:srcRect/>
          <a:stretch/>
        </p:blipFill>
        <p:spPr>
          <a:xfrm>
            <a:off x="3128801" y="1626433"/>
            <a:ext cx="2908624" cy="1964753"/>
          </a:xfrm>
          <a:prstGeom prst="rect">
            <a:avLst/>
          </a:prstGeom>
          <a:noFill/>
          <a:ln>
            <a:noFill/>
          </a:ln>
        </p:spPr>
      </p:pic>
      <p:sp>
        <p:nvSpPr>
          <p:cNvPr id="555" name="Google Shape;555;p78"/>
          <p:cNvSpPr txBox="1">
            <a:spLocks noGrp="1"/>
          </p:cNvSpPr>
          <p:nvPr>
            <p:ph type="title"/>
          </p:nvPr>
        </p:nvSpPr>
        <p:spPr>
          <a:xfrm>
            <a:off x="239400" y="20286"/>
            <a:ext cx="8904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0" cap="small">
                <a:solidFill>
                  <a:srgbClr val="003C71"/>
                </a:solidFill>
                <a:latin typeface="Georgia"/>
                <a:ea typeface="Georgia"/>
                <a:cs typeface="Georgia"/>
                <a:sym typeface="Georgia"/>
              </a:rPr>
              <a:t>Embed the Mathematics Process Goals - Elementary</a:t>
            </a:r>
            <a:endParaRPr sz="2600"/>
          </a:p>
        </p:txBody>
      </p:sp>
      <p:sp>
        <p:nvSpPr>
          <p:cNvPr id="556" name="Google Shape;556;p78"/>
          <p:cNvSpPr/>
          <p:nvPr/>
        </p:nvSpPr>
        <p:spPr>
          <a:xfrm>
            <a:off x="3389930" y="4594753"/>
            <a:ext cx="2568494" cy="353743"/>
          </a:xfrm>
          <a:prstGeom prst="rect">
            <a:avLst/>
          </a:prstGeom>
          <a:noFill/>
          <a:ln>
            <a:noFill/>
          </a:ln>
        </p:spPr>
        <p:txBody>
          <a:bodyPr spcFirstLastPara="1" wrap="square" lIns="91425" tIns="45700" rIns="91425" bIns="45700" anchor="t" anchorCtr="0">
            <a:noAutofit/>
          </a:bodyPr>
          <a:lstStyle/>
          <a:p>
            <a:pPr>
              <a:buSzPts val="1400"/>
            </a:pPr>
            <a:r>
              <a:rPr lang="en-US" sz="1400" b="0" i="0" u="none" strike="noStrike" cap="none">
                <a:solidFill>
                  <a:srgbClr val="C00000"/>
                </a:solidFill>
                <a:latin typeface="Georgia"/>
                <a:ea typeface="Josefin Sans"/>
                <a:cs typeface="Josefin Sans"/>
                <a:sym typeface="Josefin Sans"/>
              </a:rPr>
              <a:t>Draft 2023 </a:t>
            </a:r>
            <a:r>
              <a:rPr lang="en-US" sz="1400" b="0" u="none" strike="noStrike" cap="none">
                <a:solidFill>
                  <a:srgbClr val="C00000"/>
                </a:solidFill>
                <a:latin typeface="Georgia"/>
                <a:ea typeface="Josefin Sans"/>
                <a:cs typeface="Josefin Sans"/>
                <a:sym typeface="Josefin Sans"/>
              </a:rPr>
              <a:t>Mathematics SOL</a:t>
            </a:r>
            <a:endParaRPr lang="en-US" sz="1400" b="0" u="none" strike="noStrike" cap="none">
              <a:solidFill>
                <a:srgbClr val="000000"/>
              </a:solidFill>
              <a:latin typeface="Georgia"/>
              <a:ea typeface="Arial"/>
              <a:cs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latin typeface="Arial"/>
                <a:ea typeface="Arial"/>
                <a:cs typeface="Arial"/>
              </a:rPr>
            </a:br>
            <a:endParaRPr lang="en-US" sz="1400" b="0" i="0" u="none" strike="noStrike" cap="none">
              <a:solidFill>
                <a:srgbClr val="000000"/>
              </a:solidFill>
              <a:latin typeface="Georgia"/>
              <a:ea typeface="Arial"/>
              <a:cs typeface="Arial"/>
            </a:endParaRPr>
          </a:p>
        </p:txBody>
      </p:sp>
      <p:sp>
        <p:nvSpPr>
          <p:cNvPr id="2" name="Google Shape;243;p42" descr="Label for bottom of slide shows Virginia Department of Education, 2023">
            <a:extLst>
              <a:ext uri="{FF2B5EF4-FFF2-40B4-BE49-F238E27FC236}">
                <a16:creationId xmlns:a16="http://schemas.microsoft.com/office/drawing/2014/main" id="{C138C9BF-9F39-55BA-90D0-7CCEDBA1B09C}"/>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2407059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9"/>
          <p:cNvSpPr txBox="1">
            <a:spLocks noGrp="1"/>
          </p:cNvSpPr>
          <p:nvPr>
            <p:ph type="title"/>
          </p:nvPr>
        </p:nvSpPr>
        <p:spPr>
          <a:xfrm>
            <a:off x="201467" y="0"/>
            <a:ext cx="8425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0" cap="small">
                <a:solidFill>
                  <a:srgbClr val="003C71"/>
                </a:solidFill>
                <a:latin typeface="Georgia"/>
                <a:ea typeface="Georgia"/>
                <a:cs typeface="Georgia"/>
                <a:sym typeface="Georgia"/>
              </a:rPr>
              <a:t>Embed the Mathematics Process Goals - Representation in Grades 6-8</a:t>
            </a:r>
            <a:endParaRPr sz="3000" b="0" cap="small">
              <a:solidFill>
                <a:srgbClr val="003C71"/>
              </a:solidFill>
              <a:latin typeface="Georgia"/>
              <a:ea typeface="Georgia"/>
              <a:cs typeface="Georgia"/>
              <a:sym typeface="Georgia"/>
            </a:endParaRPr>
          </a:p>
          <a:p>
            <a:pPr marL="0" lvl="0" indent="0" algn="l" rtl="0">
              <a:lnSpc>
                <a:spcPct val="100000"/>
              </a:lnSpc>
              <a:spcBef>
                <a:spcPts val="0"/>
              </a:spcBef>
              <a:spcAft>
                <a:spcPts val="0"/>
              </a:spcAft>
              <a:buSzPts val="2800"/>
              <a:buNone/>
            </a:pPr>
            <a:endParaRPr/>
          </a:p>
        </p:txBody>
      </p:sp>
      <p:sp>
        <p:nvSpPr>
          <p:cNvPr id="563" name="Google Shape;563;p79"/>
          <p:cNvSpPr txBox="1"/>
          <p:nvPr/>
        </p:nvSpPr>
        <p:spPr>
          <a:xfrm>
            <a:off x="247450" y="2390247"/>
            <a:ext cx="3510023" cy="2185183"/>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a:buSzPts val="800"/>
            </a:pPr>
            <a:r>
              <a:rPr lang="en-US" sz="1000" b="1" i="0" u="none" strike="noStrike" cap="none">
                <a:solidFill>
                  <a:schemeClr val="dk1"/>
                </a:solidFill>
                <a:latin typeface="Georgia"/>
                <a:ea typeface="Calibri"/>
                <a:cs typeface="Calibri"/>
                <a:sym typeface="Calibri"/>
              </a:rPr>
              <a:t>Grade 6 -</a:t>
            </a:r>
            <a:r>
              <a:rPr lang="en-US" sz="1000" b="1">
                <a:solidFill>
                  <a:schemeClr val="dk1"/>
                </a:solidFill>
                <a:latin typeface="Georgia"/>
                <a:ea typeface="Calibri"/>
                <a:cs typeface="Calibri"/>
                <a:sym typeface="Calibri"/>
              </a:rPr>
              <a:t> </a:t>
            </a:r>
            <a:r>
              <a:rPr lang="en-US" sz="1000" b="1" i="0" u="none" strike="noStrike" cap="none">
                <a:solidFill>
                  <a:schemeClr val="dk1"/>
                </a:solidFill>
                <a:latin typeface="Georgia"/>
                <a:ea typeface="Calibri"/>
                <a:cs typeface="Calibri"/>
                <a:sym typeface="Calibri"/>
              </a:rPr>
              <a:t> The student will reason </a:t>
            </a:r>
            <a:r>
              <a:rPr lang="en-US" sz="1000" b="1">
                <a:solidFill>
                  <a:schemeClr val="dk1"/>
                </a:solidFill>
                <a:latin typeface="Georgia"/>
                <a:ea typeface="Calibri"/>
                <a:cs typeface="Calibri"/>
                <a:sym typeface="Calibri"/>
              </a:rPr>
              <a:t>and use multiple strategies to express equivalency, compare, and order numbers written as </a:t>
            </a:r>
            <a:r>
              <a:rPr lang="en-US" sz="1000" b="1" i="0" u="none" strike="noStrike" cap="none">
                <a:solidFill>
                  <a:schemeClr val="dk1"/>
                </a:solidFill>
                <a:latin typeface="Georgia"/>
                <a:ea typeface="Calibri"/>
                <a:cs typeface="Calibri"/>
                <a:sym typeface="Calibri"/>
              </a:rPr>
              <a:t>fractions, </a:t>
            </a:r>
            <a:r>
              <a:rPr lang="en-US" sz="1000" b="1">
                <a:solidFill>
                  <a:schemeClr val="dk1"/>
                </a:solidFill>
                <a:latin typeface="Georgia"/>
                <a:ea typeface="Calibri"/>
                <a:cs typeface="Calibri"/>
                <a:sym typeface="Calibri"/>
              </a:rPr>
              <a:t>mixed numbers, </a:t>
            </a:r>
            <a:r>
              <a:rPr lang="en-US" sz="1000" b="1" i="0" u="none" strike="noStrike" cap="none">
                <a:solidFill>
                  <a:schemeClr val="dk1"/>
                </a:solidFill>
                <a:latin typeface="Georgia"/>
                <a:ea typeface="Calibri"/>
                <a:cs typeface="Calibri"/>
                <a:sym typeface="Calibri"/>
              </a:rPr>
              <a:t>decimals</a:t>
            </a:r>
            <a:r>
              <a:rPr lang="en-US" sz="1000" b="1">
                <a:solidFill>
                  <a:schemeClr val="dk1"/>
                </a:solidFill>
                <a:latin typeface="Georgia"/>
                <a:ea typeface="Calibri"/>
                <a:cs typeface="Calibri"/>
                <a:sym typeface="Calibri"/>
              </a:rPr>
              <a:t>,</a:t>
            </a:r>
            <a:r>
              <a:rPr lang="en-US" sz="1000" b="1" i="0" u="none" strike="noStrike" cap="none">
                <a:solidFill>
                  <a:schemeClr val="dk1"/>
                </a:solidFill>
                <a:latin typeface="Georgia"/>
                <a:ea typeface="Calibri"/>
                <a:cs typeface="Calibri"/>
                <a:sym typeface="Calibri"/>
              </a:rPr>
              <a:t> and percents.</a:t>
            </a:r>
            <a:r>
              <a:rPr lang="en-US" sz="1000" b="1">
                <a:solidFill>
                  <a:schemeClr val="dk1"/>
                </a:solidFill>
                <a:latin typeface="Georgia"/>
                <a:ea typeface="Calibri"/>
                <a:cs typeface="Calibri"/>
                <a:sym typeface="Calibri"/>
              </a:rPr>
              <a:t>  </a:t>
            </a:r>
            <a:endParaRPr lang="en-US" sz="1000" b="1" i="0" u="none" strike="noStrike" cap="none">
              <a:solidFill>
                <a:schemeClr val="dk1"/>
              </a:solidFill>
              <a:latin typeface="Georgia" panose="02040502050405020303" pitchFamily="18" charset="0"/>
              <a:ea typeface="Calibri"/>
              <a:cs typeface="Calibri"/>
            </a:endParaRPr>
          </a:p>
          <a:p>
            <a:pPr marL="171450">
              <a:buClr>
                <a:schemeClr val="dk1"/>
              </a:buClr>
              <a:buSzPts val="900"/>
            </a:pPr>
            <a:r>
              <a:rPr lang="en-US" sz="1000" i="0" u="none" strike="noStrike" cap="none">
                <a:solidFill>
                  <a:schemeClr val="dk1"/>
                </a:solidFill>
                <a:latin typeface="Georgia"/>
                <a:ea typeface="Calibri"/>
                <a:cs typeface="Calibri"/>
                <a:sym typeface="Calibri"/>
              </a:rPr>
              <a:t>Use </a:t>
            </a:r>
            <a:r>
              <a:rPr lang="en-US" sz="1000">
                <a:solidFill>
                  <a:schemeClr val="dk1"/>
                </a:solidFill>
                <a:latin typeface="Georgia"/>
                <a:ea typeface="Calibri"/>
                <a:cs typeface="Calibri"/>
                <a:sym typeface="Calibri"/>
              </a:rPr>
              <a:t>multiple strategies </a:t>
            </a:r>
            <a:r>
              <a:rPr lang="en-US" sz="1000" i="0" u="none" strike="noStrike" cap="none">
                <a:solidFill>
                  <a:schemeClr val="dk1"/>
                </a:solidFill>
                <a:latin typeface="Georgia"/>
                <a:ea typeface="Calibri"/>
                <a:cs typeface="Calibri"/>
                <a:sym typeface="Calibri"/>
              </a:rPr>
              <a:t>(e.g., </a:t>
            </a:r>
            <a:r>
              <a:rPr lang="en-US" sz="1000" b="1">
                <a:solidFill>
                  <a:srgbClr val="C00000"/>
                </a:solidFill>
                <a:latin typeface="Georgia"/>
                <a:ea typeface="Calibri"/>
                <a:cs typeface="Calibri"/>
                <a:sym typeface="Calibri"/>
              </a:rPr>
              <a:t>benchmarks, number line, equivalency</a:t>
            </a:r>
            <a:r>
              <a:rPr lang="en-US" sz="1000" i="0" u="none" strike="noStrike" cap="none">
                <a:solidFill>
                  <a:schemeClr val="dk1"/>
                </a:solidFill>
                <a:latin typeface="Georgia"/>
                <a:ea typeface="Calibri"/>
                <a:cs typeface="Calibri"/>
                <a:sym typeface="Calibri"/>
              </a:rPr>
              <a:t>, </a:t>
            </a:r>
            <a:r>
              <a:rPr lang="en-US" sz="1000">
                <a:solidFill>
                  <a:schemeClr val="dk1"/>
                </a:solidFill>
                <a:latin typeface="Georgia"/>
                <a:ea typeface="Calibri"/>
                <a:cs typeface="Calibri"/>
                <a:sym typeface="Calibri"/>
              </a:rPr>
              <a:t>etc.) </a:t>
            </a:r>
            <a:r>
              <a:rPr lang="en-US" sz="1000" i="0" u="none" strike="noStrike" cap="none">
                <a:solidFill>
                  <a:schemeClr val="dk1"/>
                </a:solidFill>
                <a:latin typeface="Georgia"/>
                <a:ea typeface="Calibri"/>
                <a:cs typeface="Calibri"/>
                <a:sym typeface="Calibri"/>
              </a:rPr>
              <a:t>to compare </a:t>
            </a:r>
            <a:r>
              <a:rPr lang="en-US" sz="1000">
                <a:solidFill>
                  <a:schemeClr val="dk1"/>
                </a:solidFill>
                <a:latin typeface="Georgia"/>
                <a:ea typeface="Calibri"/>
                <a:cs typeface="Calibri"/>
                <a:sym typeface="Calibri"/>
              </a:rPr>
              <a:t>and order no more than four positive rational numbers expressed as </a:t>
            </a:r>
            <a:r>
              <a:rPr lang="en-US" sz="1000" i="0" u="none" strike="noStrike" cap="none">
                <a:solidFill>
                  <a:schemeClr val="dk1"/>
                </a:solidFill>
                <a:latin typeface="Georgia"/>
                <a:ea typeface="Calibri"/>
                <a:cs typeface="Calibri"/>
                <a:sym typeface="Calibri"/>
              </a:rPr>
              <a:t>fractions (proper or improper), mixed numbers</a:t>
            </a:r>
            <a:r>
              <a:rPr lang="en-US" sz="1000">
                <a:solidFill>
                  <a:schemeClr val="dk1"/>
                </a:solidFill>
                <a:latin typeface="Georgia"/>
                <a:ea typeface="Calibri"/>
                <a:cs typeface="Calibri"/>
                <a:sym typeface="Calibri"/>
              </a:rPr>
              <a:t>, decimals, and percents (decimals through thousandths, fractions with</a:t>
            </a:r>
            <a:r>
              <a:rPr lang="en-US" sz="1000" i="0" u="none" strike="noStrike" cap="none">
                <a:solidFill>
                  <a:schemeClr val="dk1"/>
                </a:solidFill>
                <a:latin typeface="Georgia"/>
                <a:ea typeface="Calibri"/>
                <a:cs typeface="Calibri"/>
                <a:sym typeface="Calibri"/>
              </a:rPr>
              <a:t> denominators </a:t>
            </a:r>
            <a:r>
              <a:rPr lang="en-US" sz="1000">
                <a:solidFill>
                  <a:schemeClr val="dk1"/>
                </a:solidFill>
                <a:latin typeface="Georgia"/>
                <a:ea typeface="Calibri"/>
                <a:cs typeface="Calibri"/>
                <a:sym typeface="Calibri"/>
              </a:rPr>
              <a:t>of </a:t>
            </a:r>
            <a:r>
              <a:rPr lang="en-US" sz="1000" i="0" u="none" strike="noStrike" cap="none">
                <a:solidFill>
                  <a:schemeClr val="dk1"/>
                </a:solidFill>
                <a:latin typeface="Georgia"/>
                <a:ea typeface="Calibri"/>
                <a:cs typeface="Calibri"/>
                <a:sym typeface="Calibri"/>
              </a:rPr>
              <a:t>12 or less or factors of 100</a:t>
            </a:r>
            <a:r>
              <a:rPr lang="en-US" sz="1000">
                <a:solidFill>
                  <a:schemeClr val="dk1"/>
                </a:solidFill>
                <a:latin typeface="Georgia"/>
                <a:ea typeface="Calibri"/>
                <a:cs typeface="Calibri"/>
                <a:sym typeface="Calibri"/>
              </a:rPr>
              <a:t>) with and without models. </a:t>
            </a:r>
            <a:r>
              <a:rPr lang="en-US" sz="1000" b="1">
                <a:solidFill>
                  <a:srgbClr val="C00000"/>
                </a:solidFill>
                <a:latin typeface="Georgia"/>
                <a:ea typeface="Calibri"/>
                <a:cs typeface="Calibri"/>
                <a:sym typeface="Calibri"/>
              </a:rPr>
              <a:t>Justify solutions orally, in writing or with a model</a:t>
            </a:r>
            <a:r>
              <a:rPr lang="en-US" sz="1000">
                <a:solidFill>
                  <a:schemeClr val="dk1"/>
                </a:solidFill>
                <a:latin typeface="Georgia"/>
                <a:ea typeface="Calibri"/>
                <a:cs typeface="Calibri"/>
                <a:sym typeface="Calibri"/>
              </a:rPr>
              <a:t>. Ordering may be in ascending or descending order.</a:t>
            </a:r>
            <a:endParaRPr lang="en-US" sz="1000" i="0" u="none" strike="sngStrike" cap="none">
              <a:solidFill>
                <a:schemeClr val="dk1"/>
              </a:solidFill>
              <a:highlight>
                <a:srgbClr val="FFFFFF"/>
              </a:highlight>
              <a:latin typeface="Georgia" panose="02040502050405020303" pitchFamily="18" charset="0"/>
              <a:ea typeface="Calibri"/>
              <a:cs typeface="Calibri"/>
            </a:endParaRPr>
          </a:p>
        </p:txBody>
      </p:sp>
      <p:sp>
        <p:nvSpPr>
          <p:cNvPr id="564" name="Google Shape;564;p79"/>
          <p:cNvSpPr txBox="1"/>
          <p:nvPr/>
        </p:nvSpPr>
        <p:spPr>
          <a:xfrm>
            <a:off x="247450" y="1056216"/>
            <a:ext cx="3510023" cy="1261854"/>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a:buSzPts val="800"/>
            </a:pPr>
            <a:r>
              <a:rPr lang="en-US" sz="1000" b="1" i="0" u="none" strike="noStrike" cap="none">
                <a:solidFill>
                  <a:schemeClr val="dk1"/>
                </a:solidFill>
                <a:latin typeface="Georgia"/>
                <a:ea typeface="Calibri"/>
                <a:cs typeface="Calibri"/>
                <a:sym typeface="Calibri"/>
              </a:rPr>
              <a:t>Grade 6 -</a:t>
            </a:r>
            <a:r>
              <a:rPr lang="en-US" sz="1000" b="1">
                <a:solidFill>
                  <a:schemeClr val="dk1"/>
                </a:solidFill>
                <a:latin typeface="Georgia"/>
                <a:ea typeface="Calibri"/>
                <a:cs typeface="Calibri"/>
                <a:sym typeface="Calibri"/>
              </a:rPr>
              <a:t> </a:t>
            </a:r>
            <a:r>
              <a:rPr lang="en-US" sz="1000" b="1" i="0" u="none" strike="noStrike" cap="none">
                <a:solidFill>
                  <a:schemeClr val="dk1"/>
                </a:solidFill>
                <a:latin typeface="Georgia"/>
                <a:ea typeface="Calibri"/>
                <a:cs typeface="Calibri"/>
                <a:sym typeface="Calibri"/>
              </a:rPr>
              <a:t> The student will </a:t>
            </a:r>
            <a:r>
              <a:rPr lang="en-US" sz="1000" b="1">
                <a:solidFill>
                  <a:schemeClr val="dk1"/>
                </a:solidFill>
                <a:latin typeface="Georgia"/>
                <a:ea typeface="Calibri"/>
                <a:cs typeface="Calibri"/>
                <a:sym typeface="Calibri"/>
              </a:rPr>
              <a:t>estimate, represent, </a:t>
            </a:r>
            <a:r>
              <a:rPr lang="en-US" sz="1000" b="1" i="0" u="none" strike="noStrike" cap="none">
                <a:solidFill>
                  <a:schemeClr val="dk1"/>
                </a:solidFill>
                <a:latin typeface="Georgia"/>
                <a:ea typeface="Calibri"/>
                <a:cs typeface="Calibri"/>
                <a:sym typeface="Calibri"/>
              </a:rPr>
              <a:t>solve</a:t>
            </a:r>
            <a:r>
              <a:rPr lang="en-US" sz="1000" b="1">
                <a:solidFill>
                  <a:schemeClr val="dk1"/>
                </a:solidFill>
                <a:latin typeface="Georgia"/>
                <a:ea typeface="Calibri"/>
                <a:cs typeface="Calibri"/>
                <a:sym typeface="Calibri"/>
              </a:rPr>
              <a:t>,</a:t>
            </a:r>
            <a:r>
              <a:rPr lang="en-US" sz="1000" b="1" i="0" u="none" strike="noStrike" cap="none">
                <a:solidFill>
                  <a:schemeClr val="dk1"/>
                </a:solidFill>
                <a:latin typeface="Georgia"/>
                <a:ea typeface="Calibri"/>
                <a:cs typeface="Calibri"/>
                <a:sym typeface="Calibri"/>
              </a:rPr>
              <a:t> and </a:t>
            </a:r>
            <a:r>
              <a:rPr lang="en-US" sz="1000" b="1">
                <a:solidFill>
                  <a:schemeClr val="dk1"/>
                </a:solidFill>
                <a:latin typeface="Georgia"/>
                <a:ea typeface="Calibri"/>
                <a:cs typeface="Calibri"/>
                <a:sym typeface="Calibri"/>
              </a:rPr>
              <a:t>justify solutions to </a:t>
            </a:r>
            <a:r>
              <a:rPr lang="en-US" sz="1000" b="1" i="0" u="none" strike="noStrike" cap="none">
                <a:solidFill>
                  <a:schemeClr val="dk1"/>
                </a:solidFill>
                <a:latin typeface="Georgia"/>
                <a:ea typeface="Calibri"/>
                <a:cs typeface="Calibri"/>
                <a:sym typeface="Calibri"/>
              </a:rPr>
              <a:t>problems </a:t>
            </a:r>
            <a:r>
              <a:rPr lang="en-US" sz="1000" b="1">
                <a:solidFill>
                  <a:schemeClr val="dk1"/>
                </a:solidFill>
                <a:latin typeface="Georgia"/>
                <a:ea typeface="Calibri"/>
                <a:cs typeface="Calibri"/>
                <a:sym typeface="Calibri"/>
              </a:rPr>
              <a:t>using operations </a:t>
            </a:r>
            <a:r>
              <a:rPr lang="en-US" sz="1000" b="1" i="0" u="none" strike="noStrike" cap="none">
                <a:solidFill>
                  <a:schemeClr val="dk1"/>
                </a:solidFill>
                <a:latin typeface="Georgia"/>
                <a:ea typeface="Calibri"/>
                <a:cs typeface="Calibri"/>
                <a:sym typeface="Calibri"/>
              </a:rPr>
              <a:t>with integers, </a:t>
            </a:r>
            <a:r>
              <a:rPr lang="en-US" sz="1000" b="1">
                <a:solidFill>
                  <a:schemeClr val="dk1"/>
                </a:solidFill>
                <a:latin typeface="Georgia"/>
                <a:ea typeface="Calibri"/>
                <a:cs typeface="Calibri"/>
                <a:sym typeface="Calibri"/>
              </a:rPr>
              <a:t>including those in context</a:t>
            </a:r>
            <a:r>
              <a:rPr lang="en-US" sz="1000" b="1" i="0" u="none" strike="noStrike" cap="none">
                <a:solidFill>
                  <a:schemeClr val="dk1"/>
                </a:solidFill>
                <a:latin typeface="Georgia"/>
                <a:ea typeface="Calibri"/>
                <a:cs typeface="Calibri"/>
                <a:sym typeface="Calibri"/>
              </a:rPr>
              <a:t>.</a:t>
            </a:r>
            <a:endParaRPr lang="en-US" sz="1000" b="1" i="0" u="none" strike="noStrike" cap="none">
              <a:solidFill>
                <a:schemeClr val="dk1"/>
              </a:solidFill>
              <a:latin typeface="Georgia"/>
              <a:ea typeface="Calibri"/>
              <a:cs typeface="Calibri"/>
            </a:endParaRPr>
          </a:p>
          <a:p>
            <a:pPr marL="165100">
              <a:buClr>
                <a:schemeClr val="dk1"/>
              </a:buClr>
              <a:buSzPts val="1000"/>
            </a:pPr>
            <a:r>
              <a:rPr lang="en-US" sz="1000" b="1" i="0" u="none" strike="noStrike" cap="none">
                <a:solidFill>
                  <a:srgbClr val="C00000"/>
                </a:solidFill>
                <a:latin typeface="Georgia"/>
                <a:ea typeface="Calibri"/>
                <a:cs typeface="Calibri"/>
                <a:sym typeface="Calibri"/>
              </a:rPr>
              <a:t>Represent</a:t>
            </a:r>
            <a:r>
              <a:rPr lang="en-US" sz="1000" i="0" u="none" strike="noStrike" cap="none">
                <a:solidFill>
                  <a:schemeClr val="dk1"/>
                </a:solidFill>
                <a:latin typeface="Georgia"/>
                <a:ea typeface="Calibri"/>
                <a:cs typeface="Calibri"/>
                <a:sym typeface="Calibri"/>
              </a:rPr>
              <a:t> addition, subtraction, multiplication</a:t>
            </a:r>
            <a:r>
              <a:rPr lang="en-US" sz="1000">
                <a:solidFill>
                  <a:schemeClr val="dk1"/>
                </a:solidFill>
                <a:latin typeface="Georgia"/>
                <a:ea typeface="Calibri"/>
                <a:cs typeface="Calibri"/>
                <a:sym typeface="Calibri"/>
              </a:rPr>
              <a:t>,</a:t>
            </a:r>
            <a:r>
              <a:rPr lang="en-US" sz="1000" i="0" u="none" strike="noStrike" cap="none">
                <a:solidFill>
                  <a:schemeClr val="dk1"/>
                </a:solidFill>
                <a:latin typeface="Georgia"/>
                <a:ea typeface="Calibri"/>
                <a:cs typeface="Calibri"/>
                <a:sym typeface="Calibri"/>
              </a:rPr>
              <a:t> and division</a:t>
            </a:r>
            <a:r>
              <a:rPr lang="en-US" sz="1000">
                <a:solidFill>
                  <a:schemeClr val="dk1"/>
                </a:solidFill>
                <a:latin typeface="Georgia"/>
                <a:ea typeface="Calibri"/>
                <a:cs typeface="Calibri"/>
                <a:sym typeface="Calibri"/>
              </a:rPr>
              <a:t> of integers using </a:t>
            </a:r>
            <a:r>
              <a:rPr lang="en-US" sz="1000" b="1">
                <a:solidFill>
                  <a:srgbClr val="C00000"/>
                </a:solidFill>
                <a:latin typeface="Georgia"/>
                <a:ea typeface="Calibri"/>
                <a:cs typeface="Calibri"/>
                <a:sym typeface="Calibri"/>
              </a:rPr>
              <a:t>pictorial representations </a:t>
            </a:r>
            <a:r>
              <a:rPr lang="en-US" sz="1000">
                <a:solidFill>
                  <a:schemeClr val="dk1"/>
                </a:solidFill>
                <a:latin typeface="Georgia"/>
                <a:ea typeface="Calibri"/>
                <a:cs typeface="Calibri"/>
                <a:sym typeface="Calibri"/>
              </a:rPr>
              <a:t>or </a:t>
            </a:r>
            <a:r>
              <a:rPr lang="en-US" sz="1000" b="1">
                <a:solidFill>
                  <a:srgbClr val="C00000"/>
                </a:solidFill>
                <a:latin typeface="Georgia"/>
                <a:ea typeface="Calibri"/>
                <a:cs typeface="Calibri"/>
                <a:sym typeface="Calibri"/>
              </a:rPr>
              <a:t>concrete manipulatives.</a:t>
            </a:r>
            <a:endParaRPr lang="en-US" sz="1000" b="1" i="0" u="none" strike="noStrike" cap="none">
              <a:solidFill>
                <a:srgbClr val="C00000"/>
              </a:solidFill>
              <a:latin typeface="Georgia" panose="02040502050405020303" pitchFamily="18" charset="0"/>
              <a:ea typeface="Calibri"/>
              <a:cs typeface="Calibri"/>
            </a:endParaRPr>
          </a:p>
        </p:txBody>
      </p:sp>
      <p:sp>
        <p:nvSpPr>
          <p:cNvPr id="566" name="Google Shape;566;p79"/>
          <p:cNvSpPr txBox="1"/>
          <p:nvPr/>
        </p:nvSpPr>
        <p:spPr>
          <a:xfrm>
            <a:off x="3847079" y="1246443"/>
            <a:ext cx="2559990" cy="3108513"/>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a:buSzPts val="800"/>
            </a:pPr>
            <a:r>
              <a:rPr lang="en-US" sz="1000" b="1" i="0" u="none" strike="noStrike" cap="none">
                <a:solidFill>
                  <a:schemeClr val="dk1"/>
                </a:solidFill>
                <a:latin typeface="Georgia"/>
                <a:ea typeface="Calibri"/>
                <a:cs typeface="Calibri"/>
                <a:sym typeface="Calibri"/>
              </a:rPr>
              <a:t>Grade </a:t>
            </a:r>
            <a:r>
              <a:rPr lang="en-US" sz="1000" b="1">
                <a:solidFill>
                  <a:schemeClr val="dk1"/>
                </a:solidFill>
                <a:latin typeface="Georgia"/>
                <a:ea typeface="Calibri"/>
                <a:cs typeface="Calibri"/>
                <a:sym typeface="Calibri"/>
              </a:rPr>
              <a:t>7 </a:t>
            </a:r>
            <a:r>
              <a:rPr lang="en-US" sz="1000" b="1" i="0" u="none" strike="noStrike" cap="none">
                <a:solidFill>
                  <a:schemeClr val="dk1"/>
                </a:solidFill>
                <a:latin typeface="Georgia"/>
                <a:ea typeface="Calibri"/>
                <a:cs typeface="Calibri"/>
                <a:sym typeface="Calibri"/>
              </a:rPr>
              <a:t>-</a:t>
            </a:r>
            <a:r>
              <a:rPr lang="en-US" sz="1000" b="1">
                <a:solidFill>
                  <a:schemeClr val="dk1"/>
                </a:solidFill>
                <a:latin typeface="Georgia"/>
                <a:ea typeface="Calibri"/>
                <a:cs typeface="Calibri"/>
                <a:sym typeface="Calibri"/>
              </a:rPr>
              <a:t> </a:t>
            </a:r>
            <a:r>
              <a:rPr lang="en-US" sz="1000" b="1" i="0" u="none" strike="noStrike" cap="none">
                <a:solidFill>
                  <a:schemeClr val="dk1"/>
                </a:solidFill>
                <a:latin typeface="Georgia"/>
                <a:ea typeface="Calibri"/>
                <a:cs typeface="Calibri"/>
                <a:sym typeface="Calibri"/>
              </a:rPr>
              <a:t> The student will </a:t>
            </a:r>
            <a:r>
              <a:rPr lang="en-US" sz="1000" b="1">
                <a:solidFill>
                  <a:schemeClr val="dk1"/>
                </a:solidFill>
                <a:latin typeface="Georgia"/>
                <a:ea typeface="Calibri"/>
                <a:cs typeface="Calibri"/>
                <a:sym typeface="Calibri"/>
              </a:rPr>
              <a:t>reason and use multiple strategies to </a:t>
            </a:r>
            <a:r>
              <a:rPr lang="en-US" sz="1000" b="1" i="0" u="none" strike="noStrike" cap="none">
                <a:solidFill>
                  <a:schemeClr val="dk1"/>
                </a:solidFill>
                <a:latin typeface="Georgia"/>
                <a:ea typeface="Calibri"/>
                <a:cs typeface="Calibri"/>
                <a:sym typeface="Calibri"/>
              </a:rPr>
              <a:t>compare and order </a:t>
            </a:r>
            <a:r>
              <a:rPr lang="en-US" sz="1000" b="1">
                <a:solidFill>
                  <a:schemeClr val="dk1"/>
                </a:solidFill>
                <a:latin typeface="Georgia"/>
                <a:ea typeface="Calibri"/>
                <a:cs typeface="Calibri"/>
                <a:sym typeface="Calibri"/>
              </a:rPr>
              <a:t>rational</a:t>
            </a:r>
            <a:r>
              <a:rPr lang="en-US" sz="1000" b="1" i="0" u="none" strike="noStrike" cap="none">
                <a:solidFill>
                  <a:schemeClr val="dk1"/>
                </a:solidFill>
                <a:latin typeface="Georgia"/>
                <a:ea typeface="Calibri"/>
                <a:cs typeface="Calibri"/>
                <a:sym typeface="Calibri"/>
              </a:rPr>
              <a:t> numbers.</a:t>
            </a:r>
            <a:endParaRPr sz="1000" b="1" i="0" u="none" strike="noStrike" cap="none">
              <a:solidFill>
                <a:schemeClr val="dk1"/>
              </a:solidFill>
              <a:latin typeface="Georgia"/>
              <a:ea typeface="Calibri"/>
              <a:cs typeface="Calibri"/>
              <a:sym typeface="Calibri"/>
            </a:endParaRPr>
          </a:p>
          <a:p>
            <a:pPr marL="165100">
              <a:buClr>
                <a:schemeClr val="dk1"/>
              </a:buClr>
              <a:buSzPts val="1000"/>
            </a:pPr>
            <a:r>
              <a:rPr lang="en-US" sz="1000">
                <a:solidFill>
                  <a:schemeClr val="dk1"/>
                </a:solidFill>
                <a:latin typeface="Georgia"/>
                <a:ea typeface="Calibri"/>
                <a:cs typeface="Calibri"/>
              </a:rPr>
              <a:t>Use multiple strategies (e.g., </a:t>
            </a:r>
            <a:r>
              <a:rPr lang="en-US" sz="1000" b="1">
                <a:solidFill>
                  <a:srgbClr val="C00000"/>
                </a:solidFill>
                <a:latin typeface="Georgia"/>
                <a:ea typeface="Calibri"/>
                <a:cs typeface="Calibri"/>
              </a:rPr>
              <a:t>benchmarks, number line, equivalency</a:t>
            </a:r>
            <a:r>
              <a:rPr lang="en-US" sz="1000">
                <a:solidFill>
                  <a:schemeClr val="dk1"/>
                </a:solidFill>
                <a:latin typeface="Georgia"/>
                <a:ea typeface="Calibri"/>
                <a:cs typeface="Calibri"/>
              </a:rPr>
              <a:t>, etc.) to compare (using symbols &lt;, &gt;, =) and order (a set of no more than four) rational numbers expressed as integers, fractions (proper or improper), mixed numbers, decimals, and percents. Fractions and mixed numbers may be positive or negative. Decimals may be positive or negative and are limited to the thousandths place. Ordering may be in ascending or descending order. </a:t>
            </a:r>
            <a:r>
              <a:rPr lang="en-US" sz="1000" b="1">
                <a:solidFill>
                  <a:srgbClr val="C00000"/>
                </a:solidFill>
                <a:latin typeface="Georgia"/>
                <a:ea typeface="Calibri"/>
                <a:cs typeface="Calibri"/>
              </a:rPr>
              <a:t>Justify solutions orally, in writing or with a model.</a:t>
            </a:r>
            <a:endParaRPr lang="en-US" b="1">
              <a:solidFill>
                <a:srgbClr val="C00000"/>
              </a:solidFill>
            </a:endParaRPr>
          </a:p>
        </p:txBody>
      </p:sp>
      <p:pic>
        <p:nvPicPr>
          <p:cNvPr id="567" name="Google Shape;567;p79" descr="Number Line -4 to 4 with a scale of 1"/>
          <p:cNvPicPr preferRelativeResize="0"/>
          <p:nvPr/>
        </p:nvPicPr>
        <p:blipFill rotWithShape="1">
          <a:blip r:embed="rId3">
            <a:alphaModFix/>
          </a:blip>
          <a:srcRect/>
          <a:stretch/>
        </p:blipFill>
        <p:spPr>
          <a:xfrm rot="683342">
            <a:off x="6013647" y="736485"/>
            <a:ext cx="2861824" cy="476219"/>
          </a:xfrm>
          <a:prstGeom prst="rect">
            <a:avLst/>
          </a:prstGeom>
          <a:noFill/>
          <a:ln>
            <a:noFill/>
          </a:ln>
        </p:spPr>
      </p:pic>
      <p:sp>
        <p:nvSpPr>
          <p:cNvPr id="569" name="Google Shape;569;p79"/>
          <p:cNvSpPr/>
          <p:nvPr/>
        </p:nvSpPr>
        <p:spPr>
          <a:xfrm>
            <a:off x="3292005" y="4618247"/>
            <a:ext cx="2559990" cy="3393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C00000"/>
                </a:solidFill>
                <a:latin typeface="Georgia"/>
                <a:ea typeface="Josefin Sans"/>
                <a:cs typeface="Josefin Sans"/>
                <a:sym typeface="Josefin Sans"/>
              </a:rPr>
              <a:t>Draft </a:t>
            </a:r>
            <a:r>
              <a:rPr lang="en-US">
                <a:solidFill>
                  <a:srgbClr val="C00000"/>
                </a:solidFill>
                <a:latin typeface="Georgia"/>
                <a:ea typeface="Josefin Sans"/>
                <a:cs typeface="Josefin Sans"/>
                <a:sym typeface="Josefin Sans"/>
              </a:rPr>
              <a:t>2023</a:t>
            </a:r>
            <a:r>
              <a:rPr lang="en-US" sz="1400" b="0" i="0" u="none" strike="noStrike" cap="none">
                <a:solidFill>
                  <a:srgbClr val="C00000"/>
                </a:solidFill>
                <a:latin typeface="Georgia"/>
                <a:ea typeface="Josefin Sans"/>
                <a:cs typeface="Josefin Sans"/>
                <a:sym typeface="Josefin Sans"/>
              </a:rPr>
              <a:t> </a:t>
            </a:r>
            <a:r>
              <a:rPr lang="en-US" sz="1400" b="0" u="none" strike="noStrike" cap="none">
                <a:solidFill>
                  <a:srgbClr val="C00000"/>
                </a:solidFill>
                <a:latin typeface="Georgia"/>
                <a:ea typeface="Josefin Sans"/>
                <a:cs typeface="Josefin Sans"/>
                <a:sym typeface="Josefin Sans"/>
              </a:rPr>
              <a:t>Mathematics SOL</a:t>
            </a:r>
            <a:endParaRPr sz="1400" b="0" u="none" strike="noStrike" cap="none">
              <a:solidFill>
                <a:srgbClr val="000000"/>
              </a:solidFill>
              <a:latin typeface="Georgia"/>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latin typeface="Arial"/>
                <a:ea typeface="Arial"/>
                <a:cs typeface="Arial"/>
              </a:rPr>
            </a:br>
            <a:endParaRPr sz="1400" b="0" i="0" u="none" strike="noStrike" cap="none">
              <a:solidFill>
                <a:srgbClr val="000000"/>
              </a:solidFill>
              <a:latin typeface="Arial"/>
              <a:ea typeface="Arial"/>
              <a:cs typeface="Arial"/>
              <a:sym typeface="Arial"/>
            </a:endParaRPr>
          </a:p>
        </p:txBody>
      </p:sp>
      <p:sp>
        <p:nvSpPr>
          <p:cNvPr id="2" name="Google Shape;566;p79">
            <a:extLst>
              <a:ext uri="{FF2B5EF4-FFF2-40B4-BE49-F238E27FC236}">
                <a16:creationId xmlns:a16="http://schemas.microsoft.com/office/drawing/2014/main" id="{BAB1A8D5-36F1-BF55-98E5-B828C1C3FCBF}"/>
              </a:ext>
            </a:extLst>
          </p:cNvPr>
          <p:cNvSpPr txBox="1"/>
          <p:nvPr/>
        </p:nvSpPr>
        <p:spPr>
          <a:xfrm>
            <a:off x="6496675" y="1490578"/>
            <a:ext cx="2397640" cy="3108513"/>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a:buSzPts val="800"/>
            </a:pPr>
            <a:r>
              <a:rPr lang="en-US" sz="1000" b="1" i="0" u="none" strike="noStrike" cap="none">
                <a:solidFill>
                  <a:schemeClr val="dk1"/>
                </a:solidFill>
                <a:latin typeface="Georgia"/>
                <a:ea typeface="Calibri"/>
                <a:cs typeface="Calibri"/>
                <a:sym typeface="Calibri"/>
              </a:rPr>
              <a:t>Grade </a:t>
            </a:r>
            <a:r>
              <a:rPr lang="en-US" sz="1000" b="1">
                <a:solidFill>
                  <a:schemeClr val="dk1"/>
                </a:solidFill>
                <a:latin typeface="Georgia"/>
                <a:ea typeface="Calibri"/>
                <a:cs typeface="Calibri"/>
                <a:sym typeface="Calibri"/>
              </a:rPr>
              <a:t>8 </a:t>
            </a:r>
            <a:r>
              <a:rPr lang="en-US" sz="1000" b="1" i="0" u="none" strike="noStrike" cap="none">
                <a:solidFill>
                  <a:schemeClr val="dk1"/>
                </a:solidFill>
                <a:latin typeface="Georgia"/>
                <a:ea typeface="Calibri"/>
                <a:cs typeface="Calibri"/>
                <a:sym typeface="Calibri"/>
              </a:rPr>
              <a:t>-</a:t>
            </a:r>
            <a:r>
              <a:rPr lang="en-US" sz="1000" b="1">
                <a:solidFill>
                  <a:schemeClr val="dk1"/>
                </a:solidFill>
                <a:latin typeface="Georgia"/>
                <a:ea typeface="Calibri"/>
                <a:cs typeface="Calibri"/>
                <a:sym typeface="Calibri"/>
              </a:rPr>
              <a:t> </a:t>
            </a:r>
            <a:r>
              <a:rPr lang="en-US" sz="1000" b="1" i="0" u="none" strike="noStrike" cap="none">
                <a:solidFill>
                  <a:schemeClr val="dk1"/>
                </a:solidFill>
                <a:latin typeface="Georgia"/>
                <a:ea typeface="Calibri"/>
                <a:cs typeface="Calibri"/>
                <a:sym typeface="Calibri"/>
              </a:rPr>
              <a:t> The student will compare and order </a:t>
            </a:r>
            <a:r>
              <a:rPr lang="en-US" sz="1000" b="1">
                <a:solidFill>
                  <a:schemeClr val="dk1"/>
                </a:solidFill>
                <a:latin typeface="Georgia"/>
                <a:ea typeface="Calibri"/>
                <a:cs typeface="Calibri"/>
                <a:sym typeface="Calibri"/>
              </a:rPr>
              <a:t>real numbers and determine the relationships between real</a:t>
            </a:r>
            <a:r>
              <a:rPr lang="en-US" sz="1000" b="1" i="0" u="none" strike="noStrike" cap="none">
                <a:solidFill>
                  <a:schemeClr val="dk1"/>
                </a:solidFill>
                <a:latin typeface="Georgia"/>
                <a:ea typeface="Calibri"/>
                <a:cs typeface="Calibri"/>
                <a:sym typeface="Calibri"/>
              </a:rPr>
              <a:t> numbers.</a:t>
            </a:r>
            <a:endParaRPr lang="en-US" sz="1000" b="1" i="0" u="none" strike="noStrike" cap="none">
              <a:solidFill>
                <a:schemeClr val="dk1"/>
              </a:solidFill>
              <a:latin typeface="Georgia"/>
              <a:ea typeface="Calibri"/>
              <a:cs typeface="Calibri"/>
            </a:endParaRPr>
          </a:p>
          <a:p>
            <a:pPr marL="165100">
              <a:buClr>
                <a:schemeClr val="dk1"/>
              </a:buClr>
              <a:buSzPts val="1000"/>
            </a:pPr>
            <a:r>
              <a:rPr lang="en-US" sz="1000">
                <a:solidFill>
                  <a:schemeClr val="dk1"/>
                </a:solidFill>
                <a:latin typeface="Georgia"/>
                <a:ea typeface="Calibri"/>
                <a:cs typeface="Calibri"/>
              </a:rPr>
              <a:t>Use multiple strategies (e.g., </a:t>
            </a:r>
            <a:r>
              <a:rPr lang="en-US" sz="1000" b="1">
                <a:solidFill>
                  <a:srgbClr val="C00000"/>
                </a:solidFill>
                <a:latin typeface="Georgia"/>
                <a:ea typeface="Calibri"/>
                <a:cs typeface="Calibri"/>
              </a:rPr>
              <a:t>benchmarks, number line, equivalency</a:t>
            </a:r>
            <a:r>
              <a:rPr lang="en-US" sz="1000">
                <a:solidFill>
                  <a:schemeClr val="dk1"/>
                </a:solidFill>
                <a:latin typeface="Georgia"/>
                <a:ea typeface="Calibri"/>
                <a:cs typeface="Calibri"/>
              </a:rPr>
              <a:t>, etc.) to compare and order no more than five real numbers expressed as integers, fractions (proper or improper), decimals, mixed numbers, percents, numbers written in scientific notation, radicals, and π. Radicals may include both positive and negative square roots of values from 0 to 400. Ordering may be in ascending or descending order. </a:t>
            </a:r>
            <a:r>
              <a:rPr lang="en-US" sz="1000" b="1">
                <a:solidFill>
                  <a:srgbClr val="C00000"/>
                </a:solidFill>
                <a:latin typeface="Georgia"/>
                <a:ea typeface="Calibri"/>
                <a:cs typeface="Calibri"/>
              </a:rPr>
              <a:t>Justify solutions orally, in writing or with a model</a:t>
            </a:r>
            <a:r>
              <a:rPr lang="en-US" sz="1000">
                <a:solidFill>
                  <a:schemeClr val="dk1"/>
                </a:solidFill>
                <a:latin typeface="Georgia"/>
                <a:ea typeface="Calibri"/>
                <a:cs typeface="Calibri"/>
              </a:rPr>
              <a:t>.</a:t>
            </a:r>
            <a:endParaRPr lang="en-US" sz="1000" i="0" u="none" strike="noStrike" cap="none">
              <a:solidFill>
                <a:schemeClr val="dk1"/>
              </a:solidFill>
              <a:latin typeface="Georgia"/>
              <a:ea typeface="Calibri"/>
              <a:cs typeface="Calibri"/>
            </a:endParaRPr>
          </a:p>
        </p:txBody>
      </p:sp>
      <p:sp>
        <p:nvSpPr>
          <p:cNvPr id="3" name="Google Shape;243;p42" descr="Label for bottom of slide shows Virginia Department of Education, 2023">
            <a:extLst>
              <a:ext uri="{FF2B5EF4-FFF2-40B4-BE49-F238E27FC236}">
                <a16:creationId xmlns:a16="http://schemas.microsoft.com/office/drawing/2014/main" id="{0027ECEA-BFA7-AAEB-BAEC-2706AFA9C746}"/>
              </a:ext>
            </a:extLst>
          </p:cNvPr>
          <p:cNvSpPr txBox="1"/>
          <p:nvPr/>
        </p:nvSpPr>
        <p:spPr>
          <a:xfrm>
            <a:off x="2899064" y="4791752"/>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2552628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0"/>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34</a:t>
            </a:fld>
            <a:endParaRPr/>
          </a:p>
        </p:txBody>
      </p:sp>
      <p:sp>
        <p:nvSpPr>
          <p:cNvPr id="575" name="Google Shape;575;p80"/>
          <p:cNvSpPr txBox="1">
            <a:spLocks noGrp="1"/>
          </p:cNvSpPr>
          <p:nvPr>
            <p:ph type="title"/>
          </p:nvPr>
        </p:nvSpPr>
        <p:spPr>
          <a:xfrm>
            <a:off x="119700" y="137425"/>
            <a:ext cx="8904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0" cap="small">
                <a:solidFill>
                  <a:srgbClr val="003C71"/>
                </a:solidFill>
                <a:latin typeface="Georgia"/>
                <a:ea typeface="Georgia"/>
                <a:cs typeface="Georgia"/>
                <a:sym typeface="Georgia"/>
              </a:rPr>
              <a:t>Embed the Mathematics Process Goals - Secondary</a:t>
            </a:r>
            <a:endParaRPr sz="2400" b="0" cap="small">
              <a:solidFill>
                <a:srgbClr val="003C71"/>
              </a:solidFill>
              <a:latin typeface="Georgia"/>
              <a:ea typeface="Georgia"/>
              <a:cs typeface="Georgia"/>
              <a:sym typeface="Georgia"/>
            </a:endParaRPr>
          </a:p>
          <a:p>
            <a:pPr marL="0" lvl="0" indent="0" algn="l" rtl="0">
              <a:lnSpc>
                <a:spcPct val="100000"/>
              </a:lnSpc>
              <a:spcBef>
                <a:spcPts val="0"/>
              </a:spcBef>
              <a:spcAft>
                <a:spcPts val="0"/>
              </a:spcAft>
              <a:buSzPts val="2800"/>
              <a:buNone/>
            </a:pPr>
            <a:endParaRPr sz="3000" b="0" cap="small">
              <a:solidFill>
                <a:srgbClr val="003C71"/>
              </a:solidFill>
              <a:latin typeface="Georgia"/>
              <a:ea typeface="Georgia"/>
              <a:cs typeface="Georgia"/>
              <a:sym typeface="Georgia"/>
            </a:endParaRPr>
          </a:p>
        </p:txBody>
      </p:sp>
      <p:pic>
        <p:nvPicPr>
          <p:cNvPr id="576" name="Google Shape;576;p80" descr="Problem Solving; Connections; Communication; Representations; Reasoning; Mathematical Understanding"/>
          <p:cNvPicPr preferRelativeResize="0"/>
          <p:nvPr/>
        </p:nvPicPr>
        <p:blipFill rotWithShape="1">
          <a:blip r:embed="rId3">
            <a:alphaModFix/>
          </a:blip>
          <a:srcRect/>
          <a:stretch/>
        </p:blipFill>
        <p:spPr>
          <a:xfrm>
            <a:off x="3053348" y="1313195"/>
            <a:ext cx="2908624" cy="1753094"/>
          </a:xfrm>
          <a:prstGeom prst="rect">
            <a:avLst/>
          </a:prstGeom>
          <a:noFill/>
          <a:ln>
            <a:noFill/>
          </a:ln>
        </p:spPr>
      </p:pic>
      <p:sp>
        <p:nvSpPr>
          <p:cNvPr id="577" name="Google Shape;577;p80"/>
          <p:cNvSpPr txBox="1"/>
          <p:nvPr/>
        </p:nvSpPr>
        <p:spPr>
          <a:xfrm>
            <a:off x="161013" y="1290692"/>
            <a:ext cx="2964300" cy="8313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eorgia" panose="02040502050405020303" pitchFamily="18" charset="0"/>
                <a:ea typeface="Josefin Sans"/>
                <a:cs typeface="Josefin Sans"/>
                <a:sym typeface="Josefin Sans"/>
              </a:rPr>
              <a:t>Geometry:</a:t>
            </a:r>
            <a:r>
              <a:rPr lang="en-US" sz="1400" b="0" i="0" u="none" strike="noStrike" cap="none">
                <a:solidFill>
                  <a:srgbClr val="000000"/>
                </a:solidFill>
                <a:latin typeface="Georgia" panose="02040502050405020303" pitchFamily="18" charset="0"/>
                <a:ea typeface="Josefin Sans"/>
                <a:cs typeface="Josefin Sans"/>
                <a:sym typeface="Josefin Sans"/>
              </a:rPr>
              <a:t> </a:t>
            </a:r>
            <a:r>
              <a:rPr lang="en-US" sz="1400" b="1" i="0" u="none" strike="noStrike" cap="none">
                <a:solidFill>
                  <a:srgbClr val="C00000"/>
                </a:solidFill>
                <a:latin typeface="Georgia" panose="02040502050405020303" pitchFamily="18" charset="0"/>
                <a:ea typeface="Josefin Sans"/>
                <a:cs typeface="Josefin Sans"/>
                <a:sym typeface="Josefin Sans"/>
              </a:rPr>
              <a:t>Verify</a:t>
            </a:r>
            <a:r>
              <a:rPr lang="en-US" sz="1400" b="0" i="0" u="none" strike="noStrike" cap="none">
                <a:solidFill>
                  <a:srgbClr val="000000"/>
                </a:solidFill>
                <a:latin typeface="Georgia" panose="02040502050405020303" pitchFamily="18" charset="0"/>
                <a:ea typeface="Josefin Sans"/>
                <a:cs typeface="Josefin Sans"/>
                <a:sym typeface="Josefin Sans"/>
              </a:rPr>
              <a:t> properties of similar figures and apply them to solve problems.</a:t>
            </a:r>
          </a:p>
        </p:txBody>
      </p:sp>
      <p:sp>
        <p:nvSpPr>
          <p:cNvPr id="578" name="Google Shape;578;p80"/>
          <p:cNvSpPr txBox="1"/>
          <p:nvPr/>
        </p:nvSpPr>
        <p:spPr>
          <a:xfrm>
            <a:off x="198516" y="3030000"/>
            <a:ext cx="2964300" cy="1692741"/>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eorgia" panose="02040502050405020303" pitchFamily="18" charset="0"/>
                <a:ea typeface="Josefin Sans"/>
                <a:cs typeface="Josefin Sans"/>
                <a:sym typeface="Josefin Sans"/>
              </a:rPr>
              <a:t>Algebra, Functions, and Data Analysis (AFDA):</a:t>
            </a:r>
            <a:r>
              <a:rPr lang="en-US" sz="1400" b="0" i="0" u="none" strike="noStrike" cap="none">
                <a:solidFill>
                  <a:srgbClr val="000000"/>
                </a:solidFill>
                <a:latin typeface="Georgia" panose="02040502050405020303" pitchFamily="18" charset="0"/>
                <a:ea typeface="Josefin Sans"/>
                <a:cs typeface="Josefin Sans"/>
                <a:sym typeface="Josefin Sans"/>
              </a:rPr>
              <a:t> </a:t>
            </a:r>
            <a:r>
              <a:rPr lang="en-US" sz="1400" b="1" i="0" u="none" strike="noStrike" cap="none">
                <a:solidFill>
                  <a:srgbClr val="C00000"/>
                </a:solidFill>
                <a:latin typeface="Georgia" panose="02040502050405020303" pitchFamily="18" charset="0"/>
                <a:ea typeface="Josefin Sans"/>
                <a:cs typeface="Josefin Sans"/>
                <a:sym typeface="Josefin Sans"/>
              </a:rPr>
              <a:t>Communicate </a:t>
            </a:r>
            <a:r>
              <a:rPr lang="en-US" sz="1400" b="0" i="0" u="none" strike="noStrike" cap="none">
                <a:solidFill>
                  <a:srgbClr val="000000"/>
                </a:solidFill>
                <a:latin typeface="Georgia" panose="02040502050405020303" pitchFamily="18" charset="0"/>
                <a:ea typeface="Josefin Sans"/>
                <a:cs typeface="Josefin Sans"/>
                <a:sym typeface="Josefin Sans"/>
              </a:rPr>
              <a:t>the description of an experiment and/or observational study, the resulting data, analysis, and validity of the conclusions.</a:t>
            </a:r>
          </a:p>
        </p:txBody>
      </p:sp>
      <p:sp>
        <p:nvSpPr>
          <p:cNvPr id="579" name="Google Shape;579;p80"/>
          <p:cNvSpPr txBox="1"/>
          <p:nvPr/>
        </p:nvSpPr>
        <p:spPr>
          <a:xfrm>
            <a:off x="5991145" y="1132325"/>
            <a:ext cx="2964300" cy="1046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eorgia" panose="02040502050405020303" pitchFamily="18" charset="0"/>
                <a:ea typeface="Josefin Sans"/>
                <a:cs typeface="Josefin Sans"/>
                <a:sym typeface="Josefin Sans"/>
              </a:rPr>
              <a:t>Trigonometry:</a:t>
            </a:r>
            <a:r>
              <a:rPr lang="en-US" sz="1400" b="0" i="0" u="none" strike="noStrike" cap="none">
                <a:solidFill>
                  <a:srgbClr val="000000"/>
                </a:solidFill>
                <a:latin typeface="Georgia" panose="02040502050405020303" pitchFamily="18" charset="0"/>
                <a:ea typeface="Josefin Sans"/>
                <a:cs typeface="Josefin Sans"/>
                <a:sym typeface="Josefin Sans"/>
              </a:rPr>
              <a:t> </a:t>
            </a:r>
            <a:r>
              <a:rPr lang="en-US" sz="1400" b="1" i="0" u="none" strike="noStrike" cap="none">
                <a:solidFill>
                  <a:srgbClr val="C00000"/>
                </a:solidFill>
                <a:latin typeface="Georgia" panose="02040502050405020303" pitchFamily="18" charset="0"/>
                <a:ea typeface="Josefin Sans"/>
                <a:cs typeface="Josefin Sans"/>
                <a:sym typeface="Josefin Sans"/>
              </a:rPr>
              <a:t>Apply</a:t>
            </a:r>
            <a:r>
              <a:rPr lang="en-US" sz="1400" b="0" i="0" u="none" strike="noStrike" cap="none">
                <a:solidFill>
                  <a:srgbClr val="000000"/>
                </a:solidFill>
                <a:latin typeface="Georgia" panose="02040502050405020303" pitchFamily="18" charset="0"/>
                <a:ea typeface="Josefin Sans"/>
                <a:cs typeface="Josefin Sans"/>
                <a:sym typeface="Josefin Sans"/>
              </a:rPr>
              <a:t> trigonometric functions and their graphs to model periodic phenomena.</a:t>
            </a:r>
          </a:p>
        </p:txBody>
      </p:sp>
      <p:sp>
        <p:nvSpPr>
          <p:cNvPr id="580" name="Google Shape;580;p80"/>
          <p:cNvSpPr txBox="1"/>
          <p:nvPr/>
        </p:nvSpPr>
        <p:spPr>
          <a:xfrm>
            <a:off x="5999475" y="2957625"/>
            <a:ext cx="2964300" cy="14775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eorgia" panose="02040502050405020303" pitchFamily="18" charset="0"/>
                <a:ea typeface="Josefin Sans"/>
                <a:cs typeface="Josefin Sans"/>
                <a:sym typeface="Josefin Sans"/>
              </a:rPr>
              <a:t>Probability and Statistics:</a:t>
            </a:r>
            <a:r>
              <a:rPr lang="en-US" sz="1400" b="0" i="0" u="none" strike="noStrike" cap="none">
                <a:solidFill>
                  <a:srgbClr val="000000"/>
                </a:solidFill>
                <a:latin typeface="Georgia" panose="02040502050405020303" pitchFamily="18" charset="0"/>
                <a:ea typeface="Josefin Sans"/>
                <a:cs typeface="Josefin Sans"/>
                <a:sym typeface="Josefin Sans"/>
              </a:rPr>
              <a:t> </a:t>
            </a: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00000"/>
                </a:solidFill>
                <a:latin typeface="Georgia" panose="02040502050405020303" pitchFamily="18" charset="0"/>
                <a:ea typeface="Josefin Sans"/>
                <a:cs typeface="Josefin Sans"/>
                <a:sym typeface="Josefin Sans"/>
              </a:rPr>
              <a:t>Describe </a:t>
            </a:r>
            <a:r>
              <a:rPr lang="en-US" sz="1400" b="0" i="0" u="none" strike="noStrike" cap="none">
                <a:solidFill>
                  <a:schemeClr val="dk1"/>
                </a:solidFill>
                <a:latin typeface="Georgia" panose="02040502050405020303" pitchFamily="18" charset="0"/>
                <a:ea typeface="Josefin Sans"/>
                <a:cs typeface="Josefin Sans"/>
                <a:sym typeface="Josefin Sans"/>
              </a:rPr>
              <a:t>the shape, center, and spread of the sampling distribution of a proportion within the context of the problem.</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582" name="Google Shape;582;p80"/>
          <p:cNvSpPr/>
          <p:nvPr/>
        </p:nvSpPr>
        <p:spPr>
          <a:xfrm>
            <a:off x="3317402" y="4597783"/>
            <a:ext cx="2644570" cy="393600"/>
          </a:xfrm>
          <a:prstGeom prst="rect">
            <a:avLst/>
          </a:prstGeom>
          <a:noFill/>
          <a:ln>
            <a:noFill/>
          </a:ln>
        </p:spPr>
        <p:txBody>
          <a:bodyPr spcFirstLastPara="1" wrap="square" lIns="91425" tIns="45700" rIns="91425" bIns="45700" anchor="t" anchorCtr="0">
            <a:noAutofit/>
          </a:bodyPr>
          <a:lstStyle/>
          <a:p>
            <a:pPr>
              <a:buSzPts val="1400"/>
            </a:pPr>
            <a:r>
              <a:rPr lang="en-US" sz="1400" b="0" i="0" u="none" strike="noStrike" cap="none">
                <a:solidFill>
                  <a:srgbClr val="C00000"/>
                </a:solidFill>
                <a:latin typeface="Georgia"/>
                <a:ea typeface="Josefin Sans"/>
                <a:cs typeface="Josefin Sans"/>
                <a:sym typeface="Josefin Sans"/>
              </a:rPr>
              <a:t>Draft</a:t>
            </a:r>
            <a:r>
              <a:rPr lang="en-US">
                <a:solidFill>
                  <a:srgbClr val="C00000"/>
                </a:solidFill>
                <a:latin typeface="Georgia"/>
                <a:ea typeface="Josefin Sans"/>
                <a:cs typeface="Josefin Sans"/>
                <a:sym typeface="Josefin Sans"/>
              </a:rPr>
              <a:t> </a:t>
            </a:r>
            <a:r>
              <a:rPr lang="en-US" sz="1400" b="0" i="0" u="none" strike="noStrike" cap="none">
                <a:solidFill>
                  <a:srgbClr val="C00000"/>
                </a:solidFill>
                <a:latin typeface="Georgia"/>
                <a:ea typeface="Josefin Sans"/>
                <a:cs typeface="Josefin Sans"/>
                <a:sym typeface="Josefin Sans"/>
              </a:rPr>
              <a:t>2023 </a:t>
            </a:r>
            <a:r>
              <a:rPr lang="en-US" sz="1400" b="0" u="none" strike="noStrike" cap="none">
                <a:solidFill>
                  <a:srgbClr val="C00000"/>
                </a:solidFill>
                <a:latin typeface="Georgia"/>
                <a:ea typeface="Josefin Sans"/>
                <a:cs typeface="Josefin Sans"/>
                <a:sym typeface="Josefin Sans"/>
              </a:rPr>
              <a:t>Mathematics SOL</a:t>
            </a:r>
            <a:endParaRPr sz="1400" b="0" u="none" strike="noStrike" cap="none">
              <a:solidFill>
                <a:srgbClr val="000000"/>
              </a:solidFill>
              <a:latin typeface="Georgia"/>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latin typeface="Arial"/>
                <a:ea typeface="Arial"/>
                <a:cs typeface="Arial"/>
              </a:rPr>
            </a:br>
            <a:endParaRPr sz="1400" b="0" i="0" u="none" strike="noStrike" cap="none">
              <a:solidFill>
                <a:srgbClr val="000000"/>
              </a:solidFill>
              <a:latin typeface="Arial"/>
              <a:ea typeface="Arial"/>
              <a:cs typeface="Arial"/>
              <a:sym typeface="Arial"/>
            </a:endParaRPr>
          </a:p>
        </p:txBody>
      </p:sp>
      <p:sp>
        <p:nvSpPr>
          <p:cNvPr id="2" name="Google Shape;243;p42" descr="Label for bottom of slide shows Virginia Department of Education, 2023">
            <a:extLst>
              <a:ext uri="{FF2B5EF4-FFF2-40B4-BE49-F238E27FC236}">
                <a16:creationId xmlns:a16="http://schemas.microsoft.com/office/drawing/2014/main" id="{4F58543A-E2AC-F7DB-101F-9B812B54FE45}"/>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128696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5"/>
          <p:cNvSpPr txBox="1">
            <a:spLocks noGrp="1"/>
          </p:cNvSpPr>
          <p:nvPr>
            <p:ph type="title"/>
          </p:nvPr>
        </p:nvSpPr>
        <p:spPr>
          <a:xfrm>
            <a:off x="512052" y="1013286"/>
            <a:ext cx="8003298" cy="2139600"/>
          </a:xfrm>
          <a:prstGeom prst="rect">
            <a:avLst/>
          </a:prstGeom>
          <a:noFill/>
          <a:ln>
            <a:noFill/>
          </a:ln>
        </p:spPr>
        <p:txBody>
          <a:bodyPr spcFirstLastPara="1" wrap="square" lIns="68575" tIns="34275" rIns="68575" bIns="34275" anchor="b" anchorCtr="0">
            <a:normAutofit/>
          </a:bodyPr>
          <a:lstStyle/>
          <a:p>
            <a:r>
              <a:rPr lang="en-US"/>
              <a:t>Draft 2023 Mathematics </a:t>
            </a:r>
            <a:br>
              <a:rPr lang="en-US"/>
            </a:br>
            <a:r>
              <a:rPr lang="en-US"/>
              <a:t>SOL Documents</a:t>
            </a:r>
          </a:p>
        </p:txBody>
      </p:sp>
      <p:sp>
        <p:nvSpPr>
          <p:cNvPr id="348" name="Google Shape;348;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35</a:t>
            </a:fld>
            <a:endParaRPr/>
          </a:p>
        </p:txBody>
      </p:sp>
    </p:spTree>
    <p:extLst>
      <p:ext uri="{BB962C8B-B14F-4D97-AF65-F5344CB8AC3E}">
        <p14:creationId xmlns:p14="http://schemas.microsoft.com/office/powerpoint/2010/main" val="1720647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36</a:t>
            </a:fld>
            <a:endParaRPr/>
          </a:p>
        </p:txBody>
      </p:sp>
      <p:sp>
        <p:nvSpPr>
          <p:cNvPr id="258" name="Google Shape;258;p44"/>
          <p:cNvSpPr txBox="1"/>
          <p:nvPr/>
        </p:nvSpPr>
        <p:spPr>
          <a:xfrm>
            <a:off x="157467" y="1670"/>
            <a:ext cx="8425800" cy="960233"/>
          </a:xfrm>
          <a:prstGeom prst="rect">
            <a:avLst/>
          </a:prstGeom>
          <a:noFill/>
          <a:ln>
            <a:noFill/>
          </a:ln>
        </p:spPr>
        <p:txBody>
          <a:bodyPr spcFirstLastPara="1" wrap="square" lIns="91425" tIns="91425" rIns="91425" bIns="91425" anchor="t" anchorCtr="0">
            <a:spAutoFit/>
          </a:bodyPr>
          <a:lstStyle/>
          <a:p>
            <a:pPr algn="ctr">
              <a:lnSpc>
                <a:spcPct val="90000"/>
              </a:lnSpc>
              <a:buSzPts val="3600"/>
            </a:pPr>
            <a:r>
              <a:rPr lang="en-US" sz="2800" cap="small">
                <a:solidFill>
                  <a:schemeClr val="dk1"/>
                </a:solidFill>
                <a:latin typeface="Georgia"/>
                <a:ea typeface="Georgia"/>
                <a:cs typeface="Georgia"/>
                <a:sym typeface="Georgia"/>
              </a:rPr>
              <a:t>2023 Draft Mathematics </a:t>
            </a:r>
            <a:endParaRPr lang="en-US" sz="2800" cap="small">
              <a:solidFill>
                <a:schemeClr val="dk1"/>
              </a:solidFill>
              <a:latin typeface="Georgia"/>
              <a:ea typeface="Georgia"/>
              <a:cs typeface="Georgia"/>
            </a:endParaRPr>
          </a:p>
          <a:p>
            <a:pPr marL="0" marR="0" lvl="0" indent="0" algn="ctr" rtl="0">
              <a:lnSpc>
                <a:spcPct val="90000"/>
              </a:lnSpc>
              <a:spcBef>
                <a:spcPts val="0"/>
              </a:spcBef>
              <a:spcAft>
                <a:spcPts val="0"/>
              </a:spcAft>
              <a:buClr>
                <a:srgbClr val="000000"/>
              </a:buClr>
              <a:buSzPts val="3600"/>
              <a:buFont typeface="Arial"/>
              <a:buNone/>
            </a:pPr>
            <a:r>
              <a:rPr lang="en-US" sz="2800" i="1" cap="small">
                <a:solidFill>
                  <a:schemeClr val="dk1"/>
                </a:solidFill>
                <a:latin typeface="Georgia"/>
                <a:ea typeface="Georgia"/>
                <a:cs typeface="Georgia"/>
                <a:sym typeface="Georgia"/>
              </a:rPr>
              <a:t>Standards of Learning </a:t>
            </a:r>
            <a:r>
              <a:rPr lang="en-US" sz="2800" cap="small">
                <a:solidFill>
                  <a:schemeClr val="dk1"/>
                </a:solidFill>
                <a:latin typeface="Georgia"/>
                <a:ea typeface="Georgia"/>
                <a:cs typeface="Georgia"/>
                <a:sym typeface="Georgia"/>
              </a:rPr>
              <a:t>Documents</a:t>
            </a:r>
            <a:endParaRPr sz="2800" b="0" i="0" u="none" strike="noStrike" cap="small">
              <a:solidFill>
                <a:schemeClr val="dk1"/>
              </a:solidFill>
              <a:latin typeface="Georgia"/>
              <a:ea typeface="Georgia"/>
              <a:cs typeface="Georgia"/>
              <a:sym typeface="Georgia"/>
            </a:endParaRPr>
          </a:p>
        </p:txBody>
      </p:sp>
      <p:sp>
        <p:nvSpPr>
          <p:cNvPr id="2" name="Google Shape;243;p42" descr="Label for bottom of slide shows Virginia Department of Education, 2023">
            <a:extLst>
              <a:ext uri="{FF2B5EF4-FFF2-40B4-BE49-F238E27FC236}">
                <a16:creationId xmlns:a16="http://schemas.microsoft.com/office/drawing/2014/main" id="{3436D160-9DA9-EECB-AB9F-AB5F6D9BF2B9}"/>
              </a:ext>
            </a:extLst>
          </p:cNvPr>
          <p:cNvSpPr txBox="1">
            <a:spLocks noGrp="1"/>
          </p:cNvSpPr>
          <p:nvPr>
            <p:ph type="title" idx="4294967295"/>
          </p:nvPr>
        </p:nvSpPr>
        <p:spPr>
          <a:xfrm>
            <a:off x="2890405" y="4748457"/>
            <a:ext cx="3567545" cy="40007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3C71"/>
                </a:solidFill>
                <a:effectLst/>
                <a:uLnTx/>
                <a:uFillTx/>
                <a:latin typeface="Georgia" panose="02040502050405020303" pitchFamily="18" charset="0"/>
                <a:ea typeface="Calibri"/>
                <a:cs typeface="Calibri"/>
                <a:sym typeface="Calibri"/>
              </a:rPr>
              <a:t>Virginia Department of Education, 2023</a:t>
            </a:r>
          </a:p>
        </p:txBody>
      </p:sp>
      <p:graphicFrame>
        <p:nvGraphicFramePr>
          <p:cNvPr id="3" name="Table 3">
            <a:extLst>
              <a:ext uri="{FF2B5EF4-FFF2-40B4-BE49-F238E27FC236}">
                <a16:creationId xmlns:a16="http://schemas.microsoft.com/office/drawing/2014/main" id="{1FDE28F7-B781-E1F1-9281-FBEF73DF45E9}"/>
              </a:ext>
            </a:extLst>
          </p:cNvPr>
          <p:cNvGraphicFramePr>
            <a:graphicFrameLocks noGrp="1"/>
          </p:cNvGraphicFramePr>
          <p:nvPr>
            <p:extLst>
              <p:ext uri="{D42A27DB-BD31-4B8C-83A1-F6EECF244321}">
                <p14:modId xmlns:p14="http://schemas.microsoft.com/office/powerpoint/2010/main" val="766234432"/>
              </p:ext>
            </p:extLst>
          </p:nvPr>
        </p:nvGraphicFramePr>
        <p:xfrm>
          <a:off x="644294" y="1156645"/>
          <a:ext cx="7855412" cy="1889760"/>
        </p:xfrm>
        <a:graphic>
          <a:graphicData uri="http://schemas.openxmlformats.org/drawingml/2006/table">
            <a:tbl>
              <a:tblPr firstRow="1" bandRow="1">
                <a:tableStyleId>{64C8BA91-00B2-47A3-B945-543557C1B41E}</a:tableStyleId>
              </a:tblPr>
              <a:tblGrid>
                <a:gridCol w="3927706">
                  <a:extLst>
                    <a:ext uri="{9D8B030D-6E8A-4147-A177-3AD203B41FA5}">
                      <a16:colId xmlns:a16="http://schemas.microsoft.com/office/drawing/2014/main" val="2302126612"/>
                    </a:ext>
                  </a:extLst>
                </a:gridCol>
                <a:gridCol w="3927706">
                  <a:extLst>
                    <a:ext uri="{9D8B030D-6E8A-4147-A177-3AD203B41FA5}">
                      <a16:colId xmlns:a16="http://schemas.microsoft.com/office/drawing/2014/main" val="1761387320"/>
                    </a:ext>
                  </a:extLst>
                </a:gridCol>
              </a:tblGrid>
              <a:tr h="34557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a:solidFill>
                            <a:schemeClr val="bg1"/>
                          </a:solidFill>
                          <a:latin typeface="Georgia"/>
                        </a:rPr>
                        <a:t>Draft 2023 </a:t>
                      </a:r>
                      <a:r>
                        <a:rPr lang="en-US" b="1" i="1">
                          <a:solidFill>
                            <a:schemeClr val="bg1"/>
                          </a:solidFill>
                          <a:latin typeface="Georgia"/>
                        </a:rPr>
                        <a:t>Standards of Learning </a:t>
                      </a:r>
                      <a:r>
                        <a:rPr lang="en-US" b="1">
                          <a:solidFill>
                            <a:schemeClr val="bg1"/>
                          </a:solidFill>
                          <a:latin typeface="Georgia"/>
                        </a:rPr>
                        <a:t>Documents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a:solidFill>
                            <a:schemeClr val="bg1"/>
                          </a:solidFill>
                          <a:latin typeface="Georgia"/>
                        </a:rPr>
                        <a:t>Summary of Changes Documents</a:t>
                      </a:r>
                    </a:p>
                    <a:p>
                      <a:pPr algn="ctr"/>
                      <a:endParaRPr lang="en-US" b="1">
                        <a:solidFill>
                          <a:schemeClr val="bg1"/>
                        </a:solidFill>
                        <a:latin typeface="Georgia" panose="02040502050405020303"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163817576"/>
                  </a:ext>
                </a:extLst>
              </a:tr>
              <a:tr h="542199">
                <a:tc>
                  <a:txBody>
                    <a:bodyPr/>
                    <a:lstStyle/>
                    <a:p>
                      <a:pPr marL="285750" indent="-285750">
                        <a:buFont typeface="Arial" panose="020B0604020202020204" pitchFamily="34" charset="0"/>
                        <a:buChar char="•"/>
                      </a:pPr>
                      <a:r>
                        <a:rPr lang="en-US" sz="1400">
                          <a:latin typeface="Georgia"/>
                        </a:rPr>
                        <a:t>Front Matter Information</a:t>
                      </a:r>
                    </a:p>
                    <a:p>
                      <a:pPr marL="285750" indent="-285750">
                        <a:buFont typeface="Arial" panose="020B0604020202020204" pitchFamily="34" charset="0"/>
                        <a:buChar char="•"/>
                      </a:pPr>
                      <a:r>
                        <a:rPr lang="en-US" sz="1400">
                          <a:latin typeface="Georgia"/>
                        </a:rPr>
                        <a:t>Grade level/Course Description</a:t>
                      </a:r>
                    </a:p>
                    <a:p>
                      <a:pPr marL="285750" indent="-285750">
                        <a:buFont typeface="Arial" panose="020B0604020202020204" pitchFamily="34" charset="0"/>
                        <a:buChar char="•"/>
                      </a:pPr>
                      <a:r>
                        <a:rPr lang="en-US" sz="1400">
                          <a:latin typeface="Georgia"/>
                        </a:rPr>
                        <a:t>Standards of Learning </a:t>
                      </a:r>
                    </a:p>
                    <a:p>
                      <a:pPr marL="0" indent="0">
                        <a:buFont typeface="Arial" panose="020B0604020202020204" pitchFamily="34" charset="0"/>
                        <a:buNone/>
                      </a:pPr>
                      <a:endParaRPr lang="en-US" sz="1400">
                        <a:latin typeface="Georgia" panose="02040502050405020303"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a:latin typeface="Georgia"/>
                        </a:rPr>
                        <a:t>Content Overview</a:t>
                      </a:r>
                    </a:p>
                    <a:p>
                      <a:pPr marL="285750" indent="-285750">
                        <a:buFont typeface="Arial" panose="020B0604020202020204" pitchFamily="34" charset="0"/>
                        <a:buChar char="•"/>
                      </a:pPr>
                      <a:r>
                        <a:rPr lang="en-US" sz="1400">
                          <a:latin typeface="Georgia"/>
                        </a:rPr>
                        <a:t>Standards of Learning</a:t>
                      </a:r>
                    </a:p>
                    <a:p>
                      <a:pPr marL="285750" indent="-285750">
                        <a:buFont typeface="Arial" panose="020B0604020202020204" pitchFamily="34" charset="0"/>
                        <a:buChar char="•"/>
                      </a:pPr>
                      <a:r>
                        <a:rPr lang="en-US" sz="1400">
                          <a:latin typeface="Georgia"/>
                        </a:rPr>
                        <a:t>Comparison of 2016 to 2023 Mathematics SOL</a:t>
                      </a:r>
                    </a:p>
                    <a:p>
                      <a:pPr marL="285750" indent="-285750">
                        <a:buFont typeface="Arial" panose="020B0604020202020204" pitchFamily="34" charset="0"/>
                        <a:buChar char="•"/>
                      </a:pPr>
                      <a:r>
                        <a:rPr lang="en-US" sz="1400">
                          <a:latin typeface="Georgia"/>
                        </a:rPr>
                        <a:t>Summary of Changes</a:t>
                      </a:r>
                    </a:p>
                    <a:p>
                      <a:pPr marL="285750" indent="-285750">
                        <a:buFont typeface="Arial" panose="020B0604020202020204" pitchFamily="34" charset="0"/>
                        <a:buChar char="•"/>
                      </a:pPr>
                      <a:endParaRPr lang="en-US" sz="1400">
                        <a:latin typeface="Georgi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05194441"/>
                  </a:ext>
                </a:extLst>
              </a:tr>
            </a:tbl>
          </a:graphicData>
        </a:graphic>
      </p:graphicFrame>
    </p:spTree>
    <p:extLst>
      <p:ext uri="{BB962C8B-B14F-4D97-AF65-F5344CB8AC3E}">
        <p14:creationId xmlns:p14="http://schemas.microsoft.com/office/powerpoint/2010/main" val="122228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57887B3E-68E9-85E5-AC21-193F52CC85DB}"/>
              </a:ext>
            </a:extLst>
          </p:cNvPr>
          <p:cNvGraphicFramePr>
            <a:graphicFrameLocks noGrp="1"/>
          </p:cNvGraphicFramePr>
          <p:nvPr>
            <p:extLst>
              <p:ext uri="{D42A27DB-BD31-4B8C-83A1-F6EECF244321}">
                <p14:modId xmlns:p14="http://schemas.microsoft.com/office/powerpoint/2010/main" val="1673557573"/>
              </p:ext>
            </p:extLst>
          </p:nvPr>
        </p:nvGraphicFramePr>
        <p:xfrm>
          <a:off x="191364" y="946820"/>
          <a:ext cx="8814091" cy="3931900"/>
        </p:xfrm>
        <a:graphic>
          <a:graphicData uri="http://schemas.openxmlformats.org/drawingml/2006/table">
            <a:tbl>
              <a:tblPr firstRow="1" bandRow="1"/>
              <a:tblGrid>
                <a:gridCol w="8814091">
                  <a:extLst>
                    <a:ext uri="{9D8B030D-6E8A-4147-A177-3AD203B41FA5}">
                      <a16:colId xmlns:a16="http://schemas.microsoft.com/office/drawing/2014/main" val="3579827556"/>
                    </a:ext>
                  </a:extLst>
                </a:gridCol>
              </a:tblGrid>
              <a:tr h="380122">
                <a:tc>
                  <a:txBody>
                    <a:bodyPr/>
                    <a:lstStyle/>
                    <a:p>
                      <a:pPr algn="ctr"/>
                      <a:r>
                        <a:rPr lang="en-US" sz="1900">
                          <a:latin typeface="Georgia" panose="02040502050405020303" pitchFamily="18" charset="0"/>
                        </a:rPr>
                        <a:t>2016 </a:t>
                      </a:r>
                      <a:r>
                        <a:rPr lang="en-US" sz="1900" i="0">
                          <a:latin typeface="Georgia" panose="02040502050405020303" pitchFamily="18" charset="0"/>
                        </a:rPr>
                        <a:t>Mathematics</a:t>
                      </a:r>
                      <a:r>
                        <a:rPr lang="en-US" sz="1900" i="1">
                          <a:latin typeface="Georgia" panose="02040502050405020303" pitchFamily="18" charset="0"/>
                        </a:rPr>
                        <a:t> Standards of Learning</a:t>
                      </a:r>
                    </a:p>
                  </a:txBody>
                  <a:tcPr>
                    <a:solidFill>
                      <a:schemeClr val="bg1">
                        <a:lumMod val="85000"/>
                      </a:schemeClr>
                    </a:solidFill>
                  </a:tcPr>
                </a:tc>
                <a:extLst>
                  <a:ext uri="{0D108BD9-81ED-4DB2-BD59-A6C34878D82A}">
                    <a16:rowId xmlns:a16="http://schemas.microsoft.com/office/drawing/2014/main" val="1985076996"/>
                  </a:ext>
                </a:extLst>
              </a:tr>
              <a:tr h="990580">
                <a:tc>
                  <a:txBody>
                    <a:bodyPr/>
                    <a:lstStyle/>
                    <a:p>
                      <a:pPr lvl="1">
                        <a:tabLst>
                          <a:tab pos="230188" algn="l"/>
                          <a:tab pos="460375" algn="l"/>
                        </a:tabLst>
                      </a:pPr>
                      <a:r>
                        <a:rPr lang="en-US" sz="1200">
                          <a:solidFill>
                            <a:srgbClr val="000000"/>
                          </a:solidFill>
                          <a:latin typeface="Calibri" panose="020F0502020204030204" pitchFamily="34" charset="0"/>
                          <a:cs typeface="Calibri" panose="020F0502020204030204" pitchFamily="34" charset="0"/>
                        </a:rPr>
                        <a:t>3.12    The student will</a:t>
                      </a:r>
                    </a:p>
                    <a:p>
                      <a:pPr marL="631825" lvl="1" indent="-228600">
                        <a:buAutoNum type="alphaLcParenR"/>
                        <a:tabLst>
                          <a:tab pos="230188" algn="l"/>
                          <a:tab pos="460375" algn="l"/>
                        </a:tabLst>
                      </a:pPr>
                      <a:r>
                        <a:rPr lang="en-US" sz="1200">
                          <a:solidFill>
                            <a:srgbClr val="000000"/>
                          </a:solidFill>
                          <a:latin typeface="Calibri" panose="020F0502020204030204" pitchFamily="34" charset="0"/>
                          <a:cs typeface="Calibri" panose="020F0502020204030204" pitchFamily="34" charset="0"/>
                        </a:rPr>
                        <a:t>define polygon;</a:t>
                      </a:r>
                    </a:p>
                    <a:p>
                      <a:pPr marL="631825" lvl="1" indent="-228600">
                        <a:buAutoNum type="alphaLcParenR"/>
                        <a:tabLst>
                          <a:tab pos="230188" algn="l"/>
                          <a:tab pos="460375" algn="l"/>
                        </a:tabLst>
                      </a:pPr>
                      <a:r>
                        <a:rPr lang="en-US" sz="1200">
                          <a:solidFill>
                            <a:srgbClr val="000000"/>
                          </a:solidFill>
                          <a:latin typeface="Calibri" panose="020F0502020204030204" pitchFamily="34" charset="0"/>
                          <a:cs typeface="Calibri" panose="020F0502020204030204" pitchFamily="34" charset="0"/>
                        </a:rPr>
                        <a:t>identify and name polygons with 10 or fewer sides; and </a:t>
                      </a:r>
                    </a:p>
                    <a:p>
                      <a:pPr marL="631825" lvl="1" indent="-228600">
                        <a:buAutoNum type="alphaLcParenR"/>
                        <a:tabLst>
                          <a:tab pos="230188" algn="l"/>
                          <a:tab pos="460375" algn="l"/>
                        </a:tabLst>
                      </a:pPr>
                      <a:r>
                        <a:rPr lang="en-US" sz="1200">
                          <a:solidFill>
                            <a:srgbClr val="000000"/>
                          </a:solidFill>
                          <a:latin typeface="Calibri" panose="020F0502020204030204" pitchFamily="34" charset="0"/>
                          <a:cs typeface="Calibri" panose="020F0502020204030204" pitchFamily="34" charset="0"/>
                        </a:rPr>
                        <a:t>combine and subdivide polygons with three or four sides and name the resulting polygon(s).</a:t>
                      </a:r>
                    </a:p>
                  </a:txBody>
                  <a:tcPr/>
                </a:tc>
                <a:extLst>
                  <a:ext uri="{0D108BD9-81ED-4DB2-BD59-A6C34878D82A}">
                    <a16:rowId xmlns:a16="http://schemas.microsoft.com/office/drawing/2014/main" val="1527295202"/>
                  </a:ext>
                </a:extLst>
              </a:tr>
              <a:tr h="380122">
                <a:tc>
                  <a:txBody>
                    <a:bodyPr/>
                    <a:lstStyle/>
                    <a:p>
                      <a:pPr algn="ctr"/>
                      <a:r>
                        <a:rPr lang="en-US" sz="1900">
                          <a:latin typeface="Georgia" panose="02040502050405020303" pitchFamily="18" charset="0"/>
                        </a:rPr>
                        <a:t>Draft 2023 </a:t>
                      </a:r>
                      <a:r>
                        <a:rPr lang="en-US" sz="1900" i="0">
                          <a:latin typeface="Georgia" panose="02040502050405020303" pitchFamily="18" charset="0"/>
                        </a:rPr>
                        <a:t>Mathematics</a:t>
                      </a:r>
                      <a:r>
                        <a:rPr lang="en-US" sz="1900" i="1">
                          <a:latin typeface="Georgia" panose="02040502050405020303" pitchFamily="18" charset="0"/>
                        </a:rPr>
                        <a:t> Standards of Learning</a:t>
                      </a:r>
                    </a:p>
                  </a:txBody>
                  <a:tcPr>
                    <a:solidFill>
                      <a:schemeClr val="bg1">
                        <a:lumMod val="85000"/>
                      </a:schemeClr>
                    </a:solidFill>
                  </a:tcPr>
                </a:tc>
                <a:extLst>
                  <a:ext uri="{0D108BD9-81ED-4DB2-BD59-A6C34878D82A}">
                    <a16:rowId xmlns:a16="http://schemas.microsoft.com/office/drawing/2014/main" val="2769879793"/>
                  </a:ext>
                </a:extLst>
              </a:tr>
              <a:tr h="2165051">
                <a:tc>
                  <a:txBody>
                    <a:bodyPr/>
                    <a:lstStyle/>
                    <a:p>
                      <a:pPr>
                        <a:spcAft>
                          <a:spcPts val="600"/>
                        </a:spcAft>
                      </a:pPr>
                      <a:r>
                        <a:rPr lang="en-US" sz="1200" b="1">
                          <a:solidFill>
                            <a:srgbClr val="000000"/>
                          </a:solidFill>
                          <a:latin typeface="Times New Roman" panose="02020603050405020304" pitchFamily="18" charset="0"/>
                          <a:cs typeface="Times New Roman" panose="02020603050405020304" pitchFamily="18" charset="0"/>
                        </a:rPr>
                        <a:t>3.MG.4  The student will identify, describe, classify, compare, combine, and subdivide polygons.</a:t>
                      </a:r>
                    </a:p>
                    <a:p>
                      <a:r>
                        <a:rPr lang="en-US" sz="1200" b="1">
                          <a:solidFill>
                            <a:srgbClr val="000000"/>
                          </a:solidFill>
                          <a:latin typeface="Times New Roman" panose="02020603050405020304" pitchFamily="18" charset="0"/>
                          <a:cs typeface="Times New Roman" panose="02020603050405020304" pitchFamily="18" charset="0"/>
                        </a:rPr>
                        <a:t>                </a:t>
                      </a:r>
                      <a:r>
                        <a:rPr lang="en-US" sz="1200" b="0" i="1">
                          <a:solidFill>
                            <a:srgbClr val="000000"/>
                          </a:solidFill>
                          <a:latin typeface="Times New Roman" panose="02020603050405020304" pitchFamily="18" charset="0"/>
                          <a:cs typeface="Times New Roman" panose="02020603050405020304" pitchFamily="18" charset="0"/>
                        </a:rPr>
                        <a:t>Students will demonstrate the following Knowledge and Skills:</a:t>
                      </a:r>
                    </a:p>
                    <a:p>
                      <a:pPr marL="627063"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Describe a polygon as a closed plane figure composed of at least three line segments that do not cross.</a:t>
                      </a:r>
                    </a:p>
                    <a:p>
                      <a:pPr marL="627063"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Classify figures as polygons or not polygons and justify reasoning.</a:t>
                      </a:r>
                    </a:p>
                    <a:p>
                      <a:pPr marL="971550"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Identify and describe triangles, quadrilaterals, pentagons, hexagons, and octagons in various orientation, with and without contexts.</a:t>
                      </a:r>
                    </a:p>
                    <a:p>
                      <a:pPr marL="627063"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Identify and name examples of polygons in the environment (triangles, quadrilaterals, pentagons, hexagons, and octagons).</a:t>
                      </a:r>
                    </a:p>
                    <a:p>
                      <a:pPr marL="627063"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Classify and compare polygons (triangles, quadrilaterals, pentagons, hexagons, octagons).</a:t>
                      </a:r>
                    </a:p>
                    <a:p>
                      <a:pPr marL="971550"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Combine no more than three polygons, where each has three or four sides, and name the resulting polygon (triangles, quadrilaterals, pentagons, hexagons, octagons).</a:t>
                      </a:r>
                    </a:p>
                    <a:p>
                      <a:pPr marL="627063"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Subdivide a three-sided or four-sided polygon into no more than three parts and name the resulting polygon(s).</a:t>
                      </a:r>
                    </a:p>
                  </a:txBody>
                  <a:tcPr/>
                </a:tc>
                <a:extLst>
                  <a:ext uri="{0D108BD9-81ED-4DB2-BD59-A6C34878D82A}">
                    <a16:rowId xmlns:a16="http://schemas.microsoft.com/office/drawing/2014/main" val="3965545998"/>
                  </a:ext>
                </a:extLst>
              </a:tr>
            </a:tbl>
          </a:graphicData>
        </a:graphic>
      </p:graphicFrame>
      <p:sp>
        <p:nvSpPr>
          <p:cNvPr id="2" name="Title 1">
            <a:extLst>
              <a:ext uri="{FF2B5EF4-FFF2-40B4-BE49-F238E27FC236}">
                <a16:creationId xmlns:a16="http://schemas.microsoft.com/office/drawing/2014/main" id="{38F3A0E6-1D85-B28D-3ED9-D54EFFDE589B}"/>
              </a:ext>
            </a:extLst>
          </p:cNvPr>
          <p:cNvSpPr>
            <a:spLocks noGrp="1"/>
          </p:cNvSpPr>
          <p:nvPr>
            <p:ph type="title"/>
          </p:nvPr>
        </p:nvSpPr>
        <p:spPr>
          <a:xfrm>
            <a:off x="0" y="367147"/>
            <a:ext cx="9144000" cy="645572"/>
          </a:xfrm>
        </p:spPr>
        <p:txBody>
          <a:bodyPr>
            <a:normAutofit fontScale="90000"/>
          </a:bodyPr>
          <a:lstStyle/>
          <a:p>
            <a:pPr fontAlgn="base">
              <a:lnSpc>
                <a:spcPct val="100000"/>
              </a:lnSpc>
              <a:spcBef>
                <a:spcPts val="300"/>
              </a:spcBef>
              <a:spcAft>
                <a:spcPts val="300"/>
              </a:spcAft>
              <a:buClrTx/>
            </a:pPr>
            <a:r>
              <a:rPr lang="en-US">
                <a:latin typeface="Georgia" panose="02040502050405020303" pitchFamily="18" charset="0"/>
              </a:rPr>
              <a:t>Comparison of structure between 2016 </a:t>
            </a:r>
            <a:r>
              <a:rPr lang="en-US" i="1">
                <a:latin typeface="Georgia" panose="02040502050405020303" pitchFamily="18" charset="0"/>
              </a:rPr>
              <a:t>Standards</a:t>
            </a:r>
            <a:r>
              <a:rPr lang="en-US">
                <a:latin typeface="Georgia" panose="02040502050405020303" pitchFamily="18" charset="0"/>
              </a:rPr>
              <a:t> &amp; 2023 Draft </a:t>
            </a:r>
            <a:r>
              <a:rPr lang="en-US" i="1">
                <a:latin typeface="Georgia" panose="02040502050405020303" pitchFamily="18" charset="0"/>
              </a:rPr>
              <a:t>Standards</a:t>
            </a:r>
          </a:p>
        </p:txBody>
      </p:sp>
      <p:sp>
        <p:nvSpPr>
          <p:cNvPr id="4" name="Slide Number Placeholder 3">
            <a:extLst>
              <a:ext uri="{FF2B5EF4-FFF2-40B4-BE49-F238E27FC236}">
                <a16:creationId xmlns:a16="http://schemas.microsoft.com/office/drawing/2014/main" id="{30D864C4-0212-39FE-9D63-4B79D625B36F}"/>
              </a:ext>
            </a:extLst>
          </p:cNvPr>
          <p:cNvSpPr>
            <a:spLocks noGrp="1"/>
          </p:cNvSpPr>
          <p:nvPr>
            <p:ph type="sldNum" idx="12"/>
          </p:nvPr>
        </p:nvSpPr>
        <p:spPr/>
        <p:txBody>
          <a:bodyPr/>
          <a:lstStyle/>
          <a:p>
            <a:pPr defTabSz="914378"/>
            <a:fld id="{00000000-1234-1234-1234-123412341234}" type="slidenum">
              <a:rPr lang="en-US" kern="0"/>
              <a:pPr defTabSz="914378"/>
              <a:t>37</a:t>
            </a:fld>
            <a:endParaRPr lang="en-US" kern="0"/>
          </a:p>
        </p:txBody>
      </p:sp>
      <p:sp>
        <p:nvSpPr>
          <p:cNvPr id="7" name="Google Shape;243;p42" descr="Label for bottom of slide shows Virginia Department of Education, 2023">
            <a:extLst>
              <a:ext uri="{FF2B5EF4-FFF2-40B4-BE49-F238E27FC236}">
                <a16:creationId xmlns:a16="http://schemas.microsoft.com/office/drawing/2014/main" id="{B346F5AE-DEE5-459F-B218-C9AB0725101C}"/>
              </a:ext>
            </a:extLst>
          </p:cNvPr>
          <p:cNvSpPr txBox="1"/>
          <p:nvPr/>
        </p:nvSpPr>
        <p:spPr>
          <a:xfrm>
            <a:off x="2788227" y="4776353"/>
            <a:ext cx="3567545" cy="400079"/>
          </a:xfrm>
          <a:prstGeom prst="rect">
            <a:avLst/>
          </a:prstGeom>
          <a:noFill/>
          <a:ln>
            <a:noFill/>
          </a:ln>
        </p:spPr>
        <p:txBody>
          <a:bodyPr spcFirstLastPara="1" wrap="square" lIns="91425" tIns="91425" rIns="91425" bIns="91425" anchor="t" anchorCtr="0">
            <a:spAutoFit/>
          </a:bodyPr>
          <a:lstStyle/>
          <a:p>
            <a:pPr defTabSz="914378">
              <a:buSzPts val="1400"/>
            </a:pPr>
            <a:r>
              <a:rPr lang="en-US">
                <a:solidFill>
                  <a:srgbClr val="003C71"/>
                </a:solidFill>
                <a:latin typeface="Georgia" panose="02040502050405020303" pitchFamily="18" charset="0"/>
                <a:ea typeface="Calibri"/>
                <a:cs typeface="Calibri"/>
                <a:sym typeface="Calibri"/>
              </a:rPr>
              <a:t>Virginia Department of Education, 2023</a:t>
            </a:r>
            <a:endParaRPr>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2958303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57887B3E-68E9-85E5-AC21-193F52CC85DB}"/>
              </a:ext>
            </a:extLst>
          </p:cNvPr>
          <p:cNvGraphicFramePr>
            <a:graphicFrameLocks noGrp="1"/>
          </p:cNvGraphicFramePr>
          <p:nvPr>
            <p:extLst>
              <p:ext uri="{D42A27DB-BD31-4B8C-83A1-F6EECF244321}">
                <p14:modId xmlns:p14="http://schemas.microsoft.com/office/powerpoint/2010/main" val="2781363305"/>
              </p:ext>
            </p:extLst>
          </p:nvPr>
        </p:nvGraphicFramePr>
        <p:xfrm>
          <a:off x="164954" y="946820"/>
          <a:ext cx="8814091" cy="4130040"/>
        </p:xfrm>
        <a:graphic>
          <a:graphicData uri="http://schemas.openxmlformats.org/drawingml/2006/table">
            <a:tbl>
              <a:tblPr firstRow="1" bandRow="1"/>
              <a:tblGrid>
                <a:gridCol w="8814091">
                  <a:extLst>
                    <a:ext uri="{9D8B030D-6E8A-4147-A177-3AD203B41FA5}">
                      <a16:colId xmlns:a16="http://schemas.microsoft.com/office/drawing/2014/main" val="3579827556"/>
                    </a:ext>
                  </a:extLst>
                </a:gridCol>
              </a:tblGrid>
              <a:tr h="380122">
                <a:tc>
                  <a:txBody>
                    <a:bodyPr/>
                    <a:lstStyle/>
                    <a:p>
                      <a:pPr algn="ctr"/>
                      <a:r>
                        <a:rPr lang="en-US" sz="1900">
                          <a:latin typeface="Georgia" panose="02040502050405020303" pitchFamily="18" charset="0"/>
                        </a:rPr>
                        <a:t>2016 </a:t>
                      </a:r>
                      <a:r>
                        <a:rPr lang="en-US" sz="1900" i="0">
                          <a:latin typeface="Georgia" panose="02040502050405020303" pitchFamily="18" charset="0"/>
                        </a:rPr>
                        <a:t>Mathematics</a:t>
                      </a:r>
                      <a:r>
                        <a:rPr lang="en-US" sz="1900" i="1">
                          <a:latin typeface="Georgia" panose="02040502050405020303" pitchFamily="18" charset="0"/>
                        </a:rPr>
                        <a:t> Standards of Learning</a:t>
                      </a:r>
                    </a:p>
                  </a:txBody>
                  <a:tcPr>
                    <a:solidFill>
                      <a:schemeClr val="bg1">
                        <a:lumMod val="85000"/>
                      </a:schemeClr>
                    </a:solidFill>
                  </a:tcPr>
                </a:tc>
                <a:extLst>
                  <a:ext uri="{0D108BD9-81ED-4DB2-BD59-A6C34878D82A}">
                    <a16:rowId xmlns:a16="http://schemas.microsoft.com/office/drawing/2014/main" val="1985076996"/>
                  </a:ext>
                </a:extLst>
              </a:tr>
              <a:tr h="803380">
                <a:tc>
                  <a:txBody>
                    <a:bodyPr/>
                    <a:lstStyle/>
                    <a:p>
                      <a:pPr lvl="1">
                        <a:tabLst>
                          <a:tab pos="230188" algn="l"/>
                          <a:tab pos="460375" algn="l"/>
                        </a:tabLst>
                      </a:pPr>
                      <a:r>
                        <a:rPr lang="en-US" sz="1200">
                          <a:solidFill>
                            <a:srgbClr val="000000"/>
                          </a:solidFill>
                          <a:latin typeface="Calibri" panose="020F0502020204030204" pitchFamily="34" charset="0"/>
                          <a:cs typeface="Calibri" panose="020F0502020204030204" pitchFamily="34" charset="0"/>
                        </a:rPr>
                        <a:t>A.2   The student will perform operations on polynomials, including</a:t>
                      </a:r>
                    </a:p>
                    <a:p>
                      <a:pPr marL="631825" lvl="1" indent="-228600">
                        <a:buAutoNum type="alphaLcParenR"/>
                        <a:tabLst>
                          <a:tab pos="230188" algn="l"/>
                          <a:tab pos="460375" algn="l"/>
                        </a:tabLst>
                      </a:pPr>
                      <a:r>
                        <a:rPr lang="en-US" sz="1200">
                          <a:solidFill>
                            <a:srgbClr val="000000"/>
                          </a:solidFill>
                          <a:latin typeface="Calibri" panose="020F0502020204030204" pitchFamily="34" charset="0"/>
                          <a:cs typeface="Calibri" panose="020F0502020204030204" pitchFamily="34" charset="0"/>
                        </a:rPr>
                        <a:t>applying the laws of exponents to perform operations on expressions;</a:t>
                      </a:r>
                    </a:p>
                    <a:p>
                      <a:pPr marL="631825" lvl="1" indent="-228600">
                        <a:buAutoNum type="alphaLcParenR"/>
                        <a:tabLst>
                          <a:tab pos="230188" algn="l"/>
                          <a:tab pos="460375" algn="l"/>
                        </a:tabLst>
                      </a:pPr>
                      <a:r>
                        <a:rPr lang="en-US" sz="1200">
                          <a:solidFill>
                            <a:srgbClr val="000000"/>
                          </a:solidFill>
                          <a:latin typeface="Calibri" panose="020F0502020204030204" pitchFamily="34" charset="0"/>
                          <a:cs typeface="Calibri" panose="020F0502020204030204" pitchFamily="34" charset="0"/>
                        </a:rPr>
                        <a:t>adding, subtracting, multiplying, and dividing polynomials; and </a:t>
                      </a:r>
                    </a:p>
                    <a:p>
                      <a:pPr marL="631825" lvl="1" indent="-228600">
                        <a:buAutoNum type="alphaLcParenR"/>
                        <a:tabLst>
                          <a:tab pos="230188" algn="l"/>
                          <a:tab pos="460375" algn="l"/>
                        </a:tabLst>
                      </a:pPr>
                      <a:r>
                        <a:rPr lang="en-US" sz="1200">
                          <a:solidFill>
                            <a:srgbClr val="000000"/>
                          </a:solidFill>
                          <a:latin typeface="Calibri" panose="020F0502020204030204" pitchFamily="34" charset="0"/>
                          <a:cs typeface="Calibri" panose="020F0502020204030204" pitchFamily="34" charset="0"/>
                        </a:rPr>
                        <a:t>factoring completely first- and second-degree binomials and trinomials in one variable.</a:t>
                      </a:r>
                    </a:p>
                  </a:txBody>
                  <a:tcPr/>
                </a:tc>
                <a:extLst>
                  <a:ext uri="{0D108BD9-81ED-4DB2-BD59-A6C34878D82A}">
                    <a16:rowId xmlns:a16="http://schemas.microsoft.com/office/drawing/2014/main" val="1527295202"/>
                  </a:ext>
                </a:extLst>
              </a:tr>
              <a:tr h="380122">
                <a:tc>
                  <a:txBody>
                    <a:bodyPr/>
                    <a:lstStyle/>
                    <a:p>
                      <a:pPr algn="ctr"/>
                      <a:r>
                        <a:rPr lang="en-US" sz="1900">
                          <a:latin typeface="Georgia" panose="02040502050405020303" pitchFamily="18" charset="0"/>
                        </a:rPr>
                        <a:t>Draft 2023 </a:t>
                      </a:r>
                      <a:r>
                        <a:rPr lang="en-US" sz="1900" i="0">
                          <a:latin typeface="Georgia" panose="02040502050405020303" pitchFamily="18" charset="0"/>
                        </a:rPr>
                        <a:t>Mathematics</a:t>
                      </a:r>
                      <a:r>
                        <a:rPr lang="en-US" sz="1900" i="1">
                          <a:latin typeface="Georgia" panose="02040502050405020303" pitchFamily="18" charset="0"/>
                        </a:rPr>
                        <a:t> Standards of Learning</a:t>
                      </a:r>
                    </a:p>
                  </a:txBody>
                  <a:tcPr>
                    <a:solidFill>
                      <a:schemeClr val="bg1">
                        <a:lumMod val="85000"/>
                      </a:schemeClr>
                    </a:solidFill>
                  </a:tcPr>
                </a:tc>
                <a:extLst>
                  <a:ext uri="{0D108BD9-81ED-4DB2-BD59-A6C34878D82A}">
                    <a16:rowId xmlns:a16="http://schemas.microsoft.com/office/drawing/2014/main" val="2769879793"/>
                  </a:ext>
                </a:extLst>
              </a:tr>
              <a:tr h="2165051">
                <a:tc>
                  <a:txBody>
                    <a:bodyPr/>
                    <a:lstStyle/>
                    <a:p>
                      <a:pPr>
                        <a:spcAft>
                          <a:spcPts val="600"/>
                        </a:spcAft>
                      </a:pPr>
                      <a:r>
                        <a:rPr lang="en-US" sz="1200" b="1">
                          <a:solidFill>
                            <a:srgbClr val="000000"/>
                          </a:solidFill>
                          <a:latin typeface="Times New Roman" panose="02020603050405020304" pitchFamily="18" charset="0"/>
                          <a:cs typeface="Times New Roman" panose="02020603050405020304" pitchFamily="18" charset="0"/>
                        </a:rPr>
                        <a:t>A.EO.2   The student will perform operations on and factor polynomial expressions in one variable.</a:t>
                      </a:r>
                    </a:p>
                    <a:p>
                      <a:r>
                        <a:rPr lang="en-US" sz="1200" b="1">
                          <a:solidFill>
                            <a:srgbClr val="000000"/>
                          </a:solidFill>
                          <a:latin typeface="Times New Roman" panose="02020603050405020304" pitchFamily="18" charset="0"/>
                          <a:cs typeface="Times New Roman" panose="02020603050405020304" pitchFamily="18" charset="0"/>
                        </a:rPr>
                        <a:t>                </a:t>
                      </a:r>
                      <a:r>
                        <a:rPr lang="en-US" sz="1200" b="0" i="1">
                          <a:solidFill>
                            <a:srgbClr val="000000"/>
                          </a:solidFill>
                          <a:latin typeface="Times New Roman" panose="02020603050405020304" pitchFamily="18" charset="0"/>
                          <a:cs typeface="Times New Roman" panose="02020603050405020304" pitchFamily="18" charset="0"/>
                        </a:rPr>
                        <a:t>Students will demonstrate the following Knowledge and Skills:</a:t>
                      </a:r>
                    </a:p>
                    <a:p>
                      <a:pPr marL="974725"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Determine sums and differences of polynomial expressions in one variable, including representing using concrete objects and their related pictorial and symbolic models.</a:t>
                      </a:r>
                    </a:p>
                    <a:p>
                      <a:pPr marL="971550"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Determine the produce of polynomial expressions, including representing using concrete objects and their related pictorial and symbolic models. The factors should be limited to five or fewer terms (i.e., (4</a:t>
                      </a:r>
                      <a:r>
                        <a:rPr lang="en-US" sz="1200" b="0" i="1">
                          <a:solidFill>
                            <a:srgbClr val="000000"/>
                          </a:solidFill>
                          <a:latin typeface="Times New Roman" panose="02020603050405020304" pitchFamily="18" charset="0"/>
                          <a:cs typeface="Times New Roman" panose="02020603050405020304" pitchFamily="18" charset="0"/>
                        </a:rPr>
                        <a:t>x </a:t>
                      </a:r>
                      <a:r>
                        <a:rPr lang="en-US" sz="1200" b="0" i="0">
                          <a:solidFill>
                            <a:srgbClr val="000000"/>
                          </a:solidFill>
                          <a:latin typeface="Times New Roman" panose="02020603050405020304" pitchFamily="18" charset="0"/>
                          <a:cs typeface="Times New Roman" panose="02020603050405020304" pitchFamily="18" charset="0"/>
                        </a:rPr>
                        <a:t>+ 2)(3</a:t>
                      </a:r>
                      <a:r>
                        <a:rPr lang="en-US" sz="1200" b="0" i="1">
                          <a:solidFill>
                            <a:srgbClr val="000000"/>
                          </a:solidFill>
                          <a:latin typeface="Times New Roman" panose="02020603050405020304" pitchFamily="18" charset="0"/>
                          <a:cs typeface="Times New Roman" panose="02020603050405020304" pitchFamily="18" charset="0"/>
                        </a:rPr>
                        <a:t>x</a:t>
                      </a:r>
                      <a:r>
                        <a:rPr lang="en-US" sz="1200" b="0" i="0">
                          <a:solidFill>
                            <a:srgbClr val="000000"/>
                          </a:solidFill>
                          <a:latin typeface="Times New Roman" panose="02020603050405020304" pitchFamily="18" charset="0"/>
                          <a:cs typeface="Times New Roman" panose="02020603050405020304" pitchFamily="18" charset="0"/>
                        </a:rPr>
                        <a:t> + 5) represents four terms and </a:t>
                      </a:r>
                      <a:br>
                        <a:rPr lang="en-US" sz="1200" b="0" i="0">
                          <a:solidFill>
                            <a:srgbClr val="000000"/>
                          </a:solidFill>
                          <a:latin typeface="Times New Roman" panose="02020603050405020304" pitchFamily="18" charset="0"/>
                          <a:cs typeface="Times New Roman" panose="02020603050405020304" pitchFamily="18" charset="0"/>
                        </a:rPr>
                      </a:br>
                      <a:r>
                        <a:rPr lang="en-US" sz="1200" b="0" i="0">
                          <a:solidFill>
                            <a:srgbClr val="000000"/>
                          </a:solidFill>
                          <a:latin typeface="Times New Roman" panose="02020603050405020304" pitchFamily="18" charset="0"/>
                          <a:cs typeface="Times New Roman" panose="02020603050405020304" pitchFamily="18" charset="0"/>
                        </a:rPr>
                        <a:t>(</a:t>
                      </a:r>
                      <a:r>
                        <a:rPr lang="en-US" sz="1200" b="0" i="1">
                          <a:solidFill>
                            <a:srgbClr val="000000"/>
                          </a:solidFill>
                          <a:latin typeface="Times New Roman" panose="02020603050405020304" pitchFamily="18" charset="0"/>
                          <a:cs typeface="Times New Roman" panose="02020603050405020304" pitchFamily="18" charset="0"/>
                        </a:rPr>
                        <a:t>x</a:t>
                      </a:r>
                      <a:r>
                        <a:rPr lang="en-US" sz="1200" b="0" i="0">
                          <a:solidFill>
                            <a:srgbClr val="000000"/>
                          </a:solidFill>
                          <a:latin typeface="Times New Roman" panose="02020603050405020304" pitchFamily="18" charset="0"/>
                          <a:cs typeface="Times New Roman" panose="02020603050405020304" pitchFamily="18" charset="0"/>
                        </a:rPr>
                        <a:t> + 1)(2</a:t>
                      </a:r>
                      <a:r>
                        <a:rPr lang="en-US" sz="1200" b="0" i="1">
                          <a:solidFill>
                            <a:srgbClr val="000000"/>
                          </a:solidFill>
                          <a:latin typeface="Times New Roman" panose="02020603050405020304" pitchFamily="18" charset="0"/>
                          <a:cs typeface="Times New Roman" panose="02020603050405020304" pitchFamily="18" charset="0"/>
                        </a:rPr>
                        <a:t>x</a:t>
                      </a:r>
                      <a:r>
                        <a:rPr lang="en-US" sz="1200" b="0" i="1" baseline="30000">
                          <a:solidFill>
                            <a:srgbClr val="000000"/>
                          </a:solidFill>
                          <a:latin typeface="Times New Roman" panose="02020603050405020304" pitchFamily="18" charset="0"/>
                          <a:cs typeface="Times New Roman" panose="02020603050405020304" pitchFamily="18" charset="0"/>
                        </a:rPr>
                        <a:t>2</a:t>
                      </a:r>
                      <a:r>
                        <a:rPr lang="en-US" sz="1200" b="0" i="1" baseline="0">
                          <a:solidFill>
                            <a:srgbClr val="000000"/>
                          </a:solidFill>
                          <a:latin typeface="Times New Roman" panose="02020603050405020304" pitchFamily="18" charset="0"/>
                          <a:cs typeface="Times New Roman" panose="02020603050405020304" pitchFamily="18" charset="0"/>
                        </a:rPr>
                        <a:t> + x</a:t>
                      </a:r>
                      <a:r>
                        <a:rPr lang="en-US" sz="1200" b="0" i="0" baseline="0">
                          <a:solidFill>
                            <a:srgbClr val="000000"/>
                          </a:solidFill>
                          <a:latin typeface="Times New Roman" panose="02020603050405020304" pitchFamily="18" charset="0"/>
                          <a:cs typeface="Times New Roman" panose="02020603050405020304" pitchFamily="18" charset="0"/>
                        </a:rPr>
                        <a:t> + 3) represents five terms).</a:t>
                      </a:r>
                      <a:r>
                        <a:rPr lang="en-US" sz="1200" b="0" i="1" baseline="30000">
                          <a:solidFill>
                            <a:srgbClr val="000000"/>
                          </a:solidFill>
                          <a:latin typeface="Times New Roman" panose="02020603050405020304" pitchFamily="18" charset="0"/>
                          <a:cs typeface="Times New Roman" panose="02020603050405020304" pitchFamily="18" charset="0"/>
                        </a:rPr>
                        <a:t> </a:t>
                      </a:r>
                      <a:endParaRPr lang="en-US" sz="1200" b="0">
                        <a:solidFill>
                          <a:srgbClr val="000000"/>
                        </a:solidFill>
                        <a:latin typeface="Times New Roman" panose="02020603050405020304" pitchFamily="18" charset="0"/>
                        <a:cs typeface="Times New Roman" panose="02020603050405020304" pitchFamily="18" charset="0"/>
                      </a:endParaRPr>
                    </a:p>
                    <a:p>
                      <a:pPr marL="971550"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Factor completely first- and second-degree polynomials in one variable with integral coefficients. Identify prime polynomial expressions, where applicable. After factoring out the greatest common factor (GCF), leading coefficients should have no more than four factors.</a:t>
                      </a:r>
                    </a:p>
                    <a:p>
                      <a:pPr marL="627063"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Determine the quotient of polynomials, using a monomial or binomial divisor, or a completely factored divisor. </a:t>
                      </a:r>
                    </a:p>
                    <a:p>
                      <a:pPr marL="971550" lvl="2" indent="-339725">
                        <a:buClrTx/>
                        <a:buFont typeface="+mj-lt"/>
                        <a:buAutoNum type="alphaLcParenR"/>
                      </a:pPr>
                      <a:r>
                        <a:rPr lang="en-US" sz="1200" b="0">
                          <a:solidFill>
                            <a:srgbClr val="000000"/>
                          </a:solidFill>
                          <a:latin typeface="Times New Roman" panose="02020603050405020304" pitchFamily="18" charset="0"/>
                          <a:cs typeface="Times New Roman" panose="02020603050405020304" pitchFamily="18" charset="0"/>
                        </a:rPr>
                        <a:t>Represent and demonstrate equality of quadratic expressions in different forms (e.g., concrete, verbal, symbolic, and graphical).</a:t>
                      </a:r>
                    </a:p>
                  </a:txBody>
                  <a:tcPr/>
                </a:tc>
                <a:extLst>
                  <a:ext uri="{0D108BD9-81ED-4DB2-BD59-A6C34878D82A}">
                    <a16:rowId xmlns:a16="http://schemas.microsoft.com/office/drawing/2014/main" val="3965545998"/>
                  </a:ext>
                </a:extLst>
              </a:tr>
            </a:tbl>
          </a:graphicData>
        </a:graphic>
      </p:graphicFrame>
      <p:sp>
        <p:nvSpPr>
          <p:cNvPr id="2" name="Title 1">
            <a:extLst>
              <a:ext uri="{FF2B5EF4-FFF2-40B4-BE49-F238E27FC236}">
                <a16:creationId xmlns:a16="http://schemas.microsoft.com/office/drawing/2014/main" id="{38F3A0E6-1D85-B28D-3ED9-D54EFFDE589B}"/>
              </a:ext>
            </a:extLst>
          </p:cNvPr>
          <p:cNvSpPr>
            <a:spLocks noGrp="1"/>
          </p:cNvSpPr>
          <p:nvPr>
            <p:ph type="title"/>
          </p:nvPr>
        </p:nvSpPr>
        <p:spPr>
          <a:xfrm>
            <a:off x="0" y="367147"/>
            <a:ext cx="9144000" cy="645572"/>
          </a:xfrm>
        </p:spPr>
        <p:txBody>
          <a:bodyPr>
            <a:normAutofit fontScale="90000"/>
          </a:bodyPr>
          <a:lstStyle/>
          <a:p>
            <a:pPr fontAlgn="base">
              <a:lnSpc>
                <a:spcPct val="100000"/>
              </a:lnSpc>
              <a:spcBef>
                <a:spcPts val="300"/>
              </a:spcBef>
              <a:spcAft>
                <a:spcPts val="300"/>
              </a:spcAft>
              <a:buClrTx/>
            </a:pPr>
            <a:r>
              <a:rPr lang="en-US">
                <a:latin typeface="Georgia" panose="02040502050405020303" pitchFamily="18" charset="0"/>
              </a:rPr>
              <a:t>Comparison of structure between 2016 </a:t>
            </a:r>
            <a:r>
              <a:rPr lang="en-US" i="1">
                <a:latin typeface="Georgia" panose="02040502050405020303" pitchFamily="18" charset="0"/>
              </a:rPr>
              <a:t>Standards</a:t>
            </a:r>
            <a:r>
              <a:rPr lang="en-US">
                <a:latin typeface="Georgia" panose="02040502050405020303" pitchFamily="18" charset="0"/>
              </a:rPr>
              <a:t> &amp; 2023 Draft </a:t>
            </a:r>
            <a:r>
              <a:rPr lang="en-US" i="1">
                <a:latin typeface="Georgia" panose="02040502050405020303" pitchFamily="18" charset="0"/>
              </a:rPr>
              <a:t>Standards</a:t>
            </a:r>
          </a:p>
        </p:txBody>
      </p:sp>
      <p:sp>
        <p:nvSpPr>
          <p:cNvPr id="4" name="Slide Number Placeholder 3">
            <a:extLst>
              <a:ext uri="{FF2B5EF4-FFF2-40B4-BE49-F238E27FC236}">
                <a16:creationId xmlns:a16="http://schemas.microsoft.com/office/drawing/2014/main" id="{30D864C4-0212-39FE-9D63-4B79D625B36F}"/>
              </a:ext>
            </a:extLst>
          </p:cNvPr>
          <p:cNvSpPr>
            <a:spLocks noGrp="1"/>
          </p:cNvSpPr>
          <p:nvPr>
            <p:ph type="sldNum" idx="12"/>
          </p:nvPr>
        </p:nvSpPr>
        <p:spPr/>
        <p:txBody>
          <a:bodyPr/>
          <a:lstStyle/>
          <a:p>
            <a:pPr defTabSz="914378"/>
            <a:fld id="{00000000-1234-1234-1234-123412341234}" type="slidenum">
              <a:rPr lang="en-US" kern="0"/>
              <a:pPr defTabSz="914378"/>
              <a:t>38</a:t>
            </a:fld>
            <a:endParaRPr lang="en-US" kern="0"/>
          </a:p>
        </p:txBody>
      </p:sp>
      <p:sp>
        <p:nvSpPr>
          <p:cNvPr id="7" name="Google Shape;243;p42" descr="Label for bottom of slide shows Virginia Department of Education, 2023">
            <a:extLst>
              <a:ext uri="{FF2B5EF4-FFF2-40B4-BE49-F238E27FC236}">
                <a16:creationId xmlns:a16="http://schemas.microsoft.com/office/drawing/2014/main" id="{B346F5AE-DEE5-459F-B218-C9AB0725101C}"/>
              </a:ext>
            </a:extLst>
          </p:cNvPr>
          <p:cNvSpPr txBox="1"/>
          <p:nvPr/>
        </p:nvSpPr>
        <p:spPr>
          <a:xfrm>
            <a:off x="2890405" y="4757453"/>
            <a:ext cx="3567545" cy="400079"/>
          </a:xfrm>
          <a:prstGeom prst="rect">
            <a:avLst/>
          </a:prstGeom>
          <a:noFill/>
          <a:ln>
            <a:noFill/>
          </a:ln>
        </p:spPr>
        <p:txBody>
          <a:bodyPr spcFirstLastPara="1" wrap="square" lIns="91425" tIns="91425" rIns="91425" bIns="91425" anchor="t" anchorCtr="0">
            <a:spAutoFit/>
          </a:bodyPr>
          <a:lstStyle/>
          <a:p>
            <a:pPr defTabSz="914378">
              <a:buSzPts val="1400"/>
            </a:pPr>
            <a:r>
              <a:rPr lang="en-US">
                <a:solidFill>
                  <a:srgbClr val="003C71"/>
                </a:solidFill>
                <a:latin typeface="Georgia" panose="02040502050405020303" pitchFamily="18" charset="0"/>
                <a:ea typeface="Calibri"/>
                <a:cs typeface="Calibri"/>
                <a:sym typeface="Calibri"/>
              </a:rPr>
              <a:t>Virginia Department of Education, 2023</a:t>
            </a:r>
            <a:endParaRPr>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2872759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5" name="Google Shape;643;p87">
            <a:extLst>
              <a:ext uri="{FF2B5EF4-FFF2-40B4-BE49-F238E27FC236}">
                <a16:creationId xmlns:a16="http://schemas.microsoft.com/office/drawing/2014/main" id="{C3AEC087-5E28-4746-8641-0CF86520646C}"/>
              </a:ext>
            </a:extLst>
          </p:cNvPr>
          <p:cNvSpPr txBox="1">
            <a:spLocks noGrp="1"/>
          </p:cNvSpPr>
          <p:nvPr>
            <p:ph type="title" idx="4294967295"/>
          </p:nvPr>
        </p:nvSpPr>
        <p:spPr>
          <a:xfrm>
            <a:off x="368816" y="100584"/>
            <a:ext cx="86508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50032"/>
              </a:buClr>
              <a:buSzPts val="2800"/>
              <a:buFont typeface="Josefin Sans"/>
              <a:buNone/>
              <a:defRPr sz="2500" b="1" i="0" u="none" strike="noStrike" cap="none">
                <a:solidFill>
                  <a:srgbClr val="D50032"/>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50032"/>
              </a:buClr>
              <a:buSzPts val="2800"/>
              <a:buFont typeface="Josefin Sans"/>
              <a:buNone/>
              <a:tabLst/>
              <a:defRPr/>
            </a:pPr>
            <a:r>
              <a:rPr kumimoji="0" lang="en-US" sz="2400" b="0" i="0" u="none" strike="noStrike" kern="0" cap="small" spc="0" normalizeH="0" baseline="0" noProof="0">
                <a:ln>
                  <a:noFill/>
                </a:ln>
                <a:solidFill>
                  <a:srgbClr val="003C71"/>
                </a:solidFill>
                <a:effectLst/>
                <a:uLnTx/>
                <a:uFillTx/>
                <a:latin typeface="Georgia"/>
                <a:ea typeface="Trebuchet MS"/>
                <a:cs typeface="Trebuchet MS"/>
                <a:sym typeface="Georgia"/>
              </a:rPr>
              <a:t>Sample Grade 7 </a:t>
            </a:r>
            <a:r>
              <a:rPr kumimoji="0" lang="en-US" sz="2400" b="0" i="1" u="none" strike="noStrike" kern="0" cap="small" spc="0" normalizeH="0" baseline="0" noProof="0">
                <a:ln>
                  <a:noFill/>
                </a:ln>
                <a:solidFill>
                  <a:srgbClr val="003C71"/>
                </a:solidFill>
                <a:effectLst/>
                <a:uLnTx/>
                <a:uFillTx/>
                <a:latin typeface="Georgia"/>
                <a:ea typeface="Trebuchet MS"/>
                <a:cs typeface="Trebuchet MS"/>
                <a:sym typeface="Georgia"/>
              </a:rPr>
              <a:t>Standards of Learning </a:t>
            </a:r>
            <a:r>
              <a:rPr kumimoji="0" lang="en-US" sz="2400" b="0" i="0" u="none" strike="noStrike" kern="0" cap="small" spc="0" normalizeH="0" baseline="0" noProof="0">
                <a:ln>
                  <a:noFill/>
                </a:ln>
                <a:solidFill>
                  <a:srgbClr val="003C71"/>
                </a:solidFill>
                <a:effectLst/>
                <a:uLnTx/>
                <a:uFillTx/>
                <a:latin typeface="Georgia"/>
                <a:ea typeface="Trebuchet MS"/>
                <a:cs typeface="Trebuchet MS"/>
                <a:sym typeface="Georgia"/>
              </a:rPr>
              <a:t>Document</a:t>
            </a:r>
          </a:p>
        </p:txBody>
      </p:sp>
      <p:sp>
        <p:nvSpPr>
          <p:cNvPr id="8" name="Google Shape;243;p42" descr="Label for bottom of slide shows Virginia Department of Education, 2023">
            <a:extLst>
              <a:ext uri="{FF2B5EF4-FFF2-40B4-BE49-F238E27FC236}">
                <a16:creationId xmlns:a16="http://schemas.microsoft.com/office/drawing/2014/main" id="{95E57C62-9582-44E9-BC53-953DDD466DA5}"/>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pic>
        <p:nvPicPr>
          <p:cNvPr id="3" name="Picture 2" descr="Sample Grade 7 Standards of Learning Document&#10;Computation and Estimation &#10;&#10;7.CE.1  The student will estimate, solve, and justify solutions to multistep contextual problems involving operations with rational numbers.  &#10;&#10;Students will demonstrate the following Knowledge and Skills: &#10;&#10;Estimate, solve, and justify solutions to contextual problems involving addition, subtraction, multiplication, and division with rational numbers expressed as integers, fractions (proper or improper), mixed numbers, and decimals. Fractions may be positive or negative. Decimals may be positive or negative and are limited to the thousandths place. &#10;&#10; &#10;&#10;7.CE.2  The student will solve problems, including those in context, involving proportional relationships. &#10;&#10;Students will demonstrate the following Knowledge and Skills: &#10;&#10;Given a proportional relationship between two quantities, create and use a ratio table to determine missing values. &#10;&#10;Write and solve a proportion that represents a proportional relationship between two quantities to find a missing value, including problems in context. &#10;&#10;Apply proportional reasoning to solve problems in context, including converting units of measurement, when given the conversion factor. &#10;&#10;Estimate and determine the percentage of a given whole number, including but not limited to the use of benchmark percentages.  &#10;&#10;Estimate and determine tips, tax, and discounts in contextual situations, including but not limited to the use of benchmark percentages. ">
            <a:extLst>
              <a:ext uri="{FF2B5EF4-FFF2-40B4-BE49-F238E27FC236}">
                <a16:creationId xmlns:a16="http://schemas.microsoft.com/office/drawing/2014/main" id="{E28D2439-6241-4330-A809-5367CB04AF99}"/>
              </a:ext>
            </a:extLst>
          </p:cNvPr>
          <p:cNvPicPr>
            <a:picLocks noChangeAspect="1"/>
          </p:cNvPicPr>
          <p:nvPr/>
        </p:nvPicPr>
        <p:blipFill>
          <a:blip r:embed="rId4"/>
          <a:stretch>
            <a:fillRect/>
          </a:stretch>
        </p:blipFill>
        <p:spPr>
          <a:xfrm>
            <a:off x="1487508" y="608491"/>
            <a:ext cx="6168984" cy="4204760"/>
          </a:xfrm>
          <a:prstGeom prst="rect">
            <a:avLst/>
          </a:prstGeom>
        </p:spPr>
      </p:pic>
    </p:spTree>
    <p:extLst>
      <p:ext uri="{BB962C8B-B14F-4D97-AF65-F5344CB8AC3E}">
        <p14:creationId xmlns:p14="http://schemas.microsoft.com/office/powerpoint/2010/main" val="2734895924"/>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a:p>
        </p:txBody>
      </p:sp>
      <p:sp>
        <p:nvSpPr>
          <p:cNvPr id="241" name="Google Shape;241;p42"/>
          <p:cNvSpPr txBox="1">
            <a:spLocks noGrp="1"/>
          </p:cNvSpPr>
          <p:nvPr>
            <p:ph type="body" idx="1"/>
          </p:nvPr>
        </p:nvSpPr>
        <p:spPr>
          <a:xfrm>
            <a:off x="239525" y="683400"/>
            <a:ext cx="7886700" cy="3766500"/>
          </a:xfrm>
          <a:prstGeom prst="rect">
            <a:avLst/>
          </a:prstGeom>
          <a:noFill/>
          <a:ln>
            <a:noFill/>
          </a:ln>
        </p:spPr>
        <p:txBody>
          <a:bodyPr spcFirstLastPara="1" wrap="square" lIns="68575" tIns="34275" rIns="68575" bIns="34275" anchor="t" anchorCtr="0">
            <a:noAutofit/>
          </a:bodyPr>
          <a:lstStyle/>
          <a:p>
            <a:pPr marL="114300" lvl="0" indent="0" algn="l" rtl="0">
              <a:lnSpc>
                <a:spcPct val="100000"/>
              </a:lnSpc>
              <a:spcBef>
                <a:spcPts val="0"/>
              </a:spcBef>
              <a:spcAft>
                <a:spcPts val="0"/>
              </a:spcAft>
              <a:buSzPts val="1800"/>
              <a:buNone/>
            </a:pPr>
            <a:r>
              <a:rPr lang="en-US" sz="2200">
                <a:solidFill>
                  <a:srgbClr val="000000"/>
                </a:solidFill>
                <a:latin typeface="Georgia" panose="02040502050405020303" pitchFamily="18" charset="0"/>
              </a:rPr>
              <a:t>Standards of Quality, Section 22.1-253.13:1-B. .. </a:t>
            </a:r>
            <a:endParaRPr>
              <a:solidFill>
                <a:srgbClr val="000000"/>
              </a:solidFill>
              <a:latin typeface="Georgia" panose="02040502050405020303" pitchFamily="18" charset="0"/>
            </a:endParaRPr>
          </a:p>
          <a:p>
            <a:pPr marL="114300" lvl="0" indent="0" algn="l" rtl="0">
              <a:lnSpc>
                <a:spcPct val="100000"/>
              </a:lnSpc>
              <a:spcBef>
                <a:spcPts val="0"/>
              </a:spcBef>
              <a:spcAft>
                <a:spcPts val="0"/>
              </a:spcAft>
              <a:buSzPts val="1800"/>
              <a:buNone/>
            </a:pPr>
            <a:endParaRPr sz="2200">
              <a:solidFill>
                <a:srgbClr val="000000"/>
              </a:solidFill>
              <a:latin typeface="Georgia" panose="02040502050405020303" pitchFamily="18" charset="0"/>
            </a:endParaRPr>
          </a:p>
          <a:p>
            <a:pPr marL="114300" lvl="0" indent="0" algn="l" rtl="0">
              <a:lnSpc>
                <a:spcPct val="100000"/>
              </a:lnSpc>
              <a:spcBef>
                <a:spcPts val="0"/>
              </a:spcBef>
              <a:spcAft>
                <a:spcPts val="0"/>
              </a:spcAft>
              <a:buSzPts val="1800"/>
              <a:buNone/>
            </a:pPr>
            <a:r>
              <a:rPr lang="en-US" sz="2200">
                <a:solidFill>
                  <a:srgbClr val="000000"/>
                </a:solidFill>
                <a:latin typeface="Georgia" panose="02040502050405020303" pitchFamily="18" charset="0"/>
              </a:rPr>
              <a:t>“The Board of Education shall establish a regular schedule, in a manner it deems appropriate, for the review, and revision as may be necessary of the Standards of Learning in all subject areas. Such review of each subject area </a:t>
            </a:r>
            <a:r>
              <a:rPr lang="en-US" sz="2200" b="1">
                <a:solidFill>
                  <a:srgbClr val="000000"/>
                </a:solidFill>
                <a:latin typeface="Georgia" panose="02040502050405020303" pitchFamily="18" charset="0"/>
              </a:rPr>
              <a:t>shall occur at least once every seven years. </a:t>
            </a:r>
            <a:r>
              <a:rPr lang="en-US" sz="2200">
                <a:solidFill>
                  <a:srgbClr val="000000"/>
                </a:solidFill>
                <a:latin typeface="Georgia" panose="02040502050405020303" pitchFamily="18" charset="0"/>
              </a:rPr>
              <a:t>Nothing in this section shall be construed to prohibit the Board from conducting such review and revision on a more frequent basis.”</a:t>
            </a:r>
            <a:endParaRPr sz="2200">
              <a:solidFill>
                <a:srgbClr val="000000"/>
              </a:solidFill>
              <a:latin typeface="Georgia" panose="02040502050405020303" pitchFamily="18" charset="0"/>
            </a:endParaRPr>
          </a:p>
        </p:txBody>
      </p:sp>
      <p:sp>
        <p:nvSpPr>
          <p:cNvPr id="242" name="Google Shape;242;p42"/>
          <p:cNvSpPr txBox="1">
            <a:spLocks noGrp="1"/>
          </p:cNvSpPr>
          <p:nvPr>
            <p:ph type="title" idx="4294967295"/>
          </p:nvPr>
        </p:nvSpPr>
        <p:spPr>
          <a:xfrm>
            <a:off x="239525" y="0"/>
            <a:ext cx="8425800" cy="683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Arial"/>
              <a:buNone/>
              <a:tabLst/>
              <a:defRPr/>
            </a:pPr>
            <a:r>
              <a:rPr kumimoji="0" lang="en-US" sz="3600" b="0" i="0" u="none" strike="noStrike" kern="0" cap="small" spc="0" normalizeH="0" baseline="0" noProof="0">
                <a:ln>
                  <a:noFill/>
                </a:ln>
                <a:solidFill>
                  <a:schemeClr val="dk1"/>
                </a:solidFill>
                <a:effectLst/>
                <a:uLnTx/>
                <a:uFillTx/>
                <a:latin typeface="Georgia"/>
                <a:ea typeface="Georgia"/>
                <a:cs typeface="Georgia"/>
                <a:sym typeface="Georgia"/>
              </a:rPr>
              <a:t>Standards of Quality</a:t>
            </a:r>
          </a:p>
        </p:txBody>
      </p:sp>
      <p:sp>
        <p:nvSpPr>
          <p:cNvPr id="2" name="Google Shape;243;p42" descr="Label for bottom of slide shows Virginia Department of Education, 2023">
            <a:extLst>
              <a:ext uri="{FF2B5EF4-FFF2-40B4-BE49-F238E27FC236}">
                <a16:creationId xmlns:a16="http://schemas.microsoft.com/office/drawing/2014/main" id="{03E79657-0F83-B18D-1F08-0946495C000D}"/>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89643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5"/>
          <p:cNvSpPr txBox="1">
            <a:spLocks noGrp="1"/>
          </p:cNvSpPr>
          <p:nvPr>
            <p:ph type="title"/>
          </p:nvPr>
        </p:nvSpPr>
        <p:spPr>
          <a:xfrm>
            <a:off x="493200" y="0"/>
            <a:ext cx="8650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200" b="0" cap="small">
                <a:solidFill>
                  <a:srgbClr val="003C71"/>
                </a:solidFill>
                <a:latin typeface="Georgia"/>
                <a:ea typeface="Georgia"/>
                <a:cs typeface="Georgia"/>
                <a:sym typeface="Georgia"/>
              </a:rPr>
              <a:t>Sample Grade 7 Summary Document (1 of 4)</a:t>
            </a:r>
            <a:endParaRPr b="0" cap="small">
              <a:solidFill>
                <a:srgbClr val="003C71"/>
              </a:solidFill>
              <a:latin typeface="Georgia"/>
              <a:ea typeface="Georgia"/>
              <a:cs typeface="Georgia"/>
              <a:sym typeface="Georgia"/>
            </a:endParaRPr>
          </a:p>
        </p:txBody>
      </p:sp>
      <p:sp>
        <p:nvSpPr>
          <p:cNvPr id="2" name="Google Shape;243;p42" descr="Label for bottom of slide shows Virginia Department of Education, 2023">
            <a:extLst>
              <a:ext uri="{FF2B5EF4-FFF2-40B4-BE49-F238E27FC236}">
                <a16:creationId xmlns:a16="http://schemas.microsoft.com/office/drawing/2014/main" id="{D7C6C45C-7F92-C744-F2BF-0070C595F6B4}"/>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pic>
        <p:nvPicPr>
          <p:cNvPr id="4" name="Picture 3" descr="Grade 7 Mathematics Standards of Learning - 2023 Overview of Revisions&#10;This overview includes a summary of the content embedded in five content strands. &#10;&#10; &#10;&#10;Number and Number Sense: There are multiple representations of numbers and relationships among numbers that provide meaning and structure and allow for sense-making. &#10;&#10;Describe the concept of exponents for powers of ten and compare and order numbers greater than zero written in scientific notation &#10;&#10;Compare and order rational numbers &#10;&#10;Recognize and describe the relationship between square roots and perfect squares &#10;&#10; &#10;&#10;Computation and Estimation: Estimation and the operations of addition, subtraction, multiplication, and division, allow us to model, represent, and solve different types of problems with rational numbers. &#10;&#10;Solve multistep contextual problems with rational numbers &#10;&#10;Solve problems involving proportional relationships &#10;&#10; &#10;&#10;Measurement and Geometry:  Analyzing and describing geometric objects, the relationships and structures among them, or the space that they occupy can be used to classify, quantify, measure, or count one or more attributes. &#10;&#10;Solve problems involving volume and surface area of rectangular prisms and right cylinders &#10;&#10;Solve problems and justify relationships of similarity using proportional reasoning &#10;&#10;Compare and contrast quadrilaterals based on their properties and determine unknown side lengths and angle measures &#10;&#10;Apply dilations of polygons in the coordinate plane &#10;&#10; &#10;&#10;Probability and Statistics:  The world can be investigated through posing questions and collecting, representing, analyzing, and interpreting data to describe and predict events and real-world phenomena. &#10;&#10;Use statistical investigation to determine experimental and theoretical probability &#10;&#10;Apply the data cycle (formulate questions; collect or acquire data; organize and represent data; and analyze data and communicate results) with a focus on histograms &#10;&#10; &#10;&#10;Patterns, Functions, and Algebra:  Proportional relationships can be described, and generalizations can be made using patterns, relations, and functions. Algebraic Equations and Inequalities can be used to represent and solve real world problems. &#10;&#10;Analyze proportional relationships between two quantities using verbal descriptions, tables, equations in y = mx form, and graphs &#10;&#10;Evaluate algebraic expressions &#10;&#10;Create and solve two-step linear equations in one variable &#10;&#10;Create and solve one and two-step linear inequalities in one variable ">
            <a:extLst>
              <a:ext uri="{FF2B5EF4-FFF2-40B4-BE49-F238E27FC236}">
                <a16:creationId xmlns:a16="http://schemas.microsoft.com/office/drawing/2014/main" id="{60211D84-3609-F229-96A8-747FFD8F3659}"/>
              </a:ext>
            </a:extLst>
          </p:cNvPr>
          <p:cNvPicPr>
            <a:picLocks noChangeAspect="1"/>
          </p:cNvPicPr>
          <p:nvPr/>
        </p:nvPicPr>
        <p:blipFill>
          <a:blip r:embed="rId3"/>
          <a:stretch>
            <a:fillRect/>
          </a:stretch>
        </p:blipFill>
        <p:spPr>
          <a:xfrm>
            <a:off x="1412418" y="572700"/>
            <a:ext cx="6319164" cy="424919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6"/>
          <p:cNvSpPr txBox="1">
            <a:spLocks noGrp="1"/>
          </p:cNvSpPr>
          <p:nvPr>
            <p:ph type="title"/>
          </p:nvPr>
        </p:nvSpPr>
        <p:spPr>
          <a:xfrm>
            <a:off x="380425" y="-1"/>
            <a:ext cx="8650800" cy="4571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200" b="0" cap="small">
                <a:solidFill>
                  <a:srgbClr val="003C71"/>
                </a:solidFill>
                <a:latin typeface="Georgia"/>
                <a:ea typeface="Georgia"/>
                <a:cs typeface="Georgia"/>
                <a:sym typeface="Georgia"/>
              </a:rPr>
              <a:t>Sample Grade 7 Summary Document (2 of 4)</a:t>
            </a:r>
            <a:endParaRPr b="0" cap="small">
              <a:solidFill>
                <a:srgbClr val="003C71"/>
              </a:solidFill>
              <a:latin typeface="Georgia"/>
              <a:ea typeface="Georgia"/>
              <a:cs typeface="Georgia"/>
              <a:sym typeface="Georgia"/>
            </a:endParaRPr>
          </a:p>
        </p:txBody>
      </p:sp>
      <p:sp>
        <p:nvSpPr>
          <p:cNvPr id="2" name="Google Shape;243;p42" descr="Label for bottom of slide shows Virginia Department of Education, 2023">
            <a:extLst>
              <a:ext uri="{FF2B5EF4-FFF2-40B4-BE49-F238E27FC236}">
                <a16:creationId xmlns:a16="http://schemas.microsoft.com/office/drawing/2014/main" id="{580F4D1B-546F-6385-3D9B-2B2C992188FA}"/>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pic>
        <p:nvPicPr>
          <p:cNvPr id="4" name="Picture 3">
            <a:extLst>
              <a:ext uri="{FF2B5EF4-FFF2-40B4-BE49-F238E27FC236}">
                <a16:creationId xmlns:a16="http://schemas.microsoft.com/office/drawing/2014/main" id="{CC8DC428-148A-9436-C529-EC9EC3BBEA70}"/>
              </a:ext>
            </a:extLst>
          </p:cNvPr>
          <p:cNvPicPr>
            <a:picLocks noChangeAspect="1"/>
          </p:cNvPicPr>
          <p:nvPr/>
        </p:nvPicPr>
        <p:blipFill>
          <a:blip r:embed="rId3"/>
          <a:stretch>
            <a:fillRect/>
          </a:stretch>
        </p:blipFill>
        <p:spPr>
          <a:xfrm>
            <a:off x="1302667" y="520151"/>
            <a:ext cx="6432257" cy="429589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7"/>
          <p:cNvSpPr txBox="1">
            <a:spLocks noGrp="1"/>
          </p:cNvSpPr>
          <p:nvPr>
            <p:ph type="title"/>
          </p:nvPr>
        </p:nvSpPr>
        <p:spPr>
          <a:xfrm>
            <a:off x="380425" y="38668"/>
            <a:ext cx="86508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b="0" cap="small">
                <a:solidFill>
                  <a:srgbClr val="003C71"/>
                </a:solidFill>
                <a:latin typeface="Georgia"/>
                <a:ea typeface="Georgia"/>
                <a:cs typeface="Georgia"/>
                <a:sym typeface="Georgia"/>
              </a:rPr>
              <a:t>Sample Grade 7 Summary Document (3 of 4)</a:t>
            </a:r>
            <a:endParaRPr b="0" cap="small">
              <a:solidFill>
                <a:srgbClr val="003C71"/>
              </a:solidFill>
              <a:latin typeface="Georgia"/>
              <a:ea typeface="Georgia"/>
              <a:cs typeface="Georgia"/>
              <a:sym typeface="Georgia"/>
            </a:endParaRPr>
          </a:p>
        </p:txBody>
      </p:sp>
      <p:sp>
        <p:nvSpPr>
          <p:cNvPr id="645" name="Google Shape;645;p87" descr="Virginia Department of Education, 2023"/>
          <p:cNvSpPr/>
          <p:nvPr/>
        </p:nvSpPr>
        <p:spPr>
          <a:xfrm>
            <a:off x="2419825" y="4611200"/>
            <a:ext cx="457200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43;p42" descr="Label for bottom of slide shows Virginia Department of Education, 2023">
            <a:extLst>
              <a:ext uri="{FF2B5EF4-FFF2-40B4-BE49-F238E27FC236}">
                <a16:creationId xmlns:a16="http://schemas.microsoft.com/office/drawing/2014/main" id="{DAC9AEE9-FE87-9531-D104-12A2CE4E3214}"/>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pic>
        <p:nvPicPr>
          <p:cNvPr id="4" name="Picture 3">
            <a:extLst>
              <a:ext uri="{FF2B5EF4-FFF2-40B4-BE49-F238E27FC236}">
                <a16:creationId xmlns:a16="http://schemas.microsoft.com/office/drawing/2014/main" id="{E22182A0-C62E-B8B4-8919-87DA88B5F8C2}"/>
              </a:ext>
            </a:extLst>
          </p:cNvPr>
          <p:cNvPicPr>
            <a:picLocks noChangeAspect="1"/>
          </p:cNvPicPr>
          <p:nvPr/>
        </p:nvPicPr>
        <p:blipFill>
          <a:blip r:embed="rId3"/>
          <a:stretch>
            <a:fillRect/>
          </a:stretch>
        </p:blipFill>
        <p:spPr>
          <a:xfrm>
            <a:off x="1433843" y="653562"/>
            <a:ext cx="6480668" cy="409489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7"/>
          <p:cNvSpPr txBox="1">
            <a:spLocks noGrp="1"/>
          </p:cNvSpPr>
          <p:nvPr>
            <p:ph type="title"/>
          </p:nvPr>
        </p:nvSpPr>
        <p:spPr>
          <a:xfrm>
            <a:off x="493200" y="107297"/>
            <a:ext cx="86508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b="0" cap="small">
                <a:solidFill>
                  <a:srgbClr val="003C71"/>
                </a:solidFill>
                <a:latin typeface="Georgia"/>
                <a:sym typeface="Georgia"/>
              </a:rPr>
              <a:t>Sample Grade 7 Summary Document (4 of 4)</a:t>
            </a:r>
          </a:p>
        </p:txBody>
      </p:sp>
      <p:sp>
        <p:nvSpPr>
          <p:cNvPr id="645" name="Google Shape;645;p87" descr="Label for bottom of slide shows Virginia Department of Education, 2023"/>
          <p:cNvSpPr/>
          <p:nvPr/>
        </p:nvSpPr>
        <p:spPr>
          <a:xfrm>
            <a:off x="2419825" y="4611200"/>
            <a:ext cx="457200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43;p42" descr="Label for bottom of slide shows Virginia Department of Education, 2023">
            <a:extLst>
              <a:ext uri="{FF2B5EF4-FFF2-40B4-BE49-F238E27FC236}">
                <a16:creationId xmlns:a16="http://schemas.microsoft.com/office/drawing/2014/main" id="{DAC9AEE9-FE87-9531-D104-12A2CE4E3214}"/>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pic>
        <p:nvPicPr>
          <p:cNvPr id="4" name="Picture 3" descr="&#10;Deletions from Grade 7 (2016 SOL) &#10;&#10;7.2 EKS - Computing exact sales tax, tip, and discount [Included in 8.CE.1] &#10;&#10;7.7 – Translations and reflections of polygons [Included in 8.MG.3] &#10;&#10;7.10 c, d, e- Additive relationships and y-intercept [Moved to 8.PFA.3] &#10;&#10;&#10;Additions (2023 SOL) &#10;&#10;7.MG.1 [KS] - Change in attribute with volume of rectangular prisms [Moved from Grade 8] &#10;&#10;7.MG.4 Dilations [Moved from Grade 8] &#10;&#10;7.PS.1 [KS] - Additional data analysis knowledge and skills representing the data cycle have been included &#10;&#10;7.PFA.1 [KS] - Identify and describe a line with a positive, negative, or zero slope [Moved from Grade 8] &#10;&#10;7.PFA.4 [KS] - Describe the differences and similarities between solving equations and inequalities &#10;&#10;">
            <a:extLst>
              <a:ext uri="{FF2B5EF4-FFF2-40B4-BE49-F238E27FC236}">
                <a16:creationId xmlns:a16="http://schemas.microsoft.com/office/drawing/2014/main" id="{AA4E6256-584E-F800-7D31-D0E351CC6579}"/>
              </a:ext>
            </a:extLst>
          </p:cNvPr>
          <p:cNvPicPr>
            <a:picLocks noChangeAspect="1"/>
          </p:cNvPicPr>
          <p:nvPr/>
        </p:nvPicPr>
        <p:blipFill>
          <a:blip r:embed="rId3"/>
          <a:stretch>
            <a:fillRect/>
          </a:stretch>
        </p:blipFill>
        <p:spPr>
          <a:xfrm>
            <a:off x="1072970" y="870253"/>
            <a:ext cx="6998060" cy="2368672"/>
          </a:xfrm>
          <a:prstGeom prst="rect">
            <a:avLst/>
          </a:prstGeom>
        </p:spPr>
      </p:pic>
    </p:spTree>
    <p:extLst>
      <p:ext uri="{BB962C8B-B14F-4D97-AF65-F5344CB8AC3E}">
        <p14:creationId xmlns:p14="http://schemas.microsoft.com/office/powerpoint/2010/main" val="1706774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0"/>
          <p:cNvSpPr txBox="1">
            <a:spLocks noGrp="1"/>
          </p:cNvSpPr>
          <p:nvPr>
            <p:ph type="title"/>
          </p:nvPr>
        </p:nvSpPr>
        <p:spPr>
          <a:xfrm>
            <a:off x="-112126" y="0"/>
            <a:ext cx="8888325" cy="643800"/>
          </a:xfrm>
          <a:prstGeom prst="rect">
            <a:avLst/>
          </a:prstGeom>
          <a:noFill/>
          <a:ln>
            <a:noFill/>
          </a:ln>
        </p:spPr>
        <p:txBody>
          <a:bodyPr spcFirstLastPara="1" wrap="square" lIns="617225" tIns="34275" rIns="68575" bIns="34275" anchor="b" anchorCtr="0">
            <a:noAutofit/>
          </a:bodyPr>
          <a:lstStyle/>
          <a:p>
            <a:r>
              <a:rPr lang="en-US" sz="2800">
                <a:latin typeface="Georgia" panose="02040502050405020303" pitchFamily="18" charset="0"/>
              </a:rPr>
              <a:t>Primary References to Support Revision Process</a:t>
            </a:r>
          </a:p>
        </p:txBody>
      </p:sp>
      <p:sp>
        <p:nvSpPr>
          <p:cNvPr id="386" name="Google Shape;386;p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44</a:t>
            </a:fld>
            <a:endParaRPr/>
          </a:p>
        </p:txBody>
      </p:sp>
      <p:sp>
        <p:nvSpPr>
          <p:cNvPr id="388" name="Google Shape;388;p60"/>
          <p:cNvSpPr txBox="1"/>
          <p:nvPr/>
        </p:nvSpPr>
        <p:spPr>
          <a:xfrm>
            <a:off x="367801" y="624281"/>
            <a:ext cx="8113500" cy="4370397"/>
          </a:xfrm>
          <a:prstGeom prst="rect">
            <a:avLst/>
          </a:prstGeom>
          <a:noFill/>
          <a:ln>
            <a:noFill/>
          </a:ln>
        </p:spPr>
        <p:txBody>
          <a:bodyPr spcFirstLastPara="1" wrap="square" lIns="91425" tIns="91425" rIns="91425" bIns="91425" anchor="t" anchorCtr="0">
            <a:spAutoFit/>
          </a:bodyPr>
          <a:lstStyle/>
          <a:p>
            <a:pPr marL="342900" marR="0" lvl="0" indent="-342900">
              <a:spcBef>
                <a:spcPts val="0"/>
              </a:spcBef>
              <a:spcAft>
                <a:spcPts val="0"/>
              </a:spcAft>
              <a:buClr>
                <a:srgbClr val="000000"/>
              </a:buClr>
              <a:buFont typeface="Symbol" panose="05050102010706020507" pitchFamily="18" charset="2"/>
              <a:buChar char=""/>
            </a:pPr>
            <a:r>
              <a:rPr lang="en-US" sz="1600" b="1">
                <a:effectLst/>
                <a:latin typeface="Georgia" panose="02040502050405020303" pitchFamily="18" charset="0"/>
                <a:ea typeface="Calibri" panose="020F0502020204030204" pitchFamily="34" charset="0"/>
                <a:cs typeface="Calibri" panose="020F0502020204030204" pitchFamily="34" charset="0"/>
              </a:rPr>
              <a:t>National Assessment of Educational Progress (NAEP) Mathematics Framework (2026)</a:t>
            </a:r>
            <a:r>
              <a:rPr lang="en-US" sz="1600" b="1" u="sng">
                <a:effectLst/>
                <a:latin typeface="Georgia" panose="02040502050405020303" pitchFamily="18" charset="0"/>
                <a:ea typeface="Calibri" panose="020F0502020204030204" pitchFamily="34" charset="0"/>
                <a:cs typeface="Calibri" panose="020F0502020204030204" pitchFamily="34" charset="0"/>
              </a:rPr>
              <a:t> </a:t>
            </a:r>
            <a:endParaRPr lang="en-US" sz="1600" b="1">
              <a:effectLst/>
              <a:latin typeface="Georgia" panose="02040502050405020303" pitchFamily="18" charset="0"/>
              <a:ea typeface="Calibri" panose="020F0502020204030204" pitchFamily="34" charset="0"/>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sz="1600">
                <a:effectLst/>
                <a:latin typeface="Georgia" panose="02040502050405020303" pitchFamily="18" charset="0"/>
                <a:ea typeface="Calibri" panose="020F0502020204030204" pitchFamily="34" charset="0"/>
                <a:cs typeface="Calibri" panose="020F0502020204030204" pitchFamily="34" charset="0"/>
              </a:rPr>
              <a:t>Mathematics Standards from Key Leader States</a:t>
            </a:r>
          </a:p>
          <a:p>
            <a:pPr marL="742950" marR="0" lvl="1" indent="-285750">
              <a:spcBef>
                <a:spcPts val="0"/>
              </a:spcBef>
              <a:spcAft>
                <a:spcPts val="0"/>
              </a:spcAft>
              <a:buFont typeface="Courier New" panose="02070309020205020404" pitchFamily="49" charset="0"/>
              <a:buChar char="o"/>
            </a:pPr>
            <a:r>
              <a:rPr lang="en-US" sz="1600">
                <a:effectLst/>
                <a:latin typeface="Georgia" panose="02040502050405020303" pitchFamily="18" charset="0"/>
                <a:ea typeface="Calibri" panose="020F0502020204030204" pitchFamily="34" charset="0"/>
                <a:cs typeface="Calibri" panose="020F0502020204030204" pitchFamily="34" charset="0"/>
              </a:rPr>
              <a:t>Texas Essential Knowledge and Skills (TEKS) - Mathematics (2012)</a:t>
            </a:r>
          </a:p>
          <a:p>
            <a:pPr marL="742950" marR="0" lvl="1" indent="-285750">
              <a:spcBef>
                <a:spcPts val="0"/>
              </a:spcBef>
              <a:spcAft>
                <a:spcPts val="0"/>
              </a:spcAft>
              <a:buFont typeface="Courier New" panose="02070309020205020404" pitchFamily="49" charset="0"/>
              <a:buChar char="o"/>
            </a:pPr>
            <a:r>
              <a:rPr lang="en-US" sz="1600">
                <a:effectLst/>
                <a:latin typeface="Georgia" panose="02040502050405020303" pitchFamily="18" charset="0"/>
                <a:ea typeface="Calibri" panose="020F0502020204030204" pitchFamily="34" charset="0"/>
                <a:cs typeface="Calibri" panose="020F0502020204030204" pitchFamily="34" charset="0"/>
              </a:rPr>
              <a:t>Massachusetts Mathematics Curriculum Framework (2017)</a:t>
            </a:r>
          </a:p>
          <a:p>
            <a:pPr marL="742950" marR="0" lvl="1" indent="-285750">
              <a:spcBef>
                <a:spcPts val="0"/>
              </a:spcBef>
              <a:spcAft>
                <a:spcPts val="0"/>
              </a:spcAft>
              <a:buFont typeface="Courier New" panose="02070309020205020404" pitchFamily="49" charset="0"/>
              <a:buChar char="o"/>
            </a:pPr>
            <a:r>
              <a:rPr lang="en-US" sz="1600">
                <a:effectLst/>
                <a:latin typeface="Georgia" panose="02040502050405020303" pitchFamily="18" charset="0"/>
                <a:ea typeface="Calibri" panose="020F0502020204030204" pitchFamily="34" charset="0"/>
                <a:cs typeface="Calibri" panose="020F0502020204030204" pitchFamily="34" charset="0"/>
              </a:rPr>
              <a:t>Florida’s Benchmarks for Excellent Student Thinking (B.E.S.T.) Standards for Mathematics (2020)</a:t>
            </a:r>
          </a:p>
          <a:p>
            <a:pPr marL="742950" marR="0" lvl="1" indent="-285750">
              <a:spcBef>
                <a:spcPts val="0"/>
              </a:spcBef>
              <a:spcAft>
                <a:spcPts val="0"/>
              </a:spcAft>
              <a:buFont typeface="Courier New" panose="02070309020205020404" pitchFamily="49" charset="0"/>
              <a:buChar char="o"/>
            </a:pPr>
            <a:r>
              <a:rPr lang="en-US" sz="1600">
                <a:effectLst/>
                <a:latin typeface="Georgia" panose="02040502050405020303" pitchFamily="18" charset="0"/>
                <a:ea typeface="Calibri" panose="020F0502020204030204" pitchFamily="34" charset="0"/>
                <a:cs typeface="Calibri" panose="020F0502020204030204" pitchFamily="34" charset="0"/>
              </a:rPr>
              <a:t>Minnesota K-12 Academic Standards in Mathematics (draft 2022)</a:t>
            </a:r>
          </a:p>
          <a:p>
            <a:pPr marL="742950" marR="0" lvl="1" indent="-285750">
              <a:spcBef>
                <a:spcPts val="0"/>
              </a:spcBef>
              <a:spcAft>
                <a:spcPts val="0"/>
              </a:spcAft>
              <a:buFont typeface="Courier New" panose="02070309020205020404" pitchFamily="49" charset="0"/>
              <a:buChar char="o"/>
            </a:pPr>
            <a:r>
              <a:rPr lang="en-US" sz="1600">
                <a:effectLst/>
                <a:latin typeface="Georgia" panose="02040502050405020303" pitchFamily="18" charset="0"/>
                <a:ea typeface="Calibri" panose="020F0502020204030204" pitchFamily="34" charset="0"/>
                <a:cs typeface="Calibri" panose="020F0502020204030204" pitchFamily="34" charset="0"/>
              </a:rPr>
              <a:t>New Jersey Student Learning Standards - Mathematics (2016)</a:t>
            </a:r>
          </a:p>
          <a:p>
            <a:pPr marL="342900" marR="0" lvl="0" indent="-342900">
              <a:spcBef>
                <a:spcPts val="0"/>
              </a:spcBef>
              <a:spcAft>
                <a:spcPts val="0"/>
              </a:spcAft>
              <a:buClr>
                <a:srgbClr val="000000"/>
              </a:buClr>
              <a:buFont typeface="Symbol" panose="05050102010706020507" pitchFamily="18" charset="2"/>
              <a:buChar char=""/>
            </a:pPr>
            <a:r>
              <a:rPr lang="en-US" sz="1600">
                <a:latin typeface="Georgia" panose="02040502050405020303" pitchFamily="18" charset="0"/>
                <a:ea typeface="Calibri" panose="020F0502020204030204" pitchFamily="34" charset="0"/>
                <a:cs typeface="Calibri" panose="020F0502020204030204" pitchFamily="34" charset="0"/>
              </a:rPr>
              <a:t>Pre-K–12 Guidelines for Assessment and Instruction in Statistics Education II (GAISE II, 2020)</a:t>
            </a:r>
          </a:p>
          <a:p>
            <a:pPr marL="342900" marR="0" lvl="0" indent="-342900">
              <a:spcBef>
                <a:spcPts val="0"/>
              </a:spcBef>
              <a:spcAft>
                <a:spcPts val="0"/>
              </a:spcAft>
              <a:buClr>
                <a:srgbClr val="000000"/>
              </a:buClr>
              <a:buFont typeface="Symbol" panose="05050102010706020507" pitchFamily="18" charset="2"/>
              <a:buChar char=""/>
            </a:pPr>
            <a:r>
              <a:rPr lang="en-US" sz="1600">
                <a:effectLst/>
                <a:latin typeface="Georgia" panose="02040502050405020303" pitchFamily="18" charset="0"/>
                <a:ea typeface="Calibri" panose="020F0502020204030204" pitchFamily="34" charset="0"/>
                <a:cs typeface="Calibri" panose="020F0502020204030204" pitchFamily="34" charset="0"/>
              </a:rPr>
              <a:t>Mathematics College and Career Readiness Standards (ACT, 2022) </a:t>
            </a:r>
          </a:p>
          <a:p>
            <a:pPr marL="342900" marR="0" lvl="0" indent="-342900">
              <a:spcBef>
                <a:spcPts val="0"/>
              </a:spcBef>
              <a:spcAft>
                <a:spcPts val="0"/>
              </a:spcAft>
              <a:buClr>
                <a:srgbClr val="000000"/>
              </a:buClr>
              <a:buFont typeface="Symbol" panose="05050102010706020507" pitchFamily="18" charset="2"/>
              <a:buChar char=""/>
            </a:pPr>
            <a:r>
              <a:rPr lang="en-US" sz="1600">
                <a:effectLst/>
                <a:latin typeface="Georgia" panose="02040502050405020303" pitchFamily="18" charset="0"/>
                <a:ea typeface="Calibri" panose="020F0502020204030204" pitchFamily="34" charset="0"/>
                <a:cs typeface="Calibri" panose="020F0502020204030204" pitchFamily="34" charset="0"/>
              </a:rPr>
              <a:t>SAT Suite of Assessments - Mathematics Test Details (2016)</a:t>
            </a:r>
          </a:p>
          <a:p>
            <a:pPr marL="342900" marR="0" lvl="0" indent="-342900">
              <a:spcBef>
                <a:spcPts val="0"/>
              </a:spcBef>
              <a:spcAft>
                <a:spcPts val="0"/>
              </a:spcAft>
              <a:buClr>
                <a:srgbClr val="000000"/>
              </a:buClr>
              <a:buFont typeface="Symbol" panose="05050102010706020507" pitchFamily="18" charset="2"/>
              <a:buChar char=""/>
            </a:pPr>
            <a:r>
              <a:rPr lang="en-US" sz="1600" b="1">
                <a:effectLst/>
                <a:latin typeface="Georgia" panose="02040502050405020303" pitchFamily="18" charset="0"/>
                <a:ea typeface="Calibri" panose="020F0502020204030204" pitchFamily="34" charset="0"/>
                <a:cs typeface="Calibri" panose="020F0502020204030204" pitchFamily="34" charset="0"/>
              </a:rPr>
              <a:t>Trends in International Mathematics and Science Study (TIMSS, 2022)</a:t>
            </a:r>
          </a:p>
          <a:p>
            <a:pPr marL="342900" marR="0" lvl="0" indent="-342900">
              <a:spcBef>
                <a:spcPts val="0"/>
              </a:spcBef>
              <a:spcAft>
                <a:spcPts val="0"/>
              </a:spcAft>
              <a:buClr>
                <a:srgbClr val="000000"/>
              </a:buClr>
              <a:buFont typeface="Symbol" panose="05050102010706020507" pitchFamily="18" charset="2"/>
              <a:buChar char=""/>
            </a:pPr>
            <a:r>
              <a:rPr lang="en-US" sz="1600" b="1" err="1">
                <a:effectLst/>
                <a:latin typeface="Georgia" panose="02040502050405020303" pitchFamily="18" charset="0"/>
                <a:ea typeface="Calibri" panose="020F0502020204030204" pitchFamily="34" charset="0"/>
                <a:cs typeface="Calibri" panose="020F0502020204030204" pitchFamily="34" charset="0"/>
              </a:rPr>
              <a:t>Programme</a:t>
            </a:r>
            <a:r>
              <a:rPr lang="en-US" sz="1600" b="1">
                <a:effectLst/>
                <a:latin typeface="Georgia" panose="02040502050405020303" pitchFamily="18" charset="0"/>
                <a:ea typeface="Calibri" panose="020F0502020204030204" pitchFamily="34" charset="0"/>
                <a:cs typeface="Calibri" panose="020F0502020204030204" pitchFamily="34" charset="0"/>
              </a:rPr>
              <a:t> for </a:t>
            </a:r>
            <a:r>
              <a:rPr lang="en-US" sz="1600" b="1">
                <a:latin typeface="Georgia" panose="02040502050405020303" pitchFamily="18" charset="0"/>
                <a:cs typeface="Calibri" panose="020F0502020204030204" pitchFamily="34" charset="0"/>
              </a:rPr>
              <a:t>International Student Assessment (PISA, 2022 Draft)</a:t>
            </a:r>
            <a:r>
              <a:rPr lang="en-US" sz="1600" b="1">
                <a:noFill/>
                <a:effectLst/>
                <a:latin typeface="Georgia" panose="02040502050405020303" pitchFamily="18" charset="0"/>
                <a:ea typeface="Calibri" panose="020F0502020204030204" pitchFamily="34" charset="0"/>
              </a:rPr>
              <a:t> </a:t>
            </a:r>
          </a:p>
          <a:p>
            <a:pPr marL="342900" marR="0" lvl="0" indent="-342900">
              <a:spcBef>
                <a:spcPts val="0"/>
              </a:spcBef>
              <a:spcAft>
                <a:spcPts val="0"/>
              </a:spcAft>
              <a:buClr>
                <a:srgbClr val="000000"/>
              </a:buClr>
              <a:buFont typeface="Symbol" panose="05050102010706020507" pitchFamily="18" charset="2"/>
              <a:buChar char=""/>
            </a:pPr>
            <a:r>
              <a:rPr lang="en-US" sz="1600">
                <a:effectLst/>
                <a:latin typeface="Georgia" panose="02040502050405020303" pitchFamily="18" charset="0"/>
                <a:ea typeface="Calibri" panose="020F0502020204030204" pitchFamily="34" charset="0"/>
              </a:rPr>
              <a:t>Fordham Institute Report: The State of State Standards Post-Common Core (2018)</a:t>
            </a:r>
          </a:p>
          <a:p>
            <a:pPr marR="0" lvl="0">
              <a:spcBef>
                <a:spcPts val="0"/>
              </a:spcBef>
              <a:spcAft>
                <a:spcPts val="0"/>
              </a:spcAft>
              <a:buClr>
                <a:srgbClr val="000000"/>
              </a:buClr>
            </a:pPr>
            <a:r>
              <a:rPr lang="en-US" sz="1600">
                <a:noFill/>
                <a:effectLst/>
                <a:latin typeface="Georgia" panose="02040502050405020303" pitchFamily="18" charset="0"/>
                <a:ea typeface="Calibri" panose="020F0502020204030204" pitchFamily="34" charset="0"/>
              </a:rPr>
              <a:t>A</a:t>
            </a:r>
            <a:r>
              <a:rPr lang="en-US" sz="1100">
                <a:noFill/>
                <a:effectLst/>
                <a:latin typeface="Georgia" panose="02040502050405020303" pitchFamily="18" charset="0"/>
                <a:ea typeface="Calibri" panose="020F0502020204030204" pitchFamily="34" charset="0"/>
              </a:rPr>
              <a:t>s</a:t>
            </a:r>
            <a:r>
              <a:rPr lang="en-US" sz="1100">
                <a:noFill/>
                <a:effectLst/>
                <a:latin typeface="Arial" panose="020B0604020202020204" pitchFamily="34" charset="0"/>
                <a:ea typeface="Calibri" panose="020F0502020204030204" pitchFamily="34" charset="0"/>
              </a:rPr>
              <a:t>sessment and Instruction in Statistics Education (GAISE) Report (2020)</a:t>
            </a:r>
            <a:endParaRPr lang="en-US" sz="1100">
              <a:noFill/>
              <a:effectLst/>
              <a:latin typeface="Calibri" panose="020F0502020204030204" pitchFamily="34" charset="0"/>
              <a:ea typeface="Calibri" panose="020F0502020204030204" pitchFamily="34" charset="0"/>
            </a:endParaRPr>
          </a:p>
        </p:txBody>
      </p:sp>
      <p:sp>
        <p:nvSpPr>
          <p:cNvPr id="2" name="Google Shape;243;p42" descr="Label for bottom of slide shows Virginia Department of Education, 2023">
            <a:extLst>
              <a:ext uri="{FF2B5EF4-FFF2-40B4-BE49-F238E27FC236}">
                <a16:creationId xmlns:a16="http://schemas.microsoft.com/office/drawing/2014/main" id="{3778047F-BC29-38A0-ED7A-1BC34EB6CB3A}"/>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2181885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8"/>
          <p:cNvSpPr txBox="1">
            <a:spLocks noGrp="1"/>
          </p:cNvSpPr>
          <p:nvPr>
            <p:ph type="title"/>
          </p:nvPr>
        </p:nvSpPr>
        <p:spPr>
          <a:xfrm>
            <a:off x="628638" y="917928"/>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4500"/>
              <a:buNone/>
            </a:pPr>
            <a:r>
              <a:rPr lang="en-US" sz="3900"/>
              <a:t>What does this mean for Mathematics Assessment?</a:t>
            </a:r>
            <a:endParaRPr sz="3900"/>
          </a:p>
        </p:txBody>
      </p:sp>
      <p:sp>
        <p:nvSpPr>
          <p:cNvPr id="652" name="Google Shape;652;p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45</a:t>
            </a:fld>
            <a:endParaRPr/>
          </a:p>
        </p:txBody>
      </p:sp>
    </p:spTree>
    <p:extLst>
      <p:ext uri="{BB962C8B-B14F-4D97-AF65-F5344CB8AC3E}">
        <p14:creationId xmlns:p14="http://schemas.microsoft.com/office/powerpoint/2010/main" val="911391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46</a:t>
            </a:fld>
            <a:endParaRPr/>
          </a:p>
        </p:txBody>
      </p:sp>
      <p:sp>
        <p:nvSpPr>
          <p:cNvPr id="241" name="Google Shape;241;p42"/>
          <p:cNvSpPr txBox="1">
            <a:spLocks noGrp="1"/>
          </p:cNvSpPr>
          <p:nvPr>
            <p:ph type="body" idx="1"/>
          </p:nvPr>
        </p:nvSpPr>
        <p:spPr>
          <a:xfrm>
            <a:off x="239524" y="683400"/>
            <a:ext cx="8275825" cy="3766500"/>
          </a:xfrm>
          <a:prstGeom prst="rect">
            <a:avLst/>
          </a:prstGeom>
          <a:noFill/>
          <a:ln>
            <a:noFill/>
          </a:ln>
        </p:spPr>
        <p:txBody>
          <a:bodyPr spcFirstLastPara="1" wrap="square" lIns="68575" tIns="34275" rIns="68575" bIns="34275" anchor="t" anchorCtr="0">
            <a:noAutofit/>
          </a:bodyPr>
          <a:lstStyle/>
          <a:p>
            <a:pPr marL="342900" indent="-342900">
              <a:lnSpc>
                <a:spcPct val="114000"/>
              </a:lnSpc>
              <a:spcBef>
                <a:spcPts val="0"/>
              </a:spcBef>
              <a:buClrTx/>
              <a:buSzPct val="100000"/>
              <a:buFont typeface="Arial" panose="020B0604020202020204" pitchFamily="34" charset="0"/>
              <a:buChar char="•"/>
            </a:pPr>
            <a:r>
              <a:rPr lang="en-US" sz="2000" b="1">
                <a:solidFill>
                  <a:srgbClr val="000000"/>
                </a:solidFill>
                <a:effectLst/>
                <a:latin typeface="Georgia" panose="02040502050405020303" pitchFamily="18" charset="0"/>
                <a:ea typeface="Calibri" panose="020F0502020204030204" pitchFamily="34" charset="0"/>
                <a:cs typeface="Calibri" panose="020F0502020204030204" pitchFamily="34" charset="0"/>
              </a:rPr>
              <a:t>Kindergarten</a:t>
            </a:r>
            <a:r>
              <a:rPr lang="en-US" sz="2000">
                <a:solidFill>
                  <a:srgbClr val="000000"/>
                </a:solidFill>
                <a:effectLst/>
                <a:latin typeface="Georgia" panose="02040502050405020303" pitchFamily="18" charset="0"/>
                <a:ea typeface="Calibri" panose="020F0502020204030204" pitchFamily="34" charset="0"/>
                <a:cs typeface="Calibri" panose="020F0502020204030204" pitchFamily="34" charset="0"/>
              </a:rPr>
              <a:t> – Virginia Kindergarten Readiness Program (VKRP) Early Mathematics Assessment System (EMAS)</a:t>
            </a:r>
          </a:p>
          <a:p>
            <a:pPr marL="342900" indent="-342900">
              <a:lnSpc>
                <a:spcPct val="114000"/>
              </a:lnSpc>
              <a:spcBef>
                <a:spcPts val="0"/>
              </a:spcBef>
              <a:buClrTx/>
              <a:buSzPct val="100000"/>
              <a:buFont typeface="Arial" panose="020B0604020202020204" pitchFamily="34" charset="0"/>
              <a:buChar char="•"/>
            </a:pPr>
            <a:r>
              <a:rPr lang="en-US" sz="2000" b="1">
                <a:solidFill>
                  <a:srgbClr val="000000"/>
                </a:solidFill>
                <a:effectLst/>
                <a:latin typeface="Georgia" panose="02040502050405020303" pitchFamily="18" charset="0"/>
                <a:ea typeface="Calibri" panose="020F0502020204030204" pitchFamily="34" charset="0"/>
                <a:cs typeface="Calibri" panose="020F0502020204030204" pitchFamily="34" charset="0"/>
              </a:rPr>
              <a:t>Grades 3-8</a:t>
            </a:r>
            <a:r>
              <a:rPr lang="en-US" sz="2000">
                <a:solidFill>
                  <a:srgbClr val="000000"/>
                </a:solidFill>
                <a:effectLst/>
                <a:latin typeface="Georgia" panose="02040502050405020303" pitchFamily="18" charset="0"/>
                <a:ea typeface="Calibri" panose="020F0502020204030204" pitchFamily="34" charset="0"/>
                <a:cs typeface="Calibri" panose="020F0502020204030204" pitchFamily="34" charset="0"/>
              </a:rPr>
              <a:t> – Mathematics Standards of Learning Assessments                     (Computer Adaptive Tests)</a:t>
            </a:r>
          </a:p>
          <a:p>
            <a:pPr marL="342900" indent="-342900">
              <a:lnSpc>
                <a:spcPct val="114000"/>
              </a:lnSpc>
              <a:spcBef>
                <a:spcPts val="0"/>
              </a:spcBef>
              <a:buClrTx/>
              <a:buSzPct val="100000"/>
              <a:buFont typeface="Arial" panose="020B0604020202020204" pitchFamily="34" charset="0"/>
              <a:buChar char="•"/>
            </a:pPr>
            <a:r>
              <a:rPr lang="en-US" sz="2000" b="1">
                <a:solidFill>
                  <a:srgbClr val="000000"/>
                </a:solidFill>
                <a:latin typeface="Georgia" panose="02040502050405020303" pitchFamily="18" charset="0"/>
                <a:cs typeface="Calibri" panose="020F0502020204030204" pitchFamily="34" charset="0"/>
              </a:rPr>
              <a:t>Grades 3-8 </a:t>
            </a:r>
            <a:r>
              <a:rPr lang="en-US" sz="2000">
                <a:solidFill>
                  <a:srgbClr val="000000"/>
                </a:solidFill>
                <a:latin typeface="Georgia" panose="02040502050405020303" pitchFamily="18" charset="0"/>
                <a:ea typeface="Calibri" panose="020F0502020204030204" pitchFamily="34" charset="0"/>
                <a:cs typeface="Calibri" panose="020F0502020204030204" pitchFamily="34" charset="0"/>
              </a:rPr>
              <a:t>– Virginia Growth Assessments </a:t>
            </a:r>
            <a:r>
              <a:rPr lang="en-US" sz="2000">
                <a:solidFill>
                  <a:srgbClr val="000000"/>
                </a:solidFill>
                <a:effectLst/>
                <a:latin typeface="Georgia" panose="02040502050405020303" pitchFamily="18" charset="0"/>
                <a:ea typeface="Calibri" panose="020F0502020204030204" pitchFamily="34" charset="0"/>
                <a:cs typeface="Calibri" panose="020F0502020204030204" pitchFamily="34" charset="0"/>
              </a:rPr>
              <a:t>(Computer Adaptive Tests)</a:t>
            </a:r>
          </a:p>
          <a:p>
            <a:pPr marL="342900" indent="-342900">
              <a:lnSpc>
                <a:spcPct val="114000"/>
              </a:lnSpc>
              <a:spcBef>
                <a:spcPts val="0"/>
              </a:spcBef>
              <a:buClrTx/>
              <a:buSzPct val="100000"/>
              <a:buFont typeface="Arial" panose="020B0604020202020204" pitchFamily="34" charset="0"/>
              <a:buChar char="•"/>
            </a:pPr>
            <a:r>
              <a:rPr lang="en-US" sz="2000" b="1">
                <a:solidFill>
                  <a:srgbClr val="000000"/>
                </a:solidFill>
                <a:latin typeface="Georgia" panose="02040502050405020303" pitchFamily="18" charset="0"/>
                <a:cs typeface="Calibri" panose="020F0502020204030204" pitchFamily="34" charset="0"/>
              </a:rPr>
              <a:t>High School </a:t>
            </a:r>
            <a:r>
              <a:rPr lang="en-US" sz="2000">
                <a:solidFill>
                  <a:srgbClr val="000000"/>
                </a:solidFill>
                <a:latin typeface="Georgia" panose="02040502050405020303" pitchFamily="18" charset="0"/>
                <a:cs typeface="Calibri" panose="020F0502020204030204" pitchFamily="34" charset="0"/>
              </a:rPr>
              <a:t>– Mathematics Standards of Learning End-of-Course Assessments (Form Tests)</a:t>
            </a:r>
          </a:p>
          <a:p>
            <a:pPr marL="800100" lvl="1" indent="-342900">
              <a:lnSpc>
                <a:spcPct val="114000"/>
              </a:lnSpc>
              <a:spcBef>
                <a:spcPts val="0"/>
              </a:spcBef>
              <a:buClrTx/>
              <a:buFont typeface="Courier New" panose="02070309020205020404" pitchFamily="49" charset="0"/>
              <a:buChar char="o"/>
            </a:pPr>
            <a:r>
              <a:rPr lang="en-US">
                <a:solidFill>
                  <a:srgbClr val="000000"/>
                </a:solidFill>
                <a:latin typeface="Georgia" panose="02040502050405020303" pitchFamily="18" charset="0"/>
                <a:cs typeface="Calibri" panose="020F0502020204030204" pitchFamily="34" charset="0"/>
              </a:rPr>
              <a:t>Algebra I</a:t>
            </a:r>
          </a:p>
          <a:p>
            <a:pPr marL="800100" lvl="1" indent="-342900">
              <a:lnSpc>
                <a:spcPct val="114000"/>
              </a:lnSpc>
              <a:spcBef>
                <a:spcPts val="0"/>
              </a:spcBef>
              <a:buClrTx/>
              <a:buFont typeface="Courier New" panose="02070309020205020404" pitchFamily="49" charset="0"/>
              <a:buChar char="o"/>
            </a:pPr>
            <a:r>
              <a:rPr lang="en-US">
                <a:solidFill>
                  <a:srgbClr val="000000"/>
                </a:solidFill>
                <a:latin typeface="Georgia" panose="02040502050405020303" pitchFamily="18" charset="0"/>
                <a:cs typeface="Calibri" panose="020F0502020204030204" pitchFamily="34" charset="0"/>
              </a:rPr>
              <a:t>Geometry</a:t>
            </a:r>
          </a:p>
          <a:p>
            <a:pPr marL="800100" lvl="1" indent="-342900">
              <a:lnSpc>
                <a:spcPct val="114000"/>
              </a:lnSpc>
              <a:spcBef>
                <a:spcPts val="0"/>
              </a:spcBef>
              <a:buClrTx/>
              <a:buFont typeface="Courier New" panose="02070309020205020404" pitchFamily="49" charset="0"/>
              <a:buChar char="o"/>
            </a:pPr>
            <a:r>
              <a:rPr lang="en-US">
                <a:solidFill>
                  <a:srgbClr val="000000"/>
                </a:solidFill>
                <a:latin typeface="Georgia" panose="02040502050405020303" pitchFamily="18" charset="0"/>
                <a:cs typeface="Calibri" panose="020F0502020204030204" pitchFamily="34" charset="0"/>
              </a:rPr>
              <a:t>Al</a:t>
            </a:r>
            <a:r>
              <a:rPr lang="en-US">
                <a:solidFill>
                  <a:srgbClr val="000000"/>
                </a:solidFill>
                <a:effectLst/>
                <a:latin typeface="Georgia" panose="02040502050405020303" pitchFamily="18" charset="0"/>
                <a:ea typeface="Calibri" panose="020F0502020204030204" pitchFamily="34" charset="0"/>
                <a:cs typeface="Calibri" panose="020F0502020204030204" pitchFamily="34" charset="0"/>
              </a:rPr>
              <a:t>gebra II  </a:t>
            </a:r>
          </a:p>
        </p:txBody>
      </p:sp>
      <p:sp>
        <p:nvSpPr>
          <p:cNvPr id="242" name="Google Shape;242;p42"/>
          <p:cNvSpPr txBox="1">
            <a:spLocks noGrp="1"/>
          </p:cNvSpPr>
          <p:nvPr>
            <p:ph type="title" idx="4294967295"/>
          </p:nvPr>
        </p:nvSpPr>
        <p:spPr>
          <a:xfrm>
            <a:off x="478675" y="166366"/>
            <a:ext cx="8425800" cy="54473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Arial"/>
              <a:buNone/>
              <a:tabLst/>
              <a:defRPr/>
            </a:pPr>
            <a:r>
              <a:rPr kumimoji="0" lang="en-US" sz="2600" b="0" i="0" u="none" strike="noStrike" kern="0" cap="small" spc="0" normalizeH="0" baseline="0" noProof="0">
                <a:ln>
                  <a:noFill/>
                </a:ln>
                <a:solidFill>
                  <a:schemeClr val="dk1"/>
                </a:solidFill>
                <a:effectLst/>
                <a:uLnTx/>
                <a:uFillTx/>
                <a:latin typeface="Georgia"/>
                <a:ea typeface="Georgia"/>
                <a:cs typeface="Georgia"/>
                <a:sym typeface="Georgia"/>
              </a:rPr>
              <a:t>Mathematics Assessment in Virginia Public Schools</a:t>
            </a:r>
          </a:p>
        </p:txBody>
      </p:sp>
      <p:sp>
        <p:nvSpPr>
          <p:cNvPr id="2" name="Google Shape;243;p42" descr="Label for bottom of slide shows Virginia Department of Education, 2023">
            <a:extLst>
              <a:ext uri="{FF2B5EF4-FFF2-40B4-BE49-F238E27FC236}">
                <a16:creationId xmlns:a16="http://schemas.microsoft.com/office/drawing/2014/main" id="{1E0AFB18-3A08-48F3-9F5E-D7BE86016045}"/>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1632776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0D8D18-0CC7-DD93-47E3-1F54BB88D2F9}"/>
              </a:ext>
            </a:extLst>
          </p:cNvPr>
          <p:cNvSpPr>
            <a:spLocks noGrp="1"/>
          </p:cNvSpPr>
          <p:nvPr>
            <p:ph type="title"/>
          </p:nvPr>
        </p:nvSpPr>
        <p:spPr>
          <a:xfrm>
            <a:off x="0" y="0"/>
            <a:ext cx="9144000" cy="697043"/>
          </a:xfrm>
        </p:spPr>
        <p:txBody>
          <a:bodyPr>
            <a:normAutofit/>
          </a:bodyPr>
          <a:lstStyle/>
          <a:p>
            <a:r>
              <a:rPr lang="en-US" sz="2800">
                <a:latin typeface="Georgia"/>
              </a:rPr>
              <a:t>Mathematics Assessment</a:t>
            </a:r>
          </a:p>
        </p:txBody>
      </p:sp>
      <p:sp>
        <p:nvSpPr>
          <p:cNvPr id="5" name="Text Placeholder 4">
            <a:extLst>
              <a:ext uri="{FF2B5EF4-FFF2-40B4-BE49-F238E27FC236}">
                <a16:creationId xmlns:a16="http://schemas.microsoft.com/office/drawing/2014/main" id="{F7985A20-A0F2-200B-2B84-5D92C501C440}"/>
              </a:ext>
            </a:extLst>
          </p:cNvPr>
          <p:cNvSpPr>
            <a:spLocks noGrp="1"/>
          </p:cNvSpPr>
          <p:nvPr>
            <p:ph type="body" idx="1"/>
          </p:nvPr>
        </p:nvSpPr>
        <p:spPr>
          <a:xfrm>
            <a:off x="486243" y="802500"/>
            <a:ext cx="7886700" cy="3538500"/>
          </a:xfrm>
        </p:spPr>
        <p:txBody>
          <a:bodyPr/>
          <a:lstStyle/>
          <a:p>
            <a:pPr marL="596900" indent="-457200">
              <a:buClrTx/>
              <a:buAutoNum type="arabicPeriod"/>
            </a:pPr>
            <a:r>
              <a:rPr lang="en-US">
                <a:solidFill>
                  <a:srgbClr val="000000"/>
                </a:solidFill>
                <a:latin typeface="Georgia" panose="02040502050405020303" pitchFamily="18" charset="0"/>
              </a:rPr>
              <a:t>Clarity in standards provides well-defined instructional expectations for students and educators as well as parents.</a:t>
            </a:r>
          </a:p>
          <a:p>
            <a:pPr marL="596900" indent="-457200">
              <a:buClrTx/>
              <a:buAutoNum type="arabicPeriod"/>
            </a:pPr>
            <a:r>
              <a:rPr lang="en-US">
                <a:solidFill>
                  <a:srgbClr val="000000"/>
                </a:solidFill>
                <a:latin typeface="Georgia" panose="02040502050405020303" pitchFamily="18" charset="0"/>
              </a:rPr>
              <a:t>Clarity in standards with depth of expectations (e.g., apply and justify) allow for clear mastery expectations for teachers and assessment designers.</a:t>
            </a:r>
          </a:p>
          <a:p>
            <a:pPr marL="596900" indent="-457200">
              <a:buClrTx/>
              <a:buAutoNum type="arabicPeriod"/>
            </a:pPr>
            <a:r>
              <a:rPr lang="en-US">
                <a:solidFill>
                  <a:srgbClr val="000000"/>
                </a:solidFill>
                <a:latin typeface="Georgia" panose="02040502050405020303" pitchFamily="18" charset="0"/>
              </a:rPr>
              <a:t>Depth of standards allows for clear-cut definitions through year assessment (entry, mid, and full mastery).</a:t>
            </a:r>
          </a:p>
          <a:p>
            <a:pPr marL="596900" indent="-457200">
              <a:buClrTx/>
              <a:buAutoNum type="arabicPeriod"/>
            </a:pPr>
            <a:r>
              <a:rPr lang="en-US">
                <a:solidFill>
                  <a:srgbClr val="000000"/>
                </a:solidFill>
                <a:latin typeface="Georgia" panose="02040502050405020303" pitchFamily="18" charset="0"/>
              </a:rPr>
              <a:t>Depth of standards strengthens ability to provide gifted opportunities post mastery. </a:t>
            </a:r>
          </a:p>
          <a:p>
            <a:pPr marL="139700" indent="0">
              <a:buNone/>
            </a:pPr>
            <a:endParaRPr lang="en-US"/>
          </a:p>
          <a:p>
            <a:pPr marL="596900" indent="-457200">
              <a:buAutoNum type="arabicPeriod"/>
            </a:pPr>
            <a:endParaRPr lang="en-US"/>
          </a:p>
        </p:txBody>
      </p:sp>
    </p:spTree>
    <p:extLst>
      <p:ext uri="{BB962C8B-B14F-4D97-AF65-F5344CB8AC3E}">
        <p14:creationId xmlns:p14="http://schemas.microsoft.com/office/powerpoint/2010/main" val="2123672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8"/>
          <p:cNvSpPr txBox="1">
            <a:spLocks noGrp="1"/>
          </p:cNvSpPr>
          <p:nvPr>
            <p:ph type="title"/>
          </p:nvPr>
        </p:nvSpPr>
        <p:spPr>
          <a:xfrm>
            <a:off x="628638" y="917928"/>
            <a:ext cx="7886700" cy="1862747"/>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4500"/>
              <a:buNone/>
            </a:pPr>
            <a:r>
              <a:rPr lang="en-US" sz="3900"/>
              <a:t>Next Steps</a:t>
            </a:r>
            <a:endParaRPr sz="3900"/>
          </a:p>
        </p:txBody>
      </p:sp>
      <p:sp>
        <p:nvSpPr>
          <p:cNvPr id="652" name="Google Shape;652;p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aphicFrame>
        <p:nvGraphicFramePr>
          <p:cNvPr id="4" name="Diagram 3" descr="BOE First Review of Draft 2023 SOL&#10;Public Hearings and Feedback Period Proposed 2023 SOL&#10;BOE Final Review of Proposed 2023 SOL">
            <a:extLst>
              <a:ext uri="{FF2B5EF4-FFF2-40B4-BE49-F238E27FC236}">
                <a16:creationId xmlns:a16="http://schemas.microsoft.com/office/drawing/2014/main" id="{127EE0B0-0662-D08F-EAC7-4E64FC317360}"/>
              </a:ext>
            </a:extLst>
          </p:cNvPr>
          <p:cNvGraphicFramePr/>
          <p:nvPr>
            <p:extLst>
              <p:ext uri="{D42A27DB-BD31-4B8C-83A1-F6EECF244321}">
                <p14:modId xmlns:p14="http://schemas.microsoft.com/office/powerpoint/2010/main" val="45730371"/>
              </p:ext>
            </p:extLst>
          </p:nvPr>
        </p:nvGraphicFramePr>
        <p:xfrm>
          <a:off x="1215892" y="2903430"/>
          <a:ext cx="7231590" cy="13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5" name="Google Shape;385;p60"/>
          <p:cNvSpPr txBox="1">
            <a:spLocks noGrp="1"/>
          </p:cNvSpPr>
          <p:nvPr>
            <p:ph type="title"/>
          </p:nvPr>
        </p:nvSpPr>
        <p:spPr>
          <a:xfrm>
            <a:off x="-250149" y="102337"/>
            <a:ext cx="8888325" cy="643800"/>
          </a:xfrm>
          <a:prstGeom prst="rect">
            <a:avLst/>
          </a:prstGeom>
          <a:noFill/>
          <a:ln>
            <a:noFill/>
          </a:ln>
        </p:spPr>
        <p:txBody>
          <a:bodyPr spcFirstLastPara="1" wrap="square" lIns="617225" tIns="34275" rIns="68575" bIns="34275" anchor="b" anchorCtr="0">
            <a:normAutofit fontScale="90000"/>
          </a:bodyPr>
          <a:lstStyle/>
          <a:p>
            <a:pPr marL="0" lvl="0" indent="0" algn="l" rtl="0">
              <a:lnSpc>
                <a:spcPct val="90000"/>
              </a:lnSpc>
              <a:spcBef>
                <a:spcPts val="0"/>
              </a:spcBef>
              <a:spcAft>
                <a:spcPts val="0"/>
              </a:spcAft>
              <a:buClr>
                <a:schemeClr val="dk1"/>
              </a:buClr>
              <a:buSzPts val="3600"/>
              <a:buFont typeface="Georgia"/>
              <a:buNone/>
            </a:pPr>
            <a:r>
              <a:rPr lang="en-US">
                <a:latin typeface="Georgia" panose="02040502050405020303" pitchFamily="18" charset="0"/>
              </a:rPr>
              <a:t>Next Steps Mathematics SOL Revisions</a:t>
            </a:r>
            <a:endParaRPr>
              <a:latin typeface="Georgia" panose="02040502050405020303" pitchFamily="18" charset="0"/>
            </a:endParaRPr>
          </a:p>
        </p:txBody>
      </p:sp>
      <p:sp>
        <p:nvSpPr>
          <p:cNvPr id="386" name="Google Shape;386;p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49</a:t>
            </a:fld>
            <a:endParaRPr/>
          </a:p>
        </p:txBody>
      </p:sp>
      <p:sp>
        <p:nvSpPr>
          <p:cNvPr id="2" name="Google Shape;243;p42" descr="Label for bottom of slide shows Virginia Department of Education, 2023">
            <a:extLst>
              <a:ext uri="{FF2B5EF4-FFF2-40B4-BE49-F238E27FC236}">
                <a16:creationId xmlns:a16="http://schemas.microsoft.com/office/drawing/2014/main" id="{3778047F-BC29-38A0-ED7A-1BC34EB6CB3A}"/>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graphicFrame>
        <p:nvGraphicFramePr>
          <p:cNvPr id="3" name="Diagram 2" descr="BOE First Review of Draft 2023 SOL&#10;Public Hearings and Feedback Period Proposed 2023 SOL&#10;BOE Final Review of Proposed 2023 SOL">
            <a:extLst>
              <a:ext uri="{FF2B5EF4-FFF2-40B4-BE49-F238E27FC236}">
                <a16:creationId xmlns:a16="http://schemas.microsoft.com/office/drawing/2014/main" id="{1F3270ED-23B3-ED14-CE5D-84C2DD23A810}"/>
              </a:ext>
            </a:extLst>
          </p:cNvPr>
          <p:cNvGraphicFramePr/>
          <p:nvPr>
            <p:extLst>
              <p:ext uri="{D42A27DB-BD31-4B8C-83A1-F6EECF244321}">
                <p14:modId xmlns:p14="http://schemas.microsoft.com/office/powerpoint/2010/main" val="1811078443"/>
              </p:ext>
            </p:extLst>
          </p:nvPr>
        </p:nvGraphicFramePr>
        <p:xfrm>
          <a:off x="329081" y="922677"/>
          <a:ext cx="9084039" cy="1645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3700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xfrm>
            <a:off x="623888" y="1282303"/>
            <a:ext cx="7886700" cy="175289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lt1"/>
              </a:buClr>
              <a:buSzPts val="4500"/>
              <a:buFont typeface="Georgia"/>
              <a:buNone/>
            </a:pPr>
            <a:r>
              <a:rPr lang="en-US" sz="4800"/>
              <a:t>Overview and Organization of Mathematics </a:t>
            </a:r>
            <a:r>
              <a:rPr lang="en-US" sz="4800" i="1"/>
              <a:t>Standards of Learning</a:t>
            </a:r>
            <a:endParaRPr sz="4800" i="1"/>
          </a:p>
        </p:txBody>
      </p:sp>
      <p:sp>
        <p:nvSpPr>
          <p:cNvPr id="235" name="Google Shape;23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spTree>
    <p:extLst>
      <p:ext uri="{BB962C8B-B14F-4D97-AF65-F5344CB8AC3E}">
        <p14:creationId xmlns:p14="http://schemas.microsoft.com/office/powerpoint/2010/main" val="846342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50</a:t>
            </a:fld>
            <a:endParaRPr/>
          </a:p>
        </p:txBody>
      </p:sp>
      <p:sp>
        <p:nvSpPr>
          <p:cNvPr id="257" name="Google Shape;257;p44"/>
          <p:cNvSpPr txBox="1">
            <a:spLocks noGrp="1"/>
          </p:cNvSpPr>
          <p:nvPr>
            <p:ph type="body" idx="1"/>
          </p:nvPr>
        </p:nvSpPr>
        <p:spPr>
          <a:xfrm>
            <a:off x="319177" y="1061883"/>
            <a:ext cx="7886700" cy="3686574"/>
          </a:xfrm>
          <a:prstGeom prst="rect">
            <a:avLst/>
          </a:prstGeom>
          <a:noFill/>
          <a:ln>
            <a:noFill/>
          </a:ln>
        </p:spPr>
        <p:txBody>
          <a:bodyPr spcFirstLastPara="1" wrap="square" lIns="68575" tIns="34275" rIns="68575" bIns="34275" anchor="t" anchorCtr="0">
            <a:normAutofit fontScale="70000" lnSpcReduction="20000"/>
          </a:bodyPr>
          <a:lstStyle/>
          <a:p>
            <a:pPr marL="285750" indent="-285750">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Emphasis of Professional Learning</a:t>
            </a:r>
          </a:p>
          <a:p>
            <a:pPr marL="742950" lvl="1">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Increase Rigor and Depth</a:t>
            </a:r>
          </a:p>
          <a:p>
            <a:pPr marL="742950" lvl="1">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Vertical Coherence of Content</a:t>
            </a:r>
          </a:p>
          <a:p>
            <a:pPr marL="742950" lvl="1">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Additional Data Analysis</a:t>
            </a:r>
          </a:p>
          <a:p>
            <a:pPr marL="742950" lvl="1">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Connection of Concepts within a Grade/Course</a:t>
            </a:r>
          </a:p>
          <a:p>
            <a:pPr marL="742950" lvl="1">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Mathematics Process Goals (Problem Solving, Connections, Communication, Representations, and Reasoning)</a:t>
            </a:r>
          </a:p>
          <a:p>
            <a:pPr marL="285750">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Professional Learning Delivery Models:</a:t>
            </a:r>
            <a:endParaRPr lang="en-US" sz="1300">
              <a:solidFill>
                <a:srgbClr val="000000"/>
              </a:solidFill>
              <a:latin typeface="Georgia" panose="02040502050405020303" pitchFamily="18" charset="0"/>
              <a:cs typeface="Calibri" panose="020F0502020204030204" pitchFamily="34" charset="0"/>
            </a:endParaRPr>
          </a:p>
          <a:p>
            <a:pPr marL="742950" lvl="1" indent="-285750">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In-person VDOE Professional Learning Institutes – four to five regional one-day sessions (200 educators at each)</a:t>
            </a:r>
          </a:p>
          <a:p>
            <a:pPr marL="742950" lvl="1" indent="-285750">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Synchronous Instructional Webinars – revision overviews and content supports</a:t>
            </a:r>
          </a:p>
          <a:p>
            <a:pPr marL="742950" lvl="1" indent="-285750">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Asynchronous Instructional Video Bytes – 3-to-5-minute content or pedagogy videos</a:t>
            </a:r>
          </a:p>
          <a:p>
            <a:pPr marL="742950" lvl="1" indent="-285750">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Asynchronous Summary of Changes Presentations</a:t>
            </a:r>
          </a:p>
          <a:p>
            <a:pPr marL="742950" lvl="1" indent="-285750">
              <a:lnSpc>
                <a:spcPct val="115000"/>
              </a:lnSpc>
              <a:spcBef>
                <a:spcPts val="600"/>
              </a:spcBef>
              <a:buClr>
                <a:schemeClr val="dk1"/>
              </a:buClr>
              <a:buSzPts val="1100"/>
            </a:pPr>
            <a:r>
              <a:rPr lang="en-US">
                <a:solidFill>
                  <a:srgbClr val="000000"/>
                </a:solidFill>
                <a:latin typeface="Georgia" panose="02040502050405020303" pitchFamily="18" charset="0"/>
                <a:cs typeface="Calibri" panose="020F0502020204030204" pitchFamily="34" charset="0"/>
              </a:rPr>
              <a:t>VDOE Office Hours</a:t>
            </a:r>
          </a:p>
          <a:p>
            <a:pPr marL="742950" lvl="1" indent="-285750">
              <a:lnSpc>
                <a:spcPct val="115000"/>
              </a:lnSpc>
              <a:spcBef>
                <a:spcPts val="600"/>
              </a:spcBef>
              <a:buClr>
                <a:schemeClr val="dk1"/>
              </a:buClr>
              <a:buSzPts val="1100"/>
            </a:pPr>
            <a:endParaRPr lang="en-US" sz="1500">
              <a:solidFill>
                <a:schemeClr val="dk1"/>
              </a:solidFill>
              <a:latin typeface="Georgia" panose="02040502050405020303" pitchFamily="18" charset="0"/>
            </a:endParaRPr>
          </a:p>
          <a:p>
            <a:pPr marL="285750" indent="-285750">
              <a:lnSpc>
                <a:spcPct val="115000"/>
              </a:lnSpc>
              <a:spcBef>
                <a:spcPts val="600"/>
              </a:spcBef>
              <a:buClr>
                <a:schemeClr val="dk1"/>
              </a:buClr>
              <a:buSzPts val="1100"/>
            </a:pPr>
            <a:endParaRPr sz="1800">
              <a:solidFill>
                <a:schemeClr val="dk1"/>
              </a:solidFill>
              <a:latin typeface="Georgia" panose="02040502050405020303" pitchFamily="18" charset="0"/>
            </a:endParaRPr>
          </a:p>
          <a:p>
            <a:pPr marL="0" lvl="0" indent="0" algn="l" rtl="0">
              <a:lnSpc>
                <a:spcPct val="115000"/>
              </a:lnSpc>
              <a:spcBef>
                <a:spcPts val="600"/>
              </a:spcBef>
              <a:spcAft>
                <a:spcPts val="0"/>
              </a:spcAft>
              <a:buClr>
                <a:schemeClr val="dk1"/>
              </a:buClr>
              <a:buSzPts val="1100"/>
              <a:buFont typeface="Arial"/>
              <a:buNone/>
            </a:pPr>
            <a:endParaRPr sz="1800">
              <a:solidFill>
                <a:schemeClr val="dk1"/>
              </a:solidFill>
              <a:latin typeface="Georgia" panose="02040502050405020303" pitchFamily="18" charset="0"/>
            </a:endParaRPr>
          </a:p>
          <a:p>
            <a:pPr marL="0" lvl="0" indent="0" algn="l" rtl="0">
              <a:lnSpc>
                <a:spcPct val="115000"/>
              </a:lnSpc>
              <a:spcBef>
                <a:spcPts val="0"/>
              </a:spcBef>
              <a:spcAft>
                <a:spcPts val="0"/>
              </a:spcAft>
              <a:buSzPts val="1400"/>
              <a:buNone/>
            </a:pPr>
            <a:endParaRPr sz="2400"/>
          </a:p>
        </p:txBody>
      </p:sp>
      <p:sp>
        <p:nvSpPr>
          <p:cNvPr id="258" name="Google Shape;258;p44"/>
          <p:cNvSpPr txBox="1">
            <a:spLocks noGrp="1"/>
          </p:cNvSpPr>
          <p:nvPr>
            <p:ph type="title" idx="4294967295"/>
          </p:nvPr>
        </p:nvSpPr>
        <p:spPr>
          <a:xfrm>
            <a:off x="225200" y="112125"/>
            <a:ext cx="8425800" cy="998961"/>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Pts val="3600"/>
              <a:buFont typeface="Arial"/>
              <a:buNone/>
              <a:tabLst/>
              <a:defRPr/>
            </a:pPr>
            <a:r>
              <a:rPr kumimoji="0" lang="en-US" sz="2940" b="0" i="0" u="none" strike="noStrike" kern="0" cap="small" spc="0" normalizeH="0" baseline="0" noProof="0">
                <a:ln>
                  <a:noFill/>
                </a:ln>
                <a:solidFill>
                  <a:schemeClr val="dk1"/>
                </a:solidFill>
                <a:effectLst/>
                <a:uLnTx/>
                <a:uFillTx/>
                <a:latin typeface="Georgia"/>
                <a:ea typeface="Arial"/>
                <a:cs typeface="Arial"/>
                <a:sym typeface="Georgia"/>
              </a:rPr>
              <a:t>Next Steps - Implementation of the 2023 </a:t>
            </a:r>
            <a:r>
              <a:rPr kumimoji="0" lang="en-US" sz="2940" b="0" i="1" u="none" strike="noStrike" kern="0" cap="small" spc="0" normalizeH="0" baseline="0" noProof="0">
                <a:ln>
                  <a:noFill/>
                </a:ln>
                <a:solidFill>
                  <a:schemeClr val="dk1"/>
                </a:solidFill>
                <a:effectLst/>
                <a:uLnTx/>
                <a:uFillTx/>
                <a:latin typeface="Georgia"/>
                <a:ea typeface="Arial"/>
                <a:cs typeface="Arial"/>
                <a:sym typeface="Georgia"/>
              </a:rPr>
              <a:t>Mathematics SOL </a:t>
            </a:r>
            <a:r>
              <a:rPr kumimoji="0" lang="en-US" sz="2940" b="0" i="0" u="none" strike="noStrike" kern="0" cap="small" spc="0" normalizeH="0" baseline="0" noProof="0">
                <a:ln>
                  <a:noFill/>
                </a:ln>
                <a:solidFill>
                  <a:schemeClr val="dk1"/>
                </a:solidFill>
                <a:effectLst/>
                <a:uLnTx/>
                <a:uFillTx/>
                <a:latin typeface="Georgia"/>
                <a:ea typeface="Arial"/>
                <a:cs typeface="Arial"/>
                <a:sym typeface="Georgia"/>
              </a:rPr>
              <a:t>– Professional Learning</a:t>
            </a:r>
          </a:p>
        </p:txBody>
      </p:sp>
      <p:sp>
        <p:nvSpPr>
          <p:cNvPr id="2" name="Google Shape;243;p42" descr="Label for bottom of slide shows Virginia Department of Education, 2023">
            <a:extLst>
              <a:ext uri="{FF2B5EF4-FFF2-40B4-BE49-F238E27FC236}">
                <a16:creationId xmlns:a16="http://schemas.microsoft.com/office/drawing/2014/main" id="{89D4599B-BCCC-4C2B-027D-26B584294AB7}"/>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extLst>
      <p:ext uri="{BB962C8B-B14F-4D97-AF65-F5344CB8AC3E}">
        <p14:creationId xmlns:p14="http://schemas.microsoft.com/office/powerpoint/2010/main" val="3780420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a:spLocks noGrp="1"/>
          </p:cNvSpPr>
          <p:nvPr>
            <p:ph type="title"/>
          </p:nvPr>
        </p:nvSpPr>
        <p:spPr>
          <a:xfrm>
            <a:off x="-347869" y="242700"/>
            <a:ext cx="9144000" cy="643800"/>
          </a:xfrm>
          <a:prstGeom prst="rect">
            <a:avLst/>
          </a:prstGeom>
          <a:noFill/>
          <a:ln>
            <a:noFill/>
          </a:ln>
        </p:spPr>
        <p:txBody>
          <a:bodyPr spcFirstLastPara="1" wrap="square" lIns="617225" tIns="34275" rIns="68575" bIns="34275" anchor="b"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2940" cap="small">
                <a:solidFill>
                  <a:schemeClr val="dk1"/>
                </a:solidFill>
                <a:latin typeface="Georgia"/>
                <a:sym typeface="Georgia"/>
              </a:rPr>
              <a:t>Next Steps - Implementation of the 2023 Mathematics SOL – Instructional Resources</a:t>
            </a:r>
          </a:p>
        </p:txBody>
      </p:sp>
      <p:sp>
        <p:nvSpPr>
          <p:cNvPr id="316" name="Google Shape;31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51</a:t>
            </a:fld>
            <a:endParaRPr/>
          </a:p>
        </p:txBody>
      </p:sp>
      <p:sp>
        <p:nvSpPr>
          <p:cNvPr id="3" name="Google Shape;243;p42">
            <a:extLst>
              <a:ext uri="{FF2B5EF4-FFF2-40B4-BE49-F238E27FC236}">
                <a16:creationId xmlns:a16="http://schemas.microsoft.com/office/drawing/2014/main" id="{9866CCC8-81C3-F724-0DB4-433FEDE5347C}"/>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
        <p:nvSpPr>
          <p:cNvPr id="5" name="Google Shape;257;p44">
            <a:extLst>
              <a:ext uri="{FF2B5EF4-FFF2-40B4-BE49-F238E27FC236}">
                <a16:creationId xmlns:a16="http://schemas.microsoft.com/office/drawing/2014/main" id="{C48AB203-03BE-AACE-AE63-AF43C8E5A06C}"/>
              </a:ext>
            </a:extLst>
          </p:cNvPr>
          <p:cNvSpPr txBox="1">
            <a:spLocks noGrp="1"/>
          </p:cNvSpPr>
          <p:nvPr>
            <p:ph type="body" idx="1"/>
          </p:nvPr>
        </p:nvSpPr>
        <p:spPr>
          <a:xfrm>
            <a:off x="463556" y="886500"/>
            <a:ext cx="7886700" cy="3773390"/>
          </a:xfrm>
          <a:prstGeom prst="rect">
            <a:avLst/>
          </a:prstGeom>
          <a:noFill/>
          <a:ln>
            <a:noFill/>
          </a:ln>
        </p:spPr>
        <p:txBody>
          <a:bodyPr spcFirstLastPara="1" wrap="square" lIns="68575" tIns="34275" rIns="68575" bIns="34275" anchor="t" anchorCtr="0">
            <a:normAutofit/>
          </a:bodyPr>
          <a:lstStyle/>
          <a:p>
            <a:pPr marL="285750" indent="-285750">
              <a:lnSpc>
                <a:spcPct val="115000"/>
              </a:lnSpc>
              <a:spcBef>
                <a:spcPts val="600"/>
              </a:spcBef>
              <a:buClrTx/>
              <a:buSzPct val="80000"/>
            </a:pPr>
            <a:r>
              <a:rPr lang="en-US" sz="1800" i="1">
                <a:solidFill>
                  <a:srgbClr val="000000"/>
                </a:solidFill>
                <a:latin typeface="Georgia" panose="02040502050405020303" pitchFamily="18" charset="0"/>
                <a:cs typeface="Calibri" panose="020F0502020204030204" pitchFamily="34" charset="0"/>
              </a:rPr>
              <a:t>Standards of Learning </a:t>
            </a:r>
            <a:r>
              <a:rPr lang="en-US" sz="1800">
                <a:solidFill>
                  <a:srgbClr val="000000"/>
                </a:solidFill>
                <a:latin typeface="Georgia" panose="02040502050405020303" pitchFamily="18" charset="0"/>
                <a:cs typeface="Calibri" panose="020F0502020204030204" pitchFamily="34" charset="0"/>
              </a:rPr>
              <a:t>Packaged Documents</a:t>
            </a:r>
          </a:p>
          <a:p>
            <a:pPr marL="285750" indent="-285750">
              <a:lnSpc>
                <a:spcPct val="115000"/>
              </a:lnSpc>
              <a:spcBef>
                <a:spcPts val="600"/>
              </a:spcBef>
              <a:buClrTx/>
              <a:buSzPct val="80000"/>
            </a:pPr>
            <a:r>
              <a:rPr lang="en-US" sz="1800">
                <a:solidFill>
                  <a:srgbClr val="000000"/>
                </a:solidFill>
                <a:latin typeface="Georgia" panose="02040502050405020303" pitchFamily="18" charset="0"/>
                <a:cs typeface="Calibri" panose="020F0502020204030204" pitchFamily="34" charset="0"/>
              </a:rPr>
              <a:t>Crosswalk from 2016 to 2023 Documents</a:t>
            </a:r>
          </a:p>
          <a:p>
            <a:pPr marL="285750" indent="-285750">
              <a:lnSpc>
                <a:spcPct val="115000"/>
              </a:lnSpc>
              <a:spcBef>
                <a:spcPts val="600"/>
              </a:spcBef>
              <a:buClrTx/>
              <a:buSzPct val="80000"/>
            </a:pPr>
            <a:r>
              <a:rPr lang="en-US" sz="1800">
                <a:solidFill>
                  <a:srgbClr val="000000"/>
                </a:solidFill>
                <a:latin typeface="Georgia" panose="02040502050405020303" pitchFamily="18" charset="0"/>
                <a:cs typeface="Calibri" panose="020F0502020204030204" pitchFamily="34" charset="0"/>
              </a:rPr>
              <a:t>Dynamic Instructional Guides</a:t>
            </a:r>
          </a:p>
          <a:p>
            <a:pPr marL="285750" indent="-285750">
              <a:lnSpc>
                <a:spcPct val="115000"/>
              </a:lnSpc>
              <a:spcBef>
                <a:spcPts val="600"/>
              </a:spcBef>
              <a:buClrTx/>
              <a:buSzPct val="80000"/>
            </a:pPr>
            <a:r>
              <a:rPr lang="en-US" sz="1800">
                <a:solidFill>
                  <a:srgbClr val="000000"/>
                </a:solidFill>
                <a:latin typeface="Georgia" panose="02040502050405020303" pitchFamily="18" charset="0"/>
                <a:cs typeface="Calibri" panose="020F0502020204030204" pitchFamily="34" charset="0"/>
              </a:rPr>
              <a:t>Parent Portal Resources</a:t>
            </a:r>
          </a:p>
          <a:p>
            <a:pPr marL="285750" indent="-285750">
              <a:lnSpc>
                <a:spcPct val="115000"/>
              </a:lnSpc>
              <a:spcBef>
                <a:spcPts val="600"/>
              </a:spcBef>
              <a:buClrTx/>
              <a:buSzPct val="80000"/>
            </a:pPr>
            <a:r>
              <a:rPr lang="en-US" sz="1800">
                <a:solidFill>
                  <a:srgbClr val="000000"/>
                </a:solidFill>
                <a:latin typeface="Georgia" panose="02040502050405020303" pitchFamily="18" charset="0"/>
                <a:cs typeface="Calibri" panose="020F0502020204030204" pitchFamily="34" charset="0"/>
              </a:rPr>
              <a:t>Gifted Math Opportunities</a:t>
            </a:r>
            <a:endParaRPr lang="en-US" sz="1500">
              <a:solidFill>
                <a:srgbClr val="000000"/>
              </a:solidFill>
              <a:latin typeface="Georgia" panose="02040502050405020303" pitchFamily="18" charset="0"/>
              <a:cs typeface="Calibri" panose="020F0502020204030204" pitchFamily="34" charset="0"/>
            </a:endParaRPr>
          </a:p>
          <a:p>
            <a:pPr marL="285750" indent="-285750">
              <a:lnSpc>
                <a:spcPct val="115000"/>
              </a:lnSpc>
              <a:spcBef>
                <a:spcPts val="600"/>
              </a:spcBef>
              <a:buClrTx/>
              <a:buSzPct val="80000"/>
            </a:pPr>
            <a:r>
              <a:rPr lang="en-US" sz="1800">
                <a:solidFill>
                  <a:srgbClr val="000000"/>
                </a:solidFill>
                <a:latin typeface="Georgia" panose="02040502050405020303" pitchFamily="18" charset="0"/>
                <a:cs typeface="Calibri" panose="020F0502020204030204" pitchFamily="34" charset="0"/>
              </a:rPr>
              <a:t>Desmos Mathematics Activities</a:t>
            </a:r>
          </a:p>
          <a:p>
            <a:pPr marL="285750" indent="-285750">
              <a:lnSpc>
                <a:spcPct val="115000"/>
              </a:lnSpc>
              <a:spcBef>
                <a:spcPts val="600"/>
              </a:spcBef>
              <a:buClrTx/>
              <a:buSzPct val="80000"/>
            </a:pPr>
            <a:r>
              <a:rPr lang="en-US" sz="1800">
                <a:solidFill>
                  <a:srgbClr val="000000"/>
                </a:solidFill>
                <a:latin typeface="Georgia" panose="02040502050405020303" pitchFamily="18" charset="0"/>
                <a:cs typeface="Calibri" panose="020F0502020204030204" pitchFamily="34" charset="0"/>
              </a:rPr>
              <a:t>Rich Mathematical Tasks</a:t>
            </a:r>
          </a:p>
          <a:p>
            <a:pPr marL="285750" indent="-285750">
              <a:lnSpc>
                <a:spcPct val="115000"/>
              </a:lnSpc>
              <a:spcBef>
                <a:spcPts val="600"/>
              </a:spcBef>
              <a:buClrTx/>
              <a:buSzPct val="80000"/>
            </a:pPr>
            <a:r>
              <a:rPr lang="en-US" sz="1800">
                <a:solidFill>
                  <a:srgbClr val="000000"/>
                </a:solidFill>
                <a:latin typeface="Georgia" panose="02040502050405020303" pitchFamily="18" charset="0"/>
                <a:cs typeface="Calibri" panose="020F0502020204030204" pitchFamily="34" charset="0"/>
              </a:rPr>
              <a:t>K-12 Intervention Resources</a:t>
            </a:r>
          </a:p>
          <a:p>
            <a:pPr marL="742950" lvl="1" indent="-285750">
              <a:lnSpc>
                <a:spcPct val="115000"/>
              </a:lnSpc>
              <a:spcBef>
                <a:spcPts val="600"/>
              </a:spcBef>
              <a:buClr>
                <a:schemeClr val="dk1"/>
              </a:buClr>
              <a:buSzPts val="1100"/>
            </a:pPr>
            <a:endParaRPr lang="en-US" sz="1500">
              <a:solidFill>
                <a:schemeClr val="dk1"/>
              </a:solidFill>
              <a:latin typeface="Georgia" panose="02040502050405020303" pitchFamily="18" charset="0"/>
            </a:endParaRPr>
          </a:p>
          <a:p>
            <a:pPr marL="742950" lvl="1" indent="-285750">
              <a:lnSpc>
                <a:spcPct val="115000"/>
              </a:lnSpc>
              <a:spcBef>
                <a:spcPts val="600"/>
              </a:spcBef>
              <a:buClr>
                <a:schemeClr val="dk1"/>
              </a:buClr>
              <a:buSzPts val="1100"/>
            </a:pPr>
            <a:endParaRPr lang="en-US" sz="1500">
              <a:solidFill>
                <a:schemeClr val="dk1"/>
              </a:solidFill>
              <a:latin typeface="Georgia" panose="02040502050405020303" pitchFamily="18" charset="0"/>
            </a:endParaRPr>
          </a:p>
          <a:p>
            <a:pPr marL="285750" indent="-285750">
              <a:lnSpc>
                <a:spcPct val="115000"/>
              </a:lnSpc>
              <a:spcBef>
                <a:spcPts val="600"/>
              </a:spcBef>
              <a:buClr>
                <a:schemeClr val="dk1"/>
              </a:buClr>
              <a:buSzPts val="1100"/>
            </a:pPr>
            <a:endParaRPr sz="1800">
              <a:solidFill>
                <a:schemeClr val="dk1"/>
              </a:solidFill>
              <a:latin typeface="Georgia" panose="02040502050405020303" pitchFamily="18" charset="0"/>
            </a:endParaRPr>
          </a:p>
          <a:p>
            <a:pPr marL="0" lvl="0" indent="0" algn="l" rtl="0">
              <a:lnSpc>
                <a:spcPct val="115000"/>
              </a:lnSpc>
              <a:spcBef>
                <a:spcPts val="600"/>
              </a:spcBef>
              <a:spcAft>
                <a:spcPts val="0"/>
              </a:spcAft>
              <a:buClr>
                <a:schemeClr val="dk1"/>
              </a:buClr>
              <a:buSzPts val="1100"/>
              <a:buFont typeface="Arial"/>
              <a:buNone/>
            </a:pPr>
            <a:endParaRPr sz="1800">
              <a:solidFill>
                <a:schemeClr val="dk1"/>
              </a:solidFill>
              <a:latin typeface="Georgia" panose="02040502050405020303" pitchFamily="18" charset="0"/>
            </a:endParaRPr>
          </a:p>
          <a:p>
            <a:pPr marL="0" lvl="0" indent="0" algn="l" rtl="0">
              <a:lnSpc>
                <a:spcPct val="115000"/>
              </a:lnSpc>
              <a:spcBef>
                <a:spcPts val="0"/>
              </a:spcBef>
              <a:spcAft>
                <a:spcPts val="0"/>
              </a:spcAft>
              <a:buSzPts val="1400"/>
              <a:buNone/>
            </a:pPr>
            <a:endParaRPr sz="2400"/>
          </a:p>
        </p:txBody>
      </p:sp>
    </p:spTree>
    <p:extLst>
      <p:ext uri="{BB962C8B-B14F-4D97-AF65-F5344CB8AC3E}">
        <p14:creationId xmlns:p14="http://schemas.microsoft.com/office/powerpoint/2010/main" val="3871069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8"/>
          <p:cNvSpPr txBox="1">
            <a:spLocks noGrp="1"/>
          </p:cNvSpPr>
          <p:nvPr>
            <p:ph type="title"/>
          </p:nvPr>
        </p:nvSpPr>
        <p:spPr>
          <a:xfrm>
            <a:off x="628650" y="663095"/>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4500"/>
              <a:buNone/>
            </a:pPr>
            <a:r>
              <a:rPr lang="en-US" sz="3900"/>
              <a:t>Discussion and Feedback</a:t>
            </a:r>
            <a:endParaRPr sz="3900"/>
          </a:p>
        </p:txBody>
      </p:sp>
      <p:sp>
        <p:nvSpPr>
          <p:cNvPr id="652" name="Google Shape;652;p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52</a:t>
            </a:fld>
            <a:endParaRPr/>
          </a:p>
        </p:txBody>
      </p:sp>
    </p:spTree>
    <p:extLst>
      <p:ext uri="{BB962C8B-B14F-4D97-AF65-F5344CB8AC3E}">
        <p14:creationId xmlns:p14="http://schemas.microsoft.com/office/powerpoint/2010/main" val="2869434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89"/>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53</a:t>
            </a:fld>
            <a:endParaRPr/>
          </a:p>
        </p:txBody>
      </p:sp>
      <p:sp>
        <p:nvSpPr>
          <p:cNvPr id="658" name="Google Shape;658;p89"/>
          <p:cNvSpPr txBox="1">
            <a:spLocks noGrp="1"/>
          </p:cNvSpPr>
          <p:nvPr>
            <p:ph type="title"/>
          </p:nvPr>
        </p:nvSpPr>
        <p:spPr>
          <a:xfrm>
            <a:off x="146304" y="10058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0" cap="small">
                <a:solidFill>
                  <a:srgbClr val="003C71"/>
                </a:solidFill>
                <a:latin typeface="Georgia"/>
                <a:ea typeface="Georgia"/>
                <a:cs typeface="Georgia"/>
                <a:sym typeface="Georgia"/>
              </a:rPr>
              <a:t>Questions</a:t>
            </a:r>
            <a:endParaRPr sz="3600" b="0">
              <a:solidFill>
                <a:srgbClr val="003C71"/>
              </a:solidFill>
              <a:latin typeface="Georgia"/>
              <a:ea typeface="Georgia"/>
              <a:cs typeface="Georgia"/>
              <a:sym typeface="Georgia"/>
            </a:endParaRPr>
          </a:p>
        </p:txBody>
      </p:sp>
      <p:pic>
        <p:nvPicPr>
          <p:cNvPr id="662" name="Google Shape;662;p8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42021" y="1126325"/>
            <a:ext cx="3154525" cy="3154525"/>
          </a:xfrm>
          <a:prstGeom prst="rect">
            <a:avLst/>
          </a:prstGeom>
          <a:noFill/>
          <a:ln>
            <a:noFill/>
          </a:ln>
        </p:spPr>
      </p:pic>
      <p:sp>
        <p:nvSpPr>
          <p:cNvPr id="2" name="Google Shape;243;p42" descr="Label for bottom of slide shows Virginia Department of Education, 2023">
            <a:extLst>
              <a:ext uri="{FF2B5EF4-FFF2-40B4-BE49-F238E27FC236}">
                <a16:creationId xmlns:a16="http://schemas.microsoft.com/office/drawing/2014/main" id="{DA36A407-382D-A92A-3165-4EC7A6C2D997}"/>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sp>
        <p:nvSpPr>
          <p:cNvPr id="241" name="Google Shape;241;p42"/>
          <p:cNvSpPr txBox="1">
            <a:spLocks noGrp="1"/>
          </p:cNvSpPr>
          <p:nvPr>
            <p:ph type="body" idx="1"/>
          </p:nvPr>
        </p:nvSpPr>
        <p:spPr>
          <a:xfrm>
            <a:off x="239524" y="540167"/>
            <a:ext cx="8275825" cy="3766500"/>
          </a:xfrm>
          <a:prstGeom prst="rect">
            <a:avLst/>
          </a:prstGeom>
          <a:noFill/>
          <a:ln>
            <a:noFill/>
          </a:ln>
        </p:spPr>
        <p:txBody>
          <a:bodyPr spcFirstLastPara="1" wrap="square" lIns="68575" tIns="34275" rIns="68575" bIns="34275" anchor="t" anchorCtr="0">
            <a:noAutofit/>
          </a:bodyPr>
          <a:lstStyle/>
          <a:p>
            <a:pPr marL="114300" lvl="0" indent="0" algn="l" rtl="0">
              <a:lnSpc>
                <a:spcPct val="100000"/>
              </a:lnSpc>
              <a:spcBef>
                <a:spcPts val="0"/>
              </a:spcBef>
              <a:spcAft>
                <a:spcPts val="0"/>
              </a:spcAft>
              <a:buSzPts val="1800"/>
              <a:buNone/>
            </a:pPr>
            <a:r>
              <a:rPr lang="en-US" sz="2000">
                <a:latin typeface="Georgia" panose="02040502050405020303" pitchFamily="18" charset="0"/>
              </a:rPr>
              <a:t>Mathematics </a:t>
            </a:r>
            <a:r>
              <a:rPr lang="en-US" sz="2000" i="1">
                <a:latin typeface="Georgia" panose="02040502050405020303" pitchFamily="18" charset="0"/>
              </a:rPr>
              <a:t>Standards of Learning </a:t>
            </a:r>
            <a:r>
              <a:rPr lang="en-US" sz="2000">
                <a:latin typeface="Georgia" panose="02040502050405020303" pitchFamily="18" charset="0"/>
              </a:rPr>
              <a:t>(SOL) - Grade Levels and Courses</a:t>
            </a:r>
          </a:p>
          <a:p>
            <a:pPr marL="114300" lvl="0" indent="0" algn="l" rtl="0">
              <a:lnSpc>
                <a:spcPct val="100000"/>
              </a:lnSpc>
              <a:spcBef>
                <a:spcPts val="0"/>
              </a:spcBef>
              <a:spcAft>
                <a:spcPts val="0"/>
              </a:spcAft>
              <a:buSzPts val="1800"/>
              <a:buNone/>
            </a:pPr>
            <a:endParaRPr sz="2000">
              <a:latin typeface="Georgia" panose="02040502050405020303" pitchFamily="18" charset="0"/>
            </a:endParaRPr>
          </a:p>
        </p:txBody>
      </p:sp>
      <p:sp>
        <p:nvSpPr>
          <p:cNvPr id="242" name="Google Shape;242;p42"/>
          <p:cNvSpPr txBox="1">
            <a:spLocks noGrp="1"/>
          </p:cNvSpPr>
          <p:nvPr>
            <p:ph type="title" idx="4294967295"/>
          </p:nvPr>
        </p:nvSpPr>
        <p:spPr>
          <a:xfrm>
            <a:off x="239525" y="0"/>
            <a:ext cx="8425800" cy="683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
                <a:srgbClr val="000000"/>
              </a:buClr>
              <a:buSzPts val="3600"/>
              <a:buFont typeface="Arial"/>
              <a:buNone/>
              <a:tabLst/>
              <a:defRPr/>
            </a:pPr>
            <a:r>
              <a:rPr kumimoji="0" lang="en-US" sz="3600" b="0" i="0" u="none" strike="noStrike" kern="0" cap="small" spc="0" normalizeH="0" baseline="0" noProof="0">
                <a:ln>
                  <a:noFill/>
                </a:ln>
                <a:solidFill>
                  <a:schemeClr val="dk1"/>
                </a:solidFill>
                <a:effectLst/>
                <a:uLnTx/>
                <a:uFillTx/>
                <a:latin typeface="Georgia"/>
                <a:ea typeface="Georgia"/>
                <a:cs typeface="Georgia"/>
                <a:sym typeface="Georgia"/>
              </a:rPr>
              <a:t>K-12 Mathematics Courses in Virginia</a:t>
            </a:r>
          </a:p>
        </p:txBody>
      </p:sp>
      <p:sp>
        <p:nvSpPr>
          <p:cNvPr id="243" name="Google Shape;243;p42" descr="Label for bottom of slide shows Virginia Department of Education, 2023"/>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graphicFrame>
        <p:nvGraphicFramePr>
          <p:cNvPr id="2" name="Table 2">
            <a:extLst>
              <a:ext uri="{FF2B5EF4-FFF2-40B4-BE49-F238E27FC236}">
                <a16:creationId xmlns:a16="http://schemas.microsoft.com/office/drawing/2014/main" id="{58816E1C-4C68-71F9-042C-28217F08EB00}"/>
              </a:ext>
            </a:extLst>
          </p:cNvPr>
          <p:cNvGraphicFramePr>
            <a:graphicFrameLocks noGrp="1"/>
          </p:cNvGraphicFramePr>
          <p:nvPr>
            <p:extLst>
              <p:ext uri="{D42A27DB-BD31-4B8C-83A1-F6EECF244321}">
                <p14:modId xmlns:p14="http://schemas.microsoft.com/office/powerpoint/2010/main" val="1444059599"/>
              </p:ext>
            </p:extLst>
          </p:nvPr>
        </p:nvGraphicFramePr>
        <p:xfrm>
          <a:off x="457200" y="1122733"/>
          <a:ext cx="8166822" cy="3611880"/>
        </p:xfrm>
        <a:graphic>
          <a:graphicData uri="http://schemas.openxmlformats.org/drawingml/2006/table">
            <a:tbl>
              <a:tblPr firstRow="1" bandRow="1">
                <a:tableStyleId>{64C8BA91-00B2-47A3-B945-543557C1B41E}</a:tableStyleId>
              </a:tblPr>
              <a:tblGrid>
                <a:gridCol w="2136531">
                  <a:extLst>
                    <a:ext uri="{9D8B030D-6E8A-4147-A177-3AD203B41FA5}">
                      <a16:colId xmlns:a16="http://schemas.microsoft.com/office/drawing/2014/main" val="2740341265"/>
                    </a:ext>
                  </a:extLst>
                </a:gridCol>
                <a:gridCol w="1749669">
                  <a:extLst>
                    <a:ext uri="{9D8B030D-6E8A-4147-A177-3AD203B41FA5}">
                      <a16:colId xmlns:a16="http://schemas.microsoft.com/office/drawing/2014/main" val="1226500138"/>
                    </a:ext>
                  </a:extLst>
                </a:gridCol>
                <a:gridCol w="1784838">
                  <a:extLst>
                    <a:ext uri="{9D8B030D-6E8A-4147-A177-3AD203B41FA5}">
                      <a16:colId xmlns:a16="http://schemas.microsoft.com/office/drawing/2014/main" val="50936803"/>
                    </a:ext>
                  </a:extLst>
                </a:gridCol>
                <a:gridCol w="2495784">
                  <a:extLst>
                    <a:ext uri="{9D8B030D-6E8A-4147-A177-3AD203B41FA5}">
                      <a16:colId xmlns:a16="http://schemas.microsoft.com/office/drawing/2014/main" val="1230801248"/>
                    </a:ext>
                  </a:extLst>
                </a:gridCol>
              </a:tblGrid>
              <a:tr h="1294498">
                <a:tc>
                  <a:txBody>
                    <a:bodyPr/>
                    <a:lstStyle/>
                    <a:p>
                      <a:pPr algn="ctr"/>
                      <a:r>
                        <a:rPr lang="en-US" sz="1800">
                          <a:latin typeface="Georgia"/>
                        </a:rPr>
                        <a:t>Elementary School Grade Levels</a:t>
                      </a:r>
                    </a:p>
                  </a:txBody>
                  <a:tcP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a:latin typeface="Georgia"/>
                        </a:rPr>
                        <a:t>Middle School Grade Levels</a:t>
                      </a:r>
                    </a:p>
                  </a:txBody>
                  <a:tcPr>
                    <a:solidFill>
                      <a:schemeClr val="bg2">
                        <a:lumMod val="20000"/>
                        <a:lumOff val="80000"/>
                      </a:schemeClr>
                    </a:solidFill>
                  </a:tcPr>
                </a:tc>
                <a:tc>
                  <a:txBody>
                    <a:bodyPr/>
                    <a:lstStyle/>
                    <a:p>
                      <a:pPr algn="ctr"/>
                      <a:r>
                        <a:rPr lang="en-US" sz="1800">
                          <a:latin typeface="Georgia"/>
                        </a:rPr>
                        <a:t>Mathematics Courses with End-of-Course (EOC) Assessments</a:t>
                      </a:r>
                    </a:p>
                  </a:txBody>
                  <a:tcPr>
                    <a:solidFill>
                      <a:schemeClr val="bg2">
                        <a:lumMod val="20000"/>
                        <a:lumOff val="80000"/>
                      </a:schemeClr>
                    </a:solidFill>
                  </a:tcPr>
                </a:tc>
                <a:tc>
                  <a:txBody>
                    <a:bodyPr/>
                    <a:lstStyle/>
                    <a:p>
                      <a:pPr algn="ctr"/>
                      <a:r>
                        <a:rPr lang="en-US" sz="1800">
                          <a:latin typeface="Georgia"/>
                        </a:rPr>
                        <a:t>High School Mathematics Courses</a:t>
                      </a:r>
                    </a:p>
                  </a:txBody>
                  <a:tcPr>
                    <a:solidFill>
                      <a:schemeClr val="bg2">
                        <a:lumMod val="20000"/>
                        <a:lumOff val="80000"/>
                      </a:schemeClr>
                    </a:solidFill>
                  </a:tcPr>
                </a:tc>
                <a:extLst>
                  <a:ext uri="{0D108BD9-81ED-4DB2-BD59-A6C34878D82A}">
                    <a16:rowId xmlns:a16="http://schemas.microsoft.com/office/drawing/2014/main" val="1228915696"/>
                  </a:ext>
                </a:extLst>
              </a:tr>
              <a:tr h="2031678">
                <a:tc>
                  <a:txBody>
                    <a:bodyPr/>
                    <a:lstStyle/>
                    <a:p>
                      <a:pPr marL="285750" indent="-285750">
                        <a:buFont typeface="Arial" panose="020B0604020202020204" pitchFamily="34" charset="0"/>
                        <a:buChar char="•"/>
                      </a:pPr>
                      <a:r>
                        <a:rPr lang="en-US" sz="1500">
                          <a:latin typeface="Georgia"/>
                        </a:rPr>
                        <a:t>Kindergarten</a:t>
                      </a:r>
                    </a:p>
                    <a:p>
                      <a:pPr marL="285750" indent="-285750">
                        <a:buFont typeface="Arial" panose="020B0604020202020204" pitchFamily="34" charset="0"/>
                        <a:buChar char="•"/>
                      </a:pPr>
                      <a:r>
                        <a:rPr lang="en-US" sz="1500">
                          <a:latin typeface="Georgia"/>
                        </a:rPr>
                        <a:t>Grade 1</a:t>
                      </a:r>
                    </a:p>
                    <a:p>
                      <a:pPr marL="285750" indent="-285750">
                        <a:buFont typeface="Arial" panose="020B0604020202020204" pitchFamily="34" charset="0"/>
                        <a:buChar char="•"/>
                      </a:pPr>
                      <a:r>
                        <a:rPr lang="en-US" sz="1500">
                          <a:latin typeface="Georgia"/>
                        </a:rPr>
                        <a:t>Grade 2</a:t>
                      </a:r>
                    </a:p>
                    <a:p>
                      <a:pPr marL="285750" indent="-285750">
                        <a:buFont typeface="Arial" panose="020B0604020202020204" pitchFamily="34" charset="0"/>
                        <a:buChar char="•"/>
                      </a:pPr>
                      <a:r>
                        <a:rPr lang="en-US" sz="1500">
                          <a:latin typeface="Georgia"/>
                        </a:rPr>
                        <a:t>Grade 3</a:t>
                      </a:r>
                    </a:p>
                    <a:p>
                      <a:pPr marL="285750" indent="-285750">
                        <a:buFont typeface="Arial" panose="020B0604020202020204" pitchFamily="34" charset="0"/>
                        <a:buChar char="•"/>
                      </a:pPr>
                      <a:r>
                        <a:rPr lang="en-US" sz="1500">
                          <a:latin typeface="Georgia"/>
                        </a:rPr>
                        <a:t>Grade 4</a:t>
                      </a:r>
                    </a:p>
                    <a:p>
                      <a:pPr marL="285750" indent="-285750">
                        <a:buFont typeface="Arial" panose="020B0604020202020204" pitchFamily="34" charset="0"/>
                        <a:buChar char="•"/>
                      </a:pPr>
                      <a:r>
                        <a:rPr lang="en-US" sz="1500">
                          <a:latin typeface="Georgia"/>
                        </a:rPr>
                        <a:t>Grade 5</a:t>
                      </a:r>
                    </a:p>
                  </a:txBody>
                  <a:tcPr/>
                </a:tc>
                <a:tc>
                  <a:txBody>
                    <a:bodyPr/>
                    <a:lstStyle/>
                    <a:p>
                      <a:pPr marL="285750" indent="-285750">
                        <a:buFont typeface="Arial" panose="020B0604020202020204" pitchFamily="34" charset="0"/>
                        <a:buChar char="•"/>
                      </a:pPr>
                      <a:r>
                        <a:rPr lang="en-US" sz="1500">
                          <a:latin typeface="Georgia"/>
                        </a:rPr>
                        <a:t>Grade 6</a:t>
                      </a:r>
                    </a:p>
                    <a:p>
                      <a:pPr marL="285750" indent="-285750">
                        <a:buFont typeface="Arial" panose="020B0604020202020204" pitchFamily="34" charset="0"/>
                        <a:buChar char="•"/>
                      </a:pPr>
                      <a:r>
                        <a:rPr lang="en-US" sz="1500">
                          <a:latin typeface="Georgia"/>
                        </a:rPr>
                        <a:t>Grade 7</a:t>
                      </a:r>
                    </a:p>
                    <a:p>
                      <a:pPr marL="285750" indent="-285750">
                        <a:buFont typeface="Arial" panose="020B0604020202020204" pitchFamily="34" charset="0"/>
                        <a:buChar char="•"/>
                      </a:pPr>
                      <a:r>
                        <a:rPr lang="en-US" sz="1500">
                          <a:latin typeface="Georgia"/>
                        </a:rPr>
                        <a:t>Grade 8</a:t>
                      </a:r>
                    </a:p>
                  </a:txBody>
                  <a:tcPr/>
                </a:tc>
                <a:tc>
                  <a:txBody>
                    <a:bodyPr/>
                    <a:lstStyle/>
                    <a:p>
                      <a:pPr marL="285750" indent="-285750">
                        <a:buFont typeface="Arial" panose="020B0604020202020204" pitchFamily="34" charset="0"/>
                        <a:buChar char="•"/>
                      </a:pPr>
                      <a:r>
                        <a:rPr lang="en-US" sz="1500">
                          <a:latin typeface="Georgia"/>
                        </a:rPr>
                        <a:t>Algebra 1</a:t>
                      </a:r>
                    </a:p>
                    <a:p>
                      <a:pPr marL="285750" indent="-285750">
                        <a:buFont typeface="Arial" panose="020B0604020202020204" pitchFamily="34" charset="0"/>
                        <a:buChar char="•"/>
                      </a:pPr>
                      <a:r>
                        <a:rPr lang="en-US" sz="1500">
                          <a:latin typeface="Georgia"/>
                        </a:rPr>
                        <a:t>Geometry</a:t>
                      </a:r>
                    </a:p>
                    <a:p>
                      <a:pPr marL="285750" indent="-285750">
                        <a:buFont typeface="Arial" panose="020B0604020202020204" pitchFamily="34" charset="0"/>
                        <a:buChar char="•"/>
                      </a:pPr>
                      <a:r>
                        <a:rPr lang="en-US" sz="1500">
                          <a:latin typeface="Georgia"/>
                        </a:rPr>
                        <a:t>Algebra 2</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500">
                          <a:latin typeface="Georgia"/>
                        </a:rPr>
                        <a:t>Algebra, Functions, and Data Analysis</a:t>
                      </a:r>
                    </a:p>
                    <a:p>
                      <a:pPr marL="285750" indent="-285750">
                        <a:buFont typeface="Arial" panose="020B0604020202020204" pitchFamily="34" charset="0"/>
                        <a:buChar char="•"/>
                      </a:pPr>
                      <a:r>
                        <a:rPr lang="en-US" sz="1500">
                          <a:latin typeface="Georgia"/>
                        </a:rPr>
                        <a:t>Computer Mathematics</a:t>
                      </a:r>
                    </a:p>
                    <a:p>
                      <a:pPr marL="285750" indent="-285750">
                        <a:buFont typeface="Arial" panose="020B0604020202020204" pitchFamily="34" charset="0"/>
                        <a:buChar char="•"/>
                      </a:pPr>
                      <a:r>
                        <a:rPr lang="en-US" sz="1500">
                          <a:latin typeface="Georgia"/>
                        </a:rPr>
                        <a:t>Probability and Statistics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500">
                          <a:latin typeface="Georgia"/>
                        </a:rPr>
                        <a:t>Trigonometry</a:t>
                      </a:r>
                    </a:p>
                    <a:p>
                      <a:pPr marL="285750" indent="-285750">
                        <a:buFont typeface="Arial" panose="020B0604020202020204" pitchFamily="34" charset="0"/>
                        <a:buChar char="•"/>
                      </a:pPr>
                      <a:r>
                        <a:rPr lang="en-US" sz="1500">
                          <a:latin typeface="Georgia"/>
                        </a:rPr>
                        <a:t>Discrete Mathematics</a:t>
                      </a:r>
                    </a:p>
                    <a:p>
                      <a:pPr marL="285750" indent="-285750">
                        <a:buFont typeface="Arial" panose="020B0604020202020204" pitchFamily="34" charset="0"/>
                        <a:buChar char="•"/>
                      </a:pPr>
                      <a:r>
                        <a:rPr lang="en-US" sz="1500">
                          <a:latin typeface="Georgia"/>
                        </a:rPr>
                        <a:t>Mathematical Analysis</a:t>
                      </a:r>
                    </a:p>
                    <a:p>
                      <a:pPr marL="285750" indent="-285750">
                        <a:buFont typeface="Arial" panose="020B0604020202020204" pitchFamily="34" charset="0"/>
                        <a:buChar char="•"/>
                      </a:pPr>
                      <a:r>
                        <a:rPr lang="en-US" sz="1500">
                          <a:latin typeface="Georgia"/>
                        </a:rPr>
                        <a:t>Data Science</a:t>
                      </a:r>
                    </a:p>
                  </a:txBody>
                  <a:tcPr/>
                </a:tc>
                <a:extLst>
                  <a:ext uri="{0D108BD9-81ED-4DB2-BD59-A6C34878D82A}">
                    <a16:rowId xmlns:a16="http://schemas.microsoft.com/office/drawing/2014/main" val="135203320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xfrm>
            <a:off x="628650" y="1038463"/>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4500"/>
              <a:buFont typeface="Georgia"/>
              <a:buNone/>
            </a:pPr>
            <a:r>
              <a:rPr lang="en-US"/>
              <a:t>2023 Mathematics </a:t>
            </a:r>
            <a:r>
              <a:rPr lang="en-US" i="1"/>
              <a:t>Standards of Learning</a:t>
            </a:r>
            <a:r>
              <a:rPr lang="en-US"/>
              <a:t> Revision Timeline</a:t>
            </a:r>
          </a:p>
        </p:txBody>
      </p:sp>
      <p:sp>
        <p:nvSpPr>
          <p:cNvPr id="235" name="Google Shape;23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spTree>
    <p:extLst>
      <p:ext uri="{BB962C8B-B14F-4D97-AF65-F5344CB8AC3E}">
        <p14:creationId xmlns:p14="http://schemas.microsoft.com/office/powerpoint/2010/main" val="274831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3C7E-8440-8822-B7B7-CE408CFDDA0A}"/>
              </a:ext>
            </a:extLst>
          </p:cNvPr>
          <p:cNvSpPr>
            <a:spLocks noGrp="1"/>
          </p:cNvSpPr>
          <p:nvPr>
            <p:ph type="title"/>
          </p:nvPr>
        </p:nvSpPr>
        <p:spPr>
          <a:xfrm>
            <a:off x="625071" y="-46248"/>
            <a:ext cx="7807152" cy="572700"/>
          </a:xfrm>
        </p:spPr>
        <p:txBody>
          <a:bodyPr/>
          <a:lstStyle/>
          <a:p>
            <a:pPr algn="ctr">
              <a:lnSpc>
                <a:spcPct val="90000"/>
              </a:lnSpc>
              <a:buClr>
                <a:schemeClr val="dk1"/>
              </a:buClr>
              <a:buSzPts val="3600"/>
            </a:pPr>
            <a:r>
              <a:rPr lang="en-US" sz="2800" cap="small">
                <a:solidFill>
                  <a:srgbClr val="002060"/>
                </a:solidFill>
              </a:rPr>
              <a:t> Stakeholder Input and feedback Process</a:t>
            </a:r>
          </a:p>
        </p:txBody>
      </p:sp>
      <p:sp>
        <p:nvSpPr>
          <p:cNvPr id="17" name="Google Shape;243;p42" descr="Label for bottom of slide shows Virginia Department of Education, 2023">
            <a:extLst>
              <a:ext uri="{FF2B5EF4-FFF2-40B4-BE49-F238E27FC236}">
                <a16:creationId xmlns:a16="http://schemas.microsoft.com/office/drawing/2014/main" id="{D9AD9CEB-7950-9530-316B-CA31A8013D20}"/>
              </a:ext>
            </a:extLst>
          </p:cNvPr>
          <p:cNvSpPr txBox="1"/>
          <p:nvPr/>
        </p:nvSpPr>
        <p:spPr>
          <a:xfrm>
            <a:off x="2964666" y="4843918"/>
            <a:ext cx="3028951" cy="369302"/>
          </a:xfrm>
          <a:prstGeom prst="rect">
            <a:avLst/>
          </a:prstGeom>
          <a:noFill/>
          <a:ln>
            <a:noFill/>
          </a:ln>
        </p:spPr>
        <p:txBody>
          <a:bodyPr spcFirstLastPara="1" wrap="square" lIns="91425" tIns="91425" rIns="91425" bIns="91425" anchor="t" anchorCtr="0">
            <a:spAutoFit/>
          </a:bodyPr>
          <a:lstStyle/>
          <a:p>
            <a:pPr algn="r">
              <a:buClr>
                <a:srgbClr val="000000"/>
              </a:buClr>
              <a:buSzPts val="1400"/>
            </a:pPr>
            <a:r>
              <a:rPr lang="en-US" sz="1200">
                <a:solidFill>
                  <a:srgbClr val="003C71"/>
                </a:solidFill>
                <a:latin typeface="Georgia" panose="02040502050405020303" pitchFamily="18" charset="0"/>
                <a:ea typeface="Calibri"/>
                <a:cs typeface="Calibri"/>
                <a:sym typeface="Calibri"/>
              </a:rPr>
              <a:t>Virginia Department of Education, 2023</a:t>
            </a:r>
            <a:endParaRPr sz="1200">
              <a:solidFill>
                <a:srgbClr val="003C71"/>
              </a:solidFill>
              <a:latin typeface="Georgia" panose="02040502050405020303" pitchFamily="18" charset="0"/>
              <a:ea typeface="Calibri"/>
              <a:cs typeface="Calibri"/>
              <a:sym typeface="Calibri"/>
            </a:endParaRPr>
          </a:p>
        </p:txBody>
      </p:sp>
      <p:sp>
        <p:nvSpPr>
          <p:cNvPr id="7" name="TextBox 6">
            <a:extLst>
              <a:ext uri="{FF2B5EF4-FFF2-40B4-BE49-F238E27FC236}">
                <a16:creationId xmlns:a16="http://schemas.microsoft.com/office/drawing/2014/main" id="{4B9324B0-A0A2-7226-9AB4-1D2B37111EDE}"/>
              </a:ext>
            </a:extLst>
          </p:cNvPr>
          <p:cNvSpPr txBox="1"/>
          <p:nvPr/>
        </p:nvSpPr>
        <p:spPr>
          <a:xfrm rot="18740909">
            <a:off x="621247" y="1463378"/>
            <a:ext cx="1563865" cy="523220"/>
          </a:xfrm>
          <a:prstGeom prst="rect">
            <a:avLst/>
          </a:prstGeom>
          <a:solidFill>
            <a:schemeClr val="tx1">
              <a:lumMod val="60000"/>
              <a:lumOff val="40000"/>
            </a:schemeClr>
          </a:solidFill>
        </p:spPr>
        <p:txBody>
          <a:bodyPr wrap="square" rtlCol="0">
            <a:spAutoFit/>
          </a:bodyPr>
          <a:lstStyle/>
          <a:p>
            <a:pPr marL="150280" indent="-150280">
              <a:buFont typeface="Arial" panose="020B0604020202020204" pitchFamily="34" charset="0"/>
              <a:buChar char="•"/>
            </a:pPr>
            <a:r>
              <a:rPr lang="en-US">
                <a:solidFill>
                  <a:srgbClr val="002060"/>
                </a:solidFill>
                <a:latin typeface="Georgia" panose="02040502050405020303" pitchFamily="18" charset="0"/>
              </a:rPr>
              <a:t>Online written public input</a:t>
            </a:r>
          </a:p>
        </p:txBody>
      </p:sp>
      <p:sp>
        <p:nvSpPr>
          <p:cNvPr id="8" name="TextBox 7">
            <a:extLst>
              <a:ext uri="{FF2B5EF4-FFF2-40B4-BE49-F238E27FC236}">
                <a16:creationId xmlns:a16="http://schemas.microsoft.com/office/drawing/2014/main" id="{C4DEAD38-2158-ED94-D3B5-A9C908F3CB4A}"/>
              </a:ext>
            </a:extLst>
          </p:cNvPr>
          <p:cNvSpPr txBox="1"/>
          <p:nvPr/>
        </p:nvSpPr>
        <p:spPr>
          <a:xfrm rot="18603208">
            <a:off x="2694861" y="1402844"/>
            <a:ext cx="1855753" cy="523220"/>
          </a:xfrm>
          <a:prstGeom prst="rect">
            <a:avLst/>
          </a:prstGeom>
          <a:solidFill>
            <a:schemeClr val="tx1">
              <a:lumMod val="60000"/>
              <a:lumOff val="40000"/>
            </a:schemeClr>
          </a:solidFill>
        </p:spPr>
        <p:txBody>
          <a:bodyPr wrap="square" rtlCol="0">
            <a:spAutoFit/>
          </a:bodyPr>
          <a:lstStyle/>
          <a:p>
            <a:pPr marL="150280" indent="-150280">
              <a:buFont typeface="Arial" panose="020B0604020202020204" pitchFamily="34" charset="0"/>
              <a:buChar char="•"/>
            </a:pPr>
            <a:r>
              <a:rPr lang="en-US">
                <a:solidFill>
                  <a:srgbClr val="002060"/>
                </a:solidFill>
                <a:latin typeface="Georgia" panose="02040502050405020303" pitchFamily="18" charset="0"/>
              </a:rPr>
              <a:t>In-person and virtual sessions</a:t>
            </a:r>
          </a:p>
        </p:txBody>
      </p:sp>
      <p:sp>
        <p:nvSpPr>
          <p:cNvPr id="11" name="TextBox 10">
            <a:extLst>
              <a:ext uri="{FF2B5EF4-FFF2-40B4-BE49-F238E27FC236}">
                <a16:creationId xmlns:a16="http://schemas.microsoft.com/office/drawing/2014/main" id="{B25275C2-EC87-0A7F-E9A2-F8EC01572564}"/>
              </a:ext>
            </a:extLst>
          </p:cNvPr>
          <p:cNvSpPr txBox="1"/>
          <p:nvPr/>
        </p:nvSpPr>
        <p:spPr>
          <a:xfrm rot="18680308">
            <a:off x="4888765" y="902750"/>
            <a:ext cx="1622108" cy="1200329"/>
          </a:xfrm>
          <a:prstGeom prst="rect">
            <a:avLst/>
          </a:prstGeom>
          <a:solidFill>
            <a:schemeClr val="bg1">
              <a:lumMod val="65000"/>
            </a:schemeClr>
          </a:solidFill>
        </p:spPr>
        <p:txBody>
          <a:bodyPr wrap="square" rtlCol="0">
            <a:spAutoFit/>
          </a:bodyPr>
          <a:lstStyle/>
          <a:p>
            <a:pPr marL="149856" indent="-149856">
              <a:buFont typeface="Arial" panose="020B0604020202020204" pitchFamily="34" charset="0"/>
              <a:buChar char="•"/>
            </a:pPr>
            <a:r>
              <a:rPr lang="en-US" sz="1200">
                <a:solidFill>
                  <a:srgbClr val="002060"/>
                </a:solidFill>
                <a:latin typeface="Georgia"/>
              </a:rPr>
              <a:t>In-person and virtual meeting</a:t>
            </a:r>
          </a:p>
          <a:p>
            <a:pPr marL="149856" indent="-149856">
              <a:buFont typeface="Arial" panose="020B0604020202020204" pitchFamily="34" charset="0"/>
              <a:buChar char="•"/>
            </a:pPr>
            <a:r>
              <a:rPr lang="en-US" sz="1200">
                <a:solidFill>
                  <a:srgbClr val="002060"/>
                </a:solidFill>
                <a:latin typeface="Georgia"/>
              </a:rPr>
              <a:t>State mathematics conferences</a:t>
            </a:r>
          </a:p>
          <a:p>
            <a:pPr marL="149856" indent="-149856">
              <a:buFont typeface="Arial" panose="020B0604020202020204" pitchFamily="34" charset="0"/>
              <a:buChar char="•"/>
            </a:pPr>
            <a:r>
              <a:rPr lang="en-US" sz="1200">
                <a:solidFill>
                  <a:srgbClr val="002060"/>
                </a:solidFill>
                <a:latin typeface="Georgia"/>
              </a:rPr>
              <a:t>Written expert feedback</a:t>
            </a:r>
          </a:p>
        </p:txBody>
      </p:sp>
      <p:sp>
        <p:nvSpPr>
          <p:cNvPr id="12" name="TextBox 11">
            <a:extLst>
              <a:ext uri="{FF2B5EF4-FFF2-40B4-BE49-F238E27FC236}">
                <a16:creationId xmlns:a16="http://schemas.microsoft.com/office/drawing/2014/main" id="{9451300F-956B-AAAB-C9AC-C71EF71CB95C}"/>
              </a:ext>
            </a:extLst>
          </p:cNvPr>
          <p:cNvSpPr txBox="1"/>
          <p:nvPr/>
        </p:nvSpPr>
        <p:spPr>
          <a:xfrm rot="18612366">
            <a:off x="6816251" y="1093986"/>
            <a:ext cx="1937518" cy="830997"/>
          </a:xfrm>
          <a:prstGeom prst="rect">
            <a:avLst/>
          </a:prstGeom>
          <a:solidFill>
            <a:schemeClr val="tx1"/>
          </a:solidFill>
        </p:spPr>
        <p:txBody>
          <a:bodyPr wrap="square" rtlCol="0">
            <a:spAutoFit/>
          </a:bodyPr>
          <a:lstStyle/>
          <a:p>
            <a:pPr marL="171450" indent="-171450">
              <a:buClr>
                <a:schemeClr val="bg1"/>
              </a:buClr>
              <a:buFont typeface="Arial" panose="020B0604020202020204" pitchFamily="34" charset="0"/>
              <a:buChar char="•"/>
            </a:pPr>
            <a:r>
              <a:rPr lang="en-US" sz="1200">
                <a:solidFill>
                  <a:schemeClr val="bg1"/>
                </a:solidFill>
                <a:latin typeface="Georgia" panose="02040502050405020303" pitchFamily="18" charset="0"/>
              </a:rPr>
              <a:t>Online </a:t>
            </a:r>
            <a:r>
              <a:rPr lang="en-US" sz="1200">
                <a:solidFill>
                  <a:schemeClr val="bg1"/>
                </a:solidFill>
                <a:latin typeface="Georgia"/>
              </a:rPr>
              <a:t>written</a:t>
            </a:r>
            <a:r>
              <a:rPr lang="en-US" sz="1200">
                <a:solidFill>
                  <a:schemeClr val="bg1"/>
                </a:solidFill>
                <a:latin typeface="Georgia" panose="02040502050405020303" pitchFamily="18" charset="0"/>
              </a:rPr>
              <a:t> public feedback</a:t>
            </a:r>
          </a:p>
          <a:p>
            <a:pPr marL="171450" indent="-171450">
              <a:buClr>
                <a:schemeClr val="bg1"/>
              </a:buClr>
              <a:buFont typeface="Arial" panose="020B0604020202020204" pitchFamily="34" charset="0"/>
              <a:buChar char="•"/>
            </a:pPr>
            <a:r>
              <a:rPr lang="en-US" sz="1200">
                <a:solidFill>
                  <a:schemeClr val="bg1"/>
                </a:solidFill>
                <a:latin typeface="Georgia" panose="02040502050405020303" pitchFamily="18" charset="0"/>
              </a:rPr>
              <a:t>In-person and virtual hearings</a:t>
            </a:r>
          </a:p>
        </p:txBody>
      </p:sp>
      <p:sp>
        <p:nvSpPr>
          <p:cNvPr id="23" name="TextBox 22">
            <a:extLst>
              <a:ext uri="{FF2B5EF4-FFF2-40B4-BE49-F238E27FC236}">
                <a16:creationId xmlns:a16="http://schemas.microsoft.com/office/drawing/2014/main" id="{51BF7F3D-1FA4-E36E-7BD2-2566D0C08CDA}"/>
              </a:ext>
            </a:extLst>
          </p:cNvPr>
          <p:cNvSpPr txBox="1"/>
          <p:nvPr/>
        </p:nvSpPr>
        <p:spPr>
          <a:xfrm>
            <a:off x="233071" y="3622008"/>
            <a:ext cx="4049346" cy="523220"/>
          </a:xfrm>
          <a:prstGeom prst="rect">
            <a:avLst/>
          </a:prstGeom>
          <a:solidFill>
            <a:schemeClr val="tx1">
              <a:lumMod val="60000"/>
              <a:lumOff val="40000"/>
            </a:schemeClr>
          </a:solidFill>
        </p:spPr>
        <p:txBody>
          <a:bodyPr wrap="square" rtlCol="0">
            <a:spAutoFit/>
          </a:bodyPr>
          <a:lstStyle/>
          <a:p>
            <a:pPr algn="ctr"/>
            <a:r>
              <a:rPr lang="en-US" b="1">
                <a:latin typeface="Georgia" panose="02040502050405020303" pitchFamily="18" charset="0"/>
              </a:rPr>
              <a:t>February 2022 – August 2022</a:t>
            </a:r>
            <a:br>
              <a:rPr lang="en-US" b="1">
                <a:solidFill>
                  <a:schemeClr val="bg1"/>
                </a:solidFill>
                <a:latin typeface="Georgia" panose="02040502050405020303" pitchFamily="18" charset="0"/>
              </a:rPr>
            </a:br>
            <a:r>
              <a:rPr lang="en-US" b="1">
                <a:solidFill>
                  <a:schemeClr val="bg1"/>
                </a:solidFill>
                <a:latin typeface="Georgia" panose="02040502050405020303" pitchFamily="18" charset="0"/>
              </a:rPr>
              <a:t>Input on 2016 Mathematics SOL</a:t>
            </a:r>
          </a:p>
        </p:txBody>
      </p:sp>
      <p:sp>
        <p:nvSpPr>
          <p:cNvPr id="24" name="TextBox 23">
            <a:extLst>
              <a:ext uri="{FF2B5EF4-FFF2-40B4-BE49-F238E27FC236}">
                <a16:creationId xmlns:a16="http://schemas.microsoft.com/office/drawing/2014/main" id="{B5410992-AEFE-B307-AE16-99EE5BE0F00B}"/>
              </a:ext>
            </a:extLst>
          </p:cNvPr>
          <p:cNvSpPr txBox="1"/>
          <p:nvPr/>
        </p:nvSpPr>
        <p:spPr>
          <a:xfrm>
            <a:off x="4572000" y="3622008"/>
            <a:ext cx="1932317" cy="1214335"/>
          </a:xfrm>
          <a:prstGeom prst="rect">
            <a:avLst/>
          </a:prstGeom>
          <a:solidFill>
            <a:schemeClr val="bg1">
              <a:lumMod val="50000"/>
            </a:schemeClr>
          </a:solidFill>
        </p:spPr>
        <p:txBody>
          <a:bodyPr wrap="square" rtlCol="0">
            <a:spAutoFit/>
          </a:bodyPr>
          <a:lstStyle/>
          <a:p>
            <a:pPr algn="ctr"/>
            <a:r>
              <a:rPr lang="en-US" b="1">
                <a:latin typeface="Georgia" panose="02040502050405020303" pitchFamily="18" charset="0"/>
              </a:rPr>
              <a:t>September 2022 – March 2023</a:t>
            </a:r>
          </a:p>
          <a:p>
            <a:pPr algn="ctr"/>
            <a:r>
              <a:rPr lang="en-US" b="1">
                <a:solidFill>
                  <a:schemeClr val="bg1"/>
                </a:solidFill>
                <a:latin typeface="Georgia" panose="02040502050405020303" pitchFamily="18" charset="0"/>
              </a:rPr>
              <a:t>Feedback on Draft 2023 Mathematics SOL</a:t>
            </a:r>
          </a:p>
        </p:txBody>
      </p:sp>
      <p:graphicFrame>
        <p:nvGraphicFramePr>
          <p:cNvPr id="5" name="Diagram 4" descr="Public Comment Period  2016 SOL Input&#10;Public Engagement Sessions 2016 SOL Input&#10;External Stakeholder Feedback Draft 2023 SOL&#10;Public Hearings Public Feedback Period&#10;Draft 2023 SOL">
            <a:extLst>
              <a:ext uri="{FF2B5EF4-FFF2-40B4-BE49-F238E27FC236}">
                <a16:creationId xmlns:a16="http://schemas.microsoft.com/office/drawing/2014/main" id="{E18086F6-DCE6-262F-75D7-593F03159592}"/>
              </a:ext>
            </a:extLst>
          </p:cNvPr>
          <p:cNvGraphicFramePr/>
          <p:nvPr>
            <p:extLst>
              <p:ext uri="{D42A27DB-BD31-4B8C-83A1-F6EECF244321}">
                <p14:modId xmlns:p14="http://schemas.microsoft.com/office/powerpoint/2010/main" val="3853734157"/>
              </p:ext>
            </p:extLst>
          </p:nvPr>
        </p:nvGraphicFramePr>
        <p:xfrm>
          <a:off x="159910" y="2118939"/>
          <a:ext cx="8984090" cy="189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221417CD-20D6-573B-C22F-5837842D8028}"/>
              </a:ext>
            </a:extLst>
          </p:cNvPr>
          <p:cNvSpPr txBox="1"/>
          <p:nvPr/>
        </p:nvSpPr>
        <p:spPr>
          <a:xfrm>
            <a:off x="6793900" y="3622008"/>
            <a:ext cx="1858394" cy="1169551"/>
          </a:xfrm>
          <a:prstGeom prst="rect">
            <a:avLst/>
          </a:prstGeom>
          <a:solidFill>
            <a:schemeClr val="tx1"/>
          </a:solidFill>
        </p:spPr>
        <p:txBody>
          <a:bodyPr wrap="square" lIns="91440" tIns="45720" rIns="91440" bIns="45720" rtlCol="0" anchor="t">
            <a:spAutoFit/>
          </a:bodyPr>
          <a:lstStyle/>
          <a:p>
            <a:pPr algn="ctr"/>
            <a:r>
              <a:rPr lang="en-US" b="1">
                <a:solidFill>
                  <a:schemeClr val="tx1">
                    <a:lumMod val="40000"/>
                    <a:lumOff val="60000"/>
                  </a:schemeClr>
                </a:solidFill>
                <a:latin typeface="Georgia"/>
              </a:rPr>
              <a:t>June 2023 – September 2023</a:t>
            </a:r>
            <a:r>
              <a:rPr lang="en-US" b="1">
                <a:solidFill>
                  <a:schemeClr val="tx1">
                    <a:lumMod val="40000"/>
                    <a:lumOff val="60000"/>
                  </a:schemeClr>
                </a:solidFill>
                <a:highlight>
                  <a:srgbClr val="FFFF00"/>
                </a:highlight>
                <a:latin typeface="Georgia"/>
              </a:rPr>
              <a:t> </a:t>
            </a:r>
            <a:r>
              <a:rPr lang="en-US" b="1">
                <a:solidFill>
                  <a:schemeClr val="bg1"/>
                </a:solidFill>
                <a:latin typeface="Georgia"/>
              </a:rPr>
              <a:t>Board of Education Driven Feedback</a:t>
            </a:r>
          </a:p>
        </p:txBody>
      </p:sp>
    </p:spTree>
    <p:extLst>
      <p:ext uri="{BB962C8B-B14F-4D97-AF65-F5344CB8AC3E}">
        <p14:creationId xmlns:p14="http://schemas.microsoft.com/office/powerpoint/2010/main" val="300321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a:spLocks noGrp="1"/>
          </p:cNvSpPr>
          <p:nvPr>
            <p:ph type="title"/>
          </p:nvPr>
        </p:nvSpPr>
        <p:spPr>
          <a:xfrm>
            <a:off x="0" y="341376"/>
            <a:ext cx="9144000" cy="315890"/>
          </a:xfrm>
          <a:prstGeom prst="rect">
            <a:avLst/>
          </a:prstGeom>
          <a:noFill/>
          <a:ln>
            <a:noFill/>
          </a:ln>
        </p:spPr>
        <p:txBody>
          <a:bodyPr spcFirstLastPara="1" wrap="square" lIns="617225" tIns="34275" rIns="68575" bIns="34275" anchor="b" anchorCtr="0">
            <a:noAutofit/>
          </a:bodyPr>
          <a:lstStyle/>
          <a:p>
            <a:pPr marL="0" lvl="0" indent="0" rtl="0">
              <a:lnSpc>
                <a:spcPct val="90000"/>
              </a:lnSpc>
              <a:spcBef>
                <a:spcPts val="0"/>
              </a:spcBef>
              <a:spcAft>
                <a:spcPts val="0"/>
              </a:spcAft>
              <a:buClr>
                <a:schemeClr val="dk1"/>
              </a:buClr>
              <a:buSzPts val="3240"/>
              <a:buFont typeface="Georgia"/>
              <a:buNone/>
            </a:pPr>
            <a:r>
              <a:rPr lang="en-US" sz="2600">
                <a:latin typeface="Georgia" panose="02040502050405020303" pitchFamily="18" charset="0"/>
              </a:rPr>
              <a:t>Mathematics SOL Revision Process Timeline -2022  </a:t>
            </a:r>
            <a:endParaRPr sz="2600">
              <a:latin typeface="Georgia" panose="02040502050405020303" pitchFamily="18" charset="0"/>
            </a:endParaRPr>
          </a:p>
        </p:txBody>
      </p:sp>
      <p:sp>
        <p:nvSpPr>
          <p:cNvPr id="316" name="Google Shape;31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graphicFrame>
        <p:nvGraphicFramePr>
          <p:cNvPr id="2" name="Table 1">
            <a:extLst>
              <a:ext uri="{FF2B5EF4-FFF2-40B4-BE49-F238E27FC236}">
                <a16:creationId xmlns:a16="http://schemas.microsoft.com/office/drawing/2014/main" id="{12F8476D-6424-44C1-87AB-D8A0FE431C98}"/>
              </a:ext>
            </a:extLst>
          </p:cNvPr>
          <p:cNvGraphicFramePr>
            <a:graphicFrameLocks noGrp="1"/>
          </p:cNvGraphicFramePr>
          <p:nvPr>
            <p:extLst>
              <p:ext uri="{D42A27DB-BD31-4B8C-83A1-F6EECF244321}">
                <p14:modId xmlns:p14="http://schemas.microsoft.com/office/powerpoint/2010/main" val="4227847710"/>
              </p:ext>
            </p:extLst>
          </p:nvPr>
        </p:nvGraphicFramePr>
        <p:xfrm>
          <a:off x="645926" y="1064639"/>
          <a:ext cx="7644383" cy="3257640"/>
        </p:xfrm>
        <a:graphic>
          <a:graphicData uri="http://schemas.openxmlformats.org/drawingml/2006/table">
            <a:tbl>
              <a:tblPr firstRow="1" firstCol="1" bandRow="1">
                <a:tableStyleId>{64C8BA91-00B2-47A3-B945-543557C1B41E}</a:tableStyleId>
              </a:tblPr>
              <a:tblGrid>
                <a:gridCol w="2199292">
                  <a:extLst>
                    <a:ext uri="{9D8B030D-6E8A-4147-A177-3AD203B41FA5}">
                      <a16:colId xmlns:a16="http://schemas.microsoft.com/office/drawing/2014/main" val="3117641543"/>
                    </a:ext>
                  </a:extLst>
                </a:gridCol>
                <a:gridCol w="5445091">
                  <a:extLst>
                    <a:ext uri="{9D8B030D-6E8A-4147-A177-3AD203B41FA5}">
                      <a16:colId xmlns:a16="http://schemas.microsoft.com/office/drawing/2014/main" val="2282302469"/>
                    </a:ext>
                  </a:extLst>
                </a:gridCol>
              </a:tblGrid>
              <a:tr h="591494">
                <a:tc>
                  <a:txBody>
                    <a:bodyPr/>
                    <a:lstStyle/>
                    <a:p>
                      <a:pPr marL="0" marR="0" algn="l" fontAlgn="base">
                        <a:spcBef>
                          <a:spcPts val="0"/>
                        </a:spcBef>
                        <a:spcAft>
                          <a:spcPts val="0"/>
                        </a:spcAft>
                      </a:pPr>
                      <a:r>
                        <a:rPr lang="en-US" sz="1600" b="1">
                          <a:effectLst/>
                          <a:latin typeface="Georgia" panose="02040502050405020303" pitchFamily="18" charset="0"/>
                          <a:cs typeface="Calibri" panose="020F0502020204030204" pitchFamily="34" charset="0"/>
                        </a:rPr>
                        <a:t>January - February 2022</a:t>
                      </a:r>
                      <a:endParaRPr lang="en-US" sz="1600" b="1">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effectLst/>
                          <a:latin typeface="Georgia" panose="02040502050405020303" pitchFamily="18" charset="0"/>
                          <a:cs typeface="Calibri" panose="020F0502020204030204" pitchFamily="34" charset="0"/>
                        </a:rPr>
                        <a:t>BOE Approves SOL Timeline and Public Comment Period -2016 Mathematics Standards of Learning</a:t>
                      </a:r>
                      <a:endParaRPr lang="en-US" sz="16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369080"/>
                  </a:ext>
                </a:extLst>
              </a:tr>
              <a:tr h="445832">
                <a:tc>
                  <a:txBody>
                    <a:bodyPr/>
                    <a:lstStyle/>
                    <a:p>
                      <a:pPr marL="0" marR="0" algn="l" fontAlgn="base">
                        <a:spcBef>
                          <a:spcPts val="0"/>
                        </a:spcBef>
                        <a:spcAft>
                          <a:spcPts val="0"/>
                        </a:spcAft>
                      </a:pPr>
                      <a:r>
                        <a:rPr lang="en-US" sz="1600" b="1">
                          <a:effectLst/>
                          <a:latin typeface="Georgia" panose="02040502050405020303" pitchFamily="18" charset="0"/>
                          <a:cs typeface="Calibri" panose="020F0502020204030204" pitchFamily="34" charset="0"/>
                        </a:rPr>
                        <a:t>May - June 2022</a:t>
                      </a:r>
                      <a:endParaRPr lang="en-US" sz="1600" b="1">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effectLst/>
                          <a:latin typeface="Georgia" panose="02040502050405020303" pitchFamily="18" charset="0"/>
                          <a:cs typeface="Calibri" panose="020F0502020204030204" pitchFamily="34" charset="0"/>
                        </a:rPr>
                        <a:t>Public Engagement Sessions</a:t>
                      </a:r>
                      <a:endParaRPr lang="en-US" sz="16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323508"/>
                  </a:ext>
                </a:extLst>
              </a:tr>
              <a:tr h="591494">
                <a:tc>
                  <a:txBody>
                    <a:bodyPr/>
                    <a:lstStyle/>
                    <a:p>
                      <a:pPr marL="0" marR="0" algn="l" fontAlgn="base">
                        <a:spcBef>
                          <a:spcPts val="0"/>
                        </a:spcBef>
                        <a:spcAft>
                          <a:spcPts val="0"/>
                        </a:spcAft>
                      </a:pPr>
                      <a:r>
                        <a:rPr lang="en-US" sz="1600" b="1">
                          <a:effectLst/>
                          <a:latin typeface="Georgia" panose="02040502050405020303" pitchFamily="18" charset="0"/>
                          <a:cs typeface="Calibri" panose="020F0502020204030204" pitchFamily="34" charset="0"/>
                        </a:rPr>
                        <a:t>June 2022</a:t>
                      </a:r>
                      <a:endParaRPr lang="en-US" sz="1600" b="1">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effectLst/>
                          <a:latin typeface="Georgia" panose="02040502050405020303" pitchFamily="18" charset="0"/>
                          <a:cs typeface="Calibri" panose="020F0502020204030204" pitchFamily="34" charset="0"/>
                        </a:rPr>
                        <a:t>Math Education Advisory Committee (MEAC) Meeting</a:t>
                      </a:r>
                    </a:p>
                    <a:p>
                      <a:pPr marL="0" marR="0" algn="l" fontAlgn="base">
                        <a:spcBef>
                          <a:spcPts val="0"/>
                        </a:spcBef>
                        <a:spcAft>
                          <a:spcPts val="0"/>
                        </a:spcAft>
                      </a:pPr>
                      <a:r>
                        <a:rPr lang="en-US" sz="1600">
                          <a:effectLst/>
                          <a:latin typeface="Georgia" panose="02040502050405020303" pitchFamily="18" charset="0"/>
                          <a:cs typeface="Calibri" panose="020F0502020204030204" pitchFamily="34" charset="0"/>
                        </a:rPr>
                        <a:t>K-12 SOL Review Committee Convened</a:t>
                      </a:r>
                      <a:endParaRPr lang="en-US" sz="16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078302"/>
                  </a:ext>
                </a:extLst>
              </a:tr>
              <a:tr h="591494">
                <a:tc>
                  <a:txBody>
                    <a:bodyPr/>
                    <a:lstStyle/>
                    <a:p>
                      <a:pPr marL="0" marR="0" algn="l" fontAlgn="base">
                        <a:spcBef>
                          <a:spcPts val="0"/>
                        </a:spcBef>
                        <a:spcAft>
                          <a:spcPts val="0"/>
                        </a:spcAft>
                      </a:pPr>
                      <a:r>
                        <a:rPr lang="en-US" sz="1600" b="1">
                          <a:effectLst/>
                          <a:latin typeface="Georgia" panose="02040502050405020303" pitchFamily="18" charset="0"/>
                          <a:cs typeface="Calibri" panose="020F0502020204030204" pitchFamily="34" charset="0"/>
                        </a:rPr>
                        <a:t>July - August 2022</a:t>
                      </a:r>
                      <a:endParaRPr lang="en-US" sz="1600" b="1">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effectLst/>
                          <a:latin typeface="Georgia" panose="02040502050405020303" pitchFamily="18" charset="0"/>
                          <a:cs typeface="Calibri" panose="020F0502020204030204" pitchFamily="34" charset="0"/>
                        </a:rPr>
                        <a:t>VDOE and K-12 Committee Leads Review Draft Mathematics SOL</a:t>
                      </a:r>
                      <a:endParaRPr lang="en-US" sz="16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610558"/>
                  </a:ext>
                </a:extLst>
              </a:tr>
              <a:tr h="445832">
                <a:tc>
                  <a:txBody>
                    <a:bodyPr/>
                    <a:lstStyle/>
                    <a:p>
                      <a:pPr marL="0" marR="0" algn="l" fontAlgn="base">
                        <a:spcBef>
                          <a:spcPts val="0"/>
                        </a:spcBef>
                        <a:spcAft>
                          <a:spcPts val="0"/>
                        </a:spcAft>
                      </a:pPr>
                      <a:r>
                        <a:rPr lang="en-US" sz="1600" b="1">
                          <a:effectLst/>
                          <a:latin typeface="Georgia" panose="02040502050405020303" pitchFamily="18" charset="0"/>
                          <a:cs typeface="Calibri" panose="020F0502020204030204" pitchFamily="34" charset="0"/>
                        </a:rPr>
                        <a:t>September 2022</a:t>
                      </a:r>
                      <a:endParaRPr lang="en-US" sz="1600" b="1">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effectLst/>
                          <a:latin typeface="Georgia" panose="02040502050405020303" pitchFamily="18" charset="0"/>
                          <a:cs typeface="Calibri" panose="020F0502020204030204" pitchFamily="34" charset="0"/>
                        </a:rPr>
                        <a:t>Math Education Advisory Committee (MEAC) Meeting</a:t>
                      </a:r>
                      <a:endParaRPr lang="en-US" sz="16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518591"/>
                  </a:ext>
                </a:extLst>
              </a:tr>
              <a:tr h="591494">
                <a:tc>
                  <a:txBody>
                    <a:bodyPr/>
                    <a:lstStyle/>
                    <a:p>
                      <a:pPr marL="0" marR="0" algn="l" fontAlgn="base">
                        <a:spcBef>
                          <a:spcPts val="0"/>
                        </a:spcBef>
                        <a:spcAft>
                          <a:spcPts val="0"/>
                        </a:spcAft>
                      </a:pPr>
                      <a:r>
                        <a:rPr lang="en-US" sz="1600" b="1">
                          <a:effectLst/>
                          <a:latin typeface="Georgia" panose="02040502050405020303" pitchFamily="18" charset="0"/>
                          <a:cs typeface="Calibri" panose="020F0502020204030204" pitchFamily="34" charset="0"/>
                        </a:rPr>
                        <a:t>November – December 2022</a:t>
                      </a:r>
                      <a:endParaRPr lang="en-US" sz="1600" b="1">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ase">
                        <a:spcBef>
                          <a:spcPts val="0"/>
                        </a:spcBef>
                        <a:spcAft>
                          <a:spcPts val="0"/>
                        </a:spcAft>
                      </a:pPr>
                      <a:r>
                        <a:rPr lang="en-US" sz="1600">
                          <a:effectLst/>
                          <a:latin typeface="Georgia" panose="02040502050405020303" pitchFamily="18" charset="0"/>
                          <a:cs typeface="Calibri" panose="020F0502020204030204" pitchFamily="34" charset="0"/>
                        </a:rPr>
                        <a:t>External Review Committee Meetings</a:t>
                      </a:r>
                    </a:p>
                    <a:p>
                      <a:pPr marL="0" marR="0" algn="l" fontAlgn="base">
                        <a:spcBef>
                          <a:spcPts val="0"/>
                        </a:spcBef>
                        <a:spcAft>
                          <a:spcPts val="0"/>
                        </a:spcAft>
                      </a:pPr>
                      <a:r>
                        <a:rPr lang="en-US" sz="1600">
                          <a:effectLst/>
                          <a:latin typeface="Georgia" panose="02040502050405020303" pitchFamily="18" charset="0"/>
                          <a:cs typeface="Calibri" panose="020F0502020204030204" pitchFamily="34" charset="0"/>
                        </a:rPr>
                        <a:t>Math Education Advisory Committee (MEAC) Meeting</a:t>
                      </a:r>
                      <a:endParaRPr lang="en-US" sz="16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617114"/>
                  </a:ext>
                </a:extLst>
              </a:tr>
            </a:tbl>
          </a:graphicData>
        </a:graphic>
      </p:graphicFrame>
      <p:sp>
        <p:nvSpPr>
          <p:cNvPr id="3" name="Google Shape;243;p42" descr="Label for bottom of slide shows Virginia Department of Education, 2023">
            <a:extLst>
              <a:ext uri="{FF2B5EF4-FFF2-40B4-BE49-F238E27FC236}">
                <a16:creationId xmlns:a16="http://schemas.microsoft.com/office/drawing/2014/main" id="{38F8606D-B2FE-0740-533A-B82130D4A9BD}"/>
              </a:ext>
            </a:extLst>
          </p:cNvPr>
          <p:cNvSpPr txBox="1"/>
          <p:nvPr/>
        </p:nvSpPr>
        <p:spPr>
          <a:xfrm>
            <a:off x="2890405" y="4748457"/>
            <a:ext cx="356754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3C71"/>
                </a:solidFill>
                <a:latin typeface="Georgia" panose="02040502050405020303" pitchFamily="18" charset="0"/>
                <a:ea typeface="Calibri"/>
                <a:cs typeface="Calibri"/>
                <a:sym typeface="Calibri"/>
              </a:rPr>
              <a:t>Virginia Department of Education, 2023</a:t>
            </a:r>
            <a:endParaRPr sz="1400" b="0" i="0" u="none" strike="noStrike" cap="none">
              <a:solidFill>
                <a:srgbClr val="003C71"/>
              </a:solidFill>
              <a:latin typeface="Georgia" panose="02040502050405020303" pitchFamily="18" charset="0"/>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c2c5aab-b472-4b8f-a7fa-721e1e86a722">
      <UserInfo>
        <DisplayName>Schultz, Elizabeth (DOE)</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4" ma:contentTypeDescription="Create a new document." ma:contentTypeScope="" ma:versionID="3f07ba3cc33c2c26749dd626add05ab5">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f06c3e957ac8c8636c467aaa4aac52a1"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29938A-24FF-4B32-8B0E-2F4697A48CA6}">
  <ds:schemaRefs>
    <ds:schemaRef ds:uri="4c2c5aab-b472-4b8f-a7fa-721e1e86a722"/>
    <ds:schemaRef ds:uri="4e0288d3-37a8-40e6-825f-eff74d783f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7677FC-D4A0-41DB-87F2-5B9A54E33BCA}">
  <ds:schemaRefs>
    <ds:schemaRef ds:uri="http://schemas.microsoft.com/sharepoint/v3/contenttype/forms"/>
  </ds:schemaRefs>
</ds:datastoreItem>
</file>

<file path=customXml/itemProps3.xml><?xml version="1.0" encoding="utf-8"?>
<ds:datastoreItem xmlns:ds="http://schemas.openxmlformats.org/officeDocument/2006/customXml" ds:itemID="{E5501887-2074-4AF8-8B7E-F5F6A4560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9005b6-5a38-4419-91fa-ebdf32acfed3"/>
    <ds:schemaRef ds:uri="4c2c5aab-b472-4b8f-a7fa-721e1e86a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53</Slides>
  <Notes>48</Notes>
  <HiddenSlides>0</HiddenSlide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Office Theme</vt:lpstr>
      <vt:lpstr>Office Theme</vt:lpstr>
      <vt:lpstr>Simple Light</vt:lpstr>
      <vt:lpstr>1_Office Theme</vt:lpstr>
      <vt:lpstr>DRAFT 2023 Mathematics Standards of Learning </vt:lpstr>
      <vt:lpstr>Objective and Agenda</vt:lpstr>
      <vt:lpstr>Best in Class – Mathematics SOL</vt:lpstr>
      <vt:lpstr>Standards of Quality</vt:lpstr>
      <vt:lpstr>Overview and Organization of Mathematics Standards of Learning</vt:lpstr>
      <vt:lpstr>K-12 Mathematics Courses in Virginia</vt:lpstr>
      <vt:lpstr>2023 Mathematics Standards of Learning Revision Timeline</vt:lpstr>
      <vt:lpstr> Stakeholder Input and feedback Process</vt:lpstr>
      <vt:lpstr>Mathematics SOL Revision Process Timeline -2022  </vt:lpstr>
      <vt:lpstr>Mathematics SOL Revision Process Timeline -2023 </vt:lpstr>
      <vt:lpstr>Mathematics Education Advisory Committee (MEAC) </vt:lpstr>
      <vt:lpstr>MEAC Members</vt:lpstr>
      <vt:lpstr> Stakeholder Input Received on 2016 Standards</vt:lpstr>
      <vt:lpstr>2016 Mathematics SOL Stakeholder Input</vt:lpstr>
      <vt:lpstr>Summary of Stakeholder Comments</vt:lpstr>
      <vt:lpstr>Draft 2023 Mathematics SOL Stakeholder Feedback</vt:lpstr>
      <vt:lpstr>Upcoming Stakeholder Feedback</vt:lpstr>
      <vt:lpstr>Summary of Changes Draft 2023 Mathematics SOL </vt:lpstr>
      <vt:lpstr>Increase Rigor and Depth</vt:lpstr>
      <vt:lpstr>2023 Mathematics Standards of Learning Revision</vt:lpstr>
      <vt:lpstr>Learning Progression of Basic Facts</vt:lpstr>
      <vt:lpstr>2023 Draft Mathematics Fact Development (multiplication and division)</vt:lpstr>
      <vt:lpstr>2023 Draft Mathematics Basic Fact Development (addition and subtraction)</vt:lpstr>
      <vt:lpstr>Components of Computational Fluency</vt:lpstr>
      <vt:lpstr>Improve Vertical Coherence (Computation of Whole Numbers Grades 1-4)</vt:lpstr>
      <vt:lpstr>Improve Vertical Coherence - Understanding of Fractions (Grades 2-5)</vt:lpstr>
      <vt:lpstr>Improve Vertical Coherence - Geometric Relationships in Grades 4-7 </vt:lpstr>
      <vt:lpstr>Improve Vertical Coherence (Functions - Grade 8 through Mathematical Analysis)</vt:lpstr>
      <vt:lpstr>Greater Support for the Connection of Concepts within a Grade/Course - Congruence</vt:lpstr>
      <vt:lpstr>Greater Support for the Connection of Concepts - Grade 7 Proportional Reasoning </vt:lpstr>
      <vt:lpstr>Additional Data Analysis to Support Post Secondary Thinking</vt:lpstr>
      <vt:lpstr>Embed the Mathematics Process Goals - Elementary</vt:lpstr>
      <vt:lpstr>Embed the Mathematics Process Goals - Representation in Grades 6-8 </vt:lpstr>
      <vt:lpstr>Embed the Mathematics Process Goals - Secondary </vt:lpstr>
      <vt:lpstr>Draft 2023 Mathematics  SOL Documents</vt:lpstr>
      <vt:lpstr>Virginia Department of Education, 2023</vt:lpstr>
      <vt:lpstr>Comparison of structure between 2016 Standards &amp; 2023 Draft Standards</vt:lpstr>
      <vt:lpstr>Comparison of structure between 2016 Standards &amp; 2023 Draft Standards</vt:lpstr>
      <vt:lpstr>Sample Grade 7 Standards of Learning Document</vt:lpstr>
      <vt:lpstr>Sample Grade 7 Summary Document (1 of 4)</vt:lpstr>
      <vt:lpstr>Sample Grade 7 Summary Document (2 of 4)</vt:lpstr>
      <vt:lpstr>Sample Grade 7 Summary Document (3 of 4)</vt:lpstr>
      <vt:lpstr>Sample Grade 7 Summary Document (4 of 4)</vt:lpstr>
      <vt:lpstr>Primary References to Support Revision Process</vt:lpstr>
      <vt:lpstr>What does this mean for Mathematics Assessment?</vt:lpstr>
      <vt:lpstr>Mathematics Assessment in Virginia Public Schools</vt:lpstr>
      <vt:lpstr>Mathematics Assessment</vt:lpstr>
      <vt:lpstr>Next Steps</vt:lpstr>
      <vt:lpstr>Next Steps Mathematics SOL Revisions</vt:lpstr>
      <vt:lpstr>Next Steps - Implementation of the 2023 Mathematics SOL – Professional Learning</vt:lpstr>
      <vt:lpstr>Next Steps - Implementation of the 2023 Mathematics SOL – Instructional Resources</vt:lpstr>
      <vt:lpstr>Discussion and Feedback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Mathematics Standards of Learning 2023 Revision Process Update   Office of STEM and Innovation:  Dr. Brendon Albon, Director Tina Mazzacane, Mathematics Coordinator Debra Delozier, Mathematics Specialist Kristin Williams-Faus, Mathematics and Special Education Specialist Jessica Brown, Ed.D., Mathematics Intervention Specialist</dc:title>
  <dc:creator>Mazzacane, Tina (DOE)</dc:creator>
  <cp:revision>5</cp:revision>
  <cp:lastPrinted>2023-06-02T14:23:36Z</cp:lastPrinted>
  <dcterms:modified xsi:type="dcterms:W3CDTF">2023-06-08T01:08:09Z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ies>
</file>