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7"/>
  </p:notesMasterIdLst>
  <p:sldIdLst>
    <p:sldId id="256" r:id="rId5"/>
    <p:sldId id="357" r:id="rId6"/>
    <p:sldId id="459" r:id="rId7"/>
    <p:sldId id="463" r:id="rId8"/>
    <p:sldId id="358" r:id="rId9"/>
    <p:sldId id="359" r:id="rId10"/>
    <p:sldId id="363" r:id="rId11"/>
    <p:sldId id="362" r:id="rId12"/>
    <p:sldId id="364" r:id="rId13"/>
    <p:sldId id="458" r:id="rId14"/>
    <p:sldId id="460" r:id="rId15"/>
    <p:sldId id="454"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Georgia" panose="02040502050405020303" pitchFamily="18" charset="0"/>
      <p:regular r:id="rId22"/>
      <p:bold r:id="rId23"/>
      <p:italic r:id="rId24"/>
      <p:boldItalic r:id="rId25"/>
    </p:embeddedFont>
    <p:embeddedFont>
      <p:font typeface="Josefin Sans" pitchFamily="2" charset="0"/>
      <p:regular r:id="rId26"/>
    </p:embeddedFont>
    <p:embeddedFont>
      <p:font typeface="Trebuchet MS" panose="020B0603020202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4" roundtripDataSignature="AMtx7mjw7TX6gmB4qcjfzdyGF37OjHUz0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9BC11-067C-9A38-D6F5-CA81B11225F9}" name="Conway, Jenna (DOE)" initials="CJ(" userId="S::Jenna.Conway@doe.virginia.gov::da588274-f37c-454d-8548-dcbcfca12eb4" providerId="AD"/>
  <p188:author id="{90ACCF35-C068-221B-E1C5-B8A3E115AFC6}" name="Meyers, Kris (DOE)" initials="M(" userId="S::kris.meyers@doe.virginia.gov::50142cab-4367-48b0-8975-b70aaa041464" providerId="AD"/>
  <p188:author id="{C23C093C-EAA5-22BE-7359-F00A68B7CF3A}" name="Williams, Jeff (DOE)" initials="W(" userId="S::jeff.williams@doe.virginia.gov::81f6353a-f281-4cb3-9e8d-a2c3b4191e92" providerId="AD"/>
  <p188:author id="{F5179361-C5AA-5518-2A23-A37BFE436F02}" name="Williams, Alyson (DOE)" initials="WA(" userId="S::Alyson.Williams@doe.virginia.gov::a184ff95-6a3e-4639-a5dd-aa9079c2f8e5" providerId="AD"/>
  <p188:author id="{F40E6F77-4BF1-1087-9F1B-A618C3D06642}" name="Ullrich, Rebecca (DOE)" initials="U(" userId="S::rebecca.ullrich@doe.virginia.gov::21f24c1b-3c1d-479f-959f-cc8655c3d077" providerId="AD"/>
  <p188:author id="{64A1B783-91AA-7229-BBBF-07B1194D427D}" name="Dawson, Victoria (DOE)" initials="D(" userId="S::victoria.dawson@doe.virginia.gov::4e2b1462-9b46-4cc3-8b43-146497f419dc" providerId="AD"/>
  <p188:author id="{858A8BBB-1D81-C666-F9BA-ADA820A1A511}" name="Kris Meyers" initials="KM" userId="Kris Meyers" providerId="None"/>
  <p188:author id="{860213D2-869B-2015-C61C-17755D5D63B1}" name="Silva, Jessica (DOE)" initials="S(" userId="S::jessica.silva@doe.virginia.gov::4c15eef4-92d0-4862-84d6-50c846f24a4e" providerId="AD"/>
  <p188:author id="{304F4ED4-FAFF-AA32-46D9-5EC3C0FD7ED8}" name="Lewis, Alieyyah (DOE)" initials="L(" userId="S::alieyyah.lewis@doe.virginia.gov::3634c69b-c875-408b-9dfd-5c27433a6acb" providerId="AD"/>
  <p188:author id="{0D29ACD5-F33D-CB40-A602-3B24A9212823}" name="Lewis, Alieyyah (DOE)" initials="LA(" userId="S::Alieyyah.Lewis@doe.virginia.gov::3634c69b-c875-408b-9dfd-5c27433a6acb" providerId="AD"/>
  <p188:author id="{C4E1B6DC-DADF-365B-DF3E-C06827ED6E0E}" name="Mcpherson, Alexandra (DOE)" initials="M(" userId="S::alexandra.mcpherson@doe.virginia.gov::2ae015af-1c32-4972-9827-086e81e31552" providerId="AD"/>
  <p188:author id="{D73278E5-C70B-77E2-F6D8-7A29B43DF2D4}" name="Williams, Alyson (DOE)" initials="W(" userId="S::alyson.williams@doe.virginia.gov::a184ff95-6a3e-4639-a5dd-aa9079c2f8e5" providerId="AD"/>
  <p188:author id="{A25E0BED-760B-E88D-1B08-2F627EC13FEC}" name="Conway, Jenna (DOE)" initials="C(" userId="S::jenna.conway@doe.virginia.gov::da588274-f37c-454d-8548-dcbcfca12eb4" providerId="AD"/>
  <p188:author id="{A48A8FED-EE4F-EC23-C69D-BBE82F65768F}" name="Armstrong, Tatanishia (DOE)" initials="A(" userId="S::tatanishia.armstrong@doe.virginia.gov::b58f8e7c-6df5-46ad-891d-90ecb062107f" providerId="AD"/>
  <p188:author id="{8CCA8AF7-000D-16BA-C7B3-C789E173B23E}" name="Carroll, Erin (DOE)" initials="C(" userId="S::erin.carroll@doe.virginia.gov::de77b364-7ec6-4daf-8747-600d7b5ee91f" providerId="AD"/>
  <p188:author id="{32F73DF8-96B2-1133-644E-A1A71758DEAD}" name="Mitzner, Lucy (DOE)" initials="M(" userId="S::lucy.mitzner@doe.virginia.gov::772df971-21bb-44fa-a5df-17914fadb1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327B4-F933-45F5-9A94-3CEE30D42E21}" v="29" dt="2023-06-07T21:40:48.969"/>
  </p1510:revLst>
</p1510:revInfo>
</file>

<file path=ppt/tableStyles.xml><?xml version="1.0" encoding="utf-8"?>
<a:tblStyleLst xmlns:a="http://schemas.openxmlformats.org/drawingml/2006/main" def="{86BF8636-8523-4F47-ACF0-9A4BCA7EB962}">
  <a:tblStyle styleId="{86BF8636-8523-4F47-ACF0-9A4BCA7EB96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7D1495A-898E-44D1-8339-1F7BBB4E55B8}"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3">
              <a:alpha val="20000"/>
            </a:schemeClr>
          </a:solidFill>
        </a:fill>
      </a:tcStyle>
    </a:band1H>
    <a:band2H>
      <a:tcTxStyle/>
      <a:tcStyle>
        <a:tcBdr/>
      </a:tcStyle>
    </a:band2H>
    <a:band1V>
      <a:tcTxStyle/>
      <a:tcStyle>
        <a:tcBdr/>
        <a:fill>
          <a:solidFill>
            <a:schemeClr val="accent3">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3"/>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3"/>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8E5D632-C023-4C9A-85D3-3C5D9C9D817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138" Type="http://schemas.openxmlformats.org/officeDocument/2006/relationships/tableStyles" Target="tableStyles.xml"/><Relationship Id="rId14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13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4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13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13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134" Type="http://customschemas.google.com/relationships/presentationmetadata" Target="metadata"/><Relationship Id="rId139"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ons, Lisa (DOE)" userId="S::lisa.coons@doe.virginia.gov::71ca6cf0-816b-4c42-ba9b-8f0829fd5aad" providerId="AD" clId="Web-{BC214990-120F-76DE-7D89-599621D21289}"/>
    <pc:docChg chg="sldOrd">
      <pc:chgData name="Coons, Lisa (DOE)" userId="S::lisa.coons@doe.virginia.gov::71ca6cf0-816b-4c42-ba9b-8f0829fd5aad" providerId="AD" clId="Web-{BC214990-120F-76DE-7D89-599621D21289}" dt="2023-05-30T14:24:05.033" v="2"/>
      <pc:docMkLst>
        <pc:docMk/>
      </pc:docMkLst>
      <pc:sldChg chg="ord">
        <pc:chgData name="Coons, Lisa (DOE)" userId="S::lisa.coons@doe.virginia.gov::71ca6cf0-816b-4c42-ba9b-8f0829fd5aad" providerId="AD" clId="Web-{BC214990-120F-76DE-7D89-599621D21289}" dt="2023-05-30T14:22:26.375" v="1"/>
        <pc:sldMkLst>
          <pc:docMk/>
          <pc:sldMk cId="2913403177" sldId="459"/>
        </pc:sldMkLst>
      </pc:sldChg>
      <pc:sldChg chg="ord">
        <pc:chgData name="Coons, Lisa (DOE)" userId="S::lisa.coons@doe.virginia.gov::71ca6cf0-816b-4c42-ba9b-8f0829fd5aad" providerId="AD" clId="Web-{BC214990-120F-76DE-7D89-599621D21289}" dt="2023-05-30T14:24:05.033" v="2"/>
        <pc:sldMkLst>
          <pc:docMk/>
          <pc:sldMk cId="309593571" sldId="463"/>
        </pc:sldMkLst>
      </pc:sldChg>
    </pc:docChg>
  </pc:docChgLst>
  <pc:docChgLst>
    <pc:chgData name="Conway, Jenna (DOE)" userId="S::jenna.conway@doe.virginia.gov::da588274-f37c-454d-8548-dcbcfca12eb4" providerId="AD" clId="Web-{41A327B4-F933-45F5-9A94-3CEE30D42E21}"/>
    <pc:docChg chg="modSld">
      <pc:chgData name="Conway, Jenna (DOE)" userId="S::jenna.conway@doe.virginia.gov::da588274-f37c-454d-8548-dcbcfca12eb4" providerId="AD" clId="Web-{41A327B4-F933-45F5-9A94-3CEE30D42E21}" dt="2023-06-07T21:40:48.969" v="27" actId="1076"/>
      <pc:docMkLst>
        <pc:docMk/>
      </pc:docMkLst>
      <pc:sldChg chg="modSp">
        <pc:chgData name="Conway, Jenna (DOE)" userId="S::jenna.conway@doe.virginia.gov::da588274-f37c-454d-8548-dcbcfca12eb4" providerId="AD" clId="Web-{41A327B4-F933-45F5-9A94-3CEE30D42E21}" dt="2023-06-07T21:40:48.969" v="27" actId="1076"/>
        <pc:sldMkLst>
          <pc:docMk/>
          <pc:sldMk cId="309593571" sldId="463"/>
        </pc:sldMkLst>
        <pc:spChg chg="mod">
          <ac:chgData name="Conway, Jenna (DOE)" userId="S::jenna.conway@doe.virginia.gov::da588274-f37c-454d-8548-dcbcfca12eb4" providerId="AD" clId="Web-{41A327B4-F933-45F5-9A94-3CEE30D42E21}" dt="2023-06-07T21:40:48.969" v="26" actId="1076"/>
          <ac:spMkLst>
            <pc:docMk/>
            <pc:sldMk cId="309593571" sldId="463"/>
            <ac:spMk id="4" creationId="{DA2E8157-F1E5-B877-4D33-19DEABC41484}"/>
          </ac:spMkLst>
        </pc:spChg>
        <pc:spChg chg="mod">
          <ac:chgData name="Conway, Jenna (DOE)" userId="S::jenna.conway@doe.virginia.gov::da588274-f37c-454d-8548-dcbcfca12eb4" providerId="AD" clId="Web-{41A327B4-F933-45F5-9A94-3CEE30D42E21}" dt="2023-06-07T21:40:48.969" v="27" actId="1076"/>
          <ac:spMkLst>
            <pc:docMk/>
            <pc:sldMk cId="309593571" sldId="463"/>
            <ac:spMk id="5" creationId="{448D53EF-2965-1A9F-E606-BF0C1DFA720A}"/>
          </ac:spMkLst>
        </pc:spChg>
        <pc:spChg chg="mod">
          <ac:chgData name="Conway, Jenna (DOE)" userId="S::jenna.conway@doe.virginia.gov::da588274-f37c-454d-8548-dcbcfca12eb4" providerId="AD" clId="Web-{41A327B4-F933-45F5-9A94-3CEE30D42E21}" dt="2023-06-07T21:40:27.578" v="20" actId="20577"/>
          <ac:spMkLst>
            <pc:docMk/>
            <pc:sldMk cId="309593571" sldId="463"/>
            <ac:spMk id="188" creationId="{00000000-0000-0000-0000-000000000000}"/>
          </ac:spMkLst>
        </pc:spChg>
      </pc:sldChg>
    </pc:docChg>
  </pc:docChgLst>
  <pc:docChgLst>
    <pc:chgData name="Silva, Jessica (DOE)" userId="S::jessica.silva@doe.virginia.gov::4c15eef4-92d0-4862-84d6-50c846f24a4e" providerId="AD" clId="Web-{DE6CA2D8-E63E-4F15-F029-EBF8DC7E9DC6}"/>
    <pc:docChg chg="modSld">
      <pc:chgData name="Silva, Jessica (DOE)" userId="S::jessica.silva@doe.virginia.gov::4c15eef4-92d0-4862-84d6-50c846f24a4e" providerId="AD" clId="Web-{DE6CA2D8-E63E-4F15-F029-EBF8DC7E9DC6}" dt="2023-06-07T17:13:50.526" v="145" actId="14100"/>
      <pc:docMkLst>
        <pc:docMk/>
      </pc:docMkLst>
      <pc:sldChg chg="modSp">
        <pc:chgData name="Silva, Jessica (DOE)" userId="S::jessica.silva@doe.virginia.gov::4c15eef4-92d0-4862-84d6-50c846f24a4e" providerId="AD" clId="Web-{DE6CA2D8-E63E-4F15-F029-EBF8DC7E9DC6}" dt="2023-06-07T17:13:50.526" v="145" actId="14100"/>
        <pc:sldMkLst>
          <pc:docMk/>
          <pc:sldMk cId="309593571" sldId="463"/>
        </pc:sldMkLst>
        <pc:spChg chg="mod">
          <ac:chgData name="Silva, Jessica (DOE)" userId="S::jessica.silva@doe.virginia.gov::4c15eef4-92d0-4862-84d6-50c846f24a4e" providerId="AD" clId="Web-{DE6CA2D8-E63E-4F15-F029-EBF8DC7E9DC6}" dt="2023-06-07T17:13:50.526" v="145" actId="14100"/>
          <ac:spMkLst>
            <pc:docMk/>
            <pc:sldMk cId="309593571" sldId="463"/>
            <ac:spMk id="4" creationId="{DA2E8157-F1E5-B877-4D33-19DEABC41484}"/>
          </ac:spMkLst>
        </pc:spChg>
        <pc:spChg chg="mod">
          <ac:chgData name="Silva, Jessica (DOE)" userId="S::jessica.silva@doe.virginia.gov::4c15eef4-92d0-4862-84d6-50c846f24a4e" providerId="AD" clId="Web-{DE6CA2D8-E63E-4F15-F029-EBF8DC7E9DC6}" dt="2023-06-07T17:11:02.712" v="140" actId="1076"/>
          <ac:spMkLst>
            <pc:docMk/>
            <pc:sldMk cId="309593571" sldId="463"/>
            <ac:spMk id="5" creationId="{448D53EF-2965-1A9F-E606-BF0C1DFA720A}"/>
          </ac:spMkLst>
        </pc:spChg>
      </pc:sldChg>
    </pc:docChg>
  </pc:docChgLst>
  <pc:docChgLst>
    <pc:chgData name="Silva, Jessica (DOE)" userId="S::jessica.silva@doe.virginia.gov::4c15eef4-92d0-4862-84d6-50c846f24a4e" providerId="AD" clId="Web-{A5C9957A-2A73-9DC9-2F61-C27023FA0E15}"/>
    <pc:docChg chg="modSld">
      <pc:chgData name="Silva, Jessica (DOE)" userId="S::jessica.silva@doe.virginia.gov::4c15eef4-92d0-4862-84d6-50c846f24a4e" providerId="AD" clId="Web-{A5C9957A-2A73-9DC9-2F61-C27023FA0E15}" dt="2023-06-06T20:50:06.333" v="115" actId="20577"/>
      <pc:docMkLst>
        <pc:docMk/>
      </pc:docMkLst>
      <pc:sldChg chg="modSp">
        <pc:chgData name="Silva, Jessica (DOE)" userId="S::jessica.silva@doe.virginia.gov::4c15eef4-92d0-4862-84d6-50c846f24a4e" providerId="AD" clId="Web-{A5C9957A-2A73-9DC9-2F61-C27023FA0E15}" dt="2023-06-06T20:46:40.908" v="100" actId="20577"/>
        <pc:sldMkLst>
          <pc:docMk/>
          <pc:sldMk cId="3907071643" sldId="358"/>
        </pc:sldMkLst>
        <pc:spChg chg="mod">
          <ac:chgData name="Silva, Jessica (DOE)" userId="S::jessica.silva@doe.virginia.gov::4c15eef4-92d0-4862-84d6-50c846f24a4e" providerId="AD" clId="Web-{A5C9957A-2A73-9DC9-2F61-C27023FA0E15}" dt="2023-06-06T20:46:40.908" v="100" actId="20577"/>
          <ac:spMkLst>
            <pc:docMk/>
            <pc:sldMk cId="3907071643" sldId="358"/>
            <ac:spMk id="4" creationId="{B24DC783-6A11-794D-06F4-3B1574E646D3}"/>
          </ac:spMkLst>
        </pc:spChg>
      </pc:sldChg>
      <pc:sldChg chg="modSp">
        <pc:chgData name="Silva, Jessica (DOE)" userId="S::jessica.silva@doe.virginia.gov::4c15eef4-92d0-4862-84d6-50c846f24a4e" providerId="AD" clId="Web-{A5C9957A-2A73-9DC9-2F61-C27023FA0E15}" dt="2023-06-06T20:50:06.333" v="115" actId="20577"/>
        <pc:sldMkLst>
          <pc:docMk/>
          <pc:sldMk cId="192870034" sldId="454"/>
        </pc:sldMkLst>
        <pc:spChg chg="mod">
          <ac:chgData name="Silva, Jessica (DOE)" userId="S::jessica.silva@doe.virginia.gov::4c15eef4-92d0-4862-84d6-50c846f24a4e" providerId="AD" clId="Web-{A5C9957A-2A73-9DC9-2F61-C27023FA0E15}" dt="2023-06-06T20:50:06.333" v="115" actId="20577"/>
          <ac:spMkLst>
            <pc:docMk/>
            <pc:sldMk cId="192870034" sldId="454"/>
            <ac:spMk id="4" creationId="{52BF8D9A-44D7-4DBA-FEE8-8E1E364B410B}"/>
          </ac:spMkLst>
        </pc:spChg>
      </pc:sldChg>
    </pc:docChg>
  </pc:docChgLst>
  <pc:docChgLst>
    <pc:chgData name="Chapman, Jim (DOE)" userId="23bfb676-8f60-428c-b7a6-abe7962ed77c" providerId="ADAL" clId="{408DAFDC-8DD5-4486-BBCC-0E6C8DF0A3DC}"/>
    <pc:docChg chg="modSld">
      <pc:chgData name="Chapman, Jim (DOE)" userId="23bfb676-8f60-428c-b7a6-abe7962ed77c" providerId="ADAL" clId="{408DAFDC-8DD5-4486-BBCC-0E6C8DF0A3DC}" dt="2023-06-08T18:49:14.062" v="1" actId="20577"/>
      <pc:docMkLst>
        <pc:docMk/>
      </pc:docMkLst>
      <pc:sldChg chg="modNotesTx">
        <pc:chgData name="Chapman, Jim (DOE)" userId="23bfb676-8f60-428c-b7a6-abe7962ed77c" providerId="ADAL" clId="{408DAFDC-8DD5-4486-BBCC-0E6C8DF0A3DC}" dt="2023-06-08T18:49:14.062" v="1" actId="20577"/>
        <pc:sldMkLst>
          <pc:docMk/>
          <pc:sldMk cId="309593571" sldId="4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0" name="Google Shape;2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768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cs typeface="Calibri"/>
            </a:endParaRPr>
          </a:p>
        </p:txBody>
      </p:sp>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76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5" descr="VDOE Logo"/>
          <p:cNvSpPr/>
          <p:nvPr/>
        </p:nvSpPr>
        <p:spPr>
          <a:xfrm>
            <a:off x="2020701" y="919537"/>
            <a:ext cx="10893915" cy="593846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22" name="Google Shape;22;p45"/>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dk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56"/>
        <p:cNvGrpSpPr/>
        <p:nvPr/>
      </p:nvGrpSpPr>
      <p:grpSpPr>
        <a:xfrm>
          <a:off x="0" y="0"/>
          <a:ext cx="0" cy="0"/>
          <a:chOff x="0" y="0"/>
          <a:chExt cx="0" cy="0"/>
        </a:xfrm>
      </p:grpSpPr>
      <p:sp>
        <p:nvSpPr>
          <p:cNvPr id="57" name="Google Shape;57;p51"/>
          <p:cNvSpPr txBox="1">
            <a:spLocks noGrp="1"/>
          </p:cNvSpPr>
          <p:nvPr>
            <p:ph type="ctrTitle"/>
          </p:nvPr>
        </p:nvSpPr>
        <p:spPr>
          <a:xfrm>
            <a:off x="838201"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1"/>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Slide">
  <p:cSld name="1_Title Slide">
    <p:bg>
      <p:bgPr>
        <a:gradFill>
          <a:gsLst>
            <a:gs pos="0">
              <a:srgbClr val="3E588E"/>
            </a:gs>
            <a:gs pos="50000">
              <a:srgbClr val="1D417D"/>
            </a:gs>
            <a:gs pos="100000">
              <a:srgbClr val="003064"/>
            </a:gs>
          </a:gsLst>
          <a:lin ang="5400000" scaled="0"/>
        </a:gradFill>
        <a:effectLst/>
      </p:bgPr>
    </p:bg>
    <p:spTree>
      <p:nvGrpSpPr>
        <p:cNvPr id="1" name="Shape 62"/>
        <p:cNvGrpSpPr/>
        <p:nvPr/>
      </p:nvGrpSpPr>
      <p:grpSpPr>
        <a:xfrm>
          <a:off x="0" y="0"/>
          <a:ext cx="0" cy="0"/>
          <a:chOff x="0" y="0"/>
          <a:chExt cx="0" cy="0"/>
        </a:xfrm>
      </p:grpSpPr>
      <p:sp>
        <p:nvSpPr>
          <p:cNvPr id="63" name="Google Shape;63;p52"/>
          <p:cNvSpPr txBox="1">
            <a:spLocks noGrp="1"/>
          </p:cNvSpPr>
          <p:nvPr>
            <p:ph type="ctrTitle"/>
          </p:nvPr>
        </p:nvSpPr>
        <p:spPr>
          <a:xfrm>
            <a:off x="838200" y="1130909"/>
            <a:ext cx="5254951"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2"/>
          <p:cNvSpPr txBox="1">
            <a:spLocks noGrp="1"/>
          </p:cNvSpPr>
          <p:nvPr>
            <p:ph type="subTitle" idx="1"/>
          </p:nvPr>
        </p:nvSpPr>
        <p:spPr>
          <a:xfrm>
            <a:off x="838200" y="3636221"/>
            <a:ext cx="5254951"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65" name="Google Shape;6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52" descr="VDOE Logo"/>
          <p:cNvSpPr/>
          <p:nvPr/>
        </p:nvSpPr>
        <p:spPr>
          <a:xfrm>
            <a:off x="2020701" y="919537"/>
            <a:ext cx="10893915" cy="5938463"/>
          </a:xfrm>
          <a:prstGeom prst="rect">
            <a:avLst/>
          </a:prstGeom>
          <a:blipFill rotWithShape="1">
            <a:blip r:embed="rId2">
              <a:alphaModFix amt="6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eorgia"/>
              <a:ea typeface="Georgia"/>
              <a:cs typeface="Georgia"/>
              <a:sym typeface="Georgia"/>
            </a:endParaRPr>
          </a:p>
        </p:txBody>
      </p:sp>
      <p:sp>
        <p:nvSpPr>
          <p:cNvPr id="69" name="Google Shape;69;p52"/>
          <p:cNvSpPr txBox="1"/>
          <p:nvPr/>
        </p:nvSpPr>
        <p:spPr>
          <a:xfrm>
            <a:off x="2178121" y="5751826"/>
            <a:ext cx="9513869" cy="6924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900"/>
              <a:buFont typeface="Arial"/>
              <a:buNone/>
            </a:pPr>
            <a:r>
              <a:rPr lang="en-US" sz="3900" b="1" i="0" u="none" strike="noStrike" cap="none">
                <a:solidFill>
                  <a:schemeClr val="lt1"/>
                </a:solidFill>
                <a:latin typeface="Trebuchet MS"/>
                <a:ea typeface="Trebuchet MS"/>
                <a:cs typeface="Trebuchet MS"/>
                <a:sym typeface="Trebuchet MS"/>
              </a:rPr>
              <a:t>VIRGINIA DEPARTMENT OF EDUCATION</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_Title Slide">
  <p:cSld name="3_Title Slide">
    <p:bg>
      <p:bgPr>
        <a:gradFill>
          <a:gsLst>
            <a:gs pos="0">
              <a:srgbClr val="3E5B91"/>
            </a:gs>
            <a:gs pos="50000">
              <a:srgbClr val="1A4480"/>
            </a:gs>
            <a:gs pos="100000">
              <a:srgbClr val="003064"/>
            </a:gs>
          </a:gsLst>
          <a:lin ang="5400000" scaled="0"/>
        </a:gradFill>
        <a:effectLst/>
      </p:bgPr>
    </p:bg>
    <p:spTree>
      <p:nvGrpSpPr>
        <p:cNvPr id="1" name="Shape 70"/>
        <p:cNvGrpSpPr/>
        <p:nvPr/>
      </p:nvGrpSpPr>
      <p:grpSpPr>
        <a:xfrm>
          <a:off x="0" y="0"/>
          <a:ext cx="0" cy="0"/>
          <a:chOff x="0" y="0"/>
          <a:chExt cx="0" cy="0"/>
        </a:xfrm>
      </p:grpSpPr>
      <p:sp>
        <p:nvSpPr>
          <p:cNvPr id="71" name="Google Shape;71;p53"/>
          <p:cNvSpPr txBox="1">
            <a:spLocks noGrp="1"/>
          </p:cNvSpPr>
          <p:nvPr>
            <p:ph type="ctrTitle"/>
          </p:nvPr>
        </p:nvSpPr>
        <p:spPr>
          <a:xfrm>
            <a:off x="838200" y="1130909"/>
            <a:ext cx="105156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Georgia"/>
              <a:buNone/>
              <a:defRPr sz="6000" cap="small"/>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3"/>
          <p:cNvSpPr txBox="1">
            <a:spLocks noGrp="1"/>
          </p:cNvSpPr>
          <p:nvPr>
            <p:ph type="subTitle" idx="1"/>
          </p:nvPr>
        </p:nvSpPr>
        <p:spPr>
          <a:xfrm>
            <a:off x="838200" y="3636221"/>
            <a:ext cx="105156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17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73" name="Google Shape;73;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chemeClr val="lt1"/>
                </a:solidFill>
              </a:defRPr>
            </a:lvl1pPr>
            <a:lvl2pPr marL="914400" lvl="1" indent="-228600" algn="l">
              <a:lnSpc>
                <a:spcPct val="90000"/>
              </a:lnSpc>
              <a:spcBef>
                <a:spcPts val="500"/>
              </a:spcBef>
              <a:spcAft>
                <a:spcPts val="0"/>
              </a:spcAft>
              <a:buSzPts val="2000"/>
              <a:buNone/>
              <a:defRPr sz="2000">
                <a:solidFill>
                  <a:srgbClr val="888FA3"/>
                </a:solidFill>
              </a:defRPr>
            </a:lvl2pPr>
            <a:lvl3pPr marL="1371600" lvl="2" indent="-228600" algn="l">
              <a:lnSpc>
                <a:spcPct val="90000"/>
              </a:lnSpc>
              <a:spcBef>
                <a:spcPts val="500"/>
              </a:spcBef>
              <a:spcAft>
                <a:spcPts val="0"/>
              </a:spcAft>
              <a:buSzPts val="1170"/>
              <a:buNone/>
              <a:defRPr sz="1800">
                <a:solidFill>
                  <a:srgbClr val="888FA3"/>
                </a:solidFill>
              </a:defRPr>
            </a:lvl3pPr>
            <a:lvl4pPr marL="1828800" lvl="3" indent="-228600" algn="l">
              <a:lnSpc>
                <a:spcPct val="90000"/>
              </a:lnSpc>
              <a:spcBef>
                <a:spcPts val="500"/>
              </a:spcBef>
              <a:spcAft>
                <a:spcPts val="0"/>
              </a:spcAft>
              <a:buSzPts val="1600"/>
              <a:buNone/>
              <a:defRPr sz="1600">
                <a:solidFill>
                  <a:srgbClr val="888FA3"/>
                </a:solidFill>
              </a:defRPr>
            </a:lvl4pPr>
            <a:lvl5pPr marL="2286000" lvl="4" indent="-228600" algn="l">
              <a:lnSpc>
                <a:spcPct val="90000"/>
              </a:lnSpc>
              <a:spcBef>
                <a:spcPts val="500"/>
              </a:spcBef>
              <a:spcAft>
                <a:spcPts val="0"/>
              </a:spcAft>
              <a:buSzPts val="1600"/>
              <a:buNone/>
              <a:defRPr sz="1600">
                <a:solidFill>
                  <a:srgbClr val="888FA3"/>
                </a:solidFill>
              </a:defRPr>
            </a:lvl5pPr>
            <a:lvl6pPr marL="2743200" lvl="5" indent="-228600" algn="l">
              <a:lnSpc>
                <a:spcPct val="90000"/>
              </a:lnSpc>
              <a:spcBef>
                <a:spcPts val="500"/>
              </a:spcBef>
              <a:spcAft>
                <a:spcPts val="0"/>
              </a:spcAft>
              <a:buClr>
                <a:srgbClr val="888FA3"/>
              </a:buClr>
              <a:buSzPts val="1600"/>
              <a:buNone/>
              <a:defRPr sz="1600">
                <a:solidFill>
                  <a:srgbClr val="888FA3"/>
                </a:solidFill>
              </a:defRPr>
            </a:lvl6pPr>
            <a:lvl7pPr marL="3200400" lvl="6" indent="-228600" algn="l">
              <a:lnSpc>
                <a:spcPct val="90000"/>
              </a:lnSpc>
              <a:spcBef>
                <a:spcPts val="500"/>
              </a:spcBef>
              <a:spcAft>
                <a:spcPts val="0"/>
              </a:spcAft>
              <a:buClr>
                <a:srgbClr val="888FA3"/>
              </a:buClr>
              <a:buSzPts val="1600"/>
              <a:buNone/>
              <a:defRPr sz="1600">
                <a:solidFill>
                  <a:srgbClr val="888FA3"/>
                </a:solidFill>
              </a:defRPr>
            </a:lvl7pPr>
            <a:lvl8pPr marL="3657600" lvl="7" indent="-228600" algn="l">
              <a:lnSpc>
                <a:spcPct val="90000"/>
              </a:lnSpc>
              <a:spcBef>
                <a:spcPts val="500"/>
              </a:spcBef>
              <a:spcAft>
                <a:spcPts val="0"/>
              </a:spcAft>
              <a:buClr>
                <a:srgbClr val="888FA3"/>
              </a:buClr>
              <a:buSzPts val="1600"/>
              <a:buNone/>
              <a:defRPr sz="1600">
                <a:solidFill>
                  <a:srgbClr val="888FA3"/>
                </a:solidFill>
              </a:defRPr>
            </a:lvl8pPr>
            <a:lvl9pPr marL="4114800" lvl="8" indent="-228600"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88"/>
        <p:cNvGrpSpPr/>
        <p:nvPr/>
      </p:nvGrpSpPr>
      <p:grpSpPr>
        <a:xfrm>
          <a:off x="0" y="0"/>
          <a:ext cx="0" cy="0"/>
          <a:chOff x="0" y="0"/>
          <a:chExt cx="0" cy="0"/>
        </a:xfrm>
      </p:grpSpPr>
      <p:sp>
        <p:nvSpPr>
          <p:cNvPr id="89" name="Google Shape;89;p56"/>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56"/>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56"/>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8" y="1525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0" y="1525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solidFill>
                  <a:schemeClr val="dk1"/>
                </a:solidFill>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17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Google Shape;77;p54"/>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4"/>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9" name="Google Shape;79;p5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gradFill>
          <a:gsLst>
            <a:gs pos="0">
              <a:schemeClr val="dk1"/>
            </a:gs>
            <a:gs pos="50000">
              <a:srgbClr val="1A4480"/>
            </a:gs>
            <a:gs pos="100000">
              <a:srgbClr val="3E5B91"/>
            </a:gs>
          </a:gsLst>
          <a:lin ang="16200000" scaled="0"/>
        </a:gradFill>
        <a:effectLst/>
      </p:bgPr>
    </p:bg>
    <p:spTree>
      <p:nvGrpSpPr>
        <p:cNvPr id="1" name="Shape 82"/>
        <p:cNvGrpSpPr/>
        <p:nvPr/>
      </p:nvGrpSpPr>
      <p:grpSpPr>
        <a:xfrm>
          <a:off x="0" y="0"/>
          <a:ext cx="0" cy="0"/>
          <a:chOff x="0" y="0"/>
          <a:chExt cx="0" cy="0"/>
        </a:xfrm>
      </p:grpSpPr>
      <p:sp>
        <p:nvSpPr>
          <p:cNvPr id="83" name="Google Shape;83;p5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Georgia"/>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55"/>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2400"/>
              <a:buNone/>
              <a:defRPr sz="2400">
                <a:solidFill>
                  <a:schemeClr val="lt1"/>
                </a:solidFill>
              </a:defRPr>
            </a:lvl1pPr>
            <a:lvl2pPr marL="914377" lvl="1" indent="-228594" algn="l">
              <a:lnSpc>
                <a:spcPct val="90000"/>
              </a:lnSpc>
              <a:spcBef>
                <a:spcPts val="500"/>
              </a:spcBef>
              <a:spcAft>
                <a:spcPts val="0"/>
              </a:spcAft>
              <a:buSzPts val="2000"/>
              <a:buNone/>
              <a:defRPr sz="2000">
                <a:solidFill>
                  <a:srgbClr val="888FA3"/>
                </a:solidFill>
              </a:defRPr>
            </a:lvl2pPr>
            <a:lvl3pPr marL="1371566" lvl="2" indent="-228594" algn="l">
              <a:lnSpc>
                <a:spcPct val="90000"/>
              </a:lnSpc>
              <a:spcBef>
                <a:spcPts val="500"/>
              </a:spcBef>
              <a:spcAft>
                <a:spcPts val="0"/>
              </a:spcAft>
              <a:buSzPts val="1170"/>
              <a:buNone/>
              <a:defRPr sz="1800">
                <a:solidFill>
                  <a:srgbClr val="888FA3"/>
                </a:solidFill>
              </a:defRPr>
            </a:lvl3pPr>
            <a:lvl4pPr marL="1828754" lvl="3" indent="-228594" algn="l">
              <a:lnSpc>
                <a:spcPct val="90000"/>
              </a:lnSpc>
              <a:spcBef>
                <a:spcPts val="500"/>
              </a:spcBef>
              <a:spcAft>
                <a:spcPts val="0"/>
              </a:spcAft>
              <a:buSzPts val="1600"/>
              <a:buNone/>
              <a:defRPr sz="1600">
                <a:solidFill>
                  <a:srgbClr val="888FA3"/>
                </a:solidFill>
              </a:defRPr>
            </a:lvl4pPr>
            <a:lvl5pPr marL="2285943" lvl="4" indent="-228594" algn="l">
              <a:lnSpc>
                <a:spcPct val="90000"/>
              </a:lnSpc>
              <a:spcBef>
                <a:spcPts val="500"/>
              </a:spcBef>
              <a:spcAft>
                <a:spcPts val="0"/>
              </a:spcAft>
              <a:buSzPts val="1600"/>
              <a:buNone/>
              <a:defRPr sz="1600">
                <a:solidFill>
                  <a:srgbClr val="888FA3"/>
                </a:solidFill>
              </a:defRPr>
            </a:lvl5pPr>
            <a:lvl6pPr marL="2743131" lvl="5" indent="-228594" algn="l">
              <a:lnSpc>
                <a:spcPct val="90000"/>
              </a:lnSpc>
              <a:spcBef>
                <a:spcPts val="500"/>
              </a:spcBef>
              <a:spcAft>
                <a:spcPts val="0"/>
              </a:spcAft>
              <a:buClr>
                <a:srgbClr val="888FA3"/>
              </a:buClr>
              <a:buSzPts val="1600"/>
              <a:buNone/>
              <a:defRPr sz="1600">
                <a:solidFill>
                  <a:srgbClr val="888FA3"/>
                </a:solidFill>
              </a:defRPr>
            </a:lvl6pPr>
            <a:lvl7pPr marL="3200320" lvl="6" indent="-228594" algn="l">
              <a:lnSpc>
                <a:spcPct val="90000"/>
              </a:lnSpc>
              <a:spcBef>
                <a:spcPts val="500"/>
              </a:spcBef>
              <a:spcAft>
                <a:spcPts val="0"/>
              </a:spcAft>
              <a:buClr>
                <a:srgbClr val="888FA3"/>
              </a:buClr>
              <a:buSzPts val="1600"/>
              <a:buNone/>
              <a:defRPr sz="1600">
                <a:solidFill>
                  <a:srgbClr val="888FA3"/>
                </a:solidFill>
              </a:defRPr>
            </a:lvl7pPr>
            <a:lvl8pPr marL="3657509" lvl="7" indent="-228594" algn="l">
              <a:lnSpc>
                <a:spcPct val="90000"/>
              </a:lnSpc>
              <a:spcBef>
                <a:spcPts val="500"/>
              </a:spcBef>
              <a:spcAft>
                <a:spcPts val="0"/>
              </a:spcAft>
              <a:buClr>
                <a:srgbClr val="888FA3"/>
              </a:buClr>
              <a:buSzPts val="1600"/>
              <a:buNone/>
              <a:defRPr sz="1600">
                <a:solidFill>
                  <a:srgbClr val="888FA3"/>
                </a:solidFill>
              </a:defRPr>
            </a:lvl8pPr>
            <a:lvl9pPr marL="4114697" lvl="8" indent="-228594" algn="l">
              <a:lnSpc>
                <a:spcPct val="90000"/>
              </a:lnSpc>
              <a:spcBef>
                <a:spcPts val="500"/>
              </a:spcBef>
              <a:spcAft>
                <a:spcPts val="0"/>
              </a:spcAft>
              <a:buClr>
                <a:srgbClr val="888FA3"/>
              </a:buClr>
              <a:buSzPts val="1600"/>
              <a:buNone/>
              <a:defRPr sz="1600">
                <a:solidFill>
                  <a:srgbClr val="888FA3"/>
                </a:solidFill>
              </a:defRPr>
            </a:lvl9pPr>
          </a:lstStyle>
          <a:p>
            <a:endParaRPr/>
          </a:p>
        </p:txBody>
      </p:sp>
      <p:sp>
        <p:nvSpPr>
          <p:cNvPr id="85" name="Google Shape;85;p5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46"/>
          <p:cNvSpPr txBox="1">
            <a:spLocks noGrp="1"/>
          </p:cNvSpPr>
          <p:nvPr>
            <p:ph type="body" idx="1"/>
          </p:nvPr>
        </p:nvSpPr>
        <p:spPr>
          <a:xfrm>
            <a:off x="838200" y="1458930"/>
            <a:ext cx="10515600" cy="471803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5"/>
        <p:cNvGrpSpPr/>
        <p:nvPr/>
      </p:nvGrpSpPr>
      <p:grpSpPr>
        <a:xfrm>
          <a:off x="0" y="0"/>
          <a:ext cx="0" cy="0"/>
          <a:chOff x="0" y="0"/>
          <a:chExt cx="0" cy="0"/>
        </a:xfrm>
      </p:grpSpPr>
      <p:sp>
        <p:nvSpPr>
          <p:cNvPr id="96" name="Google Shape;96;p57"/>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7"/>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98" name="Google Shape;98;p5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99" name="Google Shape;99;p57"/>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0" name="Google Shape;100;p5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1" name="Google Shape;101;p5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5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04"/>
        <p:cNvGrpSpPr/>
        <p:nvPr/>
      </p:nvGrpSpPr>
      <p:grpSpPr>
        <a:xfrm>
          <a:off x="0" y="0"/>
          <a:ext cx="0" cy="0"/>
          <a:chOff x="0" y="0"/>
          <a:chExt cx="0" cy="0"/>
        </a:xfrm>
      </p:grpSpPr>
      <p:sp>
        <p:nvSpPr>
          <p:cNvPr id="105" name="Google Shape;105;p58"/>
          <p:cNvSpPr txBox="1">
            <a:spLocks noGrp="1"/>
          </p:cNvSpPr>
          <p:nvPr>
            <p:ph type="title"/>
          </p:nvPr>
        </p:nvSpPr>
        <p:spPr>
          <a:xfrm>
            <a:off x="0" y="2"/>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58"/>
          <p:cNvSpPr txBox="1">
            <a:spLocks noGrp="1"/>
          </p:cNvSpPr>
          <p:nvPr>
            <p:ph type="body" idx="1"/>
          </p:nvPr>
        </p:nvSpPr>
        <p:spPr>
          <a:xfrm>
            <a:off x="839789" y="1525199"/>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7" name="Google Shape;107;p58"/>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08" name="Google Shape;108;p58"/>
          <p:cNvSpPr txBox="1">
            <a:spLocks noGrp="1"/>
          </p:cNvSpPr>
          <p:nvPr>
            <p:ph type="body" idx="3"/>
          </p:nvPr>
        </p:nvSpPr>
        <p:spPr>
          <a:xfrm>
            <a:off x="6172201" y="1525199"/>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SzPts val="2400"/>
              <a:buNone/>
              <a:defRPr sz="2400" b="1">
                <a:solidFill>
                  <a:schemeClr val="dk1"/>
                </a:solidFill>
              </a:defRPr>
            </a:lvl1pPr>
            <a:lvl2pPr marL="914377" lvl="1" indent="-228594" algn="l">
              <a:lnSpc>
                <a:spcPct val="90000"/>
              </a:lnSpc>
              <a:spcBef>
                <a:spcPts val="500"/>
              </a:spcBef>
              <a:spcAft>
                <a:spcPts val="0"/>
              </a:spcAft>
              <a:buSzPts val="2000"/>
              <a:buNone/>
              <a:defRPr sz="2000" b="1"/>
            </a:lvl2pPr>
            <a:lvl3pPr marL="1371566" lvl="2" indent="-228594" algn="l">
              <a:lnSpc>
                <a:spcPct val="90000"/>
              </a:lnSpc>
              <a:spcBef>
                <a:spcPts val="500"/>
              </a:spcBef>
              <a:spcAft>
                <a:spcPts val="0"/>
              </a:spcAft>
              <a:buSzPts val="1170"/>
              <a:buNone/>
              <a:defRPr sz="1800" b="1"/>
            </a:lvl3pPr>
            <a:lvl4pPr marL="1828754" lvl="3" indent="-228594" algn="l">
              <a:lnSpc>
                <a:spcPct val="90000"/>
              </a:lnSpc>
              <a:spcBef>
                <a:spcPts val="500"/>
              </a:spcBef>
              <a:spcAft>
                <a:spcPts val="0"/>
              </a:spcAft>
              <a:buSzPts val="1600"/>
              <a:buNone/>
              <a:defRPr sz="1600" b="1"/>
            </a:lvl4pPr>
            <a:lvl5pPr marL="2285943" lvl="4" indent="-228594" algn="l">
              <a:lnSpc>
                <a:spcPct val="90000"/>
              </a:lnSpc>
              <a:spcBef>
                <a:spcPts val="500"/>
              </a:spcBef>
              <a:spcAft>
                <a:spcPts val="0"/>
              </a:spcAft>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109" name="Google Shape;109;p58"/>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110" name="Google Shape;110;p5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5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5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3"/>
        <p:cNvGrpSpPr/>
        <p:nvPr/>
      </p:nvGrpSpPr>
      <p:grpSpPr>
        <a:xfrm>
          <a:off x="0" y="0"/>
          <a:ext cx="0" cy="0"/>
          <a:chOff x="0" y="0"/>
          <a:chExt cx="0" cy="0"/>
        </a:xfrm>
      </p:grpSpPr>
      <p:sp>
        <p:nvSpPr>
          <p:cNvPr id="114" name="Google Shape;114;p59"/>
          <p:cNvSpPr txBox="1">
            <a:spLocks noGrp="1"/>
          </p:cNvSpPr>
          <p:nvPr>
            <p:ph type="title"/>
          </p:nvPr>
        </p:nvSpPr>
        <p:spPr>
          <a:xfrm>
            <a:off x="0" y="0"/>
            <a:ext cx="12192000" cy="1323975"/>
          </a:xfrm>
          <a:prstGeom prst="rect">
            <a:avLst/>
          </a:prstGeom>
          <a:no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dk1"/>
              </a:buClr>
              <a:buSzPts val="4800"/>
              <a:buFont typeface="Georgia"/>
              <a:buNone/>
              <a:defRPr sz="4800" cap="small">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8"/>
        <p:cNvGrpSpPr/>
        <p:nvPr/>
      </p:nvGrpSpPr>
      <p:grpSpPr>
        <a:xfrm>
          <a:off x="0" y="0"/>
          <a:ext cx="0" cy="0"/>
          <a:chOff x="0" y="0"/>
          <a:chExt cx="0" cy="0"/>
        </a:xfrm>
      </p:grpSpPr>
      <p:sp>
        <p:nvSpPr>
          <p:cNvPr id="119" name="Google Shape;119;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5"/>
            <a:ext cx="6172200" cy="2259209"/>
          </a:xfrm>
          <a:prstGeom prst="rect">
            <a:avLst/>
          </a:prstGeom>
          <a:noFill/>
          <a:ln>
            <a:noFill/>
          </a:ln>
        </p:spPr>
      </p:sp>
      <p:sp>
        <p:nvSpPr>
          <p:cNvPr id="125" name="Google Shape;125;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
        <p:nvSpPr>
          <p:cNvPr id="129" name="Google Shape;129;p61"/>
          <p:cNvSpPr>
            <a:spLocks noGrp="1"/>
          </p:cNvSpPr>
          <p:nvPr>
            <p:ph type="pic" idx="3"/>
          </p:nvPr>
        </p:nvSpPr>
        <p:spPr>
          <a:xfrm>
            <a:off x="5183188" y="3451509"/>
            <a:ext cx="2970212" cy="2259209"/>
          </a:xfrm>
          <a:prstGeom prst="rect">
            <a:avLst/>
          </a:prstGeom>
          <a:noFill/>
          <a:ln>
            <a:noFill/>
          </a:ln>
        </p:spPr>
      </p:sp>
      <p:sp>
        <p:nvSpPr>
          <p:cNvPr id="130" name="Google Shape;130;p61"/>
          <p:cNvSpPr>
            <a:spLocks noGrp="1"/>
          </p:cNvSpPr>
          <p:nvPr>
            <p:ph type="pic" idx="4"/>
          </p:nvPr>
        </p:nvSpPr>
        <p:spPr>
          <a:xfrm>
            <a:off x="8383588" y="3451508"/>
            <a:ext cx="2970212" cy="2259209"/>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2"/>
        <p:cNvGrpSpPr/>
        <p:nvPr/>
      </p:nvGrpSpPr>
      <p:grpSpPr>
        <a:xfrm>
          <a:off x="0" y="0"/>
          <a:ext cx="0" cy="0"/>
          <a:chOff x="0" y="0"/>
          <a:chExt cx="0" cy="0"/>
        </a:xfrm>
      </p:grpSpPr>
      <p:sp>
        <p:nvSpPr>
          <p:cNvPr id="123" name="Google Shape;123;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61"/>
          <p:cNvSpPr>
            <a:spLocks noGrp="1"/>
          </p:cNvSpPr>
          <p:nvPr>
            <p:ph type="pic" idx="2"/>
          </p:nvPr>
        </p:nvSpPr>
        <p:spPr>
          <a:xfrm>
            <a:off x="5183188" y="987426"/>
            <a:ext cx="6172200" cy="2259209"/>
          </a:xfrm>
          <a:prstGeom prst="rect">
            <a:avLst/>
          </a:prstGeom>
          <a:noFill/>
          <a:ln>
            <a:noFill/>
          </a:ln>
        </p:spPr>
      </p:sp>
      <p:sp>
        <p:nvSpPr>
          <p:cNvPr id="125" name="Google Shape;125;p61"/>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126" name="Google Shape;126;p6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6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6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29" name="Google Shape;129;p61"/>
          <p:cNvSpPr>
            <a:spLocks noGrp="1"/>
          </p:cNvSpPr>
          <p:nvPr>
            <p:ph type="pic" idx="3"/>
          </p:nvPr>
        </p:nvSpPr>
        <p:spPr>
          <a:xfrm>
            <a:off x="5183189" y="3451510"/>
            <a:ext cx="2970212" cy="2259209"/>
          </a:xfrm>
          <a:prstGeom prst="rect">
            <a:avLst/>
          </a:prstGeom>
          <a:noFill/>
          <a:ln>
            <a:noFill/>
          </a:ln>
        </p:spPr>
      </p:sp>
      <p:sp>
        <p:nvSpPr>
          <p:cNvPr id="130" name="Google Shape;130;p61"/>
          <p:cNvSpPr>
            <a:spLocks noGrp="1"/>
          </p:cNvSpPr>
          <p:nvPr>
            <p:ph type="pic" idx="4"/>
          </p:nvPr>
        </p:nvSpPr>
        <p:spPr>
          <a:xfrm>
            <a:off x="8383589" y="3451509"/>
            <a:ext cx="2970212" cy="2259209"/>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31"/>
        <p:cNvGrpSpPr/>
        <p:nvPr/>
      </p:nvGrpSpPr>
      <p:grpSpPr>
        <a:xfrm>
          <a:off x="0" y="0"/>
          <a:ext cx="0" cy="0"/>
          <a:chOff x="0" y="0"/>
          <a:chExt cx="0" cy="0"/>
        </a:xfrm>
      </p:grpSpPr>
      <p:sp>
        <p:nvSpPr>
          <p:cNvPr id="132" name="Google Shape;132;g1c4cc886265_0_133"/>
          <p:cNvSpPr txBox="1">
            <a:spLocks noGrp="1"/>
          </p:cNvSpPr>
          <p:nvPr>
            <p:ph type="title"/>
          </p:nvPr>
        </p:nvSpPr>
        <p:spPr>
          <a:xfrm>
            <a:off x="838200" y="365124"/>
            <a:ext cx="10515600" cy="1326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accent2"/>
              </a:buClr>
              <a:buSzPts val="19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3" name="Google Shape;133;g1c4cc886265_0_13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189" lvl="0" indent="-349242" algn="l" rtl="0">
              <a:lnSpc>
                <a:spcPct val="90000"/>
              </a:lnSpc>
              <a:spcBef>
                <a:spcPts val="1100"/>
              </a:spcBef>
              <a:spcAft>
                <a:spcPts val="0"/>
              </a:spcAft>
              <a:buClr>
                <a:schemeClr val="dk1"/>
              </a:buClr>
              <a:buSzPts val="1900"/>
              <a:buChar char="•"/>
              <a:defRPr/>
            </a:lvl1pPr>
            <a:lvl2pPr marL="914377" lvl="1" indent="-349242" algn="l" rtl="0">
              <a:lnSpc>
                <a:spcPct val="90000"/>
              </a:lnSpc>
              <a:spcBef>
                <a:spcPts val="500"/>
              </a:spcBef>
              <a:spcAft>
                <a:spcPts val="0"/>
              </a:spcAft>
              <a:buClr>
                <a:srgbClr val="C22536"/>
              </a:buClr>
              <a:buSzPts val="1900"/>
              <a:buChar char="•"/>
              <a:defRPr/>
            </a:lvl2pPr>
            <a:lvl3pPr marL="1371566" lvl="2" indent="-349242" algn="l" rtl="0">
              <a:lnSpc>
                <a:spcPct val="90000"/>
              </a:lnSpc>
              <a:spcBef>
                <a:spcPts val="500"/>
              </a:spcBef>
              <a:spcAft>
                <a:spcPts val="0"/>
              </a:spcAft>
              <a:buClr>
                <a:schemeClr val="dk1"/>
              </a:buClr>
              <a:buSzPts val="1900"/>
              <a:buChar char="•"/>
              <a:defRPr/>
            </a:lvl3pPr>
            <a:lvl4pPr marL="1828754" lvl="3" indent="-349242" algn="l" rtl="0">
              <a:lnSpc>
                <a:spcPct val="90000"/>
              </a:lnSpc>
              <a:spcBef>
                <a:spcPts val="500"/>
              </a:spcBef>
              <a:spcAft>
                <a:spcPts val="0"/>
              </a:spcAft>
              <a:buClr>
                <a:srgbClr val="901A28"/>
              </a:buClr>
              <a:buSzPts val="1900"/>
              <a:buChar char="•"/>
              <a:defRPr/>
            </a:lvl4pPr>
            <a:lvl5pPr marL="2285943" lvl="4" indent="-349242" algn="l" rtl="0">
              <a:lnSpc>
                <a:spcPct val="90000"/>
              </a:lnSpc>
              <a:spcBef>
                <a:spcPts val="500"/>
              </a:spcBef>
              <a:spcAft>
                <a:spcPts val="0"/>
              </a:spcAft>
              <a:buClr>
                <a:srgbClr val="525252"/>
              </a:buClr>
              <a:buSzPts val="1900"/>
              <a:buChar char="•"/>
              <a:defRPr/>
            </a:lvl5pPr>
            <a:lvl6pPr marL="2743131" lvl="5" indent="-349242" algn="l" rtl="0">
              <a:lnSpc>
                <a:spcPct val="90000"/>
              </a:lnSpc>
              <a:spcBef>
                <a:spcPts val="500"/>
              </a:spcBef>
              <a:spcAft>
                <a:spcPts val="0"/>
              </a:spcAft>
              <a:buClr>
                <a:schemeClr val="dk1"/>
              </a:buClr>
              <a:buSzPts val="1900"/>
              <a:buChar char="•"/>
              <a:defRPr/>
            </a:lvl6pPr>
            <a:lvl7pPr marL="3200320" lvl="6" indent="-349242" algn="l" rtl="0">
              <a:lnSpc>
                <a:spcPct val="90000"/>
              </a:lnSpc>
              <a:spcBef>
                <a:spcPts val="500"/>
              </a:spcBef>
              <a:spcAft>
                <a:spcPts val="0"/>
              </a:spcAft>
              <a:buClr>
                <a:schemeClr val="dk1"/>
              </a:buClr>
              <a:buSzPts val="1900"/>
              <a:buChar char="•"/>
              <a:defRPr/>
            </a:lvl7pPr>
            <a:lvl8pPr marL="3657509" lvl="7" indent="-349242" algn="l" rtl="0">
              <a:lnSpc>
                <a:spcPct val="90000"/>
              </a:lnSpc>
              <a:spcBef>
                <a:spcPts val="500"/>
              </a:spcBef>
              <a:spcAft>
                <a:spcPts val="0"/>
              </a:spcAft>
              <a:buClr>
                <a:schemeClr val="dk1"/>
              </a:buClr>
              <a:buSzPts val="1900"/>
              <a:buChar char="•"/>
              <a:defRPr/>
            </a:lvl8pPr>
            <a:lvl9pPr marL="4114697" lvl="8" indent="-349242" algn="l" rtl="0">
              <a:lnSpc>
                <a:spcPct val="90000"/>
              </a:lnSpc>
              <a:spcBef>
                <a:spcPts val="500"/>
              </a:spcBef>
              <a:spcAft>
                <a:spcPts val="0"/>
              </a:spcAft>
              <a:buClr>
                <a:schemeClr val="dk1"/>
              </a:buClr>
              <a:buSzPts val="1900"/>
              <a:buChar char="•"/>
              <a:defRPr/>
            </a:lvl9pPr>
          </a:lstStyle>
          <a:p>
            <a:endParaRPr/>
          </a:p>
        </p:txBody>
      </p:sp>
      <p:sp>
        <p:nvSpPr>
          <p:cNvPr id="134" name="Google Shape;134;g1c4cc886265_0_133"/>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5" name="Google Shape;135;g1c4cc886265_0_133"/>
          <p:cNvSpPr txBox="1">
            <a:spLocks noGrp="1"/>
          </p:cNvSpPr>
          <p:nvPr>
            <p:ph type="ftr" idx="11"/>
          </p:nvPr>
        </p:nvSpPr>
        <p:spPr>
          <a:xfrm>
            <a:off x="4038600" y="6356351"/>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500"/>
              <a:buNone/>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136" name="Google Shape;136;g1c4cc886265_0_133"/>
          <p:cNvSpPr txBox="1">
            <a:spLocks noGrp="1"/>
          </p:cNvSpPr>
          <p:nvPr>
            <p:ph type="sldNum" idx="12"/>
          </p:nvPr>
        </p:nvSpPr>
        <p:spPr>
          <a:xfrm>
            <a:off x="8610600" y="6356351"/>
            <a:ext cx="1011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137" name="Google Shape;137;g1c4cc886265_0_133" descr="Virginia Department of Education"/>
          <p:cNvPicPr preferRelativeResize="0"/>
          <p:nvPr/>
        </p:nvPicPr>
        <p:blipFill rotWithShape="1">
          <a:blip r:embed="rId2">
            <a:alphaModFix/>
          </a:blip>
          <a:srcRect/>
          <a:stretch/>
        </p:blipFill>
        <p:spPr>
          <a:xfrm rot="16200000">
            <a:off x="-3027419" y="3223350"/>
            <a:ext cx="6664604" cy="381164"/>
          </a:xfrm>
          <a:prstGeom prst="rect">
            <a:avLst/>
          </a:prstGeom>
          <a:noFill/>
          <a:ln>
            <a:noFill/>
          </a:ln>
        </p:spPr>
      </p:pic>
      <p:pic>
        <p:nvPicPr>
          <p:cNvPr id="138" name="Google Shape;138;g1c4cc886265_0_133" descr="VDOE Logo&#10;"/>
          <p:cNvPicPr preferRelativeResize="0"/>
          <p:nvPr/>
        </p:nvPicPr>
        <p:blipFill rotWithShape="1">
          <a:blip r:embed="rId3">
            <a:alphaModFix/>
          </a:blip>
          <a:srcRect/>
          <a:stretch/>
        </p:blipFill>
        <p:spPr>
          <a:xfrm>
            <a:off x="9622342" y="6116946"/>
            <a:ext cx="2531807" cy="84393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424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9"/>
        <p:cNvGrpSpPr/>
        <p:nvPr/>
      </p:nvGrpSpPr>
      <p:grpSpPr>
        <a:xfrm>
          <a:off x="0" y="0"/>
          <a:ext cx="0" cy="0"/>
          <a:chOff x="0" y="0"/>
          <a:chExt cx="0" cy="0"/>
        </a:xfrm>
      </p:grpSpPr>
      <p:sp>
        <p:nvSpPr>
          <p:cNvPr id="140" name="Google Shape;140;g1c4cc886265_0_408"/>
          <p:cNvSpPr txBox="1">
            <a:spLocks noGrp="1"/>
          </p:cNvSpPr>
          <p:nvPr>
            <p:ph type="body" idx="1"/>
          </p:nvPr>
        </p:nvSpPr>
        <p:spPr>
          <a:xfrm>
            <a:off x="1047934" y="1848567"/>
            <a:ext cx="10911300" cy="4555200"/>
          </a:xfrm>
          <a:prstGeom prst="rect">
            <a:avLst/>
          </a:prstGeom>
          <a:noFill/>
          <a:ln>
            <a:noFill/>
          </a:ln>
        </p:spPr>
        <p:txBody>
          <a:bodyPr spcFirstLastPara="1" wrap="square" lIns="121900" tIns="121900" rIns="121900" bIns="121900" anchor="t" anchorCtr="0">
            <a:noAutofit/>
          </a:bodyPr>
          <a:lstStyle>
            <a:lvl1pPr marL="457189" lvl="0" indent="-361942" algn="l" rtl="0">
              <a:lnSpc>
                <a:spcPct val="90000"/>
              </a:lnSpc>
              <a:spcBef>
                <a:spcPts val="0"/>
              </a:spcBef>
              <a:spcAft>
                <a:spcPts val="0"/>
              </a:spcAft>
              <a:buSzPts val="2100"/>
              <a:buChar char="●"/>
              <a:defRPr/>
            </a:lvl1pPr>
            <a:lvl2pPr marL="914377" lvl="1" indent="-361942" algn="l" rtl="0">
              <a:lnSpc>
                <a:spcPct val="90000"/>
              </a:lnSpc>
              <a:spcBef>
                <a:spcPts val="2100"/>
              </a:spcBef>
              <a:spcAft>
                <a:spcPts val="0"/>
              </a:spcAft>
              <a:buSzPts val="2100"/>
              <a:buChar char="○"/>
              <a:defRPr/>
            </a:lvl2pPr>
            <a:lvl3pPr marL="1371566" lvl="2" indent="-349242" algn="l" rtl="0">
              <a:lnSpc>
                <a:spcPct val="90000"/>
              </a:lnSpc>
              <a:spcBef>
                <a:spcPts val="2100"/>
              </a:spcBef>
              <a:spcAft>
                <a:spcPts val="0"/>
              </a:spcAft>
              <a:buSzPts val="1900"/>
              <a:buChar char="■"/>
              <a:defRPr/>
            </a:lvl3pPr>
            <a:lvl4pPr marL="1828754" lvl="3" indent="-349242" algn="l" rtl="0">
              <a:lnSpc>
                <a:spcPct val="90000"/>
              </a:lnSpc>
              <a:spcBef>
                <a:spcPts val="2100"/>
              </a:spcBef>
              <a:spcAft>
                <a:spcPts val="0"/>
              </a:spcAft>
              <a:buSzPts val="1900"/>
              <a:buChar char="●"/>
              <a:defRPr/>
            </a:lvl4pPr>
            <a:lvl5pPr marL="2285943" lvl="4" indent="-349242" algn="l" rtl="0">
              <a:lnSpc>
                <a:spcPct val="90000"/>
              </a:lnSpc>
              <a:spcBef>
                <a:spcPts val="2100"/>
              </a:spcBef>
              <a:spcAft>
                <a:spcPts val="0"/>
              </a:spcAft>
              <a:buSzPts val="1900"/>
              <a:buChar char="○"/>
              <a:defRPr/>
            </a:lvl5pPr>
            <a:lvl6pPr marL="2743131" lvl="5" indent="-349242" algn="l" rtl="0">
              <a:lnSpc>
                <a:spcPct val="90000"/>
              </a:lnSpc>
              <a:spcBef>
                <a:spcPts val="2100"/>
              </a:spcBef>
              <a:spcAft>
                <a:spcPts val="0"/>
              </a:spcAft>
              <a:buSzPts val="1900"/>
              <a:buChar char="■"/>
              <a:defRPr/>
            </a:lvl6pPr>
            <a:lvl7pPr marL="3200320" lvl="6" indent="-349242" algn="l" rtl="0">
              <a:lnSpc>
                <a:spcPct val="90000"/>
              </a:lnSpc>
              <a:spcBef>
                <a:spcPts val="2100"/>
              </a:spcBef>
              <a:spcAft>
                <a:spcPts val="0"/>
              </a:spcAft>
              <a:buSzPts val="1900"/>
              <a:buChar char="●"/>
              <a:defRPr/>
            </a:lvl7pPr>
            <a:lvl8pPr marL="3657509" lvl="7" indent="-349242" algn="l" rtl="0">
              <a:lnSpc>
                <a:spcPct val="90000"/>
              </a:lnSpc>
              <a:spcBef>
                <a:spcPts val="2100"/>
              </a:spcBef>
              <a:spcAft>
                <a:spcPts val="0"/>
              </a:spcAft>
              <a:buSzPts val="1900"/>
              <a:buChar char="○"/>
              <a:defRPr/>
            </a:lvl8pPr>
            <a:lvl9pPr marL="4114697" lvl="8" indent="-349242" algn="l" rtl="0">
              <a:lnSpc>
                <a:spcPct val="90000"/>
              </a:lnSpc>
              <a:spcBef>
                <a:spcPts val="2100"/>
              </a:spcBef>
              <a:spcAft>
                <a:spcPts val="2100"/>
              </a:spcAft>
              <a:buSzPts val="1900"/>
              <a:buChar char="■"/>
              <a:defRPr/>
            </a:lvl9pPr>
          </a:lstStyle>
          <a:p>
            <a:endParaRPr/>
          </a:p>
        </p:txBody>
      </p:sp>
      <p:sp>
        <p:nvSpPr>
          <p:cNvPr id="141" name="Google Shape;141;g1c4cc886265_0_408"/>
          <p:cNvSpPr txBox="1">
            <a:spLocks noGrp="1"/>
          </p:cNvSpPr>
          <p:nvPr>
            <p:ph type="sldNum" idx="12"/>
          </p:nvPr>
        </p:nvSpPr>
        <p:spPr>
          <a:xfrm>
            <a:off x="772311" y="6143190"/>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888988"/>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en-US"/>
              <a:pPr marL="0" lvl="0" indent="0" algn="l" rtl="0">
                <a:spcBef>
                  <a:spcPts val="0"/>
                </a:spcBef>
                <a:spcAft>
                  <a:spcPts val="0"/>
                </a:spcAft>
                <a:buNone/>
              </a:pPr>
              <a:t>‹#›</a:t>
            </a:fld>
            <a:endParaRPr/>
          </a:p>
        </p:txBody>
      </p:sp>
      <p:pic>
        <p:nvPicPr>
          <p:cNvPr id="142" name="Google Shape;142;g1c4cc886265_0_408"/>
          <p:cNvPicPr preferRelativeResize="0"/>
          <p:nvPr/>
        </p:nvPicPr>
        <p:blipFill rotWithShape="1">
          <a:blip r:embed="rId2">
            <a:alphaModFix/>
          </a:blip>
          <a:srcRect/>
          <a:stretch/>
        </p:blipFill>
        <p:spPr>
          <a:xfrm rot="16200000">
            <a:off x="-2805949" y="3239619"/>
            <a:ext cx="6319300" cy="372400"/>
          </a:xfrm>
          <a:prstGeom prst="rect">
            <a:avLst/>
          </a:prstGeom>
          <a:noFill/>
          <a:ln>
            <a:noFill/>
          </a:ln>
        </p:spPr>
      </p:pic>
      <p:sp>
        <p:nvSpPr>
          <p:cNvPr id="143" name="Google Shape;143;g1c4cc886265_0_408"/>
          <p:cNvSpPr txBox="1">
            <a:spLocks noGrp="1"/>
          </p:cNvSpPr>
          <p:nvPr>
            <p:ph type="title"/>
          </p:nvPr>
        </p:nvSpPr>
        <p:spPr>
          <a:xfrm>
            <a:off x="598334" y="554567"/>
            <a:ext cx="11360700" cy="7635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rgbClr val="D50032"/>
              </a:buClr>
              <a:buSzPts val="3700"/>
              <a:buFont typeface="Josefin Sans"/>
              <a:buNone/>
              <a:defRPr sz="3700" b="1">
                <a:solidFill>
                  <a:srgbClr val="D50032"/>
                </a:solidFill>
                <a:latin typeface="Josefin Sans"/>
                <a:ea typeface="Josefin Sans"/>
                <a:cs typeface="Josefin Sans"/>
                <a:sym typeface="Josefin Sans"/>
              </a:defRPr>
            </a:lvl1pPr>
            <a:lvl2pPr lvl="1" algn="l" rtl="0">
              <a:lnSpc>
                <a:spcPct val="100000"/>
              </a:lnSpc>
              <a:spcBef>
                <a:spcPts val="0"/>
              </a:spcBef>
              <a:spcAft>
                <a:spcPts val="0"/>
              </a:spcAft>
              <a:buClr>
                <a:schemeClr val="dk1"/>
              </a:buClr>
              <a:buSzPts val="3700"/>
              <a:buNone/>
              <a:defRPr sz="3700">
                <a:solidFill>
                  <a:schemeClr val="dk1"/>
                </a:solidFill>
              </a:defRPr>
            </a:lvl2pPr>
            <a:lvl3pPr lvl="2" algn="l" rtl="0">
              <a:lnSpc>
                <a:spcPct val="100000"/>
              </a:lnSpc>
              <a:spcBef>
                <a:spcPts val="0"/>
              </a:spcBef>
              <a:spcAft>
                <a:spcPts val="0"/>
              </a:spcAft>
              <a:buClr>
                <a:schemeClr val="dk1"/>
              </a:buClr>
              <a:buSzPts val="3700"/>
              <a:buNone/>
              <a:defRPr sz="3700">
                <a:solidFill>
                  <a:schemeClr val="dk1"/>
                </a:solidFill>
              </a:defRPr>
            </a:lvl3pPr>
            <a:lvl4pPr lvl="3" algn="l" rtl="0">
              <a:lnSpc>
                <a:spcPct val="100000"/>
              </a:lnSpc>
              <a:spcBef>
                <a:spcPts val="0"/>
              </a:spcBef>
              <a:spcAft>
                <a:spcPts val="0"/>
              </a:spcAft>
              <a:buClr>
                <a:schemeClr val="dk1"/>
              </a:buClr>
              <a:buSzPts val="3700"/>
              <a:buNone/>
              <a:defRPr sz="3700">
                <a:solidFill>
                  <a:schemeClr val="dk1"/>
                </a:solidFill>
              </a:defRPr>
            </a:lvl4pPr>
            <a:lvl5pPr lvl="4" algn="l" rtl="0">
              <a:lnSpc>
                <a:spcPct val="100000"/>
              </a:lnSpc>
              <a:spcBef>
                <a:spcPts val="0"/>
              </a:spcBef>
              <a:spcAft>
                <a:spcPts val="0"/>
              </a:spcAft>
              <a:buClr>
                <a:schemeClr val="dk1"/>
              </a:buClr>
              <a:buSzPts val="3700"/>
              <a:buNone/>
              <a:defRPr sz="3700">
                <a:solidFill>
                  <a:schemeClr val="dk1"/>
                </a:solidFill>
              </a:defRPr>
            </a:lvl5pPr>
            <a:lvl6pPr lvl="5" algn="l" rtl="0">
              <a:lnSpc>
                <a:spcPct val="100000"/>
              </a:lnSpc>
              <a:spcBef>
                <a:spcPts val="0"/>
              </a:spcBef>
              <a:spcAft>
                <a:spcPts val="0"/>
              </a:spcAft>
              <a:buClr>
                <a:schemeClr val="dk1"/>
              </a:buClr>
              <a:buSzPts val="3700"/>
              <a:buNone/>
              <a:defRPr sz="3700">
                <a:solidFill>
                  <a:schemeClr val="dk1"/>
                </a:solidFill>
              </a:defRPr>
            </a:lvl6pPr>
            <a:lvl7pPr lvl="6" algn="l" rtl="0">
              <a:lnSpc>
                <a:spcPct val="100000"/>
              </a:lnSpc>
              <a:spcBef>
                <a:spcPts val="0"/>
              </a:spcBef>
              <a:spcAft>
                <a:spcPts val="0"/>
              </a:spcAft>
              <a:buClr>
                <a:schemeClr val="dk1"/>
              </a:buClr>
              <a:buSzPts val="3700"/>
              <a:buNone/>
              <a:defRPr sz="3700">
                <a:solidFill>
                  <a:schemeClr val="dk1"/>
                </a:solidFill>
              </a:defRPr>
            </a:lvl7pPr>
            <a:lvl8pPr lvl="7" algn="l" rtl="0">
              <a:lnSpc>
                <a:spcPct val="100000"/>
              </a:lnSpc>
              <a:spcBef>
                <a:spcPts val="0"/>
              </a:spcBef>
              <a:spcAft>
                <a:spcPts val="0"/>
              </a:spcAft>
              <a:buClr>
                <a:schemeClr val="dk1"/>
              </a:buClr>
              <a:buSzPts val="3700"/>
              <a:buNone/>
              <a:defRPr sz="3700">
                <a:solidFill>
                  <a:schemeClr val="dk1"/>
                </a:solidFill>
              </a:defRPr>
            </a:lvl8pPr>
            <a:lvl9pPr lvl="8" algn="l" rtl="0">
              <a:lnSpc>
                <a:spcPct val="100000"/>
              </a:lnSpc>
              <a:spcBef>
                <a:spcPts val="0"/>
              </a:spcBef>
              <a:spcAft>
                <a:spcPts val="0"/>
              </a:spcAft>
              <a:buClr>
                <a:schemeClr val="dk1"/>
              </a:buClr>
              <a:buSzPts val="3700"/>
              <a:buNone/>
              <a:defRPr sz="37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2"/>
            <a:ext cx="5181600" cy="46283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02894" algn="l">
              <a:lnSpc>
                <a:spcPct val="90000"/>
              </a:lnSpc>
              <a:spcBef>
                <a:spcPts val="500"/>
              </a:spcBef>
              <a:spcAft>
                <a:spcPts val="0"/>
              </a:spcAft>
              <a:buSzPts val="1170"/>
              <a:buChar char="o"/>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5"/>
            <a:ext cx="6172200" cy="4873625"/>
          </a:xfrm>
          <a:prstGeom prst="rect">
            <a:avLst/>
          </a:prstGeom>
          <a:noFill/>
          <a:ln>
            <a:noFill/>
          </a:ln>
        </p:spPr>
      </p:sp>
      <p:sp>
        <p:nvSpPr>
          <p:cNvPr id="45" name="Google Shape;45;p4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27660" algn="l">
              <a:lnSpc>
                <a:spcPct val="90000"/>
              </a:lnSpc>
              <a:spcBef>
                <a:spcPts val="500"/>
              </a:spcBef>
              <a:spcAft>
                <a:spcPts val="0"/>
              </a:spcAft>
              <a:buSzPts val="1560"/>
              <a:buChar char="o"/>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78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46"/>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8" name="Google Shape;28;p46"/>
          <p:cNvSpPr txBox="1">
            <a:spLocks noGrp="1"/>
          </p:cNvSpPr>
          <p:nvPr>
            <p:ph type="body" idx="1"/>
          </p:nvPr>
        </p:nvSpPr>
        <p:spPr>
          <a:xfrm>
            <a:off x="838200" y="1458932"/>
            <a:ext cx="10515600" cy="4718033"/>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5"/>
        <p:cNvGrpSpPr/>
        <p:nvPr/>
      </p:nvGrpSpPr>
      <p:grpSpPr>
        <a:xfrm>
          <a:off x="0" y="0"/>
          <a:ext cx="0" cy="0"/>
          <a:chOff x="0" y="0"/>
          <a:chExt cx="0" cy="0"/>
        </a:xfrm>
      </p:grpSpPr>
      <p:sp>
        <p:nvSpPr>
          <p:cNvPr id="36" name="Google Shape;36;p48"/>
          <p:cNvSpPr txBox="1">
            <a:spLocks noGrp="1"/>
          </p:cNvSpPr>
          <p:nvPr>
            <p:ph type="title"/>
          </p:nvPr>
        </p:nvSpPr>
        <p:spPr>
          <a:xfrm>
            <a:off x="0" y="2"/>
            <a:ext cx="12192000" cy="1323975"/>
          </a:xfrm>
          <a:prstGeom prst="rect">
            <a:avLst/>
          </a:prstGeom>
          <a:solidFill>
            <a:schemeClr val="dk1"/>
          </a:solidFill>
          <a:ln>
            <a:noFill/>
          </a:ln>
        </p:spPr>
        <p:txBody>
          <a:bodyPr spcFirstLastPara="1" wrap="square" lIns="822950" tIns="45700" rIns="91425" bIns="45700" anchor="b" anchorCtr="0">
            <a:normAutofit/>
          </a:bodyPr>
          <a:lstStyle>
            <a:lvl1pPr lvl="0" algn="l">
              <a:lnSpc>
                <a:spcPct val="90000"/>
              </a:lnSpc>
              <a:spcBef>
                <a:spcPts val="0"/>
              </a:spcBef>
              <a:spcAft>
                <a:spcPts val="0"/>
              </a:spcAft>
              <a:buClr>
                <a:schemeClr val="lt1"/>
              </a:buClr>
              <a:buSzPts val="4800"/>
              <a:buFont typeface="Georgia"/>
              <a:buNone/>
              <a:defRPr sz="4800" cap="small">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8"/>
          <p:cNvSpPr txBox="1">
            <a:spLocks noGrp="1"/>
          </p:cNvSpPr>
          <p:nvPr>
            <p:ph type="body" idx="1"/>
          </p:nvPr>
        </p:nvSpPr>
        <p:spPr>
          <a:xfrm>
            <a:off x="838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8" name="Google Shape;38;p48"/>
          <p:cNvSpPr txBox="1">
            <a:spLocks noGrp="1"/>
          </p:cNvSpPr>
          <p:nvPr>
            <p:ph type="body" idx="2"/>
          </p:nvPr>
        </p:nvSpPr>
        <p:spPr>
          <a:xfrm>
            <a:off x="6172200" y="1548623"/>
            <a:ext cx="5181600" cy="4628341"/>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SzPts val="1800"/>
              <a:buChar char="•"/>
              <a:defRPr/>
            </a:lvl1pPr>
            <a:lvl2pPr marL="914377" lvl="1" indent="-342891" algn="l">
              <a:lnSpc>
                <a:spcPct val="90000"/>
              </a:lnSpc>
              <a:spcBef>
                <a:spcPts val="500"/>
              </a:spcBef>
              <a:spcAft>
                <a:spcPts val="0"/>
              </a:spcAft>
              <a:buSzPts val="1800"/>
              <a:buChar char="-"/>
              <a:defRPr/>
            </a:lvl2pPr>
            <a:lvl3pPr marL="1371566" lvl="2" indent="-302887" algn="l">
              <a:lnSpc>
                <a:spcPct val="90000"/>
              </a:lnSpc>
              <a:spcBef>
                <a:spcPts val="500"/>
              </a:spcBef>
              <a:spcAft>
                <a:spcPts val="0"/>
              </a:spcAft>
              <a:buSzPts val="1170"/>
              <a:buChar char="o"/>
              <a:defRPr/>
            </a:lvl3pPr>
            <a:lvl4pPr marL="1828754" lvl="3" indent="-342891" algn="l">
              <a:lnSpc>
                <a:spcPct val="90000"/>
              </a:lnSpc>
              <a:spcBef>
                <a:spcPts val="500"/>
              </a:spcBef>
              <a:spcAft>
                <a:spcPts val="0"/>
              </a:spcAft>
              <a:buSzPts val="1800"/>
              <a:buChar char="•"/>
              <a:defRPr/>
            </a:lvl4pPr>
            <a:lvl5pPr marL="2285943" lvl="4" indent="-342891" algn="l">
              <a:lnSpc>
                <a:spcPct val="90000"/>
              </a:lnSpc>
              <a:spcBef>
                <a:spcPts val="500"/>
              </a:spcBef>
              <a:spcAft>
                <a:spcPts val="0"/>
              </a:spcAft>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9" name="Google Shape;39;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9"/>
          <p:cNvSpPr>
            <a:spLocks noGrp="1"/>
          </p:cNvSpPr>
          <p:nvPr>
            <p:ph type="pic" idx="2"/>
          </p:nvPr>
        </p:nvSpPr>
        <p:spPr>
          <a:xfrm>
            <a:off x="5183188" y="987426"/>
            <a:ext cx="6172200" cy="4873625"/>
          </a:xfrm>
          <a:prstGeom prst="rect">
            <a:avLst/>
          </a:prstGeom>
          <a:noFill/>
          <a:ln>
            <a:noFill/>
          </a:ln>
        </p:spPr>
      </p:sp>
      <p:sp>
        <p:nvSpPr>
          <p:cNvPr id="45" name="Google Shape;45;p49"/>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46" name="Google Shape;46;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eorgia"/>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0"/>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SzPts val="3200"/>
              <a:buChar char="•"/>
              <a:defRPr sz="3200"/>
            </a:lvl1pPr>
            <a:lvl2pPr marL="914377" lvl="1" indent="-406390" algn="l">
              <a:lnSpc>
                <a:spcPct val="90000"/>
              </a:lnSpc>
              <a:spcBef>
                <a:spcPts val="500"/>
              </a:spcBef>
              <a:spcAft>
                <a:spcPts val="0"/>
              </a:spcAft>
              <a:buSzPts val="2800"/>
              <a:buChar char="-"/>
              <a:defRPr sz="2800"/>
            </a:lvl2pPr>
            <a:lvl3pPr marL="1371566" lvl="2" indent="-327652" algn="l">
              <a:lnSpc>
                <a:spcPct val="90000"/>
              </a:lnSpc>
              <a:spcBef>
                <a:spcPts val="500"/>
              </a:spcBef>
              <a:spcAft>
                <a:spcPts val="0"/>
              </a:spcAft>
              <a:buSzPts val="1560"/>
              <a:buChar char="o"/>
              <a:defRPr sz="2400"/>
            </a:lvl3pPr>
            <a:lvl4pPr marL="1828754" lvl="3" indent="-355591" algn="l">
              <a:lnSpc>
                <a:spcPct val="90000"/>
              </a:lnSpc>
              <a:spcBef>
                <a:spcPts val="500"/>
              </a:spcBef>
              <a:spcAft>
                <a:spcPts val="0"/>
              </a:spcAft>
              <a:buSzPts val="2000"/>
              <a:buChar char="•"/>
              <a:defRPr sz="2000"/>
            </a:lvl4pPr>
            <a:lvl5pPr marL="2285943" lvl="4" indent="-355591" algn="l">
              <a:lnSpc>
                <a:spcPct val="90000"/>
              </a:lnSpc>
              <a:spcBef>
                <a:spcPts val="500"/>
              </a:spcBef>
              <a:spcAft>
                <a:spcPts val="0"/>
              </a:spcAft>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52" name="Google Shape;52;p50"/>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SzPts val="1600"/>
              <a:buNone/>
              <a:defRPr sz="1600"/>
            </a:lvl1pPr>
            <a:lvl2pPr marL="914377" lvl="1" indent="-228594" algn="l">
              <a:lnSpc>
                <a:spcPct val="90000"/>
              </a:lnSpc>
              <a:spcBef>
                <a:spcPts val="500"/>
              </a:spcBef>
              <a:spcAft>
                <a:spcPts val="0"/>
              </a:spcAft>
              <a:buSzPts val="1400"/>
              <a:buNone/>
              <a:defRPr sz="1400"/>
            </a:lvl2pPr>
            <a:lvl3pPr marL="1371566" lvl="2" indent="-228594" algn="l">
              <a:lnSpc>
                <a:spcPct val="90000"/>
              </a:lnSpc>
              <a:spcBef>
                <a:spcPts val="500"/>
              </a:spcBef>
              <a:spcAft>
                <a:spcPts val="0"/>
              </a:spcAft>
              <a:buSzPts val="780"/>
              <a:buNone/>
              <a:defRPr sz="1200"/>
            </a:lvl3pPr>
            <a:lvl4pPr marL="1828754" lvl="3" indent="-228594" algn="l">
              <a:lnSpc>
                <a:spcPct val="90000"/>
              </a:lnSpc>
              <a:spcBef>
                <a:spcPts val="500"/>
              </a:spcBef>
              <a:spcAft>
                <a:spcPts val="0"/>
              </a:spcAft>
              <a:buSzPts val="1000"/>
              <a:buNone/>
              <a:defRPr sz="1000"/>
            </a:lvl4pPr>
            <a:lvl5pPr marL="2285943" lvl="4" indent="-228594" algn="l">
              <a:lnSpc>
                <a:spcPct val="90000"/>
              </a:lnSpc>
              <a:spcBef>
                <a:spcPts val="500"/>
              </a:spcBef>
              <a:spcAft>
                <a:spcPts val="0"/>
              </a:spcAft>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53" name="Google Shape;53;p5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rgbClr val="555555"/>
                </a:solidFill>
                <a:latin typeface="Georgia"/>
                <a:ea typeface="Georgia"/>
                <a:cs typeface="Georgia"/>
                <a:sym typeface="Georgia"/>
              </a:defRPr>
            </a:lvl1pPr>
            <a:lvl2pPr marL="914400" marR="0" lvl="1" indent="-381000" algn="l" rtl="0">
              <a:lnSpc>
                <a:spcPct val="90000"/>
              </a:lnSpc>
              <a:spcBef>
                <a:spcPts val="500"/>
              </a:spcBef>
              <a:spcAft>
                <a:spcPts val="0"/>
              </a:spcAft>
              <a:buClr>
                <a:schemeClr val="accent1"/>
              </a:buClr>
              <a:buSzPts val="2400"/>
              <a:buFont typeface="Calibri"/>
              <a:buChar char="-"/>
              <a:defRPr sz="2400" b="0" i="0" u="none" strike="noStrike" cap="none">
                <a:solidFill>
                  <a:srgbClr val="555555"/>
                </a:solidFill>
                <a:latin typeface="Georgia"/>
                <a:ea typeface="Georgia"/>
                <a:cs typeface="Georgia"/>
                <a:sym typeface="Georgia"/>
              </a:defRPr>
            </a:lvl2pPr>
            <a:lvl3pPr marL="1371600" marR="0" lvl="2" indent="-311150" algn="l" rtl="0">
              <a:lnSpc>
                <a:spcPct val="90000"/>
              </a:lnSpc>
              <a:spcBef>
                <a:spcPts val="500"/>
              </a:spcBef>
              <a:spcAft>
                <a:spcPts val="0"/>
              </a:spcAft>
              <a:buClr>
                <a:schemeClr val="accent1"/>
              </a:buClr>
              <a:buSzPts val="1300"/>
              <a:buFont typeface="Courier New"/>
              <a:buChar char="o"/>
              <a:defRPr sz="2000" b="0" i="0" u="none" strike="noStrike" cap="none">
                <a:solidFill>
                  <a:srgbClr val="555555"/>
                </a:solidFill>
                <a:latin typeface="Georgia"/>
                <a:ea typeface="Georgia"/>
                <a:cs typeface="Georgia"/>
                <a:sym typeface="Georgia"/>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rgbClr val="555555"/>
                </a:solidFill>
                <a:latin typeface="Georgia"/>
                <a:ea typeface="Georgia"/>
                <a:cs typeface="Georgia"/>
                <a:sym typeface="Georgia"/>
              </a:defRPr>
            </a:lvl4pPr>
            <a:lvl5pPr marL="2286000" marR="0" lvl="4" indent="-342900" algn="l" rtl="0">
              <a:lnSpc>
                <a:spcPct val="90000"/>
              </a:lnSpc>
              <a:spcBef>
                <a:spcPts val="500"/>
              </a:spcBef>
              <a:spcAft>
                <a:spcPts val="0"/>
              </a:spcAft>
              <a:buClr>
                <a:schemeClr val="accent1"/>
              </a:buClr>
              <a:buSzPts val="1800"/>
              <a:buFont typeface="Calibri"/>
              <a:buChar char="-"/>
              <a:defRPr sz="1800" b="0" i="0" u="none" strike="noStrike" cap="none">
                <a:solidFill>
                  <a:srgbClr val="555555"/>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Georgia"/>
                <a:ea typeface="Georgia"/>
                <a:cs typeface="Georgia"/>
                <a:sym typeface="Georgia"/>
              </a:defRPr>
            </a:lvl9pPr>
          </a:lstStyle>
          <a:p>
            <a:endParaRPr/>
          </a:p>
        </p:txBody>
      </p:sp>
      <p:sp>
        <p:nvSpPr>
          <p:cNvPr id="12" name="Google Shape;12;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3" name="Google Shape;13;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FA3"/>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eorgia"/>
                <a:ea typeface="Georgia"/>
                <a:cs typeface="Georgia"/>
                <a:sym typeface="Georgia"/>
              </a:defRPr>
            </a:lvl9pPr>
          </a:lstStyle>
          <a:p>
            <a:endParaRPr/>
          </a:p>
        </p:txBody>
      </p:sp>
      <p:sp>
        <p:nvSpPr>
          <p:cNvPr id="14" name="Google Shape;14;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FA3"/>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4072" r:id="rId6"/>
    <p:sldLayoutId id="2147484073" r:id="rId7"/>
    <p:sldLayoutId id="2147484074" r:id="rId8"/>
    <p:sldLayoutId id="2147484075"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4079" r:id="rId18"/>
    <p:sldLayoutId id="2147484080" r:id="rId19"/>
    <p:sldLayoutId id="2147484081" r:id="rId20"/>
    <p:sldLayoutId id="2147484082" r:id="rId21"/>
    <p:sldLayoutId id="2147483663" r:id="rId22"/>
    <p:sldLayoutId id="2147483664" r:id="rId23"/>
    <p:sldLayoutId id="2147483665" r:id="rId24"/>
    <p:sldLayoutId id="2147484084" r:id="rId25"/>
    <p:sldLayoutId id="2147484085" r:id="rId26"/>
    <p:sldLayoutId id="214748408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ernor.virginia.gov/media/governorvirginiagov/governor-of-virginia/pdf/eo/EO-19-Development-and-Review-of-State-Agency-Regulations.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
          <p:cNvSpPr txBox="1">
            <a:spLocks noGrp="1"/>
          </p:cNvSpPr>
          <p:nvPr>
            <p:ph type="ctrTitle"/>
          </p:nvPr>
        </p:nvSpPr>
        <p:spPr>
          <a:xfrm>
            <a:off x="272650" y="495398"/>
            <a:ext cx="7990500" cy="23877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C12436"/>
              </a:buClr>
              <a:buSzPts val="4500"/>
              <a:buFont typeface="Trebuchet MS"/>
              <a:buNone/>
            </a:pPr>
            <a:r>
              <a:rPr lang="en-US" sz="4000" b="1">
                <a:highlight>
                  <a:srgbClr val="FFFFFF"/>
                </a:highlight>
                <a:latin typeface="Times New Roman" panose="02020603050405020304" pitchFamily="18" charset="0"/>
              </a:rPr>
              <a:t>Revising Child Care Health and Safety Standards</a:t>
            </a:r>
            <a:endParaRPr sz="4000" b="1"/>
          </a:p>
        </p:txBody>
      </p:sp>
      <p:sp>
        <p:nvSpPr>
          <p:cNvPr id="243" name="Google Shape;243;p1"/>
          <p:cNvSpPr txBox="1">
            <a:spLocks noGrp="1"/>
          </p:cNvSpPr>
          <p:nvPr>
            <p:ph type="subTitle" idx="1"/>
          </p:nvPr>
        </p:nvSpPr>
        <p:spPr>
          <a:xfrm>
            <a:off x="841050" y="2883098"/>
            <a:ext cx="5255100" cy="1655700"/>
          </a:xfrm>
          <a:prstGeom prst="rect">
            <a:avLst/>
          </a:prstGeom>
          <a:noFill/>
          <a:ln>
            <a:noFill/>
          </a:ln>
        </p:spPr>
        <p:txBody>
          <a:bodyPr spcFirstLastPara="1" wrap="square" lIns="91425" tIns="45700" rIns="91425" bIns="45700" anchor="t" anchorCtr="0">
            <a:normAutofit/>
          </a:bodyPr>
          <a:lstStyle/>
          <a:p>
            <a:pPr indent="-361950" algn="ctr">
              <a:spcBef>
                <a:spcPts val="800"/>
              </a:spcBef>
              <a:buClr>
                <a:srgbClr val="0F150D"/>
              </a:buClr>
              <a:buSzPts val="1800"/>
            </a:pPr>
            <a:r>
              <a:rPr lang="en-US"/>
              <a:t>June 15, 2023</a:t>
            </a:r>
            <a:endParaRPr lang="en-US" sz="2500"/>
          </a:p>
        </p:txBody>
      </p:sp>
      <p:sp>
        <p:nvSpPr>
          <p:cNvPr id="244" name="Google Shape;24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AC5B-904E-8A68-A0D8-79EEC2DF9BC5}"/>
              </a:ext>
            </a:extLst>
          </p:cNvPr>
          <p:cNvSpPr>
            <a:spLocks noGrp="1"/>
          </p:cNvSpPr>
          <p:nvPr>
            <p:ph type="title"/>
          </p:nvPr>
        </p:nvSpPr>
        <p:spPr/>
        <p:txBody>
          <a:bodyPr>
            <a:normAutofit/>
          </a:bodyPr>
          <a:lstStyle/>
          <a:p>
            <a:r>
              <a:rPr lang="en-US" sz="4000"/>
              <a:t>Cost Impact</a:t>
            </a:r>
          </a:p>
        </p:txBody>
      </p:sp>
      <p:sp>
        <p:nvSpPr>
          <p:cNvPr id="3" name="Slide Number Placeholder 2">
            <a:extLst>
              <a:ext uri="{FF2B5EF4-FFF2-40B4-BE49-F238E27FC236}">
                <a16:creationId xmlns:a16="http://schemas.microsoft.com/office/drawing/2014/main" id="{159384FF-D6A7-FC9F-810C-DA0C93A326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
        <p:nvSpPr>
          <p:cNvPr id="4" name="Text Placeholder 3">
            <a:extLst>
              <a:ext uri="{FF2B5EF4-FFF2-40B4-BE49-F238E27FC236}">
                <a16:creationId xmlns:a16="http://schemas.microsoft.com/office/drawing/2014/main" id="{3D0496C0-53C1-8AF2-2D12-1F8C60E6F4A5}"/>
              </a:ext>
            </a:extLst>
          </p:cNvPr>
          <p:cNvSpPr>
            <a:spLocks noGrp="1"/>
          </p:cNvSpPr>
          <p:nvPr>
            <p:ph type="body" idx="1"/>
          </p:nvPr>
        </p:nvSpPr>
        <p:spPr/>
        <p:txBody>
          <a:bodyPr>
            <a:noAutofit/>
          </a:bodyPr>
          <a:lstStyle/>
          <a:p>
            <a:pPr marL="0" marR="0" indent="0">
              <a:lnSpc>
                <a:spcPct val="100000"/>
              </a:lnSpc>
              <a:spcBef>
                <a:spcPts val="0"/>
              </a:spcBef>
              <a:spcAft>
                <a:spcPts val="600"/>
              </a:spcAft>
              <a:buNone/>
            </a:pPr>
            <a:r>
              <a:rPr lang="en-US" sz="2200">
                <a:effectLst/>
                <a:latin typeface="Georgia" panose="02040502050405020303" pitchFamily="18" charset="0"/>
                <a:ea typeface="Calibri" panose="020F0502020204030204" pitchFamily="34" charset="0"/>
                <a:cs typeface="Times New Roman" panose="02020603050405020304" pitchFamily="18" charset="0"/>
              </a:rPr>
              <a:t>The VDOE will produce a high-level cost analysis of the new regulations in consultation with the fiscal experts who analyzed the cost of child care for Virginia. </a:t>
            </a:r>
          </a:p>
          <a:p>
            <a:pPr marL="0" marR="0" indent="0">
              <a:lnSpc>
                <a:spcPct val="100000"/>
              </a:lnSpc>
              <a:spcBef>
                <a:spcPts val="0"/>
              </a:spcBef>
              <a:spcAft>
                <a:spcPts val="600"/>
              </a:spcAft>
              <a:buNone/>
            </a:pPr>
            <a:r>
              <a:rPr lang="en-US" sz="2200">
                <a:effectLst/>
                <a:latin typeface="Georgia" panose="02040502050405020303" pitchFamily="18" charset="0"/>
                <a:ea typeface="Calibri" panose="020F0502020204030204" pitchFamily="34" charset="0"/>
                <a:cs typeface="Times New Roman" panose="02020603050405020304" pitchFamily="18" charset="0"/>
              </a:rPr>
              <a:t>Due to the nature of these regulatory changes, there are both positive and negative potential cost implications:</a:t>
            </a:r>
          </a:p>
          <a:p>
            <a:pPr marL="342900" marR="0" lvl="0" indent="-342900">
              <a:lnSpc>
                <a:spcPct val="100000"/>
              </a:lnSpc>
              <a:spcBef>
                <a:spcPts val="0"/>
              </a:spcBef>
              <a:spcAft>
                <a:spcPts val="600"/>
              </a:spcAft>
              <a:buFont typeface="Arial" panose="020B0604020202020204" pitchFamily="34" charset="0"/>
              <a:buChar char="•"/>
            </a:pPr>
            <a:r>
              <a:rPr lang="en-US" sz="2200">
                <a:effectLst/>
                <a:latin typeface="Georgia" panose="02040502050405020303" pitchFamily="18" charset="0"/>
                <a:ea typeface="Calibri" panose="020F0502020204030204" pitchFamily="34" charset="0"/>
                <a:cs typeface="Times New Roman" panose="02020603050405020304" pitchFamily="18" charset="0"/>
              </a:rPr>
              <a:t>Increased ratios and additional flexibility should enable programs to be more cost-efficient and may potentially increase revenue and decrease expenses. </a:t>
            </a:r>
          </a:p>
          <a:p>
            <a:pPr marL="342900" marR="0" lvl="0" indent="-342900">
              <a:lnSpc>
                <a:spcPct val="100000"/>
              </a:lnSpc>
              <a:spcBef>
                <a:spcPts val="0"/>
              </a:spcBef>
              <a:spcAft>
                <a:spcPts val="600"/>
              </a:spcAft>
              <a:buFont typeface="Arial" panose="020B0604020202020204" pitchFamily="34" charset="0"/>
              <a:buChar char="•"/>
            </a:pPr>
            <a:r>
              <a:rPr lang="en-US" sz="2200">
                <a:effectLst/>
                <a:latin typeface="Georgia" panose="02040502050405020303" pitchFamily="18" charset="0"/>
                <a:ea typeface="Calibri" panose="020F0502020204030204" pitchFamily="34" charset="0"/>
                <a:cs typeface="Times New Roman" panose="02020603050405020304" pitchFamily="18" charset="0"/>
              </a:rPr>
              <a:t>Removing burdensome administrative requirements (e.g., emergency contact information for staff) may save staff time and cost. </a:t>
            </a:r>
          </a:p>
          <a:p>
            <a:pPr marL="342900" marR="0" lvl="0" indent="-342900">
              <a:lnSpc>
                <a:spcPct val="100000"/>
              </a:lnSpc>
              <a:spcBef>
                <a:spcPts val="0"/>
              </a:spcBef>
              <a:spcAft>
                <a:spcPts val="600"/>
              </a:spcAft>
              <a:buFont typeface="Arial" panose="020B0604020202020204" pitchFamily="34" charset="0"/>
              <a:buChar char="•"/>
            </a:pPr>
            <a:r>
              <a:rPr lang="en-US" sz="2200">
                <a:effectLst/>
                <a:latin typeface="Georgia" panose="02040502050405020303" pitchFamily="18" charset="0"/>
                <a:ea typeface="Calibri" panose="020F0502020204030204" pitchFamily="34" charset="0"/>
                <a:cs typeface="Times New Roman" panose="02020603050405020304" pitchFamily="18" charset="0"/>
              </a:rPr>
              <a:t>Clarifying language can either increase or decrease costs, depending on how programs were interpreting regulations.</a:t>
            </a:r>
          </a:p>
          <a:p>
            <a:pPr marL="342900" marR="0" lvl="0" indent="-342900">
              <a:lnSpc>
                <a:spcPct val="100000"/>
              </a:lnSpc>
              <a:spcBef>
                <a:spcPts val="0"/>
              </a:spcBef>
              <a:spcAft>
                <a:spcPts val="600"/>
              </a:spcAft>
              <a:buFont typeface="Arial" panose="020B0604020202020204" pitchFamily="34" charset="0"/>
              <a:buChar char="•"/>
            </a:pPr>
            <a:r>
              <a:rPr lang="en-US" sz="2200">
                <a:effectLst/>
                <a:latin typeface="Georgia" panose="02040502050405020303" pitchFamily="18" charset="0"/>
                <a:ea typeface="Calibri" panose="020F0502020204030204" pitchFamily="34" charset="0"/>
                <a:cs typeface="Times New Roman" panose="02020603050405020304" pitchFamily="18" charset="0"/>
              </a:rPr>
              <a:t>New regulations may require new purchases or upgrades, increase operating expenses and/or require more staff time.</a:t>
            </a:r>
          </a:p>
        </p:txBody>
      </p:sp>
    </p:spTree>
    <p:extLst>
      <p:ext uri="{BB962C8B-B14F-4D97-AF65-F5344CB8AC3E}">
        <p14:creationId xmlns:p14="http://schemas.microsoft.com/office/powerpoint/2010/main" val="506253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2E1F6-D27F-3432-8A62-D1776D4317BC}"/>
              </a:ext>
            </a:extLst>
          </p:cNvPr>
          <p:cNvSpPr>
            <a:spLocks noGrp="1"/>
          </p:cNvSpPr>
          <p:nvPr>
            <p:ph type="title"/>
          </p:nvPr>
        </p:nvSpPr>
        <p:spPr/>
        <p:txBody>
          <a:bodyPr>
            <a:normAutofit/>
          </a:bodyPr>
          <a:lstStyle/>
          <a:p>
            <a:r>
              <a:rPr lang="en-US" sz="4000"/>
              <a:t>Changes in Response to ECAC Feedback</a:t>
            </a:r>
          </a:p>
        </p:txBody>
      </p:sp>
      <p:sp>
        <p:nvSpPr>
          <p:cNvPr id="3" name="Slide Number Placeholder 2">
            <a:extLst>
              <a:ext uri="{FF2B5EF4-FFF2-40B4-BE49-F238E27FC236}">
                <a16:creationId xmlns:a16="http://schemas.microsoft.com/office/drawing/2014/main" id="{94B2E6DF-222E-7C58-8291-E91056409F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Text Placeholder 3">
            <a:extLst>
              <a:ext uri="{FF2B5EF4-FFF2-40B4-BE49-F238E27FC236}">
                <a16:creationId xmlns:a16="http://schemas.microsoft.com/office/drawing/2014/main" id="{B23A55ED-1D25-2685-8CE5-A771C03F92C1}"/>
              </a:ext>
            </a:extLst>
          </p:cNvPr>
          <p:cNvSpPr>
            <a:spLocks noGrp="1"/>
          </p:cNvSpPr>
          <p:nvPr>
            <p:ph type="body" idx="1"/>
          </p:nvPr>
        </p:nvSpPr>
        <p:spPr>
          <a:xfrm>
            <a:off x="467360" y="1560530"/>
            <a:ext cx="11257280" cy="4718033"/>
          </a:xfrm>
        </p:spPr>
        <p:txBody>
          <a:bodyPr>
            <a:noAutofit/>
          </a:bodyPr>
          <a:lstStyle/>
          <a:p>
            <a:pPr marL="114300" indent="0">
              <a:lnSpc>
                <a:spcPct val="100000"/>
              </a:lnSpc>
              <a:spcBef>
                <a:spcPts val="0"/>
              </a:spcBef>
              <a:spcAft>
                <a:spcPts val="600"/>
              </a:spcAft>
              <a:buNone/>
            </a:pPr>
            <a:r>
              <a:rPr lang="en-US" sz="2000"/>
              <a:t>Here are the changes made in order to receive a full endorsement from the ECAC:</a:t>
            </a:r>
          </a:p>
          <a:p>
            <a:pPr>
              <a:lnSpc>
                <a:spcPct val="100000"/>
              </a:lnSpc>
              <a:spcBef>
                <a:spcPts val="0"/>
              </a:spcBef>
              <a:spcAft>
                <a:spcPts val="500"/>
              </a:spcAft>
            </a:pPr>
            <a:r>
              <a:rPr lang="en-US" sz="2000"/>
              <a:t>Section 10, removed parents in the definition of parent; and updated definition of two-year-old</a:t>
            </a:r>
          </a:p>
          <a:p>
            <a:pPr>
              <a:lnSpc>
                <a:spcPct val="100000"/>
              </a:lnSpc>
              <a:spcBef>
                <a:spcPts val="0"/>
              </a:spcBef>
              <a:spcAft>
                <a:spcPts val="500"/>
              </a:spcAft>
            </a:pPr>
            <a:r>
              <a:rPr lang="en-US" sz="2000"/>
              <a:t>Section 60, changed “nickname” to “preferred name”</a:t>
            </a:r>
          </a:p>
          <a:p>
            <a:pPr>
              <a:lnSpc>
                <a:spcPct val="100000"/>
              </a:lnSpc>
              <a:spcBef>
                <a:spcPts val="0"/>
              </a:spcBef>
              <a:spcAft>
                <a:spcPts val="500"/>
              </a:spcAft>
            </a:pPr>
            <a:r>
              <a:rPr lang="en-US" sz="2000"/>
              <a:t>Section 260 M &amp; O, added “twos” to age groups pertaining to height of equipment</a:t>
            </a:r>
          </a:p>
          <a:p>
            <a:pPr>
              <a:lnSpc>
                <a:spcPct val="100000"/>
              </a:lnSpc>
              <a:spcBef>
                <a:spcPts val="0"/>
              </a:spcBef>
              <a:spcAft>
                <a:spcPts val="500"/>
              </a:spcAft>
            </a:pPr>
            <a:r>
              <a:rPr lang="en-US" sz="2000"/>
              <a:t>Section 280, removed language about non-applicability of group size for school-age groups because we added a group size for school-age children to meet federal requirements</a:t>
            </a:r>
          </a:p>
          <a:p>
            <a:pPr>
              <a:lnSpc>
                <a:spcPct val="100000"/>
              </a:lnSpc>
              <a:spcBef>
                <a:spcPts val="0"/>
              </a:spcBef>
              <a:spcAft>
                <a:spcPts val="500"/>
              </a:spcAft>
            </a:pPr>
            <a:r>
              <a:rPr lang="en-US" sz="2000"/>
              <a:t>Section 320, clarified “visual” media and prohibited use with infants</a:t>
            </a:r>
          </a:p>
          <a:p>
            <a:pPr>
              <a:lnSpc>
                <a:spcPct val="100000"/>
              </a:lnSpc>
              <a:spcBef>
                <a:spcPts val="0"/>
              </a:spcBef>
              <a:spcAft>
                <a:spcPts val="500"/>
              </a:spcAft>
            </a:pPr>
            <a:r>
              <a:rPr lang="en-US" sz="2000"/>
              <a:t>Section 340, replaced the term "bellies" with "stomachs" when referencing a prone position, and removed “as soon as possible” in reference to moving sleeping infants who are not in cribs</a:t>
            </a:r>
          </a:p>
          <a:p>
            <a:pPr>
              <a:lnSpc>
                <a:spcPct val="100000"/>
              </a:lnSpc>
              <a:spcBef>
                <a:spcPts val="0"/>
              </a:spcBef>
              <a:spcAft>
                <a:spcPts val="500"/>
              </a:spcAft>
            </a:pPr>
            <a:r>
              <a:rPr lang="en-US" sz="2000"/>
              <a:t>Section 380, changed “when” to “if” in reference to time-out</a:t>
            </a:r>
          </a:p>
          <a:p>
            <a:pPr>
              <a:lnSpc>
                <a:spcPct val="100000"/>
              </a:lnSpc>
              <a:spcBef>
                <a:spcPts val="0"/>
              </a:spcBef>
              <a:spcAft>
                <a:spcPts val="500"/>
              </a:spcAft>
            </a:pPr>
            <a:r>
              <a:rPr lang="en-US" sz="2000"/>
              <a:t>Section 400, changed “parental involvement” to “parental engagement”</a:t>
            </a:r>
          </a:p>
          <a:p>
            <a:pPr>
              <a:lnSpc>
                <a:spcPct val="100000"/>
              </a:lnSpc>
              <a:spcBef>
                <a:spcPts val="0"/>
              </a:spcBef>
              <a:spcAft>
                <a:spcPts val="500"/>
              </a:spcAft>
            </a:pPr>
            <a:r>
              <a:rPr lang="en-US" sz="2000"/>
              <a:t>Section 490, added requirement to wash hands before eating and limits wipes to after eating</a:t>
            </a:r>
          </a:p>
        </p:txBody>
      </p:sp>
    </p:spTree>
    <p:extLst>
      <p:ext uri="{BB962C8B-B14F-4D97-AF65-F5344CB8AC3E}">
        <p14:creationId xmlns:p14="http://schemas.microsoft.com/office/powerpoint/2010/main" val="267962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0289-4640-0AA7-0FA4-0EEA99E03D64}"/>
              </a:ext>
            </a:extLst>
          </p:cNvPr>
          <p:cNvSpPr>
            <a:spLocks noGrp="1"/>
          </p:cNvSpPr>
          <p:nvPr>
            <p:ph type="title"/>
          </p:nvPr>
        </p:nvSpPr>
        <p:spPr/>
        <p:txBody>
          <a:bodyPr>
            <a:normAutofit/>
          </a:bodyPr>
          <a:lstStyle/>
          <a:p>
            <a:r>
              <a:rPr lang="en-US" sz="4000"/>
              <a:t>Next Steps</a:t>
            </a:r>
          </a:p>
        </p:txBody>
      </p:sp>
      <p:sp>
        <p:nvSpPr>
          <p:cNvPr id="3" name="Slide Number Placeholder 2">
            <a:extLst>
              <a:ext uri="{FF2B5EF4-FFF2-40B4-BE49-F238E27FC236}">
                <a16:creationId xmlns:a16="http://schemas.microsoft.com/office/drawing/2014/main" id="{49877540-9D6B-7F37-6171-2E1A2C3206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12</a:t>
            </a:fld>
            <a:endParaRPr lang="en-US"/>
          </a:p>
        </p:txBody>
      </p:sp>
      <p:sp>
        <p:nvSpPr>
          <p:cNvPr id="4" name="Text Placeholder 3">
            <a:extLst>
              <a:ext uri="{FF2B5EF4-FFF2-40B4-BE49-F238E27FC236}">
                <a16:creationId xmlns:a16="http://schemas.microsoft.com/office/drawing/2014/main" id="{52BF8D9A-44D7-4DBA-FEE8-8E1E364B410B}"/>
              </a:ext>
            </a:extLst>
          </p:cNvPr>
          <p:cNvSpPr>
            <a:spLocks noGrp="1"/>
          </p:cNvSpPr>
          <p:nvPr>
            <p:ph type="body" idx="1"/>
          </p:nvPr>
        </p:nvSpPr>
        <p:spPr>
          <a:xfrm>
            <a:off x="375920" y="1458930"/>
            <a:ext cx="11450320" cy="5262545"/>
          </a:xfrm>
        </p:spPr>
        <p:txBody>
          <a:bodyPr>
            <a:noAutofit/>
          </a:bodyPr>
          <a:lstStyle/>
          <a:p>
            <a:pPr>
              <a:lnSpc>
                <a:spcPct val="100000"/>
              </a:lnSpc>
              <a:spcBef>
                <a:spcPts val="0"/>
              </a:spcBef>
              <a:buClr>
                <a:schemeClr val="tx1"/>
              </a:buClr>
              <a:buSzPct val="90000"/>
            </a:pPr>
            <a:r>
              <a:rPr lang="en-US" sz="1900">
                <a:solidFill>
                  <a:schemeClr val="accent3"/>
                </a:solidFill>
              </a:rPr>
              <a:t>Pending the Board’s approval, the NOIRA will be posted to Town Hall and the Executive review process will begin. </a:t>
            </a:r>
          </a:p>
          <a:p>
            <a:pPr lvl="1">
              <a:lnSpc>
                <a:spcPct val="100000"/>
              </a:lnSpc>
              <a:spcBef>
                <a:spcPts val="0"/>
              </a:spcBef>
              <a:spcAft>
                <a:spcPts val="600"/>
              </a:spcAft>
              <a:buClr>
                <a:schemeClr val="tx1"/>
              </a:buClr>
              <a:buSzPct val="90000"/>
            </a:pPr>
            <a:r>
              <a:rPr lang="en-US" sz="1900">
                <a:solidFill>
                  <a:schemeClr val="accent3"/>
                </a:solidFill>
              </a:rPr>
              <a:t>Pending the Governor’s approval of the NOIRA, a 30 day Public Comment Period for the NOIRA (specific to the action) will begin. </a:t>
            </a:r>
          </a:p>
          <a:p>
            <a:pPr>
              <a:lnSpc>
                <a:spcPct val="100000"/>
              </a:lnSpc>
              <a:spcBef>
                <a:spcPts val="0"/>
              </a:spcBef>
              <a:spcAft>
                <a:spcPts val="600"/>
              </a:spcAft>
            </a:pPr>
            <a:r>
              <a:rPr lang="en-US" sz="1900">
                <a:solidFill>
                  <a:schemeClr val="accent3"/>
                </a:solidFill>
              </a:rPr>
              <a:t>VDOE will request a first review of the draft regulation by the State Board of Education once the 30 day Public Comment Period is complete.</a:t>
            </a:r>
          </a:p>
          <a:p>
            <a:pPr>
              <a:lnSpc>
                <a:spcPct val="100000"/>
              </a:lnSpc>
              <a:spcBef>
                <a:spcPts val="0"/>
              </a:spcBef>
              <a:spcAft>
                <a:spcPts val="600"/>
              </a:spcAft>
            </a:pPr>
            <a:r>
              <a:rPr lang="en-US" sz="1900"/>
              <a:t>VDOE will produce a high-level cost analysis of the new regulations. </a:t>
            </a:r>
            <a:endParaRPr lang="en-US" sz="1900">
              <a:solidFill>
                <a:schemeClr val="accent3"/>
              </a:solidFill>
            </a:endParaRPr>
          </a:p>
          <a:p>
            <a:pPr>
              <a:lnSpc>
                <a:spcPct val="100000"/>
              </a:lnSpc>
              <a:spcBef>
                <a:spcPts val="0"/>
              </a:spcBef>
              <a:spcAft>
                <a:spcPts val="600"/>
              </a:spcAft>
            </a:pPr>
            <a:r>
              <a:rPr lang="en-US" sz="1900">
                <a:solidFill>
                  <a:schemeClr val="accent3"/>
                </a:solidFill>
              </a:rPr>
              <a:t>The NOIRA must be approved by the Governor prior to Board approval of the proposed regulation.</a:t>
            </a:r>
          </a:p>
          <a:p>
            <a:pPr>
              <a:lnSpc>
                <a:spcPct val="100000"/>
              </a:lnSpc>
              <a:spcBef>
                <a:spcPts val="0"/>
              </a:spcBef>
              <a:spcAft>
                <a:spcPts val="600"/>
              </a:spcAft>
              <a:buClr>
                <a:schemeClr val="tx1"/>
              </a:buClr>
              <a:buSzPct val="90000"/>
            </a:pPr>
            <a:r>
              <a:rPr lang="en-US" sz="1900">
                <a:solidFill>
                  <a:schemeClr val="accent3"/>
                </a:solidFill>
              </a:rPr>
              <a:t>The proposed regulation will go to the Board for first and second review and approval.</a:t>
            </a:r>
          </a:p>
          <a:p>
            <a:pPr lvl="1">
              <a:lnSpc>
                <a:spcPct val="100000"/>
              </a:lnSpc>
              <a:spcBef>
                <a:spcPts val="0"/>
              </a:spcBef>
              <a:buClr>
                <a:schemeClr val="tx1"/>
              </a:buClr>
              <a:buSzPct val="90000"/>
            </a:pPr>
            <a:r>
              <a:rPr lang="en-US" sz="1900">
                <a:solidFill>
                  <a:schemeClr val="accent3"/>
                </a:solidFill>
              </a:rPr>
              <a:t>If approved, the proposed regulation will be posted to Town Hall and the Executive review process will begin again.</a:t>
            </a:r>
          </a:p>
          <a:p>
            <a:pPr lvl="1">
              <a:lnSpc>
                <a:spcPct val="100000"/>
              </a:lnSpc>
              <a:spcBef>
                <a:spcPts val="0"/>
              </a:spcBef>
              <a:buClr>
                <a:schemeClr val="tx1"/>
              </a:buClr>
              <a:buSzPct val="90000"/>
            </a:pPr>
            <a:r>
              <a:rPr lang="en-US" sz="1900">
                <a:solidFill>
                  <a:schemeClr val="accent3"/>
                </a:solidFill>
              </a:rPr>
              <a:t>Pending Governor’s approval, a 60 day public comment period will begin. </a:t>
            </a:r>
          </a:p>
          <a:p>
            <a:pPr lvl="1">
              <a:lnSpc>
                <a:spcPct val="100000"/>
              </a:lnSpc>
              <a:spcBef>
                <a:spcPts val="0"/>
              </a:spcBef>
              <a:spcAft>
                <a:spcPts val="600"/>
              </a:spcAft>
              <a:buClr>
                <a:schemeClr val="tx1"/>
              </a:buClr>
              <a:buSzPct val="90000"/>
            </a:pPr>
            <a:r>
              <a:rPr lang="en-US" sz="1900">
                <a:solidFill>
                  <a:schemeClr val="accent3"/>
                </a:solidFill>
              </a:rPr>
              <a:t>VDOE will review comments and amend regulation accordingly.</a:t>
            </a:r>
          </a:p>
          <a:p>
            <a:pPr>
              <a:lnSpc>
                <a:spcPct val="100000"/>
              </a:lnSpc>
              <a:spcBef>
                <a:spcPts val="0"/>
              </a:spcBef>
              <a:spcAft>
                <a:spcPts val="600"/>
              </a:spcAft>
            </a:pPr>
            <a:r>
              <a:rPr lang="en-US" sz="1900">
                <a:solidFill>
                  <a:schemeClr val="accent3"/>
                </a:solidFill>
              </a:rPr>
              <a:t>The Final stage will include final regulation to become effective after the Board approves, Executive review is complete, and the Governor approves. </a:t>
            </a:r>
          </a:p>
          <a:p>
            <a:pPr>
              <a:lnSpc>
                <a:spcPct val="100000"/>
              </a:lnSpc>
              <a:spcBef>
                <a:spcPts val="0"/>
              </a:spcBef>
              <a:spcAft>
                <a:spcPts val="600"/>
              </a:spcAft>
            </a:pPr>
            <a:endParaRPr lang="en-US" sz="2000">
              <a:solidFill>
                <a:schemeClr val="accent3"/>
              </a:solidFill>
            </a:endParaRPr>
          </a:p>
        </p:txBody>
      </p:sp>
    </p:spTree>
    <p:extLst>
      <p:ext uri="{BB962C8B-B14F-4D97-AF65-F5344CB8AC3E}">
        <p14:creationId xmlns:p14="http://schemas.microsoft.com/office/powerpoint/2010/main" val="19287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r>
              <a:rPr lang="en-US" sz="4000"/>
              <a:t>Notice of Intended Regulatory Action</a:t>
            </a:r>
          </a:p>
        </p:txBody>
      </p:sp>
      <p:sp>
        <p:nvSpPr>
          <p:cNvPr id="250" name="Google Shape;25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51" name="Google Shape;251;p2"/>
          <p:cNvSpPr txBox="1">
            <a:spLocks noGrp="1"/>
          </p:cNvSpPr>
          <p:nvPr>
            <p:ph type="body" idx="1"/>
          </p:nvPr>
        </p:nvSpPr>
        <p:spPr>
          <a:xfrm>
            <a:off x="838200" y="1458925"/>
            <a:ext cx="10515600" cy="5004970"/>
          </a:xfrm>
          <a:prstGeom prst="rect">
            <a:avLst/>
          </a:prstGeom>
          <a:noFill/>
          <a:ln>
            <a:noFill/>
          </a:ln>
        </p:spPr>
        <p:txBody>
          <a:bodyPr spcFirstLastPara="1" wrap="square" lIns="91425" tIns="45700" rIns="91425" bIns="45700" anchor="t" anchorCtr="0">
            <a:noAutofit/>
          </a:bodyPr>
          <a:lstStyle/>
          <a:p>
            <a:pPr marL="347345">
              <a:lnSpc>
                <a:spcPct val="100000"/>
              </a:lnSpc>
              <a:spcBef>
                <a:spcPts val="0"/>
              </a:spcBef>
              <a:spcAft>
                <a:spcPts val="1200"/>
              </a:spcAft>
              <a:buClr>
                <a:schemeClr val="tx1"/>
              </a:buClr>
              <a:buSzPct val="90000"/>
            </a:pPr>
            <a:r>
              <a:rPr lang="en-US" sz="2000">
                <a:solidFill>
                  <a:schemeClr val="accent3"/>
                </a:solidFill>
              </a:rPr>
              <a:t>The Department is requesting the Board's approval of the Notice of Intended Regulatory Action (NOIRA) to repeal and replace 8VAC20-780, Standards for Licensed Child Day Centers, and establish a comprehensive new chapter, 8VAC20-781.</a:t>
            </a:r>
          </a:p>
          <a:p>
            <a:pPr marL="347345">
              <a:lnSpc>
                <a:spcPct val="100000"/>
              </a:lnSpc>
              <a:spcBef>
                <a:spcPts val="0"/>
              </a:spcBef>
              <a:spcAft>
                <a:spcPts val="1200"/>
              </a:spcAft>
              <a:buClr>
                <a:schemeClr val="tx1"/>
              </a:buClr>
              <a:buSzPct val="90000"/>
            </a:pPr>
            <a:r>
              <a:rPr lang="en-US" sz="2000">
                <a:solidFill>
                  <a:schemeClr val="accent3"/>
                </a:solidFill>
              </a:rPr>
              <a:t>On April 27, 2023, the Virginia Department of Education (VDOE) received the Early Childhood Advisory Committee’s endorsement of the NOIRA and an initial draft of the revised Standards.</a:t>
            </a:r>
          </a:p>
          <a:p>
            <a:pPr marL="347345">
              <a:lnSpc>
                <a:spcPct val="100000"/>
              </a:lnSpc>
              <a:spcBef>
                <a:spcPts val="0"/>
              </a:spcBef>
              <a:spcAft>
                <a:spcPts val="1200"/>
              </a:spcAft>
              <a:buClr>
                <a:schemeClr val="tx1"/>
              </a:buClr>
              <a:buSzPct val="90000"/>
            </a:pPr>
            <a:r>
              <a:rPr lang="en-US" sz="2000"/>
              <a:t>The repeal and replace includes:</a:t>
            </a:r>
          </a:p>
          <a:p>
            <a:pPr lvl="1">
              <a:lnSpc>
                <a:spcPct val="100000"/>
              </a:lnSpc>
              <a:spcBef>
                <a:spcPts val="0"/>
              </a:spcBef>
              <a:spcAft>
                <a:spcPts val="600"/>
              </a:spcAft>
              <a:buClr>
                <a:schemeClr val="tx1"/>
              </a:buClr>
              <a:buSzPct val="90000"/>
            </a:pPr>
            <a:r>
              <a:rPr lang="en-US" sz="2000"/>
              <a:t>Allowing greater flexibility to adjust the structure, format, and language of the current regulation; </a:t>
            </a:r>
          </a:p>
          <a:p>
            <a:pPr lvl="1">
              <a:lnSpc>
                <a:spcPct val="100000"/>
              </a:lnSpc>
              <a:spcBef>
                <a:spcPts val="0"/>
              </a:spcBef>
              <a:spcAft>
                <a:spcPts val="600"/>
              </a:spcAft>
              <a:buClr>
                <a:schemeClr val="tx1"/>
              </a:buClr>
              <a:buSzPct val="90000"/>
            </a:pPr>
            <a:r>
              <a:rPr lang="en-US" sz="2000"/>
              <a:t>Removing duplicative requirements found in the Code of Virginia; </a:t>
            </a:r>
          </a:p>
          <a:p>
            <a:pPr lvl="1">
              <a:lnSpc>
                <a:spcPct val="100000"/>
              </a:lnSpc>
              <a:spcBef>
                <a:spcPts val="0"/>
              </a:spcBef>
              <a:spcAft>
                <a:spcPts val="600"/>
              </a:spcAft>
              <a:buClr>
                <a:schemeClr val="tx1"/>
              </a:buClr>
              <a:buSzPct val="90000"/>
            </a:pPr>
            <a:r>
              <a:rPr lang="en-US" sz="2000"/>
              <a:t>Incorporating best-in-class health and safety guidelines and practices; and </a:t>
            </a:r>
          </a:p>
          <a:p>
            <a:pPr lvl="1">
              <a:lnSpc>
                <a:spcPct val="100000"/>
              </a:lnSpc>
              <a:spcBef>
                <a:spcPts val="0"/>
              </a:spcBef>
              <a:spcAft>
                <a:spcPts val="600"/>
              </a:spcAft>
              <a:buClr>
                <a:schemeClr val="tx1"/>
              </a:buClr>
              <a:buSzPct val="90000"/>
            </a:pPr>
            <a:r>
              <a:rPr lang="en-US" sz="2000"/>
              <a:t>Incorporating updates to the regulation pursuant to </a:t>
            </a:r>
            <a:r>
              <a:rPr lang="en-US" sz="2000">
                <a:hlinkClick r:id="rId3"/>
              </a:rPr>
              <a:t>the Executive Order 19 </a:t>
            </a:r>
            <a:r>
              <a:rPr lang="en-US" sz="2000"/>
              <a:t>while preserving protection of the health, safety, and welfare of children in care in licensed child day centers.</a:t>
            </a:r>
            <a:endParaRPr lang="en-US" sz="2000">
              <a:solidFill>
                <a:schemeClr val="accent3"/>
              </a:solidFill>
            </a:endParaRPr>
          </a:p>
          <a:p>
            <a:pPr marL="427990">
              <a:lnSpc>
                <a:spcPct val="100000"/>
              </a:lnSpc>
              <a:spcBef>
                <a:spcPts val="0"/>
              </a:spcBef>
              <a:buClr>
                <a:srgbClr val="555555"/>
              </a:buClr>
              <a:buSzPct val="100000"/>
            </a:pPr>
            <a:endParaRPr lang="en-US" sz="2450">
              <a:solidFill>
                <a:schemeClr val="accent3"/>
              </a:solidFill>
            </a:endParaRPr>
          </a:p>
          <a:p>
            <a:pPr indent="0">
              <a:lnSpc>
                <a:spcPct val="100000"/>
              </a:lnSpc>
              <a:spcBef>
                <a:spcPts val="0"/>
              </a:spcBef>
              <a:buNone/>
            </a:pPr>
            <a:endParaRPr lang="en-US" sz="2000">
              <a:solidFill>
                <a:schemeClr val="accent3"/>
              </a:solidFill>
            </a:endParaRPr>
          </a:p>
          <a:p>
            <a:pPr indent="0">
              <a:lnSpc>
                <a:spcPct val="115000"/>
              </a:lnSpc>
              <a:spcBef>
                <a:spcPts val="0"/>
              </a:spcBef>
              <a:buNone/>
            </a:pPr>
            <a:endParaRPr lang="en-US">
              <a:solidFill>
                <a:schemeClr val="accent3"/>
              </a:solidFill>
            </a:endParaRPr>
          </a:p>
        </p:txBody>
      </p:sp>
    </p:spTree>
    <p:extLst>
      <p:ext uri="{BB962C8B-B14F-4D97-AF65-F5344CB8AC3E}">
        <p14:creationId xmlns:p14="http://schemas.microsoft.com/office/powerpoint/2010/main" val="117338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27F37-CC42-5C5D-2DC0-1EC600A39FCE}"/>
              </a:ext>
            </a:extLst>
          </p:cNvPr>
          <p:cNvSpPr>
            <a:spLocks noGrp="1"/>
          </p:cNvSpPr>
          <p:nvPr>
            <p:ph type="title"/>
          </p:nvPr>
        </p:nvSpPr>
        <p:spPr/>
        <p:txBody>
          <a:bodyPr>
            <a:normAutofit/>
          </a:bodyPr>
          <a:lstStyle/>
          <a:p>
            <a:r>
              <a:rPr lang="en-US" sz="4000"/>
              <a:t>Overall Highlights</a:t>
            </a:r>
          </a:p>
        </p:txBody>
      </p:sp>
      <p:sp>
        <p:nvSpPr>
          <p:cNvPr id="3" name="Slide Number Placeholder 2">
            <a:extLst>
              <a:ext uri="{FF2B5EF4-FFF2-40B4-BE49-F238E27FC236}">
                <a16:creationId xmlns:a16="http://schemas.microsoft.com/office/drawing/2014/main" id="{BF20E272-D232-3EAD-AB10-B99336A020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graphicFrame>
        <p:nvGraphicFramePr>
          <p:cNvPr id="7" name="Table 7">
            <a:extLst>
              <a:ext uri="{FF2B5EF4-FFF2-40B4-BE49-F238E27FC236}">
                <a16:creationId xmlns:a16="http://schemas.microsoft.com/office/drawing/2014/main" id="{74476BC7-E878-403B-A0FC-B195128CAF8A}"/>
              </a:ext>
            </a:extLst>
          </p:cNvPr>
          <p:cNvGraphicFramePr>
            <a:graphicFrameLocks noGrp="1"/>
          </p:cNvGraphicFramePr>
          <p:nvPr>
            <p:extLst>
              <p:ext uri="{D42A27DB-BD31-4B8C-83A1-F6EECF244321}">
                <p14:modId xmlns:p14="http://schemas.microsoft.com/office/powerpoint/2010/main" val="663768236"/>
              </p:ext>
            </p:extLst>
          </p:nvPr>
        </p:nvGraphicFramePr>
        <p:xfrm>
          <a:off x="326571" y="1652727"/>
          <a:ext cx="11392677" cy="4511040"/>
        </p:xfrm>
        <a:graphic>
          <a:graphicData uri="http://schemas.openxmlformats.org/drawingml/2006/table">
            <a:tbl>
              <a:tblPr firstRow="1" bandRow="1">
                <a:tableStyleId>{86BF8636-8523-4F47-ACF0-9A4BCA7EB962}</a:tableStyleId>
              </a:tblPr>
              <a:tblGrid>
                <a:gridCol w="3797559">
                  <a:extLst>
                    <a:ext uri="{9D8B030D-6E8A-4147-A177-3AD203B41FA5}">
                      <a16:colId xmlns:a16="http://schemas.microsoft.com/office/drawing/2014/main" val="3879440558"/>
                    </a:ext>
                  </a:extLst>
                </a:gridCol>
                <a:gridCol w="3797559">
                  <a:extLst>
                    <a:ext uri="{9D8B030D-6E8A-4147-A177-3AD203B41FA5}">
                      <a16:colId xmlns:a16="http://schemas.microsoft.com/office/drawing/2014/main" val="3311572864"/>
                    </a:ext>
                  </a:extLst>
                </a:gridCol>
                <a:gridCol w="3797559">
                  <a:extLst>
                    <a:ext uri="{9D8B030D-6E8A-4147-A177-3AD203B41FA5}">
                      <a16:colId xmlns:a16="http://schemas.microsoft.com/office/drawing/2014/main" val="3371015878"/>
                    </a:ext>
                  </a:extLst>
                </a:gridCol>
              </a:tblGrid>
              <a:tr h="370840">
                <a:tc>
                  <a:txBody>
                    <a:bodyPr/>
                    <a:lstStyle/>
                    <a:p>
                      <a:pPr algn="ct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Ratio Flexibility</a:t>
                      </a:r>
                      <a:endParaRPr lang="en-US" sz="1800" b="1">
                        <a:solidFill>
                          <a:schemeClr val="tx2"/>
                        </a:solidFill>
                      </a:endParaRP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Staffing Flexibility</a:t>
                      </a: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a:solidFill>
                            <a:schemeClr val="tx2"/>
                          </a:solidFill>
                          <a:effectLst/>
                          <a:latin typeface="Georgia" panose="02040502050405020303" pitchFamily="18" charset="0"/>
                          <a:ea typeface="Calibri" panose="020F0502020204030204" pitchFamily="34" charset="0"/>
                          <a:cs typeface="Times New Roman" panose="02020603050405020304" pitchFamily="18" charset="0"/>
                        </a:rPr>
                        <a:t>Reduced Administrative Burden</a:t>
                      </a:r>
                    </a:p>
                  </a:txBody>
                  <a:tcPr anchor="ct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3601636244"/>
                  </a:ext>
                </a:extLst>
              </a:tr>
              <a:tr h="370840">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Increase ratios for school-age children.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Adds variance process for ratio and group sizes.</a:t>
                      </a:r>
                    </a:p>
                    <a:p>
                      <a:pPr>
                        <a:spcAft>
                          <a:spcPts val="600"/>
                        </a:spcAft>
                      </a:pPr>
                      <a:endParaRPr lang="en-US" sz="1700">
                        <a:solidFill>
                          <a:schemeClr val="accent3"/>
                        </a:solidFill>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Adds more entry-level qualifications for lead teachers and directors to help with recruitment and hiring.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Increases flexibility for staffing at beginning and end of day.</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latin typeface="Georgia" panose="02040502050405020303" pitchFamily="18" charset="0"/>
                          <a:ea typeface="Calibri" panose="020F0502020204030204" pitchFamily="34" charset="0"/>
                          <a:cs typeface="Times New Roman" panose="02020603050405020304" pitchFamily="18" charset="0"/>
                        </a:rPr>
                        <a:t>A</a:t>
                      </a: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llow the Virginia Preservice training and director prelicensure training (14 hours) to count toward annual training hours. All required training except for orientation now counts towards annual training requirement (16 hours).   </a:t>
                      </a: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tc>
                  <a:txBody>
                    <a:bodyPr/>
                    <a:lstStyle/>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Reduces duplication of effort for documentation of immunization and physical examinations for school-age children. </a:t>
                      </a:r>
                    </a:p>
                    <a:p>
                      <a:pPr marL="346075" marR="0" lvl="0" indent="-290513">
                        <a:lnSpc>
                          <a:spcPct val="100000"/>
                        </a:lnSpc>
                        <a:spcBef>
                          <a:spcPts val="0"/>
                        </a:spcBef>
                        <a:spcAft>
                          <a:spcPts val="600"/>
                        </a:spcAft>
                        <a:buClr>
                          <a:schemeClr val="tx1"/>
                        </a:buClr>
                        <a:buFont typeface="Arial" panose="020B0604020202020204" pitchFamily="34" charset="0"/>
                        <a:buChar char="•"/>
                      </a:pPr>
                      <a:r>
                        <a:rPr lang="en-US" sz="1700">
                          <a:solidFill>
                            <a:schemeClr val="accent3"/>
                          </a:solidFill>
                          <a:effectLst/>
                          <a:latin typeface="Georgia" panose="02040502050405020303" pitchFamily="18" charset="0"/>
                          <a:ea typeface="Calibri" panose="020F0502020204030204" pitchFamily="34" charset="0"/>
                          <a:cs typeface="Times New Roman" panose="02020603050405020304" pitchFamily="18" charset="0"/>
                        </a:rPr>
                        <a:t>Reduces unnecessary testing by removing for repeat tuberculosis (TB) testing. </a:t>
                      </a:r>
                      <a:endParaRPr lang="en-US" sz="1700">
                        <a:solidFill>
                          <a:schemeClr val="accent3"/>
                        </a:solidFill>
                      </a:endParaRPr>
                    </a:p>
                  </a:txBody>
                  <a:tcPr>
                    <a:lnL w="6350" cap="flat" cmpd="sng" algn="ctr">
                      <a:solidFill>
                        <a:schemeClr val="accent3">
                          <a:lumMod val="60000"/>
                          <a:lumOff val="40000"/>
                        </a:schemeClr>
                      </a:solidFill>
                      <a:prstDash val="solid"/>
                      <a:round/>
                      <a:headEnd type="none" w="med" len="med"/>
                      <a:tailEnd type="none" w="med" len="med"/>
                    </a:lnL>
                    <a:lnR w="6350" cap="flat" cmpd="sng" algn="ctr">
                      <a:solidFill>
                        <a:schemeClr val="accent3">
                          <a:lumMod val="60000"/>
                          <a:lumOff val="40000"/>
                        </a:schemeClr>
                      </a:solidFill>
                      <a:prstDash val="solid"/>
                      <a:round/>
                      <a:headEnd type="none" w="med" len="med"/>
                      <a:tailEnd type="none" w="med" len="med"/>
                    </a:lnR>
                    <a:lnT w="6350" cap="flat" cmpd="sng" algn="ctr">
                      <a:solidFill>
                        <a:schemeClr val="accent3">
                          <a:lumMod val="60000"/>
                          <a:lumOff val="40000"/>
                        </a:schemeClr>
                      </a:solidFill>
                      <a:prstDash val="solid"/>
                      <a:round/>
                      <a:headEnd type="none" w="med" len="med"/>
                      <a:tailEnd type="none" w="med" len="med"/>
                    </a:lnT>
                    <a:lnB w="635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766947793"/>
                  </a:ext>
                </a:extLst>
              </a:tr>
            </a:tbl>
          </a:graphicData>
        </a:graphic>
      </p:graphicFrame>
    </p:spTree>
    <p:extLst>
      <p:ext uri="{BB962C8B-B14F-4D97-AF65-F5344CB8AC3E}">
        <p14:creationId xmlns:p14="http://schemas.microsoft.com/office/powerpoint/2010/main" val="291340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0" y="0"/>
            <a:ext cx="12192000" cy="1323975"/>
          </a:xfrm>
          <a:prstGeom prst="rect">
            <a:avLst/>
          </a:prstGeom>
          <a:solidFill>
            <a:schemeClr val="dk1"/>
          </a:solidFill>
          <a:ln>
            <a:noFill/>
          </a:ln>
        </p:spPr>
        <p:txBody>
          <a:bodyPr spcFirstLastPara="1" wrap="square" lIns="822950" tIns="45700" rIns="91425" bIns="45700" anchor="b" anchorCtr="0">
            <a:normAutofit/>
          </a:bodyPr>
          <a:lstStyle/>
          <a:p>
            <a:pPr marL="0" lvl="0" indent="0" algn="l" rtl="0">
              <a:lnSpc>
                <a:spcPct val="90000"/>
              </a:lnSpc>
              <a:spcBef>
                <a:spcPts val="0"/>
              </a:spcBef>
              <a:spcAft>
                <a:spcPts val="0"/>
              </a:spcAft>
              <a:buClr>
                <a:schemeClr val="lt1"/>
              </a:buClr>
              <a:buSzPts val="4800"/>
              <a:buFont typeface="Georgia"/>
              <a:buNone/>
            </a:pPr>
            <a:r>
              <a:rPr lang="en-US" sz="4000"/>
              <a:t>Comparison of Regulations</a:t>
            </a:r>
            <a:endParaRPr sz="4000"/>
          </a:p>
        </p:txBody>
      </p:sp>
      <p:sp>
        <p:nvSpPr>
          <p:cNvPr id="187" name="Google Shape;18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88" name="Google Shape;188;p5"/>
          <p:cNvSpPr txBox="1">
            <a:spLocks noGrp="1"/>
          </p:cNvSpPr>
          <p:nvPr>
            <p:ph type="body" idx="1"/>
          </p:nvPr>
        </p:nvSpPr>
        <p:spPr>
          <a:xfrm>
            <a:off x="847165" y="1383712"/>
            <a:ext cx="10515600" cy="5179648"/>
          </a:xfrm>
          <a:prstGeom prst="rect">
            <a:avLst/>
          </a:prstGeom>
          <a:noFill/>
          <a:ln>
            <a:noFill/>
          </a:ln>
        </p:spPr>
        <p:txBody>
          <a:bodyPr spcFirstLastPara="1" wrap="square" lIns="91425" tIns="45700" rIns="91425" bIns="45700" anchor="t" anchorCtr="0">
            <a:noAutofit/>
          </a:bodyPr>
          <a:lstStyle/>
          <a:p>
            <a:pPr marL="0" indent="0">
              <a:lnSpc>
                <a:spcPct val="100000"/>
              </a:lnSpc>
              <a:buNone/>
            </a:pPr>
            <a:r>
              <a:rPr lang="en-US" sz="2200">
                <a:solidFill>
                  <a:schemeClr val="accent3"/>
                </a:solidFill>
              </a:rPr>
              <a:t>The initial draft of the revised </a:t>
            </a:r>
            <a:r>
              <a:rPr lang="en-US" sz="2200" i="1">
                <a:solidFill>
                  <a:schemeClr val="accent3"/>
                </a:solidFill>
              </a:rPr>
              <a:t>Standards</a:t>
            </a:r>
            <a:r>
              <a:rPr lang="en-US" sz="2200">
                <a:solidFill>
                  <a:schemeClr val="accent3"/>
                </a:solidFill>
              </a:rPr>
              <a:t> provide better health and safety protections, have fewer words and are more flexible than the current regulations.  </a:t>
            </a:r>
          </a:p>
          <a:p>
            <a:pPr marL="342900">
              <a:lnSpc>
                <a:spcPct val="100000"/>
              </a:lnSpc>
            </a:pPr>
            <a:r>
              <a:rPr lang="en-US" sz="2200">
                <a:solidFill>
                  <a:schemeClr val="accent3"/>
                </a:solidFill>
              </a:rPr>
              <a:t>The Department is still determining the net change in the number of requirements in accordance with new guidance from the Office of Regulatory Management. </a:t>
            </a:r>
            <a:endParaRPr lang="en-US">
              <a:solidFill>
                <a:schemeClr val="accent3"/>
              </a:solidFill>
            </a:endParaRPr>
          </a:p>
        </p:txBody>
      </p:sp>
      <p:sp>
        <p:nvSpPr>
          <p:cNvPr id="8" name="TextBox 7">
            <a:extLst>
              <a:ext uri="{FF2B5EF4-FFF2-40B4-BE49-F238E27FC236}">
                <a16:creationId xmlns:a16="http://schemas.microsoft.com/office/drawing/2014/main" id="{61F01947-DE52-01DE-D1FB-741D704D5622}"/>
              </a:ext>
            </a:extLst>
          </p:cNvPr>
          <p:cNvSpPr txBox="1"/>
          <p:nvPr/>
        </p:nvSpPr>
        <p:spPr>
          <a:xfrm>
            <a:off x="4766733" y="3920067"/>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Rectangle 3">
            <a:extLst>
              <a:ext uri="{FF2B5EF4-FFF2-40B4-BE49-F238E27FC236}">
                <a16:creationId xmlns:a16="http://schemas.microsoft.com/office/drawing/2014/main" id="{DA2E8157-F1E5-B877-4D33-19DEABC41484}"/>
              </a:ext>
            </a:extLst>
          </p:cNvPr>
          <p:cNvSpPr/>
          <p:nvPr/>
        </p:nvSpPr>
        <p:spPr>
          <a:xfrm>
            <a:off x="729174" y="3481849"/>
            <a:ext cx="5319553" cy="2034486"/>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algn="ctr" fontAlgn="base">
              <a:spcBef>
                <a:spcPts val="0"/>
              </a:spcBef>
              <a:spcAft>
                <a:spcPts val="1200"/>
              </a:spcAft>
            </a:pPr>
            <a:endParaRPr lang="en-US" sz="300" b="1">
              <a:solidFill>
                <a:schemeClr val="bg1"/>
              </a:solidFill>
              <a:effectLst/>
              <a:latin typeface="Georgia"/>
            </a:endParaRPr>
          </a:p>
          <a:p>
            <a:pPr marL="0" marR="0" algn="ctr" fontAlgn="base">
              <a:spcBef>
                <a:spcPts val="0"/>
              </a:spcBef>
              <a:spcAft>
                <a:spcPts val="1200"/>
              </a:spcAft>
            </a:pPr>
            <a:r>
              <a:rPr lang="en-US" b="1">
                <a:solidFill>
                  <a:schemeClr val="bg1"/>
                </a:solidFill>
                <a:effectLst/>
                <a:latin typeface="Georgia"/>
              </a:rPr>
              <a:t>8VAC20-780</a:t>
            </a:r>
          </a:p>
          <a:p>
            <a:pPr marL="342900" marR="0" indent="-342900" fontAlgn="base">
              <a:spcBef>
                <a:spcPts val="0"/>
              </a:spcBef>
              <a:spcAft>
                <a:spcPts val="1200"/>
              </a:spcAft>
              <a:buClr>
                <a:schemeClr val="bg1"/>
              </a:buClr>
              <a:buFont typeface="Arial"/>
              <a:buChar char="•"/>
            </a:pPr>
            <a:r>
              <a:rPr lang="en-US" b="1">
                <a:solidFill>
                  <a:schemeClr val="bg1"/>
                </a:solidFill>
                <a:effectLst/>
                <a:latin typeface="Georgia"/>
              </a:rPr>
              <a:t>Pages = 67</a:t>
            </a:r>
          </a:p>
          <a:p>
            <a:pPr marL="342900" marR="0" indent="-342900" fontAlgn="base">
              <a:spcBef>
                <a:spcPts val="0"/>
              </a:spcBef>
              <a:spcAft>
                <a:spcPts val="1200"/>
              </a:spcAft>
              <a:buClr>
                <a:schemeClr val="bg1"/>
              </a:buClr>
              <a:buFont typeface="Arial"/>
              <a:buChar char="•"/>
            </a:pPr>
            <a:r>
              <a:rPr lang="en-US" b="1">
                <a:solidFill>
                  <a:schemeClr val="bg1"/>
                </a:solidFill>
                <a:effectLst/>
                <a:latin typeface="Georgia"/>
              </a:rPr>
              <a:t>Word Count = 26,920</a:t>
            </a:r>
            <a:endParaRPr lang="en-US" b="1">
              <a:solidFill>
                <a:schemeClr val="bg1"/>
              </a:solidFill>
              <a:latin typeface="Georgia"/>
            </a:endParaRPr>
          </a:p>
        </p:txBody>
      </p:sp>
      <p:sp>
        <p:nvSpPr>
          <p:cNvPr id="5" name="Rectangle 4">
            <a:extLst>
              <a:ext uri="{FF2B5EF4-FFF2-40B4-BE49-F238E27FC236}">
                <a16:creationId xmlns:a16="http://schemas.microsoft.com/office/drawing/2014/main" id="{448D53EF-2965-1A9F-E606-BF0C1DFA720A}"/>
              </a:ext>
            </a:extLst>
          </p:cNvPr>
          <p:cNvSpPr/>
          <p:nvPr/>
        </p:nvSpPr>
        <p:spPr>
          <a:xfrm>
            <a:off x="6190946" y="3481223"/>
            <a:ext cx="5319552" cy="20364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algn="ctr" fontAlgn="base">
              <a:spcBef>
                <a:spcPts val="0"/>
              </a:spcBef>
              <a:spcAft>
                <a:spcPts val="1200"/>
              </a:spcAft>
            </a:pPr>
            <a:endParaRPr lang="en-US" sz="300" b="1">
              <a:solidFill>
                <a:schemeClr val="bg1"/>
              </a:solidFill>
              <a:effectLst/>
              <a:latin typeface="Georgia"/>
            </a:endParaRPr>
          </a:p>
          <a:p>
            <a:pPr marL="0" marR="0" algn="ctr" fontAlgn="base">
              <a:spcBef>
                <a:spcPts val="0"/>
              </a:spcBef>
              <a:spcAft>
                <a:spcPts val="1200"/>
              </a:spcAft>
            </a:pPr>
            <a:r>
              <a:rPr lang="en-US" b="1">
                <a:solidFill>
                  <a:schemeClr val="bg1"/>
                </a:solidFill>
                <a:effectLst/>
                <a:latin typeface="Georgia"/>
              </a:rPr>
              <a:t>8VAC20-781</a:t>
            </a:r>
          </a:p>
          <a:p>
            <a:pPr marL="342900" marR="0" indent="-342900" fontAlgn="base">
              <a:spcBef>
                <a:spcPts val="0"/>
              </a:spcBef>
              <a:spcAft>
                <a:spcPts val="1200"/>
              </a:spcAft>
              <a:buClr>
                <a:schemeClr val="bg1"/>
              </a:buClr>
              <a:buFont typeface="Arial"/>
              <a:buChar char="•"/>
            </a:pPr>
            <a:r>
              <a:rPr lang="en-US" b="1">
                <a:solidFill>
                  <a:schemeClr val="bg1"/>
                </a:solidFill>
                <a:effectLst/>
                <a:latin typeface="Georgia"/>
              </a:rPr>
              <a:t>Pages = 50</a:t>
            </a:r>
          </a:p>
          <a:p>
            <a:pPr marL="342900" marR="0" indent="-342900" fontAlgn="base">
              <a:spcBef>
                <a:spcPts val="0"/>
              </a:spcBef>
              <a:spcAft>
                <a:spcPts val="1200"/>
              </a:spcAft>
              <a:buClr>
                <a:schemeClr val="bg1"/>
              </a:buClr>
              <a:buFont typeface="Arial"/>
              <a:buChar char="•"/>
            </a:pPr>
            <a:r>
              <a:rPr lang="en-US" b="1">
                <a:solidFill>
                  <a:schemeClr val="bg1"/>
                </a:solidFill>
                <a:effectLst/>
                <a:latin typeface="Georgia"/>
              </a:rPr>
              <a:t>Word Count = 21,412</a:t>
            </a:r>
            <a:endParaRPr lang="en-US" b="1">
              <a:solidFill>
                <a:schemeClr val="bg1"/>
              </a:solidFill>
              <a:latin typeface="Georgia"/>
            </a:endParaRPr>
          </a:p>
        </p:txBody>
      </p:sp>
    </p:spTree>
    <p:extLst>
      <p:ext uri="{BB962C8B-B14F-4D97-AF65-F5344CB8AC3E}">
        <p14:creationId xmlns:p14="http://schemas.microsoft.com/office/powerpoint/2010/main" val="309593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26957-3BBF-1BB2-A360-F65AFD07415C}"/>
              </a:ext>
            </a:extLst>
          </p:cNvPr>
          <p:cNvSpPr>
            <a:spLocks noGrp="1"/>
          </p:cNvSpPr>
          <p:nvPr>
            <p:ph type="title"/>
          </p:nvPr>
        </p:nvSpPr>
        <p:spPr/>
        <p:txBody>
          <a:bodyPr>
            <a:normAutofit/>
          </a:bodyPr>
          <a:lstStyle/>
          <a:p>
            <a:r>
              <a:rPr lang="en-US" sz="4000"/>
              <a:t>Development of Draft Regulations</a:t>
            </a:r>
          </a:p>
        </p:txBody>
      </p:sp>
      <p:sp>
        <p:nvSpPr>
          <p:cNvPr id="3" name="Slide Number Placeholder 2">
            <a:extLst>
              <a:ext uri="{FF2B5EF4-FFF2-40B4-BE49-F238E27FC236}">
                <a16:creationId xmlns:a16="http://schemas.microsoft.com/office/drawing/2014/main" id="{E9AA3EE1-FCDA-5002-75B5-CBFA94FB2B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5</a:t>
            </a:fld>
            <a:endParaRPr lang="en-US"/>
          </a:p>
        </p:txBody>
      </p:sp>
      <p:sp>
        <p:nvSpPr>
          <p:cNvPr id="4" name="Text Placeholder 3">
            <a:extLst>
              <a:ext uri="{FF2B5EF4-FFF2-40B4-BE49-F238E27FC236}">
                <a16:creationId xmlns:a16="http://schemas.microsoft.com/office/drawing/2014/main" id="{B24DC783-6A11-794D-06F4-3B1574E646D3}"/>
              </a:ext>
            </a:extLst>
          </p:cNvPr>
          <p:cNvSpPr>
            <a:spLocks noGrp="1"/>
          </p:cNvSpPr>
          <p:nvPr>
            <p:ph type="body" idx="1"/>
          </p:nvPr>
        </p:nvSpPr>
        <p:spPr>
          <a:xfrm>
            <a:off x="838200" y="1458930"/>
            <a:ext cx="10515600" cy="5175550"/>
          </a:xfrm>
        </p:spPr>
        <p:txBody>
          <a:bodyPr>
            <a:normAutofit fontScale="92500" lnSpcReduction="10000"/>
          </a:bodyPr>
          <a:lstStyle/>
          <a:p>
            <a:pPr marL="347345">
              <a:lnSpc>
                <a:spcPct val="120000"/>
              </a:lnSpc>
              <a:spcBef>
                <a:spcPts val="0"/>
              </a:spcBef>
              <a:spcAft>
                <a:spcPts val="1200"/>
              </a:spcAft>
              <a:buClr>
                <a:schemeClr val="tx1"/>
              </a:buClr>
              <a:buSzPct val="90000"/>
            </a:pPr>
            <a:r>
              <a:rPr lang="en-US" sz="2000">
                <a:solidFill>
                  <a:schemeClr val="accent3"/>
                </a:solidFill>
              </a:rPr>
              <a:t>The VDOE established a temporary workgroup in December 2021 to help revise the regulations. </a:t>
            </a:r>
            <a:endParaRPr lang="en-US">
              <a:solidFill>
                <a:schemeClr val="accent3"/>
              </a:solidFill>
            </a:endParaRPr>
          </a:p>
          <a:p>
            <a:pPr marL="347345">
              <a:lnSpc>
                <a:spcPct val="120000"/>
              </a:lnSpc>
              <a:spcBef>
                <a:spcPts val="0"/>
              </a:spcBef>
              <a:spcAft>
                <a:spcPts val="1200"/>
              </a:spcAft>
              <a:buClr>
                <a:schemeClr val="tx1"/>
              </a:buClr>
              <a:buSzPct val="90000"/>
            </a:pPr>
            <a:r>
              <a:rPr lang="en-US" sz="2000">
                <a:solidFill>
                  <a:schemeClr val="accent3"/>
                </a:solidFill>
              </a:rPr>
              <a:t>The purposes of this workgroup were to (</a:t>
            </a:r>
            <a:r>
              <a:rPr lang="en-US" sz="2000" err="1">
                <a:solidFill>
                  <a:schemeClr val="accent3"/>
                </a:solidFill>
              </a:rPr>
              <a:t>i</a:t>
            </a:r>
            <a:r>
              <a:rPr lang="en-US" sz="2000">
                <a:solidFill>
                  <a:schemeClr val="accent3"/>
                </a:solidFill>
              </a:rPr>
              <a:t>) complete a comprehensive review of the child day center regulations, and (ii) produce recommendations for review by ECAC. </a:t>
            </a:r>
          </a:p>
          <a:p>
            <a:pPr marL="347345">
              <a:lnSpc>
                <a:spcPct val="110000"/>
              </a:lnSpc>
              <a:spcBef>
                <a:spcPts val="0"/>
              </a:spcBef>
              <a:spcAft>
                <a:spcPts val="1200"/>
              </a:spcAft>
              <a:buClr>
                <a:schemeClr val="tx1"/>
              </a:buClr>
              <a:buSzPct val="90000"/>
            </a:pPr>
            <a:r>
              <a:rPr lang="en-US" sz="2000">
                <a:solidFill>
                  <a:schemeClr val="accent3"/>
                </a:solidFill>
              </a:rPr>
              <a:t>The workgroup consisted of multiple stakeholders, </a:t>
            </a:r>
            <a:r>
              <a:rPr lang="en-US" sz="2000"/>
              <a:t>convened in early 2022 and spent a year reviewing the standards. Members dedicated more than 20 hours of meeting time. </a:t>
            </a:r>
            <a:endParaRPr lang="en-US" sz="2000">
              <a:solidFill>
                <a:schemeClr val="accent3"/>
              </a:solidFill>
            </a:endParaRPr>
          </a:p>
          <a:p>
            <a:pPr marL="0">
              <a:lnSpc>
                <a:spcPct val="110000"/>
              </a:lnSpc>
              <a:spcBef>
                <a:spcPts val="1200"/>
              </a:spcBef>
              <a:buClr>
                <a:schemeClr val="tx1"/>
              </a:buClr>
              <a:buSzPct val="90000"/>
            </a:pPr>
            <a:r>
              <a:rPr lang="en-US" sz="2000">
                <a:solidFill>
                  <a:schemeClr val="accent3"/>
                </a:solidFill>
              </a:rPr>
              <a:t>The workgroup had to balance multiple, sometimes competing, priorities:</a:t>
            </a:r>
          </a:p>
          <a:p>
            <a:pPr lvl="1">
              <a:lnSpc>
                <a:spcPct val="120000"/>
              </a:lnSpc>
              <a:spcBef>
                <a:spcPts val="0"/>
              </a:spcBef>
              <a:buClr>
                <a:schemeClr val="tx1"/>
              </a:buClr>
              <a:buSzPct val="90000"/>
            </a:pPr>
            <a:r>
              <a:rPr lang="en-US" sz="2000">
                <a:solidFill>
                  <a:schemeClr val="accent3"/>
                </a:solidFill>
              </a:rPr>
              <a:t>Ensuring alignment with state and federal law; </a:t>
            </a:r>
          </a:p>
          <a:p>
            <a:pPr lvl="1">
              <a:lnSpc>
                <a:spcPct val="120000"/>
              </a:lnSpc>
              <a:spcBef>
                <a:spcPts val="0"/>
              </a:spcBef>
              <a:buClr>
                <a:schemeClr val="tx1"/>
              </a:buClr>
              <a:buSzPct val="90000"/>
            </a:pPr>
            <a:r>
              <a:rPr lang="en-US" sz="2000">
                <a:solidFill>
                  <a:schemeClr val="accent3"/>
                </a:solidFill>
              </a:rPr>
              <a:t>Protecting the health, safety and well-being of children;</a:t>
            </a:r>
          </a:p>
          <a:p>
            <a:pPr lvl="1">
              <a:lnSpc>
                <a:spcPct val="120000"/>
              </a:lnSpc>
              <a:spcBef>
                <a:spcPts val="0"/>
              </a:spcBef>
              <a:buClr>
                <a:schemeClr val="tx1"/>
              </a:buClr>
              <a:buSzPct val="90000"/>
            </a:pPr>
            <a:r>
              <a:rPr lang="en-US" sz="2000">
                <a:solidFill>
                  <a:schemeClr val="accent3"/>
                </a:solidFill>
              </a:rPr>
              <a:t>Considering the cost and operational impact of regulations; </a:t>
            </a:r>
          </a:p>
          <a:p>
            <a:pPr lvl="1">
              <a:lnSpc>
                <a:spcPct val="120000"/>
              </a:lnSpc>
              <a:spcBef>
                <a:spcPts val="0"/>
              </a:spcBef>
              <a:buClr>
                <a:schemeClr val="tx1"/>
              </a:buClr>
              <a:buSzPct val="90000"/>
            </a:pPr>
            <a:r>
              <a:rPr lang="en-US" sz="2000">
                <a:solidFill>
                  <a:schemeClr val="accent3"/>
                </a:solidFill>
              </a:rPr>
              <a:t>Considering input from other state entities (e.g., Virginia Department of Health, Virginia Recreation and Park Society, and Virginia Department of Behavioral Health and Developmental Services); and </a:t>
            </a:r>
            <a:endParaRPr lang="en-US">
              <a:solidFill>
                <a:schemeClr val="accent3"/>
              </a:solidFill>
            </a:endParaRPr>
          </a:p>
          <a:p>
            <a:pPr lvl="1">
              <a:lnSpc>
                <a:spcPct val="120000"/>
              </a:lnSpc>
              <a:spcBef>
                <a:spcPts val="0"/>
              </a:spcBef>
              <a:buClr>
                <a:schemeClr val="tx1"/>
              </a:buClr>
              <a:buSzPct val="90000"/>
            </a:pPr>
            <a:r>
              <a:rPr lang="en-US" sz="2000">
                <a:solidFill>
                  <a:schemeClr val="accent3"/>
                </a:solidFill>
              </a:rPr>
              <a:t>Reducing any burdensome requirements.</a:t>
            </a:r>
          </a:p>
          <a:p>
            <a:endParaRPr lang="en-US" sz="2000"/>
          </a:p>
        </p:txBody>
      </p:sp>
    </p:spTree>
    <p:extLst>
      <p:ext uri="{BB962C8B-B14F-4D97-AF65-F5344CB8AC3E}">
        <p14:creationId xmlns:p14="http://schemas.microsoft.com/office/powerpoint/2010/main" val="390707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38CA-18FF-02FE-9197-3E88C4503082}"/>
              </a:ext>
            </a:extLst>
          </p:cNvPr>
          <p:cNvSpPr>
            <a:spLocks noGrp="1"/>
          </p:cNvSpPr>
          <p:nvPr>
            <p:ph type="title"/>
          </p:nvPr>
        </p:nvSpPr>
        <p:spPr/>
        <p:txBody>
          <a:bodyPr>
            <a:normAutofit/>
          </a:bodyPr>
          <a:lstStyle/>
          <a:p>
            <a:r>
              <a:rPr lang="en-US" sz="4000"/>
              <a:t>Workgroup Members</a:t>
            </a:r>
          </a:p>
        </p:txBody>
      </p:sp>
      <p:sp>
        <p:nvSpPr>
          <p:cNvPr id="3" name="Slide Number Placeholder 2">
            <a:extLst>
              <a:ext uri="{FF2B5EF4-FFF2-40B4-BE49-F238E27FC236}">
                <a16:creationId xmlns:a16="http://schemas.microsoft.com/office/drawing/2014/main" id="{0926E6FA-5E47-89C8-F328-7F7FD2E186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6</a:t>
            </a:fld>
            <a:endParaRPr lang="en-US"/>
          </a:p>
        </p:txBody>
      </p:sp>
      <p:graphicFrame>
        <p:nvGraphicFramePr>
          <p:cNvPr id="6" name="Table 5">
            <a:extLst>
              <a:ext uri="{FF2B5EF4-FFF2-40B4-BE49-F238E27FC236}">
                <a16:creationId xmlns:a16="http://schemas.microsoft.com/office/drawing/2014/main" id="{B776BFB8-939F-49B1-BC06-1A702E1E98BB}"/>
              </a:ext>
            </a:extLst>
          </p:cNvPr>
          <p:cNvGraphicFramePr>
            <a:graphicFrameLocks noGrp="1"/>
          </p:cNvGraphicFramePr>
          <p:nvPr>
            <p:extLst>
              <p:ext uri="{D42A27DB-BD31-4B8C-83A1-F6EECF244321}">
                <p14:modId xmlns:p14="http://schemas.microsoft.com/office/powerpoint/2010/main" val="3949414019"/>
              </p:ext>
            </p:extLst>
          </p:nvPr>
        </p:nvGraphicFramePr>
        <p:xfrm>
          <a:off x="394636" y="1523731"/>
          <a:ext cx="11550316" cy="5059680"/>
        </p:xfrm>
        <a:graphic>
          <a:graphicData uri="http://schemas.openxmlformats.org/drawingml/2006/table">
            <a:tbl>
              <a:tblPr firstRow="1" bandRow="1">
                <a:tableStyleId>{86BF8636-8523-4F47-ACF0-9A4BCA7EB962}</a:tableStyleId>
              </a:tblPr>
              <a:tblGrid>
                <a:gridCol w="5573027">
                  <a:extLst>
                    <a:ext uri="{9D8B030D-6E8A-4147-A177-3AD203B41FA5}">
                      <a16:colId xmlns:a16="http://schemas.microsoft.com/office/drawing/2014/main" val="2022560177"/>
                    </a:ext>
                  </a:extLst>
                </a:gridCol>
                <a:gridCol w="5977289">
                  <a:extLst>
                    <a:ext uri="{9D8B030D-6E8A-4147-A177-3AD203B41FA5}">
                      <a16:colId xmlns:a16="http://schemas.microsoft.com/office/drawing/2014/main" val="3271539368"/>
                    </a:ext>
                  </a:extLst>
                </a:gridCol>
              </a:tblGrid>
              <a:tr h="4270113">
                <a:tc>
                  <a:txBody>
                    <a:bodyPr/>
                    <a:lstStyle/>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Amy Stutt, </a:t>
                      </a:r>
                      <a:r>
                        <a:rPr lang="en-US" sz="1600" i="1">
                          <a:solidFill>
                            <a:schemeClr val="accent3"/>
                          </a:solidFill>
                          <a:effectLst/>
                          <a:latin typeface="Georgia"/>
                        </a:rPr>
                        <a:t>Director of Training and Professional Development, Child Development Resources​</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Bergen Nelson, </a:t>
                      </a:r>
                      <a:r>
                        <a:rPr lang="en-US" sz="1600" i="1">
                          <a:solidFill>
                            <a:schemeClr val="accent3"/>
                          </a:solidFill>
                          <a:effectLst/>
                          <a:latin typeface="Georgia"/>
                        </a:rPr>
                        <a:t>Associate Professor of Pediatrics, Children’s Hospital of Richmond at VCU​</a:t>
                      </a:r>
                    </a:p>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Betsy Peters, </a:t>
                      </a:r>
                      <a:r>
                        <a:rPr lang="en-US" sz="1600" i="1">
                          <a:solidFill>
                            <a:schemeClr val="accent3"/>
                          </a:solidFill>
                          <a:effectLst/>
                          <a:latin typeface="Georgia"/>
                        </a:rPr>
                        <a:t>Senior Vice President of Youth Development, YMCA of Greater Richmond ​</a:t>
                      </a:r>
                    </a:p>
                    <a:p>
                      <a:pPr marL="429260" indent="-347345" algn="l" defTabSz="895350" rtl="0" fontAlgn="base">
                        <a:spcAft>
                          <a:spcPts val="1200"/>
                        </a:spcAft>
                        <a:buFont typeface="Arial" panose="020B0604020202020204" pitchFamily="34" charset="0"/>
                        <a:buChar char="•"/>
                      </a:pPr>
                      <a:r>
                        <a:rPr lang="en-US" sz="1600" i="1">
                          <a:solidFill>
                            <a:schemeClr val="accent3"/>
                          </a:solidFill>
                          <a:effectLst/>
                          <a:latin typeface="Georgia"/>
                        </a:rPr>
                        <a:t>(</a:t>
                      </a:r>
                      <a:r>
                        <a:rPr lang="en-US" sz="1600" i="0">
                          <a:solidFill>
                            <a:schemeClr val="accent3"/>
                          </a:solidFill>
                          <a:effectLst/>
                          <a:latin typeface="Georgia"/>
                        </a:rPr>
                        <a:t>Substitute: Lauren Bickford,</a:t>
                      </a:r>
                      <a:r>
                        <a:rPr lang="en-US" sz="1600" i="1">
                          <a:solidFill>
                            <a:schemeClr val="accent3"/>
                          </a:solidFill>
                          <a:effectLst/>
                          <a:latin typeface="Georgia"/>
                        </a:rPr>
                        <a:t> Licensing Director, YMCA of Greater Richmond)​</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Cheryl Morman, </a:t>
                      </a:r>
                      <a:r>
                        <a:rPr lang="en-US" sz="1600" i="1">
                          <a:solidFill>
                            <a:schemeClr val="accent3"/>
                          </a:solidFill>
                          <a:effectLst/>
                          <a:latin typeface="Georgia"/>
                        </a:rPr>
                        <a:t>Licensed Family Day Home Provider​</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Christen Johnson, </a:t>
                      </a:r>
                      <a:r>
                        <a:rPr lang="en-US" sz="1600" i="1">
                          <a:solidFill>
                            <a:schemeClr val="accent3"/>
                          </a:solidFill>
                          <a:effectLst/>
                          <a:latin typeface="Georgia"/>
                        </a:rPr>
                        <a:t>Director, First Presbyterian Weekday School and Adjunct Faculty, Lord Fairfax Community College​</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Clark Andrs, </a:t>
                      </a:r>
                      <a:r>
                        <a:rPr lang="en-US" sz="1600" i="1">
                          <a:solidFill>
                            <a:schemeClr val="accent3"/>
                          </a:solidFill>
                          <a:effectLst/>
                          <a:latin typeface="Georgia"/>
                        </a:rPr>
                        <a:t>Owner, River’s Bend Children’s Center​</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Darrell Turner, </a:t>
                      </a:r>
                      <a:r>
                        <a:rPr lang="en-US" sz="1600" i="1">
                          <a:solidFill>
                            <a:schemeClr val="accent3"/>
                          </a:solidFill>
                          <a:effectLst/>
                          <a:latin typeface="Georgia"/>
                        </a:rPr>
                        <a:t>Virginia Preschool Initiative Teacher, Richmond Public Schools​</a:t>
                      </a:r>
                      <a:endParaRPr lang="en-US" sz="1600" b="0" i="1">
                        <a:solidFill>
                          <a:schemeClr val="accent3"/>
                        </a:solidFill>
                        <a:effectLst/>
                        <a:latin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tc>
                  <a:txBody>
                    <a:bodyPr/>
                    <a:lstStyle/>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Gail Johnson, </a:t>
                      </a:r>
                      <a:r>
                        <a:rPr lang="en-US" sz="1600" i="1">
                          <a:solidFill>
                            <a:schemeClr val="accent3"/>
                          </a:solidFill>
                          <a:effectLst/>
                          <a:latin typeface="Georgia"/>
                        </a:rPr>
                        <a:t>Founder, LeafSpring School​</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​Jaclyn Powers, </a:t>
                      </a:r>
                      <a:r>
                        <a:rPr lang="en-US" sz="1600" i="1">
                          <a:solidFill>
                            <a:schemeClr val="accent3"/>
                          </a:solidFill>
                          <a:effectLst/>
                          <a:latin typeface="Georgia"/>
                        </a:rPr>
                        <a:t>Senior Professional Development Specialist, Child Care Aware of Virginia​</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Jennifer Parish, </a:t>
                      </a:r>
                      <a:r>
                        <a:rPr lang="en-US" sz="1600" i="1">
                          <a:solidFill>
                            <a:schemeClr val="accent3"/>
                          </a:solidFill>
                          <a:effectLst/>
                          <a:latin typeface="Georgia"/>
                        </a:rPr>
                        <a:t>Executive Director, Downtown Hampton Child Development Center​</a:t>
                      </a:r>
                    </a:p>
                    <a:p>
                      <a:pPr marL="429260" indent="-347345" algn="l" rtl="0" fontAlgn="base">
                        <a:spcAft>
                          <a:spcPts val="1200"/>
                        </a:spcAft>
                        <a:buFont typeface="Arial" panose="020B0604020202020204" pitchFamily="34" charset="0"/>
                        <a:buChar char="•"/>
                      </a:pPr>
                      <a:r>
                        <a:rPr lang="en-US" sz="1600">
                          <a:solidFill>
                            <a:schemeClr val="accent3"/>
                          </a:solidFill>
                          <a:effectLst/>
                          <a:latin typeface="Georgia"/>
                        </a:rPr>
                        <a:t>Jessica Conway, </a:t>
                      </a:r>
                      <a:r>
                        <a:rPr lang="en-US" sz="1600" i="1">
                          <a:solidFill>
                            <a:schemeClr val="accent3"/>
                          </a:solidFill>
                          <a:effectLst/>
                          <a:latin typeface="Georgia"/>
                        </a:rPr>
                        <a:t>VQB5 Coordinator, James Madison University</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Dr. Karen Gallagher, </a:t>
                      </a:r>
                      <a:r>
                        <a:rPr lang="en-US" sz="1600" i="1">
                          <a:solidFill>
                            <a:schemeClr val="accent3"/>
                          </a:solidFill>
                          <a:effectLst/>
                          <a:latin typeface="Georgia"/>
                        </a:rPr>
                        <a:t>Director, Virginia Tech Child Development Center​</a:t>
                      </a: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Lisa Gehring, </a:t>
                      </a:r>
                      <a:r>
                        <a:rPr lang="en-US" sz="1600" i="1">
                          <a:solidFill>
                            <a:schemeClr val="accent3"/>
                          </a:solidFill>
                          <a:effectLst/>
                          <a:latin typeface="Georgia"/>
                        </a:rPr>
                        <a:t>Educational Specialist, Early Childhood Virginia Department of Education Training and Technical Assistance Center at Old Dominion University​</a:t>
                      </a:r>
                      <a:endParaRPr lang="en-US" sz="1600" b="0" i="1">
                        <a:solidFill>
                          <a:schemeClr val="accent3"/>
                        </a:solidFill>
                        <a:effectLst/>
                        <a:latin typeface="Georgia"/>
                      </a:endParaRPr>
                    </a:p>
                    <a:p>
                      <a:pPr marL="429260" marR="0" lvl="0" indent="-347345" algn="l" defTabSz="914400" rtl="0" eaLnBrk="1" fontAlgn="base" latinLnBrk="0" hangingPunct="1">
                        <a:lnSpc>
                          <a:spcPct val="100000"/>
                        </a:lnSpc>
                        <a:spcBef>
                          <a:spcPts val="0"/>
                        </a:spcBef>
                        <a:spcAft>
                          <a:spcPts val="1200"/>
                        </a:spcAft>
                        <a:buClr>
                          <a:srgbClr val="000000"/>
                        </a:buClr>
                        <a:buSzTx/>
                        <a:buFont typeface="Arial" panose="020B0604020202020204" pitchFamily="34" charset="0"/>
                        <a:buChar char="•"/>
                        <a:tabLst/>
                        <a:defRPr/>
                      </a:pPr>
                      <a:r>
                        <a:rPr lang="en-US" sz="1600">
                          <a:solidFill>
                            <a:schemeClr val="accent3"/>
                          </a:solidFill>
                          <a:effectLst/>
                          <a:latin typeface="Georgia"/>
                        </a:rPr>
                        <a:t>Shikee Franklin, </a:t>
                      </a:r>
                      <a:r>
                        <a:rPr lang="en-US" sz="1600" i="1">
                          <a:solidFill>
                            <a:schemeClr val="accent3"/>
                          </a:solidFill>
                          <a:effectLst/>
                          <a:latin typeface="Georgia"/>
                        </a:rPr>
                        <a:t>Head Start/Early Head Start Director, Hampton Roads Community Action Program​</a:t>
                      </a:r>
                      <a:endParaRPr lang="en-US" sz="1600" b="0" i="1">
                        <a:solidFill>
                          <a:schemeClr val="accent3"/>
                        </a:solidFill>
                        <a:effectLst/>
                        <a:latin typeface="Georgia"/>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720637581"/>
                  </a:ext>
                </a:extLst>
              </a:tr>
            </a:tbl>
          </a:graphicData>
        </a:graphic>
      </p:graphicFrame>
    </p:spTree>
    <p:extLst>
      <p:ext uri="{BB962C8B-B14F-4D97-AF65-F5344CB8AC3E}">
        <p14:creationId xmlns:p14="http://schemas.microsoft.com/office/powerpoint/2010/main" val="777706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9845-CB36-5C24-26E1-2067F64C86BD}"/>
              </a:ext>
            </a:extLst>
          </p:cNvPr>
          <p:cNvSpPr>
            <a:spLocks noGrp="1"/>
          </p:cNvSpPr>
          <p:nvPr>
            <p:ph type="title"/>
          </p:nvPr>
        </p:nvSpPr>
        <p:spPr/>
        <p:txBody>
          <a:bodyPr>
            <a:normAutofit/>
          </a:bodyPr>
          <a:lstStyle/>
          <a:p>
            <a:r>
              <a:rPr lang="en-US" sz="4000"/>
              <a:t>Easier-to-Use Regulations</a:t>
            </a:r>
          </a:p>
        </p:txBody>
      </p:sp>
      <p:sp>
        <p:nvSpPr>
          <p:cNvPr id="3" name="Slide Number Placeholder 2">
            <a:extLst>
              <a:ext uri="{FF2B5EF4-FFF2-40B4-BE49-F238E27FC236}">
                <a16:creationId xmlns:a16="http://schemas.microsoft.com/office/drawing/2014/main" id="{BFF5ACE0-4471-A44F-C9FD-845E1C2256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7</a:t>
            </a:fld>
            <a:endParaRPr lang="en-US"/>
          </a:p>
        </p:txBody>
      </p:sp>
      <p:sp>
        <p:nvSpPr>
          <p:cNvPr id="4" name="Text Placeholder 3">
            <a:extLst>
              <a:ext uri="{FF2B5EF4-FFF2-40B4-BE49-F238E27FC236}">
                <a16:creationId xmlns:a16="http://schemas.microsoft.com/office/drawing/2014/main" id="{DAD370F3-8DCA-E247-680F-434DE666A18D}"/>
              </a:ext>
            </a:extLst>
          </p:cNvPr>
          <p:cNvSpPr>
            <a:spLocks noGrp="1"/>
          </p:cNvSpPr>
          <p:nvPr>
            <p:ph type="body" idx="1"/>
          </p:nvPr>
        </p:nvSpPr>
        <p:spPr>
          <a:xfrm>
            <a:off x="838200" y="1458930"/>
            <a:ext cx="10515600" cy="4897420"/>
          </a:xfrm>
        </p:spPr>
        <p:txBody>
          <a:bodyPr>
            <a:noAutofit/>
          </a:bodyPr>
          <a:lstStyle/>
          <a:p>
            <a:pPr marL="0" indent="0">
              <a:lnSpc>
                <a:spcPct val="100000"/>
              </a:lnSpc>
              <a:spcBef>
                <a:spcPts val="0"/>
              </a:spcBef>
              <a:spcAft>
                <a:spcPts val="600"/>
              </a:spcAft>
              <a:buNone/>
            </a:pPr>
            <a:r>
              <a:rPr lang="en-US" sz="2200">
                <a:solidFill>
                  <a:schemeClr val="accent3"/>
                </a:solidFill>
              </a:rPr>
              <a:t>The workgroup aimed to make the regulation as provider-friendly as possible.</a:t>
            </a:r>
          </a:p>
          <a:p>
            <a:pPr marL="342900">
              <a:lnSpc>
                <a:spcPct val="100000"/>
              </a:lnSpc>
              <a:spcBef>
                <a:spcPts val="0"/>
              </a:spcBef>
              <a:spcAft>
                <a:spcPts val="600"/>
              </a:spcAft>
            </a:pPr>
            <a:r>
              <a:rPr lang="en-US" sz="2200">
                <a:solidFill>
                  <a:schemeClr val="accent3"/>
                </a:solidFill>
              </a:rPr>
              <a:t>The workgroup has reorganized standards to group similar content areas together and to allow for ease of use by providers.</a:t>
            </a:r>
          </a:p>
          <a:p>
            <a:pPr marL="342900">
              <a:lnSpc>
                <a:spcPct val="100000"/>
              </a:lnSpc>
              <a:spcBef>
                <a:spcPts val="0"/>
              </a:spcBef>
              <a:spcAft>
                <a:spcPts val="600"/>
              </a:spcAft>
            </a:pPr>
            <a:r>
              <a:rPr lang="en-US" sz="2200">
                <a:solidFill>
                  <a:schemeClr val="accent3"/>
                </a:solidFill>
              </a:rPr>
              <a:t>Examples:</a:t>
            </a:r>
          </a:p>
          <a:p>
            <a:pPr lvl="1">
              <a:lnSpc>
                <a:spcPct val="100000"/>
              </a:lnSpc>
              <a:spcBef>
                <a:spcPts val="0"/>
              </a:spcBef>
              <a:spcAft>
                <a:spcPts val="600"/>
              </a:spcAft>
              <a:buClr>
                <a:schemeClr val="tx1"/>
              </a:buClr>
              <a:buSzPct val="90000"/>
            </a:pPr>
            <a:r>
              <a:rPr lang="en-US" sz="2200">
                <a:solidFill>
                  <a:schemeClr val="accent3"/>
                </a:solidFill>
              </a:rPr>
              <a:t>Policies and procedures were grouped together instead of spread throughout in different sections. This helps providers understand exactly what policies are required.</a:t>
            </a:r>
          </a:p>
          <a:p>
            <a:pPr lvl="1">
              <a:lnSpc>
                <a:spcPct val="100000"/>
              </a:lnSpc>
              <a:spcBef>
                <a:spcPts val="0"/>
              </a:spcBef>
              <a:spcAft>
                <a:spcPts val="600"/>
              </a:spcAft>
              <a:buClr>
                <a:schemeClr val="tx1"/>
              </a:buClr>
              <a:buSzPct val="90000"/>
            </a:pPr>
            <a:r>
              <a:rPr lang="en-US" sz="2200">
                <a:solidFill>
                  <a:schemeClr val="accent3"/>
                </a:solidFill>
              </a:rPr>
              <a:t>Therapeutic and special needs program requirements were grouped together instead of spread throughout in different sections-this helps providers focus on what is relevant to their specific program types.</a:t>
            </a:r>
          </a:p>
        </p:txBody>
      </p:sp>
    </p:spTree>
    <p:extLst>
      <p:ext uri="{BB962C8B-B14F-4D97-AF65-F5344CB8AC3E}">
        <p14:creationId xmlns:p14="http://schemas.microsoft.com/office/powerpoint/2010/main" val="376036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0649C-F845-B317-4A38-F8C3C4960342}"/>
              </a:ext>
            </a:extLst>
          </p:cNvPr>
          <p:cNvSpPr>
            <a:spLocks noGrp="1"/>
          </p:cNvSpPr>
          <p:nvPr>
            <p:ph type="title"/>
          </p:nvPr>
        </p:nvSpPr>
        <p:spPr/>
        <p:txBody>
          <a:bodyPr>
            <a:normAutofit/>
          </a:bodyPr>
          <a:lstStyle/>
          <a:p>
            <a:r>
              <a:rPr lang="en-US" sz="4000"/>
              <a:t>Unnecessary or Redundant Standards</a:t>
            </a:r>
          </a:p>
        </p:txBody>
      </p:sp>
      <p:sp>
        <p:nvSpPr>
          <p:cNvPr id="3" name="Slide Number Placeholder 2">
            <a:extLst>
              <a:ext uri="{FF2B5EF4-FFF2-40B4-BE49-F238E27FC236}">
                <a16:creationId xmlns:a16="http://schemas.microsoft.com/office/drawing/2014/main" id="{6580585C-D9BC-B62C-1245-45DE2D3E2D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8</a:t>
            </a:fld>
            <a:endParaRPr lang="en-US"/>
          </a:p>
        </p:txBody>
      </p:sp>
      <p:sp>
        <p:nvSpPr>
          <p:cNvPr id="4" name="Text Placeholder 3">
            <a:extLst>
              <a:ext uri="{FF2B5EF4-FFF2-40B4-BE49-F238E27FC236}">
                <a16:creationId xmlns:a16="http://schemas.microsoft.com/office/drawing/2014/main" id="{E8A7B3B5-4CF7-6A1A-75C4-D9EFD5C5A419}"/>
              </a:ext>
            </a:extLst>
          </p:cNvPr>
          <p:cNvSpPr>
            <a:spLocks noGrp="1"/>
          </p:cNvSpPr>
          <p:nvPr>
            <p:ph type="body" idx="1"/>
          </p:nvPr>
        </p:nvSpPr>
        <p:spPr>
          <a:xfrm>
            <a:off x="838200" y="1551857"/>
            <a:ext cx="10515600" cy="4718033"/>
          </a:xfrm>
        </p:spPr>
        <p:txBody>
          <a:bodyPr>
            <a:noAutofit/>
          </a:bodyPr>
          <a:lstStyle/>
          <a:p>
            <a:pPr marL="0" indent="0">
              <a:lnSpc>
                <a:spcPct val="100000"/>
              </a:lnSpc>
              <a:spcBef>
                <a:spcPts val="0"/>
              </a:spcBef>
              <a:spcAft>
                <a:spcPts val="600"/>
              </a:spcAft>
              <a:buNone/>
            </a:pPr>
            <a:r>
              <a:rPr lang="en-US" sz="2200">
                <a:solidFill>
                  <a:schemeClr val="accent3"/>
                </a:solidFill>
              </a:rPr>
              <a:t>The revised regulation removes general requirements that are not directly specific to the safety of children but are more related to business practice. </a:t>
            </a:r>
          </a:p>
          <a:p>
            <a:pPr marL="0" indent="0">
              <a:lnSpc>
                <a:spcPct val="100000"/>
              </a:lnSpc>
              <a:spcBef>
                <a:spcPts val="0"/>
              </a:spcBef>
              <a:spcAft>
                <a:spcPts val="600"/>
              </a:spcAft>
              <a:buNone/>
            </a:pPr>
            <a:endParaRPr lang="en-US" sz="1000">
              <a:solidFill>
                <a:schemeClr val="accent3"/>
              </a:solidFill>
            </a:endParaRPr>
          </a:p>
          <a:p>
            <a:pPr marL="0" indent="0">
              <a:lnSpc>
                <a:spcPct val="100000"/>
              </a:lnSpc>
              <a:spcBef>
                <a:spcPts val="0"/>
              </a:spcBef>
              <a:spcAft>
                <a:spcPts val="600"/>
              </a:spcAft>
              <a:buNone/>
            </a:pPr>
            <a:r>
              <a:rPr lang="en-US" sz="2200">
                <a:solidFill>
                  <a:schemeClr val="accent3"/>
                </a:solidFill>
              </a:rPr>
              <a:t>It specifically removes the following sections:</a:t>
            </a:r>
          </a:p>
          <a:p>
            <a:pPr marL="429768">
              <a:lnSpc>
                <a:spcPct val="100000"/>
              </a:lnSpc>
              <a:spcBef>
                <a:spcPts val="0"/>
              </a:spcBef>
              <a:spcAft>
                <a:spcPts val="600"/>
              </a:spcAft>
              <a:buClr>
                <a:schemeClr val="tx1"/>
              </a:buClr>
              <a:buSzPct val="90000"/>
            </a:pPr>
            <a:r>
              <a:rPr lang="en-US" sz="2200">
                <a:solidFill>
                  <a:schemeClr val="accent3"/>
                </a:solidFill>
              </a:rPr>
              <a:t>8VAC20-780-100 Enrollment procedures of therapeutic child day programs and special needs child day programs</a:t>
            </a:r>
          </a:p>
          <a:p>
            <a:pPr marL="429768">
              <a:lnSpc>
                <a:spcPct val="100000"/>
              </a:lnSpc>
              <a:spcBef>
                <a:spcPts val="0"/>
              </a:spcBef>
              <a:spcAft>
                <a:spcPts val="600"/>
              </a:spcAft>
              <a:buClr>
                <a:schemeClr val="tx1"/>
              </a:buClr>
              <a:buSzPct val="90000"/>
            </a:pPr>
            <a:r>
              <a:rPr lang="en-US" sz="2200">
                <a:solidFill>
                  <a:schemeClr val="accent3"/>
                </a:solidFill>
              </a:rPr>
              <a:t>8VAC20-780-170 Physical and mental health of staff and volunteers.</a:t>
            </a:r>
          </a:p>
          <a:p>
            <a:pPr marL="429768">
              <a:lnSpc>
                <a:spcPct val="100000"/>
              </a:lnSpc>
              <a:spcBef>
                <a:spcPts val="0"/>
              </a:spcBef>
              <a:spcAft>
                <a:spcPts val="600"/>
              </a:spcAft>
              <a:buClr>
                <a:schemeClr val="tx1"/>
              </a:buClr>
              <a:buSzPct val="90000"/>
            </a:pPr>
            <a:r>
              <a:rPr lang="en-US" sz="2200">
                <a:solidFill>
                  <a:schemeClr val="accent3"/>
                </a:solidFill>
              </a:rPr>
              <a:t>8VAC20-780-180 General qualifications.</a:t>
            </a:r>
          </a:p>
          <a:p>
            <a:pPr marL="429768">
              <a:lnSpc>
                <a:spcPct val="100000"/>
              </a:lnSpc>
              <a:spcBef>
                <a:spcPts val="0"/>
              </a:spcBef>
              <a:spcAft>
                <a:spcPts val="600"/>
              </a:spcAft>
              <a:buClr>
                <a:schemeClr val="tx1"/>
              </a:buClr>
              <a:buSzPct val="90000"/>
            </a:pPr>
            <a:r>
              <a:rPr lang="en-US" sz="2200">
                <a:solidFill>
                  <a:schemeClr val="accent3"/>
                </a:solidFill>
              </a:rPr>
              <a:t>8VAC20-780-220 Aides</a:t>
            </a:r>
          </a:p>
          <a:p>
            <a:pPr marL="429768">
              <a:lnSpc>
                <a:spcPct val="100000"/>
              </a:lnSpc>
              <a:spcBef>
                <a:spcPts val="0"/>
              </a:spcBef>
              <a:spcAft>
                <a:spcPts val="600"/>
              </a:spcAft>
              <a:buClr>
                <a:schemeClr val="tx1"/>
              </a:buClr>
              <a:buSzPct val="90000"/>
            </a:pPr>
            <a:r>
              <a:rPr lang="en-US" sz="2200">
                <a:solidFill>
                  <a:schemeClr val="accent3"/>
                </a:solidFill>
              </a:rPr>
              <a:t>8VAC20-780-230 Independent contractors</a:t>
            </a:r>
          </a:p>
          <a:p>
            <a:pPr marL="114300" indent="0">
              <a:buNone/>
            </a:pPr>
            <a:endParaRPr lang="en-US" sz="2400">
              <a:solidFill>
                <a:schemeClr val="accent3"/>
              </a:solidFill>
            </a:endParaRPr>
          </a:p>
          <a:p>
            <a:pPr marL="114300" indent="0">
              <a:buNone/>
            </a:pPr>
            <a:endParaRPr lang="en-US"/>
          </a:p>
          <a:p>
            <a:endParaRPr lang="en-US"/>
          </a:p>
          <a:p>
            <a:endParaRPr lang="en-US"/>
          </a:p>
        </p:txBody>
      </p:sp>
    </p:spTree>
    <p:extLst>
      <p:ext uri="{BB962C8B-B14F-4D97-AF65-F5344CB8AC3E}">
        <p14:creationId xmlns:p14="http://schemas.microsoft.com/office/powerpoint/2010/main" val="378456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13587-865D-7545-2D87-6B5B87EE7131}"/>
              </a:ext>
            </a:extLst>
          </p:cNvPr>
          <p:cNvSpPr>
            <a:spLocks noGrp="1"/>
          </p:cNvSpPr>
          <p:nvPr>
            <p:ph type="title"/>
          </p:nvPr>
        </p:nvSpPr>
        <p:spPr/>
        <p:txBody>
          <a:bodyPr>
            <a:normAutofit/>
          </a:bodyPr>
          <a:lstStyle/>
          <a:p>
            <a:r>
              <a:rPr lang="en-US" sz="4000"/>
              <a:t>Necessary New Standards</a:t>
            </a:r>
          </a:p>
        </p:txBody>
      </p:sp>
      <p:sp>
        <p:nvSpPr>
          <p:cNvPr id="3" name="Slide Number Placeholder 2">
            <a:extLst>
              <a:ext uri="{FF2B5EF4-FFF2-40B4-BE49-F238E27FC236}">
                <a16:creationId xmlns:a16="http://schemas.microsoft.com/office/drawing/2014/main" id="{4A808D6A-2A1E-4134-70C9-111C20348F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t>9</a:t>
            </a:fld>
            <a:endParaRPr lang="en-US"/>
          </a:p>
        </p:txBody>
      </p:sp>
      <p:sp>
        <p:nvSpPr>
          <p:cNvPr id="4" name="Text Placeholder 3">
            <a:extLst>
              <a:ext uri="{FF2B5EF4-FFF2-40B4-BE49-F238E27FC236}">
                <a16:creationId xmlns:a16="http://schemas.microsoft.com/office/drawing/2014/main" id="{768C4520-40CF-2D12-0D7D-E98A7B8EDD4C}"/>
              </a:ext>
            </a:extLst>
          </p:cNvPr>
          <p:cNvSpPr>
            <a:spLocks noGrp="1"/>
          </p:cNvSpPr>
          <p:nvPr>
            <p:ph type="body" idx="1"/>
          </p:nvPr>
        </p:nvSpPr>
        <p:spPr>
          <a:xfrm>
            <a:off x="838200" y="1458930"/>
            <a:ext cx="10515600" cy="5084110"/>
          </a:xfrm>
        </p:spPr>
        <p:txBody>
          <a:bodyPr>
            <a:normAutofit/>
          </a:bodyPr>
          <a:lstStyle/>
          <a:p>
            <a:pPr marL="0" indent="0">
              <a:lnSpc>
                <a:spcPct val="100000"/>
              </a:lnSpc>
              <a:spcBef>
                <a:spcPts val="0"/>
              </a:spcBef>
              <a:buNone/>
            </a:pPr>
            <a:r>
              <a:rPr lang="en-US" sz="2200">
                <a:effectLst/>
                <a:ea typeface="Calibri" panose="020F0502020204030204" pitchFamily="34" charset="0"/>
                <a:cs typeface="Times New Roman" panose="02020603050405020304" pitchFamily="18" charset="0"/>
              </a:rPr>
              <a:t>New </a:t>
            </a:r>
            <a:r>
              <a:rPr lang="en-US" sz="2200">
                <a:ea typeface="Calibri" panose="020F0502020204030204" pitchFamily="34" charset="0"/>
                <a:cs typeface="Times New Roman" panose="02020603050405020304" pitchFamily="18" charset="0"/>
              </a:rPr>
              <a:t>regulations: </a:t>
            </a:r>
          </a:p>
          <a:p>
            <a:pPr marL="429260" indent="-285750">
              <a:lnSpc>
                <a:spcPct val="100000"/>
              </a:lnSpc>
              <a:spcBef>
                <a:spcPts val="0"/>
              </a:spcBef>
              <a:spcAft>
                <a:spcPts val="600"/>
              </a:spcAft>
            </a:pPr>
            <a:r>
              <a:rPr lang="en-US" sz="2200">
                <a:ea typeface="Calibri" panose="020F0502020204030204" pitchFamily="34" charset="0"/>
                <a:cs typeface="Times New Roman" panose="02020603050405020304" pitchFamily="18" charset="0"/>
              </a:rPr>
              <a:t>New regulations have been added to better protect children, typically based on state or federal requirements or best-in-class, evidence-based practices. </a:t>
            </a:r>
          </a:p>
          <a:p>
            <a:pPr marL="914400" indent="0">
              <a:lnSpc>
                <a:spcPct val="100000"/>
              </a:lnSpc>
              <a:spcBef>
                <a:spcPts val="0"/>
              </a:spcBef>
              <a:spcAft>
                <a:spcPts val="1200"/>
              </a:spcAft>
              <a:buNone/>
            </a:pPr>
            <a:r>
              <a:rPr lang="en-US" sz="2000" i="1">
                <a:ea typeface="Calibri" panose="020F0502020204030204" pitchFamily="34" charset="0"/>
                <a:cs typeface="Times New Roman"/>
              </a:rPr>
              <a:t>Examples: enhancing requirements around choking, handwashing, safe sleep practice, swim safety and outdoor play areas; and adding lead assessments in buildings built before 1978.</a:t>
            </a:r>
            <a:endParaRPr lang="en-US" sz="2000">
              <a:ea typeface="Calibri" panose="020F0502020204030204" pitchFamily="34" charset="0"/>
              <a:cs typeface="Times New Roman"/>
            </a:endParaRPr>
          </a:p>
          <a:p>
            <a:pPr marL="0" indent="0">
              <a:lnSpc>
                <a:spcPct val="100000"/>
              </a:lnSpc>
              <a:spcBef>
                <a:spcPts val="0"/>
              </a:spcBef>
              <a:buNone/>
            </a:pPr>
            <a:r>
              <a:rPr lang="en-US" sz="2200">
                <a:ea typeface="Calibri" panose="020F0502020204030204" pitchFamily="34" charset="0"/>
                <a:cs typeface="Times New Roman"/>
              </a:rPr>
              <a:t>New </a:t>
            </a:r>
            <a:r>
              <a:rPr lang="en-US" sz="2200">
                <a:effectLst/>
                <a:ea typeface="Calibri" panose="020F0502020204030204" pitchFamily="34" charset="0"/>
                <a:cs typeface="Times New Roman"/>
              </a:rPr>
              <a:t>requirements:</a:t>
            </a:r>
            <a:endParaRPr lang="en-US">
              <a:cs typeface="Times New Roman"/>
            </a:endParaRPr>
          </a:p>
          <a:p>
            <a:pPr marL="429260">
              <a:lnSpc>
                <a:spcPct val="100000"/>
              </a:lnSpc>
              <a:spcBef>
                <a:spcPts val="0"/>
              </a:spcBef>
              <a:buClr>
                <a:schemeClr val="tx1"/>
              </a:buClr>
              <a:buSzPct val="90000"/>
            </a:pPr>
            <a:r>
              <a:rPr lang="en-US" sz="2200">
                <a:effectLst/>
                <a:ea typeface="Calibri" panose="020F0502020204030204" pitchFamily="34" charset="0"/>
                <a:cs typeface="Times New Roman"/>
              </a:rPr>
              <a:t>These regulations have a small</a:t>
            </a:r>
            <a:r>
              <a:rPr lang="en-US" sz="2200">
                <a:ea typeface="Calibri" panose="020F0502020204030204" pitchFamily="34" charset="0"/>
                <a:cs typeface="Times New Roman"/>
              </a:rPr>
              <a:t> </a:t>
            </a:r>
            <a:r>
              <a:rPr lang="en-US" sz="2200">
                <a:effectLst/>
                <a:ea typeface="Calibri" panose="020F0502020204030204" pitchFamily="34" charset="0"/>
                <a:cs typeface="Times New Roman"/>
              </a:rPr>
              <a:t>number of added requirements.</a:t>
            </a:r>
            <a:r>
              <a:rPr lang="en-US" sz="2200">
                <a:ea typeface="Calibri" panose="020F0502020204030204" pitchFamily="34" charset="0"/>
                <a:cs typeface="Times New Roman"/>
              </a:rPr>
              <a:t> </a:t>
            </a:r>
            <a:endParaRPr lang="en-US" sz="2200">
              <a:effectLst/>
              <a:latin typeface="Georgia" panose="02040502050405020303" pitchFamily="18" charset="0"/>
              <a:ea typeface="Calibri" panose="020F0502020204030204" pitchFamily="34" charset="0"/>
              <a:cs typeface="Times New Roman" panose="02020603050405020304" pitchFamily="18" charset="0"/>
            </a:endParaRPr>
          </a:p>
          <a:p>
            <a:pPr marL="429768">
              <a:lnSpc>
                <a:spcPct val="100000"/>
              </a:lnSpc>
              <a:spcBef>
                <a:spcPts val="0"/>
              </a:spcBef>
              <a:spcAft>
                <a:spcPts val="600"/>
              </a:spcAft>
              <a:buClr>
                <a:schemeClr val="tx1"/>
              </a:buClr>
              <a:buSzPct val="90000"/>
            </a:pPr>
            <a:r>
              <a:rPr lang="en-US" sz="2200">
                <a:effectLst/>
                <a:latin typeface="Georgia" panose="02040502050405020303" pitchFamily="18" charset="0"/>
                <a:ea typeface="Calibri" panose="020F0502020204030204" pitchFamily="34" charset="0"/>
                <a:cs typeface="Times New Roman" panose="02020603050405020304" pitchFamily="18" charset="0"/>
              </a:rPr>
              <a:t>They also use specific terminology to better align the standards with state and federal requirements, encourage best-in-class practices, and support the Commonwealth’s efforts to unify the early childhood care and education system.  </a:t>
            </a:r>
          </a:p>
          <a:p>
            <a:pPr marL="914400" indent="0">
              <a:lnSpc>
                <a:spcPct val="100000"/>
              </a:lnSpc>
              <a:spcBef>
                <a:spcPts val="0"/>
              </a:spcBef>
              <a:spcAft>
                <a:spcPts val="1200"/>
              </a:spcAft>
              <a:buNone/>
            </a:pPr>
            <a:r>
              <a:rPr lang="en-US" sz="2000" i="1"/>
              <a:t>Examples: replacing "program leader" and "program director" with "lead teacher" and "director"; adding "fall height" and replacing "fall zones" and "resilient surfacing" with "use zones" and "protective surfacing.”</a:t>
            </a:r>
            <a:endParaRPr lang="en-US" sz="2200" i="1"/>
          </a:p>
          <a:p>
            <a:pPr marL="0" indent="0">
              <a:lnSpc>
                <a:spcPct val="100000"/>
              </a:lnSpc>
              <a:spcBef>
                <a:spcPts val="0"/>
              </a:spcBef>
              <a:buNone/>
            </a:pPr>
            <a:endParaRPr lang="en-US" sz="2200"/>
          </a:p>
          <a:p>
            <a:endParaRPr lang="en-US"/>
          </a:p>
        </p:txBody>
      </p:sp>
    </p:spTree>
    <p:extLst>
      <p:ext uri="{BB962C8B-B14F-4D97-AF65-F5344CB8AC3E}">
        <p14:creationId xmlns:p14="http://schemas.microsoft.com/office/powerpoint/2010/main" val="3472435025"/>
      </p:ext>
    </p:extLst>
  </p:cSld>
  <p:clrMapOvr>
    <a:masterClrMapping/>
  </p:clrMapOvr>
</p:sld>
</file>

<file path=ppt/theme/theme1.xml><?xml version="1.0" encoding="utf-8"?>
<a:theme xmlns:a="http://schemas.openxmlformats.org/drawingml/2006/main" name="Office Theme">
  <a:themeElements>
    <a:clrScheme name="VDOE New">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c2c5aab-b472-4b8f-a7fa-721e1e86a722">
      <UserInfo>
        <DisplayName>All Users (windows)</DisplayName>
        <AccountId>14</AccountId>
        <AccountType/>
      </UserInfo>
      <UserInfo>
        <DisplayName>Pyle, Charles (DOE)</DisplayName>
        <AccountId>25</AccountId>
        <AccountType/>
      </UserInfo>
      <UserInfo>
        <DisplayName>Solarte, Karen (DOE)</DisplayName>
        <AccountId>12</AccountId>
        <AccountType/>
      </UserInfo>
      <UserInfo>
        <DisplayName>Broady, Sonya (DOE)</DisplayName>
        <AccountId>27</AccountId>
        <AccountType/>
      </UserInfo>
      <UserInfo>
        <DisplayName>SharingLinks.102f1e73-7398-4cb3-a8af-5ebcfb592798.Flexible.0fcbc9ae-cf40-497f-a4ce-76f0fe859030</DisplayName>
        <AccountId>18</AccountId>
        <AccountType/>
      </UserInfo>
      <UserInfo>
        <DisplayName>Wells, Susanna (DOE)</DisplayName>
        <AccountId>24</AccountId>
        <AccountType/>
      </UserInfo>
      <UserInfo>
        <DisplayName>Carlton, Elizabeth (DOE)</DisplayName>
        <AccountId>22</AccountId>
        <AccountType/>
      </UserInfo>
      <UserInfo>
        <DisplayName>Silva, Jessica (DOE)</DisplayName>
        <AccountId>266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E7C583ACDFCF4DB30CA959DC5287DA" ma:contentTypeVersion="4" ma:contentTypeDescription="Create a new document." ma:contentTypeScope="" ma:versionID="3f07ba3cc33c2c26749dd626add05ab5">
  <xsd:schema xmlns:xsd="http://www.w3.org/2001/XMLSchema" xmlns:xs="http://www.w3.org/2001/XMLSchema" xmlns:p="http://schemas.microsoft.com/office/2006/metadata/properties" xmlns:ns2="049005b6-5a38-4419-91fa-ebdf32acfed3" xmlns:ns3="4c2c5aab-b472-4b8f-a7fa-721e1e86a722" targetNamespace="http://schemas.microsoft.com/office/2006/metadata/properties" ma:root="true" ma:fieldsID="f06c3e957ac8c8636c467aaa4aac52a1" ns2:_="" ns3:_="">
    <xsd:import namespace="049005b6-5a38-4419-91fa-ebdf32acfed3"/>
    <xsd:import namespace="4c2c5aab-b472-4b8f-a7fa-721e1e86a7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005b6-5a38-4419-91fa-ebdf32ac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2c5aab-b472-4b8f-a7fa-721e1e86a7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99CAC1-5837-4A66-8B6F-0015292BD63F}">
  <ds:schemaRefs>
    <ds:schemaRef ds:uri="http://schemas.microsoft.com/sharepoint/v3/contenttype/forms"/>
  </ds:schemaRefs>
</ds:datastoreItem>
</file>

<file path=customXml/itemProps2.xml><?xml version="1.0" encoding="utf-8"?>
<ds:datastoreItem xmlns:ds="http://schemas.openxmlformats.org/officeDocument/2006/customXml" ds:itemID="{847E5064-B76D-4891-9E54-4B029214E05B}">
  <ds:schemaRefs>
    <ds:schemaRef ds:uri="4c2c5aab-b472-4b8f-a7fa-721e1e86a722"/>
    <ds:schemaRef ds:uri="4e0288d3-37a8-40e6-825f-eff74d783ff5"/>
    <ds:schemaRef ds:uri="bc3a640e-20c3-42b7-bff6-254cfe215f71"/>
    <ds:schemaRef ds:uri="f3e704d1-8a2b-4b84-a79b-5b324d7b2d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E3873A6-9169-41A8-BEBF-B9EDCD240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005b6-5a38-4419-91fa-ebdf32acfed3"/>
    <ds:schemaRef ds:uri="4c2c5aab-b472-4b8f-a7fa-721e1e86a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1545</Words>
  <Application>Microsoft Office PowerPoint</Application>
  <PresentationFormat>Widescreen</PresentationFormat>
  <Paragraphs>125</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Georgia</vt:lpstr>
      <vt:lpstr>Trebuchet MS</vt:lpstr>
      <vt:lpstr>Josefin Sans</vt:lpstr>
      <vt:lpstr>Calibri</vt:lpstr>
      <vt:lpstr>Arial</vt:lpstr>
      <vt:lpstr>Times New Roman</vt:lpstr>
      <vt:lpstr>Courier New</vt:lpstr>
      <vt:lpstr>Office Theme</vt:lpstr>
      <vt:lpstr>Revising Child Care Health and Safety Standards</vt:lpstr>
      <vt:lpstr>Notice of Intended Regulatory Action</vt:lpstr>
      <vt:lpstr>Overall Highlights</vt:lpstr>
      <vt:lpstr>Comparison of Regulations</vt:lpstr>
      <vt:lpstr>Development of Draft Regulations</vt:lpstr>
      <vt:lpstr>Workgroup Members</vt:lpstr>
      <vt:lpstr>Easier-to-Use Regulations</vt:lpstr>
      <vt:lpstr>Unnecessary or Redundant Standards</vt:lpstr>
      <vt:lpstr>Necessary New Standards</vt:lpstr>
      <vt:lpstr>Cost Impact</vt:lpstr>
      <vt:lpstr>Changes in Response to ECAC Feedback</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Childhood Advisory Committee (ECAC)</dc:title>
  <dc:creator>VITA Program</dc:creator>
  <cp:lastModifiedBy>Chapman, Jim (DOE)</cp:lastModifiedBy>
  <cp:revision>1</cp:revision>
  <dcterms:created xsi:type="dcterms:W3CDTF">2022-07-20T12:39:39Z</dcterms:created>
  <dcterms:modified xsi:type="dcterms:W3CDTF">2023-06-08T18:49:21Z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0x01010037E7C583ACDFCF4DB30CA959DC5287DA</vt:lpwstr>
  </property>
  <property fmtid="{D5CDD505-2E9C-101B-9397-08002B2CF9AE}" pid="3" name="Order">
    <vt:r8>15900</vt:r8>
  </property>
  <property fmtid="{D5CDD505-2E9C-101B-9397-08002B2CF9AE}" pid="4" name="xd_Signature">
    <vt:bool>false</vt:bool>
  </property>
  <property fmtid="{D5CDD505-2E9C-101B-9397-08002B2CF9AE}" pid="5" name="xd_ProgID">
    <vt:lpwstr/>
  </property>
  <property fmtid="{D5CDD505-2E9C-101B-9397-08002B2CF9AE}" pid="6" name="SharedWithUsers">
    <vt:lpwstr>14;#Conway, Jenna (DOE);#25;#Meyers, Kris (DOE);#12;#Ullrich, Rebecca (DOE);#44;#Williams, Jeff (DOE);#45;#Currier, Missy (DOE);#27;#Jeffries, Taundwa (DOE);#46;#Meehling, Tiffanie (DOE);#47;#Lamonica-sarro, Marie (DOE);#29;#Dawson, Victoria (DOE);#31;#Silva, Jessica (DOE);#18;#Carroll, Erin (DOE);#24;#Mcpherson, Alexandra (DOE);#48;#Sledge, Ayasha (DOE);#49;#Hendricks, Dawn (DOE);#52;#Williams, Alyson (DOE);#53;#Armstrong, Tatanishia (DOE)</vt:lpwstr>
  </property>
  <property fmtid="{D5CDD505-2E9C-101B-9397-08002B2CF9AE}" pid="7" name="_ColorHex">
    <vt:lpwstr/>
  </property>
  <property fmtid="{D5CDD505-2E9C-101B-9397-08002B2CF9AE}" pid="8" name="_Emoji">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_ColorTag">
    <vt:lpwstr/>
  </property>
  <property fmtid="{D5CDD505-2E9C-101B-9397-08002B2CF9AE}" pid="13" name="TriggerFlowInfo">
    <vt:lpwstr/>
  </property>
</Properties>
</file>