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8_DA2F4DC3.xml" ContentType="application/vnd.ms-powerpoint.comments+xml"/>
  <Override PartName="/ppt/notesSlides/notesSlide6.xml" ContentType="application/vnd.openxmlformats-officedocument.presentationml.notesSlide+xml"/>
  <Override PartName="/ppt/comments/modernComment_18E_53401343.xml" ContentType="application/vnd.ms-powerpoint.comments+xml"/>
  <Override PartName="/ppt/notesSlides/notesSlide7.xml" ContentType="application/vnd.openxmlformats-officedocument.presentationml.notesSlide+xml"/>
  <Override PartName="/ppt/comments/modernComment_1A2_201E7EA4.xml" ContentType="application/vnd.ms-powerpoint.comments+xml"/>
  <Override PartName="/ppt/notesSlides/notesSlide8.xml" ContentType="application/vnd.openxmlformats-officedocument.presentationml.notesSlide+xml"/>
  <Override PartName="/ppt/comments/modernComment_101_0.xml" ContentType="application/vnd.ms-powerpoint.comments+xml"/>
  <Override PartName="/ppt/notesSlides/notesSlide9.xml" ContentType="application/vnd.openxmlformats-officedocument.presentationml.notesSlide+xml"/>
  <Override PartName="/ppt/comments/modernComment_18D_F521A83C.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3C_C2CDB2B3.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32_97EC27C4.xml" ContentType="application/vnd.ms-powerpoint.comments+xml"/>
  <Override PartName="/ppt/notesSlides/notesSlide14.xml" ContentType="application/vnd.openxmlformats-officedocument.presentationml.notesSlide+xml"/>
  <Override PartName="/ppt/comments/modernComment_177_7DF987BC.xml" ContentType="application/vnd.ms-powerpoint.comments+xml"/>
  <Override PartName="/ppt/notesSlides/notesSlide15.xml" ContentType="application/vnd.openxmlformats-officedocument.presentationml.notesSlide+xml"/>
  <Override PartName="/ppt/comments/modernComment_175_16731698.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72_42CF2E11.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79_4FF8F60E.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4E_6AAC59AE.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omments/modernComment_182_2324A5E2.xml" ContentType="application/vnd.ms-powerpoint.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modernComment_19D_F76C44BA.xml" ContentType="application/vnd.ms-powerpoint.comment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omments/modernComment_1A0_9034C6D9.xml" ContentType="application/vnd.ms-powerpoint.comment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omments/modernComment_1A1_7B4C27BC.xml" ContentType="application/vnd.ms-powerpoint.comment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9"/>
  </p:notesMasterIdLst>
  <p:sldIdLst>
    <p:sldId id="256" r:id="rId2"/>
    <p:sldId id="311" r:id="rId3"/>
    <p:sldId id="310" r:id="rId4"/>
    <p:sldId id="390" r:id="rId5"/>
    <p:sldId id="312" r:id="rId6"/>
    <p:sldId id="398" r:id="rId7"/>
    <p:sldId id="418" r:id="rId8"/>
    <p:sldId id="257" r:id="rId9"/>
    <p:sldId id="397" r:id="rId10"/>
    <p:sldId id="309" r:id="rId11"/>
    <p:sldId id="316" r:id="rId12"/>
    <p:sldId id="313" r:id="rId13"/>
    <p:sldId id="306" r:id="rId14"/>
    <p:sldId id="375" r:id="rId15"/>
    <p:sldId id="373" r:id="rId16"/>
    <p:sldId id="372" r:id="rId17"/>
    <p:sldId id="391" r:id="rId18"/>
    <p:sldId id="392" r:id="rId19"/>
    <p:sldId id="370" r:id="rId20"/>
    <p:sldId id="368" r:id="rId21"/>
    <p:sldId id="387" r:id="rId22"/>
    <p:sldId id="377" r:id="rId23"/>
    <p:sldId id="354" r:id="rId24"/>
    <p:sldId id="355" r:id="rId25"/>
    <p:sldId id="356" r:id="rId26"/>
    <p:sldId id="333" r:id="rId27"/>
    <p:sldId id="334" r:id="rId28"/>
    <p:sldId id="335" r:id="rId29"/>
    <p:sldId id="339" r:id="rId30"/>
    <p:sldId id="340" r:id="rId31"/>
    <p:sldId id="336" r:id="rId32"/>
    <p:sldId id="337" r:id="rId33"/>
    <p:sldId id="324" r:id="rId34"/>
    <p:sldId id="325" r:id="rId35"/>
    <p:sldId id="321" r:id="rId36"/>
    <p:sldId id="322" r:id="rId37"/>
    <p:sldId id="348" r:id="rId38"/>
    <p:sldId id="400" r:id="rId39"/>
    <p:sldId id="350" r:id="rId40"/>
    <p:sldId id="399" r:id="rId41"/>
    <p:sldId id="349" r:id="rId42"/>
    <p:sldId id="401" r:id="rId43"/>
    <p:sldId id="327" r:id="rId44"/>
    <p:sldId id="328" r:id="rId45"/>
    <p:sldId id="329" r:id="rId46"/>
    <p:sldId id="357" r:id="rId47"/>
    <p:sldId id="358" r:id="rId48"/>
    <p:sldId id="345" r:id="rId49"/>
    <p:sldId id="346" r:id="rId50"/>
    <p:sldId id="319" r:id="rId51"/>
    <p:sldId id="318" r:id="rId52"/>
    <p:sldId id="320" r:id="rId53"/>
    <p:sldId id="342" r:id="rId54"/>
    <p:sldId id="343" r:id="rId55"/>
    <p:sldId id="330" r:id="rId56"/>
    <p:sldId id="331" r:id="rId57"/>
    <p:sldId id="351" r:id="rId58"/>
    <p:sldId id="352" r:id="rId59"/>
    <p:sldId id="361" r:id="rId60"/>
    <p:sldId id="402" r:id="rId61"/>
    <p:sldId id="404" r:id="rId62"/>
    <p:sldId id="386" r:id="rId63"/>
    <p:sldId id="403" r:id="rId64"/>
    <p:sldId id="405" r:id="rId65"/>
    <p:sldId id="412" r:id="rId66"/>
    <p:sldId id="411" r:id="rId67"/>
    <p:sldId id="413" r:id="rId68"/>
    <p:sldId id="409" r:id="rId69"/>
    <p:sldId id="416" r:id="rId70"/>
    <p:sldId id="415" r:id="rId71"/>
    <p:sldId id="417" r:id="rId72"/>
    <p:sldId id="379" r:id="rId73"/>
    <p:sldId id="380" r:id="rId74"/>
    <p:sldId id="381" r:id="rId75"/>
    <p:sldId id="382" r:id="rId76"/>
    <p:sldId id="384" r:id="rId77"/>
    <p:sldId id="383" r:id="rId78"/>
  </p:sldIdLst>
  <p:sldSz cx="12192000" cy="6858000"/>
  <p:notesSz cx="7023100" cy="9309100"/>
  <p:embeddedFontLst>
    <p:embeddedFont>
      <p:font typeface="Calibri" panose="020F0502020204030204" pitchFamily="34" charset="0"/>
      <p:regular r:id="rId80"/>
      <p:bold r:id="rId81"/>
      <p:italic r:id="rId82"/>
      <p:boldItalic r:id="rId83"/>
    </p:embeddedFont>
    <p:embeddedFont>
      <p:font typeface="Libre Franklin" panose="020B0604020202020204" charset="0"/>
      <p:regular r:id="rId84"/>
      <p:bold r:id="rId85"/>
      <p:italic r:id="rId86"/>
      <p:boldItalic r:id="rId87"/>
    </p:embeddedFont>
    <p:embeddedFont>
      <p:font typeface="Montserrat" panose="020B060402020202020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04" roundtripDataSignature="AMtx7mgAWdM+ZBjEKOc+7pppVgTlSfqMS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46DC16-939B-44F0-5C97-9F2F3E6FBABE}" name="Deci, Jen (GOV)" initials="D(" userId="S::jen.deci@governor.virginia.gov::dd089e9d-f2f2-4155-ae08-a2459e38a833" providerId="AD"/>
  <p188:author id="{C699CF33-0B85-318A-D591-36ADBF472E5E}" name="Snow, Mckenzie (GOV)" initials="S(" userId="S::mckenzie.snow@governor.virginia.gov::9768ec83-91c9-4170-82d6-fb1aa9258d2c" providerId="AD"/>
  <p188:author id="{36646EA5-37AC-E6CD-D970-2469A8B980C7}" name="Mitchell, Jacob (GOV)" initials="M(" userId="S::jacob.mitchell@governor.virginia.gov::df636b60-2834-4771-bbd3-6ce417d6a3a6" providerId="AD"/>
  <p188:author id="{488A7ABC-3159-7F71-0CA5-321AC456CABB}" name="Deci, Jen (GOV)" initials="DJ(" userId="S::Jen.Deci@governor.virginia.gov::dd089e9d-f2f2-4155-ae08-a2459e38a833" providerId="AD"/>
  <p188:author id="{F4C631C3-346F-A2C8-1F06-693C51DABCD0}" name="Salter, Amber (GOV)" initials="S(" userId="S::amber.salter@governor.virginia.gov::3ced0cba-ea21-4c30-8454-91ee5b628879" providerId="AD"/>
  <p188:author id="{91FC6FD8-AA6F-3DE9-DFF1-C32B953D747D}" name="Ahmad, Ali (GOV)" initials="A(" userId="S::ali.ahmad@governor.virginia.gov::519d56a2-932a-4ab4-b511-fc43cfb6d417" providerId="AD"/>
  <p188:author id="{2F46DBE4-DB97-858E-0925-30D0608F79F7}" name="Raley, Jeremy (DOE)" initials="R(" userId="S::jeremy.raley@doe.virginia.gov::572ef172-1816-48aa-b9a7-28a76c03b8be" providerId="AD"/>
  <p188:author id="{776131F2-672E-DFE4-AA93-8D763A304009}" name="Powell, Jason (GOV)" initials="P(" userId="S::jason.powell@governor.virginia.gov::077e1e60-5b21-41ed-a2d5-e1efa362a9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1966F-AF59-ECDF-05C1-EF2C1F881A81}" v="435" dt="2023-05-02T19:06:52.341"/>
    <p1510:client id="{0A1C848F-E342-1E3E-93FB-4919DE41A679}" v="35" dt="2023-05-02T16:42:33.939"/>
    <p1510:client id="{204058AF-E937-4231-B80B-981B5A3444F4}" v="1" dt="2023-05-02T20:09:06.313"/>
    <p1510:client id="{2096C763-2691-712C-6CD8-C3B317FF225C}" v="156" dt="2023-05-02T15:06:30.239"/>
    <p1510:client id="{27EAEBEA-AAD6-4EBD-A138-6808BBFB0D73}" v="1238" dt="2023-04-28T20:42:05.520"/>
    <p1510:client id="{2C6B5F72-3A8E-9DC2-3227-F9D0C03C0534}" v="473" dt="2023-05-02T19:08:56.816"/>
    <p1510:client id="{2DCCCF5A-C64E-FB4F-AFCC-67A690217DC1}" v="205" dt="2023-05-02T19:12:39.392"/>
    <p1510:client id="{38ABA571-2972-2624-8405-64CE995323A3}" v="518" dt="2023-05-02T19:59:14.781"/>
    <p1510:client id="{39D93B50-EEEF-302B-2B95-C14EB65B13D8}" v="12" dt="2023-05-02T16:18:29.150"/>
    <p1510:client id="{4133E506-1159-7D83-A7D6-1CBEAD222918}" v="1" dt="2023-05-01T19:56:34.324"/>
    <p1510:client id="{449D1BB0-3DE5-18AA-6A03-CB602ACFCE59}" v="1" dt="2023-05-02T16:33:14.743"/>
    <p1510:client id="{57DB3B93-2A3D-BFF3-37C4-373E455507E4}" v="15" dt="2023-05-02T16:49:19.025"/>
    <p1510:client id="{631F6D67-CFA7-A1FA-45FA-1EA22CD0955C}" v="214" dt="2023-05-01T21:53:39.321"/>
    <p1510:client id="{65C0EB64-2532-8A5D-3267-870373007297}" v="324" dt="2023-05-02T20:15:04.925"/>
    <p1510:client id="{6F1EAD38-9F1D-83C4-4F36-279616F41377}" v="17" dt="2023-05-02T19:24:35.619"/>
    <p1510:client id="{7B6538F9-CDE0-96DA-A56E-1A151BD6A574}" v="5" dt="2023-05-02T17:23:36.357"/>
    <p1510:client id="{9AD08563-591A-093E-D396-A15061CFDF7E}" v="17" dt="2023-05-02T19:12:09.225"/>
    <p1510:client id="{A95C548C-0F97-05FB-75D8-BA90C0237980}" v="9" dt="2023-05-01T18:42:20.753"/>
    <p1510:client id="{BF8243E5-A692-708D-50E1-C5DED7B8F31F}" v="32" dt="2023-05-01T20:48:30.516"/>
    <p1510:client id="{C87431E7-593D-402D-A566-008990261EC9}" v="2" dt="2023-05-02T00:13:08.037"/>
    <p1510:client id="{CEFD5039-8F45-3E0C-6E62-57C47A69A893}" v="13" dt="2023-05-02T20:16:03.996"/>
    <p1510:client id="{E1385586-FC6D-94DA-2637-9091133B73AD}" v="242" dt="2023-05-02T00:35:04.210"/>
    <p1510:client id="{E5641F22-2220-F891-D143-575F884551B4}" v="2" dt="2023-05-01T20:50:02.732"/>
    <p1510:client id="{F7B23B2E-FDCD-882B-541C-B9641E5AAF6E}" v="396" dt="2023-05-02T19:50:11.397"/>
    <p1510:client id="{FB3B46D8-1EE3-4533-84AB-31DC42634FFC}" v="117" dt="2023-05-02T20:47:30.539"/>
  </p1510:revLst>
</p1510:revInfo>
</file>

<file path=ppt/tableStyles.xml><?xml version="1.0" encoding="utf-8"?>
<a:tblStyleLst xmlns:a="http://schemas.openxmlformats.org/drawingml/2006/main" def="{6320C18E-3EC1-4ABD-99F9-5797F78B4EAE}">
  <a:tblStyle styleId="{6320C18E-3EC1-4ABD-99F9-5797F78B4EAE}"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6E6"/>
          </a:solidFill>
        </a:fill>
      </a:tcStyle>
    </a:wholeTbl>
    <a:band1H>
      <a:tcTxStyle/>
      <a:tcStyle>
        <a:tcBdr/>
        <a:fill>
          <a:solidFill>
            <a:srgbClr val="E8CACA"/>
          </a:solidFill>
        </a:fill>
      </a:tcStyle>
    </a:band1H>
    <a:band2H>
      <a:tcTxStyle/>
      <a:tcStyle>
        <a:tcBdr/>
      </a:tcStyle>
    </a:band2H>
    <a:band1V>
      <a:tcTxStyle/>
      <a:tcStyle>
        <a:tcBdr/>
        <a:fill>
          <a:solidFill>
            <a:srgbClr val="E8CACA"/>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112" Type="http://schemas.openxmlformats.org/officeDocument/2006/relationships/customXml" Target="../customXml/item1.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font" Target="fonts/font1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2.xml"/><Relationship Id="rId80" Type="http://schemas.openxmlformats.org/officeDocument/2006/relationships/font" Target="fonts/font1.fntdata"/><Relationship Id="rId85" Type="http://schemas.openxmlformats.org/officeDocument/2006/relationships/font" Target="fonts/font6.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11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14"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04"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110"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B4E73030-CB89-4F51-AC4D-1B070BFE0351}" authorId="{C699CF33-0B85-318A-D591-36ADBF472E5E}" status="resolved" created="2023-05-01T21:47:09.555" complete="100000">
    <ac:txMkLst xmlns:ac="http://schemas.microsoft.com/office/drawing/2013/main/command">
      <pc:docMk xmlns:pc="http://schemas.microsoft.com/office/powerpoint/2013/main/command"/>
      <pc:sldMk xmlns:pc="http://schemas.microsoft.com/office/powerpoint/2013/main/command" cId="0" sldId="257"/>
      <ac:spMk id="97" creationId="{00000000-0000-0000-0000-000000000000}"/>
      <ac:txMk cp="0" len="1">
        <ac:context len="28" hash="2064206962"/>
      </ac:txMk>
    </ac:txMkLst>
    <p188:pos x="9685130" y="695739"/>
    <p188:replyLst>
      <p188:reply id="{D2624E62-F8D8-4D1C-8E5F-9E6394976066}" authorId="{2F46DBE4-DB97-858E-0925-30D0608F79F7}" created="2023-05-02T00:34:04.397">
        <p188:txBody>
          <a:bodyPr/>
          <a:lstStyle/>
          <a:p>
            <a:r>
              <a:rPr lang="en-US"/>
              <a:t>Combined.</a:t>
            </a:r>
          </a:p>
        </p188:txBody>
      </p188:reply>
      <p188:reply id="{887C2066-66DE-4D72-B69A-8BB5560F1EAD}" authorId="{776131F2-672E-DFE4-AA93-8D763A304009}" created="2023-05-02T16:00:17.234">
        <p188:txBody>
          <a:bodyPr/>
          <a:lstStyle/>
          <a:p>
            <a:r>
              <a:rPr lang="en-US"/>
              <a:t>[@Raley, Jeremy (DOE)] [@Snow, Mckenzie (GOV)] [@Deci, Jen (GOV)] 
I think this is only one bullet, break doesnt make sense to me</a:t>
            </a:r>
          </a:p>
        </p188:txBody>
      </p188:reply>
    </p188:replyLst>
    <p188:txBody>
      <a:bodyPr/>
      <a:lstStyle/>
      <a:p>
        <a:r>
          <a:rPr lang="en-US"/>
          <a:t>[@Raley, Jeremy (DOE)] Aimee recommends including the URL and explaining the resources on the landing page in bullet form.</a:t>
        </a:r>
      </a:p>
    </p188:txBody>
  </p188:cm>
</p188:cmLst>
</file>

<file path=ppt/comments/modernComment_132_97EC27C4.xml><?xml version="1.0" encoding="utf-8"?>
<p188:cmLst xmlns:a="http://schemas.openxmlformats.org/drawingml/2006/main" xmlns:r="http://schemas.openxmlformats.org/officeDocument/2006/relationships" xmlns:p188="http://schemas.microsoft.com/office/powerpoint/2018/8/main">
  <p188:cm id="{3BAA1DB8-F7A1-491A-9F3B-B8CF565CFD2B}" authorId="{C699CF33-0B85-318A-D591-36ADBF472E5E}" status="resolved" created="2023-05-01T21:49:32.258" complete="100000">
    <ac:deMkLst xmlns:ac="http://schemas.microsoft.com/office/drawing/2013/main/command">
      <pc:docMk xmlns:pc="http://schemas.microsoft.com/office/powerpoint/2013/main/command"/>
      <pc:sldMk xmlns:pc="http://schemas.microsoft.com/office/powerpoint/2013/main/command" cId="2548836292" sldId="306"/>
      <ac:spMk id="5" creationId="{951B4F5D-DB4D-B80F-3847-2F8C0BD25B65}"/>
    </ac:deMkLst>
    <p188:replyLst>
      <p188:reply id="{EAA87903-F2FB-41FC-9355-285F5ADD0634}" authorId="{2F46DBE4-DB97-858E-0925-30D0608F79F7}" created="2023-05-02T00:33:24.037">
        <p188:txBody>
          <a:bodyPr/>
          <a:lstStyle/>
          <a:p>
            <a:r>
              <a:rPr lang="en-US"/>
              <a:t>Added</a:t>
            </a:r>
          </a:p>
        </p188:txBody>
      </p188:reply>
    </p188:replyLst>
    <p188:txBody>
      <a:bodyPr/>
      <a:lstStyle/>
      <a:p>
        <a:r>
          <a:rPr lang="en-US"/>
          <a:t>[@Raley, Jeremy (DOE)] Do you plan to include your contact info?</a:t>
        </a:r>
      </a:p>
    </p188:txBody>
  </p188:cm>
</p188:cmLst>
</file>

<file path=ppt/comments/modernComment_138_DA2F4DC3.xml><?xml version="1.0" encoding="utf-8"?>
<p188:cmLst xmlns:a="http://schemas.openxmlformats.org/drawingml/2006/main" xmlns:r="http://schemas.openxmlformats.org/officeDocument/2006/relationships" xmlns:p188="http://schemas.microsoft.com/office/powerpoint/2018/8/main">
  <p188:cm id="{5F1C2BCC-AAE8-4B48-90FF-E3659B0F4D68}" authorId="{C699CF33-0B85-318A-D591-36ADBF472E5E}" status="resolved" created="2023-05-01T21:46:04.961" complete="100000">
    <ac:deMkLst xmlns:ac="http://schemas.microsoft.com/office/drawing/2013/main/command">
      <pc:docMk xmlns:pc="http://schemas.microsoft.com/office/powerpoint/2013/main/command"/>
      <pc:sldMk xmlns:pc="http://schemas.microsoft.com/office/powerpoint/2013/main/command" cId="3660533187" sldId="312"/>
      <ac:spMk id="97" creationId="{00000000-0000-0000-0000-000000000000}"/>
    </ac:deMkLst>
    <p188:replyLst>
      <p188:reply id="{1A47DD66-B79A-4DFF-A167-4673D7BD0840}" authorId="{2F46DBE4-DB97-858E-0925-30D0608F79F7}" created="2023-05-02T19:18:31.850">
        <p188:txBody>
          <a:bodyPr/>
          <a:lstStyle/>
          <a:p>
            <a:r>
              <a:rPr lang="en-US"/>
              <a:t>Got it.</a:t>
            </a:r>
          </a:p>
        </p188:txBody>
      </p188:reply>
      <p188:reply id="{E8E920D4-E9DB-43BA-BAEE-A0E556A67F33}" authorId="{2F46DBE4-DB97-858E-0925-30D0608F79F7}" created="2023-05-02T19:18:45.053">
        <p188:txBody>
          <a:bodyPr/>
          <a:lstStyle/>
          <a:p>
            <a:r>
              <a:rPr lang="en-US"/>
              <a:t>Got it.</a:t>
            </a:r>
          </a:p>
        </p188:txBody>
      </p188:reply>
    </p188:replyLst>
    <p188:txBody>
      <a:bodyPr/>
      <a:lstStyle/>
      <a:p>
        <a:r>
          <a:rPr lang="en-US"/>
          <a:t>[@Raley, Jeremy (DOE)] Aimee recommends you organize as follows:
-What is a lab school? (independent public school of choice, lottery, etc.) 
-What is the history of lab schools?</a:t>
        </a:r>
      </a:p>
    </p188:txBody>
  </p188:cm>
</p188:cmLst>
</file>

<file path=ppt/comments/modernComment_13C_C2CDB2B3.xml><?xml version="1.0" encoding="utf-8"?>
<p188:cmLst xmlns:a="http://schemas.openxmlformats.org/drawingml/2006/main" xmlns:r="http://schemas.openxmlformats.org/officeDocument/2006/relationships" xmlns:p188="http://schemas.microsoft.com/office/powerpoint/2018/8/main">
  <p188:cm id="{0693A879-0762-46B5-91B9-5566BB0AF565}" authorId="{C699CF33-0B85-318A-D591-36ADBF472E5E}" status="resolved" created="2023-05-01T21:48:45.649" complete="100000">
    <ac:deMkLst xmlns:ac="http://schemas.microsoft.com/office/drawing/2013/main/command">
      <pc:docMk xmlns:pc="http://schemas.microsoft.com/office/powerpoint/2013/main/command"/>
      <pc:sldMk xmlns:pc="http://schemas.microsoft.com/office/powerpoint/2013/main/command" cId="3268260531" sldId="316"/>
      <ac:spMk id="97" creationId="{00000000-0000-0000-0000-000000000000}"/>
    </ac:deMkLst>
    <p188:replyLst>
      <p188:reply id="{C192C1E7-D5A5-4675-B0EA-5C02376A185A}" authorId="{2F46DBE4-DB97-858E-0925-30D0608F79F7}" created="2023-05-02T00:33:50.725">
        <p188:txBody>
          <a:bodyPr/>
          <a:lstStyle/>
          <a:p>
            <a:r>
              <a:rPr lang="en-US"/>
              <a:t>This will them directly to the web site.</a:t>
            </a:r>
          </a:p>
        </p188:txBody>
      </p188:reply>
    </p188:replyLst>
    <p188:txBody>
      <a:bodyPr/>
      <a:lstStyle/>
      <a:p>
        <a:r>
          <a:rPr lang="en-US"/>
          <a:t>[@Raley, Jeremy (DOE)] Aimee recommends you include bullet point answers to these questions in the deck. </a:t>
        </a:r>
      </a:p>
    </p188:txBody>
  </p188:cm>
</p188:cmLst>
</file>

<file path=ppt/comments/modernComment_14E_6AAC59AE.xml><?xml version="1.0" encoding="utf-8"?>
<p188:cmLst xmlns:a="http://schemas.openxmlformats.org/drawingml/2006/main" xmlns:r="http://schemas.openxmlformats.org/officeDocument/2006/relationships" xmlns:p188="http://schemas.microsoft.com/office/powerpoint/2018/8/main">
  <p188:cm id="{C4395889-67B3-406B-AB51-0057D9CF0B72}" authorId="{776131F2-672E-DFE4-AA93-8D763A304009}" status="resolved" created="2023-05-02T16:11:41.146" complete="100000">
    <ac:txMkLst xmlns:ac="http://schemas.microsoft.com/office/drawing/2013/main/command">
      <pc:docMk xmlns:pc="http://schemas.microsoft.com/office/powerpoint/2013/main/command"/>
      <pc:sldMk xmlns:pc="http://schemas.microsoft.com/office/powerpoint/2013/main/command" cId="1789680046" sldId="334"/>
      <ac:spMk id="222" creationId="{00000000-0000-0000-0000-000000000000}"/>
      <ac:txMk cp="288">
        <ac:context len="574" hash="1944187161"/>
      </ac:txMk>
    </ac:txMkLst>
    <p188:pos x="5382227" y="3539924"/>
    <p188:txBody>
      <a:bodyPr/>
      <a:lstStyle/>
      <a:p>
        <a:r>
          <a:rPr lang="en-US"/>
          <a:t>[@Raley, Jeremy (DOE)] [@Snow, Mckenzie (GOV)] [@Deci, Jen (GOV)] 
VCSFA does not have a college.  Is this two bullets?</a:t>
        </a:r>
      </a:p>
    </p188:txBody>
  </p188:cm>
</p188:cmLst>
</file>

<file path=ppt/comments/modernComment_172_42CF2E11.xml><?xml version="1.0" encoding="utf-8"?>
<p188:cmLst xmlns:a="http://schemas.openxmlformats.org/drawingml/2006/main" xmlns:r="http://schemas.openxmlformats.org/officeDocument/2006/relationships" xmlns:p188="http://schemas.microsoft.com/office/powerpoint/2018/8/main">
  <p188:cm id="{6A0C6E19-06B8-45D1-ACB4-2175B5F4CD7F}" authorId="{776131F2-672E-DFE4-AA93-8D763A304009}" status="resolved" created="2023-05-02T16:10:12.505" complete="100000">
    <ac:txMkLst xmlns:ac="http://schemas.microsoft.com/office/drawing/2013/main/command">
      <pc:docMk xmlns:pc="http://schemas.microsoft.com/office/powerpoint/2013/main/command"/>
      <pc:sldMk xmlns:pc="http://schemas.microsoft.com/office/powerpoint/2013/main/command" cId="1120874001" sldId="370"/>
      <ac:spMk id="222" creationId="{00000000-0000-0000-0000-000000000000}"/>
      <ac:txMk cp="0">
        <ac:context len="1" hash="13"/>
      </ac:txMk>
    </ac:txMkLst>
    <p188:pos x="4118658" y="2604303"/>
    <p188:replyLst>
      <p188:reply id="{0C3E7F3A-C8A0-40CD-AD6C-0F22377DCCEE}" authorId="{776131F2-672E-DFE4-AA93-8D763A304009}" created="2023-05-02T16:18:29.150">
        <p188:txBody>
          <a:bodyPr/>
          <a:lstStyle/>
          <a:p>
            <a:r>
              <a:rPr lang="en-US"/>
              <a:t>[@Mitchell, Jacob (GOV)] </a:t>
            </a:r>
          </a:p>
        </p188:txBody>
      </p188:reply>
      <p188:reply id="{B415D1A9-860A-4383-A10B-95735CC8BD57}" authorId="{36646EA5-37AC-E6CD-D970-2469A8B980C7}" created="2023-05-02T16:33:14.743">
        <p188:txBody>
          <a:bodyPr/>
          <a:lstStyle/>
          <a:p>
            <a:r>
              <a:rPr lang="en-US"/>
              <a:t>Joan wanted just the chart, so I'm assuming these suggestions are no longer relevant?</a:t>
            </a:r>
          </a:p>
        </p188:txBody>
      </p188:reply>
    </p188:replyLst>
    <p188:txBody>
      <a:bodyPr/>
      <a:lstStyle/>
      <a:p>
        <a:r>
          <a:rPr lang="en-US"/>
          <a:t>[@Snow, Mckenzie (GOV)] [@Deci, Jen (GOV)] [@Raley, Jeremy (DOE)] 
This formatting is off. The first sentence and the clause "is an important target to share" seems awkward.
Perhaps reword along the lines of
"Eligible entities must submit a Lab School Application for Board approval to the Standing Committee two weeks prior to the next scheduled meeting ."</a:t>
        </a:r>
      </a:p>
    </p188:txBody>
  </p188:cm>
</p188:cmLst>
</file>

<file path=ppt/comments/modernComment_175_16731698.xml><?xml version="1.0" encoding="utf-8"?>
<p188:cmLst xmlns:a="http://schemas.openxmlformats.org/drawingml/2006/main" xmlns:r="http://schemas.openxmlformats.org/officeDocument/2006/relationships" xmlns:p188="http://schemas.microsoft.com/office/powerpoint/2018/8/main">
  <p188:cm id="{EC087FD3-EC3B-4FC3-967F-3F08334129F4}" authorId="{776131F2-672E-DFE4-AA93-8D763A304009}" status="resolved" created="2023-05-02T16:03:40.220" complete="100000">
    <ac:deMkLst xmlns:ac="http://schemas.microsoft.com/office/drawing/2013/main/command">
      <pc:docMk xmlns:pc="http://schemas.microsoft.com/office/powerpoint/2013/main/command"/>
      <pc:sldMk xmlns:pc="http://schemas.microsoft.com/office/powerpoint/2013/main/command" cId="376641176" sldId="373"/>
      <ac:spMk id="222" creationId="{00000000-0000-0000-0000-000000000000}"/>
    </ac:deMkLst>
    <p188:txBody>
      <a:bodyPr/>
      <a:lstStyle/>
      <a:p>
        <a:r>
          <a:rPr lang="en-US"/>
          <a:t>[@Raley, Jeremy (DOE)] [@Snow, Mckenzie (GOV)] [@Deci, Jen (GOV)] 
I think this slide needs a "." for consistency with slide 15</a:t>
        </a:r>
      </a:p>
    </p188:txBody>
  </p188:cm>
</p188:cmLst>
</file>

<file path=ppt/comments/modernComment_177_7DF987BC.xml><?xml version="1.0" encoding="utf-8"?>
<p188:cmLst xmlns:a="http://schemas.openxmlformats.org/drawingml/2006/main" xmlns:r="http://schemas.openxmlformats.org/officeDocument/2006/relationships" xmlns:p188="http://schemas.microsoft.com/office/powerpoint/2018/8/main">
  <p188:cm id="{83FCBEA9-1218-4762-9B94-6B18587A0475}" authorId="{C699CF33-0B85-318A-D591-36ADBF472E5E}" status="resolved" created="2023-05-01T21:22:23.675" complete="100000">
    <ac:txMkLst xmlns:ac="http://schemas.microsoft.com/office/drawing/2013/main/command">
      <pc:docMk xmlns:pc="http://schemas.microsoft.com/office/powerpoint/2013/main/command"/>
      <pc:sldMk xmlns:pc="http://schemas.microsoft.com/office/powerpoint/2013/main/command" cId="2113505212" sldId="375"/>
      <ac:spMk id="4" creationId="{725E7677-6FA0-52E4-02EC-053E5A0EB3CA}"/>
      <ac:txMk cp="42" len="33">
        <ac:context len="133" hash="3553253350"/>
      </ac:txMk>
    </ac:txMkLst>
    <p188:pos x="8669130" y="828260"/>
    <p188:replyLst>
      <p188:reply id="{D01678C7-8663-4B74-8E9C-7423B55831C0}" authorId="{2F46DBE4-DB97-858E-0925-30D0608F79F7}" created="2023-05-02T00:33:05.224">
        <p188:txBody>
          <a:bodyPr/>
          <a:lstStyle/>
          <a:p>
            <a:r>
              <a:rPr lang="en-US"/>
              <a:t>Not that I am aware of.  </a:t>
            </a:r>
          </a:p>
        </p188:txBody>
      </p188:reply>
    </p188:replyLst>
    <p188:txBody>
      <a:bodyPr/>
      <a:lstStyle/>
      <a:p>
        <a:r>
          <a:rPr lang="en-US"/>
          <a:t>[@Raley, Jeremy (DOE)] Has Joan reviewed and approved this? </a:t>
        </a:r>
      </a:p>
    </p188:txBody>
  </p188:cm>
</p188:cmLst>
</file>

<file path=ppt/comments/modernComment_179_4FF8F60E.xml><?xml version="1.0" encoding="utf-8"?>
<p188:cmLst xmlns:a="http://schemas.openxmlformats.org/drawingml/2006/main" xmlns:r="http://schemas.openxmlformats.org/officeDocument/2006/relationships" xmlns:p188="http://schemas.microsoft.com/office/powerpoint/2018/8/main">
  <p188:cm id="{343EE477-06B9-4DA7-AB6C-32E138E8F5E8}" authorId="{776131F2-672E-DFE4-AA93-8D763A304009}" status="resolved" created="2023-05-02T16:17:01.118" complete="100000">
    <ac:deMkLst xmlns:ac="http://schemas.microsoft.com/office/drawing/2013/main/command">
      <pc:docMk xmlns:pc="http://schemas.microsoft.com/office/powerpoint/2013/main/command"/>
      <pc:sldMk xmlns:pc="http://schemas.microsoft.com/office/powerpoint/2013/main/command" cId="1341715982" sldId="377"/>
      <ac:spMk id="4" creationId="{725E7677-6FA0-52E4-02EC-053E5A0EB3CA}"/>
    </ac:deMkLst>
    <p188:txBody>
      <a:bodyPr/>
      <a:lstStyle/>
      <a:p>
        <a:r>
          <a:rPr lang="en-US"/>
          <a:t>[@Deci, Jen (GOV)] [@Raley, Jeremy (DOE)] [@Snow, Mckenzie (GOV)] 
Inconsistent use of punctuation throughout this section.  Most of the proposals use a "." the other fields do, not.  My only preference is for consistency.</a:t>
        </a:r>
      </a:p>
    </p188:txBody>
  </p188:cm>
</p188:cmLst>
</file>

<file path=ppt/comments/modernComment_182_2324A5E2.xml><?xml version="1.0" encoding="utf-8"?>
<p188:cmLst xmlns:a="http://schemas.openxmlformats.org/drawingml/2006/main" xmlns:r="http://schemas.openxmlformats.org/officeDocument/2006/relationships" xmlns:p188="http://schemas.microsoft.com/office/powerpoint/2018/8/main">
  <p188:cm id="{AD7F1600-7B99-42D8-A9B2-EF1179E2D873}" authorId="{C699CF33-0B85-318A-D591-36ADBF472E5E}" status="resolved" created="2023-05-01T21:17:32.581" complete="100000">
    <ac:txMkLst xmlns:ac="http://schemas.microsoft.com/office/drawing/2013/main/command">
      <pc:docMk xmlns:pc="http://schemas.microsoft.com/office/powerpoint/2013/main/command"/>
      <pc:sldMk xmlns:pc="http://schemas.microsoft.com/office/powerpoint/2013/main/command" cId="589604322" sldId="386"/>
      <ac:spMk id="6" creationId="{E056B80C-8CB1-EBEA-DC24-C7226917D1A9}"/>
      <ac:txMk cp="0" len="18">
        <ac:context len="19" hash="3674578438"/>
      </ac:txMk>
    </ac:txMkLst>
    <p188:replyLst>
      <p188:reply id="{8B18C420-E121-4030-9B5F-17960E8312BC}" authorId="{CE46DC16-939B-44F0-5C97-9F2F3E6FBABE}" created="2023-05-02T15:06:30.239">
        <p188:txBody>
          <a:bodyPr/>
          <a:lstStyle/>
          <a:p>
            <a:r>
              <a:rPr lang="en-US"/>
              <a:t>[@Snow, Mckenzie (GOV)] all applicants were asked to fill out the slides. we have some and others have not responded. once this is locked in we will delete the placeholder slides.</a:t>
            </a:r>
          </a:p>
        </p188:txBody>
      </p188:reply>
    </p188:replyLst>
    <p188:txBody>
      <a:bodyPr/>
      <a:lstStyle/>
      <a:p>
        <a:r>
          <a:rPr lang="en-US"/>
          <a:t>[@Raley, Jeremy (DOE)] [@Deci, Jen (GOV)] Should we have filled out both challenges and opportunities? Should there be similar slides for Roanoke and Hampton? </a:t>
        </a:r>
      </a:p>
    </p188:txBody>
  </p188:cm>
</p188:cmLst>
</file>

<file path=ppt/comments/modernComment_18D_F521A83C.xml><?xml version="1.0" encoding="utf-8"?>
<p188:cmLst xmlns:a="http://schemas.openxmlformats.org/drawingml/2006/main" xmlns:r="http://schemas.openxmlformats.org/officeDocument/2006/relationships" xmlns:p188="http://schemas.microsoft.com/office/powerpoint/2018/8/main">
  <p188:cm id="{3DCA568A-0D99-4EF9-814E-D275483C8106}" authorId="{C699CF33-0B85-318A-D591-36ADBF472E5E}" status="resolved" created="2023-05-01T21:47:09.555" complete="100000">
    <ac:txMkLst xmlns:ac="http://schemas.microsoft.com/office/drawing/2013/main/command">
      <pc:docMk xmlns:pc="http://schemas.microsoft.com/office/powerpoint/2013/main/command"/>
      <pc:sldMk xmlns:pc="http://schemas.microsoft.com/office/powerpoint/2013/main/command" cId="4112623676" sldId="397"/>
      <ac:spMk id="97" creationId="{00000000-0000-0000-0000-000000000000}"/>
      <ac:txMk cp="0" len="32">
        <ac:context len="33" hash="255245316"/>
      </ac:txMk>
    </ac:txMkLst>
    <p188:pos x="9685130" y="695739"/>
    <p188:replyLst>
      <p188:reply id="{D2624E62-F8D8-4D1C-8E5F-9E6394976066}" authorId="{2F46DBE4-DB97-858E-0925-30D0608F79F7}" created="2023-05-02T00:34:04.397">
        <p188:txBody>
          <a:bodyPr/>
          <a:lstStyle/>
          <a:p>
            <a:r>
              <a:rPr lang="en-US"/>
              <a:t>Combined.</a:t>
            </a:r>
          </a:p>
        </p188:txBody>
      </p188:reply>
      <p188:reply id="{887C2066-66DE-4D72-B69A-8BB5560F1EAD}" authorId="{776131F2-672E-DFE4-AA93-8D763A304009}" created="2023-05-02T16:00:17.234">
        <p188:txBody>
          <a:bodyPr/>
          <a:lstStyle/>
          <a:p>
            <a:r>
              <a:rPr lang="en-US"/>
              <a:t>[@Raley, Jeremy (DOE)] [@Snow, Mckenzie (GOV)] [@Deci, Jen (GOV)] 
I think this is only one bullet, break doesnt make sense to me</a:t>
            </a:r>
          </a:p>
        </p188:txBody>
      </p188:reply>
    </p188:replyLst>
    <p188:txBody>
      <a:bodyPr/>
      <a:lstStyle/>
      <a:p>
        <a:r>
          <a:rPr lang="en-US"/>
          <a:t>[@Raley, Jeremy (DOE)] Aimee recommends including the URL and explaining the resources on the landing page in bullet form.</a:t>
        </a:r>
      </a:p>
    </p188:txBody>
  </p188:cm>
</p188:cmLst>
</file>

<file path=ppt/comments/modernComment_18E_53401343.xml><?xml version="1.0" encoding="utf-8"?>
<p188:cmLst xmlns:a="http://schemas.openxmlformats.org/drawingml/2006/main" xmlns:r="http://schemas.openxmlformats.org/officeDocument/2006/relationships" xmlns:p188="http://schemas.microsoft.com/office/powerpoint/2018/8/main">
  <p188:cm id="{99705AB7-3D64-46E3-9253-24714AFBEEBA}" authorId="{C699CF33-0B85-318A-D591-36ADBF472E5E}" status="resolved" created="2023-05-01T21:47:09.555" complete="100000">
    <ac:txMkLst xmlns:ac="http://schemas.microsoft.com/office/drawing/2013/main/command">
      <pc:docMk xmlns:pc="http://schemas.microsoft.com/office/powerpoint/2013/main/command"/>
      <pc:sldMk xmlns:pc="http://schemas.microsoft.com/office/powerpoint/2013/main/command" cId="1396708163" sldId="398"/>
      <ac:spMk id="97" creationId="{00000000-0000-0000-0000-000000000000}"/>
      <ac:txMk cp="22">
        <ac:context len="23" hash="2101085394"/>
      </ac:txMk>
    </ac:txMkLst>
    <p188:pos x="9685130" y="695739"/>
    <p188:replyLst>
      <p188:reply id="{D2624E62-F8D8-4D1C-8E5F-9E6394976066}" authorId="{2F46DBE4-DB97-858E-0925-30D0608F79F7}" created="2023-05-02T00:34:04.397">
        <p188:txBody>
          <a:bodyPr/>
          <a:lstStyle/>
          <a:p>
            <a:r>
              <a:rPr lang="en-US"/>
              <a:t>Combined.</a:t>
            </a:r>
          </a:p>
        </p188:txBody>
      </p188:reply>
      <p188:reply id="{887C2066-66DE-4D72-B69A-8BB5560F1EAD}" authorId="{776131F2-672E-DFE4-AA93-8D763A304009}" created="2023-05-02T16:00:17.234">
        <p188:txBody>
          <a:bodyPr/>
          <a:lstStyle/>
          <a:p>
            <a:r>
              <a:rPr lang="en-US"/>
              <a:t>[@Raley, Jeremy (DOE)] [@Snow, Mckenzie (GOV)] [@Deci, Jen (GOV)] 
I think this is only one bullet, break doesnt make sense to me</a:t>
            </a:r>
          </a:p>
        </p188:txBody>
      </p188:reply>
      <p188:reply id="{98F0FA3F-E636-42A6-8431-24F14964F118}" authorId="{2F46DBE4-DB97-858E-0925-30D0608F79F7}" created="2023-05-02T19:19:15.350">
        <p188:txBody>
          <a:bodyPr/>
          <a:lstStyle/>
          <a:p>
            <a:r>
              <a:rPr lang="en-US"/>
              <a:t>Thanks.</a:t>
            </a:r>
          </a:p>
        </p188:txBody>
      </p188:reply>
    </p188:replyLst>
    <p188:txBody>
      <a:bodyPr/>
      <a:lstStyle/>
      <a:p>
        <a:r>
          <a:rPr lang="en-US"/>
          <a:t>[@Raley, Jeremy (DOE)] Aimee recommends including the URL and explaining the resources on the landing page in bullet form.</a:t>
        </a:r>
      </a:p>
    </p188:txBody>
  </p188:cm>
</p188:cmLst>
</file>

<file path=ppt/comments/modernComment_19D_F76C44BA.xml><?xml version="1.0" encoding="utf-8"?>
<p188:cmLst xmlns:a="http://schemas.openxmlformats.org/drawingml/2006/main" xmlns:r="http://schemas.openxmlformats.org/officeDocument/2006/relationships" xmlns:p188="http://schemas.microsoft.com/office/powerpoint/2018/8/main">
  <p188:cm id="{2656D97B-CDFD-4044-8535-3CB9B0F7C7E4}" authorId="{C699CF33-0B85-318A-D591-36ADBF472E5E}" created="2023-05-02T19:47:40.925">
    <ac:deMkLst xmlns:ac="http://schemas.microsoft.com/office/drawing/2013/main/command">
      <pc:docMk xmlns:pc="http://schemas.microsoft.com/office/powerpoint/2013/main/command"/>
      <pc:sldMk xmlns:pc="http://schemas.microsoft.com/office/powerpoint/2013/main/command" cId="4151067834" sldId="413"/>
      <ac:spMk id="7" creationId="{D7692F61-8F64-4539-F319-F8D87AC419E4}"/>
    </ac:deMkLst>
    <p188:txBody>
      <a:bodyPr/>
      <a:lstStyle/>
      <a:p>
        <a:r>
          <a:rPr lang="en-US"/>
          <a:t>[@Raley, Jeremy (DOE)] [@Powell, Jason (GOV)] Please review and confirm.</a:t>
        </a:r>
      </a:p>
    </p188:txBody>
  </p188:cm>
</p188:cmLst>
</file>

<file path=ppt/comments/modernComment_1A0_9034C6D9.xml><?xml version="1.0" encoding="utf-8"?>
<p188:cmLst xmlns:a="http://schemas.openxmlformats.org/drawingml/2006/main" xmlns:r="http://schemas.openxmlformats.org/officeDocument/2006/relationships" xmlns:p188="http://schemas.microsoft.com/office/powerpoint/2018/8/main">
  <p188:cm id="{385314E9-BDB5-4F40-93E2-888ED6969D43}" authorId="{C699CF33-0B85-318A-D591-36ADBF472E5E}" status="resolved" created="2023-05-02T19:49:16.740" complete="100000">
    <ac:deMkLst xmlns:ac="http://schemas.microsoft.com/office/drawing/2013/main/command">
      <pc:docMk xmlns:pc="http://schemas.microsoft.com/office/powerpoint/2013/main/command"/>
      <pc:sldMk xmlns:pc="http://schemas.microsoft.com/office/powerpoint/2013/main/command" cId="2419377881" sldId="416"/>
      <ac:spMk id="222" creationId="{00000000-0000-0000-0000-000000000000}"/>
    </ac:deMkLst>
    <p188:txBody>
      <a:bodyPr/>
      <a:lstStyle/>
      <a:p>
        <a:r>
          <a:rPr lang="en-US"/>
          <a:t>[@Raley, Jeremy (DOE)] Please add.</a:t>
        </a:r>
      </a:p>
    </p188:txBody>
  </p188:cm>
</p188:cmLst>
</file>

<file path=ppt/comments/modernComment_1A1_7B4C27BC.xml><?xml version="1.0" encoding="utf-8"?>
<p188:cmLst xmlns:a="http://schemas.openxmlformats.org/drawingml/2006/main" xmlns:r="http://schemas.openxmlformats.org/officeDocument/2006/relationships" xmlns:p188="http://schemas.microsoft.com/office/powerpoint/2018/8/main">
  <p188:cm id="{3C8EBB0A-8F41-4F1C-B92B-8396183AA094}" authorId="{C699CF33-0B85-318A-D591-36ADBF472E5E}" status="resolved" created="2023-05-02T19:49:16.740" complete="100000">
    <ac:deMkLst xmlns:ac="http://schemas.microsoft.com/office/drawing/2013/main/command">
      <pc:docMk xmlns:pc="http://schemas.microsoft.com/office/powerpoint/2013/main/command"/>
      <pc:sldMk xmlns:pc="http://schemas.microsoft.com/office/powerpoint/2013/main/command" cId="2419377881" sldId="416"/>
      <ac:spMk id="222" creationId="{00000000-0000-0000-0000-000000000000}"/>
    </ac:deMkLst>
    <p188:txBody>
      <a:bodyPr/>
      <a:lstStyle/>
      <a:p>
        <a:r>
          <a:rPr lang="en-US"/>
          <a:t>[@Raley, Jeremy (DOE)] Please add.</a:t>
        </a:r>
      </a:p>
    </p188:txBody>
  </p188:cm>
</p188:cmLst>
</file>

<file path=ppt/comments/modernComment_1A2_201E7EA4.xml><?xml version="1.0" encoding="utf-8"?>
<p188:cmLst xmlns:a="http://schemas.openxmlformats.org/drawingml/2006/main" xmlns:r="http://schemas.openxmlformats.org/officeDocument/2006/relationships" xmlns:p188="http://schemas.microsoft.com/office/powerpoint/2018/8/main">
  <p188:cm id="{33B7F0F1-6C3C-4043-88D9-3535A97C3DF8}" authorId="{C699CF33-0B85-318A-D591-36ADBF472E5E}" status="resolved" created="2023-05-01T21:47:09.555">
    <ac:txMkLst xmlns:ac="http://schemas.microsoft.com/office/drawing/2013/main/command">
      <pc:docMk xmlns:pc="http://schemas.microsoft.com/office/powerpoint/2013/main/command"/>
      <pc:sldMk xmlns:pc="http://schemas.microsoft.com/office/powerpoint/2013/main/command" cId="538869412" sldId="418"/>
      <ac:spMk id="97" creationId="{00000000-0000-0000-0000-000000000000}"/>
      <ac:txMk cp="9">
        <ac:context len="22" hash="714092020"/>
      </ac:txMk>
    </ac:txMkLst>
    <p188:pos x="9685130" y="695739"/>
    <p188:replyLst>
      <p188:reply id="{D2624E62-F8D8-4D1C-8E5F-9E6394976066}" authorId="{2F46DBE4-DB97-858E-0925-30D0608F79F7}" created="2023-05-02T00:34:04.397">
        <p188:txBody>
          <a:bodyPr/>
          <a:lstStyle/>
          <a:p>
            <a:r>
              <a:rPr lang="en-US"/>
              <a:t>Combined.</a:t>
            </a:r>
          </a:p>
        </p188:txBody>
      </p188:reply>
      <p188:reply id="{887C2066-66DE-4D72-B69A-8BB5560F1EAD}" authorId="{776131F2-672E-DFE4-AA93-8D763A304009}" created="2023-05-02T16:00:17.234">
        <p188:txBody>
          <a:bodyPr/>
          <a:lstStyle/>
          <a:p>
            <a:r>
              <a:rPr lang="en-US"/>
              <a:t>[@Raley, Jeremy (DOE)] [@Snow, Mckenzie (GOV)] [@Deci, Jen (GOV)] 
I think this is only one bullet, break doesnt make sense to me</a:t>
            </a:r>
          </a:p>
        </p188:txBody>
      </p188:reply>
    </p188:replyLst>
    <p188:txBody>
      <a:bodyPr/>
      <a:lstStyle/>
      <a:p>
        <a:r>
          <a:rPr lang="en-US"/>
          <a:t>[@Raley, Jeremy (DOE)] Aimee recommends including the URL and explaining the resources on the landing page in bullet form.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43343" cy="467071"/>
          </a:xfrm>
          <a:prstGeom prst="rect">
            <a:avLst/>
          </a:prstGeom>
          <a:noFill/>
          <a:ln>
            <a:noFill/>
          </a:ln>
        </p:spPr>
        <p:txBody>
          <a:bodyPr spcFirstLastPara="1" wrap="square" lIns="93306" tIns="46653" rIns="93306" bIns="46653"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1" y="1"/>
            <a:ext cx="3043343" cy="467071"/>
          </a:xfrm>
          <a:prstGeom prst="rect">
            <a:avLst/>
          </a:prstGeom>
          <a:noFill/>
          <a:ln>
            <a:noFill/>
          </a:ln>
        </p:spPr>
        <p:txBody>
          <a:bodyPr spcFirstLastPara="1" wrap="square" lIns="93306" tIns="46653" rIns="93306" bIns="46653"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9"/>
          </a:xfrm>
          <a:prstGeom prst="rect">
            <a:avLst/>
          </a:prstGeom>
          <a:noFill/>
          <a:ln>
            <a:noFill/>
          </a:ln>
        </p:spPr>
        <p:txBody>
          <a:bodyPr spcFirstLastPara="1" wrap="square" lIns="93306" tIns="46653" rIns="93306" bIns="46653"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0"/>
          </a:xfrm>
          <a:prstGeom prst="rect">
            <a:avLst/>
          </a:prstGeom>
          <a:noFill/>
          <a:ln>
            <a:noFill/>
          </a:ln>
        </p:spPr>
        <p:txBody>
          <a:bodyPr spcFirstLastPara="1" wrap="square" lIns="93306" tIns="46653" rIns="93306" bIns="46653"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1" y="8842030"/>
            <a:ext cx="3043343" cy="467070"/>
          </a:xfrm>
          <a:prstGeom prst="rect">
            <a:avLst/>
          </a:prstGeom>
          <a:noFill/>
          <a:ln>
            <a:noFill/>
          </a:ln>
        </p:spPr>
        <p:txBody>
          <a:bodyPr spcFirstLastPara="1" wrap="square" lIns="93306" tIns="46653" rIns="93306" bIns="46653" anchor="b" anchorCtr="0">
            <a:noAutofit/>
          </a:bodyPr>
          <a:lstStyle/>
          <a:p>
            <a:pPr algn="r"/>
            <a:fld id="{00000000-1234-1234-1234-123412341234}" type="slidenum">
              <a:rPr lang="en-US" sz="1300" smtClean="0">
                <a:solidFill>
                  <a:schemeClr val="dk1"/>
                </a:solidFill>
                <a:latin typeface="Calibri"/>
                <a:ea typeface="Calibri"/>
                <a:cs typeface="Calibri"/>
                <a:sym typeface="Calibri"/>
              </a:rPr>
              <a:pPr algn="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89" name="Google Shape;8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5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26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158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96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88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71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762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905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6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774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577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24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163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720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801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1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970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2200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063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621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04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258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318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298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821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753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164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688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755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629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290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693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797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798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431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051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127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873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848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398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441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70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58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987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160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5322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1545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7060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1660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920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477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33579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8777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22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172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7975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2213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8958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942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9888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64336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7641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7872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1778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72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7145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4421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p:txBody>
      </p:sp>
      <p:sp>
        <p:nvSpPr>
          <p:cNvPr id="217" name="Google Shape;217;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035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64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78280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5165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6269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6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2310" y="4480004"/>
            <a:ext cx="5618480" cy="3665459"/>
          </a:xfrm>
          <a:prstGeom prst="rect">
            <a:avLst/>
          </a:prstGeom>
        </p:spPr>
        <p:txBody>
          <a:bodyPr spcFirstLastPara="1" wrap="square" lIns="93306" tIns="46653" rIns="93306" bIns="46653" anchor="t" anchorCtr="0">
            <a:noAutofit/>
          </a:bodyPr>
          <a:lstStyle/>
          <a:p>
            <a:pPr marL="0" indent="0"/>
            <a:endParaRPr/>
          </a:p>
          <a:p>
            <a:pPr marL="0" indent="0"/>
            <a:endParaRPr lang="en-US"/>
          </a:p>
        </p:txBody>
      </p:sp>
      <p:sp>
        <p:nvSpPr>
          <p:cNvPr id="95" name="Google Shape;9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87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ibre Frankl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ibre Frankli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52" descr="Logo&#10;&#10;Description automatically generated with medium confidence"/>
          <p:cNvPicPr preferRelativeResize="0"/>
          <p:nvPr/>
        </p:nvPicPr>
        <p:blipFill rotWithShape="1">
          <a:blip r:embed="rId2">
            <a:alphaModFix/>
          </a:blip>
          <a:srcRect/>
          <a:stretch/>
        </p:blipFill>
        <p:spPr>
          <a:xfrm>
            <a:off x="5632174" y="6251532"/>
            <a:ext cx="927651" cy="469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8"/>
          <p:cNvSpPr>
            <a:spLocks noGrp="1"/>
          </p:cNvSpPr>
          <p:nvPr>
            <p:ph type="pic" idx="2"/>
          </p:nvPr>
        </p:nvSpPr>
        <p:spPr>
          <a:xfrm>
            <a:off x="5183188" y="987425"/>
            <a:ext cx="6172200" cy="4873625"/>
          </a:xfrm>
          <a:prstGeom prst="rect">
            <a:avLst/>
          </a:prstGeom>
          <a:noFill/>
          <a:ln>
            <a:noFill/>
          </a:ln>
        </p:spPr>
      </p:sp>
      <p:sp>
        <p:nvSpPr>
          <p:cNvPr id="71" name="Google Shape;71;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p:nvPr/>
        </p:nvSpPr>
        <p:spPr>
          <a:xfrm>
            <a:off x="79513" y="79514"/>
            <a:ext cx="12006470" cy="6413362"/>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 name="Google Shape;11;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a:buNone/>
              <a:defRPr sz="4400" b="0" i="0" u="none" strike="noStrike" cap="none">
                <a:solidFill>
                  <a:schemeClr val="dk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p:nvPr/>
        </p:nvSpPr>
        <p:spPr>
          <a:xfrm>
            <a:off x="0" y="6176963"/>
            <a:ext cx="12192000" cy="6810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3" name="Google Shape;13;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 name="Google Shape;1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 name="Google Shape;1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lt1"/>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lt1"/>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lt1"/>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lt1"/>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lt1"/>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lt1"/>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lt1"/>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microsoft.com/office/2018/10/relationships/comments" Target="../comments/modernComment_13C_C2CDB2B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32_97EC27C4.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77_7DF987BC.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75_16731698.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doe.virginia.gov/home/showpublisheddocument/43781/638168310639700000" TargetMode="External"/></Relationships>
</file>

<file path=ppt/slides/_rels/slide19.xml.rels><?xml version="1.0" encoding="UTF-8" standalone="yes"?>
<Relationships xmlns="http://schemas.openxmlformats.org/package/2006/relationships"><Relationship Id="rId3" Type="http://schemas.microsoft.com/office/2018/10/relationships/comments" Target="../comments/modernComment_172_42CF2E1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79_4FF8F60E.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4E_6AAC59AE.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8_DA2F4DC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8E_5340134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18/10/relationships/comments" Target="../comments/modernComment_182_2324A5E2.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18/10/relationships/comments" Target="../comments/modernComment_19D_F76C44BA.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18/10/relationships/comments" Target="../comments/modernComment_1A0_9034C6D9.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A2_201E7EA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18/10/relationships/comments" Target="../comments/modernComment_1A1_7B4C27BC.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8D_F521A83C.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001487" y="1902240"/>
            <a:ext cx="10025742" cy="2711002"/>
          </a:xfrm>
          <a:prstGeom prst="rect">
            <a:avLst/>
          </a:prstGeom>
          <a:noFill/>
          <a:ln>
            <a:noFill/>
          </a:ln>
        </p:spPr>
        <p:txBody>
          <a:bodyPr spcFirstLastPara="1" wrap="square" lIns="91425" tIns="45700" rIns="91425" bIns="45700" anchor="b" anchorCtr="0">
            <a:noAutofit/>
          </a:bodyPr>
          <a:lstStyle/>
          <a:p>
            <a:r>
              <a:rPr lang="en-US" sz="3200" b="1" cap="small">
                <a:latin typeface="Montserrat"/>
              </a:rPr>
              <a:t>innovation incubator: lab schools</a:t>
            </a:r>
            <a:br>
              <a:rPr lang="en-US" sz="3200" b="1" cap="small">
                <a:latin typeface="Montserrat"/>
              </a:rPr>
            </a:br>
            <a:r>
              <a:rPr lang="en-US" sz="1800" b="1" cap="small">
                <a:solidFill>
                  <a:schemeClr val="accent1"/>
                </a:solidFill>
                <a:latin typeface="Montserrat"/>
              </a:rPr>
              <a:t>the first gathering of </a:t>
            </a:r>
            <a:r>
              <a:rPr lang="en-US" sz="1600" b="1" cap="small">
                <a:solidFill>
                  <a:schemeClr val="accent1"/>
                </a:solidFill>
                <a:latin typeface="Montserrat"/>
              </a:rPr>
              <a:t>K-12, </a:t>
            </a:r>
            <a:r>
              <a:rPr lang="en-US" sz="1800" b="1" cap="small">
                <a:solidFill>
                  <a:schemeClr val="accent1"/>
                </a:solidFill>
                <a:latin typeface="Montserrat"/>
              </a:rPr>
              <a:t>higher education, business and community groups on creating and growing sustainable lab schools</a:t>
            </a:r>
            <a:br>
              <a:rPr lang="en-US" sz="3200" b="1">
                <a:latin typeface="Montserrat"/>
              </a:rPr>
            </a:br>
            <a:r>
              <a:rPr lang="en-US" sz="2000">
                <a:latin typeface="Montserrat"/>
              </a:rPr>
              <a:t>Wednesday, May 3, 2023</a:t>
            </a:r>
            <a:br>
              <a:rPr lang="en-US" sz="3200">
                <a:latin typeface="Montserrat"/>
              </a:rPr>
            </a:br>
            <a:endParaRPr lang="en-US" sz="1600" u="sng">
              <a:solidFill>
                <a:srgbClr val="0000EE"/>
              </a:solidFill>
              <a:latin typeface="Montserrat"/>
            </a:endParaRPr>
          </a:p>
        </p:txBody>
      </p:sp>
      <p:pic>
        <p:nvPicPr>
          <p:cNvPr id="4" name="Picture 3" descr="Logo&#10;&#10;Description automatically generated">
            <a:extLst>
              <a:ext uri="{FF2B5EF4-FFF2-40B4-BE49-F238E27FC236}">
                <a16:creationId xmlns:a16="http://schemas.microsoft.com/office/drawing/2014/main" id="{9936A41B-05EE-8C0B-61F2-801276498A1F}"/>
              </a:ext>
            </a:extLst>
          </p:cNvPr>
          <p:cNvPicPr>
            <a:picLocks noChangeAspect="1"/>
          </p:cNvPicPr>
          <p:nvPr/>
        </p:nvPicPr>
        <p:blipFill rotWithShape="1">
          <a:blip r:embed="rId3"/>
          <a:srcRect r="-366" b="22628"/>
          <a:stretch/>
        </p:blipFill>
        <p:spPr>
          <a:xfrm>
            <a:off x="4218415" y="123517"/>
            <a:ext cx="3272248" cy="2521209"/>
          </a:xfrm>
          <a:prstGeom prst="rect">
            <a:avLst/>
          </a:prstGeom>
        </p:spPr>
      </p:pic>
      <p:pic>
        <p:nvPicPr>
          <p:cNvPr id="5" name="Picture 2">
            <a:extLst>
              <a:ext uri="{FF2B5EF4-FFF2-40B4-BE49-F238E27FC236}">
                <a16:creationId xmlns:a16="http://schemas.microsoft.com/office/drawing/2014/main" id="{3AA95D16-2318-84F7-A31D-4B1FA1B28090}"/>
              </a:ext>
            </a:extLst>
          </p:cNvPr>
          <p:cNvPicPr>
            <a:picLocks noChangeAspect="1"/>
          </p:cNvPicPr>
          <p:nvPr/>
        </p:nvPicPr>
        <p:blipFill>
          <a:blip r:embed="rId4"/>
          <a:stretch>
            <a:fillRect/>
          </a:stretch>
        </p:blipFill>
        <p:spPr>
          <a:xfrm>
            <a:off x="254453" y="5545818"/>
            <a:ext cx="1167493" cy="11756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2209799" y="880034"/>
            <a:ext cx="8436430" cy="523220"/>
          </a:xfrm>
          <a:prstGeom prst="rect">
            <a:avLst/>
          </a:prstGeom>
          <a:noFill/>
        </p:spPr>
        <p:txBody>
          <a:bodyPr wrap="square" lIns="91440" tIns="45720" rIns="91440" bIns="45720" rtlCol="0" anchor="t">
            <a:spAutoFit/>
          </a:bodyPr>
          <a:lstStyle/>
          <a:p>
            <a:r>
              <a:rPr lang="en-US" sz="2800">
                <a:solidFill>
                  <a:srgbClr val="FFFFFF"/>
                </a:solidFill>
                <a:latin typeface="Montserrat"/>
              </a:rPr>
              <a:t>     </a:t>
            </a:r>
            <a:r>
              <a:rPr lang="en-US" sz="2800" b="0" i="0" u="none" strike="noStrike">
                <a:solidFill>
                  <a:srgbClr val="FFFFFF"/>
                </a:solidFill>
                <a:effectLst/>
                <a:latin typeface="Montserrat"/>
              </a:rPr>
              <a:t> LAB SCHOOLS - INTERACTIVE MAP</a:t>
            </a:r>
            <a:r>
              <a:rPr lang="en-US" sz="2800" b="0" i="0">
                <a:solidFill>
                  <a:srgbClr val="FFFFFF"/>
                </a:solidFill>
                <a:effectLst/>
                <a:latin typeface="Montserrat"/>
              </a:rPr>
              <a:t>​</a:t>
            </a:r>
            <a:endParaRPr lang="en-US" sz="2800">
              <a:latin typeface="Montserrat"/>
            </a:endParaRPr>
          </a:p>
        </p:txBody>
      </p:sp>
      <p:pic>
        <p:nvPicPr>
          <p:cNvPr id="2050" name="Picture 2">
            <a:extLst>
              <a:ext uri="{FF2B5EF4-FFF2-40B4-BE49-F238E27FC236}">
                <a16:creationId xmlns:a16="http://schemas.microsoft.com/office/drawing/2014/main" id="{AD1B92F0-2BFE-03BD-63EA-1BA754420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113" y="1681876"/>
            <a:ext cx="2934616" cy="39338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5171230B-7770-D406-8F21-C7B7E8F5C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437" y="1681876"/>
            <a:ext cx="3956292" cy="39800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C9033753-614A-AEB0-1C97-1F5FF40C583B}"/>
              </a:ext>
            </a:extLst>
          </p:cNvPr>
          <p:cNvPicPr>
            <a:picLocks noChangeAspect="1"/>
          </p:cNvPicPr>
          <p:nvPr/>
        </p:nvPicPr>
        <p:blipFill>
          <a:blip r:embed="rId6"/>
          <a:stretch>
            <a:fillRect/>
          </a:stretch>
        </p:blipFill>
        <p:spPr>
          <a:xfrm>
            <a:off x="4279599" y="1682839"/>
            <a:ext cx="2640567" cy="4114800"/>
          </a:xfrm>
          <a:prstGeom prst="rect">
            <a:avLst/>
          </a:prstGeom>
        </p:spPr>
      </p:pic>
    </p:spTree>
    <p:extLst>
      <p:ext uri="{BB962C8B-B14F-4D97-AF65-F5344CB8AC3E}">
        <p14:creationId xmlns:p14="http://schemas.microsoft.com/office/powerpoint/2010/main" val="126040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763072" y="516132"/>
            <a:ext cx="10479225" cy="1466854"/>
          </a:xfrm>
          <a:prstGeom prst="rect">
            <a:avLst/>
          </a:prstGeom>
          <a:noFill/>
          <a:ln>
            <a:noFill/>
          </a:ln>
        </p:spPr>
        <p:txBody>
          <a:bodyPr spcFirstLastPara="1" wrap="square" lIns="91425" tIns="45700" rIns="91425" bIns="45700" anchor="ctr" anchorCtr="0">
            <a:normAutofit/>
          </a:bodyPr>
          <a:lstStyle/>
          <a:p>
            <a:pPr algn="ctr"/>
            <a:r>
              <a:rPr lang="en-US" sz="3600" b="0" i="0" u="none" strike="noStrike" cap="all">
                <a:solidFill>
                  <a:schemeClr val="bg1"/>
                </a:solidFill>
                <a:effectLst/>
                <a:latin typeface="Montserrat"/>
              </a:rPr>
              <a:t>LAB SCHOOLS </a:t>
            </a:r>
            <a:r>
              <a:rPr lang="en-US" sz="3600" cap="all">
                <a:solidFill>
                  <a:schemeClr val="bg1"/>
                </a:solidFill>
                <a:latin typeface="Montserrat"/>
              </a:rPr>
              <a:t>PAGE - FAQ</a:t>
            </a:r>
            <a:r>
              <a:rPr lang="en-US" sz="3600">
                <a:solidFill>
                  <a:schemeClr val="bg1"/>
                </a:solidFill>
                <a:latin typeface="Montserrat"/>
              </a:rPr>
              <a:t>s</a:t>
            </a:r>
          </a:p>
          <a:p>
            <a:pPr algn="ctr"/>
            <a:r>
              <a:rPr lang="en-US" sz="3600" cap="all">
                <a:solidFill>
                  <a:schemeClr val="tx1"/>
                </a:solidFill>
                <a:latin typeface="Montserrat"/>
              </a:rPr>
              <a:t>LAB SCHOOLS PAGE - FAQ</a:t>
            </a:r>
            <a:r>
              <a:rPr lang="en-US" sz="3600">
                <a:solidFill>
                  <a:schemeClr val="tx1"/>
                </a:solidFill>
                <a:latin typeface="Montserrat"/>
              </a:rPr>
              <a:t>s</a:t>
            </a: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11</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4"/>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591082" y="1578261"/>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6774BA-9F41-17AE-E3D5-9239ECE9BAE3}"/>
              </a:ext>
            </a:extLst>
          </p:cNvPr>
          <p:cNvSpPr txBox="1"/>
          <p:nvPr/>
        </p:nvSpPr>
        <p:spPr>
          <a:xfrm>
            <a:off x="1260961" y="1714676"/>
            <a:ext cx="9931854" cy="400110"/>
          </a:xfrm>
          <a:prstGeom prst="rect">
            <a:avLst/>
          </a:prstGeom>
          <a:noFill/>
        </p:spPr>
        <p:txBody>
          <a:bodyPr wrap="square" lIns="91440" tIns="45720" rIns="91440" bIns="45720" anchor="t">
            <a:spAutoFit/>
          </a:bodyPr>
          <a:lstStyle/>
          <a:p>
            <a:pPr fontAlgn="base">
              <a:buFont typeface="Arial" panose="020B0604020202020204" pitchFamily="34" charset="0"/>
              <a:buChar char="•"/>
            </a:pPr>
            <a:endParaRPr lang="en-US" sz="2000">
              <a:solidFill>
                <a:schemeClr val="tx1"/>
              </a:solidFill>
              <a:latin typeface="Calibri"/>
              <a:cs typeface="Calibri"/>
            </a:endParaRPr>
          </a:p>
        </p:txBody>
      </p:sp>
      <p:pic>
        <p:nvPicPr>
          <p:cNvPr id="4" name="Picture 5" descr="frame.png">
            <a:extLst>
              <a:ext uri="{FF2B5EF4-FFF2-40B4-BE49-F238E27FC236}">
                <a16:creationId xmlns:a16="http://schemas.microsoft.com/office/drawing/2014/main" id="{0AAA4D3C-5053-7C17-14D9-51A01CF83C7F}"/>
              </a:ext>
            </a:extLst>
          </p:cNvPr>
          <p:cNvPicPr>
            <a:picLocks noChangeAspect="1"/>
          </p:cNvPicPr>
          <p:nvPr/>
        </p:nvPicPr>
        <p:blipFill>
          <a:blip r:embed="rId5"/>
          <a:stretch>
            <a:fillRect/>
          </a:stretch>
        </p:blipFill>
        <p:spPr>
          <a:xfrm>
            <a:off x="4171336" y="1909916"/>
            <a:ext cx="4107425" cy="4082845"/>
          </a:xfrm>
          <a:prstGeom prst="rect">
            <a:avLst/>
          </a:prstGeom>
        </p:spPr>
      </p:pic>
    </p:spTree>
    <p:extLst>
      <p:ext uri="{BB962C8B-B14F-4D97-AF65-F5344CB8AC3E}">
        <p14:creationId xmlns:p14="http://schemas.microsoft.com/office/powerpoint/2010/main" val="326826053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22" name="Google Shape;222;p8"/>
          <p:cNvSpPr txBox="1">
            <a:spLocks noGrp="1"/>
          </p:cNvSpPr>
          <p:nvPr>
            <p:ph type="body" idx="1"/>
          </p:nvPr>
        </p:nvSpPr>
        <p:spPr>
          <a:xfrm>
            <a:off x="691219" y="1119512"/>
            <a:ext cx="11054576" cy="4351338"/>
          </a:xfrm>
          <a:prstGeom prst="rect">
            <a:avLst/>
          </a:prstGeom>
          <a:noFill/>
          <a:ln>
            <a:noFill/>
          </a:ln>
        </p:spPr>
        <p:txBody>
          <a:bodyPr spcFirstLastPara="1" wrap="square" lIns="91425" tIns="45700" rIns="91425" bIns="45700" anchor="t" anchorCtr="0">
            <a:normAutofit/>
          </a:bodyPr>
          <a:lstStyle/>
          <a:p>
            <a:pPr marL="0" indent="0">
              <a:spcBef>
                <a:spcPts val="0"/>
              </a:spcBef>
              <a:buSzPts val="2800"/>
              <a:buNone/>
            </a:pPr>
            <a:endParaRPr lang="en-US">
              <a:latin typeface="Montserrat"/>
            </a:endParaRPr>
          </a:p>
          <a:p>
            <a:pPr marL="457200" lvl="1" indent="0">
              <a:lnSpc>
                <a:spcPct val="100000"/>
              </a:lnSpc>
              <a:spcBef>
                <a:spcPts val="0"/>
              </a:spcBef>
              <a:buNone/>
            </a:pPr>
            <a:endParaRPr lang="en-US">
              <a:solidFill>
                <a:schemeClr val="tx1"/>
              </a:solidFill>
              <a:latin typeface="Montserrat"/>
              <a:cs typeface="Calibri"/>
            </a:endParaRPr>
          </a:p>
          <a:p>
            <a:pPr marL="457200" lvl="1" indent="0">
              <a:lnSpc>
                <a:spcPct val="100000"/>
              </a:lnSpc>
              <a:spcBef>
                <a:spcPts val="0"/>
              </a:spcBef>
              <a:buNone/>
            </a:pPr>
            <a:r>
              <a:rPr lang="en-US" sz="2400">
                <a:solidFill>
                  <a:schemeClr val="tx1"/>
                </a:solidFill>
                <a:latin typeface="Montserrat"/>
                <a:cs typeface="Calibri"/>
              </a:rPr>
              <a:t>A </a:t>
            </a:r>
            <a:r>
              <a:rPr lang="en-US">
                <a:solidFill>
                  <a:schemeClr val="tx1"/>
                </a:solidFill>
                <a:latin typeface="Montserrat"/>
                <a:cs typeface="Calibri"/>
              </a:rPr>
              <a:t>total of </a:t>
            </a:r>
            <a:r>
              <a:rPr lang="en-US" b="1">
                <a:solidFill>
                  <a:schemeClr val="accent1"/>
                </a:solidFill>
                <a:latin typeface="Montserrat"/>
                <a:cs typeface="Calibri"/>
              </a:rPr>
              <a:t>20</a:t>
            </a:r>
            <a:r>
              <a:rPr lang="en-US">
                <a:solidFill>
                  <a:schemeClr val="tx1"/>
                </a:solidFill>
                <a:latin typeface="Montserrat"/>
                <a:cs typeface="Calibri"/>
              </a:rPr>
              <a:t> Planning Grants Applications have been received to date:</a:t>
            </a:r>
            <a:endParaRPr lang="en-US">
              <a:solidFill>
                <a:schemeClr val="tx1"/>
              </a:solidFill>
              <a:latin typeface="Montserrat"/>
            </a:endParaRPr>
          </a:p>
          <a:p>
            <a:pPr marL="1200150" lvl="2" indent="-285750">
              <a:lnSpc>
                <a:spcPct val="100000"/>
              </a:lnSpc>
              <a:spcBef>
                <a:spcPts val="0"/>
              </a:spcBef>
              <a:buFont typeface="Arial,Sans-Serif"/>
              <a:buChar char="•"/>
            </a:pPr>
            <a:r>
              <a:rPr lang="en-US" sz="2400" b="1">
                <a:solidFill>
                  <a:schemeClr val="tx1"/>
                </a:solidFill>
                <a:latin typeface="Montserrat"/>
                <a:cs typeface="Calibri"/>
              </a:rPr>
              <a:t>Awarded: </a:t>
            </a:r>
            <a:r>
              <a:rPr lang="en-US" sz="2400">
                <a:solidFill>
                  <a:schemeClr val="tx1"/>
                </a:solidFill>
                <a:latin typeface="Montserrat"/>
                <a:cs typeface="Calibri"/>
              </a:rPr>
              <a:t>15 Planning Grants have been awarded</a:t>
            </a:r>
          </a:p>
          <a:p>
            <a:pPr marL="1200150" lvl="2" indent="-285750">
              <a:lnSpc>
                <a:spcPct val="100000"/>
              </a:lnSpc>
              <a:spcBef>
                <a:spcPts val="0"/>
              </a:spcBef>
              <a:buFont typeface="Arial,Sans-Serif"/>
              <a:buChar char="•"/>
            </a:pPr>
            <a:r>
              <a:rPr lang="en-US" sz="2400" b="1">
                <a:solidFill>
                  <a:schemeClr val="tx1"/>
                </a:solidFill>
                <a:latin typeface="Montserrat"/>
                <a:cs typeface="Calibri"/>
              </a:rPr>
              <a:t>Pending: </a:t>
            </a:r>
            <a:r>
              <a:rPr lang="en-US" sz="2400">
                <a:solidFill>
                  <a:schemeClr val="tx1"/>
                </a:solidFill>
                <a:latin typeface="Montserrat"/>
                <a:cs typeface="Calibri"/>
              </a:rPr>
              <a:t>3 Applications are in the pipeline, with Applicants receiving technical assistance, submitting additional detail or pending receipt of scores</a:t>
            </a:r>
          </a:p>
          <a:p>
            <a:pPr marL="1200150" lvl="2" indent="-285750">
              <a:lnSpc>
                <a:spcPct val="100000"/>
              </a:lnSpc>
              <a:spcBef>
                <a:spcPts val="0"/>
              </a:spcBef>
              <a:buFont typeface="Arial,Sans-Serif"/>
              <a:buChar char="•"/>
            </a:pPr>
            <a:r>
              <a:rPr lang="en-US" sz="2400" b="1">
                <a:solidFill>
                  <a:schemeClr val="tx1"/>
                </a:solidFill>
                <a:latin typeface="Montserrat"/>
                <a:cs typeface="Calibri"/>
              </a:rPr>
              <a:t>Withdrawn:</a:t>
            </a:r>
            <a:r>
              <a:rPr lang="en-US" sz="2400">
                <a:solidFill>
                  <a:schemeClr val="tx1"/>
                </a:solidFill>
                <a:latin typeface="Montserrat"/>
                <a:cs typeface="Calibri"/>
              </a:rPr>
              <a:t> 1 Application has been withdrawn by the Applicant</a:t>
            </a:r>
            <a:endParaRPr lang="en-US">
              <a:solidFill>
                <a:schemeClr val="tx1"/>
              </a:solidFill>
              <a:latin typeface="Montserrat"/>
              <a:cs typeface="Calibri"/>
            </a:endParaRPr>
          </a:p>
          <a:p>
            <a:pPr marL="1200150" lvl="2" indent="-285750">
              <a:lnSpc>
                <a:spcPct val="100000"/>
              </a:lnSpc>
              <a:spcBef>
                <a:spcPts val="0"/>
              </a:spcBef>
              <a:buFont typeface="Arial,Sans-Serif"/>
              <a:buChar char="•"/>
            </a:pPr>
            <a:r>
              <a:rPr lang="en-US" sz="2400" b="1">
                <a:solidFill>
                  <a:schemeClr val="tx1"/>
                </a:solidFill>
                <a:latin typeface="Montserrat"/>
                <a:cs typeface="Calibri"/>
              </a:rPr>
              <a:t>Declined: </a:t>
            </a:r>
            <a:r>
              <a:rPr lang="en-US" sz="2400">
                <a:solidFill>
                  <a:schemeClr val="tx1"/>
                </a:solidFill>
                <a:latin typeface="Montserrat"/>
                <a:cs typeface="Calibri"/>
              </a:rPr>
              <a:t>1 Application has been declined</a:t>
            </a:r>
            <a:endParaRPr lang="en-US">
              <a:solidFill>
                <a:schemeClr val="tx1"/>
              </a:solidFill>
              <a:latin typeface="Montserrat"/>
            </a:endParaRPr>
          </a:p>
          <a:p>
            <a:pPr marL="0" indent="0">
              <a:spcBef>
                <a:spcPts val="0"/>
              </a:spcBef>
              <a:buSzPts val="2800"/>
              <a:buNone/>
            </a:pPr>
            <a:endParaRPr lang="en-US">
              <a:latin typeface="Montserrat"/>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716109" y="847836"/>
            <a:ext cx="8436430" cy="1169551"/>
          </a:xfrm>
          <a:prstGeom prst="rect">
            <a:avLst/>
          </a:prstGeom>
          <a:noFill/>
        </p:spPr>
        <p:txBody>
          <a:bodyPr wrap="square" lIns="91440" tIns="45720" rIns="91440" bIns="45720" rtlCol="0" anchor="t">
            <a:spAutoFit/>
          </a:bodyPr>
          <a:lstStyle/>
          <a:p>
            <a:pPr algn="ctr"/>
            <a:r>
              <a:rPr lang="en-US" sz="2800" cap="all">
                <a:solidFill>
                  <a:schemeClr val="bg1"/>
                </a:solidFill>
                <a:latin typeface="Montserrat"/>
              </a:rPr>
              <a:t>PLANNING GRANT APPLICATIONS</a:t>
            </a:r>
            <a:endParaRPr lang="en-US" sz="2800">
              <a:solidFill>
                <a:schemeClr val="bg1"/>
              </a:solidFill>
              <a:latin typeface="Montserrat"/>
            </a:endParaRPr>
          </a:p>
          <a:p>
            <a:pPr algn="ctr"/>
            <a:endParaRPr lang="en-US" sz="2800">
              <a:solidFill>
                <a:schemeClr val="bg1"/>
              </a:solidFill>
              <a:latin typeface="Montserrat"/>
            </a:endParaRPr>
          </a:p>
          <a:p>
            <a:endParaRPr lang="en-US">
              <a:solidFill>
                <a:srgbClr val="FFFFFF"/>
              </a:solidFill>
              <a:latin typeface="Montserrat"/>
            </a:endParaRPr>
          </a:p>
        </p:txBody>
      </p:sp>
    </p:spTree>
    <p:extLst>
      <p:ext uri="{BB962C8B-B14F-4D97-AF65-F5344CB8AC3E}">
        <p14:creationId xmlns:p14="http://schemas.microsoft.com/office/powerpoint/2010/main" val="176004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22" name="Google Shape;222;p8"/>
          <p:cNvSpPr txBox="1">
            <a:spLocks noGrp="1"/>
          </p:cNvSpPr>
          <p:nvPr>
            <p:ph type="body" idx="1"/>
          </p:nvPr>
        </p:nvSpPr>
        <p:spPr>
          <a:xfrm>
            <a:off x="401444" y="464837"/>
            <a:ext cx="11054576" cy="4866492"/>
          </a:xfrm>
          <a:prstGeom prst="rect">
            <a:avLst/>
          </a:prstGeom>
          <a:noFill/>
          <a:ln>
            <a:noFill/>
          </a:ln>
        </p:spPr>
        <p:txBody>
          <a:bodyPr spcFirstLastPara="1" wrap="square" lIns="91425" tIns="45700" rIns="91425" bIns="45700" anchor="t" anchorCtr="0">
            <a:normAutofit/>
          </a:bodyPr>
          <a:lstStyle/>
          <a:p>
            <a:pPr marL="0" indent="0">
              <a:spcBef>
                <a:spcPts val="0"/>
              </a:spcBef>
              <a:buSzPts val="2800"/>
              <a:buNone/>
            </a:pPr>
            <a:endParaRPr lang="en-US">
              <a:latin typeface="Montserrat"/>
            </a:endParaRPr>
          </a:p>
          <a:p>
            <a:pPr marL="0" indent="0">
              <a:lnSpc>
                <a:spcPct val="100000"/>
              </a:lnSpc>
              <a:spcBef>
                <a:spcPts val="0"/>
              </a:spcBef>
              <a:buNone/>
            </a:pPr>
            <a:endParaRPr lang="en-US">
              <a:solidFill>
                <a:schemeClr val="tx1"/>
              </a:solidFill>
              <a:latin typeface="Montserrat"/>
            </a:endParaRPr>
          </a:p>
          <a:p>
            <a:pPr marL="0" indent="0">
              <a:spcBef>
                <a:spcPts val="0"/>
              </a:spcBef>
              <a:buSzPts val="2800"/>
              <a:buNone/>
            </a:pPr>
            <a:endParaRPr lang="en-US">
              <a:latin typeface="Montserrat"/>
            </a:endParaRPr>
          </a:p>
          <a:p>
            <a:pPr marL="0" indent="0">
              <a:buNone/>
            </a:pPr>
            <a:r>
              <a:rPr lang="en-US" sz="2000">
                <a:latin typeface="Montserrat"/>
              </a:rPr>
              <a:t>The College Partnership Laboratory Schools Fund, set out in § 22.1-349.2, provides $5M Planning Grants, of which:</a:t>
            </a:r>
          </a:p>
          <a:p>
            <a:pPr marL="0" indent="0">
              <a:buNone/>
            </a:pPr>
            <a:r>
              <a:rPr lang="en-US" sz="2000">
                <a:latin typeface="Montserrat"/>
              </a:rPr>
              <a:t>The 15 Planning Grants Awards to date total:  </a:t>
            </a:r>
            <a:endParaRPr lang="en-US">
              <a:latin typeface="Montserrat"/>
            </a:endParaRPr>
          </a:p>
          <a:p>
            <a:pPr marL="0" indent="0">
              <a:buNone/>
            </a:pPr>
            <a:r>
              <a:rPr lang="en-US" sz="2000">
                <a:latin typeface="Montserrat"/>
              </a:rPr>
              <a:t>$2.83 M</a:t>
            </a:r>
            <a:endParaRPr lang="en-US">
              <a:latin typeface="Montserrat"/>
            </a:endParaRPr>
          </a:p>
          <a:p>
            <a:pPr marL="0" indent="0">
              <a:spcBef>
                <a:spcPts val="0"/>
              </a:spcBef>
              <a:buNone/>
            </a:pPr>
            <a:endParaRPr lang="en-US" sz="2000">
              <a:latin typeface="Montserrat"/>
            </a:endParaRPr>
          </a:p>
          <a:p>
            <a:pPr marL="0" indent="0">
              <a:spcBef>
                <a:spcPts val="0"/>
              </a:spcBef>
              <a:buNone/>
            </a:pPr>
            <a:r>
              <a:rPr lang="en-US" sz="2000">
                <a:latin typeface="Montserrat"/>
              </a:rPr>
              <a:t>The Planning Grant Applications in the pipeline</a:t>
            </a:r>
            <a:endParaRPr lang="en-US">
              <a:latin typeface="Montserrat"/>
            </a:endParaRPr>
          </a:p>
          <a:p>
            <a:pPr marL="0" indent="0">
              <a:spcBef>
                <a:spcPts val="0"/>
              </a:spcBef>
              <a:buNone/>
            </a:pPr>
            <a:r>
              <a:rPr lang="en-US" sz="2000">
                <a:latin typeface="Montserrat"/>
              </a:rPr>
              <a:t>or potential grants total: $792 K</a:t>
            </a:r>
            <a:endParaRPr lang="en-US">
              <a:latin typeface="Montserrat"/>
            </a:endParaRPr>
          </a:p>
          <a:p>
            <a:pPr marL="0" lvl="0" indent="0" algn="l">
              <a:lnSpc>
                <a:spcPct val="90000"/>
              </a:lnSpc>
              <a:spcBef>
                <a:spcPts val="0"/>
              </a:spcBef>
              <a:spcAft>
                <a:spcPts val="0"/>
              </a:spcAft>
              <a:buClr>
                <a:schemeClr val="dk1"/>
              </a:buClr>
              <a:buSzPts val="2800"/>
              <a:buNone/>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4"/>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2209799" y="880034"/>
            <a:ext cx="8436430" cy="738664"/>
          </a:xfrm>
          <a:prstGeom prst="rect">
            <a:avLst/>
          </a:prstGeom>
          <a:noFill/>
        </p:spPr>
        <p:txBody>
          <a:bodyPr wrap="square" lIns="91440" tIns="45720" rIns="91440" bIns="45720" rtlCol="0" anchor="t">
            <a:spAutoFit/>
          </a:bodyPr>
          <a:lstStyle/>
          <a:p>
            <a:pPr algn="ctr"/>
            <a:r>
              <a:rPr lang="en-US" sz="2800" cap="all">
                <a:solidFill>
                  <a:schemeClr val="bg1"/>
                </a:solidFill>
                <a:latin typeface="Montserrat"/>
              </a:rPr>
              <a:t>PLANNING GRANT AWARDS</a:t>
            </a:r>
            <a:endParaRPr lang="en-US" sz="2800">
              <a:solidFill>
                <a:schemeClr val="bg1"/>
              </a:solidFill>
              <a:latin typeface="Montserrat"/>
            </a:endParaRPr>
          </a:p>
          <a:p>
            <a:endParaRPr lang="en-US">
              <a:solidFill>
                <a:srgbClr val="FFFFFF"/>
              </a:solidFill>
              <a:latin typeface="Montserrat"/>
            </a:endParaRPr>
          </a:p>
        </p:txBody>
      </p:sp>
      <p:pic>
        <p:nvPicPr>
          <p:cNvPr id="6" name="Picture 6">
            <a:extLst>
              <a:ext uri="{FF2B5EF4-FFF2-40B4-BE49-F238E27FC236}">
                <a16:creationId xmlns:a16="http://schemas.microsoft.com/office/drawing/2014/main" id="{C65D88A9-7158-6641-6278-66EAE9AB118D}"/>
              </a:ext>
            </a:extLst>
          </p:cNvPr>
          <p:cNvPicPr>
            <a:picLocks noChangeAspect="1"/>
          </p:cNvPicPr>
          <p:nvPr/>
        </p:nvPicPr>
        <p:blipFill>
          <a:blip r:embed="rId5"/>
          <a:stretch>
            <a:fillRect/>
          </a:stretch>
        </p:blipFill>
        <p:spPr>
          <a:xfrm>
            <a:off x="6644267" y="2296579"/>
            <a:ext cx="4810728" cy="3083220"/>
          </a:xfrm>
          <a:prstGeom prst="rect">
            <a:avLst/>
          </a:prstGeom>
        </p:spPr>
      </p:pic>
      <p:sp>
        <p:nvSpPr>
          <p:cNvPr id="7" name="TextBox 6">
            <a:extLst>
              <a:ext uri="{FF2B5EF4-FFF2-40B4-BE49-F238E27FC236}">
                <a16:creationId xmlns:a16="http://schemas.microsoft.com/office/drawing/2014/main" id="{468DB2BE-505C-A51C-1117-E42651F00FE0}"/>
              </a:ext>
            </a:extLst>
          </p:cNvPr>
          <p:cNvSpPr txBox="1"/>
          <p:nvPr/>
        </p:nvSpPr>
        <p:spPr>
          <a:xfrm>
            <a:off x="1813156" y="4573170"/>
            <a:ext cx="390832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Montserrat"/>
              </a:rPr>
              <a:t>Contact Jeremy Raley, Chief of Staff, VDOE</a:t>
            </a:r>
          </a:p>
          <a:p>
            <a:r>
              <a:rPr lang="en-US">
                <a:latin typeface="Montserrat"/>
              </a:rPr>
              <a:t>804-546-1496</a:t>
            </a:r>
          </a:p>
          <a:p>
            <a:r>
              <a:rPr lang="en-US">
                <a:latin typeface="Montserrat"/>
              </a:rPr>
              <a:t>Jeremy.raley@doe.virginia.gov</a:t>
            </a:r>
          </a:p>
        </p:txBody>
      </p:sp>
    </p:spTree>
    <p:extLst>
      <p:ext uri="{BB962C8B-B14F-4D97-AF65-F5344CB8AC3E}">
        <p14:creationId xmlns:p14="http://schemas.microsoft.com/office/powerpoint/2010/main" val="254883629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a:bodyPr>
          <a:lstStyle/>
          <a:p>
            <a:pPr algn="ctr"/>
            <a:r>
              <a:rPr lang="en-US" sz="3600" cap="all">
                <a:solidFill>
                  <a:schemeClr val="bg1"/>
                </a:solidFill>
              </a:rPr>
              <a:t>Ro</a:t>
            </a:r>
            <a:endParaRPr lang="en-US"/>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14</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4"/>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7096" y="4080759"/>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5E7677-6FA0-52E4-02EC-053E5A0EB3CA}"/>
              </a:ext>
            </a:extLst>
          </p:cNvPr>
          <p:cNvSpPr txBox="1"/>
          <p:nvPr/>
        </p:nvSpPr>
        <p:spPr>
          <a:xfrm>
            <a:off x="571596" y="2237255"/>
            <a:ext cx="11219410"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Montserrat"/>
              </a:rPr>
              <a:t>Role of the Lab School Standing Committee</a:t>
            </a:r>
            <a:endParaRPr lang="en-US" b="1"/>
          </a:p>
          <a:p>
            <a:pPr algn="ctr"/>
            <a:r>
              <a:rPr lang="en-US" sz="2800">
                <a:latin typeface="Montserrat"/>
              </a:rPr>
              <a:t>Provided by </a:t>
            </a:r>
            <a:r>
              <a:rPr lang="en-US" sz="2800" b="1">
                <a:latin typeface="Montserrat"/>
              </a:rPr>
              <a:t>Joan </a:t>
            </a:r>
            <a:r>
              <a:rPr lang="en-US" sz="2800" b="1" err="1">
                <a:latin typeface="Montserrat"/>
              </a:rPr>
              <a:t>Wodiska</a:t>
            </a:r>
            <a:r>
              <a:rPr lang="en-US" sz="2800">
                <a:latin typeface="Montserrat"/>
              </a:rPr>
              <a:t>, Chair, </a:t>
            </a:r>
          </a:p>
          <a:p>
            <a:pPr algn="ctr"/>
            <a:r>
              <a:rPr lang="en-US" sz="2800">
                <a:latin typeface="Montserrat"/>
              </a:rPr>
              <a:t>College Partnership Laboratory Schools Standing Commitee</a:t>
            </a:r>
            <a:endParaRPr lang="en-US"/>
          </a:p>
        </p:txBody>
      </p:sp>
    </p:spTree>
    <p:extLst>
      <p:ext uri="{BB962C8B-B14F-4D97-AF65-F5344CB8AC3E}">
        <p14:creationId xmlns:p14="http://schemas.microsoft.com/office/powerpoint/2010/main" val="211350521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15</a:t>
            </a:fld>
            <a:endParaRPr lang="en-US">
              <a:latin typeface="Montserrat"/>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r>
              <a:rPr lang="en-US" sz="2400">
                <a:latin typeface="Montserrat"/>
                <a:cs typeface="Calibri"/>
              </a:rPr>
              <a:t>Appointed by the State Board of Education;</a:t>
            </a:r>
          </a:p>
          <a:p>
            <a:r>
              <a:rPr lang="en-US" sz="2400">
                <a:solidFill>
                  <a:srgbClr val="000000"/>
                </a:solidFill>
                <a:latin typeface="Montserrat"/>
                <a:cs typeface="Calibri"/>
              </a:rPr>
              <a:t>Develops procedures for receiving, reviewing, and ruling on applications;</a:t>
            </a:r>
          </a:p>
          <a:p>
            <a:r>
              <a:rPr lang="en-US" sz="2400">
                <a:solidFill>
                  <a:srgbClr val="000000"/>
                </a:solidFill>
                <a:latin typeface="Montserrat"/>
                <a:cs typeface="Calibri"/>
              </a:rPr>
              <a:t>Advises the State Board of Education. </a:t>
            </a: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4"/>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016058" y="922069"/>
            <a:ext cx="10140293" cy="461665"/>
          </a:xfrm>
          <a:prstGeom prst="rect">
            <a:avLst/>
          </a:prstGeom>
          <a:noFill/>
        </p:spPr>
        <p:txBody>
          <a:bodyPr wrap="square" lIns="91440" tIns="45720" rIns="91440" bIns="45720" rtlCol="0" anchor="t">
            <a:spAutoFit/>
          </a:bodyPr>
          <a:lstStyle/>
          <a:p>
            <a:pPr algn="ctr"/>
            <a:r>
              <a:rPr lang="en-US" sz="2400" cap="small">
                <a:solidFill>
                  <a:schemeClr val="bg1"/>
                </a:solidFill>
                <a:latin typeface="Montserrat"/>
              </a:rPr>
              <a:t>COLLEGE PARTNERSHIP LABORATORY STANDING COMMITTEE</a:t>
            </a:r>
          </a:p>
        </p:txBody>
      </p:sp>
    </p:spTree>
    <p:extLst>
      <p:ext uri="{BB962C8B-B14F-4D97-AF65-F5344CB8AC3E}">
        <p14:creationId xmlns:p14="http://schemas.microsoft.com/office/powerpoint/2010/main" val="37664117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114300" indent="0">
              <a:buNone/>
            </a:pPr>
            <a:r>
              <a:rPr lang="en-US" sz="1800" b="1">
                <a:solidFill>
                  <a:srgbClr val="000000"/>
                </a:solidFill>
                <a:latin typeface="Montserrat"/>
                <a:cs typeface="Calibri"/>
              </a:rPr>
              <a:t>Board of Education Members</a:t>
            </a:r>
            <a:endParaRPr lang="en-US" sz="1800">
              <a:latin typeface="Montserrat"/>
              <a:cs typeface="Calibri"/>
            </a:endParaRPr>
          </a:p>
          <a:p>
            <a:pPr lvl="1" indent="-457200">
              <a:buFont typeface="Arial,Sans-Serif"/>
              <a:buChar char="•"/>
            </a:pPr>
            <a:r>
              <a:rPr lang="en-US" sz="1800">
                <a:solidFill>
                  <a:srgbClr val="000000"/>
                </a:solidFill>
                <a:latin typeface="Montserrat"/>
                <a:cs typeface="Calibri"/>
              </a:rPr>
              <a:t>Mr. Bill Hansen</a:t>
            </a:r>
            <a:endParaRPr lang="en-US" sz="1800">
              <a:latin typeface="Montserrat"/>
              <a:cs typeface="Calibri"/>
            </a:endParaRPr>
          </a:p>
          <a:p>
            <a:pPr lvl="1" indent="-457200">
              <a:spcBef>
                <a:spcPts val="1000"/>
              </a:spcBef>
              <a:buFont typeface="Arial,Sans-Serif"/>
            </a:pPr>
            <a:r>
              <a:rPr lang="en-US" sz="1800">
                <a:solidFill>
                  <a:srgbClr val="000000"/>
                </a:solidFill>
                <a:latin typeface="Montserrat"/>
                <a:cs typeface="Calibri"/>
              </a:rPr>
              <a:t>Mr. Andy </a:t>
            </a:r>
            <a:r>
              <a:rPr lang="en-US" sz="1800" err="1">
                <a:solidFill>
                  <a:srgbClr val="000000"/>
                </a:solidFill>
                <a:latin typeface="Montserrat"/>
                <a:cs typeface="Calibri"/>
              </a:rPr>
              <a:t>Rotherham</a:t>
            </a:r>
            <a:endParaRPr lang="en-US" sz="1800">
              <a:latin typeface="Montserrat"/>
              <a:cs typeface="Calibri"/>
            </a:endParaRPr>
          </a:p>
          <a:p>
            <a:pPr lvl="1" indent="-457200">
              <a:buFont typeface="Arial,Sans-Serif"/>
              <a:buChar char="•"/>
            </a:pPr>
            <a:endParaRPr lang="en-US" sz="1800">
              <a:solidFill>
                <a:srgbClr val="000000"/>
              </a:solidFill>
              <a:latin typeface="Montserrat"/>
              <a:cs typeface="Calibri"/>
            </a:endParaRPr>
          </a:p>
          <a:p>
            <a:pPr marL="114300" indent="0">
              <a:buNone/>
            </a:pPr>
            <a:r>
              <a:rPr lang="en-US" sz="1800" b="1">
                <a:solidFill>
                  <a:srgbClr val="000000"/>
                </a:solidFill>
                <a:latin typeface="Montserrat"/>
                <a:cs typeface="Calibri"/>
              </a:rPr>
              <a:t>Education and Professional Community Members</a:t>
            </a:r>
            <a:endParaRPr lang="en-US" sz="1800">
              <a:latin typeface="Montserrat"/>
              <a:cs typeface="Calibri"/>
            </a:endParaRPr>
          </a:p>
          <a:p>
            <a:pPr lvl="1" indent="-457200">
              <a:spcBef>
                <a:spcPts val="1000"/>
              </a:spcBef>
              <a:buFont typeface="Arial,Sans-Serif"/>
            </a:pPr>
            <a:r>
              <a:rPr lang="en-US" sz="1800">
                <a:solidFill>
                  <a:srgbClr val="000000"/>
                </a:solidFill>
                <a:latin typeface="Montserrat"/>
                <a:cs typeface="Calibri"/>
              </a:rPr>
              <a:t>Ms. Joan </a:t>
            </a:r>
            <a:r>
              <a:rPr lang="en-US" sz="1800" err="1">
                <a:solidFill>
                  <a:srgbClr val="000000"/>
                </a:solidFill>
                <a:latin typeface="Montserrat"/>
                <a:cs typeface="Calibri"/>
              </a:rPr>
              <a:t>Wodiska</a:t>
            </a:r>
            <a:endParaRPr lang="en-US" sz="1800">
              <a:latin typeface="Montserrat"/>
              <a:cs typeface="Calibri"/>
            </a:endParaRPr>
          </a:p>
          <a:p>
            <a:pPr lvl="1" indent="-457200">
              <a:spcBef>
                <a:spcPts val="1000"/>
              </a:spcBef>
              <a:buFont typeface="Arial,Sans-Serif"/>
            </a:pPr>
            <a:r>
              <a:rPr lang="en-US" sz="1800">
                <a:solidFill>
                  <a:srgbClr val="000000"/>
                </a:solidFill>
                <a:latin typeface="Montserrat"/>
                <a:cs typeface="Calibri"/>
              </a:rPr>
              <a:t>Mr. John Bailey</a:t>
            </a:r>
            <a:endParaRPr lang="en-US" sz="1800">
              <a:latin typeface="Montserrat"/>
              <a:cs typeface="Calibri"/>
            </a:endParaRPr>
          </a:p>
          <a:p>
            <a:pPr lvl="1" indent="-457200">
              <a:spcBef>
                <a:spcPts val="1000"/>
              </a:spcBef>
              <a:buFont typeface="Arial,Sans-Serif"/>
            </a:pPr>
            <a:r>
              <a:rPr lang="en-US" sz="1800">
                <a:solidFill>
                  <a:srgbClr val="000000"/>
                </a:solidFill>
                <a:latin typeface="Montserrat"/>
                <a:cs typeface="Calibri"/>
              </a:rPr>
              <a:t>Ms. Pam Moran</a:t>
            </a: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1077218"/>
          </a:xfrm>
          <a:prstGeom prst="rect">
            <a:avLst/>
          </a:prstGeom>
          <a:noFill/>
        </p:spPr>
        <p:txBody>
          <a:bodyPr wrap="square" lIns="91440" tIns="45720" rIns="91440" bIns="45720" rtlCol="0" anchor="t">
            <a:spAutoFit/>
          </a:bodyPr>
          <a:lstStyle/>
          <a:p>
            <a:r>
              <a:rPr lang="en-US" sz="3200" cap="small">
                <a:solidFill>
                  <a:schemeClr val="bg1"/>
                </a:solidFill>
                <a:latin typeface="Montserrat"/>
              </a:rPr>
              <a:t>        STANDING COMMITTEE-MEMBERS</a:t>
            </a:r>
          </a:p>
          <a:p>
            <a:pPr algn="ctr"/>
            <a:endParaRPr lang="en-US" sz="3200" cap="small">
              <a:solidFill>
                <a:schemeClr val="bg1"/>
              </a:solidFill>
              <a:latin typeface="Montserrat"/>
            </a:endParaRPr>
          </a:p>
        </p:txBody>
      </p:sp>
    </p:spTree>
    <p:extLst>
      <p:ext uri="{BB962C8B-B14F-4D97-AF65-F5344CB8AC3E}">
        <p14:creationId xmlns:p14="http://schemas.microsoft.com/office/powerpoint/2010/main" val="283013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17</a:t>
            </a:fld>
            <a:endParaRPr lang="en-US">
              <a:latin typeface="Montserrat"/>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r>
              <a:rPr lang="en-US" sz="2400">
                <a:latin typeface="Montserrat"/>
                <a:cs typeface="Calibri"/>
              </a:rPr>
              <a:t>Values public input and transparency</a:t>
            </a:r>
            <a:endParaRPr lang="en-US">
              <a:cs typeface="Calibri"/>
            </a:endParaRPr>
          </a:p>
          <a:p>
            <a:r>
              <a:rPr lang="en-US" sz="2400">
                <a:latin typeface="Montserrat"/>
                <a:cs typeface="Calibri"/>
              </a:rPr>
              <a:t>Adheres to state and federal law</a:t>
            </a:r>
            <a:endParaRPr lang="en-US"/>
          </a:p>
          <a:p>
            <a:r>
              <a:rPr lang="en-US" sz="2400">
                <a:latin typeface="Montserrat"/>
                <a:cs typeface="Calibri"/>
              </a:rPr>
              <a:t>Partners to achieve shared success</a:t>
            </a:r>
          </a:p>
          <a:p>
            <a:r>
              <a:rPr lang="en-US" sz="2400">
                <a:latin typeface="Montserrat"/>
                <a:cs typeface="Calibri"/>
              </a:rPr>
              <a:t>Demands integrity and high quality</a:t>
            </a:r>
          </a:p>
          <a:p>
            <a:r>
              <a:rPr lang="en-US" sz="2400">
                <a:latin typeface="Montserrat"/>
                <a:cs typeface="Calibri"/>
              </a:rPr>
              <a:t>Ensures durability and sustainability</a:t>
            </a:r>
          </a:p>
          <a:p>
            <a:r>
              <a:rPr lang="en-US" sz="2400">
                <a:latin typeface="Montserrat"/>
                <a:cs typeface="Calibri"/>
              </a:rPr>
              <a:t>Builds innovation ecosystem</a:t>
            </a: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016058" y="922069"/>
            <a:ext cx="10140293" cy="461665"/>
          </a:xfrm>
          <a:prstGeom prst="rect">
            <a:avLst/>
          </a:prstGeom>
          <a:noFill/>
        </p:spPr>
        <p:txBody>
          <a:bodyPr wrap="square" lIns="91440" tIns="45720" rIns="91440" bIns="45720" rtlCol="0" anchor="t">
            <a:spAutoFit/>
          </a:bodyPr>
          <a:lstStyle/>
          <a:p>
            <a:pPr algn="ctr"/>
            <a:r>
              <a:rPr lang="en-US" sz="2400" cap="small">
                <a:solidFill>
                  <a:schemeClr val="bg1"/>
                </a:solidFill>
                <a:latin typeface="Montserrat"/>
              </a:rPr>
              <a:t>THE PROCESS TO CONSIDER LAB SCHOOL APPLICATIONS</a:t>
            </a:r>
            <a:endParaRPr lang="en-US">
              <a:solidFill>
                <a:schemeClr val="bg1"/>
              </a:solidFill>
            </a:endParaRPr>
          </a:p>
        </p:txBody>
      </p:sp>
    </p:spTree>
    <p:extLst>
      <p:ext uri="{BB962C8B-B14F-4D97-AF65-F5344CB8AC3E}">
        <p14:creationId xmlns:p14="http://schemas.microsoft.com/office/powerpoint/2010/main" val="131451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18</a:t>
            </a:fld>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789273" y="922069"/>
            <a:ext cx="10566649" cy="461665"/>
          </a:xfrm>
          <a:prstGeom prst="rect">
            <a:avLst/>
          </a:prstGeom>
          <a:noFill/>
        </p:spPr>
        <p:txBody>
          <a:bodyPr wrap="square" lIns="91440" tIns="45720" rIns="91440" bIns="45720" rtlCol="0" anchor="t">
            <a:spAutoFit/>
          </a:bodyPr>
          <a:lstStyle/>
          <a:p>
            <a:pPr algn="ctr"/>
            <a:r>
              <a:rPr lang="en-US" sz="2400" cap="small">
                <a:latin typeface="Montserrat"/>
                <a:hlinkClick r:id="rId4"/>
              </a:rPr>
              <a:t>College Partnership Laboratory Committee Application Process</a:t>
            </a:r>
            <a:endParaRPr lang="en-US">
              <a:latin typeface="Montserrat"/>
            </a:endParaRPr>
          </a:p>
        </p:txBody>
      </p:sp>
      <p:pic>
        <p:nvPicPr>
          <p:cNvPr id="6" name="Picture 6">
            <a:extLst>
              <a:ext uri="{FF2B5EF4-FFF2-40B4-BE49-F238E27FC236}">
                <a16:creationId xmlns:a16="http://schemas.microsoft.com/office/drawing/2014/main" id="{8F7F3294-F292-5A83-69B5-F16E7CA1F5E2}"/>
              </a:ext>
            </a:extLst>
          </p:cNvPr>
          <p:cNvPicPr>
            <a:picLocks noChangeAspect="1"/>
          </p:cNvPicPr>
          <p:nvPr/>
        </p:nvPicPr>
        <p:blipFill>
          <a:blip r:embed="rId5"/>
          <a:stretch>
            <a:fillRect/>
          </a:stretch>
        </p:blipFill>
        <p:spPr>
          <a:xfrm>
            <a:off x="1350502" y="1521141"/>
            <a:ext cx="9356271" cy="4435936"/>
          </a:xfrm>
          <a:prstGeom prst="rect">
            <a:avLst/>
          </a:prstGeom>
        </p:spPr>
      </p:pic>
    </p:spTree>
    <p:extLst>
      <p:ext uri="{BB962C8B-B14F-4D97-AF65-F5344CB8AC3E}">
        <p14:creationId xmlns:p14="http://schemas.microsoft.com/office/powerpoint/2010/main" val="62129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4"/>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1077218"/>
          </a:xfrm>
          <a:prstGeom prst="rect">
            <a:avLst/>
          </a:prstGeom>
          <a:noFill/>
        </p:spPr>
        <p:txBody>
          <a:bodyPr wrap="square" lIns="91440" tIns="45720" rIns="91440" bIns="45720" rtlCol="0" anchor="t">
            <a:spAutoFit/>
          </a:bodyPr>
          <a:lstStyle/>
          <a:p>
            <a:r>
              <a:rPr lang="en-US" sz="3200" cap="small">
                <a:solidFill>
                  <a:schemeClr val="bg1"/>
                </a:solidFill>
                <a:latin typeface="Montserrat"/>
              </a:rPr>
              <a:t>        STANDING COMMITTEE-MEETINGS</a:t>
            </a:r>
          </a:p>
          <a:p>
            <a:pPr algn="ctr"/>
            <a:endParaRPr lang="en-US" sz="3200" cap="small">
              <a:solidFill>
                <a:schemeClr val="bg1"/>
              </a:solidFill>
              <a:latin typeface="Montserrat"/>
            </a:endParaRPr>
          </a:p>
        </p:txBody>
      </p:sp>
      <p:pic>
        <p:nvPicPr>
          <p:cNvPr id="6" name="Picture 6">
            <a:extLst>
              <a:ext uri="{FF2B5EF4-FFF2-40B4-BE49-F238E27FC236}">
                <a16:creationId xmlns:a16="http://schemas.microsoft.com/office/drawing/2014/main" id="{7A628A9A-C556-1432-533A-EDF500E21BBC}"/>
              </a:ext>
            </a:extLst>
          </p:cNvPr>
          <p:cNvPicPr>
            <a:picLocks noChangeAspect="1"/>
          </p:cNvPicPr>
          <p:nvPr/>
        </p:nvPicPr>
        <p:blipFill>
          <a:blip r:embed="rId5"/>
          <a:stretch>
            <a:fillRect/>
          </a:stretch>
        </p:blipFill>
        <p:spPr>
          <a:xfrm>
            <a:off x="2182614" y="1588926"/>
            <a:ext cx="7833419" cy="4449562"/>
          </a:xfrm>
          <a:prstGeom prst="rect">
            <a:avLst/>
          </a:prstGeom>
        </p:spPr>
      </p:pic>
    </p:spTree>
    <p:extLst>
      <p:ext uri="{BB962C8B-B14F-4D97-AF65-F5344CB8AC3E}">
        <p14:creationId xmlns:p14="http://schemas.microsoft.com/office/powerpoint/2010/main" val="1120874001"/>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199" y="2487219"/>
            <a:ext cx="10479225" cy="1466854"/>
          </a:xfrm>
          <a:prstGeom prst="rect">
            <a:avLst/>
          </a:prstGeom>
          <a:noFill/>
          <a:ln>
            <a:noFill/>
          </a:ln>
        </p:spPr>
        <p:txBody>
          <a:bodyPr spcFirstLastPara="1" wrap="square" lIns="91425" tIns="45700" rIns="91425" bIns="45700" anchor="ctr" anchorCtr="0">
            <a:normAutofit/>
          </a:bodyPr>
          <a:lstStyle/>
          <a:p>
            <a:pPr algn="ctr"/>
            <a:r>
              <a:rPr lang="en-US" sz="3600" b="1" i="0" u="none" strike="noStrike">
                <a:solidFill>
                  <a:schemeClr val="tx1"/>
                </a:solidFill>
                <a:effectLst/>
                <a:latin typeface="Montserrat"/>
              </a:rPr>
              <a:t>Welcome Remarks</a:t>
            </a:r>
            <a:br>
              <a:rPr lang="en-US" sz="3600" b="0" i="0" u="none" strike="noStrike">
                <a:effectLst/>
                <a:latin typeface="Montserrat"/>
              </a:rPr>
            </a:br>
            <a:r>
              <a:rPr lang="en-US" sz="2800" b="0" i="0" u="none" strike="noStrike">
                <a:solidFill>
                  <a:schemeClr val="tx1"/>
                </a:solidFill>
                <a:effectLst/>
                <a:latin typeface="Montserrat"/>
              </a:rPr>
              <a:t>Provided by Secretary of Education</a:t>
            </a:r>
            <a:r>
              <a:rPr lang="en-US" sz="2800" b="1" i="0" u="none" strike="noStrike">
                <a:solidFill>
                  <a:schemeClr val="tx1"/>
                </a:solidFill>
                <a:effectLst/>
                <a:latin typeface="Montserrat"/>
              </a:rPr>
              <a:t> Aimee Guidera</a:t>
            </a:r>
            <a:endParaRPr lang="en-US" sz="7200" b="1">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2</a:t>
            </a:fld>
            <a:endParaRPr lang="en-US">
              <a:latin typeface="Montserrat"/>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8300" y="3997670"/>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762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22" name="Google Shape;222;p8"/>
          <p:cNvSpPr txBox="1">
            <a:spLocks noGrp="1"/>
          </p:cNvSpPr>
          <p:nvPr>
            <p:ph type="body" idx="1"/>
          </p:nvPr>
        </p:nvSpPr>
        <p:spPr>
          <a:xfrm>
            <a:off x="1060372" y="2036423"/>
            <a:ext cx="9410497" cy="2446643"/>
          </a:xfrm>
          <a:prstGeom prst="rect">
            <a:avLst/>
          </a:prstGeom>
          <a:noFill/>
          <a:ln>
            <a:noFill/>
          </a:ln>
        </p:spPr>
        <p:txBody>
          <a:bodyPr spcFirstLastPara="1" wrap="square" lIns="91425" tIns="45700" rIns="91425" bIns="45700" anchor="t" anchorCtr="0">
            <a:noAutofit/>
          </a:bodyPr>
          <a:lstStyle/>
          <a:p>
            <a:pPr marL="285750" indent="-285750"/>
            <a:r>
              <a:rPr lang="en-US" sz="2400">
                <a:latin typeface="Montserrat"/>
                <a:cs typeface="Calibri"/>
              </a:rPr>
              <a:t>Build innovation ecosystem</a:t>
            </a:r>
            <a:endParaRPr lang="en-US"/>
          </a:p>
          <a:p>
            <a:pPr marL="285750" indent="-285750"/>
            <a:r>
              <a:rPr lang="en-US" sz="2400">
                <a:latin typeface="Montserrat"/>
                <a:cs typeface="Calibri"/>
              </a:rPr>
              <a:t>Identify and solve points of friction</a:t>
            </a:r>
          </a:p>
          <a:p>
            <a:pPr marL="285750" indent="-285750"/>
            <a:r>
              <a:rPr lang="en-US" sz="2400">
                <a:latin typeface="Montserrat"/>
                <a:cs typeface="Calibri"/>
              </a:rPr>
              <a:t>Support professional learning community</a:t>
            </a:r>
          </a:p>
          <a:p>
            <a:pPr marL="285750" indent="-285750"/>
            <a:r>
              <a:rPr lang="en-US" sz="2400">
                <a:latin typeface="Montserrat"/>
                <a:cs typeface="Calibri"/>
              </a:rPr>
              <a:t>Learn together</a:t>
            </a:r>
          </a:p>
          <a:p>
            <a:pPr marL="0" indent="0">
              <a:buNone/>
            </a:pPr>
            <a:endParaRPr lang="en-US" sz="2400">
              <a:latin typeface="Montserrat"/>
              <a:cs typeface="Calibri"/>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211687" y="858569"/>
            <a:ext cx="9756514" cy="1015663"/>
          </a:xfrm>
          <a:prstGeom prst="rect">
            <a:avLst/>
          </a:prstGeom>
          <a:noFill/>
        </p:spPr>
        <p:txBody>
          <a:bodyPr wrap="square" lIns="91440" tIns="45720" rIns="91440" bIns="45720" rtlCol="0" anchor="t">
            <a:spAutoFit/>
          </a:bodyPr>
          <a:lstStyle/>
          <a:p>
            <a:pPr algn="ctr"/>
            <a:r>
              <a:rPr lang="en-US" sz="2800" cap="small">
                <a:solidFill>
                  <a:schemeClr val="bg1"/>
                </a:solidFill>
                <a:latin typeface="Montserrat"/>
              </a:rPr>
              <a:t>FUTURE WORK</a:t>
            </a:r>
            <a:endParaRPr lang="en-US"/>
          </a:p>
          <a:p>
            <a:pPr algn="ctr"/>
            <a:endParaRPr lang="en-US" sz="3200" cap="small">
              <a:solidFill>
                <a:schemeClr val="bg1"/>
              </a:solidFill>
              <a:latin typeface="Montserrat"/>
            </a:endParaRPr>
          </a:p>
        </p:txBody>
      </p:sp>
    </p:spTree>
    <p:extLst>
      <p:ext uri="{BB962C8B-B14F-4D97-AF65-F5344CB8AC3E}">
        <p14:creationId xmlns:p14="http://schemas.microsoft.com/office/powerpoint/2010/main" val="319443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199" y="2487219"/>
            <a:ext cx="10479225" cy="1466854"/>
          </a:xfrm>
          <a:prstGeom prst="rect">
            <a:avLst/>
          </a:prstGeom>
          <a:noFill/>
          <a:ln>
            <a:noFill/>
          </a:ln>
        </p:spPr>
        <p:txBody>
          <a:bodyPr spcFirstLastPara="1" wrap="square" lIns="91425" tIns="45700" rIns="91425" bIns="45700" anchor="ctr" anchorCtr="0">
            <a:normAutofit/>
          </a:bodyPr>
          <a:lstStyle/>
          <a:p>
            <a:pPr algn="ctr"/>
            <a:r>
              <a:rPr lang="en-US" sz="3600" b="0" i="0" u="none" strike="noStrike">
                <a:solidFill>
                  <a:schemeClr val="tx1"/>
                </a:solidFill>
                <a:effectLst/>
                <a:latin typeface="Montserrat"/>
              </a:rPr>
              <a:t>15-Minute Break</a:t>
            </a:r>
            <a:endParaRPr lang="en-US" sz="72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8300" y="3997670"/>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63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a:bodyPr>
          <a:lstStyle/>
          <a:p>
            <a:pPr algn="ctr"/>
            <a:r>
              <a:rPr lang="en-US" sz="3600" cap="all">
                <a:solidFill>
                  <a:schemeClr val="bg1"/>
                </a:solidFill>
              </a:rPr>
              <a:t>Ro</a:t>
            </a:r>
            <a:endParaRPr lang="en-US"/>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22</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4"/>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7096" y="4080759"/>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5E7677-6FA0-52E4-02EC-053E5A0EB3CA}"/>
              </a:ext>
            </a:extLst>
          </p:cNvPr>
          <p:cNvSpPr txBox="1"/>
          <p:nvPr/>
        </p:nvSpPr>
        <p:spPr>
          <a:xfrm>
            <a:off x="107637" y="2025773"/>
            <a:ext cx="1245707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Montserrat"/>
              </a:rPr>
              <a:t>Elevator Pitches by Lab School Applicants</a:t>
            </a:r>
            <a:endParaRPr lang="en-US" b="1"/>
          </a:p>
          <a:p>
            <a:pPr algn="ctr"/>
            <a:r>
              <a:rPr lang="en-US" sz="2800">
                <a:latin typeface="Montserrat"/>
              </a:rPr>
              <a:t>Facilitated by V</a:t>
            </a:r>
            <a:r>
              <a:rPr lang="en-US" sz="2800">
                <a:solidFill>
                  <a:schemeClr val="tx1"/>
                </a:solidFill>
                <a:latin typeface="Montserrat"/>
              </a:rPr>
              <a:t>irginia Department of Education </a:t>
            </a:r>
            <a:endParaRPr lang="en-US" sz="2800" b="1">
              <a:solidFill>
                <a:schemeClr val="tx1"/>
              </a:solidFill>
            </a:endParaRPr>
          </a:p>
          <a:p>
            <a:pPr algn="ctr"/>
            <a:r>
              <a:rPr lang="en-US" sz="2800">
                <a:solidFill>
                  <a:schemeClr val="tx1"/>
                </a:solidFill>
                <a:latin typeface="Montserrat"/>
              </a:rPr>
              <a:t>Chief of Staff </a:t>
            </a:r>
            <a:r>
              <a:rPr lang="en-US" sz="2800" b="1">
                <a:solidFill>
                  <a:schemeClr val="tx1"/>
                </a:solidFill>
                <a:latin typeface="Montserrat"/>
              </a:rPr>
              <a:t>Jeremy Raley</a:t>
            </a:r>
            <a:endParaRPr lang="en-US" sz="2800" b="1">
              <a:solidFill>
                <a:schemeClr val="tx1"/>
              </a:solidFill>
            </a:endParaRPr>
          </a:p>
          <a:p>
            <a:pPr algn="ctr"/>
            <a:endParaRPr lang="en-US" sz="2800">
              <a:latin typeface="Montserrat"/>
            </a:endParaRPr>
          </a:p>
        </p:txBody>
      </p:sp>
    </p:spTree>
    <p:extLst>
      <p:ext uri="{BB962C8B-B14F-4D97-AF65-F5344CB8AC3E}">
        <p14:creationId xmlns:p14="http://schemas.microsoft.com/office/powerpoint/2010/main" val="1341715982"/>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CENTRAL VIRGINIA COMMUNITY COLLEGE</a:t>
            </a:r>
          </a:p>
          <a:p>
            <a:pPr algn="ctr"/>
            <a:endParaRPr lang="en-US" sz="3600">
              <a:solidFill>
                <a:srgbClr val="0D0D0D"/>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23</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363909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342900">
              <a:lnSpc>
                <a:spcPct val="80000"/>
              </a:lnSpc>
            </a:pPr>
            <a:r>
              <a:rPr lang="en-US" sz="2000" b="1">
                <a:solidFill>
                  <a:schemeClr val="tx1">
                    <a:lumMod val="95000"/>
                    <a:lumOff val="5000"/>
                  </a:schemeClr>
                </a:solidFill>
                <a:latin typeface="Montserrat"/>
                <a:cs typeface="Calibri"/>
              </a:rPr>
              <a:t>Proposal: </a:t>
            </a:r>
            <a:r>
              <a:rPr lang="en-US" sz="2000">
                <a:solidFill>
                  <a:schemeClr val="tx1">
                    <a:lumMod val="95000"/>
                    <a:lumOff val="5000"/>
                  </a:schemeClr>
                </a:solidFill>
                <a:latin typeface="Montserrat"/>
                <a:cs typeface="Calibri"/>
              </a:rPr>
              <a:t>CVCC proposes an inclusive and immersive educational environment that uses differentiated instructional methods, such as data driven inquiry method, work-based learning, problem-based learning and project-based learning within synergistic (work and education combined) classrooms. The vision is to create a seamless CTE pathway from middle school to community college to career. </a:t>
            </a:r>
          </a:p>
          <a:p>
            <a:pPr marL="342900">
              <a:lnSpc>
                <a:spcPct val="80000"/>
              </a:lnSpc>
            </a:pPr>
            <a:r>
              <a:rPr lang="en-US" sz="2000" b="1">
                <a:solidFill>
                  <a:schemeClr val="tx1">
                    <a:lumMod val="95000"/>
                    <a:lumOff val="5000"/>
                  </a:schemeClr>
                </a:solidFill>
                <a:latin typeface="Montserrat"/>
                <a:cs typeface="Calibri"/>
              </a:rPr>
              <a:t>Potential K-12 Education Partners: </a:t>
            </a:r>
            <a:r>
              <a:rPr lang="en-US" sz="2000">
                <a:solidFill>
                  <a:schemeClr val="tx1">
                    <a:lumMod val="95000"/>
                    <a:lumOff val="5000"/>
                  </a:schemeClr>
                </a:solidFill>
                <a:latin typeface="Montserrat"/>
                <a:cs typeface="Calibri"/>
              </a:rPr>
              <a:t>Amherst, Appomattox, Bedford, and Campbell County Public Schools and Lynchburg City Public Schools </a:t>
            </a:r>
          </a:p>
          <a:p>
            <a:pPr marL="342900">
              <a:lnSpc>
                <a:spcPct val="80000"/>
              </a:lnSpc>
            </a:pPr>
            <a:r>
              <a:rPr lang="en-US" sz="2000" b="1">
                <a:solidFill>
                  <a:schemeClr val="tx1">
                    <a:lumMod val="95000"/>
                    <a:lumOff val="5000"/>
                  </a:schemeClr>
                </a:solidFill>
                <a:latin typeface="Montserrat"/>
                <a:cs typeface="Calibri"/>
              </a:rPr>
              <a:t>Potential Higher Education Partners: </a:t>
            </a:r>
            <a:r>
              <a:rPr lang="en-US" sz="2000">
                <a:solidFill>
                  <a:schemeClr val="tx1">
                    <a:lumMod val="95000"/>
                    <a:lumOff val="5000"/>
                  </a:schemeClr>
                </a:solidFill>
                <a:latin typeface="Montserrat"/>
                <a:cs typeface="Calibri"/>
              </a:rPr>
              <a:t>Randolph College, Sweet Briar College, Liberty University, and the University of Lynchburg</a:t>
            </a:r>
            <a:endParaRPr lang="en-US">
              <a:solidFill>
                <a:schemeClr val="tx1">
                  <a:lumMod val="95000"/>
                  <a:lumOff val="5000"/>
                </a:schemeClr>
              </a:solidFill>
              <a:latin typeface="Montserrat"/>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2689920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9134035" cy="1015663"/>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TOP CHALLENGES / TOP OPPORTUNITIES</a:t>
            </a:r>
          </a:p>
          <a:p>
            <a:pPr algn="ctr"/>
            <a:endParaRPr lang="en-US" sz="2800" cap="small">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
        <p:nvSpPr>
          <p:cNvPr id="9" name="Rectangle 8">
            <a:extLst>
              <a:ext uri="{FF2B5EF4-FFF2-40B4-BE49-F238E27FC236}">
                <a16:creationId xmlns:a16="http://schemas.microsoft.com/office/drawing/2014/main" id="{FB31A92F-6E87-84A7-4021-77888DE9A9A9}"/>
              </a:ext>
            </a:extLst>
          </p:cNvPr>
          <p:cNvSpPr/>
          <p:nvPr/>
        </p:nvSpPr>
        <p:spPr>
          <a:xfrm>
            <a:off x="1400577"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b="1">
                <a:latin typeface="Montserrat"/>
                <a:cs typeface="Arial"/>
              </a:rPr>
              <a:t>Top Challenges</a:t>
            </a:r>
            <a:endParaRPr lang="en-US"/>
          </a:p>
          <a:p>
            <a:pPr marL="285750" indent="-285750">
              <a:buChar char="•"/>
            </a:pPr>
            <a:r>
              <a:rPr lang="en-US">
                <a:latin typeface="Montserrat"/>
                <a:cs typeface="Arial"/>
              </a:rPr>
              <a:t>Overcoming concerns about reducing LEA CTE program enrollment, focusing on collaboration and aligning CTE pathways</a:t>
            </a:r>
          </a:p>
          <a:p>
            <a:pPr marL="285750" indent="-285750">
              <a:buChar char="•"/>
            </a:pPr>
            <a:r>
              <a:rPr lang="en-US">
                <a:latin typeface="Montserrat"/>
                <a:cs typeface="Arial"/>
              </a:rPr>
              <a:t>Structuring an agreement with LEA's that supports high school English and government instructors from school divisions teaching on campus</a:t>
            </a:r>
          </a:p>
          <a:p>
            <a:pPr marL="285750" indent="-285750">
              <a:buChar char="•"/>
            </a:pPr>
            <a:r>
              <a:rPr lang="en-US">
                <a:latin typeface="Montserrat"/>
                <a:cs typeface="Arial"/>
              </a:rPr>
              <a:t>Recruiting business and industry leaders/trainers to collaborate with CVCC instructors and student teachers</a:t>
            </a:r>
          </a:p>
          <a:p>
            <a:pPr marL="285750" indent="-285750">
              <a:buChar char="•"/>
            </a:pPr>
            <a:r>
              <a:rPr lang="en-US">
                <a:latin typeface="Montserrat"/>
                <a:cs typeface="Arial"/>
              </a:rPr>
              <a:t>Finding appropriate PD that supports our collaborative, PBL, and experiential design</a:t>
            </a:r>
          </a:p>
          <a:p>
            <a:pPr marL="285750" indent="-285750">
              <a:buChar char="•"/>
            </a:pPr>
            <a:r>
              <a:rPr lang="en-US">
                <a:latin typeface="Montserrat"/>
                <a:cs typeface="Arial"/>
              </a:rPr>
              <a:t>Aligning local student-teacher programs with new Lab School concepts</a:t>
            </a:r>
          </a:p>
        </p:txBody>
      </p:sp>
      <p:sp>
        <p:nvSpPr>
          <p:cNvPr id="10" name="Rectangle 9">
            <a:extLst>
              <a:ext uri="{FF2B5EF4-FFF2-40B4-BE49-F238E27FC236}">
                <a16:creationId xmlns:a16="http://schemas.microsoft.com/office/drawing/2014/main" id="{86A47EE7-C747-3562-6A96-BF7166C7DD08}"/>
              </a:ext>
            </a:extLst>
          </p:cNvPr>
          <p:cNvSpPr/>
          <p:nvPr/>
        </p:nvSpPr>
        <p:spPr>
          <a:xfrm>
            <a:off x="6230154"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sz="1200" b="1">
                <a:solidFill>
                  <a:schemeClr val="tx1"/>
                </a:solidFill>
                <a:latin typeface="Montserrat"/>
                <a:cs typeface="Arial"/>
              </a:rPr>
              <a:t>Top Opportunities</a:t>
            </a:r>
            <a:endParaRPr lang="en-US" sz="1200">
              <a:solidFill>
                <a:schemeClr val="tx1"/>
              </a:solidFill>
            </a:endParaRPr>
          </a:p>
          <a:p>
            <a:pPr marL="285750" indent="-285750">
              <a:buChar char="•"/>
            </a:pPr>
            <a:r>
              <a:rPr lang="en-US" sz="1200">
                <a:solidFill>
                  <a:schemeClr val="tx1"/>
                </a:solidFill>
                <a:latin typeface="Montserrat"/>
                <a:cs typeface="Arial"/>
              </a:rPr>
              <a:t>Provides an opportunity for students to interact with business and industry</a:t>
            </a:r>
          </a:p>
          <a:p>
            <a:pPr marL="285750" indent="-285750">
              <a:buChar char="•"/>
            </a:pPr>
            <a:r>
              <a:rPr lang="en-US" sz="1200">
                <a:solidFill>
                  <a:schemeClr val="tx1"/>
                </a:solidFill>
                <a:latin typeface="Montserrat"/>
                <a:cs typeface="Arial"/>
              </a:rPr>
              <a:t>Uses experiential learning to develop critical thinking skills</a:t>
            </a:r>
          </a:p>
          <a:p>
            <a:pPr marL="285750" indent="-285750">
              <a:buChar char="•"/>
            </a:pPr>
            <a:r>
              <a:rPr lang="en-US" sz="1200">
                <a:solidFill>
                  <a:schemeClr val="tx1"/>
                </a:solidFill>
                <a:latin typeface="Montserrat"/>
                <a:cs typeface="Arial"/>
              </a:rPr>
              <a:t>Students work across programs in collaborative projects to better prepare them for the workforce</a:t>
            </a:r>
          </a:p>
          <a:p>
            <a:pPr marL="285750" indent="-285750">
              <a:buChar char="•"/>
            </a:pPr>
            <a:r>
              <a:rPr lang="en-US" sz="1200">
                <a:solidFill>
                  <a:schemeClr val="tx1"/>
                </a:solidFill>
                <a:latin typeface="Montserrat"/>
                <a:cs typeface="Arial"/>
              </a:rPr>
              <a:t>Students will have work-based learning opportunities</a:t>
            </a:r>
          </a:p>
          <a:p>
            <a:pPr marL="285750" indent="-285750">
              <a:buChar char="•"/>
            </a:pPr>
            <a:r>
              <a:rPr lang="en-US" sz="1200">
                <a:solidFill>
                  <a:schemeClr val="tx1"/>
                </a:solidFill>
                <a:latin typeface="Montserrat"/>
                <a:cs typeface="Arial"/>
              </a:rPr>
              <a:t>High school students will work with elementary and middle-school students to promote CTE programs</a:t>
            </a:r>
          </a:p>
          <a:p>
            <a:pPr marL="285750" indent="-285750">
              <a:buChar char="•"/>
            </a:pPr>
            <a:r>
              <a:rPr lang="en-US" sz="1200">
                <a:solidFill>
                  <a:schemeClr val="tx1"/>
                </a:solidFill>
                <a:latin typeface="Montserrat"/>
                <a:cs typeface="Arial"/>
              </a:rPr>
              <a:t>Teacher candidates from area 4-year institutions can perform internships to earn more about experiential learning methodologies and CTE programs</a:t>
            </a:r>
          </a:p>
          <a:p>
            <a:pPr marL="285750" indent="-285750">
              <a:buChar char="•"/>
            </a:pPr>
            <a:r>
              <a:rPr lang="en-US" sz="1200">
                <a:solidFill>
                  <a:schemeClr val="tx1"/>
                </a:solidFill>
                <a:latin typeface="Montserrat"/>
                <a:cs typeface="Arial"/>
              </a:rPr>
              <a:t>Integrate CTE and experiential learning with high school courses required for graduation</a:t>
            </a:r>
          </a:p>
        </p:txBody>
      </p:sp>
    </p:spTree>
    <p:extLst>
      <p:ext uri="{BB962C8B-B14F-4D97-AF65-F5344CB8AC3E}">
        <p14:creationId xmlns:p14="http://schemas.microsoft.com/office/powerpoint/2010/main" val="904850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313632" y="1838190"/>
            <a:ext cx="9796053" cy="1466854"/>
          </a:xfrm>
          <a:prstGeom prst="rect">
            <a:avLst/>
          </a:prstGeom>
          <a:noFill/>
          <a:ln>
            <a:noFill/>
          </a:ln>
        </p:spPr>
        <p:txBody>
          <a:bodyPr spcFirstLastPara="1" wrap="square" lIns="91425" tIns="45700" rIns="91425" bIns="45700" anchor="ctr" anchorCtr="0">
            <a:normAutofit/>
          </a:bodyPr>
          <a:lstStyle/>
          <a:p>
            <a:r>
              <a:rPr lang="en-US" sz="3600">
                <a:latin typeface="Montserrat"/>
              </a:rPr>
              <a:t>EASTERN SHORE COMMUNITY COLLEGE</a:t>
            </a:r>
            <a:endParaRPr lang="en-US"/>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26</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6355" y="3005669"/>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2507819" y="3250367"/>
            <a:ext cx="7180242"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7110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222" name="Google Shape;222;p8"/>
          <p:cNvSpPr txBox="1">
            <a:spLocks noGrp="1"/>
          </p:cNvSpPr>
          <p:nvPr>
            <p:ph type="body" idx="1"/>
          </p:nvPr>
        </p:nvSpPr>
        <p:spPr>
          <a:xfrm>
            <a:off x="426116" y="1604937"/>
            <a:ext cx="11341884" cy="3524944"/>
          </a:xfrm>
          <a:prstGeom prst="rect">
            <a:avLst/>
          </a:prstGeom>
          <a:noFill/>
          <a:ln>
            <a:noFill/>
          </a:ln>
        </p:spPr>
        <p:txBody>
          <a:bodyPr spcFirstLastPara="1" wrap="square" lIns="91425" tIns="45700" rIns="91425" bIns="45700" anchor="t" anchorCtr="0">
            <a:noAutofit/>
          </a:bodyPr>
          <a:lstStyle/>
          <a:p>
            <a:pPr marL="571500" indent="-285750"/>
            <a:r>
              <a:rPr lang="en-US" sz="2400" b="1">
                <a:latin typeface="Montserrat"/>
                <a:cs typeface="Calibri"/>
              </a:rPr>
              <a:t>Proposal:</a:t>
            </a:r>
            <a:r>
              <a:rPr lang="en-US" sz="2400">
                <a:latin typeface="Montserrat"/>
                <a:cs typeface="Calibri"/>
              </a:rPr>
              <a:t> ESCC proposes The Aerospace Academy Lab School of Eastern Shore, a Pre-K-12th grade STEM school focused on increasing awareness of STEM careers, specifically in the aerospace industry. There will also be increased dual enrollment opportunities for high school aged students.  </a:t>
            </a:r>
            <a:r>
              <a:rPr lang="en-US" sz="2400">
                <a:latin typeface="Montserrat"/>
                <a:cs typeface="Times New Roman"/>
              </a:rPr>
              <a:t> </a:t>
            </a:r>
            <a:endParaRPr lang="en-US" sz="2400">
              <a:latin typeface="Montserrat"/>
            </a:endParaRPr>
          </a:p>
          <a:p>
            <a:pPr marL="571500" indent="-285750"/>
            <a:r>
              <a:rPr lang="en-US" sz="2400" b="1">
                <a:solidFill>
                  <a:schemeClr val="tx1"/>
                </a:solidFill>
                <a:latin typeface="Montserrat"/>
                <a:cs typeface="Calibri"/>
              </a:rPr>
              <a:t>K-12 Education Partners: </a:t>
            </a:r>
            <a:r>
              <a:rPr lang="en-US" sz="2400">
                <a:solidFill>
                  <a:schemeClr val="tx1"/>
                </a:solidFill>
                <a:latin typeface="Montserrat"/>
                <a:cs typeface="Calibri"/>
              </a:rPr>
              <a:t>Northampton County Public Schools, Accomack County Public Schools </a:t>
            </a:r>
            <a:r>
              <a:rPr lang="en-US" sz="2400">
                <a:solidFill>
                  <a:schemeClr val="tx1"/>
                </a:solidFill>
                <a:latin typeface="Montserrat"/>
                <a:cs typeface="Times New Roman"/>
              </a:rPr>
              <a:t> </a:t>
            </a:r>
            <a:endParaRPr lang="en-US" sz="2400">
              <a:solidFill>
                <a:schemeClr val="tx1"/>
              </a:solidFill>
              <a:latin typeface="Montserrat"/>
              <a:cs typeface="Calibri"/>
            </a:endParaRPr>
          </a:p>
          <a:p>
            <a:pPr marL="571500" indent="-285750"/>
            <a:r>
              <a:rPr lang="en-US" sz="2400" b="1">
                <a:solidFill>
                  <a:schemeClr val="tx1"/>
                </a:solidFill>
                <a:latin typeface="Montserrat"/>
                <a:cs typeface="Calibri"/>
              </a:rPr>
              <a:t>Nonprofit Partners: </a:t>
            </a:r>
            <a:r>
              <a:rPr lang="en-US" sz="2400">
                <a:solidFill>
                  <a:schemeClr val="tx1"/>
                </a:solidFill>
                <a:latin typeface="Montserrat"/>
                <a:cs typeface="Calibri"/>
              </a:rPr>
              <a:t>Cal Ripken, Sr. Foundation </a:t>
            </a:r>
            <a:r>
              <a:rPr lang="en-US" sz="2400">
                <a:solidFill>
                  <a:schemeClr val="tx1"/>
                </a:solidFill>
                <a:latin typeface="Montserrat"/>
                <a:cs typeface="Times New Roman"/>
              </a:rPr>
              <a:t> </a:t>
            </a:r>
            <a:endParaRPr lang="en-US" sz="2400">
              <a:solidFill>
                <a:schemeClr val="tx1"/>
              </a:solidFill>
              <a:latin typeface="Montserrat"/>
              <a:cs typeface="Calibri"/>
            </a:endParaRPr>
          </a:p>
          <a:p>
            <a:pPr marL="571500" indent="-285750"/>
            <a:r>
              <a:rPr lang="en-US" sz="2400" b="1">
                <a:solidFill>
                  <a:schemeClr val="tx1"/>
                </a:solidFill>
                <a:latin typeface="Montserrat"/>
                <a:cs typeface="Calibri"/>
              </a:rPr>
              <a:t>Industry Partners:</a:t>
            </a:r>
            <a:r>
              <a:rPr lang="en-US" sz="2400">
                <a:solidFill>
                  <a:schemeClr val="tx1"/>
                </a:solidFill>
                <a:latin typeface="Montserrat"/>
                <a:cs typeface="Calibri"/>
              </a:rPr>
              <a:t> NASA Wallops Flight Facility, Virginia Commercial Space Flight Authority, and Southwest Virginia Higher Education Center</a:t>
            </a:r>
            <a:endParaRPr lang="en-US">
              <a:solidFill>
                <a:schemeClr val="tx1"/>
              </a:solidFill>
              <a:latin typeface="Montserrat"/>
            </a:endParaRPr>
          </a:p>
          <a:p>
            <a:pPr marL="285750" indent="-285750"/>
            <a:endParaRPr lang="en-US" sz="2000">
              <a:solidFill>
                <a:schemeClr val="tx1">
                  <a:lumMod val="95000"/>
                  <a:lumOff val="5000"/>
                </a:schemeClr>
              </a:solidFill>
              <a:latin typeface="Montserrat"/>
              <a:cs typeface="Calibri"/>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4"/>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1789680046"/>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9134035" cy="1015663"/>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TOP CHALLENGES / TOP OPPORTUNITIES</a:t>
            </a:r>
          </a:p>
          <a:p>
            <a:pPr algn="ctr"/>
            <a:endParaRPr lang="en-US" sz="2800" cap="small">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
        <p:nvSpPr>
          <p:cNvPr id="9" name="Rectangle 8">
            <a:extLst>
              <a:ext uri="{FF2B5EF4-FFF2-40B4-BE49-F238E27FC236}">
                <a16:creationId xmlns:a16="http://schemas.microsoft.com/office/drawing/2014/main" id="{FB31A92F-6E87-84A7-4021-77888DE9A9A9}"/>
              </a:ext>
            </a:extLst>
          </p:cNvPr>
          <p:cNvSpPr/>
          <p:nvPr/>
        </p:nvSpPr>
        <p:spPr>
          <a:xfrm>
            <a:off x="1400577"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indent="0">
              <a:buNone/>
            </a:pPr>
            <a:endParaRPr lang="en-US" sz="1800">
              <a:solidFill>
                <a:schemeClr val="tx1">
                  <a:lumMod val="65000"/>
                  <a:lumOff val="35000"/>
                </a:schemeClr>
              </a:solidFill>
              <a:latin typeface="Montserrat" panose="00000500000000000000" pitchFamily="2" charset="0"/>
              <a:cs typeface="Arial" panose="020B0604020202020204" pitchFamily="34" charset="0"/>
            </a:endParaRPr>
          </a:p>
          <a:p>
            <a:pPr marL="0" indent="0">
              <a:buNone/>
            </a:pPr>
            <a:r>
              <a:rPr lang="en-US" sz="1800" b="1">
                <a:solidFill>
                  <a:schemeClr val="tx1"/>
                </a:solidFill>
                <a:latin typeface="Montserrat"/>
                <a:cs typeface="Arial"/>
              </a:rPr>
              <a:t>Top Challenges</a:t>
            </a:r>
          </a:p>
          <a:p>
            <a:pPr marL="342900" lvl="1" indent="-342900">
              <a:buFont typeface="Arial" panose="020B0604020202020204" pitchFamily="34" charset="0"/>
              <a:buChar char="•"/>
            </a:pPr>
            <a:r>
              <a:rPr lang="en-US" sz="1800">
                <a:solidFill>
                  <a:schemeClr val="tx1"/>
                </a:solidFill>
                <a:latin typeface="Montserrat"/>
                <a:cs typeface="Calibri"/>
              </a:rPr>
              <a:t>Buy in to the aerospace curriculum</a:t>
            </a:r>
          </a:p>
          <a:p>
            <a:pPr marL="342900" lvl="1" indent="-342900">
              <a:buFont typeface="Arial" panose="020B0604020202020204" pitchFamily="34" charset="0"/>
              <a:buChar char="•"/>
            </a:pPr>
            <a:r>
              <a:rPr lang="en-US" sz="1800">
                <a:solidFill>
                  <a:schemeClr val="tx1"/>
                </a:solidFill>
                <a:latin typeface="Montserrat"/>
                <a:cs typeface="Calibri"/>
              </a:rPr>
              <a:t>Development of comprehensive secondary/post secondary curriculum</a:t>
            </a:r>
          </a:p>
          <a:p>
            <a:pPr marL="342900" lvl="1" indent="-342900">
              <a:buFont typeface="Arial" panose="020B0604020202020204" pitchFamily="34" charset="0"/>
              <a:buChar char="•"/>
            </a:pPr>
            <a:r>
              <a:rPr lang="en-US" sz="1800">
                <a:solidFill>
                  <a:schemeClr val="tx1"/>
                </a:solidFill>
                <a:latin typeface="Montserrat"/>
                <a:cs typeface="Calibri"/>
              </a:rPr>
              <a:t>Identification of personnel and budget lines for each area of development</a:t>
            </a:r>
          </a:p>
          <a:p>
            <a:pPr marL="342900" lvl="1" indent="-342900">
              <a:buFont typeface="Arial" panose="020B0604020202020204" pitchFamily="34" charset="0"/>
              <a:buChar char="•"/>
            </a:pPr>
            <a:r>
              <a:rPr lang="en-US" sz="1800">
                <a:solidFill>
                  <a:schemeClr val="tx1"/>
                </a:solidFill>
                <a:latin typeface="Montserrat"/>
                <a:cs typeface="Calibri"/>
              </a:rPr>
              <a:t>Identification of program management for planning and implementation</a:t>
            </a:r>
          </a:p>
          <a:p>
            <a:pPr algn="ctr"/>
            <a:endParaRPr lang="en-US" sz="1800">
              <a:latin typeface="Montserrat" panose="00000500000000000000" pitchFamily="2" charset="0"/>
            </a:endParaRPr>
          </a:p>
        </p:txBody>
      </p:sp>
      <p:sp>
        <p:nvSpPr>
          <p:cNvPr id="10" name="Rectangle 9">
            <a:extLst>
              <a:ext uri="{FF2B5EF4-FFF2-40B4-BE49-F238E27FC236}">
                <a16:creationId xmlns:a16="http://schemas.microsoft.com/office/drawing/2014/main" id="{86A47EE7-C747-3562-6A96-BF7166C7DD08}"/>
              </a:ext>
            </a:extLst>
          </p:cNvPr>
          <p:cNvSpPr/>
          <p:nvPr/>
        </p:nvSpPr>
        <p:spPr>
          <a:xfrm>
            <a:off x="6230154"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sz="1800" b="1">
                <a:solidFill>
                  <a:schemeClr val="tx1"/>
                </a:solidFill>
                <a:latin typeface="Montserrat"/>
                <a:cs typeface="Arial"/>
              </a:rPr>
              <a:t>Top Opportunities </a:t>
            </a:r>
            <a:endParaRPr lang="en-US" sz="1800" b="1">
              <a:solidFill>
                <a:schemeClr val="tx1"/>
              </a:solidFill>
              <a:latin typeface="Montserrat" panose="00000500000000000000" pitchFamily="2" charset="0"/>
              <a:cs typeface="Arial" panose="020B0604020202020204" pitchFamily="34" charset="0"/>
            </a:endParaRPr>
          </a:p>
          <a:p>
            <a:pPr marL="285750" lvl="1" indent="-285750">
              <a:buFont typeface="Arial" panose="020B0604020202020204" pitchFamily="34" charset="0"/>
              <a:buChar char="•"/>
            </a:pPr>
            <a:r>
              <a:rPr lang="en-US" sz="1700">
                <a:solidFill>
                  <a:schemeClr val="tx1"/>
                </a:solidFill>
                <a:latin typeface="Montserrat"/>
                <a:cs typeface="Calibri"/>
              </a:rPr>
              <a:t>Opportunity to create generational change for the Shore</a:t>
            </a:r>
          </a:p>
          <a:p>
            <a:pPr marL="285750" lvl="1" indent="-285750">
              <a:buFont typeface="Arial" panose="020B0604020202020204" pitchFamily="34" charset="0"/>
              <a:buChar char="•"/>
            </a:pPr>
            <a:r>
              <a:rPr lang="en-US" sz="1700">
                <a:solidFill>
                  <a:schemeClr val="tx1"/>
                </a:solidFill>
                <a:latin typeface="Montserrat"/>
                <a:cs typeface="Calibri"/>
              </a:rPr>
              <a:t>Impact on social mobility</a:t>
            </a:r>
          </a:p>
          <a:p>
            <a:pPr marL="285750" lvl="1" indent="-285750">
              <a:buFont typeface="Arial" panose="020B0604020202020204" pitchFamily="34" charset="0"/>
              <a:buChar char="•"/>
            </a:pPr>
            <a:r>
              <a:rPr lang="en-US" sz="1700">
                <a:solidFill>
                  <a:schemeClr val="tx1"/>
                </a:solidFill>
                <a:latin typeface="Montserrat"/>
                <a:cs typeface="Calibri"/>
              </a:rPr>
              <a:t>Expand aspirations of our students</a:t>
            </a:r>
          </a:p>
          <a:p>
            <a:pPr marL="285750" lvl="1" indent="-285750">
              <a:buFont typeface="Arial" panose="020B0604020202020204" pitchFamily="34" charset="0"/>
              <a:buChar char="•"/>
            </a:pPr>
            <a:r>
              <a:rPr lang="en-US" sz="1700">
                <a:solidFill>
                  <a:schemeClr val="tx1"/>
                </a:solidFill>
                <a:latin typeface="Montserrat"/>
                <a:cs typeface="Calibri"/>
              </a:rPr>
              <a:t>Strengthen ties to our industry partners and aligning curriculum to workforce needs</a:t>
            </a:r>
          </a:p>
          <a:p>
            <a:pPr marL="285750" lvl="1" indent="-285750">
              <a:buFont typeface="Arial" panose="020B0604020202020204" pitchFamily="34" charset="0"/>
              <a:buChar char="•"/>
            </a:pPr>
            <a:r>
              <a:rPr lang="en-US" sz="1700">
                <a:solidFill>
                  <a:schemeClr val="tx1"/>
                </a:solidFill>
                <a:latin typeface="Montserrat"/>
                <a:cs typeface="Calibri"/>
              </a:rPr>
              <a:t>Demonstrate that you don’t have to be a rocket scientist to work at Wallops, e.g., STEAM-H is part of the needs in the aerospace industry</a:t>
            </a:r>
          </a:p>
        </p:txBody>
      </p:sp>
    </p:spTree>
    <p:extLst>
      <p:ext uri="{BB962C8B-B14F-4D97-AF65-F5344CB8AC3E}">
        <p14:creationId xmlns:p14="http://schemas.microsoft.com/office/powerpoint/2010/main" val="2059784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br>
              <a:rPr lang="en-US" sz="3600">
                <a:latin typeface="Montserrat"/>
              </a:rPr>
            </a:br>
            <a:r>
              <a:rPr lang="en-US" sz="3600">
                <a:solidFill>
                  <a:schemeClr val="tx1">
                    <a:lumMod val="95000"/>
                    <a:lumOff val="5000"/>
                  </a:schemeClr>
                </a:solidFill>
                <a:latin typeface="Montserrat"/>
              </a:rPr>
              <a:t>EMORY &amp; HENRY COLLEGE</a:t>
            </a: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29</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193682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2209799" y="880034"/>
            <a:ext cx="8436430" cy="738664"/>
          </a:xfrm>
          <a:prstGeom prst="rect">
            <a:avLst/>
          </a:prstGeom>
          <a:noFill/>
        </p:spPr>
        <p:txBody>
          <a:bodyPr wrap="square" lIns="91440" tIns="45720" rIns="91440" bIns="45720" rtlCol="0" anchor="t">
            <a:spAutoFit/>
          </a:bodyPr>
          <a:lstStyle/>
          <a:p>
            <a:pPr algn="ctr"/>
            <a:r>
              <a:rPr lang="en-US" sz="2800" b="0" i="0" u="none" strike="noStrike" cap="all">
                <a:solidFill>
                  <a:schemeClr val="bg1"/>
                </a:solidFill>
                <a:effectLst/>
                <a:latin typeface="Montserrat"/>
              </a:rPr>
              <a:t>LAB SCHOOLS </a:t>
            </a:r>
            <a:r>
              <a:rPr lang="en-US" sz="2800" cap="all">
                <a:solidFill>
                  <a:schemeClr val="bg1"/>
                </a:solidFill>
                <a:latin typeface="Montserrat"/>
              </a:rPr>
              <a:t>– REGION </a:t>
            </a:r>
            <a:r>
              <a:rPr lang="en-US" sz="2800" b="0" i="0" u="none" strike="noStrike" cap="all">
                <a:solidFill>
                  <a:schemeClr val="bg1"/>
                </a:solidFill>
                <a:effectLst/>
                <a:latin typeface="Montserrat"/>
              </a:rPr>
              <a:t>MAP</a:t>
            </a:r>
            <a:endParaRPr lang="en-US">
              <a:solidFill>
                <a:schemeClr val="bg1"/>
              </a:solidFill>
              <a:latin typeface="Montserrat"/>
            </a:endParaRPr>
          </a:p>
          <a:p>
            <a:endParaRPr lang="en-US">
              <a:solidFill>
                <a:srgbClr val="FFFFFF"/>
              </a:solidFill>
              <a:latin typeface="Montserrat"/>
            </a:endParaRPr>
          </a:p>
        </p:txBody>
      </p:sp>
      <p:pic>
        <p:nvPicPr>
          <p:cNvPr id="6" name="Picture 6">
            <a:extLst>
              <a:ext uri="{FF2B5EF4-FFF2-40B4-BE49-F238E27FC236}">
                <a16:creationId xmlns:a16="http://schemas.microsoft.com/office/drawing/2014/main" id="{FCD223AA-12F7-7FF8-4419-382BC2BEB0BE}"/>
              </a:ext>
            </a:extLst>
          </p:cNvPr>
          <p:cNvPicPr>
            <a:picLocks noChangeAspect="1"/>
          </p:cNvPicPr>
          <p:nvPr/>
        </p:nvPicPr>
        <p:blipFill>
          <a:blip r:embed="rId4"/>
          <a:stretch>
            <a:fillRect/>
          </a:stretch>
        </p:blipFill>
        <p:spPr>
          <a:xfrm>
            <a:off x="2299937" y="1561770"/>
            <a:ext cx="7595368" cy="4567578"/>
          </a:xfrm>
          <a:prstGeom prst="rect">
            <a:avLst/>
          </a:prstGeom>
        </p:spPr>
      </p:pic>
    </p:spTree>
    <p:extLst>
      <p:ext uri="{BB962C8B-B14F-4D97-AF65-F5344CB8AC3E}">
        <p14:creationId xmlns:p14="http://schemas.microsoft.com/office/powerpoint/2010/main" val="2518025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571500" indent="-285750"/>
            <a:r>
              <a:rPr lang="en-US" sz="2400" b="1">
                <a:latin typeface="Montserrat"/>
                <a:cs typeface="Calibri"/>
              </a:rPr>
              <a:t>Proposal: </a:t>
            </a:r>
            <a:r>
              <a:rPr lang="en-US" sz="2400">
                <a:latin typeface="Montserrat"/>
                <a:cs typeface="Calibri"/>
              </a:rPr>
              <a:t>Emory and Henry proposes the</a:t>
            </a:r>
            <a:r>
              <a:rPr lang="en-US" sz="2400" b="1">
                <a:latin typeface="Montserrat"/>
                <a:cs typeface="Calibri"/>
              </a:rPr>
              <a:t> </a:t>
            </a:r>
            <a:r>
              <a:rPr lang="en-US" sz="2400">
                <a:latin typeface="Montserrat"/>
                <a:cs typeface="Calibri"/>
              </a:rPr>
              <a:t>Southwest Virginia Healthcare </a:t>
            </a:r>
            <a:r>
              <a:rPr lang="en-US" sz="2400">
                <a:solidFill>
                  <a:schemeClr val="tx1">
                    <a:lumMod val="95000"/>
                    <a:lumOff val="5000"/>
                  </a:schemeClr>
                </a:solidFill>
                <a:latin typeface="Montserrat"/>
                <a:cs typeface="Calibri"/>
              </a:rPr>
              <a:t>Excellence Academy Laboratory School, a high school career academy for 10th-12th graders to serve as a “pipeline” for preparing future healthcare professionals to meet the workforce shortages in Southwest Virginia.  </a:t>
            </a:r>
          </a:p>
          <a:p>
            <a:pPr marL="571500" indent="-285750"/>
            <a:r>
              <a:rPr lang="en-US" sz="2400" b="1">
                <a:solidFill>
                  <a:schemeClr val="tx1">
                    <a:lumMod val="95000"/>
                    <a:lumOff val="5000"/>
                  </a:schemeClr>
                </a:solidFill>
                <a:latin typeface="Montserrat"/>
                <a:cs typeface="Calibri"/>
              </a:rPr>
              <a:t>K-12 Education Partners: </a:t>
            </a:r>
            <a:r>
              <a:rPr lang="en-US" sz="2400">
                <a:solidFill>
                  <a:schemeClr val="tx1">
                    <a:lumMod val="95000"/>
                    <a:lumOff val="5000"/>
                  </a:schemeClr>
                </a:solidFill>
                <a:latin typeface="Montserrat"/>
                <a:cs typeface="Calibri"/>
              </a:rPr>
              <a:t>Smyth County, Wythe County, Washington County, and Bristol County Public Schools, A. Linwood Holton Governor’s School  Higher Education partners: Virginia Highlands Community College, Wytheville Community  </a:t>
            </a:r>
            <a:r>
              <a:rPr lang="en-US" sz="2400">
                <a:solidFill>
                  <a:srgbClr val="555555"/>
                </a:solidFill>
                <a:latin typeface="Montserrat"/>
                <a:cs typeface="Calibri"/>
              </a:rPr>
              <a:t> </a:t>
            </a:r>
            <a:endParaRPr lang="en-US">
              <a:solidFill>
                <a:srgbClr val="555555"/>
              </a:solidFill>
              <a:latin typeface="Montserrat"/>
            </a:endParaRPr>
          </a:p>
          <a:p>
            <a:pPr marL="285750" indent="-285750"/>
            <a:endParaRPr lang="en-US" sz="2000">
              <a:solidFill>
                <a:schemeClr val="tx1">
                  <a:lumMod val="95000"/>
                  <a:lumOff val="5000"/>
                </a:schemeClr>
              </a:solidFill>
              <a:latin typeface="Montserrat"/>
              <a:cs typeface="Calibri"/>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2733127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GERMANNA COMMUNITY COLLEGE</a:t>
            </a: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31</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4032886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32</a:t>
            </a:fld>
            <a:endParaRPr lang="en-US">
              <a:latin typeface="Montserrat"/>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285750" indent="-285750"/>
            <a:r>
              <a:rPr lang="en-US" sz="2400" b="1">
                <a:solidFill>
                  <a:schemeClr val="tx1">
                    <a:lumMod val="95000"/>
                    <a:lumOff val="5000"/>
                  </a:schemeClr>
                </a:solidFill>
                <a:latin typeface="Montserrat"/>
                <a:cs typeface="Calibri"/>
              </a:rPr>
              <a:t>Proposal: </a:t>
            </a:r>
            <a:r>
              <a:rPr lang="en-US" sz="2400">
                <a:solidFill>
                  <a:schemeClr val="tx1">
                    <a:lumMod val="95000"/>
                    <a:lumOff val="5000"/>
                  </a:schemeClr>
                </a:solidFill>
                <a:latin typeface="Montserrat"/>
                <a:cs typeface="Calibri"/>
              </a:rPr>
              <a:t>GCC proposes The Piedmont Regional Pathway to Teaching (PRPT), a Pre-K-12th grade school meant to streamline the educational and licensure process for future teachers and provide students with rigorous, hands-on instruction in schools and a route to completion and placement in as little as two years after high school graduation. </a:t>
            </a:r>
            <a:r>
              <a:rPr lang="en-US" sz="2400">
                <a:solidFill>
                  <a:schemeClr val="tx1">
                    <a:lumMod val="95000"/>
                    <a:lumOff val="5000"/>
                  </a:schemeClr>
                </a:solidFill>
                <a:latin typeface="Montserrat"/>
                <a:cs typeface="Times New Roman"/>
              </a:rPr>
              <a:t> </a:t>
            </a:r>
          </a:p>
          <a:p>
            <a:pPr marL="285750" indent="-285750"/>
            <a:r>
              <a:rPr lang="en-US" sz="2400" b="1">
                <a:solidFill>
                  <a:schemeClr val="tx1">
                    <a:lumMod val="95000"/>
                    <a:lumOff val="5000"/>
                  </a:schemeClr>
                </a:solidFill>
                <a:latin typeface="Montserrat"/>
                <a:cs typeface="Calibri"/>
              </a:rPr>
              <a:t>K-12 Education Partners: </a:t>
            </a:r>
            <a:r>
              <a:rPr lang="en-US" sz="2400">
                <a:solidFill>
                  <a:schemeClr val="tx1">
                    <a:lumMod val="95000"/>
                    <a:lumOff val="5000"/>
                  </a:schemeClr>
                </a:solidFill>
                <a:latin typeface="Montserrat"/>
                <a:cs typeface="Calibri"/>
              </a:rPr>
              <a:t>Culpeper County Schools, Orange County Schools, Madison County Schools, Rappahannock County Schools </a:t>
            </a:r>
            <a:r>
              <a:rPr lang="en-US" sz="2400">
                <a:solidFill>
                  <a:schemeClr val="tx1">
                    <a:lumMod val="95000"/>
                    <a:lumOff val="5000"/>
                  </a:schemeClr>
                </a:solidFill>
                <a:latin typeface="Montserrat"/>
                <a:cs typeface="Times New Roman"/>
              </a:rPr>
              <a:t> </a:t>
            </a:r>
            <a:endParaRPr lang="en-US" sz="2400">
              <a:solidFill>
                <a:schemeClr val="tx1">
                  <a:lumMod val="95000"/>
                  <a:lumOff val="5000"/>
                </a:schemeClr>
              </a:solidFill>
              <a:latin typeface="Montserrat"/>
              <a:cs typeface="Calibri"/>
            </a:endParaRPr>
          </a:p>
          <a:p>
            <a:pPr marL="285750" indent="-285750"/>
            <a:r>
              <a:rPr lang="en-US" sz="2400" b="1">
                <a:solidFill>
                  <a:schemeClr val="tx1">
                    <a:lumMod val="95000"/>
                    <a:lumOff val="5000"/>
                  </a:schemeClr>
                </a:solidFill>
                <a:latin typeface="Montserrat"/>
                <a:cs typeface="Calibri"/>
              </a:rPr>
              <a:t>Higher Education Partners:</a:t>
            </a:r>
            <a:r>
              <a:rPr lang="en-US" sz="2400">
                <a:solidFill>
                  <a:schemeClr val="tx1">
                    <a:lumMod val="95000"/>
                    <a:lumOff val="5000"/>
                  </a:schemeClr>
                </a:solidFill>
                <a:latin typeface="Montserrat"/>
                <a:cs typeface="Calibri"/>
              </a:rPr>
              <a:t> Laurel Ridge Community College, James Madison University </a:t>
            </a:r>
            <a:endParaRPr lang="en-US">
              <a:solidFill>
                <a:schemeClr val="tx1">
                  <a:lumMod val="95000"/>
                  <a:lumOff val="5000"/>
                </a:schemeClr>
              </a:solidFill>
              <a:latin typeface="Montserrat"/>
            </a:endParaRPr>
          </a:p>
          <a:p>
            <a:pPr marL="285750" indent="-285750"/>
            <a:endParaRPr lang="en-US" sz="2000">
              <a:solidFill>
                <a:schemeClr val="tx1">
                  <a:lumMod val="95000"/>
                  <a:lumOff val="5000"/>
                </a:schemeClr>
              </a:solidFill>
              <a:latin typeface="Montserrat"/>
              <a:cs typeface="Calibri"/>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Montserrat"/>
            </a:endParaRPr>
          </a:p>
        </p:txBody>
      </p:sp>
    </p:spTree>
    <p:extLst>
      <p:ext uri="{BB962C8B-B14F-4D97-AF65-F5344CB8AC3E}">
        <p14:creationId xmlns:p14="http://schemas.microsoft.com/office/powerpoint/2010/main" val="1442811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2259562" y="1330190"/>
            <a:ext cx="7229777" cy="1466854"/>
          </a:xfrm>
          <a:prstGeom prst="rect">
            <a:avLst/>
          </a:prstGeom>
          <a:noFill/>
          <a:ln>
            <a:noFill/>
          </a:ln>
        </p:spPr>
        <p:txBody>
          <a:bodyPr spcFirstLastPara="1" wrap="square" lIns="91425" tIns="45700" rIns="91425" bIns="45700" anchor="ctr" anchorCtr="0">
            <a:normAutofit/>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GEORGE MASON UNIVERSITY</a:t>
            </a:r>
          </a:p>
          <a:p>
            <a:pPr algn="ctr"/>
            <a:endParaRPr lang="en-US" sz="3600">
              <a:solidFill>
                <a:srgbClr val="000000"/>
              </a:solidFill>
              <a:latin typeface="Montserrat"/>
            </a:endParaRP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33</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408631" y="3005669"/>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579405" y="325912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1321631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222" name="Google Shape;222;p8"/>
          <p:cNvSpPr txBox="1">
            <a:spLocks noGrp="1"/>
          </p:cNvSpPr>
          <p:nvPr>
            <p:ph type="body" idx="1"/>
          </p:nvPr>
        </p:nvSpPr>
        <p:spPr>
          <a:xfrm>
            <a:off x="916598" y="979991"/>
            <a:ext cx="10378437" cy="4351338"/>
          </a:xfrm>
          <a:prstGeom prst="rect">
            <a:avLst/>
          </a:prstGeom>
          <a:noFill/>
          <a:ln>
            <a:noFill/>
          </a:ln>
        </p:spPr>
        <p:txBody>
          <a:bodyPr spcFirstLastPara="1" wrap="square" lIns="91425" tIns="45700" rIns="91425" bIns="45700" anchor="t" anchorCtr="0">
            <a:noAutofit/>
          </a:bodyPr>
          <a:lstStyle/>
          <a:p>
            <a:pPr marL="0" indent="0">
              <a:spcBef>
                <a:spcPts val="0"/>
              </a:spcBef>
              <a:buSzPts val="2800"/>
              <a:buNone/>
            </a:pPr>
            <a:endParaRPr lang="en-US">
              <a:latin typeface="Montserrat"/>
            </a:endParaRPr>
          </a:p>
          <a:p>
            <a:pPr marL="0" indent="0">
              <a:spcBef>
                <a:spcPts val="0"/>
              </a:spcBef>
              <a:buSzPts val="2800"/>
              <a:buNone/>
            </a:pPr>
            <a:endParaRPr lang="en-US" sz="2000">
              <a:latin typeface="Montserrat"/>
            </a:endParaRPr>
          </a:p>
          <a:p>
            <a:pPr marL="285750" indent="-285750"/>
            <a:r>
              <a:rPr lang="en-US" sz="2000" b="1">
                <a:solidFill>
                  <a:schemeClr val="tx1">
                    <a:lumMod val="95000"/>
                    <a:lumOff val="5000"/>
                  </a:schemeClr>
                </a:solidFill>
                <a:latin typeface="Montserrat"/>
                <a:cs typeface="Calibri"/>
              </a:rPr>
              <a:t>Proposal: </a:t>
            </a:r>
            <a:r>
              <a:rPr lang="en-US" sz="2000">
                <a:solidFill>
                  <a:schemeClr val="tx1">
                    <a:lumMod val="95000"/>
                    <a:lumOff val="5000"/>
                  </a:schemeClr>
                </a:solidFill>
                <a:latin typeface="Montserrat"/>
                <a:cs typeface="Calibri"/>
              </a:rPr>
              <a:t>GMU proposes an Accelerated College Pathways Academy focused on IT, expanding Mason's tech talent degree programs, and having students graduate with an Associate's degree along with their high school diploma.</a:t>
            </a:r>
            <a:endParaRPr lang="en-US" sz="2000">
              <a:solidFill>
                <a:schemeClr val="tx1">
                  <a:lumMod val="95000"/>
                  <a:lumOff val="5000"/>
                </a:schemeClr>
              </a:solidFill>
              <a:latin typeface="Montserrat"/>
            </a:endParaRPr>
          </a:p>
          <a:p>
            <a:pPr marL="285750" indent="-285750"/>
            <a:r>
              <a:rPr lang="en-US" sz="2000" b="1">
                <a:solidFill>
                  <a:schemeClr val="tx1">
                    <a:lumMod val="95000"/>
                    <a:lumOff val="5000"/>
                  </a:schemeClr>
                </a:solidFill>
                <a:latin typeface="Montserrat"/>
                <a:cs typeface="Calibri"/>
              </a:rPr>
              <a:t>K-12 Education Partners: </a:t>
            </a:r>
            <a:r>
              <a:rPr lang="en-US" sz="2000">
                <a:solidFill>
                  <a:schemeClr val="tx1">
                    <a:lumMod val="95000"/>
                    <a:lumOff val="5000"/>
                  </a:schemeClr>
                </a:solidFill>
                <a:latin typeface="Montserrat"/>
                <a:cs typeface="Calibri"/>
              </a:rPr>
              <a:t>Fairfax County</a:t>
            </a:r>
            <a:endParaRPr lang="en-US" sz="2000">
              <a:solidFill>
                <a:schemeClr val="tx1">
                  <a:lumMod val="95000"/>
                  <a:lumOff val="5000"/>
                </a:schemeClr>
              </a:solidFill>
              <a:latin typeface="Montserrat"/>
            </a:endParaRPr>
          </a:p>
          <a:p>
            <a:pPr marL="285750" indent="-285750"/>
            <a:r>
              <a:rPr lang="en-US" sz="2000" b="1">
                <a:solidFill>
                  <a:schemeClr val="tx1">
                    <a:lumMod val="95000"/>
                    <a:lumOff val="5000"/>
                  </a:schemeClr>
                </a:solidFill>
                <a:latin typeface="Montserrat"/>
                <a:cs typeface="Calibri"/>
              </a:rPr>
              <a:t>Higher Education Partners: </a:t>
            </a:r>
            <a:r>
              <a:rPr lang="en-US" sz="2000">
                <a:solidFill>
                  <a:schemeClr val="tx1">
                    <a:lumMod val="95000"/>
                    <a:lumOff val="5000"/>
                  </a:schemeClr>
                </a:solidFill>
                <a:latin typeface="Montserrat"/>
                <a:cs typeface="Calibri"/>
              </a:rPr>
              <a:t>Northern Virginia Community College</a:t>
            </a:r>
            <a:endParaRPr lang="en-US" sz="2000">
              <a:solidFill>
                <a:schemeClr val="tx1">
                  <a:lumMod val="95000"/>
                  <a:lumOff val="5000"/>
                </a:schemeClr>
              </a:solidFill>
              <a:latin typeface="Montserrat"/>
            </a:endParaRPr>
          </a:p>
          <a:p>
            <a:pPr marL="285750" indent="-285750"/>
            <a:r>
              <a:rPr lang="en-US" sz="2000" b="1">
                <a:solidFill>
                  <a:schemeClr val="tx1">
                    <a:lumMod val="95000"/>
                    <a:lumOff val="5000"/>
                  </a:schemeClr>
                </a:solidFill>
                <a:latin typeface="Montserrat"/>
                <a:cs typeface="Calibri"/>
              </a:rPr>
              <a:t>Nonprofit Partners:</a:t>
            </a:r>
            <a:r>
              <a:rPr lang="en-US" sz="2000">
                <a:solidFill>
                  <a:schemeClr val="tx1">
                    <a:lumMod val="95000"/>
                    <a:lumOff val="5000"/>
                  </a:schemeClr>
                </a:solidFill>
                <a:latin typeface="Montserrat"/>
                <a:cs typeface="Calibri"/>
              </a:rPr>
              <a:t> Fairfax County Economic Development Administration, Northern Virginia Technology Council </a:t>
            </a:r>
          </a:p>
          <a:p>
            <a:pPr marL="285750" indent="-285750"/>
            <a:r>
              <a:rPr lang="en-US" sz="2000" b="1">
                <a:solidFill>
                  <a:schemeClr val="tx1">
                    <a:lumMod val="95000"/>
                    <a:lumOff val="5000"/>
                  </a:schemeClr>
                </a:solidFill>
                <a:latin typeface="Montserrat"/>
                <a:cs typeface="Calibri"/>
              </a:rPr>
              <a:t>Industry Partners: </a:t>
            </a:r>
            <a:r>
              <a:rPr lang="en-US" sz="2000">
                <a:solidFill>
                  <a:schemeClr val="tx1">
                    <a:lumMod val="95000"/>
                    <a:lumOff val="5000"/>
                  </a:schemeClr>
                </a:solidFill>
                <a:latin typeface="Montserrat"/>
                <a:cs typeface="Calibri"/>
              </a:rPr>
              <a:t>GMU proposed building on their pre-existing relationships with private partners such as Booz Allen, Genesis Works, Amazon Web Services, Boeing, Peraton</a:t>
            </a: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1805631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1846949"/>
            <a:ext cx="10479225" cy="1466854"/>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r>
              <a:rPr lang="en-US" sz="3600">
                <a:solidFill>
                  <a:schemeClr val="tx1">
                    <a:lumMod val="95000"/>
                    <a:lumOff val="5000"/>
                  </a:schemeClr>
                </a:solidFill>
                <a:latin typeface="Montserrat"/>
              </a:rPr>
              <a:t>MOUNTAIN GATEWAY COMMUNITY COLLEGE</a:t>
            </a:r>
          </a:p>
          <a:p>
            <a:pPr algn="ctr"/>
            <a:endParaRPr lang="en-US" sz="3600">
              <a:solidFill>
                <a:schemeClr val="tx1"/>
              </a:solidFill>
              <a:latin typeface="Montserrat"/>
            </a:endParaRP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35</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408631" y="3005669"/>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579405" y="325912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1713571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222" name="Google Shape;222;p8"/>
          <p:cNvSpPr txBox="1">
            <a:spLocks noGrp="1"/>
          </p:cNvSpPr>
          <p:nvPr>
            <p:ph type="body" idx="1"/>
          </p:nvPr>
        </p:nvSpPr>
        <p:spPr>
          <a:xfrm>
            <a:off x="916598" y="979991"/>
            <a:ext cx="10378437" cy="4351338"/>
          </a:xfrm>
          <a:prstGeom prst="rect">
            <a:avLst/>
          </a:prstGeom>
          <a:noFill/>
          <a:ln>
            <a:noFill/>
          </a:ln>
        </p:spPr>
        <p:txBody>
          <a:bodyPr spcFirstLastPara="1" wrap="square" lIns="91425" tIns="45700" rIns="91425" bIns="45700" anchor="t" anchorCtr="0">
            <a:noAutofit/>
          </a:bodyPr>
          <a:lstStyle/>
          <a:p>
            <a:pPr marL="0" indent="0">
              <a:spcBef>
                <a:spcPts val="0"/>
              </a:spcBef>
              <a:buSzPts val="2800"/>
              <a:buNone/>
            </a:pPr>
            <a:endParaRPr lang="en-US">
              <a:latin typeface="Montserrat"/>
            </a:endParaRPr>
          </a:p>
          <a:p>
            <a:pPr marL="0" indent="0">
              <a:spcBef>
                <a:spcPts val="0"/>
              </a:spcBef>
              <a:buSzPts val="2800"/>
              <a:buNone/>
            </a:pPr>
            <a:endParaRPr lang="en-US" sz="2000">
              <a:latin typeface="Montserrat"/>
            </a:endParaRPr>
          </a:p>
          <a:p>
            <a:pPr marL="285750" indent="-285750"/>
            <a:r>
              <a:rPr lang="en-US" sz="2000" b="1">
                <a:solidFill>
                  <a:schemeClr val="tx1">
                    <a:lumMod val="95000"/>
                    <a:lumOff val="5000"/>
                  </a:schemeClr>
                </a:solidFill>
                <a:latin typeface="Montserrat"/>
                <a:cs typeface="Calibri"/>
              </a:rPr>
              <a:t>Proposal: </a:t>
            </a:r>
            <a:r>
              <a:rPr lang="en-US" sz="2000">
                <a:solidFill>
                  <a:schemeClr val="tx1">
                    <a:lumMod val="95000"/>
                    <a:lumOff val="5000"/>
                  </a:schemeClr>
                </a:solidFill>
                <a:latin typeface="Montserrat"/>
                <a:cs typeface="Calibri"/>
              </a:rPr>
              <a:t>MGCC proposes a high school IT Academy focused on cybersecurity, cloud community, and IT technical support. Students will be able to earn credentials in various coding languages, including AWS Certified Cloud Practitioner.  </a:t>
            </a:r>
            <a:endParaRPr lang="en-US" sz="2000">
              <a:solidFill>
                <a:schemeClr val="tx1">
                  <a:lumMod val="95000"/>
                  <a:lumOff val="5000"/>
                </a:schemeClr>
              </a:solidFill>
              <a:latin typeface="Montserrat"/>
            </a:endParaRPr>
          </a:p>
          <a:p>
            <a:pPr marL="285750" indent="-285750"/>
            <a:r>
              <a:rPr lang="en-US" sz="2000" b="1">
                <a:solidFill>
                  <a:schemeClr val="tx1">
                    <a:lumMod val="95000"/>
                    <a:lumOff val="5000"/>
                  </a:schemeClr>
                </a:solidFill>
                <a:latin typeface="Montserrat"/>
                <a:cs typeface="Calibri"/>
              </a:rPr>
              <a:t>K-12 Education Partners: </a:t>
            </a:r>
            <a:r>
              <a:rPr lang="en-US" sz="2000">
                <a:solidFill>
                  <a:schemeClr val="tx1">
                    <a:lumMod val="95000"/>
                    <a:lumOff val="5000"/>
                  </a:schemeClr>
                </a:solidFill>
                <a:latin typeface="Montserrat"/>
                <a:cs typeface="Calibri"/>
              </a:rPr>
              <a:t>Alleghany Highlands County, Bath County, Rockbridge County, Botetourt County, and City of Buena Vista Public Schools  </a:t>
            </a:r>
            <a:endParaRPr lang="en-US" sz="2000">
              <a:solidFill>
                <a:schemeClr val="tx1">
                  <a:lumMod val="95000"/>
                  <a:lumOff val="5000"/>
                </a:schemeClr>
              </a:solidFill>
              <a:latin typeface="Montserrat"/>
            </a:endParaRPr>
          </a:p>
          <a:p>
            <a:pPr marL="285750" indent="-285750"/>
            <a:r>
              <a:rPr lang="en-US" sz="2000" b="1">
                <a:solidFill>
                  <a:schemeClr val="tx1">
                    <a:lumMod val="95000"/>
                    <a:lumOff val="5000"/>
                  </a:schemeClr>
                </a:solidFill>
                <a:latin typeface="Montserrat"/>
                <a:cs typeface="Calibri"/>
              </a:rPr>
              <a:t>Higher Education Partners: </a:t>
            </a:r>
            <a:r>
              <a:rPr lang="en-US" sz="2000">
                <a:solidFill>
                  <a:schemeClr val="tx1">
                    <a:lumMod val="95000"/>
                    <a:lumOff val="5000"/>
                  </a:schemeClr>
                </a:solidFill>
                <a:latin typeface="Montserrat"/>
                <a:cs typeface="Calibri"/>
              </a:rPr>
              <a:t>Virginia Military Institute, Washington &amp; Lee University, Radford University </a:t>
            </a:r>
            <a:endParaRPr lang="en-US" sz="2000">
              <a:solidFill>
                <a:schemeClr val="tx1">
                  <a:lumMod val="95000"/>
                  <a:lumOff val="5000"/>
                </a:schemeClr>
              </a:solidFill>
              <a:latin typeface="Montserrat"/>
            </a:endParaRPr>
          </a:p>
          <a:p>
            <a:pPr marL="285750" indent="-285750"/>
            <a:r>
              <a:rPr lang="en-US" sz="2000" b="1">
                <a:solidFill>
                  <a:schemeClr val="tx1">
                    <a:lumMod val="95000"/>
                    <a:lumOff val="5000"/>
                  </a:schemeClr>
                </a:solidFill>
                <a:latin typeface="Montserrat"/>
                <a:cs typeface="Calibri"/>
              </a:rPr>
              <a:t>Nonprofit Partners:</a:t>
            </a:r>
            <a:r>
              <a:rPr lang="en-US" sz="2000">
                <a:solidFill>
                  <a:schemeClr val="tx1">
                    <a:lumMod val="95000"/>
                    <a:lumOff val="5000"/>
                  </a:schemeClr>
                </a:solidFill>
                <a:latin typeface="Montserrat"/>
                <a:cs typeface="Calibri"/>
              </a:rPr>
              <a:t> Impact Advisors, Rockbridge Regional Public Safety Communication Center  </a:t>
            </a:r>
            <a:endParaRPr lang="en-US">
              <a:solidFill>
                <a:schemeClr val="tx1">
                  <a:lumMod val="95000"/>
                  <a:lumOff val="5000"/>
                </a:schemeClr>
              </a:solidFill>
              <a:latin typeface="Montserrat"/>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3248772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NORFOLK STATE UNIVERSITY</a:t>
            </a:r>
            <a:endParaRPr lang="en-US"/>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37</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3960446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285750" indent="-285750"/>
            <a:r>
              <a:rPr lang="en-US" sz="2400" b="1">
                <a:solidFill>
                  <a:schemeClr val="tx1">
                    <a:lumMod val="95000"/>
                    <a:lumOff val="5000"/>
                  </a:schemeClr>
                </a:solidFill>
                <a:latin typeface="Montserrat"/>
                <a:cs typeface="Calibri"/>
              </a:rPr>
              <a:t>Proposal: </a:t>
            </a:r>
            <a:r>
              <a:rPr lang="en-US" sz="2400">
                <a:solidFill>
                  <a:schemeClr val="tx1">
                    <a:lumMod val="95000"/>
                    <a:lumOff val="5000"/>
                  </a:schemeClr>
                </a:solidFill>
                <a:latin typeface="Montserrat"/>
                <a:cs typeface="Calibri"/>
              </a:rPr>
              <a:t>NSU proposes a PreK-2nd grade "reading for STEAM" (science, technology, engineering, arts, and mathematics) gifted school focused on early literacy skills. The school will provide an opportunity for early identification of Gifted and Talented education among underrepresented student. </a:t>
            </a:r>
          </a:p>
          <a:p>
            <a:pPr marL="285750" indent="-285750"/>
            <a:r>
              <a:rPr lang="en-US" sz="2400" b="1">
                <a:solidFill>
                  <a:schemeClr val="tx1">
                    <a:lumMod val="95000"/>
                    <a:lumOff val="5000"/>
                  </a:schemeClr>
                </a:solidFill>
                <a:latin typeface="Montserrat"/>
                <a:cs typeface="Calibri"/>
              </a:rPr>
              <a:t>Nonprofit Partners:</a:t>
            </a:r>
            <a:r>
              <a:rPr lang="en-US" sz="2400">
                <a:solidFill>
                  <a:schemeClr val="tx1">
                    <a:lumMod val="95000"/>
                    <a:lumOff val="5000"/>
                  </a:schemeClr>
                </a:solidFill>
                <a:latin typeface="Montserrat"/>
                <a:cs typeface="Calibri"/>
              </a:rPr>
              <a:t> Top Ladies of Distinction Hampton Roads Chapter</a:t>
            </a:r>
            <a:endParaRPr lang="en-US">
              <a:solidFill>
                <a:schemeClr val="tx1">
                  <a:lumMod val="95000"/>
                  <a:lumOff val="5000"/>
                </a:schemeClr>
              </a:solidFill>
              <a:latin typeface="Montserrat"/>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2467585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9134035" cy="1015663"/>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TOP CHALLENGES / TOP OPPORTUNITIES</a:t>
            </a:r>
          </a:p>
          <a:p>
            <a:pPr algn="ctr"/>
            <a:endParaRPr lang="en-US" sz="2800" cap="small">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
        <p:nvSpPr>
          <p:cNvPr id="9" name="Rectangle 8">
            <a:extLst>
              <a:ext uri="{FF2B5EF4-FFF2-40B4-BE49-F238E27FC236}">
                <a16:creationId xmlns:a16="http://schemas.microsoft.com/office/drawing/2014/main" id="{FB31A92F-6E87-84A7-4021-77888DE9A9A9}"/>
              </a:ext>
            </a:extLst>
          </p:cNvPr>
          <p:cNvSpPr/>
          <p:nvPr/>
        </p:nvSpPr>
        <p:spPr>
          <a:xfrm>
            <a:off x="1400577"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sz="1800" b="1">
                <a:latin typeface="Montserrat"/>
                <a:cs typeface="Arial"/>
              </a:rPr>
              <a:t>Top Challenges</a:t>
            </a:r>
            <a:endParaRPr lang="en-US" sz="1800">
              <a:latin typeface="Montserrat"/>
            </a:endParaRPr>
          </a:p>
          <a:p>
            <a:r>
              <a:rPr lang="en-US" sz="1800">
                <a:latin typeface="Montserrat"/>
                <a:ea typeface="+mn-lt"/>
                <a:cs typeface="+mn-lt"/>
              </a:rPr>
              <a:t>•Recruiting Highly Qualified Teachers</a:t>
            </a:r>
            <a:endParaRPr lang="en-US" sz="1800">
              <a:latin typeface="Montserrat"/>
              <a:cs typeface="Arial"/>
            </a:endParaRPr>
          </a:p>
          <a:p>
            <a:r>
              <a:rPr lang="en-US" sz="1800">
                <a:latin typeface="Montserrat"/>
                <a:ea typeface="+mn-lt"/>
                <a:cs typeface="+mn-lt"/>
              </a:rPr>
              <a:t>•Retaining Highly Qualified Teachers</a:t>
            </a:r>
            <a:endParaRPr lang="en-US" sz="1800">
              <a:latin typeface="Montserrat"/>
              <a:cs typeface="Arial"/>
            </a:endParaRPr>
          </a:p>
          <a:p>
            <a:r>
              <a:rPr lang="en-US" sz="1800">
                <a:latin typeface="Montserrat"/>
                <a:ea typeface="+mn-lt"/>
                <a:cs typeface="+mn-lt"/>
              </a:rPr>
              <a:t>•Having enough space to grow </a:t>
            </a:r>
            <a:endParaRPr lang="en-US" sz="1800">
              <a:latin typeface="Montserrat"/>
              <a:cs typeface="Arial"/>
            </a:endParaRPr>
          </a:p>
          <a:p>
            <a:pPr algn="ctr"/>
            <a:endParaRPr lang="en-US">
              <a:cs typeface="Arial"/>
            </a:endParaRPr>
          </a:p>
        </p:txBody>
      </p:sp>
      <p:sp>
        <p:nvSpPr>
          <p:cNvPr id="10" name="Rectangle 9">
            <a:extLst>
              <a:ext uri="{FF2B5EF4-FFF2-40B4-BE49-F238E27FC236}">
                <a16:creationId xmlns:a16="http://schemas.microsoft.com/office/drawing/2014/main" id="{86A47EE7-C747-3562-6A96-BF7166C7DD08}"/>
              </a:ext>
            </a:extLst>
          </p:cNvPr>
          <p:cNvSpPr/>
          <p:nvPr/>
        </p:nvSpPr>
        <p:spPr>
          <a:xfrm>
            <a:off x="6230154"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sz="1600" b="1">
                <a:latin typeface="Montserrat"/>
                <a:cs typeface="Arial"/>
              </a:rPr>
              <a:t>Top Opportunities</a:t>
            </a:r>
            <a:endParaRPr lang="en-US">
              <a:cs typeface="Arial"/>
            </a:endParaRPr>
          </a:p>
          <a:p>
            <a:r>
              <a:rPr lang="en-US" sz="1600">
                <a:latin typeface="Montserrat"/>
                <a:ea typeface="+mn-lt"/>
                <a:cs typeface="+mn-lt"/>
              </a:rPr>
              <a:t>•Opportunity to positively impact K-12 education</a:t>
            </a:r>
            <a:endParaRPr lang="en-US" sz="1600">
              <a:latin typeface="Montserrat"/>
            </a:endParaRPr>
          </a:p>
          <a:p>
            <a:r>
              <a:rPr lang="en-US" sz="1600">
                <a:latin typeface="Montserrat"/>
                <a:ea typeface="+mn-lt"/>
                <a:cs typeface="+mn-lt"/>
              </a:rPr>
              <a:t>•Opportunity to meet the needs of diverse learners</a:t>
            </a:r>
            <a:endParaRPr lang="en-US" sz="1600">
              <a:latin typeface="Montserrat"/>
            </a:endParaRPr>
          </a:p>
          <a:p>
            <a:r>
              <a:rPr lang="en-US" sz="1600">
                <a:latin typeface="Montserrat"/>
                <a:ea typeface="+mn-lt"/>
                <a:cs typeface="+mn-lt"/>
              </a:rPr>
              <a:t>•Opportunity to engage in meaningful research that positively impacts diverse student populations</a:t>
            </a:r>
            <a:endParaRPr lang="en-US" sz="1600">
              <a:latin typeface="Montserrat"/>
            </a:endParaRPr>
          </a:p>
          <a:p>
            <a:r>
              <a:rPr lang="en-US" sz="1600">
                <a:latin typeface="Montserrat"/>
                <a:ea typeface="+mn-lt"/>
                <a:cs typeface="+mn-lt"/>
              </a:rPr>
              <a:t>•Opportunity to impact teacher education candidates as they develop</a:t>
            </a:r>
            <a:endParaRPr lang="en-US" sz="1600">
              <a:latin typeface="Montserrat"/>
            </a:endParaRPr>
          </a:p>
          <a:p>
            <a:r>
              <a:rPr lang="en-US" sz="1600">
                <a:latin typeface="Montserrat"/>
                <a:ea typeface="+mn-lt"/>
                <a:cs typeface="+mn-lt"/>
              </a:rPr>
              <a:t>•Opportunity to support families with the education of their children</a:t>
            </a:r>
            <a:endParaRPr lang="en-US" sz="1600">
              <a:latin typeface="Montserrat"/>
            </a:endParaRPr>
          </a:p>
          <a:p>
            <a:pPr algn="ctr"/>
            <a:endParaRPr lang="en-US">
              <a:cs typeface="Arial"/>
            </a:endParaRPr>
          </a:p>
        </p:txBody>
      </p:sp>
    </p:spTree>
    <p:extLst>
      <p:ext uri="{BB962C8B-B14F-4D97-AF65-F5344CB8AC3E}">
        <p14:creationId xmlns:p14="http://schemas.microsoft.com/office/powerpoint/2010/main" val="304787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360395"/>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940442" y="495375"/>
            <a:ext cx="10311263" cy="738664"/>
          </a:xfrm>
          <a:prstGeom prst="rect">
            <a:avLst/>
          </a:prstGeom>
          <a:noFill/>
        </p:spPr>
        <p:txBody>
          <a:bodyPr wrap="square" lIns="91440" tIns="45720" rIns="91440" bIns="45720" rtlCol="0" anchor="t">
            <a:spAutoFit/>
          </a:bodyPr>
          <a:lstStyle/>
          <a:p>
            <a:pPr algn="ctr"/>
            <a:r>
              <a:rPr lang="en-US" sz="2800" cap="all">
                <a:solidFill>
                  <a:srgbClr val="FFFFFF"/>
                </a:solidFill>
                <a:latin typeface="Montserrat"/>
              </a:rPr>
              <a:t>PLANNING GRANT APPLICATION EVALUATION RUBRIC</a:t>
            </a:r>
            <a:endParaRPr lang="en-US">
              <a:solidFill>
                <a:srgbClr val="FFFFFF"/>
              </a:solidFill>
              <a:latin typeface="Montserrat"/>
            </a:endParaRPr>
          </a:p>
          <a:p>
            <a:endParaRPr lang="en-US">
              <a:solidFill>
                <a:srgbClr val="FFFFFF"/>
              </a:solidFill>
              <a:latin typeface="Montserrat"/>
            </a:endParaRPr>
          </a:p>
        </p:txBody>
      </p:sp>
      <p:pic>
        <p:nvPicPr>
          <p:cNvPr id="7" name="Picture 7">
            <a:extLst>
              <a:ext uri="{FF2B5EF4-FFF2-40B4-BE49-F238E27FC236}">
                <a16:creationId xmlns:a16="http://schemas.microsoft.com/office/drawing/2014/main" id="{9B5D2EB1-477E-2677-CCAB-B019A7E202D6}"/>
              </a:ext>
            </a:extLst>
          </p:cNvPr>
          <p:cNvPicPr>
            <a:picLocks noChangeAspect="1"/>
          </p:cNvPicPr>
          <p:nvPr/>
        </p:nvPicPr>
        <p:blipFill>
          <a:blip r:embed="rId4"/>
          <a:stretch>
            <a:fillRect/>
          </a:stretch>
        </p:blipFill>
        <p:spPr>
          <a:xfrm>
            <a:off x="3597765" y="1169385"/>
            <a:ext cx="5015955" cy="4966444"/>
          </a:xfrm>
          <a:prstGeom prst="rect">
            <a:avLst/>
          </a:prstGeom>
        </p:spPr>
      </p:pic>
    </p:spTree>
    <p:extLst>
      <p:ext uri="{BB962C8B-B14F-4D97-AF65-F5344CB8AC3E}">
        <p14:creationId xmlns:p14="http://schemas.microsoft.com/office/powerpoint/2010/main" val="3798659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OLD DOMINION UNIVERSITY (IB MIDDLE YEARS)</a:t>
            </a:r>
            <a:endParaRPr lang="en-US">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40</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2656885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285750" indent="-285750"/>
            <a:r>
              <a:rPr lang="en-US" sz="2400" b="1">
                <a:solidFill>
                  <a:schemeClr val="tx1">
                    <a:lumMod val="95000"/>
                    <a:lumOff val="5000"/>
                  </a:schemeClr>
                </a:solidFill>
                <a:latin typeface="Montserrat"/>
                <a:cs typeface="Calibri"/>
              </a:rPr>
              <a:t>Proposal: </a:t>
            </a:r>
            <a:r>
              <a:rPr lang="en-US" sz="2400">
                <a:solidFill>
                  <a:schemeClr val="tx1">
                    <a:lumMod val="95000"/>
                    <a:lumOff val="5000"/>
                  </a:schemeClr>
                </a:solidFill>
                <a:latin typeface="Montserrat"/>
                <a:cs typeface="Calibri"/>
              </a:rPr>
              <a:t>ODU proposes an International Baccalaureate middle school (6-8) that incorporates computer science into the IB Middle Years program. The curriculum will be designed to prepare students for three tracks in high school – a career track, an IB track, and a dual enrollment track with Tidewater Community College.  </a:t>
            </a:r>
          </a:p>
          <a:p>
            <a:pPr marL="285750" indent="-285750"/>
            <a:r>
              <a:rPr lang="en-US" sz="2400" b="1">
                <a:solidFill>
                  <a:schemeClr val="tx1">
                    <a:lumMod val="95000"/>
                    <a:lumOff val="5000"/>
                  </a:schemeClr>
                </a:solidFill>
                <a:latin typeface="Montserrat"/>
                <a:cs typeface="Calibri"/>
              </a:rPr>
              <a:t>K-12 Education Partners: </a:t>
            </a:r>
            <a:r>
              <a:rPr lang="en-US" sz="2400">
                <a:solidFill>
                  <a:schemeClr val="tx1">
                    <a:lumMod val="95000"/>
                    <a:lumOff val="5000"/>
                  </a:schemeClr>
                </a:solidFill>
                <a:latin typeface="Montserrat"/>
                <a:cs typeface="Calibri"/>
              </a:rPr>
              <a:t>Chesapeake City Public Schools  </a:t>
            </a:r>
            <a:endParaRPr lang="en-US" sz="2400">
              <a:solidFill>
                <a:schemeClr val="tx1">
                  <a:lumMod val="95000"/>
                  <a:lumOff val="5000"/>
                </a:schemeClr>
              </a:solidFill>
              <a:latin typeface="Montserrat"/>
            </a:endParaRPr>
          </a:p>
          <a:p>
            <a:pPr marL="285750" indent="-285750"/>
            <a:r>
              <a:rPr lang="en-US" sz="2400" b="1">
                <a:solidFill>
                  <a:schemeClr val="tx1">
                    <a:lumMod val="95000"/>
                    <a:lumOff val="5000"/>
                  </a:schemeClr>
                </a:solidFill>
                <a:latin typeface="Montserrat"/>
                <a:cs typeface="Calibri"/>
              </a:rPr>
              <a:t>Higher Education Partners: </a:t>
            </a:r>
            <a:r>
              <a:rPr lang="en-US" sz="2400">
                <a:solidFill>
                  <a:schemeClr val="tx1">
                    <a:lumMod val="95000"/>
                    <a:lumOff val="5000"/>
                  </a:schemeClr>
                </a:solidFill>
                <a:latin typeface="Montserrat"/>
                <a:cs typeface="Calibri"/>
              </a:rPr>
              <a:t>Tidewater Community College </a:t>
            </a:r>
          </a:p>
          <a:p>
            <a:pPr marL="285750" indent="-285750"/>
            <a:r>
              <a:rPr lang="en-US" sz="2400" b="1">
                <a:solidFill>
                  <a:schemeClr val="tx1">
                    <a:lumMod val="95000"/>
                    <a:lumOff val="5000"/>
                  </a:schemeClr>
                </a:solidFill>
                <a:latin typeface="Montserrat"/>
                <a:cs typeface="Calibri"/>
              </a:rPr>
              <a:t>Nonprofit Partners:</a:t>
            </a:r>
            <a:r>
              <a:rPr lang="en-US" sz="2400">
                <a:solidFill>
                  <a:schemeClr val="tx1">
                    <a:lumMod val="95000"/>
                    <a:lumOff val="5000"/>
                  </a:schemeClr>
                </a:solidFill>
                <a:latin typeface="Montserrat"/>
                <a:cs typeface="Calibri"/>
              </a:rPr>
              <a:t> Computer science network led by </a:t>
            </a:r>
            <a:r>
              <a:rPr lang="en-US" sz="2400" err="1">
                <a:solidFill>
                  <a:schemeClr val="tx1">
                    <a:lumMod val="95000"/>
                    <a:lumOff val="5000"/>
                  </a:schemeClr>
                </a:solidFill>
                <a:latin typeface="Montserrat"/>
                <a:cs typeface="Calibri"/>
              </a:rPr>
              <a:t>CodeVA</a:t>
            </a:r>
            <a:r>
              <a:rPr lang="en-US" sz="2400">
                <a:solidFill>
                  <a:schemeClr val="tx1">
                    <a:lumMod val="95000"/>
                    <a:lumOff val="5000"/>
                  </a:schemeClr>
                </a:solidFill>
                <a:latin typeface="Montserrat"/>
                <a:cs typeface="Calibri"/>
              </a:rPr>
              <a:t> </a:t>
            </a:r>
            <a:endParaRPr lang="en-US">
              <a:solidFill>
                <a:schemeClr val="tx1">
                  <a:lumMod val="95000"/>
                  <a:lumOff val="5000"/>
                </a:schemeClr>
              </a:solidFill>
              <a:latin typeface="Montserrat"/>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4139728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9134035" cy="1015663"/>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TOP CHALLENGES / TOP OPPORTUNITIES</a:t>
            </a:r>
          </a:p>
          <a:p>
            <a:pPr algn="ctr"/>
            <a:endParaRPr lang="en-US" sz="2800" cap="small">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
        <p:nvSpPr>
          <p:cNvPr id="9" name="Rectangle 8">
            <a:extLst>
              <a:ext uri="{FF2B5EF4-FFF2-40B4-BE49-F238E27FC236}">
                <a16:creationId xmlns:a16="http://schemas.microsoft.com/office/drawing/2014/main" id="{FB31A92F-6E87-84A7-4021-77888DE9A9A9}"/>
              </a:ext>
            </a:extLst>
          </p:cNvPr>
          <p:cNvSpPr/>
          <p:nvPr/>
        </p:nvSpPr>
        <p:spPr>
          <a:xfrm>
            <a:off x="1400577"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sz="1600" b="1">
                <a:latin typeface="Montserrat"/>
                <a:cs typeface="Arial"/>
              </a:rPr>
              <a:t>Top Challenges</a:t>
            </a:r>
            <a:endParaRPr lang="en-US" sz="1600">
              <a:cs typeface="Arial"/>
            </a:endParaRPr>
          </a:p>
          <a:p>
            <a:r>
              <a:rPr lang="en-US" sz="1600">
                <a:latin typeface="Montserrat"/>
                <a:ea typeface="+mn-lt"/>
                <a:cs typeface="+mn-lt"/>
              </a:rPr>
              <a:t>•Staffing during times of teacher shortage</a:t>
            </a:r>
            <a:endParaRPr lang="en-US" sz="1600">
              <a:latin typeface="Montserrat"/>
            </a:endParaRPr>
          </a:p>
          <a:p>
            <a:r>
              <a:rPr lang="en-US" sz="1600">
                <a:latin typeface="Montserrat"/>
                <a:ea typeface="+mn-lt"/>
                <a:cs typeface="+mn-lt"/>
              </a:rPr>
              <a:t>•Teacher licensure regulations</a:t>
            </a:r>
            <a:endParaRPr lang="en-US" sz="1600">
              <a:latin typeface="Montserrat"/>
            </a:endParaRPr>
          </a:p>
          <a:p>
            <a:r>
              <a:rPr lang="en-US" sz="1600">
                <a:latin typeface="Montserrat"/>
                <a:ea typeface="+mn-lt"/>
                <a:cs typeface="+mn-lt"/>
              </a:rPr>
              <a:t>•Time required for professional development</a:t>
            </a:r>
            <a:endParaRPr lang="en-US" sz="1600">
              <a:latin typeface="Montserrat"/>
            </a:endParaRPr>
          </a:p>
          <a:p>
            <a:r>
              <a:rPr lang="en-US" sz="1600">
                <a:latin typeface="Montserrat"/>
                <a:ea typeface="+mn-lt"/>
                <a:cs typeface="+mn-lt"/>
              </a:rPr>
              <a:t>•Logistics (i.e. – scheduling)</a:t>
            </a:r>
            <a:endParaRPr lang="en-US" sz="1600">
              <a:latin typeface="Montserrat"/>
            </a:endParaRPr>
          </a:p>
          <a:p>
            <a:r>
              <a:rPr lang="en-US" sz="1600">
                <a:latin typeface="Montserrat"/>
                <a:ea typeface="+mn-lt"/>
                <a:cs typeface="+mn-lt"/>
              </a:rPr>
              <a:t>•Navigating different research approval structures</a:t>
            </a:r>
            <a:endParaRPr lang="en-US" sz="1600">
              <a:latin typeface="Montserrat"/>
            </a:endParaRPr>
          </a:p>
          <a:p>
            <a:r>
              <a:rPr lang="en-US" sz="1600">
                <a:latin typeface="Montserrat"/>
                <a:ea typeface="+mn-lt"/>
                <a:cs typeface="+mn-lt"/>
              </a:rPr>
              <a:t>•Alignment of vision across institutions</a:t>
            </a:r>
            <a:endParaRPr lang="en-US" sz="1600">
              <a:latin typeface="Montserrat"/>
            </a:endParaRPr>
          </a:p>
          <a:p>
            <a:r>
              <a:rPr lang="en-US" sz="1600">
                <a:latin typeface="Montserrat"/>
                <a:ea typeface="+mn-lt"/>
                <a:cs typeface="+mn-lt"/>
              </a:rPr>
              <a:t>•Leadership turnover</a:t>
            </a:r>
            <a:endParaRPr lang="en-US" sz="1600">
              <a:latin typeface="Montserrat"/>
            </a:endParaRPr>
          </a:p>
          <a:p>
            <a:r>
              <a:rPr lang="en-US" sz="1600">
                <a:latin typeface="Montserrat"/>
                <a:ea typeface="+mn-lt"/>
                <a:cs typeface="+mn-lt"/>
              </a:rPr>
              <a:t>•Marketing/messaging the Lab School</a:t>
            </a:r>
            <a:endParaRPr lang="en-US" sz="1600">
              <a:latin typeface="Montserrat"/>
            </a:endParaRPr>
          </a:p>
          <a:p>
            <a:pPr algn="ctr"/>
            <a:endParaRPr lang="en-US">
              <a:cs typeface="Arial"/>
            </a:endParaRPr>
          </a:p>
        </p:txBody>
      </p:sp>
      <p:sp>
        <p:nvSpPr>
          <p:cNvPr id="10" name="Rectangle 9">
            <a:extLst>
              <a:ext uri="{FF2B5EF4-FFF2-40B4-BE49-F238E27FC236}">
                <a16:creationId xmlns:a16="http://schemas.microsoft.com/office/drawing/2014/main" id="{86A47EE7-C747-3562-6A96-BF7166C7DD08}"/>
              </a:ext>
            </a:extLst>
          </p:cNvPr>
          <p:cNvSpPr/>
          <p:nvPr/>
        </p:nvSpPr>
        <p:spPr>
          <a:xfrm>
            <a:off x="6230154"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b="1">
                <a:latin typeface="Montserrat"/>
                <a:cs typeface="Arial"/>
              </a:rPr>
              <a:t>Top Opportunities</a:t>
            </a:r>
            <a:endParaRPr lang="en-US">
              <a:cs typeface="Arial"/>
            </a:endParaRPr>
          </a:p>
          <a:p>
            <a:r>
              <a:rPr lang="en-US">
                <a:latin typeface="Montserrat"/>
                <a:ea typeface="+mn-lt"/>
                <a:cs typeface="+mn-lt"/>
              </a:rPr>
              <a:t>•Intersecting ecological system (connection of the university to the local school division and the community)</a:t>
            </a:r>
            <a:endParaRPr lang="en-US">
              <a:latin typeface="Montserrat"/>
            </a:endParaRPr>
          </a:p>
          <a:p>
            <a:r>
              <a:rPr lang="en-US">
                <a:latin typeface="Montserrat"/>
                <a:ea typeface="+mn-lt"/>
                <a:cs typeface="+mn-lt"/>
              </a:rPr>
              <a:t>•Creates sustainability and the ability to scale.</a:t>
            </a:r>
            <a:endParaRPr lang="en-US">
              <a:latin typeface="Montserrat"/>
            </a:endParaRPr>
          </a:p>
          <a:p>
            <a:r>
              <a:rPr lang="en-US">
                <a:latin typeface="Montserrat"/>
                <a:ea typeface="+mn-lt"/>
                <a:cs typeface="+mn-lt"/>
              </a:rPr>
              <a:t>•Create opportunities to grow the teacher pipeline (industry, pre-service, and career switcher)</a:t>
            </a:r>
            <a:endParaRPr lang="en-US">
              <a:latin typeface="Montserrat"/>
            </a:endParaRPr>
          </a:p>
          <a:p>
            <a:r>
              <a:rPr lang="en-US">
                <a:latin typeface="Montserrat"/>
                <a:ea typeface="+mn-lt"/>
                <a:cs typeface="+mn-lt"/>
              </a:rPr>
              <a:t>•Lab School focus aligns with university priorities and able to leverage university resources to support Lab School initiative.</a:t>
            </a:r>
            <a:endParaRPr lang="en-US">
              <a:latin typeface="Montserrat"/>
            </a:endParaRPr>
          </a:p>
          <a:p>
            <a:r>
              <a:rPr lang="en-US">
                <a:latin typeface="Montserrat"/>
                <a:ea typeface="+mn-lt"/>
                <a:cs typeface="+mn-lt"/>
              </a:rPr>
              <a:t>•Committed partners</a:t>
            </a:r>
            <a:endParaRPr lang="en-US">
              <a:latin typeface="Montserrat"/>
            </a:endParaRPr>
          </a:p>
          <a:p>
            <a:r>
              <a:rPr lang="en-US">
                <a:latin typeface="Montserrat"/>
                <a:ea typeface="+mn-lt"/>
                <a:cs typeface="+mn-lt"/>
              </a:rPr>
              <a:t>•Experienced team members with launching large-scale initiatives</a:t>
            </a:r>
            <a:endParaRPr lang="en-US">
              <a:latin typeface="Montserrat"/>
            </a:endParaRPr>
          </a:p>
          <a:p>
            <a:r>
              <a:rPr lang="en-US">
                <a:latin typeface="Montserrat"/>
                <a:ea typeface="+mn-lt"/>
                <a:cs typeface="+mn-lt"/>
              </a:rPr>
              <a:t>•Preparing our students to meet the demand of the maritime industry</a:t>
            </a:r>
            <a:endParaRPr lang="en-US">
              <a:latin typeface="Montserrat"/>
            </a:endParaRPr>
          </a:p>
          <a:p>
            <a:endParaRPr lang="en-US">
              <a:latin typeface="Montserrat"/>
              <a:cs typeface="Arial"/>
            </a:endParaRPr>
          </a:p>
        </p:txBody>
      </p:sp>
    </p:spTree>
    <p:extLst>
      <p:ext uri="{BB962C8B-B14F-4D97-AF65-F5344CB8AC3E}">
        <p14:creationId xmlns:p14="http://schemas.microsoft.com/office/powerpoint/2010/main" val="3249583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1846949"/>
            <a:ext cx="10479225" cy="1466854"/>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br>
              <a:rPr lang="en-US" sz="3600">
                <a:latin typeface="Montserrat"/>
              </a:rPr>
            </a:br>
            <a:r>
              <a:rPr lang="en-US" sz="3600">
                <a:solidFill>
                  <a:schemeClr val="tx1">
                    <a:lumMod val="95000"/>
                    <a:lumOff val="5000"/>
                  </a:schemeClr>
                </a:solidFill>
                <a:latin typeface="Montserrat"/>
              </a:rPr>
              <a:t>OLD DOMINION UNIVERSITY (MARITIME)</a:t>
            </a: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43</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408631" y="3005669"/>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579405" y="325912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1128569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514350" indent="-285750"/>
            <a:r>
              <a:rPr lang="en-US" sz="2000" b="1">
                <a:solidFill>
                  <a:schemeClr val="tx1">
                    <a:lumMod val="95000"/>
                    <a:lumOff val="5000"/>
                  </a:schemeClr>
                </a:solidFill>
                <a:latin typeface="Montserrat"/>
                <a:cs typeface="Calibri"/>
              </a:rPr>
              <a:t>Proposal: </a:t>
            </a:r>
            <a:r>
              <a:rPr lang="en-US" sz="2000">
                <a:solidFill>
                  <a:schemeClr val="tx1">
                    <a:lumMod val="95000"/>
                    <a:lumOff val="5000"/>
                  </a:schemeClr>
                </a:solidFill>
                <a:latin typeface="Montserrat"/>
                <a:cs typeface="Calibri"/>
              </a:rPr>
              <a:t>Old Dominion University proposes a Maritime and Coastal Innovation Collaboratory, a STEM/CTE high school focused on the maritime industry. One pathway will include a strong focus on career and technical education and prepare students for careers immediately after graduating from high school. A second pathway will focus on preparing students for college programs designed to produce graduates ready for STEM careers in the maritime field. </a:t>
            </a:r>
            <a:r>
              <a:rPr lang="en-US" sz="2000">
                <a:solidFill>
                  <a:schemeClr val="tx1">
                    <a:lumMod val="95000"/>
                    <a:lumOff val="5000"/>
                  </a:schemeClr>
                </a:solidFill>
                <a:latin typeface="Montserrat"/>
                <a:cs typeface="Times New Roman"/>
              </a:rPr>
              <a:t> </a:t>
            </a:r>
            <a:endParaRPr lang="en-US" sz="2000">
              <a:solidFill>
                <a:schemeClr val="tx1">
                  <a:lumMod val="95000"/>
                  <a:lumOff val="5000"/>
                </a:schemeClr>
              </a:solidFill>
              <a:latin typeface="Montserrat"/>
            </a:endParaRPr>
          </a:p>
          <a:p>
            <a:pPr marL="514350" indent="-285750"/>
            <a:r>
              <a:rPr lang="en-US" sz="2000" b="1">
                <a:solidFill>
                  <a:schemeClr val="tx1">
                    <a:lumMod val="95000"/>
                    <a:lumOff val="5000"/>
                  </a:schemeClr>
                </a:solidFill>
                <a:latin typeface="Montserrat"/>
                <a:cs typeface="Calibri"/>
              </a:rPr>
              <a:t>K-12 Education Partners: </a:t>
            </a:r>
            <a:r>
              <a:rPr lang="en-US" sz="2000">
                <a:solidFill>
                  <a:schemeClr val="tx1">
                    <a:lumMod val="95000"/>
                    <a:lumOff val="5000"/>
                  </a:schemeClr>
                </a:solidFill>
                <a:latin typeface="Montserrat"/>
                <a:cs typeface="Calibri"/>
              </a:rPr>
              <a:t>Newport News Public Schools </a:t>
            </a:r>
            <a:r>
              <a:rPr lang="en-US" sz="2000">
                <a:solidFill>
                  <a:schemeClr val="tx1">
                    <a:lumMod val="95000"/>
                    <a:lumOff val="5000"/>
                  </a:schemeClr>
                </a:solidFill>
                <a:latin typeface="Montserrat"/>
                <a:cs typeface="Times New Roman"/>
              </a:rPr>
              <a:t> </a:t>
            </a:r>
            <a:endParaRPr lang="en-US" sz="2000">
              <a:solidFill>
                <a:schemeClr val="tx1">
                  <a:lumMod val="95000"/>
                  <a:lumOff val="5000"/>
                </a:schemeClr>
              </a:solidFill>
              <a:latin typeface="Montserrat"/>
              <a:cs typeface="Calibri"/>
            </a:endParaRPr>
          </a:p>
          <a:p>
            <a:pPr marL="514350" indent="-285750"/>
            <a:r>
              <a:rPr lang="en-US" sz="2000" b="1">
                <a:solidFill>
                  <a:schemeClr val="tx1">
                    <a:lumMod val="95000"/>
                    <a:lumOff val="5000"/>
                  </a:schemeClr>
                </a:solidFill>
                <a:latin typeface="Montserrat"/>
                <a:cs typeface="Calibri"/>
              </a:rPr>
              <a:t>Industry Partners:</a:t>
            </a:r>
            <a:r>
              <a:rPr lang="en-US" sz="2000">
                <a:solidFill>
                  <a:schemeClr val="tx1">
                    <a:lumMod val="95000"/>
                    <a:lumOff val="5000"/>
                  </a:schemeClr>
                </a:solidFill>
                <a:latin typeface="Montserrat"/>
                <a:cs typeface="Calibri"/>
              </a:rPr>
              <a:t> Virginia Space Grant; Newport News Shipbuilding-Huntington Ingalls Industries; Maritime Advisory Board for School of Supply Chain, Logistics, and Maritime Operations; 757 Regional Internship Collaborative; Reinvent Hampton Roads; and the Maritime Industrial Base Ecosystem</a:t>
            </a:r>
            <a:r>
              <a:rPr lang="en-US" sz="1600">
                <a:solidFill>
                  <a:schemeClr val="tx1">
                    <a:lumMod val="95000"/>
                    <a:lumOff val="5000"/>
                  </a:schemeClr>
                </a:solidFill>
                <a:latin typeface="Montserrat"/>
                <a:cs typeface="Calibri"/>
              </a:rPr>
              <a:t> </a:t>
            </a:r>
            <a:endParaRPr lang="en-US" sz="1600">
              <a:solidFill>
                <a:schemeClr val="tx1">
                  <a:lumMod val="95000"/>
                  <a:lumOff val="5000"/>
                </a:schemeClr>
              </a:solidFill>
              <a:latin typeface="Montserrat"/>
            </a:endParaRPr>
          </a:p>
          <a:p>
            <a:pPr marL="285750" indent="-285750"/>
            <a:endParaRPr lang="en-US" sz="2000">
              <a:solidFill>
                <a:schemeClr val="tx1">
                  <a:lumMod val="95000"/>
                  <a:lumOff val="5000"/>
                </a:schemeClr>
              </a:solidFill>
              <a:latin typeface="Montserrat"/>
              <a:cs typeface="Calibri"/>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1019975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9134035" cy="1015663"/>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TOP CHALLENGES / TOP OPPORTUNITIES</a:t>
            </a:r>
          </a:p>
          <a:p>
            <a:pPr algn="ctr"/>
            <a:endParaRPr lang="en-US" sz="2800" cap="small">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
        <p:nvSpPr>
          <p:cNvPr id="9" name="Rectangle 8">
            <a:extLst>
              <a:ext uri="{FF2B5EF4-FFF2-40B4-BE49-F238E27FC236}">
                <a16:creationId xmlns:a16="http://schemas.microsoft.com/office/drawing/2014/main" id="{FB31A92F-6E87-84A7-4021-77888DE9A9A9}"/>
              </a:ext>
            </a:extLst>
          </p:cNvPr>
          <p:cNvSpPr/>
          <p:nvPr/>
        </p:nvSpPr>
        <p:spPr>
          <a:xfrm>
            <a:off x="1400577"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sz="1600" b="1">
                <a:latin typeface="Montserrat"/>
                <a:cs typeface="Arial"/>
              </a:rPr>
              <a:t>Top Challenges </a:t>
            </a:r>
          </a:p>
          <a:p>
            <a:r>
              <a:rPr lang="en-US" sz="1600">
                <a:latin typeface="Montserrat"/>
                <a:ea typeface="+mn-lt"/>
                <a:cs typeface="+mn-lt"/>
              </a:rPr>
              <a:t>•Staffing during times of teacher shortage</a:t>
            </a:r>
            <a:endParaRPr lang="en-US" sz="1600">
              <a:latin typeface="Montserrat"/>
            </a:endParaRPr>
          </a:p>
          <a:p>
            <a:r>
              <a:rPr lang="en-US" sz="1600">
                <a:latin typeface="Montserrat"/>
                <a:ea typeface="+mn-lt"/>
                <a:cs typeface="+mn-lt"/>
              </a:rPr>
              <a:t>•Teacher licensure regulations</a:t>
            </a:r>
            <a:endParaRPr lang="en-US" sz="1600">
              <a:latin typeface="Montserrat"/>
            </a:endParaRPr>
          </a:p>
          <a:p>
            <a:r>
              <a:rPr lang="en-US" sz="1600">
                <a:latin typeface="Montserrat"/>
                <a:ea typeface="+mn-lt"/>
                <a:cs typeface="+mn-lt"/>
              </a:rPr>
              <a:t>•Time required for professional development</a:t>
            </a:r>
            <a:endParaRPr lang="en-US" sz="1600">
              <a:latin typeface="Montserrat"/>
            </a:endParaRPr>
          </a:p>
          <a:p>
            <a:r>
              <a:rPr lang="en-US" sz="1600">
                <a:latin typeface="Montserrat"/>
                <a:ea typeface="+mn-lt"/>
                <a:cs typeface="+mn-lt"/>
              </a:rPr>
              <a:t>•Logistics (i.e. – scheduling)</a:t>
            </a:r>
            <a:endParaRPr lang="en-US" sz="1600">
              <a:latin typeface="Montserrat"/>
            </a:endParaRPr>
          </a:p>
          <a:p>
            <a:r>
              <a:rPr lang="en-US" sz="1600">
                <a:latin typeface="Montserrat"/>
                <a:ea typeface="+mn-lt"/>
                <a:cs typeface="+mn-lt"/>
              </a:rPr>
              <a:t>•Navigating different research approval structures</a:t>
            </a:r>
            <a:endParaRPr lang="en-US" sz="1600">
              <a:latin typeface="Montserrat"/>
            </a:endParaRPr>
          </a:p>
          <a:p>
            <a:r>
              <a:rPr lang="en-US" sz="1600">
                <a:latin typeface="Montserrat"/>
                <a:ea typeface="+mn-lt"/>
                <a:cs typeface="+mn-lt"/>
              </a:rPr>
              <a:t>•Alignment of vision across institutions</a:t>
            </a:r>
            <a:endParaRPr lang="en-US" sz="1600">
              <a:latin typeface="Montserrat"/>
            </a:endParaRPr>
          </a:p>
          <a:p>
            <a:r>
              <a:rPr lang="en-US" sz="1600">
                <a:latin typeface="Montserrat"/>
                <a:ea typeface="+mn-lt"/>
                <a:cs typeface="+mn-lt"/>
              </a:rPr>
              <a:t>•Leadership turnover</a:t>
            </a:r>
            <a:endParaRPr lang="en-US" sz="1600">
              <a:latin typeface="Montserrat"/>
            </a:endParaRPr>
          </a:p>
          <a:p>
            <a:r>
              <a:rPr lang="en-US" sz="1600">
                <a:latin typeface="Montserrat"/>
                <a:ea typeface="+mn-lt"/>
                <a:cs typeface="+mn-lt"/>
              </a:rPr>
              <a:t>•Marketing/messaging the Lab School</a:t>
            </a:r>
            <a:endParaRPr lang="en-US" sz="1600">
              <a:latin typeface="Montserrat"/>
            </a:endParaRPr>
          </a:p>
          <a:p>
            <a:pPr algn="ctr"/>
            <a:endParaRPr lang="en-US">
              <a:cs typeface="Arial"/>
            </a:endParaRPr>
          </a:p>
        </p:txBody>
      </p:sp>
      <p:sp>
        <p:nvSpPr>
          <p:cNvPr id="10" name="Rectangle 9">
            <a:extLst>
              <a:ext uri="{FF2B5EF4-FFF2-40B4-BE49-F238E27FC236}">
                <a16:creationId xmlns:a16="http://schemas.microsoft.com/office/drawing/2014/main" id="{86A47EE7-C747-3562-6A96-BF7166C7DD08}"/>
              </a:ext>
            </a:extLst>
          </p:cNvPr>
          <p:cNvSpPr/>
          <p:nvPr/>
        </p:nvSpPr>
        <p:spPr>
          <a:xfrm>
            <a:off x="6230154"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b="1">
                <a:latin typeface="Montserrat"/>
                <a:cs typeface="Arial"/>
              </a:rPr>
              <a:t>Top Opportunities</a:t>
            </a:r>
            <a:endParaRPr lang="en-US" b="1"/>
          </a:p>
          <a:p>
            <a:r>
              <a:rPr lang="en-US">
                <a:latin typeface="Montserrat"/>
                <a:ea typeface="+mn-lt"/>
                <a:cs typeface="+mn-lt"/>
              </a:rPr>
              <a:t>•Intersecting ecological system (connection of the university to the local school division and the community)</a:t>
            </a:r>
            <a:endParaRPr lang="en-US">
              <a:latin typeface="Montserrat"/>
            </a:endParaRPr>
          </a:p>
          <a:p>
            <a:r>
              <a:rPr lang="en-US">
                <a:latin typeface="Montserrat"/>
                <a:ea typeface="+mn-lt"/>
                <a:cs typeface="+mn-lt"/>
              </a:rPr>
              <a:t>•Creates sustainability and the ability to scale.</a:t>
            </a:r>
            <a:endParaRPr lang="en-US">
              <a:latin typeface="Montserrat"/>
            </a:endParaRPr>
          </a:p>
          <a:p>
            <a:r>
              <a:rPr lang="en-US">
                <a:latin typeface="Montserrat"/>
                <a:ea typeface="+mn-lt"/>
                <a:cs typeface="+mn-lt"/>
              </a:rPr>
              <a:t>•Create opportunities to grow the teacher pipeline (industry, pre-service, and career switcher)</a:t>
            </a:r>
            <a:endParaRPr lang="en-US">
              <a:latin typeface="Montserrat"/>
            </a:endParaRPr>
          </a:p>
          <a:p>
            <a:r>
              <a:rPr lang="en-US">
                <a:latin typeface="Montserrat"/>
                <a:ea typeface="+mn-lt"/>
                <a:cs typeface="+mn-lt"/>
              </a:rPr>
              <a:t>•Lab School focus aligns with university priorities and able to leverage university resources to support Lab School initiative.</a:t>
            </a:r>
            <a:endParaRPr lang="en-US">
              <a:latin typeface="Montserrat"/>
            </a:endParaRPr>
          </a:p>
          <a:p>
            <a:r>
              <a:rPr lang="en-US">
                <a:latin typeface="Montserrat"/>
                <a:ea typeface="+mn-lt"/>
                <a:cs typeface="+mn-lt"/>
              </a:rPr>
              <a:t>•Committed partners</a:t>
            </a:r>
            <a:endParaRPr lang="en-US">
              <a:latin typeface="Montserrat"/>
            </a:endParaRPr>
          </a:p>
          <a:p>
            <a:r>
              <a:rPr lang="en-US">
                <a:latin typeface="Montserrat"/>
                <a:ea typeface="+mn-lt"/>
                <a:cs typeface="+mn-lt"/>
              </a:rPr>
              <a:t>•Experienced team members with launching large-scale initiatives</a:t>
            </a:r>
            <a:endParaRPr lang="en-US">
              <a:latin typeface="Montserrat"/>
            </a:endParaRPr>
          </a:p>
          <a:p>
            <a:r>
              <a:rPr lang="en-US">
                <a:latin typeface="Montserrat"/>
                <a:ea typeface="+mn-lt"/>
                <a:cs typeface="+mn-lt"/>
              </a:rPr>
              <a:t>•Preparing our students to meet the demand of the maritime industry</a:t>
            </a:r>
            <a:endParaRPr lang="en-US">
              <a:latin typeface="Montserrat"/>
            </a:endParaRPr>
          </a:p>
          <a:p>
            <a:pPr algn="ctr"/>
            <a:endParaRPr lang="en-US">
              <a:cs typeface="Arial"/>
            </a:endParaRPr>
          </a:p>
        </p:txBody>
      </p:sp>
    </p:spTree>
    <p:extLst>
      <p:ext uri="{BB962C8B-B14F-4D97-AF65-F5344CB8AC3E}">
        <p14:creationId xmlns:p14="http://schemas.microsoft.com/office/powerpoint/2010/main" val="3845865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514339" y="2727005"/>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r>
              <a:rPr lang="en-US" sz="3600">
                <a:solidFill>
                  <a:schemeClr val="tx1">
                    <a:lumMod val="95000"/>
                    <a:lumOff val="5000"/>
                  </a:schemeClr>
                </a:solidFill>
                <a:latin typeface="Montserrat"/>
              </a:rPr>
              <a:t>PIEDMONT VIRGINIA COMMUNITY COLLEGE</a:t>
            </a:r>
          </a:p>
          <a:p>
            <a:pPr algn="ctr"/>
            <a:endParaRPr lang="en-US" sz="3600">
              <a:solidFill>
                <a:srgbClr val="0D0D0D"/>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46</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4124477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342900">
              <a:lnSpc>
                <a:spcPct val="80000"/>
              </a:lnSpc>
            </a:pPr>
            <a:r>
              <a:rPr lang="en-US" sz="2000" b="1">
                <a:solidFill>
                  <a:schemeClr val="tx1">
                    <a:lumMod val="95000"/>
                    <a:lumOff val="5000"/>
                  </a:schemeClr>
                </a:solidFill>
                <a:latin typeface="Montserrat"/>
                <a:cs typeface="Calibri"/>
              </a:rPr>
              <a:t>Proposal: </a:t>
            </a:r>
            <a:r>
              <a:rPr lang="en-US" sz="2000">
                <a:solidFill>
                  <a:schemeClr val="tx1">
                    <a:lumMod val="95000"/>
                    <a:lumOff val="5000"/>
                  </a:schemeClr>
                </a:solidFill>
                <a:latin typeface="Montserrat"/>
                <a:cs typeface="Calibri"/>
              </a:rPr>
              <a:t>PVCC proposes on high-demand, high-wage pathways in advanced manufacturing and Information Technology (IT). The Lab School will be designed as an accelerated education-to-employment  three-tier, employer-driven, stackable credential model to provide students a clear pathway to earn multiple credentials and immediately enter the workforce to gain mid-skill employment to meet regional workforce demand for skilled advanced manufacturing and IT technicians. Students will earn both high school and college credit upon successful course completion. </a:t>
            </a:r>
          </a:p>
          <a:p>
            <a:pPr marL="342900">
              <a:lnSpc>
                <a:spcPct val="80000"/>
              </a:lnSpc>
            </a:pPr>
            <a:r>
              <a:rPr lang="en-US" sz="2000" b="1">
                <a:solidFill>
                  <a:schemeClr val="tx1">
                    <a:lumMod val="95000"/>
                    <a:lumOff val="5000"/>
                  </a:schemeClr>
                </a:solidFill>
                <a:latin typeface="Montserrat"/>
                <a:cs typeface="Calibri"/>
              </a:rPr>
              <a:t>Potential K-12 Education partners: </a:t>
            </a:r>
            <a:r>
              <a:rPr lang="en-US" sz="2000">
                <a:solidFill>
                  <a:schemeClr val="tx1">
                    <a:lumMod val="95000"/>
                    <a:lumOff val="5000"/>
                  </a:schemeClr>
                </a:solidFill>
                <a:latin typeface="Montserrat"/>
                <a:cs typeface="Calibri"/>
              </a:rPr>
              <a:t>Albemarle, Charlottesville City, Louisa, Fluvanna, Greene, Nelson, and Buckingham County Public School</a:t>
            </a:r>
            <a:endParaRPr lang="en-US">
              <a:solidFill>
                <a:schemeClr val="tx1">
                  <a:lumMod val="95000"/>
                  <a:lumOff val="5000"/>
                </a:schemeClr>
              </a:solidFill>
              <a:latin typeface="Montserrat"/>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1904263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UNIVERSITY OF LYNCHBURG</a:t>
            </a: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48</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947547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342900"/>
            <a:r>
              <a:rPr lang="en-US" sz="2400" b="1">
                <a:latin typeface="Montserrat"/>
                <a:cs typeface="Calibri"/>
              </a:rPr>
              <a:t>Proposal: </a:t>
            </a:r>
            <a:r>
              <a:rPr lang="en-US" sz="2400">
                <a:latin typeface="Montserrat"/>
                <a:cs typeface="Calibri"/>
              </a:rPr>
              <a:t>The University of Lynchburg proposes a K-5 school focused on early </a:t>
            </a:r>
            <a:r>
              <a:rPr lang="en-US" sz="2400">
                <a:solidFill>
                  <a:schemeClr val="tx1">
                    <a:lumMod val="95000"/>
                    <a:lumOff val="5000"/>
                  </a:schemeClr>
                </a:solidFill>
                <a:latin typeface="Montserrat"/>
                <a:cs typeface="Calibri"/>
              </a:rPr>
              <a:t>literacy instruction and the science of reading.   </a:t>
            </a:r>
          </a:p>
          <a:p>
            <a:pPr marL="342900"/>
            <a:r>
              <a:rPr lang="en-US" sz="2400" b="1">
                <a:solidFill>
                  <a:schemeClr val="tx1">
                    <a:lumMod val="95000"/>
                    <a:lumOff val="5000"/>
                  </a:schemeClr>
                </a:solidFill>
                <a:latin typeface="Montserrat"/>
                <a:cs typeface="Calibri"/>
              </a:rPr>
              <a:t>K-12 Education Partners: </a:t>
            </a:r>
            <a:r>
              <a:rPr lang="en-US" sz="2400">
                <a:solidFill>
                  <a:schemeClr val="tx1">
                    <a:lumMod val="95000"/>
                    <a:lumOff val="5000"/>
                  </a:schemeClr>
                </a:solidFill>
                <a:latin typeface="Montserrat"/>
                <a:cs typeface="Calibri"/>
              </a:rPr>
              <a:t>Lynchburg City Public Schools  </a:t>
            </a:r>
            <a:endParaRPr lang="en-US">
              <a:solidFill>
                <a:schemeClr val="tx1">
                  <a:lumMod val="95000"/>
                  <a:lumOff val="5000"/>
                </a:schemeClr>
              </a:solidFill>
              <a:latin typeface="Montserrat"/>
            </a:endParaRPr>
          </a:p>
          <a:p>
            <a:pPr marL="285750" indent="-285750"/>
            <a:endParaRPr lang="en-US" sz="2000">
              <a:solidFill>
                <a:schemeClr val="tx1">
                  <a:lumMod val="95000"/>
                  <a:lumOff val="5000"/>
                </a:schemeClr>
              </a:solidFill>
              <a:latin typeface="Montserrat"/>
              <a:cs typeface="Calibri"/>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383856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199" y="2487219"/>
            <a:ext cx="10479225" cy="1466854"/>
          </a:xfrm>
          <a:prstGeom prst="rect">
            <a:avLst/>
          </a:prstGeom>
          <a:noFill/>
          <a:ln>
            <a:noFill/>
          </a:ln>
        </p:spPr>
        <p:txBody>
          <a:bodyPr spcFirstLastPara="1" wrap="square" lIns="91425" tIns="45700" rIns="91425" bIns="45700" anchor="ctr" anchorCtr="0">
            <a:normAutofit/>
          </a:bodyPr>
          <a:lstStyle/>
          <a:p>
            <a:pPr algn="ctr"/>
            <a:r>
              <a:rPr lang="en-US" sz="3600" b="1" i="0" u="none" strike="noStrike">
                <a:solidFill>
                  <a:schemeClr val="tx1"/>
                </a:solidFill>
                <a:effectLst/>
                <a:latin typeface="Montserrat"/>
              </a:rPr>
              <a:t>Lab School 101</a:t>
            </a:r>
            <a:br>
              <a:rPr lang="en-US" sz="3600" b="0" i="0" u="none" strike="noStrike">
                <a:effectLst/>
                <a:latin typeface="Montserrat"/>
              </a:rPr>
            </a:br>
            <a:r>
              <a:rPr lang="en-US" sz="2800" b="0" i="0" u="none" strike="noStrike">
                <a:solidFill>
                  <a:schemeClr val="tx1"/>
                </a:solidFill>
                <a:effectLst/>
                <a:latin typeface="Montserrat"/>
              </a:rPr>
              <a:t>Provided by Virginia Department of Education </a:t>
            </a:r>
            <a:br>
              <a:rPr lang="en-US" sz="2800">
                <a:solidFill>
                  <a:schemeClr val="tx1"/>
                </a:solidFill>
                <a:latin typeface="Montserrat"/>
              </a:rPr>
            </a:br>
            <a:r>
              <a:rPr lang="en-US" sz="2800" b="0" i="0" u="none" strike="noStrike">
                <a:solidFill>
                  <a:schemeClr val="tx1"/>
                </a:solidFill>
                <a:effectLst/>
                <a:latin typeface="Montserrat"/>
              </a:rPr>
              <a:t>Chief of Staff</a:t>
            </a:r>
            <a:r>
              <a:rPr lang="en-US" sz="2800" b="1" i="0" u="none" strike="noStrike">
                <a:solidFill>
                  <a:schemeClr val="tx1"/>
                </a:solidFill>
                <a:effectLst/>
                <a:latin typeface="Montserrat"/>
              </a:rPr>
              <a:t> Jeremy Raley</a:t>
            </a:r>
            <a:endParaRPr lang="en-US" sz="7200" b="1">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4"/>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8300" y="3997670"/>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3187"/>
      </p:ext>
    </p:extLst>
  </p:cSld>
  <p:clrMapOvr>
    <a:masterClrMapping/>
  </p:clrMapOvr>
  <p:extLst>
    <p:ext uri="{6950BFC3-D8DA-4A85-94F7-54DA5524770B}">
      <p188:commentRel xmlns:p188="http://schemas.microsoft.com/office/powerpoint/2018/8/main" r:id="rId3"/>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94762" y="1535709"/>
            <a:ext cx="10479225" cy="1466854"/>
          </a:xfrm>
          <a:prstGeom prst="rect">
            <a:avLst/>
          </a:prstGeom>
          <a:noFill/>
          <a:ln>
            <a:noFill/>
          </a:ln>
        </p:spPr>
        <p:txBody>
          <a:bodyPr spcFirstLastPara="1" wrap="square" lIns="91425" tIns="45700" rIns="91425" bIns="45700" anchor="ctr" anchorCtr="0">
            <a:normAutofit/>
          </a:bodyPr>
          <a:lstStyle/>
          <a:p>
            <a:pPr algn="ctr"/>
            <a:r>
              <a:rPr lang="en-US" sz="3600" b="0" i="0" u="none" strike="noStrike" cap="all">
                <a:solidFill>
                  <a:schemeClr val="bg1"/>
                </a:solidFill>
                <a:effectLst/>
                <a:latin typeface="Montserrat"/>
              </a:rPr>
              <a:t>LAB SCHOOLS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solidFill>
                <a:latin typeface="Montserrat"/>
              </a:rPr>
              <a:t>UNIVERSITY OF MARY WASHINGTON</a:t>
            </a: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50</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408631" y="3005669"/>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579405" y="325912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endParaRPr lang="en-US">
              <a:latin typeface="Montserrat"/>
            </a:endParaRP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3626056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222" name="Google Shape;222;p8"/>
          <p:cNvSpPr txBox="1">
            <a:spLocks noGrp="1"/>
          </p:cNvSpPr>
          <p:nvPr>
            <p:ph type="body" idx="1"/>
          </p:nvPr>
        </p:nvSpPr>
        <p:spPr>
          <a:xfrm>
            <a:off x="916598" y="979991"/>
            <a:ext cx="10378437" cy="4351338"/>
          </a:xfrm>
          <a:prstGeom prst="rect">
            <a:avLst/>
          </a:prstGeom>
          <a:noFill/>
          <a:ln>
            <a:noFill/>
          </a:ln>
        </p:spPr>
        <p:txBody>
          <a:bodyPr spcFirstLastPara="1" wrap="square" lIns="91425" tIns="45700" rIns="91425" bIns="45700" anchor="t" anchorCtr="0">
            <a:noAutofit/>
          </a:bodyPr>
          <a:lstStyle/>
          <a:p>
            <a:pPr marL="0" indent="0">
              <a:spcBef>
                <a:spcPts val="0"/>
              </a:spcBef>
              <a:buSzPts val="2800"/>
              <a:buNone/>
            </a:pPr>
            <a:endParaRPr lang="en-US">
              <a:latin typeface="Montserrat"/>
            </a:endParaRPr>
          </a:p>
          <a:p>
            <a:pPr marL="0" indent="0">
              <a:spcBef>
                <a:spcPts val="0"/>
              </a:spcBef>
              <a:buSzPts val="2800"/>
              <a:buNone/>
            </a:pPr>
            <a:endParaRPr lang="en-US" sz="2000">
              <a:latin typeface="Montserrat"/>
            </a:endParaRPr>
          </a:p>
          <a:p>
            <a:pPr marL="285750" indent="-285750"/>
            <a:r>
              <a:rPr lang="en-US" sz="2000" b="1">
                <a:solidFill>
                  <a:schemeClr val="tx1"/>
                </a:solidFill>
                <a:latin typeface="Montserrat"/>
                <a:cs typeface="Calibri"/>
              </a:rPr>
              <a:t>Proposal: </a:t>
            </a:r>
            <a:r>
              <a:rPr lang="en-US" sz="2000">
                <a:solidFill>
                  <a:schemeClr val="tx1"/>
                </a:solidFill>
                <a:latin typeface="Montserrat"/>
                <a:cs typeface="Calibri"/>
              </a:rPr>
              <a:t>UMW proposes a computer and data science high school focused on preparing students for college, career opportunities, and the teaching profession. They are considering extended school year, work-based learning opportunities, and innovative instructional approaches.  </a:t>
            </a:r>
            <a:endParaRPr lang="en-US" sz="2000">
              <a:solidFill>
                <a:schemeClr val="tx1"/>
              </a:solidFill>
              <a:latin typeface="Montserrat"/>
            </a:endParaRPr>
          </a:p>
          <a:p>
            <a:pPr marL="285750" indent="-285750"/>
            <a:r>
              <a:rPr lang="en-US" sz="2000" b="1">
                <a:solidFill>
                  <a:schemeClr val="tx1"/>
                </a:solidFill>
                <a:latin typeface="Montserrat"/>
                <a:cs typeface="Calibri"/>
              </a:rPr>
              <a:t>K-12 Education Partners: </a:t>
            </a:r>
            <a:r>
              <a:rPr lang="en-US" sz="2000">
                <a:solidFill>
                  <a:schemeClr val="tx1"/>
                </a:solidFill>
                <a:latin typeface="Montserrat"/>
                <a:cs typeface="Calibri"/>
              </a:rPr>
              <a:t>Stafford County, King George, Caroline, Spotsylvania, and Fredericksburg City Public Schools  </a:t>
            </a:r>
            <a:endParaRPr lang="en-US" sz="2000">
              <a:solidFill>
                <a:schemeClr val="tx1"/>
              </a:solidFill>
              <a:latin typeface="Montserrat"/>
            </a:endParaRPr>
          </a:p>
          <a:p>
            <a:pPr marL="285750" indent="-285750"/>
            <a:r>
              <a:rPr lang="en-US" sz="2000" b="1">
                <a:solidFill>
                  <a:schemeClr val="tx1"/>
                </a:solidFill>
                <a:latin typeface="Montserrat"/>
                <a:cs typeface="Calibri"/>
              </a:rPr>
              <a:t>Nonprofit Partners: </a:t>
            </a:r>
            <a:r>
              <a:rPr lang="en-US" sz="2000">
                <a:solidFill>
                  <a:schemeClr val="tx1"/>
                </a:solidFill>
                <a:latin typeface="Montserrat"/>
                <a:cs typeface="Calibri"/>
              </a:rPr>
              <a:t>Each locality’s Economic Development Authority, George Washington Regional Commission and Chamber of Commerce, </a:t>
            </a:r>
            <a:r>
              <a:rPr lang="en-US" sz="2000" err="1">
                <a:solidFill>
                  <a:schemeClr val="tx1"/>
                </a:solidFill>
                <a:latin typeface="Montserrat"/>
                <a:cs typeface="Calibri"/>
              </a:rPr>
              <a:t>CodeVA</a:t>
            </a:r>
            <a:r>
              <a:rPr lang="en-US" sz="2000">
                <a:solidFill>
                  <a:schemeClr val="tx1"/>
                </a:solidFill>
                <a:latin typeface="Montserrat"/>
                <a:cs typeface="Calibri"/>
              </a:rPr>
              <a:t> lab school network  </a:t>
            </a:r>
            <a:endParaRPr lang="en-US" sz="2000">
              <a:solidFill>
                <a:schemeClr val="tx1"/>
              </a:solidFill>
              <a:latin typeface="Montserrat"/>
            </a:endParaRPr>
          </a:p>
          <a:p>
            <a:pPr marL="285750" indent="-285750"/>
            <a:r>
              <a:rPr lang="en-US" sz="2000" b="1">
                <a:solidFill>
                  <a:schemeClr val="tx1"/>
                </a:solidFill>
                <a:latin typeface="Montserrat"/>
                <a:cs typeface="Calibri"/>
              </a:rPr>
              <a:t>Industry Partners: </a:t>
            </a:r>
            <a:r>
              <a:rPr lang="en-US" sz="2000">
                <a:solidFill>
                  <a:schemeClr val="tx1"/>
                </a:solidFill>
                <a:latin typeface="Montserrat"/>
                <a:cs typeface="Calibri"/>
              </a:rPr>
              <a:t>Amazon, DHL, local cybersecurity firms, government agencies such as Dahlgren and Quantico  </a:t>
            </a:r>
            <a:endParaRPr lang="en-US" sz="2000">
              <a:solidFill>
                <a:schemeClr val="tx1"/>
              </a:solidFill>
              <a:latin typeface="Montserrat"/>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1331010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52</a:t>
            </a:fld>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9134035" cy="1015663"/>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TOP CHALLENGES / TOP OPPORTUNITIES</a:t>
            </a:r>
          </a:p>
          <a:p>
            <a:pPr algn="ctr"/>
            <a:endParaRPr lang="en-US" sz="2800" cap="small">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Montserrat"/>
            </a:endParaRPr>
          </a:p>
        </p:txBody>
      </p:sp>
      <p:sp>
        <p:nvSpPr>
          <p:cNvPr id="9" name="Rectangle 8">
            <a:extLst>
              <a:ext uri="{FF2B5EF4-FFF2-40B4-BE49-F238E27FC236}">
                <a16:creationId xmlns:a16="http://schemas.microsoft.com/office/drawing/2014/main" id="{FB31A92F-6E87-84A7-4021-77888DE9A9A9}"/>
              </a:ext>
            </a:extLst>
          </p:cNvPr>
          <p:cNvSpPr/>
          <p:nvPr/>
        </p:nvSpPr>
        <p:spPr>
          <a:xfrm>
            <a:off x="1400577"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sz="2000" b="1">
                <a:latin typeface="Montserrat"/>
              </a:rPr>
              <a:t>Top Challenges</a:t>
            </a:r>
          </a:p>
          <a:p>
            <a:pPr marL="285750" indent="-285750">
              <a:buFont typeface="Arial" panose="020B0604020202020204" pitchFamily="34" charset="0"/>
              <a:buChar char="•"/>
            </a:pPr>
            <a:r>
              <a:rPr lang="en-US" sz="2000">
                <a:latin typeface="Montserrat"/>
              </a:rPr>
              <a:t>Navigating the governance structure</a:t>
            </a:r>
          </a:p>
          <a:p>
            <a:pPr marL="285750" indent="-285750">
              <a:buFont typeface="Arial" panose="020B0604020202020204" pitchFamily="34" charset="0"/>
              <a:buChar char="•"/>
            </a:pPr>
            <a:r>
              <a:rPr lang="en-US" sz="2000">
                <a:latin typeface="Montserrat"/>
              </a:rPr>
              <a:t>Funding sustainability</a:t>
            </a:r>
          </a:p>
          <a:p>
            <a:endParaRPr lang="en-US">
              <a:latin typeface="Montserrat"/>
            </a:endParaRPr>
          </a:p>
        </p:txBody>
      </p:sp>
      <p:sp>
        <p:nvSpPr>
          <p:cNvPr id="10" name="Rectangle 9">
            <a:extLst>
              <a:ext uri="{FF2B5EF4-FFF2-40B4-BE49-F238E27FC236}">
                <a16:creationId xmlns:a16="http://schemas.microsoft.com/office/drawing/2014/main" id="{86A47EE7-C747-3562-6A96-BF7166C7DD08}"/>
              </a:ext>
            </a:extLst>
          </p:cNvPr>
          <p:cNvSpPr/>
          <p:nvPr/>
        </p:nvSpPr>
        <p:spPr>
          <a:xfrm>
            <a:off x="6230154"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sz="2000" b="1">
                <a:latin typeface="Montserrat"/>
              </a:rPr>
              <a:t>Top Opportunities</a:t>
            </a:r>
          </a:p>
          <a:p>
            <a:pPr marL="285750" indent="-285750">
              <a:buFont typeface="Arial" panose="020B0604020202020204" pitchFamily="34" charset="0"/>
              <a:buChar char="•"/>
            </a:pPr>
            <a:r>
              <a:rPr lang="en-US" sz="2000">
                <a:latin typeface="Montserrat"/>
              </a:rPr>
              <a:t>Spurring regional collaboration</a:t>
            </a:r>
          </a:p>
          <a:p>
            <a:pPr marL="285750" indent="-285750">
              <a:buFont typeface="Arial" panose="020B0604020202020204" pitchFamily="34" charset="0"/>
              <a:buChar char="•"/>
            </a:pPr>
            <a:r>
              <a:rPr lang="en-US" sz="2000">
                <a:latin typeface="Montserrat"/>
              </a:rPr>
              <a:t>Building capacity for instructional innovation</a:t>
            </a:r>
          </a:p>
          <a:p>
            <a:pPr marL="285750" indent="-285750">
              <a:buFont typeface="Arial" panose="020B0604020202020204" pitchFamily="34" charset="0"/>
              <a:buChar char="•"/>
            </a:pPr>
            <a:r>
              <a:rPr lang="en-US" sz="2000">
                <a:latin typeface="Montserrat"/>
              </a:rPr>
              <a:t>Exploring ways to support and mutually benefit K-12 and IHEs</a:t>
            </a:r>
          </a:p>
        </p:txBody>
      </p:sp>
    </p:spTree>
    <p:extLst>
      <p:ext uri="{BB962C8B-B14F-4D97-AF65-F5344CB8AC3E}">
        <p14:creationId xmlns:p14="http://schemas.microsoft.com/office/powerpoint/2010/main" val="1851021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UNIVERSITY OF VIRGINIA</a:t>
            </a: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53</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58098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342900"/>
            <a:r>
              <a:rPr lang="en-US" sz="2400" b="1">
                <a:solidFill>
                  <a:schemeClr val="tx1">
                    <a:lumMod val="95000"/>
                    <a:lumOff val="5000"/>
                  </a:schemeClr>
                </a:solidFill>
                <a:latin typeface="Montserrat"/>
                <a:cs typeface="Calibri"/>
              </a:rPr>
              <a:t>Proposal: </a:t>
            </a:r>
            <a:r>
              <a:rPr lang="en-US" sz="2400">
                <a:solidFill>
                  <a:schemeClr val="tx1">
                    <a:lumMod val="95000"/>
                    <a:lumOff val="5000"/>
                  </a:schemeClr>
                </a:solidFill>
                <a:latin typeface="Montserrat"/>
                <a:cs typeface="Calibri"/>
              </a:rPr>
              <a:t>UVA proposes at 7th and 8th grade STEM+CS lab school focused on developing a community of practice around education that incorporates interdisciplinary, project-based, computing-rich learning experiences; develop technical skills for future workforce success by solving real-world and community-based problems with computational tools; and engaging students by incorporating their voices and choices throughout the learning process. </a:t>
            </a:r>
            <a:r>
              <a:rPr lang="en-US" sz="2400" b="1">
                <a:solidFill>
                  <a:schemeClr val="tx1">
                    <a:lumMod val="95000"/>
                    <a:lumOff val="5000"/>
                  </a:schemeClr>
                </a:solidFill>
                <a:latin typeface="Montserrat"/>
                <a:cs typeface="Calibri"/>
              </a:rPr>
              <a:t>  </a:t>
            </a:r>
            <a:endParaRPr lang="en-US" sz="2400">
              <a:solidFill>
                <a:schemeClr val="tx1">
                  <a:lumMod val="95000"/>
                  <a:lumOff val="5000"/>
                </a:schemeClr>
              </a:solidFill>
              <a:latin typeface="Montserrat"/>
              <a:cs typeface="Calibri"/>
            </a:endParaRPr>
          </a:p>
          <a:p>
            <a:pPr marL="342900"/>
            <a:r>
              <a:rPr lang="en-US" sz="2400" b="1">
                <a:solidFill>
                  <a:schemeClr val="tx1">
                    <a:lumMod val="95000"/>
                    <a:lumOff val="5000"/>
                  </a:schemeClr>
                </a:solidFill>
                <a:latin typeface="Montserrat"/>
                <a:cs typeface="Calibri"/>
              </a:rPr>
              <a:t>K-12 Education Partners: </a:t>
            </a:r>
            <a:r>
              <a:rPr lang="en-US" sz="2400">
                <a:solidFill>
                  <a:schemeClr val="tx1">
                    <a:lumMod val="95000"/>
                    <a:lumOff val="5000"/>
                  </a:schemeClr>
                </a:solidFill>
                <a:latin typeface="Montserrat"/>
                <a:cs typeface="Calibri"/>
              </a:rPr>
              <a:t>Charlottesville City Schools  Higher Education partners: Piedmont Virginia Community College  Nonprofit partners: Tech-Girls, Charlottesville Women in Tech, Boys and Girls Club of Central Virginia </a:t>
            </a:r>
            <a:endParaRPr lang="en-US">
              <a:solidFill>
                <a:schemeClr val="tx1">
                  <a:lumMod val="95000"/>
                  <a:lumOff val="5000"/>
                </a:schemeClr>
              </a:solidFill>
              <a:latin typeface="Montserrat"/>
            </a:endParaRPr>
          </a:p>
          <a:p>
            <a:pPr marL="285750" indent="-285750"/>
            <a:endParaRPr lang="en-US" sz="2000">
              <a:solidFill>
                <a:schemeClr val="tx1">
                  <a:lumMod val="95000"/>
                  <a:lumOff val="5000"/>
                </a:schemeClr>
              </a:solidFill>
              <a:latin typeface="Montserrat"/>
              <a:cs typeface="Calibri"/>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3255569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1846949"/>
            <a:ext cx="10479225" cy="1466854"/>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br>
              <a:rPr lang="en-US" sz="3600">
                <a:latin typeface="Montserrat"/>
              </a:rPr>
            </a:br>
            <a:r>
              <a:rPr lang="en-US" sz="3600">
                <a:solidFill>
                  <a:schemeClr val="tx1">
                    <a:lumMod val="95000"/>
                    <a:lumOff val="5000"/>
                  </a:schemeClr>
                </a:solidFill>
                <a:latin typeface="Montserrat"/>
              </a:rPr>
              <a:t>VIRGINIA COMMONWEALTH UNIVERSITY</a:t>
            </a:r>
            <a:endParaRPr lang="en-US">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55</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408631" y="3005669"/>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579405" y="325912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3135147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514350" indent="-285750">
              <a:buFont typeface="Arial,Sans-Serif"/>
            </a:pPr>
            <a:r>
              <a:rPr lang="en-US" sz="2400" b="1">
                <a:latin typeface="Montserrat"/>
                <a:cs typeface="Calibri"/>
              </a:rPr>
              <a:t>Proposal: </a:t>
            </a:r>
            <a:r>
              <a:rPr lang="en-US" sz="2400">
                <a:latin typeface="Montserrat"/>
                <a:cs typeface="Calibri"/>
              </a:rPr>
              <a:t>VCU proposes to combine their Teacher Residency program with </a:t>
            </a:r>
            <a:r>
              <a:rPr lang="en-US" sz="2400" err="1">
                <a:latin typeface="Montserrat"/>
                <a:cs typeface="Calibri"/>
              </a:rPr>
              <a:t>CodeRVA</a:t>
            </a:r>
            <a:r>
              <a:rPr lang="en-US" sz="2400">
                <a:latin typeface="Montserrat"/>
                <a:cs typeface="Calibri"/>
              </a:rPr>
              <a:t> develop a workforce of teachers that are able to provide computer science-focused education to their future students. </a:t>
            </a:r>
            <a:r>
              <a:rPr lang="en-US" sz="2400">
                <a:latin typeface="Montserrat"/>
                <a:cs typeface="Times New Roman"/>
              </a:rPr>
              <a:t> </a:t>
            </a:r>
            <a:endParaRPr lang="en-US" sz="2400">
              <a:latin typeface="Montserrat"/>
            </a:endParaRPr>
          </a:p>
          <a:p>
            <a:pPr marL="228600" indent="0">
              <a:buNone/>
            </a:pPr>
            <a:endParaRPr lang="en-US" sz="2400">
              <a:latin typeface="Montserrat"/>
              <a:cs typeface="Times New Roman"/>
            </a:endParaRPr>
          </a:p>
          <a:p>
            <a:pPr marL="514350" indent="-285750">
              <a:buFont typeface="Arial,Sans-Serif"/>
            </a:pPr>
            <a:r>
              <a:rPr lang="en-US" sz="2400" b="1">
                <a:latin typeface="Montserrat"/>
                <a:cs typeface="Calibri"/>
              </a:rPr>
              <a:t>K-12 Education partners: </a:t>
            </a:r>
            <a:r>
              <a:rPr lang="en-US" sz="2400" err="1">
                <a:latin typeface="Montserrat"/>
                <a:cs typeface="Calibri"/>
              </a:rPr>
              <a:t>CodeRVA</a:t>
            </a:r>
            <a:r>
              <a:rPr lang="en-US" sz="2400">
                <a:latin typeface="Montserrat"/>
                <a:cs typeface="Calibri"/>
              </a:rPr>
              <a:t> Regional High School </a:t>
            </a:r>
            <a:r>
              <a:rPr lang="en-US" sz="2400">
                <a:latin typeface="Montserrat"/>
                <a:cs typeface="Times New Roman"/>
              </a:rPr>
              <a:t> </a:t>
            </a:r>
          </a:p>
          <a:p>
            <a:pPr marL="285750" indent="-285750"/>
            <a:endParaRPr lang="en-US" sz="2000">
              <a:solidFill>
                <a:schemeClr val="tx1">
                  <a:lumMod val="95000"/>
                  <a:lumOff val="5000"/>
                </a:schemeClr>
              </a:solidFill>
              <a:latin typeface="Montserrat"/>
              <a:cs typeface="Calibri"/>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Tree>
    <p:extLst>
      <p:ext uri="{BB962C8B-B14F-4D97-AF65-F5344CB8AC3E}">
        <p14:creationId xmlns:p14="http://schemas.microsoft.com/office/powerpoint/2010/main" val="2905511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VIRGINIA UNION UNIVERSITY</a:t>
            </a: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57</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Approved Planning Grant Application </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3207357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58</a:t>
            </a:fld>
            <a:endParaRPr lang="en-US">
              <a:latin typeface="Montserrat"/>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342900"/>
            <a:r>
              <a:rPr lang="en-US" sz="2000" b="1">
                <a:solidFill>
                  <a:schemeClr val="tx1">
                    <a:lumMod val="95000"/>
                    <a:lumOff val="5000"/>
                  </a:schemeClr>
                </a:solidFill>
                <a:latin typeface="Montserrat"/>
                <a:cs typeface="Calibri"/>
              </a:rPr>
              <a:t>Proposal: </a:t>
            </a:r>
            <a:r>
              <a:rPr lang="en-US" sz="2000">
                <a:solidFill>
                  <a:schemeClr val="tx1">
                    <a:lumMod val="95000"/>
                    <a:lumOff val="5000"/>
                  </a:schemeClr>
                </a:solidFill>
                <a:latin typeface="Montserrat"/>
                <a:cs typeface="Calibri"/>
              </a:rPr>
              <a:t>VUU proposes the Promise Academy Lab School, a 6-12th grade school with a focus on the sciences, technology, engineering, arts, and math (STEAM). Beginning in 10th grade, students will be required to get a credential in one of four industry area, and 11th and 12th graders with a 2.5 GPA or higher will automatically be enrolled in VUU’s Dual Enrollment program through Virginia Union Technical College (VUTCH) so that they graduate with an Associates’ degree.  </a:t>
            </a:r>
          </a:p>
          <a:p>
            <a:pPr marL="342900"/>
            <a:r>
              <a:rPr lang="en-US" sz="2000" b="1">
                <a:solidFill>
                  <a:schemeClr val="tx1">
                    <a:lumMod val="95000"/>
                    <a:lumOff val="5000"/>
                  </a:schemeClr>
                </a:solidFill>
                <a:latin typeface="Montserrat"/>
                <a:cs typeface="Calibri"/>
              </a:rPr>
              <a:t>K-12 Education Partners: </a:t>
            </a:r>
            <a:r>
              <a:rPr lang="en-US" sz="2000">
                <a:solidFill>
                  <a:schemeClr val="tx1">
                    <a:lumMod val="95000"/>
                    <a:lumOff val="5000"/>
                  </a:schemeClr>
                </a:solidFill>
                <a:latin typeface="Montserrat"/>
                <a:cs typeface="Calibri"/>
              </a:rPr>
              <a:t>Richmond Public Schools  </a:t>
            </a:r>
            <a:endParaRPr lang="en-US" sz="2000">
              <a:solidFill>
                <a:schemeClr val="tx1">
                  <a:lumMod val="95000"/>
                  <a:lumOff val="5000"/>
                </a:schemeClr>
              </a:solidFill>
              <a:latin typeface="Montserrat"/>
            </a:endParaRPr>
          </a:p>
          <a:p>
            <a:pPr marL="342900"/>
            <a:r>
              <a:rPr lang="en-US" sz="2000" b="1">
                <a:solidFill>
                  <a:schemeClr val="tx1">
                    <a:lumMod val="95000"/>
                    <a:lumOff val="5000"/>
                  </a:schemeClr>
                </a:solidFill>
                <a:latin typeface="Montserrat"/>
                <a:cs typeface="Calibri"/>
              </a:rPr>
              <a:t>Industry Partners: </a:t>
            </a:r>
            <a:r>
              <a:rPr lang="en-US" sz="2000">
                <a:solidFill>
                  <a:schemeClr val="tx1">
                    <a:lumMod val="95000"/>
                    <a:lumOff val="5000"/>
                  </a:schemeClr>
                </a:solidFill>
                <a:latin typeface="Montserrat"/>
                <a:cs typeface="Calibri"/>
              </a:rPr>
              <a:t>Altria, Genworth, Bank of America, Capital One, IBM, and Dominion Energy  </a:t>
            </a:r>
          </a:p>
          <a:p>
            <a:pPr marL="342900"/>
            <a:r>
              <a:rPr lang="en-US" sz="2000" b="1">
                <a:solidFill>
                  <a:schemeClr val="tx1">
                    <a:lumMod val="95000"/>
                    <a:lumOff val="5000"/>
                  </a:schemeClr>
                </a:solidFill>
                <a:latin typeface="Montserrat"/>
                <a:cs typeface="Calibri"/>
              </a:rPr>
              <a:t>Nonprofit Partners:</a:t>
            </a:r>
            <a:r>
              <a:rPr lang="en-US" sz="2000">
                <a:solidFill>
                  <a:schemeClr val="tx1">
                    <a:lumMod val="95000"/>
                    <a:lumOff val="5000"/>
                  </a:schemeClr>
                </a:solidFill>
                <a:latin typeface="Montserrat"/>
                <a:cs typeface="Calibri"/>
              </a:rPr>
              <a:t> Communities In Schools (CIS), the Gloucester Institute, Junior Achievement, Higher Achievement and Leadership Metro Richmond</a:t>
            </a:r>
            <a:r>
              <a:rPr lang="en-US" sz="2400">
                <a:solidFill>
                  <a:srgbClr val="555555"/>
                </a:solidFill>
                <a:latin typeface="Montserrat"/>
                <a:cs typeface="Calibri"/>
              </a:rPr>
              <a:t>  </a:t>
            </a:r>
            <a:endParaRPr lang="en-US">
              <a:solidFill>
                <a:srgbClr val="555555"/>
              </a:solidFill>
              <a:latin typeface="Montserrat"/>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Montserrat"/>
            </a:endParaRPr>
          </a:p>
        </p:txBody>
      </p:sp>
    </p:spTree>
    <p:extLst>
      <p:ext uri="{BB962C8B-B14F-4D97-AF65-F5344CB8AC3E}">
        <p14:creationId xmlns:p14="http://schemas.microsoft.com/office/powerpoint/2010/main" val="3236194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763072" y="516132"/>
            <a:ext cx="10479225" cy="1466854"/>
          </a:xfrm>
          <a:prstGeom prst="rect">
            <a:avLst/>
          </a:prstGeom>
          <a:noFill/>
          <a:ln>
            <a:noFill/>
          </a:ln>
        </p:spPr>
        <p:txBody>
          <a:bodyPr spcFirstLastPara="1" wrap="square" lIns="91425" tIns="45700" rIns="91425" bIns="45700" anchor="ctr" anchorCtr="0">
            <a:normAutofit/>
          </a:bodyPr>
          <a:lstStyle/>
          <a:p>
            <a:pPr algn="ctr"/>
            <a:r>
              <a:rPr lang="en-US">
                <a:solidFill>
                  <a:schemeClr val="tx1"/>
                </a:solidFill>
                <a:latin typeface="Montserrat"/>
              </a:rPr>
              <a:t>PLANNING GRANTS-PIPELINE</a:t>
            </a: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59</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591082" y="1578261"/>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6774BA-9F41-17AE-E3D5-9239ECE9BAE3}"/>
              </a:ext>
            </a:extLst>
          </p:cNvPr>
          <p:cNvSpPr txBox="1"/>
          <p:nvPr/>
        </p:nvSpPr>
        <p:spPr>
          <a:xfrm>
            <a:off x="1260961" y="1714676"/>
            <a:ext cx="9931854" cy="400110"/>
          </a:xfrm>
          <a:prstGeom prst="rect">
            <a:avLst/>
          </a:prstGeom>
          <a:noFill/>
        </p:spPr>
        <p:txBody>
          <a:bodyPr wrap="square" lIns="91440" tIns="45720" rIns="91440" bIns="45720" anchor="t">
            <a:spAutoFit/>
          </a:bodyPr>
          <a:lstStyle/>
          <a:p>
            <a:pPr fontAlgn="base">
              <a:buFont typeface="Arial" panose="020B0604020202020204" pitchFamily="34" charset="0"/>
              <a:buChar char="•"/>
            </a:pPr>
            <a:endParaRPr lang="en-US" sz="2000">
              <a:solidFill>
                <a:schemeClr val="tx1"/>
              </a:solidFill>
              <a:latin typeface="Calibri"/>
              <a:cs typeface="Calibri"/>
            </a:endParaRPr>
          </a:p>
        </p:txBody>
      </p:sp>
      <p:sp>
        <p:nvSpPr>
          <p:cNvPr id="7" name="TextBox 6">
            <a:extLst>
              <a:ext uri="{FF2B5EF4-FFF2-40B4-BE49-F238E27FC236}">
                <a16:creationId xmlns:a16="http://schemas.microsoft.com/office/drawing/2014/main" id="{D7692F61-8F64-4539-F319-F8D87AC419E4}"/>
              </a:ext>
            </a:extLst>
          </p:cNvPr>
          <p:cNvSpPr txBox="1"/>
          <p:nvPr/>
        </p:nvSpPr>
        <p:spPr>
          <a:xfrm>
            <a:off x="1086366" y="2183538"/>
            <a:ext cx="9933902"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3000">
                <a:solidFill>
                  <a:schemeClr val="tx1"/>
                </a:solidFill>
                <a:latin typeface="Montserrat"/>
              </a:rPr>
              <a:t>The following Planning Grant Applicants have submitted applications, received technical assistance from VDOE, and/or are resubmitting information for further consideration in the Planning Grant evaluation process</a:t>
            </a:r>
            <a:endParaRPr lang="en-US"/>
          </a:p>
        </p:txBody>
      </p:sp>
    </p:spTree>
    <p:extLst>
      <p:ext uri="{BB962C8B-B14F-4D97-AF65-F5344CB8AC3E}">
        <p14:creationId xmlns:p14="http://schemas.microsoft.com/office/powerpoint/2010/main" val="82454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199" y="644921"/>
            <a:ext cx="10479225" cy="1466854"/>
          </a:xfrm>
          <a:prstGeom prst="rect">
            <a:avLst/>
          </a:prstGeom>
          <a:noFill/>
          <a:ln>
            <a:noFill/>
          </a:ln>
        </p:spPr>
        <p:txBody>
          <a:bodyPr spcFirstLastPara="1" wrap="square" lIns="91425" tIns="45700" rIns="91425" bIns="45700" anchor="ctr" anchorCtr="0">
            <a:normAutofit/>
          </a:bodyPr>
          <a:lstStyle/>
          <a:p>
            <a:pPr algn="ctr"/>
            <a:r>
              <a:rPr lang="en-US" sz="3600">
                <a:solidFill>
                  <a:schemeClr val="tx1"/>
                </a:solidFill>
                <a:latin typeface="Montserrat"/>
              </a:rPr>
              <a:t>Background and History</a:t>
            </a: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4"/>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556657" y="1839686"/>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6774BA-9F41-17AE-E3D5-9239ECE9BAE3}"/>
              </a:ext>
            </a:extLst>
          </p:cNvPr>
          <p:cNvSpPr txBox="1"/>
          <p:nvPr/>
        </p:nvSpPr>
        <p:spPr>
          <a:xfrm>
            <a:off x="1421946" y="2060960"/>
            <a:ext cx="9931854" cy="5324535"/>
          </a:xfrm>
          <a:prstGeom prst="rect">
            <a:avLst/>
          </a:prstGeom>
          <a:noFill/>
        </p:spPr>
        <p:txBody>
          <a:bodyPr wrap="square" lIns="91440" tIns="45720" rIns="91440" bIns="45720" anchor="t">
            <a:spAutoFit/>
          </a:bodyPr>
          <a:lstStyle/>
          <a:p>
            <a:pPr marL="342900" indent="-342900">
              <a:buChar char="•"/>
            </a:pPr>
            <a:r>
              <a:rPr lang="en-US" sz="2000">
                <a:latin typeface="Montserrat"/>
              </a:rPr>
              <a:t>Lab Schools originally created through legislation in 2010.</a:t>
            </a:r>
            <a:endParaRPr lang="en-US">
              <a:latin typeface="Montserrat"/>
            </a:endParaRPr>
          </a:p>
          <a:p>
            <a:pPr marL="342900" indent="-342900">
              <a:buChar char="•"/>
            </a:pPr>
            <a:r>
              <a:rPr lang="en-US" sz="2000">
                <a:latin typeface="Montserrat"/>
              </a:rPr>
              <a:t>22.1-349(A) of the Code of Virginia, as amended by Chapter 2 of the 2022 Acts of Assembly, Special Session I defines College Partnership Laboratory School.</a:t>
            </a:r>
            <a:endParaRPr lang="en-US">
              <a:latin typeface="Montserrat"/>
            </a:endParaRPr>
          </a:p>
          <a:p>
            <a:pPr marL="342900" indent="-342900">
              <a:buChar char="•"/>
            </a:pPr>
            <a:r>
              <a:rPr lang="en-US" sz="2000">
                <a:latin typeface="Montserrat"/>
              </a:rPr>
              <a:t>College Partnership Laboratory School Fund established through Section 22.1-349.2 of the Code of Virginia during 2022 General Assembly Special Session.</a:t>
            </a:r>
          </a:p>
          <a:p>
            <a:pPr marL="342900" lvl="1" indent="-342900">
              <a:buChar char="•"/>
            </a:pPr>
            <a:r>
              <a:rPr lang="en-US" sz="2000">
                <a:latin typeface="Montserrat"/>
              </a:rPr>
              <a:t>Significant investment by the General Assembly:</a:t>
            </a:r>
          </a:p>
          <a:p>
            <a:pPr marL="342900" lvl="5" indent="-342900">
              <a:buChar char="•"/>
            </a:pPr>
            <a:r>
              <a:rPr lang="en-US" sz="2000" b="1">
                <a:latin typeface="Montserrat"/>
              </a:rPr>
              <a:t>$5 million</a:t>
            </a:r>
            <a:r>
              <a:rPr lang="en-US" sz="2000">
                <a:latin typeface="Montserrat"/>
              </a:rPr>
              <a:t> for planning grants to aid in drafting and submitting a Lab School application.</a:t>
            </a:r>
            <a:endParaRPr lang="en-US"/>
          </a:p>
          <a:p>
            <a:pPr marL="342900" lvl="4" indent="-342900">
              <a:buChar char="•"/>
            </a:pPr>
            <a:r>
              <a:rPr lang="en-US" sz="2000" b="1">
                <a:latin typeface="Montserrat"/>
              </a:rPr>
              <a:t>$20 million</a:t>
            </a:r>
            <a:r>
              <a:rPr lang="en-US" sz="2000">
                <a:latin typeface="Montserrat"/>
              </a:rPr>
              <a:t> for initial start up grants to make one time purchases for launch.</a:t>
            </a:r>
            <a:endParaRPr lang="en-US"/>
          </a:p>
          <a:p>
            <a:pPr marL="342900" lvl="4" indent="-342900">
              <a:buChar char="•"/>
            </a:pPr>
            <a:r>
              <a:rPr lang="en-US" sz="2000" b="1">
                <a:latin typeface="Montserrat"/>
              </a:rPr>
              <a:t>$75 million </a:t>
            </a:r>
            <a:r>
              <a:rPr lang="en-US" sz="2000">
                <a:latin typeface="Montserrat"/>
              </a:rPr>
              <a:t>for per-pupil operating grants to support ongoing expenses.</a:t>
            </a:r>
            <a:endParaRPr lang="en-US"/>
          </a:p>
          <a:p>
            <a:pPr>
              <a:buFont typeface="Arial" panose="020B0604020202020204" pitchFamily="34" charset="0"/>
              <a:buChar char="•"/>
            </a:pPr>
            <a:endParaRPr lang="en-US" sz="2000">
              <a:latin typeface="Montserrat"/>
            </a:endParaRPr>
          </a:p>
          <a:p>
            <a:pPr>
              <a:buFont typeface="Arial" panose="020B0604020202020204" pitchFamily="34" charset="0"/>
              <a:buChar char="•"/>
            </a:pPr>
            <a:endParaRPr lang="en-US" sz="2000">
              <a:latin typeface="Montserrat"/>
            </a:endParaRPr>
          </a:p>
          <a:p>
            <a:pPr lvl="1">
              <a:buFont typeface="Arial" panose="020B0604020202020204" pitchFamily="34" charset="0"/>
              <a:buChar char="•"/>
            </a:pPr>
            <a:endParaRPr lang="en-US" sz="2000">
              <a:latin typeface="Montserrat"/>
            </a:endParaRPr>
          </a:p>
          <a:p>
            <a:pPr>
              <a:buFont typeface="Arial" panose="020B0604020202020204" pitchFamily="34" charset="0"/>
              <a:buChar char="•"/>
            </a:pPr>
            <a:endParaRPr lang="en-US" sz="2000">
              <a:solidFill>
                <a:srgbClr val="003C71"/>
              </a:solidFill>
              <a:latin typeface="Montserrat"/>
            </a:endParaRPr>
          </a:p>
        </p:txBody>
      </p:sp>
    </p:spTree>
    <p:extLst>
      <p:ext uri="{BB962C8B-B14F-4D97-AF65-F5344CB8AC3E}">
        <p14:creationId xmlns:p14="http://schemas.microsoft.com/office/powerpoint/2010/main" val="1396708163"/>
      </p:ext>
    </p:extLst>
  </p:cSld>
  <p:clrMapOvr>
    <a:masterClrMapping/>
  </p:clrMapOvr>
  <p:extLst>
    <p:ext uri="{6950BFC3-D8DA-4A85-94F7-54DA5524770B}">
      <p188:commentRel xmlns:p188="http://schemas.microsoft.com/office/powerpoint/2018/8/main" r:id="rId3"/>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HAMPTON UNIVERSITY</a:t>
            </a: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60</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Planning Application Under Consideration</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3641254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61</a:t>
            </a:fld>
            <a:endParaRPr lang="en-US">
              <a:latin typeface="Montserrat"/>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342900"/>
            <a:r>
              <a:rPr lang="en-US" sz="2000" b="1">
                <a:solidFill>
                  <a:schemeClr val="tx1"/>
                </a:solidFill>
                <a:cs typeface="Calibri"/>
                <a:sym typeface="Arial"/>
              </a:rPr>
              <a:t>Proposal:</a:t>
            </a:r>
            <a:r>
              <a:rPr lang="en-US" sz="2000">
                <a:solidFill>
                  <a:schemeClr val="tx1"/>
                </a:solidFill>
                <a:cs typeface="Calibri"/>
                <a:sym typeface="Arial"/>
              </a:rPr>
              <a:t> Hampton proposes a K-5 school with a focus on the visual and performing arts. </a:t>
            </a:r>
          </a:p>
          <a:p>
            <a:pPr marL="342900"/>
            <a:r>
              <a:rPr lang="en-US" sz="2000" b="1">
                <a:solidFill>
                  <a:schemeClr val="tx1"/>
                </a:solidFill>
                <a:cs typeface="Calibri"/>
              </a:rPr>
              <a:t>K-12 Education partners: </a:t>
            </a:r>
            <a:r>
              <a:rPr lang="en-US" sz="2000">
                <a:solidFill>
                  <a:schemeClr val="tx1"/>
                </a:solidFill>
                <a:cs typeface="Calibri"/>
              </a:rPr>
              <a:t>Hampton City Public Schools </a:t>
            </a:r>
            <a:r>
              <a:rPr lang="en-US" sz="2400">
                <a:solidFill>
                  <a:srgbClr val="555555"/>
                </a:solidFill>
                <a:latin typeface="Montserrat"/>
                <a:cs typeface="Calibri"/>
              </a:rPr>
              <a:t> </a:t>
            </a:r>
            <a:endParaRPr lang="en-US">
              <a:solidFill>
                <a:srgbClr val="555555"/>
              </a:solidFill>
              <a:latin typeface="Montserrat"/>
            </a:endParaRPr>
          </a:p>
          <a:p>
            <a:pPr marL="285750" indent="-285750"/>
            <a:endParaRPr lang="en-US" sz="2000">
              <a:solidFill>
                <a:schemeClr val="tx1">
                  <a:lumMod val="95000"/>
                  <a:lumOff val="5000"/>
                </a:schemeClr>
              </a:solidFill>
              <a:latin typeface="Montserrat"/>
              <a:cs typeface="Calibri"/>
            </a:endParaRPr>
          </a:p>
          <a:p>
            <a:pPr marL="0" indent="0">
              <a:spcBef>
                <a:spcPts val="0"/>
              </a:spcBef>
              <a:buSzPts val="2800"/>
              <a:buNone/>
            </a:pPr>
            <a:endParaRPr lang="en-US">
              <a:latin typeface="Montserrat"/>
            </a:endParaRPr>
          </a:p>
          <a:p>
            <a:pPr marL="228600" lvl="0" indent="-228600" algn="l">
              <a:lnSpc>
                <a:spcPct val="90000"/>
              </a:lnSpc>
              <a:spcBef>
                <a:spcPts val="0"/>
              </a:spcBef>
              <a:spcAft>
                <a:spcPts val="0"/>
              </a:spcAft>
              <a:buClr>
                <a:schemeClr val="dk1"/>
              </a:buClr>
              <a:buSzPts val="2800"/>
              <a:buChar char="•"/>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Montserrat"/>
            </a:endParaRPr>
          </a:p>
        </p:txBody>
      </p:sp>
    </p:spTree>
    <p:extLst>
      <p:ext uri="{BB962C8B-B14F-4D97-AF65-F5344CB8AC3E}">
        <p14:creationId xmlns:p14="http://schemas.microsoft.com/office/powerpoint/2010/main" val="3434792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4"/>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FB7E1"/>
              </a:solidFill>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9134035" cy="1015663"/>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TOP CHALLENGES / TOP OPPORTUNITIES</a:t>
            </a:r>
          </a:p>
          <a:p>
            <a:pPr algn="ctr"/>
            <a:endParaRPr lang="en-US" sz="2800" cap="small">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3049360" y="252105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Calibri"/>
            </a:endParaRPr>
          </a:p>
        </p:txBody>
      </p:sp>
      <p:sp>
        <p:nvSpPr>
          <p:cNvPr id="9" name="Rectangle 8">
            <a:extLst>
              <a:ext uri="{FF2B5EF4-FFF2-40B4-BE49-F238E27FC236}">
                <a16:creationId xmlns:a16="http://schemas.microsoft.com/office/drawing/2014/main" id="{FB31A92F-6E87-84A7-4021-77888DE9A9A9}"/>
              </a:ext>
            </a:extLst>
          </p:cNvPr>
          <p:cNvSpPr/>
          <p:nvPr/>
        </p:nvSpPr>
        <p:spPr>
          <a:xfrm>
            <a:off x="1400577"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b="1">
                <a:latin typeface="Montserrat" panose="00000500000000000000" pitchFamily="2" charset="0"/>
              </a:rPr>
              <a:t>Top Challenges</a:t>
            </a:r>
          </a:p>
          <a:p>
            <a:pPr marL="285750" indent="-285750">
              <a:buFont typeface="Arial" panose="020B0604020202020204" pitchFamily="34" charset="0"/>
              <a:buChar char="•"/>
            </a:pPr>
            <a:r>
              <a:rPr lang="en-US" sz="2000">
                <a:latin typeface="Montserrat" panose="00000500000000000000" pitchFamily="2" charset="0"/>
              </a:rPr>
              <a:t>Strong partnership with Hampton City Schools</a:t>
            </a:r>
          </a:p>
          <a:p>
            <a:pPr marL="285750" indent="-285750">
              <a:buFont typeface="Arial" panose="020B0604020202020204" pitchFamily="34" charset="0"/>
              <a:buChar char="•"/>
            </a:pPr>
            <a:r>
              <a:rPr lang="en-US" sz="2000">
                <a:latin typeface="Montserrat" panose="00000500000000000000" pitchFamily="2" charset="0"/>
              </a:rPr>
              <a:t>Themed programmatic thrust aligned with a robust and vigorous curriculum</a:t>
            </a:r>
          </a:p>
          <a:p>
            <a:pPr marL="285750" indent="-285750">
              <a:buFont typeface="Arial" panose="020B0604020202020204" pitchFamily="34" charset="0"/>
              <a:buChar char="•"/>
            </a:pPr>
            <a:r>
              <a:rPr lang="en-US" sz="2000">
                <a:latin typeface="Montserrat" panose="00000500000000000000" pitchFamily="2" charset="0"/>
              </a:rPr>
              <a:t>Paralleled pathway developmental approach from Kinder-15</a:t>
            </a:r>
          </a:p>
          <a:p>
            <a:pPr marL="285750" indent="-285750">
              <a:buFont typeface="Arial" panose="020B0604020202020204" pitchFamily="34" charset="0"/>
              <a:buChar char="•"/>
            </a:pPr>
            <a:r>
              <a:rPr lang="en-US" sz="2000">
                <a:latin typeface="Montserrat" panose="00000500000000000000" pitchFamily="2" charset="0"/>
              </a:rPr>
              <a:t>Pre-existing parental choice </a:t>
            </a:r>
          </a:p>
          <a:p>
            <a:pPr marL="285750" indent="-285750">
              <a:buFont typeface="Arial" panose="020B0604020202020204" pitchFamily="34" charset="0"/>
              <a:buChar char="•"/>
            </a:pPr>
            <a:r>
              <a:rPr lang="en-US" sz="2000">
                <a:latin typeface="Montserrat" panose="00000500000000000000" pitchFamily="2" charset="0"/>
              </a:rPr>
              <a:t>External partnerships</a:t>
            </a:r>
          </a:p>
        </p:txBody>
      </p:sp>
      <p:sp>
        <p:nvSpPr>
          <p:cNvPr id="10" name="Rectangle 9">
            <a:extLst>
              <a:ext uri="{FF2B5EF4-FFF2-40B4-BE49-F238E27FC236}">
                <a16:creationId xmlns:a16="http://schemas.microsoft.com/office/drawing/2014/main" id="{86A47EE7-C747-3562-6A96-BF7166C7DD08}"/>
              </a:ext>
            </a:extLst>
          </p:cNvPr>
          <p:cNvSpPr/>
          <p:nvPr/>
        </p:nvSpPr>
        <p:spPr>
          <a:xfrm>
            <a:off x="6230154" y="1931830"/>
            <a:ext cx="4443211" cy="36919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b="1">
                <a:latin typeface="Montserrat" panose="00000500000000000000" pitchFamily="2" charset="0"/>
              </a:rPr>
              <a:t>Top Opportunities </a:t>
            </a:r>
          </a:p>
          <a:p>
            <a:pPr marL="285750" indent="-285750">
              <a:buFont typeface="Arial" panose="020B0604020202020204" pitchFamily="34" charset="0"/>
              <a:buChar char="•"/>
            </a:pPr>
            <a:r>
              <a:rPr lang="en-US" sz="2000">
                <a:latin typeface="Montserrat" panose="00000500000000000000" pitchFamily="2" charset="0"/>
              </a:rPr>
              <a:t>Notification of status of lab school planning grant</a:t>
            </a:r>
          </a:p>
          <a:p>
            <a:pPr marL="285750" indent="-285750">
              <a:buFont typeface="Arial" panose="020B0604020202020204" pitchFamily="34" charset="0"/>
              <a:buChar char="•"/>
            </a:pPr>
            <a:r>
              <a:rPr lang="en-US" sz="2000">
                <a:latin typeface="Montserrat" panose="00000500000000000000" pitchFamily="2" charset="0"/>
              </a:rPr>
              <a:t>Operations </a:t>
            </a:r>
          </a:p>
          <a:p>
            <a:pPr marL="285750" indent="-285750">
              <a:buFont typeface="Arial" panose="020B0604020202020204" pitchFamily="34" charset="0"/>
              <a:buChar char="•"/>
            </a:pPr>
            <a:r>
              <a:rPr lang="en-US" sz="2000">
                <a:latin typeface="Montserrat" panose="00000500000000000000" pitchFamily="2" charset="0"/>
              </a:rPr>
              <a:t>Selection of governing board</a:t>
            </a:r>
          </a:p>
        </p:txBody>
      </p:sp>
    </p:spTree>
    <p:extLst>
      <p:ext uri="{BB962C8B-B14F-4D97-AF65-F5344CB8AC3E}">
        <p14:creationId xmlns:p14="http://schemas.microsoft.com/office/powerpoint/2010/main" val="589604322"/>
      </p:ext>
    </p:extLst>
  </p:cSld>
  <p:clrMapOvr>
    <a:masterClrMapping/>
  </p:clrMapOvr>
  <p:extLst>
    <p:ext uri="{6950BFC3-D8DA-4A85-94F7-54DA5524770B}">
      <p188:commentRel xmlns:p188="http://schemas.microsoft.com/office/powerpoint/2018/8/main" r:id="rId3"/>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ROANOKE COLLEGE</a:t>
            </a: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63</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Planning Application Under Consideration</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2193549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64</a:t>
            </a:fld>
            <a:endParaRPr lang="en-US">
              <a:latin typeface="Montserrat"/>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342900"/>
            <a:r>
              <a:rPr lang="en-US" sz="2000" b="1">
                <a:solidFill>
                  <a:schemeClr val="tx1"/>
                </a:solidFill>
                <a:cs typeface="Calibri"/>
                <a:sym typeface="Arial"/>
              </a:rPr>
              <a:t>Proposal: </a:t>
            </a:r>
            <a:r>
              <a:rPr lang="en-US" sz="2000">
                <a:solidFill>
                  <a:schemeClr val="tx1"/>
                </a:solidFill>
                <a:cs typeface="Calibri"/>
                <a:sym typeface="Arial"/>
              </a:rPr>
              <a:t>Roanoke proposes a grades 9-12 Lab School to serve at-risk high school students with an inquiry-based Career Pathways in Education (Teacher Preparation), STEM, and Communications and Civic Leadership, including field-based research components, courses with community connection opportunities, General Education courses, and dual enrollment credits. </a:t>
            </a:r>
            <a:endParaRPr lang="en-US" sz="2000">
              <a:solidFill>
                <a:schemeClr val="tx1"/>
              </a:solidFill>
              <a:cs typeface="Calibri"/>
            </a:endParaRPr>
          </a:p>
          <a:p>
            <a:pPr marL="342900"/>
            <a:r>
              <a:rPr lang="en-US" sz="2000" b="1">
                <a:solidFill>
                  <a:schemeClr val="tx1"/>
                </a:solidFill>
                <a:cs typeface="Calibri"/>
              </a:rPr>
              <a:t>K-12 Education partners: </a:t>
            </a:r>
            <a:r>
              <a:rPr lang="en-US" sz="2000">
                <a:solidFill>
                  <a:srgbClr val="575757"/>
                </a:solidFill>
                <a:cs typeface="Calibri"/>
              </a:rPr>
              <a:t>Salem City Schools </a:t>
            </a:r>
            <a:endParaRPr lang="en-US" sz="2000">
              <a:solidFill>
                <a:schemeClr val="tx1"/>
              </a:solidFill>
              <a:cs typeface="Calibri"/>
            </a:endParaRPr>
          </a:p>
          <a:p>
            <a:pPr marL="342900"/>
            <a:r>
              <a:rPr lang="en-US" sz="2000" b="1">
                <a:solidFill>
                  <a:schemeClr val="tx1"/>
                </a:solidFill>
                <a:cs typeface="Calibri"/>
              </a:rPr>
              <a:t>Higher Education Partners:</a:t>
            </a:r>
            <a:r>
              <a:rPr lang="en-US" sz="2000">
                <a:solidFill>
                  <a:srgbClr val="575757"/>
                </a:solidFill>
                <a:cs typeface="Calibri"/>
              </a:rPr>
              <a:t> Virginia Western Community College</a:t>
            </a:r>
            <a:endParaRPr lang="en-US" sz="2000">
              <a:cs typeface="Calibri"/>
            </a:endParaRPr>
          </a:p>
          <a:p>
            <a:pPr marL="0" indent="0">
              <a:buNone/>
            </a:pPr>
            <a:endParaRPr lang="en-US" sz="2000">
              <a:solidFill>
                <a:srgbClr val="575757"/>
              </a:solidFill>
              <a:cs typeface="Calibri"/>
            </a:endParaRPr>
          </a:p>
          <a:p>
            <a:pPr marL="342900"/>
            <a:endParaRPr lang="en-US" sz="2000" b="1">
              <a:solidFill>
                <a:srgbClr val="000000"/>
              </a:solidFill>
              <a:cs typeface="Calibri"/>
            </a:endParaRPr>
          </a:p>
          <a:p>
            <a:pPr marL="285750" indent="-285750"/>
            <a:endParaRPr lang="en-US" sz="2000">
              <a:solidFill>
                <a:srgbClr val="0D0D0D"/>
              </a:solidFill>
              <a:latin typeface="Montserrat"/>
              <a:cs typeface="Calibri"/>
            </a:endParaRPr>
          </a:p>
          <a:p>
            <a:pPr marL="0" lvl="0" indent="0" algn="l">
              <a:lnSpc>
                <a:spcPct val="90000"/>
              </a:lnSpc>
              <a:spcBef>
                <a:spcPts val="0"/>
              </a:spcBef>
              <a:spcAft>
                <a:spcPts val="0"/>
              </a:spcAft>
              <a:buClr>
                <a:schemeClr val="dk1"/>
              </a:buClr>
              <a:buSzPts val="2800"/>
              <a:buNone/>
            </a:pPr>
            <a:endParaRPr lang="en-US">
              <a:latin typeface="Montserrat"/>
            </a:endParaRPr>
          </a:p>
          <a:p>
            <a:pPr marL="228600" indent="-228600">
              <a:spcBef>
                <a:spcPts val="0"/>
              </a:spcBef>
              <a:buSzPts val="2800"/>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154712" y="2263998"/>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Montserrat"/>
            </a:endParaRPr>
          </a:p>
        </p:txBody>
      </p:sp>
    </p:spTree>
    <p:extLst>
      <p:ext uri="{BB962C8B-B14F-4D97-AF65-F5344CB8AC3E}">
        <p14:creationId xmlns:p14="http://schemas.microsoft.com/office/powerpoint/2010/main" val="4127452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TIDEWATER COMMUNITY COLLEGE</a:t>
            </a: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65</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Planning Application Under Consideration</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2179208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66</a:t>
            </a:fld>
            <a:endParaRPr lang="en-US">
              <a:latin typeface="Montserrat"/>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342900"/>
            <a:r>
              <a:rPr lang="en-US" sz="2000" b="1">
                <a:solidFill>
                  <a:schemeClr val="tx1"/>
                </a:solidFill>
                <a:cs typeface="Calibri"/>
                <a:sym typeface="Arial"/>
              </a:rPr>
              <a:t>Proposal: </a:t>
            </a:r>
            <a:r>
              <a:rPr lang="en-US" sz="2000">
                <a:solidFill>
                  <a:schemeClr val="tx1"/>
                </a:solidFill>
                <a:cs typeface="Calibri"/>
                <a:sym typeface="Arial"/>
              </a:rPr>
              <a:t>Tidewater proposes a high-quality pre-K that will feed directly into the public school kindergarten classroom, plus professional development and support for teachers. </a:t>
            </a:r>
            <a:endParaRPr lang="en-US">
              <a:solidFill>
                <a:schemeClr val="tx1"/>
              </a:solidFill>
              <a:cs typeface="Calibri"/>
            </a:endParaRPr>
          </a:p>
          <a:p>
            <a:pPr marL="342900"/>
            <a:r>
              <a:rPr lang="en-US" sz="2000" b="1">
                <a:solidFill>
                  <a:schemeClr val="tx1"/>
                </a:solidFill>
                <a:cs typeface="Calibri"/>
              </a:rPr>
              <a:t>K-12 Education partners: </a:t>
            </a:r>
            <a:r>
              <a:rPr lang="en-US" sz="2000">
                <a:solidFill>
                  <a:schemeClr val="tx1"/>
                </a:solidFill>
                <a:cs typeface="Calibri"/>
              </a:rPr>
              <a:t>Portsmouth City Public Schools </a:t>
            </a:r>
            <a:endParaRPr lang="en-US">
              <a:solidFill>
                <a:schemeClr val="tx1"/>
              </a:solidFill>
            </a:endParaRPr>
          </a:p>
          <a:p>
            <a:pPr marL="342900"/>
            <a:r>
              <a:rPr lang="en-US" sz="2000" b="1">
                <a:solidFill>
                  <a:schemeClr val="tx1"/>
                </a:solidFill>
                <a:cs typeface="Calibri"/>
              </a:rPr>
              <a:t>Nonprofit partners: </a:t>
            </a:r>
            <a:r>
              <a:rPr lang="en-US" sz="2000">
                <a:solidFill>
                  <a:schemeClr val="tx1"/>
                </a:solidFill>
                <a:cs typeface="Calibri"/>
              </a:rPr>
              <a:t>Ready Regions, established by the Virginia Early Childhood Foundation, Minus 9 to 5, VB </a:t>
            </a:r>
            <a:r>
              <a:rPr lang="en-US" sz="2000" err="1">
                <a:solidFill>
                  <a:schemeClr val="tx1"/>
                </a:solidFill>
                <a:cs typeface="Calibri"/>
              </a:rPr>
              <a:t>GrowSmart</a:t>
            </a:r>
            <a:r>
              <a:rPr lang="en-US" sz="2000">
                <a:solidFill>
                  <a:schemeClr val="tx1"/>
                </a:solidFill>
                <a:cs typeface="Calibri"/>
              </a:rPr>
              <a:t>, United Way </a:t>
            </a:r>
            <a:endParaRPr lang="en-US">
              <a:solidFill>
                <a:schemeClr val="tx1"/>
              </a:solidFill>
              <a:cs typeface="Calibri"/>
            </a:endParaRPr>
          </a:p>
          <a:p>
            <a:pPr marL="342900"/>
            <a:r>
              <a:rPr lang="en-US" sz="2000" b="1">
                <a:solidFill>
                  <a:schemeClr val="tx1"/>
                </a:solidFill>
                <a:cs typeface="Calibri"/>
              </a:rPr>
              <a:t>Higher Education Partners:</a:t>
            </a:r>
            <a:r>
              <a:rPr lang="en-US" sz="2000">
                <a:solidFill>
                  <a:schemeClr val="tx1"/>
                </a:solidFill>
                <a:cs typeface="Calibri"/>
              </a:rPr>
              <a:t> Eastern Virginia Medical School (EVMS)</a:t>
            </a:r>
            <a:endParaRPr lang="en-US">
              <a:solidFill>
                <a:schemeClr val="tx1"/>
              </a:solidFill>
            </a:endParaRPr>
          </a:p>
          <a:p>
            <a:pPr marL="342900"/>
            <a:endParaRPr lang="en-US" sz="2000" b="1">
              <a:solidFill>
                <a:schemeClr val="tx1"/>
              </a:solidFill>
              <a:cs typeface="Calibri"/>
            </a:endParaRPr>
          </a:p>
          <a:p>
            <a:pPr marL="342900"/>
            <a:endParaRPr lang="en-US" sz="2000" b="1">
              <a:solidFill>
                <a:srgbClr val="000000"/>
              </a:solidFill>
              <a:cs typeface="Calibri"/>
            </a:endParaRPr>
          </a:p>
          <a:p>
            <a:pPr marL="285750" indent="-285750"/>
            <a:endParaRPr lang="en-US" sz="2000">
              <a:solidFill>
                <a:srgbClr val="0D0D0D"/>
              </a:solidFill>
              <a:latin typeface="Montserrat"/>
              <a:cs typeface="Calibri"/>
            </a:endParaRPr>
          </a:p>
          <a:p>
            <a:pPr marL="0" lvl="0" indent="0" algn="l">
              <a:lnSpc>
                <a:spcPct val="90000"/>
              </a:lnSpc>
              <a:spcBef>
                <a:spcPts val="0"/>
              </a:spcBef>
              <a:spcAft>
                <a:spcPts val="0"/>
              </a:spcAft>
              <a:buClr>
                <a:schemeClr val="dk1"/>
              </a:buClr>
              <a:buSzPts val="2800"/>
              <a:buNone/>
            </a:pPr>
            <a:endParaRPr lang="en-US">
              <a:latin typeface="Montserrat"/>
            </a:endParaRPr>
          </a:p>
          <a:p>
            <a:pPr marL="228600" indent="-228600">
              <a:spcBef>
                <a:spcPts val="0"/>
              </a:spcBef>
              <a:buSzPts val="2800"/>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3"/>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751459" y="4338841"/>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Montserrat"/>
            </a:endParaRPr>
          </a:p>
        </p:txBody>
      </p:sp>
    </p:spTree>
    <p:extLst>
      <p:ext uri="{BB962C8B-B14F-4D97-AF65-F5344CB8AC3E}">
        <p14:creationId xmlns:p14="http://schemas.microsoft.com/office/powerpoint/2010/main" val="2881209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763072" y="516132"/>
            <a:ext cx="10479225" cy="1466854"/>
          </a:xfrm>
          <a:prstGeom prst="rect">
            <a:avLst/>
          </a:prstGeom>
          <a:noFill/>
          <a:ln>
            <a:noFill/>
          </a:ln>
        </p:spPr>
        <p:txBody>
          <a:bodyPr spcFirstLastPara="1" wrap="square" lIns="91425" tIns="45700" rIns="91425" bIns="45700" anchor="ctr" anchorCtr="0">
            <a:normAutofit/>
          </a:bodyPr>
          <a:lstStyle/>
          <a:p>
            <a:pPr algn="ctr"/>
            <a:r>
              <a:rPr lang="en-US">
                <a:solidFill>
                  <a:schemeClr val="tx1"/>
                </a:solidFill>
                <a:latin typeface="Montserrat"/>
              </a:rPr>
              <a:t>APPROVAL TO LAUNCH-PIPELINE</a:t>
            </a:r>
          </a:p>
          <a:p>
            <a:pPr algn="ctr"/>
            <a:endParaRPr lang="en-US" sz="36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67</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4"/>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591082" y="1578261"/>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6774BA-9F41-17AE-E3D5-9239ECE9BAE3}"/>
              </a:ext>
            </a:extLst>
          </p:cNvPr>
          <p:cNvSpPr txBox="1"/>
          <p:nvPr/>
        </p:nvSpPr>
        <p:spPr>
          <a:xfrm>
            <a:off x="1260961" y="1714676"/>
            <a:ext cx="9931854" cy="400110"/>
          </a:xfrm>
          <a:prstGeom prst="rect">
            <a:avLst/>
          </a:prstGeom>
          <a:noFill/>
        </p:spPr>
        <p:txBody>
          <a:bodyPr wrap="square" lIns="91440" tIns="45720" rIns="91440" bIns="45720" anchor="t">
            <a:spAutoFit/>
          </a:bodyPr>
          <a:lstStyle/>
          <a:p>
            <a:pPr fontAlgn="base">
              <a:buFont typeface="Arial" panose="020B0604020202020204" pitchFamily="34" charset="0"/>
              <a:buChar char="•"/>
            </a:pPr>
            <a:endParaRPr lang="en-US" sz="2000">
              <a:solidFill>
                <a:schemeClr val="tx1"/>
              </a:solidFill>
              <a:latin typeface="Calibri"/>
              <a:cs typeface="Calibri"/>
            </a:endParaRPr>
          </a:p>
        </p:txBody>
      </p:sp>
      <p:sp>
        <p:nvSpPr>
          <p:cNvPr id="7" name="TextBox 6">
            <a:extLst>
              <a:ext uri="{FF2B5EF4-FFF2-40B4-BE49-F238E27FC236}">
                <a16:creationId xmlns:a16="http://schemas.microsoft.com/office/drawing/2014/main" id="{D7692F61-8F64-4539-F319-F8D87AC419E4}"/>
              </a:ext>
            </a:extLst>
          </p:cNvPr>
          <p:cNvSpPr txBox="1"/>
          <p:nvPr/>
        </p:nvSpPr>
        <p:spPr>
          <a:xfrm>
            <a:off x="1182711" y="1719331"/>
            <a:ext cx="9933902" cy="35445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3000">
                <a:solidFill>
                  <a:schemeClr val="tx1"/>
                </a:solidFill>
                <a:latin typeface="Montserrat"/>
              </a:rPr>
              <a:t>The following Applicants have submitted applications to launch, which are being reviewed for completeness and compliance by the VDOE and being considered by the Lab Schools Standing Committee. </a:t>
            </a:r>
            <a:endParaRPr lang="en-US">
              <a:solidFill>
                <a:schemeClr val="tx1"/>
              </a:solidFill>
            </a:endParaRPr>
          </a:p>
          <a:p>
            <a:pPr algn="ctr">
              <a:lnSpc>
                <a:spcPct val="90000"/>
              </a:lnSpc>
              <a:spcBef>
                <a:spcPts val="1000"/>
              </a:spcBef>
            </a:pPr>
            <a:r>
              <a:rPr lang="en-US" sz="3000">
                <a:solidFill>
                  <a:schemeClr val="tx1"/>
                </a:solidFill>
                <a:latin typeface="Montserrat"/>
              </a:rPr>
              <a:t>The State Board of Education will then consider the Standing Committee's recommendation on the Application.</a:t>
            </a:r>
            <a:endParaRPr lang="en-US">
              <a:solidFill>
                <a:schemeClr val="tx1"/>
              </a:solidFill>
            </a:endParaRPr>
          </a:p>
        </p:txBody>
      </p:sp>
    </p:spTree>
    <p:extLst>
      <p:ext uri="{BB962C8B-B14F-4D97-AF65-F5344CB8AC3E}">
        <p14:creationId xmlns:p14="http://schemas.microsoft.com/office/powerpoint/2010/main" val="4151067834"/>
      </p:ext>
    </p:extLst>
  </p:cSld>
  <p:clrMapOvr>
    <a:masterClrMapping/>
  </p:clrMapOvr>
  <p:extLst>
    <p:ext uri="{6950BFC3-D8DA-4A85-94F7-54DA5524770B}">
      <p188:commentRel xmlns:p188="http://schemas.microsoft.com/office/powerpoint/2018/8/main" r:id="rId3"/>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JAMES MADISON UNIVERSITY</a:t>
            </a:r>
            <a:endParaRPr lang="en-US">
              <a:solidFill>
                <a:schemeClr val="tx1">
                  <a:lumMod val="95000"/>
                  <a:lumOff val="5000"/>
                </a:schemeClr>
              </a:solidFill>
            </a:endParaRP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68</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Launch Application Under Consideration</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1971573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69</a:t>
            </a:fld>
            <a:endParaRPr lang="en-US">
              <a:latin typeface="Montserrat"/>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0" indent="0">
              <a:buNone/>
            </a:pPr>
            <a:r>
              <a:rPr lang="en-US" sz="1600" b="1">
                <a:latin typeface="Montserrat"/>
                <a:ea typeface="Roboto"/>
                <a:cs typeface="Roboto"/>
              </a:rPr>
              <a:t>Proposal:</a:t>
            </a:r>
          </a:p>
          <a:p>
            <a:pPr marL="342900"/>
            <a:r>
              <a:rPr lang="en-US" sz="1600">
                <a:latin typeface="Montserrat"/>
                <a:ea typeface="Roboto"/>
                <a:cs typeface="Roboto"/>
              </a:rPr>
              <a:t>High school environment focused on innovation by leveraging interdisciplinary techniques to prepare students, building on their academic interests and social potential through engagement in learning, the community, and civic responsibilities.</a:t>
            </a:r>
            <a:endParaRPr lang="en-US">
              <a:latin typeface="Montserrat"/>
            </a:endParaRPr>
          </a:p>
          <a:p>
            <a:pPr marL="342900"/>
            <a:r>
              <a:rPr lang="en-US" sz="1600">
                <a:latin typeface="Montserrat"/>
                <a:ea typeface="Roboto"/>
                <a:cs typeface="Roboto"/>
              </a:rPr>
              <a:t>In addition, the Lab School will act as an incubator for the growth and development of preprofessional teacher education students within JMU's teacher preparation and licensure</a:t>
            </a:r>
            <a:br>
              <a:rPr lang="en-US" sz="1600">
                <a:latin typeface="Montserrat"/>
                <a:ea typeface="Roboto"/>
                <a:cs typeface="Roboto"/>
              </a:rPr>
            </a:br>
            <a:r>
              <a:rPr lang="en-US" sz="1600">
                <a:latin typeface="Montserrat"/>
                <a:ea typeface="Roboto"/>
                <a:cs typeface="Roboto"/>
              </a:rPr>
              <a:t>programs.</a:t>
            </a:r>
          </a:p>
          <a:p>
            <a:pPr marL="342900"/>
            <a:r>
              <a:rPr lang="en-US" sz="1600">
                <a:latin typeface="Montserrat"/>
                <a:ea typeface="Roboto"/>
                <a:cs typeface="Roboto"/>
              </a:rPr>
              <a:t>Five optional pathways are contemplated for Juniors and Seniors: </a:t>
            </a:r>
          </a:p>
          <a:p>
            <a:pPr marL="800100" lvl="1"/>
            <a:r>
              <a:rPr lang="en-US" sz="1200">
                <a:latin typeface="Montserrat"/>
                <a:ea typeface="Roboto"/>
                <a:cs typeface="Roboto"/>
              </a:rPr>
              <a:t>1. Return to their home/neighborhood high schools; </a:t>
            </a:r>
          </a:p>
          <a:p>
            <a:pPr marL="800100" lvl="1"/>
            <a:r>
              <a:rPr lang="en-US" sz="1200">
                <a:latin typeface="Montserrat"/>
                <a:ea typeface="Roboto"/>
                <a:cs typeface="Roboto"/>
              </a:rPr>
              <a:t>2. Apply and enroll in a Regional Governor's School; </a:t>
            </a:r>
          </a:p>
          <a:p>
            <a:pPr marL="800100" lvl="1"/>
            <a:r>
              <a:rPr lang="en-US" sz="1200">
                <a:latin typeface="Montserrat"/>
                <a:ea typeface="Roboto"/>
                <a:cs typeface="Roboto"/>
              </a:rPr>
              <a:t>3. Pursue licensing or certification in a career and technical field through collaborative partnerships of the Lab School; </a:t>
            </a:r>
          </a:p>
          <a:p>
            <a:pPr marL="800100" lvl="1"/>
            <a:r>
              <a:rPr lang="en-US" sz="1200">
                <a:latin typeface="Montserrat"/>
                <a:ea typeface="Roboto"/>
                <a:cs typeface="Roboto"/>
              </a:rPr>
              <a:t>4. Pursue an associate's degree through collaborative partnerships of the Lab School; or </a:t>
            </a:r>
          </a:p>
          <a:p>
            <a:pPr marL="800100" lvl="1"/>
            <a:r>
              <a:rPr lang="en-US" sz="1200">
                <a:latin typeface="Montserrat"/>
                <a:ea typeface="Roboto"/>
                <a:cs typeface="Roboto"/>
              </a:rPr>
              <a:t>5. Engage in the general studies curriculum through Interdisciplinary Liberal Studies (IDLS) at JMU while maintaining a community engagement course at the Lab School.</a:t>
            </a:r>
          </a:p>
          <a:p>
            <a:pPr marL="342900"/>
            <a:r>
              <a:rPr lang="en-US" sz="1600" b="1">
                <a:latin typeface="Montserrat"/>
                <a:ea typeface="Roboto"/>
                <a:cs typeface="Roboto"/>
              </a:rPr>
              <a:t>K-12 Partners: </a:t>
            </a:r>
            <a:r>
              <a:rPr lang="en-US" sz="1600">
                <a:latin typeface="Montserrat"/>
                <a:ea typeface="Roboto"/>
                <a:cs typeface="Roboto"/>
              </a:rPr>
              <a:t>Augusta, Harrisonburg, Page, Rockingham, Shenandoah, Staunton, and Waynesboro County Public Schools</a:t>
            </a: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4"/>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
        <p:nvSpPr>
          <p:cNvPr id="8" name="TextBox 7">
            <a:extLst>
              <a:ext uri="{FF2B5EF4-FFF2-40B4-BE49-F238E27FC236}">
                <a16:creationId xmlns:a16="http://schemas.microsoft.com/office/drawing/2014/main" id="{80763600-95A3-800F-F43D-1CDD27178BFF}"/>
              </a:ext>
            </a:extLst>
          </p:cNvPr>
          <p:cNvSpPr txBox="1"/>
          <p:nvPr/>
        </p:nvSpPr>
        <p:spPr>
          <a:xfrm>
            <a:off x="-751459" y="4338841"/>
            <a:ext cx="8907681" cy="307777"/>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endParaRPr lang="en-US" b="0" i="0">
              <a:effectLst/>
              <a:latin typeface="Montserrat"/>
            </a:endParaRPr>
          </a:p>
        </p:txBody>
      </p:sp>
    </p:spTree>
    <p:extLst>
      <p:ext uri="{BB962C8B-B14F-4D97-AF65-F5344CB8AC3E}">
        <p14:creationId xmlns:p14="http://schemas.microsoft.com/office/powerpoint/2010/main" val="241937788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72066" y="611054"/>
            <a:ext cx="10479225" cy="1466854"/>
          </a:xfrm>
          <a:prstGeom prst="rect">
            <a:avLst/>
          </a:prstGeom>
          <a:noFill/>
          <a:ln>
            <a:noFill/>
          </a:ln>
        </p:spPr>
        <p:txBody>
          <a:bodyPr spcFirstLastPara="1" wrap="square" lIns="91425" tIns="45700" rIns="91425" bIns="45700" anchor="ctr" anchorCtr="0">
            <a:normAutofit/>
          </a:bodyPr>
          <a:lstStyle/>
          <a:p>
            <a:pPr algn="ctr"/>
            <a:r>
              <a:rPr lang="en-US" sz="3600">
                <a:solidFill>
                  <a:schemeClr val="tx1"/>
                </a:solidFill>
                <a:latin typeface="Montserrat"/>
              </a:rPr>
              <a:t>What is a Lab School?</a:t>
            </a:r>
            <a:endParaRPr lang="en-US" sz="72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4"/>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556657" y="1839686"/>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6774BA-9F41-17AE-E3D5-9239ECE9BAE3}"/>
              </a:ext>
            </a:extLst>
          </p:cNvPr>
          <p:cNvSpPr txBox="1"/>
          <p:nvPr/>
        </p:nvSpPr>
        <p:spPr>
          <a:xfrm>
            <a:off x="1421946" y="2437256"/>
            <a:ext cx="9931854" cy="1508105"/>
          </a:xfrm>
          <a:prstGeom prst="rect">
            <a:avLst/>
          </a:prstGeom>
          <a:noFill/>
        </p:spPr>
        <p:txBody>
          <a:bodyPr wrap="square" lIns="91440" tIns="45720" rIns="91440" bIns="45720" anchor="t">
            <a:spAutoFit/>
          </a:bodyPr>
          <a:lstStyle/>
          <a:p>
            <a:pPr marL="342900" indent="-342900" fontAlgn="base">
              <a:buChar char="•"/>
            </a:pPr>
            <a:r>
              <a:rPr lang="en-US" sz="2400">
                <a:solidFill>
                  <a:schemeClr val="tx1"/>
                </a:solidFill>
                <a:latin typeface="Montserrat"/>
                <a:sym typeface="Libre Franklin"/>
              </a:rPr>
              <a:t>An independent, innovative public school built on partnership and evidence that is open to all students through a lottery process</a:t>
            </a:r>
            <a:endParaRPr lang="en-US" sz="2400">
              <a:solidFill>
                <a:schemeClr val="tx1"/>
              </a:solidFill>
              <a:latin typeface="Montserrat"/>
            </a:endParaRPr>
          </a:p>
          <a:p>
            <a:pPr>
              <a:buFont typeface="Arial" panose="020B0604020202020204" pitchFamily="34" charset="0"/>
              <a:buChar char="•"/>
            </a:pPr>
            <a:endParaRPr lang="en-US" sz="2000">
              <a:solidFill>
                <a:srgbClr val="003C71"/>
              </a:solidFill>
              <a:latin typeface="Montserrat"/>
            </a:endParaRPr>
          </a:p>
        </p:txBody>
      </p:sp>
      <p:sp>
        <p:nvSpPr>
          <p:cNvPr id="7" name="TextBox 6">
            <a:extLst>
              <a:ext uri="{FF2B5EF4-FFF2-40B4-BE49-F238E27FC236}">
                <a16:creationId xmlns:a16="http://schemas.microsoft.com/office/drawing/2014/main" id="{2746C280-5D80-7162-5B6A-DD95AA6A43CF}"/>
              </a:ext>
            </a:extLst>
          </p:cNvPr>
          <p:cNvSpPr txBox="1"/>
          <p:nvPr/>
        </p:nvSpPr>
        <p:spPr>
          <a:xfrm>
            <a:off x="1774107" y="4014043"/>
            <a:ext cx="53314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Montserrat"/>
            </a:endParaRPr>
          </a:p>
        </p:txBody>
      </p:sp>
    </p:spTree>
    <p:extLst>
      <p:ext uri="{BB962C8B-B14F-4D97-AF65-F5344CB8AC3E}">
        <p14:creationId xmlns:p14="http://schemas.microsoft.com/office/powerpoint/2010/main" val="538869412"/>
      </p:ext>
    </p:extLst>
  </p:cSld>
  <p:clrMapOvr>
    <a:masterClrMapping/>
  </p:clrMapOvr>
  <p:extLst>
    <p:ext uri="{6950BFC3-D8DA-4A85-94F7-54DA5524770B}">
      <p188:commentRel xmlns:p188="http://schemas.microsoft.com/office/powerpoint/2018/8/main" r:id="rId3"/>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042114" y="2673343"/>
            <a:ext cx="10479225" cy="640460"/>
          </a:xfrm>
          <a:prstGeom prst="rect">
            <a:avLst/>
          </a:prstGeom>
          <a:noFill/>
          <a:ln>
            <a:noFill/>
          </a:ln>
        </p:spPr>
        <p:txBody>
          <a:bodyPr spcFirstLastPara="1" wrap="square" lIns="91425" tIns="45700" rIns="91425" bIns="45700" anchor="ctr" anchorCtr="0">
            <a:normAutofit fontScale="90000"/>
          </a:bodyPr>
          <a:lstStyle/>
          <a:p>
            <a:pPr algn="ctr"/>
            <a:r>
              <a:rPr lang="en-US" sz="3600" b="0" i="0" u="none" strike="noStrike" cap="all">
                <a:solidFill>
                  <a:schemeClr val="bg1"/>
                </a:solidFill>
                <a:effectLst/>
                <a:latin typeface="Montserrat"/>
              </a:rPr>
              <a:t>LAB </a:t>
            </a:r>
            <a:r>
              <a:rPr lang="en-US" sz="3600" cap="all">
                <a:solidFill>
                  <a:schemeClr val="bg1"/>
                </a:solidFill>
                <a:latin typeface="Montserrat"/>
              </a:rPr>
              <a:t>PAGE - FAQ</a:t>
            </a:r>
            <a:r>
              <a:rPr lang="en-US" sz="3600">
                <a:solidFill>
                  <a:schemeClr val="bg1"/>
                </a:solidFill>
                <a:latin typeface="Montserrat"/>
              </a:rPr>
              <a:t>s</a:t>
            </a:r>
          </a:p>
          <a:p>
            <a:pPr algn="ctr"/>
            <a:r>
              <a:rPr lang="en-US" sz="3600">
                <a:solidFill>
                  <a:schemeClr val="tx1">
                    <a:lumMod val="95000"/>
                    <a:lumOff val="5000"/>
                  </a:schemeClr>
                </a:solidFill>
                <a:latin typeface="Montserrat"/>
              </a:rPr>
              <a:t>SOUTHSIDE VIRGINIA COMMUNITY COLLEGE</a:t>
            </a:r>
            <a:endParaRPr lang="en-US">
              <a:solidFill>
                <a:srgbClr val="000000"/>
              </a:solidFill>
            </a:endParaRPr>
          </a:p>
          <a:p>
            <a:pPr algn="ctr"/>
            <a:endParaRPr lang="en-US" sz="3600">
              <a:solidFill>
                <a:schemeClr val="tx1">
                  <a:lumMod val="95000"/>
                  <a:lumOff val="5000"/>
                </a:schemeClr>
              </a:solidFill>
              <a:latin typeface="Montserrat"/>
            </a:endParaRPr>
          </a:p>
          <a:p>
            <a:pPr algn="ctr"/>
            <a:endParaRPr lang="en-US" sz="3600">
              <a:solidFill>
                <a:schemeClr val="tx1">
                  <a:lumMod val="95000"/>
                  <a:lumOff val="5000"/>
                </a:schemeClr>
              </a:solidFill>
              <a:latin typeface="Montserrat"/>
            </a:endParaRPr>
          </a:p>
          <a:p>
            <a:pPr algn="ctr"/>
            <a:endParaRPr lang="en-US" sz="3600">
              <a:solidFill>
                <a:srgbClr val="000000"/>
              </a:solidFill>
              <a:latin typeface="Montserrat"/>
            </a:endParaRPr>
          </a:p>
          <a:p>
            <a:pPr algn="ctr"/>
            <a:endParaRPr lang="en-US" sz="3600">
              <a:solidFill>
                <a:srgbClr val="000000"/>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70</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98406" y="2898345"/>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7692F61-8F64-4539-F319-F8D87AC419E4}"/>
              </a:ext>
            </a:extLst>
          </p:cNvPr>
          <p:cNvSpPr txBox="1"/>
          <p:nvPr/>
        </p:nvSpPr>
        <p:spPr>
          <a:xfrm>
            <a:off x="1922842" y="3216196"/>
            <a:ext cx="8581621" cy="7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600"/>
              </a:spcBef>
            </a:pPr>
            <a:r>
              <a:rPr lang="en-US" sz="2800">
                <a:latin typeface="Montserrat"/>
              </a:rPr>
              <a:t>Launch Application Under Consideration</a:t>
            </a:r>
          </a:p>
          <a:p>
            <a:pPr marL="285750" indent="-285750">
              <a:lnSpc>
                <a:spcPct val="90000"/>
              </a:lnSpc>
              <a:spcBef>
                <a:spcPts val="600"/>
              </a:spcBef>
              <a:buChar char="•"/>
            </a:pPr>
            <a:endParaRPr lang="en-US" sz="1600">
              <a:solidFill>
                <a:srgbClr val="003C71"/>
              </a:solidFill>
              <a:latin typeface="Montserrat"/>
            </a:endParaRPr>
          </a:p>
        </p:txBody>
      </p:sp>
    </p:spTree>
    <p:extLst>
      <p:ext uri="{BB962C8B-B14F-4D97-AF65-F5344CB8AC3E}">
        <p14:creationId xmlns:p14="http://schemas.microsoft.com/office/powerpoint/2010/main" val="2495005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221" name="Google Shape;2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latin typeface="Montserrat"/>
              </a:rPr>
              <a:t>71</a:t>
            </a:fld>
            <a:endParaRPr lang="en-US">
              <a:latin typeface="Montserrat"/>
            </a:endParaRPr>
          </a:p>
        </p:txBody>
      </p:sp>
      <p:sp>
        <p:nvSpPr>
          <p:cNvPr id="222" name="Google Shape;222;p8"/>
          <p:cNvSpPr txBox="1">
            <a:spLocks noGrp="1"/>
          </p:cNvSpPr>
          <p:nvPr>
            <p:ph type="body" idx="1"/>
          </p:nvPr>
        </p:nvSpPr>
        <p:spPr>
          <a:xfrm>
            <a:off x="916598" y="1806385"/>
            <a:ext cx="10378437" cy="3524944"/>
          </a:xfrm>
          <a:prstGeom prst="rect">
            <a:avLst/>
          </a:prstGeom>
          <a:noFill/>
          <a:ln>
            <a:noFill/>
          </a:ln>
        </p:spPr>
        <p:txBody>
          <a:bodyPr spcFirstLastPara="1" wrap="square" lIns="91425" tIns="45700" rIns="91425" bIns="45700" anchor="t" anchorCtr="0">
            <a:noAutofit/>
          </a:bodyPr>
          <a:lstStyle/>
          <a:p>
            <a:pPr marL="0" indent="0">
              <a:buNone/>
            </a:pPr>
            <a:r>
              <a:rPr lang="en-US" sz="2000" b="1">
                <a:solidFill>
                  <a:schemeClr val="tx1"/>
                </a:solidFill>
                <a:latin typeface="Montserrat"/>
                <a:cs typeface="Calibri"/>
              </a:rPr>
              <a:t>Proposal: </a:t>
            </a:r>
            <a:r>
              <a:rPr lang="en-US" sz="2000">
                <a:latin typeface="Montserrat"/>
                <a:cs typeface="Calibri"/>
              </a:rPr>
              <a:t>High school career literacy Lab School with a focus on preparing all students for jobs that have been specifically identified by the GoVA Region 3 Economic Development Authority as credible and needed in this area of Virginia and beyond, and to provide pathways to the identified careers.</a:t>
            </a:r>
            <a:endParaRPr lang="en-US">
              <a:latin typeface="Montserrat"/>
            </a:endParaRPr>
          </a:p>
          <a:p>
            <a:pPr marL="0" indent="0">
              <a:buNone/>
            </a:pPr>
            <a:r>
              <a:rPr lang="en-US" sz="2000" b="1">
                <a:latin typeface="Montserrat"/>
                <a:cs typeface="Calibri"/>
              </a:rPr>
              <a:t>K-12 Partner:</a:t>
            </a:r>
            <a:r>
              <a:rPr lang="en-US" sz="2000">
                <a:latin typeface="Montserrat"/>
                <a:cs typeface="Calibri"/>
              </a:rPr>
              <a:t> Mecklenburg County Public Schools</a:t>
            </a:r>
          </a:p>
          <a:p>
            <a:pPr marL="342900"/>
            <a:endParaRPr lang="en-US" sz="2000" b="1">
              <a:solidFill>
                <a:srgbClr val="000000"/>
              </a:solidFill>
              <a:latin typeface="Montserrat"/>
              <a:cs typeface="Calibri"/>
            </a:endParaRPr>
          </a:p>
          <a:p>
            <a:pPr marL="342900"/>
            <a:endParaRPr lang="en-US" sz="2000" b="1">
              <a:solidFill>
                <a:srgbClr val="000000"/>
              </a:solidFill>
              <a:latin typeface="Montserrat"/>
              <a:cs typeface="Calibri"/>
            </a:endParaRPr>
          </a:p>
          <a:p>
            <a:pPr marL="285750" lvl="0" indent="-285750" algn="l">
              <a:lnSpc>
                <a:spcPct val="90000"/>
              </a:lnSpc>
              <a:spcAft>
                <a:spcPts val="0"/>
              </a:spcAft>
              <a:buClr>
                <a:schemeClr val="dk1"/>
              </a:buClr>
            </a:pPr>
            <a:endParaRPr lang="en-US" sz="2000">
              <a:solidFill>
                <a:srgbClr val="0D0D0D"/>
              </a:solidFill>
              <a:latin typeface="Montserrat"/>
              <a:cs typeface="Calibri"/>
            </a:endParaRPr>
          </a:p>
          <a:p>
            <a:pPr marL="0" indent="0">
              <a:spcBef>
                <a:spcPts val="0"/>
              </a:spcBef>
              <a:buSzPts val="2800"/>
              <a:buNone/>
            </a:pPr>
            <a:endParaRPr lang="en-US">
              <a:latin typeface="Montserrat"/>
            </a:endParaRPr>
          </a:p>
          <a:p>
            <a:pPr marL="228600" indent="-228600">
              <a:spcBef>
                <a:spcPts val="0"/>
              </a:spcBef>
              <a:buSzPts val="2800"/>
            </a:pPr>
            <a:endParaRPr lang="en-US">
              <a:latin typeface="Montserrat"/>
            </a:endParaRPr>
          </a:p>
        </p:txBody>
      </p:sp>
      <p:sp>
        <p:nvSpPr>
          <p:cNvPr id="4" name="Rectangle 3">
            <a:extLst>
              <a:ext uri="{FF2B5EF4-FFF2-40B4-BE49-F238E27FC236}">
                <a16:creationId xmlns:a16="http://schemas.microsoft.com/office/drawing/2014/main" id="{CBE9270B-9EF1-8297-D6F0-333B76D7C87C}"/>
              </a:ext>
            </a:extLst>
          </p:cNvPr>
          <p:cNvSpPr/>
          <p:nvPr/>
        </p:nvSpPr>
        <p:spPr>
          <a:xfrm>
            <a:off x="401444" y="6356350"/>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Montserrat"/>
            </a:endParaRPr>
          </a:p>
        </p:txBody>
      </p:sp>
      <p:pic>
        <p:nvPicPr>
          <p:cNvPr id="3" name="Picture 2">
            <a:extLst>
              <a:ext uri="{FF2B5EF4-FFF2-40B4-BE49-F238E27FC236}">
                <a16:creationId xmlns:a16="http://schemas.microsoft.com/office/drawing/2014/main" id="{0E81D7DC-4616-6705-AAF6-95C06476BC63}"/>
              </a:ext>
            </a:extLst>
          </p:cNvPr>
          <p:cNvPicPr>
            <a:picLocks noChangeAspect="1"/>
          </p:cNvPicPr>
          <p:nvPr/>
        </p:nvPicPr>
        <p:blipFill>
          <a:blip r:embed="rId4"/>
          <a:stretch>
            <a:fillRect/>
          </a:stretch>
        </p:blipFill>
        <p:spPr>
          <a:xfrm>
            <a:off x="234958" y="5525710"/>
            <a:ext cx="1206483" cy="1214920"/>
          </a:xfrm>
          <a:prstGeom prst="rect">
            <a:avLst/>
          </a:prstGeom>
        </p:spPr>
      </p:pic>
      <p:sp>
        <p:nvSpPr>
          <p:cNvPr id="2" name="Rectangle 1">
            <a:extLst>
              <a:ext uri="{FF2B5EF4-FFF2-40B4-BE49-F238E27FC236}">
                <a16:creationId xmlns:a16="http://schemas.microsoft.com/office/drawing/2014/main" id="{5A5A1D8C-B483-50A9-1F69-63C6EF45BD1A}"/>
              </a:ext>
            </a:extLst>
          </p:cNvPr>
          <p:cNvSpPr/>
          <p:nvPr/>
        </p:nvSpPr>
        <p:spPr>
          <a:xfrm>
            <a:off x="789878" y="724830"/>
            <a:ext cx="10612243" cy="80184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9FB7E1"/>
              </a:solidFill>
              <a:latin typeface="Montserrat"/>
            </a:endParaRPr>
          </a:p>
        </p:txBody>
      </p:sp>
      <p:sp>
        <p:nvSpPr>
          <p:cNvPr id="5" name="TextBox 4">
            <a:extLst>
              <a:ext uri="{FF2B5EF4-FFF2-40B4-BE49-F238E27FC236}">
                <a16:creationId xmlns:a16="http://schemas.microsoft.com/office/drawing/2014/main" id="{951B4F5D-DB4D-B80F-3847-2F8C0BD25B65}"/>
              </a:ext>
            </a:extLst>
          </p:cNvPr>
          <p:cNvSpPr txBox="1"/>
          <p:nvPr/>
        </p:nvSpPr>
        <p:spPr>
          <a:xfrm>
            <a:off x="1544391" y="858569"/>
            <a:ext cx="8436430" cy="584775"/>
          </a:xfrm>
          <a:prstGeom prst="rect">
            <a:avLst/>
          </a:prstGeom>
          <a:noFill/>
        </p:spPr>
        <p:txBody>
          <a:bodyPr wrap="square" lIns="91440" tIns="45720" rIns="91440" bIns="45720" rtlCol="0" anchor="t">
            <a:spAutoFit/>
          </a:bodyPr>
          <a:lstStyle/>
          <a:p>
            <a:pPr algn="ctr"/>
            <a:r>
              <a:rPr lang="en-US" sz="3200" cap="small">
                <a:solidFill>
                  <a:schemeClr val="bg1"/>
                </a:solidFill>
                <a:latin typeface="Montserrat"/>
              </a:rPr>
              <a:t>SUMMARY</a:t>
            </a:r>
            <a:endParaRPr lang="en-US" sz="3200">
              <a:solidFill>
                <a:schemeClr val="bg1"/>
              </a:solidFill>
              <a:latin typeface="Montserrat"/>
            </a:endParaRPr>
          </a:p>
        </p:txBody>
      </p:sp>
    </p:spTree>
    <p:extLst>
      <p:ext uri="{BB962C8B-B14F-4D97-AF65-F5344CB8AC3E}">
        <p14:creationId xmlns:p14="http://schemas.microsoft.com/office/powerpoint/2010/main" val="2068588476"/>
      </p:ext>
    </p:extLst>
  </p:cSld>
  <p:clrMapOvr>
    <a:masterClrMapping/>
  </p:clrMapOvr>
  <p:extLst>
    <p:ext uri="{6950BFC3-D8DA-4A85-94F7-54DA5524770B}">
      <p188:commentRel xmlns:p188="http://schemas.microsoft.com/office/powerpoint/2018/8/main" r:id="rId3"/>
    </p:ext>
  </p:extLs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199" y="2487219"/>
            <a:ext cx="10479225" cy="1466854"/>
          </a:xfrm>
          <a:prstGeom prst="rect">
            <a:avLst/>
          </a:prstGeom>
          <a:noFill/>
          <a:ln>
            <a:noFill/>
          </a:ln>
        </p:spPr>
        <p:txBody>
          <a:bodyPr spcFirstLastPara="1" wrap="square" lIns="91425" tIns="45700" rIns="91425" bIns="45700" anchor="ctr" anchorCtr="0">
            <a:normAutofit/>
          </a:bodyPr>
          <a:lstStyle/>
          <a:p>
            <a:pPr algn="ctr"/>
            <a:r>
              <a:rPr lang="en-US" sz="3600" b="1" i="0" u="none" strike="noStrike">
                <a:solidFill>
                  <a:schemeClr val="tx1"/>
                </a:solidFill>
                <a:effectLst/>
                <a:latin typeface="Montserrat"/>
              </a:rPr>
              <a:t>Lunch</a:t>
            </a:r>
            <a:br>
              <a:rPr lang="en-US" sz="3600" b="0" i="0" u="none" strike="noStrike">
                <a:effectLst/>
                <a:latin typeface="Montserrat"/>
              </a:rPr>
            </a:br>
            <a:r>
              <a:rPr lang="en-US" sz="2800" b="0" i="0" u="none" strike="noStrike">
                <a:solidFill>
                  <a:schemeClr val="tx1"/>
                </a:solidFill>
                <a:effectLst/>
                <a:latin typeface="Montserrat"/>
              </a:rPr>
              <a:t>With remarks by Virginia Department of Education Superintendent of Public Instruction</a:t>
            </a:r>
            <a:r>
              <a:rPr lang="en-US" sz="2800" b="1" i="0" u="none" strike="noStrike">
                <a:solidFill>
                  <a:schemeClr val="tx1"/>
                </a:solidFill>
                <a:effectLst/>
                <a:latin typeface="Montserrat"/>
              </a:rPr>
              <a:t> Lisa Coons</a:t>
            </a:r>
            <a:endParaRPr lang="en-US" sz="7200" b="1">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8300" y="3997670"/>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2337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73234" y="1839081"/>
            <a:ext cx="10479225" cy="1466854"/>
          </a:xfrm>
          <a:prstGeom prst="rect">
            <a:avLst/>
          </a:prstGeom>
          <a:noFill/>
          <a:ln>
            <a:noFill/>
          </a:ln>
        </p:spPr>
        <p:txBody>
          <a:bodyPr spcFirstLastPara="1" wrap="square" lIns="91425" tIns="45700" rIns="91425" bIns="45700" anchor="ctr" anchorCtr="0">
            <a:normAutofit/>
          </a:bodyPr>
          <a:lstStyle/>
          <a:p>
            <a:pPr algn="ctr"/>
            <a:r>
              <a:rPr lang="en-US" sz="3600" b="1" i="0" u="none" strike="noStrike">
                <a:solidFill>
                  <a:schemeClr val="tx1"/>
                </a:solidFill>
                <a:effectLst/>
                <a:latin typeface="Montserrat"/>
              </a:rPr>
              <a:t>Best Practices to Design, Launch and Sustain </a:t>
            </a:r>
            <a:r>
              <a:rPr lang="en-US" sz="3600" b="1">
                <a:solidFill>
                  <a:schemeClr val="tx1"/>
                </a:solidFill>
                <a:latin typeface="Montserrat"/>
              </a:rPr>
              <a:t>an Innovative Public School</a:t>
            </a:r>
            <a:endParaRPr lang="en-US" sz="7200" b="1">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734645" y="3340773"/>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7E2800C-2357-D329-6790-5C830CB285A8}"/>
              </a:ext>
            </a:extLst>
          </p:cNvPr>
          <p:cNvSpPr txBox="1"/>
          <p:nvPr/>
        </p:nvSpPr>
        <p:spPr>
          <a:xfrm>
            <a:off x="1749972" y="3515946"/>
            <a:ext cx="8724900" cy="1834348"/>
          </a:xfrm>
          <a:prstGeom prst="rect">
            <a:avLst/>
          </a:prstGeom>
          <a:noFill/>
        </p:spPr>
        <p:txBody>
          <a:bodyPr wrap="square" lIns="91440" tIns="45720" rIns="91440" bIns="45720" rtlCol="0" anchor="t">
            <a:spAutoFit/>
          </a:bodyPr>
          <a:lstStyle/>
          <a:p>
            <a:r>
              <a:rPr lang="en-US" sz="1600">
                <a:latin typeface="Montserrat"/>
              </a:rPr>
              <a:t>Moderator:</a:t>
            </a:r>
          </a:p>
          <a:p>
            <a:pPr marL="342900" indent="-342900">
              <a:lnSpc>
                <a:spcPct val="105000"/>
              </a:lnSpc>
              <a:buFont typeface="Montserrat,Sans-Serif"/>
              <a:buChar char="-"/>
            </a:pPr>
            <a:r>
              <a:rPr lang="en-US" sz="1600" b="1" i="1">
                <a:latin typeface="Montserrat"/>
              </a:rPr>
              <a:t>McKenzie Snow</a:t>
            </a:r>
            <a:r>
              <a:rPr lang="en-US" sz="1600" i="1">
                <a:latin typeface="Montserrat"/>
              </a:rPr>
              <a:t>, Deputy Secretary of Education</a:t>
            </a:r>
          </a:p>
          <a:p>
            <a:r>
              <a:rPr lang="en-US" sz="1600">
                <a:latin typeface="Montserrat"/>
              </a:rPr>
              <a:t>Panelists:</a:t>
            </a:r>
            <a:endParaRPr lang="en-US">
              <a:latin typeface="Montserrat"/>
            </a:endParaRPr>
          </a:p>
          <a:p>
            <a:pPr marL="342900" marR="0" lvl="0" indent="-342900">
              <a:lnSpc>
                <a:spcPct val="105000"/>
              </a:lnSpc>
              <a:spcBef>
                <a:spcPts val="0"/>
              </a:spcBef>
              <a:spcAft>
                <a:spcPts val="0"/>
              </a:spcAft>
              <a:buFont typeface="Montserrat" panose="00000500000000000000" pitchFamily="2" charset="0"/>
              <a:buChar char="-"/>
            </a:pPr>
            <a:r>
              <a:rPr lang="en-US" sz="1600" b="1" i="1">
                <a:effectLst/>
                <a:latin typeface="Montserrat"/>
                <a:ea typeface="Times New Roman" panose="02020603050405020304" pitchFamily="18" charset="0"/>
              </a:rPr>
              <a:t>Mashe</a:t>
            </a:r>
            <a:r>
              <a:rPr lang="en-US" sz="1600" b="1" i="1">
                <a:latin typeface="Montserrat"/>
              </a:rPr>
              <a:t>a Ashton</a:t>
            </a:r>
            <a:r>
              <a:rPr lang="en-US" sz="1600" i="1">
                <a:latin typeface="Montserrat"/>
              </a:rPr>
              <a:t>, Founder and CEO, Digital Pioneers Academy</a:t>
            </a:r>
          </a:p>
          <a:p>
            <a:pPr marL="342900" indent="-342900">
              <a:lnSpc>
                <a:spcPct val="105000"/>
              </a:lnSpc>
              <a:buFont typeface="Montserrat" panose="00000500000000000000" pitchFamily="2" charset="0"/>
              <a:buChar char="-"/>
            </a:pPr>
            <a:r>
              <a:rPr lang="en-US" sz="1600" b="1" i="1">
                <a:latin typeface="Montserrat"/>
              </a:rPr>
              <a:t>Joel Herbst</a:t>
            </a:r>
            <a:r>
              <a:rPr lang="en-US" sz="1600" i="1">
                <a:latin typeface="Montserrat"/>
              </a:rPr>
              <a:t>, Assistant Dean and Superintendent of Schools, Florida Atlantic University College of Education</a:t>
            </a:r>
          </a:p>
          <a:p>
            <a:endParaRPr lang="en-US"/>
          </a:p>
        </p:txBody>
      </p:sp>
    </p:spTree>
    <p:extLst>
      <p:ext uri="{BB962C8B-B14F-4D97-AF65-F5344CB8AC3E}">
        <p14:creationId xmlns:p14="http://schemas.microsoft.com/office/powerpoint/2010/main" val="24415289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199" y="2487219"/>
            <a:ext cx="10479225" cy="1466854"/>
          </a:xfrm>
          <a:prstGeom prst="rect">
            <a:avLst/>
          </a:prstGeom>
          <a:noFill/>
          <a:ln>
            <a:noFill/>
          </a:ln>
        </p:spPr>
        <p:txBody>
          <a:bodyPr spcFirstLastPara="1" wrap="square" lIns="91425" tIns="45700" rIns="91425" bIns="45700" anchor="ctr" anchorCtr="0">
            <a:normAutofit/>
          </a:bodyPr>
          <a:lstStyle/>
          <a:p>
            <a:pPr algn="ctr"/>
            <a:r>
              <a:rPr lang="en-US" sz="3600" b="0" i="0" u="none" strike="noStrike">
                <a:solidFill>
                  <a:schemeClr val="tx1"/>
                </a:solidFill>
                <a:effectLst/>
                <a:latin typeface="Montserrat"/>
              </a:rPr>
              <a:t>15-Minute Break</a:t>
            </a:r>
            <a:endParaRPr lang="en-US" sz="72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8300" y="3997670"/>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499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199" y="2487219"/>
            <a:ext cx="10479225" cy="1466854"/>
          </a:xfrm>
          <a:prstGeom prst="rect">
            <a:avLst/>
          </a:prstGeom>
          <a:noFill/>
          <a:ln>
            <a:noFill/>
          </a:ln>
        </p:spPr>
        <p:txBody>
          <a:bodyPr spcFirstLastPara="1" wrap="square" lIns="91425" tIns="45700" rIns="91425" bIns="45700" anchor="ctr" anchorCtr="0">
            <a:normAutofit/>
          </a:bodyPr>
          <a:lstStyle/>
          <a:p>
            <a:pPr algn="ctr"/>
            <a:r>
              <a:rPr lang="en-US" sz="3600" b="0" i="0" u="none" strike="noStrike">
                <a:solidFill>
                  <a:schemeClr val="tx1"/>
                </a:solidFill>
                <a:effectLst/>
                <a:latin typeface="Montserrat"/>
              </a:rPr>
              <a:t>Thematic Breakout Groups</a:t>
            </a:r>
            <a:endParaRPr lang="en-US" sz="72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8300" y="3997670"/>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3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E0BF-233E-6EE8-300A-F2E010AF0D6D}"/>
              </a:ext>
            </a:extLst>
          </p:cNvPr>
          <p:cNvSpPr>
            <a:spLocks noGrp="1"/>
          </p:cNvSpPr>
          <p:nvPr>
            <p:ph type="title"/>
          </p:nvPr>
        </p:nvSpPr>
        <p:spPr/>
        <p:txBody>
          <a:bodyPr/>
          <a:lstStyle/>
          <a:p>
            <a:pPr algn="ctr"/>
            <a:r>
              <a:rPr lang="en-US">
                <a:solidFill>
                  <a:schemeClr val="tx1"/>
                </a:solidFill>
                <a:latin typeface="Montserrat"/>
              </a:rPr>
              <a:t>Map of Breakout Locations</a:t>
            </a:r>
          </a:p>
        </p:txBody>
      </p:sp>
      <p:sp>
        <p:nvSpPr>
          <p:cNvPr id="4" name="Slide Number Placeholder 3">
            <a:extLst>
              <a:ext uri="{FF2B5EF4-FFF2-40B4-BE49-F238E27FC236}">
                <a16:creationId xmlns:a16="http://schemas.microsoft.com/office/drawing/2014/main" id="{DBF09B14-C363-7F66-A365-CA2D38CB7D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76</a:t>
            </a:fld>
            <a:endParaRPr lang="en-US"/>
          </a:p>
        </p:txBody>
      </p:sp>
      <p:pic>
        <p:nvPicPr>
          <p:cNvPr id="5" name="Picture 5">
            <a:extLst>
              <a:ext uri="{FF2B5EF4-FFF2-40B4-BE49-F238E27FC236}">
                <a16:creationId xmlns:a16="http://schemas.microsoft.com/office/drawing/2014/main" id="{9AD9301A-4CD0-4F5C-D1CD-AA91F344B5C0}"/>
              </a:ext>
            </a:extLst>
          </p:cNvPr>
          <p:cNvPicPr>
            <a:picLocks noChangeAspect="1"/>
          </p:cNvPicPr>
          <p:nvPr/>
        </p:nvPicPr>
        <p:blipFill>
          <a:blip r:embed="rId2"/>
          <a:stretch>
            <a:fillRect/>
          </a:stretch>
        </p:blipFill>
        <p:spPr>
          <a:xfrm>
            <a:off x="4005741" y="1562029"/>
            <a:ext cx="3660896" cy="4511318"/>
          </a:xfrm>
          <a:prstGeom prst="rect">
            <a:avLst/>
          </a:prstGeom>
        </p:spPr>
      </p:pic>
      <p:sp>
        <p:nvSpPr>
          <p:cNvPr id="6" name="TextBox 5">
            <a:extLst>
              <a:ext uri="{FF2B5EF4-FFF2-40B4-BE49-F238E27FC236}">
                <a16:creationId xmlns:a16="http://schemas.microsoft.com/office/drawing/2014/main" id="{5F79DA6F-A6D7-1E0C-FF3E-24241740DFA4}"/>
              </a:ext>
            </a:extLst>
          </p:cNvPr>
          <p:cNvSpPr txBox="1"/>
          <p:nvPr/>
        </p:nvSpPr>
        <p:spPr>
          <a:xfrm>
            <a:off x="4547901" y="5356070"/>
            <a:ext cx="128587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highlight>
                  <a:srgbClr val="C0C0C0"/>
                </a:highlight>
                <a:latin typeface="Montserrat"/>
              </a:rPr>
              <a:t>CONSTRUCTION</a:t>
            </a:r>
          </a:p>
        </p:txBody>
      </p:sp>
      <p:sp>
        <p:nvSpPr>
          <p:cNvPr id="7" name="TextBox 6">
            <a:extLst>
              <a:ext uri="{FF2B5EF4-FFF2-40B4-BE49-F238E27FC236}">
                <a16:creationId xmlns:a16="http://schemas.microsoft.com/office/drawing/2014/main" id="{A50AA383-B380-317A-482C-5D70604A7E5A}"/>
              </a:ext>
            </a:extLst>
          </p:cNvPr>
          <p:cNvSpPr txBox="1"/>
          <p:nvPr/>
        </p:nvSpPr>
        <p:spPr>
          <a:xfrm>
            <a:off x="6211459" y="2158532"/>
            <a:ext cx="128587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highlight>
                  <a:srgbClr val="C0C0C0"/>
                </a:highlight>
                <a:latin typeface="Montserrat"/>
              </a:rPr>
              <a:t>HEALTHCARE</a:t>
            </a:r>
            <a:endParaRPr lang="en-US">
              <a:highlight>
                <a:srgbClr val="C0C0C0"/>
              </a:highlight>
            </a:endParaRPr>
          </a:p>
        </p:txBody>
      </p:sp>
      <p:sp>
        <p:nvSpPr>
          <p:cNvPr id="8" name="TextBox 7">
            <a:extLst>
              <a:ext uri="{FF2B5EF4-FFF2-40B4-BE49-F238E27FC236}">
                <a16:creationId xmlns:a16="http://schemas.microsoft.com/office/drawing/2014/main" id="{51081B7D-BEE0-85B3-10CF-D7CF850DBEC9}"/>
              </a:ext>
            </a:extLst>
          </p:cNvPr>
          <p:cNvSpPr txBox="1"/>
          <p:nvPr/>
        </p:nvSpPr>
        <p:spPr>
          <a:xfrm>
            <a:off x="4906363" y="2216995"/>
            <a:ext cx="92868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highlight>
                  <a:srgbClr val="C0C0C0"/>
                </a:highlight>
                <a:latin typeface="Montserrat"/>
              </a:rPr>
              <a:t>MARITIME</a:t>
            </a:r>
            <a:endParaRPr lang="en-US">
              <a:highlight>
                <a:srgbClr val="C0C0C0"/>
              </a:highlight>
            </a:endParaRPr>
          </a:p>
        </p:txBody>
      </p:sp>
      <p:sp>
        <p:nvSpPr>
          <p:cNvPr id="9" name="TextBox 8">
            <a:extLst>
              <a:ext uri="{FF2B5EF4-FFF2-40B4-BE49-F238E27FC236}">
                <a16:creationId xmlns:a16="http://schemas.microsoft.com/office/drawing/2014/main" id="{B6FC7B5A-06AE-2140-842B-BA4C7484BB9B}"/>
              </a:ext>
            </a:extLst>
          </p:cNvPr>
          <p:cNvSpPr txBox="1"/>
          <p:nvPr/>
        </p:nvSpPr>
        <p:spPr>
          <a:xfrm>
            <a:off x="4550037" y="3474924"/>
            <a:ext cx="12992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highlight>
                  <a:srgbClr val="C0C0C0"/>
                </a:highlight>
                <a:latin typeface="Montserrat"/>
              </a:rPr>
              <a:t>COMP. SCIENCE/STEM/SEMIS</a:t>
            </a:r>
            <a:endParaRPr lang="en-US">
              <a:highlight>
                <a:srgbClr val="C0C0C0"/>
              </a:highlight>
            </a:endParaRPr>
          </a:p>
        </p:txBody>
      </p:sp>
      <p:sp>
        <p:nvSpPr>
          <p:cNvPr id="11" name="TextBox 10">
            <a:extLst>
              <a:ext uri="{FF2B5EF4-FFF2-40B4-BE49-F238E27FC236}">
                <a16:creationId xmlns:a16="http://schemas.microsoft.com/office/drawing/2014/main" id="{CF456022-506A-1DB1-99E3-765F2F0DE26C}"/>
              </a:ext>
            </a:extLst>
          </p:cNvPr>
          <p:cNvSpPr txBox="1"/>
          <p:nvPr/>
        </p:nvSpPr>
        <p:spPr>
          <a:xfrm>
            <a:off x="6378346" y="5268483"/>
            <a:ext cx="107502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highlight>
                  <a:srgbClr val="C0C0C0"/>
                </a:highlight>
                <a:latin typeface="Montserrat"/>
              </a:rPr>
              <a:t>AVIATION/</a:t>
            </a:r>
            <a:endParaRPr lang="en-US">
              <a:highlight>
                <a:srgbClr val="C0C0C0"/>
              </a:highlight>
            </a:endParaRPr>
          </a:p>
          <a:p>
            <a:pPr algn="l"/>
            <a:r>
              <a:rPr lang="en-US" sz="1000" b="1">
                <a:highlight>
                  <a:srgbClr val="C0C0C0"/>
                </a:highlight>
                <a:latin typeface="Montserrat"/>
              </a:rPr>
              <a:t>AEROSPACE</a:t>
            </a:r>
            <a:endParaRPr lang="en-US">
              <a:highlight>
                <a:srgbClr val="C0C0C0"/>
              </a:highlight>
            </a:endParaRPr>
          </a:p>
        </p:txBody>
      </p:sp>
      <p:cxnSp>
        <p:nvCxnSpPr>
          <p:cNvPr id="13" name="Straight Connector 12">
            <a:extLst>
              <a:ext uri="{FF2B5EF4-FFF2-40B4-BE49-F238E27FC236}">
                <a16:creationId xmlns:a16="http://schemas.microsoft.com/office/drawing/2014/main" id="{64A67EEF-1AB7-0D13-9A45-0FD83B2DCAF7}"/>
              </a:ext>
            </a:extLst>
          </p:cNvPr>
          <p:cNvCxnSpPr>
            <a:cxnSpLocks/>
          </p:cNvCxnSpPr>
          <p:nvPr/>
        </p:nvCxnSpPr>
        <p:spPr>
          <a:xfrm>
            <a:off x="1777690" y="1405011"/>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228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199" y="2487219"/>
            <a:ext cx="10479225" cy="1466854"/>
          </a:xfrm>
          <a:prstGeom prst="rect">
            <a:avLst/>
          </a:prstGeom>
          <a:noFill/>
          <a:ln>
            <a:noFill/>
          </a:ln>
        </p:spPr>
        <p:txBody>
          <a:bodyPr spcFirstLastPara="1" wrap="square" lIns="91425" tIns="45700" rIns="91425" bIns="45700" anchor="ctr" anchorCtr="0">
            <a:normAutofit/>
          </a:bodyPr>
          <a:lstStyle/>
          <a:p>
            <a:pPr algn="ctr"/>
            <a:r>
              <a:rPr lang="en-US" sz="3600" b="1" i="0" u="none" strike="noStrike">
                <a:solidFill>
                  <a:schemeClr val="tx1"/>
                </a:solidFill>
                <a:effectLst/>
                <a:latin typeface="Montserrat"/>
              </a:rPr>
              <a:t>Debrief and Conclusion</a:t>
            </a:r>
            <a:br>
              <a:rPr lang="en-US" sz="3600" b="0" i="0" u="none" strike="noStrike">
                <a:effectLst/>
                <a:latin typeface="Montserrat"/>
              </a:rPr>
            </a:br>
            <a:r>
              <a:rPr lang="en-US" sz="2800" b="0" i="0" u="none" strike="noStrike">
                <a:solidFill>
                  <a:schemeClr val="tx1"/>
                </a:solidFill>
                <a:effectLst/>
                <a:latin typeface="Montserrat"/>
              </a:rPr>
              <a:t>Provided by Virginia Department of Education Chief of Staff </a:t>
            </a:r>
            <a:r>
              <a:rPr lang="en-US" sz="2800" b="1" i="0" u="none" strike="noStrike">
                <a:solidFill>
                  <a:schemeClr val="tx1"/>
                </a:solidFill>
                <a:effectLst/>
                <a:latin typeface="Montserrat"/>
              </a:rPr>
              <a:t>Jeremy Raley</a:t>
            </a:r>
            <a:endParaRPr lang="en-US" sz="7200" b="1">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3"/>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638300" y="3997670"/>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49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199" y="644921"/>
            <a:ext cx="10479225" cy="1466854"/>
          </a:xfrm>
          <a:prstGeom prst="rect">
            <a:avLst/>
          </a:prstGeom>
          <a:noFill/>
          <a:ln>
            <a:noFill/>
          </a:ln>
        </p:spPr>
        <p:txBody>
          <a:bodyPr spcFirstLastPara="1" wrap="square" lIns="91425" tIns="45700" rIns="91425" bIns="45700" anchor="ctr" anchorCtr="0">
            <a:normAutofit/>
          </a:bodyPr>
          <a:lstStyle/>
          <a:p>
            <a:pPr algn="ctr"/>
            <a:r>
              <a:rPr lang="en-US" sz="3600">
                <a:solidFill>
                  <a:schemeClr val="tx1"/>
                </a:solidFill>
                <a:latin typeface="Montserrat"/>
              </a:rPr>
              <a:t>Key Elements of Lab Schools</a:t>
            </a:r>
            <a:endParaRPr lang="en-US" sz="72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4"/>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556657" y="1839686"/>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6774BA-9F41-17AE-E3D5-9239ECE9BAE3}"/>
              </a:ext>
            </a:extLst>
          </p:cNvPr>
          <p:cNvSpPr txBox="1"/>
          <p:nvPr/>
        </p:nvSpPr>
        <p:spPr>
          <a:xfrm>
            <a:off x="1421946" y="2437256"/>
            <a:ext cx="9931854" cy="1877437"/>
          </a:xfrm>
          <a:prstGeom prst="rect">
            <a:avLst/>
          </a:prstGeom>
          <a:noFill/>
        </p:spPr>
        <p:txBody>
          <a:bodyPr wrap="square" lIns="91440" tIns="45720" rIns="91440" bIns="45720" anchor="t">
            <a:spAutoFit/>
          </a:bodyPr>
          <a:lstStyle/>
          <a:p>
            <a:pPr marL="342900" indent="-342900" fontAlgn="base">
              <a:buChar char="•"/>
            </a:pPr>
            <a:r>
              <a:rPr lang="en-US" sz="2400">
                <a:solidFill>
                  <a:schemeClr val="tx1"/>
                </a:solidFill>
                <a:latin typeface="Montserrat"/>
              </a:rPr>
              <a:t>Opportunities available to all students, with no barriers</a:t>
            </a:r>
          </a:p>
          <a:p>
            <a:pPr marL="342900" indent="-342900">
              <a:buChar char="•"/>
            </a:pPr>
            <a:r>
              <a:rPr lang="en-US" sz="2400">
                <a:solidFill>
                  <a:schemeClr val="tx1"/>
                </a:solidFill>
                <a:latin typeface="Montserrat"/>
              </a:rPr>
              <a:t>Performance based programs that deliver outcomes</a:t>
            </a:r>
          </a:p>
          <a:p>
            <a:pPr marL="342900" indent="-342900">
              <a:buChar char="•"/>
            </a:pPr>
            <a:r>
              <a:rPr lang="en-US" sz="2400">
                <a:solidFill>
                  <a:schemeClr val="tx1"/>
                </a:solidFill>
                <a:latin typeface="Montserrat"/>
              </a:rPr>
              <a:t>Serve as model programs across the Commonwealth</a:t>
            </a:r>
          </a:p>
          <a:p>
            <a:pPr marL="342900" indent="-342900">
              <a:buChar char="•"/>
            </a:pPr>
            <a:r>
              <a:rPr lang="en-US" sz="2400">
                <a:solidFill>
                  <a:schemeClr val="tx1"/>
                </a:solidFill>
                <a:latin typeface="Montserrat"/>
              </a:rPr>
              <a:t>Administered and managed by a governing board</a:t>
            </a:r>
          </a:p>
          <a:p>
            <a:pPr>
              <a:buFont typeface="Arial" panose="020B0604020202020204" pitchFamily="34" charset="0"/>
              <a:buChar char="•"/>
            </a:pPr>
            <a:endParaRPr lang="en-US" sz="2000">
              <a:solidFill>
                <a:srgbClr val="003C71"/>
              </a:solidFill>
              <a:latin typeface="Montserrat"/>
            </a:endParaRPr>
          </a:p>
        </p:txBody>
      </p:sp>
      <p:sp>
        <p:nvSpPr>
          <p:cNvPr id="7" name="TextBox 6">
            <a:extLst>
              <a:ext uri="{FF2B5EF4-FFF2-40B4-BE49-F238E27FC236}">
                <a16:creationId xmlns:a16="http://schemas.microsoft.com/office/drawing/2014/main" id="{2746C280-5D80-7162-5B6A-DD95AA6A43CF}"/>
              </a:ext>
            </a:extLst>
          </p:cNvPr>
          <p:cNvSpPr txBox="1"/>
          <p:nvPr/>
        </p:nvSpPr>
        <p:spPr>
          <a:xfrm>
            <a:off x="1774107" y="4014043"/>
            <a:ext cx="53314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Montserrat"/>
              </a:rPr>
              <a:t>See Virginia Code Section 22.1-349.3 for more information.</a:t>
            </a:r>
          </a:p>
        </p:txBody>
      </p:sp>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29732" y="526388"/>
            <a:ext cx="10479225" cy="1466854"/>
          </a:xfrm>
          <a:prstGeom prst="rect">
            <a:avLst/>
          </a:prstGeom>
          <a:noFill/>
          <a:ln>
            <a:noFill/>
          </a:ln>
        </p:spPr>
        <p:txBody>
          <a:bodyPr spcFirstLastPara="1" wrap="square" lIns="91425" tIns="45700" rIns="91425" bIns="45700" anchor="ctr" anchorCtr="0">
            <a:normAutofit/>
          </a:bodyPr>
          <a:lstStyle/>
          <a:p>
            <a:pPr algn="ctr"/>
            <a:r>
              <a:rPr lang="en-US" sz="3600" b="0" i="0" u="none" strike="noStrike">
                <a:solidFill>
                  <a:schemeClr val="tx1"/>
                </a:solidFill>
                <a:effectLst/>
                <a:latin typeface="Montserrat"/>
              </a:rPr>
              <a:t>LAB SCHOOLS – </a:t>
            </a:r>
            <a:r>
              <a:rPr lang="en-US" sz="3600" b="0" i="0">
                <a:solidFill>
                  <a:schemeClr val="tx1"/>
                </a:solidFill>
                <a:effectLst/>
                <a:latin typeface="Montserrat"/>
              </a:rPr>
              <a:t>​</a:t>
            </a:r>
            <a:r>
              <a:rPr lang="en-US" sz="3600" b="0" i="0" u="none" strike="noStrike">
                <a:solidFill>
                  <a:schemeClr val="tx1"/>
                </a:solidFill>
                <a:effectLst/>
                <a:latin typeface="Montserrat"/>
              </a:rPr>
              <a:t>WEBSITE &amp; UPDATES</a:t>
            </a:r>
            <a:endParaRPr lang="en-US" sz="7200">
              <a:solidFill>
                <a:schemeClr val="tx1"/>
              </a:solidFill>
              <a:latin typeface="Montserrat"/>
            </a:endParaRPr>
          </a:p>
        </p:txBody>
      </p:sp>
      <p:sp>
        <p:nvSpPr>
          <p:cNvPr id="117" name="Google Shape;1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CONFIDENTIAL DRAFT - 1/10/2022</a:t>
            </a:r>
            <a:endParaRPr/>
          </a:p>
        </p:txBody>
      </p:sp>
      <p:sp>
        <p:nvSpPr>
          <p:cNvPr id="118" name="Google Shape;1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 name="Rectangle 2">
            <a:extLst>
              <a:ext uri="{FF2B5EF4-FFF2-40B4-BE49-F238E27FC236}">
                <a16:creationId xmlns:a16="http://schemas.microsoft.com/office/drawing/2014/main" id="{DD400336-4317-E2DC-B06E-D594AC620007}"/>
              </a:ext>
            </a:extLst>
          </p:cNvPr>
          <p:cNvSpPr/>
          <p:nvPr/>
        </p:nvSpPr>
        <p:spPr>
          <a:xfrm>
            <a:off x="492511" y="6337609"/>
            <a:ext cx="3363951" cy="42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2B37CA6F-CA7C-161A-48CC-D178C18AF14E}"/>
              </a:ext>
            </a:extLst>
          </p:cNvPr>
          <p:cNvPicPr>
            <a:picLocks noChangeAspect="1"/>
          </p:cNvPicPr>
          <p:nvPr/>
        </p:nvPicPr>
        <p:blipFill>
          <a:blip r:embed="rId4"/>
          <a:stretch>
            <a:fillRect/>
          </a:stretch>
        </p:blipFill>
        <p:spPr>
          <a:xfrm>
            <a:off x="254453" y="5545818"/>
            <a:ext cx="1167493" cy="1175657"/>
          </a:xfrm>
          <a:prstGeom prst="rect">
            <a:avLst/>
          </a:prstGeom>
        </p:spPr>
      </p:pic>
      <p:cxnSp>
        <p:nvCxnSpPr>
          <p:cNvPr id="5" name="Straight Connector 4">
            <a:extLst>
              <a:ext uri="{FF2B5EF4-FFF2-40B4-BE49-F238E27FC236}">
                <a16:creationId xmlns:a16="http://schemas.microsoft.com/office/drawing/2014/main" id="{0B63FE77-2542-DA8E-000A-9DB8E6E7BCDE}"/>
              </a:ext>
            </a:extLst>
          </p:cNvPr>
          <p:cNvCxnSpPr>
            <a:cxnSpLocks/>
          </p:cNvCxnSpPr>
          <p:nvPr/>
        </p:nvCxnSpPr>
        <p:spPr>
          <a:xfrm>
            <a:off x="1531257" y="1670353"/>
            <a:ext cx="8915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6774BA-9F41-17AE-E3D5-9239ECE9BAE3}"/>
              </a:ext>
            </a:extLst>
          </p:cNvPr>
          <p:cNvSpPr txBox="1"/>
          <p:nvPr/>
        </p:nvSpPr>
        <p:spPr>
          <a:xfrm>
            <a:off x="1379613" y="1761091"/>
            <a:ext cx="9931854" cy="1631216"/>
          </a:xfrm>
          <a:prstGeom prst="rect">
            <a:avLst/>
          </a:prstGeom>
          <a:noFill/>
        </p:spPr>
        <p:txBody>
          <a:bodyPr wrap="square" lIns="91440" tIns="45720" rIns="91440" bIns="45720" anchor="t">
            <a:spAutoFit/>
          </a:bodyPr>
          <a:lstStyle/>
          <a:p>
            <a:pPr marL="342900" indent="-342900" fontAlgn="base">
              <a:buChar char="•"/>
            </a:pPr>
            <a:r>
              <a:rPr lang="en-US" sz="2000">
                <a:latin typeface="Montserrat"/>
              </a:rPr>
              <a:t>Interactive map</a:t>
            </a:r>
            <a:r>
              <a:rPr lang="en-US" sz="2000" b="0" i="0" u="none" strike="noStrike">
                <a:solidFill>
                  <a:srgbClr val="000000"/>
                </a:solidFill>
                <a:effectLst/>
                <a:latin typeface="Montserrat"/>
              </a:rPr>
              <a:t> </a:t>
            </a:r>
            <a:r>
              <a:rPr lang="en-US" sz="2000">
                <a:latin typeface="Montserrat"/>
              </a:rPr>
              <a:t>allows</a:t>
            </a:r>
            <a:r>
              <a:rPr lang="en-US" sz="2000" b="0" i="0" u="none" strike="noStrike">
                <a:solidFill>
                  <a:srgbClr val="000000"/>
                </a:solidFill>
                <a:effectLst/>
                <a:latin typeface="Montserrat"/>
              </a:rPr>
              <a:t> other </a:t>
            </a:r>
            <a:r>
              <a:rPr lang="en-US" sz="2000">
                <a:latin typeface="Montserrat"/>
              </a:rPr>
              <a:t>four-</a:t>
            </a:r>
            <a:r>
              <a:rPr lang="en-US" sz="2000" b="0" i="0" u="none" strike="noStrike">
                <a:solidFill>
                  <a:srgbClr val="000000"/>
                </a:solidFill>
                <a:effectLst/>
                <a:latin typeface="Montserrat"/>
              </a:rPr>
              <a:t> and </a:t>
            </a:r>
            <a:r>
              <a:rPr lang="en-US" sz="2000">
                <a:latin typeface="Montserrat"/>
              </a:rPr>
              <a:t>two-year</a:t>
            </a:r>
            <a:r>
              <a:rPr lang="en-US" sz="2000" b="0" i="0" u="none" strike="noStrike">
                <a:solidFill>
                  <a:srgbClr val="000000"/>
                </a:solidFill>
                <a:effectLst/>
                <a:latin typeface="Montserrat"/>
              </a:rPr>
              <a:t> colleges and universities and higher education centers, as well as other Planning Grant Applicants, to identify Planning Grant Awardees</a:t>
            </a:r>
            <a:r>
              <a:rPr lang="en-US" sz="2000">
                <a:latin typeface="Montserrat"/>
              </a:rPr>
              <a:t>.</a:t>
            </a:r>
            <a:endParaRPr lang="en-US" sz="2000">
              <a:solidFill>
                <a:srgbClr val="003C71"/>
              </a:solidFill>
              <a:latin typeface="Montserrat"/>
            </a:endParaRPr>
          </a:p>
          <a:p>
            <a:pPr marL="342900" indent="-342900">
              <a:buChar char="•"/>
            </a:pPr>
            <a:r>
              <a:rPr lang="en-US" sz="2000">
                <a:latin typeface="Montserrat"/>
              </a:rPr>
              <a:t>It can also prompt private sector/industry partners on how they can get involved. </a:t>
            </a:r>
            <a:endParaRPr lang="en-US" sz="2000" b="0" i="0">
              <a:solidFill>
                <a:srgbClr val="003C71"/>
              </a:solidFill>
              <a:effectLst/>
              <a:latin typeface="Montserrat"/>
            </a:endParaRPr>
          </a:p>
        </p:txBody>
      </p:sp>
      <p:pic>
        <p:nvPicPr>
          <p:cNvPr id="4" name="Picture 5">
            <a:extLst>
              <a:ext uri="{FF2B5EF4-FFF2-40B4-BE49-F238E27FC236}">
                <a16:creationId xmlns:a16="http://schemas.microsoft.com/office/drawing/2014/main" id="{E0C3A361-F1FE-FF2F-3543-7EE9F8E1F09E}"/>
              </a:ext>
            </a:extLst>
          </p:cNvPr>
          <p:cNvPicPr>
            <a:picLocks noChangeAspect="1"/>
          </p:cNvPicPr>
          <p:nvPr/>
        </p:nvPicPr>
        <p:blipFill>
          <a:blip r:embed="rId5"/>
          <a:stretch>
            <a:fillRect/>
          </a:stretch>
        </p:blipFill>
        <p:spPr>
          <a:xfrm>
            <a:off x="1860756" y="3359251"/>
            <a:ext cx="5889521" cy="2609851"/>
          </a:xfrm>
          <a:prstGeom prst="rect">
            <a:avLst/>
          </a:prstGeom>
        </p:spPr>
      </p:pic>
      <p:pic>
        <p:nvPicPr>
          <p:cNvPr id="6" name="Picture 6" descr="frame (2).png">
            <a:extLst>
              <a:ext uri="{FF2B5EF4-FFF2-40B4-BE49-F238E27FC236}">
                <a16:creationId xmlns:a16="http://schemas.microsoft.com/office/drawing/2014/main" id="{10763E5C-4409-5EFC-BCCC-64DE9E82F071}"/>
              </a:ext>
            </a:extLst>
          </p:cNvPr>
          <p:cNvPicPr>
            <a:picLocks noChangeAspect="1"/>
          </p:cNvPicPr>
          <p:nvPr/>
        </p:nvPicPr>
        <p:blipFill>
          <a:blip r:embed="rId6"/>
          <a:stretch>
            <a:fillRect/>
          </a:stretch>
        </p:blipFill>
        <p:spPr>
          <a:xfrm>
            <a:off x="8571271" y="3433916"/>
            <a:ext cx="2743200" cy="2743200"/>
          </a:xfrm>
          <a:prstGeom prst="rect">
            <a:avLst/>
          </a:prstGeom>
        </p:spPr>
      </p:pic>
    </p:spTree>
    <p:extLst>
      <p:ext uri="{BB962C8B-B14F-4D97-AF65-F5344CB8AC3E}">
        <p14:creationId xmlns:p14="http://schemas.microsoft.com/office/powerpoint/2010/main" val="411262367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C00000"/>
      </a:accent1>
      <a:accent2>
        <a:srgbClr val="2F5496"/>
      </a:accent2>
      <a:accent3>
        <a:srgbClr val="A5A5A5"/>
      </a:accent3>
      <a:accent4>
        <a:srgbClr val="FFC000"/>
      </a:accent4>
      <a:accent5>
        <a:srgbClr val="5B9BD5"/>
      </a:accent5>
      <a:accent6>
        <a:srgbClr val="70AD47"/>
      </a:accent6>
      <a:hlink>
        <a:srgbClr val="FFFF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573A1205690449BC960B995EC7778B" ma:contentTypeVersion="4" ma:contentTypeDescription="Create a new document." ma:contentTypeScope="" ma:versionID="1dffd1a22b5fb151cd51218d0ce0819b">
  <xsd:schema xmlns:xsd="http://www.w3.org/2001/XMLSchema" xmlns:xs="http://www.w3.org/2001/XMLSchema" xmlns:p="http://schemas.microsoft.com/office/2006/metadata/properties" xmlns:ns2="4c2c5aab-b472-4b8f-a7fa-721e1e86a722" xmlns:ns3="48904f4f-f42a-42cb-a058-7ee0fb13e189" targetNamespace="http://schemas.microsoft.com/office/2006/metadata/properties" ma:root="true" ma:fieldsID="7c548f1f597254ffcd252868ced3ffff" ns2:_="" ns3:_="">
    <xsd:import namespace="4c2c5aab-b472-4b8f-a7fa-721e1e86a722"/>
    <xsd:import namespace="48904f4f-f42a-42cb-a058-7ee0fb13e1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904f4f-f42a-42cb-a058-7ee0fb13e1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2D7505-4274-40C1-8924-512A08D9D869}"/>
</file>

<file path=customXml/itemProps2.xml><?xml version="1.0" encoding="utf-8"?>
<ds:datastoreItem xmlns:ds="http://schemas.openxmlformats.org/officeDocument/2006/customXml" ds:itemID="{3E20F2BE-34F2-49C8-AF58-01D6B634E8F5}"/>
</file>

<file path=customXml/itemProps3.xml><?xml version="1.0" encoding="utf-8"?>
<ds:datastoreItem xmlns:ds="http://schemas.openxmlformats.org/officeDocument/2006/customXml" ds:itemID="{DB1AAD2A-6593-4531-A069-C0992EE2245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77</Slides>
  <Notes>76</Notes>
  <HiddenSlides>0</HiddenSlide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innovation incubator: lab schools the first gathering of K-12, higher education, business and community groups on creating and growing sustainable lab schools Wednesday, May 3, 2023 </vt:lpstr>
      <vt:lpstr>Welcome Remarks Provided by Secretary of Education Aimee Guidera</vt:lpstr>
      <vt:lpstr>PowerPoint Presentation</vt:lpstr>
      <vt:lpstr>PowerPoint Presentation</vt:lpstr>
      <vt:lpstr>Lab School 101 Provided by Virginia Department of Education  Chief of Staff Jeremy Raley</vt:lpstr>
      <vt:lpstr>Background and History</vt:lpstr>
      <vt:lpstr>What is a Lab School?</vt:lpstr>
      <vt:lpstr>Key Elements of Lab Schools</vt:lpstr>
      <vt:lpstr>LAB SCHOOLS – ​WEBSITE &amp; UPDATES</vt:lpstr>
      <vt:lpstr>PowerPoint Presentation</vt:lpstr>
      <vt:lpstr>LAB SCHOOLS PAGE - FAQs LAB SCHOOLS PAGE - FAQs </vt:lpstr>
      <vt:lpstr>PowerPoint Presentation</vt:lpstr>
      <vt:lpstr>PowerPoint Presentation</vt:lpstr>
      <vt:lpstr>Ro</vt:lpstr>
      <vt:lpstr>PowerPoint Presentation</vt:lpstr>
      <vt:lpstr>PowerPoint Presentation</vt:lpstr>
      <vt:lpstr>PowerPoint Presentation</vt:lpstr>
      <vt:lpstr>PowerPoint Presentation</vt:lpstr>
      <vt:lpstr>PowerPoint Presentation</vt:lpstr>
      <vt:lpstr>PowerPoint Presentation</vt:lpstr>
      <vt:lpstr>15-Minute Break</vt:lpstr>
      <vt:lpstr>Ro</vt:lpstr>
      <vt:lpstr>LAB PAGE - FAQs CENTRAL VIRGINIA COMMUNITY COLLEGE    </vt:lpstr>
      <vt:lpstr>PowerPoint Presentation</vt:lpstr>
      <vt:lpstr>PowerPoint Presentation</vt:lpstr>
      <vt:lpstr>EASTERN SHORE COMMUNITY COLLEGE</vt:lpstr>
      <vt:lpstr>PowerPoint Presentation</vt:lpstr>
      <vt:lpstr>PowerPoint Presentation</vt:lpstr>
      <vt:lpstr>LAB PAGE - FAQs  EMORY &amp; HENRY COLLEGE     </vt:lpstr>
      <vt:lpstr>PowerPoint Presentation</vt:lpstr>
      <vt:lpstr>LAB PAGE - FAQs GERMANNA COMMUNITY COLLEGE    </vt:lpstr>
      <vt:lpstr>PowerPoint Presentation</vt:lpstr>
      <vt:lpstr>LAB PAGE - FAQs GEORGE MASON UNIVERSITY  </vt:lpstr>
      <vt:lpstr>PowerPoint Presentation</vt:lpstr>
      <vt:lpstr>LAB PAGE - FAQs MOUNTAIN GATEWAY COMMUNITY COLLEGE  </vt:lpstr>
      <vt:lpstr>PowerPoint Presentation</vt:lpstr>
      <vt:lpstr>LAB PAGE - FAQs NORFOLK STATE UNIVERSITY    </vt:lpstr>
      <vt:lpstr>PowerPoint Presentation</vt:lpstr>
      <vt:lpstr>PowerPoint Presentation</vt:lpstr>
      <vt:lpstr>LAB PAGE - FAQs OLD DOMINION UNIVERSITY (IB MIDDLE YEARS)    </vt:lpstr>
      <vt:lpstr>PowerPoint Presentation</vt:lpstr>
      <vt:lpstr>PowerPoint Presentation</vt:lpstr>
      <vt:lpstr>LAB PAGE - FAQs  OLD DOMINION UNIVERSITY (MARITIME)   </vt:lpstr>
      <vt:lpstr>PowerPoint Presentation</vt:lpstr>
      <vt:lpstr>PowerPoint Presentation</vt:lpstr>
      <vt:lpstr>LAB PAGE - FAQs PIEDMONT VIRGINIA COMMUNITY COLLEGE    </vt:lpstr>
      <vt:lpstr>PowerPoint Presentation</vt:lpstr>
      <vt:lpstr>LAB PAGE - FAQs UNIVERSITY OF LYNCHBURG    </vt:lpstr>
      <vt:lpstr>PowerPoint Presentation</vt:lpstr>
      <vt:lpstr>LAB SCHOOLS PAGE - FAQs UNIVERSITY OF MARY WASHINGTON </vt:lpstr>
      <vt:lpstr>PowerPoint Presentation</vt:lpstr>
      <vt:lpstr>PowerPoint Presentation</vt:lpstr>
      <vt:lpstr>LAB PAGE - FAQs UNIVERSITY OF VIRGINIA    </vt:lpstr>
      <vt:lpstr>PowerPoint Presentation</vt:lpstr>
      <vt:lpstr>LAB PAGE - FAQs  VIRGINIA COMMONWEALTH UNIVERSITY   </vt:lpstr>
      <vt:lpstr>PowerPoint Presentation</vt:lpstr>
      <vt:lpstr>LAB PAGE - FAQs VIRGINIA UNION UNIVERSITY    </vt:lpstr>
      <vt:lpstr>PowerPoint Presentation</vt:lpstr>
      <vt:lpstr>PLANNING GRANTS-PIPELINE </vt:lpstr>
      <vt:lpstr>LAB PAGE - FAQs HAMPTON UNIVERSITY    </vt:lpstr>
      <vt:lpstr>PowerPoint Presentation</vt:lpstr>
      <vt:lpstr>PowerPoint Presentation</vt:lpstr>
      <vt:lpstr>LAB PAGE - FAQs ROANOKE COLLEGE    </vt:lpstr>
      <vt:lpstr>PowerPoint Presentation</vt:lpstr>
      <vt:lpstr>LAB PAGE - FAQs TIDEWATER COMMUNITY COLLEGE    </vt:lpstr>
      <vt:lpstr>PowerPoint Presentation</vt:lpstr>
      <vt:lpstr>APPROVAL TO LAUNCH-PIPELINE </vt:lpstr>
      <vt:lpstr>LAB PAGE - FAQs JAMES MADISON UNIVERSITY    </vt:lpstr>
      <vt:lpstr>PowerPoint Presentation</vt:lpstr>
      <vt:lpstr>LAB PAGE - FAQs SOUTHSIDE VIRGINIA COMMUNITY COLLEGE    </vt:lpstr>
      <vt:lpstr>PowerPoint Presentation</vt:lpstr>
      <vt:lpstr>Lunch With remarks by Virginia Department of Education Superintendent of Public Instruction Lisa Coons</vt:lpstr>
      <vt:lpstr>Best Practices to Design, Launch and Sustain an Innovative Public School</vt:lpstr>
      <vt:lpstr>15-Minute Break</vt:lpstr>
      <vt:lpstr>Thematic Breakout Groups</vt:lpstr>
      <vt:lpstr>Map of Breakout Locations</vt:lpstr>
      <vt:lpstr>Debrief and Conclusion Provided by Virginia Department of Education Chief of Staff Jeremy Raley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ONE GAMEPLAN LEGISLATION</dc:title>
  <dc:creator>Matthew Moran</dc:creator>
  <cp:revision>1</cp:revision>
  <cp:lastPrinted>2022-12-20T20:03:31Z</cp:lastPrinted>
  <dcterms:created xsi:type="dcterms:W3CDTF">2021-12-28T02:03:15Z</dcterms:created>
  <dcterms:modified xsi:type="dcterms:W3CDTF">2023-05-02T20:47:51Z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0x010100FB573A1205690449BC960B995EC7778B</vt:lpwstr>
  </property>
</Properties>
</file>