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31"/>
  </p:notesMasterIdLst>
  <p:sldIdLst>
    <p:sldId id="257" r:id="rId3"/>
    <p:sldId id="258" r:id="rId4"/>
    <p:sldId id="261" r:id="rId5"/>
    <p:sldId id="259" r:id="rId6"/>
    <p:sldId id="262" r:id="rId7"/>
    <p:sldId id="284" r:id="rId8"/>
    <p:sldId id="283" r:id="rId9"/>
    <p:sldId id="264" r:id="rId10"/>
    <p:sldId id="290" r:id="rId11"/>
    <p:sldId id="266" r:id="rId12"/>
    <p:sldId id="267" r:id="rId13"/>
    <p:sldId id="268" r:id="rId14"/>
    <p:sldId id="269" r:id="rId15"/>
    <p:sldId id="270" r:id="rId16"/>
    <p:sldId id="287" r:id="rId17"/>
    <p:sldId id="271" r:id="rId18"/>
    <p:sldId id="273" r:id="rId19"/>
    <p:sldId id="272" r:id="rId20"/>
    <p:sldId id="274" r:id="rId21"/>
    <p:sldId id="281" r:id="rId22"/>
    <p:sldId id="280" r:id="rId23"/>
    <p:sldId id="282" r:id="rId24"/>
    <p:sldId id="285" r:id="rId25"/>
    <p:sldId id="277" r:id="rId26"/>
    <p:sldId id="286" r:id="rId27"/>
    <p:sldId id="278" r:id="rId28"/>
    <p:sldId id="279" r:id="rId29"/>
    <p:sldId id="25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B5615E-1AD3-6143-ADC3-1D4B40055128}" v="330" dt="2023-05-24T12:08:16.2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8481"/>
  </p:normalViewPr>
  <p:slideViewPr>
    <p:cSldViewPr snapToGrid="0">
      <p:cViewPr varScale="1">
        <p:scale>
          <a:sx n="95" d="100"/>
          <a:sy n="95" d="100"/>
        </p:scale>
        <p:origin x="1408" y="192"/>
      </p:cViewPr>
      <p:guideLst/>
    </p:cSldViewPr>
  </p:slideViewPr>
  <p:notesTextViewPr>
    <p:cViewPr>
      <p:scale>
        <a:sx n="1" d="1"/>
        <a:sy n="1" d="1"/>
      </p:scale>
      <p:origin x="0" y="0"/>
    </p:cViewPr>
  </p:notesTextViewPr>
  <p:notesViewPr>
    <p:cSldViewPr snapToGrid="0">
      <p:cViewPr varScale="1">
        <p:scale>
          <a:sx n="88" d="100"/>
          <a:sy n="88" d="100"/>
        </p:scale>
        <p:origin x="3872" y="17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ustomXml" Target="../customXml/item2.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38"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37" Type="http://schemas.microsoft.com/office/2015/10/relationships/revisionInfo" Target="revisionInfo.xml"/><Relationship Id="rId40" Type="http://schemas.openxmlformats.org/officeDocument/2006/relationships/customXml" Target="../customXml/item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A838C8-3638-FC40-8890-8A5B72146CF6}" type="datetimeFigureOut">
              <a:rPr lang="en-US" smtClean="0"/>
              <a:t>5/25/23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298060-E4F9-6642-B48C-07800ABF5C3B}" type="slidenum">
              <a:rPr lang="en-US" smtClean="0"/>
              <a:t>‹#›</a:t>
            </a:fld>
            <a:endParaRPr lang="en-US"/>
          </a:p>
        </p:txBody>
      </p:sp>
    </p:spTree>
    <p:extLst>
      <p:ext uri="{BB962C8B-B14F-4D97-AF65-F5344CB8AC3E}">
        <p14:creationId xmlns:p14="http://schemas.microsoft.com/office/powerpoint/2010/main" val="381253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ibo.org/become-an-ib-school/the-authorization-process/"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richmond.com/news/mcdonnell-signs-college-lab-school-legislation/article_020ef17b-ad24-57a7-b8b5-4c370c0c943b.html"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law.lis.virginia.gov/vacode/title22.1/chapter19.1/section22.1-349.2/"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I discuss lab schools today we’ll look at the definition of a lab school, explore lab schools as a general type of alternative school model, then look at the current landscape around lab schools.</a:t>
            </a:r>
          </a:p>
        </p:txBody>
      </p:sp>
      <p:sp>
        <p:nvSpPr>
          <p:cNvPr id="4" name="Slide Number Placeholder 3"/>
          <p:cNvSpPr>
            <a:spLocks noGrp="1"/>
          </p:cNvSpPr>
          <p:nvPr>
            <p:ph type="sldNum" sz="quarter" idx="5"/>
          </p:nvPr>
        </p:nvSpPr>
        <p:spPr/>
        <p:txBody>
          <a:bodyPr/>
          <a:lstStyle/>
          <a:p>
            <a:fld id="{6A298060-E4F9-6642-B48C-07800ABF5C3B}" type="slidenum">
              <a:rPr lang="en-US" smtClean="0"/>
              <a:t>2</a:t>
            </a:fld>
            <a:endParaRPr lang="en-US"/>
          </a:p>
        </p:txBody>
      </p:sp>
    </p:spTree>
    <p:extLst>
      <p:ext uri="{BB962C8B-B14F-4D97-AF65-F5344CB8AC3E}">
        <p14:creationId xmlns:p14="http://schemas.microsoft.com/office/powerpoint/2010/main" val="34799298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dirty="0">
                <a:solidFill>
                  <a:srgbClr val="000000"/>
                </a:solidFill>
                <a:effectLst/>
                <a:latin typeface="Calibri Light" panose="020F0302020204030204" pitchFamily="34" charset="0"/>
              </a:rPr>
              <a:t>Currently, 19 Academic-Year Governor's Schools provide students with acceleration and exploration in areas ranging from the arts to government and international studies, and to mathematics, science, and technology. The Academic-Year Governor's Schools are established as "joint schools" by Virginia school law. As such, they are typically managed by a regional governing board of representatives from the school boards of each participating division. The regional governing board is charged with developing policies for the school including the school's admissions process. While these processes differ from school to school, all applicants are assessed using multiple criteria by trained evaluators who have experience in gifted education and the focus area of the specific Academic-Year Governor's School. Students can only attend an Academic-Year Governor's School program if their school division is a participating public school division and the students are selected by the Academic-Year Governor's School program through a competitive admission process. </a:t>
            </a:r>
            <a:endParaRPr lang="en-US" u="none" dirty="0"/>
          </a:p>
        </p:txBody>
      </p:sp>
      <p:sp>
        <p:nvSpPr>
          <p:cNvPr id="4" name="Slide Number Placeholder 3"/>
          <p:cNvSpPr>
            <a:spLocks noGrp="1"/>
          </p:cNvSpPr>
          <p:nvPr>
            <p:ph type="sldNum" sz="quarter" idx="5"/>
          </p:nvPr>
        </p:nvSpPr>
        <p:spPr/>
        <p:txBody>
          <a:bodyPr/>
          <a:lstStyle/>
          <a:p>
            <a:fld id="{6A298060-E4F9-6642-B48C-07800ABF5C3B}" type="slidenum">
              <a:rPr lang="en-US" smtClean="0"/>
              <a:t>12</a:t>
            </a:fld>
            <a:endParaRPr lang="en-US"/>
          </a:p>
        </p:txBody>
      </p:sp>
    </p:spTree>
    <p:extLst>
      <p:ext uri="{BB962C8B-B14F-4D97-AF65-F5344CB8AC3E}">
        <p14:creationId xmlns:p14="http://schemas.microsoft.com/office/powerpoint/2010/main" val="42079435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latin typeface="Calibri Light" panose="020F0302020204030204" pitchFamily="34" charset="0"/>
              </a:rPr>
              <a:t>Summer Residential Governor’s Schools provide high school juniors and seniors with intensive educational experiences in visual and performing arts; humanities; mathematics, science, and technology; or through mentorships in marine science, or engineering.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Calibri Light" panose="020F0302020204030204" pitchFamily="34" charset="0"/>
              </a:rPr>
              <a:t>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Calibri Light" panose="020F0302020204030204" pitchFamily="34" charset="0"/>
              </a:rPr>
              <a:t>Each Summer Residential Governor’s School focuses on one special area of interest. Students live on a college or university campus for up to four weeks each summer. During this time, students are involved in classroom and laboratory work, field studies, research, individual and group projects and performances, and seminars with noted scholars, visiting artists, and other professionals. In the three mentorships, students are selected to work side-by-side with research scientists, physicians, and a variety of other professionals.</a:t>
            </a:r>
            <a:endParaRPr lang="en-US" b="0" i="0" dirty="0">
              <a:solidFill>
                <a:srgbClr val="000000"/>
              </a:solidFill>
              <a:effectLst/>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6A298060-E4F9-6642-B48C-07800ABF5C3B}" type="slidenum">
              <a:rPr lang="en-US" smtClean="0"/>
              <a:t>13</a:t>
            </a:fld>
            <a:endParaRPr lang="en-US"/>
          </a:p>
        </p:txBody>
      </p:sp>
    </p:spTree>
    <p:extLst>
      <p:ext uri="{BB962C8B-B14F-4D97-AF65-F5344CB8AC3E}">
        <p14:creationId xmlns:p14="http://schemas.microsoft.com/office/powerpoint/2010/main" val="197101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2800" b="0" i="0" dirty="0">
                <a:solidFill>
                  <a:srgbClr val="000000"/>
                </a:solidFill>
                <a:effectLst/>
                <a:latin typeface="Calibri Light" panose="020F0302020204030204" pitchFamily="34" charset="0"/>
              </a:rPr>
              <a:t>Twenty Summer Regional Governor's Schools are available throughout the state. The Summer Regional Governor's Schools exist in a variety of formats. Most often, groups of school divisions design these programs to meet the needs of their local gifted elementary and middle school students. These schools provide exciting opportunities in the arts, sciences, and humanities. The Department of Education approves each Summer Regional Governor's School and evaluates each program as funding permits. </a:t>
            </a:r>
          </a:p>
          <a:p>
            <a:pPr algn="l" rtl="0" fontAlgn="base"/>
            <a:endParaRPr lang="en-US" sz="2800" b="0" i="0" dirty="0">
              <a:solidFill>
                <a:srgbClr val="000000"/>
              </a:solidFill>
              <a:effectLst/>
              <a:latin typeface="Calibri Light" panose="020F0302020204030204" pitchFamily="34" charset="0"/>
            </a:endParaRPr>
          </a:p>
          <a:p>
            <a:pPr algn="l" rtl="0" fontAlgn="base"/>
            <a:r>
              <a:rPr lang="en-US" b="0" i="0" dirty="0">
                <a:solidFill>
                  <a:srgbClr val="000000"/>
                </a:solidFill>
                <a:effectLst/>
                <a:latin typeface="Segoe UI" panose="020B0502040204020203" pitchFamily="34" charset="0"/>
              </a:rPr>
              <a:t>These are typically housed at a public school or on the campus of a college, community college, or university. The lengths of programs vary, with some lasting a week or less while others may last four or more weeks. Most students return to their homes at the end of each day's activities; however, the University of Virginia's College at Wise, Southside, and Valley/Ridge Summer Regional Governor's Schools are residential. </a:t>
            </a:r>
          </a:p>
        </p:txBody>
      </p:sp>
      <p:sp>
        <p:nvSpPr>
          <p:cNvPr id="4" name="Slide Number Placeholder 3"/>
          <p:cNvSpPr>
            <a:spLocks noGrp="1"/>
          </p:cNvSpPr>
          <p:nvPr>
            <p:ph type="sldNum" sz="quarter" idx="5"/>
          </p:nvPr>
        </p:nvSpPr>
        <p:spPr/>
        <p:txBody>
          <a:bodyPr/>
          <a:lstStyle/>
          <a:p>
            <a:fld id="{6A298060-E4F9-6642-B48C-07800ABF5C3B}" type="slidenum">
              <a:rPr lang="en-US" smtClean="0"/>
              <a:t>14</a:t>
            </a:fld>
            <a:endParaRPr lang="en-US"/>
          </a:p>
        </p:txBody>
      </p:sp>
    </p:spTree>
    <p:extLst>
      <p:ext uri="{BB962C8B-B14F-4D97-AF65-F5344CB8AC3E}">
        <p14:creationId xmlns:p14="http://schemas.microsoft.com/office/powerpoint/2010/main" val="2720835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dirty="0">
                <a:solidFill>
                  <a:srgbClr val="000000"/>
                </a:solidFill>
                <a:effectLst/>
                <a:latin typeface="Segoe UI" panose="020B0502040204020203" pitchFamily="34" charset="0"/>
              </a:rPr>
              <a:t>The New Tech high school in Napa, CA launched a national and now international program around schools who focus on project-based approaches to learning. Membership into the network gives schools a rigorous program that innovates with curriculum and the use of technology to aid learning.</a:t>
            </a:r>
          </a:p>
        </p:txBody>
      </p:sp>
      <p:sp>
        <p:nvSpPr>
          <p:cNvPr id="4" name="Slide Number Placeholder 3"/>
          <p:cNvSpPr>
            <a:spLocks noGrp="1"/>
          </p:cNvSpPr>
          <p:nvPr>
            <p:ph type="sldNum" sz="quarter" idx="5"/>
          </p:nvPr>
        </p:nvSpPr>
        <p:spPr/>
        <p:txBody>
          <a:bodyPr/>
          <a:lstStyle/>
          <a:p>
            <a:fld id="{6A298060-E4F9-6642-B48C-07800ABF5C3B}" type="slidenum">
              <a:rPr lang="en-US" smtClean="0"/>
              <a:t>15</a:t>
            </a:fld>
            <a:endParaRPr lang="en-US"/>
          </a:p>
        </p:txBody>
      </p:sp>
    </p:spTree>
    <p:extLst>
      <p:ext uri="{BB962C8B-B14F-4D97-AF65-F5344CB8AC3E}">
        <p14:creationId xmlns:p14="http://schemas.microsoft.com/office/powerpoint/2010/main" val="2374424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dirty="0">
                <a:solidFill>
                  <a:srgbClr val="000000"/>
                </a:solidFill>
                <a:effectLst/>
                <a:latin typeface="Segoe UI" panose="020B0502040204020203" pitchFamily="34" charset="0"/>
              </a:rPr>
              <a:t>We’re going to look at two examples of school network programs: International Baccalaureate and New Tech.</a:t>
            </a:r>
          </a:p>
        </p:txBody>
      </p:sp>
      <p:sp>
        <p:nvSpPr>
          <p:cNvPr id="4" name="Slide Number Placeholder 3"/>
          <p:cNvSpPr>
            <a:spLocks noGrp="1"/>
          </p:cNvSpPr>
          <p:nvPr>
            <p:ph type="sldNum" sz="quarter" idx="5"/>
          </p:nvPr>
        </p:nvSpPr>
        <p:spPr/>
        <p:txBody>
          <a:bodyPr/>
          <a:lstStyle/>
          <a:p>
            <a:fld id="{6A298060-E4F9-6642-B48C-07800ABF5C3B}" type="slidenum">
              <a:rPr lang="en-US" smtClean="0"/>
              <a:t>16</a:t>
            </a:fld>
            <a:endParaRPr lang="en-US"/>
          </a:p>
        </p:txBody>
      </p:sp>
    </p:spTree>
    <p:extLst>
      <p:ext uri="{BB962C8B-B14F-4D97-AF65-F5344CB8AC3E}">
        <p14:creationId xmlns:p14="http://schemas.microsoft.com/office/powerpoint/2010/main" val="1849253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dirty="0">
                <a:solidFill>
                  <a:srgbClr val="000000"/>
                </a:solidFill>
                <a:effectLst/>
                <a:latin typeface="Segoe UI" panose="020B0502040204020203" pitchFamily="34" charset="0"/>
              </a:rPr>
              <a:t>International Baccalaureate schools are viewed by many as rigorous programs that well-prepare students for a college experience after high school. </a:t>
            </a:r>
          </a:p>
          <a:p>
            <a:pPr algn="l" rtl="0" fontAlgn="base"/>
            <a:r>
              <a:rPr lang="en-US" sz="1800" b="0" i="0" dirty="0">
                <a:solidFill>
                  <a:srgbClr val="000000"/>
                </a:solidFill>
                <a:effectLst/>
                <a:latin typeface="Calibri Light" panose="020F0302020204030204" pitchFamily="34" charset="0"/>
              </a:rPr>
              <a:t>To become an IB school, </a:t>
            </a:r>
            <a:r>
              <a:rPr lang="en-US" sz="1800" b="0" i="0" u="sng" strike="noStrike" dirty="0">
                <a:solidFill>
                  <a:srgbClr val="0563C1"/>
                </a:solidFill>
                <a:effectLst/>
                <a:latin typeface="Calibri Light" panose="020F0302020204030204" pitchFamily="34" charset="0"/>
                <a:hlinkClick r:id="rId3"/>
              </a:rPr>
              <a:t>school leaders apply through IB and initiate an authorization process</a:t>
            </a:r>
            <a:r>
              <a:rPr lang="en-US" sz="1800" b="0" i="0" dirty="0">
                <a:solidFill>
                  <a:srgbClr val="000000"/>
                </a:solidFill>
                <a:effectLst/>
                <a:latin typeface="Calibri Light" panose="020F0302020204030204" pitchFamily="34" charset="0"/>
              </a:rPr>
              <a:t>. The process provides guidance and support to a school through an application process and a significant professional development program for the school’s staff. During a school’s candidacy phase, schools align to the IB philosophy and the program they have chosen. </a:t>
            </a:r>
            <a:endParaRPr lang="en-US" b="0" i="0" dirty="0">
              <a:solidFill>
                <a:srgbClr val="000000"/>
              </a:solidFill>
              <a:effectLst/>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6A298060-E4F9-6642-B48C-07800ABF5C3B}" type="slidenum">
              <a:rPr lang="en-US" smtClean="0"/>
              <a:t>17</a:t>
            </a:fld>
            <a:endParaRPr lang="en-US"/>
          </a:p>
        </p:txBody>
      </p:sp>
    </p:spTree>
    <p:extLst>
      <p:ext uri="{BB962C8B-B14F-4D97-AF65-F5344CB8AC3E}">
        <p14:creationId xmlns:p14="http://schemas.microsoft.com/office/powerpoint/2010/main" val="1946031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dirty="0">
                <a:solidFill>
                  <a:srgbClr val="000000"/>
                </a:solidFill>
                <a:effectLst/>
                <a:latin typeface="Segoe UI" panose="020B0502040204020203" pitchFamily="34" charset="0"/>
              </a:rPr>
              <a:t>The New Tech high school in Napa, CA launched a national and now international program around schools who focus on project-based approaches to learning. Membership into the network gives schools a rigorous program that innovates with curriculum and the use of technology to aid learning.</a:t>
            </a:r>
          </a:p>
        </p:txBody>
      </p:sp>
      <p:sp>
        <p:nvSpPr>
          <p:cNvPr id="4" name="Slide Number Placeholder 3"/>
          <p:cNvSpPr>
            <a:spLocks noGrp="1"/>
          </p:cNvSpPr>
          <p:nvPr>
            <p:ph type="sldNum" sz="quarter" idx="5"/>
          </p:nvPr>
        </p:nvSpPr>
        <p:spPr/>
        <p:txBody>
          <a:bodyPr/>
          <a:lstStyle/>
          <a:p>
            <a:fld id="{6A298060-E4F9-6642-B48C-07800ABF5C3B}" type="slidenum">
              <a:rPr lang="en-US" smtClean="0"/>
              <a:t>18</a:t>
            </a:fld>
            <a:endParaRPr lang="en-US"/>
          </a:p>
        </p:txBody>
      </p:sp>
    </p:spTree>
    <p:extLst>
      <p:ext uri="{BB962C8B-B14F-4D97-AF65-F5344CB8AC3E}">
        <p14:creationId xmlns:p14="http://schemas.microsoft.com/office/powerpoint/2010/main" val="2613330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pivot back to lab. Schools, it should be noted that a number of high schools have offered dual-enrollment programs we wanted to highlight this type of cooperative program between public schools and our community colleges.</a:t>
            </a:r>
          </a:p>
        </p:txBody>
      </p:sp>
      <p:sp>
        <p:nvSpPr>
          <p:cNvPr id="4" name="Slide Number Placeholder 3"/>
          <p:cNvSpPr>
            <a:spLocks noGrp="1"/>
          </p:cNvSpPr>
          <p:nvPr>
            <p:ph type="sldNum" sz="quarter" idx="5"/>
          </p:nvPr>
        </p:nvSpPr>
        <p:spPr/>
        <p:txBody>
          <a:bodyPr/>
          <a:lstStyle/>
          <a:p>
            <a:fld id="{6A298060-E4F9-6642-B48C-07800ABF5C3B}" type="slidenum">
              <a:rPr lang="en-US" smtClean="0"/>
              <a:t>19</a:t>
            </a:fld>
            <a:endParaRPr lang="en-US"/>
          </a:p>
        </p:txBody>
      </p:sp>
    </p:spTree>
    <p:extLst>
      <p:ext uri="{BB962C8B-B14F-4D97-AF65-F5344CB8AC3E}">
        <p14:creationId xmlns:p14="http://schemas.microsoft.com/office/powerpoint/2010/main" val="22797780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dirty="0">
                <a:solidFill>
                  <a:srgbClr val="000000"/>
                </a:solidFill>
                <a:effectLst/>
                <a:latin typeface="WordVisi_MSFontService"/>
              </a:rPr>
              <a:t>These regional opportunities afford high school students the option to work toward an associate degree while attending high school with simultaneous enrollment in dual enrollment courses. Some programs leverage the use of teachers from the students’ own school who have been vetted by the participating community college, offering additional convenience. Students seeking a four-year degree at another institution can often apply the credits earned from this experience and save a considerable amount of tuition fees, and in some cases graduate early.</a:t>
            </a:r>
            <a:endParaRPr lang="en-US" b="0" i="0" dirty="0">
              <a:solidFill>
                <a:srgbClr val="000000"/>
              </a:solidFill>
              <a:effectLst/>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6A298060-E4F9-6642-B48C-07800ABF5C3B}" type="slidenum">
              <a:rPr lang="en-US" smtClean="0"/>
              <a:t>20</a:t>
            </a:fld>
            <a:endParaRPr lang="en-US"/>
          </a:p>
        </p:txBody>
      </p:sp>
    </p:spTree>
    <p:extLst>
      <p:ext uri="{BB962C8B-B14F-4D97-AF65-F5344CB8AC3E}">
        <p14:creationId xmlns:p14="http://schemas.microsoft.com/office/powerpoint/2010/main" val="17901015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transition now back to lab schools, these are of special interest to the </a:t>
            </a:r>
            <a:r>
              <a:rPr lang="en-US" dirty="0" err="1"/>
              <a:t>Youngkin</a:t>
            </a:r>
            <a:r>
              <a:rPr lang="en-US" dirty="0"/>
              <a:t> Administration who sees this option as an alternative for students and their families.</a:t>
            </a:r>
          </a:p>
        </p:txBody>
      </p:sp>
      <p:sp>
        <p:nvSpPr>
          <p:cNvPr id="4" name="Slide Number Placeholder 3"/>
          <p:cNvSpPr>
            <a:spLocks noGrp="1"/>
          </p:cNvSpPr>
          <p:nvPr>
            <p:ph type="sldNum" sz="quarter" idx="5"/>
          </p:nvPr>
        </p:nvSpPr>
        <p:spPr/>
        <p:txBody>
          <a:bodyPr/>
          <a:lstStyle/>
          <a:p>
            <a:fld id="{6A298060-E4F9-6642-B48C-07800ABF5C3B}" type="slidenum">
              <a:rPr lang="en-US" smtClean="0"/>
              <a:t>21</a:t>
            </a:fld>
            <a:endParaRPr lang="en-US"/>
          </a:p>
        </p:txBody>
      </p:sp>
    </p:spTree>
    <p:extLst>
      <p:ext uri="{BB962C8B-B14F-4D97-AF65-F5344CB8AC3E}">
        <p14:creationId xmlns:p14="http://schemas.microsoft.com/office/powerpoint/2010/main" val="2391347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university run schools go back several hundred years in the US, the concept of a model laboratory school run for the purposes of training teachers really picked up in the US starting in 1820. In </a:t>
            </a:r>
            <a:r>
              <a:rPr lang="en-US" u="none" dirty="0"/>
              <a:t>1895 the lab school at University of Chicago was founded, and served to influence John Dewey, an influential educator whose writings have influenced American education.</a:t>
            </a:r>
          </a:p>
        </p:txBody>
      </p:sp>
      <p:sp>
        <p:nvSpPr>
          <p:cNvPr id="4" name="Slide Number Placeholder 3"/>
          <p:cNvSpPr>
            <a:spLocks noGrp="1"/>
          </p:cNvSpPr>
          <p:nvPr>
            <p:ph type="sldNum" sz="quarter" idx="5"/>
          </p:nvPr>
        </p:nvSpPr>
        <p:spPr/>
        <p:txBody>
          <a:bodyPr/>
          <a:lstStyle/>
          <a:p>
            <a:fld id="{6A298060-E4F9-6642-B48C-07800ABF5C3B}" type="slidenum">
              <a:rPr lang="en-US" smtClean="0"/>
              <a:t>4</a:t>
            </a:fld>
            <a:endParaRPr lang="en-US"/>
          </a:p>
        </p:txBody>
      </p:sp>
    </p:spTree>
    <p:extLst>
      <p:ext uri="{BB962C8B-B14F-4D97-AF65-F5344CB8AC3E}">
        <p14:creationId xmlns:p14="http://schemas.microsoft.com/office/powerpoint/2010/main" val="35651360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dirty="0">
                <a:solidFill>
                  <a:srgbClr val="000000"/>
                </a:solidFill>
                <a:effectLst/>
                <a:latin typeface="Segoe UI" panose="020B0502040204020203" pitchFamily="34" charset="0"/>
              </a:rPr>
              <a:t>Virginia’s experience with lab schools in the past has focused on historically black colleges and pre-school and elementary education programs. The ODU program was established in 1967 and the VCU program started as Belle Bryan Nursery over 100 years ago. Both ODU and VCU’s programs offer lab experiences to their education students.</a:t>
            </a:r>
          </a:p>
        </p:txBody>
      </p:sp>
      <p:sp>
        <p:nvSpPr>
          <p:cNvPr id="4" name="Slide Number Placeholder 3"/>
          <p:cNvSpPr>
            <a:spLocks noGrp="1"/>
          </p:cNvSpPr>
          <p:nvPr>
            <p:ph type="sldNum" sz="quarter" idx="5"/>
          </p:nvPr>
        </p:nvSpPr>
        <p:spPr/>
        <p:txBody>
          <a:bodyPr/>
          <a:lstStyle/>
          <a:p>
            <a:fld id="{6A298060-E4F9-6642-B48C-07800ABF5C3B}" type="slidenum">
              <a:rPr lang="en-US" smtClean="0"/>
              <a:t>22</a:t>
            </a:fld>
            <a:endParaRPr lang="en-US"/>
          </a:p>
        </p:txBody>
      </p:sp>
    </p:spTree>
    <p:extLst>
      <p:ext uri="{BB962C8B-B14F-4D97-AF65-F5344CB8AC3E}">
        <p14:creationId xmlns:p14="http://schemas.microsoft.com/office/powerpoint/2010/main" val="16182292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latin typeface="Calibri Light" panose="020F0302020204030204" pitchFamily="34" charset="0"/>
              </a:rPr>
              <a:t>In </a:t>
            </a:r>
            <a:r>
              <a:rPr lang="en-US" sz="1800" b="0" i="0" u="sng" strike="noStrike" dirty="0">
                <a:solidFill>
                  <a:srgbClr val="0563C1"/>
                </a:solidFill>
                <a:effectLst/>
                <a:latin typeface="Calibri Light" panose="020F0302020204030204" pitchFamily="34" charset="0"/>
                <a:hlinkClick r:id="rId3"/>
              </a:rPr>
              <a:t>March 2010, Governor Bob McDonnell signed into legislation</a:t>
            </a:r>
            <a:r>
              <a:rPr lang="en-US" sz="1800" b="0" i="0" dirty="0">
                <a:solidFill>
                  <a:srgbClr val="000000"/>
                </a:solidFill>
                <a:effectLst/>
                <a:latin typeface="Calibri Light" panose="020F0302020204030204" pitchFamily="34" charset="0"/>
              </a:rPr>
              <a:t> an “Opportunity to Learn” agenda, establishing college laboratory schools in the Commonwealth. The bill had been supported by Republican Del. Chris Peace and Democrat Del. Jennifer McClellan. These schools would be tied to universities offering teacher preparation programs while offering more flexibility, innovation, and autonomy, outside of the traditional public school system. Despite providing start-up grants for these new lab schools to George Mason University, James Madison University, Longwood University, and Virginia State University, no schools were created out of this new legislation, despite supporting planning with grants in 2012.</a:t>
            </a:r>
            <a:endParaRPr lang="en-US" b="0" i="0" dirty="0">
              <a:solidFill>
                <a:srgbClr val="000000"/>
              </a:solidFill>
              <a:effectLst/>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6A298060-E4F9-6642-B48C-07800ABF5C3B}" type="slidenum">
              <a:rPr lang="en-US" smtClean="0"/>
              <a:t>23</a:t>
            </a:fld>
            <a:endParaRPr lang="en-US"/>
          </a:p>
        </p:txBody>
      </p:sp>
    </p:spTree>
    <p:extLst>
      <p:ext uri="{BB962C8B-B14F-4D97-AF65-F5344CB8AC3E}">
        <p14:creationId xmlns:p14="http://schemas.microsoft.com/office/powerpoint/2010/main" val="27951717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444444"/>
                </a:solidFill>
                <a:effectLst/>
                <a:latin typeface="Lato" panose="020F0502020204030203" pitchFamily="34" charset="0"/>
              </a:rPr>
              <a:t>Section </a:t>
            </a:r>
            <a:r>
              <a:rPr lang="en-US" b="0" i="0" u="sng" dirty="0">
                <a:solidFill>
                  <a:srgbClr val="003C71"/>
                </a:solidFill>
                <a:effectLst/>
                <a:latin typeface="Lato" panose="020F0502020204030203" pitchFamily="34" charset="0"/>
                <a:hlinkClick r:id="rId3"/>
              </a:rPr>
              <a:t>22.1-349.2</a:t>
            </a:r>
            <a:r>
              <a:rPr lang="en-US" b="0" i="0" dirty="0">
                <a:solidFill>
                  <a:srgbClr val="444444"/>
                </a:solidFill>
                <a:effectLst/>
                <a:latin typeface="Lato" panose="020F0502020204030203" pitchFamily="34" charset="0"/>
              </a:rPr>
              <a:t> of the Code of Virginia establishes the College Partnership Laboratory Fund (the Fund) for the purposes of establishing or supporting Lab Schools. During its 2022 Special Session, the General Assembly appropriated $100 million into the Fund to be allotted for the following uses:</a:t>
            </a:r>
          </a:p>
          <a:p>
            <a:pPr algn="l">
              <a:buFont typeface="Arial" panose="020B0604020202020204" pitchFamily="34" charset="0"/>
              <a:buChar char="•"/>
            </a:pPr>
            <a:r>
              <a:rPr lang="en-US" b="0" i="0" dirty="0">
                <a:solidFill>
                  <a:srgbClr val="444444"/>
                </a:solidFill>
                <a:effectLst/>
                <a:latin typeface="Lato" panose="020F0502020204030203" pitchFamily="34" charset="0"/>
              </a:rPr>
              <a:t>$5 million for planning grants to support eligible entities in the design of new college Lab Schools and to assist in drafting and submitting a Lab School application to the Board.</a:t>
            </a:r>
          </a:p>
          <a:p>
            <a:pPr algn="l">
              <a:buFont typeface="Arial" panose="020B0604020202020204" pitchFamily="34" charset="0"/>
              <a:buChar char="•"/>
            </a:pPr>
            <a:r>
              <a:rPr lang="en-US" b="0" i="0" dirty="0">
                <a:solidFill>
                  <a:srgbClr val="444444"/>
                </a:solidFill>
                <a:effectLst/>
                <a:latin typeface="Lato" panose="020F0502020204030203" pitchFamily="34" charset="0"/>
              </a:rPr>
              <a:t>$20 million for initial start-up grants for approved Lab Schools to make one-time purchases for expenses necessary to launch a Lab School.</a:t>
            </a:r>
          </a:p>
          <a:p>
            <a:pPr algn="l">
              <a:buFont typeface="Arial" panose="020B0604020202020204" pitchFamily="34" charset="0"/>
              <a:buChar char="•"/>
            </a:pPr>
            <a:r>
              <a:rPr lang="en-US" b="0" i="0" dirty="0">
                <a:solidFill>
                  <a:srgbClr val="444444"/>
                </a:solidFill>
                <a:effectLst/>
                <a:latin typeface="Lato" panose="020F0502020204030203" pitchFamily="34" charset="0"/>
              </a:rPr>
              <a:t>$75 million (or the balance of the fund) for per-pupil operating grants to support ongoing expenses for the operation and maintenance of a Lab School.</a:t>
            </a:r>
          </a:p>
          <a:p>
            <a:pPr algn="l" rtl="0" fontAlgn="base"/>
            <a:endParaRPr lang="en-US" b="0" i="0" dirty="0">
              <a:solidFill>
                <a:srgbClr val="000000"/>
              </a:solidFill>
              <a:effectLst/>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6A298060-E4F9-6642-B48C-07800ABF5C3B}" type="slidenum">
              <a:rPr lang="en-US" smtClean="0"/>
              <a:t>24</a:t>
            </a:fld>
            <a:endParaRPr lang="en-US"/>
          </a:p>
        </p:txBody>
      </p:sp>
    </p:spTree>
    <p:extLst>
      <p:ext uri="{BB962C8B-B14F-4D97-AF65-F5344CB8AC3E}">
        <p14:creationId xmlns:p14="http://schemas.microsoft.com/office/powerpoint/2010/main" val="4336771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definition does not require the university partner to run a teacher education program. Before we dive deeper into our interest in lab schools at this time, let’s look at some alternatives.</a:t>
            </a:r>
          </a:p>
        </p:txBody>
      </p:sp>
      <p:sp>
        <p:nvSpPr>
          <p:cNvPr id="4" name="Slide Number Placeholder 3"/>
          <p:cNvSpPr>
            <a:spLocks noGrp="1"/>
          </p:cNvSpPr>
          <p:nvPr>
            <p:ph type="sldNum" sz="quarter" idx="5"/>
          </p:nvPr>
        </p:nvSpPr>
        <p:spPr/>
        <p:txBody>
          <a:bodyPr/>
          <a:lstStyle/>
          <a:p>
            <a:fld id="{6A298060-E4F9-6642-B48C-07800ABF5C3B}" type="slidenum">
              <a:rPr lang="en-US" smtClean="0"/>
              <a:t>25</a:t>
            </a:fld>
            <a:endParaRPr lang="en-US"/>
          </a:p>
        </p:txBody>
      </p:sp>
    </p:spTree>
    <p:extLst>
      <p:ext uri="{BB962C8B-B14F-4D97-AF65-F5344CB8AC3E}">
        <p14:creationId xmlns:p14="http://schemas.microsoft.com/office/powerpoint/2010/main" val="27389052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US" b="0" i="0" dirty="0">
              <a:solidFill>
                <a:srgbClr val="000000"/>
              </a:solidFill>
              <a:effectLst/>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6A298060-E4F9-6642-B48C-07800ABF5C3B}" type="slidenum">
              <a:rPr lang="en-US" smtClean="0"/>
              <a:t>26</a:t>
            </a:fld>
            <a:endParaRPr lang="en-US"/>
          </a:p>
        </p:txBody>
      </p:sp>
    </p:spTree>
    <p:extLst>
      <p:ext uri="{BB962C8B-B14F-4D97-AF65-F5344CB8AC3E}">
        <p14:creationId xmlns:p14="http://schemas.microsoft.com/office/powerpoint/2010/main" val="5546272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298060-E4F9-6642-B48C-07800ABF5C3B}" type="slidenum">
              <a:rPr lang="en-US" smtClean="0"/>
              <a:t>27</a:t>
            </a:fld>
            <a:endParaRPr lang="en-US"/>
          </a:p>
        </p:txBody>
      </p:sp>
    </p:spTree>
    <p:extLst>
      <p:ext uri="{BB962C8B-B14F-4D97-AF65-F5344CB8AC3E}">
        <p14:creationId xmlns:p14="http://schemas.microsoft.com/office/powerpoint/2010/main" val="20944427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298060-E4F9-6642-B48C-07800ABF5C3B}" type="slidenum">
              <a:rPr lang="en-US" smtClean="0"/>
              <a:t>28</a:t>
            </a:fld>
            <a:endParaRPr lang="en-US"/>
          </a:p>
        </p:txBody>
      </p:sp>
    </p:spTree>
    <p:extLst>
      <p:ext uri="{BB962C8B-B14F-4D97-AF65-F5344CB8AC3E}">
        <p14:creationId xmlns:p14="http://schemas.microsoft.com/office/powerpoint/2010/main" val="2251973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[Animation on this slide to pull up bulleted list of lab school purpose]</a:t>
            </a:r>
          </a:p>
          <a:p>
            <a:endParaRPr lang="en-US" dirty="0"/>
          </a:p>
          <a:p>
            <a:r>
              <a:rPr lang="en-US" dirty="0"/>
              <a:t>In short, new legislation from 2022 defines a lab school in Virginia as one created by a public school that encourages innovation, performance-based education programs with high standards, encouraging greater collaboration with </a:t>
            </a:r>
            <a:r>
              <a:rPr lang="en-US" dirty="0" err="1"/>
              <a:t>preK</a:t>
            </a:r>
            <a:r>
              <a:rPr lang="en-US" dirty="0"/>
              <a:t> and post-secondary providers.</a:t>
            </a:r>
          </a:p>
        </p:txBody>
      </p:sp>
      <p:sp>
        <p:nvSpPr>
          <p:cNvPr id="4" name="Slide Number Placeholder 3"/>
          <p:cNvSpPr>
            <a:spLocks noGrp="1"/>
          </p:cNvSpPr>
          <p:nvPr>
            <p:ph type="sldNum" sz="quarter" idx="5"/>
          </p:nvPr>
        </p:nvSpPr>
        <p:spPr/>
        <p:txBody>
          <a:bodyPr/>
          <a:lstStyle/>
          <a:p>
            <a:fld id="{6A298060-E4F9-6642-B48C-07800ABF5C3B}" type="slidenum">
              <a:rPr lang="en-US" smtClean="0"/>
              <a:t>5</a:t>
            </a:fld>
            <a:endParaRPr lang="en-US"/>
          </a:p>
        </p:txBody>
      </p:sp>
    </p:spTree>
    <p:extLst>
      <p:ext uri="{BB962C8B-B14F-4D97-AF65-F5344CB8AC3E}">
        <p14:creationId xmlns:p14="http://schemas.microsoft.com/office/powerpoint/2010/main" val="961631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definition does not require the university partner to run a teacher education program. Before we dive deeper into our interest in lab schools at this time, let’s look at some alternatives.</a:t>
            </a:r>
          </a:p>
        </p:txBody>
      </p:sp>
      <p:sp>
        <p:nvSpPr>
          <p:cNvPr id="4" name="Slide Number Placeholder 3"/>
          <p:cNvSpPr>
            <a:spLocks noGrp="1"/>
          </p:cNvSpPr>
          <p:nvPr>
            <p:ph type="sldNum" sz="quarter" idx="5"/>
          </p:nvPr>
        </p:nvSpPr>
        <p:spPr/>
        <p:txBody>
          <a:bodyPr/>
          <a:lstStyle/>
          <a:p>
            <a:fld id="{6A298060-E4F9-6642-B48C-07800ABF5C3B}" type="slidenum">
              <a:rPr lang="en-US" smtClean="0"/>
              <a:t>6</a:t>
            </a:fld>
            <a:endParaRPr lang="en-US"/>
          </a:p>
        </p:txBody>
      </p:sp>
    </p:spTree>
    <p:extLst>
      <p:ext uri="{BB962C8B-B14F-4D97-AF65-F5344CB8AC3E}">
        <p14:creationId xmlns:p14="http://schemas.microsoft.com/office/powerpoint/2010/main" val="2400730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definition does not require the university partner to run a teacher education program. Before we dive deeper into our interest in lab schools at this time, let’s look at some alternatives.</a:t>
            </a:r>
          </a:p>
        </p:txBody>
      </p:sp>
      <p:sp>
        <p:nvSpPr>
          <p:cNvPr id="4" name="Slide Number Placeholder 3"/>
          <p:cNvSpPr>
            <a:spLocks noGrp="1"/>
          </p:cNvSpPr>
          <p:nvPr>
            <p:ph type="sldNum" sz="quarter" idx="5"/>
          </p:nvPr>
        </p:nvSpPr>
        <p:spPr/>
        <p:txBody>
          <a:bodyPr/>
          <a:lstStyle/>
          <a:p>
            <a:fld id="{6A298060-E4F9-6642-B48C-07800ABF5C3B}" type="slidenum">
              <a:rPr lang="en-US" smtClean="0"/>
              <a:t>7</a:t>
            </a:fld>
            <a:endParaRPr lang="en-US"/>
          </a:p>
        </p:txBody>
      </p:sp>
    </p:spTree>
    <p:extLst>
      <p:ext uri="{BB962C8B-B14F-4D97-AF65-F5344CB8AC3E}">
        <p14:creationId xmlns:p14="http://schemas.microsoft.com/office/powerpoint/2010/main" val="1881164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our purposes, we’re going to examine some public school models that differ from traditional, public schools as we know them.</a:t>
            </a:r>
          </a:p>
        </p:txBody>
      </p:sp>
      <p:sp>
        <p:nvSpPr>
          <p:cNvPr id="4" name="Slide Number Placeholder 3"/>
          <p:cNvSpPr>
            <a:spLocks noGrp="1"/>
          </p:cNvSpPr>
          <p:nvPr>
            <p:ph type="sldNum" sz="quarter" idx="5"/>
          </p:nvPr>
        </p:nvSpPr>
        <p:spPr/>
        <p:txBody>
          <a:bodyPr/>
          <a:lstStyle/>
          <a:p>
            <a:fld id="{6A298060-E4F9-6642-B48C-07800ABF5C3B}" type="slidenum">
              <a:rPr lang="en-US" smtClean="0"/>
              <a:t>8</a:t>
            </a:fld>
            <a:endParaRPr lang="en-US"/>
          </a:p>
        </p:txBody>
      </p:sp>
    </p:spTree>
    <p:extLst>
      <p:ext uri="{BB962C8B-B14F-4D97-AF65-F5344CB8AC3E}">
        <p14:creationId xmlns:p14="http://schemas.microsoft.com/office/powerpoint/2010/main" val="1219523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I discuss lab schools today we’ll look at the definition of a lab school, explore lab schools as a general type of alternative school model, then look at the current landscape around lab schools.</a:t>
            </a:r>
          </a:p>
        </p:txBody>
      </p:sp>
      <p:sp>
        <p:nvSpPr>
          <p:cNvPr id="4" name="Slide Number Placeholder 3"/>
          <p:cNvSpPr>
            <a:spLocks noGrp="1"/>
          </p:cNvSpPr>
          <p:nvPr>
            <p:ph type="sldNum" sz="quarter" idx="5"/>
          </p:nvPr>
        </p:nvSpPr>
        <p:spPr/>
        <p:txBody>
          <a:bodyPr/>
          <a:lstStyle/>
          <a:p>
            <a:fld id="{6A298060-E4F9-6642-B48C-07800ABF5C3B}" type="slidenum">
              <a:rPr lang="en-US" smtClean="0"/>
              <a:t>9</a:t>
            </a:fld>
            <a:endParaRPr lang="en-US"/>
          </a:p>
        </p:txBody>
      </p:sp>
    </p:spTree>
    <p:extLst>
      <p:ext uri="{BB962C8B-B14F-4D97-AF65-F5344CB8AC3E}">
        <p14:creationId xmlns:p14="http://schemas.microsoft.com/office/powerpoint/2010/main" val="82256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t>There are currently 7 charters in Virginia. The definition around performance-based instruction and assessment and innovative programs is similar to the definition for laboratory schools; charters should provide teachers with a vehicle for establishing schools with alternative innovative instruction and school scheduling, management and structure.</a:t>
            </a:r>
          </a:p>
          <a:p>
            <a:endParaRPr lang="en-US" u="none" dirty="0"/>
          </a:p>
          <a:p>
            <a:r>
              <a:rPr lang="en-US" u="none" dirty="0"/>
              <a:t>Charter school legislation in Virginia first appeared in 1998.</a:t>
            </a:r>
            <a:r>
              <a:rPr lang="en-US" b="0" i="0" dirty="0">
                <a:solidFill>
                  <a:srgbClr val="444444"/>
                </a:solidFill>
                <a:effectLst/>
                <a:latin typeface="PT Serif" panose="020A0603040505020204" pitchFamily="18" charset="77"/>
              </a:rPr>
              <a:t> provide teachers with a vehicle for establishing schools with alternative innovative instruction and school scheduling, management and structure.</a:t>
            </a:r>
          </a:p>
          <a:p>
            <a:endParaRPr lang="en-US" b="0" i="0" u="none" dirty="0">
              <a:solidFill>
                <a:srgbClr val="444444"/>
              </a:solidFill>
              <a:effectLst/>
              <a:latin typeface="PT Serif" panose="020A0603040505020204" pitchFamily="18" charset="77"/>
            </a:endParaRPr>
          </a:p>
          <a:p>
            <a:r>
              <a:rPr lang="en-US" b="0" i="0" u="none" dirty="0">
                <a:solidFill>
                  <a:srgbClr val="444444"/>
                </a:solidFill>
                <a:effectLst/>
                <a:latin typeface="PT Serif" panose="020A0603040505020204" pitchFamily="18" charset="77"/>
              </a:rPr>
              <a:t>First 8 charters appeared starting in 1992-2002. </a:t>
            </a:r>
          </a:p>
          <a:p>
            <a:endParaRPr lang="en-US" b="0" i="0" u="none" dirty="0">
              <a:solidFill>
                <a:srgbClr val="444444"/>
              </a:solidFill>
              <a:effectLst/>
              <a:latin typeface="PT Serif" panose="020A0603040505020204" pitchFamily="18" charset="77"/>
            </a:endParaRPr>
          </a:p>
          <a:p>
            <a:r>
              <a:rPr lang="en-US" b="0" i="0" u="none" dirty="0">
                <a:solidFill>
                  <a:srgbClr val="444444"/>
                </a:solidFill>
                <a:effectLst/>
                <a:latin typeface="PT Serif" panose="020A0603040505020204" pitchFamily="18" charset="77"/>
              </a:rPr>
              <a:t>The schools operating today each provide a special program of study.</a:t>
            </a:r>
            <a:endParaRPr lang="en-US" u="none" dirty="0"/>
          </a:p>
        </p:txBody>
      </p:sp>
      <p:sp>
        <p:nvSpPr>
          <p:cNvPr id="4" name="Slide Number Placeholder 3"/>
          <p:cNvSpPr>
            <a:spLocks noGrp="1"/>
          </p:cNvSpPr>
          <p:nvPr>
            <p:ph type="sldNum" sz="quarter" idx="5"/>
          </p:nvPr>
        </p:nvSpPr>
        <p:spPr/>
        <p:txBody>
          <a:bodyPr/>
          <a:lstStyle/>
          <a:p>
            <a:fld id="{6A298060-E4F9-6642-B48C-07800ABF5C3B}" type="slidenum">
              <a:rPr lang="en-US" smtClean="0"/>
              <a:t>10</a:t>
            </a:fld>
            <a:endParaRPr lang="en-US"/>
          </a:p>
        </p:txBody>
      </p:sp>
    </p:spTree>
    <p:extLst>
      <p:ext uri="{BB962C8B-B14F-4D97-AF65-F5344CB8AC3E}">
        <p14:creationId xmlns:p14="http://schemas.microsoft.com/office/powerpoint/2010/main" val="301189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t>Governor’s school programs serve over 7500 students and focus on our most gifted students.</a:t>
            </a:r>
          </a:p>
        </p:txBody>
      </p:sp>
      <p:sp>
        <p:nvSpPr>
          <p:cNvPr id="4" name="Slide Number Placeholder 3"/>
          <p:cNvSpPr>
            <a:spLocks noGrp="1"/>
          </p:cNvSpPr>
          <p:nvPr>
            <p:ph type="sldNum" sz="quarter" idx="5"/>
          </p:nvPr>
        </p:nvSpPr>
        <p:spPr/>
        <p:txBody>
          <a:bodyPr/>
          <a:lstStyle/>
          <a:p>
            <a:fld id="{6A298060-E4F9-6642-B48C-07800ABF5C3B}" type="slidenum">
              <a:rPr lang="en-US" smtClean="0"/>
              <a:t>11</a:t>
            </a:fld>
            <a:endParaRPr lang="en-US"/>
          </a:p>
        </p:txBody>
      </p:sp>
    </p:spTree>
    <p:extLst>
      <p:ext uri="{BB962C8B-B14F-4D97-AF65-F5344CB8AC3E}">
        <p14:creationId xmlns:p14="http://schemas.microsoft.com/office/powerpoint/2010/main" val="1883614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D8EF4-B630-7E1C-23BC-A7287FB482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3D8E07-4792-188B-738F-A895E7BC73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40BDE4B-79F0-D1E7-E321-5909905403B0}"/>
              </a:ext>
            </a:extLst>
          </p:cNvPr>
          <p:cNvSpPr>
            <a:spLocks noGrp="1"/>
          </p:cNvSpPr>
          <p:nvPr>
            <p:ph type="dt" sz="half" idx="10"/>
          </p:nvPr>
        </p:nvSpPr>
        <p:spPr/>
        <p:txBody>
          <a:bodyPr/>
          <a:lstStyle/>
          <a:p>
            <a:fld id="{FE2F4876-F157-0047-9194-09D52F5BBE1F}" type="datetimeFigureOut">
              <a:rPr lang="en-US" smtClean="0"/>
              <a:t>5/25/23</a:t>
            </a:fld>
            <a:endParaRPr lang="en-US"/>
          </a:p>
        </p:txBody>
      </p:sp>
      <p:sp>
        <p:nvSpPr>
          <p:cNvPr id="5" name="Footer Placeholder 4">
            <a:extLst>
              <a:ext uri="{FF2B5EF4-FFF2-40B4-BE49-F238E27FC236}">
                <a16:creationId xmlns:a16="http://schemas.microsoft.com/office/drawing/2014/main" id="{A8601B0B-BD1C-3E19-4D0F-CE8AB023C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519BDF-14C5-E2AB-92A6-B94BBE28A1FE}"/>
              </a:ext>
            </a:extLst>
          </p:cNvPr>
          <p:cNvSpPr>
            <a:spLocks noGrp="1"/>
          </p:cNvSpPr>
          <p:nvPr>
            <p:ph type="sldNum" sz="quarter" idx="12"/>
          </p:nvPr>
        </p:nvSpPr>
        <p:spPr/>
        <p:txBody>
          <a:bodyPr/>
          <a:lstStyle/>
          <a:p>
            <a:fld id="{CCA474D9-546A-6E4F-9D7E-44B09F725B49}" type="slidenum">
              <a:rPr lang="en-US" smtClean="0"/>
              <a:t>‹#›</a:t>
            </a:fld>
            <a:endParaRPr lang="en-US"/>
          </a:p>
        </p:txBody>
      </p:sp>
    </p:spTree>
    <p:extLst>
      <p:ext uri="{BB962C8B-B14F-4D97-AF65-F5344CB8AC3E}">
        <p14:creationId xmlns:p14="http://schemas.microsoft.com/office/powerpoint/2010/main" val="3202020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120C2-B42A-2D8D-7131-813AE3FA3A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B9C586-B7EC-712B-549C-9E4F0DE7F2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0C03EE-DBC7-165A-703D-F29906E3298C}"/>
              </a:ext>
            </a:extLst>
          </p:cNvPr>
          <p:cNvSpPr>
            <a:spLocks noGrp="1"/>
          </p:cNvSpPr>
          <p:nvPr>
            <p:ph type="dt" sz="half" idx="10"/>
          </p:nvPr>
        </p:nvSpPr>
        <p:spPr/>
        <p:txBody>
          <a:bodyPr/>
          <a:lstStyle/>
          <a:p>
            <a:fld id="{FE2F4876-F157-0047-9194-09D52F5BBE1F}" type="datetimeFigureOut">
              <a:rPr lang="en-US" smtClean="0"/>
              <a:t>5/25/23</a:t>
            </a:fld>
            <a:endParaRPr lang="en-US"/>
          </a:p>
        </p:txBody>
      </p:sp>
      <p:sp>
        <p:nvSpPr>
          <p:cNvPr id="5" name="Footer Placeholder 4">
            <a:extLst>
              <a:ext uri="{FF2B5EF4-FFF2-40B4-BE49-F238E27FC236}">
                <a16:creationId xmlns:a16="http://schemas.microsoft.com/office/drawing/2014/main" id="{8FB01D14-18A3-BB3E-20F4-917DF0959E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53F47-922E-1925-9AED-DB7E709C41CA}"/>
              </a:ext>
            </a:extLst>
          </p:cNvPr>
          <p:cNvSpPr>
            <a:spLocks noGrp="1"/>
          </p:cNvSpPr>
          <p:nvPr>
            <p:ph type="sldNum" sz="quarter" idx="12"/>
          </p:nvPr>
        </p:nvSpPr>
        <p:spPr/>
        <p:txBody>
          <a:bodyPr/>
          <a:lstStyle/>
          <a:p>
            <a:fld id="{CCA474D9-546A-6E4F-9D7E-44B09F725B49}" type="slidenum">
              <a:rPr lang="en-US" smtClean="0"/>
              <a:t>‹#›</a:t>
            </a:fld>
            <a:endParaRPr lang="en-US"/>
          </a:p>
        </p:txBody>
      </p:sp>
    </p:spTree>
    <p:extLst>
      <p:ext uri="{BB962C8B-B14F-4D97-AF65-F5344CB8AC3E}">
        <p14:creationId xmlns:p14="http://schemas.microsoft.com/office/powerpoint/2010/main" val="2904682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DEB266-C720-0D56-71FC-FE514676FF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62C6D2A-6C3D-0A4D-1013-E50F2C7335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726BE6-E4DF-43B1-4E84-30C0BFA3403C}"/>
              </a:ext>
            </a:extLst>
          </p:cNvPr>
          <p:cNvSpPr>
            <a:spLocks noGrp="1"/>
          </p:cNvSpPr>
          <p:nvPr>
            <p:ph type="dt" sz="half" idx="10"/>
          </p:nvPr>
        </p:nvSpPr>
        <p:spPr/>
        <p:txBody>
          <a:bodyPr/>
          <a:lstStyle/>
          <a:p>
            <a:fld id="{FE2F4876-F157-0047-9194-09D52F5BBE1F}" type="datetimeFigureOut">
              <a:rPr lang="en-US" smtClean="0"/>
              <a:t>5/25/23</a:t>
            </a:fld>
            <a:endParaRPr lang="en-US"/>
          </a:p>
        </p:txBody>
      </p:sp>
      <p:sp>
        <p:nvSpPr>
          <p:cNvPr id="5" name="Footer Placeholder 4">
            <a:extLst>
              <a:ext uri="{FF2B5EF4-FFF2-40B4-BE49-F238E27FC236}">
                <a16:creationId xmlns:a16="http://schemas.microsoft.com/office/drawing/2014/main" id="{93114A2B-46FE-B108-9145-21ADCCD12D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3CF01F-878D-307C-7BFB-481CE0D3F445}"/>
              </a:ext>
            </a:extLst>
          </p:cNvPr>
          <p:cNvSpPr>
            <a:spLocks noGrp="1"/>
          </p:cNvSpPr>
          <p:nvPr>
            <p:ph type="sldNum" sz="quarter" idx="12"/>
          </p:nvPr>
        </p:nvSpPr>
        <p:spPr/>
        <p:txBody>
          <a:bodyPr/>
          <a:lstStyle/>
          <a:p>
            <a:fld id="{CCA474D9-546A-6E4F-9D7E-44B09F725B49}" type="slidenum">
              <a:rPr lang="en-US" smtClean="0"/>
              <a:t>‹#›</a:t>
            </a:fld>
            <a:endParaRPr lang="en-US"/>
          </a:p>
        </p:txBody>
      </p:sp>
    </p:spTree>
    <p:extLst>
      <p:ext uri="{BB962C8B-B14F-4D97-AF65-F5344CB8AC3E}">
        <p14:creationId xmlns:p14="http://schemas.microsoft.com/office/powerpoint/2010/main" val="41874693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5/25/23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Rectangle 7" descr="VDOE Logo"/>
          <p:cNvSpPr/>
          <p:nvPr userDrawn="1"/>
        </p:nvSpPr>
        <p:spPr>
          <a:xfrm>
            <a:off x="2020701" y="919537"/>
            <a:ext cx="10893915" cy="5938463"/>
          </a:xfrm>
          <a:prstGeom prst="rect">
            <a:avLst/>
          </a:prstGeom>
          <a:blipFill dpi="0" rotWithShape="1">
            <a:blip r:embed="rId2">
              <a:alphaModFix amt="2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20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705530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5/25/23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0687077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5/25/23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7" name="Rectangle 6" descr="VDOE Logo"/>
          <p:cNvSpPr/>
          <p:nvPr userDrawn="1"/>
        </p:nvSpPr>
        <p:spPr>
          <a:xfrm>
            <a:off x="2020701" y="919537"/>
            <a:ext cx="10893915" cy="5938463"/>
          </a:xfrm>
          <a:prstGeom prst="rect">
            <a:avLst/>
          </a:prstGeom>
          <a:blipFill dpi="0" rotWithShape="1">
            <a:blip r:embed="rId2">
              <a:alphaModFix amt="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7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2597703510"/>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5/25/23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925745859"/>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A720E70-56EB-42D6-915F-EA4C717EB9E4}" type="datetime1">
              <a:rPr lang="en-US" smtClean="0"/>
              <a:t>5/25/23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0"/>
          <p:cNvSpPr>
            <a:spLocks noGrp="1"/>
          </p:cNvSpPr>
          <p:nvPr>
            <p:ph type="body" sz="quarter" idx="13" hasCustomPrompt="1"/>
          </p:nvPr>
        </p:nvSpPr>
        <p:spPr>
          <a:xfrm>
            <a:off x="0" y="0"/>
            <a:ext cx="12192000" cy="1323975"/>
          </a:xfrm>
          <a:solidFill>
            <a:schemeClr val="tx1"/>
          </a:solidFill>
        </p:spPr>
        <p:txBody>
          <a:bodyPr lIns="822960" tIns="640080">
            <a:normAutofit/>
          </a:bodyPr>
          <a:lstStyle>
            <a:lvl1pPr marL="0" indent="0">
              <a:buNone/>
              <a:defRPr sz="4400" cap="small" baseline="0">
                <a:solidFill>
                  <a:schemeClr val="bg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37343930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5/25/23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23477988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5/25/23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1223958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5/25/23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945910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E459D-F98A-D7F2-21F9-B9E47A9889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CEB662-06DB-E2D0-65E4-BBAF1875FBB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F85132-B8F9-6932-3400-54EBC5D8CF55}"/>
              </a:ext>
            </a:extLst>
          </p:cNvPr>
          <p:cNvSpPr>
            <a:spLocks noGrp="1"/>
          </p:cNvSpPr>
          <p:nvPr>
            <p:ph type="dt" sz="half" idx="10"/>
          </p:nvPr>
        </p:nvSpPr>
        <p:spPr/>
        <p:txBody>
          <a:bodyPr/>
          <a:lstStyle/>
          <a:p>
            <a:fld id="{FE2F4876-F157-0047-9194-09D52F5BBE1F}" type="datetimeFigureOut">
              <a:rPr lang="en-US" smtClean="0"/>
              <a:t>5/25/23</a:t>
            </a:fld>
            <a:endParaRPr lang="en-US"/>
          </a:p>
        </p:txBody>
      </p:sp>
      <p:sp>
        <p:nvSpPr>
          <p:cNvPr id="5" name="Footer Placeholder 4">
            <a:extLst>
              <a:ext uri="{FF2B5EF4-FFF2-40B4-BE49-F238E27FC236}">
                <a16:creationId xmlns:a16="http://schemas.microsoft.com/office/drawing/2014/main" id="{9D4C7F35-D3D0-0C92-2ACC-607B2F7AC4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3697F4-0E1D-A2DB-0961-950ADC6B43FA}"/>
              </a:ext>
            </a:extLst>
          </p:cNvPr>
          <p:cNvSpPr>
            <a:spLocks noGrp="1"/>
          </p:cNvSpPr>
          <p:nvPr>
            <p:ph type="sldNum" sz="quarter" idx="12"/>
          </p:nvPr>
        </p:nvSpPr>
        <p:spPr/>
        <p:txBody>
          <a:bodyPr/>
          <a:lstStyle/>
          <a:p>
            <a:fld id="{CCA474D9-546A-6E4F-9D7E-44B09F725B49}" type="slidenum">
              <a:rPr lang="en-US" smtClean="0"/>
              <a:t>‹#›</a:t>
            </a:fld>
            <a:endParaRPr lang="en-US"/>
          </a:p>
        </p:txBody>
      </p:sp>
    </p:spTree>
    <p:extLst>
      <p:ext uri="{BB962C8B-B14F-4D97-AF65-F5344CB8AC3E}">
        <p14:creationId xmlns:p14="http://schemas.microsoft.com/office/powerpoint/2010/main" val="31355157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06C96A5-1280-4BBD-93AB-AD67D678B93B}" type="datetime1">
              <a:rPr lang="en-US" smtClean="0"/>
              <a:t>5/25/23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Text Placeholder 10"/>
          <p:cNvSpPr>
            <a:spLocks noGrp="1"/>
          </p:cNvSpPr>
          <p:nvPr>
            <p:ph type="body" sz="quarter" idx="13" hasCustomPrompt="1"/>
          </p:nvPr>
        </p:nvSpPr>
        <p:spPr>
          <a:xfrm>
            <a:off x="0" y="0"/>
            <a:ext cx="12192000" cy="1323975"/>
          </a:xfrm>
          <a:solidFill>
            <a:schemeClr val="tx1"/>
          </a:solidFill>
        </p:spPr>
        <p:txBody>
          <a:bodyPr lIns="822960" tIns="640080">
            <a:normAutofit/>
          </a:bodyPr>
          <a:lstStyle>
            <a:lvl1pPr marL="0" indent="0">
              <a:buNone/>
              <a:defRPr sz="4400" cap="small" baseline="0">
                <a:solidFill>
                  <a:schemeClr val="bg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828099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06C96A5-1280-4BBD-93AB-AD67D678B93B}" type="datetime1">
              <a:rPr lang="en-US" smtClean="0"/>
              <a:t>5/25/23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31240991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5/25/23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
        <p:nvSpPr>
          <p:cNvPr id="11" name="Text Placeholder 10"/>
          <p:cNvSpPr>
            <a:spLocks noGrp="1"/>
          </p:cNvSpPr>
          <p:nvPr>
            <p:ph type="body" sz="quarter" idx="13" hasCustomPrompt="1"/>
          </p:nvPr>
        </p:nvSpPr>
        <p:spPr>
          <a:xfrm>
            <a:off x="0" y="0"/>
            <a:ext cx="12192000" cy="1323975"/>
          </a:xfrm>
          <a:solidFill>
            <a:schemeClr val="tx1"/>
          </a:solidFill>
        </p:spPr>
        <p:txBody>
          <a:bodyPr lIns="822960" tIns="640080">
            <a:normAutofit/>
          </a:bodyPr>
          <a:lstStyle>
            <a:lvl1pPr marL="0" indent="0">
              <a:buNone/>
              <a:defRPr sz="4400" cap="small" baseline="0">
                <a:solidFill>
                  <a:schemeClr val="bg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29385236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5/25/23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
        <p:nvSpPr>
          <p:cNvPr id="11"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9797300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7859DFB-BBD1-424E-8E61-D0F07BC8954A}" type="datetime1">
              <a:rPr lang="en-US" smtClean="0"/>
              <a:t>5/25/23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a:p>
        </p:txBody>
      </p:sp>
      <p:sp>
        <p:nvSpPr>
          <p:cNvPr id="7"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32688656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5/25/23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9168398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5/25/23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955149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5/25/23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9944680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5/25/23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42291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01AAC-E68E-E7AF-F3CD-E98FD97C10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70327F-5512-3894-B1CD-C97DD42CF5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65E2D8-0AC5-9863-CBAB-5E10FBF1C690}"/>
              </a:ext>
            </a:extLst>
          </p:cNvPr>
          <p:cNvSpPr>
            <a:spLocks noGrp="1"/>
          </p:cNvSpPr>
          <p:nvPr>
            <p:ph type="dt" sz="half" idx="10"/>
          </p:nvPr>
        </p:nvSpPr>
        <p:spPr/>
        <p:txBody>
          <a:bodyPr/>
          <a:lstStyle/>
          <a:p>
            <a:fld id="{FE2F4876-F157-0047-9194-09D52F5BBE1F}" type="datetimeFigureOut">
              <a:rPr lang="en-US" smtClean="0"/>
              <a:t>5/25/23</a:t>
            </a:fld>
            <a:endParaRPr lang="en-US"/>
          </a:p>
        </p:txBody>
      </p:sp>
      <p:sp>
        <p:nvSpPr>
          <p:cNvPr id="5" name="Footer Placeholder 4">
            <a:extLst>
              <a:ext uri="{FF2B5EF4-FFF2-40B4-BE49-F238E27FC236}">
                <a16:creationId xmlns:a16="http://schemas.microsoft.com/office/drawing/2014/main" id="{BBC6650C-1546-AB51-519E-73438D2E03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BA0BBE-275E-686A-59F3-FAC6D08B1B36}"/>
              </a:ext>
            </a:extLst>
          </p:cNvPr>
          <p:cNvSpPr>
            <a:spLocks noGrp="1"/>
          </p:cNvSpPr>
          <p:nvPr>
            <p:ph type="sldNum" sz="quarter" idx="12"/>
          </p:nvPr>
        </p:nvSpPr>
        <p:spPr/>
        <p:txBody>
          <a:bodyPr/>
          <a:lstStyle/>
          <a:p>
            <a:fld id="{CCA474D9-546A-6E4F-9D7E-44B09F725B49}" type="slidenum">
              <a:rPr lang="en-US" smtClean="0"/>
              <a:t>‹#›</a:t>
            </a:fld>
            <a:endParaRPr lang="en-US"/>
          </a:p>
        </p:txBody>
      </p:sp>
    </p:spTree>
    <p:extLst>
      <p:ext uri="{BB962C8B-B14F-4D97-AF65-F5344CB8AC3E}">
        <p14:creationId xmlns:p14="http://schemas.microsoft.com/office/powerpoint/2010/main" val="2599311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CA61A-0060-7067-15F5-5D22464BA4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F17F9D-AC14-6712-490B-2C384F88C8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C2E45C-3CDE-49F1-AF43-827048EF93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5F4CC2-212A-F7CC-07C0-B44975F9ECD4}"/>
              </a:ext>
            </a:extLst>
          </p:cNvPr>
          <p:cNvSpPr>
            <a:spLocks noGrp="1"/>
          </p:cNvSpPr>
          <p:nvPr>
            <p:ph type="dt" sz="half" idx="10"/>
          </p:nvPr>
        </p:nvSpPr>
        <p:spPr/>
        <p:txBody>
          <a:bodyPr/>
          <a:lstStyle/>
          <a:p>
            <a:fld id="{FE2F4876-F157-0047-9194-09D52F5BBE1F}" type="datetimeFigureOut">
              <a:rPr lang="en-US" smtClean="0"/>
              <a:t>5/25/23</a:t>
            </a:fld>
            <a:endParaRPr lang="en-US"/>
          </a:p>
        </p:txBody>
      </p:sp>
      <p:sp>
        <p:nvSpPr>
          <p:cNvPr id="6" name="Footer Placeholder 5">
            <a:extLst>
              <a:ext uri="{FF2B5EF4-FFF2-40B4-BE49-F238E27FC236}">
                <a16:creationId xmlns:a16="http://schemas.microsoft.com/office/drawing/2014/main" id="{F388E8B0-1887-C22A-F188-039CA84EAC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96A75E-0B0D-BCBD-86E6-D3CE8CA766A1}"/>
              </a:ext>
            </a:extLst>
          </p:cNvPr>
          <p:cNvSpPr>
            <a:spLocks noGrp="1"/>
          </p:cNvSpPr>
          <p:nvPr>
            <p:ph type="sldNum" sz="quarter" idx="12"/>
          </p:nvPr>
        </p:nvSpPr>
        <p:spPr/>
        <p:txBody>
          <a:bodyPr/>
          <a:lstStyle/>
          <a:p>
            <a:fld id="{CCA474D9-546A-6E4F-9D7E-44B09F725B49}" type="slidenum">
              <a:rPr lang="en-US" smtClean="0"/>
              <a:t>‹#›</a:t>
            </a:fld>
            <a:endParaRPr lang="en-US"/>
          </a:p>
        </p:txBody>
      </p:sp>
    </p:spTree>
    <p:extLst>
      <p:ext uri="{BB962C8B-B14F-4D97-AF65-F5344CB8AC3E}">
        <p14:creationId xmlns:p14="http://schemas.microsoft.com/office/powerpoint/2010/main" val="570673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EB804-9A92-EC30-A0BF-D9C660A8A1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B9DD26-9446-24BF-158C-D55787C1BB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A37899-5521-8DB6-6929-D358CB002F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108B9F-2E5C-18A9-7545-B06A7780F0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08243E-7F9E-F97E-D935-CA018B18CE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576CBC-5132-21A3-285E-BFB4991CDB32}"/>
              </a:ext>
            </a:extLst>
          </p:cNvPr>
          <p:cNvSpPr>
            <a:spLocks noGrp="1"/>
          </p:cNvSpPr>
          <p:nvPr>
            <p:ph type="dt" sz="half" idx="10"/>
          </p:nvPr>
        </p:nvSpPr>
        <p:spPr/>
        <p:txBody>
          <a:bodyPr/>
          <a:lstStyle/>
          <a:p>
            <a:fld id="{FE2F4876-F157-0047-9194-09D52F5BBE1F}" type="datetimeFigureOut">
              <a:rPr lang="en-US" smtClean="0"/>
              <a:t>5/25/23</a:t>
            </a:fld>
            <a:endParaRPr lang="en-US"/>
          </a:p>
        </p:txBody>
      </p:sp>
      <p:sp>
        <p:nvSpPr>
          <p:cNvPr id="8" name="Footer Placeholder 7">
            <a:extLst>
              <a:ext uri="{FF2B5EF4-FFF2-40B4-BE49-F238E27FC236}">
                <a16:creationId xmlns:a16="http://schemas.microsoft.com/office/drawing/2014/main" id="{B9A72038-9576-1A95-09EB-EC169D7814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F753F6-B455-B58E-FC5C-A952A3383D7B}"/>
              </a:ext>
            </a:extLst>
          </p:cNvPr>
          <p:cNvSpPr>
            <a:spLocks noGrp="1"/>
          </p:cNvSpPr>
          <p:nvPr>
            <p:ph type="sldNum" sz="quarter" idx="12"/>
          </p:nvPr>
        </p:nvSpPr>
        <p:spPr/>
        <p:txBody>
          <a:bodyPr/>
          <a:lstStyle/>
          <a:p>
            <a:fld id="{CCA474D9-546A-6E4F-9D7E-44B09F725B49}" type="slidenum">
              <a:rPr lang="en-US" smtClean="0"/>
              <a:t>‹#›</a:t>
            </a:fld>
            <a:endParaRPr lang="en-US"/>
          </a:p>
        </p:txBody>
      </p:sp>
    </p:spTree>
    <p:extLst>
      <p:ext uri="{BB962C8B-B14F-4D97-AF65-F5344CB8AC3E}">
        <p14:creationId xmlns:p14="http://schemas.microsoft.com/office/powerpoint/2010/main" val="598621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CA607-790C-4D27-5330-85F2A7ED0B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EFB7F62-157B-7D5E-D92C-44627EC1F81E}"/>
              </a:ext>
            </a:extLst>
          </p:cNvPr>
          <p:cNvSpPr>
            <a:spLocks noGrp="1"/>
          </p:cNvSpPr>
          <p:nvPr>
            <p:ph type="dt" sz="half" idx="10"/>
          </p:nvPr>
        </p:nvSpPr>
        <p:spPr/>
        <p:txBody>
          <a:bodyPr/>
          <a:lstStyle/>
          <a:p>
            <a:fld id="{FE2F4876-F157-0047-9194-09D52F5BBE1F}" type="datetimeFigureOut">
              <a:rPr lang="en-US" smtClean="0"/>
              <a:t>5/25/23</a:t>
            </a:fld>
            <a:endParaRPr lang="en-US"/>
          </a:p>
        </p:txBody>
      </p:sp>
      <p:sp>
        <p:nvSpPr>
          <p:cNvPr id="4" name="Footer Placeholder 3">
            <a:extLst>
              <a:ext uri="{FF2B5EF4-FFF2-40B4-BE49-F238E27FC236}">
                <a16:creationId xmlns:a16="http://schemas.microsoft.com/office/drawing/2014/main" id="{1188383E-6C9A-E43D-F294-A655B5CD90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AE3D31-4CC2-67E1-009E-6B5DF90C71BD}"/>
              </a:ext>
            </a:extLst>
          </p:cNvPr>
          <p:cNvSpPr>
            <a:spLocks noGrp="1"/>
          </p:cNvSpPr>
          <p:nvPr>
            <p:ph type="sldNum" sz="quarter" idx="12"/>
          </p:nvPr>
        </p:nvSpPr>
        <p:spPr/>
        <p:txBody>
          <a:bodyPr/>
          <a:lstStyle/>
          <a:p>
            <a:fld id="{CCA474D9-546A-6E4F-9D7E-44B09F725B49}" type="slidenum">
              <a:rPr lang="en-US" smtClean="0"/>
              <a:t>‹#›</a:t>
            </a:fld>
            <a:endParaRPr lang="en-US"/>
          </a:p>
        </p:txBody>
      </p:sp>
    </p:spTree>
    <p:extLst>
      <p:ext uri="{BB962C8B-B14F-4D97-AF65-F5344CB8AC3E}">
        <p14:creationId xmlns:p14="http://schemas.microsoft.com/office/powerpoint/2010/main" val="976600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023E16-8B33-ADB0-EDC5-9D6C56F184A7}"/>
              </a:ext>
            </a:extLst>
          </p:cNvPr>
          <p:cNvSpPr>
            <a:spLocks noGrp="1"/>
          </p:cNvSpPr>
          <p:nvPr>
            <p:ph type="dt" sz="half" idx="10"/>
          </p:nvPr>
        </p:nvSpPr>
        <p:spPr/>
        <p:txBody>
          <a:bodyPr/>
          <a:lstStyle/>
          <a:p>
            <a:fld id="{FE2F4876-F157-0047-9194-09D52F5BBE1F}" type="datetimeFigureOut">
              <a:rPr lang="en-US" smtClean="0"/>
              <a:t>5/25/23</a:t>
            </a:fld>
            <a:endParaRPr lang="en-US"/>
          </a:p>
        </p:txBody>
      </p:sp>
      <p:sp>
        <p:nvSpPr>
          <p:cNvPr id="3" name="Footer Placeholder 2">
            <a:extLst>
              <a:ext uri="{FF2B5EF4-FFF2-40B4-BE49-F238E27FC236}">
                <a16:creationId xmlns:a16="http://schemas.microsoft.com/office/drawing/2014/main" id="{7F2FBF30-E6B7-8F67-E6CE-20F0441C1BA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23685F-43D8-9A62-A015-0E8F25B52F46}"/>
              </a:ext>
            </a:extLst>
          </p:cNvPr>
          <p:cNvSpPr>
            <a:spLocks noGrp="1"/>
          </p:cNvSpPr>
          <p:nvPr>
            <p:ph type="sldNum" sz="quarter" idx="12"/>
          </p:nvPr>
        </p:nvSpPr>
        <p:spPr/>
        <p:txBody>
          <a:bodyPr/>
          <a:lstStyle/>
          <a:p>
            <a:fld id="{CCA474D9-546A-6E4F-9D7E-44B09F725B49}" type="slidenum">
              <a:rPr lang="en-US" smtClean="0"/>
              <a:t>‹#›</a:t>
            </a:fld>
            <a:endParaRPr lang="en-US"/>
          </a:p>
        </p:txBody>
      </p:sp>
    </p:spTree>
    <p:extLst>
      <p:ext uri="{BB962C8B-B14F-4D97-AF65-F5344CB8AC3E}">
        <p14:creationId xmlns:p14="http://schemas.microsoft.com/office/powerpoint/2010/main" val="1552310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A3E42-CE52-2814-80C3-D6887D100F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BEB2EF-EAEB-BBFD-FEF9-DBA079B1BC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2F5B0E-2E48-75CE-A9CD-749959C560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8D114F-77EB-2273-0E31-FD9FB27F69EB}"/>
              </a:ext>
            </a:extLst>
          </p:cNvPr>
          <p:cNvSpPr>
            <a:spLocks noGrp="1"/>
          </p:cNvSpPr>
          <p:nvPr>
            <p:ph type="dt" sz="half" idx="10"/>
          </p:nvPr>
        </p:nvSpPr>
        <p:spPr/>
        <p:txBody>
          <a:bodyPr/>
          <a:lstStyle/>
          <a:p>
            <a:fld id="{FE2F4876-F157-0047-9194-09D52F5BBE1F}" type="datetimeFigureOut">
              <a:rPr lang="en-US" smtClean="0"/>
              <a:t>5/25/23</a:t>
            </a:fld>
            <a:endParaRPr lang="en-US"/>
          </a:p>
        </p:txBody>
      </p:sp>
      <p:sp>
        <p:nvSpPr>
          <p:cNvPr id="6" name="Footer Placeholder 5">
            <a:extLst>
              <a:ext uri="{FF2B5EF4-FFF2-40B4-BE49-F238E27FC236}">
                <a16:creationId xmlns:a16="http://schemas.microsoft.com/office/drawing/2014/main" id="{F45F017A-5E7E-C784-FA24-7B7E677247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A6CF5A-6F3A-DEC6-4518-E001E11B60D8}"/>
              </a:ext>
            </a:extLst>
          </p:cNvPr>
          <p:cNvSpPr>
            <a:spLocks noGrp="1"/>
          </p:cNvSpPr>
          <p:nvPr>
            <p:ph type="sldNum" sz="quarter" idx="12"/>
          </p:nvPr>
        </p:nvSpPr>
        <p:spPr/>
        <p:txBody>
          <a:bodyPr/>
          <a:lstStyle/>
          <a:p>
            <a:fld id="{CCA474D9-546A-6E4F-9D7E-44B09F725B49}" type="slidenum">
              <a:rPr lang="en-US" smtClean="0"/>
              <a:t>‹#›</a:t>
            </a:fld>
            <a:endParaRPr lang="en-US"/>
          </a:p>
        </p:txBody>
      </p:sp>
    </p:spTree>
    <p:extLst>
      <p:ext uri="{BB962C8B-B14F-4D97-AF65-F5344CB8AC3E}">
        <p14:creationId xmlns:p14="http://schemas.microsoft.com/office/powerpoint/2010/main" val="2759460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14DB0-175B-E560-DE95-05B47D65B5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5B4A24-5F4A-BA49-A8AE-871AA0503E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B8C031-4DA8-5385-1864-9C667BC83C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B24365-BA53-41E3-EC63-09663425C9F3}"/>
              </a:ext>
            </a:extLst>
          </p:cNvPr>
          <p:cNvSpPr>
            <a:spLocks noGrp="1"/>
          </p:cNvSpPr>
          <p:nvPr>
            <p:ph type="dt" sz="half" idx="10"/>
          </p:nvPr>
        </p:nvSpPr>
        <p:spPr/>
        <p:txBody>
          <a:bodyPr/>
          <a:lstStyle/>
          <a:p>
            <a:fld id="{FE2F4876-F157-0047-9194-09D52F5BBE1F}" type="datetimeFigureOut">
              <a:rPr lang="en-US" smtClean="0"/>
              <a:t>5/25/23</a:t>
            </a:fld>
            <a:endParaRPr lang="en-US"/>
          </a:p>
        </p:txBody>
      </p:sp>
      <p:sp>
        <p:nvSpPr>
          <p:cNvPr id="6" name="Footer Placeholder 5">
            <a:extLst>
              <a:ext uri="{FF2B5EF4-FFF2-40B4-BE49-F238E27FC236}">
                <a16:creationId xmlns:a16="http://schemas.microsoft.com/office/drawing/2014/main" id="{DB48D982-AD31-84EC-C110-5F0344F99C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B5B917-3BA6-DCDD-10F9-B4AC653F6A1B}"/>
              </a:ext>
            </a:extLst>
          </p:cNvPr>
          <p:cNvSpPr>
            <a:spLocks noGrp="1"/>
          </p:cNvSpPr>
          <p:nvPr>
            <p:ph type="sldNum" sz="quarter" idx="12"/>
          </p:nvPr>
        </p:nvSpPr>
        <p:spPr/>
        <p:txBody>
          <a:bodyPr/>
          <a:lstStyle/>
          <a:p>
            <a:fld id="{CCA474D9-546A-6E4F-9D7E-44B09F725B49}" type="slidenum">
              <a:rPr lang="en-US" smtClean="0"/>
              <a:t>‹#›</a:t>
            </a:fld>
            <a:endParaRPr lang="en-US"/>
          </a:p>
        </p:txBody>
      </p:sp>
    </p:spTree>
    <p:extLst>
      <p:ext uri="{BB962C8B-B14F-4D97-AF65-F5344CB8AC3E}">
        <p14:creationId xmlns:p14="http://schemas.microsoft.com/office/powerpoint/2010/main" val="3586636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D646F2-1E99-25C2-8323-1470CDD79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05EE68-6D2F-A682-1B7F-6BAFF3D043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73ABBE-C2BA-9AA6-A7B4-6BFC5EF974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2F4876-F157-0047-9194-09D52F5BBE1F}" type="datetimeFigureOut">
              <a:rPr lang="en-US" smtClean="0"/>
              <a:t>5/25/23</a:t>
            </a:fld>
            <a:endParaRPr lang="en-US"/>
          </a:p>
        </p:txBody>
      </p:sp>
      <p:sp>
        <p:nvSpPr>
          <p:cNvPr id="5" name="Footer Placeholder 4">
            <a:extLst>
              <a:ext uri="{FF2B5EF4-FFF2-40B4-BE49-F238E27FC236}">
                <a16:creationId xmlns:a16="http://schemas.microsoft.com/office/drawing/2014/main" id="{8CAFF57F-67EA-95E7-43E6-07AF764A45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59B78FC-9F97-3855-4804-4374BE7ED9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A474D9-546A-6E4F-9D7E-44B09F725B49}" type="slidenum">
              <a:rPr lang="en-US" smtClean="0"/>
              <a:t>‹#›</a:t>
            </a:fld>
            <a:endParaRPr lang="en-US"/>
          </a:p>
        </p:txBody>
      </p:sp>
    </p:spTree>
    <p:extLst>
      <p:ext uri="{BB962C8B-B14F-4D97-AF65-F5344CB8AC3E}">
        <p14:creationId xmlns:p14="http://schemas.microsoft.com/office/powerpoint/2010/main" val="2336931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5/25/23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a:p>
        </p:txBody>
      </p:sp>
    </p:spTree>
    <p:extLst>
      <p:ext uri="{BB962C8B-B14F-4D97-AF65-F5344CB8AC3E}">
        <p14:creationId xmlns:p14="http://schemas.microsoft.com/office/powerpoint/2010/main" val="3791958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7.xml"/><Relationship Id="rId4" Type="http://schemas.openxmlformats.org/officeDocument/2006/relationships/image" Target="../media/image6.jpeg"/></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hyperlink" Target="https://law.lis.virginia.gov/vacode/title22.1/chapter19.1/" TargetMode="External"/><Relationship Id="rId2" Type="http://schemas.openxmlformats.org/officeDocument/2006/relationships/notesSlide" Target="../notesSlides/notesSlide3.xml"/><Relationship Id="rId1" Type="http://schemas.openxmlformats.org/officeDocument/2006/relationships/slideLayout" Target="../slideLayouts/slideLayout17.xml"/><Relationship Id="rId6" Type="http://schemas.openxmlformats.org/officeDocument/2006/relationships/image" Target="../media/image3.png"/><Relationship Id="rId5" Type="http://schemas.openxmlformats.org/officeDocument/2006/relationships/hyperlink" Target="https://www.doe.virginia.gov/teaching-learning-assessment/specialized-instruction/laboratory-schools" TargetMode="External"/><Relationship Id="rId4" Type="http://schemas.openxmlformats.org/officeDocument/2006/relationships/hyperlink" Target="https://law.lis.virginia.gov/vacode/title23.1/chapter6/section23.1-628/"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199" y="1130909"/>
            <a:ext cx="9583757" cy="2387600"/>
          </a:xfrm>
        </p:spPr>
        <p:txBody>
          <a:bodyPr>
            <a:normAutofit fontScale="90000"/>
          </a:bodyPr>
          <a:lstStyle/>
          <a:p>
            <a:r>
              <a:rPr lang="en-US" dirty="0"/>
              <a:t>Learning Pathways </a:t>
            </a:r>
            <a:r>
              <a:rPr lang="en-US"/>
              <a:t>in Virginia:</a:t>
            </a:r>
            <a:br>
              <a:rPr lang="en-US" dirty="0"/>
            </a:br>
            <a:r>
              <a:rPr lang="en-US" dirty="0"/>
              <a:t>A Historical Perspective</a:t>
            </a:r>
          </a:p>
        </p:txBody>
      </p:sp>
      <p:sp>
        <p:nvSpPr>
          <p:cNvPr id="3" name="Subtitle 2"/>
          <p:cNvSpPr>
            <a:spLocks noGrp="1"/>
          </p:cNvSpPr>
          <p:nvPr>
            <p:ph type="subTitle" idx="1"/>
          </p:nvPr>
        </p:nvSpPr>
        <p:spPr>
          <a:xfrm>
            <a:off x="838200" y="3636220"/>
            <a:ext cx="5254951" cy="2720129"/>
          </a:xfrm>
        </p:spPr>
        <p:txBody>
          <a:bodyPr>
            <a:normAutofit/>
          </a:bodyPr>
          <a:lstStyle/>
          <a:p>
            <a:r>
              <a:rPr lang="en-US" dirty="0"/>
              <a:t>Jeremy </a:t>
            </a:r>
            <a:r>
              <a:rPr lang="en-US" dirty="0" err="1"/>
              <a:t>Raley</a:t>
            </a:r>
            <a:r>
              <a:rPr lang="en-US" dirty="0"/>
              <a:t>, Ed.D.</a:t>
            </a:r>
          </a:p>
          <a:p>
            <a:r>
              <a:rPr lang="en-US" dirty="0"/>
              <a:t>Chief of Staff</a:t>
            </a:r>
          </a:p>
          <a:p>
            <a:endParaRPr lang="en-US" dirty="0"/>
          </a:p>
          <a:p>
            <a:r>
              <a:rPr lang="en-US" dirty="0"/>
              <a:t>Jeremy.Raley@doe.virginia.gov</a:t>
            </a:r>
          </a:p>
          <a:p>
            <a:endParaRPr lang="en-US" dirty="0"/>
          </a:p>
          <a:p>
            <a:r>
              <a:rPr lang="en-US" dirty="0"/>
              <a:t>June 5, 2023</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102BAA-C61A-4A39-BDF1-4340D572B82C}" type="slidenum">
              <a:rPr kumimoji="0" lang="en-US" sz="1200" b="0" i="0" u="none" strike="noStrike" kern="1200" cap="none" spc="0" normalizeH="0" baseline="0" noProof="0" smtClean="0">
                <a:ln>
                  <a:noFill/>
                </a:ln>
                <a:solidFill>
                  <a:srgbClr val="FFFFFF">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srgbClr val="FFFFFF">
                  <a:tint val="75000"/>
                </a:srgbClr>
              </a:solidFill>
              <a:effectLst/>
              <a:uLnTx/>
              <a:uFillTx/>
              <a:latin typeface="Calibri"/>
              <a:ea typeface="+mn-ea"/>
              <a:cs typeface="+mn-cs"/>
            </a:endParaRPr>
          </a:p>
        </p:txBody>
      </p:sp>
    </p:spTree>
    <p:extLst>
      <p:ext uri="{BB962C8B-B14F-4D97-AF65-F5344CB8AC3E}">
        <p14:creationId xmlns:p14="http://schemas.microsoft.com/office/powerpoint/2010/main" val="920146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1525CF6E-DE32-5DD5-61CE-D6A9677EE773}"/>
              </a:ext>
            </a:extLst>
          </p:cNvPr>
          <p:cNvPicPr>
            <a:picLocks noChangeAspect="1"/>
          </p:cNvPicPr>
          <p:nvPr/>
        </p:nvPicPr>
        <p:blipFill>
          <a:blip r:embed="rId3"/>
          <a:stretch>
            <a:fillRect/>
          </a:stretch>
        </p:blipFill>
        <p:spPr>
          <a:xfrm>
            <a:off x="0" y="5740418"/>
            <a:ext cx="2667000" cy="1143000"/>
          </a:xfrm>
          <a:prstGeom prst="rect">
            <a:avLst/>
          </a:prstGeom>
        </p:spPr>
      </p:pic>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lstStyle/>
          <a:p>
            <a:r>
              <a:rPr lang="en-US" dirty="0"/>
              <a:t>Charter Schools</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vert="horz" lIns="91440" tIns="45720" rIns="91440" bIns="45720" rtlCol="0" anchor="t">
            <a:normAutofit/>
          </a:bodyPr>
          <a:lstStyle/>
          <a:p>
            <a:pPr marL="0" indent="0">
              <a:buNone/>
            </a:pPr>
            <a:endParaRPr lang="en-US" dirty="0"/>
          </a:p>
          <a:p>
            <a:pPr marL="0" indent="0">
              <a:buNone/>
            </a:pPr>
            <a:r>
              <a:rPr lang="en-US" dirty="0"/>
              <a:t>In Virginia, charters are </a:t>
            </a:r>
            <a:r>
              <a:rPr lang="en-US" b="1" dirty="0"/>
              <a:t>nonsectarian alternative public schools located within a school division and </a:t>
            </a:r>
            <a:r>
              <a:rPr lang="en-US" b="1" u="sng" dirty="0"/>
              <a:t>under the authority of a local school board</a:t>
            </a:r>
            <a:r>
              <a:rPr lang="en-US" dirty="0"/>
              <a:t>.</a:t>
            </a:r>
            <a:endParaRPr lang="en-US" b="1" dirty="0">
              <a:cs typeface="Calibri"/>
            </a:endParaRPr>
          </a:p>
          <a:p>
            <a:pPr marL="0" indent="0">
              <a:buNone/>
            </a:pPr>
            <a:endParaRPr lang="en-US" dirty="0"/>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10</a:t>
            </a:fld>
            <a:endParaRPr lang="en-US"/>
          </a:p>
        </p:txBody>
      </p:sp>
      <p:sp>
        <p:nvSpPr>
          <p:cNvPr id="6" name="TextBox 5">
            <a:extLst>
              <a:ext uri="{FF2B5EF4-FFF2-40B4-BE49-F238E27FC236}">
                <a16:creationId xmlns:a16="http://schemas.microsoft.com/office/drawing/2014/main" id="{F920F5B3-4AE7-03DB-900F-8215BE464F4D}"/>
              </a:ext>
            </a:extLst>
          </p:cNvPr>
          <p:cNvSpPr txBox="1"/>
          <p:nvPr/>
        </p:nvSpPr>
        <p:spPr>
          <a:xfrm>
            <a:off x="838199" y="6122792"/>
            <a:ext cx="7534275" cy="369332"/>
          </a:xfrm>
          <a:prstGeom prst="rect">
            <a:avLst/>
          </a:prstGeom>
          <a:noFill/>
        </p:spPr>
        <p:txBody>
          <a:bodyPr wrap="square">
            <a:spAutoFit/>
          </a:bodyPr>
          <a:lstStyle/>
          <a:p>
            <a:r>
              <a:rPr lang="en-US" dirty="0"/>
              <a:t>https://</a:t>
            </a:r>
            <a:r>
              <a:rPr lang="en-US" dirty="0" err="1"/>
              <a:t>law.lis.virginia.gov</a:t>
            </a:r>
            <a:r>
              <a:rPr lang="en-US" dirty="0"/>
              <a:t>/</a:t>
            </a:r>
            <a:r>
              <a:rPr lang="en-US" dirty="0" err="1"/>
              <a:t>vacodefull</a:t>
            </a:r>
            <a:r>
              <a:rPr lang="en-US" dirty="0"/>
              <a:t>/title22.1/chapter13/article1.2/</a:t>
            </a:r>
          </a:p>
        </p:txBody>
      </p:sp>
      <p:sp>
        <p:nvSpPr>
          <p:cNvPr id="8" name="TextBox 7">
            <a:extLst>
              <a:ext uri="{FF2B5EF4-FFF2-40B4-BE49-F238E27FC236}">
                <a16:creationId xmlns:a16="http://schemas.microsoft.com/office/drawing/2014/main" id="{9D226EC4-95D5-B91C-4CD7-4A83C0CD441F}"/>
              </a:ext>
            </a:extLst>
          </p:cNvPr>
          <p:cNvSpPr txBox="1"/>
          <p:nvPr/>
        </p:nvSpPr>
        <p:spPr>
          <a:xfrm>
            <a:off x="838199" y="5753460"/>
            <a:ext cx="9836944" cy="369332"/>
          </a:xfrm>
          <a:prstGeom prst="rect">
            <a:avLst/>
          </a:prstGeom>
          <a:noFill/>
        </p:spPr>
        <p:txBody>
          <a:bodyPr wrap="square">
            <a:spAutoFit/>
          </a:bodyPr>
          <a:lstStyle/>
          <a:p>
            <a:r>
              <a:rPr lang="en-US" dirty="0"/>
              <a:t>https://</a:t>
            </a:r>
            <a:r>
              <a:rPr lang="en-US" dirty="0" err="1"/>
              <a:t>www.doe.virginia.gov</a:t>
            </a:r>
            <a:r>
              <a:rPr lang="en-US" dirty="0"/>
              <a:t>/teaching-learning-assessment/specialized-instruction/charter-schools</a:t>
            </a:r>
          </a:p>
        </p:txBody>
      </p:sp>
    </p:spTree>
    <p:extLst>
      <p:ext uri="{BB962C8B-B14F-4D97-AF65-F5344CB8AC3E}">
        <p14:creationId xmlns:p14="http://schemas.microsoft.com/office/powerpoint/2010/main" val="202081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lstStyle/>
          <a:p>
            <a:r>
              <a:rPr lang="en-US" dirty="0"/>
              <a:t>Governor’s Schools</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a:lstStyle/>
          <a:p>
            <a:pPr marL="0" indent="0">
              <a:buNone/>
            </a:pPr>
            <a:r>
              <a:rPr lang="en-US" dirty="0"/>
              <a:t>Started in 1973 with foundation of first summer residential program</a:t>
            </a:r>
          </a:p>
          <a:p>
            <a:pPr marL="0" indent="0">
              <a:buNone/>
            </a:pPr>
            <a:endParaRPr lang="en-US" b="1" dirty="0"/>
          </a:p>
          <a:p>
            <a:pPr marL="0" indent="0">
              <a:buNone/>
            </a:pPr>
            <a:r>
              <a:rPr lang="en-US" dirty="0"/>
              <a:t>Virginia Governor's Schools provide some of the </a:t>
            </a:r>
            <a:r>
              <a:rPr lang="en-US" b="1" dirty="0"/>
              <a:t>state's most able students academically and artistically challenging programs beyond those offered in their home schools</a:t>
            </a:r>
            <a:r>
              <a:rPr lang="en-US" dirty="0"/>
              <a:t>. </a:t>
            </a:r>
          </a:p>
          <a:p>
            <a:r>
              <a:rPr lang="en-US" dirty="0"/>
              <a:t>summer residential, </a:t>
            </a:r>
          </a:p>
          <a:p>
            <a:r>
              <a:rPr lang="en-US" dirty="0"/>
              <a:t>summer regional, and </a:t>
            </a:r>
          </a:p>
          <a:p>
            <a:r>
              <a:rPr lang="en-US" dirty="0"/>
              <a:t>academic-year programs</a:t>
            </a: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11</a:t>
            </a:fld>
            <a:endParaRPr lang="en-US"/>
          </a:p>
        </p:txBody>
      </p:sp>
      <p:pic>
        <p:nvPicPr>
          <p:cNvPr id="5" name="Picture 4">
            <a:extLst>
              <a:ext uri="{FF2B5EF4-FFF2-40B4-BE49-F238E27FC236}">
                <a16:creationId xmlns:a16="http://schemas.microsoft.com/office/drawing/2014/main" id="{6522CAE5-C36B-FFBE-AC4B-28A95D647871}"/>
              </a:ext>
            </a:extLst>
          </p:cNvPr>
          <p:cNvPicPr>
            <a:picLocks noChangeAspect="1"/>
          </p:cNvPicPr>
          <p:nvPr/>
        </p:nvPicPr>
        <p:blipFill>
          <a:blip r:embed="rId3"/>
          <a:stretch>
            <a:fillRect/>
          </a:stretch>
        </p:blipFill>
        <p:spPr>
          <a:xfrm>
            <a:off x="0" y="5740418"/>
            <a:ext cx="2667000" cy="1143000"/>
          </a:xfrm>
          <a:prstGeom prst="rect">
            <a:avLst/>
          </a:prstGeom>
        </p:spPr>
      </p:pic>
    </p:spTree>
    <p:extLst>
      <p:ext uri="{BB962C8B-B14F-4D97-AF65-F5344CB8AC3E}">
        <p14:creationId xmlns:p14="http://schemas.microsoft.com/office/powerpoint/2010/main" val="3161221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lstStyle/>
          <a:p>
            <a:r>
              <a:rPr lang="en-US" dirty="0"/>
              <a:t>Governor’s Schools</a:t>
            </a: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12</a:t>
            </a:fld>
            <a:endParaRPr lang="en-US"/>
          </a:p>
        </p:txBody>
      </p:sp>
      <p:sp>
        <p:nvSpPr>
          <p:cNvPr id="6" name="Content Placeholder 5">
            <a:extLst>
              <a:ext uri="{FF2B5EF4-FFF2-40B4-BE49-F238E27FC236}">
                <a16:creationId xmlns:a16="http://schemas.microsoft.com/office/drawing/2014/main" id="{2924D540-7138-D362-085D-D43AF88D3B8B}"/>
              </a:ext>
            </a:extLst>
          </p:cNvPr>
          <p:cNvSpPr>
            <a:spLocks noGrp="1"/>
          </p:cNvSpPr>
          <p:nvPr>
            <p:ph idx="1"/>
          </p:nvPr>
        </p:nvSpPr>
        <p:spPr/>
        <p:txBody>
          <a:bodyPr/>
          <a:lstStyle/>
          <a:p>
            <a:endParaRPr lang="en-US"/>
          </a:p>
        </p:txBody>
      </p:sp>
      <p:pic>
        <p:nvPicPr>
          <p:cNvPr id="1026" name="Picture 2" descr="map-academic-year">
            <a:extLst>
              <a:ext uri="{FF2B5EF4-FFF2-40B4-BE49-F238E27FC236}">
                <a16:creationId xmlns:a16="http://schemas.microsoft.com/office/drawing/2014/main" id="{6D44B82D-2548-7704-CCF5-7C986BA45B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57312"/>
            <a:ext cx="12192000" cy="5364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427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E8894EA-E300-63CA-8716-0BA38002F762}"/>
              </a:ext>
            </a:extLst>
          </p:cNvPr>
          <p:cNvPicPr>
            <a:picLocks noChangeAspect="1"/>
          </p:cNvPicPr>
          <p:nvPr/>
        </p:nvPicPr>
        <p:blipFill>
          <a:blip r:embed="rId3"/>
          <a:stretch>
            <a:fillRect/>
          </a:stretch>
        </p:blipFill>
        <p:spPr>
          <a:xfrm>
            <a:off x="0" y="5740418"/>
            <a:ext cx="2667000" cy="1143000"/>
          </a:xfrm>
          <a:prstGeom prst="rect">
            <a:avLst/>
          </a:prstGeom>
        </p:spPr>
      </p:pic>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lstStyle/>
          <a:p>
            <a:r>
              <a:rPr lang="en-US" dirty="0"/>
              <a:t>Summer Residential Governor’s Schools</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vert="horz" lIns="91440" tIns="45720" rIns="91440" bIns="45720" rtlCol="0" anchor="t">
            <a:normAutofit/>
          </a:bodyPr>
          <a:lstStyle/>
          <a:p>
            <a:endParaRPr lang="en-US" dirty="0"/>
          </a:p>
          <a:p>
            <a:r>
              <a:rPr lang="en-US" dirty="0"/>
              <a:t>Targeting the needs of high school juniors and seniors</a:t>
            </a:r>
            <a:endParaRPr lang="en-US" dirty="0">
              <a:cs typeface="Calibri"/>
            </a:endParaRPr>
          </a:p>
          <a:p>
            <a:r>
              <a:rPr lang="en-US" dirty="0"/>
              <a:t>Students live on a college or university campus</a:t>
            </a:r>
          </a:p>
          <a:p>
            <a:r>
              <a:rPr lang="en-US" dirty="0"/>
              <a:t>Students receive intensive educational experiences in specialty areas such as visual and performing arts, mathematics, science, technology, or through mentorship programs</a:t>
            </a: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13</a:t>
            </a:fld>
            <a:endParaRPr lang="en-US"/>
          </a:p>
        </p:txBody>
      </p:sp>
      <p:sp>
        <p:nvSpPr>
          <p:cNvPr id="6" name="TextBox 5">
            <a:extLst>
              <a:ext uri="{FF2B5EF4-FFF2-40B4-BE49-F238E27FC236}">
                <a16:creationId xmlns:a16="http://schemas.microsoft.com/office/drawing/2014/main" id="{85C45C5C-F92D-DCF9-70C3-2A9D8F5F6682}"/>
              </a:ext>
            </a:extLst>
          </p:cNvPr>
          <p:cNvSpPr txBox="1"/>
          <p:nvPr/>
        </p:nvSpPr>
        <p:spPr>
          <a:xfrm>
            <a:off x="838200" y="5500452"/>
            <a:ext cx="10679906" cy="646331"/>
          </a:xfrm>
          <a:prstGeom prst="rect">
            <a:avLst/>
          </a:prstGeom>
          <a:noFill/>
        </p:spPr>
        <p:txBody>
          <a:bodyPr wrap="square">
            <a:spAutoFit/>
          </a:bodyPr>
          <a:lstStyle/>
          <a:p>
            <a:r>
              <a:rPr lang="en-US" dirty="0"/>
              <a:t>https://</a:t>
            </a:r>
            <a:r>
              <a:rPr lang="en-US" dirty="0" err="1"/>
              <a:t>www.doe.virginia.gov</a:t>
            </a:r>
            <a:r>
              <a:rPr lang="en-US" dirty="0"/>
              <a:t>/teaching-learning-assessment/specialized-instruction/governor-s-schools/summer-residential-governor-s-schools</a:t>
            </a:r>
          </a:p>
        </p:txBody>
      </p:sp>
    </p:spTree>
    <p:extLst>
      <p:ext uri="{BB962C8B-B14F-4D97-AF65-F5344CB8AC3E}">
        <p14:creationId xmlns:p14="http://schemas.microsoft.com/office/powerpoint/2010/main" val="1246833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lstStyle/>
          <a:p>
            <a:r>
              <a:rPr lang="en-US" dirty="0"/>
              <a:t>Summer Regional Governor’s Schools </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vert="horz" lIns="91440" tIns="45720" rIns="91440" bIns="45720" rtlCol="0" anchor="t">
            <a:normAutofit/>
          </a:bodyPr>
          <a:lstStyle/>
          <a:p>
            <a:endParaRPr lang="en-US" dirty="0"/>
          </a:p>
          <a:p>
            <a:r>
              <a:rPr lang="en-US" dirty="0"/>
              <a:t>Typically focused on elementary and middle school populations</a:t>
            </a:r>
            <a:endParaRPr lang="en-US" dirty="0">
              <a:cs typeface="Calibri"/>
            </a:endParaRPr>
          </a:p>
          <a:p>
            <a:r>
              <a:rPr lang="en-US" dirty="0"/>
              <a:t>Variety of formats</a:t>
            </a:r>
          </a:p>
          <a:p>
            <a:r>
              <a:rPr lang="en-US" dirty="0"/>
              <a:t>Typically housed at public school or college campus</a:t>
            </a:r>
          </a:p>
          <a:p>
            <a:r>
              <a:rPr lang="en-US" dirty="0"/>
              <a:t>1-4 week period</a:t>
            </a:r>
          </a:p>
          <a:p>
            <a:r>
              <a:rPr lang="en-US" dirty="0"/>
              <a:t>Two schools are residential</a:t>
            </a: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14</a:t>
            </a:fld>
            <a:endParaRPr lang="en-US"/>
          </a:p>
        </p:txBody>
      </p:sp>
      <p:pic>
        <p:nvPicPr>
          <p:cNvPr id="5" name="Picture 4">
            <a:extLst>
              <a:ext uri="{FF2B5EF4-FFF2-40B4-BE49-F238E27FC236}">
                <a16:creationId xmlns:a16="http://schemas.microsoft.com/office/drawing/2014/main" id="{1725F069-FA01-5B8D-CA14-8FD6C88E9E14}"/>
              </a:ext>
            </a:extLst>
          </p:cNvPr>
          <p:cNvPicPr>
            <a:picLocks noChangeAspect="1"/>
          </p:cNvPicPr>
          <p:nvPr/>
        </p:nvPicPr>
        <p:blipFill>
          <a:blip r:embed="rId3"/>
          <a:stretch>
            <a:fillRect/>
          </a:stretch>
        </p:blipFill>
        <p:spPr>
          <a:xfrm>
            <a:off x="0" y="5740418"/>
            <a:ext cx="2667000" cy="1143000"/>
          </a:xfrm>
          <a:prstGeom prst="rect">
            <a:avLst/>
          </a:prstGeom>
        </p:spPr>
      </p:pic>
    </p:spTree>
    <p:extLst>
      <p:ext uri="{BB962C8B-B14F-4D97-AF65-F5344CB8AC3E}">
        <p14:creationId xmlns:p14="http://schemas.microsoft.com/office/powerpoint/2010/main" val="3660017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9C76C18-F82B-C4AB-E758-32E3C56375F3}"/>
              </a:ext>
            </a:extLst>
          </p:cNvPr>
          <p:cNvPicPr>
            <a:picLocks noChangeAspect="1"/>
          </p:cNvPicPr>
          <p:nvPr/>
        </p:nvPicPr>
        <p:blipFill>
          <a:blip r:embed="rId3"/>
          <a:stretch>
            <a:fillRect/>
          </a:stretch>
        </p:blipFill>
        <p:spPr>
          <a:xfrm>
            <a:off x="0" y="5740418"/>
            <a:ext cx="2667000" cy="1143000"/>
          </a:xfrm>
          <a:prstGeom prst="rect">
            <a:avLst/>
          </a:prstGeom>
        </p:spPr>
      </p:pic>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vert="horz" lIns="822960" tIns="640080" rIns="91440" bIns="45720" rtlCol="0" anchor="t">
            <a:normAutofit/>
          </a:bodyPr>
          <a:lstStyle/>
          <a:p>
            <a:r>
              <a:rPr lang="en-US" dirty="0"/>
              <a:t>Innovative High Schools</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vert="horz" lIns="91440" tIns="45720" rIns="91440" bIns="45720" rtlCol="0" anchor="t">
            <a:normAutofit/>
          </a:bodyPr>
          <a:lstStyle/>
          <a:p>
            <a:endParaRPr lang="en-US" dirty="0"/>
          </a:p>
          <a:p>
            <a:r>
              <a:rPr lang="en-US" dirty="0"/>
              <a:t>Code RVA established in Fall of 2016</a:t>
            </a:r>
          </a:p>
          <a:p>
            <a:r>
              <a:rPr lang="en-US" dirty="0"/>
              <a:t>Regional Magnet School for Computer Science</a:t>
            </a:r>
          </a:p>
          <a:p>
            <a:r>
              <a:rPr lang="en-US" dirty="0"/>
              <a:t>Currently serves over 350 students from Regions I and VIII</a:t>
            </a:r>
          </a:p>
          <a:p>
            <a:r>
              <a:rPr lang="en-US" dirty="0"/>
              <a:t>Multiple pathways for students to earn Associates degree and industry credentials</a:t>
            </a:r>
          </a:p>
          <a:p>
            <a:r>
              <a:rPr lang="en-US" dirty="0"/>
              <a:t>Personalized learning experiences</a:t>
            </a:r>
          </a:p>
          <a:p>
            <a:r>
              <a:rPr lang="en-US" dirty="0"/>
              <a:t>Workplace readiness/internships</a:t>
            </a:r>
          </a:p>
          <a:p>
            <a:r>
              <a:rPr lang="en-US" dirty="0"/>
              <a:t>Lottery system in place for selection of students</a:t>
            </a: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15</a:t>
            </a:fld>
            <a:endParaRPr lang="en-US"/>
          </a:p>
        </p:txBody>
      </p:sp>
      <p:sp>
        <p:nvSpPr>
          <p:cNvPr id="6" name="TextBox 5">
            <a:extLst>
              <a:ext uri="{FF2B5EF4-FFF2-40B4-BE49-F238E27FC236}">
                <a16:creationId xmlns:a16="http://schemas.microsoft.com/office/drawing/2014/main" id="{BFA81E96-2D22-74C7-0A54-B8B48D12D2BB}"/>
              </a:ext>
            </a:extLst>
          </p:cNvPr>
          <p:cNvSpPr txBox="1"/>
          <p:nvPr/>
        </p:nvSpPr>
        <p:spPr>
          <a:xfrm>
            <a:off x="838200" y="5897325"/>
            <a:ext cx="6100354" cy="369332"/>
          </a:xfrm>
          <a:prstGeom prst="rect">
            <a:avLst/>
          </a:prstGeom>
          <a:noFill/>
        </p:spPr>
        <p:txBody>
          <a:bodyPr wrap="square">
            <a:spAutoFit/>
          </a:bodyPr>
          <a:lstStyle/>
          <a:p>
            <a:r>
              <a:rPr lang="en-US" dirty="0"/>
              <a:t>https://</a:t>
            </a:r>
            <a:r>
              <a:rPr lang="en-US" dirty="0" err="1"/>
              <a:t>codrva.org</a:t>
            </a:r>
            <a:endParaRPr lang="en-US" dirty="0"/>
          </a:p>
        </p:txBody>
      </p:sp>
    </p:spTree>
    <p:extLst>
      <p:ext uri="{BB962C8B-B14F-4D97-AF65-F5344CB8AC3E}">
        <p14:creationId xmlns:p14="http://schemas.microsoft.com/office/powerpoint/2010/main" val="92873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lstStyle/>
          <a:p>
            <a:r>
              <a:rPr lang="en-US" dirty="0"/>
              <a:t>Networked School Programs</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vert="horz" lIns="91440" tIns="45720" rIns="91440" bIns="45720" rtlCol="0" anchor="t">
            <a:normAutofit/>
          </a:bodyPr>
          <a:lstStyle/>
          <a:p>
            <a:endParaRPr lang="en-US" dirty="0"/>
          </a:p>
          <a:p>
            <a:r>
              <a:rPr lang="en-US" dirty="0"/>
              <a:t>These options operate as public schools but use curriculum, professional development, and use their support network to sustain specific programs of learning at an additional cost to join the network.</a:t>
            </a:r>
            <a:endParaRPr lang="en-US"/>
          </a:p>
          <a:p>
            <a:r>
              <a:rPr lang="en-US" dirty="0"/>
              <a:t>These programs often operate as special programs within a division.</a:t>
            </a: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16</a:t>
            </a:fld>
            <a:endParaRPr lang="en-US"/>
          </a:p>
        </p:txBody>
      </p:sp>
      <p:pic>
        <p:nvPicPr>
          <p:cNvPr id="7" name="Picture 6">
            <a:extLst>
              <a:ext uri="{FF2B5EF4-FFF2-40B4-BE49-F238E27FC236}">
                <a16:creationId xmlns:a16="http://schemas.microsoft.com/office/drawing/2014/main" id="{D70C4684-1B2D-9BF4-BE1D-FDB628F91CA0}"/>
              </a:ext>
            </a:extLst>
          </p:cNvPr>
          <p:cNvPicPr>
            <a:picLocks noChangeAspect="1"/>
          </p:cNvPicPr>
          <p:nvPr/>
        </p:nvPicPr>
        <p:blipFill>
          <a:blip r:embed="rId3"/>
          <a:stretch>
            <a:fillRect/>
          </a:stretch>
        </p:blipFill>
        <p:spPr>
          <a:xfrm>
            <a:off x="0" y="5740418"/>
            <a:ext cx="2667000" cy="1143000"/>
          </a:xfrm>
          <a:prstGeom prst="rect">
            <a:avLst/>
          </a:prstGeom>
        </p:spPr>
      </p:pic>
    </p:spTree>
    <p:extLst>
      <p:ext uri="{BB962C8B-B14F-4D97-AF65-F5344CB8AC3E}">
        <p14:creationId xmlns:p14="http://schemas.microsoft.com/office/powerpoint/2010/main" val="2765939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8DF1BCE-622A-F12E-4623-FB9B53EFFFB2}"/>
              </a:ext>
            </a:extLst>
          </p:cNvPr>
          <p:cNvPicPr>
            <a:picLocks noChangeAspect="1"/>
          </p:cNvPicPr>
          <p:nvPr/>
        </p:nvPicPr>
        <p:blipFill>
          <a:blip r:embed="rId3"/>
          <a:stretch>
            <a:fillRect/>
          </a:stretch>
        </p:blipFill>
        <p:spPr>
          <a:xfrm>
            <a:off x="0" y="5740418"/>
            <a:ext cx="2667000" cy="1143000"/>
          </a:xfrm>
          <a:prstGeom prst="rect">
            <a:avLst/>
          </a:prstGeom>
        </p:spPr>
      </p:pic>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vert="horz" lIns="822960" tIns="640080" rIns="91440" bIns="45720" rtlCol="0" anchor="t">
            <a:normAutofit/>
          </a:bodyPr>
          <a:lstStyle/>
          <a:p>
            <a:r>
              <a:rPr lang="en-US" dirty="0"/>
              <a:t>International Baccalaureate (IB) Schools</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vert="horz" lIns="91440" tIns="45720" rIns="91440" bIns="45720" rtlCol="0" anchor="t">
            <a:normAutofit/>
          </a:bodyPr>
          <a:lstStyle/>
          <a:p>
            <a:endParaRPr lang="en-US" dirty="0"/>
          </a:p>
          <a:p>
            <a:r>
              <a:rPr lang="en-US" dirty="0"/>
              <a:t>These are defined as programs by an international association of schools who share curriculum for elementary, middle, and high schools.</a:t>
            </a:r>
            <a:endParaRPr lang="en-US" dirty="0">
              <a:cs typeface="Calibri"/>
            </a:endParaRPr>
          </a:p>
          <a:p>
            <a:r>
              <a:rPr lang="en-US" dirty="0"/>
              <a:t>Virginia schools can apply to become an IB program, there are 43 high school programs and 41 middle years programs currently in the Commonwealth</a:t>
            </a:r>
          </a:p>
          <a:p>
            <a:r>
              <a:rPr lang="en-US" dirty="0"/>
              <a:t>Currently are 5,600 IB schools across 159 countries</a:t>
            </a:r>
          </a:p>
          <a:p>
            <a:r>
              <a:rPr lang="en-US" dirty="0"/>
              <a:t>Teachers receive significant investment in professional development</a:t>
            </a: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17</a:t>
            </a:fld>
            <a:endParaRPr lang="en-US"/>
          </a:p>
        </p:txBody>
      </p:sp>
      <p:sp>
        <p:nvSpPr>
          <p:cNvPr id="6" name="TextBox 5">
            <a:extLst>
              <a:ext uri="{FF2B5EF4-FFF2-40B4-BE49-F238E27FC236}">
                <a16:creationId xmlns:a16="http://schemas.microsoft.com/office/drawing/2014/main" id="{2F53956A-7F9E-151B-F95B-51A9A60C0288}"/>
              </a:ext>
            </a:extLst>
          </p:cNvPr>
          <p:cNvSpPr txBox="1"/>
          <p:nvPr/>
        </p:nvSpPr>
        <p:spPr>
          <a:xfrm>
            <a:off x="838200" y="5992297"/>
            <a:ext cx="6100354" cy="369332"/>
          </a:xfrm>
          <a:prstGeom prst="rect">
            <a:avLst/>
          </a:prstGeom>
          <a:noFill/>
        </p:spPr>
        <p:txBody>
          <a:bodyPr wrap="square">
            <a:spAutoFit/>
          </a:bodyPr>
          <a:lstStyle/>
          <a:p>
            <a:r>
              <a:rPr lang="en-US" dirty="0"/>
              <a:t>https://</a:t>
            </a:r>
            <a:r>
              <a:rPr lang="en-US" dirty="0" err="1"/>
              <a:t>www.ibo.org</a:t>
            </a:r>
            <a:r>
              <a:rPr lang="en-US" dirty="0"/>
              <a:t>/programmes/find-an-</a:t>
            </a:r>
            <a:r>
              <a:rPr lang="en-US" dirty="0" err="1"/>
              <a:t>ib</a:t>
            </a:r>
            <a:r>
              <a:rPr lang="en-US" dirty="0"/>
              <a:t>-school/</a:t>
            </a:r>
          </a:p>
        </p:txBody>
      </p:sp>
    </p:spTree>
    <p:extLst>
      <p:ext uri="{BB962C8B-B14F-4D97-AF65-F5344CB8AC3E}">
        <p14:creationId xmlns:p14="http://schemas.microsoft.com/office/powerpoint/2010/main" val="1401160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9C76C18-F82B-C4AB-E758-32E3C56375F3}"/>
              </a:ext>
            </a:extLst>
          </p:cNvPr>
          <p:cNvPicPr>
            <a:picLocks noChangeAspect="1"/>
          </p:cNvPicPr>
          <p:nvPr/>
        </p:nvPicPr>
        <p:blipFill>
          <a:blip r:embed="rId3"/>
          <a:stretch>
            <a:fillRect/>
          </a:stretch>
        </p:blipFill>
        <p:spPr>
          <a:xfrm>
            <a:off x="0" y="5740418"/>
            <a:ext cx="2667000" cy="1143000"/>
          </a:xfrm>
          <a:prstGeom prst="rect">
            <a:avLst/>
          </a:prstGeom>
        </p:spPr>
      </p:pic>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vert="horz" lIns="822960" tIns="640080" rIns="91440" bIns="45720" rtlCol="0" anchor="t">
            <a:normAutofit/>
          </a:bodyPr>
          <a:lstStyle/>
          <a:p>
            <a:r>
              <a:rPr lang="en-US" dirty="0"/>
              <a:t>New Tech Network (NTN) Schools</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vert="horz" lIns="91440" tIns="45720" rIns="91440" bIns="45720" rtlCol="0" anchor="t">
            <a:normAutofit/>
          </a:bodyPr>
          <a:lstStyle/>
          <a:p>
            <a:endParaRPr lang="en-US" dirty="0"/>
          </a:p>
          <a:p>
            <a:r>
              <a:rPr lang="en-US"/>
              <a:t>NTN Schools prioritize student engagement through investigation of </a:t>
            </a:r>
            <a:r>
              <a:rPr lang="en-US" dirty="0"/>
              <a:t>real-world problems</a:t>
            </a:r>
            <a:endParaRPr lang="en-US">
              <a:cs typeface="Calibri"/>
            </a:endParaRPr>
          </a:p>
          <a:p>
            <a:r>
              <a:rPr lang="en-US" dirty="0"/>
              <a:t>NTN schools invest in high levels of teacher professional development</a:t>
            </a:r>
          </a:p>
          <a:p>
            <a:r>
              <a:rPr lang="en-US" dirty="0"/>
              <a:t>4 New Tech schools in Virginia</a:t>
            </a: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18</a:t>
            </a:fld>
            <a:endParaRPr lang="en-US"/>
          </a:p>
        </p:txBody>
      </p:sp>
      <p:sp>
        <p:nvSpPr>
          <p:cNvPr id="6" name="TextBox 5">
            <a:extLst>
              <a:ext uri="{FF2B5EF4-FFF2-40B4-BE49-F238E27FC236}">
                <a16:creationId xmlns:a16="http://schemas.microsoft.com/office/drawing/2014/main" id="{BFA81E96-2D22-74C7-0A54-B8B48D12D2BB}"/>
              </a:ext>
            </a:extLst>
          </p:cNvPr>
          <p:cNvSpPr txBox="1"/>
          <p:nvPr/>
        </p:nvSpPr>
        <p:spPr>
          <a:xfrm>
            <a:off x="838200" y="5897325"/>
            <a:ext cx="6100354" cy="369332"/>
          </a:xfrm>
          <a:prstGeom prst="rect">
            <a:avLst/>
          </a:prstGeom>
          <a:noFill/>
        </p:spPr>
        <p:txBody>
          <a:bodyPr wrap="square">
            <a:spAutoFit/>
          </a:bodyPr>
          <a:lstStyle/>
          <a:p>
            <a:r>
              <a:rPr lang="en-US" dirty="0"/>
              <a:t>https://</a:t>
            </a:r>
            <a:r>
              <a:rPr lang="en-US" dirty="0" err="1"/>
              <a:t>newtechnetwork.org</a:t>
            </a:r>
            <a:r>
              <a:rPr lang="en-US" dirty="0"/>
              <a:t>/impact/</a:t>
            </a:r>
          </a:p>
        </p:txBody>
      </p:sp>
    </p:spTree>
    <p:extLst>
      <p:ext uri="{BB962C8B-B14F-4D97-AF65-F5344CB8AC3E}">
        <p14:creationId xmlns:p14="http://schemas.microsoft.com/office/powerpoint/2010/main" val="3894224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5A96-047A-342E-09EE-C077F6271E57}"/>
              </a:ext>
            </a:extLst>
          </p:cNvPr>
          <p:cNvSpPr>
            <a:spLocks noGrp="1"/>
          </p:cNvSpPr>
          <p:nvPr>
            <p:ph type="title"/>
          </p:nvPr>
        </p:nvSpPr>
        <p:spPr/>
        <p:txBody>
          <a:bodyPr/>
          <a:lstStyle/>
          <a:p>
            <a:r>
              <a:rPr lang="en-US" dirty="0"/>
              <a:t>Dual Enrollment</a:t>
            </a:r>
          </a:p>
        </p:txBody>
      </p:sp>
      <p:sp>
        <p:nvSpPr>
          <p:cNvPr id="3" name="Text Placeholder 2">
            <a:extLst>
              <a:ext uri="{FF2B5EF4-FFF2-40B4-BE49-F238E27FC236}">
                <a16:creationId xmlns:a16="http://schemas.microsoft.com/office/drawing/2014/main" id="{923C92EA-016D-AF76-BA92-26C706A86EF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58943E4-7A5C-C33C-5A80-970143976D15}"/>
              </a:ext>
            </a:extLst>
          </p:cNvPr>
          <p:cNvSpPr>
            <a:spLocks noGrp="1"/>
          </p:cNvSpPr>
          <p:nvPr>
            <p:ph type="sldNum" sz="quarter" idx="12"/>
          </p:nvPr>
        </p:nvSpPr>
        <p:spPr/>
        <p:txBody>
          <a:bodyPr/>
          <a:lstStyle/>
          <a:p>
            <a:fld id="{B2102BAA-C61A-4A39-BDF1-4340D572B82C}" type="slidenum">
              <a:rPr lang="en-US" smtClean="0"/>
              <a:t>19</a:t>
            </a:fld>
            <a:endParaRPr lang="en-US"/>
          </a:p>
        </p:txBody>
      </p:sp>
    </p:spTree>
    <p:extLst>
      <p:ext uri="{BB962C8B-B14F-4D97-AF65-F5344CB8AC3E}">
        <p14:creationId xmlns:p14="http://schemas.microsoft.com/office/powerpoint/2010/main" val="1334457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a:t>Highlights</a:t>
            </a:r>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p:txBody>
          <a:bodyPr vert="horz" lIns="91440" tIns="45720" rIns="91440" bIns="45720" rtlCol="0" anchor="t">
            <a:normAutofit/>
          </a:bodyPr>
          <a:lstStyle/>
          <a:p>
            <a:endParaRPr lang="en-US" dirty="0"/>
          </a:p>
          <a:p>
            <a:r>
              <a:rPr lang="en-US" dirty="0"/>
              <a:t>Definition for Lab School in Virginia</a:t>
            </a:r>
            <a:endParaRPr lang="en-US" dirty="0">
              <a:cs typeface="Calibri"/>
            </a:endParaRPr>
          </a:p>
          <a:p>
            <a:r>
              <a:rPr lang="en-US" dirty="0"/>
              <a:t>Additional Personalized Learning Pathways Options in Virginia</a:t>
            </a:r>
            <a:endParaRPr lang="en-US" dirty="0">
              <a:cs typeface="Calibri"/>
            </a:endParaRPr>
          </a:p>
          <a:p>
            <a:r>
              <a:rPr lang="en-US" dirty="0"/>
              <a:t>Current Lab Schools Progress – June 2023</a:t>
            </a:r>
            <a:endParaRPr lang="en-US" dirty="0">
              <a:cs typeface="Calibri"/>
            </a:endParaRPr>
          </a:p>
          <a:p>
            <a:r>
              <a:rPr lang="en-US" dirty="0"/>
              <a:t>Q/A</a:t>
            </a:r>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2</a:t>
            </a:fld>
            <a:endParaRPr lang="en-US"/>
          </a:p>
        </p:txBody>
      </p:sp>
      <p:pic>
        <p:nvPicPr>
          <p:cNvPr id="5" name="Picture 4">
            <a:extLst>
              <a:ext uri="{FF2B5EF4-FFF2-40B4-BE49-F238E27FC236}">
                <a16:creationId xmlns:a16="http://schemas.microsoft.com/office/drawing/2014/main" id="{839BBF9F-0C57-569C-D7F9-86FFA95E5FDA}"/>
              </a:ext>
            </a:extLst>
          </p:cNvPr>
          <p:cNvPicPr>
            <a:picLocks noChangeAspect="1"/>
          </p:cNvPicPr>
          <p:nvPr/>
        </p:nvPicPr>
        <p:blipFill>
          <a:blip r:embed="rId3"/>
          <a:stretch>
            <a:fillRect/>
          </a:stretch>
        </p:blipFill>
        <p:spPr>
          <a:xfrm flipH="1" flipV="1">
            <a:off x="-14288" y="4891088"/>
            <a:ext cx="1524000" cy="1981200"/>
          </a:xfrm>
          <a:prstGeom prst="rect">
            <a:avLst/>
          </a:prstGeom>
        </p:spPr>
      </p:pic>
    </p:spTree>
    <p:extLst>
      <p:ext uri="{BB962C8B-B14F-4D97-AF65-F5344CB8AC3E}">
        <p14:creationId xmlns:p14="http://schemas.microsoft.com/office/powerpoint/2010/main" val="34646859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9C76C18-F82B-C4AB-E758-32E3C56375F3}"/>
              </a:ext>
            </a:extLst>
          </p:cNvPr>
          <p:cNvPicPr>
            <a:picLocks noChangeAspect="1"/>
          </p:cNvPicPr>
          <p:nvPr/>
        </p:nvPicPr>
        <p:blipFill>
          <a:blip r:embed="rId3"/>
          <a:stretch>
            <a:fillRect/>
          </a:stretch>
        </p:blipFill>
        <p:spPr>
          <a:xfrm>
            <a:off x="0" y="5740418"/>
            <a:ext cx="2667000" cy="1143000"/>
          </a:xfrm>
          <a:prstGeom prst="rect">
            <a:avLst/>
          </a:prstGeom>
        </p:spPr>
      </p:pic>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lstStyle/>
          <a:p>
            <a:r>
              <a:rPr lang="en-US" dirty="0"/>
              <a:t>Dual Enrollment</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vert="horz" lIns="91440" tIns="45720" rIns="91440" bIns="45720" rtlCol="0" anchor="t">
            <a:normAutofit/>
          </a:bodyPr>
          <a:lstStyle/>
          <a:p>
            <a:endParaRPr lang="en-US" dirty="0"/>
          </a:p>
          <a:p>
            <a:r>
              <a:rPr lang="en-US" dirty="0"/>
              <a:t>Students can earn college credits while enrolled in high school</a:t>
            </a:r>
            <a:endParaRPr lang="en-US" dirty="0">
              <a:cs typeface="Calibri"/>
            </a:endParaRPr>
          </a:p>
          <a:p>
            <a:r>
              <a:rPr lang="en-US" b="1" dirty="0"/>
              <a:t>Advance College Academies </a:t>
            </a:r>
            <a:r>
              <a:rPr lang="en-US" dirty="0"/>
              <a:t>permit high school students to earn an associates degree from the participating college alongside their high school diploma</a:t>
            </a:r>
          </a:p>
          <a:p>
            <a:r>
              <a:rPr lang="en-US" dirty="0"/>
              <a:t>Students electing for a four-year degree can save money and time by applying these earned credits</a:t>
            </a: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20</a:t>
            </a:fld>
            <a:endParaRPr lang="en-US"/>
          </a:p>
        </p:txBody>
      </p:sp>
    </p:spTree>
    <p:extLst>
      <p:ext uri="{BB962C8B-B14F-4D97-AF65-F5344CB8AC3E}">
        <p14:creationId xmlns:p14="http://schemas.microsoft.com/office/powerpoint/2010/main" val="2631080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5A96-047A-342E-09EE-C077F6271E57}"/>
              </a:ext>
            </a:extLst>
          </p:cNvPr>
          <p:cNvSpPr>
            <a:spLocks noGrp="1"/>
          </p:cNvSpPr>
          <p:nvPr>
            <p:ph type="title"/>
          </p:nvPr>
        </p:nvSpPr>
        <p:spPr/>
        <p:txBody>
          <a:bodyPr/>
          <a:lstStyle/>
          <a:p>
            <a:r>
              <a:rPr lang="en-US" dirty="0"/>
              <a:t>Laboratory Schools</a:t>
            </a:r>
          </a:p>
        </p:txBody>
      </p:sp>
      <p:sp>
        <p:nvSpPr>
          <p:cNvPr id="3" name="Text Placeholder 2">
            <a:extLst>
              <a:ext uri="{FF2B5EF4-FFF2-40B4-BE49-F238E27FC236}">
                <a16:creationId xmlns:a16="http://schemas.microsoft.com/office/drawing/2014/main" id="{923C92EA-016D-AF76-BA92-26C706A86EF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58943E4-7A5C-C33C-5A80-970143976D15}"/>
              </a:ext>
            </a:extLst>
          </p:cNvPr>
          <p:cNvSpPr>
            <a:spLocks noGrp="1"/>
          </p:cNvSpPr>
          <p:nvPr>
            <p:ph type="sldNum" sz="quarter" idx="12"/>
          </p:nvPr>
        </p:nvSpPr>
        <p:spPr/>
        <p:txBody>
          <a:bodyPr/>
          <a:lstStyle/>
          <a:p>
            <a:fld id="{B2102BAA-C61A-4A39-BDF1-4340D572B82C}" type="slidenum">
              <a:rPr lang="en-US" smtClean="0"/>
              <a:t>21</a:t>
            </a:fld>
            <a:endParaRPr lang="en-US"/>
          </a:p>
        </p:txBody>
      </p:sp>
    </p:spTree>
    <p:extLst>
      <p:ext uri="{BB962C8B-B14F-4D97-AF65-F5344CB8AC3E}">
        <p14:creationId xmlns:p14="http://schemas.microsoft.com/office/powerpoint/2010/main" val="1329339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BA05F83-DFBC-A858-7E7F-76A95F8FAEB7}"/>
              </a:ext>
            </a:extLst>
          </p:cNvPr>
          <p:cNvPicPr>
            <a:picLocks noChangeAspect="1"/>
          </p:cNvPicPr>
          <p:nvPr/>
        </p:nvPicPr>
        <p:blipFill>
          <a:blip r:embed="rId3"/>
          <a:stretch>
            <a:fillRect/>
          </a:stretch>
        </p:blipFill>
        <p:spPr>
          <a:xfrm>
            <a:off x="0" y="5740418"/>
            <a:ext cx="2667000" cy="1143000"/>
          </a:xfrm>
          <a:prstGeom prst="rect">
            <a:avLst/>
          </a:prstGeom>
        </p:spPr>
      </p:pic>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lstStyle/>
          <a:p>
            <a:r>
              <a:rPr lang="en-US" dirty="0"/>
              <a:t>Lab School Concept in Virginia</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a:lstStyle/>
          <a:p>
            <a:pPr marL="0" indent="0">
              <a:buNone/>
            </a:pPr>
            <a:r>
              <a:rPr lang="en-US" b="1" dirty="0"/>
              <a:t>Hampton University </a:t>
            </a:r>
            <a:r>
              <a:rPr lang="en-US" dirty="0"/>
              <a:t>operated a lab school between 1870 and 1996. </a:t>
            </a:r>
          </a:p>
          <a:p>
            <a:pPr marL="0" indent="0">
              <a:buNone/>
            </a:pPr>
            <a:endParaRPr lang="en-US" dirty="0"/>
          </a:p>
          <a:p>
            <a:pPr marL="0" indent="0">
              <a:buNone/>
            </a:pPr>
            <a:r>
              <a:rPr lang="en-US" b="1" dirty="0"/>
              <a:t>Virginia State University </a:t>
            </a:r>
            <a:r>
              <a:rPr lang="en-US" dirty="0"/>
              <a:t>ran a laboratory school from 1895-1948. Over the years it targeted different grade levels but ended before its closing as a laboratory high school.</a:t>
            </a:r>
          </a:p>
          <a:p>
            <a:pPr marL="0" indent="0">
              <a:buNone/>
            </a:pPr>
            <a:endParaRPr lang="en-US" dirty="0"/>
          </a:p>
          <a:p>
            <a:pPr marL="0" indent="0">
              <a:buNone/>
            </a:pPr>
            <a:r>
              <a:rPr lang="en-US" b="1" dirty="0"/>
              <a:t>Old Dominion University </a:t>
            </a:r>
            <a:r>
              <a:rPr lang="en-US" dirty="0"/>
              <a:t>operates the Children’s Learning &amp; Research Center with preK-3 and prek-6. </a:t>
            </a:r>
          </a:p>
          <a:p>
            <a:pPr marL="0" indent="0">
              <a:buNone/>
            </a:pPr>
            <a:r>
              <a:rPr lang="en-US" b="1" dirty="0"/>
              <a:t>Virginia Commonwealth University </a:t>
            </a:r>
            <a:r>
              <a:rPr lang="en-US" dirty="0"/>
              <a:t>operates the Child Development Center as a preschool program.</a:t>
            </a: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22</a:t>
            </a:fld>
            <a:endParaRPr lang="en-US"/>
          </a:p>
        </p:txBody>
      </p:sp>
    </p:spTree>
    <p:extLst>
      <p:ext uri="{BB962C8B-B14F-4D97-AF65-F5344CB8AC3E}">
        <p14:creationId xmlns:p14="http://schemas.microsoft.com/office/powerpoint/2010/main" val="2726083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lstStyle/>
          <a:p>
            <a:r>
              <a:rPr lang="en-US" dirty="0"/>
              <a:t>Lab Schools</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vert="horz" lIns="91440" tIns="45720" rIns="91440" bIns="45720" rtlCol="0" anchor="t">
            <a:normAutofit/>
          </a:bodyPr>
          <a:lstStyle/>
          <a:p>
            <a:pPr marL="0" indent="0">
              <a:buNone/>
            </a:pPr>
            <a:endParaRPr lang="en-US" dirty="0"/>
          </a:p>
          <a:p>
            <a:pPr marL="0" indent="0">
              <a:buNone/>
            </a:pPr>
            <a:r>
              <a:rPr lang="en-US" dirty="0"/>
              <a:t>The recent conversation regarding lab schools in Virginia started with </a:t>
            </a:r>
            <a:r>
              <a:rPr lang="en-US"/>
              <a:t>Governor</a:t>
            </a:r>
            <a:r>
              <a:rPr lang="en-US" dirty="0"/>
              <a:t> </a:t>
            </a:r>
            <a:r>
              <a:rPr lang="en-US"/>
              <a:t>McDonnell's</a:t>
            </a:r>
            <a:r>
              <a:rPr lang="en-US" dirty="0"/>
              <a:t> administration in 2010.</a:t>
            </a:r>
          </a:p>
          <a:p>
            <a:pPr marL="0" indent="0">
              <a:buNone/>
            </a:pPr>
            <a:endParaRPr lang="en-US" dirty="0"/>
          </a:p>
          <a:p>
            <a:pPr marL="0" indent="0">
              <a:buNone/>
            </a:pPr>
            <a:r>
              <a:rPr lang="en-US" dirty="0"/>
              <a:t>Funding was provided with start-up grants to four universities although no schools were created from the 2010 legislation and planning funding grants.</a:t>
            </a:r>
            <a:endParaRPr lang="en-US">
              <a:cs typeface="Calibri"/>
            </a:endParaRP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23</a:t>
            </a:fld>
            <a:endParaRPr lang="en-US"/>
          </a:p>
        </p:txBody>
      </p:sp>
      <p:pic>
        <p:nvPicPr>
          <p:cNvPr id="5" name="Picture 4">
            <a:extLst>
              <a:ext uri="{FF2B5EF4-FFF2-40B4-BE49-F238E27FC236}">
                <a16:creationId xmlns:a16="http://schemas.microsoft.com/office/drawing/2014/main" id="{22FE1105-F381-0F97-A05E-D97225E97B4E}"/>
              </a:ext>
            </a:extLst>
          </p:cNvPr>
          <p:cNvPicPr>
            <a:picLocks noChangeAspect="1"/>
          </p:cNvPicPr>
          <p:nvPr/>
        </p:nvPicPr>
        <p:blipFill>
          <a:blip r:embed="rId3"/>
          <a:stretch>
            <a:fillRect/>
          </a:stretch>
        </p:blipFill>
        <p:spPr>
          <a:xfrm>
            <a:off x="0" y="5740418"/>
            <a:ext cx="2667000" cy="1143000"/>
          </a:xfrm>
          <a:prstGeom prst="rect">
            <a:avLst/>
          </a:prstGeom>
        </p:spPr>
      </p:pic>
    </p:spTree>
    <p:extLst>
      <p:ext uri="{BB962C8B-B14F-4D97-AF65-F5344CB8AC3E}">
        <p14:creationId xmlns:p14="http://schemas.microsoft.com/office/powerpoint/2010/main" val="4274924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normAutofit fontScale="85000" lnSpcReduction="10000"/>
          </a:bodyPr>
          <a:lstStyle/>
          <a:p>
            <a:r>
              <a:rPr lang="en-US" dirty="0"/>
              <a:t>$100M in College Partnership Laboratory Fund</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a:normAutofit/>
          </a:bodyPr>
          <a:lstStyle/>
          <a:p>
            <a:r>
              <a:rPr lang="en-US" sz="3200" dirty="0"/>
              <a:t>2022 special session of the GA approved $100M total:</a:t>
            </a:r>
          </a:p>
          <a:p>
            <a:pPr lvl="1"/>
            <a:r>
              <a:rPr lang="en-US" sz="3200" dirty="0"/>
              <a:t>$5M for planning grants to support submitting an application to the BOE</a:t>
            </a:r>
          </a:p>
          <a:p>
            <a:pPr lvl="1"/>
            <a:r>
              <a:rPr lang="en-US" sz="3200" dirty="0"/>
              <a:t>$20M for initial start-up grants, one-time purchases</a:t>
            </a:r>
          </a:p>
          <a:p>
            <a:pPr lvl="1"/>
            <a:r>
              <a:rPr lang="en-US" sz="3200" dirty="0"/>
              <a:t>$75M for per-pupil operating grants</a:t>
            </a: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24</a:t>
            </a:fld>
            <a:endParaRPr lang="en-US"/>
          </a:p>
        </p:txBody>
      </p:sp>
      <p:pic>
        <p:nvPicPr>
          <p:cNvPr id="5" name="Picture 4">
            <a:extLst>
              <a:ext uri="{FF2B5EF4-FFF2-40B4-BE49-F238E27FC236}">
                <a16:creationId xmlns:a16="http://schemas.microsoft.com/office/drawing/2014/main" id="{8D8DB052-AA38-6072-64A4-7CDFED06AEA4}"/>
              </a:ext>
            </a:extLst>
          </p:cNvPr>
          <p:cNvPicPr>
            <a:picLocks noChangeAspect="1"/>
          </p:cNvPicPr>
          <p:nvPr/>
        </p:nvPicPr>
        <p:blipFill>
          <a:blip r:embed="rId3"/>
          <a:stretch>
            <a:fillRect/>
          </a:stretch>
        </p:blipFill>
        <p:spPr>
          <a:xfrm>
            <a:off x="0" y="5740418"/>
            <a:ext cx="2667000" cy="1143000"/>
          </a:xfrm>
          <a:prstGeom prst="rect">
            <a:avLst/>
          </a:prstGeom>
        </p:spPr>
      </p:pic>
    </p:spTree>
    <p:extLst>
      <p:ext uri="{BB962C8B-B14F-4D97-AF65-F5344CB8AC3E}">
        <p14:creationId xmlns:p14="http://schemas.microsoft.com/office/powerpoint/2010/main" val="25487141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lstStyle/>
          <a:p>
            <a:r>
              <a:rPr lang="en-US" dirty="0"/>
              <a:t>Current status</a:t>
            </a: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25</a:t>
            </a:fld>
            <a:endParaRPr lang="en-US"/>
          </a:p>
        </p:txBody>
      </p:sp>
      <p:pic>
        <p:nvPicPr>
          <p:cNvPr id="5" name="Picture 4">
            <a:extLst>
              <a:ext uri="{FF2B5EF4-FFF2-40B4-BE49-F238E27FC236}">
                <a16:creationId xmlns:a16="http://schemas.microsoft.com/office/drawing/2014/main" id="{4E276DD5-E004-F954-3C0A-169EDA543A72}"/>
              </a:ext>
            </a:extLst>
          </p:cNvPr>
          <p:cNvPicPr>
            <a:picLocks noChangeAspect="1"/>
          </p:cNvPicPr>
          <p:nvPr/>
        </p:nvPicPr>
        <p:blipFill>
          <a:blip r:embed="rId3"/>
          <a:stretch>
            <a:fillRect/>
          </a:stretch>
        </p:blipFill>
        <p:spPr>
          <a:xfrm>
            <a:off x="10668000" y="0"/>
            <a:ext cx="1524000" cy="1981200"/>
          </a:xfrm>
          <a:prstGeom prst="rect">
            <a:avLst/>
          </a:prstGeom>
        </p:spPr>
      </p:pic>
      <p:pic>
        <p:nvPicPr>
          <p:cNvPr id="8" name="Picture 6">
            <a:extLst>
              <a:ext uri="{FF2B5EF4-FFF2-40B4-BE49-F238E27FC236}">
                <a16:creationId xmlns:a16="http://schemas.microsoft.com/office/drawing/2014/main" id="{24A45137-A582-1704-1B67-FD3D9B97833B}"/>
              </a:ext>
            </a:extLst>
          </p:cNvPr>
          <p:cNvPicPr>
            <a:picLocks noGrp="1" noChangeAspect="1"/>
          </p:cNvPicPr>
          <p:nvPr>
            <p:ph idx="1"/>
          </p:nvPr>
        </p:nvPicPr>
        <p:blipFill>
          <a:blip r:embed="rId4"/>
          <a:stretch>
            <a:fillRect/>
          </a:stretch>
        </p:blipFill>
        <p:spPr>
          <a:xfrm>
            <a:off x="1832191" y="1323975"/>
            <a:ext cx="8452957" cy="5032375"/>
          </a:xfrm>
          <a:prstGeom prst="rect">
            <a:avLst/>
          </a:prstGeom>
        </p:spPr>
      </p:pic>
    </p:spTree>
    <p:extLst>
      <p:ext uri="{BB962C8B-B14F-4D97-AF65-F5344CB8AC3E}">
        <p14:creationId xmlns:p14="http://schemas.microsoft.com/office/powerpoint/2010/main" val="20050587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A32EAC2-26E4-CAB1-DEE2-FCCAD26682D7}"/>
              </a:ext>
            </a:extLst>
          </p:cNvPr>
          <p:cNvPicPr>
            <a:picLocks noChangeAspect="1"/>
          </p:cNvPicPr>
          <p:nvPr/>
        </p:nvPicPr>
        <p:blipFill>
          <a:blip r:embed="rId3"/>
          <a:stretch>
            <a:fillRect/>
          </a:stretch>
        </p:blipFill>
        <p:spPr>
          <a:xfrm>
            <a:off x="0" y="5740418"/>
            <a:ext cx="2667000" cy="1143000"/>
          </a:xfrm>
          <a:prstGeom prst="rect">
            <a:avLst/>
          </a:prstGeom>
        </p:spPr>
      </p:pic>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lstStyle/>
          <a:p>
            <a:r>
              <a:rPr lang="en-US" dirty="0"/>
              <a:t>Current Status</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vert="horz" lIns="91440" tIns="45720" rIns="91440" bIns="45720" rtlCol="0" anchor="t">
            <a:normAutofit/>
          </a:bodyPr>
          <a:lstStyle/>
          <a:p>
            <a:endParaRPr lang="en-US" dirty="0"/>
          </a:p>
          <a:p>
            <a:r>
              <a:rPr lang="en-US" dirty="0"/>
              <a:t>16 grants awarded for planning, 2 still under consideration</a:t>
            </a:r>
            <a:endParaRPr lang="en-US"/>
          </a:p>
          <a:p>
            <a:r>
              <a:rPr lang="en-US" dirty="0"/>
              <a:t>2 applications received and being reviewed</a:t>
            </a: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26</a:t>
            </a:fld>
            <a:endParaRPr lang="en-US"/>
          </a:p>
        </p:txBody>
      </p:sp>
      <p:sp>
        <p:nvSpPr>
          <p:cNvPr id="6" name="TextBox 5">
            <a:extLst>
              <a:ext uri="{FF2B5EF4-FFF2-40B4-BE49-F238E27FC236}">
                <a16:creationId xmlns:a16="http://schemas.microsoft.com/office/drawing/2014/main" id="{0E440D7B-6CF1-1C47-8B59-010F06F6D31C}"/>
              </a:ext>
            </a:extLst>
          </p:cNvPr>
          <p:cNvSpPr txBox="1"/>
          <p:nvPr/>
        </p:nvSpPr>
        <p:spPr>
          <a:xfrm>
            <a:off x="838200" y="5620325"/>
            <a:ext cx="10515600" cy="369332"/>
          </a:xfrm>
          <a:prstGeom prst="rect">
            <a:avLst/>
          </a:prstGeom>
          <a:noFill/>
        </p:spPr>
        <p:txBody>
          <a:bodyPr wrap="square">
            <a:spAutoFit/>
          </a:bodyPr>
          <a:lstStyle/>
          <a:p>
            <a:r>
              <a:rPr lang="en-US" dirty="0"/>
              <a:t>https://</a:t>
            </a:r>
            <a:r>
              <a:rPr lang="en-US" dirty="0" err="1"/>
              <a:t>www.doe.virginia.gov</a:t>
            </a:r>
            <a:r>
              <a:rPr lang="en-US" dirty="0"/>
              <a:t>/teaching-learning-assessment/specialized-instruction/laboratory-schools</a:t>
            </a:r>
          </a:p>
        </p:txBody>
      </p:sp>
    </p:spTree>
    <p:extLst>
      <p:ext uri="{BB962C8B-B14F-4D97-AF65-F5344CB8AC3E}">
        <p14:creationId xmlns:p14="http://schemas.microsoft.com/office/powerpoint/2010/main" val="4123242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5A96-047A-342E-09EE-C077F6271E57}"/>
              </a:ext>
            </a:extLst>
          </p:cNvPr>
          <p:cNvSpPr>
            <a:spLocks noGrp="1"/>
          </p:cNvSpPr>
          <p:nvPr>
            <p:ph type="title"/>
          </p:nvPr>
        </p:nvSpPr>
        <p:spPr/>
        <p:txBody>
          <a:bodyPr/>
          <a:lstStyle/>
          <a:p>
            <a:r>
              <a:rPr lang="en-US" dirty="0"/>
              <a:t>Q/A</a:t>
            </a:r>
          </a:p>
        </p:txBody>
      </p:sp>
      <p:sp>
        <p:nvSpPr>
          <p:cNvPr id="3" name="Text Placeholder 2">
            <a:extLst>
              <a:ext uri="{FF2B5EF4-FFF2-40B4-BE49-F238E27FC236}">
                <a16:creationId xmlns:a16="http://schemas.microsoft.com/office/drawing/2014/main" id="{923C92EA-016D-AF76-BA92-26C706A86EF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58943E4-7A5C-C33C-5A80-970143976D15}"/>
              </a:ext>
            </a:extLst>
          </p:cNvPr>
          <p:cNvSpPr>
            <a:spLocks noGrp="1"/>
          </p:cNvSpPr>
          <p:nvPr>
            <p:ph type="sldNum" sz="quarter" idx="12"/>
          </p:nvPr>
        </p:nvSpPr>
        <p:spPr/>
        <p:txBody>
          <a:bodyPr/>
          <a:lstStyle/>
          <a:p>
            <a:fld id="{B2102BAA-C61A-4A39-BDF1-4340D572B82C}" type="slidenum">
              <a:rPr lang="en-US" smtClean="0"/>
              <a:t>27</a:t>
            </a:fld>
            <a:endParaRPr lang="en-US"/>
          </a:p>
        </p:txBody>
      </p:sp>
    </p:spTree>
    <p:extLst>
      <p:ext uri="{BB962C8B-B14F-4D97-AF65-F5344CB8AC3E}">
        <p14:creationId xmlns:p14="http://schemas.microsoft.com/office/powerpoint/2010/main" val="5585986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15" name="Freeform: Shape 14">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Blue text on a black background&#10;&#10;Description automatically generated with medium confidence">
            <a:extLst>
              <a:ext uri="{FF2B5EF4-FFF2-40B4-BE49-F238E27FC236}">
                <a16:creationId xmlns:a16="http://schemas.microsoft.com/office/drawing/2014/main" id="{191E09C9-2B37-2AA3-3EDD-DAD0DB86E468}"/>
              </a:ext>
            </a:extLst>
          </p:cNvPr>
          <p:cNvPicPr>
            <a:picLocks noChangeAspect="1"/>
          </p:cNvPicPr>
          <p:nvPr/>
        </p:nvPicPr>
        <p:blipFill>
          <a:blip r:embed="rId3"/>
          <a:stretch>
            <a:fillRect/>
          </a:stretch>
        </p:blipFill>
        <p:spPr>
          <a:xfrm>
            <a:off x="643467" y="2365757"/>
            <a:ext cx="10905066" cy="2126484"/>
          </a:xfrm>
          <a:prstGeom prst="rect">
            <a:avLst/>
          </a:prstGeom>
          <a:ln>
            <a:noFill/>
          </a:ln>
        </p:spPr>
      </p:pic>
      <p:sp>
        <p:nvSpPr>
          <p:cNvPr id="8" name="TextBox 7">
            <a:extLst>
              <a:ext uri="{FF2B5EF4-FFF2-40B4-BE49-F238E27FC236}">
                <a16:creationId xmlns:a16="http://schemas.microsoft.com/office/drawing/2014/main" id="{959FE68B-8ED9-1742-707C-04EA197163A8}"/>
              </a:ext>
            </a:extLst>
          </p:cNvPr>
          <p:cNvSpPr txBox="1"/>
          <p:nvPr/>
        </p:nvSpPr>
        <p:spPr>
          <a:xfrm>
            <a:off x="4295775" y="5351776"/>
            <a:ext cx="3600450" cy="369332"/>
          </a:xfrm>
          <a:prstGeom prst="rect">
            <a:avLst/>
          </a:prstGeom>
          <a:noFill/>
        </p:spPr>
        <p:txBody>
          <a:bodyPr wrap="square" rtlCol="0">
            <a:spAutoFit/>
          </a:bodyPr>
          <a:lstStyle/>
          <a:p>
            <a:pPr algn="ctr"/>
            <a:r>
              <a:rPr lang="en-US" dirty="0" err="1"/>
              <a:t>Jeremy.Raley@doe.virginia.gov</a:t>
            </a:r>
            <a:endParaRPr lang="en-US" dirty="0"/>
          </a:p>
        </p:txBody>
      </p:sp>
    </p:spTree>
    <p:extLst>
      <p:ext uri="{BB962C8B-B14F-4D97-AF65-F5344CB8AC3E}">
        <p14:creationId xmlns:p14="http://schemas.microsoft.com/office/powerpoint/2010/main" val="1321933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5A96-047A-342E-09EE-C077F6271E57}"/>
              </a:ext>
            </a:extLst>
          </p:cNvPr>
          <p:cNvSpPr>
            <a:spLocks noGrp="1"/>
          </p:cNvSpPr>
          <p:nvPr>
            <p:ph type="title"/>
          </p:nvPr>
        </p:nvSpPr>
        <p:spPr/>
        <p:txBody>
          <a:bodyPr/>
          <a:lstStyle/>
          <a:p>
            <a:r>
              <a:rPr lang="en-US" dirty="0"/>
              <a:t>What is a lab school?</a:t>
            </a:r>
          </a:p>
        </p:txBody>
      </p:sp>
      <p:sp>
        <p:nvSpPr>
          <p:cNvPr id="3" name="Text Placeholder 2">
            <a:extLst>
              <a:ext uri="{FF2B5EF4-FFF2-40B4-BE49-F238E27FC236}">
                <a16:creationId xmlns:a16="http://schemas.microsoft.com/office/drawing/2014/main" id="{923C92EA-016D-AF76-BA92-26C706A86EF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58943E4-7A5C-C33C-5A80-970143976D15}"/>
              </a:ext>
            </a:extLst>
          </p:cNvPr>
          <p:cNvSpPr>
            <a:spLocks noGrp="1"/>
          </p:cNvSpPr>
          <p:nvPr>
            <p:ph type="sldNum" sz="quarter" idx="12"/>
          </p:nvPr>
        </p:nvSpPr>
        <p:spPr/>
        <p:txBody>
          <a:bodyPr/>
          <a:lstStyle/>
          <a:p>
            <a:fld id="{B2102BAA-C61A-4A39-BDF1-4340D572B82C}" type="slidenum">
              <a:rPr lang="en-US" smtClean="0"/>
              <a:t>3</a:t>
            </a:fld>
            <a:endParaRPr lang="en-US"/>
          </a:p>
        </p:txBody>
      </p:sp>
    </p:spTree>
    <p:extLst>
      <p:ext uri="{BB962C8B-B14F-4D97-AF65-F5344CB8AC3E}">
        <p14:creationId xmlns:p14="http://schemas.microsoft.com/office/powerpoint/2010/main" val="3865478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243BD11-0111-18C5-9408-0D88C1E29D88}"/>
              </a:ext>
            </a:extLst>
          </p:cNvPr>
          <p:cNvPicPr>
            <a:picLocks noChangeAspect="1"/>
          </p:cNvPicPr>
          <p:nvPr/>
        </p:nvPicPr>
        <p:blipFill>
          <a:blip r:embed="rId3"/>
          <a:stretch>
            <a:fillRect/>
          </a:stretch>
        </p:blipFill>
        <p:spPr>
          <a:xfrm>
            <a:off x="10668000" y="0"/>
            <a:ext cx="1524000" cy="1981200"/>
          </a:xfrm>
          <a:prstGeom prst="rect">
            <a:avLst/>
          </a:prstGeom>
        </p:spPr>
      </p:pic>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lstStyle/>
          <a:p>
            <a:r>
              <a:rPr lang="en-US" dirty="0"/>
              <a:t>Laboratory Schools Have a Long History</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vert="horz" lIns="91440" tIns="45720" rIns="91440" bIns="45720" rtlCol="0" anchor="t">
            <a:normAutofit/>
          </a:bodyPr>
          <a:lstStyle/>
          <a:p>
            <a:endParaRPr lang="en-US" dirty="0"/>
          </a:p>
          <a:p>
            <a:r>
              <a:rPr lang="en-US" dirty="0"/>
              <a:t>First university schools in US at Harvard, Yale, College of William and Mary, University of Pennsylvania</a:t>
            </a:r>
            <a:endParaRPr lang="en-US">
              <a:cs typeface="Calibri"/>
            </a:endParaRPr>
          </a:p>
          <a:p>
            <a:r>
              <a:rPr lang="en-US" dirty="0"/>
              <a:t>Collaboration between universities to run a school to support development of a future teacher workforce</a:t>
            </a:r>
          </a:p>
          <a:p>
            <a:r>
              <a:rPr lang="en-US" dirty="0"/>
              <a:t>Most famous is the Dewey Lab School at University of Chicago</a:t>
            </a: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4</a:t>
            </a:fld>
            <a:endParaRPr lang="en-US"/>
          </a:p>
        </p:txBody>
      </p:sp>
    </p:spTree>
    <p:extLst>
      <p:ext uri="{BB962C8B-B14F-4D97-AF65-F5344CB8AC3E}">
        <p14:creationId xmlns:p14="http://schemas.microsoft.com/office/powerpoint/2010/main" val="2678928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lstStyle/>
          <a:p>
            <a:r>
              <a:rPr lang="en-US" dirty="0"/>
              <a:t>College Partnership Lab Schools</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a:normAutofit/>
          </a:bodyPr>
          <a:lstStyle/>
          <a:p>
            <a:pPr marL="0" indent="0" algn="l">
              <a:buNone/>
            </a:pPr>
            <a:r>
              <a:rPr lang="en-US" sz="2000" b="0" i="0" dirty="0">
                <a:solidFill>
                  <a:srgbClr val="444444"/>
                </a:solidFill>
                <a:effectLst/>
                <a:latin typeface="Lato" panose="020F0502020204030203" pitchFamily="34" charset="0"/>
              </a:rPr>
              <a:t>Pursuant to § </a:t>
            </a:r>
            <a:r>
              <a:rPr lang="en-US" sz="2000" b="0" i="0" u="sng" dirty="0">
                <a:solidFill>
                  <a:srgbClr val="003C71"/>
                </a:solidFill>
                <a:effectLst/>
                <a:latin typeface="Lato" panose="020F0502020204030203" pitchFamily="34" charset="0"/>
                <a:hlinkClick r:id="rId3"/>
              </a:rPr>
              <a:t>22.1-349.1(A)</a:t>
            </a:r>
            <a:r>
              <a:rPr lang="en-US" sz="2000" b="0" i="0" dirty="0">
                <a:solidFill>
                  <a:srgbClr val="444444"/>
                </a:solidFill>
                <a:effectLst/>
                <a:latin typeface="Lato" panose="020F0502020204030203" pitchFamily="34" charset="0"/>
              </a:rPr>
              <a:t> of the Code of Virginia, as amended by Chapter 2 of the 2022 Acts of Assembly, Special Session I, a "College Partnership Laboratory School” (or Lab School) means a </a:t>
            </a:r>
            <a:r>
              <a:rPr lang="en-US" sz="2000" b="1" i="0" dirty="0">
                <a:solidFill>
                  <a:schemeClr val="tx1"/>
                </a:solidFill>
                <a:effectLst/>
                <a:latin typeface="Lato" panose="020F0502020204030203" pitchFamily="34" charset="0"/>
              </a:rPr>
              <a:t>public, nonsectarian, nonreligious school in the Commonwealth established by a public institution of higher education, public higher education center, institute, or authority</a:t>
            </a:r>
            <a:r>
              <a:rPr lang="en-US" sz="2000" b="0" i="0" dirty="0">
                <a:solidFill>
                  <a:srgbClr val="444444"/>
                </a:solidFill>
                <a:effectLst/>
                <a:latin typeface="Lato" panose="020F0502020204030203" pitchFamily="34" charset="0"/>
              </a:rPr>
              <a:t>; or an eligible private institution of higher education as defined in § </a:t>
            </a:r>
            <a:r>
              <a:rPr lang="en-US" sz="2000" b="0" i="0" u="sng" dirty="0">
                <a:solidFill>
                  <a:srgbClr val="003C71"/>
                </a:solidFill>
                <a:effectLst/>
                <a:latin typeface="Lato" panose="020F0502020204030203" pitchFamily="34" charset="0"/>
                <a:hlinkClick r:id="rId4"/>
              </a:rPr>
              <a:t>23.1-628</a:t>
            </a:r>
            <a:r>
              <a:rPr lang="en-US" sz="2000" b="0" i="0" dirty="0">
                <a:solidFill>
                  <a:srgbClr val="444444"/>
                </a:solidFill>
                <a:effectLst/>
                <a:latin typeface="Lato" panose="020F0502020204030203" pitchFamily="34" charset="0"/>
              </a:rPr>
              <a:t> related to the Tuition Assistance Grant Program. </a:t>
            </a: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5</a:t>
            </a:fld>
            <a:endParaRPr lang="en-US"/>
          </a:p>
        </p:txBody>
      </p:sp>
      <p:sp>
        <p:nvSpPr>
          <p:cNvPr id="7" name="TextBox 6">
            <a:extLst>
              <a:ext uri="{FF2B5EF4-FFF2-40B4-BE49-F238E27FC236}">
                <a16:creationId xmlns:a16="http://schemas.microsoft.com/office/drawing/2014/main" id="{A9AADEC1-9C5E-F868-E910-65A84352E470}"/>
              </a:ext>
            </a:extLst>
          </p:cNvPr>
          <p:cNvSpPr txBox="1"/>
          <p:nvPr/>
        </p:nvSpPr>
        <p:spPr>
          <a:xfrm>
            <a:off x="838199" y="3429000"/>
            <a:ext cx="11091863" cy="3139321"/>
          </a:xfrm>
          <a:prstGeom prst="rect">
            <a:avLst/>
          </a:prstGeom>
          <a:noFill/>
        </p:spPr>
        <p:txBody>
          <a:bodyPr wrap="square">
            <a:spAutoFit/>
          </a:bodyPr>
          <a:lstStyle/>
          <a:p>
            <a:pPr marL="0" indent="0" algn="l">
              <a:buNone/>
            </a:pPr>
            <a:r>
              <a:rPr lang="en-US" sz="1800" b="0" i="0" dirty="0">
                <a:solidFill>
                  <a:srgbClr val="444444"/>
                </a:solidFill>
                <a:effectLst/>
                <a:latin typeface="Lato" panose="020F0502020204030203" pitchFamily="34" charset="0"/>
              </a:rPr>
              <a:t>Section </a:t>
            </a:r>
            <a:r>
              <a:rPr lang="en-US" sz="1800" b="0" i="0" u="sng" dirty="0">
                <a:solidFill>
                  <a:srgbClr val="003C71"/>
                </a:solidFill>
                <a:effectLst/>
                <a:latin typeface="Lato" panose="020F0502020204030203" pitchFamily="34" charset="0"/>
                <a:hlinkClick r:id="rId3"/>
              </a:rPr>
              <a:t>22.1-349.1(B)</a:t>
            </a:r>
            <a:r>
              <a:rPr lang="en-US" sz="1800" b="0" i="0" dirty="0">
                <a:solidFill>
                  <a:srgbClr val="444444"/>
                </a:solidFill>
                <a:effectLst/>
                <a:latin typeface="Lato" panose="020F0502020204030203" pitchFamily="34" charset="0"/>
              </a:rPr>
              <a:t> states that Lab Schools are designed to:</a:t>
            </a:r>
          </a:p>
          <a:p>
            <a:pPr marL="285750" indent="-285750">
              <a:buFont typeface="Arial" panose="020B0604020202020204" pitchFamily="34" charset="0"/>
              <a:buChar char="•"/>
            </a:pPr>
            <a:r>
              <a:rPr lang="en-US" sz="1800" b="0" i="0" dirty="0">
                <a:solidFill>
                  <a:srgbClr val="444444"/>
                </a:solidFill>
                <a:effectLst/>
                <a:latin typeface="Lato" panose="020F0502020204030203" pitchFamily="34" charset="0"/>
              </a:rPr>
              <a:t>Stimulate innovative programs in preschool through grade 12;</a:t>
            </a:r>
          </a:p>
          <a:p>
            <a:pPr marL="285750" indent="-285750">
              <a:buFont typeface="Arial" panose="020B0604020202020204" pitchFamily="34" charset="0"/>
              <a:buChar char="•"/>
            </a:pPr>
            <a:r>
              <a:rPr lang="en-US" sz="1800" b="0" i="0" dirty="0">
                <a:solidFill>
                  <a:srgbClr val="444444"/>
                </a:solidFill>
                <a:effectLst/>
                <a:latin typeface="Lato" panose="020F0502020204030203" pitchFamily="34" charset="0"/>
              </a:rPr>
              <a:t>Provide opportunities for innovation in instruction and assessment;</a:t>
            </a:r>
          </a:p>
          <a:p>
            <a:pPr marL="285750" indent="-285750">
              <a:buFont typeface="Arial" panose="020B0604020202020204" pitchFamily="34" charset="0"/>
              <a:buChar char="•"/>
            </a:pPr>
            <a:r>
              <a:rPr lang="en-US" sz="1800" b="0" i="0" dirty="0">
                <a:solidFill>
                  <a:srgbClr val="444444"/>
                </a:solidFill>
                <a:effectLst/>
                <a:latin typeface="Lato" panose="020F0502020204030203" pitchFamily="34" charset="0"/>
              </a:rPr>
              <a:t>Provide teachers with an avenue for delivering innovative instruction and school scheduling, management and structure;</a:t>
            </a:r>
          </a:p>
          <a:p>
            <a:pPr marL="285750" indent="-285750">
              <a:buFont typeface="Arial" panose="020B0604020202020204" pitchFamily="34" charset="0"/>
              <a:buChar char="•"/>
            </a:pPr>
            <a:r>
              <a:rPr lang="en-US" sz="1800" b="0" i="0" dirty="0">
                <a:solidFill>
                  <a:srgbClr val="444444"/>
                </a:solidFill>
                <a:effectLst/>
                <a:latin typeface="Lato" panose="020F0502020204030203" pitchFamily="34" charset="0"/>
              </a:rPr>
              <a:t>Encourage performance-based educational programs;</a:t>
            </a:r>
          </a:p>
          <a:p>
            <a:pPr marL="285750" indent="-285750">
              <a:buFont typeface="Arial" panose="020B0604020202020204" pitchFamily="34" charset="0"/>
              <a:buChar char="•"/>
            </a:pPr>
            <a:r>
              <a:rPr lang="en-US" sz="1800" b="0" i="0" dirty="0">
                <a:solidFill>
                  <a:srgbClr val="444444"/>
                </a:solidFill>
                <a:effectLst/>
                <a:latin typeface="Lato" panose="020F0502020204030203" pitchFamily="34" charset="0"/>
              </a:rPr>
              <a:t>Establish high standards for both teachers and administrators;</a:t>
            </a:r>
          </a:p>
          <a:p>
            <a:pPr marL="285750" indent="-285750">
              <a:buFont typeface="Arial" panose="020B0604020202020204" pitchFamily="34" charset="0"/>
              <a:buChar char="•"/>
            </a:pPr>
            <a:r>
              <a:rPr lang="en-US" sz="1800" b="0" i="0" dirty="0">
                <a:solidFill>
                  <a:srgbClr val="444444"/>
                </a:solidFill>
                <a:effectLst/>
                <a:latin typeface="Lato" panose="020F0502020204030203" pitchFamily="34" charset="0"/>
              </a:rPr>
              <a:t>Encourage greater collaboration between pre-kindergarten and postsecondary program providers; and</a:t>
            </a:r>
          </a:p>
          <a:p>
            <a:pPr marL="285750" indent="-285750">
              <a:buFont typeface="Arial" panose="020B0604020202020204" pitchFamily="34" charset="0"/>
              <a:buChar char="•"/>
            </a:pPr>
            <a:r>
              <a:rPr lang="en-US" sz="1800" b="0" i="0" dirty="0">
                <a:solidFill>
                  <a:srgbClr val="444444"/>
                </a:solidFill>
                <a:effectLst/>
                <a:latin typeface="Lato" panose="020F0502020204030203" pitchFamily="34" charset="0"/>
              </a:rPr>
              <a:t>Develop model programs.</a:t>
            </a:r>
          </a:p>
          <a:p>
            <a:pPr marL="0" indent="0">
              <a:buNone/>
            </a:pPr>
            <a:endParaRPr lang="en-US" dirty="0">
              <a:solidFill>
                <a:srgbClr val="444444"/>
              </a:solidFill>
              <a:latin typeface="Lato" panose="020F0502020204030203" pitchFamily="34" charset="0"/>
            </a:endParaRPr>
          </a:p>
          <a:p>
            <a:pPr marL="0" indent="0">
              <a:buNone/>
            </a:pPr>
            <a:r>
              <a:rPr lang="en-US" b="0" i="0" dirty="0">
                <a:solidFill>
                  <a:srgbClr val="444444"/>
                </a:solidFill>
                <a:effectLst/>
                <a:latin typeface="Lato" panose="020F0502020204030203" pitchFamily="34" charset="0"/>
                <a:hlinkClick r:id="rId5"/>
              </a:rPr>
              <a:t>https://www.doe.virginia.gov/teaching-learning-assessment/specialized-instruction/laboratory-schools</a:t>
            </a:r>
            <a:endParaRPr lang="en-US" b="0" i="0" dirty="0">
              <a:solidFill>
                <a:srgbClr val="444444"/>
              </a:solidFill>
              <a:effectLst/>
              <a:latin typeface="Lato" panose="020F0502020204030203" pitchFamily="34" charset="0"/>
            </a:endParaRPr>
          </a:p>
        </p:txBody>
      </p:sp>
      <p:pic>
        <p:nvPicPr>
          <p:cNvPr id="8" name="Picture 7">
            <a:extLst>
              <a:ext uri="{FF2B5EF4-FFF2-40B4-BE49-F238E27FC236}">
                <a16:creationId xmlns:a16="http://schemas.microsoft.com/office/drawing/2014/main" id="{6A5D6AA6-2A5A-7479-1CE2-0EDD6E45B5EB}"/>
              </a:ext>
            </a:extLst>
          </p:cNvPr>
          <p:cNvPicPr>
            <a:picLocks noChangeAspect="1"/>
          </p:cNvPicPr>
          <p:nvPr/>
        </p:nvPicPr>
        <p:blipFill>
          <a:blip r:embed="rId6"/>
          <a:stretch>
            <a:fillRect/>
          </a:stretch>
        </p:blipFill>
        <p:spPr>
          <a:xfrm>
            <a:off x="10668000" y="0"/>
            <a:ext cx="1524000" cy="1981200"/>
          </a:xfrm>
          <a:prstGeom prst="rect">
            <a:avLst/>
          </a:prstGeom>
        </p:spPr>
      </p:pic>
    </p:spTree>
    <p:extLst>
      <p:ext uri="{BB962C8B-B14F-4D97-AF65-F5344CB8AC3E}">
        <p14:creationId xmlns:p14="http://schemas.microsoft.com/office/powerpoint/2010/main" val="3161321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lstStyle/>
          <a:p>
            <a:r>
              <a:rPr lang="en-US" dirty="0"/>
              <a:t>What is a lab school?</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a:normAutofit/>
          </a:bodyPr>
          <a:lstStyle/>
          <a:p>
            <a:pPr marL="0" indent="0">
              <a:buNone/>
            </a:pPr>
            <a:endParaRPr lang="en-US" sz="2800" dirty="0">
              <a:solidFill>
                <a:schemeClr val="tx1"/>
              </a:solidFill>
              <a:latin typeface="Montserrat"/>
              <a:sym typeface="Libre Franklin"/>
            </a:endParaRPr>
          </a:p>
          <a:p>
            <a:pPr marL="0" indent="0">
              <a:buNone/>
            </a:pPr>
            <a:endParaRPr lang="en-US" dirty="0">
              <a:solidFill>
                <a:schemeClr val="tx1"/>
              </a:solidFill>
              <a:latin typeface="Montserrat"/>
              <a:sym typeface="Libre Franklin"/>
            </a:endParaRPr>
          </a:p>
          <a:p>
            <a:pPr marL="0" indent="0">
              <a:buNone/>
            </a:pPr>
            <a:r>
              <a:rPr lang="en-US" sz="2800" dirty="0">
                <a:solidFill>
                  <a:schemeClr val="tx1"/>
                </a:solidFill>
                <a:latin typeface="Montserrat"/>
                <a:sym typeface="Libre Franklin"/>
              </a:rPr>
              <a:t>An independent, innovative public school built on partnership and evidence that is open to all students through a randomized selection process (lottery).</a:t>
            </a:r>
            <a:endParaRPr lang="en-US" sz="2800" dirty="0">
              <a:solidFill>
                <a:schemeClr val="tx1"/>
              </a:solidFill>
              <a:latin typeface="Montserrat"/>
            </a:endParaRPr>
          </a:p>
          <a:p>
            <a:pPr marL="0" indent="0">
              <a:buNone/>
            </a:pPr>
            <a:endParaRPr lang="en-US" b="0" i="0" dirty="0">
              <a:solidFill>
                <a:srgbClr val="444444"/>
              </a:solidFill>
              <a:effectLst/>
              <a:latin typeface="Lato" panose="020F0502020204030203" pitchFamily="34" charset="0"/>
            </a:endParaRP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6</a:t>
            </a:fld>
            <a:endParaRPr lang="en-US"/>
          </a:p>
        </p:txBody>
      </p:sp>
      <p:pic>
        <p:nvPicPr>
          <p:cNvPr id="5" name="Picture 4">
            <a:extLst>
              <a:ext uri="{FF2B5EF4-FFF2-40B4-BE49-F238E27FC236}">
                <a16:creationId xmlns:a16="http://schemas.microsoft.com/office/drawing/2014/main" id="{4E276DD5-E004-F954-3C0A-169EDA543A72}"/>
              </a:ext>
            </a:extLst>
          </p:cNvPr>
          <p:cNvPicPr>
            <a:picLocks noChangeAspect="1"/>
          </p:cNvPicPr>
          <p:nvPr/>
        </p:nvPicPr>
        <p:blipFill>
          <a:blip r:embed="rId3"/>
          <a:stretch>
            <a:fillRect/>
          </a:stretch>
        </p:blipFill>
        <p:spPr>
          <a:xfrm>
            <a:off x="10668000" y="0"/>
            <a:ext cx="1524000" cy="1981200"/>
          </a:xfrm>
          <a:prstGeom prst="rect">
            <a:avLst/>
          </a:prstGeom>
        </p:spPr>
      </p:pic>
    </p:spTree>
    <p:extLst>
      <p:ext uri="{BB962C8B-B14F-4D97-AF65-F5344CB8AC3E}">
        <p14:creationId xmlns:p14="http://schemas.microsoft.com/office/powerpoint/2010/main" val="401518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lstStyle/>
          <a:p>
            <a:r>
              <a:rPr lang="en-US" dirty="0"/>
              <a:t>What is a lab school?</a:t>
            </a:r>
          </a:p>
        </p:txBody>
      </p:sp>
      <p:sp>
        <p:nvSpPr>
          <p:cNvPr id="2" name="Content Placeholder 1">
            <a:extLst>
              <a:ext uri="{FF2B5EF4-FFF2-40B4-BE49-F238E27FC236}">
                <a16:creationId xmlns:a16="http://schemas.microsoft.com/office/drawing/2014/main" id="{88AA7FDA-D57D-0620-6830-F857F8F83B51}"/>
              </a:ext>
            </a:extLst>
          </p:cNvPr>
          <p:cNvSpPr>
            <a:spLocks noGrp="1"/>
          </p:cNvSpPr>
          <p:nvPr>
            <p:ph idx="1"/>
          </p:nvPr>
        </p:nvSpPr>
        <p:spPr/>
        <p:txBody>
          <a:bodyPr>
            <a:normAutofit/>
          </a:bodyPr>
          <a:lstStyle/>
          <a:p>
            <a:pPr marL="0" indent="0">
              <a:buNone/>
            </a:pPr>
            <a:endParaRPr lang="en-US" sz="2800" dirty="0">
              <a:solidFill>
                <a:schemeClr val="tx1"/>
              </a:solidFill>
              <a:latin typeface="Montserrat"/>
              <a:sym typeface="Libre Franklin"/>
            </a:endParaRPr>
          </a:p>
          <a:p>
            <a:pPr marL="0" indent="0">
              <a:buNone/>
            </a:pPr>
            <a:endParaRPr lang="en-US" dirty="0">
              <a:solidFill>
                <a:schemeClr val="tx1"/>
              </a:solidFill>
              <a:latin typeface="Montserrat"/>
              <a:sym typeface="Libre Franklin"/>
            </a:endParaRPr>
          </a:p>
          <a:p>
            <a:pPr marL="342900" indent="-342900" fontAlgn="base">
              <a:buChar char="•"/>
            </a:pPr>
            <a:r>
              <a:rPr lang="en-US" sz="2800" dirty="0">
                <a:solidFill>
                  <a:schemeClr val="tx1"/>
                </a:solidFill>
                <a:latin typeface="Montserrat"/>
              </a:rPr>
              <a:t>Opportunities available to all students, with no barriers</a:t>
            </a:r>
          </a:p>
          <a:p>
            <a:pPr marL="342900" indent="-342900">
              <a:buChar char="•"/>
            </a:pPr>
            <a:r>
              <a:rPr lang="en-US" sz="2800" dirty="0">
                <a:solidFill>
                  <a:schemeClr val="tx1"/>
                </a:solidFill>
                <a:latin typeface="Montserrat"/>
              </a:rPr>
              <a:t>Performance based programs that deliver outcomes</a:t>
            </a:r>
          </a:p>
          <a:p>
            <a:pPr marL="342900" indent="-342900">
              <a:buChar char="•"/>
            </a:pPr>
            <a:r>
              <a:rPr lang="en-US" sz="2800" dirty="0">
                <a:solidFill>
                  <a:schemeClr val="tx1"/>
                </a:solidFill>
                <a:latin typeface="Montserrat"/>
              </a:rPr>
              <a:t>Serve as model programs across the Commonwealth</a:t>
            </a:r>
          </a:p>
          <a:p>
            <a:pPr marL="342900" indent="-342900">
              <a:buChar char="•"/>
            </a:pPr>
            <a:r>
              <a:rPr lang="en-US" sz="2800" dirty="0">
                <a:solidFill>
                  <a:schemeClr val="tx1"/>
                </a:solidFill>
                <a:latin typeface="Montserrat"/>
              </a:rPr>
              <a:t>Administered and managed by a governing board</a:t>
            </a:r>
          </a:p>
          <a:p>
            <a:pPr marL="0" indent="0">
              <a:buNone/>
            </a:pPr>
            <a:endParaRPr lang="en-US" b="0" i="0" dirty="0">
              <a:solidFill>
                <a:srgbClr val="444444"/>
              </a:solidFill>
              <a:effectLst/>
              <a:latin typeface="Lato" panose="020F0502020204030203" pitchFamily="34" charset="0"/>
            </a:endParaRPr>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7</a:t>
            </a:fld>
            <a:endParaRPr lang="en-US"/>
          </a:p>
        </p:txBody>
      </p:sp>
      <p:pic>
        <p:nvPicPr>
          <p:cNvPr id="5" name="Picture 4">
            <a:extLst>
              <a:ext uri="{FF2B5EF4-FFF2-40B4-BE49-F238E27FC236}">
                <a16:creationId xmlns:a16="http://schemas.microsoft.com/office/drawing/2014/main" id="{4E276DD5-E004-F954-3C0A-169EDA543A72}"/>
              </a:ext>
            </a:extLst>
          </p:cNvPr>
          <p:cNvPicPr>
            <a:picLocks noChangeAspect="1"/>
          </p:cNvPicPr>
          <p:nvPr/>
        </p:nvPicPr>
        <p:blipFill>
          <a:blip r:embed="rId3"/>
          <a:stretch>
            <a:fillRect/>
          </a:stretch>
        </p:blipFill>
        <p:spPr>
          <a:xfrm>
            <a:off x="10668000" y="0"/>
            <a:ext cx="1524000" cy="1981200"/>
          </a:xfrm>
          <a:prstGeom prst="rect">
            <a:avLst/>
          </a:prstGeom>
        </p:spPr>
      </p:pic>
    </p:spTree>
    <p:extLst>
      <p:ext uri="{BB962C8B-B14F-4D97-AF65-F5344CB8AC3E}">
        <p14:creationId xmlns:p14="http://schemas.microsoft.com/office/powerpoint/2010/main" val="2307120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5A96-047A-342E-09EE-C077F6271E57}"/>
              </a:ext>
            </a:extLst>
          </p:cNvPr>
          <p:cNvSpPr>
            <a:spLocks noGrp="1"/>
          </p:cNvSpPr>
          <p:nvPr>
            <p:ph type="title"/>
          </p:nvPr>
        </p:nvSpPr>
        <p:spPr/>
        <p:txBody>
          <a:bodyPr/>
          <a:lstStyle/>
          <a:p>
            <a:r>
              <a:rPr lang="en-US"/>
              <a:t>Additional Personalized Learning Pathway</a:t>
            </a:r>
            <a:r>
              <a:rPr lang="en-US" dirty="0"/>
              <a:t> Options</a:t>
            </a:r>
          </a:p>
        </p:txBody>
      </p:sp>
      <p:sp>
        <p:nvSpPr>
          <p:cNvPr id="3" name="Text Placeholder 2">
            <a:extLst>
              <a:ext uri="{FF2B5EF4-FFF2-40B4-BE49-F238E27FC236}">
                <a16:creationId xmlns:a16="http://schemas.microsoft.com/office/drawing/2014/main" id="{923C92EA-016D-AF76-BA92-26C706A86EF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58943E4-7A5C-C33C-5A80-970143976D15}"/>
              </a:ext>
            </a:extLst>
          </p:cNvPr>
          <p:cNvSpPr>
            <a:spLocks noGrp="1"/>
          </p:cNvSpPr>
          <p:nvPr>
            <p:ph type="sldNum" sz="quarter" idx="12"/>
          </p:nvPr>
        </p:nvSpPr>
        <p:spPr/>
        <p:txBody>
          <a:bodyPr/>
          <a:lstStyle/>
          <a:p>
            <a:fld id="{B2102BAA-C61A-4A39-BDF1-4340D572B82C}" type="slidenum">
              <a:rPr lang="en-US" smtClean="0"/>
              <a:t>8</a:t>
            </a:fld>
            <a:endParaRPr lang="en-US"/>
          </a:p>
        </p:txBody>
      </p:sp>
    </p:spTree>
    <p:extLst>
      <p:ext uri="{BB962C8B-B14F-4D97-AF65-F5344CB8AC3E}">
        <p14:creationId xmlns:p14="http://schemas.microsoft.com/office/powerpoint/2010/main" val="2494533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a:t>Additional Options</a:t>
            </a:r>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a:xfrm>
            <a:off x="1509712" y="1458930"/>
            <a:ext cx="9844088" cy="4718033"/>
          </a:xfrm>
        </p:spPr>
        <p:txBody>
          <a:bodyPr vert="horz" lIns="91440" tIns="45720" rIns="91440" bIns="45720" rtlCol="0" anchor="t">
            <a:normAutofit/>
          </a:bodyPr>
          <a:lstStyle/>
          <a:p>
            <a:r>
              <a:rPr lang="en-US" dirty="0"/>
              <a:t>Charter Schools</a:t>
            </a:r>
          </a:p>
          <a:p>
            <a:r>
              <a:rPr lang="en-US" dirty="0"/>
              <a:t>Governor’s Schools</a:t>
            </a:r>
          </a:p>
          <a:p>
            <a:pPr lvl="1"/>
            <a:r>
              <a:rPr lang="en-US" dirty="0"/>
              <a:t>Summer Residential Governor’s Schools</a:t>
            </a:r>
          </a:p>
          <a:p>
            <a:pPr lvl="1"/>
            <a:r>
              <a:rPr lang="en-US" dirty="0"/>
              <a:t>Summer Regional Governor’s Schools</a:t>
            </a:r>
          </a:p>
          <a:p>
            <a:r>
              <a:rPr lang="en-US" dirty="0"/>
              <a:t>Innovative High Schools</a:t>
            </a:r>
          </a:p>
          <a:p>
            <a:r>
              <a:rPr lang="en-US" dirty="0"/>
              <a:t>Networked School Programs</a:t>
            </a:r>
          </a:p>
          <a:p>
            <a:pPr lvl="1"/>
            <a:r>
              <a:rPr lang="en-US" dirty="0"/>
              <a:t>International Baccalaureate (IB) Schools</a:t>
            </a:r>
          </a:p>
          <a:p>
            <a:pPr lvl="1"/>
            <a:r>
              <a:rPr lang="en-US" dirty="0"/>
              <a:t>New Tech Network Schools</a:t>
            </a:r>
          </a:p>
          <a:p>
            <a:r>
              <a:rPr lang="en-US" dirty="0"/>
              <a:t>Dual Enrollment</a:t>
            </a:r>
          </a:p>
          <a:p>
            <a:r>
              <a:rPr lang="en-US" dirty="0"/>
              <a:t>Laboratory Schools</a:t>
            </a:r>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9</a:t>
            </a:fld>
            <a:endParaRPr lang="en-US"/>
          </a:p>
        </p:txBody>
      </p:sp>
      <p:pic>
        <p:nvPicPr>
          <p:cNvPr id="5" name="Picture 4">
            <a:extLst>
              <a:ext uri="{FF2B5EF4-FFF2-40B4-BE49-F238E27FC236}">
                <a16:creationId xmlns:a16="http://schemas.microsoft.com/office/drawing/2014/main" id="{839BBF9F-0C57-569C-D7F9-86FFA95E5FDA}"/>
              </a:ext>
            </a:extLst>
          </p:cNvPr>
          <p:cNvPicPr>
            <a:picLocks noChangeAspect="1"/>
          </p:cNvPicPr>
          <p:nvPr/>
        </p:nvPicPr>
        <p:blipFill>
          <a:blip r:embed="rId3"/>
          <a:stretch>
            <a:fillRect/>
          </a:stretch>
        </p:blipFill>
        <p:spPr>
          <a:xfrm flipH="1" flipV="1">
            <a:off x="-14288" y="4891088"/>
            <a:ext cx="1524000" cy="1981200"/>
          </a:xfrm>
          <a:prstGeom prst="rect">
            <a:avLst/>
          </a:prstGeom>
        </p:spPr>
      </p:pic>
    </p:spTree>
    <p:extLst>
      <p:ext uri="{BB962C8B-B14F-4D97-AF65-F5344CB8AC3E}">
        <p14:creationId xmlns:p14="http://schemas.microsoft.com/office/powerpoint/2010/main" val="3225439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B573A1205690449BC960B995EC7778B" ma:contentTypeVersion="4" ma:contentTypeDescription="Create a new document." ma:contentTypeScope="" ma:versionID="1dffd1a22b5fb151cd51218d0ce0819b">
  <xsd:schema xmlns:xsd="http://www.w3.org/2001/XMLSchema" xmlns:xs="http://www.w3.org/2001/XMLSchema" xmlns:p="http://schemas.microsoft.com/office/2006/metadata/properties" xmlns:ns2="4c2c5aab-b472-4b8f-a7fa-721e1e86a722" xmlns:ns3="48904f4f-f42a-42cb-a058-7ee0fb13e189" targetNamespace="http://schemas.microsoft.com/office/2006/metadata/properties" ma:root="true" ma:fieldsID="7c548f1f597254ffcd252868ced3ffff" ns2:_="" ns3:_="">
    <xsd:import namespace="4c2c5aab-b472-4b8f-a7fa-721e1e86a722"/>
    <xsd:import namespace="48904f4f-f42a-42cb-a058-7ee0fb13e18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8904f4f-f42a-42cb-a058-7ee0fb13e18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74821B1-B68F-4769-A8BA-D841DBD9321F}"/>
</file>

<file path=customXml/itemProps2.xml><?xml version="1.0" encoding="utf-8"?>
<ds:datastoreItem xmlns:ds="http://schemas.openxmlformats.org/officeDocument/2006/customXml" ds:itemID="{792B95AE-1078-428B-B850-1F88182B000C}"/>
</file>

<file path=customXml/itemProps3.xml><?xml version="1.0" encoding="utf-8"?>
<ds:datastoreItem xmlns:ds="http://schemas.openxmlformats.org/officeDocument/2006/customXml" ds:itemID="{99047BEA-B34E-45D4-838E-4BBD1E664D1C}"/>
</file>

<file path=docProps/app.xml><?xml version="1.0" encoding="utf-8"?>
<Properties xmlns="http://schemas.openxmlformats.org/officeDocument/2006/extended-properties" xmlns:vt="http://schemas.openxmlformats.org/officeDocument/2006/docPropsVTypes">
  <TotalTime>433</TotalTime>
  <Words>2699</Words>
  <Application>Microsoft Macintosh PowerPoint</Application>
  <PresentationFormat>Widescreen</PresentationFormat>
  <Paragraphs>231</Paragraphs>
  <Slides>28</Slides>
  <Notes>26</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28</vt:i4>
      </vt:variant>
    </vt:vector>
  </HeadingPairs>
  <TitlesOfParts>
    <vt:vector size="41" baseType="lpstr">
      <vt:lpstr>Arial</vt:lpstr>
      <vt:lpstr>Calibri</vt:lpstr>
      <vt:lpstr>Calibri Light</vt:lpstr>
      <vt:lpstr>Courier New</vt:lpstr>
      <vt:lpstr>Georgia</vt:lpstr>
      <vt:lpstr>Lato</vt:lpstr>
      <vt:lpstr>Montserrat</vt:lpstr>
      <vt:lpstr>PT Serif</vt:lpstr>
      <vt:lpstr>Segoe UI</vt:lpstr>
      <vt:lpstr>Trebuchet MS</vt:lpstr>
      <vt:lpstr>WordVisi_MSFontService</vt:lpstr>
      <vt:lpstr>Office Theme</vt:lpstr>
      <vt:lpstr>1_Office Theme</vt:lpstr>
      <vt:lpstr>Learning Pathways in Virginia: A Historical Perspective</vt:lpstr>
      <vt:lpstr>PowerPoint Presentation</vt:lpstr>
      <vt:lpstr>What is a lab school?</vt:lpstr>
      <vt:lpstr>PowerPoint Presentation</vt:lpstr>
      <vt:lpstr>PowerPoint Presentation</vt:lpstr>
      <vt:lpstr>PowerPoint Presentation</vt:lpstr>
      <vt:lpstr>PowerPoint Presentation</vt:lpstr>
      <vt:lpstr>Additional Personalized Learning Pathway Options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Dual Enrollment</vt:lpstr>
      <vt:lpstr>PowerPoint Presentation</vt:lpstr>
      <vt:lpstr>Laboratory Schools</vt:lpstr>
      <vt:lpstr>PowerPoint Presentation</vt:lpstr>
      <vt:lpstr>PowerPoint Presentation</vt:lpstr>
      <vt:lpstr>PowerPoint Presentation</vt:lpstr>
      <vt:lpstr>PowerPoint Presentation</vt:lpstr>
      <vt:lpstr>PowerPoint Presentation</vt:lpstr>
      <vt:lpstr>Q/A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Schools: An Historical Perspective</dc:title>
  <dc:creator>Hendron, John (DOE)</dc:creator>
  <cp:lastModifiedBy>Raley, Jeremy (DOE)</cp:lastModifiedBy>
  <cp:revision>59</cp:revision>
  <dcterms:created xsi:type="dcterms:W3CDTF">2023-05-15T12:05:21Z</dcterms:created>
  <dcterms:modified xsi:type="dcterms:W3CDTF">2023-05-25T12:56:19Z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0x010100FB573A1205690449BC960B995EC7778B</vt:lpwstr>
  </property>
</Properties>
</file>