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0" r:id="rId5"/>
  </p:sldMasterIdLst>
  <p:notesMasterIdLst>
    <p:notesMasterId r:id="rId24"/>
  </p:notesMasterIdLst>
  <p:sldIdLst>
    <p:sldId id="256" r:id="rId6"/>
    <p:sldId id="257" r:id="rId7"/>
    <p:sldId id="258" r:id="rId8"/>
    <p:sldId id="275"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ScxgjTJPvO7wslzxvVO7cqbud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03ABD-98EE-19A1-05EF-BEEC049354E6}" v="1557" dt="2023-05-01T23:56:11.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way, Jenna (DOE)" userId="S::jenna.conway@doe.virginia.gov::da588274-f37c-454d-8548-dcbcfca12eb4" providerId="AD" clId="Web-{4AA03ABD-98EE-19A1-05EF-BEEC049354E6}"/>
    <pc:docChg chg="addSld delSld modSld">
      <pc:chgData name="Conway, Jenna (DOE)" userId="S::jenna.conway@doe.virginia.gov::da588274-f37c-454d-8548-dcbcfca12eb4" providerId="AD" clId="Web-{4AA03ABD-98EE-19A1-05EF-BEEC049354E6}" dt="2023-05-01T23:56:11.909" v="1438"/>
      <pc:docMkLst>
        <pc:docMk/>
      </pc:docMkLst>
      <pc:sldChg chg="addSp delSp modSp del">
        <pc:chgData name="Conway, Jenna (DOE)" userId="S::jenna.conway@doe.virginia.gov::da588274-f37c-454d-8548-dcbcfca12eb4" providerId="AD" clId="Web-{4AA03ABD-98EE-19A1-05EF-BEEC049354E6}" dt="2023-05-01T23:50:46.296" v="1121"/>
        <pc:sldMkLst>
          <pc:docMk/>
          <pc:sldMk cId="0" sldId="259"/>
        </pc:sldMkLst>
        <pc:spChg chg="add del">
          <ac:chgData name="Conway, Jenna (DOE)" userId="S::jenna.conway@doe.virginia.gov::da588274-f37c-454d-8548-dcbcfca12eb4" providerId="AD" clId="Web-{4AA03ABD-98EE-19A1-05EF-BEEC049354E6}" dt="2023-05-01T22:46:38.422" v="781"/>
          <ac:spMkLst>
            <pc:docMk/>
            <pc:sldMk cId="0" sldId="259"/>
            <ac:spMk id="3" creationId="{85C9BD13-412A-63B7-2503-8D960644DCC8}"/>
          </ac:spMkLst>
        </pc:spChg>
        <pc:spChg chg="add del">
          <ac:chgData name="Conway, Jenna (DOE)" userId="S::jenna.conway@doe.virginia.gov::da588274-f37c-454d-8548-dcbcfca12eb4" providerId="AD" clId="Web-{4AA03ABD-98EE-19A1-05EF-BEEC049354E6}" dt="2023-05-01T22:47:20.017" v="783"/>
          <ac:spMkLst>
            <pc:docMk/>
            <pc:sldMk cId="0" sldId="259"/>
            <ac:spMk id="4" creationId="{8F03DF94-9F3C-4C40-6C33-E7212DB48D61}"/>
          </ac:spMkLst>
        </pc:spChg>
        <pc:spChg chg="mod">
          <ac:chgData name="Conway, Jenna (DOE)" userId="S::jenna.conway@doe.virginia.gov::da588274-f37c-454d-8548-dcbcfca12eb4" providerId="AD" clId="Web-{4AA03ABD-98EE-19A1-05EF-BEEC049354E6}" dt="2023-05-01T22:44:51.717" v="773" actId="1076"/>
          <ac:spMkLst>
            <pc:docMk/>
            <pc:sldMk cId="0" sldId="259"/>
            <ac:spMk id="169" creationId="{00000000-0000-0000-0000-000000000000}"/>
          </ac:spMkLst>
        </pc:spChg>
        <pc:spChg chg="mod">
          <ac:chgData name="Conway, Jenna (DOE)" userId="S::jenna.conway@doe.virginia.gov::da588274-f37c-454d-8548-dcbcfca12eb4" providerId="AD" clId="Web-{4AA03ABD-98EE-19A1-05EF-BEEC049354E6}" dt="2023-05-01T22:44:51.717" v="772" actId="1076"/>
          <ac:spMkLst>
            <pc:docMk/>
            <pc:sldMk cId="0" sldId="259"/>
            <ac:spMk id="170" creationId="{00000000-0000-0000-0000-000000000000}"/>
          </ac:spMkLst>
        </pc:spChg>
        <pc:picChg chg="mod">
          <ac:chgData name="Conway, Jenna (DOE)" userId="S::jenna.conway@doe.virginia.gov::da588274-f37c-454d-8548-dcbcfca12eb4" providerId="AD" clId="Web-{4AA03ABD-98EE-19A1-05EF-BEEC049354E6}" dt="2023-05-01T22:44:51.717" v="771" actId="1076"/>
          <ac:picMkLst>
            <pc:docMk/>
            <pc:sldMk cId="0" sldId="259"/>
            <ac:picMk id="179" creationId="{00000000-0000-0000-0000-000000000000}"/>
          </ac:picMkLst>
        </pc:picChg>
        <pc:picChg chg="mod">
          <ac:chgData name="Conway, Jenna (DOE)" userId="S::jenna.conway@doe.virginia.gov::da588274-f37c-454d-8548-dcbcfca12eb4" providerId="AD" clId="Web-{4AA03ABD-98EE-19A1-05EF-BEEC049354E6}" dt="2023-05-01T22:44:51.717" v="770" actId="1076"/>
          <ac:picMkLst>
            <pc:docMk/>
            <pc:sldMk cId="0" sldId="259"/>
            <ac:picMk id="181" creationId="{00000000-0000-0000-0000-000000000000}"/>
          </ac:picMkLst>
        </pc:picChg>
        <pc:cxnChg chg="add del mod">
          <ac:chgData name="Conway, Jenna (DOE)" userId="S::jenna.conway@doe.virginia.gov::da588274-f37c-454d-8548-dcbcfca12eb4" providerId="AD" clId="Web-{4AA03ABD-98EE-19A1-05EF-BEEC049354E6}" dt="2023-05-01T22:45:42.140" v="779"/>
          <ac:cxnSpMkLst>
            <pc:docMk/>
            <pc:sldMk cId="0" sldId="259"/>
            <ac:cxnSpMk id="2" creationId="{16EBAAFB-B086-5EDD-B30C-6EFE60B5DD77}"/>
          </ac:cxnSpMkLst>
        </pc:cxnChg>
      </pc:sldChg>
      <pc:sldChg chg="addSp delSp modSp">
        <pc:chgData name="Conway, Jenna (DOE)" userId="S::jenna.conway@doe.virginia.gov::da588274-f37c-454d-8548-dcbcfca12eb4" providerId="AD" clId="Web-{4AA03ABD-98EE-19A1-05EF-BEEC049354E6}" dt="2023-05-01T23:56:11.909" v="1438"/>
        <pc:sldMkLst>
          <pc:docMk/>
          <pc:sldMk cId="0" sldId="265"/>
        </pc:sldMkLst>
        <pc:spChg chg="add mod">
          <ac:chgData name="Conway, Jenna (DOE)" userId="S::jenna.conway@doe.virginia.gov::da588274-f37c-454d-8548-dcbcfca12eb4" providerId="AD" clId="Web-{4AA03ABD-98EE-19A1-05EF-BEEC049354E6}" dt="2023-05-01T20:34:23.113" v="753" actId="20577"/>
          <ac:spMkLst>
            <pc:docMk/>
            <pc:sldMk cId="0" sldId="265"/>
            <ac:spMk id="3" creationId="{24870A69-BA65-765A-5084-686B935B5067}"/>
          </ac:spMkLst>
        </pc:spChg>
        <pc:spChg chg="add del mod">
          <ac:chgData name="Conway, Jenna (DOE)" userId="S::jenna.conway@doe.virginia.gov::da588274-f37c-454d-8548-dcbcfca12eb4" providerId="AD" clId="Web-{4AA03ABD-98EE-19A1-05EF-BEEC049354E6}" dt="2023-05-01T20:26:25.747" v="21"/>
          <ac:spMkLst>
            <pc:docMk/>
            <pc:sldMk cId="0" sldId="265"/>
            <ac:spMk id="5" creationId="{D9A69BF2-D50D-2630-A377-9630009282C3}"/>
          </ac:spMkLst>
        </pc:spChg>
        <pc:spChg chg="add del mod">
          <ac:chgData name="Conway, Jenna (DOE)" userId="S::jenna.conway@doe.virginia.gov::da588274-f37c-454d-8548-dcbcfca12eb4" providerId="AD" clId="Web-{4AA03ABD-98EE-19A1-05EF-BEEC049354E6}" dt="2023-05-01T20:26:33.934" v="24"/>
          <ac:spMkLst>
            <pc:docMk/>
            <pc:sldMk cId="0" sldId="265"/>
            <ac:spMk id="7" creationId="{BEE9C6CD-251C-B5FA-6628-1D9A007DF08A}"/>
          </ac:spMkLst>
        </pc:spChg>
        <pc:spChg chg="add del mod">
          <ac:chgData name="Conway, Jenna (DOE)" userId="S::jenna.conway@doe.virginia.gov::da588274-f37c-454d-8548-dcbcfca12eb4" providerId="AD" clId="Web-{4AA03ABD-98EE-19A1-05EF-BEEC049354E6}" dt="2023-05-01T20:26:35.825" v="25"/>
          <ac:spMkLst>
            <pc:docMk/>
            <pc:sldMk cId="0" sldId="265"/>
            <ac:spMk id="9" creationId="{70B236A6-65FC-C1C7-EB85-3F63932CB5C8}"/>
          </ac:spMkLst>
        </pc:spChg>
        <pc:spChg chg="add del mod">
          <ac:chgData name="Conway, Jenna (DOE)" userId="S::jenna.conway@doe.virginia.gov::da588274-f37c-454d-8548-dcbcfca12eb4" providerId="AD" clId="Web-{4AA03ABD-98EE-19A1-05EF-BEEC049354E6}" dt="2023-05-01T23:56:11.909" v="1438"/>
          <ac:spMkLst>
            <pc:docMk/>
            <pc:sldMk cId="0" sldId="265"/>
            <ac:spMk id="12" creationId="{BB666CFC-C45F-2755-5B12-DF8DB749C56E}"/>
          </ac:spMkLst>
        </pc:spChg>
        <pc:spChg chg="del">
          <ac:chgData name="Conway, Jenna (DOE)" userId="S::jenna.conway@doe.virginia.gov::da588274-f37c-454d-8548-dcbcfca12eb4" providerId="AD" clId="Web-{4AA03ABD-98EE-19A1-05EF-BEEC049354E6}" dt="2023-05-01T20:26:21.215" v="19"/>
          <ac:spMkLst>
            <pc:docMk/>
            <pc:sldMk cId="0" sldId="265"/>
            <ac:spMk id="243" creationId="{00000000-0000-0000-0000-000000000000}"/>
          </ac:spMkLst>
        </pc:spChg>
        <pc:spChg chg="del">
          <ac:chgData name="Conway, Jenna (DOE)" userId="S::jenna.conway@doe.virginia.gov::da588274-f37c-454d-8548-dcbcfca12eb4" providerId="AD" clId="Web-{4AA03ABD-98EE-19A1-05EF-BEEC049354E6}" dt="2023-05-01T20:26:29.668" v="22"/>
          <ac:spMkLst>
            <pc:docMk/>
            <pc:sldMk cId="0" sldId="265"/>
            <ac:spMk id="244" creationId="{00000000-0000-0000-0000-000000000000}"/>
          </ac:spMkLst>
        </pc:spChg>
        <pc:spChg chg="del">
          <ac:chgData name="Conway, Jenna (DOE)" userId="S::jenna.conway@doe.virginia.gov::da588274-f37c-454d-8548-dcbcfca12eb4" providerId="AD" clId="Web-{4AA03ABD-98EE-19A1-05EF-BEEC049354E6}" dt="2023-05-01T20:26:23.481" v="20"/>
          <ac:spMkLst>
            <pc:docMk/>
            <pc:sldMk cId="0" sldId="265"/>
            <ac:spMk id="245" creationId="{00000000-0000-0000-0000-000000000000}"/>
          </ac:spMkLst>
        </pc:spChg>
        <pc:spChg chg="del">
          <ac:chgData name="Conway, Jenna (DOE)" userId="S::jenna.conway@doe.virginia.gov::da588274-f37c-454d-8548-dcbcfca12eb4" providerId="AD" clId="Web-{4AA03ABD-98EE-19A1-05EF-BEEC049354E6}" dt="2023-05-01T20:26:31.965" v="23"/>
          <ac:spMkLst>
            <pc:docMk/>
            <pc:sldMk cId="0" sldId="265"/>
            <ac:spMk id="246" creationId="{00000000-0000-0000-0000-000000000000}"/>
          </ac:spMkLst>
        </pc:spChg>
        <pc:graphicFrameChg chg="add mod modGraphic">
          <ac:chgData name="Conway, Jenna (DOE)" userId="S::jenna.conway@doe.virginia.gov::da588274-f37c-454d-8548-dcbcfca12eb4" providerId="AD" clId="Web-{4AA03ABD-98EE-19A1-05EF-BEEC049354E6}" dt="2023-05-01T23:54:28.736" v="1423"/>
          <ac:graphicFrameMkLst>
            <pc:docMk/>
            <pc:sldMk cId="0" sldId="265"/>
            <ac:graphicFrameMk id="10" creationId="{ECE855BF-E2F0-93B0-6C3E-32704BCC8456}"/>
          </ac:graphicFrameMkLst>
        </pc:graphicFrameChg>
      </pc:sldChg>
      <pc:sldChg chg="modSp">
        <pc:chgData name="Conway, Jenna (DOE)" userId="S::jenna.conway@doe.virginia.gov::da588274-f37c-454d-8548-dcbcfca12eb4" providerId="AD" clId="Web-{4AA03ABD-98EE-19A1-05EF-BEEC049354E6}" dt="2023-05-01T20:25:56.262" v="17" actId="20577"/>
        <pc:sldMkLst>
          <pc:docMk/>
          <pc:sldMk cId="0" sldId="267"/>
        </pc:sldMkLst>
        <pc:spChg chg="mod">
          <ac:chgData name="Conway, Jenna (DOE)" userId="S::jenna.conway@doe.virginia.gov::da588274-f37c-454d-8548-dcbcfca12eb4" providerId="AD" clId="Web-{4AA03ABD-98EE-19A1-05EF-BEEC049354E6}" dt="2023-05-01T20:25:56.262" v="17" actId="20577"/>
          <ac:spMkLst>
            <pc:docMk/>
            <pc:sldMk cId="0" sldId="267"/>
            <ac:spMk id="264" creationId="{00000000-0000-0000-0000-000000000000}"/>
          </ac:spMkLst>
        </pc:spChg>
      </pc:sldChg>
      <pc:sldChg chg="addSp delSp modSp add del replId">
        <pc:chgData name="Conway, Jenna (DOE)" userId="S::jenna.conway@doe.virginia.gov::da588274-f37c-454d-8548-dcbcfca12eb4" providerId="AD" clId="Web-{4AA03ABD-98EE-19A1-05EF-BEEC049354E6}" dt="2023-05-01T23:50:44.296" v="1120"/>
        <pc:sldMkLst>
          <pc:docMk/>
          <pc:sldMk cId="3380594569" sldId="274"/>
        </pc:sldMkLst>
        <pc:spChg chg="add mod">
          <ac:chgData name="Conway, Jenna (DOE)" userId="S::jenna.conway@doe.virginia.gov::da588274-f37c-454d-8548-dcbcfca12eb4" providerId="AD" clId="Web-{4AA03ABD-98EE-19A1-05EF-BEEC049354E6}" dt="2023-05-01T22:53:39.071" v="890" actId="1076"/>
          <ac:spMkLst>
            <pc:docMk/>
            <pc:sldMk cId="3380594569" sldId="274"/>
            <ac:spMk id="2" creationId="{366DA79A-F560-97B0-A6EA-CB5F21F17E55}"/>
          </ac:spMkLst>
        </pc:spChg>
        <pc:spChg chg="add mod">
          <ac:chgData name="Conway, Jenna (DOE)" userId="S::jenna.conway@doe.virginia.gov::da588274-f37c-454d-8548-dcbcfca12eb4" providerId="AD" clId="Web-{4AA03ABD-98EE-19A1-05EF-BEEC049354E6}" dt="2023-05-01T22:54:09.446" v="902" actId="1076"/>
          <ac:spMkLst>
            <pc:docMk/>
            <pc:sldMk cId="3380594569" sldId="274"/>
            <ac:spMk id="3" creationId="{6334D6FC-30A4-D4A4-6F45-740AA42F6917}"/>
          </ac:spMkLst>
        </pc:spChg>
        <pc:spChg chg="mod">
          <ac:chgData name="Conway, Jenna (DOE)" userId="S::jenna.conway@doe.virginia.gov::da588274-f37c-454d-8548-dcbcfca12eb4" providerId="AD" clId="Web-{4AA03ABD-98EE-19A1-05EF-BEEC049354E6}" dt="2023-05-01T22:54:28.962" v="903" actId="14100"/>
          <ac:spMkLst>
            <pc:docMk/>
            <pc:sldMk cId="3380594569" sldId="274"/>
            <ac:spMk id="169" creationId="{00000000-0000-0000-0000-000000000000}"/>
          </ac:spMkLst>
        </pc:spChg>
        <pc:spChg chg="mod">
          <ac:chgData name="Conway, Jenna (DOE)" userId="S::jenna.conway@doe.virginia.gov::da588274-f37c-454d-8548-dcbcfca12eb4" providerId="AD" clId="Web-{4AA03ABD-98EE-19A1-05EF-BEEC049354E6}" dt="2023-05-01T22:52:39.929" v="874" actId="14100"/>
          <ac:spMkLst>
            <pc:docMk/>
            <pc:sldMk cId="3380594569" sldId="274"/>
            <ac:spMk id="170" creationId="{00000000-0000-0000-0000-000000000000}"/>
          </ac:spMkLst>
        </pc:spChg>
        <pc:spChg chg="mod">
          <ac:chgData name="Conway, Jenna (DOE)" userId="S::jenna.conway@doe.virginia.gov::da588274-f37c-454d-8548-dcbcfca12eb4" providerId="AD" clId="Web-{4AA03ABD-98EE-19A1-05EF-BEEC049354E6}" dt="2023-05-01T22:56:20.120" v="912" actId="1076"/>
          <ac:spMkLst>
            <pc:docMk/>
            <pc:sldMk cId="3380594569" sldId="274"/>
            <ac:spMk id="171" creationId="{00000000-0000-0000-0000-000000000000}"/>
          </ac:spMkLst>
        </pc:spChg>
        <pc:spChg chg="mod">
          <ac:chgData name="Conway, Jenna (DOE)" userId="S::jenna.conway@doe.virginia.gov::da588274-f37c-454d-8548-dcbcfca12eb4" providerId="AD" clId="Web-{4AA03ABD-98EE-19A1-05EF-BEEC049354E6}" dt="2023-05-01T22:50:56.161" v="831" actId="1076"/>
          <ac:spMkLst>
            <pc:docMk/>
            <pc:sldMk cId="3380594569" sldId="274"/>
            <ac:spMk id="172" creationId="{00000000-0000-0000-0000-000000000000}"/>
          </ac:spMkLst>
        </pc:spChg>
        <pc:spChg chg="mod">
          <ac:chgData name="Conway, Jenna (DOE)" userId="S::jenna.conway@doe.virginia.gov::da588274-f37c-454d-8548-dcbcfca12eb4" providerId="AD" clId="Web-{4AA03ABD-98EE-19A1-05EF-BEEC049354E6}" dt="2023-05-01T22:50:53.974" v="830" actId="1076"/>
          <ac:spMkLst>
            <pc:docMk/>
            <pc:sldMk cId="3380594569" sldId="274"/>
            <ac:spMk id="173" creationId="{00000000-0000-0000-0000-000000000000}"/>
          </ac:spMkLst>
        </pc:spChg>
        <pc:spChg chg="mod">
          <ac:chgData name="Conway, Jenna (DOE)" userId="S::jenna.conway@doe.virginia.gov::da588274-f37c-454d-8548-dcbcfca12eb4" providerId="AD" clId="Web-{4AA03ABD-98EE-19A1-05EF-BEEC049354E6}" dt="2023-05-01T22:55:18.119" v="910" actId="20577"/>
          <ac:spMkLst>
            <pc:docMk/>
            <pc:sldMk cId="3380594569" sldId="274"/>
            <ac:spMk id="174" creationId="{00000000-0000-0000-0000-000000000000}"/>
          </ac:spMkLst>
        </pc:spChg>
        <pc:spChg chg="mod">
          <ac:chgData name="Conway, Jenna (DOE)" userId="S::jenna.conway@doe.virginia.gov::da588274-f37c-454d-8548-dcbcfca12eb4" providerId="AD" clId="Web-{4AA03ABD-98EE-19A1-05EF-BEEC049354E6}" dt="2023-05-01T22:55:12.806" v="909" actId="20577"/>
          <ac:spMkLst>
            <pc:docMk/>
            <pc:sldMk cId="3380594569" sldId="274"/>
            <ac:spMk id="175" creationId="{00000000-0000-0000-0000-000000000000}"/>
          </ac:spMkLst>
        </pc:spChg>
        <pc:spChg chg="mod">
          <ac:chgData name="Conway, Jenna (DOE)" userId="S::jenna.conway@doe.virginia.gov::da588274-f37c-454d-8548-dcbcfca12eb4" providerId="AD" clId="Web-{4AA03ABD-98EE-19A1-05EF-BEEC049354E6}" dt="2023-05-01T22:54:55.713" v="907" actId="1076"/>
          <ac:spMkLst>
            <pc:docMk/>
            <pc:sldMk cId="3380594569" sldId="274"/>
            <ac:spMk id="176" creationId="{00000000-0000-0000-0000-000000000000}"/>
          </ac:spMkLst>
        </pc:spChg>
        <pc:spChg chg="mod">
          <ac:chgData name="Conway, Jenna (DOE)" userId="S::jenna.conway@doe.virginia.gov::da588274-f37c-454d-8548-dcbcfca12eb4" providerId="AD" clId="Web-{4AA03ABD-98EE-19A1-05EF-BEEC049354E6}" dt="2023-05-01T22:56:20.136" v="913" actId="1076"/>
          <ac:spMkLst>
            <pc:docMk/>
            <pc:sldMk cId="3380594569" sldId="274"/>
            <ac:spMk id="177" creationId="{00000000-0000-0000-0000-000000000000}"/>
          </ac:spMkLst>
        </pc:spChg>
        <pc:spChg chg="mod">
          <ac:chgData name="Conway, Jenna (DOE)" userId="S::jenna.conway@doe.virginia.gov::da588274-f37c-454d-8548-dcbcfca12eb4" providerId="AD" clId="Web-{4AA03ABD-98EE-19A1-05EF-BEEC049354E6}" dt="2023-05-01T22:54:43.150" v="905" actId="1076"/>
          <ac:spMkLst>
            <pc:docMk/>
            <pc:sldMk cId="3380594569" sldId="274"/>
            <ac:spMk id="182" creationId="{00000000-0000-0000-0000-000000000000}"/>
          </ac:spMkLst>
        </pc:spChg>
        <pc:picChg chg="del mod">
          <ac:chgData name="Conway, Jenna (DOE)" userId="S::jenna.conway@doe.virginia.gov::da588274-f37c-454d-8548-dcbcfca12eb4" providerId="AD" clId="Web-{4AA03ABD-98EE-19A1-05EF-BEEC049354E6}" dt="2023-05-01T22:51:02.708" v="834"/>
          <ac:picMkLst>
            <pc:docMk/>
            <pc:sldMk cId="3380594569" sldId="274"/>
            <ac:picMk id="178" creationId="{00000000-0000-0000-0000-000000000000}"/>
          </ac:picMkLst>
        </pc:picChg>
        <pc:picChg chg="mod">
          <ac:chgData name="Conway, Jenna (DOE)" userId="S::jenna.conway@doe.virginia.gov::da588274-f37c-454d-8548-dcbcfca12eb4" providerId="AD" clId="Web-{4AA03ABD-98EE-19A1-05EF-BEEC049354E6}" dt="2023-05-01T22:54:47.150" v="906" actId="1076"/>
          <ac:picMkLst>
            <pc:docMk/>
            <pc:sldMk cId="3380594569" sldId="274"/>
            <ac:picMk id="179" creationId="{00000000-0000-0000-0000-000000000000}"/>
          </ac:picMkLst>
        </pc:picChg>
        <pc:picChg chg="del mod">
          <ac:chgData name="Conway, Jenna (DOE)" userId="S::jenna.conway@doe.virginia.gov::da588274-f37c-454d-8548-dcbcfca12eb4" providerId="AD" clId="Web-{4AA03ABD-98EE-19A1-05EF-BEEC049354E6}" dt="2023-05-01T22:53:01.757" v="879"/>
          <ac:picMkLst>
            <pc:docMk/>
            <pc:sldMk cId="3380594569" sldId="274"/>
            <ac:picMk id="180" creationId="{00000000-0000-0000-0000-000000000000}"/>
          </ac:picMkLst>
        </pc:picChg>
        <pc:picChg chg="mod">
          <ac:chgData name="Conway, Jenna (DOE)" userId="S::jenna.conway@doe.virginia.gov::da588274-f37c-454d-8548-dcbcfca12eb4" providerId="AD" clId="Web-{4AA03ABD-98EE-19A1-05EF-BEEC049354E6}" dt="2023-05-01T22:55:44.385" v="911" actId="1076"/>
          <ac:picMkLst>
            <pc:docMk/>
            <pc:sldMk cId="3380594569" sldId="274"/>
            <ac:picMk id="181" creationId="{00000000-0000-0000-0000-000000000000}"/>
          </ac:picMkLst>
        </pc:picChg>
        <pc:picChg chg="del mod">
          <ac:chgData name="Conway, Jenna (DOE)" userId="S::jenna.conway@doe.virginia.gov::da588274-f37c-454d-8548-dcbcfca12eb4" providerId="AD" clId="Web-{4AA03ABD-98EE-19A1-05EF-BEEC049354E6}" dt="2023-05-01T22:51:01.193" v="833"/>
          <ac:picMkLst>
            <pc:docMk/>
            <pc:sldMk cId="3380594569" sldId="274"/>
            <ac:picMk id="183" creationId="{00000000-0000-0000-0000-000000000000}"/>
          </ac:picMkLst>
        </pc:picChg>
      </pc:sldChg>
      <pc:sldChg chg="add del replId">
        <pc:chgData name="Conway, Jenna (DOE)" userId="S::jenna.conway@doe.virginia.gov::da588274-f37c-454d-8548-dcbcfca12eb4" providerId="AD" clId="Web-{4AA03ABD-98EE-19A1-05EF-BEEC049354E6}" dt="2023-05-01T20:32:39.314" v="630"/>
        <pc:sldMkLst>
          <pc:docMk/>
          <pc:sldMk cId="4249316573" sldId="274"/>
        </pc:sldMkLst>
      </pc:sldChg>
      <pc:sldChg chg="addSp delSp modSp add replId">
        <pc:chgData name="Conway, Jenna (DOE)" userId="S::jenna.conway@doe.virginia.gov::da588274-f37c-454d-8548-dcbcfca12eb4" providerId="AD" clId="Web-{4AA03ABD-98EE-19A1-05EF-BEEC049354E6}" dt="2023-05-01T23:55:27.221" v="1436" actId="1076"/>
        <pc:sldMkLst>
          <pc:docMk/>
          <pc:sldMk cId="2294091224" sldId="275"/>
        </pc:sldMkLst>
        <pc:spChg chg="add mod">
          <ac:chgData name="Conway, Jenna (DOE)" userId="S::jenna.conway@doe.virginia.gov::da588274-f37c-454d-8548-dcbcfca12eb4" providerId="AD" clId="Web-{4AA03ABD-98EE-19A1-05EF-BEEC049354E6}" dt="2023-05-01T23:55:27.205" v="1435" actId="1076"/>
          <ac:spMkLst>
            <pc:docMk/>
            <pc:sldMk cId="2294091224" sldId="275"/>
            <ac:spMk id="2" creationId="{61BD2195-004C-B262-45F4-0306FFB6DDEB}"/>
          </ac:spMkLst>
        </pc:spChg>
        <pc:spChg chg="add mod">
          <ac:chgData name="Conway, Jenna (DOE)" userId="S::jenna.conway@doe.virginia.gov::da588274-f37c-454d-8548-dcbcfca12eb4" providerId="AD" clId="Web-{4AA03ABD-98EE-19A1-05EF-BEEC049354E6}" dt="2023-05-01T23:46:32.121" v="1077" actId="1076"/>
          <ac:spMkLst>
            <pc:docMk/>
            <pc:sldMk cId="2294091224" sldId="275"/>
            <ac:spMk id="3" creationId="{7F2DAFF9-CB10-1A7D-34A6-66C2535B45AB}"/>
          </ac:spMkLst>
        </pc:spChg>
        <pc:spChg chg="add mod">
          <ac:chgData name="Conway, Jenna (DOE)" userId="S::jenna.conway@doe.virginia.gov::da588274-f37c-454d-8548-dcbcfca12eb4" providerId="AD" clId="Web-{4AA03ABD-98EE-19A1-05EF-BEEC049354E6}" dt="2023-05-01T23:55:18.143" v="1428" actId="1076"/>
          <ac:spMkLst>
            <pc:docMk/>
            <pc:sldMk cId="2294091224" sldId="275"/>
            <ac:spMk id="4" creationId="{69A35A4E-AF12-01CF-4B06-21E398E69A21}"/>
          </ac:spMkLst>
        </pc:spChg>
        <pc:spChg chg="add mod">
          <ac:chgData name="Conway, Jenna (DOE)" userId="S::jenna.conway@doe.virginia.gov::da588274-f37c-454d-8548-dcbcfca12eb4" providerId="AD" clId="Web-{4AA03ABD-98EE-19A1-05EF-BEEC049354E6}" dt="2023-05-01T23:46:32.153" v="1079" actId="1076"/>
          <ac:spMkLst>
            <pc:docMk/>
            <pc:sldMk cId="2294091224" sldId="275"/>
            <ac:spMk id="5" creationId="{B48FE5EB-C12E-5287-992A-EFA2F2B8C0D9}"/>
          </ac:spMkLst>
        </pc:spChg>
        <pc:spChg chg="add mod">
          <ac:chgData name="Conway, Jenna (DOE)" userId="S::jenna.conway@doe.virginia.gov::da588274-f37c-454d-8548-dcbcfca12eb4" providerId="AD" clId="Web-{4AA03ABD-98EE-19A1-05EF-BEEC049354E6}" dt="2023-05-01T23:55:13.065" v="1426" actId="1076"/>
          <ac:spMkLst>
            <pc:docMk/>
            <pc:sldMk cId="2294091224" sldId="275"/>
            <ac:spMk id="6" creationId="{D7F596ED-3A36-6978-C09C-58D4E9613E88}"/>
          </ac:spMkLst>
        </pc:spChg>
        <pc:spChg chg="mod">
          <ac:chgData name="Conway, Jenna (DOE)" userId="S::jenna.conway@doe.virginia.gov::da588274-f37c-454d-8548-dcbcfca12eb4" providerId="AD" clId="Web-{4AA03ABD-98EE-19A1-05EF-BEEC049354E6}" dt="2023-05-01T23:43:31.901" v="1044" actId="1076"/>
          <ac:spMkLst>
            <pc:docMk/>
            <pc:sldMk cId="2294091224" sldId="275"/>
            <ac:spMk id="169" creationId="{00000000-0000-0000-0000-000000000000}"/>
          </ac:spMkLst>
        </pc:spChg>
        <pc:spChg chg="mod">
          <ac:chgData name="Conway, Jenna (DOE)" userId="S::jenna.conway@doe.virginia.gov::da588274-f37c-454d-8548-dcbcfca12eb4" providerId="AD" clId="Web-{4AA03ABD-98EE-19A1-05EF-BEEC049354E6}" dt="2023-05-01T23:49:29.451" v="1103" actId="14100"/>
          <ac:spMkLst>
            <pc:docMk/>
            <pc:sldMk cId="2294091224" sldId="275"/>
            <ac:spMk id="170" creationId="{00000000-0000-0000-0000-000000000000}"/>
          </ac:spMkLst>
        </pc:spChg>
        <pc:spChg chg="mod">
          <ac:chgData name="Conway, Jenna (DOE)" userId="S::jenna.conway@doe.virginia.gov::da588274-f37c-454d-8548-dcbcfca12eb4" providerId="AD" clId="Web-{4AA03ABD-98EE-19A1-05EF-BEEC049354E6}" dt="2023-05-01T23:55:27.190" v="1433" actId="1076"/>
          <ac:spMkLst>
            <pc:docMk/>
            <pc:sldMk cId="2294091224" sldId="275"/>
            <ac:spMk id="171" creationId="{00000000-0000-0000-0000-000000000000}"/>
          </ac:spMkLst>
        </pc:spChg>
        <pc:spChg chg="mod">
          <ac:chgData name="Conway, Jenna (DOE)" userId="S::jenna.conway@doe.virginia.gov::da588274-f37c-454d-8548-dcbcfca12eb4" providerId="AD" clId="Web-{4AA03ABD-98EE-19A1-05EF-BEEC049354E6}" dt="2023-05-01T23:42:44.822" v="1024" actId="1076"/>
          <ac:spMkLst>
            <pc:docMk/>
            <pc:sldMk cId="2294091224" sldId="275"/>
            <ac:spMk id="172" creationId="{00000000-0000-0000-0000-000000000000}"/>
          </ac:spMkLst>
        </pc:spChg>
        <pc:spChg chg="mod">
          <ac:chgData name="Conway, Jenna (DOE)" userId="S::jenna.conway@doe.virginia.gov::da588274-f37c-454d-8548-dcbcfca12eb4" providerId="AD" clId="Web-{4AA03ABD-98EE-19A1-05EF-BEEC049354E6}" dt="2023-05-01T23:42:52.807" v="1030" actId="1076"/>
          <ac:spMkLst>
            <pc:docMk/>
            <pc:sldMk cId="2294091224" sldId="275"/>
            <ac:spMk id="173" creationId="{00000000-0000-0000-0000-000000000000}"/>
          </ac:spMkLst>
        </pc:spChg>
        <pc:spChg chg="mod">
          <ac:chgData name="Conway, Jenna (DOE)" userId="S::jenna.conway@doe.virginia.gov::da588274-f37c-454d-8548-dcbcfca12eb4" providerId="AD" clId="Web-{4AA03ABD-98EE-19A1-05EF-BEEC049354E6}" dt="2023-05-01T23:48:00.357" v="1091" actId="20577"/>
          <ac:spMkLst>
            <pc:docMk/>
            <pc:sldMk cId="2294091224" sldId="275"/>
            <ac:spMk id="174" creationId="{00000000-0000-0000-0000-000000000000}"/>
          </ac:spMkLst>
        </pc:spChg>
        <pc:spChg chg="mod">
          <ac:chgData name="Conway, Jenna (DOE)" userId="S::jenna.conway@doe.virginia.gov::da588274-f37c-454d-8548-dcbcfca12eb4" providerId="AD" clId="Web-{4AA03ABD-98EE-19A1-05EF-BEEC049354E6}" dt="2023-05-01T23:47:55.169" v="1090" actId="20577"/>
          <ac:spMkLst>
            <pc:docMk/>
            <pc:sldMk cId="2294091224" sldId="275"/>
            <ac:spMk id="175" creationId="{00000000-0000-0000-0000-000000000000}"/>
          </ac:spMkLst>
        </pc:spChg>
        <pc:spChg chg="mod">
          <ac:chgData name="Conway, Jenna (DOE)" userId="S::jenna.conway@doe.virginia.gov::da588274-f37c-454d-8548-dcbcfca12eb4" providerId="AD" clId="Web-{4AA03ABD-98EE-19A1-05EF-BEEC049354E6}" dt="2023-05-01T23:50:38.046" v="1119" actId="1076"/>
          <ac:spMkLst>
            <pc:docMk/>
            <pc:sldMk cId="2294091224" sldId="275"/>
            <ac:spMk id="176" creationId="{00000000-0000-0000-0000-000000000000}"/>
          </ac:spMkLst>
        </pc:spChg>
        <pc:spChg chg="mod">
          <ac:chgData name="Conway, Jenna (DOE)" userId="S::jenna.conway@doe.virginia.gov::da588274-f37c-454d-8548-dcbcfca12eb4" providerId="AD" clId="Web-{4AA03ABD-98EE-19A1-05EF-BEEC049354E6}" dt="2023-05-01T23:55:27.190" v="1434" actId="1076"/>
          <ac:spMkLst>
            <pc:docMk/>
            <pc:sldMk cId="2294091224" sldId="275"/>
            <ac:spMk id="177" creationId="{00000000-0000-0000-0000-000000000000}"/>
          </ac:spMkLst>
        </pc:spChg>
        <pc:spChg chg="mod">
          <ac:chgData name="Conway, Jenna (DOE)" userId="S::jenna.conway@doe.virginia.gov::da588274-f37c-454d-8548-dcbcfca12eb4" providerId="AD" clId="Web-{4AA03ABD-98EE-19A1-05EF-BEEC049354E6}" dt="2023-05-01T23:48:16.607" v="1095" actId="20577"/>
          <ac:spMkLst>
            <pc:docMk/>
            <pc:sldMk cId="2294091224" sldId="275"/>
            <ac:spMk id="182" creationId="{00000000-0000-0000-0000-000000000000}"/>
          </ac:spMkLst>
        </pc:spChg>
        <pc:picChg chg="add del mod">
          <ac:chgData name="Conway, Jenna (DOE)" userId="S::jenna.conway@doe.virginia.gov::da588274-f37c-454d-8548-dcbcfca12eb4" providerId="AD" clId="Web-{4AA03ABD-98EE-19A1-05EF-BEEC049354E6}" dt="2023-05-01T23:44:55.511" v="1064"/>
          <ac:picMkLst>
            <pc:docMk/>
            <pc:sldMk cId="2294091224" sldId="275"/>
            <ac:picMk id="7" creationId="{DF1FF151-CF48-40EF-E54D-8BA85BA5385C}"/>
          </ac:picMkLst>
        </pc:picChg>
        <pc:picChg chg="add del mod">
          <ac:chgData name="Conway, Jenna (DOE)" userId="S::jenna.conway@doe.virginia.gov::da588274-f37c-454d-8548-dcbcfca12eb4" providerId="AD" clId="Web-{4AA03ABD-98EE-19A1-05EF-BEEC049354E6}" dt="2023-05-01T23:45:16.293" v="1067"/>
          <ac:picMkLst>
            <pc:docMk/>
            <pc:sldMk cId="2294091224" sldId="275"/>
            <ac:picMk id="8" creationId="{A028C470-12E3-A8DE-E265-9C788F07F04B}"/>
          </ac:picMkLst>
        </pc:picChg>
        <pc:picChg chg="add mod">
          <ac:chgData name="Conway, Jenna (DOE)" userId="S::jenna.conway@doe.virginia.gov::da588274-f37c-454d-8548-dcbcfca12eb4" providerId="AD" clId="Web-{4AA03ABD-98EE-19A1-05EF-BEEC049354E6}" dt="2023-05-01T23:55:27.221" v="1436" actId="1076"/>
          <ac:picMkLst>
            <pc:docMk/>
            <pc:sldMk cId="2294091224" sldId="275"/>
            <ac:picMk id="9" creationId="{E8B1A034-109C-BB3F-222C-57F5FAD9A072}"/>
          </ac:picMkLst>
        </pc:picChg>
        <pc:picChg chg="mod">
          <ac:chgData name="Conway, Jenna (DOE)" userId="S::jenna.conway@doe.virginia.gov::da588274-f37c-454d-8548-dcbcfca12eb4" providerId="AD" clId="Web-{4AA03ABD-98EE-19A1-05EF-BEEC049354E6}" dt="2023-05-01T23:42:44.853" v="1027" actId="1076"/>
          <ac:picMkLst>
            <pc:docMk/>
            <pc:sldMk cId="2294091224" sldId="275"/>
            <ac:picMk id="178" creationId="{00000000-0000-0000-0000-000000000000}"/>
          </ac:picMkLst>
        </pc:picChg>
        <pc:picChg chg="mod">
          <ac:chgData name="Conway, Jenna (DOE)" userId="S::jenna.conway@doe.virginia.gov::da588274-f37c-454d-8548-dcbcfca12eb4" providerId="AD" clId="Web-{4AA03ABD-98EE-19A1-05EF-BEEC049354E6}" dt="2023-05-01T23:47:09.950" v="1086" actId="1076"/>
          <ac:picMkLst>
            <pc:docMk/>
            <pc:sldMk cId="2294091224" sldId="275"/>
            <ac:picMk id="179" creationId="{00000000-0000-0000-0000-000000000000}"/>
          </ac:picMkLst>
        </pc:picChg>
        <pc:picChg chg="del mod">
          <ac:chgData name="Conway, Jenna (DOE)" userId="S::jenna.conway@doe.virginia.gov::da588274-f37c-454d-8548-dcbcfca12eb4" providerId="AD" clId="Web-{4AA03ABD-98EE-19A1-05EF-BEEC049354E6}" dt="2023-05-01T23:44:50.574" v="1062"/>
          <ac:picMkLst>
            <pc:docMk/>
            <pc:sldMk cId="2294091224" sldId="275"/>
            <ac:picMk id="180" creationId="{00000000-0000-0000-0000-000000000000}"/>
          </ac:picMkLst>
        </pc:picChg>
        <pc:picChg chg="mod">
          <ac:chgData name="Conway, Jenna (DOE)" userId="S::jenna.conway@doe.virginia.gov::da588274-f37c-454d-8548-dcbcfca12eb4" providerId="AD" clId="Web-{4AA03ABD-98EE-19A1-05EF-BEEC049354E6}" dt="2023-05-01T23:43:31.932" v="1048" actId="1076"/>
          <ac:picMkLst>
            <pc:docMk/>
            <pc:sldMk cId="2294091224" sldId="275"/>
            <ac:picMk id="181" creationId="{00000000-0000-0000-0000-000000000000}"/>
          </ac:picMkLst>
        </pc:picChg>
        <pc:picChg chg="mod">
          <ac:chgData name="Conway, Jenna (DOE)" userId="S::jenna.conway@doe.virginia.gov::da588274-f37c-454d-8548-dcbcfca12eb4" providerId="AD" clId="Web-{4AA03ABD-98EE-19A1-05EF-BEEC049354E6}" dt="2023-05-01T23:46:45.262" v="1081" actId="1076"/>
          <ac:picMkLst>
            <pc:docMk/>
            <pc:sldMk cId="2294091224" sldId="275"/>
            <ac:picMk id="18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37912a1bcc_0_8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37912a1bcc_0_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d21c9c4c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1d21c9c4c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21d21c9c4c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3aeba9a685_3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3aeba9a685_3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23aeba9a685_3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1d21c9c4c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1d21c9c4cd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21d21c9c4cd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1d21c9c4cd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1d21c9c4cd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1d21c9c4cd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3b519b30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3b519b30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3b519b305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37912a1bcc_0_9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37912a1bcc_0_9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237912a1bcc_0_9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7912a1bcc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37912a1bcc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663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7912a1bcc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37912a1bcc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37912a1bcc_0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37912a1bcc_0_3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37912a1bcc_0_3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d21c9c4cd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1d21c9c4c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3aeba9a685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3aeba9a685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23aeba9a685_3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gradFill>
          <a:gsLst>
            <a:gs pos="0">
              <a:srgbClr val="3E588E"/>
            </a:gs>
            <a:gs pos="50000">
              <a:srgbClr val="1D417D"/>
            </a:gs>
            <a:gs pos="100000">
              <a:srgbClr val="003064"/>
            </a:gs>
          </a:gsLst>
          <a:lin ang="5400000" scaled="0"/>
        </a:gradFill>
        <a:effectLst/>
      </p:bgPr>
    </p:bg>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g237912a1bcc_0_921"/>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237912a1bcc_0_921"/>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237912a1bcc_0_9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237912a1bcc_0_9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237912a1bcc_0_9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1"/>
        <p:cNvGrpSpPr/>
        <p:nvPr/>
      </p:nvGrpSpPr>
      <p:grpSpPr>
        <a:xfrm>
          <a:off x="0" y="0"/>
          <a:ext cx="0" cy="0"/>
          <a:chOff x="0" y="0"/>
          <a:chExt cx="0" cy="0"/>
        </a:xfrm>
      </p:grpSpPr>
      <p:sp>
        <p:nvSpPr>
          <p:cNvPr id="92" name="Google Shape;92;g237912a1bcc_0_92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237912a1bcc_0_92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94" name="Google Shape;94;g237912a1bcc_0_9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37912a1bcc_0_9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237912a1bcc_0_9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97"/>
        <p:cNvGrpSpPr/>
        <p:nvPr/>
      </p:nvGrpSpPr>
      <p:grpSpPr>
        <a:xfrm>
          <a:off x="0" y="0"/>
          <a:ext cx="0" cy="0"/>
          <a:chOff x="0" y="0"/>
          <a:chExt cx="0" cy="0"/>
        </a:xfrm>
      </p:grpSpPr>
      <p:sp>
        <p:nvSpPr>
          <p:cNvPr id="98" name="Google Shape;98;g237912a1bcc_0_933"/>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237912a1bcc_0_933"/>
          <p:cNvSpPr txBox="1">
            <a:spLocks noGrp="1"/>
          </p:cNvSpPr>
          <p:nvPr>
            <p:ph type="body" idx="1"/>
          </p:nvPr>
        </p:nvSpPr>
        <p:spPr>
          <a:xfrm>
            <a:off x="839788" y="1525199"/>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g237912a1bcc_0_93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237912a1bcc_0_933"/>
          <p:cNvSpPr txBox="1">
            <a:spLocks noGrp="1"/>
          </p:cNvSpPr>
          <p:nvPr>
            <p:ph type="body" idx="3"/>
          </p:nvPr>
        </p:nvSpPr>
        <p:spPr>
          <a:xfrm>
            <a:off x="6172200" y="1525199"/>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g237912a1bcc_0_93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237912a1bcc_0_9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37912a1bcc_0_9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237912a1bcc_0_9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6"/>
        <p:cNvGrpSpPr/>
        <p:nvPr/>
      </p:nvGrpSpPr>
      <p:grpSpPr>
        <a:xfrm>
          <a:off x="0" y="0"/>
          <a:ext cx="0" cy="0"/>
          <a:chOff x="0" y="0"/>
          <a:chExt cx="0" cy="0"/>
        </a:xfrm>
      </p:grpSpPr>
      <p:sp>
        <p:nvSpPr>
          <p:cNvPr id="107" name="Google Shape;107;g237912a1bcc_0_942"/>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237912a1bcc_0_9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37912a1bcc_0_9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237912a1bcc_0_9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g237912a1bcc_0_9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237912a1bcc_0_9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237912a1bcc_0_9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g237912a1bcc_0_95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37912a1bcc_0_95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8" name="Google Shape;118;g237912a1bcc_0_95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9" name="Google Shape;119;g237912a1bcc_0_9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37912a1bcc_0_9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37912a1bcc_0_9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g237912a1bcc_0_95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37912a1bcc_0_958"/>
          <p:cNvSpPr>
            <a:spLocks noGrp="1"/>
          </p:cNvSpPr>
          <p:nvPr>
            <p:ph type="pic" idx="2"/>
          </p:nvPr>
        </p:nvSpPr>
        <p:spPr>
          <a:xfrm>
            <a:off x="5183188" y="987425"/>
            <a:ext cx="6172200" cy="4873500"/>
          </a:xfrm>
          <a:prstGeom prst="rect">
            <a:avLst/>
          </a:prstGeom>
          <a:noFill/>
          <a:ln>
            <a:noFill/>
          </a:ln>
        </p:spPr>
      </p:sp>
      <p:sp>
        <p:nvSpPr>
          <p:cNvPr id="125" name="Google Shape;125;g237912a1bcc_0_95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g237912a1bcc_0_9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237912a1bcc_0_9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237912a1bcc_0_9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9"/>
        <p:cNvGrpSpPr/>
        <p:nvPr/>
      </p:nvGrpSpPr>
      <p:grpSpPr>
        <a:xfrm>
          <a:off x="0" y="0"/>
          <a:ext cx="0" cy="0"/>
          <a:chOff x="0" y="0"/>
          <a:chExt cx="0" cy="0"/>
        </a:xfrm>
      </p:grpSpPr>
      <p:sp>
        <p:nvSpPr>
          <p:cNvPr id="130" name="Google Shape;130;g237912a1bcc_0_96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237912a1bcc_0_965"/>
          <p:cNvSpPr>
            <a:spLocks noGrp="1"/>
          </p:cNvSpPr>
          <p:nvPr>
            <p:ph type="pic" idx="2"/>
          </p:nvPr>
        </p:nvSpPr>
        <p:spPr>
          <a:xfrm>
            <a:off x="5183188" y="987425"/>
            <a:ext cx="6172200" cy="2259300"/>
          </a:xfrm>
          <a:prstGeom prst="rect">
            <a:avLst/>
          </a:prstGeom>
          <a:noFill/>
          <a:ln>
            <a:noFill/>
          </a:ln>
        </p:spPr>
      </p:sp>
      <p:sp>
        <p:nvSpPr>
          <p:cNvPr id="132" name="Google Shape;132;g237912a1bcc_0_96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g237912a1bcc_0_9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37912a1bcc_0_9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237912a1bcc_0_9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g237912a1bcc_0_965"/>
          <p:cNvSpPr>
            <a:spLocks noGrp="1"/>
          </p:cNvSpPr>
          <p:nvPr>
            <p:ph type="pic" idx="3"/>
          </p:nvPr>
        </p:nvSpPr>
        <p:spPr>
          <a:xfrm>
            <a:off x="5183188" y="3451509"/>
            <a:ext cx="2970300" cy="2259300"/>
          </a:xfrm>
          <a:prstGeom prst="rect">
            <a:avLst/>
          </a:prstGeom>
          <a:noFill/>
          <a:ln>
            <a:noFill/>
          </a:ln>
        </p:spPr>
      </p:sp>
      <p:sp>
        <p:nvSpPr>
          <p:cNvPr id="137" name="Google Shape;137;g237912a1bcc_0_965"/>
          <p:cNvSpPr>
            <a:spLocks noGrp="1"/>
          </p:cNvSpPr>
          <p:nvPr>
            <p:ph type="pic" idx="4"/>
          </p:nvPr>
        </p:nvSpPr>
        <p:spPr>
          <a:xfrm>
            <a:off x="8383588" y="3451508"/>
            <a:ext cx="2970300" cy="22593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38"/>
        <p:cNvGrpSpPr/>
        <p:nvPr/>
      </p:nvGrpSpPr>
      <p:grpSpPr>
        <a:xfrm>
          <a:off x="0" y="0"/>
          <a:ext cx="0" cy="0"/>
          <a:chOff x="0" y="0"/>
          <a:chExt cx="0" cy="0"/>
        </a:xfrm>
      </p:grpSpPr>
      <p:sp>
        <p:nvSpPr>
          <p:cNvPr id="139" name="Google Shape;139;g23a8d3e186a_1_9"/>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3a8d3e186a_1_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23a8d3e186a_1_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23a8d3e186a_1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g23a8d3e186a_1_9"/>
          <p:cNvSpPr txBox="1">
            <a:spLocks noGrp="1"/>
          </p:cNvSpPr>
          <p:nvPr>
            <p:ph type="body" idx="1"/>
          </p:nvPr>
        </p:nvSpPr>
        <p:spPr>
          <a:xfrm>
            <a:off x="838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g23a8d3e186a_1_9"/>
          <p:cNvSpPr txBox="1">
            <a:spLocks noGrp="1"/>
          </p:cNvSpPr>
          <p:nvPr>
            <p:ph type="body" idx="2"/>
          </p:nvPr>
        </p:nvSpPr>
        <p:spPr>
          <a:xfrm>
            <a:off x="6172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g237912a1bcc_0_873"/>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237912a1bcc_0_8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237912a1bcc_0_8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237912a1bcc_0_8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37912a1bcc_0_873"/>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bg>
      <p:bgPr>
        <a:gradFill>
          <a:gsLst>
            <a:gs pos="0">
              <a:schemeClr val="dk1"/>
            </a:gs>
            <a:gs pos="50000">
              <a:srgbClr val="1A4480"/>
            </a:gs>
            <a:gs pos="100000">
              <a:srgbClr val="3E5B91"/>
            </a:gs>
          </a:gsLst>
          <a:lin ang="16200038" scaled="0"/>
        </a:gradFill>
        <a:effectLst/>
      </p:bgPr>
    </p:bg>
    <p:spTree>
      <p:nvGrpSpPr>
        <p:cNvPr id="1" name="Shape 35"/>
        <p:cNvGrpSpPr/>
        <p:nvPr/>
      </p:nvGrpSpPr>
      <p:grpSpPr>
        <a:xfrm>
          <a:off x="0" y="0"/>
          <a:ext cx="0" cy="0"/>
          <a:chOff x="0" y="0"/>
          <a:chExt cx="0" cy="0"/>
        </a:xfrm>
      </p:grpSpPr>
      <p:sp>
        <p:nvSpPr>
          <p:cNvPr id="36" name="Google Shape;36;g237912a1bcc_0_87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37912a1bcc_0_87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g237912a1bcc_0_8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37912a1bcc_0_8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237912a1bcc_0_8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g237912a1bcc_0_885"/>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37912a1bcc_0_885"/>
          <p:cNvSpPr txBox="1">
            <a:spLocks noGrp="1"/>
          </p:cNvSpPr>
          <p:nvPr>
            <p:ph type="body" idx="1"/>
          </p:nvPr>
        </p:nvSpPr>
        <p:spPr>
          <a:xfrm>
            <a:off x="839788" y="1525199"/>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g237912a1bcc_0_88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g237912a1bcc_0_885"/>
          <p:cNvSpPr txBox="1">
            <a:spLocks noGrp="1"/>
          </p:cNvSpPr>
          <p:nvPr>
            <p:ph type="body" idx="3"/>
          </p:nvPr>
        </p:nvSpPr>
        <p:spPr>
          <a:xfrm>
            <a:off x="6172200" y="1525199"/>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g237912a1bcc_0_88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g237912a1bcc_0_8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237912a1bcc_0_8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237912a1bcc_0_8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50"/>
        <p:cNvGrpSpPr/>
        <p:nvPr/>
      </p:nvGrpSpPr>
      <p:grpSpPr>
        <a:xfrm>
          <a:off x="0" y="0"/>
          <a:ext cx="0" cy="0"/>
          <a:chOff x="0" y="0"/>
          <a:chExt cx="0" cy="0"/>
        </a:xfrm>
      </p:grpSpPr>
      <p:sp>
        <p:nvSpPr>
          <p:cNvPr id="51" name="Google Shape;51;g237912a1bcc_0_865"/>
          <p:cNvSpPr txBox="1">
            <a:spLocks noGrp="1"/>
          </p:cNvSpPr>
          <p:nvPr>
            <p:ph type="ctrTitle"/>
          </p:nvPr>
        </p:nvSpPr>
        <p:spPr>
          <a:xfrm>
            <a:off x="838200" y="1130909"/>
            <a:ext cx="52551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237912a1bcc_0_865"/>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53" name="Google Shape;53;g237912a1bcc_0_8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237912a1bcc_0_8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237912a1bcc_0_8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g237912a1bcc_0_865" descr="VDOE Logo"/>
          <p:cNvSpPr/>
          <p:nvPr/>
        </p:nvSpPr>
        <p:spPr>
          <a:xfrm>
            <a:off x="2020701" y="919537"/>
            <a:ext cx="10893900" cy="5938500"/>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g237912a1bcc_0_865"/>
          <p:cNvSpPr txBox="1"/>
          <p:nvPr/>
        </p:nvSpPr>
        <p:spPr>
          <a:xfrm>
            <a:off x="2178121" y="5751826"/>
            <a:ext cx="9513900" cy="692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sp>
        <p:nvSpPr>
          <p:cNvPr id="59" name="Google Shape;59;g237912a1bcc_0_894"/>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237912a1bcc_0_894"/>
          <p:cNvSpPr txBox="1">
            <a:spLocks noGrp="1"/>
          </p:cNvSpPr>
          <p:nvPr>
            <p:ph type="body" idx="1"/>
          </p:nvPr>
        </p:nvSpPr>
        <p:spPr>
          <a:xfrm>
            <a:off x="838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g237912a1bcc_0_894"/>
          <p:cNvSpPr txBox="1">
            <a:spLocks noGrp="1"/>
          </p:cNvSpPr>
          <p:nvPr>
            <p:ph type="body" idx="2"/>
          </p:nvPr>
        </p:nvSpPr>
        <p:spPr>
          <a:xfrm>
            <a:off x="6172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g237912a1bcc_0_8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237912a1bcc_0_8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237912a1bcc_0_8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g237912a1bcc_0_901"/>
          <p:cNvSpPr txBox="1">
            <a:spLocks noGrp="1"/>
          </p:cNvSpPr>
          <p:nvPr>
            <p:ph type="ctrTitle"/>
          </p:nvPr>
        </p:nvSpPr>
        <p:spPr>
          <a:xfrm>
            <a:off x="838200" y="1130909"/>
            <a:ext cx="52551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37912a1bcc_0_901"/>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8" name="Google Shape;68;g237912a1bcc_0_9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237912a1bcc_0_9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237912a1bcc_0_9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g237912a1bcc_0_901" descr="VDOE Logo"/>
          <p:cNvSpPr/>
          <p:nvPr/>
        </p:nvSpPr>
        <p:spPr>
          <a:xfrm>
            <a:off x="2020701" y="919537"/>
            <a:ext cx="10893900" cy="5938500"/>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237912a1bcc_0_901"/>
          <p:cNvSpPr txBox="1"/>
          <p:nvPr/>
        </p:nvSpPr>
        <p:spPr>
          <a:xfrm>
            <a:off x="2178121" y="5751826"/>
            <a:ext cx="9513900" cy="692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3"/>
        <p:cNvGrpSpPr/>
        <p:nvPr/>
      </p:nvGrpSpPr>
      <p:grpSpPr>
        <a:xfrm>
          <a:off x="0" y="0"/>
          <a:ext cx="0" cy="0"/>
          <a:chOff x="0" y="0"/>
          <a:chExt cx="0" cy="0"/>
        </a:xfrm>
      </p:grpSpPr>
      <p:sp>
        <p:nvSpPr>
          <p:cNvPr id="74" name="Google Shape;74;g237912a1bcc_0_909"/>
          <p:cNvSpPr txBox="1">
            <a:spLocks noGrp="1"/>
          </p:cNvSpPr>
          <p:nvPr>
            <p:ph type="ctrTitle"/>
          </p:nvPr>
        </p:nvSpPr>
        <p:spPr>
          <a:xfrm>
            <a:off x="838201" y="1130909"/>
            <a:ext cx="105156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237912a1bcc_0_909"/>
          <p:cNvSpPr txBox="1">
            <a:spLocks noGrp="1"/>
          </p:cNvSpPr>
          <p:nvPr>
            <p:ph type="subTitle" idx="1"/>
          </p:nvPr>
        </p:nvSpPr>
        <p:spPr>
          <a:xfrm>
            <a:off x="838200" y="3636221"/>
            <a:ext cx="105156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 name="Google Shape;76;g237912a1bcc_0_9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237912a1bcc_0_9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237912a1bcc_0_9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79"/>
        <p:cNvGrpSpPr/>
        <p:nvPr/>
      </p:nvGrpSpPr>
      <p:grpSpPr>
        <a:xfrm>
          <a:off x="0" y="0"/>
          <a:ext cx="0" cy="0"/>
          <a:chOff x="0" y="0"/>
          <a:chExt cx="0" cy="0"/>
        </a:xfrm>
      </p:grpSpPr>
      <p:sp>
        <p:nvSpPr>
          <p:cNvPr id="80" name="Google Shape;80;g237912a1bcc_0_915"/>
          <p:cNvSpPr txBox="1">
            <a:spLocks noGrp="1"/>
          </p:cNvSpPr>
          <p:nvPr>
            <p:ph type="ctrTitle"/>
          </p:nvPr>
        </p:nvSpPr>
        <p:spPr>
          <a:xfrm>
            <a:off x="838200" y="1130909"/>
            <a:ext cx="105156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37912a1bcc_0_915"/>
          <p:cNvSpPr txBox="1">
            <a:spLocks noGrp="1"/>
          </p:cNvSpPr>
          <p:nvPr>
            <p:ph type="subTitle" idx="1"/>
          </p:nvPr>
        </p:nvSpPr>
        <p:spPr>
          <a:xfrm>
            <a:off x="838200" y="3636221"/>
            <a:ext cx="105156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82" name="Google Shape;82;g237912a1bcc_0_9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237912a1bcc_0_9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237912a1bcc_0_9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g237912a1bcc_0_8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g237912a1bcc_0_8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g237912a1bcc_0_8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g237912a1bcc_0_8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g237912a1bcc_0_8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Georgia"/>
              <a:buNone/>
            </a:pPr>
            <a:r>
              <a:rPr lang="en-US"/>
              <a:t>The Virginia Literacy Act</a:t>
            </a:r>
            <a:endParaRPr/>
          </a:p>
        </p:txBody>
      </p:sp>
      <p:sp>
        <p:nvSpPr>
          <p:cNvPr id="150" name="Google Shape;150;p1"/>
          <p:cNvSpPr txBox="1">
            <a:spLocks noGrp="1"/>
          </p:cNvSpPr>
          <p:nvPr>
            <p:ph type="subTitle" idx="1"/>
          </p:nvPr>
        </p:nvSpPr>
        <p:spPr>
          <a:xfrm>
            <a:off x="838199" y="3636221"/>
            <a:ext cx="6672943"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latin typeface="Georgia"/>
                <a:ea typeface="Georgia"/>
                <a:cs typeface="Georgia"/>
                <a:sym typeface="Georgia"/>
              </a:rPr>
              <a:t>First Review of Core Instruction Program Guide</a:t>
            </a:r>
            <a:endParaRPr>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37912a1bcc_0_850"/>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Two-Phase Process</a:t>
            </a:r>
            <a:endParaRPr/>
          </a:p>
        </p:txBody>
      </p:sp>
      <p:sp>
        <p:nvSpPr>
          <p:cNvPr id="247" name="Google Shape;247;g237912a1bcc_0_8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3" name="Text Placeholder 2">
            <a:extLst>
              <a:ext uri="{FF2B5EF4-FFF2-40B4-BE49-F238E27FC236}">
                <a16:creationId xmlns:a16="http://schemas.microsoft.com/office/drawing/2014/main" id="{24870A69-BA65-765A-5084-686B935B5067}"/>
              </a:ext>
            </a:extLst>
          </p:cNvPr>
          <p:cNvSpPr>
            <a:spLocks noGrp="1"/>
          </p:cNvSpPr>
          <p:nvPr>
            <p:ph type="body" idx="1"/>
          </p:nvPr>
        </p:nvSpPr>
        <p:spPr>
          <a:xfrm>
            <a:off x="453101" y="1115766"/>
            <a:ext cx="11003690" cy="823800"/>
          </a:xfrm>
        </p:spPr>
        <p:txBody>
          <a:bodyPr>
            <a:normAutofit/>
          </a:bodyPr>
          <a:lstStyle/>
          <a:p>
            <a:r>
              <a:rPr lang="en-US" b="0" dirty="0">
                <a:solidFill>
                  <a:schemeClr val="tx1"/>
                </a:solidFill>
                <a:latin typeface="Georgia"/>
              </a:rPr>
              <a:t>To ensure alignment, the VDOE, with VLP, employed a two-phase process:</a:t>
            </a:r>
          </a:p>
        </p:txBody>
      </p:sp>
      <p:graphicFrame>
        <p:nvGraphicFramePr>
          <p:cNvPr id="10" name="Table 10">
            <a:extLst>
              <a:ext uri="{FF2B5EF4-FFF2-40B4-BE49-F238E27FC236}">
                <a16:creationId xmlns:a16="http://schemas.microsoft.com/office/drawing/2014/main" id="{ECE855BF-E2F0-93B0-6C3E-32704BCC8456}"/>
              </a:ext>
            </a:extLst>
          </p:cNvPr>
          <p:cNvGraphicFramePr>
            <a:graphicFrameLocks noGrp="1"/>
          </p:cNvGraphicFramePr>
          <p:nvPr>
            <p:extLst>
              <p:ext uri="{D42A27DB-BD31-4B8C-83A1-F6EECF244321}">
                <p14:modId xmlns:p14="http://schemas.microsoft.com/office/powerpoint/2010/main" val="1939338750"/>
              </p:ext>
            </p:extLst>
          </p:nvPr>
        </p:nvGraphicFramePr>
        <p:xfrm>
          <a:off x="796120" y="2058536"/>
          <a:ext cx="10827177" cy="4258783"/>
        </p:xfrm>
        <a:graphic>
          <a:graphicData uri="http://schemas.openxmlformats.org/drawingml/2006/table">
            <a:tbl>
              <a:tblPr firstRow="1" bandRow="1">
                <a:tableStyleId>{5C22544A-7EE6-4342-B048-85BDC9FD1C3A}</a:tableStyleId>
              </a:tblPr>
              <a:tblGrid>
                <a:gridCol w="1762835">
                  <a:extLst>
                    <a:ext uri="{9D8B030D-6E8A-4147-A177-3AD203B41FA5}">
                      <a16:colId xmlns:a16="http://schemas.microsoft.com/office/drawing/2014/main" val="1200299985"/>
                    </a:ext>
                  </a:extLst>
                </a:gridCol>
                <a:gridCol w="4475251">
                  <a:extLst>
                    <a:ext uri="{9D8B030D-6E8A-4147-A177-3AD203B41FA5}">
                      <a16:colId xmlns:a16="http://schemas.microsoft.com/office/drawing/2014/main" val="1530059707"/>
                    </a:ext>
                  </a:extLst>
                </a:gridCol>
                <a:gridCol w="4589091">
                  <a:extLst>
                    <a:ext uri="{9D8B030D-6E8A-4147-A177-3AD203B41FA5}">
                      <a16:colId xmlns:a16="http://schemas.microsoft.com/office/drawing/2014/main" val="2700001413"/>
                    </a:ext>
                  </a:extLst>
                </a:gridCol>
              </a:tblGrid>
              <a:tr h="540223">
                <a:tc>
                  <a:txBody>
                    <a:bodyPr/>
                    <a:lstStyle/>
                    <a:p>
                      <a:endParaRPr lang="en-US" sz="2000" dirty="0">
                        <a:latin typeface="Georgia"/>
                      </a:endParaRPr>
                    </a:p>
                  </a:txBody>
                  <a:tcPr/>
                </a:tc>
                <a:tc>
                  <a:txBody>
                    <a:bodyPr/>
                    <a:lstStyle/>
                    <a:p>
                      <a:pPr algn="ctr"/>
                      <a:r>
                        <a:rPr lang="en-US" sz="2000" dirty="0">
                          <a:latin typeface="Georgia"/>
                        </a:rPr>
                        <a:t>Phase I</a:t>
                      </a:r>
                      <a:endParaRPr lang="en-US" sz="2000" dirty="0" err="1">
                        <a:latin typeface="Georgia"/>
                      </a:endParaRPr>
                    </a:p>
                  </a:txBody>
                  <a:tcPr anchor="ctr"/>
                </a:tc>
                <a:tc>
                  <a:txBody>
                    <a:bodyPr/>
                    <a:lstStyle/>
                    <a:p>
                      <a:pPr algn="ctr"/>
                      <a:r>
                        <a:rPr lang="en-US" sz="2000" dirty="0">
                          <a:latin typeface="Georgia"/>
                        </a:rPr>
                        <a:t>Phase II</a:t>
                      </a:r>
                    </a:p>
                  </a:txBody>
                  <a:tcPr anchor="ctr"/>
                </a:tc>
                <a:extLst>
                  <a:ext uri="{0D108BD9-81ED-4DB2-BD59-A6C34878D82A}">
                    <a16:rowId xmlns:a16="http://schemas.microsoft.com/office/drawing/2014/main" val="967376486"/>
                  </a:ext>
                </a:extLst>
              </a:tr>
              <a:tr h="370840">
                <a:tc>
                  <a:txBody>
                    <a:bodyPr/>
                    <a:lstStyle/>
                    <a:p>
                      <a:r>
                        <a:rPr lang="en-US" sz="2000" b="1" dirty="0">
                          <a:latin typeface="Georgia"/>
                        </a:rPr>
                        <a:t>Objective</a:t>
                      </a:r>
                    </a:p>
                  </a:txBody>
                  <a:tcPr/>
                </a:tc>
                <a:tc>
                  <a:txBody>
                    <a:bodyPr/>
                    <a:lstStyle/>
                    <a:p>
                      <a:pPr lvl="0" algn="l">
                        <a:lnSpc>
                          <a:spcPct val="100000"/>
                        </a:lnSpc>
                        <a:spcBef>
                          <a:spcPts val="0"/>
                        </a:spcBef>
                        <a:spcAft>
                          <a:spcPts val="0"/>
                        </a:spcAft>
                        <a:buNone/>
                      </a:pPr>
                      <a:r>
                        <a:rPr lang="en-US" sz="2000" b="0" i="0" u="none" strike="noStrike" noProof="0" dirty="0">
                          <a:solidFill>
                            <a:schemeClr val="tx1"/>
                          </a:solidFill>
                          <a:latin typeface="Georgia"/>
                        </a:rPr>
                        <a:t>Ensure programs are aligned to science-based reading research, as well as Virginia Standards of Learning</a:t>
                      </a:r>
                      <a:endParaRPr lang="en-US" sz="2000" b="0" i="0" u="none" strike="noStrike" noProof="0" dirty="0"/>
                    </a:p>
                  </a:txBody>
                  <a:tcPr/>
                </a:tc>
                <a:tc>
                  <a:txBody>
                    <a:bodyPr/>
                    <a:lstStyle/>
                    <a:p>
                      <a:pPr lvl="0" algn="l">
                        <a:lnSpc>
                          <a:spcPct val="100000"/>
                        </a:lnSpc>
                        <a:spcBef>
                          <a:spcPts val="0"/>
                        </a:spcBef>
                        <a:spcAft>
                          <a:spcPts val="0"/>
                        </a:spcAft>
                        <a:buNone/>
                      </a:pPr>
                      <a:r>
                        <a:rPr lang="en-US" sz="2000" b="0" i="0" u="none" strike="noStrike" noProof="0" dirty="0">
                          <a:solidFill>
                            <a:schemeClr val="tx1"/>
                          </a:solidFill>
                          <a:latin typeface="Georgia"/>
                        </a:rPr>
                        <a:t>Delve deep into program and all materials to determine how aligned the program is to science-based reading research</a:t>
                      </a:r>
                      <a:endParaRPr lang="en-US" sz="2000" b="0" i="0" u="none" strike="noStrike" noProof="0" dirty="0"/>
                    </a:p>
                  </a:txBody>
                  <a:tcPr/>
                </a:tc>
                <a:extLst>
                  <a:ext uri="{0D108BD9-81ED-4DB2-BD59-A6C34878D82A}">
                    <a16:rowId xmlns:a16="http://schemas.microsoft.com/office/drawing/2014/main" val="82476481"/>
                  </a:ext>
                </a:extLst>
              </a:tr>
              <a:tr h="370840">
                <a:tc>
                  <a:txBody>
                    <a:bodyPr/>
                    <a:lstStyle/>
                    <a:p>
                      <a:r>
                        <a:rPr lang="en-US" sz="2000" b="1" dirty="0">
                          <a:latin typeface="Georgia"/>
                        </a:rPr>
                        <a:t>Duration </a:t>
                      </a:r>
                    </a:p>
                  </a:txBody>
                  <a:tcPr/>
                </a:tc>
                <a:tc>
                  <a:txBody>
                    <a:bodyPr/>
                    <a:lstStyle/>
                    <a:p>
                      <a:r>
                        <a:rPr lang="en-US" sz="2000" dirty="0">
                          <a:latin typeface="Georgia"/>
                        </a:rPr>
                        <a:t>4 weeks</a:t>
                      </a:r>
                    </a:p>
                  </a:txBody>
                  <a:tcPr/>
                </a:tc>
                <a:tc>
                  <a:txBody>
                    <a:bodyPr/>
                    <a:lstStyle/>
                    <a:p>
                      <a:r>
                        <a:rPr lang="en-US" sz="2000" dirty="0">
                          <a:latin typeface="Georgia"/>
                        </a:rPr>
                        <a:t>8 weeks </a:t>
                      </a:r>
                    </a:p>
                  </a:txBody>
                  <a:tcPr/>
                </a:tc>
                <a:extLst>
                  <a:ext uri="{0D108BD9-81ED-4DB2-BD59-A6C34878D82A}">
                    <a16:rowId xmlns:a16="http://schemas.microsoft.com/office/drawing/2014/main" val="3305842267"/>
                  </a:ext>
                </a:extLst>
              </a:tr>
              <a:tr h="370839">
                <a:tc>
                  <a:txBody>
                    <a:bodyPr/>
                    <a:lstStyle/>
                    <a:p>
                      <a:pPr lvl="0">
                        <a:buNone/>
                      </a:pPr>
                      <a:r>
                        <a:rPr lang="en-US" sz="2000" b="1" dirty="0">
                          <a:latin typeface="Georgia"/>
                        </a:rPr>
                        <a:t>Focus of Evaluation</a:t>
                      </a:r>
                    </a:p>
                  </a:txBody>
                  <a:tcPr/>
                </a:tc>
                <a:tc>
                  <a:txBody>
                    <a:bodyPr/>
                    <a:lstStyle/>
                    <a:p>
                      <a:pPr lvl="0">
                        <a:buNone/>
                      </a:pPr>
                      <a:r>
                        <a:rPr lang="en-US" sz="2000" dirty="0">
                          <a:latin typeface="Georgia"/>
                        </a:rPr>
                        <a:t>Programs were assessed using a broad evaluative rubric</a:t>
                      </a:r>
                    </a:p>
                  </a:txBody>
                  <a:tcPr/>
                </a:tc>
                <a:tc>
                  <a:txBody>
                    <a:bodyPr/>
                    <a:lstStyle/>
                    <a:p>
                      <a:pPr lvl="0">
                        <a:buNone/>
                      </a:pPr>
                      <a:r>
                        <a:rPr lang="en-US" sz="2000" b="0" i="0" u="none" strike="noStrike" noProof="0" dirty="0">
                          <a:solidFill>
                            <a:schemeClr val="tx1"/>
                          </a:solidFill>
                          <a:latin typeface="Georgia"/>
                        </a:rPr>
                        <a:t>Programs were assessed using detailed evaluation of all components of literacy instruction</a:t>
                      </a:r>
                      <a:endParaRPr lang="en-US" dirty="0"/>
                    </a:p>
                  </a:txBody>
                  <a:tcPr/>
                </a:tc>
                <a:extLst>
                  <a:ext uri="{0D108BD9-81ED-4DB2-BD59-A6C34878D82A}">
                    <a16:rowId xmlns:a16="http://schemas.microsoft.com/office/drawing/2014/main" val="3072091065"/>
                  </a:ext>
                </a:extLst>
              </a:tr>
              <a:tr h="370840">
                <a:tc>
                  <a:txBody>
                    <a:bodyPr/>
                    <a:lstStyle/>
                    <a:p>
                      <a:r>
                        <a:rPr lang="en-US" sz="2000" b="1" dirty="0">
                          <a:latin typeface="Georgia"/>
                        </a:rPr>
                        <a:t>Impact</a:t>
                      </a:r>
                    </a:p>
                  </a:txBody>
                  <a:tcPr/>
                </a:tc>
                <a:tc>
                  <a:txBody>
                    <a:bodyPr/>
                    <a:lstStyle/>
                    <a:p>
                      <a:r>
                        <a:rPr lang="en-US" sz="2000" dirty="0">
                          <a:latin typeface="Georgia"/>
                        </a:rPr>
                        <a:t>Programs that were clearly misaligned did not move to Phase II (e.g., programs with three cueing) </a:t>
                      </a:r>
                    </a:p>
                  </a:txBody>
                  <a:tcPr/>
                </a:tc>
                <a:tc>
                  <a:txBody>
                    <a:bodyPr/>
                    <a:lstStyle/>
                    <a:p>
                      <a:pPr lvl="0">
                        <a:buNone/>
                      </a:pPr>
                      <a:r>
                        <a:rPr lang="en-US" sz="2000" b="0" i="0" u="none" strike="noStrike" noProof="0" dirty="0">
                          <a:latin typeface="Georgia"/>
                        </a:rPr>
                        <a:t>Programs that were not recommended may address gaps and apply during Phase II of the next cycle</a:t>
                      </a:r>
                    </a:p>
                  </a:txBody>
                  <a:tcPr/>
                </a:tc>
                <a:extLst>
                  <a:ext uri="{0D108BD9-81ED-4DB2-BD59-A6C34878D82A}">
                    <a16:rowId xmlns:a16="http://schemas.microsoft.com/office/drawing/2014/main" val="196745241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1d21c9c4cd_0_14"/>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Opportunity to Appeal</a:t>
            </a:r>
            <a:endParaRPr/>
          </a:p>
        </p:txBody>
      </p:sp>
      <p:sp>
        <p:nvSpPr>
          <p:cNvPr id="254" name="Google Shape;254;g21d21c9c4cd_0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55" name="Google Shape;255;g21d21c9c4cd_0_14"/>
          <p:cNvSpPr txBox="1"/>
          <p:nvPr/>
        </p:nvSpPr>
        <p:spPr>
          <a:xfrm>
            <a:off x="255614" y="2344776"/>
            <a:ext cx="5129185" cy="4456445"/>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600"/>
              </a:spcBef>
              <a:spcAft>
                <a:spcPts val="0"/>
              </a:spcAft>
              <a:buClr>
                <a:schemeClr val="accent1"/>
              </a:buClr>
              <a:buSzPts val="2000"/>
              <a:buFont typeface="Arial"/>
              <a:buNone/>
            </a:pPr>
            <a:r>
              <a:rPr lang="en-US" sz="2400" b="0" i="0" u="none" strike="noStrike" cap="none" dirty="0">
                <a:solidFill>
                  <a:schemeClr val="tx1"/>
                </a:solidFill>
                <a:latin typeface="Georgia"/>
                <a:ea typeface="Georgia"/>
                <a:cs typeface="Georgia"/>
                <a:sym typeface="Georgia"/>
              </a:rPr>
              <a:t>Review teams, facilitators, and additional literacy experts evaluated additional evidence provided and made a final determination for each program. </a:t>
            </a:r>
            <a:endParaRPr sz="2400" b="0" i="0" u="none" strike="noStrike" cap="none" dirty="0">
              <a:solidFill>
                <a:schemeClr val="tx1"/>
              </a:solidFill>
              <a:latin typeface="Georgia"/>
              <a:ea typeface="Georgia"/>
              <a:cs typeface="Georgia"/>
              <a:sym typeface="Georgia"/>
            </a:endParaRPr>
          </a:p>
          <a:p>
            <a:pPr marL="457200" marR="0" lvl="0" indent="-374650" algn="l" rtl="0">
              <a:lnSpc>
                <a:spcPct val="100000"/>
              </a:lnSpc>
              <a:spcBef>
                <a:spcPts val="600"/>
              </a:spcBef>
              <a:spcAft>
                <a:spcPts val="0"/>
              </a:spcAft>
              <a:buClr>
                <a:schemeClr val="dk1"/>
              </a:buClr>
              <a:buSzPts val="23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2 programs appealed in Phase I</a:t>
            </a:r>
            <a:endParaRPr sz="2400" b="0" i="0" u="none" strike="noStrike" cap="none" dirty="0">
              <a:solidFill>
                <a:schemeClr val="tx1"/>
              </a:solidFill>
              <a:latin typeface="Georgia"/>
              <a:ea typeface="Georgia"/>
              <a:cs typeface="Georgia"/>
              <a:sym typeface="Georgia"/>
            </a:endParaRPr>
          </a:p>
          <a:p>
            <a:pPr marL="457200" marR="0" lvl="0" indent="-374650" algn="l" rtl="0">
              <a:lnSpc>
                <a:spcPct val="100000"/>
              </a:lnSpc>
              <a:spcBef>
                <a:spcPts val="600"/>
              </a:spcBef>
              <a:spcAft>
                <a:spcPts val="0"/>
              </a:spcAft>
              <a:buClr>
                <a:schemeClr val="dk1"/>
              </a:buClr>
              <a:buSzPts val="23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3 programs appealed in Phase II</a:t>
            </a:r>
            <a:endParaRPr sz="2400" b="0" i="0" u="none" strike="noStrike" cap="none" dirty="0">
              <a:solidFill>
                <a:schemeClr val="tx1"/>
              </a:solidFill>
              <a:latin typeface="Georgia"/>
              <a:ea typeface="Georgia"/>
              <a:cs typeface="Georgia"/>
              <a:sym typeface="Georgia"/>
            </a:endParaRPr>
          </a:p>
          <a:p>
            <a:pPr marL="0" marR="0" lvl="0" indent="0" algn="l" rtl="0">
              <a:lnSpc>
                <a:spcPct val="100000"/>
              </a:lnSpc>
              <a:spcBef>
                <a:spcPts val="600"/>
              </a:spcBef>
              <a:spcAft>
                <a:spcPts val="0"/>
              </a:spcAft>
              <a:buClr>
                <a:srgbClr val="000000"/>
              </a:buClr>
              <a:buSzPts val="1100"/>
              <a:buFont typeface="Arial"/>
              <a:buNone/>
            </a:pPr>
            <a:endParaRPr sz="600" b="0" i="0" u="none" strike="noStrike" cap="none" dirty="0">
              <a:solidFill>
                <a:schemeClr val="tx1"/>
              </a:solidFill>
              <a:latin typeface="Georgia"/>
              <a:ea typeface="Georgia"/>
              <a:cs typeface="Georgia"/>
              <a:sym typeface="Georgia"/>
            </a:endParaRPr>
          </a:p>
          <a:p>
            <a:pPr marL="0" marR="0" lvl="0" indent="0" algn="l" rtl="0">
              <a:lnSpc>
                <a:spcPct val="100000"/>
              </a:lnSpc>
              <a:spcBef>
                <a:spcPts val="600"/>
              </a:spcBef>
              <a:spcAft>
                <a:spcPts val="0"/>
              </a:spcAft>
              <a:buClr>
                <a:srgbClr val="000000"/>
              </a:buClr>
              <a:buSzPts val="2300"/>
              <a:buFont typeface="Arial"/>
              <a:buNone/>
            </a:pPr>
            <a:r>
              <a:rPr lang="en-US" sz="2400" b="0" i="0" u="none" strike="noStrike" cap="none" dirty="0">
                <a:solidFill>
                  <a:schemeClr val="tx1"/>
                </a:solidFill>
                <a:latin typeface="Georgia"/>
                <a:ea typeface="Georgia"/>
                <a:cs typeface="Georgia"/>
                <a:sym typeface="Georgia"/>
              </a:rPr>
              <a:t>These appeals did not result in any changes in determination.</a:t>
            </a:r>
            <a:endParaRPr sz="2400" b="0" i="0" u="none" strike="noStrike" cap="none" dirty="0">
              <a:solidFill>
                <a:schemeClr val="tx1"/>
              </a:solidFill>
              <a:latin typeface="Georgia"/>
              <a:ea typeface="Georgia"/>
              <a:cs typeface="Georgia"/>
              <a:sym typeface="Georgia"/>
            </a:endParaRPr>
          </a:p>
        </p:txBody>
      </p:sp>
      <p:sp>
        <p:nvSpPr>
          <p:cNvPr id="2" name="TextBox 1">
            <a:extLst>
              <a:ext uri="{FF2B5EF4-FFF2-40B4-BE49-F238E27FC236}">
                <a16:creationId xmlns:a16="http://schemas.microsoft.com/office/drawing/2014/main" id="{435F970A-4BC8-7D18-89F5-FE92E81FC8E8}"/>
              </a:ext>
            </a:extLst>
          </p:cNvPr>
          <p:cNvSpPr txBox="1"/>
          <p:nvPr/>
        </p:nvSpPr>
        <p:spPr>
          <a:xfrm>
            <a:off x="265775" y="1586141"/>
            <a:ext cx="11465282" cy="1046440"/>
          </a:xfrm>
          <a:prstGeom prst="rect">
            <a:avLst/>
          </a:prstGeom>
          <a:noFill/>
        </p:spPr>
        <p:txBody>
          <a:bodyPr wrap="square" rtlCol="0">
            <a:spAutoFit/>
          </a:bodyPr>
          <a:lstStyle/>
          <a:p>
            <a:pPr>
              <a:spcBef>
                <a:spcPts val="600"/>
              </a:spcBef>
            </a:pPr>
            <a:r>
              <a:rPr lang="en-US" sz="2400" b="0" i="0" u="none" strike="noStrike" cap="none" dirty="0">
                <a:solidFill>
                  <a:schemeClr val="tx1"/>
                </a:solidFill>
                <a:latin typeface="Georgia"/>
                <a:ea typeface="Georgia"/>
                <a:cs typeface="Georgia"/>
                <a:sym typeface="Georgia"/>
              </a:rPr>
              <a:t>Vendors that did not meet expectations had an opportunity to appeal after each phase. </a:t>
            </a:r>
          </a:p>
          <a:p>
            <a:endParaRPr lang="en-US" dirty="0"/>
          </a:p>
        </p:txBody>
      </p:sp>
      <p:pic>
        <p:nvPicPr>
          <p:cNvPr id="1026" name="Picture 2">
            <a:extLst>
              <a:ext uri="{FF2B5EF4-FFF2-40B4-BE49-F238E27FC236}">
                <a16:creationId xmlns:a16="http://schemas.microsoft.com/office/drawing/2014/main" id="{B6FDD3E7-D81A-6E0A-D506-2F82CB55C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519" y="2510661"/>
            <a:ext cx="6257027" cy="310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3aeba9a685_3_18"/>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SzPts val="4800"/>
              <a:buNone/>
            </a:pPr>
            <a:r>
              <a:rPr lang="en-US" dirty="0"/>
              <a:t>Alignment with Textbook Adoption</a:t>
            </a:r>
            <a:endParaRPr dirty="0"/>
          </a:p>
        </p:txBody>
      </p:sp>
      <p:sp>
        <p:nvSpPr>
          <p:cNvPr id="263" name="Google Shape;263;g23aeba9a685_3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264" name="Google Shape;264;g23aeba9a685_3_18"/>
          <p:cNvSpPr txBox="1">
            <a:spLocks noGrp="1"/>
          </p:cNvSpPr>
          <p:nvPr>
            <p:ph type="body" idx="1"/>
          </p:nvPr>
        </p:nvSpPr>
        <p:spPr>
          <a:xfrm>
            <a:off x="691850" y="1440435"/>
            <a:ext cx="11011500" cy="4718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2400" dirty="0">
                <a:solidFill>
                  <a:schemeClr val="tx1"/>
                </a:solidFill>
                <a:latin typeface="Georgia"/>
                <a:ea typeface="Georgia"/>
                <a:cs typeface="Georgia"/>
                <a:sym typeface="Georgia"/>
              </a:rPr>
              <a:t>To support local procurement, the VDOE worked with VLP to align this review process with the textbook adoption process by: </a:t>
            </a:r>
            <a:endParaRPr sz="2400" dirty="0">
              <a:solidFill>
                <a:schemeClr val="tx1"/>
              </a:solidFill>
              <a:latin typeface="Georgia"/>
              <a:ea typeface="Georgia"/>
              <a:cs typeface="Georgia"/>
              <a:sym typeface="Georgia"/>
            </a:endParaRPr>
          </a:p>
          <a:p>
            <a:pPr marL="463550" lvl="0" algn="l" rtl="0">
              <a:lnSpc>
                <a:spcPct val="100000"/>
              </a:lnSpc>
              <a:spcBef>
                <a:spcPts val="1000"/>
              </a:spcBef>
              <a:spcAft>
                <a:spcPts val="0"/>
              </a:spcAft>
              <a:buClr>
                <a:srgbClr val="003A70"/>
              </a:buClr>
              <a:buSzPct val="100000"/>
              <a:buFont typeface="Arial" panose="020B0604020202020204" pitchFamily="34" charset="0"/>
              <a:buChar char="•"/>
            </a:pPr>
            <a:r>
              <a:rPr lang="en-US" sz="2400" dirty="0">
                <a:solidFill>
                  <a:schemeClr val="tx1"/>
                </a:solidFill>
                <a:latin typeface="Georgia"/>
                <a:ea typeface="Georgia"/>
                <a:cs typeface="Georgia"/>
                <a:sym typeface="Georgia"/>
              </a:rPr>
              <a:t>Requiring vendors to complete all certification forms;</a:t>
            </a:r>
            <a:endParaRPr sz="2400" dirty="0">
              <a:solidFill>
                <a:schemeClr val="tx1"/>
              </a:solidFill>
              <a:latin typeface="Georgia"/>
              <a:ea typeface="Georgia"/>
              <a:cs typeface="Georgia"/>
              <a:sym typeface="Georgia"/>
            </a:endParaRPr>
          </a:p>
          <a:p>
            <a:pPr marL="463550" lvl="0" algn="l" rtl="0">
              <a:lnSpc>
                <a:spcPct val="100000"/>
              </a:lnSpc>
              <a:spcBef>
                <a:spcPts val="1000"/>
              </a:spcBef>
              <a:spcAft>
                <a:spcPts val="0"/>
              </a:spcAft>
              <a:buClr>
                <a:srgbClr val="003A70"/>
              </a:buClr>
              <a:buSzPct val="100000"/>
              <a:buFont typeface="Arial" panose="020B0604020202020204" pitchFamily="34" charset="0"/>
              <a:buChar char="•"/>
            </a:pPr>
            <a:r>
              <a:rPr lang="en-US" sz="2400" dirty="0">
                <a:solidFill>
                  <a:schemeClr val="tx1"/>
                </a:solidFill>
                <a:latin typeface="Georgia"/>
                <a:ea typeface="Georgia"/>
                <a:cs typeface="Georgia"/>
                <a:sym typeface="Georgia"/>
              </a:rPr>
              <a:t>Demonstrating correlations with the Standards of Learning (SOLs);</a:t>
            </a:r>
            <a:endParaRPr sz="2400" dirty="0">
              <a:solidFill>
                <a:schemeClr val="tx1"/>
              </a:solidFill>
              <a:latin typeface="Georgia"/>
              <a:ea typeface="Georgia"/>
              <a:cs typeface="Georgia"/>
              <a:sym typeface="Georgia"/>
            </a:endParaRPr>
          </a:p>
          <a:p>
            <a:pPr marL="463550">
              <a:lnSpc>
                <a:spcPct val="100000"/>
              </a:lnSpc>
              <a:buClr>
                <a:srgbClr val="003A70"/>
              </a:buClr>
              <a:buSzPct val="100000"/>
              <a:buFont typeface="Arial" panose="020B0604020202020204" pitchFamily="34" charset="0"/>
              <a:buChar char="•"/>
            </a:pPr>
            <a:r>
              <a:rPr lang="en-US" sz="2400" dirty="0">
                <a:solidFill>
                  <a:schemeClr val="tx1"/>
                </a:solidFill>
                <a:latin typeface="Georgia"/>
                <a:ea typeface="Georgia"/>
                <a:cs typeface="Georgia"/>
                <a:sym typeface="Georgia"/>
              </a:rPr>
              <a:t>Soliciting reviewers who included educators and content specialists, represented all regions of Virginia and completed conflict of interest forms; </a:t>
            </a:r>
            <a:endParaRPr sz="2400" dirty="0">
              <a:solidFill>
                <a:schemeClr val="tx1"/>
              </a:solidFill>
              <a:latin typeface="Georgia"/>
              <a:ea typeface="Georgia"/>
              <a:cs typeface="Georgia"/>
              <a:sym typeface="Georgia"/>
            </a:endParaRPr>
          </a:p>
          <a:p>
            <a:pPr marL="463550" lvl="0" algn="l" rtl="0">
              <a:lnSpc>
                <a:spcPct val="100000"/>
              </a:lnSpc>
              <a:spcBef>
                <a:spcPts val="1000"/>
              </a:spcBef>
              <a:spcAft>
                <a:spcPts val="0"/>
              </a:spcAft>
              <a:buClr>
                <a:srgbClr val="003A70"/>
              </a:buClr>
              <a:buSzPct val="100000"/>
              <a:buFont typeface="Arial" panose="020B0604020202020204" pitchFamily="34" charset="0"/>
              <a:buChar char="•"/>
            </a:pPr>
            <a:r>
              <a:rPr lang="en-US" sz="2400" dirty="0">
                <a:solidFill>
                  <a:schemeClr val="tx1"/>
                </a:solidFill>
                <a:latin typeface="Georgia"/>
                <a:ea typeface="Georgia"/>
                <a:cs typeface="Georgia"/>
                <a:sym typeface="Georgia"/>
              </a:rPr>
              <a:t>Providing for public examination of materials prior to final review by the Board; and</a:t>
            </a:r>
            <a:endParaRPr sz="2400" dirty="0">
              <a:solidFill>
                <a:schemeClr val="tx1"/>
              </a:solidFill>
              <a:latin typeface="Georgia"/>
              <a:ea typeface="Georgia"/>
              <a:cs typeface="Georgia"/>
              <a:sym typeface="Georgia"/>
            </a:endParaRPr>
          </a:p>
          <a:p>
            <a:pPr marL="463550" lvl="0" algn="l" rtl="0">
              <a:lnSpc>
                <a:spcPct val="100000"/>
              </a:lnSpc>
              <a:spcBef>
                <a:spcPts val="1000"/>
              </a:spcBef>
              <a:spcAft>
                <a:spcPts val="1000"/>
              </a:spcAft>
              <a:buClr>
                <a:srgbClr val="003A70"/>
              </a:buClr>
              <a:buSzPct val="100000"/>
              <a:buFont typeface="Arial" panose="020B0604020202020204" pitchFamily="34" charset="0"/>
              <a:buChar char="•"/>
            </a:pPr>
            <a:r>
              <a:rPr lang="en-US" sz="2400" dirty="0">
                <a:solidFill>
                  <a:schemeClr val="tx1"/>
                </a:solidFill>
                <a:latin typeface="Georgia"/>
                <a:ea typeface="Georgia"/>
                <a:cs typeface="Georgia"/>
                <a:sym typeface="Georgia"/>
              </a:rPr>
              <a:t>Establishing a mechanism for ongoing public comment.</a:t>
            </a:r>
            <a:endParaRPr sz="2400" dirty="0">
              <a:solidFill>
                <a:schemeClr val="tx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800"/>
              <a:t>Core Instructional Program Guide</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1d21c9c4cd_0_31"/>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dirty="0"/>
              <a:t>Core Instructional Program Guide</a:t>
            </a:r>
            <a:endParaRPr dirty="0"/>
          </a:p>
        </p:txBody>
      </p:sp>
      <p:sp>
        <p:nvSpPr>
          <p:cNvPr id="276" name="Google Shape;276;g21d21c9c4cd_0_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77" name="Google Shape;277;g21d21c9c4cd_0_31"/>
          <p:cNvSpPr txBox="1"/>
          <p:nvPr/>
        </p:nvSpPr>
        <p:spPr>
          <a:xfrm>
            <a:off x="618494" y="1538146"/>
            <a:ext cx="11380465" cy="4706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Aft>
                <a:spcPts val="0"/>
              </a:spcAft>
              <a:buClr>
                <a:schemeClr val="accent1"/>
              </a:buClr>
              <a:buSzPts val="2000"/>
              <a:buFont typeface="Arial"/>
              <a:buNone/>
            </a:pPr>
            <a:r>
              <a:rPr lang="en-US" sz="2400" i="0" u="none" strike="noStrike" cap="none" dirty="0">
                <a:solidFill>
                  <a:schemeClr val="tx1"/>
                </a:solidFill>
                <a:latin typeface="Georgia"/>
                <a:ea typeface="Georgia"/>
                <a:cs typeface="Georgia"/>
                <a:sym typeface="Georgia"/>
              </a:rPr>
              <a:t>The Core Instructional Program Guide aims to clearly communicate the results of this rigorous review process and to equip educators and decision makers with the necessary information to determine what program will best support the literacy instruction of students in their division. </a:t>
            </a:r>
            <a:endParaRPr sz="2400" i="0" u="none" strike="noStrike" cap="none" dirty="0">
              <a:solidFill>
                <a:schemeClr val="tx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lang="en-US" sz="600" b="0" i="0" u="none" strike="noStrike" cap="none" dirty="0">
              <a:solidFill>
                <a:schemeClr val="tx1"/>
              </a:solidFill>
              <a:latin typeface="Georgia"/>
              <a:ea typeface="Georgia"/>
              <a:cs typeface="Georgia"/>
              <a:sym typeface="Georgia"/>
            </a:endParaRPr>
          </a:p>
          <a:p>
            <a:pPr marL="0" marR="0" lvl="0" indent="0" algn="l" rtl="0">
              <a:lnSpc>
                <a:spcPct val="100000"/>
              </a:lnSpc>
              <a:spcBef>
                <a:spcPts val="1000"/>
              </a:spcBef>
              <a:spcAft>
                <a:spcPts val="0"/>
              </a:spcAft>
              <a:buClr>
                <a:srgbClr val="000000"/>
              </a:buClr>
              <a:buSzPts val="2400"/>
              <a:buFont typeface="Arial"/>
              <a:buNone/>
            </a:pPr>
            <a:r>
              <a:rPr lang="en-US" sz="2400" b="0" i="0" u="none" strike="noStrike" cap="none" dirty="0">
                <a:solidFill>
                  <a:schemeClr val="tx1"/>
                </a:solidFill>
                <a:latin typeface="Georgia"/>
                <a:ea typeface="Georgia"/>
                <a:cs typeface="Georgia"/>
                <a:sym typeface="Georgia"/>
              </a:rPr>
              <a:t>This guide includes:</a:t>
            </a:r>
            <a:endParaRPr sz="2400" b="0" i="0" u="none" strike="noStrike" cap="none" dirty="0">
              <a:solidFill>
                <a:schemeClr val="tx1"/>
              </a:solidFill>
              <a:latin typeface="Georgia"/>
              <a:ea typeface="Georgia"/>
              <a:cs typeface="Georgia"/>
              <a:sym typeface="Georgia"/>
            </a:endParaRPr>
          </a:p>
          <a:p>
            <a:pPr marL="457200" marR="0" lvl="0" indent="-381000" algn="l" rtl="0">
              <a:lnSpc>
                <a:spcPct val="100000"/>
              </a:lnSpc>
              <a:spcBef>
                <a:spcPts val="1000"/>
              </a:spcBef>
              <a:spcAft>
                <a:spcPts val="0"/>
              </a:spcAft>
              <a:buClr>
                <a:schemeClr val="dk1"/>
              </a:buClr>
              <a:buSzPts val="2400"/>
              <a:buFont typeface="Georgia"/>
              <a:buAutoNum type="arabicPeriod"/>
            </a:pPr>
            <a:r>
              <a:rPr lang="en-US" sz="24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 list of K-3 core instructional programs </a:t>
            </a:r>
            <a:r>
              <a:rPr lang="en-US" sz="2400" b="0" i="0" u="none" strike="noStrike" cap="none" dirty="0">
                <a:solidFill>
                  <a:schemeClr val="tx1"/>
                </a:solidFill>
                <a:latin typeface="Georgia"/>
                <a:ea typeface="Georgia"/>
                <a:cs typeface="Georgia"/>
                <a:sym typeface="Georgia"/>
              </a:rPr>
              <a:t>that Virginia educators determined to:</a:t>
            </a:r>
            <a:endParaRPr sz="2400" b="0" i="0" u="none" strike="noStrike" cap="none" dirty="0">
              <a:solidFill>
                <a:schemeClr val="tx1"/>
              </a:solidFill>
              <a:latin typeface="Georgia"/>
              <a:ea typeface="Georgia"/>
              <a:cs typeface="Georgia"/>
              <a:sym typeface="Georgia"/>
            </a:endParaRPr>
          </a:p>
          <a:p>
            <a:pPr marL="914400" marR="0" lvl="1" indent="-381000" algn="l" rtl="0">
              <a:lnSpc>
                <a:spcPct val="100000"/>
              </a:lnSpc>
              <a:spcBef>
                <a:spcPts val="1000"/>
              </a:spcBef>
              <a:spcAft>
                <a:spcPts val="0"/>
              </a:spcAft>
              <a:buClr>
                <a:schemeClr val="dk1"/>
              </a:buClr>
              <a:buSzPts val="2400"/>
              <a:buFont typeface="Georgia"/>
              <a:buAutoNum type="alphaLcPeriod"/>
            </a:pPr>
            <a:r>
              <a:rPr lang="en-US" sz="2400" dirty="0">
                <a:solidFill>
                  <a:schemeClr val="tx1"/>
                </a:solidFill>
                <a:latin typeface="Georgia"/>
                <a:ea typeface="Georgia"/>
                <a:cs typeface="Georgia"/>
                <a:sym typeface="Georgia"/>
              </a:rPr>
              <a:t>C</a:t>
            </a:r>
            <a:r>
              <a:rPr lang="en-US" sz="2400" b="0" i="0" u="none" strike="noStrike" cap="none" dirty="0">
                <a:solidFill>
                  <a:schemeClr val="tx1"/>
                </a:solidFill>
                <a:latin typeface="Georgia"/>
                <a:ea typeface="Georgia"/>
                <a:cs typeface="Georgia"/>
                <a:sym typeface="Georgia"/>
              </a:rPr>
              <a:t>onsist of EBLI, aligned with SBRR</a:t>
            </a:r>
            <a:r>
              <a:rPr lang="en-US" sz="2400" dirty="0">
                <a:solidFill>
                  <a:schemeClr val="tx1"/>
                </a:solidFill>
                <a:latin typeface="Georgia"/>
                <a:ea typeface="Georgia"/>
                <a:cs typeface="Georgia"/>
                <a:sym typeface="Georgia"/>
              </a:rPr>
              <a:t>;</a:t>
            </a:r>
            <a:r>
              <a:rPr lang="en-US" sz="2400" b="0" i="0" u="none" strike="noStrike" cap="none" dirty="0">
                <a:solidFill>
                  <a:schemeClr val="tx1"/>
                </a:solidFill>
                <a:latin typeface="Georgia"/>
                <a:ea typeface="Georgia"/>
                <a:cs typeface="Georgia"/>
                <a:sym typeface="Georgia"/>
              </a:rPr>
              <a:t> and</a:t>
            </a:r>
            <a:endParaRPr sz="2400" dirty="0">
              <a:solidFill>
                <a:schemeClr val="tx1"/>
              </a:solidFill>
              <a:latin typeface="Georgia"/>
              <a:ea typeface="Georgia"/>
              <a:cs typeface="Georgia"/>
              <a:sym typeface="Georgia"/>
            </a:endParaRPr>
          </a:p>
          <a:p>
            <a:pPr marL="914400" marR="0" lvl="1" indent="-381000" algn="l" rtl="0">
              <a:lnSpc>
                <a:spcPct val="100000"/>
              </a:lnSpc>
              <a:spcBef>
                <a:spcPts val="1000"/>
              </a:spcBef>
              <a:spcAft>
                <a:spcPts val="0"/>
              </a:spcAft>
              <a:buClr>
                <a:schemeClr val="dk1"/>
              </a:buClr>
              <a:buSzPts val="2400"/>
              <a:buFont typeface="Georgia"/>
              <a:buAutoNum type="alphaLcPeriod"/>
            </a:pPr>
            <a:r>
              <a:rPr lang="en-US" sz="2400" dirty="0">
                <a:solidFill>
                  <a:schemeClr val="tx1"/>
                </a:solidFill>
                <a:latin typeface="Georgia"/>
                <a:ea typeface="Georgia"/>
                <a:cs typeface="Georgia"/>
                <a:sym typeface="Georgia"/>
              </a:rPr>
              <a:t>C</a:t>
            </a:r>
            <a:r>
              <a:rPr lang="en-US" sz="2400" b="0" i="0" u="none" strike="noStrike" cap="none" dirty="0">
                <a:solidFill>
                  <a:schemeClr val="tx1"/>
                </a:solidFill>
                <a:latin typeface="Georgia"/>
                <a:ea typeface="Georgia"/>
                <a:cs typeface="Georgia"/>
                <a:sym typeface="Georgia"/>
              </a:rPr>
              <a:t>orrelate with Virginia SOL</a:t>
            </a:r>
            <a:r>
              <a:rPr lang="en-US" sz="2400" dirty="0">
                <a:solidFill>
                  <a:schemeClr val="tx1"/>
                </a:solidFill>
                <a:latin typeface="Georgia"/>
                <a:ea typeface="Georgia"/>
                <a:cs typeface="Georgia"/>
                <a:sym typeface="Georgia"/>
              </a:rPr>
              <a:t>s.</a:t>
            </a:r>
            <a:endParaRPr sz="2400" b="0" i="0" u="none" strike="noStrike" cap="none" dirty="0">
              <a:solidFill>
                <a:schemeClr val="tx1"/>
              </a:solidFill>
              <a:latin typeface="Georgia"/>
              <a:ea typeface="Georgia"/>
              <a:cs typeface="Georgia"/>
              <a:sym typeface="Georgia"/>
            </a:endParaRPr>
          </a:p>
          <a:p>
            <a:pPr marL="457200" marR="0" lvl="0" indent="-381000" algn="l" rtl="0">
              <a:lnSpc>
                <a:spcPct val="100000"/>
              </a:lnSpc>
              <a:spcBef>
                <a:spcPts val="1000"/>
              </a:spcBef>
              <a:spcAft>
                <a:spcPts val="0"/>
              </a:spcAft>
              <a:buClr>
                <a:schemeClr val="dk1"/>
              </a:buClr>
              <a:buSzPts val="2400"/>
              <a:buFont typeface="Georgia"/>
              <a:buAutoNum type="arabicPeriod"/>
            </a:pPr>
            <a:r>
              <a:rPr lang="en-US" sz="2400" b="0" i="0" u="none" strike="noStrike" cap="none" dirty="0">
                <a:solidFill>
                  <a:schemeClr val="tx1"/>
                </a:solidFill>
                <a:latin typeface="Georgia"/>
                <a:ea typeface="Georgia"/>
                <a:cs typeface="Georgia"/>
                <a:sym typeface="Georgia"/>
              </a:rPr>
              <a:t>A</a:t>
            </a:r>
            <a:r>
              <a:rPr lang="en-US" sz="2400" dirty="0">
                <a:solidFill>
                  <a:schemeClr val="tx1"/>
                </a:solidFill>
                <a:latin typeface="Georgia"/>
                <a:ea typeface="Georgia"/>
                <a:cs typeface="Georgia"/>
                <a:sym typeface="Georgia"/>
              </a:rPr>
              <a:t> “Snapshot,” which is an</a:t>
            </a:r>
            <a:r>
              <a:rPr lang="en-US" sz="2400" b="0" i="0" u="none" strike="noStrike" cap="none" dirty="0">
                <a:solidFill>
                  <a:schemeClr val="tx1"/>
                </a:solidFill>
                <a:latin typeface="Georgia"/>
                <a:ea typeface="Georgia"/>
                <a:cs typeface="Georgia"/>
                <a:sym typeface="Georgia"/>
              </a:rPr>
              <a:t> overview of each approved program that summarizes the strengths and challenges of each program to help guide decision-making.</a:t>
            </a:r>
            <a:endParaRPr sz="2400" b="0" i="0" u="none" strike="noStrike" cap="none" dirty="0">
              <a:solidFill>
                <a:schemeClr val="tx1"/>
              </a:solidFill>
              <a:latin typeface="Georgia"/>
              <a:ea typeface="Georgia"/>
              <a:cs typeface="Georgia"/>
              <a:sym typeface="Georgia"/>
            </a:endParaRPr>
          </a:p>
          <a:p>
            <a:pPr marL="0" marR="0" lvl="0" indent="0" algn="l" rtl="0">
              <a:lnSpc>
                <a:spcPct val="100000"/>
              </a:lnSpc>
              <a:spcBef>
                <a:spcPts val="1000"/>
              </a:spcBef>
              <a:spcAft>
                <a:spcPts val="0"/>
              </a:spcAft>
              <a:buClr>
                <a:srgbClr val="000000"/>
              </a:buClr>
              <a:buSzPts val="2400"/>
              <a:buFont typeface="Arial"/>
              <a:buNone/>
            </a:pPr>
            <a:endParaRPr sz="2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600"/>
              </a:spcBef>
              <a:spcAft>
                <a:spcPts val="0"/>
              </a:spcAft>
              <a:buClr>
                <a:schemeClr val="accent1"/>
              </a:buClr>
              <a:buSzPts val="2000"/>
              <a:buFont typeface="Arial"/>
              <a:buNone/>
            </a:pPr>
            <a:endParaRPr sz="24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1d21c9c4cd_0_40"/>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lt1"/>
              </a:buClr>
              <a:buSzPts val="4800"/>
              <a:buFont typeface="Georgia"/>
              <a:buNone/>
            </a:pPr>
            <a:r>
              <a:rPr lang="en-US" dirty="0"/>
              <a:t>Approved Core Instructional Programs</a:t>
            </a:r>
            <a:endParaRPr dirty="0"/>
          </a:p>
        </p:txBody>
      </p:sp>
      <p:sp>
        <p:nvSpPr>
          <p:cNvPr id="284" name="Google Shape;284;g21d21c9c4cd_0_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85" name="Google Shape;285;g21d21c9c4cd_0_40"/>
          <p:cNvSpPr txBox="1"/>
          <p:nvPr/>
        </p:nvSpPr>
        <p:spPr>
          <a:xfrm>
            <a:off x="598167" y="1247232"/>
            <a:ext cx="11360700" cy="5289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600"/>
              </a:spcBef>
              <a:spcAft>
                <a:spcPts val="0"/>
              </a:spcAft>
              <a:buClr>
                <a:schemeClr val="accent1"/>
              </a:buClr>
              <a:buSzPts val="2000"/>
              <a:buFont typeface="Arial"/>
              <a:buNone/>
            </a:pPr>
            <a:endParaRPr sz="2400" b="0" i="0" u="none" strike="noStrike" cap="none">
              <a:solidFill>
                <a:schemeClr val="dk1"/>
              </a:solidFill>
              <a:latin typeface="Georgia"/>
              <a:ea typeface="Georgia"/>
              <a:cs typeface="Georgia"/>
              <a:sym typeface="Georgia"/>
            </a:endParaRPr>
          </a:p>
        </p:txBody>
      </p:sp>
      <p:pic>
        <p:nvPicPr>
          <p:cNvPr id="286" name="Google Shape;286;g21d21c9c4cd_0_40"/>
          <p:cNvPicPr preferRelativeResize="0"/>
          <p:nvPr/>
        </p:nvPicPr>
        <p:blipFill rotWithShape="1">
          <a:blip r:embed="rId3">
            <a:alphaModFix/>
          </a:blip>
          <a:srcRect/>
          <a:stretch/>
        </p:blipFill>
        <p:spPr>
          <a:xfrm>
            <a:off x="2456963" y="1552591"/>
            <a:ext cx="7278074" cy="507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3b519b3056_0_0"/>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SzPts val="4800"/>
              <a:buNone/>
            </a:pPr>
            <a:r>
              <a:rPr lang="en-US" dirty="0"/>
              <a:t>Example of Curriculum Snapshot</a:t>
            </a:r>
            <a:endParaRPr dirty="0"/>
          </a:p>
        </p:txBody>
      </p:sp>
      <p:sp>
        <p:nvSpPr>
          <p:cNvPr id="293" name="Google Shape;293;g23b519b3056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pic>
        <p:nvPicPr>
          <p:cNvPr id="294" name="Google Shape;294;g23b519b3056_0_0"/>
          <p:cNvPicPr preferRelativeResize="0"/>
          <p:nvPr/>
        </p:nvPicPr>
        <p:blipFill rotWithShape="1">
          <a:blip r:embed="rId3">
            <a:alphaModFix/>
          </a:blip>
          <a:srcRect l="4425" r="3560"/>
          <a:stretch/>
        </p:blipFill>
        <p:spPr>
          <a:xfrm>
            <a:off x="955345" y="1537260"/>
            <a:ext cx="4989420" cy="5076899"/>
          </a:xfrm>
          <a:prstGeom prst="rect">
            <a:avLst/>
          </a:prstGeom>
          <a:noFill/>
          <a:ln w="9525" cap="flat" cmpd="sng">
            <a:solidFill>
              <a:schemeClr val="dk1"/>
            </a:solidFill>
            <a:prstDash val="solid"/>
            <a:round/>
            <a:headEnd type="none" w="sm" len="sm"/>
            <a:tailEnd type="none" w="sm" len="sm"/>
          </a:ln>
        </p:spPr>
      </p:pic>
      <p:pic>
        <p:nvPicPr>
          <p:cNvPr id="295" name="Google Shape;295;g23b519b3056_0_0"/>
          <p:cNvPicPr preferRelativeResize="0"/>
          <p:nvPr/>
        </p:nvPicPr>
        <p:blipFill>
          <a:blip r:embed="rId4">
            <a:alphaModFix/>
          </a:blip>
          <a:stretch>
            <a:fillRect/>
          </a:stretch>
        </p:blipFill>
        <p:spPr>
          <a:xfrm>
            <a:off x="6200431" y="1537261"/>
            <a:ext cx="4498050" cy="50769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800"/>
              <a:t>Next Steps</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37912a1bcc_0_979"/>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dirty="0"/>
              <a:t>Next Steps</a:t>
            </a:r>
            <a:endParaRPr dirty="0"/>
          </a:p>
        </p:txBody>
      </p:sp>
      <p:sp>
        <p:nvSpPr>
          <p:cNvPr id="307" name="Google Shape;307;g237912a1bcc_0_9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dirty="0"/>
              <a:t>18</a:t>
            </a:fld>
            <a:endParaRPr dirty="0"/>
          </a:p>
        </p:txBody>
      </p:sp>
      <p:sp>
        <p:nvSpPr>
          <p:cNvPr id="308" name="Google Shape;308;g237912a1bcc_0_979"/>
          <p:cNvSpPr txBox="1"/>
          <p:nvPr/>
        </p:nvSpPr>
        <p:spPr>
          <a:xfrm>
            <a:off x="577847" y="1456872"/>
            <a:ext cx="11360700" cy="5289300"/>
          </a:xfrm>
          <a:prstGeom prst="rect">
            <a:avLst/>
          </a:prstGeom>
          <a:noFill/>
          <a:ln>
            <a:noFill/>
          </a:ln>
        </p:spPr>
        <p:txBody>
          <a:bodyPr spcFirstLastPara="1" wrap="square" lIns="121900" tIns="121900" rIns="121900" bIns="121900" anchor="t" anchorCtr="0">
            <a:noAutofit/>
          </a:bodyPr>
          <a:lstStyle/>
          <a:p>
            <a:pPr marL="457200" marR="0" lvl="0" indent="-368300" algn="l" rtl="0">
              <a:lnSpc>
                <a:spcPct val="100000"/>
              </a:lnSpc>
              <a:spcAft>
                <a:spcPts val="0"/>
              </a:spcAft>
              <a:buClr>
                <a:schemeClr val="dk1"/>
              </a:buClr>
              <a:buSzPct val="1000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VBOE will review the Core Instructional Program Guide for approval at its next meeting on June 15th. </a:t>
            </a:r>
            <a:endParaRPr sz="2400" b="0" i="0" u="none" strike="noStrike" cap="none" dirty="0">
              <a:solidFill>
                <a:schemeClr val="tx1"/>
              </a:solidFill>
              <a:latin typeface="Georgia"/>
              <a:ea typeface="Georgia"/>
              <a:cs typeface="Georgia"/>
              <a:sym typeface="Georgia"/>
            </a:endParaRPr>
          </a:p>
          <a:p>
            <a:pPr marL="457200" marR="0" lvl="0" indent="-368300" algn="l" rtl="0">
              <a:lnSpc>
                <a:spcPct val="100000"/>
              </a:lnSpc>
              <a:spcBef>
                <a:spcPts val="1000"/>
              </a:spcBef>
              <a:spcAft>
                <a:spcPts val="0"/>
              </a:spcAft>
              <a:buClr>
                <a:schemeClr val="dk1"/>
              </a:buClr>
              <a:buSzPct val="1000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Materials will be available for public review for 30 days prior to this meeting.</a:t>
            </a:r>
            <a:endParaRPr sz="2400" b="0" i="0" u="none" strike="noStrike" cap="none" dirty="0">
              <a:solidFill>
                <a:schemeClr val="tx1"/>
              </a:solidFill>
              <a:latin typeface="Georgia"/>
              <a:ea typeface="Georgia"/>
              <a:cs typeface="Georgia"/>
              <a:sym typeface="Georgia"/>
            </a:endParaRPr>
          </a:p>
          <a:p>
            <a:pPr marL="457200" marR="0" lvl="0" indent="-368300" algn="l" rtl="0">
              <a:lnSpc>
                <a:spcPct val="100000"/>
              </a:lnSpc>
              <a:spcBef>
                <a:spcPts val="1000"/>
              </a:spcBef>
              <a:spcAft>
                <a:spcPts val="0"/>
              </a:spcAft>
              <a:buClr>
                <a:schemeClr val="dk1"/>
              </a:buClr>
              <a:buSzPct val="1000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Cycle II of instructional program reviews will be open to K</a:t>
            </a:r>
            <a:r>
              <a:rPr lang="en-US" sz="24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-5 core</a:t>
            </a:r>
            <a:r>
              <a:rPr lang="en-US" sz="2400" b="0" i="0" u="none" strike="noStrike" cap="none" dirty="0">
                <a:solidFill>
                  <a:schemeClr val="tx1"/>
                </a:solidFill>
                <a:latin typeface="Georgia"/>
                <a:ea typeface="Georgia"/>
                <a:cs typeface="Georgia"/>
                <a:sym typeface="Georgia"/>
              </a:rPr>
              <a:t>, </a:t>
            </a:r>
            <a:r>
              <a:rPr lang="en-US" sz="24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K-8 </a:t>
            </a:r>
            <a:r>
              <a:rPr lang="en-US" sz="2400" b="0" i="0" u="none" strike="noStrike" cap="none" dirty="0">
                <a:solidFill>
                  <a:schemeClr val="tx1"/>
                </a:solidFill>
                <a:latin typeface="Georgia"/>
                <a:ea typeface="Georgia"/>
                <a:cs typeface="Georgia"/>
                <a:sym typeface="Georgia"/>
              </a:rPr>
              <a:t>supplemental, and K-8 intervention and will be launched in May. </a:t>
            </a:r>
            <a:endParaRPr sz="2400" b="0" i="0" u="none" strike="noStrike" cap="none" dirty="0">
              <a:solidFill>
                <a:schemeClr val="tx1"/>
              </a:solidFill>
              <a:latin typeface="Georgia"/>
              <a:ea typeface="Georgia"/>
              <a:cs typeface="Georgia"/>
              <a:sym typeface="Georgia"/>
            </a:endParaRPr>
          </a:p>
          <a:p>
            <a:pPr marL="457200" marR="0" lvl="0" indent="-368300" algn="l" rtl="0">
              <a:lnSpc>
                <a:spcPct val="100000"/>
              </a:lnSpc>
              <a:spcBef>
                <a:spcPts val="1000"/>
              </a:spcBef>
              <a:spcAft>
                <a:spcPts val="0"/>
              </a:spcAft>
              <a:buClr>
                <a:schemeClr val="dk1"/>
              </a:buClr>
              <a:buSzPct val="1000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The VDOE, in partnership with VLP, will develop curriculum adoption tools and resources for divisions. </a:t>
            </a:r>
            <a:endParaRPr sz="2400" b="0" i="0" u="none" strike="noStrike" cap="none" dirty="0">
              <a:solidFill>
                <a:schemeClr val="tx1"/>
              </a:solidFill>
              <a:latin typeface="Georgia"/>
              <a:ea typeface="Georgia"/>
              <a:cs typeface="Georgia"/>
              <a:sym typeface="Georgia"/>
            </a:endParaRPr>
          </a:p>
          <a:p>
            <a:pPr marL="457200" marR="0" lvl="0" indent="-368300" algn="l" rtl="0">
              <a:lnSpc>
                <a:spcPct val="100000"/>
              </a:lnSpc>
              <a:spcBef>
                <a:spcPts val="1000"/>
              </a:spcBef>
              <a:spcAft>
                <a:spcPts val="1000"/>
              </a:spcAft>
              <a:buClr>
                <a:schemeClr val="dk1"/>
              </a:buClr>
              <a:buSzPct val="1000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The VDOE, in partnership with VLP, will integrate the Core Instructional Program Guide into its statewide training for reading specialists that launches this summer. Throughout 2023-2024, statewide literacy coaches will support reading specialists to prepare for classroom-level application of core instructional programming. </a:t>
            </a:r>
            <a:endParaRPr sz="2400" b="0" i="0" u="none" strike="noStrike" cap="none" dirty="0">
              <a:solidFill>
                <a:schemeClr val="tx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dirty="0"/>
              <a:t>Objective and Agenda</a:t>
            </a:r>
            <a:endParaRPr dirty="0"/>
          </a:p>
        </p:txBody>
      </p:sp>
      <p:sp>
        <p:nvSpPr>
          <p:cNvPr id="156" name="Google Shape;15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57" name="Google Shape;157;p2"/>
          <p:cNvSpPr txBox="1">
            <a:spLocks noGrp="1"/>
          </p:cNvSpPr>
          <p:nvPr>
            <p:ph type="body" idx="1"/>
          </p:nvPr>
        </p:nvSpPr>
        <p:spPr>
          <a:xfrm>
            <a:off x="729343" y="1481146"/>
            <a:ext cx="10983686" cy="47180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800"/>
              <a:buNone/>
            </a:pPr>
            <a:r>
              <a:rPr lang="en-US" sz="2400" dirty="0">
                <a:solidFill>
                  <a:schemeClr val="tx1"/>
                </a:solidFill>
                <a:latin typeface="Georgia"/>
                <a:ea typeface="Georgia"/>
                <a:cs typeface="Georgia"/>
                <a:sym typeface="Georgia"/>
              </a:rPr>
              <a:t>Objective: </a:t>
            </a:r>
          </a:p>
          <a:p>
            <a:pPr marL="0" lvl="0" indent="0" algn="l" rtl="0">
              <a:lnSpc>
                <a:spcPct val="100000"/>
              </a:lnSpc>
              <a:spcBef>
                <a:spcPts val="600"/>
              </a:spcBef>
              <a:spcAft>
                <a:spcPts val="0"/>
              </a:spcAft>
              <a:buSzPts val="1800"/>
              <a:buNone/>
            </a:pPr>
            <a:r>
              <a:rPr lang="en-US" sz="2400" dirty="0">
                <a:solidFill>
                  <a:schemeClr val="tx1"/>
                </a:solidFill>
                <a:latin typeface="Georgia"/>
                <a:ea typeface="Georgia"/>
                <a:cs typeface="Georgia"/>
                <a:sym typeface="Georgia"/>
              </a:rPr>
              <a:t>First review of </a:t>
            </a:r>
            <a:r>
              <a:rPr lang="en-US" sz="2400" i="1" dirty="0">
                <a:solidFill>
                  <a:schemeClr val="tx1"/>
                </a:solidFill>
                <a:latin typeface="Georgia"/>
                <a:ea typeface="Georgia"/>
                <a:cs typeface="Georgia"/>
                <a:sym typeface="Georgia"/>
              </a:rPr>
              <a:t>Core Instructional Program Guide</a:t>
            </a:r>
            <a:endParaRPr sz="2400" dirty="0">
              <a:solidFill>
                <a:schemeClr val="tx1"/>
              </a:solidFill>
              <a:latin typeface="Georgia"/>
              <a:ea typeface="Georgia"/>
              <a:cs typeface="Georgia"/>
              <a:sym typeface="Georgia"/>
            </a:endParaRPr>
          </a:p>
          <a:p>
            <a:pPr marL="0" lvl="0" indent="0" algn="l" rtl="0">
              <a:lnSpc>
                <a:spcPct val="100000"/>
              </a:lnSpc>
              <a:spcBef>
                <a:spcPts val="600"/>
              </a:spcBef>
              <a:spcAft>
                <a:spcPts val="0"/>
              </a:spcAft>
              <a:buSzPts val="1800"/>
              <a:buNone/>
            </a:pPr>
            <a:endParaRPr sz="2400" dirty="0">
              <a:solidFill>
                <a:schemeClr val="tx1"/>
              </a:solidFill>
              <a:latin typeface="Georgia"/>
              <a:ea typeface="Georgia"/>
              <a:cs typeface="Georgia"/>
              <a:sym typeface="Georgia"/>
            </a:endParaRPr>
          </a:p>
          <a:p>
            <a:pPr marL="114300" lvl="0" indent="0" algn="l" rtl="0">
              <a:lnSpc>
                <a:spcPct val="100000"/>
              </a:lnSpc>
              <a:spcBef>
                <a:spcPts val="600"/>
              </a:spcBef>
              <a:spcAft>
                <a:spcPts val="0"/>
              </a:spcAft>
              <a:buClr>
                <a:schemeClr val="dk1"/>
              </a:buClr>
              <a:buSzPts val="1800"/>
              <a:buNone/>
            </a:pPr>
            <a:r>
              <a:rPr lang="en-US" sz="2400" dirty="0">
                <a:solidFill>
                  <a:schemeClr val="tx1"/>
                </a:solidFill>
                <a:latin typeface="Georgia"/>
                <a:ea typeface="Georgia"/>
                <a:cs typeface="Georgia"/>
                <a:sym typeface="Georgia"/>
              </a:rPr>
              <a:t>Agenda:</a:t>
            </a:r>
          </a:p>
          <a:p>
            <a:pPr marL="457200" lvl="0" indent="-342900" algn="l" rtl="0">
              <a:lnSpc>
                <a:spcPct val="100000"/>
              </a:lnSpc>
              <a:spcBef>
                <a:spcPts val="600"/>
              </a:spcBef>
              <a:spcAft>
                <a:spcPts val="0"/>
              </a:spcAft>
              <a:buClr>
                <a:schemeClr val="dk1"/>
              </a:buClr>
              <a:buSzPts val="1800"/>
              <a:buFont typeface="Georgia"/>
              <a:buChar char="•"/>
            </a:pPr>
            <a:r>
              <a:rPr lang="en-US" sz="2400" dirty="0">
                <a:solidFill>
                  <a:schemeClr val="tx1"/>
                </a:solidFill>
                <a:latin typeface="Georgia"/>
                <a:ea typeface="Georgia"/>
                <a:cs typeface="Georgia"/>
                <a:sym typeface="Georgia"/>
              </a:rPr>
              <a:t>Overview of the Virginia Literacy Act (VLA)</a:t>
            </a:r>
            <a:endParaRPr sz="2400" dirty="0">
              <a:solidFill>
                <a:schemeClr val="tx1"/>
              </a:solidFill>
              <a:latin typeface="Georgia"/>
              <a:ea typeface="Georgia"/>
              <a:cs typeface="Georgia"/>
              <a:sym typeface="Georgia"/>
            </a:endParaRPr>
          </a:p>
          <a:p>
            <a:pPr marL="457200" lvl="0" indent="-342900" algn="l" rtl="0">
              <a:lnSpc>
                <a:spcPct val="100000"/>
              </a:lnSpc>
              <a:spcBef>
                <a:spcPts val="600"/>
              </a:spcBef>
              <a:spcAft>
                <a:spcPts val="0"/>
              </a:spcAft>
              <a:buClr>
                <a:schemeClr val="dk1"/>
              </a:buClr>
              <a:buSzPts val="1800"/>
              <a:buFont typeface="Georgia"/>
              <a:buChar char="•"/>
            </a:pPr>
            <a:r>
              <a:rPr lang="en-US" sz="2400" dirty="0">
                <a:solidFill>
                  <a:schemeClr val="tx1"/>
                </a:solidFill>
                <a:latin typeface="Georgia"/>
                <a:ea typeface="Georgia"/>
                <a:cs typeface="Georgia"/>
                <a:sym typeface="Georgia"/>
              </a:rPr>
              <a:t>Review Process for Core Instructional Programs</a:t>
            </a:r>
            <a:endParaRPr sz="2400" dirty="0">
              <a:solidFill>
                <a:schemeClr val="tx1"/>
              </a:solidFill>
              <a:latin typeface="Georgia"/>
              <a:ea typeface="Georgia"/>
              <a:cs typeface="Georgia"/>
              <a:sym typeface="Georgia"/>
            </a:endParaRPr>
          </a:p>
          <a:p>
            <a:pPr marL="457200" lvl="0" indent="-342900" algn="l" rtl="0">
              <a:lnSpc>
                <a:spcPct val="100000"/>
              </a:lnSpc>
              <a:spcBef>
                <a:spcPts val="600"/>
              </a:spcBef>
              <a:spcAft>
                <a:spcPts val="0"/>
              </a:spcAft>
              <a:buClr>
                <a:schemeClr val="dk1"/>
              </a:buClr>
              <a:buSzPts val="1800"/>
              <a:buFont typeface="Georgia"/>
              <a:buChar char="•"/>
            </a:pPr>
            <a:r>
              <a:rPr lang="en-US" sz="2400" dirty="0">
                <a:solidFill>
                  <a:schemeClr val="tx1"/>
                </a:solidFill>
                <a:latin typeface="Georgia"/>
                <a:ea typeface="Georgia"/>
                <a:cs typeface="Georgia"/>
                <a:sym typeface="Georgia"/>
              </a:rPr>
              <a:t>Core Instructional Program Guide </a:t>
            </a:r>
            <a:endParaRPr sz="2400" dirty="0">
              <a:solidFill>
                <a:schemeClr val="tx1"/>
              </a:solidFill>
              <a:latin typeface="Georgia"/>
              <a:ea typeface="Georgia"/>
              <a:cs typeface="Georgia"/>
              <a:sym typeface="Georgia"/>
            </a:endParaRPr>
          </a:p>
          <a:p>
            <a:pPr marL="457200" lvl="0" indent="-342900" algn="l" rtl="0">
              <a:lnSpc>
                <a:spcPct val="100000"/>
              </a:lnSpc>
              <a:spcBef>
                <a:spcPts val="600"/>
              </a:spcBef>
              <a:spcAft>
                <a:spcPts val="0"/>
              </a:spcAft>
              <a:buClr>
                <a:schemeClr val="dk1"/>
              </a:buClr>
              <a:buSzPts val="1800"/>
              <a:buFont typeface="Georgia"/>
              <a:buChar char="•"/>
            </a:pPr>
            <a:r>
              <a:rPr lang="en-US" sz="2400" dirty="0">
                <a:solidFill>
                  <a:schemeClr val="tx1"/>
                </a:solidFill>
                <a:latin typeface="Georgia"/>
                <a:ea typeface="Georgia"/>
                <a:cs typeface="Georgia"/>
                <a:sym typeface="Georgia"/>
              </a:rPr>
              <a:t>Next Steps </a:t>
            </a:r>
            <a:endParaRPr sz="2400" dirty="0">
              <a:solidFill>
                <a:schemeClr val="tx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800"/>
              <a:t>Overview of the VLA</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37912a1bcc_0_167"/>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Why We Need the VLA</a:t>
            </a:r>
            <a:endParaRPr/>
          </a:p>
        </p:txBody>
      </p:sp>
      <p:sp>
        <p:nvSpPr>
          <p:cNvPr id="168" name="Google Shape;168;g237912a1bcc_0_1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69" name="Google Shape;169;g237912a1bcc_0_167"/>
          <p:cNvSpPr/>
          <p:nvPr/>
        </p:nvSpPr>
        <p:spPr>
          <a:xfrm>
            <a:off x="4618874" y="1970291"/>
            <a:ext cx="2944500" cy="2247300"/>
          </a:xfrm>
          <a:prstGeom prst="rect">
            <a:avLst/>
          </a:prstGeom>
          <a:solidFill>
            <a:srgbClr val="DCE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DCE4EE"/>
              </a:solidFill>
              <a:latin typeface="Twentieth Century"/>
              <a:ea typeface="Twentieth Century"/>
              <a:cs typeface="Twentieth Century"/>
              <a:sym typeface="Twentieth Century"/>
            </a:endParaRPr>
          </a:p>
        </p:txBody>
      </p:sp>
      <p:sp>
        <p:nvSpPr>
          <p:cNvPr id="170" name="Google Shape;170;g237912a1bcc_0_167"/>
          <p:cNvSpPr/>
          <p:nvPr/>
        </p:nvSpPr>
        <p:spPr>
          <a:xfrm>
            <a:off x="4663366" y="4299116"/>
            <a:ext cx="2944500" cy="2326912"/>
          </a:xfrm>
          <a:prstGeom prst="rect">
            <a:avLst/>
          </a:prstGeom>
          <a:solidFill>
            <a:srgbClr val="ECDE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Twentieth Century"/>
              <a:ea typeface="Twentieth Century"/>
              <a:cs typeface="Twentieth Century"/>
              <a:sym typeface="Twentieth Century"/>
            </a:endParaRPr>
          </a:p>
        </p:txBody>
      </p:sp>
      <p:sp>
        <p:nvSpPr>
          <p:cNvPr id="171" name="Google Shape;171;g237912a1bcc_0_167"/>
          <p:cNvSpPr/>
          <p:nvPr/>
        </p:nvSpPr>
        <p:spPr>
          <a:xfrm>
            <a:off x="8788425" y="1967624"/>
            <a:ext cx="2921754" cy="4667404"/>
          </a:xfrm>
          <a:prstGeom prst="rect">
            <a:avLst/>
          </a:prstGeom>
          <a:solidFill>
            <a:srgbClr val="F7E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Twentieth Century"/>
              <a:ea typeface="Twentieth Century"/>
              <a:cs typeface="Twentieth Century"/>
              <a:sym typeface="Twentieth Century"/>
            </a:endParaRPr>
          </a:p>
        </p:txBody>
      </p:sp>
      <p:sp>
        <p:nvSpPr>
          <p:cNvPr id="172" name="Google Shape;172;g237912a1bcc_0_167"/>
          <p:cNvSpPr/>
          <p:nvPr/>
        </p:nvSpPr>
        <p:spPr>
          <a:xfrm>
            <a:off x="470272" y="1942704"/>
            <a:ext cx="2944500" cy="2247300"/>
          </a:xfrm>
          <a:prstGeom prst="rect">
            <a:avLst/>
          </a:prstGeom>
          <a:solidFill>
            <a:srgbClr val="D4EC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Twentieth Century"/>
              <a:ea typeface="Twentieth Century"/>
              <a:cs typeface="Twentieth Century"/>
              <a:sym typeface="Twentieth Century"/>
            </a:endParaRPr>
          </a:p>
        </p:txBody>
      </p:sp>
      <p:sp>
        <p:nvSpPr>
          <p:cNvPr id="173" name="Google Shape;173;g237912a1bcc_0_167"/>
          <p:cNvSpPr/>
          <p:nvPr/>
        </p:nvSpPr>
        <p:spPr>
          <a:xfrm>
            <a:off x="469876" y="4287743"/>
            <a:ext cx="2944500" cy="2247300"/>
          </a:xfrm>
          <a:prstGeom prst="rect">
            <a:avLst/>
          </a:prstGeom>
          <a:solidFill>
            <a:srgbClr val="D9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Twentieth Century"/>
              <a:ea typeface="Twentieth Century"/>
              <a:cs typeface="Twentieth Century"/>
              <a:sym typeface="Twentieth Century"/>
            </a:endParaRPr>
          </a:p>
        </p:txBody>
      </p:sp>
      <p:sp>
        <p:nvSpPr>
          <p:cNvPr id="174" name="Google Shape;174;g237912a1bcc_0_167"/>
          <p:cNvSpPr txBox="1"/>
          <p:nvPr/>
        </p:nvSpPr>
        <p:spPr>
          <a:xfrm>
            <a:off x="854707" y="2078105"/>
            <a:ext cx="2195673" cy="842270"/>
          </a:xfrm>
          <a:prstGeom prst="rect">
            <a:avLst/>
          </a:prstGeom>
          <a:noFill/>
          <a:ln>
            <a:noFill/>
          </a:ln>
        </p:spPr>
        <p:txBody>
          <a:bodyPr spcFirstLastPara="1" wrap="square" lIns="0" tIns="45700" rIns="0" bIns="45700" anchor="t" anchorCtr="0">
            <a:noAutofit/>
          </a:bodyPr>
          <a:lstStyle/>
          <a:p>
            <a:pPr marL="0" marR="0" lvl="0" indent="0" algn="ctr" rtl="0">
              <a:lnSpc>
                <a:spcPct val="120000"/>
              </a:lnSpc>
              <a:spcBef>
                <a:spcPts val="0"/>
              </a:spcBef>
              <a:spcAft>
                <a:spcPts val="0"/>
              </a:spcAft>
              <a:buClr>
                <a:srgbClr val="000000"/>
              </a:buClr>
              <a:buSzPts val="1700"/>
              <a:buFont typeface="Arial"/>
              <a:buNone/>
            </a:pPr>
            <a:r>
              <a:rPr lang="en-US" sz="1800" b="1" dirty="0">
                <a:solidFill>
                  <a:schemeClr val="dk1"/>
                </a:solidFill>
                <a:latin typeface="Georgia"/>
                <a:ea typeface="Georgia"/>
                <a:cs typeface="Georgia"/>
                <a:sym typeface="Georgia"/>
              </a:rPr>
              <a:t>Reverse</a:t>
            </a:r>
            <a:r>
              <a:rPr lang="en-US" sz="1800" b="1" i="0" u="none" strike="noStrike" cap="none" dirty="0">
                <a:solidFill>
                  <a:schemeClr val="dk1"/>
                </a:solidFill>
                <a:latin typeface="Georgia"/>
                <a:ea typeface="Georgia"/>
                <a:cs typeface="Georgia"/>
                <a:sym typeface="Georgia"/>
              </a:rPr>
              <a:t> the trend in literacy levels</a:t>
            </a:r>
            <a:endParaRPr lang="en-US" sz="1800" b="0" i="0" u="none" strike="noStrike" cap="none">
              <a:solidFill>
                <a:schemeClr val="dk1"/>
              </a:solidFill>
              <a:latin typeface="Georgia"/>
              <a:ea typeface="Georgia"/>
              <a:cs typeface="Georgia"/>
            </a:endParaRPr>
          </a:p>
        </p:txBody>
      </p:sp>
      <p:sp>
        <p:nvSpPr>
          <p:cNvPr id="175" name="Google Shape;175;g237912a1bcc_0_167"/>
          <p:cNvSpPr txBox="1"/>
          <p:nvPr/>
        </p:nvSpPr>
        <p:spPr>
          <a:xfrm>
            <a:off x="718633" y="4399706"/>
            <a:ext cx="2492100" cy="1436100"/>
          </a:xfrm>
          <a:prstGeom prst="rect">
            <a:avLst/>
          </a:prstGeom>
          <a:noFill/>
          <a:ln>
            <a:noFill/>
          </a:ln>
        </p:spPr>
        <p:txBody>
          <a:bodyPr spcFirstLastPara="1" wrap="square" lIns="0" tIns="45700" rIns="0" bIns="45700" anchor="t" anchorCtr="0">
            <a:noAutofit/>
          </a:bodyPr>
          <a:lstStyle/>
          <a:p>
            <a:pPr marL="0" marR="0" lvl="0" indent="0" algn="ctr" rtl="0">
              <a:lnSpc>
                <a:spcPct val="120000"/>
              </a:lnSpc>
              <a:spcBef>
                <a:spcPts val="0"/>
              </a:spcBef>
              <a:spcAft>
                <a:spcPts val="0"/>
              </a:spcAft>
              <a:buClr>
                <a:srgbClr val="000000"/>
              </a:buClr>
              <a:buSzPts val="1700"/>
              <a:buFont typeface="Arial"/>
              <a:buNone/>
            </a:pPr>
            <a:r>
              <a:rPr lang="en-US" sz="1800" b="1" dirty="0">
                <a:solidFill>
                  <a:schemeClr val="dk1"/>
                </a:solidFill>
                <a:latin typeface="Georgia"/>
                <a:ea typeface="Georgia"/>
                <a:cs typeface="Georgia"/>
                <a:sym typeface="Georgia"/>
              </a:rPr>
              <a:t>Address</a:t>
            </a:r>
            <a:r>
              <a:rPr lang="en-US" sz="1800" b="1" i="0" u="none" strike="noStrike" cap="none" dirty="0">
                <a:solidFill>
                  <a:schemeClr val="dk1"/>
                </a:solidFill>
                <a:latin typeface="Georgia"/>
                <a:ea typeface="Georgia"/>
                <a:cs typeface="Georgia"/>
                <a:sym typeface="Georgia"/>
              </a:rPr>
              <a:t> learning loss from the pandemic</a:t>
            </a:r>
            <a:endParaRPr lang="en-US" sz="1800" b="0" i="0" u="none" strike="noStrike" cap="none">
              <a:solidFill>
                <a:schemeClr val="dk1"/>
              </a:solidFill>
              <a:latin typeface="Georgia"/>
              <a:ea typeface="Georgia"/>
              <a:cs typeface="Georgia"/>
            </a:endParaRPr>
          </a:p>
        </p:txBody>
      </p:sp>
      <p:sp>
        <p:nvSpPr>
          <p:cNvPr id="176" name="Google Shape;176;g237912a1bcc_0_167"/>
          <p:cNvSpPr txBox="1"/>
          <p:nvPr/>
        </p:nvSpPr>
        <p:spPr>
          <a:xfrm>
            <a:off x="4670660" y="4396774"/>
            <a:ext cx="2889823" cy="719019"/>
          </a:xfrm>
          <a:prstGeom prst="rect">
            <a:avLst/>
          </a:prstGeom>
          <a:noFill/>
          <a:ln>
            <a:noFill/>
          </a:ln>
        </p:spPr>
        <p:txBody>
          <a:bodyPr spcFirstLastPara="1" wrap="square" lIns="0" tIns="45700" rIns="0" bIns="45700" anchor="t" anchorCtr="0">
            <a:noAutofit/>
          </a:bodyPr>
          <a:lstStyle/>
          <a:p>
            <a:pPr marL="0" marR="0" lvl="0" indent="0" algn="ctr" rtl="0">
              <a:lnSpc>
                <a:spcPct val="120000"/>
              </a:lnSpc>
              <a:spcBef>
                <a:spcPts val="0"/>
              </a:spcBef>
              <a:spcAft>
                <a:spcPts val="0"/>
              </a:spcAft>
              <a:buClr>
                <a:srgbClr val="000000"/>
              </a:buClr>
              <a:buSzPts val="1700"/>
              <a:buFont typeface="Arial"/>
              <a:buNone/>
            </a:pPr>
            <a:r>
              <a:rPr lang="en-US" sz="1800" b="1" dirty="0">
                <a:solidFill>
                  <a:schemeClr val="dk1"/>
                </a:solidFill>
                <a:latin typeface="Georgia"/>
                <a:ea typeface="Georgia"/>
                <a:cs typeface="Georgia"/>
                <a:sym typeface="Georgia"/>
              </a:rPr>
              <a:t>Provide</a:t>
            </a:r>
            <a:r>
              <a:rPr lang="en-US" sz="1800" b="1" i="0" u="none" strike="noStrike" cap="none" dirty="0">
                <a:solidFill>
                  <a:schemeClr val="dk1"/>
                </a:solidFill>
                <a:latin typeface="Georgia"/>
                <a:ea typeface="Georgia"/>
                <a:cs typeface="Georgia"/>
                <a:sym typeface="Georgia"/>
              </a:rPr>
              <a:t> teachers with evidence-based instructional strategies and curricula</a:t>
            </a:r>
            <a:endParaRPr lang="en-US" sz="1800" b="0" i="0" u="none" strike="noStrike" cap="none">
              <a:solidFill>
                <a:schemeClr val="dk1"/>
              </a:solidFill>
              <a:latin typeface="Georgia"/>
              <a:ea typeface="Georgia"/>
              <a:cs typeface="Georgia"/>
            </a:endParaRPr>
          </a:p>
        </p:txBody>
      </p:sp>
      <p:sp>
        <p:nvSpPr>
          <p:cNvPr id="177" name="Google Shape;177;g237912a1bcc_0_167"/>
          <p:cNvSpPr txBox="1"/>
          <p:nvPr/>
        </p:nvSpPr>
        <p:spPr>
          <a:xfrm>
            <a:off x="9216948" y="2735082"/>
            <a:ext cx="2216544" cy="652500"/>
          </a:xfrm>
          <a:prstGeom prst="rect">
            <a:avLst/>
          </a:prstGeom>
          <a:noFill/>
          <a:ln>
            <a:noFill/>
          </a:ln>
        </p:spPr>
        <p:txBody>
          <a:bodyPr spcFirstLastPara="1" wrap="square" lIns="0" tIns="45700" rIns="0" bIns="45700" anchor="t" anchorCtr="0">
            <a:noAutofit/>
          </a:bodyPr>
          <a:lstStyle/>
          <a:p>
            <a:pPr marL="0" marR="0" lvl="0" indent="0" algn="ctr" rtl="0">
              <a:lnSpc>
                <a:spcPct val="120000"/>
              </a:lnSpc>
              <a:spcBef>
                <a:spcPts val="0"/>
              </a:spcBef>
              <a:spcAft>
                <a:spcPts val="0"/>
              </a:spcAft>
              <a:buClr>
                <a:srgbClr val="000000"/>
              </a:buClr>
              <a:buSzPts val="1800"/>
              <a:buFont typeface="Arial"/>
              <a:buNone/>
            </a:pPr>
            <a:r>
              <a:rPr lang="en-US" sz="2400" b="1" dirty="0">
                <a:solidFill>
                  <a:schemeClr val="dk1"/>
                </a:solidFill>
                <a:latin typeface="Georgia"/>
                <a:ea typeface="Georgia"/>
                <a:cs typeface="Georgia"/>
                <a:sym typeface="Georgia"/>
              </a:rPr>
              <a:t>Ensure</a:t>
            </a:r>
            <a:r>
              <a:rPr lang="en-US" sz="2400" b="1" i="0" u="none" strike="noStrike" cap="none" dirty="0">
                <a:solidFill>
                  <a:schemeClr val="dk1"/>
                </a:solidFill>
                <a:latin typeface="Georgia"/>
                <a:ea typeface="Georgia"/>
                <a:cs typeface="Georgia"/>
                <a:sym typeface="Georgia"/>
              </a:rPr>
              <a:t> all children read at benchmark in </a:t>
            </a:r>
            <a:r>
              <a:rPr lang="en-US" sz="2400" b="1" dirty="0">
                <a:solidFill>
                  <a:schemeClr val="dk1"/>
                </a:solidFill>
                <a:latin typeface="Georgia"/>
                <a:ea typeface="Georgia"/>
                <a:cs typeface="Georgia"/>
                <a:sym typeface="Georgia"/>
              </a:rPr>
              <a:t>K-5</a:t>
            </a:r>
            <a:endParaRPr lang="en-US" sz="2400" b="0" i="0" u="none" strike="noStrike" cap="none">
              <a:solidFill>
                <a:schemeClr val="dk1"/>
              </a:solidFill>
              <a:latin typeface="Georgia"/>
              <a:ea typeface="Georgia"/>
              <a:cs typeface="Georgia"/>
            </a:endParaRPr>
          </a:p>
        </p:txBody>
      </p:sp>
      <p:pic>
        <p:nvPicPr>
          <p:cNvPr id="178" name="Google Shape;178;g237912a1bcc_0_167"/>
          <p:cNvPicPr preferRelativeResize="0"/>
          <p:nvPr/>
        </p:nvPicPr>
        <p:blipFill rotWithShape="1">
          <a:blip r:embed="rId3">
            <a:alphaModFix/>
          </a:blip>
          <a:srcRect t="514" b="514"/>
          <a:stretch/>
        </p:blipFill>
        <p:spPr>
          <a:xfrm>
            <a:off x="1496434" y="5537417"/>
            <a:ext cx="914400" cy="914401"/>
          </a:xfrm>
          <a:prstGeom prst="rect">
            <a:avLst/>
          </a:prstGeom>
          <a:noFill/>
          <a:ln>
            <a:noFill/>
          </a:ln>
        </p:spPr>
      </p:pic>
      <p:pic>
        <p:nvPicPr>
          <p:cNvPr id="179" name="Google Shape;179;g237912a1bcc_0_167" descr="Books on shelf"/>
          <p:cNvPicPr preferRelativeResize="0"/>
          <p:nvPr/>
        </p:nvPicPr>
        <p:blipFill rotWithShape="1">
          <a:blip r:embed="rId4">
            <a:alphaModFix/>
          </a:blip>
          <a:srcRect/>
          <a:stretch/>
        </p:blipFill>
        <p:spPr>
          <a:xfrm>
            <a:off x="5645246" y="3309511"/>
            <a:ext cx="914400" cy="914400"/>
          </a:xfrm>
          <a:prstGeom prst="rect">
            <a:avLst/>
          </a:prstGeom>
          <a:noFill/>
          <a:ln>
            <a:noFill/>
          </a:ln>
        </p:spPr>
      </p:pic>
      <p:pic>
        <p:nvPicPr>
          <p:cNvPr id="181" name="Google Shape;181;g237912a1bcc_0_167" descr="Ribbon"/>
          <p:cNvPicPr preferRelativeResize="0"/>
          <p:nvPr/>
        </p:nvPicPr>
        <p:blipFill rotWithShape="1">
          <a:blip r:embed="rId5">
            <a:alphaModFix/>
          </a:blip>
          <a:srcRect/>
          <a:stretch/>
        </p:blipFill>
        <p:spPr>
          <a:xfrm>
            <a:off x="5723467" y="5752016"/>
            <a:ext cx="761436" cy="761436"/>
          </a:xfrm>
          <a:prstGeom prst="rect">
            <a:avLst/>
          </a:prstGeom>
          <a:noFill/>
          <a:ln>
            <a:noFill/>
          </a:ln>
        </p:spPr>
      </p:pic>
      <p:sp>
        <p:nvSpPr>
          <p:cNvPr id="182" name="Google Shape;182;g237912a1bcc_0_167"/>
          <p:cNvSpPr txBox="1"/>
          <p:nvPr/>
        </p:nvSpPr>
        <p:spPr>
          <a:xfrm>
            <a:off x="4709874" y="2037842"/>
            <a:ext cx="2762400" cy="142188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700"/>
              <a:buFont typeface="Arial"/>
              <a:buNone/>
            </a:pPr>
            <a:r>
              <a:rPr lang="en-US" sz="1800" b="1" dirty="0">
                <a:solidFill>
                  <a:schemeClr val="dk1"/>
                </a:solidFill>
                <a:latin typeface="Georgia"/>
                <a:ea typeface="Georgia"/>
                <a:cs typeface="Georgia"/>
                <a:sym typeface="Georgia"/>
              </a:rPr>
              <a:t>Provide</a:t>
            </a:r>
            <a:r>
              <a:rPr lang="en-US" sz="1800" b="1" i="0" u="none" strike="noStrike" cap="none" dirty="0">
                <a:solidFill>
                  <a:schemeClr val="dk1"/>
                </a:solidFill>
                <a:latin typeface="Georgia"/>
                <a:ea typeface="Georgia"/>
                <a:cs typeface="Georgia"/>
                <a:sym typeface="Georgia"/>
              </a:rPr>
              <a:t> support for increasing </a:t>
            </a:r>
            <a:endParaRPr lang="en-US" sz="1800" b="1" i="0" u="none" strike="noStrike" cap="none" dirty="0">
              <a:solidFill>
                <a:schemeClr val="dk1"/>
              </a:solidFill>
              <a:latin typeface="Georgia"/>
              <a:ea typeface="Georgia"/>
              <a:cs typeface="Georgia"/>
            </a:endParaRPr>
          </a:p>
          <a:p>
            <a:pPr marL="0" marR="0" lvl="0" indent="0" algn="ctr" rtl="0">
              <a:lnSpc>
                <a:spcPct val="120000"/>
              </a:lnSpc>
              <a:spcBef>
                <a:spcPts val="0"/>
              </a:spcBef>
              <a:spcAft>
                <a:spcPts val="0"/>
              </a:spcAft>
              <a:buClr>
                <a:srgbClr val="000000"/>
              </a:buClr>
              <a:buSzPts val="1700"/>
              <a:buFont typeface="Arial"/>
              <a:buNone/>
            </a:pPr>
            <a:r>
              <a:rPr lang="en-US" sz="1800" b="1" i="0" u="none" strike="noStrike" cap="none" dirty="0">
                <a:solidFill>
                  <a:schemeClr val="dk1"/>
                </a:solidFill>
                <a:latin typeface="Georgia"/>
                <a:ea typeface="Georgia"/>
                <a:cs typeface="Georgia"/>
                <a:sym typeface="Georgia"/>
              </a:rPr>
              <a:t>numbers of at-risk readers</a:t>
            </a:r>
            <a:endParaRPr sz="1800" b="0" i="0" u="none" strike="noStrike" cap="none">
              <a:solidFill>
                <a:schemeClr val="dk1"/>
              </a:solidFill>
              <a:latin typeface="Georgia"/>
              <a:ea typeface="Georgia"/>
              <a:cs typeface="Georgia"/>
            </a:endParaRPr>
          </a:p>
        </p:txBody>
      </p:sp>
      <p:pic>
        <p:nvPicPr>
          <p:cNvPr id="183" name="Google Shape;183;g237912a1bcc_0_167" descr="Exponential Graph with solid fill"/>
          <p:cNvPicPr preferRelativeResize="0"/>
          <p:nvPr/>
        </p:nvPicPr>
        <p:blipFill rotWithShape="1">
          <a:blip r:embed="rId6">
            <a:alphaModFix/>
          </a:blip>
          <a:srcRect/>
          <a:stretch/>
        </p:blipFill>
        <p:spPr>
          <a:xfrm>
            <a:off x="1485272" y="3194551"/>
            <a:ext cx="914400" cy="914400"/>
          </a:xfrm>
          <a:prstGeom prst="rect">
            <a:avLst/>
          </a:prstGeom>
          <a:noFill/>
          <a:ln>
            <a:noFill/>
          </a:ln>
        </p:spPr>
      </p:pic>
      <p:sp>
        <p:nvSpPr>
          <p:cNvPr id="3" name="TextBox 2">
            <a:extLst>
              <a:ext uri="{FF2B5EF4-FFF2-40B4-BE49-F238E27FC236}">
                <a16:creationId xmlns:a16="http://schemas.microsoft.com/office/drawing/2014/main" id="{7F2DAFF9-CB10-1A7D-34A6-66C2535B45AB}"/>
              </a:ext>
            </a:extLst>
          </p:cNvPr>
          <p:cNvSpPr txBox="1"/>
          <p:nvPr/>
        </p:nvSpPr>
        <p:spPr>
          <a:xfrm>
            <a:off x="1276633" y="1509783"/>
            <a:ext cx="12567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3C71"/>
                </a:solidFill>
                <a:latin typeface="Georgia"/>
              </a:rPr>
              <a:t>To...</a:t>
            </a:r>
          </a:p>
        </p:txBody>
      </p:sp>
      <p:sp>
        <p:nvSpPr>
          <p:cNvPr id="5" name="TextBox 4">
            <a:extLst>
              <a:ext uri="{FF2B5EF4-FFF2-40B4-BE49-F238E27FC236}">
                <a16:creationId xmlns:a16="http://schemas.microsoft.com/office/drawing/2014/main" id="{B48FE5EB-C12E-5287-992A-EFA2F2B8C0D9}"/>
              </a:ext>
            </a:extLst>
          </p:cNvPr>
          <p:cNvSpPr txBox="1"/>
          <p:nvPr/>
        </p:nvSpPr>
        <p:spPr>
          <a:xfrm>
            <a:off x="4477034" y="1514332"/>
            <a:ext cx="34289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3C71"/>
                </a:solidFill>
                <a:latin typeface="Georgia"/>
              </a:rPr>
              <a:t>Virginia must...</a:t>
            </a:r>
          </a:p>
        </p:txBody>
      </p:sp>
      <p:sp>
        <p:nvSpPr>
          <p:cNvPr id="6" name="Arrow: Right 5">
            <a:extLst>
              <a:ext uri="{FF2B5EF4-FFF2-40B4-BE49-F238E27FC236}">
                <a16:creationId xmlns:a16="http://schemas.microsoft.com/office/drawing/2014/main" id="{D7F596ED-3A36-6978-C09C-58D4E9613E88}"/>
              </a:ext>
            </a:extLst>
          </p:cNvPr>
          <p:cNvSpPr/>
          <p:nvPr/>
        </p:nvSpPr>
        <p:spPr>
          <a:xfrm>
            <a:off x="3588223" y="3701955"/>
            <a:ext cx="864357" cy="1103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BD2195-004C-B262-45F4-0306FFB6DDEB}"/>
              </a:ext>
            </a:extLst>
          </p:cNvPr>
          <p:cNvSpPr txBox="1"/>
          <p:nvPr/>
        </p:nvSpPr>
        <p:spPr>
          <a:xfrm>
            <a:off x="8628228" y="1502958"/>
            <a:ext cx="33152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3C71"/>
                </a:solidFill>
                <a:latin typeface="Georgia"/>
              </a:rPr>
              <a:t>Which will help...</a:t>
            </a:r>
            <a:endParaRPr lang="en-US" dirty="0"/>
          </a:p>
        </p:txBody>
      </p:sp>
      <p:sp>
        <p:nvSpPr>
          <p:cNvPr id="4" name="Arrow: Right 3">
            <a:extLst>
              <a:ext uri="{FF2B5EF4-FFF2-40B4-BE49-F238E27FC236}">
                <a16:creationId xmlns:a16="http://schemas.microsoft.com/office/drawing/2014/main" id="{69A35A4E-AF12-01CF-4B06-21E398E69A21}"/>
              </a:ext>
            </a:extLst>
          </p:cNvPr>
          <p:cNvSpPr/>
          <p:nvPr/>
        </p:nvSpPr>
        <p:spPr>
          <a:xfrm>
            <a:off x="7750789" y="3701955"/>
            <a:ext cx="864357" cy="1103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E8B1A034-109C-BB3F-222C-57F5FAD9A072}"/>
              </a:ext>
            </a:extLst>
          </p:cNvPr>
          <p:cNvPicPr>
            <a:picLocks noChangeAspect="1"/>
          </p:cNvPicPr>
          <p:nvPr/>
        </p:nvPicPr>
        <p:blipFill>
          <a:blip r:embed="rId7"/>
          <a:stretch>
            <a:fillRect/>
          </a:stretch>
        </p:blipFill>
        <p:spPr>
          <a:xfrm>
            <a:off x="9636243" y="5115422"/>
            <a:ext cx="1381125" cy="1381125"/>
          </a:xfrm>
          <a:prstGeom prst="rect">
            <a:avLst/>
          </a:prstGeom>
        </p:spPr>
      </p:pic>
    </p:spTree>
    <p:extLst>
      <p:ext uri="{BB962C8B-B14F-4D97-AF65-F5344CB8AC3E}">
        <p14:creationId xmlns:p14="http://schemas.microsoft.com/office/powerpoint/2010/main" val="229409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37912a1bcc_0_211"/>
          <p:cNvSpPr/>
          <p:nvPr/>
        </p:nvSpPr>
        <p:spPr>
          <a:xfrm>
            <a:off x="160075" y="1831700"/>
            <a:ext cx="11688300" cy="1872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237912a1bcc_0_211"/>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dirty="0"/>
              <a:t>Key Components of the VLA</a:t>
            </a:r>
            <a:endParaRPr dirty="0"/>
          </a:p>
        </p:txBody>
      </p:sp>
      <p:sp>
        <p:nvSpPr>
          <p:cNvPr id="190" name="Google Shape;190;g237912a1bcc_0_2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91" name="Google Shape;191;g237912a1bcc_0_211"/>
          <p:cNvSpPr txBox="1"/>
          <p:nvPr/>
        </p:nvSpPr>
        <p:spPr>
          <a:xfrm>
            <a:off x="385783" y="1412230"/>
            <a:ext cx="11360700" cy="5289300"/>
          </a:xfrm>
          <a:prstGeom prst="rect">
            <a:avLst/>
          </a:prstGeom>
          <a:noFill/>
          <a:ln>
            <a:noFill/>
          </a:ln>
        </p:spPr>
        <p:txBody>
          <a:bodyPr spcFirstLastPara="1" wrap="square" lIns="121900" tIns="121900" rIns="121900" bIns="121900" anchor="t" anchorCtr="0">
            <a:noAutofit/>
          </a:bodyPr>
          <a:lstStyle/>
          <a:p>
            <a:pPr marL="457200" marR="0" lvl="0" indent="-450850" algn="l" rtl="0">
              <a:lnSpc>
                <a:spcPct val="100000"/>
              </a:lnSpc>
              <a:spcBef>
                <a:spcPts val="0"/>
              </a:spcBef>
              <a:spcAft>
                <a:spcPts val="0"/>
              </a:spcAft>
              <a:buClr>
                <a:schemeClr val="accent1"/>
              </a:buClr>
              <a:buSzPts val="1800"/>
              <a:buFont typeface="Georgia"/>
              <a:buAutoNum type="arabicPeriod"/>
            </a:pPr>
            <a:r>
              <a:rPr lang="en-US" sz="1800" b="1" i="0" u="none" strike="noStrike" cap="none" dirty="0">
                <a:solidFill>
                  <a:schemeClr val="tx1"/>
                </a:solidFill>
                <a:latin typeface="Georgia"/>
                <a:ea typeface="Georgia"/>
                <a:cs typeface="Georgia"/>
                <a:sym typeface="Georgia"/>
              </a:rPr>
              <a:t>Defines Evidence-Based Literacy Instruction and Science-Based Reading Research</a:t>
            </a:r>
            <a:endParaRPr sz="1800" b="1" i="0" u="none" strike="noStrike" cap="none" dirty="0">
              <a:solidFill>
                <a:schemeClr val="tx1"/>
              </a:solidFill>
              <a:latin typeface="Georgia"/>
              <a:ea typeface="Georgia"/>
              <a:cs typeface="Georgia"/>
              <a:sym typeface="Georgia"/>
            </a:endParaRPr>
          </a:p>
          <a:p>
            <a:pPr marL="457200" marR="0" lvl="0" indent="-450850" algn="l" rtl="0">
              <a:lnSpc>
                <a:spcPct val="100000"/>
              </a:lnSpc>
              <a:spcBef>
                <a:spcPts val="600"/>
              </a:spcBef>
              <a:spcAft>
                <a:spcPts val="0"/>
              </a:spcAft>
              <a:buClr>
                <a:schemeClr val="accent1"/>
              </a:buClr>
              <a:buSzPts val="1800"/>
              <a:buFont typeface="Georgia"/>
              <a:buAutoNum type="arabicPeriod"/>
            </a:pPr>
            <a:r>
              <a:rPr lang="en-US" sz="1800" b="1"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Aligns </a:t>
            </a:r>
            <a:r>
              <a:rPr lang="en-US" sz="1800" b="1"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Core Curricula, Supplemental, and Intervention Materials</a:t>
            </a:r>
            <a:endParaRPr sz="1800" b="1"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690245" marR="0" lvl="2" indent="-220343" algn="l" rtl="0">
              <a:lnSpc>
                <a:spcPct val="100000"/>
              </a:lnSpc>
              <a:spcBef>
                <a:spcPts val="600"/>
              </a:spcBef>
              <a:spcAft>
                <a:spcPts val="0"/>
              </a:spcAft>
              <a:buClr>
                <a:schemeClr val="dk1"/>
              </a:buClr>
              <a:buSzPts val="1500"/>
              <a:buFont typeface="Georgia"/>
              <a:buChar char="○"/>
            </a:pPr>
            <a:r>
              <a:rPr lang="en-US" sz="18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Requires all divisions to use core instructional (</a:t>
            </a:r>
            <a:r>
              <a:rPr lang="en-US" sz="1800"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K-5)</a:t>
            </a:r>
            <a:r>
              <a:rPr lang="en-US" sz="18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supplemental (K-8), and intervention (K-8) programs in grades K-8 that are aligned with science-based reading research, as set out in their literacy plan.</a:t>
            </a:r>
            <a:endParaRPr sz="18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690245" marR="0" lvl="2" indent="-220343" algn="l" rtl="0">
              <a:lnSpc>
                <a:spcPct val="100000"/>
              </a:lnSpc>
              <a:spcBef>
                <a:spcPts val="600"/>
              </a:spcBef>
              <a:spcAft>
                <a:spcPts val="0"/>
              </a:spcAft>
              <a:buClr>
                <a:schemeClr val="dk1"/>
              </a:buClr>
              <a:buSzPts val="1500"/>
              <a:buFont typeface="Georgia"/>
              <a:buChar char="○"/>
            </a:pPr>
            <a:r>
              <a:rPr lang="en-US" sz="18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Adds a division-wide staffing ratio of one reading specialist per 550 students in K-5</a:t>
            </a:r>
            <a:r>
              <a:rPr lang="en-US" sz="1800"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en-US" sz="1800" b="0" i="0" u="none" strike="noStrike" cap="none"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and one re</a:t>
            </a:r>
            <a:r>
              <a:rPr lang="en-US" sz="1800"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ading specialist for each 1,100 students in 6-8.</a:t>
            </a:r>
            <a:endParaRPr sz="1800" b="0" i="0" u="none" strike="noStrike" cap="none" dirty="0">
              <a:solidFill>
                <a:schemeClr val="tx1"/>
              </a:solidFill>
              <a:latin typeface="Georgia"/>
              <a:ea typeface="Georgia"/>
              <a:cs typeface="Georgia"/>
              <a:sym typeface="Georgia"/>
            </a:endParaRPr>
          </a:p>
          <a:p>
            <a:pPr marL="457200" marR="0" lvl="0" indent="-450850" algn="l" rtl="0">
              <a:lnSpc>
                <a:spcPct val="100000"/>
              </a:lnSpc>
              <a:spcBef>
                <a:spcPts val="600"/>
              </a:spcBef>
              <a:spcAft>
                <a:spcPts val="0"/>
              </a:spcAft>
              <a:buClr>
                <a:schemeClr val="accent1"/>
              </a:buClr>
              <a:buSzPts val="1800"/>
              <a:buFont typeface="Georgia"/>
              <a:buAutoNum type="arabicPeriod"/>
            </a:pPr>
            <a:r>
              <a:rPr lang="en-US" sz="1800" b="1" i="0" u="none" strike="noStrike" cap="none" dirty="0">
                <a:solidFill>
                  <a:schemeClr val="tx1"/>
                </a:solidFill>
                <a:latin typeface="Georgia"/>
                <a:ea typeface="Georgia"/>
                <a:cs typeface="Georgia"/>
                <a:sym typeface="Georgia"/>
              </a:rPr>
              <a:t>Requires Professional Development for Reading Specialists, Teachers, and Principals</a:t>
            </a:r>
            <a:endParaRPr sz="1800" b="1" i="0" u="none" strike="noStrike" cap="none" dirty="0">
              <a:solidFill>
                <a:schemeClr val="tx1"/>
              </a:solidFill>
              <a:latin typeface="Georgia"/>
              <a:ea typeface="Georgia"/>
              <a:cs typeface="Georgia"/>
              <a:sym typeface="Georgia"/>
            </a:endParaRPr>
          </a:p>
          <a:p>
            <a:pPr marL="457200" marR="0" lvl="0" indent="-450850" algn="l" rtl="0">
              <a:lnSpc>
                <a:spcPct val="100000"/>
              </a:lnSpc>
              <a:spcBef>
                <a:spcPts val="600"/>
              </a:spcBef>
              <a:spcAft>
                <a:spcPts val="0"/>
              </a:spcAft>
              <a:buClr>
                <a:schemeClr val="accent1"/>
              </a:buClr>
              <a:buSzPts val="1800"/>
              <a:buFont typeface="Georgia"/>
              <a:buAutoNum type="arabicPeriod"/>
            </a:pPr>
            <a:r>
              <a:rPr lang="en-US" sz="1800" b="1" i="0" u="none" strike="noStrike" cap="none" dirty="0">
                <a:solidFill>
                  <a:schemeClr val="tx1"/>
                </a:solidFill>
                <a:latin typeface="Georgia"/>
                <a:ea typeface="Georgia"/>
                <a:cs typeface="Georgia"/>
                <a:sym typeface="Georgia"/>
              </a:rPr>
              <a:t>Partners with Families</a:t>
            </a:r>
            <a:endParaRPr sz="1800" b="1" i="0" u="none" strike="noStrike" cap="none" dirty="0">
              <a:solidFill>
                <a:schemeClr val="tx1"/>
              </a:solidFill>
              <a:latin typeface="Georgia"/>
              <a:ea typeface="Georgia"/>
              <a:cs typeface="Georgia"/>
              <a:sym typeface="Georgia"/>
            </a:endParaRPr>
          </a:p>
          <a:p>
            <a:pPr marL="690245" marR="0" lvl="0" indent="-220343" algn="l" rtl="0">
              <a:lnSpc>
                <a:spcPct val="100000"/>
              </a:lnSpc>
              <a:spcBef>
                <a:spcPts val="600"/>
              </a:spcBef>
              <a:spcAft>
                <a:spcPts val="0"/>
              </a:spcAft>
              <a:buClr>
                <a:schemeClr val="dk1"/>
              </a:buClr>
              <a:buSzPts val="1500"/>
              <a:buFont typeface="Georgia"/>
              <a:buChar char="○"/>
            </a:pPr>
            <a:r>
              <a:rPr lang="en-US" sz="1800" b="0" i="0" u="none" strike="noStrike" cap="none" dirty="0">
                <a:solidFill>
                  <a:schemeClr val="tx1"/>
                </a:solidFill>
                <a:latin typeface="Georgia"/>
                <a:ea typeface="Georgia"/>
                <a:cs typeface="Georgia"/>
                <a:sym typeface="Georgia"/>
              </a:rPr>
              <a:t>Ensures parents are engaged in student reading plans and have access to resources.</a:t>
            </a:r>
            <a:endParaRPr sz="1800" b="0" i="0" u="none" strike="noStrike" cap="none" dirty="0">
              <a:solidFill>
                <a:schemeClr val="tx1"/>
              </a:solidFill>
              <a:latin typeface="Georgia"/>
              <a:ea typeface="Georgia"/>
              <a:cs typeface="Georgia"/>
              <a:sym typeface="Georgia"/>
            </a:endParaRPr>
          </a:p>
          <a:p>
            <a:pPr marL="457200" marR="0" lvl="0" indent="-450850" algn="l" rtl="0">
              <a:lnSpc>
                <a:spcPct val="100000"/>
              </a:lnSpc>
              <a:spcBef>
                <a:spcPts val="600"/>
              </a:spcBef>
              <a:spcAft>
                <a:spcPts val="0"/>
              </a:spcAft>
              <a:buClr>
                <a:schemeClr val="accent1"/>
              </a:buClr>
              <a:buSzPts val="1800"/>
              <a:buFont typeface="Georgia"/>
              <a:buAutoNum type="arabicPeriod" startAt="5"/>
            </a:pPr>
            <a:r>
              <a:rPr lang="en-US" sz="1800" b="1" i="0" u="none" strike="noStrike" cap="none" dirty="0">
                <a:solidFill>
                  <a:schemeClr val="tx1"/>
                </a:solidFill>
                <a:latin typeface="Georgia"/>
                <a:ea typeface="Georgia"/>
                <a:cs typeface="Georgia"/>
                <a:sym typeface="Georgia"/>
              </a:rPr>
              <a:t>Aligns Educator Preparation and Licensure</a:t>
            </a:r>
            <a:endParaRPr sz="1800" b="1" i="0" u="none" strike="noStrike" cap="none" dirty="0">
              <a:solidFill>
                <a:schemeClr val="tx1"/>
              </a:solidFill>
              <a:latin typeface="Georgia"/>
              <a:ea typeface="Georgia"/>
              <a:cs typeface="Georgia"/>
              <a:sym typeface="Georgia"/>
            </a:endParaRPr>
          </a:p>
          <a:p>
            <a:pPr marL="690245" marR="0" lvl="0" indent="-220343" algn="l" rtl="0">
              <a:lnSpc>
                <a:spcPct val="100000"/>
              </a:lnSpc>
              <a:spcBef>
                <a:spcPts val="600"/>
              </a:spcBef>
              <a:spcAft>
                <a:spcPts val="0"/>
              </a:spcAft>
              <a:buClr>
                <a:schemeClr val="dk1"/>
              </a:buClr>
              <a:buSzPts val="1500"/>
              <a:buFont typeface="Georgia"/>
              <a:buChar char="○"/>
            </a:pPr>
            <a:r>
              <a:rPr lang="en-US" sz="1800" b="0" i="0" u="none" strike="noStrike" cap="none" dirty="0">
                <a:solidFill>
                  <a:schemeClr val="tx1"/>
                </a:solidFill>
                <a:latin typeface="Georgia"/>
                <a:ea typeface="Georgia"/>
                <a:cs typeface="Georgia"/>
                <a:sym typeface="Georgia"/>
              </a:rPr>
              <a:t>Requires certain educator preparation programs to ensure candidates have a program of coursework and demonstrate mastery in science-based reading research and evidence-based literacy instruction.</a:t>
            </a:r>
            <a:endParaRPr sz="1800" b="0" i="0" u="none" strike="noStrike" cap="none" dirty="0">
              <a:solidFill>
                <a:schemeClr val="tx1"/>
              </a:solidFill>
              <a:latin typeface="Georgia"/>
              <a:ea typeface="Georgia"/>
              <a:cs typeface="Georgia"/>
              <a:sym typeface="Georgia"/>
            </a:endParaRPr>
          </a:p>
          <a:p>
            <a:pPr marL="690245" marR="0" lvl="0" indent="-220343" algn="l" rtl="0">
              <a:lnSpc>
                <a:spcPct val="100000"/>
              </a:lnSpc>
              <a:spcBef>
                <a:spcPts val="600"/>
              </a:spcBef>
              <a:spcAft>
                <a:spcPts val="0"/>
              </a:spcAft>
              <a:buClr>
                <a:schemeClr val="dk1"/>
              </a:buClr>
              <a:buSzPts val="1500"/>
              <a:buFont typeface="Georgia"/>
              <a:buChar char="○"/>
            </a:pPr>
            <a:r>
              <a:rPr lang="en-US" sz="1800" b="0" i="0" u="none" strike="noStrike" cap="none" dirty="0">
                <a:solidFill>
                  <a:schemeClr val="tx1"/>
                </a:solidFill>
                <a:latin typeface="Georgia"/>
                <a:ea typeface="Georgia"/>
                <a:cs typeface="Georgia"/>
                <a:sym typeface="Georgia"/>
              </a:rPr>
              <a:t>Requires literacy assessment for licensure or alternate route to licensure with certain endorsements.</a:t>
            </a:r>
            <a:endParaRPr sz="1800" b="0" i="0" u="none" strike="noStrike" cap="none" dirty="0">
              <a:solidFill>
                <a:schemeClr val="tx1"/>
              </a:solidFill>
              <a:latin typeface="Georgia"/>
              <a:ea typeface="Georgia"/>
              <a:cs typeface="Georgia"/>
              <a:sym typeface="Georgia"/>
            </a:endParaRPr>
          </a:p>
          <a:p>
            <a:pPr marL="690245" marR="0" lvl="0" indent="-220343" algn="l" rtl="0">
              <a:lnSpc>
                <a:spcPct val="100000"/>
              </a:lnSpc>
              <a:spcBef>
                <a:spcPts val="600"/>
              </a:spcBef>
              <a:spcAft>
                <a:spcPts val="0"/>
              </a:spcAft>
              <a:buClr>
                <a:schemeClr val="dk1"/>
              </a:buClr>
              <a:buSzPts val="1500"/>
              <a:buFont typeface="Georgia"/>
              <a:buChar char="○"/>
            </a:pPr>
            <a:r>
              <a:rPr lang="en-US" sz="1800" b="0" i="0" u="none" strike="noStrike" cap="none" dirty="0">
                <a:solidFill>
                  <a:schemeClr val="tx1"/>
                </a:solidFill>
                <a:latin typeface="Georgia"/>
                <a:ea typeface="Georgia"/>
                <a:cs typeface="Georgia"/>
                <a:sym typeface="Georgia"/>
              </a:rPr>
              <a:t>Establishes a micro-credential program for add-on reading specialist endorsement.</a:t>
            </a:r>
            <a:endParaRPr sz="1800" b="0" i="0" u="none" strike="noStrike" cap="none"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chemeClr val="accent1"/>
              </a:buClr>
              <a:buSzPts val="2000"/>
              <a:buFont typeface="Arial"/>
              <a:buNone/>
            </a:pPr>
            <a:endParaRPr sz="1800" b="0" i="0" u="none" strike="noStrike" cap="none" dirty="0">
              <a:solidFill>
                <a:srgbClr val="002F5B"/>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37912a1bcc_0_332"/>
          <p:cNvSpPr txBox="1"/>
          <p:nvPr/>
        </p:nvSpPr>
        <p:spPr>
          <a:xfrm>
            <a:off x="2785125" y="1588675"/>
            <a:ext cx="2676600" cy="1375500"/>
          </a:xfrm>
          <a:prstGeom prst="rect">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Calibri"/>
              <a:ea typeface="Calibri"/>
              <a:cs typeface="Calibri"/>
              <a:sym typeface="Calibri"/>
            </a:endParaRPr>
          </a:p>
        </p:txBody>
      </p:sp>
      <p:sp>
        <p:nvSpPr>
          <p:cNvPr id="198" name="Google Shape;198;g237912a1bcc_0_332"/>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High</a:t>
            </a:r>
            <a:r>
              <a:rPr lang="en-US"/>
              <a:t> Level Timeline</a:t>
            </a:r>
            <a:endParaRPr/>
          </a:p>
        </p:txBody>
      </p:sp>
      <p:cxnSp>
        <p:nvCxnSpPr>
          <p:cNvPr id="199" name="Google Shape;199;g237912a1bcc_0_332"/>
          <p:cNvCxnSpPr/>
          <p:nvPr/>
        </p:nvCxnSpPr>
        <p:spPr>
          <a:xfrm>
            <a:off x="457200" y="3361511"/>
            <a:ext cx="10515600" cy="0"/>
          </a:xfrm>
          <a:prstGeom prst="straightConnector1">
            <a:avLst/>
          </a:prstGeom>
          <a:noFill/>
          <a:ln w="57150" cap="flat" cmpd="sng">
            <a:solidFill>
              <a:srgbClr val="003A70"/>
            </a:solidFill>
            <a:prstDash val="solid"/>
            <a:round/>
            <a:headEnd type="triangle" w="med" len="med"/>
            <a:tailEnd type="triangle" w="med" len="med"/>
          </a:ln>
        </p:spPr>
      </p:cxnSp>
      <p:sp>
        <p:nvSpPr>
          <p:cNvPr id="200" name="Google Shape;200;g237912a1bcc_0_332"/>
          <p:cNvSpPr/>
          <p:nvPr/>
        </p:nvSpPr>
        <p:spPr>
          <a:xfrm>
            <a:off x="1392284" y="3178633"/>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01" name="Google Shape;201;g237912a1bcc_0_332"/>
          <p:cNvSpPr/>
          <p:nvPr/>
        </p:nvSpPr>
        <p:spPr>
          <a:xfrm>
            <a:off x="2743459" y="3164708"/>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02" name="Google Shape;202;g237912a1bcc_0_332"/>
          <p:cNvSpPr/>
          <p:nvPr/>
        </p:nvSpPr>
        <p:spPr>
          <a:xfrm>
            <a:off x="4061892" y="3178124"/>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03" name="Google Shape;203;g237912a1bcc_0_332"/>
          <p:cNvSpPr/>
          <p:nvPr/>
        </p:nvSpPr>
        <p:spPr>
          <a:xfrm>
            <a:off x="5381354" y="3164708"/>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04" name="Google Shape;204;g237912a1bcc_0_332"/>
          <p:cNvSpPr/>
          <p:nvPr/>
        </p:nvSpPr>
        <p:spPr>
          <a:xfrm>
            <a:off x="6613850" y="3168405"/>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05" name="Google Shape;205;g237912a1bcc_0_332"/>
          <p:cNvSpPr txBox="1"/>
          <p:nvPr/>
        </p:nvSpPr>
        <p:spPr>
          <a:xfrm>
            <a:off x="534600" y="1640575"/>
            <a:ext cx="20538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Fall 2022</a:t>
            </a:r>
            <a:r>
              <a:rPr lang="en-US" sz="1600" b="0" i="0" u="none" strike="noStrike" cap="none" dirty="0">
                <a:solidFill>
                  <a:schemeClr val="tx1"/>
                </a:solidFill>
                <a:latin typeface="Georgia"/>
                <a:ea typeface="Georgia"/>
                <a:cs typeface="Georgia"/>
                <a:sym typeface="Georgia"/>
              </a:rPr>
              <a:t> – </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tx1"/>
                </a:solidFill>
                <a:latin typeface="Georgia"/>
                <a:ea typeface="Georgia"/>
                <a:cs typeface="Georgia"/>
                <a:sym typeface="Georgia"/>
              </a:rPr>
              <a:t>Cycle 1 reviews of K-3 core instructional programs launch </a:t>
            </a:r>
            <a:endParaRPr sz="1400" b="0" i="0" u="none" strike="noStrike" cap="none" dirty="0">
              <a:solidFill>
                <a:schemeClr val="tx1"/>
              </a:solidFill>
              <a:latin typeface="Arial"/>
              <a:ea typeface="Arial"/>
              <a:cs typeface="Arial"/>
              <a:sym typeface="Arial"/>
            </a:endParaRPr>
          </a:p>
        </p:txBody>
      </p:sp>
      <p:sp>
        <p:nvSpPr>
          <p:cNvPr id="206" name="Google Shape;206;g237912a1bcc_0_332"/>
          <p:cNvSpPr txBox="1"/>
          <p:nvPr/>
        </p:nvSpPr>
        <p:spPr>
          <a:xfrm>
            <a:off x="2000226" y="3795216"/>
            <a:ext cx="1780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Winter 2022</a:t>
            </a:r>
            <a:r>
              <a:rPr lang="en-US" sz="1600" b="0" i="0" u="none" strike="noStrike" cap="none" dirty="0">
                <a:solidFill>
                  <a:schemeClr val="tx1"/>
                </a:solidFill>
                <a:latin typeface="Georgia"/>
                <a:ea typeface="Georgia"/>
                <a:cs typeface="Georgia"/>
                <a:sym typeface="Georgia"/>
              </a:rPr>
              <a:t> – Advisory Work Group launches</a:t>
            </a:r>
            <a:endParaRPr sz="1400" b="0" i="0" u="none" strike="noStrike" cap="none" dirty="0">
              <a:solidFill>
                <a:schemeClr val="tx1"/>
              </a:solidFill>
              <a:latin typeface="Arial"/>
              <a:ea typeface="Arial"/>
              <a:cs typeface="Arial"/>
              <a:sym typeface="Arial"/>
            </a:endParaRPr>
          </a:p>
        </p:txBody>
      </p:sp>
      <p:sp>
        <p:nvSpPr>
          <p:cNvPr id="207" name="Google Shape;207;g237912a1bcc_0_332"/>
          <p:cNvSpPr txBox="1"/>
          <p:nvPr/>
        </p:nvSpPr>
        <p:spPr>
          <a:xfrm>
            <a:off x="2821950" y="1640575"/>
            <a:ext cx="27432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Spring/Summer 2023 </a:t>
            </a:r>
            <a:r>
              <a:rPr lang="en-US" sz="1600" b="0" i="0" u="none" strike="noStrike" cap="none" dirty="0">
                <a:solidFill>
                  <a:schemeClr val="tx1"/>
                </a:solidFill>
                <a:latin typeface="Georgia"/>
                <a:ea typeface="Georgia"/>
                <a:cs typeface="Georgia"/>
                <a:sym typeface="Georgia"/>
              </a:rPr>
              <a:t>–  Board reviews recommended K-3 core instructional programs from Cycle I</a:t>
            </a:r>
            <a:endParaRPr sz="1400" b="0" i="0" u="none" strike="noStrike" cap="none" dirty="0">
              <a:solidFill>
                <a:schemeClr val="tx1"/>
              </a:solidFill>
              <a:latin typeface="Arial"/>
              <a:ea typeface="Arial"/>
              <a:cs typeface="Arial"/>
              <a:sym typeface="Arial"/>
            </a:endParaRPr>
          </a:p>
        </p:txBody>
      </p:sp>
      <p:sp>
        <p:nvSpPr>
          <p:cNvPr id="208" name="Google Shape;208;g237912a1bcc_0_332"/>
          <p:cNvSpPr txBox="1"/>
          <p:nvPr/>
        </p:nvSpPr>
        <p:spPr>
          <a:xfrm>
            <a:off x="4145013" y="3795225"/>
            <a:ext cx="2272200" cy="2931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Summer 2023</a:t>
            </a:r>
            <a:r>
              <a:rPr lang="en-US" sz="1600" b="0" i="0" u="none" strike="noStrike" cap="none" dirty="0">
                <a:solidFill>
                  <a:schemeClr val="tx1"/>
                </a:solidFill>
                <a:latin typeface="Georgia"/>
                <a:ea typeface="Georgia"/>
                <a:cs typeface="Georgia"/>
                <a:sym typeface="Georgia"/>
              </a:rPr>
              <a:t> – Statewide training for Reading Specialists kicks off</a:t>
            </a:r>
            <a:endParaRPr sz="1600" b="0" i="0" u="none" strike="noStrike" cap="none"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600"/>
              <a:buFont typeface="Arial"/>
              <a:buNone/>
            </a:pPr>
            <a:endParaRPr sz="1000" b="0" i="0" u="none" strike="noStrike" cap="none"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50"/>
              <a:buFont typeface="Arial"/>
              <a:buNone/>
            </a:pPr>
            <a:r>
              <a:rPr lang="en-US" sz="1600" b="0" i="0" u="none" strike="noStrike" cap="none" dirty="0">
                <a:solidFill>
                  <a:schemeClr val="tx1"/>
                </a:solidFill>
                <a:latin typeface="Georgia"/>
                <a:ea typeface="Georgia"/>
                <a:cs typeface="Georgia"/>
                <a:sym typeface="Georgia"/>
              </a:rPr>
              <a:t>Cycle II reviews of K-5 core, K-8 supplemental, and K-8 intervention instructional programs begin</a:t>
            </a:r>
            <a:endParaRPr sz="1600" b="0" i="0" u="none" strike="noStrike" cap="none"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tx1"/>
              </a:solidFill>
              <a:latin typeface="Georgia"/>
              <a:ea typeface="Georgia"/>
              <a:cs typeface="Georgia"/>
              <a:sym typeface="Georgia"/>
            </a:endParaRPr>
          </a:p>
        </p:txBody>
      </p:sp>
      <p:sp>
        <p:nvSpPr>
          <p:cNvPr id="209" name="Google Shape;209;g237912a1bcc_0_332"/>
          <p:cNvSpPr txBox="1"/>
          <p:nvPr/>
        </p:nvSpPr>
        <p:spPr>
          <a:xfrm>
            <a:off x="5678562" y="1604113"/>
            <a:ext cx="28476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Fall 2023</a:t>
            </a:r>
            <a:r>
              <a:rPr lang="en-US" sz="1600" b="0" i="0" u="none" strike="noStrike" cap="none" dirty="0">
                <a:solidFill>
                  <a:schemeClr val="tx1"/>
                </a:solidFill>
                <a:latin typeface="Georgia"/>
                <a:ea typeface="Georgia"/>
                <a:cs typeface="Georgia"/>
                <a:sym typeface="Georgia"/>
              </a:rPr>
              <a:t> – </a:t>
            </a:r>
            <a:endParaRPr sz="16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50"/>
              <a:buFont typeface="Arial"/>
              <a:buNone/>
            </a:pPr>
            <a:r>
              <a:rPr lang="en-US" sz="1600" b="0" i="0" u="none" strike="noStrike" cap="none" dirty="0">
                <a:solidFill>
                  <a:schemeClr val="tx1"/>
                </a:solidFill>
                <a:latin typeface="Georgia"/>
                <a:ea typeface="Georgia"/>
                <a:cs typeface="Georgia"/>
                <a:sym typeface="Georgia"/>
              </a:rPr>
              <a:t>Pilot with new Virginia Literacy Screener launches</a:t>
            </a:r>
            <a:endParaRPr sz="1600" b="0" i="0" u="none" strike="noStrike" cap="none"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50"/>
              <a:buFont typeface="Arial"/>
              <a:buNone/>
            </a:pPr>
            <a:r>
              <a:rPr lang="en-US" sz="1600" b="0" i="0" u="none" strike="noStrike" cap="none" dirty="0">
                <a:solidFill>
                  <a:schemeClr val="tx1"/>
                </a:solidFill>
                <a:latin typeface="Georgia"/>
                <a:ea typeface="Georgia"/>
                <a:cs typeface="Georgia"/>
                <a:sym typeface="Georgia"/>
              </a:rPr>
              <a:t>Board reviews proposed revisions to English SOLs</a:t>
            </a:r>
            <a:endParaRPr sz="1600" b="0" i="0" u="none" strike="noStrike" cap="none" dirty="0">
              <a:solidFill>
                <a:schemeClr val="tx1"/>
              </a:solidFill>
              <a:latin typeface="Georgia"/>
              <a:ea typeface="Georgia"/>
              <a:cs typeface="Georgia"/>
              <a:sym typeface="Georgia"/>
            </a:endParaRPr>
          </a:p>
        </p:txBody>
      </p:sp>
      <p:sp>
        <p:nvSpPr>
          <p:cNvPr id="210" name="Google Shape;210;g237912a1bcc_0_332"/>
          <p:cNvSpPr/>
          <p:nvPr/>
        </p:nvSpPr>
        <p:spPr>
          <a:xfrm>
            <a:off x="7905982" y="3168405"/>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11" name="Google Shape;211;g237912a1bcc_0_332"/>
          <p:cNvSpPr txBox="1"/>
          <p:nvPr/>
        </p:nvSpPr>
        <p:spPr>
          <a:xfrm>
            <a:off x="8743000" y="1640575"/>
            <a:ext cx="1950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Summer 2024</a:t>
            </a:r>
            <a:r>
              <a:rPr lang="en-US" sz="1600" b="0" i="0" u="none" strike="noStrike" cap="none" dirty="0">
                <a:solidFill>
                  <a:schemeClr val="tx1"/>
                </a:solidFill>
                <a:latin typeface="Georgia"/>
                <a:ea typeface="Georgia"/>
                <a:cs typeface="Georgia"/>
                <a:sym typeface="Georgia"/>
              </a:rPr>
              <a:t> – Statewide training for teachers and principals kicks off</a:t>
            </a:r>
            <a:endParaRPr sz="1400" b="0" i="0" u="none" strike="noStrike" cap="none" dirty="0">
              <a:solidFill>
                <a:schemeClr val="tx1"/>
              </a:solidFill>
              <a:latin typeface="Arial"/>
              <a:ea typeface="Arial"/>
              <a:cs typeface="Arial"/>
              <a:sym typeface="Arial"/>
            </a:endParaRPr>
          </a:p>
        </p:txBody>
      </p:sp>
      <p:sp>
        <p:nvSpPr>
          <p:cNvPr id="212" name="Google Shape;212;g237912a1bcc_0_332"/>
          <p:cNvSpPr txBox="1"/>
          <p:nvPr/>
        </p:nvSpPr>
        <p:spPr>
          <a:xfrm>
            <a:off x="6809826" y="3795216"/>
            <a:ext cx="24969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Winter-Spring 2024 </a:t>
            </a:r>
            <a:r>
              <a:rPr lang="en-US" sz="1600" b="0" i="0" u="none" strike="noStrike" cap="none" dirty="0">
                <a:solidFill>
                  <a:schemeClr val="tx1"/>
                </a:solidFill>
                <a:latin typeface="Georgia"/>
                <a:ea typeface="Georgia"/>
                <a:cs typeface="Georgia"/>
                <a:sym typeface="Georgia"/>
              </a:rPr>
              <a:t>– Board reviews recommended instructional programs from Cycle II </a:t>
            </a:r>
            <a:endParaRPr sz="1400" b="0" i="0" u="none" strike="noStrike" cap="none" dirty="0">
              <a:solidFill>
                <a:schemeClr val="tx1"/>
              </a:solidFill>
              <a:latin typeface="Arial"/>
              <a:ea typeface="Arial"/>
              <a:cs typeface="Arial"/>
              <a:sym typeface="Arial"/>
            </a:endParaRPr>
          </a:p>
        </p:txBody>
      </p:sp>
      <p:sp>
        <p:nvSpPr>
          <p:cNvPr id="213" name="Google Shape;213;g237912a1bcc_0_332"/>
          <p:cNvSpPr/>
          <p:nvPr/>
        </p:nvSpPr>
        <p:spPr>
          <a:xfrm>
            <a:off x="9202154" y="3178124"/>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14" name="Google Shape;214;g237912a1bcc_0_332"/>
          <p:cNvSpPr/>
          <p:nvPr/>
        </p:nvSpPr>
        <p:spPr>
          <a:xfrm>
            <a:off x="10388931" y="3184655"/>
            <a:ext cx="45600" cy="365700"/>
          </a:xfrm>
          <a:prstGeom prst="rect">
            <a:avLst/>
          </a:prstGeom>
          <a:solidFill>
            <a:schemeClr val="accent1"/>
          </a:solidFill>
          <a:ln w="25400" cap="flat" cmpd="sng">
            <a:solidFill>
              <a:srgbClr val="002B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Arial"/>
              <a:ea typeface="Arial"/>
              <a:cs typeface="Arial"/>
              <a:sym typeface="Arial"/>
            </a:endParaRPr>
          </a:p>
        </p:txBody>
      </p:sp>
      <p:sp>
        <p:nvSpPr>
          <p:cNvPr id="215" name="Google Shape;215;g237912a1bcc_0_332"/>
          <p:cNvSpPr txBox="1"/>
          <p:nvPr/>
        </p:nvSpPr>
        <p:spPr>
          <a:xfrm>
            <a:off x="9474075" y="3795225"/>
            <a:ext cx="2590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solidFill>
                <a:latin typeface="Georgia"/>
                <a:ea typeface="Georgia"/>
                <a:cs typeface="Georgia"/>
                <a:sym typeface="Georgia"/>
              </a:rPr>
              <a:t>Fall 2024</a:t>
            </a:r>
            <a:r>
              <a:rPr lang="en-US" sz="1600" b="0" i="0" u="none" strike="noStrike" cap="none" dirty="0">
                <a:solidFill>
                  <a:schemeClr val="tx1"/>
                </a:solidFill>
                <a:latin typeface="Georgia"/>
                <a:ea typeface="Georgia"/>
                <a:cs typeface="Georgia"/>
                <a:sym typeface="Georgia"/>
              </a:rPr>
              <a:t> – </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dirty="0">
                <a:solidFill>
                  <a:schemeClr val="tx1"/>
                </a:solidFill>
                <a:latin typeface="Georgia"/>
                <a:ea typeface="Georgia"/>
                <a:cs typeface="Georgia"/>
                <a:sym typeface="Georgia"/>
              </a:rPr>
              <a:t>C</a:t>
            </a:r>
            <a:r>
              <a:rPr lang="en-US" sz="1600" b="0" i="0" u="none" strike="noStrike" cap="none" dirty="0">
                <a:solidFill>
                  <a:schemeClr val="tx1"/>
                </a:solidFill>
                <a:latin typeface="Georgia"/>
                <a:ea typeface="Georgia"/>
                <a:cs typeface="Georgia"/>
                <a:sym typeface="Georgia"/>
              </a:rPr>
              <a:t>lassrooms are using new screener, student reading plans</a:t>
            </a:r>
            <a:r>
              <a:rPr lang="en-US" sz="1600" dirty="0">
                <a:solidFill>
                  <a:schemeClr val="tx1"/>
                </a:solidFill>
                <a:latin typeface="Georgia"/>
                <a:ea typeface="Georgia"/>
                <a:cs typeface="Georgia"/>
                <a:sym typeface="Georgia"/>
              </a:rPr>
              <a:t> and</a:t>
            </a:r>
            <a:r>
              <a:rPr lang="en-US" sz="1600" b="0" i="0" u="none" strike="noStrike" cap="none" dirty="0">
                <a:solidFill>
                  <a:schemeClr val="tx1"/>
                </a:solidFill>
                <a:latin typeface="Georgia"/>
                <a:ea typeface="Georgia"/>
                <a:cs typeface="Georgia"/>
                <a:sym typeface="Georgia"/>
              </a:rPr>
              <a:t> approved instructional programs</a:t>
            </a:r>
            <a:endParaRPr sz="1600"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tx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600"/>
              <a:buFont typeface="Arial"/>
              <a:buNone/>
            </a:pPr>
            <a:r>
              <a:rPr lang="en-US" sz="1600" dirty="0">
                <a:solidFill>
                  <a:schemeClr val="tx1"/>
                </a:solidFill>
                <a:latin typeface="Georgia"/>
                <a:ea typeface="Georgia"/>
                <a:cs typeface="Georgia"/>
                <a:sym typeface="Georgia"/>
              </a:rPr>
              <a:t>T</a:t>
            </a:r>
            <a:r>
              <a:rPr lang="en-US" sz="1600" b="0" i="0" u="none" strike="noStrike" cap="none" dirty="0">
                <a:solidFill>
                  <a:schemeClr val="tx1"/>
                </a:solidFill>
                <a:latin typeface="Georgia"/>
                <a:ea typeface="Georgia"/>
                <a:cs typeface="Georgia"/>
                <a:sym typeface="Georgia"/>
              </a:rPr>
              <a:t>eachers are supported to implement evidence-based literacy instruction based on students</a:t>
            </a:r>
            <a:r>
              <a:rPr lang="en-US" sz="1600" dirty="0">
                <a:solidFill>
                  <a:schemeClr val="tx1"/>
                </a:solidFill>
                <a:latin typeface="Georgia"/>
                <a:ea typeface="Georgia"/>
                <a:cs typeface="Georgia"/>
                <a:sym typeface="Georgia"/>
              </a:rPr>
              <a:t>’ needs</a:t>
            </a:r>
            <a:endParaRPr sz="1600" b="0" i="0" u="none" strike="noStrike" cap="none" dirty="0">
              <a:solidFill>
                <a:schemeClr val="tx1"/>
              </a:solidFill>
              <a:latin typeface="Georgia"/>
              <a:ea typeface="Georgia"/>
              <a:cs typeface="Georgia"/>
              <a:sym typeface="Georgia"/>
            </a:endParaRPr>
          </a:p>
        </p:txBody>
      </p:sp>
      <p:sp>
        <p:nvSpPr>
          <p:cNvPr id="216" name="Google Shape;216;g237912a1bcc_0_3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1d21c9c4cd_0_2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800"/>
              <a:t>Review Process for Core Instructional Programs </a:t>
            </a:r>
            <a:endParaRPr sz="4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3aeba9a685_3_2"/>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SzPts val="4800"/>
              <a:buNone/>
            </a:pPr>
            <a:r>
              <a:rPr lang="en-US" dirty="0"/>
              <a:t>Development of Rubrics</a:t>
            </a:r>
            <a:endParaRPr dirty="0"/>
          </a:p>
        </p:txBody>
      </p:sp>
      <p:sp>
        <p:nvSpPr>
          <p:cNvPr id="228" name="Google Shape;228;g23aeba9a685_3_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229" name="Google Shape;229;g23aeba9a685_3_2"/>
          <p:cNvSpPr txBox="1">
            <a:spLocks noGrp="1"/>
          </p:cNvSpPr>
          <p:nvPr>
            <p:ph type="body" idx="1"/>
          </p:nvPr>
        </p:nvSpPr>
        <p:spPr>
          <a:xfrm>
            <a:off x="672450" y="1481075"/>
            <a:ext cx="10847100" cy="471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800"/>
              <a:buNone/>
            </a:pPr>
            <a:r>
              <a:rPr lang="en-US" sz="2400" dirty="0">
                <a:solidFill>
                  <a:schemeClr val="tx1"/>
                </a:solidFill>
                <a:latin typeface="Georgia"/>
                <a:ea typeface="Georgia"/>
                <a:cs typeface="Georgia"/>
                <a:sym typeface="Georgia"/>
              </a:rPr>
              <a:t>The VDOE partnered with Virginia Literacy Partnerships (VLP) at the University of Virginia to design and </a:t>
            </a:r>
            <a:r>
              <a:rPr lang="en-US" sz="2400" dirty="0">
                <a:solidFill>
                  <a:schemeClr val="tx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implement</a:t>
            </a:r>
            <a:r>
              <a:rPr lang="en-US" sz="2400" dirty="0">
                <a:solidFill>
                  <a:schemeClr val="tx1"/>
                </a:solidFill>
                <a:latin typeface="Georgia"/>
                <a:ea typeface="Georgia"/>
                <a:cs typeface="Georgia"/>
                <a:sym typeface="Georgia"/>
              </a:rPr>
              <a:t> a rigorous and comprehensive review process that is unique to Virginia, starting with the development of rubrics by grade band. To produce the rubrics, VDOE and VLP:</a:t>
            </a:r>
            <a:endParaRPr sz="2400" dirty="0">
              <a:solidFill>
                <a:schemeClr val="tx1"/>
              </a:solidFill>
              <a:latin typeface="Georgia"/>
              <a:ea typeface="Georgia"/>
              <a:cs typeface="Georgia"/>
              <a:sym typeface="Georgia"/>
            </a:endParaRPr>
          </a:p>
          <a:p>
            <a:pPr marL="457200" lvl="0" indent="-368300" algn="l" rtl="0">
              <a:lnSpc>
                <a:spcPct val="100000"/>
              </a:lnSpc>
              <a:spcBef>
                <a:spcPts val="600"/>
              </a:spcBef>
              <a:spcAft>
                <a:spcPts val="0"/>
              </a:spcAft>
              <a:buClr>
                <a:srgbClr val="003A70"/>
              </a:buClr>
              <a:buSzPct val="100000"/>
              <a:buFont typeface="Georgia"/>
              <a:buChar char="•"/>
            </a:pPr>
            <a:r>
              <a:rPr lang="en-US" sz="2400" dirty="0">
                <a:solidFill>
                  <a:schemeClr val="tx1"/>
                </a:solidFill>
                <a:latin typeface="Georgia"/>
                <a:ea typeface="Georgia"/>
                <a:cs typeface="Georgia"/>
                <a:sym typeface="Georgia"/>
              </a:rPr>
              <a:t>Examined rubrics in other states that have similar requirements or passed similar legislation; </a:t>
            </a:r>
            <a:endParaRPr sz="2400" dirty="0">
              <a:solidFill>
                <a:schemeClr val="tx1"/>
              </a:solidFill>
              <a:latin typeface="Georgia"/>
              <a:ea typeface="Georgia"/>
              <a:cs typeface="Georgia"/>
              <a:sym typeface="Georgia"/>
            </a:endParaRPr>
          </a:p>
          <a:p>
            <a:pPr marL="457200" lvl="0" indent="-368300" algn="l" rtl="0">
              <a:lnSpc>
                <a:spcPct val="100000"/>
              </a:lnSpc>
              <a:spcBef>
                <a:spcPts val="600"/>
              </a:spcBef>
              <a:spcAft>
                <a:spcPts val="0"/>
              </a:spcAft>
              <a:buClr>
                <a:srgbClr val="003A70"/>
              </a:buClr>
              <a:buSzPct val="100000"/>
              <a:buFont typeface="Georgia"/>
              <a:buChar char="•"/>
            </a:pPr>
            <a:r>
              <a:rPr lang="en-US" sz="2400" dirty="0">
                <a:solidFill>
                  <a:schemeClr val="tx1"/>
                </a:solidFill>
                <a:latin typeface="Georgia"/>
                <a:ea typeface="Georgia"/>
                <a:cs typeface="Georgia"/>
                <a:sym typeface="Georgia"/>
              </a:rPr>
              <a:t>Sought and incorporated feedback from national experts, Virginia K-12 educators and colleagues in higher education;</a:t>
            </a:r>
            <a:endParaRPr sz="2400" dirty="0">
              <a:solidFill>
                <a:schemeClr val="tx1"/>
              </a:solidFill>
              <a:latin typeface="Georgia"/>
              <a:ea typeface="Georgia"/>
              <a:cs typeface="Georgia"/>
              <a:sym typeface="Georgia"/>
            </a:endParaRPr>
          </a:p>
          <a:p>
            <a:pPr marL="457200" lvl="0" indent="-368300" algn="l" rtl="0">
              <a:lnSpc>
                <a:spcPct val="100000"/>
              </a:lnSpc>
              <a:spcBef>
                <a:spcPts val="600"/>
              </a:spcBef>
              <a:spcAft>
                <a:spcPts val="0"/>
              </a:spcAft>
              <a:buClr>
                <a:srgbClr val="003A70"/>
              </a:buClr>
              <a:buSzPct val="100000"/>
              <a:buFont typeface="Georgia"/>
              <a:buChar char="•"/>
            </a:pPr>
            <a:r>
              <a:rPr lang="en-US" sz="2400" dirty="0">
                <a:solidFill>
                  <a:schemeClr val="tx1"/>
                </a:solidFill>
                <a:latin typeface="Georgia"/>
                <a:ea typeface="Georgia"/>
                <a:cs typeface="Georgia"/>
                <a:sym typeface="Georgia"/>
              </a:rPr>
              <a:t>Simulated program review using rubrics with commercially available core K-3 curriculum in summer of 2022; </a:t>
            </a:r>
            <a:endParaRPr sz="2400" dirty="0">
              <a:solidFill>
                <a:schemeClr val="tx1"/>
              </a:solidFill>
              <a:latin typeface="Georgia"/>
              <a:ea typeface="Georgia"/>
              <a:cs typeface="Georgia"/>
              <a:sym typeface="Georgia"/>
            </a:endParaRPr>
          </a:p>
          <a:p>
            <a:pPr marL="457200" lvl="0" indent="-368300" algn="l" rtl="0">
              <a:lnSpc>
                <a:spcPct val="100000"/>
              </a:lnSpc>
              <a:spcBef>
                <a:spcPts val="600"/>
              </a:spcBef>
              <a:spcAft>
                <a:spcPts val="0"/>
              </a:spcAft>
              <a:buClr>
                <a:srgbClr val="003A70"/>
              </a:buClr>
              <a:buSzPct val="100000"/>
              <a:buFont typeface="Georgia"/>
              <a:buChar char="•"/>
            </a:pPr>
            <a:r>
              <a:rPr lang="en-US" sz="2400" dirty="0">
                <a:solidFill>
                  <a:schemeClr val="tx1"/>
                </a:solidFill>
                <a:latin typeface="Georgia"/>
                <a:ea typeface="Georgia"/>
                <a:cs typeface="Georgia"/>
                <a:sym typeface="Georgia"/>
              </a:rPr>
              <a:t>Posted rubrics online and shared with vendors in advance; and</a:t>
            </a:r>
            <a:endParaRPr sz="2400" dirty="0">
              <a:solidFill>
                <a:schemeClr val="tx1"/>
              </a:solidFill>
              <a:latin typeface="Georgia"/>
              <a:ea typeface="Georgia"/>
              <a:cs typeface="Georgia"/>
              <a:sym typeface="Georgia"/>
            </a:endParaRPr>
          </a:p>
          <a:p>
            <a:pPr marL="457200" lvl="0" indent="-368300" algn="l" rtl="0">
              <a:lnSpc>
                <a:spcPct val="100000"/>
              </a:lnSpc>
              <a:spcBef>
                <a:spcPts val="600"/>
              </a:spcBef>
              <a:spcAft>
                <a:spcPts val="0"/>
              </a:spcAft>
              <a:buClr>
                <a:srgbClr val="003A70"/>
              </a:buClr>
              <a:buSzPct val="100000"/>
              <a:buFont typeface="Georgia"/>
              <a:buChar char="•"/>
            </a:pPr>
            <a:r>
              <a:rPr lang="en-US" sz="2400" dirty="0">
                <a:solidFill>
                  <a:schemeClr val="tx1"/>
                </a:solidFill>
                <a:latin typeface="Georgia"/>
                <a:ea typeface="Georgia"/>
                <a:cs typeface="Georgia"/>
                <a:sym typeface="Georgia"/>
              </a:rPr>
              <a:t>Ensured that rubrics fully align with the law.</a:t>
            </a:r>
            <a:endParaRPr sz="2400" dirty="0">
              <a:solidFill>
                <a:schemeClr val="tx1"/>
              </a:solidFill>
              <a:latin typeface="Georgia"/>
              <a:ea typeface="Georgia"/>
              <a:cs typeface="Georgia"/>
              <a:sym typeface="Georgia"/>
            </a:endParaRPr>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Process for Reviews </a:t>
            </a:r>
            <a:endParaRPr/>
          </a:p>
        </p:txBody>
      </p:sp>
      <p:sp>
        <p:nvSpPr>
          <p:cNvPr id="236" name="Google Shape;2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37" name="Google Shape;237;p33"/>
          <p:cNvSpPr txBox="1"/>
          <p:nvPr/>
        </p:nvSpPr>
        <p:spPr>
          <a:xfrm>
            <a:off x="628655" y="1456869"/>
            <a:ext cx="11360700" cy="5152845"/>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Aft>
                <a:spcPts val="0"/>
              </a:spcAft>
              <a:buClr>
                <a:schemeClr val="dk1"/>
              </a:buClr>
              <a:buSzPts val="2000"/>
              <a:buFont typeface="Arial"/>
              <a:buNone/>
            </a:pPr>
            <a:r>
              <a:rPr lang="en-US" sz="2400" b="0" i="0" u="none" strike="noStrike" cap="none" dirty="0">
                <a:solidFill>
                  <a:schemeClr val="tx1"/>
                </a:solidFill>
                <a:latin typeface="Georgia"/>
                <a:ea typeface="Georgia"/>
                <a:cs typeface="Georgia"/>
                <a:sym typeface="Georgia"/>
              </a:rPr>
              <a:t>Using the established rubrics, VLP and VDOE then facilitated reviews of K-3 core instructional programs through a robust process led by Virginia educators. </a:t>
            </a:r>
            <a:endParaRPr sz="2400" b="0" i="0" u="none" strike="noStrike" cap="none" dirty="0">
              <a:solidFill>
                <a:schemeClr val="tx1"/>
              </a:solidFill>
              <a:latin typeface="Georgia"/>
              <a:ea typeface="Georgia"/>
              <a:cs typeface="Georgia"/>
              <a:sym typeface="Georgia"/>
            </a:endParaRPr>
          </a:p>
          <a:p>
            <a:pPr marL="457200" marR="0" lvl="0" indent="-381000" algn="l" rtl="0">
              <a:lnSpc>
                <a:spcPct val="100000"/>
              </a:lnSpc>
              <a:spcBef>
                <a:spcPts val="1000"/>
              </a:spcBef>
              <a:spcAft>
                <a:spcPts val="0"/>
              </a:spcAft>
              <a:buClr>
                <a:schemeClr val="dk1"/>
              </a:buClr>
              <a:buSzPts val="24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Reviewers included competitively-selected teachers, reading specialists, administrators, division representatives, and other educational leaders from all 8 regions of Virginia. </a:t>
            </a:r>
            <a:endParaRPr sz="2400" b="0" i="0" u="none" strike="noStrike" cap="none" dirty="0">
              <a:solidFill>
                <a:schemeClr val="tx1"/>
              </a:solidFill>
              <a:latin typeface="Georgia"/>
              <a:ea typeface="Georgia"/>
              <a:cs typeface="Georgia"/>
              <a:sym typeface="Georgia"/>
            </a:endParaRPr>
          </a:p>
          <a:p>
            <a:pPr marL="457200" marR="0" lvl="0" indent="-381000" algn="l" rtl="0">
              <a:lnSpc>
                <a:spcPct val="100000"/>
              </a:lnSpc>
              <a:spcBef>
                <a:spcPts val="1000"/>
              </a:spcBef>
              <a:spcAft>
                <a:spcPts val="0"/>
              </a:spcAft>
              <a:buClr>
                <a:schemeClr val="dk1"/>
              </a:buClr>
              <a:buSzPts val="24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The facilitator team was comprised of literacy experts who trained reviewers during both Phase I and Phase II to norm on the rubrics and guide the process. </a:t>
            </a:r>
            <a:endParaRPr sz="2400" b="0" i="0" u="none" strike="noStrike" cap="none" dirty="0">
              <a:solidFill>
                <a:schemeClr val="tx1"/>
              </a:solidFill>
              <a:latin typeface="Georgia"/>
              <a:ea typeface="Georgia"/>
              <a:cs typeface="Georgia"/>
              <a:sym typeface="Georgia"/>
            </a:endParaRPr>
          </a:p>
          <a:p>
            <a:pPr marL="457200" marR="0" lvl="0" indent="-381000" algn="l" rtl="0">
              <a:lnSpc>
                <a:spcPct val="100000"/>
              </a:lnSpc>
              <a:spcBef>
                <a:spcPts val="1000"/>
              </a:spcBef>
              <a:spcAft>
                <a:spcPts val="0"/>
              </a:spcAft>
              <a:buClr>
                <a:schemeClr val="dk1"/>
              </a:buClr>
              <a:buSzPts val="24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Reviewers independently evaluated programs using a comprehensive rubric. Facilitators met with review teams weekly to compile review findings and build consensus.</a:t>
            </a:r>
            <a:endParaRPr sz="2400" b="0" i="0" u="none" strike="noStrike" cap="none" dirty="0">
              <a:solidFill>
                <a:schemeClr val="tx1"/>
              </a:solidFill>
              <a:latin typeface="Georgia"/>
              <a:ea typeface="Georgia"/>
              <a:cs typeface="Georgia"/>
              <a:sym typeface="Georgia"/>
            </a:endParaRPr>
          </a:p>
          <a:p>
            <a:pPr marL="457200" marR="0" lvl="0" indent="-381000" algn="l" rtl="0">
              <a:lnSpc>
                <a:spcPct val="100000"/>
              </a:lnSpc>
              <a:spcBef>
                <a:spcPts val="1000"/>
              </a:spcBef>
              <a:spcAft>
                <a:spcPts val="1000"/>
              </a:spcAft>
              <a:buClr>
                <a:schemeClr val="dk1"/>
              </a:buClr>
              <a:buSzPts val="2400"/>
              <a:buFont typeface="Arial" panose="020B0604020202020204" pitchFamily="34" charset="0"/>
              <a:buChar char="•"/>
            </a:pPr>
            <a:r>
              <a:rPr lang="en-US" sz="2400" b="0" i="0" u="none" strike="noStrike" cap="none" dirty="0">
                <a:solidFill>
                  <a:schemeClr val="tx1"/>
                </a:solidFill>
                <a:latin typeface="Georgia"/>
                <a:ea typeface="Georgia"/>
                <a:cs typeface="Georgia"/>
                <a:sym typeface="Georgia"/>
              </a:rPr>
              <a:t>Facilitators then integrated findings to reach a final result and normed across all program submissions. </a:t>
            </a:r>
            <a:endParaRPr sz="2400" b="0" i="0" u="none" strike="noStrike" cap="none" dirty="0">
              <a:solidFill>
                <a:schemeClr val="tx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1D9B99-A83C-416D-8A3C-46C40D64C0A2}">
  <ds:schemaRefs>
    <ds:schemaRef ds:uri="http://schemas.microsoft.com/sharepoint/v3/contenttype/forms"/>
  </ds:schemaRefs>
</ds:datastoreItem>
</file>

<file path=customXml/itemProps2.xml><?xml version="1.0" encoding="utf-8"?>
<ds:datastoreItem xmlns:ds="http://schemas.openxmlformats.org/officeDocument/2006/customXml" ds:itemID="{729B8B62-C0EF-4811-BD03-9870813FC9CC}"/>
</file>

<file path=customXml/itemProps3.xml><?xml version="1.0" encoding="utf-8"?>
<ds:datastoreItem xmlns:ds="http://schemas.openxmlformats.org/officeDocument/2006/customXml" ds:itemID="{029870D4-47C3-409B-886B-1DF4F5CB90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TotalTime>
  <Words>1135</Words>
  <Application>Microsoft Office PowerPoint</Application>
  <PresentationFormat>Widescreen</PresentationFormat>
  <Paragraphs>125</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The Virginia Literacy Act</vt:lpstr>
      <vt:lpstr>Objective and Agenda</vt:lpstr>
      <vt:lpstr>Overview of the VLA</vt:lpstr>
      <vt:lpstr>Why We Need the VLA</vt:lpstr>
      <vt:lpstr>Key Components of the VLA</vt:lpstr>
      <vt:lpstr>High Level Timeline</vt:lpstr>
      <vt:lpstr>Review Process for Core Instructional Programs </vt:lpstr>
      <vt:lpstr>Development of Rubrics</vt:lpstr>
      <vt:lpstr>Process for Reviews </vt:lpstr>
      <vt:lpstr>Two-Phase Process</vt:lpstr>
      <vt:lpstr>Opportunity to Appeal</vt:lpstr>
      <vt:lpstr>Alignment with Textbook Adoption</vt:lpstr>
      <vt:lpstr>Core Instructional Program Guide</vt:lpstr>
      <vt:lpstr>Core Instructional Program Guide</vt:lpstr>
      <vt:lpstr>Approved Core Instructional Programs</vt:lpstr>
      <vt:lpstr>Example of Curriculum Snapshot</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Virginia Literacy Act</dc:title>
  <dc:creator>VITA Program</dc:creator>
  <cp:lastModifiedBy>Conway, Jenna (DOE)</cp:lastModifiedBy>
  <cp:revision>241</cp:revision>
  <dcterms:created xsi:type="dcterms:W3CDTF">2022-07-20T12:39:39Z</dcterms:created>
  <dcterms:modified xsi:type="dcterms:W3CDTF">2023-05-01T23:56:12Z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y fmtid="{D5CDD505-2E9C-101B-9397-08002B2CF9AE}" pid="3" name="Approval">
    <vt:lpwstr>Approved</vt:lpwstr>
  </property>
</Properties>
</file>