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9" r:id="rId5"/>
  </p:sldMasterIdLst>
  <p:notesMasterIdLst>
    <p:notesMasterId r:id="rId53"/>
  </p:notesMasterIdLst>
  <p:sldIdLst>
    <p:sldId id="256" r:id="rId6"/>
    <p:sldId id="257" r:id="rId7"/>
    <p:sldId id="378" r:id="rId8"/>
    <p:sldId id="553" r:id="rId9"/>
    <p:sldId id="546" r:id="rId10"/>
    <p:sldId id="547" r:id="rId11"/>
    <p:sldId id="549" r:id="rId12"/>
    <p:sldId id="554" r:id="rId13"/>
    <p:sldId id="551" r:id="rId14"/>
    <p:sldId id="555" r:id="rId15"/>
    <p:sldId id="556" r:id="rId16"/>
    <p:sldId id="550" r:id="rId17"/>
    <p:sldId id="557" r:id="rId18"/>
    <p:sldId id="538" r:id="rId19"/>
    <p:sldId id="448" r:id="rId20"/>
    <p:sldId id="447" r:id="rId21"/>
    <p:sldId id="444" r:id="rId22"/>
    <p:sldId id="449" r:id="rId23"/>
    <p:sldId id="377" r:id="rId24"/>
    <p:sldId id="475" r:id="rId25"/>
    <p:sldId id="435" r:id="rId26"/>
    <p:sldId id="517" r:id="rId27"/>
    <p:sldId id="516" r:id="rId28"/>
    <p:sldId id="481" r:id="rId29"/>
    <p:sldId id="465" r:id="rId30"/>
    <p:sldId id="531" r:id="rId31"/>
    <p:sldId id="518" r:id="rId32"/>
    <p:sldId id="493" r:id="rId33"/>
    <p:sldId id="519" r:id="rId34"/>
    <p:sldId id="520" r:id="rId35"/>
    <p:sldId id="494" r:id="rId36"/>
    <p:sldId id="514" r:id="rId37"/>
    <p:sldId id="521" r:id="rId38"/>
    <p:sldId id="512" r:id="rId39"/>
    <p:sldId id="425" r:id="rId40"/>
    <p:sldId id="501" r:id="rId41"/>
    <p:sldId id="522" r:id="rId42"/>
    <p:sldId id="523" r:id="rId43"/>
    <p:sldId id="491" r:id="rId44"/>
    <p:sldId id="542" r:id="rId45"/>
    <p:sldId id="287" r:id="rId46"/>
    <p:sldId id="500" r:id="rId47"/>
    <p:sldId id="543" r:id="rId48"/>
    <p:sldId id="545" r:id="rId49"/>
    <p:sldId id="289" r:id="rId50"/>
    <p:sldId id="332" r:id="rId51"/>
    <p:sldId id="558"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Georgia" panose="02040502050405020303" pitchFamily="18" charset="0"/>
      <p:regular r:id="rId58"/>
      <p:bold r:id="rId59"/>
      <p:italic r:id="rId60"/>
      <p:boldItalic r:id="rId61"/>
    </p:embeddedFont>
    <p:embeddedFont>
      <p:font typeface="Josefin Sans" pitchFamily="2" charset="0"/>
      <p:regular r:id="rId62"/>
      <p:bold r:id="rId63"/>
    </p:embeddedFont>
    <p:embeddedFont>
      <p:font typeface="Segoe UI" panose="020B0502040204020203" pitchFamily="34"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jw7TX6gmB4qcjfzdyGF37OjHUz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400E02-EDA0-A211-EAE1-22722186720C}" name="Ullrich, Rebecca (DOE)" initials="UR(" userId="S::Rebecca.Ullrich@doe.virginia.gov::21f24c1b-3c1d-479f-959f-cc8655c3d077" providerId="AD"/>
  <p188:author id="{CCB4FB12-6C56-F975-E4D9-DEDFB3B2D7E8}" name="Mcpherson, Alexandra (DOE)" initials="MA(" userId="S::Alexandra.McPherson@doe.virginia.gov::2ae015af-1c32-4972-9827-086e81e31552" providerId="AD"/>
  <p188:author id="{90ACCF35-C068-221B-E1C5-B8A3E115AFC6}" name="Meyers, Kris (DOE)" initials="M(" userId="S::kris.meyers@doe.virginia.gov::50142cab-4367-48b0-8975-b70aaa041464" providerId="AD"/>
  <p188:author id="{C23C093C-EAA5-22BE-7359-F00A68B7CF3A}" name="Williams, Jeff (DOE)" initials="W(" userId="S::jeff.williams@doe.virginia.gov::81f6353a-f281-4cb3-9e8d-a2c3b4191e92" providerId="AD"/>
  <p188:author id="{F40E6F77-4BF1-1087-9F1B-A618C3D06642}" name="Ullrich, Rebecca (DOE)" initials="U(" userId="S::rebecca.ullrich@doe.virginia.gov::21f24c1b-3c1d-479f-959f-cc8655c3d077" providerId="AD"/>
  <p188:author id="{64A1B783-91AA-7229-BBBF-07B1194D427D}" name="Dawson, Victoria (DOE)" initials="D(" userId="S::victoria.dawson@doe.virginia.gov::4e2b1462-9b46-4cc3-8b43-146497f419dc" providerId="AD"/>
  <p188:author id="{858A8BBB-1D81-C666-F9BA-ADA820A1A511}" name="Kris Meyers" initials="KM" userId="Kris Meyers" providerId="None"/>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C4E1B6DC-DADF-365B-DF3E-C06827ED6E0E}" name="Mcpherson, Alexandra (DOE)" initials="M(" userId="S::alexandra.mcpherson@doe.virginia.gov::2ae015af-1c32-4972-9827-086e81e31552" providerId="AD"/>
  <p188:author id="{A25E0BED-760B-E88D-1B08-2F627EC13FEC}" name="Conway, Jenna (DOE)" initials="C(" userId="S::jenna.conway@doe.virginia.gov::da588274-f37c-454d-8548-dcbcfca12eb4" providerId="AD"/>
  <p188:author id="{8CCA8AF7-000D-16BA-C7B3-C789E173B23E}" name="Carroll, Erin (DOE)" initials="C(" userId="S::erin.carroll@doe.virginia.gov::de77b364-7ec6-4daf-8747-600d7b5ee91f" providerId="AD"/>
  <p188:author id="{32F73DF8-96B2-1133-644E-A1A71758DEAD}" name="Mitzner, Lucy (DOE)" initials="M(" userId="S::lucy.mitzner@doe.virginia.gov::772df971-21bb-44fa-a5df-17914fadb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BF8636-8523-4F47-ACF0-9A4BCA7EB962}">
  <a:tblStyle styleId="{86BF8636-8523-4F47-ACF0-9A4BCA7EB9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D1495A-898E-44D1-8339-1F7BBB4E55B8}"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8E5D632-C023-4C9A-85D3-3C5D9C9D817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9200" autoAdjust="0"/>
  </p:normalViewPr>
  <p:slideViewPr>
    <p:cSldViewPr snapToGrid="0">
      <p:cViewPr varScale="1">
        <p:scale>
          <a:sx n="101" d="100"/>
          <a:sy n="101" d="100"/>
        </p:scale>
        <p:origin x="96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102"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font" Target="fonts/font14.fntdata"/><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6"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7.fntdata"/><Relationship Id="rId65" Type="http://schemas.openxmlformats.org/officeDocument/2006/relationships/font" Target="fonts/font12.fntdata"/><Relationship Id="rId10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2.fntdata"/><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18.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 Meyers" userId="50142cab-4367-48b0-8975-b70aaa041464" providerId="ADAL" clId="{4D2DE0A7-8977-480A-87A7-9F18D607121F}"/>
    <pc:docChg chg="modSld">
      <pc:chgData name="Kris Meyers" userId="50142cab-4367-48b0-8975-b70aaa041464" providerId="ADAL" clId="{4D2DE0A7-8977-480A-87A7-9F18D607121F}" dt="2023-04-04T15:46:41.647" v="1" actId="1076"/>
      <pc:docMkLst>
        <pc:docMk/>
      </pc:docMkLst>
      <pc:sldChg chg="modSp mod">
        <pc:chgData name="Kris Meyers" userId="50142cab-4367-48b0-8975-b70aaa041464" providerId="ADAL" clId="{4D2DE0A7-8977-480A-87A7-9F18D607121F}" dt="2023-04-04T15:46:41.647" v="1" actId="1076"/>
        <pc:sldMkLst>
          <pc:docMk/>
          <pc:sldMk cId="4248252321" sldId="493"/>
        </pc:sldMkLst>
        <pc:picChg chg="mod">
          <ac:chgData name="Kris Meyers" userId="50142cab-4367-48b0-8975-b70aaa041464" providerId="ADAL" clId="{4D2DE0A7-8977-480A-87A7-9F18D607121F}" dt="2023-04-04T15:46:41.647" v="1" actId="1076"/>
          <ac:picMkLst>
            <pc:docMk/>
            <pc:sldMk cId="4248252321" sldId="493"/>
            <ac:picMk id="358"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'PY1-PY1 growth'!$A$8</c:f>
              <c:strCache>
                <c:ptCount val="1"/>
                <c:pt idx="0">
                  <c:v>Practice Year 1 (2021-2022)</c:v>
                </c:pt>
              </c:strCache>
            </c:strRef>
          </c:tx>
          <c:spPr>
            <a:solidFill>
              <a:srgbClr val="3E5B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'PY1-PY1 growth'!$B$7:$D$7</c:f>
              <c:strCache>
                <c:ptCount val="3"/>
                <c:pt idx="0">
                  <c:v>Family Day Homes</c:v>
                </c:pt>
                <c:pt idx="1">
                  <c:v>Centers</c:v>
                </c:pt>
                <c:pt idx="2">
                  <c:v>Public Schools</c:v>
                </c:pt>
              </c:strCache>
            </c:strRef>
          </c:cat>
          <c:val>
            <c:numRef>
              <c:f>'PY1-PY1 growth'!$B$8:$D$8</c:f>
              <c:numCache>
                <c:formatCode>General</c:formatCode>
                <c:ptCount val="3"/>
                <c:pt idx="0">
                  <c:v>278</c:v>
                </c:pt>
                <c:pt idx="1">
                  <c:v>701</c:v>
                </c:pt>
                <c:pt idx="2">
                  <c:v>535</c:v>
                </c:pt>
              </c:numCache>
            </c:numRef>
          </c:val>
          <c:extLst>
            <c:ext xmlns:c16="http://schemas.microsoft.com/office/drawing/2014/chart" uri="{C3380CC4-5D6E-409C-BE32-E72D297353CC}">
              <c16:uniqueId val="{00000000-CEFB-47E2-A384-D420AE173607}"/>
            </c:ext>
          </c:extLst>
        </c:ser>
        <c:ser>
          <c:idx val="1"/>
          <c:order val="1"/>
          <c:tx>
            <c:strRef>
              <c:f>'PY1-PY1 growth'!$A$9</c:f>
              <c:strCache>
                <c:ptCount val="1"/>
                <c:pt idx="0">
                  <c:v>Practice Year 2 (2022-2023)</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'PY1-PY1 growth'!$B$7:$D$7</c:f>
              <c:strCache>
                <c:ptCount val="3"/>
                <c:pt idx="0">
                  <c:v>Family Day Homes</c:v>
                </c:pt>
                <c:pt idx="1">
                  <c:v>Centers</c:v>
                </c:pt>
                <c:pt idx="2">
                  <c:v>Public Schools</c:v>
                </c:pt>
              </c:strCache>
            </c:strRef>
          </c:cat>
          <c:val>
            <c:numRef>
              <c:f>'PY1-PY1 growth'!$B$9:$D$9</c:f>
              <c:numCache>
                <c:formatCode>General</c:formatCode>
                <c:ptCount val="3"/>
                <c:pt idx="0">
                  <c:v>662</c:v>
                </c:pt>
                <c:pt idx="1">
                  <c:v>1180</c:v>
                </c:pt>
                <c:pt idx="2">
                  <c:v>790</c:v>
                </c:pt>
              </c:numCache>
            </c:numRef>
          </c:val>
          <c:extLst>
            <c:ext xmlns:c16="http://schemas.microsoft.com/office/drawing/2014/chart" uri="{C3380CC4-5D6E-409C-BE32-E72D297353CC}">
              <c16:uniqueId val="{00000001-CEFB-47E2-A384-D420AE173607}"/>
            </c:ext>
          </c:extLst>
        </c:ser>
        <c:dLbls>
          <c:dLblPos val="outEnd"/>
          <c:showLegendKey val="0"/>
          <c:showVal val="1"/>
          <c:showCatName val="0"/>
          <c:showSerName val="0"/>
          <c:showPercent val="0"/>
          <c:showBubbleSize val="0"/>
        </c:dLbls>
        <c:gapWidth val="219"/>
        <c:overlap val="-27"/>
        <c:axId val="1996201503"/>
        <c:axId val="1996125375"/>
      </c:barChart>
      <c:catAx>
        <c:axId val="19962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996125375"/>
        <c:crosses val="autoZero"/>
        <c:auto val="1"/>
        <c:lblAlgn val="ctr"/>
        <c:lblOffset val="100"/>
        <c:noMultiLvlLbl val="0"/>
      </c:catAx>
      <c:valAx>
        <c:axId val="1996125375"/>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996201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curriculum!$B$6</c:f>
              <c:strCache>
                <c:ptCount val="1"/>
              </c:strCache>
            </c:strRef>
          </c:tx>
          <c:dPt>
            <c:idx val="0"/>
            <c:bubble3D val="0"/>
            <c:spPr>
              <a:solidFill>
                <a:srgbClr val="3E5B91"/>
              </a:solidFill>
            </c:spPr>
            <c:extLst>
              <c:ext xmlns:c16="http://schemas.microsoft.com/office/drawing/2014/chart" uri="{C3380CC4-5D6E-409C-BE32-E72D297353CC}">
                <c16:uniqueId val="{00000001-A611-4040-A7CF-74FD82D07B9E}"/>
              </c:ext>
            </c:extLst>
          </c:dPt>
          <c:dPt>
            <c:idx val="1"/>
            <c:bubble3D val="0"/>
            <c:spPr>
              <a:solidFill>
                <a:srgbClr val="555555"/>
              </a:solidFill>
            </c:spPr>
            <c:extLst>
              <c:ext xmlns:c16="http://schemas.microsoft.com/office/drawing/2014/chart" uri="{C3380CC4-5D6E-409C-BE32-E72D297353CC}">
                <c16:uniqueId val="{00000003-A611-4040-A7CF-74FD82D07B9E}"/>
              </c:ext>
            </c:extLst>
          </c:dPt>
          <c:dLbls>
            <c:dLbl>
              <c:idx val="0"/>
              <c:layout>
                <c:manualLayout>
                  <c:x val="-6.7646962456386114E-2"/>
                  <c:y val="-0.20701001430615165"/>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611-4040-A7CF-74FD82D07B9E}"/>
                </c:ext>
              </c:extLst>
            </c:dLbl>
            <c:dLbl>
              <c:idx val="1"/>
              <c:layout>
                <c:manualLayout>
                  <c:x val="9.161478321185948E-2"/>
                  <c:y val="0.20743919885550788"/>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611-4040-A7CF-74FD82D07B9E}"/>
                </c:ext>
              </c:extLst>
            </c:dLbl>
            <c:spPr>
              <a:noFill/>
              <a:ln>
                <a:noFill/>
              </a:ln>
              <a:effectLst/>
            </c:spPr>
            <c:txPr>
              <a:bodyPr wrap="square" lIns="38100" tIns="19050" rIns="38100" bIns="19050" anchor="ctr">
                <a:spAutoFit/>
              </a:bodyPr>
              <a:lstStyle/>
              <a:p>
                <a:pPr>
                  <a:defRPr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curriculum!$A$7:$A$8</c:f>
              <c:strCache>
                <c:ptCount val="2"/>
                <c:pt idx="0">
                  <c:v>Using Approved Curriculum</c:v>
                </c:pt>
                <c:pt idx="1">
                  <c:v>Not Using Approved Curriculum</c:v>
                </c:pt>
              </c:strCache>
            </c:strRef>
          </c:cat>
          <c:val>
            <c:numRef>
              <c:f>curriculum!$B$7:$B$8</c:f>
              <c:numCache>
                <c:formatCode>#,##0</c:formatCode>
                <c:ptCount val="2"/>
                <c:pt idx="0">
                  <c:v>895</c:v>
                </c:pt>
                <c:pt idx="1">
                  <c:v>154</c:v>
                </c:pt>
              </c:numCache>
            </c:numRef>
          </c:val>
          <c:extLst>
            <c:ext xmlns:c16="http://schemas.microsoft.com/office/drawing/2014/chart" uri="{C3380CC4-5D6E-409C-BE32-E72D297353CC}">
              <c16:uniqueId val="{00000004-A611-4040-A7CF-74FD82D07B9E}"/>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'CLASS avgs over time'!$A$9</c:f>
              <c:strCache>
                <c:ptCount val="1"/>
                <c:pt idx="0">
                  <c:v>Fall 2021</c:v>
                </c:pt>
              </c:strCache>
            </c:strRef>
          </c:tx>
          <c:spPr>
            <a:solidFill>
              <a:srgbClr val="003C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avgs over time'!$B$8:$D$8</c:f>
              <c:strCache>
                <c:ptCount val="3"/>
                <c:pt idx="0">
                  <c:v>Infant Classrooms</c:v>
                </c:pt>
                <c:pt idx="1">
                  <c:v>Toddler Classrooms</c:v>
                </c:pt>
                <c:pt idx="2">
                  <c:v>PreK Classrooms</c:v>
                </c:pt>
              </c:strCache>
            </c:strRef>
          </c:cat>
          <c:val>
            <c:numRef>
              <c:f>'CLASS avgs over time'!$B$9:$D$9</c:f>
              <c:numCache>
                <c:formatCode>General</c:formatCode>
                <c:ptCount val="3"/>
                <c:pt idx="0">
                  <c:v>4.8499999999999996</c:v>
                </c:pt>
                <c:pt idx="1">
                  <c:v>4.7300000000000004</c:v>
                </c:pt>
                <c:pt idx="2">
                  <c:v>5.08</c:v>
                </c:pt>
              </c:numCache>
            </c:numRef>
          </c:val>
          <c:extLst>
            <c:ext xmlns:c16="http://schemas.microsoft.com/office/drawing/2014/chart" uri="{C3380CC4-5D6E-409C-BE32-E72D297353CC}">
              <c16:uniqueId val="{00000000-5C30-47EE-9F3E-49B5B7F02AFF}"/>
            </c:ext>
          </c:extLst>
        </c:ser>
        <c:ser>
          <c:idx val="2"/>
          <c:order val="2"/>
          <c:tx>
            <c:strRef>
              <c:f>'CLASS avgs over time'!$A$11</c:f>
              <c:strCache>
                <c:ptCount val="1"/>
                <c:pt idx="0">
                  <c:v>Fall 2022</c:v>
                </c:pt>
              </c:strCache>
            </c:strRef>
          </c:tx>
          <c:spPr>
            <a:solidFill>
              <a:srgbClr val="8EA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avgs over time'!$B$8:$D$8</c:f>
              <c:strCache>
                <c:ptCount val="3"/>
                <c:pt idx="0">
                  <c:v>Infant Classrooms</c:v>
                </c:pt>
                <c:pt idx="1">
                  <c:v>Toddler Classrooms</c:v>
                </c:pt>
                <c:pt idx="2">
                  <c:v>PreK Classrooms</c:v>
                </c:pt>
              </c:strCache>
            </c:strRef>
          </c:cat>
          <c:val>
            <c:numRef>
              <c:f>'CLASS avgs over time'!$B$11:$D$11</c:f>
              <c:numCache>
                <c:formatCode>General</c:formatCode>
                <c:ptCount val="3"/>
                <c:pt idx="0" formatCode="0.00">
                  <c:v>4.9969999999999999</c:v>
                </c:pt>
                <c:pt idx="1">
                  <c:v>4.82</c:v>
                </c:pt>
                <c:pt idx="2" formatCode="0.00">
                  <c:v>5.109</c:v>
                </c:pt>
              </c:numCache>
            </c:numRef>
          </c:val>
          <c:extLst>
            <c:ext xmlns:c16="http://schemas.microsoft.com/office/drawing/2014/chart" uri="{C3380CC4-5D6E-409C-BE32-E72D297353CC}">
              <c16:uniqueId val="{00000001-5C30-47EE-9F3E-49B5B7F02AFF}"/>
            </c:ext>
          </c:extLst>
        </c:ser>
        <c:dLbls>
          <c:dLblPos val="outEnd"/>
          <c:showLegendKey val="0"/>
          <c:showVal val="1"/>
          <c:showCatName val="0"/>
          <c:showSerName val="0"/>
          <c:showPercent val="0"/>
          <c:showBubbleSize val="0"/>
        </c:dLbls>
        <c:gapWidth val="219"/>
        <c:overlap val="-27"/>
        <c:axId val="460032063"/>
        <c:axId val="460029983"/>
        <c:extLst>
          <c:ext xmlns:c15="http://schemas.microsoft.com/office/drawing/2012/chart" uri="{02D57815-91ED-43cb-92C2-25804820EDAC}">
            <c15:filteredBarSeries>
              <c15:ser>
                <c:idx val="1"/>
                <c:order val="1"/>
                <c:tx>
                  <c:strRef>
                    <c:extLst>
                      <c:ext uri="{02D57815-91ED-43cb-92C2-25804820EDAC}">
                        <c15:formulaRef>
                          <c15:sqref>'CLASS avgs over time'!$A$10</c15:sqref>
                        </c15:formulaRef>
                      </c:ext>
                    </c:extLst>
                    <c:strCache>
                      <c:ptCount val="1"/>
                      <c:pt idx="0">
                        <c:v>Spring 2022</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'CLASS avgs over time'!$B$8:$D$8</c15:sqref>
                        </c15:formulaRef>
                      </c:ext>
                    </c:extLst>
                    <c:strCache>
                      <c:ptCount val="3"/>
                      <c:pt idx="0">
                        <c:v>Infant Classrooms</c:v>
                      </c:pt>
                      <c:pt idx="1">
                        <c:v>Toddler Classrooms</c:v>
                      </c:pt>
                      <c:pt idx="2">
                        <c:v>PreK Classrooms</c:v>
                      </c:pt>
                    </c:strCache>
                  </c:strRef>
                </c:cat>
                <c:val>
                  <c:numRef>
                    <c:extLst>
                      <c:ext uri="{02D57815-91ED-43cb-92C2-25804820EDAC}">
                        <c15:formulaRef>
                          <c15:sqref>'CLASS avgs over time'!$B$10:$D$10</c15:sqref>
                        </c15:formulaRef>
                      </c:ext>
                    </c:extLst>
                    <c:numCache>
                      <c:formatCode>0.00</c:formatCode>
                      <c:ptCount val="3"/>
                      <c:pt idx="0" formatCode="General">
                        <c:v>5.01</c:v>
                      </c:pt>
                      <c:pt idx="1">
                        <c:v>4.9000000000000004</c:v>
                      </c:pt>
                      <c:pt idx="2" formatCode="General">
                        <c:v>5.24</c:v>
                      </c:pt>
                    </c:numCache>
                  </c:numRef>
                </c:val>
                <c:extLst>
                  <c:ext xmlns:c16="http://schemas.microsoft.com/office/drawing/2014/chart" uri="{C3380CC4-5D6E-409C-BE32-E72D297353CC}">
                    <c16:uniqueId val="{00000002-5C30-47EE-9F3E-49B5B7F02AFF}"/>
                  </c:ext>
                </c:extLst>
              </c15:ser>
            </c15:filteredBarSeries>
          </c:ext>
        </c:extLst>
      </c:barChart>
      <c:catAx>
        <c:axId val="46003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60029983"/>
        <c:crosses val="autoZero"/>
        <c:auto val="1"/>
        <c:lblAlgn val="ctr"/>
        <c:lblOffset val="100"/>
        <c:noMultiLvlLbl val="0"/>
      </c:catAx>
      <c:valAx>
        <c:axId val="460029983"/>
        <c:scaling>
          <c:orientation val="minMax"/>
          <c:min val="0"/>
        </c:scaling>
        <c:delete val="0"/>
        <c:axPos val="l"/>
        <c:majorGridlines>
          <c:spPr>
            <a:ln w="9525" cap="flat" cmpd="sng" algn="ctr">
              <a:solidFill>
                <a:srgbClr val="FFFFFF">
                  <a:lumMod val="95000"/>
                </a:srgbClr>
              </a:solidFill>
              <a:round/>
            </a:ln>
            <a:effectLst/>
          </c:spPr>
        </c:majorGridlines>
        <c:numFmt formatCode="General" sourceLinked="1"/>
        <c:majorTickMark val="none"/>
        <c:minorTickMark val="none"/>
        <c:tickLblPos val="nextTo"/>
        <c:spPr>
          <a:noFill/>
          <a:ln>
            <a:solidFill>
              <a:schemeClr val="bg1">
                <a:lumMod val="9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60032063"/>
        <c:crosses val="autoZero"/>
        <c:crossBetween val="between"/>
        <c:majorUnit val="0.5"/>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'obs classroom compare'!$B$1</c:f>
              <c:strCache>
                <c:ptCount val="1"/>
                <c:pt idx="0">
                  <c:v>Age-Levels of Classrooms</c:v>
                </c:pt>
              </c:strCache>
            </c:strRef>
          </c:tx>
          <c:spPr>
            <a:solidFill>
              <a:srgbClr val="003C71"/>
            </a:solidFill>
            <a:ln>
              <a:noFill/>
            </a:ln>
            <a:effectLst/>
          </c:spPr>
          <c:invertIfNegative val="0"/>
          <c:dLbls>
            <c:dLbl>
              <c:idx val="1"/>
              <c:layout>
                <c:manualLayout>
                  <c:x val="5.12008895761891E-17"/>
                  <c:y val="-5.1301401794764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8-4DAF-8222-69A832176F1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'obs classroom compare'!$A$2:$A$4</c:f>
              <c:strCache>
                <c:ptCount val="3"/>
                <c:pt idx="0">
                  <c:v>Infant</c:v>
                </c:pt>
                <c:pt idx="1">
                  <c:v>Toddler</c:v>
                </c:pt>
                <c:pt idx="2">
                  <c:v>PreK</c:v>
                </c:pt>
              </c:strCache>
            </c:strRef>
          </c:cat>
          <c:val>
            <c:numRef>
              <c:f>'obs classroom compare'!$B$2:$B$4</c:f>
              <c:numCache>
                <c:formatCode>0%</c:formatCode>
                <c:ptCount val="3"/>
                <c:pt idx="0">
                  <c:v>0.12569767441860466</c:v>
                </c:pt>
                <c:pt idx="1">
                  <c:v>0.26674418604651162</c:v>
                </c:pt>
                <c:pt idx="2">
                  <c:v>0.60755813953488369</c:v>
                </c:pt>
              </c:numCache>
            </c:numRef>
          </c:val>
          <c:extLst>
            <c:ext xmlns:c16="http://schemas.microsoft.com/office/drawing/2014/chart" uri="{C3380CC4-5D6E-409C-BE32-E72D297353CC}">
              <c16:uniqueId val="{00000000-02C9-40F6-8ACD-880CA6E6D555}"/>
            </c:ext>
          </c:extLst>
        </c:ser>
        <c:ser>
          <c:idx val="1"/>
          <c:order val="1"/>
          <c:tx>
            <c:strRef>
              <c:f>'obs classroom compare'!$C$1</c:f>
              <c:strCache>
                <c:ptCount val="1"/>
                <c:pt idx="0">
                  <c:v>Age-Levels of Observer Certifications</c:v>
                </c:pt>
              </c:strCache>
            </c:strRef>
          </c:tx>
          <c:spPr>
            <a:solidFill>
              <a:srgbClr val="555555"/>
            </a:solidFill>
            <a:ln>
              <a:noFill/>
            </a:ln>
            <a:effectLst/>
          </c:spPr>
          <c:invertIfNegative val="0"/>
          <c:dLbls>
            <c:dLbl>
              <c:idx val="1"/>
              <c:layout>
                <c:manualLayout>
                  <c:x val="0"/>
                  <c:y val="-4.82836722774258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D8-4DAF-8222-69A832176F1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'obs classroom compare'!$A$2:$A$4</c:f>
              <c:strCache>
                <c:ptCount val="3"/>
                <c:pt idx="0">
                  <c:v>Infant</c:v>
                </c:pt>
                <c:pt idx="1">
                  <c:v>Toddler</c:v>
                </c:pt>
                <c:pt idx="2">
                  <c:v>PreK</c:v>
                </c:pt>
              </c:strCache>
            </c:strRef>
          </c:cat>
          <c:val>
            <c:numRef>
              <c:f>'obs classroom compare'!$C$2:$C$4</c:f>
              <c:numCache>
                <c:formatCode>0%</c:formatCode>
                <c:ptCount val="3"/>
                <c:pt idx="0">
                  <c:v>0.19692020531964535</c:v>
                </c:pt>
                <c:pt idx="1">
                  <c:v>0.26738217452169855</c:v>
                </c:pt>
                <c:pt idx="2">
                  <c:v>0.53569762015865607</c:v>
                </c:pt>
              </c:numCache>
            </c:numRef>
          </c:val>
          <c:extLst>
            <c:ext xmlns:c16="http://schemas.microsoft.com/office/drawing/2014/chart" uri="{C3380CC4-5D6E-409C-BE32-E72D297353CC}">
              <c16:uniqueId val="{00000001-02C9-40F6-8ACD-880CA6E6D555}"/>
            </c:ext>
          </c:extLst>
        </c:ser>
        <c:dLbls>
          <c:dLblPos val="outEnd"/>
          <c:showLegendKey val="0"/>
          <c:showVal val="1"/>
          <c:showCatName val="0"/>
          <c:showSerName val="0"/>
          <c:showPercent val="0"/>
          <c:showBubbleSize val="0"/>
        </c:dLbls>
        <c:gapWidth val="219"/>
        <c:overlap val="-27"/>
        <c:axId val="1467749407"/>
        <c:axId val="1467751071"/>
      </c:barChart>
      <c:catAx>
        <c:axId val="146774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67751071"/>
        <c:crosses val="autoZero"/>
        <c:auto val="1"/>
        <c:lblAlgn val="ctr"/>
        <c:lblOffset val="100"/>
        <c:noMultiLvlLbl val="0"/>
      </c:catAx>
      <c:valAx>
        <c:axId val="146775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749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'curriculum use PY1 Fa - Sp'!$A$2</c:f>
              <c:strCache>
                <c:ptCount val="1"/>
                <c:pt idx="0">
                  <c:v>Fall 2021</c:v>
                </c:pt>
              </c:strCache>
            </c:strRef>
          </c:tx>
          <c:spPr>
            <a:solidFill>
              <a:srgbClr val="3E5B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'curriculum use PY1 Fa - Sp'!$B$1:$D$1</c:f>
              <c:strCache>
                <c:ptCount val="3"/>
                <c:pt idx="0">
                  <c:v>Centers</c:v>
                </c:pt>
                <c:pt idx="1">
                  <c:v>Family Day Homes</c:v>
                </c:pt>
                <c:pt idx="2">
                  <c:v>Public Schools</c:v>
                </c:pt>
              </c:strCache>
            </c:strRef>
          </c:cat>
          <c:val>
            <c:numRef>
              <c:f>'curriculum use PY1 Fa - Sp'!$B$2:$D$2</c:f>
              <c:numCache>
                <c:formatCode>0.0%</c:formatCode>
                <c:ptCount val="3"/>
                <c:pt idx="0">
                  <c:v>0.54700000000000004</c:v>
                </c:pt>
                <c:pt idx="1">
                  <c:v>0.44400000000000001</c:v>
                </c:pt>
                <c:pt idx="2">
                  <c:v>0.92600000000000005</c:v>
                </c:pt>
              </c:numCache>
            </c:numRef>
          </c:val>
          <c:extLst>
            <c:ext xmlns:c16="http://schemas.microsoft.com/office/drawing/2014/chart" uri="{C3380CC4-5D6E-409C-BE32-E72D297353CC}">
              <c16:uniqueId val="{00000000-9A8B-4C23-9D03-8087BD4B1289}"/>
            </c:ext>
          </c:extLst>
        </c:ser>
        <c:ser>
          <c:idx val="1"/>
          <c:order val="1"/>
          <c:tx>
            <c:strRef>
              <c:f>'curriculum use PY1 Fa - Sp'!$A$3</c:f>
              <c:strCache>
                <c:ptCount val="1"/>
                <c:pt idx="0">
                  <c:v>Spring 2022</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'curriculum use PY1 Fa - Sp'!$B$1:$D$1</c:f>
              <c:strCache>
                <c:ptCount val="3"/>
                <c:pt idx="0">
                  <c:v>Centers</c:v>
                </c:pt>
                <c:pt idx="1">
                  <c:v>Family Day Homes</c:v>
                </c:pt>
                <c:pt idx="2">
                  <c:v>Public Schools</c:v>
                </c:pt>
              </c:strCache>
            </c:strRef>
          </c:cat>
          <c:val>
            <c:numRef>
              <c:f>'curriculum use PY1 Fa - Sp'!$B$3:$D$3</c:f>
              <c:numCache>
                <c:formatCode>0.0%</c:formatCode>
                <c:ptCount val="3"/>
                <c:pt idx="0">
                  <c:v>0.68500000000000005</c:v>
                </c:pt>
                <c:pt idx="1">
                  <c:v>0.68200000000000005</c:v>
                </c:pt>
                <c:pt idx="2">
                  <c:v>0.98</c:v>
                </c:pt>
              </c:numCache>
            </c:numRef>
          </c:val>
          <c:extLst>
            <c:ext xmlns:c16="http://schemas.microsoft.com/office/drawing/2014/chart" uri="{C3380CC4-5D6E-409C-BE32-E72D297353CC}">
              <c16:uniqueId val="{00000001-9A8B-4C23-9D03-8087BD4B1289}"/>
            </c:ext>
          </c:extLst>
        </c:ser>
        <c:dLbls>
          <c:dLblPos val="inEnd"/>
          <c:showLegendKey val="0"/>
          <c:showVal val="1"/>
          <c:showCatName val="0"/>
          <c:showSerName val="0"/>
          <c:showPercent val="0"/>
          <c:showBubbleSize val="0"/>
        </c:dLbls>
        <c:gapWidth val="219"/>
        <c:overlap val="-27"/>
        <c:axId val="1827686639"/>
        <c:axId val="1827687055"/>
      </c:barChart>
      <c:catAx>
        <c:axId val="182768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827687055"/>
        <c:crosses val="autoZero"/>
        <c:auto val="1"/>
        <c:lblAlgn val="ctr"/>
        <c:lblOffset val="100"/>
        <c:noMultiLvlLbl val="0"/>
      </c:catAx>
      <c:valAx>
        <c:axId val="1827687055"/>
        <c:scaling>
          <c:orientation val="minMax"/>
          <c:max val="1"/>
        </c:scaling>
        <c:delete val="0"/>
        <c:axPos val="l"/>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827686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Sheet2!$B$46</c:f>
              <c:strCache>
                <c:ptCount val="1"/>
                <c:pt idx="0">
                  <c:v>Participating</c:v>
                </c:pt>
              </c:strCache>
            </c:strRef>
          </c:tx>
          <c:spPr>
            <a:solidFill>
              <a:srgbClr val="819BC9"/>
            </a:solidFill>
            <a:ln>
              <a:noFill/>
            </a:ln>
            <a:effectLst/>
          </c:spPr>
          <c:invertIfNegative val="0"/>
          <c:dPt>
            <c:idx val="9"/>
            <c:invertIfNegative val="0"/>
            <c:bubble3D val="0"/>
            <c:spPr>
              <a:solidFill>
                <a:srgbClr val="003C71"/>
              </a:solidFill>
              <a:ln>
                <a:noFill/>
              </a:ln>
              <a:effectLst/>
            </c:spPr>
            <c:extLst>
              <c:ext xmlns:c16="http://schemas.microsoft.com/office/drawing/2014/chart" uri="{C3380CC4-5D6E-409C-BE32-E72D297353CC}">
                <c16:uniqueId val="{00000001-11ED-491D-80D0-A0067F0AB40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Sheet2!$A$47:$A$56</c:f>
              <c:strCache>
                <c:ptCount val="10"/>
                <c:pt idx="0">
                  <c:v>Region 1 - Southwest</c:v>
                </c:pt>
                <c:pt idx="1">
                  <c:v>Region 2 - West</c:v>
                </c:pt>
                <c:pt idx="2">
                  <c:v>Region 3 - Southside</c:v>
                </c:pt>
                <c:pt idx="3">
                  <c:v>Region 4 - Central</c:v>
                </c:pt>
                <c:pt idx="4">
                  <c:v>Region 5 - Southeastern</c:v>
                </c:pt>
                <c:pt idx="5">
                  <c:v>Region 6 - Chesapeake Bay</c:v>
                </c:pt>
                <c:pt idx="6">
                  <c:v>Region 7 - Capital Area</c:v>
                </c:pt>
                <c:pt idx="7">
                  <c:v>Region 8 - North Central</c:v>
                </c:pt>
                <c:pt idx="8">
                  <c:v>Region 9 - Blue Ridge</c:v>
                </c:pt>
                <c:pt idx="9">
                  <c:v>Virginia</c:v>
                </c:pt>
              </c:strCache>
            </c:strRef>
          </c:cat>
          <c:val>
            <c:numRef>
              <c:f>Sheet2!$B$47:$B$56</c:f>
              <c:numCache>
                <c:formatCode>0.0%</c:formatCode>
                <c:ptCount val="10"/>
                <c:pt idx="0">
                  <c:v>0.87398373983739841</c:v>
                </c:pt>
                <c:pt idx="1">
                  <c:v>0.82191780821917804</c:v>
                </c:pt>
                <c:pt idx="2">
                  <c:v>0.82954545454545459</c:v>
                </c:pt>
                <c:pt idx="3">
                  <c:v>0.67547169811320751</c:v>
                </c:pt>
                <c:pt idx="4">
                  <c:v>0.71644612476370506</c:v>
                </c:pt>
                <c:pt idx="5">
                  <c:v>0.68773234200743494</c:v>
                </c:pt>
                <c:pt idx="6">
                  <c:v>0.7217294900221729</c:v>
                </c:pt>
                <c:pt idx="7">
                  <c:v>0.69962686567164178</c:v>
                </c:pt>
                <c:pt idx="8">
                  <c:v>0.85526315789473684</c:v>
                </c:pt>
                <c:pt idx="9">
                  <c:v>0.73837689133425033</c:v>
                </c:pt>
              </c:numCache>
            </c:numRef>
          </c:val>
          <c:extLst>
            <c:ext xmlns:c16="http://schemas.microsoft.com/office/drawing/2014/chart" uri="{C3380CC4-5D6E-409C-BE32-E72D297353CC}">
              <c16:uniqueId val="{00000002-11ED-491D-80D0-A0067F0AB40A}"/>
            </c:ext>
          </c:extLst>
        </c:ser>
        <c:ser>
          <c:idx val="1"/>
          <c:order val="1"/>
          <c:tx>
            <c:strRef>
              <c:f>Sheet2!$C$46</c:f>
              <c:strCache>
                <c:ptCount val="1"/>
                <c:pt idx="0">
                  <c:v>Non-Participating</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Sheet2!$A$47:$A$56</c:f>
              <c:strCache>
                <c:ptCount val="10"/>
                <c:pt idx="0">
                  <c:v>Region 1 - Southwest</c:v>
                </c:pt>
                <c:pt idx="1">
                  <c:v>Region 2 - West</c:v>
                </c:pt>
                <c:pt idx="2">
                  <c:v>Region 3 - Southside</c:v>
                </c:pt>
                <c:pt idx="3">
                  <c:v>Region 4 - Central</c:v>
                </c:pt>
                <c:pt idx="4">
                  <c:v>Region 5 - Southeastern</c:v>
                </c:pt>
                <c:pt idx="5">
                  <c:v>Region 6 - Chesapeake Bay</c:v>
                </c:pt>
                <c:pt idx="6">
                  <c:v>Region 7 - Capital Area</c:v>
                </c:pt>
                <c:pt idx="7">
                  <c:v>Region 8 - North Central</c:v>
                </c:pt>
                <c:pt idx="8">
                  <c:v>Region 9 - Blue Ridge</c:v>
                </c:pt>
                <c:pt idx="9">
                  <c:v>Virginia</c:v>
                </c:pt>
              </c:strCache>
            </c:strRef>
          </c:cat>
          <c:val>
            <c:numRef>
              <c:f>Sheet2!$C$47:$C$56</c:f>
              <c:numCache>
                <c:formatCode>0.0%</c:formatCode>
                <c:ptCount val="10"/>
                <c:pt idx="0">
                  <c:v>0.12601626016260162</c:v>
                </c:pt>
                <c:pt idx="1">
                  <c:v>0.17808219178082191</c:v>
                </c:pt>
                <c:pt idx="2">
                  <c:v>0.17045454545454544</c:v>
                </c:pt>
                <c:pt idx="3">
                  <c:v>0.32452830188679244</c:v>
                </c:pt>
                <c:pt idx="4">
                  <c:v>0.28355387523629488</c:v>
                </c:pt>
                <c:pt idx="5">
                  <c:v>0.31226765799256506</c:v>
                </c:pt>
                <c:pt idx="6">
                  <c:v>0.27827050997782704</c:v>
                </c:pt>
                <c:pt idx="7">
                  <c:v>0.30037313432835822</c:v>
                </c:pt>
                <c:pt idx="8">
                  <c:v>0.14473684210526316</c:v>
                </c:pt>
                <c:pt idx="9">
                  <c:v>0.26162310866574967</c:v>
                </c:pt>
              </c:numCache>
            </c:numRef>
          </c:val>
          <c:extLst>
            <c:ext xmlns:c16="http://schemas.microsoft.com/office/drawing/2014/chart" uri="{C3380CC4-5D6E-409C-BE32-E72D297353CC}">
              <c16:uniqueId val="{00000003-11ED-491D-80D0-A0067F0AB40A}"/>
            </c:ext>
          </c:extLst>
        </c:ser>
        <c:dLbls>
          <c:dLblPos val="ctr"/>
          <c:showLegendKey val="0"/>
          <c:showVal val="1"/>
          <c:showCatName val="0"/>
          <c:showSerName val="0"/>
          <c:showPercent val="0"/>
          <c:showBubbleSize val="0"/>
        </c:dLbls>
        <c:gapWidth val="150"/>
        <c:overlap val="100"/>
        <c:axId val="373088016"/>
        <c:axId val="373089680"/>
      </c:barChart>
      <c:catAx>
        <c:axId val="373088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373089680"/>
        <c:crosses val="autoZero"/>
        <c:auto val="1"/>
        <c:lblAlgn val="ctr"/>
        <c:lblOffset val="100"/>
        <c:noMultiLvlLbl val="0"/>
      </c:catAx>
      <c:valAx>
        <c:axId val="373089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37308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Sheet2!$A$61</c:f>
              <c:strCache>
                <c:ptCount val="1"/>
                <c:pt idx="0">
                  <c:v>Virginia</c:v>
                </c:pt>
              </c:strCache>
            </c:strRef>
          </c:tx>
          <c:spPr>
            <a:solidFill>
              <a:srgbClr val="003C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Sheet2!$B$60:$D$60</c:f>
              <c:strCache>
                <c:ptCount val="3"/>
                <c:pt idx="0">
                  <c:v>Centers</c:v>
                </c:pt>
                <c:pt idx="1">
                  <c:v>Family Day Homes</c:v>
                </c:pt>
                <c:pt idx="2">
                  <c:v>Public Schools</c:v>
                </c:pt>
              </c:strCache>
            </c:strRef>
          </c:cat>
          <c:val>
            <c:numRef>
              <c:f>Sheet2!$B$61:$D$61</c:f>
              <c:numCache>
                <c:formatCode>General</c:formatCode>
                <c:ptCount val="3"/>
                <c:pt idx="0">
                  <c:v>484</c:v>
                </c:pt>
                <c:pt idx="1">
                  <c:v>210</c:v>
                </c:pt>
                <c:pt idx="2">
                  <c:v>250</c:v>
                </c:pt>
              </c:numCache>
            </c:numRef>
          </c:val>
          <c:extLst>
            <c:ext xmlns:c16="http://schemas.microsoft.com/office/drawing/2014/chart" uri="{C3380CC4-5D6E-409C-BE32-E72D297353CC}">
              <c16:uniqueId val="{00000000-A198-4D26-AE02-152625361E8D}"/>
            </c:ext>
          </c:extLst>
        </c:ser>
        <c:dLbls>
          <c:dLblPos val="ctr"/>
          <c:showLegendKey val="0"/>
          <c:showVal val="1"/>
          <c:showCatName val="0"/>
          <c:showSerName val="0"/>
          <c:showPercent val="0"/>
          <c:showBubbleSize val="0"/>
        </c:dLbls>
        <c:gapWidth val="219"/>
        <c:overlap val="-27"/>
        <c:axId val="1024050000"/>
        <c:axId val="1024050416"/>
      </c:barChart>
      <c:catAx>
        <c:axId val="102405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24050416"/>
        <c:crosses val="autoZero"/>
        <c:auto val="1"/>
        <c:lblAlgn val="ctr"/>
        <c:lblOffset val="100"/>
        <c:noMultiLvlLbl val="0"/>
      </c:catAx>
      <c:valAx>
        <c:axId val="1024050416"/>
        <c:scaling>
          <c:orientation val="minMax"/>
          <c:max val="550"/>
          <c:min val="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2405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'PY1 completion'!$B$1</c:f>
              <c:strCache>
                <c:ptCount val="1"/>
                <c:pt idx="0">
                  <c:v>Complete Rating</c:v>
                </c:pt>
              </c:strCache>
            </c:strRef>
          </c:tx>
          <c:spPr>
            <a:solidFill>
              <a:srgbClr val="003C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 completion'!$A$2</c:f>
              <c:strCache>
                <c:ptCount val="1"/>
                <c:pt idx="0">
                  <c:v>Virginia</c:v>
                </c:pt>
              </c:strCache>
            </c:strRef>
          </c:cat>
          <c:val>
            <c:numRef>
              <c:f>'PY1 completion'!$B$2</c:f>
              <c:numCache>
                <c:formatCode>0.0%</c:formatCode>
                <c:ptCount val="1"/>
                <c:pt idx="0">
                  <c:v>0.70299999999999996</c:v>
                </c:pt>
              </c:numCache>
            </c:numRef>
          </c:val>
          <c:extLst>
            <c:ext xmlns:c16="http://schemas.microsoft.com/office/drawing/2014/chart" uri="{C3380CC4-5D6E-409C-BE32-E72D297353CC}">
              <c16:uniqueId val="{00000000-9BCD-4845-85A2-0CE0E5933D06}"/>
            </c:ext>
          </c:extLst>
        </c:ser>
        <c:ser>
          <c:idx val="1"/>
          <c:order val="1"/>
          <c:tx>
            <c:strRef>
              <c:f>'PY1 completion'!$C$1</c:f>
              <c:strCache>
                <c:ptCount val="1"/>
                <c:pt idx="0">
                  <c:v>Incomplete Rating</c:v>
                </c:pt>
              </c:strCache>
            </c:strRef>
          </c:tx>
          <c:spPr>
            <a:solidFill>
              <a:schemeClr val="tx1">
                <a:lumMod val="95000"/>
                <a:lumOff val="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 completion'!$A$2</c:f>
              <c:strCache>
                <c:ptCount val="1"/>
                <c:pt idx="0">
                  <c:v>Virginia</c:v>
                </c:pt>
              </c:strCache>
            </c:strRef>
          </c:cat>
          <c:val>
            <c:numRef>
              <c:f>'PY1 completion'!$C$2</c:f>
              <c:numCache>
                <c:formatCode>0.0%</c:formatCode>
                <c:ptCount val="1"/>
                <c:pt idx="0">
                  <c:v>0.29699999999999999</c:v>
                </c:pt>
              </c:numCache>
            </c:numRef>
          </c:val>
          <c:extLst>
            <c:ext xmlns:c16="http://schemas.microsoft.com/office/drawing/2014/chart" uri="{C3380CC4-5D6E-409C-BE32-E72D297353CC}">
              <c16:uniqueId val="{00000001-9BCD-4845-85A2-0CE0E5933D06}"/>
            </c:ext>
          </c:extLst>
        </c:ser>
        <c:dLbls>
          <c:dLblPos val="ctr"/>
          <c:showLegendKey val="0"/>
          <c:showVal val="1"/>
          <c:showCatName val="0"/>
          <c:showSerName val="0"/>
          <c:showPercent val="0"/>
          <c:showBubbleSize val="0"/>
        </c:dLbls>
        <c:gapWidth val="150"/>
        <c:overlap val="100"/>
        <c:axId val="1054601952"/>
        <c:axId val="1054599040"/>
      </c:barChart>
      <c:catAx>
        <c:axId val="105460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54599040"/>
        <c:crosses val="autoZero"/>
        <c:auto val="1"/>
        <c:lblAlgn val="ctr"/>
        <c:lblOffset val="100"/>
        <c:noMultiLvlLbl val="0"/>
      </c:catAx>
      <c:valAx>
        <c:axId val="1054599040"/>
        <c:scaling>
          <c:orientation val="minMax"/>
          <c:max val="1"/>
        </c:scaling>
        <c:delete val="0"/>
        <c:axPos val="b"/>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5460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'external higher pct (2)'!$B$2</c:f>
              <c:strCache>
                <c:ptCount val="1"/>
                <c:pt idx="0">
                  <c:v>External Score is Higher</c:v>
                </c:pt>
              </c:strCache>
            </c:strRef>
          </c:tx>
          <c:spPr>
            <a:solidFill>
              <a:srgbClr val="3E5B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'external higher pct (2)'!$A$3:$A$5</c:f>
              <c:strCache>
                <c:ptCount val="3"/>
                <c:pt idx="0">
                  <c:v>Infant (n=230)</c:v>
                </c:pt>
                <c:pt idx="1">
                  <c:v>Toddler (n=328)</c:v>
                </c:pt>
                <c:pt idx="2">
                  <c:v>PreK (n=854)</c:v>
                </c:pt>
              </c:strCache>
            </c:strRef>
          </c:cat>
          <c:val>
            <c:numRef>
              <c:f>'external higher pct (2)'!$B$3:$B$5</c:f>
              <c:numCache>
                <c:formatCode>0%</c:formatCode>
                <c:ptCount val="3"/>
                <c:pt idx="0">
                  <c:v>0.1782</c:v>
                </c:pt>
                <c:pt idx="1">
                  <c:v>0.10048780487804879</c:v>
                </c:pt>
                <c:pt idx="2">
                  <c:v>6.6656908665105388E-2</c:v>
                </c:pt>
              </c:numCache>
            </c:numRef>
          </c:val>
          <c:extLst>
            <c:ext xmlns:c16="http://schemas.microsoft.com/office/drawing/2014/chart" uri="{C3380CC4-5D6E-409C-BE32-E72D297353CC}">
              <c16:uniqueId val="{00000000-FF59-4F6C-9C59-436D8EA11524}"/>
            </c:ext>
          </c:extLst>
        </c:ser>
        <c:ser>
          <c:idx val="1"/>
          <c:order val="1"/>
          <c:tx>
            <c:strRef>
              <c:f>'external higher pct (2)'!$C$2</c:f>
              <c:strCache>
                <c:ptCount val="1"/>
                <c:pt idx="0">
                  <c:v>Local Score is Higher</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'external higher pct (2)'!$A$3:$A$5</c:f>
              <c:strCache>
                <c:ptCount val="3"/>
                <c:pt idx="0">
                  <c:v>Infant (n=230)</c:v>
                </c:pt>
                <c:pt idx="1">
                  <c:v>Toddler (n=328)</c:v>
                </c:pt>
                <c:pt idx="2">
                  <c:v>PreK (n=854)</c:v>
                </c:pt>
              </c:strCache>
            </c:strRef>
          </c:cat>
          <c:val>
            <c:numRef>
              <c:f>'external higher pct (2)'!$C$3:$C$5</c:f>
              <c:numCache>
                <c:formatCode>0%</c:formatCode>
                <c:ptCount val="3"/>
                <c:pt idx="0">
                  <c:v>0.25223478260869564</c:v>
                </c:pt>
                <c:pt idx="1">
                  <c:v>0.21353658536585368</c:v>
                </c:pt>
                <c:pt idx="2">
                  <c:v>0.22959601873536298</c:v>
                </c:pt>
              </c:numCache>
            </c:numRef>
          </c:val>
          <c:extLst>
            <c:ext xmlns:c16="http://schemas.microsoft.com/office/drawing/2014/chart" uri="{C3380CC4-5D6E-409C-BE32-E72D297353CC}">
              <c16:uniqueId val="{00000001-FF59-4F6C-9C59-436D8EA11524}"/>
            </c:ext>
          </c:extLst>
        </c:ser>
        <c:ser>
          <c:idx val="2"/>
          <c:order val="2"/>
          <c:tx>
            <c:strRef>
              <c:f>'external higher pct (2)'!$D$2</c:f>
              <c:strCache>
                <c:ptCount val="1"/>
                <c:pt idx="0">
                  <c:v>Scores Within 1.0 Point</c:v>
                </c:pt>
              </c:strCache>
            </c:strRef>
          </c:tx>
          <c:spPr>
            <a:solidFill>
              <a:srgbClr val="819B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'external higher pct (2)'!$D$3:$D$5</c:f>
              <c:numCache>
                <c:formatCode>0%</c:formatCode>
                <c:ptCount val="3"/>
                <c:pt idx="0">
                  <c:v>0.56956521739130439</c:v>
                </c:pt>
                <c:pt idx="1">
                  <c:v>0.6859756097560975</c:v>
                </c:pt>
                <c:pt idx="2">
                  <c:v>0.70374707259953162</c:v>
                </c:pt>
              </c:numCache>
            </c:numRef>
          </c:val>
          <c:extLst>
            <c:ext xmlns:c16="http://schemas.microsoft.com/office/drawing/2014/chart" uri="{C3380CC4-5D6E-409C-BE32-E72D297353CC}">
              <c16:uniqueId val="{00000002-FF59-4F6C-9C59-436D8EA11524}"/>
            </c:ext>
          </c:extLst>
        </c:ser>
        <c:dLbls>
          <c:showLegendKey val="0"/>
          <c:showVal val="0"/>
          <c:showCatName val="0"/>
          <c:showSerName val="0"/>
          <c:showPercent val="0"/>
          <c:showBubbleSize val="0"/>
        </c:dLbls>
        <c:gapWidth val="150"/>
        <c:overlap val="100"/>
        <c:axId val="471634095"/>
        <c:axId val="471634511"/>
      </c:barChart>
      <c:catAx>
        <c:axId val="471634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71634511"/>
        <c:crosses val="autoZero"/>
        <c:auto val="1"/>
        <c:lblAlgn val="ctr"/>
        <c:lblOffset val="100"/>
        <c:noMultiLvlLbl val="0"/>
      </c:catAx>
      <c:valAx>
        <c:axId val="471634511"/>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71634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curriculum!$B$1</c:f>
              <c:strCache>
                <c:ptCount val="1"/>
              </c:strCache>
            </c:strRef>
          </c:tx>
          <c:spPr>
            <a:solidFill>
              <a:srgbClr val="3E5B91"/>
            </a:solidFill>
          </c:spPr>
          <c:dPt>
            <c:idx val="0"/>
            <c:bubble3D val="0"/>
            <c:extLst>
              <c:ext xmlns:c16="http://schemas.microsoft.com/office/drawing/2014/chart" uri="{C3380CC4-5D6E-409C-BE32-E72D297353CC}">
                <c16:uniqueId val="{00000000-E3DD-498E-9286-DDB5244A5171}"/>
              </c:ext>
            </c:extLst>
          </c:dPt>
          <c:dPt>
            <c:idx val="1"/>
            <c:bubble3D val="0"/>
            <c:spPr>
              <a:solidFill>
                <a:srgbClr val="555555"/>
              </a:solidFill>
            </c:spPr>
            <c:extLst>
              <c:ext xmlns:c16="http://schemas.microsoft.com/office/drawing/2014/chart" uri="{C3380CC4-5D6E-409C-BE32-E72D297353CC}">
                <c16:uniqueId val="{00000002-E3DD-498E-9286-DDB5244A5171}"/>
              </c:ext>
            </c:extLst>
          </c:dPt>
          <c:dLbls>
            <c:dLbl>
              <c:idx val="0"/>
              <c:layout>
                <c:manualLayout>
                  <c:x val="-0.10136970926442954"/>
                  <c:y val="-0.16141101461029816"/>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E3DD-498E-9286-DDB5244A5171}"/>
                </c:ext>
              </c:extLst>
            </c:dLbl>
            <c:dLbl>
              <c:idx val="1"/>
              <c:layout>
                <c:manualLayout>
                  <c:x val="0.10423265816872493"/>
                  <c:y val="0.1831852027080306"/>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E3DD-498E-9286-DDB5244A5171}"/>
                </c:ext>
              </c:extLst>
            </c:dLbl>
            <c:spPr>
              <a:noFill/>
              <a:ln>
                <a:noFill/>
              </a:ln>
              <a:effectLst/>
            </c:spPr>
            <c:txPr>
              <a:bodyPr wrap="square" lIns="38100" tIns="19050" rIns="38100" bIns="19050" anchor="ctr">
                <a:spAutoFit/>
              </a:bodyPr>
              <a:lstStyle/>
              <a:p>
                <a:pPr>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curriculum!$A$2:$A$3</c:f>
              <c:strCache>
                <c:ptCount val="2"/>
                <c:pt idx="0">
                  <c:v>Using Approved Curriculum</c:v>
                </c:pt>
                <c:pt idx="1">
                  <c:v>Not Using Approved Curriculum</c:v>
                </c:pt>
              </c:strCache>
            </c:strRef>
          </c:cat>
          <c:val>
            <c:numRef>
              <c:f>curriculum!$B$2:$B$3</c:f>
              <c:numCache>
                <c:formatCode>#,##0</c:formatCode>
                <c:ptCount val="2"/>
                <c:pt idx="0">
                  <c:v>3663</c:v>
                </c:pt>
                <c:pt idx="1">
                  <c:v>1024</c:v>
                </c:pt>
              </c:numCache>
            </c:numRef>
          </c:val>
          <c:extLst>
            <c:ext xmlns:c16="http://schemas.microsoft.com/office/drawing/2014/chart" uri="{C3380CC4-5D6E-409C-BE32-E72D297353CC}">
              <c16:uniqueId val="{00000003-E3DD-498E-9286-DDB5244A5171}"/>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Kv6-wbJvi601XKuTvpjZEtvduGJz4o1k/edit#slide=id.p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1pe.doe.virginia.gov/buildatable/fallmembershi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ee-partnerships.com/uploads/1/3/2/8/132824390/pdg_teacher_turnover_study_summar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cea82c1fff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1cea82c1fff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59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cf0f3d315b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cf0f3d315b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Lucy</a:t>
            </a:r>
            <a:endParaRPr/>
          </a:p>
        </p:txBody>
      </p:sp>
    </p:spTree>
    <p:extLst>
      <p:ext uri="{BB962C8B-B14F-4D97-AF65-F5344CB8AC3E}">
        <p14:creationId xmlns:p14="http://schemas.microsoft.com/office/powerpoint/2010/main" val="393327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share successes/challenges - but overall VA is well positioned for full year of required participation.</a:t>
            </a:r>
          </a:p>
        </p:txBody>
      </p:sp>
      <p:sp>
        <p:nvSpPr>
          <p:cNvPr id="4" name="Slide Number Placeholder 3"/>
          <p:cNvSpPr>
            <a:spLocks noGrp="1"/>
          </p:cNvSpPr>
          <p:nvPr>
            <p:ph type="sldNum" sz="quarter" idx="5"/>
          </p:nvPr>
        </p:nvSpPr>
        <p:spPr/>
        <p:txBody>
          <a:bodyPr/>
          <a:lstStyle/>
          <a:p>
            <a:fld id="{F11CD2DC-8406-40FD-9DE8-61E780B4A71A}" type="slidenum">
              <a:rPr lang="en-US"/>
              <a:t>21</a:t>
            </a:fld>
            <a:endParaRPr lang="en-US"/>
          </a:p>
        </p:txBody>
      </p:sp>
    </p:spTree>
    <p:extLst>
      <p:ext uri="{BB962C8B-B14F-4D97-AF65-F5344CB8AC3E}">
        <p14:creationId xmlns:p14="http://schemas.microsoft.com/office/powerpoint/2010/main" val="392525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77% of all FDHs participating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71% of all Centers participating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76% of all Schools participating</a:t>
            </a:r>
          </a:p>
        </p:txBody>
      </p:sp>
      <p:sp>
        <p:nvSpPr>
          <p:cNvPr id="4" name="Slide Number Placeholder 3"/>
          <p:cNvSpPr>
            <a:spLocks noGrp="1"/>
          </p:cNvSpPr>
          <p:nvPr>
            <p:ph type="sldNum" sz="quarter" idx="5"/>
          </p:nvPr>
        </p:nvSpPr>
        <p:spPr/>
        <p:txBody>
          <a:bodyPr/>
          <a:lstStyle/>
          <a:p>
            <a:fld id="{F11CD2DC-8406-40FD-9DE8-61E780B4A71A}" type="slidenum">
              <a:rPr lang="en-US" smtClean="0"/>
              <a:t>23</a:t>
            </a:fld>
            <a:endParaRPr lang="en-US"/>
          </a:p>
        </p:txBody>
      </p:sp>
    </p:spTree>
    <p:extLst>
      <p:ext uri="{BB962C8B-B14F-4D97-AF65-F5344CB8AC3E}">
        <p14:creationId xmlns:p14="http://schemas.microsoft.com/office/powerpoint/2010/main" val="100422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Inside bar is # of observations in each age-level</a:t>
            </a:r>
          </a:p>
          <a:p>
            <a:r>
              <a:rPr lang="en-US"/>
              <a:t>Above bar is average CLASS score</a:t>
            </a:r>
          </a:p>
        </p:txBody>
      </p:sp>
      <p:sp>
        <p:nvSpPr>
          <p:cNvPr id="4" name="Slide Number Placeholder 3"/>
          <p:cNvSpPr>
            <a:spLocks noGrp="1"/>
          </p:cNvSpPr>
          <p:nvPr>
            <p:ph type="sldNum" sz="quarter" idx="5"/>
          </p:nvPr>
        </p:nvSpPr>
        <p:spPr/>
        <p:txBody>
          <a:bodyPr/>
          <a:lstStyle/>
          <a:p>
            <a:fld id="{F11CD2DC-8406-40FD-9DE8-61E780B4A71A}" type="slidenum">
              <a:rPr lang="en-US" smtClean="0"/>
              <a:t>24</a:t>
            </a:fld>
            <a:endParaRPr lang="en-US"/>
          </a:p>
        </p:txBody>
      </p:sp>
    </p:spTree>
    <p:extLst>
      <p:ext uri="{BB962C8B-B14F-4D97-AF65-F5344CB8AC3E}">
        <p14:creationId xmlns:p14="http://schemas.microsoft.com/office/powerpoint/2010/main" val="35479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sz="1800" b="0" i="0" u="none" strike="noStrike">
                <a:solidFill>
                  <a:srgbClr val="000000"/>
                </a:solidFill>
                <a:effectLst/>
                <a:latin typeface="Calibri" panose="020F0502020204030204" pitchFamily="34" charset="0"/>
              </a:rPr>
              <a:t>Classroom Proportions |</a:t>
            </a:r>
            <a:r>
              <a:rPr lang="en-US"/>
              <a:t> </a:t>
            </a:r>
            <a:r>
              <a:rPr lang="en-US" sz="1800" b="0" i="0" u="none" strike="noStrike">
                <a:solidFill>
                  <a:srgbClr val="000000"/>
                </a:solidFill>
                <a:effectLst/>
                <a:latin typeface="Calibri" panose="020F0502020204030204" pitchFamily="34" charset="0"/>
              </a:rPr>
              <a:t>Observers Proportions</a:t>
            </a:r>
            <a:r>
              <a:rPr lang="en-US"/>
              <a:t> </a:t>
            </a:r>
          </a:p>
          <a:p>
            <a:pPr>
              <a:defRPr/>
            </a:pPr>
            <a:r>
              <a:rPr lang="en-US" sz="1800" b="0" i="0" u="none" strike="noStrike">
                <a:solidFill>
                  <a:srgbClr val="000000"/>
                </a:solidFill>
                <a:effectLst/>
                <a:latin typeface="Calibri" panose="020F0502020204030204" pitchFamily="34" charset="0"/>
              </a:rPr>
              <a:t>Infant: 	13%</a:t>
            </a:r>
            <a:r>
              <a:rPr lang="en-US"/>
              <a:t> </a:t>
            </a:r>
            <a:r>
              <a:rPr lang="en-US" b="1"/>
              <a:t>|</a:t>
            </a:r>
            <a:r>
              <a:rPr lang="en-US"/>
              <a:t> </a:t>
            </a:r>
            <a:r>
              <a:rPr lang="en-US" sz="1800" b="0" i="0" u="none" strike="noStrike">
                <a:solidFill>
                  <a:srgbClr val="000000"/>
                </a:solidFill>
                <a:effectLst/>
                <a:latin typeface="Calibri" panose="020F0502020204030204" pitchFamily="34" charset="0"/>
              </a:rPr>
              <a:t>20%</a:t>
            </a:r>
            <a:r>
              <a:rPr lang="en-US"/>
              <a:t> </a:t>
            </a:r>
          </a:p>
          <a:p>
            <a:pPr>
              <a:defRPr/>
            </a:pPr>
            <a:r>
              <a:rPr lang="en-US" sz="1800" b="0" i="0" u="none" strike="noStrike">
                <a:solidFill>
                  <a:srgbClr val="666666"/>
                </a:solidFill>
                <a:effectLst/>
                <a:latin typeface="Arial" panose="020B0604020202020204" pitchFamily="34" charset="0"/>
              </a:rPr>
              <a:t>Toddler	</a:t>
            </a:r>
            <a:r>
              <a:rPr lang="en-US"/>
              <a:t> </a:t>
            </a:r>
            <a:r>
              <a:rPr lang="en-US" sz="1800" b="0" i="0" u="none" strike="noStrike">
                <a:solidFill>
                  <a:srgbClr val="333333"/>
                </a:solidFill>
                <a:effectLst/>
                <a:latin typeface="Arial" panose="020B0604020202020204" pitchFamily="34" charset="0"/>
              </a:rPr>
              <a:t>27%</a:t>
            </a:r>
            <a:r>
              <a:rPr lang="en-US"/>
              <a:t> </a:t>
            </a:r>
            <a:r>
              <a:rPr lang="en-US" sz="1800" b="1"/>
              <a:t>| </a:t>
            </a:r>
            <a:r>
              <a:rPr lang="en-US" sz="1800" b="0" i="0" u="none" strike="noStrike">
                <a:solidFill>
                  <a:srgbClr val="333333"/>
                </a:solidFill>
                <a:effectLst/>
                <a:latin typeface="Arial" panose="020B0604020202020204" pitchFamily="34" charset="0"/>
              </a:rPr>
              <a:t>27%</a:t>
            </a:r>
            <a:r>
              <a:rPr lang="en-US"/>
              <a:t> </a:t>
            </a:r>
          </a:p>
          <a:p>
            <a:pPr>
              <a:defRPr/>
            </a:pPr>
            <a:r>
              <a:rPr lang="en-US" sz="1800" b="0" i="0" u="none" strike="noStrike">
                <a:solidFill>
                  <a:srgbClr val="666666"/>
                </a:solidFill>
                <a:effectLst/>
                <a:latin typeface="Arial" panose="020B0604020202020204" pitchFamily="34" charset="0"/>
              </a:rPr>
              <a:t>PreK	</a:t>
            </a:r>
            <a:r>
              <a:rPr lang="en-US"/>
              <a:t> </a:t>
            </a:r>
            <a:r>
              <a:rPr lang="en-US" sz="1800" b="0" i="0" u="none" strike="noStrike">
                <a:solidFill>
                  <a:srgbClr val="333333"/>
                </a:solidFill>
                <a:effectLst/>
                <a:latin typeface="Arial" panose="020B0604020202020204" pitchFamily="34" charset="0"/>
              </a:rPr>
              <a:t>61%</a:t>
            </a:r>
            <a:r>
              <a:rPr lang="en-US"/>
              <a:t> </a:t>
            </a:r>
            <a:r>
              <a:rPr lang="en-US" sz="1800" b="1"/>
              <a:t>| </a:t>
            </a:r>
            <a:r>
              <a:rPr lang="en-US" sz="1800" b="0" i="0" u="none" strike="noStrike">
                <a:solidFill>
                  <a:srgbClr val="333333"/>
                </a:solidFill>
                <a:effectLst/>
                <a:latin typeface="Arial" panose="020B0604020202020204" pitchFamily="34" charset="0"/>
              </a:rPr>
              <a:t>54%</a:t>
            </a:r>
            <a:r>
              <a:rPr lang="en-US"/>
              <a:t> </a:t>
            </a:r>
          </a:p>
          <a:p>
            <a:pPr>
              <a:defRPr/>
            </a:pPr>
            <a:endParaRPr lang="en-US"/>
          </a:p>
          <a:p>
            <a:pPr>
              <a:defRPr/>
            </a:pPr>
            <a:r>
              <a:rPr lang="en-US"/>
              <a:t>(1,005 unique observers doing Local according to local inventories/Jan 2023 —for our information)</a:t>
            </a:r>
          </a:p>
          <a:p>
            <a:r>
              <a:rPr lang="en-US">
                <a:cs typeface="Calibri"/>
              </a:rPr>
              <a:t>Comparison #s of local observers from fall to total certified in VA (note since a few RR's used observers from other states, this wouldn't be an exact match)</a:t>
            </a:r>
          </a:p>
          <a:p>
            <a:r>
              <a:rPr lang="en-US">
                <a:cs typeface="Calibri"/>
              </a:rPr>
              <a:t>Fall LB5 observers - % of Total in VA</a:t>
            </a:r>
          </a:p>
          <a:p>
            <a:r>
              <a:rPr lang="en-US">
                <a:cs typeface="Calibri"/>
              </a:rPr>
              <a:t>Infant 208/422 - 50%</a:t>
            </a:r>
          </a:p>
          <a:p>
            <a:r>
              <a:rPr lang="en-US">
                <a:cs typeface="Calibri"/>
              </a:rPr>
              <a:t>Toddler 408/573 - 70%</a:t>
            </a:r>
          </a:p>
          <a:p>
            <a:r>
              <a:rPr lang="en-US">
                <a:cs typeface="Calibri"/>
              </a:rPr>
              <a:t>PreK 809/1148 - 70%</a:t>
            </a:r>
          </a:p>
          <a:p>
            <a:endParaRPr lang="en-US">
              <a:cs typeface="Calibri"/>
            </a:endParaRPr>
          </a:p>
          <a:p>
            <a:endParaRPr lang="en-US">
              <a:cs typeface="Calibri"/>
            </a:endParaRPr>
          </a:p>
          <a:p>
            <a:endParaRPr lang="en-US">
              <a:cs typeface="Calibri"/>
            </a:endParaRPr>
          </a:p>
          <a:p>
            <a:endParaRPr lang="en-US">
              <a:cs typeface="Calibri"/>
            </a:endParaRPr>
          </a:p>
          <a:p>
            <a:r>
              <a:rPr lang="en-US" b="1"/>
              <a:t>Prop. Of classrooms by age</a:t>
            </a:r>
          </a:p>
          <a:p>
            <a:r>
              <a:rPr lang="en-US" b="1"/>
              <a:t>Compare to prop. Of observers by age</a:t>
            </a:r>
          </a:p>
          <a:p>
            <a:endParaRPr lang="en-US">
              <a:cs typeface="Calibri"/>
            </a:endParaRPr>
          </a:p>
        </p:txBody>
      </p:sp>
    </p:spTree>
    <p:extLst>
      <p:ext uri="{BB962C8B-B14F-4D97-AF65-F5344CB8AC3E}">
        <p14:creationId xmlns:p14="http://schemas.microsoft.com/office/powerpoint/2010/main" val="31409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f73928274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f73928274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Ready Regions were establish &amp; are already making an impact by …..</a:t>
            </a:r>
          </a:p>
          <a:p>
            <a:r>
              <a:rPr lang="en-US">
                <a:cs typeface="Calibri"/>
              </a:rPr>
              <a:t>Coordinated XXX number of local observations</a:t>
            </a:r>
          </a:p>
          <a:p>
            <a:r>
              <a:rPr lang="en-US">
                <a:cs typeface="Calibri"/>
              </a:rPr>
              <a:t>Site participation XXX number</a:t>
            </a:r>
          </a:p>
          <a:p>
            <a:r>
              <a:rPr lang="en-US">
                <a:cs typeface="Calibri"/>
              </a:rPr>
              <a:t>Hired XXX </a:t>
            </a:r>
          </a:p>
          <a:p>
            <a:r>
              <a:rPr lang="en-US">
                <a:cs typeface="Calibri"/>
              </a:rPr>
              <a:t>Family Engagement</a:t>
            </a:r>
          </a:p>
          <a:p>
            <a:r>
              <a:rPr lang="en-US">
                <a:cs typeface="Calibri"/>
              </a:rPr>
              <a:t>Coordinated enrollment</a:t>
            </a:r>
          </a:p>
        </p:txBody>
      </p:sp>
    </p:spTree>
    <p:extLst>
      <p:ext uri="{BB962C8B-B14F-4D97-AF65-F5344CB8AC3E}">
        <p14:creationId xmlns:p14="http://schemas.microsoft.com/office/powerpoint/2010/main" val="45872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Georgia"/>
            </a:endParaRPr>
          </a:p>
        </p:txBody>
      </p:sp>
      <p:sp>
        <p:nvSpPr>
          <p:cNvPr id="4" name="Slide Number Placeholder 3"/>
          <p:cNvSpPr>
            <a:spLocks noGrp="1"/>
          </p:cNvSpPr>
          <p:nvPr>
            <p:ph type="sldNum" sz="quarter" idx="5"/>
          </p:nvPr>
        </p:nvSpPr>
        <p:spPr/>
        <p:txBody>
          <a:bodyPr/>
          <a:lstStyle/>
          <a:p>
            <a:fld id="{F11CD2DC-8406-40FD-9DE8-61E780B4A71A}" type="slidenum">
              <a:rPr lang="en-US" smtClean="0"/>
              <a:t>30</a:t>
            </a:fld>
            <a:endParaRPr lang="en-US"/>
          </a:p>
        </p:txBody>
      </p:sp>
    </p:spTree>
    <p:extLst>
      <p:ext uri="{BB962C8B-B14F-4D97-AF65-F5344CB8AC3E}">
        <p14:creationId xmlns:p14="http://schemas.microsoft.com/office/powerpoint/2010/main" val="239048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 here represent the % of all sites, within that type, not participating. So 29% of all centers are not participating. 23% of all FDHs are not participating. 24% of all public schools are not participating.</a:t>
            </a:r>
          </a:p>
        </p:txBody>
      </p:sp>
      <p:sp>
        <p:nvSpPr>
          <p:cNvPr id="4" name="Slide Number Placeholder 3"/>
          <p:cNvSpPr>
            <a:spLocks noGrp="1"/>
          </p:cNvSpPr>
          <p:nvPr>
            <p:ph type="sldNum" sz="quarter" idx="5"/>
          </p:nvPr>
        </p:nvSpPr>
        <p:spPr/>
        <p:txBody>
          <a:bodyPr/>
          <a:lstStyle/>
          <a:p>
            <a:fld id="{F11CD2DC-8406-40FD-9DE8-61E780B4A71A}" type="slidenum">
              <a:rPr lang="en-US" smtClean="0"/>
              <a:t>33</a:t>
            </a:fld>
            <a:endParaRPr lang="en-US"/>
          </a:p>
        </p:txBody>
      </p:sp>
    </p:spTree>
    <p:extLst>
      <p:ext uri="{BB962C8B-B14F-4D97-AF65-F5344CB8AC3E}">
        <p14:creationId xmlns:p14="http://schemas.microsoft.com/office/powerpoint/2010/main" val="43058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11CD2DC-8406-40FD-9DE8-61E780B4A71A}" type="slidenum">
              <a:rPr lang="en-US"/>
              <a:t>36</a:t>
            </a:fld>
            <a:endParaRPr lang="en-US"/>
          </a:p>
        </p:txBody>
      </p:sp>
    </p:spTree>
    <p:extLst>
      <p:ext uri="{BB962C8B-B14F-4D97-AF65-F5344CB8AC3E}">
        <p14:creationId xmlns:p14="http://schemas.microsoft.com/office/powerpoint/2010/main" val="163108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reference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9195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cf0f3d315b_0_2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cf0f3d315b_0_2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Lucy</a:t>
            </a:r>
            <a:endParaRPr/>
          </a:p>
        </p:txBody>
      </p:sp>
    </p:spTree>
    <p:extLst>
      <p:ext uri="{BB962C8B-B14F-4D97-AF65-F5344CB8AC3E}">
        <p14:creationId xmlns:p14="http://schemas.microsoft.com/office/powerpoint/2010/main" val="64125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f73928274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f73928274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Kris</a:t>
            </a:r>
            <a:endParaRPr/>
          </a:p>
        </p:txBody>
      </p:sp>
    </p:spTree>
    <p:extLst>
      <p:ext uri="{BB962C8B-B14F-4D97-AF65-F5344CB8AC3E}">
        <p14:creationId xmlns:p14="http://schemas.microsoft.com/office/powerpoint/2010/main" val="323627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96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f0f3d315b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cf0f3d315b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effectLst/>
                <a:ea typeface="Times New Roman" panose="02020603050405020304" pitchFamily="18" charset="0"/>
              </a:rPr>
              <a:t>Students falling below the benchmark were more likely to be students of color, students from low-income families, English language/multilingual learners, and students with disabilities.</a:t>
            </a:r>
            <a:endParaRPr lang="en-US" dirty="0"/>
          </a:p>
          <a:p>
            <a:r>
              <a:rPr lang="en-US" dirty="0"/>
              <a:t>Comparison of VKRP Fall 2022 kindergarten data across demographic subgroups shows that historically marginalized students were more likely to be categorized as below the overall benchmark. These patterns illustrate continued disparities in educational opportunities and experiences. </a:t>
            </a:r>
          </a:p>
          <a:p>
            <a:r>
              <a:rPr lang="en-US" dirty="0"/>
              <a:t>-53% of students from low-income backgrounds started the school year below the overall benchmark. </a:t>
            </a:r>
          </a:p>
          <a:p>
            <a:r>
              <a:rPr lang="en-US" dirty="0"/>
              <a:t>-49% of Black students, and 56% of Hispanic students started the school year below the overall benchmark.</a:t>
            </a:r>
          </a:p>
          <a:p>
            <a:r>
              <a:rPr lang="en-US" dirty="0"/>
              <a:t>-66% of English Learners started the school year below the overall benchmark. </a:t>
            </a:r>
          </a:p>
          <a:p>
            <a:r>
              <a:rPr lang="en-US" dirty="0"/>
              <a:t>-64% of students identified as having a disability started the school year below the overall benchmark.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695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353870f38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1353870f380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Data note: VPI numbers include late enrollment; CCSP as of 12/2022</a:t>
            </a:r>
          </a:p>
          <a:p>
            <a:pPr marL="0" lvl="0" indent="0" algn="l" rtl="0">
              <a:lnSpc>
                <a:spcPct val="100000"/>
              </a:lnSpc>
              <a:spcBef>
                <a:spcPts val="0"/>
              </a:spcBef>
              <a:spcAft>
                <a:spcPts val="0"/>
              </a:spcAft>
              <a:buSzPts val="1100"/>
              <a:buNone/>
            </a:pPr>
            <a:endParaRPr lang="en"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Data sources: </a:t>
            </a:r>
            <a:r>
              <a:rPr lang="en" u="sng" dirty="0">
                <a:solidFill>
                  <a:schemeClr val="hlink"/>
                </a:solidFill>
                <a:hlinkClick r:id="rId3"/>
              </a:rPr>
              <a:t>https://docs.google.com/presentation/d/1Kv6-wbJvi601XKuTvpjZEtvduGJz4o1k/edit#slide=id.p1</a:t>
            </a:r>
            <a:r>
              <a:rPr lang="en" dirty="0">
                <a:solidFill>
                  <a:schemeClr val="dk1"/>
                </a:solidFill>
              </a:rPr>
              <a:t> and “DRAFT_Early Childhood Biennial Budget Proposals_5.9.22 FOR GOV” (slides 5 and 12)</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Notes:</a:t>
            </a:r>
            <a:endParaRPr dirty="0">
              <a:solidFill>
                <a:schemeClr val="dk1"/>
              </a:solidFill>
            </a:endParaRPr>
          </a:p>
          <a:p>
            <a:r>
              <a:rPr lang="en" dirty="0">
                <a:solidFill>
                  <a:schemeClr val="dk1"/>
                </a:solidFill>
              </a:rPr>
              <a:t>VPI: </a:t>
            </a:r>
            <a:r>
              <a:rPr lang="en" dirty="0"/>
              <a:t>VPI set rate is 8,359 per-child. </a:t>
            </a:r>
            <a:r>
              <a:rPr lang="en" dirty="0">
                <a:solidFill>
                  <a:schemeClr val="dk1"/>
                </a:solidFill>
              </a:rPr>
              <a:t>State contribution for VPI is $</a:t>
            </a:r>
            <a:r>
              <a:rPr lang="en" dirty="0"/>
              <a:t>6,353</a:t>
            </a:r>
            <a:r>
              <a:rPr lang="en" dirty="0">
                <a:solidFill>
                  <a:schemeClr val="dk1"/>
                </a:solidFill>
              </a:rPr>
              <a:t>; </a:t>
            </a:r>
            <a:r>
              <a:rPr lang="en" dirty="0"/>
              <a:t>the difference ($2,006 per-child) is paid by local match.</a:t>
            </a:r>
            <a:endParaRPr dirty="0"/>
          </a:p>
          <a:p>
            <a:r>
              <a:rPr lang="en" dirty="0"/>
              <a:t>K-12 enrollment this from </a:t>
            </a:r>
            <a:r>
              <a:rPr lang="en" u="sng" dirty="0">
                <a:solidFill>
                  <a:schemeClr val="hlink"/>
                </a:solidFill>
                <a:hlinkClick r:id="rId4"/>
              </a:rPr>
              <a:t>https://p1pe.doe.virginia.gov/buildatable/fallmembership</a:t>
            </a:r>
            <a:r>
              <a:rPr lang="en" dirty="0"/>
              <a:t> </a:t>
            </a:r>
          </a:p>
          <a:p>
            <a:endParaRPr lang="en" dirty="0"/>
          </a:p>
          <a:p>
            <a:pPr marL="158750" indent="0">
              <a:buNone/>
            </a:pPr>
            <a:r>
              <a:rPr lang="en" dirty="0"/>
              <a:t>VPI notes:</a:t>
            </a:r>
          </a:p>
          <a:p>
            <a:r>
              <a:rPr lang="en" dirty="0"/>
              <a:t>Pburg was allocated 221 slots by the state formula, was grants additional slots through redistribution for a total of 247 slots , and served 175 4 year olds in FY23. They requested and were granted 40 3 year old slots, and served 40 in FY23. </a:t>
            </a:r>
          </a:p>
          <a:p>
            <a:r>
              <a:rPr lang="en" dirty="0"/>
              <a:t>For Pburg the total per pupil amount is $8359, Of that amount the state pays $6,344.48 and Pburg pays $2014.52</a:t>
            </a:r>
          </a:p>
          <a:p>
            <a:r>
              <a:rPr lang="en" dirty="0"/>
              <a:t>For FY24 Pburg has been allocated 221 4 year old slots, and they are welcome to request more via Spring Application, where they can also request 3s</a:t>
            </a:r>
          </a:p>
          <a:p>
            <a:r>
              <a:rPr lang="en" dirty="0"/>
              <a:t>Funding at the state level is more complicated. For the vast majority of localities the per pupil amount is $8,359. However, it is $8,516 in counties of Stafford, Fauquier, Spotsylvania, Clarke, Warren, Frederick, and Culpeper and the Cities of Fredericksburg and Winchester, and its $8,959 in Planning district 8.</a:t>
            </a:r>
          </a:p>
          <a:p>
            <a:r>
              <a:rPr lang="en" dirty="0"/>
              <a:t>The state/local split is based on Local Composite index and is capped at 50%. So Pburg LCI is .241 so they pay 24.1% where as Fairfax LCI is over .5 so they pay 50%</a:t>
            </a:r>
          </a:p>
          <a:p>
            <a:pPr>
              <a:buNone/>
            </a:pPr>
            <a:endParaRPr lang="en" dirty="0"/>
          </a:p>
          <a:p>
            <a:pPr marL="0" marR="0">
              <a:spcBef>
                <a:spcPts val="0"/>
              </a:spcBef>
              <a:spcAft>
                <a:spcPts val="0"/>
              </a:spcAft>
            </a:pPr>
            <a:r>
              <a:rPr lang="en" dirty="0"/>
              <a:t>HS Note - </a:t>
            </a:r>
            <a:r>
              <a:rPr lang="en-US" sz="1800" dirty="0">
                <a:effectLst/>
                <a:latin typeface="Calibri" panose="020F0502020204030204" pitchFamily="34" charset="0"/>
                <a:ea typeface="Calibri" panose="020F0502020204030204" pitchFamily="34" charset="0"/>
              </a:rPr>
              <a:t>FY23 Head Start enrollment reflects funded enrollment to reflect the expectation that VA will progress toward full enrollment initiatives.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 dirty="0"/>
          </a:p>
          <a:p>
            <a:pPr algn="l" rtl="0" fontAlgn="base"/>
            <a:r>
              <a:rPr lang="en-US" b="1" i="0" u="none" strike="noStrike" dirty="0">
                <a:solidFill>
                  <a:srgbClr val="555555"/>
                </a:solidFill>
                <a:effectLst/>
                <a:latin typeface="Georgia" panose="02040502050405020303" pitchFamily="18" charset="0"/>
              </a:rPr>
              <a:t>Key Eligibility Provisions in the CCSP</a:t>
            </a:r>
            <a:r>
              <a:rPr lang="en-US" b="0" i="0" dirty="0">
                <a:solidFill>
                  <a:srgbClr val="003C71"/>
                </a:solidFill>
                <a:effectLst/>
                <a:latin typeface="Georgia" panose="02040502050405020303" pitchFamily="18" charset="0"/>
              </a:rPr>
              <a:t>​</a:t>
            </a:r>
            <a:endParaRPr lang="en-US" b="0" i="0" dirty="0">
              <a:solidFill>
                <a:srgbClr val="003C71"/>
              </a:solidFill>
              <a:effectLst/>
            </a:endParaRPr>
          </a:p>
          <a:p>
            <a:pPr algn="l" rtl="0" fontAlgn="base"/>
            <a:r>
              <a:rPr lang="en-US" b="0" i="0" u="none" strike="noStrike" dirty="0">
                <a:solidFill>
                  <a:srgbClr val="555555"/>
                </a:solidFill>
                <a:effectLst/>
                <a:latin typeface="Georgia" panose="02040502050405020303" pitchFamily="18" charset="0"/>
              </a:rPr>
              <a:t>Age of child</a:t>
            </a:r>
            <a:r>
              <a:rPr lang="en-US" b="0" i="0" dirty="0">
                <a:solidFill>
                  <a:srgbClr val="003C71"/>
                </a:solidFill>
                <a:effectLst/>
                <a:latin typeface="Georgia" panose="02040502050405020303" pitchFamily="18" charset="0"/>
              </a:rPr>
              <a:t>​</a:t>
            </a:r>
            <a:endParaRPr lang="en-US" b="0" i="0" dirty="0">
              <a:solidFill>
                <a:srgbClr val="003C71"/>
              </a:solidFill>
              <a:effectLst/>
            </a:endParaRPr>
          </a:p>
          <a:p>
            <a:pPr algn="l" rtl="0" fontAlgn="base">
              <a:buFont typeface="Arial" panose="020B0604020202020204" pitchFamily="34" charset="0"/>
              <a:buChar char="•"/>
            </a:pPr>
            <a:r>
              <a:rPr lang="en-US" b="0" i="0" u="none" strike="noStrike" dirty="0">
                <a:solidFill>
                  <a:srgbClr val="555555"/>
                </a:solidFill>
                <a:effectLst/>
                <a:latin typeface="Georgia" panose="02040502050405020303" pitchFamily="18" charset="0"/>
              </a:rPr>
              <a:t>Children under age 13 or under age 18 if physically or mentally unable to care for himself or herself, or is under a court order</a:t>
            </a:r>
            <a:r>
              <a:rPr lang="en-US" b="0" i="0" dirty="0">
                <a:solidFill>
                  <a:srgbClr val="003C71"/>
                </a:solidFill>
                <a:effectLst/>
                <a:latin typeface="Georgia" panose="02040502050405020303" pitchFamily="18" charset="0"/>
              </a:rPr>
              <a:t>​</a:t>
            </a:r>
            <a:endParaRPr lang="en-US" b="0" i="0" dirty="0">
              <a:solidFill>
                <a:srgbClr val="003C71"/>
              </a:solidFill>
              <a:effectLst/>
              <a:latin typeface="Arial" panose="020B0604020202020204" pitchFamily="34" charset="0"/>
            </a:endParaRPr>
          </a:p>
          <a:p>
            <a:pPr algn="l" rtl="0" fontAlgn="base"/>
            <a:r>
              <a:rPr lang="en-US" b="0" i="0" u="none" strike="noStrike" dirty="0">
                <a:solidFill>
                  <a:srgbClr val="555555"/>
                </a:solidFill>
                <a:effectLst/>
                <a:latin typeface="Georgia" panose="02040502050405020303" pitchFamily="18" charset="0"/>
              </a:rPr>
              <a:t>Parental activity requirement</a:t>
            </a:r>
            <a:r>
              <a:rPr lang="en-US" b="0" i="0" dirty="0">
                <a:solidFill>
                  <a:srgbClr val="003C71"/>
                </a:solidFill>
                <a:effectLst/>
                <a:latin typeface="Georgia" panose="02040502050405020303" pitchFamily="18" charset="0"/>
              </a:rPr>
              <a:t>​</a:t>
            </a:r>
            <a:endParaRPr lang="en-US" b="0" i="0" dirty="0">
              <a:solidFill>
                <a:srgbClr val="003C71"/>
              </a:solidFill>
              <a:effectLst/>
            </a:endParaRPr>
          </a:p>
          <a:p>
            <a:pPr algn="l" rtl="0" fontAlgn="base">
              <a:buFont typeface="Arial" panose="020B0604020202020204" pitchFamily="34" charset="0"/>
              <a:buChar char="•"/>
            </a:pPr>
            <a:r>
              <a:rPr lang="en-US" b="0" i="0" u="none" strike="noStrike" dirty="0">
                <a:solidFill>
                  <a:srgbClr val="555555"/>
                </a:solidFill>
                <a:effectLst/>
                <a:latin typeface="Georgia" panose="02040502050405020303" pitchFamily="18" charset="0"/>
              </a:rPr>
              <a:t>All available parents in the household are working, in an education or training program, or searching for work</a:t>
            </a:r>
            <a:r>
              <a:rPr lang="en-US" b="0" i="0" dirty="0">
                <a:solidFill>
                  <a:srgbClr val="003C71"/>
                </a:solidFill>
                <a:effectLst/>
                <a:latin typeface="Georgia" panose="02040502050405020303" pitchFamily="18" charset="0"/>
              </a:rPr>
              <a:t>​</a:t>
            </a:r>
            <a:endParaRPr lang="en-US" b="0" i="0" dirty="0">
              <a:solidFill>
                <a:srgbClr val="003C71"/>
              </a:solidFill>
              <a:effectLst/>
              <a:latin typeface="Arial" panose="020B0604020202020204" pitchFamily="34" charset="0"/>
            </a:endParaRPr>
          </a:p>
          <a:p>
            <a:pPr algn="l" rtl="0" fontAlgn="base"/>
            <a:r>
              <a:rPr lang="en-US" b="0" i="0" u="none" strike="noStrike" dirty="0">
                <a:solidFill>
                  <a:srgbClr val="555555"/>
                </a:solidFill>
                <a:effectLst/>
                <a:latin typeface="Georgia" panose="02040502050405020303" pitchFamily="18" charset="0"/>
              </a:rPr>
              <a:t>Household income</a:t>
            </a:r>
            <a:r>
              <a:rPr lang="en-US" b="0" i="0" dirty="0">
                <a:solidFill>
                  <a:srgbClr val="003C71"/>
                </a:solidFill>
                <a:effectLst/>
                <a:latin typeface="Georgia" panose="02040502050405020303" pitchFamily="18" charset="0"/>
              </a:rPr>
              <a:t>​</a:t>
            </a:r>
            <a:endParaRPr lang="en-US" b="0" i="0" dirty="0">
              <a:solidFill>
                <a:srgbClr val="003C71"/>
              </a:solidFill>
              <a:effectLst/>
            </a:endParaRPr>
          </a:p>
          <a:p>
            <a:pPr algn="l" rtl="0" fontAlgn="base">
              <a:buFont typeface="Arial" panose="020B0604020202020204" pitchFamily="34" charset="0"/>
              <a:buChar char="•"/>
            </a:pPr>
            <a:r>
              <a:rPr lang="en-US" b="0" i="0" u="none" strike="noStrike" dirty="0">
                <a:solidFill>
                  <a:srgbClr val="555555"/>
                </a:solidFill>
                <a:effectLst/>
                <a:latin typeface="Georgia" panose="02040502050405020303" pitchFamily="18" charset="0"/>
              </a:rPr>
              <a:t>For families with at least one young child: 85 percent state median income (~$96,900 for a family of 4)</a:t>
            </a:r>
            <a:r>
              <a:rPr lang="en-US" b="0" i="0" dirty="0">
                <a:solidFill>
                  <a:srgbClr val="003C71"/>
                </a:solidFill>
                <a:effectLst/>
                <a:latin typeface="Georgia" panose="02040502050405020303" pitchFamily="18" charset="0"/>
              </a:rPr>
              <a:t>​</a:t>
            </a:r>
            <a:endParaRPr lang="en-US" b="0" i="0" dirty="0">
              <a:solidFill>
                <a:srgbClr val="003C71"/>
              </a:solidFill>
              <a:effectLst/>
              <a:latin typeface="Arial" panose="020B0604020202020204" pitchFamily="34" charset="0"/>
            </a:endParaRPr>
          </a:p>
          <a:p>
            <a:pPr marL="158750" indent="0">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22910">
              <a:lnSpc>
                <a:spcPct val="110000"/>
              </a:lnSpc>
              <a:spcBef>
                <a:spcPts val="600"/>
              </a:spcBef>
            </a:pPr>
            <a:r>
              <a:rPr lang="en-US" sz="2000" dirty="0">
                <a:solidFill>
                  <a:schemeClr val="tx1"/>
                </a:solidFill>
              </a:rPr>
              <a:t>However, child care teachers often receive very low wages and limited benefits. </a:t>
            </a:r>
          </a:p>
          <a:p>
            <a:pPr lvl="1" indent="-422910">
              <a:lnSpc>
                <a:spcPct val="110000"/>
              </a:lnSpc>
              <a:spcBef>
                <a:spcPts val="600"/>
              </a:spcBef>
            </a:pPr>
            <a:r>
              <a:rPr lang="en-US" sz="2000" dirty="0">
                <a:solidFill>
                  <a:schemeClr val="tx1"/>
                </a:solidFill>
              </a:rPr>
              <a:t>As of 2022, teachers reported an hourly wage of $14.80, which is equivalent to $12.97 in 2019 real-dollar value and fewer than half of these educators have access to benefits. Inflation-adjusted wages for early educators have increased on average by just $0.71 per hour since 2019.</a:t>
            </a:r>
          </a:p>
          <a:p>
            <a:pPr>
              <a:lnSpc>
                <a:spcPct val="100000"/>
              </a:lnSpc>
            </a:pPr>
            <a:r>
              <a:rPr lang="en-US" sz="2000" dirty="0">
                <a:solidFill>
                  <a:schemeClr val="tx1"/>
                </a:solidFill>
              </a:rPr>
              <a:t>Early educators working in child care also have substantially lower levels of education and income compared to early educators working in school-based settings. </a:t>
            </a:r>
          </a:p>
          <a:p>
            <a:pPr>
              <a:lnSpc>
                <a:spcPct val="100000"/>
              </a:lnSpc>
            </a:pPr>
            <a:r>
              <a:rPr lang="en-US" sz="2000" dirty="0">
                <a:solidFill>
                  <a:schemeClr val="tx1"/>
                </a:solidFill>
              </a:rPr>
              <a:t>For instance, only 31 percent of lead teachers in child care centers hold college degrees. </a:t>
            </a:r>
          </a:p>
          <a:p>
            <a:pPr lvl="1">
              <a:lnSpc>
                <a:spcPct val="100000"/>
              </a:lnSpc>
            </a:pPr>
            <a:r>
              <a:rPr lang="en-US" sz="2000" dirty="0">
                <a:solidFill>
                  <a:schemeClr val="tx1"/>
                </a:solidFill>
              </a:rPr>
              <a:t>Just under forty percent of lead teachers working in child care centers have household incomes under $25,000.</a:t>
            </a:r>
          </a:p>
          <a:p>
            <a:pPr lvl="1">
              <a:lnSpc>
                <a:spcPct val="100000"/>
              </a:lnSpc>
            </a:pPr>
            <a:endParaRPr lang="en-US" sz="2000" dirty="0">
              <a:solidFill>
                <a:schemeClr val="tx1"/>
              </a:solidFill>
            </a:endParaRPr>
          </a:p>
          <a:p>
            <a:pPr lvl="1">
              <a:lnSpc>
                <a:spcPct val="100000"/>
              </a:lnSpc>
            </a:pPr>
            <a:r>
              <a:rPr lang="en-US" sz="3200" dirty="0"/>
              <a:t>At the time of the survey, over one-half FDH (52%) had household incomes below $45,000, 42% were food insecure, and many relied on public assistance, including Medicaid, unemployment benefits, or access to school meals for their own children.  (. A previous survey of family day home providers in Virginia revealed that pre-pandemic, in May 2019, over one-quarter were food insecure and about three-quarters were experiencing some degree of financial insecurity.1) SEE PARTNERSHIPS</a:t>
            </a:r>
            <a:endParaRPr lang="en-US" sz="2000" dirty="0">
              <a:solidFill>
                <a:schemeClr val="tx1"/>
              </a:solidFill>
            </a:endParaRPr>
          </a:p>
          <a:p>
            <a:pPr lvl="1">
              <a:lnSpc>
                <a:spcPct val="100000"/>
              </a:lnSpc>
            </a:pPr>
            <a:endParaRPr lang="en-US" sz="2000" dirty="0">
              <a:solidFill>
                <a:schemeClr val="tx1"/>
              </a:solidFill>
            </a:endParaRPr>
          </a:p>
          <a:p>
            <a:pPr lvl="1">
              <a:lnSpc>
                <a:spcPct val="100000"/>
              </a:lnSpc>
            </a:pPr>
            <a:r>
              <a:rPr lang="en-US" sz="1800" dirty="0">
                <a:effectLst/>
                <a:latin typeface="Segoe UI" panose="020B0502040204020203" pitchFamily="34" charset="0"/>
              </a:rPr>
              <a:t>Actual verbiage from regs: </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A. Providers and substitute providers shall be 18 years of age or older.</a:t>
            </a:r>
            <a:br>
              <a:rPr lang="en-US" sz="1800" dirty="0">
                <a:effectLst/>
                <a:latin typeface="Segoe UI" panose="020B0502040204020203" pitchFamily="34" charset="0"/>
              </a:rPr>
            </a:br>
            <a:r>
              <a:rPr lang="en-US" sz="1800" dirty="0">
                <a:effectLst/>
                <a:latin typeface="Segoe UI" panose="020B0502040204020203" pitchFamily="34" charset="0"/>
              </a:rPr>
              <a:t>B. Providers licensed after and substitute providers employed after June 30, 2010, shall have:</a:t>
            </a:r>
            <a:br>
              <a:rPr lang="en-US" sz="1800" dirty="0">
                <a:effectLst/>
                <a:latin typeface="Segoe UI" panose="020B0502040204020203" pitchFamily="34" charset="0"/>
              </a:rPr>
            </a:br>
            <a:r>
              <a:rPr lang="en-US" sz="1800" dirty="0">
                <a:effectLst/>
                <a:latin typeface="Segoe UI" panose="020B0502040204020203" pitchFamily="34" charset="0"/>
              </a:rPr>
              <a:t>1. (</a:t>
            </a:r>
            <a:r>
              <a:rPr lang="en-US" sz="1800" dirty="0" err="1">
                <a:effectLst/>
                <a:latin typeface="Segoe UI" panose="020B0502040204020203" pitchFamily="34" charset="0"/>
              </a:rPr>
              <a:t>i</a:t>
            </a:r>
            <a:r>
              <a:rPr lang="en-US" sz="1800" dirty="0">
                <a:effectLst/>
                <a:latin typeface="Segoe UI" panose="020B0502040204020203" pitchFamily="34" charset="0"/>
              </a:rPr>
              <a:t>) A high school program completion or the equivalent or (ii) evidence of having met the requirements for admission to an accredited college or university;</a:t>
            </a:r>
            <a:br>
              <a:rPr lang="en-US" sz="1800" dirty="0">
                <a:effectLst/>
                <a:latin typeface="Segoe UI" panose="020B0502040204020203" pitchFamily="34" charset="0"/>
              </a:rPr>
            </a:br>
            <a:r>
              <a:rPr lang="en-US" sz="1800" dirty="0">
                <a:effectLst/>
                <a:latin typeface="Segoe UI" panose="020B0502040204020203" pitchFamily="34" charset="0"/>
              </a:rPr>
              <a:t>2. Three months of programmatic experience;</a:t>
            </a:r>
          </a:p>
          <a:p>
            <a:pPr lvl="1">
              <a:lnSpc>
                <a:spcPct val="100000"/>
              </a:lnSpc>
            </a:pPr>
            <a:endParaRPr lang="en-US" sz="2000" dirty="0">
              <a:solidFill>
                <a:schemeClr val="tx1"/>
              </a:solidFill>
            </a:endParaRPr>
          </a:p>
          <a:p>
            <a:pPr rtl="0">
              <a:buFont typeface="Arial" panose="020B0604020202020204" pitchFamily="34" charset="0"/>
              <a:buChar char="•"/>
            </a:pPr>
            <a:r>
              <a:rPr lang="en-US" sz="1100" dirty="0">
                <a:effectLst/>
              </a:rPr>
              <a:t>Lead teachers at schools reported making an average of $25.39 per hour on last spring’s workforce survey (May 2022; response rate of 61% for school teachers)For pre-pandemic turnover rates, our only source of data is verification from the Year 1 RCT – so it’s worth noting that a) these are a select group of regions and sites, not necessarily representative of the state, and b) that they are for an 8-month period (May 2019 – January 2020) rather than a full year, like the current rates from the LB5 analysis (September 2021 – September 2022). But anyway, we have (documented </a:t>
            </a:r>
            <a:r>
              <a:rPr lang="en-US" sz="1100" dirty="0">
                <a:effectLst/>
                <a:hlinkClick r:id="rId3" tooltip="http://www.see-partnerships.com/uploads/1/3/2/8/132824390/pdg_teacher_turnover_study_summary.pdf"/>
              </a:rPr>
              <a:t>here</a:t>
            </a:r>
            <a:r>
              <a:rPr lang="en-US" sz="1100" dirty="0">
                <a:effectLst/>
              </a:rPr>
              <a:t>):4% - 11% for schools:</a:t>
            </a:r>
            <a:endParaRPr lang="en-US" dirty="0">
              <a:effectLst/>
            </a:endParaRPr>
          </a:p>
          <a:p>
            <a:pPr marL="742950" lvl="1" indent="-285750" rtl="0">
              <a:buFont typeface="Arial" panose="020B0604020202020204" pitchFamily="34" charset="0"/>
              <a:buChar char="•"/>
            </a:pPr>
            <a:r>
              <a:rPr lang="en-US" sz="1100" dirty="0">
                <a:effectLst/>
              </a:rPr>
              <a:t>4% turnover for lead teachers, 8% for assistant teachers in Fairfax (across both those who were and were not eligible RB5)</a:t>
            </a:r>
            <a:endParaRPr lang="en-US" dirty="0">
              <a:effectLst/>
            </a:endParaRPr>
          </a:p>
          <a:p>
            <a:pPr marL="742950" lvl="1" indent="-285750" rtl="0">
              <a:buFont typeface="Arial" panose="020B0604020202020204" pitchFamily="34" charset="0"/>
              <a:buChar char="•"/>
            </a:pPr>
            <a:r>
              <a:rPr lang="en-US" sz="1100" dirty="0">
                <a:effectLst/>
              </a:rPr>
              <a:t>8% turnover for lead teachers, 11% for assistant teachers in the rest of the PDG (all of whom were eligible for RB5)</a:t>
            </a:r>
            <a:endParaRPr lang="en-US" dirty="0">
              <a:effectLst/>
            </a:endParaRPr>
          </a:p>
          <a:p>
            <a:pPr rtl="0">
              <a:buFont typeface="Arial" panose="020B0604020202020204" pitchFamily="34" charset="0"/>
              <a:buChar char="•"/>
            </a:pPr>
            <a:r>
              <a:rPr lang="en-US" sz="1100" dirty="0">
                <a:effectLst/>
              </a:rPr>
              <a:t>17% - 33% for centers:</a:t>
            </a:r>
            <a:endParaRPr lang="en-US" dirty="0">
              <a:effectLst/>
            </a:endParaRPr>
          </a:p>
          <a:p>
            <a:pPr marL="742950" lvl="1" indent="-285750" rtl="0">
              <a:buFont typeface="Arial" panose="020B0604020202020204" pitchFamily="34" charset="0"/>
              <a:buChar char="•"/>
            </a:pPr>
            <a:r>
              <a:rPr lang="en-US" sz="1100" dirty="0">
                <a:effectLst/>
              </a:rPr>
              <a:t>17% turnover for lead teachers, 25% for assistant teachers in Fairfax (across both those who were and were not eligible RB5)</a:t>
            </a:r>
            <a:endParaRPr lang="en-US" dirty="0">
              <a:effectLst/>
            </a:endParaRPr>
          </a:p>
          <a:p>
            <a:pPr marL="742950" lvl="1" indent="-285750" rtl="0">
              <a:buFont typeface="Arial" panose="020B0604020202020204" pitchFamily="34" charset="0"/>
              <a:buChar char="•"/>
            </a:pPr>
            <a:r>
              <a:rPr lang="en-US" sz="1100" dirty="0">
                <a:effectLst/>
              </a:rPr>
              <a:t>28% turnover for lead teachers, 33% for assistant teachers in the rest of the PDG  (all of whom were eligible for RB5)</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477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f0f3d315b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cf0f3d315b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cf0f3d315b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cf0f3d315b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cea82c1fff_0_1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cea82c1fff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SzPts val="1800"/>
              <a:buNone/>
              <a:defRPr sz="2400"/>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14" name="Google Shape;14;p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16" name="Google Shape;16;p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7" name="Google Shape;17;p2" descr="VDOE Logo"/>
          <p:cNvSpPr/>
          <p:nvPr/>
        </p:nvSpPr>
        <p:spPr>
          <a:xfrm>
            <a:off x="2020701" y="919537"/>
            <a:ext cx="10894000" cy="5938400"/>
          </a:xfrm>
          <a:prstGeom prst="rect">
            <a:avLst/>
          </a:prstGeom>
          <a:blipFill rotWithShape="1">
            <a:blip r:embed="rId2">
              <a:alphaModFix amt="20000"/>
            </a:blip>
            <a:stretch>
              <a:fillRect/>
            </a:stretch>
          </a:blip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Georgia"/>
              <a:ea typeface="Georgia"/>
              <a:cs typeface="Georgia"/>
              <a:sym typeface="Georgia"/>
            </a:endParaRPr>
          </a:p>
        </p:txBody>
      </p:sp>
      <p:sp>
        <p:nvSpPr>
          <p:cNvPr id="18" name="Google Shape;18;p2"/>
          <p:cNvSpPr txBox="1"/>
          <p:nvPr/>
        </p:nvSpPr>
        <p:spPr>
          <a:xfrm>
            <a:off x="2178121" y="5751827"/>
            <a:ext cx="9514000" cy="687392"/>
          </a:xfrm>
          <a:prstGeom prst="rect">
            <a:avLst/>
          </a:prstGeom>
          <a:noFill/>
          <a:ln>
            <a:noFill/>
          </a:ln>
        </p:spPr>
        <p:txBody>
          <a:bodyPr spcFirstLastPara="1" wrap="square" lIns="91433" tIns="45700" rIns="91433" bIns="45700"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 sz="3867" b="1" i="0" u="none" strike="noStrike" cap="none">
                <a:solidFill>
                  <a:schemeClr val="dk1"/>
                </a:solidFill>
                <a:latin typeface="Trebuchet MS"/>
                <a:ea typeface="Trebuchet MS"/>
                <a:cs typeface="Trebuchet MS"/>
                <a:sym typeface="Trebuchet MS"/>
              </a:rPr>
              <a:t>VIRGINIA DEPARTMENT OF EDUCATION</a:t>
            </a:r>
            <a:endParaRPr sz="14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23" name="Google Shape;23;p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4" name="Google Shape;24;p3"/>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800"/>
              <a:buNone/>
              <a:defRPr sz="2400">
                <a:solidFill>
                  <a:schemeClr val="accent3"/>
                </a:solidFill>
              </a:defRPr>
            </a:lvl1pPr>
            <a:lvl2pPr marL="1219170" lvl="1" indent="-304792" algn="l">
              <a:lnSpc>
                <a:spcPct val="90000"/>
              </a:lnSpc>
              <a:spcBef>
                <a:spcPts val="533"/>
              </a:spcBef>
              <a:spcAft>
                <a:spcPts val="0"/>
              </a:spcAft>
              <a:buSzPts val="1500"/>
              <a:buNone/>
              <a:defRPr sz="2000">
                <a:solidFill>
                  <a:srgbClr val="888FA3"/>
                </a:solidFill>
              </a:defRPr>
            </a:lvl2pPr>
            <a:lvl3pPr marL="1828754" lvl="2" indent="-304792" algn="l">
              <a:lnSpc>
                <a:spcPct val="90000"/>
              </a:lnSpc>
              <a:spcBef>
                <a:spcPts val="533"/>
              </a:spcBef>
              <a:spcAft>
                <a:spcPts val="0"/>
              </a:spcAft>
              <a:buSzPts val="900"/>
              <a:buNone/>
              <a:defRPr sz="1867">
                <a:solidFill>
                  <a:srgbClr val="888FA3"/>
                </a:solidFill>
              </a:defRPr>
            </a:lvl3pPr>
            <a:lvl4pPr marL="2438339" lvl="3" indent="-304792" algn="l">
              <a:lnSpc>
                <a:spcPct val="90000"/>
              </a:lnSpc>
              <a:spcBef>
                <a:spcPts val="533"/>
              </a:spcBef>
              <a:spcAft>
                <a:spcPts val="0"/>
              </a:spcAft>
              <a:buSzPts val="1200"/>
              <a:buNone/>
              <a:defRPr sz="1600">
                <a:solidFill>
                  <a:srgbClr val="888FA3"/>
                </a:solidFill>
              </a:defRPr>
            </a:lvl4pPr>
            <a:lvl5pPr marL="3047924" lvl="4" indent="-304792" algn="l">
              <a:lnSpc>
                <a:spcPct val="90000"/>
              </a:lnSpc>
              <a:spcBef>
                <a:spcPts val="533"/>
              </a:spcBef>
              <a:spcAft>
                <a:spcPts val="0"/>
              </a:spcAft>
              <a:buSzPts val="1200"/>
              <a:buNone/>
              <a:defRPr sz="1600">
                <a:solidFill>
                  <a:srgbClr val="888FA3"/>
                </a:solidFill>
              </a:defRPr>
            </a:lvl5pPr>
            <a:lvl6pPr marL="3657509" lvl="5" indent="-304792" algn="l">
              <a:lnSpc>
                <a:spcPct val="90000"/>
              </a:lnSpc>
              <a:spcBef>
                <a:spcPts val="533"/>
              </a:spcBef>
              <a:spcAft>
                <a:spcPts val="0"/>
              </a:spcAft>
              <a:buClr>
                <a:srgbClr val="888FA3"/>
              </a:buClr>
              <a:buSzPts val="1200"/>
              <a:buNone/>
              <a:defRPr sz="1600">
                <a:solidFill>
                  <a:srgbClr val="888FA3"/>
                </a:solidFill>
              </a:defRPr>
            </a:lvl6pPr>
            <a:lvl7pPr marL="4267093" lvl="6" indent="-304792" algn="l">
              <a:lnSpc>
                <a:spcPct val="90000"/>
              </a:lnSpc>
              <a:spcBef>
                <a:spcPts val="533"/>
              </a:spcBef>
              <a:spcAft>
                <a:spcPts val="0"/>
              </a:spcAft>
              <a:buClr>
                <a:srgbClr val="888FA3"/>
              </a:buClr>
              <a:buSzPts val="1200"/>
              <a:buNone/>
              <a:defRPr sz="1600">
                <a:solidFill>
                  <a:srgbClr val="888FA3"/>
                </a:solidFill>
              </a:defRPr>
            </a:lvl7pPr>
            <a:lvl8pPr marL="4876678" lvl="7" indent="-304792" algn="l">
              <a:lnSpc>
                <a:spcPct val="90000"/>
              </a:lnSpc>
              <a:spcBef>
                <a:spcPts val="533"/>
              </a:spcBef>
              <a:spcAft>
                <a:spcPts val="0"/>
              </a:spcAft>
              <a:buClr>
                <a:srgbClr val="888FA3"/>
              </a:buClr>
              <a:buSzPts val="1200"/>
              <a:buNone/>
              <a:defRPr sz="1600">
                <a:solidFill>
                  <a:srgbClr val="888FA3"/>
                </a:solidFill>
              </a:defRPr>
            </a:lvl8pPr>
            <a:lvl9pPr marL="5486263" lvl="8" indent="-304792"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28" name="Google Shape;28;p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30" name="Google Shape;30;p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 name="Google Shape;34;p5"/>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5" name="Google Shape;35;p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37" name="Google Shape;37;p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
          <p:cNvSpPr>
            <a:spLocks noGrp="1"/>
          </p:cNvSpPr>
          <p:nvPr>
            <p:ph type="pic" idx="2"/>
          </p:nvPr>
        </p:nvSpPr>
        <p:spPr>
          <a:xfrm>
            <a:off x="5183188" y="987425"/>
            <a:ext cx="6172400" cy="4873600"/>
          </a:xfrm>
          <a:prstGeom prst="rect">
            <a:avLst/>
          </a:prstGeom>
          <a:noFill/>
          <a:ln>
            <a:noFill/>
          </a:ln>
        </p:spPr>
      </p:sp>
      <p:sp>
        <p:nvSpPr>
          <p:cNvPr id="41" name="Google Shape;41;p6"/>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6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2" name="Google Shape;42;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44" name="Google Shape;44;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SzPts val="2400"/>
              <a:buChar char="•"/>
              <a:defRPr sz="3200"/>
            </a:lvl1pPr>
            <a:lvl2pPr marL="1219170" lvl="1" indent="-482588" algn="l">
              <a:lnSpc>
                <a:spcPct val="90000"/>
              </a:lnSpc>
              <a:spcBef>
                <a:spcPts val="533"/>
              </a:spcBef>
              <a:spcAft>
                <a:spcPts val="0"/>
              </a:spcAft>
              <a:buSzPts val="2100"/>
              <a:buChar char="-"/>
              <a:defRPr sz="2800"/>
            </a:lvl2pPr>
            <a:lvl3pPr marL="1828754" lvl="2" indent="-406390" algn="l">
              <a:lnSpc>
                <a:spcPct val="90000"/>
              </a:lnSpc>
              <a:spcBef>
                <a:spcPts val="533"/>
              </a:spcBef>
              <a:spcAft>
                <a:spcPts val="0"/>
              </a:spcAft>
              <a:buSzPts val="1200"/>
              <a:buChar char="o"/>
              <a:defRPr sz="2400"/>
            </a:lvl3pPr>
            <a:lvl4pPr marL="2438339" lvl="3" indent="-431789" algn="l">
              <a:lnSpc>
                <a:spcPct val="90000"/>
              </a:lnSpc>
              <a:spcBef>
                <a:spcPts val="533"/>
              </a:spcBef>
              <a:spcAft>
                <a:spcPts val="0"/>
              </a:spcAft>
              <a:buSzPts val="1500"/>
              <a:buChar char="•"/>
              <a:defRPr sz="2000"/>
            </a:lvl4pPr>
            <a:lvl5pPr marL="3047924" lvl="4" indent="-431789" algn="l">
              <a:lnSpc>
                <a:spcPct val="90000"/>
              </a:lnSpc>
              <a:spcBef>
                <a:spcPts val="533"/>
              </a:spcBef>
              <a:spcAft>
                <a:spcPts val="0"/>
              </a:spcAft>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48" name="Google Shape;48;p7"/>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6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9" name="Google Shape;49;p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51" name="Google Shape;51;p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2"/>
        <p:cNvGrpSpPr/>
        <p:nvPr/>
      </p:nvGrpSpPr>
      <p:grpSpPr>
        <a:xfrm>
          <a:off x="0" y="0"/>
          <a:ext cx="0" cy="0"/>
          <a:chOff x="0" y="0"/>
          <a:chExt cx="0" cy="0"/>
        </a:xfrm>
      </p:grpSpPr>
      <p:sp>
        <p:nvSpPr>
          <p:cNvPr id="53" name="Google Shape;53;p8"/>
          <p:cNvSpPr txBox="1">
            <a:spLocks noGrp="1"/>
          </p:cNvSpPr>
          <p:nvPr>
            <p:ph type="ctrTitle"/>
          </p:nvPr>
        </p:nvSpPr>
        <p:spPr>
          <a:xfrm>
            <a:off x="838201" y="1130909"/>
            <a:ext cx="105156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SzPts val="1800"/>
              <a:buNone/>
              <a:defRPr sz="2400"/>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5" name="Google Shape;55;p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57" name="Google Shape;57;p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9"/>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SzPts val="1800"/>
              <a:buNone/>
              <a:defRPr sz="2400">
                <a:solidFill>
                  <a:schemeClr val="lt1"/>
                </a:solidFill>
              </a:defRPr>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lt1"/>
              </a:buClr>
              <a:buSzPts val="1200"/>
              <a:buNone/>
              <a:defRPr sz="1600"/>
            </a:lvl6pPr>
            <a:lvl7pPr lvl="6" algn="ctr">
              <a:lnSpc>
                <a:spcPct val="90000"/>
              </a:lnSpc>
              <a:spcBef>
                <a:spcPts val="533"/>
              </a:spcBef>
              <a:spcAft>
                <a:spcPts val="0"/>
              </a:spcAft>
              <a:buClr>
                <a:schemeClr val="lt1"/>
              </a:buClr>
              <a:buSzPts val="1200"/>
              <a:buNone/>
              <a:defRPr sz="1600"/>
            </a:lvl7pPr>
            <a:lvl8pPr lvl="7" algn="ctr">
              <a:lnSpc>
                <a:spcPct val="90000"/>
              </a:lnSpc>
              <a:spcBef>
                <a:spcPts val="533"/>
              </a:spcBef>
              <a:spcAft>
                <a:spcPts val="0"/>
              </a:spcAft>
              <a:buClr>
                <a:schemeClr val="lt1"/>
              </a:buClr>
              <a:buSzPts val="1200"/>
              <a:buNone/>
              <a:defRPr sz="1600"/>
            </a:lvl8pPr>
            <a:lvl9pPr lvl="8" algn="ctr">
              <a:lnSpc>
                <a:spcPct val="90000"/>
              </a:lnSpc>
              <a:spcBef>
                <a:spcPts val="533"/>
              </a:spcBef>
              <a:spcAft>
                <a:spcPts val="0"/>
              </a:spcAft>
              <a:buClr>
                <a:schemeClr val="lt1"/>
              </a:buClr>
              <a:buSzPts val="1200"/>
              <a:buNone/>
              <a:defRPr sz="1600"/>
            </a:lvl9pPr>
          </a:lstStyle>
          <a:p>
            <a:endParaRPr/>
          </a:p>
        </p:txBody>
      </p:sp>
      <p:sp>
        <p:nvSpPr>
          <p:cNvPr id="61" name="Google Shape;61;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63" name="Google Shape;63;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4" name="Google Shape;64;p9" descr="VDOE Logo"/>
          <p:cNvSpPr/>
          <p:nvPr/>
        </p:nvSpPr>
        <p:spPr>
          <a:xfrm>
            <a:off x="2020701" y="919537"/>
            <a:ext cx="10894000" cy="5938400"/>
          </a:xfrm>
          <a:prstGeom prst="rect">
            <a:avLst/>
          </a:prstGeom>
          <a:blipFill rotWithShape="1">
            <a:blip r:embed="rId2">
              <a:alphaModFix amt="6000"/>
            </a:blip>
            <a:stretch>
              <a:fillRect/>
            </a:stretch>
          </a:blip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Georgia"/>
              <a:ea typeface="Georgia"/>
              <a:cs typeface="Georgia"/>
              <a:sym typeface="Georgia"/>
            </a:endParaRPr>
          </a:p>
        </p:txBody>
      </p:sp>
      <p:sp>
        <p:nvSpPr>
          <p:cNvPr id="65" name="Google Shape;65;p9"/>
          <p:cNvSpPr txBox="1"/>
          <p:nvPr/>
        </p:nvSpPr>
        <p:spPr>
          <a:xfrm>
            <a:off x="2178121" y="5751827"/>
            <a:ext cx="9514000" cy="687392"/>
          </a:xfrm>
          <a:prstGeom prst="rect">
            <a:avLst/>
          </a:prstGeom>
          <a:noFill/>
          <a:ln>
            <a:noFill/>
          </a:ln>
        </p:spPr>
        <p:txBody>
          <a:bodyPr spcFirstLastPara="1" wrap="square" lIns="91433" tIns="45700" rIns="91433" bIns="45700"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 sz="3867" b="1" i="0" u="none" strike="noStrike" cap="none">
                <a:solidFill>
                  <a:schemeClr val="lt1"/>
                </a:solidFill>
                <a:latin typeface="Trebuchet MS"/>
                <a:ea typeface="Trebuchet MS"/>
                <a:cs typeface="Trebuchet MS"/>
                <a:sym typeface="Trebuchet MS"/>
              </a:rPr>
              <a:t>VIRGINIA DEPARTMENT OF EDUCATION</a:t>
            </a:r>
            <a:endParaRPr sz="14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838200" y="1130909"/>
            <a:ext cx="105156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0"/>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SzPts val="1800"/>
              <a:buNone/>
              <a:defRPr sz="2400">
                <a:solidFill>
                  <a:schemeClr val="lt1"/>
                </a:solidFill>
              </a:defRPr>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lt1"/>
              </a:buClr>
              <a:buSzPts val="1200"/>
              <a:buNone/>
              <a:defRPr sz="1600"/>
            </a:lvl6pPr>
            <a:lvl7pPr lvl="6" algn="ctr">
              <a:lnSpc>
                <a:spcPct val="90000"/>
              </a:lnSpc>
              <a:spcBef>
                <a:spcPts val="533"/>
              </a:spcBef>
              <a:spcAft>
                <a:spcPts val="0"/>
              </a:spcAft>
              <a:buClr>
                <a:schemeClr val="lt1"/>
              </a:buClr>
              <a:buSzPts val="1200"/>
              <a:buNone/>
              <a:defRPr sz="1600"/>
            </a:lvl7pPr>
            <a:lvl8pPr lvl="7" algn="ctr">
              <a:lnSpc>
                <a:spcPct val="90000"/>
              </a:lnSpc>
              <a:spcBef>
                <a:spcPts val="533"/>
              </a:spcBef>
              <a:spcAft>
                <a:spcPts val="0"/>
              </a:spcAft>
              <a:buClr>
                <a:schemeClr val="lt1"/>
              </a:buClr>
              <a:buSzPts val="1200"/>
              <a:buNone/>
              <a:defRPr sz="1600"/>
            </a:lvl8pPr>
            <a:lvl9pPr lvl="8" algn="ctr">
              <a:lnSpc>
                <a:spcPct val="90000"/>
              </a:lnSpc>
              <a:spcBef>
                <a:spcPts val="533"/>
              </a:spcBef>
              <a:spcAft>
                <a:spcPts val="0"/>
              </a:spcAft>
              <a:buClr>
                <a:schemeClr val="lt1"/>
              </a:buClr>
              <a:buSzPts val="1200"/>
              <a:buNone/>
              <a:defRPr sz="1600"/>
            </a:lvl9pPr>
          </a:lstStyle>
          <a:p>
            <a:endParaRPr/>
          </a:p>
        </p:txBody>
      </p:sp>
      <p:sp>
        <p:nvSpPr>
          <p:cNvPr id="69" name="Google Shape;69;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71" name="Google Shape;71;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1"/>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5" name="Google Shape;75;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77" name="Google Shape;77;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2"/>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800"/>
              <a:buNone/>
              <a:defRPr sz="2400">
                <a:solidFill>
                  <a:schemeClr val="lt1"/>
                </a:solidFill>
              </a:defRPr>
            </a:lvl1pPr>
            <a:lvl2pPr marL="1219170" lvl="1" indent="-304792" algn="l">
              <a:lnSpc>
                <a:spcPct val="90000"/>
              </a:lnSpc>
              <a:spcBef>
                <a:spcPts val="533"/>
              </a:spcBef>
              <a:spcAft>
                <a:spcPts val="0"/>
              </a:spcAft>
              <a:buSzPts val="1500"/>
              <a:buNone/>
              <a:defRPr sz="2000">
                <a:solidFill>
                  <a:srgbClr val="888FA3"/>
                </a:solidFill>
              </a:defRPr>
            </a:lvl2pPr>
            <a:lvl3pPr marL="1828754" lvl="2" indent="-304792" algn="l">
              <a:lnSpc>
                <a:spcPct val="90000"/>
              </a:lnSpc>
              <a:spcBef>
                <a:spcPts val="533"/>
              </a:spcBef>
              <a:spcAft>
                <a:spcPts val="0"/>
              </a:spcAft>
              <a:buSzPts val="900"/>
              <a:buNone/>
              <a:defRPr sz="1867">
                <a:solidFill>
                  <a:srgbClr val="888FA3"/>
                </a:solidFill>
              </a:defRPr>
            </a:lvl3pPr>
            <a:lvl4pPr marL="2438339" lvl="3" indent="-304792" algn="l">
              <a:lnSpc>
                <a:spcPct val="90000"/>
              </a:lnSpc>
              <a:spcBef>
                <a:spcPts val="533"/>
              </a:spcBef>
              <a:spcAft>
                <a:spcPts val="0"/>
              </a:spcAft>
              <a:buSzPts val="1200"/>
              <a:buNone/>
              <a:defRPr sz="1600">
                <a:solidFill>
                  <a:srgbClr val="888FA3"/>
                </a:solidFill>
              </a:defRPr>
            </a:lvl4pPr>
            <a:lvl5pPr marL="3047924" lvl="4" indent="-304792" algn="l">
              <a:lnSpc>
                <a:spcPct val="90000"/>
              </a:lnSpc>
              <a:spcBef>
                <a:spcPts val="533"/>
              </a:spcBef>
              <a:spcAft>
                <a:spcPts val="0"/>
              </a:spcAft>
              <a:buSzPts val="1200"/>
              <a:buNone/>
              <a:defRPr sz="1600">
                <a:solidFill>
                  <a:srgbClr val="888FA3"/>
                </a:solidFill>
              </a:defRPr>
            </a:lvl5pPr>
            <a:lvl6pPr marL="3657509" lvl="5" indent="-304792" algn="l">
              <a:lnSpc>
                <a:spcPct val="90000"/>
              </a:lnSpc>
              <a:spcBef>
                <a:spcPts val="533"/>
              </a:spcBef>
              <a:spcAft>
                <a:spcPts val="0"/>
              </a:spcAft>
              <a:buClr>
                <a:srgbClr val="888FA3"/>
              </a:buClr>
              <a:buSzPts val="1200"/>
              <a:buNone/>
              <a:defRPr sz="1600">
                <a:solidFill>
                  <a:srgbClr val="888FA3"/>
                </a:solidFill>
              </a:defRPr>
            </a:lvl6pPr>
            <a:lvl7pPr marL="4267093" lvl="6" indent="-304792" algn="l">
              <a:lnSpc>
                <a:spcPct val="90000"/>
              </a:lnSpc>
              <a:spcBef>
                <a:spcPts val="533"/>
              </a:spcBef>
              <a:spcAft>
                <a:spcPts val="0"/>
              </a:spcAft>
              <a:buClr>
                <a:srgbClr val="888FA3"/>
              </a:buClr>
              <a:buSzPts val="1200"/>
              <a:buNone/>
              <a:defRPr sz="1600">
                <a:solidFill>
                  <a:srgbClr val="888FA3"/>
                </a:solidFill>
              </a:defRPr>
            </a:lvl7pPr>
            <a:lvl8pPr marL="4876678" lvl="7" indent="-304792" algn="l">
              <a:lnSpc>
                <a:spcPct val="90000"/>
              </a:lnSpc>
              <a:spcBef>
                <a:spcPts val="533"/>
              </a:spcBef>
              <a:spcAft>
                <a:spcPts val="0"/>
              </a:spcAft>
              <a:buClr>
                <a:srgbClr val="888FA3"/>
              </a:buClr>
              <a:buSzPts val="1200"/>
              <a:buNone/>
              <a:defRPr sz="1600">
                <a:solidFill>
                  <a:srgbClr val="888FA3"/>
                </a:solidFill>
              </a:defRPr>
            </a:lvl8pPr>
            <a:lvl9pPr marL="5486263" lvl="8" indent="-304792"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81" name="Google Shape;81;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83" name="Google Shape;83;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88" name="Google Shape;88;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9" name="Google Shape;89;p13"/>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0" name="Google Shape;90;p13"/>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4"/>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4" name="Google Shape;94;p14"/>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5" name="Google Shape;95;p14"/>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6" name="Google Shape;96;p14"/>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7" name="Google Shape;97;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99" name="Google Shape;99;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5"/>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03" name="Google Shape;103;p15"/>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4" name="Google Shape;104;p15"/>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05" name="Google Shape;105;p15"/>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6" name="Google Shape;106;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108" name="Google Shape;108;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113" name="Google Shape;113;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117" name="Google Shape;117;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18"/>
          <p:cNvSpPr>
            <a:spLocks noGrp="1"/>
          </p:cNvSpPr>
          <p:nvPr>
            <p:ph type="pic" idx="2"/>
          </p:nvPr>
        </p:nvSpPr>
        <p:spPr>
          <a:xfrm>
            <a:off x="5183188" y="987425"/>
            <a:ext cx="6172400" cy="2259200"/>
          </a:xfrm>
          <a:prstGeom prst="rect">
            <a:avLst/>
          </a:prstGeom>
          <a:noFill/>
          <a:ln>
            <a:noFill/>
          </a:ln>
        </p:spPr>
      </p:sp>
      <p:sp>
        <p:nvSpPr>
          <p:cNvPr id="121" name="Google Shape;121;p18"/>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6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22" name="Google Shape;122;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 2/24/23</a:t>
            </a:r>
            <a:endParaRPr/>
          </a:p>
        </p:txBody>
      </p:sp>
      <p:sp>
        <p:nvSpPr>
          <p:cNvPr id="124" name="Google Shape;124;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5" name="Google Shape;125;p18"/>
          <p:cNvSpPr>
            <a:spLocks noGrp="1"/>
          </p:cNvSpPr>
          <p:nvPr>
            <p:ph type="pic" idx="3"/>
          </p:nvPr>
        </p:nvSpPr>
        <p:spPr>
          <a:xfrm>
            <a:off x="5183188" y="3451509"/>
            <a:ext cx="2970400" cy="2259200"/>
          </a:xfrm>
          <a:prstGeom prst="rect">
            <a:avLst/>
          </a:prstGeom>
          <a:noFill/>
          <a:ln>
            <a:noFill/>
          </a:ln>
        </p:spPr>
      </p:sp>
      <p:sp>
        <p:nvSpPr>
          <p:cNvPr id="126" name="Google Shape;126;p18"/>
          <p:cNvSpPr>
            <a:spLocks noGrp="1"/>
          </p:cNvSpPr>
          <p:nvPr>
            <p:ph type="pic" idx="4"/>
          </p:nvPr>
        </p:nvSpPr>
        <p:spPr>
          <a:xfrm>
            <a:off x="8383588" y="3451508"/>
            <a:ext cx="2970400" cy="22592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1047933" y="1848567"/>
            <a:ext cx="10911200" cy="4555200"/>
          </a:xfrm>
          <a:prstGeom prst="rect">
            <a:avLst/>
          </a:prstGeom>
        </p:spPr>
        <p:txBody>
          <a:bodyPr spcFirstLastPara="1" wrap="square" lIns="68575" tIns="34275" rIns="68575" bIns="34275" anchor="t" anchorCtr="0">
            <a:normAutofit/>
          </a:bodyPr>
          <a:lstStyle>
            <a:lvl1pPr marL="609585" lvl="0" indent="-482588" rtl="0">
              <a:spcBef>
                <a:spcPts val="1067"/>
              </a:spcBef>
              <a:spcAft>
                <a:spcPts val="0"/>
              </a:spcAft>
              <a:buSzPts val="2100"/>
              <a:buChar char="•"/>
              <a:defRPr/>
            </a:lvl1pPr>
            <a:lvl2pPr marL="1219170" lvl="1" indent="-457189" rtl="0">
              <a:spcBef>
                <a:spcPts val="533"/>
              </a:spcBef>
              <a:spcAft>
                <a:spcPts val="0"/>
              </a:spcAft>
              <a:buSzPts val="1800"/>
              <a:buChar char="-"/>
              <a:defRPr/>
            </a:lvl2pPr>
            <a:lvl3pPr marL="1828754" lvl="2" indent="-389457" rtl="0">
              <a:spcBef>
                <a:spcPts val="533"/>
              </a:spcBef>
              <a:spcAft>
                <a:spcPts val="0"/>
              </a:spcAft>
              <a:buSzPts val="1000"/>
              <a:buChar char="o"/>
              <a:defRPr/>
            </a:lvl3pPr>
            <a:lvl4pPr marL="2438339" lvl="3" indent="-423323" rtl="0">
              <a:spcBef>
                <a:spcPts val="533"/>
              </a:spcBef>
              <a:spcAft>
                <a:spcPts val="0"/>
              </a:spcAft>
              <a:buSzPts val="1400"/>
              <a:buChar char="•"/>
              <a:defRPr/>
            </a:lvl4pPr>
            <a:lvl5pPr marL="3047924" lvl="4" indent="-423323" rtl="0">
              <a:spcBef>
                <a:spcPts val="533"/>
              </a:spcBef>
              <a:spcAft>
                <a:spcPts val="0"/>
              </a:spcAft>
              <a:buSzPts val="14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129" name="Google Shape;129;p19"/>
          <p:cNvSpPr txBox="1">
            <a:spLocks noGrp="1"/>
          </p:cNvSpPr>
          <p:nvPr>
            <p:ph type="sldNum" idx="12"/>
          </p:nvPr>
        </p:nvSpPr>
        <p:spPr>
          <a:xfrm>
            <a:off x="772311" y="6143189"/>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0" name="Google Shape;130;p19"/>
          <p:cNvPicPr preferRelativeResize="0"/>
          <p:nvPr/>
        </p:nvPicPr>
        <p:blipFill>
          <a:blip r:embed="rId2">
            <a:alphaModFix/>
          </a:blip>
          <a:stretch>
            <a:fillRect/>
          </a:stretch>
        </p:blipFill>
        <p:spPr>
          <a:xfrm rot="16200000">
            <a:off x="-2805949" y="3239617"/>
            <a:ext cx="6319300" cy="372400"/>
          </a:xfrm>
          <a:prstGeom prst="rect">
            <a:avLst/>
          </a:prstGeom>
          <a:noFill/>
          <a:ln>
            <a:noFill/>
          </a:ln>
        </p:spPr>
      </p:pic>
      <p:sp>
        <p:nvSpPr>
          <p:cNvPr id="131" name="Google Shape;131;p19"/>
          <p:cNvSpPr txBox="1">
            <a:spLocks noGrp="1"/>
          </p:cNvSpPr>
          <p:nvPr>
            <p:ph type="title"/>
          </p:nvPr>
        </p:nvSpPr>
        <p:spPr>
          <a:xfrm>
            <a:off x="598333" y="554567"/>
            <a:ext cx="11360800" cy="763600"/>
          </a:xfrm>
          <a:prstGeom prst="rect">
            <a:avLst/>
          </a:prstGeom>
        </p:spPr>
        <p:txBody>
          <a:bodyPr spcFirstLastPara="1" wrap="square" lIns="68575" tIns="34275" rIns="68575" bIns="34275" anchor="t" anchorCtr="0">
            <a:normAutofit/>
          </a:bodyPr>
          <a:lstStyle>
            <a:lvl1pPr lvl="0" rtl="0">
              <a:spcBef>
                <a:spcPts val="0"/>
              </a:spcBef>
              <a:spcAft>
                <a:spcPts val="0"/>
              </a:spcAft>
              <a:buClr>
                <a:srgbClr val="D50032"/>
              </a:buClr>
              <a:buSzPts val="2800"/>
              <a:buFont typeface="Josefin Sans"/>
              <a:buNone/>
              <a:defRPr sz="3733"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o"/>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35" name="Google Shape;135;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r>
              <a:rPr lang="en-US"/>
              <a:t>Draft 2/24/23</a:t>
            </a:r>
            <a:endParaRPr/>
          </a:p>
        </p:txBody>
      </p:sp>
      <p:sp>
        <p:nvSpPr>
          <p:cNvPr id="137" name="Google Shape;137;p20"/>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8" name="Google Shape;138;p20" descr="Virginia Department of Education"/>
          <p:cNvPicPr preferRelativeResize="0"/>
          <p:nvPr/>
        </p:nvPicPr>
        <p:blipFill rotWithShape="1">
          <a:blip r:embed="rId2">
            <a:alphaModFix/>
          </a:blip>
          <a:srcRect/>
          <a:stretch/>
        </p:blipFill>
        <p:spPr>
          <a:xfrm rot="16200000">
            <a:off x="-3027419" y="3223350"/>
            <a:ext cx="6664604" cy="381164"/>
          </a:xfrm>
          <a:prstGeom prst="rect">
            <a:avLst/>
          </a:prstGeom>
          <a:noFill/>
          <a:ln>
            <a:noFill/>
          </a:ln>
        </p:spPr>
      </p:pic>
      <p:pic>
        <p:nvPicPr>
          <p:cNvPr id="139" name="Google Shape;139;p20" descr="VDOE Logo&#10;"/>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 name="Google Shape;142;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r>
              <a:rPr lang="en-US"/>
              <a:t>Draft 2/24/23</a:t>
            </a:r>
            <a:endParaRPr/>
          </a:p>
        </p:txBody>
      </p:sp>
      <p:sp>
        <p:nvSpPr>
          <p:cNvPr id="144" name="Google Shape;144;p21"/>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45" name="Google Shape;145;p21" descr="Virginia Department of Education"/>
          <p:cNvPicPr preferRelativeResize="0"/>
          <p:nvPr/>
        </p:nvPicPr>
        <p:blipFill rotWithShape="1">
          <a:blip r:embed="rId2">
            <a:alphaModFix/>
          </a:blip>
          <a:srcRect/>
          <a:stretch/>
        </p:blipFill>
        <p:spPr>
          <a:xfrm rot="16200000">
            <a:off x="-3027419" y="3223350"/>
            <a:ext cx="6664604" cy="381164"/>
          </a:xfrm>
          <a:prstGeom prst="rect">
            <a:avLst/>
          </a:prstGeom>
          <a:noFill/>
          <a:ln>
            <a:noFill/>
          </a:ln>
        </p:spPr>
      </p:pic>
      <p:pic>
        <p:nvPicPr>
          <p:cNvPr id="146" name="Google Shape;146;p21"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Georgia"/>
                <a:ea typeface="Georgia"/>
                <a:cs typeface="Georgia"/>
                <a:sym typeface="Georgia"/>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Georgia"/>
                <a:ea typeface="Georgia"/>
                <a:cs typeface="Georgia"/>
                <a:sym typeface="Georgia"/>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Georgia"/>
                <a:ea typeface="Georgia"/>
                <a:cs typeface="Georgia"/>
                <a:sym typeface="Georgia"/>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Georgia"/>
                <a:ea typeface="Georgia"/>
                <a:cs typeface="Georgia"/>
                <a:sym typeface="Georg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9pPr>
          </a:lstStyle>
          <a:p>
            <a:r>
              <a:rPr lang="en-US"/>
              <a:t>Draft 2/24/23</a:t>
            </a:r>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666" r:id="rId19"/>
    <p:sldLayoutId id="2147483667" r:id="rId2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eachstone.com/cla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vecf.org/ready-region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files.elfsightcdn.com/022b8cb9-839c-4bc2-992e-cefccb8e877e/fbac15d3-06dc-4073-a40c-ec1b35ba9deb.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831575"/>
            <a:ext cx="7990500" cy="2387700"/>
          </a:xfrm>
          <a:prstGeom prst="rect">
            <a:avLst/>
          </a:prstGeom>
          <a:noFill/>
          <a:ln>
            <a:noFill/>
          </a:ln>
        </p:spPr>
        <p:txBody>
          <a:bodyPr spcFirstLastPara="1" wrap="square" lIns="91425" tIns="45700" rIns="91425" bIns="45700" anchor="b" anchorCtr="0">
            <a:normAutofit fontScale="90000"/>
          </a:bodyPr>
          <a:lstStyle/>
          <a:p>
            <a:r>
              <a:rPr lang="en-US" sz="4200" b="1" cap="none" dirty="0"/>
              <a:t>Strengthening Quality in Early Childhood Classrooms: VQB5 Practice Years Update</a:t>
            </a:r>
          </a:p>
        </p:txBody>
      </p:sp>
      <p:sp>
        <p:nvSpPr>
          <p:cNvPr id="243" name="Google Shape;243;p1"/>
          <p:cNvSpPr txBox="1">
            <a:spLocks noGrp="1"/>
          </p:cNvSpPr>
          <p:nvPr>
            <p:ph type="subTitle" idx="1"/>
          </p:nvPr>
        </p:nvSpPr>
        <p:spPr>
          <a:xfrm>
            <a:off x="841050" y="3427093"/>
            <a:ext cx="5255100" cy="1655700"/>
          </a:xfrm>
          <a:prstGeom prst="rect">
            <a:avLst/>
          </a:prstGeom>
          <a:noFill/>
          <a:ln>
            <a:noFill/>
          </a:ln>
        </p:spPr>
        <p:txBody>
          <a:bodyPr spcFirstLastPara="1" wrap="square" lIns="91425" tIns="45700" rIns="91425" bIns="45700" anchor="t" anchorCtr="0">
            <a:normAutofit/>
          </a:bodyPr>
          <a:lstStyle/>
          <a:p>
            <a:pPr indent="-361950" algn="ctr">
              <a:spcBef>
                <a:spcPts val="800"/>
              </a:spcBef>
              <a:buClr>
                <a:srgbClr val="0F150D"/>
              </a:buClr>
              <a:buSzPts val="1800"/>
            </a:pPr>
            <a:r>
              <a:rPr lang="en-US"/>
              <a:t>Board Work Session</a:t>
            </a:r>
            <a:endParaRPr lang="en-US" sz="2500"/>
          </a:p>
          <a:p>
            <a:pPr indent="-361950" algn="ctr">
              <a:spcBef>
                <a:spcPts val="800"/>
              </a:spcBef>
              <a:buSzPts val="1800"/>
            </a:pPr>
            <a:r>
              <a:rPr lang="en-US"/>
              <a:t>April 19, 2023</a:t>
            </a:r>
            <a:endParaRPr lang="en-US" sz="2500"/>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4345-1F92-4779-9BD0-AD7BE91D59A1}"/>
              </a:ext>
            </a:extLst>
          </p:cNvPr>
          <p:cNvSpPr>
            <a:spLocks noGrp="1"/>
          </p:cNvSpPr>
          <p:nvPr>
            <p:ph type="title"/>
          </p:nvPr>
        </p:nvSpPr>
        <p:spPr/>
        <p:txBody>
          <a:bodyPr>
            <a:normAutofit/>
          </a:bodyPr>
          <a:lstStyle/>
          <a:p>
            <a:r>
              <a:rPr lang="en-US" sz="4400" dirty="0"/>
              <a:t>Both Access </a:t>
            </a:r>
            <a:r>
              <a:rPr lang="en-US" sz="4400" i="1" dirty="0"/>
              <a:t>and</a:t>
            </a:r>
            <a:r>
              <a:rPr lang="en-US" sz="4400" dirty="0"/>
              <a:t> Quality Matter</a:t>
            </a:r>
          </a:p>
        </p:txBody>
      </p:sp>
      <p:sp>
        <p:nvSpPr>
          <p:cNvPr id="3" name="Slide Number Placeholder 2">
            <a:extLst>
              <a:ext uri="{FF2B5EF4-FFF2-40B4-BE49-F238E27FC236}">
                <a16:creationId xmlns:a16="http://schemas.microsoft.com/office/drawing/2014/main" id="{63BE647D-FF20-4C38-8F1B-6806AF722B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5" name="Google Shape;489;g120965acef6_0_0">
            <a:extLst>
              <a:ext uri="{FF2B5EF4-FFF2-40B4-BE49-F238E27FC236}">
                <a16:creationId xmlns:a16="http://schemas.microsoft.com/office/drawing/2014/main" id="{EECE9018-AF1B-439A-BA38-8A484C137220}"/>
              </a:ext>
            </a:extLst>
          </p:cNvPr>
          <p:cNvSpPr txBox="1">
            <a:spLocks noGrp="1"/>
          </p:cNvSpPr>
          <p:nvPr>
            <p:ph type="body" idx="1"/>
          </p:nvPr>
        </p:nvSpPr>
        <p:spPr>
          <a:xfrm>
            <a:off x="838200" y="1458930"/>
            <a:ext cx="10515600" cy="4718033"/>
          </a:xfrm>
          <a:prstGeom prst="rect">
            <a:avLst/>
          </a:prstGeom>
        </p:spPr>
        <p:txBody>
          <a:bodyPr spcFirstLastPara="1" wrap="square" lIns="68575" tIns="34275" rIns="68575" bIns="34275" anchor="t" anchorCtr="0">
            <a:noAutofit/>
          </a:bodyPr>
          <a:lstStyle/>
          <a:p>
            <a:pPr marL="0" lvl="0" indent="0" algn="ctr" rtl="0">
              <a:lnSpc>
                <a:spcPct val="115000"/>
              </a:lnSpc>
              <a:spcBef>
                <a:spcPts val="1000"/>
              </a:spcBef>
              <a:spcAft>
                <a:spcPts val="0"/>
              </a:spcAft>
              <a:buNone/>
            </a:pPr>
            <a:endParaRPr sz="1600" b="1" dirty="0">
              <a:solidFill>
                <a:schemeClr val="bg2"/>
              </a:solidFill>
            </a:endParaRPr>
          </a:p>
          <a:p>
            <a:pPr marL="0" indent="0" algn="ctr">
              <a:lnSpc>
                <a:spcPct val="115000"/>
              </a:lnSpc>
              <a:buNone/>
            </a:pPr>
            <a:r>
              <a:rPr lang="en-US" sz="3400" b="1" dirty="0">
                <a:solidFill>
                  <a:schemeClr val="bg2"/>
                </a:solidFill>
              </a:rPr>
              <a:t>Access + Quality </a:t>
            </a:r>
            <a:endParaRPr sz="3400" b="1" dirty="0">
              <a:solidFill>
                <a:schemeClr val="bg2"/>
              </a:solidFill>
            </a:endParaRPr>
          </a:p>
          <a:p>
            <a:pPr marL="0" lvl="0" indent="0" algn="ctr" rtl="0">
              <a:lnSpc>
                <a:spcPct val="115000"/>
              </a:lnSpc>
              <a:spcBef>
                <a:spcPts val="1000"/>
              </a:spcBef>
              <a:spcAft>
                <a:spcPts val="0"/>
              </a:spcAft>
              <a:buNone/>
            </a:pPr>
            <a:endParaRPr sz="3400" b="1" dirty="0">
              <a:solidFill>
                <a:schemeClr val="bg2"/>
              </a:solidFill>
            </a:endParaRPr>
          </a:p>
          <a:p>
            <a:pPr marL="0" indent="0" algn="ctr">
              <a:lnSpc>
                <a:spcPct val="115000"/>
              </a:lnSpc>
              <a:buNone/>
            </a:pPr>
            <a:r>
              <a:rPr lang="en-US" sz="3400" b="1" dirty="0">
                <a:solidFill>
                  <a:schemeClr val="bg2"/>
                </a:solidFill>
              </a:rPr>
              <a:t>More Choices for More Families  	</a:t>
            </a:r>
            <a:endParaRPr sz="3400" b="1" dirty="0">
              <a:solidFill>
                <a:schemeClr val="bg2"/>
              </a:solidFill>
            </a:endParaRPr>
          </a:p>
          <a:p>
            <a:pPr marL="0" lvl="0" indent="0" algn="ctr" rtl="0">
              <a:lnSpc>
                <a:spcPct val="115000"/>
              </a:lnSpc>
              <a:spcBef>
                <a:spcPts val="1000"/>
              </a:spcBef>
              <a:spcAft>
                <a:spcPts val="0"/>
              </a:spcAft>
              <a:buNone/>
            </a:pPr>
            <a:endParaRPr sz="3400" b="1" dirty="0">
              <a:solidFill>
                <a:schemeClr val="bg2"/>
              </a:solidFill>
            </a:endParaRPr>
          </a:p>
          <a:p>
            <a:pPr marL="0" indent="0" algn="ctr">
              <a:lnSpc>
                <a:spcPct val="115000"/>
              </a:lnSpc>
              <a:buNone/>
            </a:pPr>
            <a:r>
              <a:rPr lang="en-US" sz="3400" b="1" dirty="0">
                <a:solidFill>
                  <a:schemeClr val="bg2"/>
                </a:solidFill>
              </a:rPr>
              <a:t>Improved School Readiness Outcomes </a:t>
            </a:r>
            <a:endParaRPr sz="3400" b="1" dirty="0">
              <a:solidFill>
                <a:schemeClr val="bg2"/>
              </a:solidFill>
            </a:endParaRPr>
          </a:p>
          <a:p>
            <a:pPr marL="0" lvl="0" indent="0" algn="l" rtl="0">
              <a:spcBef>
                <a:spcPts val="1067"/>
              </a:spcBef>
              <a:spcAft>
                <a:spcPts val="0"/>
              </a:spcAft>
              <a:buNone/>
            </a:pPr>
            <a:endParaRPr sz="2900" dirty="0">
              <a:solidFill>
                <a:schemeClr val="bg2"/>
              </a:solidFill>
            </a:endParaRPr>
          </a:p>
        </p:txBody>
      </p:sp>
      <p:sp>
        <p:nvSpPr>
          <p:cNvPr id="6" name="Google Shape;490;g120965acef6_0_0">
            <a:extLst>
              <a:ext uri="{FF2B5EF4-FFF2-40B4-BE49-F238E27FC236}">
                <a16:creationId xmlns:a16="http://schemas.microsoft.com/office/drawing/2014/main" id="{0F89656D-5BD7-4354-875C-08B8E53B3489}"/>
              </a:ext>
            </a:extLst>
          </p:cNvPr>
          <p:cNvSpPr/>
          <p:nvPr/>
        </p:nvSpPr>
        <p:spPr>
          <a:xfrm>
            <a:off x="5689369" y="2813512"/>
            <a:ext cx="503700" cy="5037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 name="Google Shape;491;g120965acef6_0_0">
            <a:extLst>
              <a:ext uri="{FF2B5EF4-FFF2-40B4-BE49-F238E27FC236}">
                <a16:creationId xmlns:a16="http://schemas.microsoft.com/office/drawing/2014/main" id="{446887E6-CE11-4401-A7F8-DD0E965F2DBC}"/>
              </a:ext>
            </a:extLst>
          </p:cNvPr>
          <p:cNvSpPr/>
          <p:nvPr/>
        </p:nvSpPr>
        <p:spPr>
          <a:xfrm>
            <a:off x="5689369" y="4322531"/>
            <a:ext cx="503700" cy="5037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Tree>
    <p:extLst>
      <p:ext uri="{BB962C8B-B14F-4D97-AF65-F5344CB8AC3E}">
        <p14:creationId xmlns:p14="http://schemas.microsoft.com/office/powerpoint/2010/main" val="82829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4302-F628-4CB2-9FD3-36AFB487AEC9}"/>
              </a:ext>
            </a:extLst>
          </p:cNvPr>
          <p:cNvSpPr>
            <a:spLocks noGrp="1"/>
          </p:cNvSpPr>
          <p:nvPr>
            <p:ph type="title"/>
          </p:nvPr>
        </p:nvSpPr>
        <p:spPr/>
        <p:txBody>
          <a:bodyPr>
            <a:normAutofit/>
          </a:bodyPr>
          <a:lstStyle/>
          <a:p>
            <a:r>
              <a:rPr lang="en-US" sz="4400" i="1" dirty="0"/>
              <a:t>Quality</a:t>
            </a:r>
            <a:r>
              <a:rPr lang="en-US" sz="4400" dirty="0"/>
              <a:t> Early Childhood as Investment</a:t>
            </a:r>
            <a:endParaRPr lang="en-US" sz="4400" i="1" dirty="0"/>
          </a:p>
        </p:txBody>
      </p:sp>
      <p:sp>
        <p:nvSpPr>
          <p:cNvPr id="3" name="Slide Number Placeholder 2">
            <a:extLst>
              <a:ext uri="{FF2B5EF4-FFF2-40B4-BE49-F238E27FC236}">
                <a16:creationId xmlns:a16="http://schemas.microsoft.com/office/drawing/2014/main" id="{8B6D97AD-11E6-4C3A-8414-D81F3FC166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Google Shape;498;g120965acef6_0_23">
            <a:extLst>
              <a:ext uri="{FF2B5EF4-FFF2-40B4-BE49-F238E27FC236}">
                <a16:creationId xmlns:a16="http://schemas.microsoft.com/office/drawing/2014/main" id="{7AF25F75-61E3-460C-9A65-FFCA6C3234EB}"/>
              </a:ext>
            </a:extLst>
          </p:cNvPr>
          <p:cNvPicPr preferRelativeResize="0"/>
          <p:nvPr/>
        </p:nvPicPr>
        <p:blipFill rotWithShape="1">
          <a:blip r:embed="rId2">
            <a:alphaModFix/>
          </a:blip>
          <a:srcRect l="3707" t="5642"/>
          <a:stretch/>
        </p:blipFill>
        <p:spPr>
          <a:xfrm>
            <a:off x="631031" y="4785200"/>
            <a:ext cx="10660701" cy="1996600"/>
          </a:xfrm>
          <a:prstGeom prst="rect">
            <a:avLst/>
          </a:prstGeom>
          <a:noFill/>
          <a:ln>
            <a:noFill/>
          </a:ln>
        </p:spPr>
      </p:pic>
      <p:pic>
        <p:nvPicPr>
          <p:cNvPr id="6" name="Google Shape;499;g120965acef6_0_23">
            <a:extLst>
              <a:ext uri="{FF2B5EF4-FFF2-40B4-BE49-F238E27FC236}">
                <a16:creationId xmlns:a16="http://schemas.microsoft.com/office/drawing/2014/main" id="{541AD1E1-9730-49AD-B482-16757E40B15C}"/>
              </a:ext>
            </a:extLst>
          </p:cNvPr>
          <p:cNvPicPr preferRelativeResize="0"/>
          <p:nvPr/>
        </p:nvPicPr>
        <p:blipFill>
          <a:blip r:embed="rId3">
            <a:alphaModFix/>
          </a:blip>
          <a:stretch>
            <a:fillRect/>
          </a:stretch>
        </p:blipFill>
        <p:spPr>
          <a:xfrm>
            <a:off x="2703893" y="1414800"/>
            <a:ext cx="6895974" cy="3370400"/>
          </a:xfrm>
          <a:prstGeom prst="rect">
            <a:avLst/>
          </a:prstGeom>
          <a:noFill/>
          <a:ln>
            <a:noFill/>
          </a:ln>
        </p:spPr>
      </p:pic>
    </p:spTree>
    <p:extLst>
      <p:ext uri="{BB962C8B-B14F-4D97-AF65-F5344CB8AC3E}">
        <p14:creationId xmlns:p14="http://schemas.microsoft.com/office/powerpoint/2010/main" val="273903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D996-0CB8-4BC1-84E5-1DC7E2580401}"/>
              </a:ext>
            </a:extLst>
          </p:cNvPr>
          <p:cNvSpPr>
            <a:spLocks noGrp="1"/>
          </p:cNvSpPr>
          <p:nvPr>
            <p:ph type="title"/>
          </p:nvPr>
        </p:nvSpPr>
        <p:spPr/>
        <p:txBody>
          <a:bodyPr>
            <a:normAutofit/>
          </a:bodyPr>
          <a:lstStyle/>
          <a:p>
            <a:r>
              <a:rPr lang="en-US" sz="4400" dirty="0"/>
              <a:t>Why Economists Care About Quality</a:t>
            </a:r>
          </a:p>
        </p:txBody>
      </p:sp>
      <p:sp>
        <p:nvSpPr>
          <p:cNvPr id="3" name="Slide Number Placeholder 2">
            <a:extLst>
              <a:ext uri="{FF2B5EF4-FFF2-40B4-BE49-F238E27FC236}">
                <a16:creationId xmlns:a16="http://schemas.microsoft.com/office/drawing/2014/main" id="{0844D26A-E470-4DA9-AF46-6D832B79C3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Google Shape;507;g120965acef6_0_47">
            <a:extLst>
              <a:ext uri="{FF2B5EF4-FFF2-40B4-BE49-F238E27FC236}">
                <a16:creationId xmlns:a16="http://schemas.microsoft.com/office/drawing/2014/main" id="{918A2ACA-D233-404E-A2A4-9FDFB7344ABD}"/>
              </a:ext>
            </a:extLst>
          </p:cNvPr>
          <p:cNvSpPr txBox="1">
            <a:spLocks noGrp="1"/>
          </p:cNvSpPr>
          <p:nvPr>
            <p:ph type="body" idx="1"/>
          </p:nvPr>
        </p:nvSpPr>
        <p:spPr>
          <a:xfrm>
            <a:off x="838200" y="1458913"/>
            <a:ext cx="10515600" cy="4718050"/>
          </a:xfrm>
          <a:prstGeom prst="rect">
            <a:avLst/>
          </a:prstGeom>
        </p:spPr>
        <p:txBody>
          <a:bodyPr spcFirstLastPara="1" wrap="square" lIns="68575" tIns="34275" rIns="68575" bIns="34275" anchor="t" anchorCtr="0">
            <a:noAutofit/>
          </a:bodyPr>
          <a:lstStyle/>
          <a:p>
            <a:pPr marL="0" indent="0">
              <a:lnSpc>
                <a:spcPct val="100000"/>
              </a:lnSpc>
              <a:spcBef>
                <a:spcPts val="0"/>
              </a:spcBef>
              <a:buNone/>
            </a:pPr>
            <a:r>
              <a:rPr lang="en-US" sz="2400" b="1" dirty="0">
                <a:solidFill>
                  <a:schemeClr val="bg2"/>
                </a:solidFill>
              </a:rPr>
              <a:t>According to Federal Reserve Economist James Heckman: </a:t>
            </a:r>
          </a:p>
          <a:p>
            <a:pPr marL="800100" lvl="0" algn="l" rtl="0">
              <a:lnSpc>
                <a:spcPct val="100000"/>
              </a:lnSpc>
              <a:spcBef>
                <a:spcPts val="600"/>
              </a:spcBef>
              <a:spcAft>
                <a:spcPts val="0"/>
              </a:spcAft>
              <a:buClr>
                <a:schemeClr val="bg2"/>
              </a:buClr>
              <a:buSzPts val="2400"/>
            </a:pPr>
            <a:r>
              <a:rPr lang="en-US" sz="2400" dirty="0">
                <a:solidFill>
                  <a:schemeClr val="bg2"/>
                </a:solidFill>
              </a:rPr>
              <a:t>Investing early in education produces better economic, health, and social outcomes in childhood and adulthood.</a:t>
            </a:r>
            <a:endParaRPr sz="2400" dirty="0">
              <a:solidFill>
                <a:schemeClr val="bg2"/>
              </a:solidFill>
            </a:endParaRPr>
          </a:p>
          <a:p>
            <a:pPr marL="800100" lvl="0" algn="l" rtl="0">
              <a:lnSpc>
                <a:spcPct val="100000"/>
              </a:lnSpc>
              <a:spcBef>
                <a:spcPts val="0"/>
              </a:spcBef>
              <a:spcAft>
                <a:spcPts val="0"/>
              </a:spcAft>
              <a:buClr>
                <a:schemeClr val="bg2"/>
              </a:buClr>
              <a:buSzPts val="2400"/>
            </a:pPr>
            <a:r>
              <a:rPr lang="en-US" sz="2400" dirty="0">
                <a:solidFill>
                  <a:schemeClr val="bg2"/>
                </a:solidFill>
              </a:rPr>
              <a:t>Policymakers who invest in high-quality early learning programs from birth can permanently boost IQ and social-emotional skills that create productive, independent adults.</a:t>
            </a:r>
            <a:endParaRPr sz="2400" dirty="0">
              <a:solidFill>
                <a:schemeClr val="bg2"/>
              </a:solidFill>
            </a:endParaRPr>
          </a:p>
          <a:p>
            <a:pPr marL="800100" lvl="0" algn="l" rtl="0">
              <a:lnSpc>
                <a:spcPct val="100000"/>
              </a:lnSpc>
              <a:spcBef>
                <a:spcPts val="0"/>
              </a:spcBef>
              <a:spcAft>
                <a:spcPts val="0"/>
              </a:spcAft>
              <a:buClr>
                <a:schemeClr val="bg2"/>
              </a:buClr>
              <a:buSzPts val="2400"/>
            </a:pPr>
            <a:r>
              <a:rPr lang="en-US" sz="2400" dirty="0">
                <a:solidFill>
                  <a:schemeClr val="bg2"/>
                </a:solidFill>
              </a:rPr>
              <a:t>Child care functions as early learning in the real world—child care without high quality learning is a huge missed opportunity.</a:t>
            </a:r>
            <a:endParaRPr sz="2400" dirty="0">
              <a:solidFill>
                <a:schemeClr val="bg2"/>
              </a:solidFill>
            </a:endParaRPr>
          </a:p>
          <a:p>
            <a:pPr marL="800100" lvl="0" algn="l" rtl="0">
              <a:lnSpc>
                <a:spcPct val="100000"/>
              </a:lnSpc>
              <a:spcBef>
                <a:spcPts val="0"/>
              </a:spcBef>
              <a:spcAft>
                <a:spcPts val="0"/>
              </a:spcAft>
              <a:buClr>
                <a:schemeClr val="bg2"/>
              </a:buClr>
              <a:buSzPts val="2400"/>
            </a:pPr>
            <a:r>
              <a:rPr lang="en-US" sz="2400" dirty="0">
                <a:solidFill>
                  <a:schemeClr val="bg2"/>
                </a:solidFill>
              </a:rPr>
              <a:t>Attaching quality to child care provides two generations of benefits—it helps parents grow their income and children grow smarter.</a:t>
            </a:r>
            <a:endParaRPr sz="2400" dirty="0">
              <a:solidFill>
                <a:schemeClr val="bg2"/>
              </a:solidFill>
            </a:endParaRPr>
          </a:p>
          <a:p>
            <a:pPr marL="800100" lvl="0" algn="l" rtl="0">
              <a:lnSpc>
                <a:spcPct val="100000"/>
              </a:lnSpc>
              <a:spcBef>
                <a:spcPts val="0"/>
              </a:spcBef>
              <a:spcAft>
                <a:spcPts val="0"/>
              </a:spcAft>
              <a:buClr>
                <a:schemeClr val="bg2"/>
              </a:buClr>
              <a:buSzPts val="2400"/>
            </a:pPr>
            <a:r>
              <a:rPr lang="en-US" sz="2400" dirty="0">
                <a:solidFill>
                  <a:schemeClr val="bg2"/>
                </a:solidFill>
              </a:rPr>
              <a:t>Investing in high-quality child care quickly pays for itself in income gains among parents in the first five years and beyond.</a:t>
            </a:r>
            <a:endParaRPr sz="2400" dirty="0">
              <a:solidFill>
                <a:schemeClr val="bg2"/>
              </a:solidFill>
            </a:endParaRPr>
          </a:p>
          <a:p>
            <a:pPr marL="0" lvl="0" indent="0" algn="l" rtl="0">
              <a:spcBef>
                <a:spcPts val="0"/>
              </a:spcBef>
              <a:spcAft>
                <a:spcPts val="0"/>
              </a:spcAft>
              <a:buNone/>
            </a:pPr>
            <a:endParaRPr dirty="0"/>
          </a:p>
        </p:txBody>
      </p:sp>
      <p:sp>
        <p:nvSpPr>
          <p:cNvPr id="6" name="Google Shape;508;g120965acef6_0_47">
            <a:extLst>
              <a:ext uri="{FF2B5EF4-FFF2-40B4-BE49-F238E27FC236}">
                <a16:creationId xmlns:a16="http://schemas.microsoft.com/office/drawing/2014/main" id="{0A737AC9-BA89-45AF-9B55-9BFE1B02B6DD}"/>
              </a:ext>
            </a:extLst>
          </p:cNvPr>
          <p:cNvSpPr txBox="1"/>
          <p:nvPr/>
        </p:nvSpPr>
        <p:spPr>
          <a:xfrm>
            <a:off x="4788991" y="6180222"/>
            <a:ext cx="2614029"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dirty="0">
                <a:solidFill>
                  <a:schemeClr val="bg2"/>
                </a:solidFill>
                <a:latin typeface="Georgia"/>
                <a:ea typeface="Trebuchet MS"/>
                <a:cs typeface="Trebuchet MS"/>
                <a:sym typeface="Trebuchet MS"/>
              </a:rPr>
              <a:t>https://heckmanequation.org/</a:t>
            </a:r>
            <a:endParaRPr lang="en-US" dirty="0">
              <a:solidFill>
                <a:schemeClr val="bg2"/>
              </a:solidFill>
              <a:latin typeface="Georgia"/>
              <a:ea typeface="Trebuchet MS"/>
              <a:cs typeface="Trebuchet MS"/>
            </a:endParaRPr>
          </a:p>
        </p:txBody>
      </p:sp>
    </p:spTree>
    <p:extLst>
      <p:ext uri="{BB962C8B-B14F-4D97-AF65-F5344CB8AC3E}">
        <p14:creationId xmlns:p14="http://schemas.microsoft.com/office/powerpoint/2010/main" val="408535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86F3-7F4E-4ABB-B362-978C527152D5}"/>
              </a:ext>
            </a:extLst>
          </p:cNvPr>
          <p:cNvSpPr>
            <a:spLocks noGrp="1"/>
          </p:cNvSpPr>
          <p:nvPr>
            <p:ph type="title"/>
          </p:nvPr>
        </p:nvSpPr>
        <p:spPr/>
        <p:txBody>
          <a:bodyPr>
            <a:normAutofit/>
          </a:bodyPr>
          <a:lstStyle/>
          <a:p>
            <a:r>
              <a:rPr lang="en-US" sz="4400" dirty="0"/>
              <a:t>The Early Childhood Workforce</a:t>
            </a:r>
          </a:p>
        </p:txBody>
      </p:sp>
      <p:sp>
        <p:nvSpPr>
          <p:cNvPr id="4" name="Text Placeholder 3">
            <a:extLst>
              <a:ext uri="{FF2B5EF4-FFF2-40B4-BE49-F238E27FC236}">
                <a16:creationId xmlns:a16="http://schemas.microsoft.com/office/drawing/2014/main" id="{BC773F98-4213-4BEB-8059-01845AEB0021}"/>
              </a:ext>
            </a:extLst>
          </p:cNvPr>
          <p:cNvSpPr>
            <a:spLocks noGrp="1"/>
          </p:cNvSpPr>
          <p:nvPr>
            <p:ph type="body" idx="1"/>
          </p:nvPr>
        </p:nvSpPr>
        <p:spPr>
          <a:xfrm>
            <a:off x="419100" y="1466095"/>
            <a:ext cx="11353800" cy="4718033"/>
          </a:xfrm>
        </p:spPr>
        <p:txBody>
          <a:bodyPr/>
          <a:lstStyle/>
          <a:p>
            <a:pPr marL="114300" indent="0">
              <a:lnSpc>
                <a:spcPct val="100000"/>
              </a:lnSpc>
              <a:spcBef>
                <a:spcPts val="0"/>
              </a:spcBef>
              <a:buNone/>
            </a:pPr>
            <a:r>
              <a:rPr lang="en-US" sz="2000" b="1" dirty="0">
                <a:solidFill>
                  <a:schemeClr val="bg2"/>
                </a:solidFill>
              </a:rPr>
              <a:t>Teachers are key to the quality of early childhood experiences that prepare children for school and support Virginia’s working families. </a:t>
            </a:r>
          </a:p>
          <a:p>
            <a:endParaRPr lang="en-US" dirty="0">
              <a:solidFill>
                <a:schemeClr val="bg2"/>
              </a:solidFill>
            </a:endParaRPr>
          </a:p>
        </p:txBody>
      </p:sp>
      <p:graphicFrame>
        <p:nvGraphicFramePr>
          <p:cNvPr id="5" name="Google Shape;404;g1353870f380_0_9">
            <a:extLst>
              <a:ext uri="{FF2B5EF4-FFF2-40B4-BE49-F238E27FC236}">
                <a16:creationId xmlns:a16="http://schemas.microsoft.com/office/drawing/2014/main" id="{38BC0DE4-9234-4B01-98E8-749D6306AA20}"/>
              </a:ext>
            </a:extLst>
          </p:cNvPr>
          <p:cNvGraphicFramePr/>
          <p:nvPr>
            <p:extLst>
              <p:ext uri="{D42A27DB-BD31-4B8C-83A1-F6EECF244321}">
                <p14:modId xmlns:p14="http://schemas.microsoft.com/office/powerpoint/2010/main" val="1185825876"/>
              </p:ext>
            </p:extLst>
          </p:nvPr>
        </p:nvGraphicFramePr>
        <p:xfrm>
          <a:off x="430653" y="2253804"/>
          <a:ext cx="11132696" cy="3657440"/>
        </p:xfrm>
        <a:graphic>
          <a:graphicData uri="http://schemas.openxmlformats.org/drawingml/2006/table">
            <a:tbl>
              <a:tblPr>
                <a:tableStyleId>{5940675A-B579-460E-94D1-54222C63F5DA}</a:tableStyleId>
              </a:tblPr>
              <a:tblGrid>
                <a:gridCol w="2141435">
                  <a:extLst>
                    <a:ext uri="{9D8B030D-6E8A-4147-A177-3AD203B41FA5}">
                      <a16:colId xmlns:a16="http://schemas.microsoft.com/office/drawing/2014/main" val="20000"/>
                    </a:ext>
                  </a:extLst>
                </a:gridCol>
                <a:gridCol w="2494991">
                  <a:extLst>
                    <a:ext uri="{9D8B030D-6E8A-4147-A177-3AD203B41FA5}">
                      <a16:colId xmlns:a16="http://schemas.microsoft.com/office/drawing/2014/main" val="20001"/>
                    </a:ext>
                  </a:extLst>
                </a:gridCol>
                <a:gridCol w="2065587">
                  <a:extLst>
                    <a:ext uri="{9D8B030D-6E8A-4147-A177-3AD203B41FA5}">
                      <a16:colId xmlns:a16="http://schemas.microsoft.com/office/drawing/2014/main" val="20004"/>
                    </a:ext>
                  </a:extLst>
                </a:gridCol>
                <a:gridCol w="2258375">
                  <a:extLst>
                    <a:ext uri="{9D8B030D-6E8A-4147-A177-3AD203B41FA5}">
                      <a16:colId xmlns:a16="http://schemas.microsoft.com/office/drawing/2014/main" val="1032008998"/>
                    </a:ext>
                  </a:extLst>
                </a:gridCol>
                <a:gridCol w="2172308">
                  <a:extLst>
                    <a:ext uri="{9D8B030D-6E8A-4147-A177-3AD203B41FA5}">
                      <a16:colId xmlns:a16="http://schemas.microsoft.com/office/drawing/2014/main" val="812863964"/>
                    </a:ext>
                  </a:extLst>
                </a:gridCol>
              </a:tblGrid>
              <a:tr h="696799">
                <a:tc>
                  <a:txBody>
                    <a:bodyPr/>
                    <a:lstStyle/>
                    <a:p>
                      <a:pPr marL="0" marR="0" lvl="0" indent="0" algn="l" rtl="0">
                        <a:lnSpc>
                          <a:spcPct val="100000"/>
                        </a:lnSpc>
                        <a:spcBef>
                          <a:spcPts val="0"/>
                        </a:spcBef>
                        <a:spcAft>
                          <a:spcPts val="0"/>
                        </a:spcAft>
                        <a:buClr>
                          <a:srgbClr val="000000"/>
                        </a:buClr>
                        <a:buSzPts val="1200"/>
                        <a:buFont typeface="Arial"/>
                        <a:buNone/>
                      </a:pPr>
                      <a:r>
                        <a:rPr lang="en" sz="1600" b="1" u="none" strike="noStrike" cap="none" dirty="0">
                          <a:solidFill>
                            <a:schemeClr val="bg1"/>
                          </a:solidFill>
                          <a:latin typeface="Georgia" panose="02040502050405020303" pitchFamily="18" charset="0"/>
                          <a:ea typeface="Trebuchet MS"/>
                          <a:cs typeface="Trebuchet MS"/>
                          <a:sym typeface="Trebuchet MS"/>
                        </a:rPr>
                        <a:t>Setting</a:t>
                      </a:r>
                      <a:endParaRPr sz="16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nchor="ctr">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600" b="1" u="none" strike="noStrike" cap="none" dirty="0">
                          <a:solidFill>
                            <a:schemeClr val="bg1"/>
                          </a:solidFill>
                          <a:latin typeface="Georgia" panose="02040502050405020303" pitchFamily="18" charset="0"/>
                          <a:ea typeface="Trebuchet MS"/>
                          <a:cs typeface="Trebuchet MS"/>
                          <a:sym typeface="Trebuchet MS"/>
                        </a:rPr>
                        <a:t>Preparation Requirements</a:t>
                      </a:r>
                      <a:endParaRPr sz="16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nchor="ctr">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600" b="1" u="none" strike="noStrike" cap="none" dirty="0">
                          <a:solidFill>
                            <a:schemeClr val="bg1"/>
                          </a:solidFill>
                          <a:latin typeface="Georgia" panose="02040502050405020303" pitchFamily="18" charset="0"/>
                          <a:sym typeface="Trebuchet MS"/>
                        </a:rPr>
                        <a:t>Average Hourly Compensation</a:t>
                      </a:r>
                      <a:endParaRPr lang="en" sz="16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nchor="ctr">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600" b="1" u="none" strike="noStrike" cap="none" dirty="0">
                          <a:solidFill>
                            <a:schemeClr val="bg1"/>
                          </a:solidFill>
                          <a:latin typeface="Georgia" panose="02040502050405020303" pitchFamily="18" charset="0"/>
                          <a:ea typeface="Trebuchet MS"/>
                          <a:cs typeface="Trebuchet MS"/>
                          <a:sym typeface="Trebuchet MS"/>
                        </a:rPr>
                        <a:t>Pre-Pandemic Rate of Turnover</a:t>
                      </a:r>
                      <a:endParaRPr sz="16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nchor="ctr">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600" b="1" u="none" strike="noStrike" cap="none" dirty="0">
                          <a:solidFill>
                            <a:schemeClr val="bg1"/>
                          </a:solidFill>
                          <a:latin typeface="Georgia" panose="02040502050405020303" pitchFamily="18" charset="0"/>
                          <a:ea typeface="Trebuchet MS"/>
                          <a:cs typeface="Trebuchet MS"/>
                          <a:sym typeface="Trebuchet MS"/>
                        </a:rPr>
                        <a:t>2022 Rate of Turnover</a:t>
                      </a:r>
                      <a:endParaRPr sz="16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nchor="ctr">
                    <a:solidFill>
                      <a:schemeClr val="bg2"/>
                    </a:solidFill>
                  </a:tcPr>
                </a:tc>
                <a:extLst>
                  <a:ext uri="{0D108BD9-81ED-4DB2-BD59-A6C34878D82A}">
                    <a16:rowId xmlns:a16="http://schemas.microsoft.com/office/drawing/2014/main" val="10000"/>
                  </a:ext>
                </a:extLst>
              </a:tr>
              <a:tr h="923324">
                <a:tc>
                  <a:txBody>
                    <a:bodyPr/>
                    <a:lstStyle/>
                    <a:p>
                      <a:pPr marL="0" marR="0" lvl="0" indent="0" algn="l" rtl="0">
                        <a:lnSpc>
                          <a:spcPct val="100000"/>
                        </a:lnSpc>
                        <a:spcBef>
                          <a:spcPts val="0"/>
                        </a:spcBef>
                        <a:spcAft>
                          <a:spcPts val="0"/>
                        </a:spcAft>
                        <a:buClr>
                          <a:srgbClr val="000000"/>
                        </a:buClr>
                        <a:buSzPts val="1400"/>
                        <a:buFont typeface="Arial"/>
                        <a:buNone/>
                      </a:pPr>
                      <a:r>
                        <a:rPr lang="en" sz="1600" u="none" strike="noStrike" cap="none" dirty="0">
                          <a:solidFill>
                            <a:schemeClr val="bg2"/>
                          </a:solidFill>
                          <a:latin typeface="Georgia" panose="02040502050405020303" pitchFamily="18" charset="0"/>
                          <a:sym typeface="Trebuchet MS"/>
                        </a:rPr>
                        <a:t>Family Child Care Educator</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Must be 18 and have a HS education and 3 months experience</a:t>
                      </a: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i="0" u="none" strike="noStrike" cap="none" dirty="0">
                          <a:solidFill>
                            <a:schemeClr val="bg2"/>
                          </a:solidFill>
                          <a:latin typeface="Georgia" panose="02040502050405020303" pitchFamily="18" charset="0"/>
                          <a:ea typeface="Trebuchet MS"/>
                          <a:cs typeface="Trebuchet MS"/>
                          <a:sym typeface="Trebuchet MS"/>
                        </a:rPr>
                        <a:t>$14.84</a:t>
                      </a:r>
                      <a:endParaRPr sz="1600" i="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N/A</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N/A</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extLst>
                  <a:ext uri="{0D108BD9-81ED-4DB2-BD59-A6C34878D82A}">
                    <a16:rowId xmlns:a16="http://schemas.microsoft.com/office/drawing/2014/main" val="10002"/>
                  </a:ext>
                </a:extLst>
              </a:tr>
              <a:tr h="923324">
                <a:tc>
                  <a:txBody>
                    <a:bodyPr/>
                    <a:lstStyle/>
                    <a:p>
                      <a:pPr marL="0" marR="0" lvl="0" indent="0" algn="l" rtl="0">
                        <a:lnSpc>
                          <a:spcPct val="100000"/>
                        </a:lnSpc>
                        <a:spcBef>
                          <a:spcPts val="0"/>
                        </a:spcBef>
                        <a:spcAft>
                          <a:spcPts val="0"/>
                        </a:spcAft>
                        <a:buClr>
                          <a:srgbClr val="000000"/>
                        </a:buClr>
                        <a:buSzPts val="1400"/>
                        <a:buFont typeface="Arial"/>
                        <a:buNone/>
                      </a:pPr>
                      <a:r>
                        <a:rPr lang="en" sz="1600" u="none" strike="noStrike" cap="none" dirty="0">
                          <a:solidFill>
                            <a:schemeClr val="bg2"/>
                          </a:solidFill>
                          <a:latin typeface="Georgia" panose="02040502050405020303" pitchFamily="18" charset="0"/>
                          <a:sym typeface="Trebuchet MS"/>
                        </a:rPr>
                        <a:t>Child Care Educator</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600" u="none" strike="noStrike" cap="none" dirty="0">
                          <a:solidFill>
                            <a:schemeClr val="bg2"/>
                          </a:solidFill>
                          <a:latin typeface="Georgia" panose="02040502050405020303" pitchFamily="18" charset="0"/>
                          <a:sym typeface="Trebuchet MS"/>
                        </a:rPr>
                        <a:t>Must be 18 and have experience, training and/or CDA/AA</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600" u="none" strike="noStrike" cap="none" dirty="0">
                          <a:solidFill>
                            <a:schemeClr val="bg2"/>
                          </a:solidFill>
                          <a:latin typeface="Georgia" panose="02040502050405020303" pitchFamily="18" charset="0"/>
                          <a:ea typeface="Trebuchet MS"/>
                          <a:cs typeface="Trebuchet MS"/>
                          <a:sym typeface="Trebuchet MS"/>
                        </a:rPr>
                        <a:t>$14.84</a:t>
                      </a: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28-33%</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38-49%</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extLst>
                  <a:ext uri="{0D108BD9-81ED-4DB2-BD59-A6C34878D82A}">
                    <a16:rowId xmlns:a16="http://schemas.microsoft.com/office/drawing/2014/main" val="10004"/>
                  </a:ext>
                </a:extLst>
              </a:tr>
              <a:tr h="923324">
                <a:tc>
                  <a:txBody>
                    <a:bodyPr/>
                    <a:lstStyle/>
                    <a:p>
                      <a:pPr marL="0" marR="0" lvl="0" indent="0" algn="l" rtl="0">
                        <a:lnSpc>
                          <a:spcPct val="100000"/>
                        </a:lnSpc>
                        <a:spcBef>
                          <a:spcPts val="0"/>
                        </a:spcBef>
                        <a:spcAft>
                          <a:spcPts val="0"/>
                        </a:spcAft>
                        <a:buSzPts val="1100"/>
                        <a:buFont typeface="Arial"/>
                        <a:buNone/>
                      </a:pPr>
                      <a:r>
                        <a:rPr lang="en" sz="1600" u="none" strike="noStrike" cap="none" dirty="0">
                          <a:solidFill>
                            <a:schemeClr val="bg2"/>
                          </a:solidFill>
                          <a:latin typeface="Georgia" panose="02040502050405020303" pitchFamily="18" charset="0"/>
                        </a:rPr>
                        <a:t>School Educator</a:t>
                      </a:r>
                      <a:endParaRPr lang="en-US"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l" rtl="0">
                        <a:lnSpc>
                          <a:spcPct val="100000"/>
                        </a:lnSpc>
                        <a:spcBef>
                          <a:spcPts val="0"/>
                        </a:spcBef>
                        <a:spcAft>
                          <a:spcPts val="0"/>
                        </a:spcAft>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BA Degree and Teaching License (Provisional License)</a:t>
                      </a: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SzPts val="1100"/>
                        <a:buFont typeface="Arial"/>
                        <a:buNone/>
                      </a:pPr>
                      <a:r>
                        <a:rPr lang="en" sz="1600" u="none" strike="noStrike" cap="none" dirty="0">
                          <a:solidFill>
                            <a:schemeClr val="bg2"/>
                          </a:solidFill>
                          <a:latin typeface="Georgia" panose="02040502050405020303" pitchFamily="18" charset="0"/>
                          <a:ea typeface="Trebuchet MS"/>
                          <a:cs typeface="Trebuchet MS"/>
                          <a:sym typeface="Trebuchet MS"/>
                        </a:rPr>
                        <a:t>$25.39</a:t>
                      </a: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8-11%</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SzPts val="1100"/>
                        <a:buFont typeface="Arial"/>
                        <a:buNone/>
                      </a:pPr>
                      <a:r>
                        <a:rPr lang="en-US" sz="1600" u="none" strike="noStrike" cap="none" dirty="0">
                          <a:solidFill>
                            <a:schemeClr val="bg2"/>
                          </a:solidFill>
                          <a:latin typeface="Georgia" panose="02040502050405020303" pitchFamily="18" charset="0"/>
                          <a:ea typeface="Trebuchet MS"/>
                          <a:cs typeface="Trebuchet MS"/>
                          <a:sym typeface="Trebuchet MS"/>
                        </a:rPr>
                        <a:t>25-29%</a:t>
                      </a:r>
                      <a:endParaRPr sz="16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extLst>
                  <a:ext uri="{0D108BD9-81ED-4DB2-BD59-A6C34878D82A}">
                    <a16:rowId xmlns:a16="http://schemas.microsoft.com/office/drawing/2014/main" val="971944976"/>
                  </a:ext>
                </a:extLst>
              </a:tr>
            </a:tbl>
          </a:graphicData>
        </a:graphic>
      </p:graphicFrame>
      <p:sp>
        <p:nvSpPr>
          <p:cNvPr id="6" name="TextBox 5">
            <a:extLst>
              <a:ext uri="{FF2B5EF4-FFF2-40B4-BE49-F238E27FC236}">
                <a16:creationId xmlns:a16="http://schemas.microsoft.com/office/drawing/2014/main" id="{B22B12AA-6A1D-410C-8D2C-84D62AEC3053}"/>
              </a:ext>
            </a:extLst>
          </p:cNvPr>
          <p:cNvSpPr txBox="1"/>
          <p:nvPr/>
        </p:nvSpPr>
        <p:spPr>
          <a:xfrm>
            <a:off x="419100" y="5995792"/>
            <a:ext cx="11144249" cy="707886"/>
          </a:xfrm>
          <a:prstGeom prst="rect">
            <a:avLst/>
          </a:prstGeom>
          <a:solidFill>
            <a:schemeClr val="bg2"/>
          </a:solidFill>
        </p:spPr>
        <p:txBody>
          <a:bodyPr wrap="square" rtlCol="0" anchor="ctr">
            <a:spAutoFit/>
          </a:bodyPr>
          <a:lstStyle/>
          <a:p>
            <a:r>
              <a:rPr lang="en-US" sz="2000" b="1" dirty="0">
                <a:solidFill>
                  <a:schemeClr val="bg1"/>
                </a:solidFill>
                <a:latin typeface="Georgia" panose="02040502050405020303" pitchFamily="18" charset="0"/>
                <a:ea typeface="Palatino" pitchFamily="2" charset="77"/>
              </a:rPr>
              <a:t>While 39% of child care lead teachers have household incomes of less than $25,000 annually, only 1% of school-based lead teachers are in this category. </a:t>
            </a:r>
          </a:p>
        </p:txBody>
      </p:sp>
    </p:spTree>
    <p:extLst>
      <p:ext uri="{BB962C8B-B14F-4D97-AF65-F5344CB8AC3E}">
        <p14:creationId xmlns:p14="http://schemas.microsoft.com/office/powerpoint/2010/main" val="453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8A9E-70D8-BA0D-35F2-FB3A54C40E9E}"/>
              </a:ext>
            </a:extLst>
          </p:cNvPr>
          <p:cNvSpPr>
            <a:spLocks noGrp="1"/>
          </p:cNvSpPr>
          <p:nvPr>
            <p:ph type="title"/>
          </p:nvPr>
        </p:nvSpPr>
        <p:spPr/>
        <p:txBody>
          <a:bodyPr/>
          <a:lstStyle/>
          <a:p>
            <a:r>
              <a:rPr lang="en-US"/>
              <a:t>Overview of VQB5</a:t>
            </a:r>
          </a:p>
        </p:txBody>
      </p:sp>
      <p:sp>
        <p:nvSpPr>
          <p:cNvPr id="3" name="Slide Number Placeholder 2">
            <a:extLst>
              <a:ext uri="{FF2B5EF4-FFF2-40B4-BE49-F238E27FC236}">
                <a16:creationId xmlns:a16="http://schemas.microsoft.com/office/drawing/2014/main" id="{C582286B-3727-8E0F-F48F-A29AEF3C26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14</a:t>
            </a:fld>
            <a:endParaRPr lang="en-US"/>
          </a:p>
        </p:txBody>
      </p:sp>
    </p:spTree>
    <p:extLst>
      <p:ext uri="{BB962C8B-B14F-4D97-AF65-F5344CB8AC3E}">
        <p14:creationId xmlns:p14="http://schemas.microsoft.com/office/powerpoint/2010/main" val="410582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Autofit/>
          </a:bodyPr>
          <a:lstStyle/>
          <a:p>
            <a:pPr>
              <a:buSzPts val="990"/>
            </a:pPr>
            <a:r>
              <a:rPr lang="en" sz="4400" dirty="0"/>
              <a:t>VQB5: Unified Measurement and Improvement</a:t>
            </a:r>
            <a:endParaRPr lang="en-US" sz="4400" dirty="0"/>
          </a:p>
        </p:txBody>
      </p:sp>
      <p:sp>
        <p:nvSpPr>
          <p:cNvPr id="332" name="Google Shape;332;p49"/>
          <p:cNvSpPr txBox="1">
            <a:spLocks noGrp="1"/>
          </p:cNvSpPr>
          <p:nvPr>
            <p:ph type="body" idx="1"/>
          </p:nvPr>
        </p:nvSpPr>
        <p:spPr>
          <a:xfrm>
            <a:off x="635620" y="1488822"/>
            <a:ext cx="11132310" cy="4864984"/>
          </a:xfrm>
          <a:prstGeom prst="rect">
            <a:avLst/>
          </a:prstGeom>
        </p:spPr>
        <p:txBody>
          <a:bodyPr spcFirstLastPara="1" wrap="square" lIns="91433" tIns="45700" rIns="91433" bIns="45700" anchor="t" anchorCtr="0">
            <a:noAutofit/>
          </a:bodyPr>
          <a:lstStyle/>
          <a:p>
            <a:pPr marL="0" marR="135255" indent="0">
              <a:lnSpc>
                <a:spcPct val="100000"/>
              </a:lnSpc>
              <a:spcBef>
                <a:spcPts val="0"/>
              </a:spcBef>
              <a:buClr>
                <a:srgbClr val="000000"/>
              </a:buClr>
              <a:buNone/>
            </a:pPr>
            <a:r>
              <a:rPr lang="en" sz="2400" b="1" dirty="0">
                <a:solidFill>
                  <a:schemeClr val="bg2"/>
                </a:solidFill>
              </a:rPr>
              <a:t>In response to state law, the Board has established a unified measurement and improvement system (VQB5), for all publicly-funded birth-to-five early childhood programs. </a:t>
            </a:r>
            <a:endParaRPr lang="en-US" sz="2400" b="1" dirty="0">
              <a:solidFill>
                <a:schemeClr val="bg2"/>
              </a:solidFill>
            </a:endParaRPr>
          </a:p>
          <a:p>
            <a:pPr marL="799465" marR="135255">
              <a:lnSpc>
                <a:spcPct val="100000"/>
              </a:lnSpc>
              <a:spcBef>
                <a:spcPts val="1867"/>
              </a:spcBef>
              <a:buClr>
                <a:srgbClr val="555555"/>
              </a:buClr>
              <a:buSzPts val="1600"/>
            </a:pPr>
            <a:r>
              <a:rPr lang="en-US" sz="2400" dirty="0">
                <a:solidFill>
                  <a:schemeClr val="bg2"/>
                </a:solidFill>
              </a:rPr>
              <a:t>The VDOE piloted and then scaled VQB5, working with multiple stakeholders and communities to develop the new system. </a:t>
            </a:r>
          </a:p>
          <a:p>
            <a:pPr marL="799465" marR="135255">
              <a:lnSpc>
                <a:spcPct val="100000"/>
              </a:lnSpc>
              <a:buClr>
                <a:srgbClr val="555555"/>
              </a:buClr>
              <a:buSzPts val="1600"/>
            </a:pPr>
            <a:r>
              <a:rPr lang="en-US" sz="2400" dirty="0">
                <a:solidFill>
                  <a:schemeClr val="bg2"/>
                </a:solidFill>
              </a:rPr>
              <a:t>VQB5 included two Practice Years.</a:t>
            </a:r>
          </a:p>
          <a:p>
            <a:pPr marL="799465" marR="135255">
              <a:lnSpc>
                <a:spcPct val="100000"/>
              </a:lnSpc>
              <a:buClr>
                <a:srgbClr val="555555"/>
              </a:buClr>
              <a:buSzPts val="1600"/>
            </a:pPr>
            <a:r>
              <a:rPr lang="en-US" sz="2400" dirty="0">
                <a:solidFill>
                  <a:schemeClr val="bg2"/>
                </a:solidFill>
              </a:rPr>
              <a:t>In the fall 2023, all publicly-funded birth-to-five programs, will be required to participate in VQB5, with the first quality ratings published in fall of 2024. </a:t>
            </a:r>
          </a:p>
          <a:p>
            <a:pPr marL="799465" marR="135255">
              <a:lnSpc>
                <a:spcPct val="100000"/>
              </a:lnSpc>
              <a:buClr>
                <a:srgbClr val="555555"/>
              </a:buClr>
              <a:buSzPts val="1600"/>
            </a:pPr>
            <a:r>
              <a:rPr lang="en" sz="2400" dirty="0">
                <a:solidFill>
                  <a:schemeClr val="bg2"/>
                </a:solidFill>
              </a:rPr>
              <a:t>This will likely include ~3,600 schools, child care, and family day home programs with ~12,000 "classrooms."</a:t>
            </a:r>
            <a:endParaRPr lang="en-US" sz="2400" dirty="0">
              <a:solidFill>
                <a:schemeClr val="bg2"/>
              </a:solidFill>
            </a:endParaRPr>
          </a:p>
          <a:p>
            <a:pPr marL="0" indent="0">
              <a:buNone/>
            </a:pPr>
            <a:endParaRPr lang="en-US" sz="2000" dirty="0">
              <a:solidFill>
                <a:schemeClr val="tx1"/>
              </a:solidFill>
            </a:endParaRPr>
          </a:p>
        </p:txBody>
      </p:sp>
      <p:sp>
        <p:nvSpPr>
          <p:cNvPr id="4" name="Slide Number Placeholder 2">
            <a:extLst>
              <a:ext uri="{FF2B5EF4-FFF2-40B4-BE49-F238E27FC236}">
                <a16:creationId xmlns:a16="http://schemas.microsoft.com/office/drawing/2014/main" id="{F94C59F9-8B11-4CF3-8CC4-85AEE1768689}"/>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364675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body" idx="1"/>
          </p:nvPr>
        </p:nvSpPr>
        <p:spPr>
          <a:xfrm>
            <a:off x="638175" y="1529267"/>
            <a:ext cx="10944225" cy="4718000"/>
          </a:xfrm>
          <a:prstGeom prst="rect">
            <a:avLst/>
          </a:prstGeom>
        </p:spPr>
        <p:txBody>
          <a:bodyPr spcFirstLastPara="1" wrap="square" lIns="91433" tIns="45700" rIns="91433" bIns="45700" anchor="t" anchorCtr="0">
            <a:normAutofit/>
          </a:bodyPr>
          <a:lstStyle/>
          <a:p>
            <a:pPr marL="0" indent="0">
              <a:lnSpc>
                <a:spcPct val="100000"/>
              </a:lnSpc>
              <a:spcBef>
                <a:spcPts val="600"/>
              </a:spcBef>
              <a:buClr>
                <a:schemeClr val="dk1"/>
              </a:buClr>
              <a:buSzPts val="1100"/>
              <a:buNone/>
            </a:pPr>
            <a:r>
              <a:rPr lang="en-US" sz="2400" b="1" dirty="0">
                <a:solidFill>
                  <a:schemeClr val="bg2"/>
                </a:solidFill>
              </a:rPr>
              <a:t>To prepare all children for kindergarten, Virginia’s early childhood system must ensure they have access to quality teaching and learning experiences that meet their unique needs. </a:t>
            </a:r>
          </a:p>
          <a:p>
            <a:pPr marL="0" indent="0">
              <a:lnSpc>
                <a:spcPct val="100000"/>
              </a:lnSpc>
              <a:spcBef>
                <a:spcPts val="600"/>
              </a:spcBef>
              <a:buClr>
                <a:schemeClr val="dk1"/>
              </a:buClr>
              <a:buSzPts val="1100"/>
              <a:buNone/>
            </a:pPr>
            <a:r>
              <a:rPr lang="en-US" sz="2400" dirty="0">
                <a:solidFill>
                  <a:schemeClr val="bg2"/>
                </a:solidFill>
              </a:rPr>
              <a:t>Working together, through VQB5, Virginia will:   </a:t>
            </a:r>
            <a:endParaRPr lang="en-US" sz="2400" dirty="0">
              <a:solidFill>
                <a:schemeClr val="bg2"/>
              </a:solidFill>
              <a:latin typeface="Georgia"/>
              <a:ea typeface="Georgia"/>
              <a:cs typeface="Georgia"/>
              <a:sym typeface="Georgia"/>
            </a:endParaRPr>
          </a:p>
        </p:txBody>
      </p:sp>
      <p:sp>
        <p:nvSpPr>
          <p:cNvPr id="321" name="Google Shape;321;p48"/>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400" dirty="0"/>
              <a:t>VQB5 Theory of Change</a:t>
            </a:r>
            <a:endParaRPr lang="en-US" sz="4400" dirty="0"/>
          </a:p>
        </p:txBody>
      </p:sp>
      <p:sp>
        <p:nvSpPr>
          <p:cNvPr id="322" name="Google Shape;322;p48"/>
          <p:cNvSpPr/>
          <p:nvPr/>
        </p:nvSpPr>
        <p:spPr>
          <a:xfrm>
            <a:off x="937733" y="3613267"/>
            <a:ext cx="3294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250" b="1">
                <a:solidFill>
                  <a:schemeClr val="bg1"/>
                </a:solidFill>
                <a:latin typeface="Georgia"/>
                <a:ea typeface="Georgia"/>
                <a:cs typeface="Georgia"/>
                <a:sym typeface="Georgia"/>
              </a:rPr>
              <a:t>UNIFY </a:t>
            </a:r>
            <a:r>
              <a:rPr lang="en" sz="2000">
                <a:solidFill>
                  <a:schemeClr val="bg1"/>
                </a:solidFill>
                <a:latin typeface="Georgia"/>
                <a:ea typeface="Georgia"/>
                <a:cs typeface="Georgia"/>
                <a:sym typeface="Georgia"/>
              </a:rPr>
              <a:t>around shared and equitable expectations for quality.</a:t>
            </a:r>
            <a:endParaRPr lang="en-US" sz="2000">
              <a:solidFill>
                <a:schemeClr val="bg1"/>
              </a:solidFill>
              <a:latin typeface="Georgia"/>
              <a:ea typeface="Georgia"/>
              <a:cs typeface="Georgia"/>
            </a:endParaRPr>
          </a:p>
        </p:txBody>
      </p:sp>
      <p:sp>
        <p:nvSpPr>
          <p:cNvPr id="323" name="Google Shape;323;p48"/>
          <p:cNvSpPr/>
          <p:nvPr/>
        </p:nvSpPr>
        <p:spPr>
          <a:xfrm>
            <a:off x="4584167" y="3613267"/>
            <a:ext cx="3492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endParaRPr sz="133" b="1">
              <a:solidFill>
                <a:schemeClr val="bg1"/>
              </a:solidFill>
              <a:latin typeface="Georgia"/>
              <a:ea typeface="Georgia"/>
              <a:cs typeface="Georgia"/>
              <a:sym typeface="Georgia"/>
            </a:endParaRPr>
          </a:p>
          <a:p>
            <a:pPr algn="ctr">
              <a:spcAft>
                <a:spcPts val="1000"/>
              </a:spcAft>
            </a:pPr>
            <a:r>
              <a:rPr lang="en-US" sz="2250" b="1">
                <a:solidFill>
                  <a:schemeClr val="bg1"/>
                </a:solidFill>
                <a:latin typeface="Georgia"/>
                <a:ea typeface="Georgia"/>
                <a:cs typeface="Georgia"/>
                <a:sym typeface="Georgia"/>
              </a:rPr>
              <a:t>MEASURE</a:t>
            </a:r>
            <a:r>
              <a:rPr lang="en-US" sz="2250">
                <a:solidFill>
                  <a:schemeClr val="bg1"/>
                </a:solidFill>
                <a:latin typeface="Georgia"/>
                <a:ea typeface="Georgia"/>
                <a:cs typeface="Georgia"/>
                <a:sym typeface="Georgia"/>
              </a:rPr>
              <a:t> </a:t>
            </a:r>
            <a:r>
              <a:rPr lang="en-US" sz="2000">
                <a:solidFill>
                  <a:schemeClr val="bg1"/>
                </a:solidFill>
                <a:latin typeface="Georgia"/>
                <a:ea typeface="Georgia"/>
                <a:cs typeface="Georgia"/>
                <a:sym typeface="Georgia"/>
              </a:rPr>
              <a:t>and strengthen teacher-child interactions and curriculum use in all publicly-funded birth-to-five programs.</a:t>
            </a:r>
            <a:endParaRPr lang="en-US" sz="2000" b="1">
              <a:solidFill>
                <a:schemeClr val="bg1"/>
              </a:solidFill>
              <a:latin typeface="Georgia"/>
              <a:ea typeface="Georgia"/>
              <a:cs typeface="Georgia"/>
            </a:endParaRPr>
          </a:p>
        </p:txBody>
      </p:sp>
      <p:sp>
        <p:nvSpPr>
          <p:cNvPr id="324" name="Google Shape;324;p48"/>
          <p:cNvSpPr/>
          <p:nvPr/>
        </p:nvSpPr>
        <p:spPr>
          <a:xfrm>
            <a:off x="8428600" y="3613267"/>
            <a:ext cx="3294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250" b="1">
                <a:solidFill>
                  <a:schemeClr val="bg1"/>
                </a:solidFill>
                <a:latin typeface="Georgia"/>
                <a:ea typeface="Georgia"/>
                <a:cs typeface="Georgia"/>
                <a:sym typeface="Georgia"/>
              </a:rPr>
              <a:t>IMPROVE </a:t>
            </a:r>
            <a:r>
              <a:rPr lang="en" sz="2000">
                <a:solidFill>
                  <a:schemeClr val="bg1"/>
                </a:solidFill>
                <a:latin typeface="Georgia"/>
                <a:ea typeface="Georgia"/>
                <a:cs typeface="Georgia"/>
                <a:sym typeface="Georgia"/>
              </a:rPr>
              <a:t>supports for educators, prioritizing those who need it most. </a:t>
            </a:r>
            <a:endParaRPr lang="en-US" sz="2000">
              <a:solidFill>
                <a:schemeClr val="bg1"/>
              </a:solidFill>
              <a:latin typeface="Georgia"/>
              <a:ea typeface="Georgia"/>
              <a:cs typeface="Georgia"/>
            </a:endParaRPr>
          </a:p>
        </p:txBody>
      </p:sp>
      <p:sp>
        <p:nvSpPr>
          <p:cNvPr id="7" name="Slide Number Placeholder 2">
            <a:extLst>
              <a:ext uri="{FF2B5EF4-FFF2-40B4-BE49-F238E27FC236}">
                <a16:creationId xmlns:a16="http://schemas.microsoft.com/office/drawing/2014/main" id="{29C2496F-9272-40AF-880C-F5E78B03780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80514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1237-BDDE-4A42-8447-1C0BA2732A13}"/>
              </a:ext>
            </a:extLst>
          </p:cNvPr>
          <p:cNvSpPr>
            <a:spLocks noGrp="1"/>
          </p:cNvSpPr>
          <p:nvPr>
            <p:ph type="title"/>
          </p:nvPr>
        </p:nvSpPr>
        <p:spPr/>
        <p:txBody>
          <a:bodyPr>
            <a:normAutofit/>
          </a:bodyPr>
          <a:lstStyle/>
          <a:p>
            <a:r>
              <a:rPr lang="en-US" sz="4400" dirty="0"/>
              <a:t>VQB5 Guiding Principles</a:t>
            </a:r>
          </a:p>
        </p:txBody>
      </p:sp>
      <p:sp>
        <p:nvSpPr>
          <p:cNvPr id="4" name="Text Placeholder 3">
            <a:extLst>
              <a:ext uri="{FF2B5EF4-FFF2-40B4-BE49-F238E27FC236}">
                <a16:creationId xmlns:a16="http://schemas.microsoft.com/office/drawing/2014/main" id="{C3D44FF3-9A13-4070-9446-28E96AC52013}"/>
              </a:ext>
            </a:extLst>
          </p:cNvPr>
          <p:cNvSpPr>
            <a:spLocks noGrp="1"/>
          </p:cNvSpPr>
          <p:nvPr>
            <p:ph type="body" idx="1"/>
          </p:nvPr>
        </p:nvSpPr>
        <p:spPr>
          <a:xfrm>
            <a:off x="579863" y="1568605"/>
            <a:ext cx="11017405" cy="4877955"/>
          </a:xfrm>
        </p:spPr>
        <p:txBody>
          <a:bodyPr>
            <a:noAutofit/>
          </a:bodyPr>
          <a:lstStyle/>
          <a:p>
            <a:pPr marL="186055" indent="0">
              <a:spcBef>
                <a:spcPts val="600"/>
              </a:spcBef>
              <a:buNone/>
            </a:pPr>
            <a:r>
              <a:rPr lang="en-US" sz="2400" b="1" dirty="0">
                <a:solidFill>
                  <a:schemeClr val="bg2"/>
                </a:solidFill>
              </a:rPr>
              <a:t>VQB5 must…..</a:t>
            </a:r>
            <a:endParaRPr lang="en-US" dirty="0">
              <a:solidFill>
                <a:schemeClr val="bg2"/>
              </a:solidFill>
            </a:endParaRPr>
          </a:p>
          <a:p>
            <a:pPr marL="608965" indent="-422910">
              <a:spcBef>
                <a:spcPts val="600"/>
              </a:spcBef>
              <a:buFont typeface="Arial" panose="05000000000000000000" pitchFamily="2" charset="2"/>
              <a:buChar char="•"/>
            </a:pPr>
            <a:r>
              <a:rPr lang="en-US" sz="2400" dirty="0">
                <a:solidFill>
                  <a:schemeClr val="bg2"/>
                </a:solidFill>
              </a:rPr>
              <a:t>Impact quality and result in improved school readiness for children.</a:t>
            </a:r>
          </a:p>
          <a:p>
            <a:pPr marL="608965" indent="-422910" fontAlgn="base">
              <a:spcBef>
                <a:spcPts val="600"/>
              </a:spcBef>
              <a:buFont typeface="Arial" panose="05000000000000000000" pitchFamily="2" charset="2"/>
              <a:buChar char="•"/>
            </a:pPr>
            <a:r>
              <a:rPr lang="en-US" sz="2400" dirty="0">
                <a:solidFill>
                  <a:schemeClr val="bg2"/>
                </a:solidFill>
              </a:rPr>
              <a:t>Use measures that can distinguish levels of quality and demonstrate growth over time. </a:t>
            </a:r>
          </a:p>
          <a:p>
            <a:pPr marL="608965" indent="-422910" fontAlgn="base">
              <a:spcBef>
                <a:spcPts val="600"/>
              </a:spcBef>
              <a:buFont typeface="Arial" panose="05000000000000000000" pitchFamily="2" charset="2"/>
              <a:buChar char="•"/>
            </a:pPr>
            <a:r>
              <a:rPr lang="en-US" sz="2400" dirty="0">
                <a:solidFill>
                  <a:schemeClr val="bg2"/>
                </a:solidFill>
              </a:rPr>
              <a:t>Provide clear, actionable information, resources, and incentives for improvement. </a:t>
            </a:r>
          </a:p>
          <a:p>
            <a:pPr marL="608965" indent="-422910">
              <a:spcBef>
                <a:spcPts val="600"/>
              </a:spcBef>
              <a:buFont typeface="Arial" panose="05000000000000000000" pitchFamily="2" charset="2"/>
              <a:buChar char="•"/>
            </a:pPr>
            <a:r>
              <a:rPr lang="en-US" sz="2400" dirty="0">
                <a:solidFill>
                  <a:schemeClr val="bg2"/>
                </a:solidFill>
              </a:rPr>
              <a:t>Be affordable for providers and the state. </a:t>
            </a:r>
          </a:p>
          <a:p>
            <a:pPr marL="608965" indent="-422910">
              <a:spcBef>
                <a:spcPts val="600"/>
              </a:spcBef>
              <a:buFont typeface="Arial" panose="05000000000000000000" pitchFamily="2" charset="2"/>
              <a:buChar char="•"/>
            </a:pPr>
            <a:r>
              <a:rPr lang="en-US" sz="2400" dirty="0">
                <a:solidFill>
                  <a:schemeClr val="bg2"/>
                </a:solidFill>
              </a:rPr>
              <a:t>Scale for use in up to 4,000 sites and up to 12,000 classrooms. </a:t>
            </a:r>
          </a:p>
          <a:p>
            <a:pPr marL="608965" indent="-422910">
              <a:spcBef>
                <a:spcPts val="600"/>
              </a:spcBef>
              <a:buFont typeface="Arial" panose="05000000000000000000" pitchFamily="2" charset="2"/>
              <a:buChar char="•"/>
            </a:pPr>
            <a:r>
              <a:rPr lang="en-US" sz="2400" dirty="0">
                <a:solidFill>
                  <a:schemeClr val="bg2"/>
                </a:solidFill>
              </a:rPr>
              <a:t>Increase opportunity for all children in 1) the outcomes that are measured, and 2) the process for making and using the system. </a:t>
            </a:r>
          </a:p>
          <a:p>
            <a:pPr marL="608965" indent="-422910">
              <a:spcBef>
                <a:spcPts val="600"/>
              </a:spcBef>
              <a:buFont typeface="Arial" panose="05000000000000000000" pitchFamily="2" charset="2"/>
              <a:buChar char="•"/>
            </a:pPr>
            <a:r>
              <a:rPr lang="en-US" sz="2400" dirty="0">
                <a:solidFill>
                  <a:schemeClr val="bg2"/>
                </a:solidFill>
              </a:rPr>
              <a:t>Serve as a resource for families. </a:t>
            </a:r>
          </a:p>
        </p:txBody>
      </p:sp>
      <p:sp>
        <p:nvSpPr>
          <p:cNvPr id="5" name="Slide Number Placeholder 2">
            <a:extLst>
              <a:ext uri="{FF2B5EF4-FFF2-40B4-BE49-F238E27FC236}">
                <a16:creationId xmlns:a16="http://schemas.microsoft.com/office/drawing/2014/main" id="{6ADDA609-AB1C-4D2B-A53E-2BAD519258B2}"/>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95364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19"/>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400" dirty="0"/>
              <a:t>VQB5 Components</a:t>
            </a:r>
            <a:endParaRPr lang="en-US" sz="4400" dirty="0"/>
          </a:p>
        </p:txBody>
      </p:sp>
      <p:sp>
        <p:nvSpPr>
          <p:cNvPr id="789" name="Google Shape;789;p119"/>
          <p:cNvSpPr txBox="1">
            <a:spLocks noGrp="1"/>
          </p:cNvSpPr>
          <p:nvPr>
            <p:ph type="body" idx="1"/>
          </p:nvPr>
        </p:nvSpPr>
        <p:spPr>
          <a:xfrm>
            <a:off x="602166" y="1570185"/>
            <a:ext cx="11017405" cy="4925944"/>
          </a:xfrm>
          <a:prstGeom prst="rect">
            <a:avLst/>
          </a:prstGeom>
        </p:spPr>
        <p:txBody>
          <a:bodyPr spcFirstLastPara="1" wrap="square" lIns="91433" tIns="45700" rIns="91433" bIns="45700" anchor="t" anchorCtr="0">
            <a:normAutofit/>
          </a:bodyPr>
          <a:lstStyle/>
          <a:p>
            <a:pPr marL="0" indent="0">
              <a:lnSpc>
                <a:spcPct val="100000"/>
              </a:lnSpc>
              <a:spcBef>
                <a:spcPts val="0"/>
              </a:spcBef>
              <a:buClr>
                <a:srgbClr val="000000"/>
              </a:buClr>
              <a:buSzPts val="1600"/>
              <a:buNone/>
            </a:pPr>
            <a:r>
              <a:rPr lang="en" sz="2400" b="1" dirty="0">
                <a:solidFill>
                  <a:schemeClr val="bg2"/>
                </a:solidFill>
              </a:rPr>
              <a:t>VQB5 measures the quality of infant, toddler, and preschool teaching and learning using two nationally-recognized quality indicators.</a:t>
            </a:r>
            <a:endParaRPr lang="en-US" sz="2400" b="1" dirty="0">
              <a:solidFill>
                <a:schemeClr val="bg2"/>
              </a:solidFill>
            </a:endParaRPr>
          </a:p>
        </p:txBody>
      </p:sp>
      <p:graphicFrame>
        <p:nvGraphicFramePr>
          <p:cNvPr id="790" name="Google Shape;790;p119"/>
          <p:cNvGraphicFramePr/>
          <p:nvPr>
            <p:extLst>
              <p:ext uri="{D42A27DB-BD31-4B8C-83A1-F6EECF244321}">
                <p14:modId xmlns:p14="http://schemas.microsoft.com/office/powerpoint/2010/main" val="3703012165"/>
              </p:ext>
            </p:extLst>
          </p:nvPr>
        </p:nvGraphicFramePr>
        <p:xfrm>
          <a:off x="877834" y="2514641"/>
          <a:ext cx="10436334" cy="3313056"/>
        </p:xfrm>
        <a:graphic>
          <a:graphicData uri="http://schemas.openxmlformats.org/drawingml/2006/table">
            <a:tbl>
              <a:tblPr>
                <a:noFill/>
              </a:tblPr>
              <a:tblGrid>
                <a:gridCol w="5218167">
                  <a:extLst>
                    <a:ext uri="{9D8B030D-6E8A-4147-A177-3AD203B41FA5}">
                      <a16:colId xmlns:a16="http://schemas.microsoft.com/office/drawing/2014/main" val="20000"/>
                    </a:ext>
                  </a:extLst>
                </a:gridCol>
                <a:gridCol w="5218167">
                  <a:extLst>
                    <a:ext uri="{9D8B030D-6E8A-4147-A177-3AD203B41FA5}">
                      <a16:colId xmlns:a16="http://schemas.microsoft.com/office/drawing/2014/main" val="20001"/>
                    </a:ext>
                  </a:extLst>
                </a:gridCol>
              </a:tblGrid>
              <a:tr h="589240">
                <a:tc>
                  <a:txBody>
                    <a:bodyPr/>
                    <a:lstStyle/>
                    <a:p>
                      <a:pPr marL="0" marR="0" lvl="0" indent="0" algn="l" rtl="0">
                        <a:lnSpc>
                          <a:spcPct val="100000"/>
                        </a:lnSpc>
                        <a:spcBef>
                          <a:spcPts val="0"/>
                        </a:spcBef>
                        <a:spcAft>
                          <a:spcPts val="0"/>
                        </a:spcAft>
                        <a:buClr>
                          <a:srgbClr val="000000"/>
                        </a:buClr>
                        <a:buSzPts val="1400"/>
                        <a:buFont typeface="Arial"/>
                        <a:buNone/>
                      </a:pPr>
                      <a:r>
                        <a:rPr lang="en" sz="2000" b="1" u="none" strike="noStrike" cap="none" dirty="0">
                          <a:solidFill>
                            <a:schemeClr val="bg1"/>
                          </a:solidFill>
                          <a:latin typeface="Georgia"/>
                          <a:ea typeface="Georgia"/>
                          <a:cs typeface="Georgia"/>
                          <a:sym typeface="Georgia"/>
                        </a:rPr>
                        <a:t>Interactions</a:t>
                      </a:r>
                      <a:endParaRPr sz="2000" b="1" u="none" strike="noStrike" cap="none" dirty="0">
                        <a:solidFill>
                          <a:schemeClr val="bg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bg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2000" b="1" u="none" strike="noStrike" cap="none" dirty="0">
                          <a:solidFill>
                            <a:schemeClr val="bg1"/>
                          </a:solidFill>
                          <a:latin typeface="Georgia"/>
                          <a:ea typeface="Georgia"/>
                          <a:cs typeface="Georgia"/>
                          <a:sym typeface="Georgia"/>
                        </a:rPr>
                        <a:t>Curriculum</a:t>
                      </a:r>
                      <a:endParaRPr sz="2000" b="1" u="none" strike="noStrike" cap="none" dirty="0">
                        <a:solidFill>
                          <a:schemeClr val="bg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bg2"/>
                    </a:solidFill>
                  </a:tcPr>
                </a:tc>
                <a:extLst>
                  <a:ext uri="{0D108BD9-81ED-4DB2-BD59-A6C34878D82A}">
                    <a16:rowId xmlns:a16="http://schemas.microsoft.com/office/drawing/2014/main" val="10000"/>
                  </a:ext>
                </a:extLst>
              </a:tr>
              <a:tr h="1525484">
                <a:tc>
                  <a:txBody>
                    <a:bodyPr/>
                    <a:lstStyle/>
                    <a:p>
                      <a:pPr marL="0" marR="0" lvl="0" indent="0" algn="l" rtl="0">
                        <a:lnSpc>
                          <a:spcPct val="115000"/>
                        </a:lnSpc>
                        <a:spcBef>
                          <a:spcPts val="0"/>
                        </a:spcBef>
                        <a:spcAft>
                          <a:spcPts val="0"/>
                        </a:spcAft>
                        <a:buClr>
                          <a:srgbClr val="000000"/>
                        </a:buClr>
                        <a:buSzPts val="1100"/>
                        <a:buFont typeface="Arial"/>
                        <a:buNone/>
                      </a:pPr>
                      <a:r>
                        <a:rPr lang="en" sz="1800" u="none" strike="noStrike" cap="none" dirty="0">
                          <a:solidFill>
                            <a:schemeClr val="bg2"/>
                          </a:solidFill>
                          <a:latin typeface="Georgia"/>
                          <a:ea typeface="Georgia"/>
                          <a:cs typeface="Georgia"/>
                          <a:sym typeface="Georgia"/>
                        </a:rPr>
                        <a:t>Measure teacher-child interactions and instruction in a developmentally-appropriate way using the</a:t>
                      </a:r>
                      <a:r>
                        <a:rPr lang="en" sz="1800" u="none" strike="noStrike" cap="none" dirty="0">
                          <a:solidFill>
                            <a:schemeClr val="bg2"/>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 </a:t>
                      </a:r>
                      <a:r>
                        <a:rPr lang="en" sz="1800" strike="noStrike" cap="none" dirty="0">
                          <a:solidFill>
                            <a:schemeClr val="bg2"/>
                          </a:solidFill>
                          <a:latin typeface="Georgia"/>
                          <a:ea typeface="Georgia"/>
                          <a:cs typeface="Georgia"/>
                          <a:sym typeface="Georgia"/>
                        </a:rPr>
                        <a:t>Classroom Assessment Scoring System (CLASS)</a:t>
                      </a:r>
                      <a:r>
                        <a:rPr lang="en" sz="1800" u="none" strike="noStrike" cap="none" dirty="0">
                          <a:solidFill>
                            <a:schemeClr val="bg2"/>
                          </a:solidFill>
                          <a:latin typeface="Georgia"/>
                          <a:ea typeface="Georgia"/>
                          <a:cs typeface="Georgia"/>
                        </a:rPr>
                        <a:t>  </a:t>
                      </a:r>
                      <a:endParaRPr sz="1800" u="none" strike="noStrike" cap="none" dirty="0">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 sz="1800" u="none" strike="noStrike" cap="none" dirty="0">
                          <a:solidFill>
                            <a:schemeClr val="bg2"/>
                          </a:solidFill>
                          <a:latin typeface="Georgia"/>
                          <a:ea typeface="Georgia"/>
                          <a:cs typeface="Georgia"/>
                          <a:sym typeface="Georgia"/>
                        </a:rPr>
                        <a:t>Measure the use of </a:t>
                      </a:r>
                      <a:r>
                        <a:rPr lang="en" sz="1800" strike="noStrike" cap="none" dirty="0">
                          <a:solidFill>
                            <a:schemeClr val="bg2"/>
                          </a:solidFill>
                          <a:latin typeface="Georgia"/>
                          <a:ea typeface="Georgia"/>
                          <a:cs typeface="Georgia"/>
                          <a:sym typeface="Georgia"/>
                        </a:rPr>
                        <a:t>approved curricula*</a:t>
                      </a:r>
                      <a:r>
                        <a:rPr lang="en" sz="1800" u="none" strike="noStrike" cap="none" dirty="0">
                          <a:solidFill>
                            <a:schemeClr val="bg2"/>
                          </a:solidFill>
                          <a:latin typeface="Georgia"/>
                          <a:ea typeface="Georgia"/>
                          <a:cs typeface="Georgia"/>
                          <a:sym typeface="Georgia"/>
                        </a:rPr>
                        <a:t> that are aligned with </a:t>
                      </a:r>
                      <a:r>
                        <a:rPr lang="en" sz="1800" strike="noStrike" cap="none" dirty="0">
                          <a:solidFill>
                            <a:schemeClr val="bg2"/>
                          </a:solidFill>
                          <a:latin typeface="Georgia"/>
                          <a:ea typeface="Georgia"/>
                          <a:cs typeface="Georgia"/>
                          <a:sym typeface="Georgia"/>
                        </a:rPr>
                        <a:t>Virginia’s Early Learning and Development Standards</a:t>
                      </a:r>
                      <a:r>
                        <a:rPr lang="en" sz="1800" strike="noStrike" cap="none" dirty="0">
                          <a:solidFill>
                            <a:schemeClr val="bg2"/>
                          </a:solidFill>
                          <a:latin typeface="Georgia"/>
                          <a:ea typeface="Georgia"/>
                          <a:cs typeface="Georgia"/>
                        </a:rPr>
                        <a:t> </a:t>
                      </a:r>
                      <a:endParaRPr sz="1800" u="none" strike="noStrike" cap="none" dirty="0">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1198332">
                <a:tc gridSpan="2">
                  <a:txBody>
                    <a:bodyPr/>
                    <a:lstStyle/>
                    <a:p>
                      <a:pPr marL="0" marR="0" lvl="0" indent="0" algn="l" rtl="0">
                        <a:lnSpc>
                          <a:spcPct val="115000"/>
                        </a:lnSpc>
                        <a:spcBef>
                          <a:spcPts val="0"/>
                        </a:spcBef>
                        <a:spcAft>
                          <a:spcPts val="0"/>
                        </a:spcAft>
                        <a:buClr>
                          <a:schemeClr val="dk1"/>
                        </a:buClr>
                        <a:buSzPts val="1100"/>
                        <a:buFont typeface="Arial"/>
                        <a:buNone/>
                      </a:pPr>
                      <a:r>
                        <a:rPr lang="en" sz="1800" u="none" strike="noStrike" cap="none" dirty="0">
                          <a:solidFill>
                            <a:schemeClr val="bg1"/>
                          </a:solidFill>
                          <a:latin typeface="Georgia"/>
                          <a:ea typeface="Georgia"/>
                          <a:cs typeface="Georgia"/>
                          <a:sym typeface="Georgia"/>
                        </a:rPr>
                        <a:t>Research shows that stimulating and supportive interactions between teachers and children and effective use of quality curricula promote children’s holistic learning and development,</a:t>
                      </a:r>
                      <a:r>
                        <a:rPr lang="en" sz="1800" b="1" i="1" u="none" strike="noStrike" cap="none" dirty="0">
                          <a:solidFill>
                            <a:schemeClr val="bg1"/>
                          </a:solidFill>
                          <a:latin typeface="Georgia"/>
                          <a:ea typeface="Georgia"/>
                          <a:cs typeface="Georgia"/>
                          <a:sym typeface="Georgia"/>
                        </a:rPr>
                        <a:t> resulting in improved school readiness.</a:t>
                      </a:r>
                      <a:r>
                        <a:rPr lang="en" sz="1800" b="1" i="1" u="none" strike="noStrike" cap="none" dirty="0">
                          <a:solidFill>
                            <a:schemeClr val="bg1"/>
                          </a:solidFill>
                          <a:latin typeface="Georgia"/>
                          <a:ea typeface="Georgia"/>
                          <a:cs typeface="Georgia"/>
                        </a:rPr>
                        <a:t> </a:t>
                      </a:r>
                      <a:endParaRPr sz="1800" b="1" u="none" strike="noStrike" cap="none" dirty="0">
                        <a:solidFill>
                          <a:schemeClr val="bg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dk2"/>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7" name="Google Shape;384;p55">
            <a:extLst>
              <a:ext uri="{FF2B5EF4-FFF2-40B4-BE49-F238E27FC236}">
                <a16:creationId xmlns:a16="http://schemas.microsoft.com/office/drawing/2014/main" id="{A115883E-FC06-4C06-9123-B5EDB2236150}"/>
              </a:ext>
            </a:extLst>
          </p:cNvPr>
          <p:cNvSpPr txBox="1"/>
          <p:nvPr/>
        </p:nvSpPr>
        <p:spPr>
          <a:xfrm>
            <a:off x="877834" y="5954111"/>
            <a:ext cx="11141888" cy="553957"/>
          </a:xfrm>
          <a:prstGeom prst="rect">
            <a:avLst/>
          </a:prstGeom>
          <a:noFill/>
          <a:ln>
            <a:noFill/>
          </a:ln>
        </p:spPr>
        <p:txBody>
          <a:bodyPr spcFirstLastPara="1" wrap="square" lIns="121900" tIns="121900" rIns="121900" bIns="121900" anchor="t" anchorCtr="0">
            <a:spAutoFit/>
          </a:bodyPr>
          <a:lstStyle/>
          <a:p>
            <a:r>
              <a:rPr lang="en" sz="2000" i="1" dirty="0">
                <a:solidFill>
                  <a:schemeClr val="bg2"/>
                </a:solidFill>
                <a:latin typeface="Georgia"/>
                <a:ea typeface="Georgia"/>
                <a:cs typeface="Georgia"/>
                <a:sym typeface="Georgia"/>
              </a:rPr>
              <a:t>*Use of an approved curriculum in VQB5 is optional. There is no curriculum requirement.</a:t>
            </a:r>
            <a:endParaRPr sz="2000" dirty="0">
              <a:solidFill>
                <a:schemeClr val="bg2"/>
              </a:solidFill>
              <a:latin typeface="Georgia"/>
              <a:ea typeface="Georgia"/>
              <a:cs typeface="Georgia"/>
              <a:sym typeface="Georgia"/>
            </a:endParaRPr>
          </a:p>
        </p:txBody>
      </p:sp>
      <p:sp>
        <p:nvSpPr>
          <p:cNvPr id="6" name="Slide Number Placeholder 2">
            <a:extLst>
              <a:ext uri="{FF2B5EF4-FFF2-40B4-BE49-F238E27FC236}">
                <a16:creationId xmlns:a16="http://schemas.microsoft.com/office/drawing/2014/main" id="{9882263A-2E55-4513-AB4D-A7BD20C8654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898111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20"/>
          <p:cNvSpPr txBox="1">
            <a:spLocks noGrp="1"/>
          </p:cNvSpPr>
          <p:nvPr>
            <p:ph type="title"/>
          </p:nvPr>
        </p:nvSpPr>
        <p:spPr>
          <a:xfrm>
            <a:off x="-144966" y="0"/>
            <a:ext cx="12336966" cy="1324000"/>
          </a:xfrm>
          <a:prstGeom prst="rect">
            <a:avLst/>
          </a:prstGeom>
        </p:spPr>
        <p:txBody>
          <a:bodyPr spcFirstLastPara="1" wrap="square" lIns="822967" tIns="45700" rIns="91433" bIns="45700" anchor="b" anchorCtr="0">
            <a:normAutofit/>
          </a:bodyPr>
          <a:lstStyle/>
          <a:p>
            <a:r>
              <a:rPr lang="en" sz="4400" dirty="0"/>
              <a:t>Continuous Quality Improvement</a:t>
            </a:r>
            <a:endParaRPr lang="en-US" sz="4400" dirty="0"/>
          </a:p>
        </p:txBody>
      </p:sp>
      <p:grpSp>
        <p:nvGrpSpPr>
          <p:cNvPr id="798" name="Google Shape;798;p120"/>
          <p:cNvGrpSpPr/>
          <p:nvPr/>
        </p:nvGrpSpPr>
        <p:grpSpPr>
          <a:xfrm>
            <a:off x="3172454" y="1581023"/>
            <a:ext cx="5955405" cy="5187431"/>
            <a:chOff x="2820225" y="891450"/>
            <a:chExt cx="3175200" cy="3175200"/>
          </a:xfrm>
        </p:grpSpPr>
        <p:sp>
          <p:nvSpPr>
            <p:cNvPr id="799" name="Google Shape;799;p120"/>
            <p:cNvSpPr/>
            <p:nvPr/>
          </p:nvSpPr>
          <p:spPr>
            <a:xfrm rot="10800000">
              <a:off x="2820225" y="891450"/>
              <a:ext cx="3175200" cy="3175200"/>
            </a:xfrm>
            <a:prstGeom prst="blockArc">
              <a:avLst>
                <a:gd name="adj1" fmla="val 5399801"/>
                <a:gd name="adj2" fmla="val 3012680"/>
                <a:gd name="adj3" fmla="val 6939"/>
              </a:avLst>
            </a:prstGeom>
            <a:solidFill>
              <a:srgbClr val="7F7F7F"/>
            </a:solidFill>
            <a:ln>
              <a:noFill/>
            </a:ln>
          </p:spPr>
          <p:txBody>
            <a:bodyPr spcFirstLastPara="1" wrap="square" lIns="121900" tIns="121900" rIns="121900" bIns="121900" anchor="ctr" anchorCtr="0">
              <a:noAutofit/>
            </a:bodyPr>
            <a:lstStyle/>
            <a:p>
              <a:endParaRPr sz="2400"/>
            </a:p>
          </p:txBody>
        </p:sp>
        <p:sp>
          <p:nvSpPr>
            <p:cNvPr id="800" name="Google Shape;800;p120"/>
            <p:cNvSpPr/>
            <p:nvPr/>
          </p:nvSpPr>
          <p:spPr>
            <a:xfrm rot="10800000">
              <a:off x="3175023" y="1179900"/>
              <a:ext cx="450600" cy="450600"/>
            </a:xfrm>
            <a:prstGeom prst="rtTriangle">
              <a:avLst/>
            </a:prstGeom>
            <a:solidFill>
              <a:srgbClr val="7F7F7F"/>
            </a:solidFill>
            <a:ln>
              <a:noFill/>
            </a:ln>
          </p:spPr>
          <p:txBody>
            <a:bodyPr spcFirstLastPara="1" wrap="square" lIns="121900" tIns="121900" rIns="121900" bIns="121900" anchor="ctr" anchorCtr="0">
              <a:noAutofit/>
            </a:bodyPr>
            <a:lstStyle/>
            <a:p>
              <a:endParaRPr sz="2400"/>
            </a:p>
          </p:txBody>
        </p:sp>
      </p:grpSp>
      <p:sp>
        <p:nvSpPr>
          <p:cNvPr id="801" name="Google Shape;801;p120"/>
          <p:cNvSpPr txBox="1"/>
          <p:nvPr/>
        </p:nvSpPr>
        <p:spPr>
          <a:xfrm>
            <a:off x="5447667" y="1534534"/>
            <a:ext cx="3566400" cy="1066904"/>
          </a:xfrm>
          <a:prstGeom prst="rect">
            <a:avLst/>
          </a:prstGeom>
          <a:solidFill>
            <a:schemeClr val="bg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PREPARE</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understand what is being measured and why</a:t>
            </a:r>
            <a:endParaRPr sz="1600">
              <a:solidFill>
                <a:srgbClr val="FFFFFF"/>
              </a:solidFill>
              <a:latin typeface="Georgia"/>
              <a:ea typeface="Georgia"/>
              <a:cs typeface="Georgia"/>
              <a:sym typeface="Georgia"/>
            </a:endParaRPr>
          </a:p>
        </p:txBody>
      </p:sp>
      <p:sp>
        <p:nvSpPr>
          <p:cNvPr id="802" name="Google Shape;802;p120"/>
          <p:cNvSpPr txBox="1"/>
          <p:nvPr/>
        </p:nvSpPr>
        <p:spPr>
          <a:xfrm>
            <a:off x="1036068" y="4887267"/>
            <a:ext cx="4411600" cy="1313125"/>
          </a:xfrm>
          <a:prstGeom prst="rect">
            <a:avLst/>
          </a:prstGeom>
          <a:solidFill>
            <a:schemeClr val="bg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SUPPORT</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receive professional development that addresses their unique classrooms</a:t>
            </a:r>
            <a:endParaRPr sz="1600">
              <a:solidFill>
                <a:srgbClr val="FFFFFF"/>
              </a:solidFill>
              <a:latin typeface="Georgia"/>
              <a:ea typeface="Georgia"/>
              <a:cs typeface="Georgia"/>
              <a:sym typeface="Georgia"/>
            </a:endParaRPr>
          </a:p>
        </p:txBody>
      </p:sp>
      <p:sp>
        <p:nvSpPr>
          <p:cNvPr id="803" name="Google Shape;803;p120"/>
          <p:cNvSpPr txBox="1"/>
          <p:nvPr/>
        </p:nvSpPr>
        <p:spPr>
          <a:xfrm>
            <a:off x="6305067" y="4967467"/>
            <a:ext cx="3994400" cy="1559347"/>
          </a:xfrm>
          <a:prstGeom prst="rect">
            <a:avLst/>
          </a:prstGeom>
          <a:solidFill>
            <a:schemeClr val="bg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GIVE FEEDBACK</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provide educators with individualized feedback on their classroom’s strengths and opportunities for growth</a:t>
            </a:r>
            <a:endParaRPr sz="1600">
              <a:solidFill>
                <a:srgbClr val="FFFFFF"/>
              </a:solidFill>
              <a:latin typeface="Georgia"/>
              <a:ea typeface="Georgia"/>
              <a:cs typeface="Georgia"/>
              <a:sym typeface="Georgia"/>
            </a:endParaRPr>
          </a:p>
        </p:txBody>
      </p:sp>
      <p:sp>
        <p:nvSpPr>
          <p:cNvPr id="804" name="Google Shape;804;p120"/>
          <p:cNvSpPr txBox="1"/>
          <p:nvPr/>
        </p:nvSpPr>
        <p:spPr>
          <a:xfrm>
            <a:off x="917933" y="2932400"/>
            <a:ext cx="4527600" cy="1313125"/>
          </a:xfrm>
          <a:prstGeom prst="rect">
            <a:avLst/>
          </a:prstGeom>
          <a:solidFill>
            <a:schemeClr val="bg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RECOGNIZE, REFLECT, AND ADJUST</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use data to recognize growth, reflect on what works, and make adjustments to address challenges and gaps</a:t>
            </a:r>
            <a:endParaRPr sz="1600">
              <a:solidFill>
                <a:srgbClr val="FFFFFF"/>
              </a:solidFill>
              <a:latin typeface="Georgia"/>
              <a:ea typeface="Georgia"/>
              <a:cs typeface="Georgia"/>
              <a:sym typeface="Georgia"/>
            </a:endParaRPr>
          </a:p>
        </p:txBody>
      </p:sp>
      <p:sp>
        <p:nvSpPr>
          <p:cNvPr id="805" name="Google Shape;805;p120"/>
          <p:cNvSpPr txBox="1"/>
          <p:nvPr/>
        </p:nvSpPr>
        <p:spPr>
          <a:xfrm>
            <a:off x="7033333" y="3020517"/>
            <a:ext cx="4277200" cy="1559347"/>
          </a:xfrm>
          <a:prstGeom prst="rect">
            <a:avLst/>
          </a:prstGeom>
          <a:solidFill>
            <a:schemeClr val="bg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MEASURE AND IMPROVE</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All infant, toddler, and preschool classrooms are observed and consistent information is collected to understand the experience of all children</a:t>
            </a:r>
            <a:endParaRPr sz="1600">
              <a:solidFill>
                <a:srgbClr val="FFFFFF"/>
              </a:solidFill>
              <a:latin typeface="Georgia"/>
              <a:ea typeface="Georgia"/>
              <a:cs typeface="Georgia"/>
              <a:sym typeface="Georgia"/>
            </a:endParaRPr>
          </a:p>
        </p:txBody>
      </p:sp>
      <p:sp>
        <p:nvSpPr>
          <p:cNvPr id="11" name="Slide Number Placeholder 2">
            <a:extLst>
              <a:ext uri="{FF2B5EF4-FFF2-40B4-BE49-F238E27FC236}">
                <a16:creationId xmlns:a16="http://schemas.microsoft.com/office/drawing/2014/main" id="{F77285C4-8C9F-4542-91B9-07273F4A400A}"/>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09061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r>
              <a:rPr lang="en-US" sz="4400" dirty="0"/>
              <a:t>Objectives and Agenda</a:t>
            </a:r>
            <a:endParaRPr sz="4400" dirty="0"/>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387928" y="1632107"/>
            <a:ext cx="11163300" cy="4718100"/>
          </a:xfrm>
          <a:prstGeom prst="rect">
            <a:avLst/>
          </a:prstGeom>
          <a:noFill/>
          <a:ln>
            <a:noFill/>
          </a:ln>
        </p:spPr>
        <p:txBody>
          <a:bodyPr spcFirstLastPara="1" wrap="square" lIns="91425" tIns="45700" rIns="91425" bIns="45700" anchor="t" anchorCtr="0">
            <a:normAutofit/>
          </a:bodyPr>
          <a:lstStyle/>
          <a:p>
            <a:pPr marL="114300" indent="0">
              <a:lnSpc>
                <a:spcPct val="108000"/>
              </a:lnSpc>
              <a:spcBef>
                <a:spcPts val="0"/>
              </a:spcBef>
              <a:buClr>
                <a:srgbClr val="555555"/>
              </a:buClr>
              <a:buSzPct val="100000"/>
              <a:buNone/>
            </a:pPr>
            <a:r>
              <a:rPr lang="en-US" sz="2400" b="1" dirty="0">
                <a:solidFill>
                  <a:schemeClr val="bg2"/>
                </a:solidFill>
              </a:rPr>
              <a:t>This presentation will review current research related to measuring and supporting quality in birth-to-five classrooms, along with an update on Virginia’s Unified Measurement and Improvement System (VQB5).</a:t>
            </a:r>
          </a:p>
          <a:p>
            <a:pPr>
              <a:lnSpc>
                <a:spcPct val="114999"/>
              </a:lnSpc>
              <a:spcBef>
                <a:spcPts val="0"/>
              </a:spcBef>
              <a:buClr>
                <a:srgbClr val="555555"/>
              </a:buClr>
              <a:buSzPct val="100000"/>
            </a:pPr>
            <a:endParaRPr lang="en-US" sz="2400" dirty="0">
              <a:solidFill>
                <a:schemeClr val="bg2"/>
              </a:solidFill>
            </a:endParaRPr>
          </a:p>
          <a:p>
            <a:pPr indent="-494665">
              <a:lnSpc>
                <a:spcPct val="114999"/>
              </a:lnSpc>
              <a:buClr>
                <a:srgbClr val="003C71"/>
              </a:buClr>
              <a:buAutoNum type="arabicPeriod"/>
            </a:pPr>
            <a:r>
              <a:rPr lang="en-US" sz="2400" dirty="0">
                <a:solidFill>
                  <a:schemeClr val="bg2"/>
                </a:solidFill>
              </a:rPr>
              <a:t>Virginia’s School Readiness Data and Why School Readiness Matters</a:t>
            </a:r>
          </a:p>
          <a:p>
            <a:pPr indent="-494665">
              <a:lnSpc>
                <a:spcPct val="114999"/>
              </a:lnSpc>
              <a:buClr>
                <a:srgbClr val="003C71"/>
              </a:buClr>
              <a:buAutoNum type="arabicPeriod"/>
            </a:pPr>
            <a:r>
              <a:rPr lang="en-US" sz="2400" dirty="0">
                <a:solidFill>
                  <a:schemeClr val="bg2"/>
                </a:solidFill>
              </a:rPr>
              <a:t>Measuring and Improving Quality in Early Childhood in Virginia</a:t>
            </a:r>
          </a:p>
          <a:p>
            <a:pPr indent="-494665">
              <a:lnSpc>
                <a:spcPct val="114999"/>
              </a:lnSpc>
              <a:buClr>
                <a:srgbClr val="003C71"/>
              </a:buClr>
              <a:buAutoNum type="arabicPeriod"/>
            </a:pPr>
            <a:r>
              <a:rPr lang="en-US" sz="2400" dirty="0">
                <a:solidFill>
                  <a:schemeClr val="bg2"/>
                </a:solidFill>
              </a:rPr>
              <a:t>VQB5 Practice Year Successes and Challenges </a:t>
            </a:r>
          </a:p>
          <a:p>
            <a:pPr marL="542290" indent="-457200">
              <a:lnSpc>
                <a:spcPct val="114999"/>
              </a:lnSpc>
              <a:spcBef>
                <a:spcPts val="0"/>
              </a:spcBef>
              <a:buClr>
                <a:srgbClr val="555555"/>
              </a:buClr>
              <a:buSzPct val="100000"/>
              <a:buAutoNum type="romanUcPeriod"/>
            </a:pPr>
            <a:endParaRPr lang="en-US" sz="2450"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7"/>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400" dirty="0"/>
              <a:t>VQB5 Annual Timeline</a:t>
            </a:r>
            <a:endParaRPr lang="en-US" sz="4400" dirty="0"/>
          </a:p>
        </p:txBody>
      </p:sp>
      <p:graphicFrame>
        <p:nvGraphicFramePr>
          <p:cNvPr id="406" name="Google Shape;406;p57"/>
          <p:cNvGraphicFramePr/>
          <p:nvPr>
            <p:extLst>
              <p:ext uri="{D42A27DB-BD31-4B8C-83A1-F6EECF244321}">
                <p14:modId xmlns:p14="http://schemas.microsoft.com/office/powerpoint/2010/main" val="2212819617"/>
              </p:ext>
            </p:extLst>
          </p:nvPr>
        </p:nvGraphicFramePr>
        <p:xfrm>
          <a:off x="624515" y="2429394"/>
          <a:ext cx="10942966" cy="3160313"/>
        </p:xfrm>
        <a:graphic>
          <a:graphicData uri="http://schemas.openxmlformats.org/drawingml/2006/table">
            <a:tbl>
              <a:tblPr>
                <a:noFill/>
              </a:tblPr>
              <a:tblGrid>
                <a:gridCol w="2629200">
                  <a:extLst>
                    <a:ext uri="{9D8B030D-6E8A-4147-A177-3AD203B41FA5}">
                      <a16:colId xmlns:a16="http://schemas.microsoft.com/office/drawing/2014/main" val="20000"/>
                    </a:ext>
                  </a:extLst>
                </a:gridCol>
                <a:gridCol w="2710833">
                  <a:extLst>
                    <a:ext uri="{9D8B030D-6E8A-4147-A177-3AD203B41FA5}">
                      <a16:colId xmlns:a16="http://schemas.microsoft.com/office/drawing/2014/main" val="20001"/>
                    </a:ext>
                  </a:extLst>
                </a:gridCol>
                <a:gridCol w="2867200">
                  <a:extLst>
                    <a:ext uri="{9D8B030D-6E8A-4147-A177-3AD203B41FA5}">
                      <a16:colId xmlns:a16="http://schemas.microsoft.com/office/drawing/2014/main" val="20002"/>
                    </a:ext>
                  </a:extLst>
                </a:gridCol>
                <a:gridCol w="2735733">
                  <a:extLst>
                    <a:ext uri="{9D8B030D-6E8A-4147-A177-3AD203B41FA5}">
                      <a16:colId xmlns:a16="http://schemas.microsoft.com/office/drawing/2014/main" val="20003"/>
                    </a:ext>
                  </a:extLst>
                </a:gridCol>
              </a:tblGrid>
              <a:tr h="600033">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dirty="0">
                          <a:solidFill>
                            <a:schemeClr val="bg2"/>
                          </a:solidFill>
                          <a:latin typeface="Georgia"/>
                          <a:ea typeface="Georgia"/>
                          <a:cs typeface="Georgia"/>
                          <a:sym typeface="Georgia"/>
                        </a:rPr>
                        <a:t>Summer </a:t>
                      </a: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Fall </a:t>
                      </a: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Winter </a:t>
                      </a:r>
                      <a:endParaRPr sz="2000" b="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Spring </a:t>
                      </a: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51964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Program registration and preparation for fall CLASS observations</a:t>
                      </a:r>
                      <a:r>
                        <a:rPr lang="en" sz="1900" u="none" strike="noStrike" cap="none">
                          <a:solidFill>
                            <a:schemeClr val="bg2"/>
                          </a:solidFill>
                          <a:latin typeface="Georgia"/>
                          <a:ea typeface="Georgia"/>
                          <a:cs typeface="Georgia"/>
                        </a:rPr>
                        <a:t>.</a:t>
                      </a: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dirty="0">
                          <a:solidFill>
                            <a:schemeClr val="bg2"/>
                          </a:solidFill>
                          <a:latin typeface="Georgia"/>
                          <a:ea typeface="Georgia"/>
                          <a:cs typeface="Georgia"/>
                          <a:sym typeface="Georgia"/>
                        </a:rPr>
                        <a:t>Local </a:t>
                      </a:r>
                      <a:r>
                        <a:rPr lang="en" sz="1900" b="1" u="none" strike="noStrike" cap="none" dirty="0">
                          <a:solidFill>
                            <a:schemeClr val="bg2"/>
                          </a:solidFill>
                          <a:latin typeface="Georgia"/>
                          <a:ea typeface="Georgia"/>
                          <a:cs typeface="Georgia"/>
                          <a:sym typeface="Georgia"/>
                        </a:rPr>
                        <a:t>CLASS </a:t>
                      </a:r>
                      <a:r>
                        <a:rPr lang="en" sz="1900" u="none" strike="noStrike" cap="none" dirty="0">
                          <a:solidFill>
                            <a:schemeClr val="bg2"/>
                          </a:solidFill>
                          <a:latin typeface="Georgia"/>
                          <a:ea typeface="Georgia"/>
                          <a:cs typeface="Georgia"/>
                          <a:sym typeface="Georgia"/>
                        </a:rPr>
                        <a:t>observations and </a:t>
                      </a:r>
                      <a:r>
                        <a:rPr lang="en" sz="1900" b="1" u="none" strike="noStrike" cap="none" dirty="0">
                          <a:solidFill>
                            <a:schemeClr val="bg2"/>
                          </a:solidFill>
                          <a:latin typeface="Georgia"/>
                          <a:ea typeface="Georgia"/>
                          <a:cs typeface="Georgia"/>
                          <a:sym typeface="Georgia"/>
                        </a:rPr>
                        <a:t>curriculum </a:t>
                      </a:r>
                      <a:r>
                        <a:rPr lang="en" sz="1900" u="none" strike="noStrike" cap="none" dirty="0">
                          <a:solidFill>
                            <a:schemeClr val="bg2"/>
                          </a:solidFill>
                          <a:latin typeface="Georgia"/>
                          <a:ea typeface="Georgia"/>
                          <a:cs typeface="Georgia"/>
                          <a:sym typeface="Georgia"/>
                        </a:rPr>
                        <a:t>use information for every classroom entered in LinkB5.</a:t>
                      </a:r>
                      <a:endParaRPr sz="1900" u="none" strike="noStrike" cap="none" dirty="0">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dirty="0">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dirty="0">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dirty="0">
                          <a:solidFill>
                            <a:schemeClr val="bg2"/>
                          </a:solidFill>
                          <a:latin typeface="Georgia"/>
                          <a:ea typeface="Georgia"/>
                          <a:cs typeface="Georgia"/>
                          <a:sym typeface="Georgia"/>
                        </a:rPr>
                        <a:t>Programs use information from fall to engage in professional development based on program and classroom needs.</a:t>
                      </a:r>
                      <a:r>
                        <a:rPr lang="en" sz="1900" u="none" strike="noStrike" cap="none" dirty="0">
                          <a:solidFill>
                            <a:schemeClr val="bg2"/>
                          </a:solidFill>
                          <a:latin typeface="Georgia"/>
                          <a:ea typeface="Georgia"/>
                          <a:cs typeface="Georgia"/>
                        </a:rPr>
                        <a:t> </a:t>
                      </a:r>
                      <a:endParaRPr sz="1900" u="none" strike="noStrike" cap="none" dirty="0">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dirty="0">
                          <a:solidFill>
                            <a:schemeClr val="bg2"/>
                          </a:solidFill>
                          <a:latin typeface="Georgia"/>
                          <a:ea typeface="Georgia"/>
                          <a:cs typeface="Georgia"/>
                          <a:sym typeface="Georgia"/>
                        </a:rPr>
                        <a:t>Local </a:t>
                      </a:r>
                      <a:r>
                        <a:rPr lang="en" sz="1900" b="1" u="none" strike="noStrike" cap="none" dirty="0">
                          <a:solidFill>
                            <a:schemeClr val="bg2"/>
                          </a:solidFill>
                          <a:latin typeface="Georgia"/>
                          <a:ea typeface="Georgia"/>
                          <a:cs typeface="Georgia"/>
                          <a:sym typeface="Georgia"/>
                        </a:rPr>
                        <a:t>CLASS </a:t>
                      </a:r>
                      <a:r>
                        <a:rPr lang="en" sz="1900" u="none" strike="noStrike" cap="none" dirty="0">
                          <a:solidFill>
                            <a:schemeClr val="bg2"/>
                          </a:solidFill>
                          <a:latin typeface="Georgia"/>
                          <a:ea typeface="Georgia"/>
                          <a:cs typeface="Georgia"/>
                          <a:sym typeface="Georgia"/>
                        </a:rPr>
                        <a:t>observations and </a:t>
                      </a:r>
                      <a:r>
                        <a:rPr lang="en" sz="1900" b="1" u="none" strike="noStrike" cap="none" dirty="0">
                          <a:solidFill>
                            <a:schemeClr val="bg2"/>
                          </a:solidFill>
                          <a:latin typeface="Georgia"/>
                          <a:ea typeface="Georgia"/>
                          <a:cs typeface="Georgia"/>
                          <a:sym typeface="Georgia"/>
                        </a:rPr>
                        <a:t>curriculum </a:t>
                      </a:r>
                      <a:r>
                        <a:rPr lang="en" sz="1900" u="none" strike="noStrike" cap="none" dirty="0">
                          <a:solidFill>
                            <a:schemeClr val="bg2"/>
                          </a:solidFill>
                          <a:latin typeface="Georgia"/>
                          <a:ea typeface="Georgia"/>
                          <a:cs typeface="Georgia"/>
                          <a:sym typeface="Georgia"/>
                        </a:rPr>
                        <a:t>use information updated (if needed) for every classroom entered in LinkB5.</a:t>
                      </a:r>
                      <a:endParaRPr sz="1900" u="none" strike="noStrike" cap="none" dirty="0">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bl>
          </a:graphicData>
        </a:graphic>
      </p:graphicFrame>
      <p:sp>
        <p:nvSpPr>
          <p:cNvPr id="407" name="Google Shape;407;p57"/>
          <p:cNvSpPr/>
          <p:nvPr/>
        </p:nvSpPr>
        <p:spPr>
          <a:xfrm>
            <a:off x="3357006" y="5086133"/>
            <a:ext cx="8210661" cy="905600"/>
          </a:xfrm>
          <a:prstGeom prst="leftRightArrow">
            <a:avLst>
              <a:gd name="adj1" fmla="val 50000"/>
              <a:gd name="adj2" fmla="val 50000"/>
            </a:avLst>
          </a:prstGeom>
          <a:solidFill>
            <a:schemeClr val="bg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SzPts val="1200"/>
            </a:pPr>
            <a:r>
              <a:rPr lang="en" sz="1600" b="1">
                <a:solidFill>
                  <a:schemeClr val="lt1"/>
                </a:solidFill>
                <a:latin typeface="Georgia"/>
                <a:ea typeface="Georgia"/>
                <a:cs typeface="Georgia"/>
                <a:sym typeface="Georgia"/>
              </a:rPr>
              <a:t>Measurement, Feedback, and Support for Every Classroom</a:t>
            </a:r>
            <a:endParaRPr sz="1600" b="1">
              <a:solidFill>
                <a:schemeClr val="lt1"/>
              </a:solidFill>
              <a:latin typeface="Georgia"/>
              <a:ea typeface="Georgia"/>
              <a:cs typeface="Georgia"/>
              <a:sym typeface="Georgia"/>
            </a:endParaRPr>
          </a:p>
        </p:txBody>
      </p:sp>
      <p:sp>
        <p:nvSpPr>
          <p:cNvPr id="408" name="Google Shape;408;p57"/>
          <p:cNvSpPr/>
          <p:nvPr/>
        </p:nvSpPr>
        <p:spPr>
          <a:xfrm>
            <a:off x="381547" y="5086125"/>
            <a:ext cx="2981200" cy="905600"/>
          </a:xfrm>
          <a:prstGeom prst="leftRightArrow">
            <a:avLst>
              <a:gd name="adj1" fmla="val 50000"/>
              <a:gd name="adj2" fmla="val 50000"/>
            </a:avLst>
          </a:prstGeom>
          <a:solidFill>
            <a:schemeClr val="bg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SzPts val="1200"/>
            </a:pPr>
            <a:r>
              <a:rPr lang="en" sz="1600" b="1" dirty="0">
                <a:solidFill>
                  <a:schemeClr val="lt1"/>
                </a:solidFill>
                <a:latin typeface="Georgia"/>
                <a:ea typeface="Georgia"/>
                <a:cs typeface="Georgia"/>
                <a:sym typeface="Georgia"/>
              </a:rPr>
              <a:t>Reflect and Prepare</a:t>
            </a:r>
            <a:endParaRPr sz="1600" b="1" dirty="0">
              <a:solidFill>
                <a:schemeClr val="lt1"/>
              </a:solidFill>
              <a:latin typeface="Georgia"/>
              <a:ea typeface="Georgia"/>
              <a:cs typeface="Georgia"/>
              <a:sym typeface="Georgia"/>
            </a:endParaRPr>
          </a:p>
        </p:txBody>
      </p:sp>
      <p:sp>
        <p:nvSpPr>
          <p:cNvPr id="409" name="Google Shape;409;p57"/>
          <p:cNvSpPr txBox="1">
            <a:spLocks noGrp="1"/>
          </p:cNvSpPr>
          <p:nvPr>
            <p:ph type="body" idx="1"/>
          </p:nvPr>
        </p:nvSpPr>
        <p:spPr>
          <a:xfrm>
            <a:off x="534271" y="1423562"/>
            <a:ext cx="11121876" cy="905600"/>
          </a:xfrm>
          <a:prstGeom prst="rect">
            <a:avLst/>
          </a:prstGeom>
          <a:noFill/>
          <a:ln>
            <a:noFill/>
          </a:ln>
        </p:spPr>
        <p:txBody>
          <a:bodyPr spcFirstLastPara="1" wrap="square" lIns="91433" tIns="45700" rIns="91433" bIns="45700" anchor="t" anchorCtr="0">
            <a:noAutofit/>
          </a:bodyPr>
          <a:lstStyle/>
          <a:p>
            <a:pPr marL="0" indent="0">
              <a:lnSpc>
                <a:spcPct val="100000"/>
              </a:lnSpc>
              <a:spcBef>
                <a:spcPts val="0"/>
              </a:spcBef>
              <a:buNone/>
            </a:pPr>
            <a:r>
              <a:rPr lang="en" sz="2000" dirty="0">
                <a:solidFill>
                  <a:schemeClr val="bg2"/>
                </a:solidFill>
                <a:latin typeface="Georgia"/>
                <a:ea typeface="Georgia"/>
                <a:cs typeface="Georgia"/>
                <a:sym typeface="Georgia"/>
              </a:rPr>
              <a:t>VQB5 uses an annual measurement and improvement cycle summarized below</a:t>
            </a:r>
            <a:r>
              <a:rPr lang="en" sz="2000" dirty="0">
                <a:solidFill>
                  <a:schemeClr val="bg2"/>
                </a:solidFill>
              </a:rPr>
              <a:t>. VDOE  and Ready Regions provide ongoing support to the field at every step in the process, gathering data and participant feedback to continually strengthen the system. </a:t>
            </a:r>
            <a:endParaRPr lang="en-US" sz="2000" dirty="0">
              <a:solidFill>
                <a:schemeClr val="bg2"/>
              </a:solidFill>
              <a:latin typeface="Georgia"/>
              <a:ea typeface="Georgia"/>
              <a:cs typeface="Georgia"/>
            </a:endParaRPr>
          </a:p>
        </p:txBody>
      </p:sp>
      <p:sp>
        <p:nvSpPr>
          <p:cNvPr id="410" name="Google Shape;410;p57"/>
          <p:cNvSpPr txBox="1"/>
          <p:nvPr/>
        </p:nvSpPr>
        <p:spPr>
          <a:xfrm>
            <a:off x="470214" y="5991725"/>
            <a:ext cx="11185933" cy="738623"/>
          </a:xfrm>
          <a:prstGeom prst="rect">
            <a:avLst/>
          </a:prstGeom>
          <a:noFill/>
          <a:ln>
            <a:noFill/>
          </a:ln>
        </p:spPr>
        <p:txBody>
          <a:bodyPr spcFirstLastPara="1" wrap="square" lIns="121900" tIns="121900" rIns="121900" bIns="121900" anchor="t" anchorCtr="0">
            <a:spAutoFit/>
          </a:bodyPr>
          <a:lstStyle/>
          <a:p>
            <a:pPr>
              <a:buSzPts val="1300"/>
            </a:pPr>
            <a:r>
              <a:rPr lang="en" sz="1600" i="1" dirty="0">
                <a:solidFill>
                  <a:schemeClr val="bg2"/>
                </a:solidFill>
                <a:latin typeface="Georgia"/>
                <a:ea typeface="Georgia"/>
                <a:cs typeface="Georgia"/>
                <a:sym typeface="Georgia"/>
              </a:rPr>
              <a:t>External CLASS observations are used at every site to gather information, support local observers, and provide additional feedback.  </a:t>
            </a:r>
            <a:endParaRPr lang="en-US" sz="1600" i="1" dirty="0">
              <a:solidFill>
                <a:schemeClr val="bg2"/>
              </a:solidFill>
              <a:latin typeface="Georgia"/>
              <a:ea typeface="Georgia"/>
              <a:cs typeface="Georgia"/>
            </a:endParaRPr>
          </a:p>
        </p:txBody>
      </p:sp>
      <p:sp>
        <p:nvSpPr>
          <p:cNvPr id="8" name="Slide Number Placeholder 2">
            <a:extLst>
              <a:ext uri="{FF2B5EF4-FFF2-40B4-BE49-F238E27FC236}">
                <a16:creationId xmlns:a16="http://schemas.microsoft.com/office/drawing/2014/main" id="{6A911017-F393-4846-8860-AEB16C99E37C}"/>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03756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71C4-035E-B1EB-CCBF-CE295C0F5A2B}"/>
              </a:ext>
            </a:extLst>
          </p:cNvPr>
          <p:cNvSpPr>
            <a:spLocks noGrp="1"/>
          </p:cNvSpPr>
          <p:nvPr>
            <p:ph type="title"/>
          </p:nvPr>
        </p:nvSpPr>
        <p:spPr/>
        <p:txBody>
          <a:bodyPr/>
          <a:lstStyle/>
          <a:p>
            <a:r>
              <a:rPr lang="en-US"/>
              <a:t>Overview of the Practice Years</a:t>
            </a:r>
          </a:p>
        </p:txBody>
      </p:sp>
    </p:spTree>
    <p:extLst>
      <p:ext uri="{BB962C8B-B14F-4D97-AF65-F5344CB8AC3E}">
        <p14:creationId xmlns:p14="http://schemas.microsoft.com/office/powerpoint/2010/main" val="150275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342D-F497-B491-13E1-CB75060A211F}"/>
              </a:ext>
            </a:extLst>
          </p:cNvPr>
          <p:cNvSpPr>
            <a:spLocks noGrp="1"/>
          </p:cNvSpPr>
          <p:nvPr>
            <p:ph type="title"/>
          </p:nvPr>
        </p:nvSpPr>
        <p:spPr/>
        <p:txBody>
          <a:bodyPr>
            <a:normAutofit/>
          </a:bodyPr>
          <a:lstStyle/>
          <a:p>
            <a:r>
              <a:rPr lang="en-US" sz="4400" dirty="0"/>
              <a:t>Successes to Build On</a:t>
            </a:r>
          </a:p>
        </p:txBody>
      </p:sp>
      <p:sp>
        <p:nvSpPr>
          <p:cNvPr id="4" name="Text Placeholder 3">
            <a:extLst>
              <a:ext uri="{FF2B5EF4-FFF2-40B4-BE49-F238E27FC236}">
                <a16:creationId xmlns:a16="http://schemas.microsoft.com/office/drawing/2014/main" id="{78423CFD-3F7F-7458-B95D-527F0937C05F}"/>
              </a:ext>
            </a:extLst>
          </p:cNvPr>
          <p:cNvSpPr>
            <a:spLocks noGrp="1"/>
          </p:cNvSpPr>
          <p:nvPr>
            <p:ph type="body" idx="1"/>
          </p:nvPr>
        </p:nvSpPr>
        <p:spPr>
          <a:xfrm>
            <a:off x="674077" y="1471961"/>
            <a:ext cx="10934343" cy="4810476"/>
          </a:xfrm>
        </p:spPr>
        <p:txBody>
          <a:bodyPr>
            <a:normAutofit lnSpcReduction="10000"/>
          </a:bodyPr>
          <a:lstStyle/>
          <a:p>
            <a:pPr marL="186055" indent="0">
              <a:lnSpc>
                <a:spcPct val="100000"/>
              </a:lnSpc>
              <a:spcBef>
                <a:spcPts val="600"/>
              </a:spcBef>
              <a:buNone/>
            </a:pPr>
            <a:r>
              <a:rPr lang="en-US" sz="2200" b="1" dirty="0">
                <a:solidFill>
                  <a:schemeClr val="bg2"/>
                </a:solidFill>
              </a:rPr>
              <a:t>Here are the key successes that Virginia should build on as it prepares for full implementation of VQB5:</a:t>
            </a:r>
          </a:p>
          <a:p>
            <a:pPr marL="643255" indent="-457200">
              <a:lnSpc>
                <a:spcPct val="100000"/>
              </a:lnSpc>
              <a:spcBef>
                <a:spcPts val="1200"/>
              </a:spcBef>
              <a:buClr>
                <a:schemeClr val="bg2"/>
              </a:buClr>
              <a:buSzPct val="80000"/>
              <a:buAutoNum type="arabicPeriod"/>
            </a:pPr>
            <a:r>
              <a:rPr lang="en-US" sz="2200" dirty="0">
                <a:solidFill>
                  <a:schemeClr val="bg2"/>
                </a:solidFill>
              </a:rPr>
              <a:t>Virginia is on track for full scale implementation by Fall 2023. </a:t>
            </a:r>
          </a:p>
          <a:p>
            <a:pPr marL="643255" indent="-457200">
              <a:lnSpc>
                <a:spcPct val="100000"/>
              </a:lnSpc>
              <a:spcBef>
                <a:spcPts val="1200"/>
              </a:spcBef>
              <a:buClr>
                <a:schemeClr val="bg2"/>
              </a:buClr>
              <a:buSzPct val="80000"/>
              <a:buAutoNum type="arabicPeriod"/>
            </a:pPr>
            <a:r>
              <a:rPr lang="en-US" sz="2200" dirty="0">
                <a:solidFill>
                  <a:schemeClr val="bg2"/>
                </a:solidFill>
              </a:rPr>
              <a:t>Teacher-child interactions are improving for all groups. </a:t>
            </a:r>
          </a:p>
          <a:p>
            <a:pPr marL="643255" indent="-457200">
              <a:lnSpc>
                <a:spcPct val="100000"/>
              </a:lnSpc>
              <a:spcBef>
                <a:spcPts val="1200"/>
              </a:spcBef>
              <a:buClr>
                <a:schemeClr val="bg2"/>
              </a:buClr>
              <a:buSzPct val="80000"/>
              <a:buAutoNum type="arabicPeriod"/>
            </a:pPr>
            <a:r>
              <a:rPr lang="en-US" sz="2200" dirty="0">
                <a:solidFill>
                  <a:schemeClr val="bg2"/>
                </a:solidFill>
              </a:rPr>
              <a:t>Virginia has increased the number of classroom observers. </a:t>
            </a:r>
          </a:p>
          <a:p>
            <a:pPr marL="643255" indent="-457200">
              <a:lnSpc>
                <a:spcPct val="100000"/>
              </a:lnSpc>
              <a:spcBef>
                <a:spcPts val="1200"/>
              </a:spcBef>
              <a:buClr>
                <a:schemeClr val="bg2"/>
              </a:buClr>
              <a:buSzPct val="80000"/>
              <a:buAutoNum type="arabicPeriod"/>
            </a:pPr>
            <a:r>
              <a:rPr lang="en-US" sz="2200" dirty="0">
                <a:solidFill>
                  <a:schemeClr val="bg2"/>
                </a:solidFill>
              </a:rPr>
              <a:t>More sites are using approved curriculum. </a:t>
            </a:r>
          </a:p>
          <a:p>
            <a:pPr marL="643255" indent="-457200">
              <a:lnSpc>
                <a:spcPct val="100000"/>
              </a:lnSpc>
              <a:spcBef>
                <a:spcPts val="1200"/>
              </a:spcBef>
              <a:buClr>
                <a:schemeClr val="bg2"/>
              </a:buClr>
              <a:buSzPct val="80000"/>
              <a:buAutoNum type="arabicPeriod"/>
            </a:pPr>
            <a:r>
              <a:rPr lang="en-US" sz="2200" dirty="0">
                <a:solidFill>
                  <a:schemeClr val="bg2"/>
                </a:solidFill>
              </a:rPr>
              <a:t>Virginia has fully established Ready Regions, the regional infrastructure needed to implement VQB5. </a:t>
            </a:r>
          </a:p>
          <a:p>
            <a:pPr marL="643255" indent="-457200">
              <a:lnSpc>
                <a:spcPct val="100000"/>
              </a:lnSpc>
              <a:spcBef>
                <a:spcPts val="1200"/>
              </a:spcBef>
              <a:buClr>
                <a:schemeClr val="bg2"/>
              </a:buClr>
              <a:buSzPct val="80000"/>
              <a:buAutoNum type="arabicPeriod"/>
            </a:pPr>
            <a:r>
              <a:rPr lang="en-US" sz="2200" dirty="0">
                <a:solidFill>
                  <a:schemeClr val="bg2"/>
                </a:solidFill>
              </a:rPr>
              <a:t>The educator incentive program, RecognizeB5, supports more child care and family day home educators.</a:t>
            </a:r>
          </a:p>
          <a:p>
            <a:pPr marL="643255" indent="-457200">
              <a:lnSpc>
                <a:spcPct val="100000"/>
              </a:lnSpc>
              <a:spcBef>
                <a:spcPts val="1200"/>
              </a:spcBef>
              <a:buClr>
                <a:schemeClr val="bg2"/>
              </a:buClr>
              <a:buSzPct val="80000"/>
              <a:buAutoNum type="arabicPeriod"/>
            </a:pPr>
            <a:r>
              <a:rPr lang="en-US" sz="2200" dirty="0">
                <a:solidFill>
                  <a:schemeClr val="bg2"/>
                </a:solidFill>
              </a:rPr>
              <a:t>There is positive support for VQB5 in the field. </a:t>
            </a:r>
          </a:p>
          <a:p>
            <a:pPr marL="643255" indent="-457200">
              <a:spcBef>
                <a:spcPts val="600"/>
              </a:spcBef>
              <a:buAutoNum type="arabicPeriod"/>
            </a:pPr>
            <a:endParaRPr lang="en-US" cap="small" dirty="0">
              <a:solidFill>
                <a:schemeClr val="accent5">
                  <a:lumMod val="50000"/>
                </a:schemeClr>
              </a:solidFill>
            </a:endParaRPr>
          </a:p>
          <a:p>
            <a:pPr marL="643255" indent="-457200">
              <a:spcBef>
                <a:spcPts val="600"/>
              </a:spcBef>
              <a:buAutoNum type="arabicPeriod"/>
            </a:pPr>
            <a:endParaRPr lang="en-US" dirty="0">
              <a:solidFill>
                <a:schemeClr val="accent5">
                  <a:lumMod val="50000"/>
                </a:schemeClr>
              </a:solidFill>
            </a:endParaRPr>
          </a:p>
          <a:p>
            <a:pPr marL="186055" indent="0">
              <a:spcBef>
                <a:spcPts val="600"/>
              </a:spcBef>
              <a:buNone/>
            </a:pPr>
            <a:endParaRPr lang="en-US" dirty="0"/>
          </a:p>
        </p:txBody>
      </p:sp>
      <p:sp>
        <p:nvSpPr>
          <p:cNvPr id="3" name="Slide Number Placeholder 2">
            <a:extLst>
              <a:ext uri="{FF2B5EF4-FFF2-40B4-BE49-F238E27FC236}">
                <a16:creationId xmlns:a16="http://schemas.microsoft.com/office/drawing/2014/main" id="{5B98F3C6-52E2-4707-B333-1671ED9E57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dirty="0"/>
          </a:p>
        </p:txBody>
      </p:sp>
    </p:spTree>
    <p:extLst>
      <p:ext uri="{BB962C8B-B14F-4D97-AF65-F5344CB8AC3E}">
        <p14:creationId xmlns:p14="http://schemas.microsoft.com/office/powerpoint/2010/main" val="68188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855E662-4912-B399-FBF8-534966532210}"/>
              </a:ext>
            </a:extLst>
          </p:cNvPr>
          <p:cNvGraphicFramePr>
            <a:graphicFrameLocks/>
          </p:cNvGraphicFramePr>
          <p:nvPr>
            <p:extLst>
              <p:ext uri="{D42A27DB-BD31-4B8C-83A1-F6EECF244321}">
                <p14:modId xmlns:p14="http://schemas.microsoft.com/office/powerpoint/2010/main" val="1541643387"/>
              </p:ext>
            </p:extLst>
          </p:nvPr>
        </p:nvGraphicFramePr>
        <p:xfrm>
          <a:off x="1173031" y="2391507"/>
          <a:ext cx="9873151" cy="44738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8A627FD-9012-0EEA-E361-502E41759260}"/>
              </a:ext>
            </a:extLst>
          </p:cNvPr>
          <p:cNvSpPr>
            <a:spLocks noGrp="1"/>
          </p:cNvSpPr>
          <p:nvPr>
            <p:ph type="title"/>
          </p:nvPr>
        </p:nvSpPr>
        <p:spPr/>
        <p:txBody>
          <a:bodyPr>
            <a:normAutofit fontScale="90000"/>
          </a:bodyPr>
          <a:lstStyle/>
          <a:p>
            <a:r>
              <a:rPr lang="en-US" sz="4900" dirty="0"/>
              <a:t>Success #1 – On Track for 100% Participation</a:t>
            </a:r>
            <a:r>
              <a:rPr lang="en-US" dirty="0"/>
              <a:t> </a:t>
            </a:r>
          </a:p>
        </p:txBody>
      </p:sp>
      <p:sp>
        <p:nvSpPr>
          <p:cNvPr id="4" name="Text Placeholder 3">
            <a:extLst>
              <a:ext uri="{FF2B5EF4-FFF2-40B4-BE49-F238E27FC236}">
                <a16:creationId xmlns:a16="http://schemas.microsoft.com/office/drawing/2014/main" id="{84F3C996-7EB7-605D-A307-56C8E29BA4AC}"/>
              </a:ext>
            </a:extLst>
          </p:cNvPr>
          <p:cNvSpPr>
            <a:spLocks noGrp="1"/>
          </p:cNvSpPr>
          <p:nvPr>
            <p:ph type="body" idx="1"/>
          </p:nvPr>
        </p:nvSpPr>
        <p:spPr>
          <a:xfrm>
            <a:off x="600075" y="1315406"/>
            <a:ext cx="11349357" cy="1041647"/>
          </a:xfrm>
        </p:spPr>
        <p:txBody>
          <a:bodyPr>
            <a:noAutofit/>
          </a:bodyPr>
          <a:lstStyle/>
          <a:p>
            <a:pPr marL="186055" indent="0">
              <a:lnSpc>
                <a:spcPct val="100000"/>
              </a:lnSpc>
              <a:spcBef>
                <a:spcPts val="1000"/>
              </a:spcBef>
              <a:buNone/>
            </a:pPr>
            <a:r>
              <a:rPr lang="en-US" sz="2200" b="1" dirty="0">
                <a:solidFill>
                  <a:schemeClr val="accent5">
                    <a:lumMod val="50000"/>
                  </a:schemeClr>
                </a:solidFill>
              </a:rPr>
              <a:t>There has been significant growth in the number of sites participating.</a:t>
            </a:r>
          </a:p>
        </p:txBody>
      </p:sp>
      <p:sp>
        <p:nvSpPr>
          <p:cNvPr id="5" name="TextBox 4">
            <a:extLst>
              <a:ext uri="{FF2B5EF4-FFF2-40B4-BE49-F238E27FC236}">
                <a16:creationId xmlns:a16="http://schemas.microsoft.com/office/drawing/2014/main" id="{81E9C271-A192-F767-2440-141DC46B035B}"/>
              </a:ext>
            </a:extLst>
          </p:cNvPr>
          <p:cNvSpPr txBox="1"/>
          <p:nvPr/>
        </p:nvSpPr>
        <p:spPr>
          <a:xfrm>
            <a:off x="8178658" y="2180303"/>
            <a:ext cx="3470617" cy="584775"/>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FFFFFF"/>
                </a:solidFill>
                <a:latin typeface="Georgia"/>
              </a:rPr>
              <a:t>Nearly 95% of all Head Start sites are in VQB5 currently.</a:t>
            </a:r>
            <a:r>
              <a:rPr lang="en-US" sz="1600" dirty="0">
                <a:solidFill>
                  <a:srgbClr val="FFFFFF"/>
                </a:solidFill>
                <a:latin typeface="Georgia"/>
              </a:rPr>
              <a:t> </a:t>
            </a:r>
            <a:endParaRPr lang="en-US" sz="1600" dirty="0">
              <a:solidFill>
                <a:srgbClr val="FFFFFF"/>
              </a:solidFill>
              <a:latin typeface="Georgia"/>
              <a:cs typeface="Arial"/>
            </a:endParaRPr>
          </a:p>
        </p:txBody>
      </p:sp>
      <p:sp>
        <p:nvSpPr>
          <p:cNvPr id="8" name="TextBox 7">
            <a:extLst>
              <a:ext uri="{FF2B5EF4-FFF2-40B4-BE49-F238E27FC236}">
                <a16:creationId xmlns:a16="http://schemas.microsoft.com/office/drawing/2014/main" id="{B9D96D76-E88E-D6ED-9FA7-CDB15F2832A2}"/>
              </a:ext>
            </a:extLst>
          </p:cNvPr>
          <p:cNvSpPr txBox="1"/>
          <p:nvPr/>
        </p:nvSpPr>
        <p:spPr>
          <a:xfrm>
            <a:off x="2209800" y="3431319"/>
            <a:ext cx="1800224" cy="830997"/>
          </a:xfrm>
          <a:prstGeom prst="rect">
            <a:avLst/>
          </a:prstGeom>
          <a:noFill/>
        </p:spPr>
        <p:txBody>
          <a:bodyPr wrap="square" rtlCol="0">
            <a:spAutoFit/>
          </a:bodyPr>
          <a:lstStyle/>
          <a:p>
            <a:pPr algn="ctr"/>
            <a:r>
              <a:rPr lang="en-US" sz="1600" b="1" dirty="0">
                <a:solidFill>
                  <a:schemeClr val="bg2"/>
                </a:solidFill>
                <a:latin typeface="Georgia" panose="02040502050405020303" pitchFamily="18" charset="0"/>
              </a:rPr>
              <a:t>77% of all FDHs are participating.</a:t>
            </a:r>
          </a:p>
        </p:txBody>
      </p:sp>
      <p:sp>
        <p:nvSpPr>
          <p:cNvPr id="9" name="TextBox 8">
            <a:extLst>
              <a:ext uri="{FF2B5EF4-FFF2-40B4-BE49-F238E27FC236}">
                <a16:creationId xmlns:a16="http://schemas.microsoft.com/office/drawing/2014/main" id="{801670D8-42B4-BBA4-69CD-AA393368FF93}"/>
              </a:ext>
            </a:extLst>
          </p:cNvPr>
          <p:cNvSpPr txBox="1"/>
          <p:nvPr/>
        </p:nvSpPr>
        <p:spPr>
          <a:xfrm>
            <a:off x="5374641" y="2055001"/>
            <a:ext cx="1800224" cy="830997"/>
          </a:xfrm>
          <a:prstGeom prst="rect">
            <a:avLst/>
          </a:prstGeom>
          <a:noFill/>
        </p:spPr>
        <p:txBody>
          <a:bodyPr wrap="square" rtlCol="0">
            <a:spAutoFit/>
          </a:bodyPr>
          <a:lstStyle/>
          <a:p>
            <a:pPr algn="ctr"/>
            <a:r>
              <a:rPr lang="en-US" sz="1600" b="1">
                <a:solidFill>
                  <a:schemeClr val="bg2"/>
                </a:solidFill>
                <a:latin typeface="Georgia" panose="02040502050405020303" pitchFamily="18" charset="0"/>
              </a:rPr>
              <a:t>71% of all Centers are participating.</a:t>
            </a:r>
          </a:p>
        </p:txBody>
      </p:sp>
      <p:sp>
        <p:nvSpPr>
          <p:cNvPr id="10" name="TextBox 9">
            <a:extLst>
              <a:ext uri="{FF2B5EF4-FFF2-40B4-BE49-F238E27FC236}">
                <a16:creationId xmlns:a16="http://schemas.microsoft.com/office/drawing/2014/main" id="{3EA6801B-2B85-2DC8-8D65-DB5E6F284B5B}"/>
              </a:ext>
            </a:extLst>
          </p:cNvPr>
          <p:cNvSpPr txBox="1"/>
          <p:nvPr/>
        </p:nvSpPr>
        <p:spPr>
          <a:xfrm>
            <a:off x="8414461" y="3111987"/>
            <a:ext cx="2501642" cy="830997"/>
          </a:xfrm>
          <a:prstGeom prst="rect">
            <a:avLst/>
          </a:prstGeom>
          <a:noFill/>
        </p:spPr>
        <p:txBody>
          <a:bodyPr wrap="square" lIns="91440" tIns="45720" rIns="91440" bIns="45720" rtlCol="0" anchor="t">
            <a:spAutoFit/>
          </a:bodyPr>
          <a:lstStyle/>
          <a:p>
            <a:pPr algn="ctr"/>
            <a:r>
              <a:rPr lang="en-US" sz="1600" b="1">
                <a:solidFill>
                  <a:schemeClr val="bg2"/>
                </a:solidFill>
                <a:latin typeface="Georgia"/>
              </a:rPr>
              <a:t>76% of all Public Schools are participating.</a:t>
            </a:r>
          </a:p>
        </p:txBody>
      </p:sp>
    </p:spTree>
    <p:extLst>
      <p:ext uri="{BB962C8B-B14F-4D97-AF65-F5344CB8AC3E}">
        <p14:creationId xmlns:p14="http://schemas.microsoft.com/office/powerpoint/2010/main" val="13069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842D-B90C-C8FE-341C-B77068D6EF9F}"/>
              </a:ext>
            </a:extLst>
          </p:cNvPr>
          <p:cNvSpPr>
            <a:spLocks noGrp="1"/>
          </p:cNvSpPr>
          <p:nvPr>
            <p:ph type="title"/>
          </p:nvPr>
        </p:nvSpPr>
        <p:spPr/>
        <p:txBody>
          <a:bodyPr>
            <a:normAutofit fontScale="90000"/>
          </a:bodyPr>
          <a:lstStyle/>
          <a:p>
            <a:r>
              <a:rPr lang="en-US" dirty="0"/>
              <a:t>Success #2 - Teacher-Child Interactions are Improving for All Age Groups</a:t>
            </a:r>
          </a:p>
        </p:txBody>
      </p:sp>
      <p:sp>
        <p:nvSpPr>
          <p:cNvPr id="4" name="Text Placeholder 3">
            <a:extLst>
              <a:ext uri="{FF2B5EF4-FFF2-40B4-BE49-F238E27FC236}">
                <a16:creationId xmlns:a16="http://schemas.microsoft.com/office/drawing/2014/main" id="{56768E99-6131-E546-195D-15A89644B327}"/>
              </a:ext>
            </a:extLst>
          </p:cNvPr>
          <p:cNvSpPr>
            <a:spLocks noGrp="1"/>
          </p:cNvSpPr>
          <p:nvPr>
            <p:ph type="body" idx="1"/>
          </p:nvPr>
        </p:nvSpPr>
        <p:spPr>
          <a:xfrm>
            <a:off x="591015" y="1483112"/>
            <a:ext cx="11017405" cy="602645"/>
          </a:xfrm>
        </p:spPr>
        <p:txBody>
          <a:bodyPr>
            <a:noAutofit/>
          </a:bodyPr>
          <a:lstStyle/>
          <a:p>
            <a:pPr marL="186055" indent="0">
              <a:lnSpc>
                <a:spcPct val="100000"/>
              </a:lnSpc>
              <a:spcBef>
                <a:spcPts val="0"/>
              </a:spcBef>
              <a:buNone/>
            </a:pPr>
            <a:r>
              <a:rPr lang="en-US" sz="2200" b="1" dirty="0">
                <a:solidFill>
                  <a:schemeClr val="accent5">
                    <a:lumMod val="50000"/>
                  </a:schemeClr>
                </a:solidFill>
              </a:rPr>
              <a:t>Local CLASS scores from Fall 2022 show an improvement in teacher-child interactions when compared to Fall 2021 scores.</a:t>
            </a:r>
            <a:endParaRPr lang="en-US" sz="2200" b="1" i="1" dirty="0">
              <a:solidFill>
                <a:schemeClr val="accent5">
                  <a:lumMod val="50000"/>
                </a:schemeClr>
              </a:solidFill>
            </a:endParaRPr>
          </a:p>
        </p:txBody>
      </p:sp>
      <p:graphicFrame>
        <p:nvGraphicFramePr>
          <p:cNvPr id="6" name="Chart 5">
            <a:extLst>
              <a:ext uri="{FF2B5EF4-FFF2-40B4-BE49-F238E27FC236}">
                <a16:creationId xmlns:a16="http://schemas.microsoft.com/office/drawing/2014/main" id="{07BA776F-9A7E-4826-8F5C-B440799E8A10}"/>
              </a:ext>
            </a:extLst>
          </p:cNvPr>
          <p:cNvGraphicFramePr>
            <a:graphicFrameLocks/>
          </p:cNvGraphicFramePr>
          <p:nvPr>
            <p:extLst>
              <p:ext uri="{D42A27DB-BD31-4B8C-83A1-F6EECF244321}">
                <p14:modId xmlns:p14="http://schemas.microsoft.com/office/powerpoint/2010/main" val="2237804784"/>
              </p:ext>
            </p:extLst>
          </p:nvPr>
        </p:nvGraphicFramePr>
        <p:xfrm>
          <a:off x="1152525" y="2299433"/>
          <a:ext cx="9667875" cy="44081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40E8141-378B-DB62-DC77-85070D8AAD42}"/>
              </a:ext>
            </a:extLst>
          </p:cNvPr>
          <p:cNvSpPr txBox="1"/>
          <p:nvPr/>
        </p:nvSpPr>
        <p:spPr>
          <a:xfrm>
            <a:off x="10228865" y="5186066"/>
            <a:ext cx="18498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Georgia"/>
              </a:rPr>
              <a:t>NOTE: These are not necessarily the same classrooms in both Fall samples.​</a:t>
            </a:r>
          </a:p>
        </p:txBody>
      </p:sp>
      <p:sp>
        <p:nvSpPr>
          <p:cNvPr id="7" name="TextBox 6">
            <a:extLst>
              <a:ext uri="{FF2B5EF4-FFF2-40B4-BE49-F238E27FC236}">
                <a16:creationId xmlns:a16="http://schemas.microsoft.com/office/drawing/2014/main" id="{0016043D-4A28-44A0-D4FF-03B89CA96118}"/>
              </a:ext>
            </a:extLst>
          </p:cNvPr>
          <p:cNvSpPr txBox="1"/>
          <p:nvPr/>
        </p:nvSpPr>
        <p:spPr>
          <a:xfrm>
            <a:off x="3133725" y="4055818"/>
            <a:ext cx="666750" cy="292388"/>
          </a:xfrm>
          <a:prstGeom prst="rect">
            <a:avLst/>
          </a:prstGeom>
          <a:noFill/>
        </p:spPr>
        <p:txBody>
          <a:bodyPr wrap="square" rtlCol="0">
            <a:spAutoFit/>
          </a:bodyPr>
          <a:lstStyle/>
          <a:p>
            <a:pPr algn="ctr"/>
            <a:r>
              <a:rPr lang="en-US" sz="1300" b="1">
                <a:solidFill>
                  <a:srgbClr val="000000"/>
                </a:solidFill>
                <a:latin typeface="Georgia" panose="02040502050405020303" pitchFamily="18" charset="0"/>
              </a:rPr>
              <a:t>1,020</a:t>
            </a:r>
          </a:p>
        </p:txBody>
      </p:sp>
      <p:sp>
        <p:nvSpPr>
          <p:cNvPr id="8" name="TextBox 7">
            <a:extLst>
              <a:ext uri="{FF2B5EF4-FFF2-40B4-BE49-F238E27FC236}">
                <a16:creationId xmlns:a16="http://schemas.microsoft.com/office/drawing/2014/main" id="{145D12BF-DD78-A3D5-39A8-5E138A09DA2D}"/>
              </a:ext>
            </a:extLst>
          </p:cNvPr>
          <p:cNvSpPr txBox="1"/>
          <p:nvPr/>
        </p:nvSpPr>
        <p:spPr>
          <a:xfrm>
            <a:off x="6197509" y="4055818"/>
            <a:ext cx="666750" cy="292388"/>
          </a:xfrm>
          <a:prstGeom prst="rect">
            <a:avLst/>
          </a:prstGeom>
          <a:noFill/>
        </p:spPr>
        <p:txBody>
          <a:bodyPr wrap="square" rtlCol="0">
            <a:spAutoFit/>
          </a:bodyPr>
          <a:lstStyle/>
          <a:p>
            <a:pPr algn="ctr"/>
            <a:r>
              <a:rPr lang="en-US" sz="1300" b="1">
                <a:latin typeface="Georgia" panose="02040502050405020303" pitchFamily="18" charset="0"/>
              </a:rPr>
              <a:t>2,198</a:t>
            </a:r>
          </a:p>
        </p:txBody>
      </p:sp>
      <p:sp>
        <p:nvSpPr>
          <p:cNvPr id="9" name="TextBox 8">
            <a:extLst>
              <a:ext uri="{FF2B5EF4-FFF2-40B4-BE49-F238E27FC236}">
                <a16:creationId xmlns:a16="http://schemas.microsoft.com/office/drawing/2014/main" id="{25907B93-A61D-AF86-E8BF-B2751D874769}"/>
              </a:ext>
            </a:extLst>
          </p:cNvPr>
          <p:cNvSpPr txBox="1"/>
          <p:nvPr/>
        </p:nvSpPr>
        <p:spPr>
          <a:xfrm>
            <a:off x="9261294" y="4055818"/>
            <a:ext cx="666750" cy="292388"/>
          </a:xfrm>
          <a:prstGeom prst="rect">
            <a:avLst/>
          </a:prstGeom>
          <a:noFill/>
        </p:spPr>
        <p:txBody>
          <a:bodyPr wrap="square" rtlCol="0">
            <a:spAutoFit/>
          </a:bodyPr>
          <a:lstStyle/>
          <a:p>
            <a:pPr algn="ctr"/>
            <a:r>
              <a:rPr lang="en-US" sz="1300" b="1">
                <a:solidFill>
                  <a:srgbClr val="000000"/>
                </a:solidFill>
                <a:latin typeface="Georgia" panose="02040502050405020303" pitchFamily="18" charset="0"/>
              </a:rPr>
              <a:t>4,538</a:t>
            </a:r>
          </a:p>
        </p:txBody>
      </p:sp>
      <p:sp>
        <p:nvSpPr>
          <p:cNvPr id="10" name="TextBox 9">
            <a:extLst>
              <a:ext uri="{FF2B5EF4-FFF2-40B4-BE49-F238E27FC236}">
                <a16:creationId xmlns:a16="http://schemas.microsoft.com/office/drawing/2014/main" id="{C67BF929-137F-0271-014D-E795D9C0EDD9}"/>
              </a:ext>
            </a:extLst>
          </p:cNvPr>
          <p:cNvSpPr txBox="1"/>
          <p:nvPr/>
        </p:nvSpPr>
        <p:spPr>
          <a:xfrm>
            <a:off x="2269943" y="4091256"/>
            <a:ext cx="666750" cy="292388"/>
          </a:xfrm>
          <a:prstGeom prst="rect">
            <a:avLst/>
          </a:prstGeom>
          <a:noFill/>
        </p:spPr>
        <p:txBody>
          <a:bodyPr wrap="square" rtlCol="0">
            <a:spAutoFit/>
          </a:bodyPr>
          <a:lstStyle/>
          <a:p>
            <a:pPr algn="ctr"/>
            <a:r>
              <a:rPr lang="en-US" sz="1300" b="1" dirty="0">
                <a:solidFill>
                  <a:schemeClr val="bg1"/>
                </a:solidFill>
                <a:latin typeface="Georgia" panose="02040502050405020303" pitchFamily="18" charset="0"/>
              </a:rPr>
              <a:t>540</a:t>
            </a:r>
          </a:p>
        </p:txBody>
      </p:sp>
      <p:sp>
        <p:nvSpPr>
          <p:cNvPr id="11" name="TextBox 10">
            <a:extLst>
              <a:ext uri="{FF2B5EF4-FFF2-40B4-BE49-F238E27FC236}">
                <a16:creationId xmlns:a16="http://schemas.microsoft.com/office/drawing/2014/main" id="{B6BEF794-524F-CF7B-DC17-E6DE6835FFDC}"/>
              </a:ext>
            </a:extLst>
          </p:cNvPr>
          <p:cNvSpPr txBox="1"/>
          <p:nvPr/>
        </p:nvSpPr>
        <p:spPr>
          <a:xfrm>
            <a:off x="5327742" y="4091256"/>
            <a:ext cx="666750" cy="292388"/>
          </a:xfrm>
          <a:prstGeom prst="rect">
            <a:avLst/>
          </a:prstGeom>
          <a:noFill/>
        </p:spPr>
        <p:txBody>
          <a:bodyPr wrap="square" rtlCol="0">
            <a:spAutoFit/>
          </a:bodyPr>
          <a:lstStyle/>
          <a:p>
            <a:pPr algn="ctr"/>
            <a:r>
              <a:rPr lang="en-US" sz="1300" b="1">
                <a:solidFill>
                  <a:schemeClr val="bg1"/>
                </a:solidFill>
                <a:latin typeface="Georgia" panose="02040502050405020303" pitchFamily="18" charset="0"/>
              </a:rPr>
              <a:t>1,188</a:t>
            </a:r>
          </a:p>
        </p:txBody>
      </p:sp>
      <p:sp>
        <p:nvSpPr>
          <p:cNvPr id="12" name="TextBox 11">
            <a:extLst>
              <a:ext uri="{FF2B5EF4-FFF2-40B4-BE49-F238E27FC236}">
                <a16:creationId xmlns:a16="http://schemas.microsoft.com/office/drawing/2014/main" id="{050A72BC-FAC0-4E7C-7770-E983969AC58B}"/>
              </a:ext>
            </a:extLst>
          </p:cNvPr>
          <p:cNvSpPr txBox="1"/>
          <p:nvPr/>
        </p:nvSpPr>
        <p:spPr>
          <a:xfrm>
            <a:off x="8385541" y="4091256"/>
            <a:ext cx="666750" cy="292388"/>
          </a:xfrm>
          <a:prstGeom prst="rect">
            <a:avLst/>
          </a:prstGeom>
          <a:noFill/>
        </p:spPr>
        <p:txBody>
          <a:bodyPr wrap="square" rtlCol="0">
            <a:spAutoFit/>
          </a:bodyPr>
          <a:lstStyle/>
          <a:p>
            <a:pPr algn="ctr"/>
            <a:r>
              <a:rPr lang="en-US" sz="1300" b="1">
                <a:solidFill>
                  <a:schemeClr val="bg1"/>
                </a:solidFill>
                <a:latin typeface="Georgia" panose="02040502050405020303" pitchFamily="18" charset="0"/>
              </a:rPr>
              <a:t>2,959</a:t>
            </a:r>
          </a:p>
        </p:txBody>
      </p:sp>
    </p:spTree>
    <p:extLst>
      <p:ext uri="{BB962C8B-B14F-4D97-AF65-F5344CB8AC3E}">
        <p14:creationId xmlns:p14="http://schemas.microsoft.com/office/powerpoint/2010/main" val="924805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0CA6-6924-2E75-3759-4C7EDB554782}"/>
              </a:ext>
            </a:extLst>
          </p:cNvPr>
          <p:cNvSpPr>
            <a:spLocks noGrp="1"/>
          </p:cNvSpPr>
          <p:nvPr>
            <p:ph type="title"/>
          </p:nvPr>
        </p:nvSpPr>
        <p:spPr/>
        <p:txBody>
          <a:bodyPr>
            <a:normAutofit/>
          </a:bodyPr>
          <a:lstStyle/>
          <a:p>
            <a:r>
              <a:rPr lang="en-US" sz="4400" dirty="0"/>
              <a:t>Success #3 - More CLASS Observers </a:t>
            </a:r>
            <a:endParaRPr lang="en-US" dirty="0"/>
          </a:p>
        </p:txBody>
      </p:sp>
      <p:pic>
        <p:nvPicPr>
          <p:cNvPr id="4" name="Picture 4">
            <a:extLst>
              <a:ext uri="{FF2B5EF4-FFF2-40B4-BE49-F238E27FC236}">
                <a16:creationId xmlns:a16="http://schemas.microsoft.com/office/drawing/2014/main" id="{71C3281C-C9CE-4316-528E-BCD56337292C}"/>
              </a:ext>
            </a:extLst>
          </p:cNvPr>
          <p:cNvPicPr>
            <a:picLocks noChangeAspect="1"/>
          </p:cNvPicPr>
          <p:nvPr/>
        </p:nvPicPr>
        <p:blipFill>
          <a:blip r:embed="rId3"/>
          <a:stretch>
            <a:fillRect/>
          </a:stretch>
        </p:blipFill>
        <p:spPr>
          <a:xfrm>
            <a:off x="2558135" y="2296463"/>
            <a:ext cx="5937920" cy="4290567"/>
          </a:xfrm>
          <a:prstGeom prst="rect">
            <a:avLst/>
          </a:prstGeom>
          <a:ln>
            <a:noFill/>
          </a:ln>
        </p:spPr>
      </p:pic>
      <p:sp>
        <p:nvSpPr>
          <p:cNvPr id="5" name="TextBox 4">
            <a:extLst>
              <a:ext uri="{FF2B5EF4-FFF2-40B4-BE49-F238E27FC236}">
                <a16:creationId xmlns:a16="http://schemas.microsoft.com/office/drawing/2014/main" id="{857E2A27-DAAA-59FE-4860-AF360AB18990}"/>
              </a:ext>
            </a:extLst>
          </p:cNvPr>
          <p:cNvSpPr txBox="1"/>
          <p:nvPr/>
        </p:nvSpPr>
        <p:spPr>
          <a:xfrm>
            <a:off x="8324030" y="5694001"/>
            <a:ext cx="3272884" cy="8617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600" i="1" dirty="0">
                <a:solidFill>
                  <a:schemeClr val="bg2"/>
                </a:solidFill>
                <a:latin typeface="Georgia"/>
              </a:rPr>
              <a:t>All Certified Observers with a Virginia Address </a:t>
            </a:r>
          </a:p>
          <a:p>
            <a:pPr algn="ctr" defTabSz="1219170">
              <a:defRPr/>
            </a:pPr>
            <a:r>
              <a:rPr lang="en-US" sz="1600" i="1" dirty="0">
                <a:solidFill>
                  <a:schemeClr val="bg2"/>
                </a:solidFill>
                <a:latin typeface="Georgia"/>
              </a:rPr>
              <a:t>(As of 12/31/22)</a:t>
            </a:r>
            <a:endParaRPr lang="en-US" sz="1600" i="1" dirty="0">
              <a:solidFill>
                <a:schemeClr val="bg2"/>
              </a:solidFill>
            </a:endParaRPr>
          </a:p>
        </p:txBody>
      </p:sp>
      <p:sp>
        <p:nvSpPr>
          <p:cNvPr id="10" name="TextBox 9">
            <a:extLst>
              <a:ext uri="{FF2B5EF4-FFF2-40B4-BE49-F238E27FC236}">
                <a16:creationId xmlns:a16="http://schemas.microsoft.com/office/drawing/2014/main" id="{2FB4D88A-E081-8320-CE32-E89E15A60F90}"/>
              </a:ext>
            </a:extLst>
          </p:cNvPr>
          <p:cNvSpPr txBox="1"/>
          <p:nvPr/>
        </p:nvSpPr>
        <p:spPr>
          <a:xfrm>
            <a:off x="4267200" y="3124200"/>
            <a:ext cx="3657600"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defRPr/>
            </a:pPr>
            <a:endParaRPr lang="en-US" sz="1867"/>
          </a:p>
        </p:txBody>
      </p:sp>
      <p:sp>
        <p:nvSpPr>
          <p:cNvPr id="3" name="TextBox 2">
            <a:extLst>
              <a:ext uri="{FF2B5EF4-FFF2-40B4-BE49-F238E27FC236}">
                <a16:creationId xmlns:a16="http://schemas.microsoft.com/office/drawing/2014/main" id="{E7A850ED-0BF0-4FE9-C193-1BD1BD30C60D}"/>
              </a:ext>
            </a:extLst>
          </p:cNvPr>
          <p:cNvSpPr txBox="1"/>
          <p:nvPr/>
        </p:nvSpPr>
        <p:spPr>
          <a:xfrm>
            <a:off x="7913843" y="2649073"/>
            <a:ext cx="1059042" cy="369332"/>
          </a:xfrm>
          <a:prstGeom prst="rect">
            <a:avLst/>
          </a:prstGeom>
          <a:solidFill>
            <a:schemeClr val="accent4">
              <a:lumMod val="20000"/>
              <a:lumOff val="80000"/>
            </a:schemeClr>
          </a:solidFill>
          <a:ln>
            <a:solidFill>
              <a:srgbClr val="000305"/>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600" b="1">
                <a:latin typeface="Georgia"/>
              </a:rPr>
              <a:t>1,148</a:t>
            </a:r>
          </a:p>
        </p:txBody>
      </p:sp>
      <p:sp>
        <p:nvSpPr>
          <p:cNvPr id="6" name="TextBox 5">
            <a:extLst>
              <a:ext uri="{FF2B5EF4-FFF2-40B4-BE49-F238E27FC236}">
                <a16:creationId xmlns:a16="http://schemas.microsoft.com/office/drawing/2014/main" id="{AFE1DC3E-0CA6-F73C-E4BC-A2C86E01711A}"/>
              </a:ext>
            </a:extLst>
          </p:cNvPr>
          <p:cNvSpPr txBox="1"/>
          <p:nvPr/>
        </p:nvSpPr>
        <p:spPr>
          <a:xfrm>
            <a:off x="7976225" y="3882925"/>
            <a:ext cx="968992" cy="369332"/>
          </a:xfrm>
          <a:prstGeom prst="rect">
            <a:avLst/>
          </a:prstGeom>
          <a:solidFill>
            <a:schemeClr val="accent2">
              <a:lumMod val="20000"/>
              <a:lumOff val="80000"/>
            </a:schemeClr>
          </a:solidFill>
          <a:ln>
            <a:solidFill>
              <a:srgbClr val="000305"/>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600" b="1" dirty="0">
                <a:latin typeface="Georgia"/>
              </a:rPr>
              <a:t>573</a:t>
            </a:r>
          </a:p>
        </p:txBody>
      </p:sp>
      <p:sp>
        <p:nvSpPr>
          <p:cNvPr id="11" name="TextBox 10">
            <a:extLst>
              <a:ext uri="{FF2B5EF4-FFF2-40B4-BE49-F238E27FC236}">
                <a16:creationId xmlns:a16="http://schemas.microsoft.com/office/drawing/2014/main" id="{328F5FC8-DC66-2741-3000-8236E4116B7B}"/>
              </a:ext>
            </a:extLst>
          </p:cNvPr>
          <p:cNvSpPr txBox="1"/>
          <p:nvPr/>
        </p:nvSpPr>
        <p:spPr>
          <a:xfrm>
            <a:off x="7974691" y="4460149"/>
            <a:ext cx="968992" cy="369332"/>
          </a:xfrm>
          <a:prstGeom prst="rect">
            <a:avLst/>
          </a:prstGeom>
          <a:solidFill>
            <a:srgbClr val="D7F5B5"/>
          </a:solidFill>
          <a:ln>
            <a:solidFill>
              <a:srgbClr val="000305"/>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600" b="1">
                <a:latin typeface="Georgia" panose="02040502050405020303" pitchFamily="18" charset="0"/>
              </a:rPr>
              <a:t>422</a:t>
            </a:r>
          </a:p>
        </p:txBody>
      </p:sp>
      <p:sp>
        <p:nvSpPr>
          <p:cNvPr id="13" name="Text Placeholder 3">
            <a:extLst>
              <a:ext uri="{FF2B5EF4-FFF2-40B4-BE49-F238E27FC236}">
                <a16:creationId xmlns:a16="http://schemas.microsoft.com/office/drawing/2014/main" id="{99195402-69AF-B1A5-1E2C-1A8B452D68C5}"/>
              </a:ext>
            </a:extLst>
          </p:cNvPr>
          <p:cNvSpPr>
            <a:spLocks noGrp="1"/>
          </p:cNvSpPr>
          <p:nvPr>
            <p:ph type="body" idx="1"/>
          </p:nvPr>
        </p:nvSpPr>
        <p:spPr>
          <a:xfrm>
            <a:off x="595086" y="1473447"/>
            <a:ext cx="11001828" cy="761757"/>
          </a:xfrm>
        </p:spPr>
        <p:txBody>
          <a:bodyPr>
            <a:noAutofit/>
          </a:bodyPr>
          <a:lstStyle/>
          <a:p>
            <a:pPr marL="186055" indent="0">
              <a:lnSpc>
                <a:spcPct val="100000"/>
              </a:lnSpc>
              <a:spcBef>
                <a:spcPts val="0"/>
              </a:spcBef>
              <a:buNone/>
            </a:pPr>
            <a:r>
              <a:rPr lang="en" sz="2200" b="1" dirty="0">
                <a:solidFill>
                  <a:schemeClr val="bg2"/>
                </a:solidFill>
              </a:rPr>
              <a:t>Virginia has significantly increased the number of certified CLASS observers to support local implementation of the statewide VQB5.</a:t>
            </a:r>
            <a:endParaRPr lang="en-US" b="1" dirty="0">
              <a:solidFill>
                <a:schemeClr val="bg2"/>
              </a:solidFill>
            </a:endParaRPr>
          </a:p>
        </p:txBody>
      </p:sp>
    </p:spTree>
    <p:extLst>
      <p:ext uri="{BB962C8B-B14F-4D97-AF65-F5344CB8AC3E}">
        <p14:creationId xmlns:p14="http://schemas.microsoft.com/office/powerpoint/2010/main" val="213341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AA38-1A22-84AF-B3A9-BEC52AE201B6}"/>
              </a:ext>
            </a:extLst>
          </p:cNvPr>
          <p:cNvSpPr>
            <a:spLocks noGrp="1"/>
          </p:cNvSpPr>
          <p:nvPr>
            <p:ph type="title"/>
          </p:nvPr>
        </p:nvSpPr>
        <p:spPr/>
        <p:txBody>
          <a:bodyPr/>
          <a:lstStyle/>
          <a:p>
            <a:r>
              <a:rPr lang="en-US" sz="4400" dirty="0"/>
              <a:t>Success #3 - More CLASS Observers</a:t>
            </a:r>
            <a:r>
              <a:rPr lang="en-US" dirty="0"/>
              <a:t> </a:t>
            </a:r>
          </a:p>
        </p:txBody>
      </p:sp>
      <p:sp>
        <p:nvSpPr>
          <p:cNvPr id="4" name="Text Placeholder 3">
            <a:extLst>
              <a:ext uri="{FF2B5EF4-FFF2-40B4-BE49-F238E27FC236}">
                <a16:creationId xmlns:a16="http://schemas.microsoft.com/office/drawing/2014/main" id="{97AE3768-BE6E-842D-C951-3C8BDF24C0DA}"/>
              </a:ext>
            </a:extLst>
          </p:cNvPr>
          <p:cNvSpPr>
            <a:spLocks noGrp="1"/>
          </p:cNvSpPr>
          <p:nvPr>
            <p:ph type="body" idx="1"/>
          </p:nvPr>
        </p:nvSpPr>
        <p:spPr>
          <a:xfrm>
            <a:off x="595086" y="1377008"/>
            <a:ext cx="11001828" cy="990575"/>
          </a:xfrm>
        </p:spPr>
        <p:txBody>
          <a:bodyPr>
            <a:noAutofit/>
          </a:bodyPr>
          <a:lstStyle/>
          <a:p>
            <a:pPr marL="186055" indent="0">
              <a:lnSpc>
                <a:spcPct val="100000"/>
              </a:lnSpc>
              <a:spcBef>
                <a:spcPts val="0"/>
              </a:spcBef>
              <a:buNone/>
            </a:pPr>
            <a:r>
              <a:rPr lang="en" sz="2200" b="1" dirty="0">
                <a:solidFill>
                  <a:schemeClr val="accent5">
                    <a:lumMod val="50000"/>
                  </a:schemeClr>
                </a:solidFill>
              </a:rPr>
              <a:t>Virginia's current number of observers, and the age-levels for which they’re certified, nearly mirrors the age-level distribution of classrooms.</a:t>
            </a:r>
            <a:endParaRPr lang="en-US" b="1" dirty="0">
              <a:solidFill>
                <a:schemeClr val="accent5">
                  <a:lumMod val="50000"/>
                </a:schemeClr>
              </a:solidFill>
            </a:endParaRPr>
          </a:p>
        </p:txBody>
      </p:sp>
      <p:graphicFrame>
        <p:nvGraphicFramePr>
          <p:cNvPr id="6" name="Chart 5">
            <a:extLst>
              <a:ext uri="{FF2B5EF4-FFF2-40B4-BE49-F238E27FC236}">
                <a16:creationId xmlns:a16="http://schemas.microsoft.com/office/drawing/2014/main" id="{92CB4F76-431F-D074-D881-314E27C45838}"/>
              </a:ext>
            </a:extLst>
          </p:cNvPr>
          <p:cNvGraphicFramePr>
            <a:graphicFrameLocks/>
          </p:cNvGraphicFramePr>
          <p:nvPr>
            <p:extLst>
              <p:ext uri="{D42A27DB-BD31-4B8C-83A1-F6EECF244321}">
                <p14:modId xmlns:p14="http://schemas.microsoft.com/office/powerpoint/2010/main" val="3134080520"/>
              </p:ext>
            </p:extLst>
          </p:nvPr>
        </p:nvGraphicFramePr>
        <p:xfrm>
          <a:off x="1548605" y="2291727"/>
          <a:ext cx="9094789" cy="4208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932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6FA5-A7C2-2C3C-25C6-6EDF6ACB72A1}"/>
              </a:ext>
            </a:extLst>
          </p:cNvPr>
          <p:cNvSpPr>
            <a:spLocks noGrp="1"/>
          </p:cNvSpPr>
          <p:nvPr>
            <p:ph type="title"/>
          </p:nvPr>
        </p:nvSpPr>
        <p:spPr/>
        <p:txBody>
          <a:bodyPr>
            <a:normAutofit/>
          </a:bodyPr>
          <a:lstStyle/>
          <a:p>
            <a:r>
              <a:rPr lang="en-US" sz="4400" dirty="0"/>
              <a:t>Success #4 – More Use of Curriculum</a:t>
            </a:r>
          </a:p>
        </p:txBody>
      </p:sp>
      <p:sp>
        <p:nvSpPr>
          <p:cNvPr id="4" name="Text Placeholder 3">
            <a:extLst>
              <a:ext uri="{FF2B5EF4-FFF2-40B4-BE49-F238E27FC236}">
                <a16:creationId xmlns:a16="http://schemas.microsoft.com/office/drawing/2014/main" id="{D6964C9A-88D4-2EEA-760E-61D8BDBDC8F7}"/>
              </a:ext>
            </a:extLst>
          </p:cNvPr>
          <p:cNvSpPr>
            <a:spLocks noGrp="1"/>
          </p:cNvSpPr>
          <p:nvPr>
            <p:ph type="body" idx="1"/>
          </p:nvPr>
        </p:nvSpPr>
        <p:spPr>
          <a:xfrm>
            <a:off x="591015" y="1449659"/>
            <a:ext cx="11481715" cy="869093"/>
          </a:xfrm>
        </p:spPr>
        <p:txBody>
          <a:bodyPr>
            <a:noAutofit/>
          </a:bodyPr>
          <a:lstStyle/>
          <a:p>
            <a:pPr marL="186055" indent="0">
              <a:lnSpc>
                <a:spcPct val="100000"/>
              </a:lnSpc>
              <a:spcBef>
                <a:spcPts val="0"/>
              </a:spcBef>
              <a:buNone/>
            </a:pPr>
            <a:r>
              <a:rPr lang="en-US" sz="2200" b="1" dirty="0">
                <a:solidFill>
                  <a:schemeClr val="bg2"/>
                </a:solidFill>
              </a:rPr>
              <a:t>Use of an approved curriculum increased across all site types during Practice Year 1, with the greatest increase in family day homes and child care. </a:t>
            </a:r>
            <a:endParaRPr lang="en-US" sz="2200" dirty="0">
              <a:solidFill>
                <a:schemeClr val="bg2"/>
              </a:solidFill>
            </a:endParaRPr>
          </a:p>
          <a:p>
            <a:pPr marL="608965" indent="0">
              <a:lnSpc>
                <a:spcPct val="100000"/>
              </a:lnSpc>
              <a:spcBef>
                <a:spcPts val="0"/>
              </a:spcBef>
            </a:pPr>
            <a:endParaRPr lang="en-US" sz="2000" b="1" dirty="0">
              <a:solidFill>
                <a:schemeClr val="accent5">
                  <a:lumMod val="50000"/>
                </a:schemeClr>
              </a:solidFill>
            </a:endParaRPr>
          </a:p>
        </p:txBody>
      </p:sp>
      <p:graphicFrame>
        <p:nvGraphicFramePr>
          <p:cNvPr id="6" name="Chart 5">
            <a:extLst>
              <a:ext uri="{FF2B5EF4-FFF2-40B4-BE49-F238E27FC236}">
                <a16:creationId xmlns:a16="http://schemas.microsoft.com/office/drawing/2014/main" id="{5F21BB94-6E62-EAA6-1603-6CC71E950804}"/>
              </a:ext>
            </a:extLst>
          </p:cNvPr>
          <p:cNvGraphicFramePr>
            <a:graphicFrameLocks/>
          </p:cNvGraphicFramePr>
          <p:nvPr>
            <p:extLst>
              <p:ext uri="{D42A27DB-BD31-4B8C-83A1-F6EECF244321}">
                <p14:modId xmlns:p14="http://schemas.microsoft.com/office/powerpoint/2010/main" val="3672561021"/>
              </p:ext>
            </p:extLst>
          </p:nvPr>
        </p:nvGraphicFramePr>
        <p:xfrm>
          <a:off x="2029424" y="2291664"/>
          <a:ext cx="8199065" cy="434004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DD7B3410-8FA6-4A21-B57A-48A0082ED2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Tree>
    <p:extLst>
      <p:ext uri="{BB962C8B-B14F-4D97-AF65-F5344CB8AC3E}">
        <p14:creationId xmlns:p14="http://schemas.microsoft.com/office/powerpoint/2010/main" val="237861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200722" y="0"/>
            <a:ext cx="12392722" cy="1324000"/>
          </a:xfrm>
          <a:prstGeom prst="rect">
            <a:avLst/>
          </a:prstGeom>
        </p:spPr>
        <p:txBody>
          <a:bodyPr spcFirstLastPara="1" wrap="square" lIns="822967" tIns="45700" rIns="91433" bIns="45700" anchor="b" anchorCtr="0">
            <a:normAutofit/>
          </a:bodyPr>
          <a:lstStyle/>
          <a:p>
            <a:r>
              <a:rPr lang="en" sz="4400" dirty="0"/>
              <a:t>Success #5 - Ready Regions are Leading</a:t>
            </a:r>
          </a:p>
        </p:txBody>
      </p:sp>
      <p:sp>
        <p:nvSpPr>
          <p:cNvPr id="357" name="Google Shape;357;p52"/>
          <p:cNvSpPr txBox="1">
            <a:spLocks noGrp="1"/>
          </p:cNvSpPr>
          <p:nvPr>
            <p:ph type="body" idx="1"/>
          </p:nvPr>
        </p:nvSpPr>
        <p:spPr>
          <a:xfrm>
            <a:off x="624469" y="2307743"/>
            <a:ext cx="7856029" cy="4122685"/>
          </a:xfrm>
          <a:prstGeom prst="rect">
            <a:avLst/>
          </a:prstGeom>
        </p:spPr>
        <p:txBody>
          <a:bodyPr spcFirstLastPara="1" wrap="square" lIns="91433" tIns="45700" rIns="91433" bIns="45700" anchor="t" anchorCtr="0">
            <a:noAutofit/>
          </a:bodyPr>
          <a:lstStyle/>
          <a:p>
            <a:pPr marL="109855" indent="0">
              <a:lnSpc>
                <a:spcPct val="100000"/>
              </a:lnSpc>
              <a:spcBef>
                <a:spcPts val="0"/>
              </a:spcBef>
              <a:buClr>
                <a:srgbClr val="000000"/>
              </a:buClr>
              <a:buSzPts val="1500"/>
              <a:buNone/>
            </a:pPr>
            <a:r>
              <a:rPr lang="en" sz="2200" dirty="0">
                <a:solidFill>
                  <a:schemeClr val="bg2"/>
                </a:solidFill>
                <a:latin typeface="Georgia"/>
                <a:ea typeface="Georgia"/>
                <a:cs typeface="Georgia"/>
                <a:sym typeface="Georgia"/>
              </a:rPr>
              <a:t>Ready Regions launched in July 2022. They have: </a:t>
            </a:r>
            <a:endParaRPr lang="en" sz="2200" dirty="0">
              <a:solidFill>
                <a:schemeClr val="bg2"/>
              </a:solidFill>
              <a:latin typeface="Georgia"/>
              <a:ea typeface="Georgia"/>
              <a:cs typeface="Georgia"/>
            </a:endParaRPr>
          </a:p>
          <a:p>
            <a:pPr marL="452755" indent="-342900">
              <a:lnSpc>
                <a:spcPct val="100000"/>
              </a:lnSpc>
              <a:spcBef>
                <a:spcPts val="0"/>
              </a:spcBef>
              <a:buSzPts val="1500"/>
            </a:pPr>
            <a:r>
              <a:rPr lang="en" sz="2200" dirty="0">
                <a:solidFill>
                  <a:schemeClr val="bg2"/>
                </a:solidFill>
                <a:latin typeface="Georgia"/>
                <a:ea typeface="Georgia"/>
                <a:cs typeface="Georgia"/>
                <a:sym typeface="Georgia"/>
              </a:rPr>
              <a:t>Recruited and engaged 2,600+ sites to opt in to Practice Year 2</a:t>
            </a:r>
            <a:endParaRPr lang="en" sz="2200" dirty="0">
              <a:solidFill>
                <a:schemeClr val="bg2"/>
              </a:solidFill>
              <a:latin typeface="Georgia"/>
              <a:ea typeface="Georgia"/>
              <a:cs typeface="Georgia"/>
            </a:endParaRPr>
          </a:p>
          <a:p>
            <a:pPr marL="452755" indent="-342900">
              <a:lnSpc>
                <a:spcPct val="100000"/>
              </a:lnSpc>
              <a:spcBef>
                <a:spcPts val="0"/>
              </a:spcBef>
              <a:buSzPts val="1500"/>
            </a:pPr>
            <a:r>
              <a:rPr lang="en" sz="2200" dirty="0">
                <a:solidFill>
                  <a:schemeClr val="bg2"/>
                </a:solidFill>
                <a:latin typeface="Georgia"/>
                <a:ea typeface="Georgia"/>
                <a:cs typeface="Georgia"/>
              </a:rPr>
              <a:t>Established regional structures, staffing teams and partnerships</a:t>
            </a:r>
          </a:p>
          <a:p>
            <a:pPr marL="452755" indent="-342900">
              <a:lnSpc>
                <a:spcPct val="100000"/>
              </a:lnSpc>
              <a:spcBef>
                <a:spcPts val="0"/>
              </a:spcBef>
              <a:buSzPts val="1500"/>
            </a:pPr>
            <a:r>
              <a:rPr lang="en" sz="2200" dirty="0">
                <a:solidFill>
                  <a:schemeClr val="bg2"/>
                </a:solidFill>
                <a:latin typeface="Georgia"/>
                <a:ea typeface="Georgia"/>
                <a:cs typeface="Georgia"/>
                <a:sym typeface="Georgia"/>
              </a:rPr>
              <a:t>Completed 7,000</a:t>
            </a:r>
            <a:r>
              <a:rPr lang="en" sz="2200" dirty="0">
                <a:solidFill>
                  <a:schemeClr val="bg2"/>
                </a:solidFill>
                <a:latin typeface="Georgia"/>
                <a:ea typeface="Georgia"/>
                <a:cs typeface="Georgia"/>
              </a:rPr>
              <a:t>+ local CLASS observations in fall 2022</a:t>
            </a:r>
            <a:endParaRPr lang="en" sz="2200" dirty="0">
              <a:solidFill>
                <a:schemeClr val="bg2"/>
              </a:solidFill>
            </a:endParaRPr>
          </a:p>
          <a:p>
            <a:pPr marL="452755" indent="-342900">
              <a:lnSpc>
                <a:spcPct val="100000"/>
              </a:lnSpc>
              <a:spcBef>
                <a:spcPts val="0"/>
              </a:spcBef>
              <a:buClr>
                <a:srgbClr val="003C71"/>
              </a:buClr>
              <a:buSzPts val="1500"/>
            </a:pPr>
            <a:r>
              <a:rPr lang="en" sz="2200" dirty="0">
                <a:solidFill>
                  <a:schemeClr val="bg2"/>
                </a:solidFill>
                <a:latin typeface="Georgia"/>
                <a:ea typeface="Georgia"/>
                <a:cs typeface="Georgia"/>
              </a:rPr>
              <a:t>Supported more than 22,800 users to use LinkB5</a:t>
            </a:r>
            <a:endParaRPr lang="en" sz="2200" dirty="0">
              <a:solidFill>
                <a:schemeClr val="bg2"/>
              </a:solidFill>
              <a:latin typeface="Georgia"/>
            </a:endParaRPr>
          </a:p>
          <a:p>
            <a:pPr marL="452755" indent="-342900">
              <a:lnSpc>
                <a:spcPct val="100000"/>
              </a:lnSpc>
              <a:spcBef>
                <a:spcPts val="0"/>
              </a:spcBef>
              <a:buClr>
                <a:srgbClr val="000000"/>
              </a:buClr>
              <a:buSzPts val="1500"/>
            </a:pPr>
            <a:r>
              <a:rPr lang="en" sz="2200" dirty="0">
                <a:solidFill>
                  <a:schemeClr val="bg2"/>
                </a:solidFill>
                <a:latin typeface="Georgia"/>
                <a:ea typeface="Georgia"/>
                <a:cs typeface="Georgia"/>
              </a:rPr>
              <a:t>Hired staff to lead family engagement and coordinated enrollment efforts</a:t>
            </a:r>
            <a:endParaRPr lang="en" sz="2200" dirty="0">
              <a:solidFill>
                <a:schemeClr val="bg2"/>
              </a:solidFill>
            </a:endParaRPr>
          </a:p>
          <a:p>
            <a:pPr marL="452755" indent="-342900">
              <a:lnSpc>
                <a:spcPct val="100000"/>
              </a:lnSpc>
              <a:spcBef>
                <a:spcPts val="0"/>
              </a:spcBef>
              <a:buClr>
                <a:srgbClr val="000000"/>
              </a:buClr>
              <a:buSzPts val="1500"/>
            </a:pPr>
            <a:r>
              <a:rPr lang="en" sz="2200" dirty="0">
                <a:solidFill>
                  <a:schemeClr val="bg2"/>
                </a:solidFill>
                <a:latin typeface="Georgia"/>
                <a:ea typeface="Georgia"/>
                <a:cs typeface="Georgia"/>
              </a:rPr>
              <a:t>Engaged in frequent collaboration with state improvement partners to align professional development and prioritize supports for sites who need support the most</a:t>
            </a:r>
          </a:p>
          <a:p>
            <a:pPr marL="0" indent="0">
              <a:lnSpc>
                <a:spcPct val="100000"/>
              </a:lnSpc>
              <a:spcBef>
                <a:spcPts val="1333"/>
              </a:spcBef>
              <a:buSzPts val="852"/>
              <a:buNone/>
            </a:pPr>
            <a:endParaRPr lang="en-US" sz="2200" dirty="0">
              <a:solidFill>
                <a:srgbClr val="000000"/>
              </a:solidFill>
              <a:latin typeface="Georgia"/>
              <a:ea typeface="Georgia"/>
              <a:cs typeface="Georgia"/>
            </a:endParaRPr>
          </a:p>
          <a:p>
            <a:pPr marL="0" indent="0">
              <a:lnSpc>
                <a:spcPct val="100000"/>
              </a:lnSpc>
              <a:buSzPts val="852"/>
              <a:buNone/>
            </a:pPr>
            <a:endParaRPr lang="en-US" sz="2200" b="1" dirty="0">
              <a:solidFill>
                <a:srgbClr val="000000"/>
              </a:solidFill>
              <a:latin typeface="Georgia"/>
              <a:ea typeface="Georgia"/>
              <a:cs typeface="Georgia"/>
            </a:endParaRPr>
          </a:p>
          <a:p>
            <a:pPr marL="0" indent="0">
              <a:lnSpc>
                <a:spcPct val="100000"/>
              </a:lnSpc>
              <a:spcBef>
                <a:spcPts val="1333"/>
              </a:spcBef>
              <a:spcAft>
                <a:spcPts val="1333"/>
              </a:spcAft>
              <a:buSzPts val="852"/>
              <a:buNone/>
            </a:pPr>
            <a:endParaRPr lang="en-US" sz="2200" dirty="0">
              <a:solidFill>
                <a:srgbClr val="000000"/>
              </a:solidFill>
              <a:latin typeface="Georgia"/>
              <a:ea typeface="Georgia"/>
              <a:cs typeface="Georgia"/>
            </a:endParaRPr>
          </a:p>
        </p:txBody>
      </p:sp>
      <p:pic>
        <p:nvPicPr>
          <p:cNvPr id="358" name="Google Shape;358;p52"/>
          <p:cNvPicPr preferRelativeResize="0"/>
          <p:nvPr/>
        </p:nvPicPr>
        <p:blipFill>
          <a:blip r:embed="rId3">
            <a:alphaModFix/>
          </a:blip>
          <a:stretch>
            <a:fillRect/>
          </a:stretch>
        </p:blipFill>
        <p:spPr>
          <a:xfrm>
            <a:off x="8346341" y="2715971"/>
            <a:ext cx="3514726" cy="2169735"/>
          </a:xfrm>
          <a:prstGeom prst="rect">
            <a:avLst/>
          </a:prstGeom>
          <a:noFill/>
          <a:ln>
            <a:noFill/>
          </a:ln>
        </p:spPr>
      </p:pic>
      <p:sp>
        <p:nvSpPr>
          <p:cNvPr id="359" name="Google Shape;359;p52"/>
          <p:cNvSpPr txBox="1"/>
          <p:nvPr/>
        </p:nvSpPr>
        <p:spPr>
          <a:xfrm>
            <a:off x="624469" y="1384454"/>
            <a:ext cx="10950498" cy="923289"/>
          </a:xfrm>
          <a:prstGeom prst="rect">
            <a:avLst/>
          </a:prstGeom>
          <a:noFill/>
          <a:ln>
            <a:noFill/>
          </a:ln>
        </p:spPr>
        <p:txBody>
          <a:bodyPr spcFirstLastPara="1" wrap="square" lIns="121900" tIns="121900" rIns="121900" bIns="121900" anchor="t" anchorCtr="0">
            <a:spAutoFit/>
          </a:bodyPr>
          <a:lstStyle/>
          <a:p>
            <a:pPr>
              <a:buSzPts val="1400"/>
            </a:pPr>
            <a:r>
              <a:rPr lang="en" sz="2200" b="1" dirty="0">
                <a:solidFill>
                  <a:schemeClr val="bg2"/>
                </a:solidFill>
                <a:latin typeface="Georgia"/>
                <a:ea typeface="Georgia"/>
                <a:cs typeface="Georgia"/>
                <a:sym typeface="Georgia"/>
              </a:rPr>
              <a:t>Ready Regions are established and providing VQB5 coordination, accountability, and family engagement statewide.</a:t>
            </a:r>
            <a:endParaRPr lang="en" sz="2200" b="1" dirty="0">
              <a:solidFill>
                <a:schemeClr val="bg2"/>
              </a:solidFill>
              <a:latin typeface="Georgia"/>
              <a:ea typeface="Calibri"/>
              <a:cs typeface="Calibri"/>
            </a:endParaRPr>
          </a:p>
        </p:txBody>
      </p:sp>
      <p:sp>
        <p:nvSpPr>
          <p:cNvPr id="360" name="Google Shape;360;p52"/>
          <p:cNvSpPr txBox="1"/>
          <p:nvPr/>
        </p:nvSpPr>
        <p:spPr>
          <a:xfrm>
            <a:off x="8813067" y="5293934"/>
            <a:ext cx="3048000" cy="553957"/>
          </a:xfrm>
          <a:prstGeom prst="rect">
            <a:avLst/>
          </a:prstGeom>
          <a:noFill/>
          <a:ln>
            <a:noFill/>
          </a:ln>
        </p:spPr>
        <p:txBody>
          <a:bodyPr spcFirstLastPara="1" wrap="square" lIns="121900" tIns="121900" rIns="121900" bIns="121900" anchor="t" anchorCtr="0">
            <a:spAutoFit/>
          </a:bodyPr>
          <a:lstStyle/>
          <a:p>
            <a:r>
              <a:rPr lang="en" sz="2000" u="sng">
                <a:solidFill>
                  <a:schemeClr val="hlink"/>
                </a:solidFill>
                <a:latin typeface="Georgia"/>
                <a:ea typeface="Georgia"/>
                <a:cs typeface="Georgia"/>
                <a:sym typeface="Georgia"/>
                <a:hlinkClick r:id="rId4"/>
              </a:rPr>
              <a:t>Ready Regions Website</a:t>
            </a:r>
            <a:endParaRPr sz="2000">
              <a:latin typeface="Georgia"/>
              <a:ea typeface="Georgia"/>
              <a:cs typeface="Georgia"/>
              <a:sym typeface="Georgia"/>
            </a:endParaRPr>
          </a:p>
        </p:txBody>
      </p:sp>
    </p:spTree>
    <p:extLst>
      <p:ext uri="{BB962C8B-B14F-4D97-AF65-F5344CB8AC3E}">
        <p14:creationId xmlns:p14="http://schemas.microsoft.com/office/powerpoint/2010/main" val="424825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AE64-F691-1C41-43F4-0D929B488A8F}"/>
              </a:ext>
            </a:extLst>
          </p:cNvPr>
          <p:cNvSpPr>
            <a:spLocks noGrp="1"/>
          </p:cNvSpPr>
          <p:nvPr>
            <p:ph type="title"/>
          </p:nvPr>
        </p:nvSpPr>
        <p:spPr/>
        <p:txBody>
          <a:bodyPr>
            <a:normAutofit/>
          </a:bodyPr>
          <a:lstStyle/>
          <a:p>
            <a:r>
              <a:rPr lang="en-US" sz="4400" dirty="0"/>
              <a:t>Success #6 – RecognizeB5</a:t>
            </a:r>
          </a:p>
        </p:txBody>
      </p:sp>
      <p:pic>
        <p:nvPicPr>
          <p:cNvPr id="5" name="Picture 4" descr="Map&#10;&#10;Description automatically generated with medium confidence">
            <a:extLst>
              <a:ext uri="{FF2B5EF4-FFF2-40B4-BE49-F238E27FC236}">
                <a16:creationId xmlns:a16="http://schemas.microsoft.com/office/drawing/2014/main" id="{9960E870-2FD0-ECB7-C806-38261D530FF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2163" t="1576" r="4575" b="14763"/>
          <a:stretch/>
        </p:blipFill>
        <p:spPr>
          <a:xfrm>
            <a:off x="409648" y="2034475"/>
            <a:ext cx="11264488" cy="4826525"/>
          </a:xfrm>
          <a:prstGeom prst="rect">
            <a:avLst/>
          </a:prstGeom>
          <a:ln>
            <a:noFill/>
          </a:ln>
        </p:spPr>
      </p:pic>
      <p:sp>
        <p:nvSpPr>
          <p:cNvPr id="31" name="Google Shape;136;p16">
            <a:extLst>
              <a:ext uri="{FF2B5EF4-FFF2-40B4-BE49-F238E27FC236}">
                <a16:creationId xmlns:a16="http://schemas.microsoft.com/office/drawing/2014/main" id="{15DCCFFB-7722-5507-2A3D-F5E77778C93C}"/>
              </a:ext>
            </a:extLst>
          </p:cNvPr>
          <p:cNvSpPr txBox="1"/>
          <p:nvPr/>
        </p:nvSpPr>
        <p:spPr>
          <a:xfrm>
            <a:off x="2747099" y="5681909"/>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771 </a:t>
            </a:r>
          </a:p>
          <a:p>
            <a:pPr marL="0" lvl="0" indent="0" algn="ctr" rtl="0">
              <a:spcBef>
                <a:spcPts val="0"/>
              </a:spcBef>
              <a:spcAft>
                <a:spcPts val="0"/>
              </a:spcAft>
              <a:buNone/>
            </a:pPr>
            <a:r>
              <a:rPr lang="en" sz="1000" b="1">
                <a:latin typeface="Georgia" panose="02040502050405020303" pitchFamily="18" charset="0"/>
                <a:ea typeface="Josefin Sans"/>
                <a:cs typeface="Josefin Sans"/>
                <a:sym typeface="Josefin Sans"/>
              </a:rPr>
              <a:t>EDUCATORS AWARDED</a:t>
            </a:r>
            <a:endParaRPr sz="1000" b="1">
              <a:latin typeface="Georgia" panose="02040502050405020303" pitchFamily="18" charset="0"/>
              <a:ea typeface="Josefin Sans"/>
              <a:cs typeface="Josefin Sans"/>
              <a:sym typeface="Josefin Sans"/>
            </a:endParaRPr>
          </a:p>
        </p:txBody>
      </p:sp>
      <p:sp>
        <p:nvSpPr>
          <p:cNvPr id="35" name="Google Shape;136;p16">
            <a:extLst>
              <a:ext uri="{FF2B5EF4-FFF2-40B4-BE49-F238E27FC236}">
                <a16:creationId xmlns:a16="http://schemas.microsoft.com/office/drawing/2014/main" id="{EB8A3F13-23DA-C1B2-6C61-17CD8AC50993}"/>
              </a:ext>
            </a:extLst>
          </p:cNvPr>
          <p:cNvSpPr txBox="1"/>
          <p:nvPr/>
        </p:nvSpPr>
        <p:spPr>
          <a:xfrm>
            <a:off x="5849400" y="5617717"/>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686 </a:t>
            </a:r>
          </a:p>
          <a:p>
            <a:pPr marL="0" lvl="0" indent="0" algn="ctr" rtl="0">
              <a:spcBef>
                <a:spcPts val="0"/>
              </a:spcBef>
              <a:spcAft>
                <a:spcPts val="0"/>
              </a:spcAft>
              <a:buNone/>
            </a:pPr>
            <a:r>
              <a:rPr lang="en-US" sz="1000" b="1">
                <a:latin typeface="Georgia" panose="02040502050405020303" pitchFamily="18" charset="0"/>
                <a:ea typeface="Josefin Sans"/>
                <a:cs typeface="Josefin Sans"/>
                <a:sym typeface="Josefin Sans"/>
              </a:rPr>
              <a:t>EDUCATORS AWARDED</a:t>
            </a:r>
          </a:p>
        </p:txBody>
      </p:sp>
      <p:sp>
        <p:nvSpPr>
          <p:cNvPr id="37" name="Google Shape;136;p16">
            <a:extLst>
              <a:ext uri="{FF2B5EF4-FFF2-40B4-BE49-F238E27FC236}">
                <a16:creationId xmlns:a16="http://schemas.microsoft.com/office/drawing/2014/main" id="{55E37CC9-3324-3CE9-238A-5DAD0073D958}"/>
              </a:ext>
            </a:extLst>
          </p:cNvPr>
          <p:cNvSpPr txBox="1"/>
          <p:nvPr/>
        </p:nvSpPr>
        <p:spPr>
          <a:xfrm>
            <a:off x="8639876" y="6051381"/>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1,085 </a:t>
            </a:r>
          </a:p>
          <a:p>
            <a:pPr algn="ctr"/>
            <a:r>
              <a:rPr lang="en-US" sz="1000" b="1">
                <a:latin typeface="Georgia" panose="02040502050405020303" pitchFamily="18" charset="0"/>
                <a:ea typeface="Josefin Sans"/>
                <a:cs typeface="Josefin Sans"/>
                <a:sym typeface="Josefin Sans"/>
              </a:rPr>
              <a:t>EDUCATORS AWARDED</a:t>
            </a:r>
          </a:p>
        </p:txBody>
      </p:sp>
      <p:sp>
        <p:nvSpPr>
          <p:cNvPr id="39" name="Google Shape;136;p16">
            <a:extLst>
              <a:ext uri="{FF2B5EF4-FFF2-40B4-BE49-F238E27FC236}">
                <a16:creationId xmlns:a16="http://schemas.microsoft.com/office/drawing/2014/main" id="{BC2398F0-398E-F1BB-4BF4-F5CAF23FA08F}"/>
              </a:ext>
            </a:extLst>
          </p:cNvPr>
          <p:cNvSpPr txBox="1"/>
          <p:nvPr/>
        </p:nvSpPr>
        <p:spPr>
          <a:xfrm>
            <a:off x="7734476" y="5432297"/>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1,871 </a:t>
            </a:r>
            <a:endParaRPr lang="en" sz="1000" b="1">
              <a:latin typeface="Georgia" panose="02040502050405020303" pitchFamily="18" charset="0"/>
              <a:ea typeface="Josefin Sans"/>
              <a:cs typeface="Josefin Sans"/>
              <a:sym typeface="Josefin Sans"/>
            </a:endParaRPr>
          </a:p>
          <a:p>
            <a:pPr algn="ctr"/>
            <a:r>
              <a:rPr lang="en-US" sz="1000" b="1">
                <a:latin typeface="Georgia" panose="02040502050405020303" pitchFamily="18" charset="0"/>
                <a:ea typeface="Josefin Sans"/>
                <a:cs typeface="Josefin Sans"/>
                <a:sym typeface="Josefin Sans"/>
              </a:rPr>
              <a:t>EDUCATORS AWARDED</a:t>
            </a:r>
          </a:p>
        </p:txBody>
      </p:sp>
      <p:sp>
        <p:nvSpPr>
          <p:cNvPr id="41" name="Google Shape;136;p16">
            <a:extLst>
              <a:ext uri="{FF2B5EF4-FFF2-40B4-BE49-F238E27FC236}">
                <a16:creationId xmlns:a16="http://schemas.microsoft.com/office/drawing/2014/main" id="{16F9CCC0-8D62-98E1-9030-54EB7F3B7566}"/>
              </a:ext>
            </a:extLst>
          </p:cNvPr>
          <p:cNvSpPr txBox="1"/>
          <p:nvPr/>
        </p:nvSpPr>
        <p:spPr>
          <a:xfrm>
            <a:off x="8372358" y="4321201"/>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966 </a:t>
            </a:r>
          </a:p>
          <a:p>
            <a:pPr algn="ctr"/>
            <a:r>
              <a:rPr lang="en-US" sz="1000" b="1">
                <a:latin typeface="Georgia" panose="02040502050405020303" pitchFamily="18" charset="0"/>
                <a:ea typeface="Josefin Sans"/>
                <a:cs typeface="Josefin Sans"/>
                <a:sym typeface="Josefin Sans"/>
              </a:rPr>
              <a:t>EDUCATORS AWARDED</a:t>
            </a:r>
          </a:p>
        </p:txBody>
      </p:sp>
      <p:sp>
        <p:nvSpPr>
          <p:cNvPr id="43" name="Google Shape;136;p16">
            <a:extLst>
              <a:ext uri="{FF2B5EF4-FFF2-40B4-BE49-F238E27FC236}">
                <a16:creationId xmlns:a16="http://schemas.microsoft.com/office/drawing/2014/main" id="{1C42B55D-4FAA-2A04-4EAA-7E852E5AA423}"/>
              </a:ext>
            </a:extLst>
          </p:cNvPr>
          <p:cNvSpPr txBox="1"/>
          <p:nvPr/>
        </p:nvSpPr>
        <p:spPr>
          <a:xfrm>
            <a:off x="6098817" y="3934016"/>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894 </a:t>
            </a:r>
          </a:p>
          <a:p>
            <a:pPr algn="ctr"/>
            <a:r>
              <a:rPr lang="en-US" sz="1000" b="1">
                <a:latin typeface="Georgia" panose="02040502050405020303" pitchFamily="18" charset="0"/>
                <a:ea typeface="Josefin Sans"/>
                <a:cs typeface="Josefin Sans"/>
                <a:sym typeface="Josefin Sans"/>
              </a:rPr>
              <a:t>EDUCATORS AWARDED</a:t>
            </a:r>
          </a:p>
        </p:txBody>
      </p:sp>
      <p:sp>
        <p:nvSpPr>
          <p:cNvPr id="45" name="Google Shape;136;p16">
            <a:extLst>
              <a:ext uri="{FF2B5EF4-FFF2-40B4-BE49-F238E27FC236}">
                <a16:creationId xmlns:a16="http://schemas.microsoft.com/office/drawing/2014/main" id="{F33E8B69-98E1-AC0A-9870-1C89677FC96B}"/>
              </a:ext>
            </a:extLst>
          </p:cNvPr>
          <p:cNvSpPr txBox="1"/>
          <p:nvPr/>
        </p:nvSpPr>
        <p:spPr>
          <a:xfrm>
            <a:off x="7311810" y="3222563"/>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2,166 </a:t>
            </a:r>
          </a:p>
          <a:p>
            <a:pPr marL="0" lvl="0" indent="0" algn="ctr" rtl="0">
              <a:spcBef>
                <a:spcPts val="0"/>
              </a:spcBef>
              <a:spcAft>
                <a:spcPts val="0"/>
              </a:spcAft>
              <a:buNone/>
            </a:pPr>
            <a:r>
              <a:rPr lang="en-US" sz="1000" b="1">
                <a:latin typeface="Georgia" panose="02040502050405020303" pitchFamily="18" charset="0"/>
                <a:ea typeface="Josefin Sans"/>
                <a:cs typeface="Josefin Sans"/>
                <a:sym typeface="Josefin Sans"/>
              </a:rPr>
              <a:t>EDUCATORS AWARDED</a:t>
            </a:r>
          </a:p>
        </p:txBody>
      </p:sp>
      <p:sp>
        <p:nvSpPr>
          <p:cNvPr id="47" name="Google Shape;136;p16">
            <a:extLst>
              <a:ext uri="{FF2B5EF4-FFF2-40B4-BE49-F238E27FC236}">
                <a16:creationId xmlns:a16="http://schemas.microsoft.com/office/drawing/2014/main" id="{97F55D01-4527-7913-139D-C07C8C5595FB}"/>
              </a:ext>
            </a:extLst>
          </p:cNvPr>
          <p:cNvSpPr txBox="1"/>
          <p:nvPr/>
        </p:nvSpPr>
        <p:spPr>
          <a:xfrm>
            <a:off x="8254348" y="2731320"/>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2,326</a:t>
            </a:r>
          </a:p>
          <a:p>
            <a:pPr algn="ctr"/>
            <a:r>
              <a:rPr lang="en-US" sz="1000" b="1">
                <a:latin typeface="Georgia" panose="02040502050405020303" pitchFamily="18" charset="0"/>
                <a:ea typeface="Josefin Sans"/>
                <a:cs typeface="Josefin Sans"/>
                <a:sym typeface="Josefin Sans"/>
              </a:rPr>
              <a:t>EDUCATORS AWARDED</a:t>
            </a:r>
          </a:p>
        </p:txBody>
      </p:sp>
      <p:sp>
        <p:nvSpPr>
          <p:cNvPr id="3" name="Text Placeholder 2">
            <a:extLst>
              <a:ext uri="{FF2B5EF4-FFF2-40B4-BE49-F238E27FC236}">
                <a16:creationId xmlns:a16="http://schemas.microsoft.com/office/drawing/2014/main" id="{8E4F7DAA-AAD7-7A30-7E04-94BB2AF1811D}"/>
              </a:ext>
            </a:extLst>
          </p:cNvPr>
          <p:cNvSpPr>
            <a:spLocks noGrp="1"/>
          </p:cNvSpPr>
          <p:nvPr>
            <p:ph type="body" idx="1"/>
          </p:nvPr>
        </p:nvSpPr>
        <p:spPr>
          <a:xfrm>
            <a:off x="602166" y="1307030"/>
            <a:ext cx="10961650" cy="2814954"/>
          </a:xfrm>
        </p:spPr>
        <p:txBody>
          <a:bodyPr>
            <a:normAutofit/>
          </a:bodyPr>
          <a:lstStyle/>
          <a:p>
            <a:pPr marL="186055" indent="0">
              <a:lnSpc>
                <a:spcPct val="100000"/>
              </a:lnSpc>
              <a:spcBef>
                <a:spcPts val="1000"/>
              </a:spcBef>
              <a:buNone/>
            </a:pPr>
            <a:r>
              <a:rPr lang="en-US" sz="2200" b="1" dirty="0">
                <a:solidFill>
                  <a:schemeClr val="bg2"/>
                </a:solidFill>
                <a:latin typeface="Georgia"/>
              </a:rPr>
              <a:t>RecognizeB5 will distribute approximately $25M to over 11,400 early childhood educators in 2022-2023.</a:t>
            </a:r>
          </a:p>
          <a:p>
            <a:pPr marL="608965" indent="-422910"/>
            <a:endParaRPr lang="en-US" dirty="0"/>
          </a:p>
        </p:txBody>
      </p:sp>
      <p:sp>
        <p:nvSpPr>
          <p:cNvPr id="6" name="Google Shape;136;p16">
            <a:extLst>
              <a:ext uri="{FF2B5EF4-FFF2-40B4-BE49-F238E27FC236}">
                <a16:creationId xmlns:a16="http://schemas.microsoft.com/office/drawing/2014/main" id="{A365CF6D-40ED-4D45-A231-F64CBA6BC403}"/>
              </a:ext>
            </a:extLst>
          </p:cNvPr>
          <p:cNvSpPr txBox="1"/>
          <p:nvPr/>
        </p:nvSpPr>
        <p:spPr>
          <a:xfrm>
            <a:off x="4746348" y="4529231"/>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722 </a:t>
            </a:r>
          </a:p>
          <a:p>
            <a:pPr algn="ctr"/>
            <a:r>
              <a:rPr lang="en-US" sz="1000" b="1">
                <a:latin typeface="Georgia" panose="02040502050405020303" pitchFamily="18" charset="0"/>
                <a:ea typeface="Josefin Sans"/>
                <a:cs typeface="Josefin Sans"/>
                <a:sym typeface="Josefin Sans"/>
              </a:rPr>
              <a:t>EDUCATORS AWARDED</a:t>
            </a:r>
          </a:p>
        </p:txBody>
      </p:sp>
      <p:sp>
        <p:nvSpPr>
          <p:cNvPr id="4" name="Text Placeholder 2">
            <a:extLst>
              <a:ext uri="{FF2B5EF4-FFF2-40B4-BE49-F238E27FC236}">
                <a16:creationId xmlns:a16="http://schemas.microsoft.com/office/drawing/2014/main" id="{5B571408-3C9A-EBD0-FA72-12B08455A2A0}"/>
              </a:ext>
            </a:extLst>
          </p:cNvPr>
          <p:cNvSpPr txBox="1">
            <a:spLocks/>
          </p:cNvSpPr>
          <p:nvPr/>
        </p:nvSpPr>
        <p:spPr>
          <a:xfrm>
            <a:off x="654367" y="2172369"/>
            <a:ext cx="5316235" cy="195842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609585" marR="0" lvl="0" indent="-423323" algn="l" rtl="0">
              <a:lnSpc>
                <a:spcPct val="90000"/>
              </a:lnSpc>
              <a:spcBef>
                <a:spcPts val="1067"/>
              </a:spcBef>
              <a:spcAft>
                <a:spcPts val="0"/>
              </a:spcAft>
              <a:buClr>
                <a:schemeClr val="accent1"/>
              </a:buClr>
              <a:buSzPts val="1400"/>
              <a:buFont typeface="Arial"/>
              <a:buChar char="•"/>
              <a:defRPr sz="2100" b="0" i="0" u="none" strike="noStrike" cap="none">
                <a:solidFill>
                  <a:srgbClr val="555555"/>
                </a:solidFill>
                <a:latin typeface="Calibri"/>
                <a:ea typeface="Calibri"/>
                <a:cs typeface="Calibri"/>
                <a:sym typeface="Calibri"/>
              </a:defRPr>
            </a:lvl1pPr>
            <a:lvl2pPr marL="1219170" marR="0" lvl="1" indent="-423323" algn="l" rtl="0">
              <a:lnSpc>
                <a:spcPct val="90000"/>
              </a:lnSpc>
              <a:spcBef>
                <a:spcPts val="533"/>
              </a:spcBef>
              <a:spcAft>
                <a:spcPts val="0"/>
              </a:spcAft>
              <a:buClr>
                <a:schemeClr val="accent1"/>
              </a:buClr>
              <a:buSzPts val="1400"/>
              <a:buFont typeface="Calibri"/>
              <a:buChar char="-"/>
              <a:defRPr sz="1800" b="0" i="0" u="none" strike="noStrike" cap="none">
                <a:solidFill>
                  <a:srgbClr val="555555"/>
                </a:solidFill>
                <a:latin typeface="Calibri"/>
                <a:ea typeface="Calibri"/>
                <a:cs typeface="Calibri"/>
                <a:sym typeface="Calibri"/>
              </a:defRPr>
            </a:lvl2pPr>
            <a:lvl3pPr marL="1828754" marR="0" lvl="2" indent="-380990" algn="l" rtl="0">
              <a:lnSpc>
                <a:spcPct val="90000"/>
              </a:lnSpc>
              <a:spcBef>
                <a:spcPts val="533"/>
              </a:spcBef>
              <a:spcAft>
                <a:spcPts val="0"/>
              </a:spcAft>
              <a:buClr>
                <a:schemeClr val="accent1"/>
              </a:buClr>
              <a:buSzPts val="900"/>
              <a:buFont typeface="Courier New"/>
              <a:buChar char="o"/>
              <a:defRPr sz="1500" b="0" i="0" u="none" strike="noStrike" cap="none">
                <a:solidFill>
                  <a:srgbClr val="555555"/>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86055" indent="0">
              <a:buNone/>
            </a:pPr>
            <a:r>
              <a:rPr lang="en" sz="2000" kern="0" dirty="0">
                <a:solidFill>
                  <a:schemeClr val="bg2"/>
                </a:solidFill>
                <a:latin typeface="Georgia"/>
              </a:rPr>
              <a:t>RecognizeB5 awards a financial incentive ($2500 in FY23) to eligible child care and family day home teachers to help support, retain, and reward talented, yet undercompensated, early educators in non-school early learning settings.</a:t>
            </a:r>
            <a:endParaRPr lang="en-US" sz="2000" b="1" kern="0" dirty="0">
              <a:solidFill>
                <a:schemeClr val="bg2"/>
              </a:solidFill>
              <a:latin typeface="Georgia"/>
            </a:endParaRPr>
          </a:p>
          <a:p>
            <a:pPr marL="608965" indent="-422910"/>
            <a:endParaRPr lang="en-US" sz="2000" kern="0" dirty="0"/>
          </a:p>
        </p:txBody>
      </p:sp>
      <p:sp>
        <p:nvSpPr>
          <p:cNvPr id="7" name="Slide Number Placeholder 6">
            <a:extLst>
              <a:ext uri="{FF2B5EF4-FFF2-40B4-BE49-F238E27FC236}">
                <a16:creationId xmlns:a16="http://schemas.microsoft.com/office/drawing/2014/main" id="{8CABA496-6243-4EF9-B93A-CDEE84439F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Tree>
    <p:extLst>
      <p:ext uri="{BB962C8B-B14F-4D97-AF65-F5344CB8AC3E}">
        <p14:creationId xmlns:p14="http://schemas.microsoft.com/office/powerpoint/2010/main" val="3801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400" dirty="0"/>
              <a:t>Our Shared Vision</a:t>
            </a:r>
            <a:endParaRPr lang="en-US" sz="4400" dirty="0"/>
          </a:p>
        </p:txBody>
      </p:sp>
      <p:sp>
        <p:nvSpPr>
          <p:cNvPr id="313" name="Google Shape;313;p47"/>
          <p:cNvSpPr txBox="1">
            <a:spLocks noGrp="1"/>
          </p:cNvSpPr>
          <p:nvPr>
            <p:ph type="body" idx="1"/>
          </p:nvPr>
        </p:nvSpPr>
        <p:spPr>
          <a:xfrm>
            <a:off x="794959" y="1416353"/>
            <a:ext cx="7526905" cy="4138224"/>
          </a:xfrm>
          <a:prstGeom prst="rect">
            <a:avLst/>
          </a:prstGeom>
        </p:spPr>
        <p:txBody>
          <a:bodyPr spcFirstLastPara="1" wrap="square" lIns="91433" tIns="45700" rIns="91433" bIns="45700" anchor="t" anchorCtr="0">
            <a:noAutofit/>
          </a:bodyPr>
          <a:lstStyle/>
          <a:p>
            <a:pPr marL="0" indent="0">
              <a:lnSpc>
                <a:spcPct val="100000"/>
              </a:lnSpc>
              <a:spcBef>
                <a:spcPts val="1600"/>
              </a:spcBef>
              <a:buClr>
                <a:srgbClr val="000000"/>
              </a:buClr>
              <a:buSzPts val="1018"/>
              <a:buNone/>
            </a:pPr>
            <a:r>
              <a:rPr lang="en-US" sz="2000" b="1" dirty="0">
                <a:solidFill>
                  <a:schemeClr val="accent5">
                    <a:lumMod val="50000"/>
                  </a:schemeClr>
                </a:solidFill>
              </a:rPr>
              <a:t>We envision a Virginia where </a:t>
            </a:r>
            <a:r>
              <a:rPr lang="en-US" sz="2000" b="1" i="1" dirty="0">
                <a:solidFill>
                  <a:schemeClr val="accent5">
                    <a:lumMod val="50000"/>
                  </a:schemeClr>
                </a:solidFill>
              </a:rPr>
              <a:t>all </a:t>
            </a:r>
            <a:r>
              <a:rPr lang="en-US" sz="2000" b="1" dirty="0">
                <a:solidFill>
                  <a:schemeClr val="accent5">
                    <a:lumMod val="50000"/>
                  </a:schemeClr>
                </a:solidFill>
              </a:rPr>
              <a:t>children have the opportunity to enter school ready.</a:t>
            </a:r>
            <a:endParaRPr lang="en-US" dirty="0">
              <a:solidFill>
                <a:schemeClr val="accent5">
                  <a:lumMod val="50000"/>
                </a:schemeClr>
              </a:solidFill>
            </a:endParaRPr>
          </a:p>
          <a:p>
            <a:pPr marL="951865">
              <a:lnSpc>
                <a:spcPct val="100000"/>
              </a:lnSpc>
              <a:spcBef>
                <a:spcPts val="1333"/>
              </a:spcBef>
              <a:buClr>
                <a:srgbClr val="000000"/>
              </a:buClr>
              <a:buSzPts val="1600"/>
            </a:pPr>
            <a:r>
              <a:rPr lang="en-US" sz="2000" dirty="0">
                <a:solidFill>
                  <a:schemeClr val="accent5">
                    <a:lumMod val="50000"/>
                  </a:schemeClr>
                </a:solidFill>
              </a:rPr>
              <a:t>All families have affordable access to and support to choose the option that meets their unique needs. </a:t>
            </a:r>
          </a:p>
          <a:p>
            <a:pPr marL="951865">
              <a:lnSpc>
                <a:spcPct val="100000"/>
              </a:lnSpc>
              <a:spcBef>
                <a:spcPts val="1333"/>
              </a:spcBef>
              <a:buClr>
                <a:srgbClr val="000000"/>
              </a:buClr>
              <a:buSzPts val="1600"/>
            </a:pPr>
            <a:r>
              <a:rPr lang="en-US" sz="2000" dirty="0">
                <a:solidFill>
                  <a:schemeClr val="accent5">
                    <a:lumMod val="50000"/>
                  </a:schemeClr>
                </a:solidFill>
              </a:rPr>
              <a:t>All early childhood programs that take public funds benefit from measurement and supports for improvement, ensuring quality choices are available for all families.</a:t>
            </a:r>
          </a:p>
          <a:p>
            <a:pPr marL="951865">
              <a:lnSpc>
                <a:spcPct val="100000"/>
              </a:lnSpc>
              <a:spcBef>
                <a:spcPts val="1333"/>
              </a:spcBef>
              <a:buClr>
                <a:srgbClr val="000000"/>
              </a:buClr>
              <a:buSzPts val="1600"/>
            </a:pPr>
            <a:r>
              <a:rPr lang="en-US" sz="2000" dirty="0">
                <a:solidFill>
                  <a:schemeClr val="accent5">
                    <a:lumMod val="50000"/>
                  </a:schemeClr>
                </a:solidFill>
              </a:rPr>
              <a:t>Programs are rewarded for continual improvement and educators are adequately compensated.</a:t>
            </a:r>
          </a:p>
        </p:txBody>
      </p:sp>
      <p:pic>
        <p:nvPicPr>
          <p:cNvPr id="314" name="Google Shape;314;p47"/>
          <p:cNvPicPr preferRelativeResize="0"/>
          <p:nvPr/>
        </p:nvPicPr>
        <p:blipFill>
          <a:blip r:embed="rId3">
            <a:alphaModFix/>
          </a:blip>
          <a:stretch>
            <a:fillRect/>
          </a:stretch>
        </p:blipFill>
        <p:spPr>
          <a:xfrm>
            <a:off x="8321864" y="1788253"/>
            <a:ext cx="3020600" cy="3141165"/>
          </a:xfrm>
          <a:prstGeom prst="rect">
            <a:avLst/>
          </a:prstGeom>
          <a:noFill/>
          <a:ln>
            <a:noFill/>
          </a:ln>
        </p:spPr>
      </p:pic>
      <p:sp>
        <p:nvSpPr>
          <p:cNvPr id="2" name="TextBox 1">
            <a:extLst>
              <a:ext uri="{FF2B5EF4-FFF2-40B4-BE49-F238E27FC236}">
                <a16:creationId xmlns:a16="http://schemas.microsoft.com/office/drawing/2014/main" id="{20674884-57AB-4602-B452-B14B1B1EF4CC}"/>
              </a:ext>
            </a:extLst>
          </p:cNvPr>
          <p:cNvSpPr txBox="1"/>
          <p:nvPr/>
        </p:nvSpPr>
        <p:spPr>
          <a:xfrm>
            <a:off x="1424146" y="5393672"/>
            <a:ext cx="10415752" cy="1231106"/>
          </a:xfrm>
          <a:prstGeom prst="rect">
            <a:avLst/>
          </a:prstGeom>
          <a:noFill/>
        </p:spPr>
        <p:txBody>
          <a:bodyPr wrap="square" rtlCol="0">
            <a:spAutoFit/>
          </a:bodyPr>
          <a:lstStyle/>
          <a:p>
            <a:pPr marL="285750" indent="-285750">
              <a:buClr>
                <a:schemeClr val="tx1"/>
              </a:buClr>
              <a:buSzPct val="90000"/>
              <a:buFont typeface="Arial" panose="020B0604020202020204" pitchFamily="34" charset="0"/>
              <a:buChar char="•"/>
            </a:pPr>
            <a:r>
              <a:rPr lang="en-US" sz="2000" dirty="0">
                <a:solidFill>
                  <a:schemeClr val="accent5">
                    <a:lumMod val="50000"/>
                  </a:schemeClr>
                </a:solidFill>
                <a:latin typeface="Georgia" panose="02040502050405020303" pitchFamily="18" charset="0"/>
              </a:rPr>
              <a:t>Overall Virginia’s early childhood system is unified, data-driven, and resource-effective so families can work, go to school, or pursue employment and children have every opportunity to be successful.</a:t>
            </a:r>
          </a:p>
          <a:p>
            <a:endParaRPr lang="en-US" dirty="0"/>
          </a:p>
        </p:txBody>
      </p:sp>
      <p:sp>
        <p:nvSpPr>
          <p:cNvPr id="7" name="Slide Number Placeholder 2">
            <a:extLst>
              <a:ext uri="{FF2B5EF4-FFF2-40B4-BE49-F238E27FC236}">
                <a16:creationId xmlns:a16="http://schemas.microsoft.com/office/drawing/2014/main" id="{14D5C3FA-9FF4-4F93-A23A-0E860329C68A}"/>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415B-AC2B-4EBB-8E31-20E1A26E2496}"/>
              </a:ext>
            </a:extLst>
          </p:cNvPr>
          <p:cNvSpPr>
            <a:spLocks noGrp="1"/>
          </p:cNvSpPr>
          <p:nvPr>
            <p:ph type="title"/>
          </p:nvPr>
        </p:nvSpPr>
        <p:spPr/>
        <p:txBody>
          <a:bodyPr>
            <a:normAutofit/>
          </a:bodyPr>
          <a:lstStyle/>
          <a:p>
            <a:r>
              <a:rPr lang="en-US" sz="4400" dirty="0"/>
              <a:t>Success #7: Field Support for VQB5</a:t>
            </a:r>
          </a:p>
        </p:txBody>
      </p:sp>
      <p:sp>
        <p:nvSpPr>
          <p:cNvPr id="3" name="Text Placeholder 2">
            <a:extLst>
              <a:ext uri="{FF2B5EF4-FFF2-40B4-BE49-F238E27FC236}">
                <a16:creationId xmlns:a16="http://schemas.microsoft.com/office/drawing/2014/main" id="{3AA207AD-99A2-4354-A651-247C0E69D9A9}"/>
              </a:ext>
            </a:extLst>
          </p:cNvPr>
          <p:cNvSpPr>
            <a:spLocks noGrp="1"/>
          </p:cNvSpPr>
          <p:nvPr>
            <p:ph type="body" idx="1"/>
          </p:nvPr>
        </p:nvSpPr>
        <p:spPr>
          <a:xfrm>
            <a:off x="562707" y="1467144"/>
            <a:ext cx="11063948" cy="4718000"/>
          </a:xfrm>
        </p:spPr>
        <p:txBody>
          <a:bodyPr>
            <a:normAutofit/>
          </a:bodyPr>
          <a:lstStyle/>
          <a:p>
            <a:pPr marL="186055" indent="0">
              <a:buNone/>
            </a:pPr>
            <a:r>
              <a:rPr lang="en-US" sz="2400" b="1" dirty="0">
                <a:solidFill>
                  <a:schemeClr val="bg2"/>
                </a:solidFill>
              </a:rPr>
              <a:t>The field continues to express widespread support for VQB5:</a:t>
            </a:r>
            <a:endParaRPr lang="en-US" sz="2400" b="1" dirty="0">
              <a:solidFill>
                <a:schemeClr val="bg2"/>
              </a:solidFill>
              <a:latin typeface="Georgia" panose="02040502050405020303" pitchFamily="18" charset="0"/>
            </a:endParaRPr>
          </a:p>
        </p:txBody>
      </p:sp>
      <p:graphicFrame>
        <p:nvGraphicFramePr>
          <p:cNvPr id="5" name="Table 5">
            <a:extLst>
              <a:ext uri="{FF2B5EF4-FFF2-40B4-BE49-F238E27FC236}">
                <a16:creationId xmlns:a16="http://schemas.microsoft.com/office/drawing/2014/main" id="{B6B30694-2985-A310-DBB7-82C12CBC6551}"/>
              </a:ext>
            </a:extLst>
          </p:cNvPr>
          <p:cNvGraphicFramePr>
            <a:graphicFrameLocks noGrp="1"/>
          </p:cNvGraphicFramePr>
          <p:nvPr>
            <p:extLst>
              <p:ext uri="{D42A27DB-BD31-4B8C-83A1-F6EECF244321}">
                <p14:modId xmlns:p14="http://schemas.microsoft.com/office/powerpoint/2010/main" val="2418927534"/>
              </p:ext>
            </p:extLst>
          </p:nvPr>
        </p:nvGraphicFramePr>
        <p:xfrm>
          <a:off x="724344" y="2143900"/>
          <a:ext cx="11063948" cy="3962400"/>
        </p:xfrm>
        <a:graphic>
          <a:graphicData uri="http://schemas.openxmlformats.org/drawingml/2006/table">
            <a:tbl>
              <a:tblPr firstRow="1" bandRow="1">
                <a:tableStyleId>{FABFCF23-3B69-468F-B69F-88F6DE6A72F2}</a:tableStyleId>
              </a:tblPr>
              <a:tblGrid>
                <a:gridCol w="11063948">
                  <a:extLst>
                    <a:ext uri="{9D8B030D-6E8A-4147-A177-3AD203B41FA5}">
                      <a16:colId xmlns:a16="http://schemas.microsoft.com/office/drawing/2014/main" val="2329114462"/>
                    </a:ext>
                  </a:extLst>
                </a:gridCol>
              </a:tblGrid>
              <a:tr h="319615">
                <a:tc>
                  <a:txBody>
                    <a:bodyPr/>
                    <a:lstStyle/>
                    <a:p>
                      <a:r>
                        <a:rPr lang="en-US" sz="2000">
                          <a:solidFill>
                            <a:schemeClr val="bg1"/>
                          </a:solidFill>
                          <a:latin typeface="Georgia"/>
                        </a:rPr>
                        <a:t>Positive Feedback for VQB5</a:t>
                      </a:r>
                    </a:p>
                  </a:txBody>
                  <a:tcPr>
                    <a:solidFill>
                      <a:schemeClr val="accent5">
                        <a:lumMod val="50000"/>
                      </a:schemeClr>
                    </a:solidFill>
                  </a:tcPr>
                </a:tc>
                <a:extLst>
                  <a:ext uri="{0D108BD9-81ED-4DB2-BD59-A6C34878D82A}">
                    <a16:rowId xmlns:a16="http://schemas.microsoft.com/office/drawing/2014/main" val="4122850711"/>
                  </a:ext>
                </a:extLst>
              </a:tr>
              <a:tr h="370840">
                <a:tc>
                  <a:txBody>
                    <a:bodyPr/>
                    <a:lstStyle/>
                    <a:p>
                      <a:r>
                        <a:rPr lang="en-US" sz="2000">
                          <a:solidFill>
                            <a:schemeClr val="accent5">
                              <a:lumMod val="50000"/>
                            </a:schemeClr>
                          </a:solidFill>
                          <a:latin typeface="Georgia"/>
                        </a:rPr>
                        <a:t>Unified approach across all birth-to-five programs</a:t>
                      </a:r>
                    </a:p>
                  </a:txBody>
                  <a:tcPr/>
                </a:tc>
                <a:extLst>
                  <a:ext uri="{0D108BD9-81ED-4DB2-BD59-A6C34878D82A}">
                    <a16:rowId xmlns:a16="http://schemas.microsoft.com/office/drawing/2014/main" val="2387907109"/>
                  </a:ext>
                </a:extLst>
              </a:tr>
              <a:tr h="370840">
                <a:tc>
                  <a:txBody>
                    <a:bodyPr/>
                    <a:lstStyle/>
                    <a:p>
                      <a:r>
                        <a:rPr lang="en-US" sz="2000">
                          <a:solidFill>
                            <a:schemeClr val="accent5">
                              <a:lumMod val="50000"/>
                            </a:schemeClr>
                          </a:solidFill>
                          <a:latin typeface="Georgia"/>
                        </a:rPr>
                        <a:t>Individualized feedback from local and external CLASS observations</a:t>
                      </a:r>
                    </a:p>
                  </a:txBody>
                  <a:tcPr/>
                </a:tc>
                <a:extLst>
                  <a:ext uri="{0D108BD9-81ED-4DB2-BD59-A6C34878D82A}">
                    <a16:rowId xmlns:a16="http://schemas.microsoft.com/office/drawing/2014/main" val="1201720608"/>
                  </a:ext>
                </a:extLst>
              </a:tr>
              <a:tr h="370840">
                <a:tc>
                  <a:txBody>
                    <a:bodyPr/>
                    <a:lstStyle/>
                    <a:p>
                      <a:r>
                        <a:rPr lang="en-US" sz="2000">
                          <a:solidFill>
                            <a:schemeClr val="accent5">
                              <a:lumMod val="50000"/>
                            </a:schemeClr>
                          </a:solidFill>
                          <a:latin typeface="Georgia"/>
                        </a:rPr>
                        <a:t>Appreciation of increased curriculum options</a:t>
                      </a:r>
                    </a:p>
                  </a:txBody>
                  <a:tcPr/>
                </a:tc>
                <a:extLst>
                  <a:ext uri="{0D108BD9-81ED-4DB2-BD59-A6C34878D82A}">
                    <a16:rowId xmlns:a16="http://schemas.microsoft.com/office/drawing/2014/main" val="1156337300"/>
                  </a:ext>
                </a:extLst>
              </a:tr>
              <a:tr h="370839">
                <a:tc>
                  <a:txBody>
                    <a:bodyPr/>
                    <a:lstStyle/>
                    <a:p>
                      <a:pPr lvl="0">
                        <a:buNone/>
                      </a:pPr>
                      <a:r>
                        <a:rPr lang="en-US" sz="2000" dirty="0">
                          <a:solidFill>
                            <a:schemeClr val="accent5">
                              <a:lumMod val="50000"/>
                            </a:schemeClr>
                          </a:solidFill>
                          <a:latin typeface="Georgia"/>
                        </a:rPr>
                        <a:t>Sharing PY1 results privately has helped programs learn how VQB5 works </a:t>
                      </a:r>
                    </a:p>
                  </a:txBody>
                  <a:tcPr/>
                </a:tc>
                <a:extLst>
                  <a:ext uri="{0D108BD9-81ED-4DB2-BD59-A6C34878D82A}">
                    <a16:rowId xmlns:a16="http://schemas.microsoft.com/office/drawing/2014/main" val="1148098296"/>
                  </a:ext>
                </a:extLst>
              </a:tr>
              <a:tr h="370840">
                <a:tc>
                  <a:txBody>
                    <a:bodyPr/>
                    <a:lstStyle/>
                    <a:p>
                      <a:r>
                        <a:rPr lang="en-US" sz="2000">
                          <a:solidFill>
                            <a:schemeClr val="accent5">
                              <a:lumMod val="50000"/>
                            </a:schemeClr>
                          </a:solidFill>
                          <a:latin typeface="Georgia"/>
                        </a:rPr>
                        <a:t>Training and technical assistance received from regional and state partners </a:t>
                      </a:r>
                    </a:p>
                  </a:txBody>
                  <a:tcPr/>
                </a:tc>
                <a:extLst>
                  <a:ext uri="{0D108BD9-81ED-4DB2-BD59-A6C34878D82A}">
                    <a16:rowId xmlns:a16="http://schemas.microsoft.com/office/drawing/2014/main" val="1773738037"/>
                  </a:ext>
                </a:extLst>
              </a:tr>
              <a:tr h="395653">
                <a:tc>
                  <a:txBody>
                    <a:bodyPr/>
                    <a:lstStyle/>
                    <a:p>
                      <a:r>
                        <a:rPr lang="en-US" sz="2000">
                          <a:solidFill>
                            <a:schemeClr val="accent5">
                              <a:lumMod val="50000"/>
                            </a:schemeClr>
                          </a:solidFill>
                          <a:latin typeface="Georgia"/>
                        </a:rPr>
                        <a:t>Increased alignment and collaboration with improvement partners</a:t>
                      </a:r>
                    </a:p>
                  </a:txBody>
                  <a:tcPr/>
                </a:tc>
                <a:extLst>
                  <a:ext uri="{0D108BD9-81ED-4DB2-BD59-A6C34878D82A}">
                    <a16:rowId xmlns:a16="http://schemas.microsoft.com/office/drawing/2014/main" val="2538103364"/>
                  </a:ext>
                </a:extLst>
              </a:tr>
              <a:tr h="390196">
                <a:tc>
                  <a:txBody>
                    <a:bodyPr/>
                    <a:lstStyle/>
                    <a:p>
                      <a:pPr lvl="0">
                        <a:buNone/>
                      </a:pPr>
                      <a:r>
                        <a:rPr lang="en-US" sz="2000">
                          <a:solidFill>
                            <a:schemeClr val="accent5">
                              <a:lumMod val="50000"/>
                            </a:schemeClr>
                          </a:solidFill>
                          <a:latin typeface="Georgia"/>
                        </a:rPr>
                        <a:t>Having actionable data to target and prioritize supports for programs</a:t>
                      </a:r>
                    </a:p>
                  </a:txBody>
                  <a:tcPr/>
                </a:tc>
                <a:extLst>
                  <a:ext uri="{0D108BD9-81ED-4DB2-BD59-A6C34878D82A}">
                    <a16:rowId xmlns:a16="http://schemas.microsoft.com/office/drawing/2014/main" val="3528708316"/>
                  </a:ext>
                </a:extLst>
              </a:tr>
              <a:tr h="370840">
                <a:tc>
                  <a:txBody>
                    <a:bodyPr/>
                    <a:lstStyle/>
                    <a:p>
                      <a:r>
                        <a:rPr lang="en-US" sz="2000">
                          <a:solidFill>
                            <a:schemeClr val="accent5">
                              <a:lumMod val="50000"/>
                            </a:schemeClr>
                          </a:solidFill>
                          <a:latin typeface="Georgia"/>
                        </a:rPr>
                        <a:t>Financial incentive for childcare and family day homes (RecognizeB5)</a:t>
                      </a:r>
                    </a:p>
                  </a:txBody>
                  <a:tcPr/>
                </a:tc>
                <a:extLst>
                  <a:ext uri="{0D108BD9-81ED-4DB2-BD59-A6C34878D82A}">
                    <a16:rowId xmlns:a16="http://schemas.microsoft.com/office/drawing/2014/main" val="3202669228"/>
                  </a:ext>
                </a:extLst>
              </a:tr>
              <a:tr h="370839">
                <a:tc>
                  <a:txBody>
                    <a:bodyPr/>
                    <a:lstStyle/>
                    <a:p>
                      <a:pPr lvl="0">
                        <a:buNone/>
                      </a:pPr>
                      <a:r>
                        <a:rPr lang="en-US" sz="2000" dirty="0">
                          <a:solidFill>
                            <a:schemeClr val="accent5">
                              <a:lumMod val="50000"/>
                            </a:schemeClr>
                          </a:solidFill>
                          <a:latin typeface="Georgia"/>
                        </a:rPr>
                        <a:t>Overall appreciation of having the opportunity to practice and provide feedback to the state</a:t>
                      </a:r>
                    </a:p>
                  </a:txBody>
                  <a:tcPr/>
                </a:tc>
                <a:extLst>
                  <a:ext uri="{0D108BD9-81ED-4DB2-BD59-A6C34878D82A}">
                    <a16:rowId xmlns:a16="http://schemas.microsoft.com/office/drawing/2014/main" val="2889969096"/>
                  </a:ext>
                </a:extLst>
              </a:tr>
            </a:tbl>
          </a:graphicData>
        </a:graphic>
      </p:graphicFrame>
      <p:sp>
        <p:nvSpPr>
          <p:cNvPr id="4" name="Slide Number Placeholder 3">
            <a:extLst>
              <a:ext uri="{FF2B5EF4-FFF2-40B4-BE49-F238E27FC236}">
                <a16:creationId xmlns:a16="http://schemas.microsoft.com/office/drawing/2014/main" id="{2531A629-DA3F-4D8D-892F-9D26CEBA01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Tree>
    <p:extLst>
      <p:ext uri="{BB962C8B-B14F-4D97-AF65-F5344CB8AC3E}">
        <p14:creationId xmlns:p14="http://schemas.microsoft.com/office/powerpoint/2010/main" val="345830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3F77-D2E9-C88D-FA61-A8268CA1BE67}"/>
              </a:ext>
            </a:extLst>
          </p:cNvPr>
          <p:cNvSpPr>
            <a:spLocks noGrp="1"/>
          </p:cNvSpPr>
          <p:nvPr>
            <p:ph type="title"/>
          </p:nvPr>
        </p:nvSpPr>
        <p:spPr/>
        <p:txBody>
          <a:bodyPr>
            <a:normAutofit/>
          </a:bodyPr>
          <a:lstStyle/>
          <a:p>
            <a:r>
              <a:rPr lang="en-US" sz="4400" dirty="0"/>
              <a:t>Challenges to Address</a:t>
            </a:r>
          </a:p>
        </p:txBody>
      </p:sp>
      <p:sp>
        <p:nvSpPr>
          <p:cNvPr id="4" name="Text Placeholder 3">
            <a:extLst>
              <a:ext uri="{FF2B5EF4-FFF2-40B4-BE49-F238E27FC236}">
                <a16:creationId xmlns:a16="http://schemas.microsoft.com/office/drawing/2014/main" id="{A9661866-0AFD-B5AC-7A7F-B242E30168EC}"/>
              </a:ext>
            </a:extLst>
          </p:cNvPr>
          <p:cNvSpPr>
            <a:spLocks noGrp="1"/>
          </p:cNvSpPr>
          <p:nvPr>
            <p:ph type="body" idx="1"/>
          </p:nvPr>
        </p:nvSpPr>
        <p:spPr>
          <a:xfrm>
            <a:off x="595086" y="1458929"/>
            <a:ext cx="10972800" cy="4718000"/>
          </a:xfrm>
        </p:spPr>
        <p:txBody>
          <a:bodyPr>
            <a:normAutofit/>
          </a:bodyPr>
          <a:lstStyle/>
          <a:p>
            <a:pPr marL="186055" indent="0">
              <a:lnSpc>
                <a:spcPct val="100000"/>
              </a:lnSpc>
              <a:buNone/>
            </a:pPr>
            <a:r>
              <a:rPr lang="en-US" sz="2400" b="1" dirty="0">
                <a:solidFill>
                  <a:schemeClr val="bg2"/>
                </a:solidFill>
              </a:rPr>
              <a:t>Here are the key challenges that Virginia will address as it prepares for full implementation of VQB5:</a:t>
            </a:r>
            <a:endParaRPr lang="en-US" dirty="0">
              <a:solidFill>
                <a:schemeClr val="bg2"/>
              </a:solidFill>
            </a:endParaRPr>
          </a:p>
          <a:p>
            <a:pPr marL="1100455" indent="-457200">
              <a:lnSpc>
                <a:spcPct val="100000"/>
              </a:lnSpc>
              <a:buClr>
                <a:schemeClr val="bg2"/>
              </a:buClr>
              <a:buSzPct val="80000"/>
              <a:buAutoNum type="arabicPeriod"/>
            </a:pPr>
            <a:r>
              <a:rPr lang="en-US" sz="2400" dirty="0">
                <a:solidFill>
                  <a:schemeClr val="bg2"/>
                </a:solidFill>
              </a:rPr>
              <a:t>Roughly 25% of publicly-funded sites are not yet participating. </a:t>
            </a:r>
          </a:p>
          <a:p>
            <a:pPr marL="1100455" indent="-457200">
              <a:lnSpc>
                <a:spcPct val="100000"/>
              </a:lnSpc>
              <a:buClr>
                <a:schemeClr val="bg2"/>
              </a:buClr>
              <a:buSzPct val="80000"/>
              <a:buAutoNum type="arabicPeriod"/>
            </a:pPr>
            <a:r>
              <a:rPr lang="en-US" sz="2400" dirty="0">
                <a:solidFill>
                  <a:schemeClr val="bg2"/>
                </a:solidFill>
              </a:rPr>
              <a:t>Many sites were missing local observations in Practice Year 1.</a:t>
            </a:r>
          </a:p>
          <a:p>
            <a:pPr marL="1100455" indent="-457200">
              <a:lnSpc>
                <a:spcPct val="100000"/>
              </a:lnSpc>
              <a:buClr>
                <a:schemeClr val="bg2"/>
              </a:buClr>
              <a:buSzPct val="80000"/>
              <a:buAutoNum type="arabicPeriod"/>
            </a:pPr>
            <a:r>
              <a:rPr lang="en-US" sz="2400" dirty="0">
                <a:solidFill>
                  <a:schemeClr val="bg2"/>
                </a:solidFill>
              </a:rPr>
              <a:t>There are inconsistencies in local observation scores. </a:t>
            </a:r>
          </a:p>
          <a:p>
            <a:pPr marL="1100455" indent="-457200">
              <a:lnSpc>
                <a:spcPct val="100000"/>
              </a:lnSpc>
              <a:buClr>
                <a:schemeClr val="bg2"/>
              </a:buClr>
              <a:buSzPct val="80000"/>
              <a:buAutoNum type="arabicPeriod"/>
            </a:pPr>
            <a:r>
              <a:rPr lang="en-US" sz="2400" dirty="0">
                <a:solidFill>
                  <a:schemeClr val="bg2"/>
                </a:solidFill>
              </a:rPr>
              <a:t>A small percentage of sites require intensive support.</a:t>
            </a:r>
          </a:p>
          <a:p>
            <a:pPr marL="1100455" indent="-457200">
              <a:lnSpc>
                <a:spcPct val="100000"/>
              </a:lnSpc>
              <a:buClr>
                <a:schemeClr val="bg2"/>
              </a:buClr>
              <a:buSzPct val="80000"/>
              <a:buAutoNum type="arabicPeriod"/>
            </a:pPr>
            <a:r>
              <a:rPr lang="en-US" sz="2400" dirty="0">
                <a:solidFill>
                  <a:schemeClr val="bg2"/>
                </a:solidFill>
              </a:rPr>
              <a:t>There is variation in curriculum implementation by site type. </a:t>
            </a:r>
          </a:p>
          <a:p>
            <a:pPr marL="1100455" indent="-457200">
              <a:lnSpc>
                <a:spcPct val="100000"/>
              </a:lnSpc>
              <a:buClr>
                <a:schemeClr val="bg2"/>
              </a:buClr>
              <a:buSzPct val="80000"/>
              <a:buAutoNum type="arabicPeriod"/>
            </a:pPr>
            <a:r>
              <a:rPr lang="en-US" sz="2400" dirty="0">
                <a:solidFill>
                  <a:schemeClr val="bg2"/>
                </a:solidFill>
              </a:rPr>
              <a:t>Workforce challenges (e.g., teacher retention) continue to challenge quality improvement efforts. </a:t>
            </a:r>
          </a:p>
          <a:p>
            <a:pPr marL="643255" indent="-457200">
              <a:buAutoNum type="arabicPeriod"/>
            </a:pPr>
            <a:endParaRPr lang="en-US" sz="2400" b="1" dirty="0">
              <a:solidFill>
                <a:schemeClr val="accent5">
                  <a:lumMod val="50000"/>
                </a:schemeClr>
              </a:solidFill>
            </a:endParaRPr>
          </a:p>
        </p:txBody>
      </p:sp>
      <p:sp>
        <p:nvSpPr>
          <p:cNvPr id="3" name="Rectangle 2">
            <a:extLst>
              <a:ext uri="{FF2B5EF4-FFF2-40B4-BE49-F238E27FC236}">
                <a16:creationId xmlns:a16="http://schemas.microsoft.com/office/drawing/2014/main" id="{8E241B03-D30A-B77C-1170-4BB94944CC87}"/>
              </a:ext>
            </a:extLst>
          </p:cNvPr>
          <p:cNvSpPr/>
          <p:nvPr/>
        </p:nvSpPr>
        <p:spPr>
          <a:xfrm>
            <a:off x="357809" y="5898860"/>
            <a:ext cx="11410121" cy="5561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eorgia"/>
                <a:cs typeface="Arial"/>
              </a:rPr>
              <a:t>Virginia addresses each challenge in the revised VQB5 Guidelines. </a:t>
            </a:r>
            <a:endParaRPr lang="en-US" sz="2400" b="1" dirty="0">
              <a:latin typeface="Georgia"/>
            </a:endParaRPr>
          </a:p>
        </p:txBody>
      </p:sp>
    </p:spTree>
    <p:extLst>
      <p:ext uri="{BB962C8B-B14F-4D97-AF65-F5344CB8AC3E}">
        <p14:creationId xmlns:p14="http://schemas.microsoft.com/office/powerpoint/2010/main" val="1892803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ABDF-A80F-508A-D7BF-717E9AF713E2}"/>
              </a:ext>
            </a:extLst>
          </p:cNvPr>
          <p:cNvSpPr>
            <a:spLocks noGrp="1"/>
          </p:cNvSpPr>
          <p:nvPr>
            <p:ph type="title"/>
          </p:nvPr>
        </p:nvSpPr>
        <p:spPr/>
        <p:txBody>
          <a:bodyPr>
            <a:normAutofit/>
          </a:bodyPr>
          <a:lstStyle/>
          <a:p>
            <a:r>
              <a:rPr lang="en-US" sz="4400" dirty="0"/>
              <a:t>Challenge #1 - Non-Participating Sites</a:t>
            </a:r>
          </a:p>
        </p:txBody>
      </p:sp>
      <p:sp>
        <p:nvSpPr>
          <p:cNvPr id="4" name="Text Placeholder 3">
            <a:extLst>
              <a:ext uri="{FF2B5EF4-FFF2-40B4-BE49-F238E27FC236}">
                <a16:creationId xmlns:a16="http://schemas.microsoft.com/office/drawing/2014/main" id="{015BAE61-ED21-6EEC-4D73-65CD8FAD2B5B}"/>
              </a:ext>
            </a:extLst>
          </p:cNvPr>
          <p:cNvSpPr>
            <a:spLocks noGrp="1"/>
          </p:cNvSpPr>
          <p:nvPr>
            <p:ph type="body" idx="1"/>
          </p:nvPr>
        </p:nvSpPr>
        <p:spPr>
          <a:xfrm>
            <a:off x="503011" y="1326131"/>
            <a:ext cx="11520121" cy="595243"/>
          </a:xfrm>
        </p:spPr>
        <p:txBody>
          <a:bodyPr>
            <a:normAutofit fontScale="85000" lnSpcReduction="10000"/>
          </a:bodyPr>
          <a:lstStyle/>
          <a:p>
            <a:pPr marL="186262" indent="0">
              <a:buNone/>
            </a:pPr>
            <a:r>
              <a:rPr lang="en-US" b="1" dirty="0">
                <a:solidFill>
                  <a:schemeClr val="accent5">
                    <a:lumMod val="50000"/>
                  </a:schemeClr>
                </a:solidFill>
              </a:rPr>
              <a:t>About 26% of sites across the state are not yet participating in VQB5.</a:t>
            </a:r>
            <a:r>
              <a:rPr lang="en-US" dirty="0"/>
              <a:t> </a:t>
            </a:r>
          </a:p>
          <a:p>
            <a:endParaRPr lang="en-US" dirty="0"/>
          </a:p>
        </p:txBody>
      </p:sp>
      <p:graphicFrame>
        <p:nvGraphicFramePr>
          <p:cNvPr id="7" name="Chart 6">
            <a:extLst>
              <a:ext uri="{FF2B5EF4-FFF2-40B4-BE49-F238E27FC236}">
                <a16:creationId xmlns:a16="http://schemas.microsoft.com/office/drawing/2014/main" id="{367CD514-A5E5-1ED8-C1DC-3854517B7CD1}"/>
              </a:ext>
            </a:extLst>
          </p:cNvPr>
          <p:cNvGraphicFramePr>
            <a:graphicFrameLocks/>
          </p:cNvGraphicFramePr>
          <p:nvPr/>
        </p:nvGraphicFramePr>
        <p:xfrm>
          <a:off x="285750" y="1704975"/>
          <a:ext cx="11153775" cy="5153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6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ABDF-A80F-508A-D7BF-717E9AF713E2}"/>
              </a:ext>
            </a:extLst>
          </p:cNvPr>
          <p:cNvSpPr>
            <a:spLocks noGrp="1"/>
          </p:cNvSpPr>
          <p:nvPr>
            <p:ph type="title"/>
          </p:nvPr>
        </p:nvSpPr>
        <p:spPr/>
        <p:txBody>
          <a:bodyPr>
            <a:normAutofit/>
          </a:bodyPr>
          <a:lstStyle/>
          <a:p>
            <a:r>
              <a:rPr lang="en-US" sz="4400" dirty="0"/>
              <a:t>Challenge #1 - Non-Participating Sites</a:t>
            </a:r>
          </a:p>
        </p:txBody>
      </p:sp>
      <p:graphicFrame>
        <p:nvGraphicFramePr>
          <p:cNvPr id="6" name="Chart 5">
            <a:extLst>
              <a:ext uri="{FF2B5EF4-FFF2-40B4-BE49-F238E27FC236}">
                <a16:creationId xmlns:a16="http://schemas.microsoft.com/office/drawing/2014/main" id="{07A3E855-3DE2-1DBA-AE4E-188F3EA29370}"/>
              </a:ext>
            </a:extLst>
          </p:cNvPr>
          <p:cNvGraphicFramePr>
            <a:graphicFrameLocks/>
          </p:cNvGraphicFramePr>
          <p:nvPr>
            <p:extLst>
              <p:ext uri="{D42A27DB-BD31-4B8C-83A1-F6EECF244321}">
                <p14:modId xmlns:p14="http://schemas.microsoft.com/office/powerpoint/2010/main" val="1665814479"/>
              </p:ext>
            </p:extLst>
          </p:nvPr>
        </p:nvGraphicFramePr>
        <p:xfrm>
          <a:off x="611859" y="1823627"/>
          <a:ext cx="10968282" cy="50918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15BAE61-ED21-6EEC-4D73-65CD8FAD2B5B}"/>
              </a:ext>
            </a:extLst>
          </p:cNvPr>
          <p:cNvSpPr>
            <a:spLocks noGrp="1"/>
          </p:cNvSpPr>
          <p:nvPr>
            <p:ph type="body" idx="1"/>
          </p:nvPr>
        </p:nvSpPr>
        <p:spPr>
          <a:xfrm>
            <a:off x="516004" y="1325662"/>
            <a:ext cx="10968282" cy="970536"/>
          </a:xfrm>
        </p:spPr>
        <p:txBody>
          <a:bodyPr>
            <a:normAutofit/>
          </a:bodyPr>
          <a:lstStyle/>
          <a:p>
            <a:pPr marL="186055" indent="0">
              <a:lnSpc>
                <a:spcPct val="100000"/>
              </a:lnSpc>
              <a:spcBef>
                <a:spcPts val="0"/>
              </a:spcBef>
              <a:buNone/>
            </a:pPr>
            <a:r>
              <a:rPr lang="en-US" sz="2400" b="1" dirty="0">
                <a:solidFill>
                  <a:schemeClr val="accent5">
                    <a:lumMod val="50000"/>
                  </a:schemeClr>
                </a:solidFill>
              </a:rPr>
              <a:t>There are some sites not yet participating, with similar non-participation trends across all site types.  </a:t>
            </a:r>
            <a:endParaRPr lang="en-US" sz="2400" dirty="0">
              <a:solidFill>
                <a:schemeClr val="accent5">
                  <a:lumMod val="50000"/>
                </a:schemeClr>
              </a:solidFill>
            </a:endParaRPr>
          </a:p>
          <a:p>
            <a:endParaRPr lang="en-US" sz="2000" dirty="0"/>
          </a:p>
        </p:txBody>
      </p:sp>
      <p:sp>
        <p:nvSpPr>
          <p:cNvPr id="11" name="TextBox 10">
            <a:extLst>
              <a:ext uri="{FF2B5EF4-FFF2-40B4-BE49-F238E27FC236}">
                <a16:creationId xmlns:a16="http://schemas.microsoft.com/office/drawing/2014/main" id="{3C4FF39B-A551-4CA4-02C4-73F34A970F1E}"/>
              </a:ext>
            </a:extLst>
          </p:cNvPr>
          <p:cNvSpPr txBox="1"/>
          <p:nvPr/>
        </p:nvSpPr>
        <p:spPr>
          <a:xfrm>
            <a:off x="5229302" y="4038583"/>
            <a:ext cx="2135859" cy="523220"/>
          </a:xfrm>
          <a:prstGeom prst="rect">
            <a:avLst/>
          </a:prstGeom>
          <a:noFill/>
        </p:spPr>
        <p:txBody>
          <a:bodyPr wrap="square" rtlCol="0">
            <a:spAutoFit/>
          </a:bodyPr>
          <a:lstStyle/>
          <a:p>
            <a:pPr algn="ctr"/>
            <a:r>
              <a:rPr lang="en-US" sz="1400" b="1" dirty="0">
                <a:solidFill>
                  <a:schemeClr val="bg2"/>
                </a:solidFill>
                <a:latin typeface="Georgia" panose="02040502050405020303" pitchFamily="18" charset="0"/>
              </a:rPr>
              <a:t>23% of all FDHs are not yet participating</a:t>
            </a:r>
          </a:p>
        </p:txBody>
      </p:sp>
      <p:sp>
        <p:nvSpPr>
          <p:cNvPr id="12" name="TextBox 11">
            <a:extLst>
              <a:ext uri="{FF2B5EF4-FFF2-40B4-BE49-F238E27FC236}">
                <a16:creationId xmlns:a16="http://schemas.microsoft.com/office/drawing/2014/main" id="{CA068680-6C56-40EE-43CB-CE86EB9B9CDF}"/>
              </a:ext>
            </a:extLst>
          </p:cNvPr>
          <p:cNvSpPr txBox="1"/>
          <p:nvPr/>
        </p:nvSpPr>
        <p:spPr>
          <a:xfrm>
            <a:off x="3511592" y="2595008"/>
            <a:ext cx="2200556" cy="523220"/>
          </a:xfrm>
          <a:prstGeom prst="rect">
            <a:avLst/>
          </a:prstGeom>
          <a:noFill/>
        </p:spPr>
        <p:txBody>
          <a:bodyPr wrap="square" rtlCol="0">
            <a:spAutoFit/>
          </a:bodyPr>
          <a:lstStyle/>
          <a:p>
            <a:pPr algn="ctr"/>
            <a:r>
              <a:rPr lang="en-US" sz="1400" b="1" dirty="0">
                <a:solidFill>
                  <a:schemeClr val="bg2"/>
                </a:solidFill>
                <a:latin typeface="Georgia" panose="02040502050405020303" pitchFamily="18" charset="0"/>
              </a:rPr>
              <a:t>29% of all Centers are not yet participating</a:t>
            </a:r>
          </a:p>
        </p:txBody>
      </p:sp>
      <p:sp>
        <p:nvSpPr>
          <p:cNvPr id="13" name="TextBox 12">
            <a:extLst>
              <a:ext uri="{FF2B5EF4-FFF2-40B4-BE49-F238E27FC236}">
                <a16:creationId xmlns:a16="http://schemas.microsoft.com/office/drawing/2014/main" id="{3E6A69DE-0E11-053C-6409-A6228F8441FC}"/>
              </a:ext>
            </a:extLst>
          </p:cNvPr>
          <p:cNvSpPr txBox="1"/>
          <p:nvPr/>
        </p:nvSpPr>
        <p:spPr>
          <a:xfrm>
            <a:off x="8672868" y="3448203"/>
            <a:ext cx="2618664" cy="523220"/>
          </a:xfrm>
          <a:prstGeom prst="rect">
            <a:avLst/>
          </a:prstGeom>
          <a:noFill/>
        </p:spPr>
        <p:txBody>
          <a:bodyPr wrap="square" lIns="91440" tIns="45720" rIns="91440" bIns="45720" rtlCol="0" anchor="t">
            <a:spAutoFit/>
          </a:bodyPr>
          <a:lstStyle/>
          <a:p>
            <a:pPr algn="ctr"/>
            <a:r>
              <a:rPr lang="en-US" sz="1400" b="1" dirty="0">
                <a:solidFill>
                  <a:schemeClr val="bg2"/>
                </a:solidFill>
                <a:latin typeface="Georgia"/>
              </a:rPr>
              <a:t>24% of all Public Schools are not yet participating</a:t>
            </a:r>
          </a:p>
        </p:txBody>
      </p:sp>
      <p:sp>
        <p:nvSpPr>
          <p:cNvPr id="3" name="Slide Number Placeholder 2">
            <a:extLst>
              <a:ext uri="{FF2B5EF4-FFF2-40B4-BE49-F238E27FC236}">
                <a16:creationId xmlns:a16="http://schemas.microsoft.com/office/drawing/2014/main" id="{AD9CE7A8-98D9-4378-A045-B090A75E8D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Tree>
    <p:extLst>
      <p:ext uri="{BB962C8B-B14F-4D97-AF65-F5344CB8AC3E}">
        <p14:creationId xmlns:p14="http://schemas.microsoft.com/office/powerpoint/2010/main" val="121917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003D-C9AA-94F1-0FBF-0CB65382FC5F}"/>
              </a:ext>
            </a:extLst>
          </p:cNvPr>
          <p:cNvSpPr>
            <a:spLocks noGrp="1"/>
          </p:cNvSpPr>
          <p:nvPr>
            <p:ph type="title"/>
          </p:nvPr>
        </p:nvSpPr>
        <p:spPr/>
        <p:txBody>
          <a:bodyPr>
            <a:normAutofit/>
          </a:bodyPr>
          <a:lstStyle/>
          <a:p>
            <a:r>
              <a:rPr lang="en-US" sz="4400" dirty="0"/>
              <a:t>Challenge #2 – Missing Observations</a:t>
            </a:r>
          </a:p>
        </p:txBody>
      </p:sp>
      <p:sp>
        <p:nvSpPr>
          <p:cNvPr id="4" name="Text Placeholder 3">
            <a:extLst>
              <a:ext uri="{FF2B5EF4-FFF2-40B4-BE49-F238E27FC236}">
                <a16:creationId xmlns:a16="http://schemas.microsoft.com/office/drawing/2014/main" id="{877D8113-AC45-3E6C-434E-06E17BEE53EB}"/>
              </a:ext>
            </a:extLst>
          </p:cNvPr>
          <p:cNvSpPr>
            <a:spLocks noGrp="1"/>
          </p:cNvSpPr>
          <p:nvPr>
            <p:ph type="body" idx="1"/>
          </p:nvPr>
        </p:nvSpPr>
        <p:spPr>
          <a:xfrm>
            <a:off x="635620" y="1392669"/>
            <a:ext cx="10950497" cy="665146"/>
          </a:xfrm>
        </p:spPr>
        <p:txBody>
          <a:bodyPr>
            <a:noAutofit/>
          </a:bodyPr>
          <a:lstStyle/>
          <a:p>
            <a:pPr marL="186055" indent="0">
              <a:lnSpc>
                <a:spcPct val="100000"/>
              </a:lnSpc>
              <a:spcBef>
                <a:spcPts val="0"/>
              </a:spcBef>
              <a:buNone/>
            </a:pPr>
            <a:r>
              <a:rPr lang="en" sz="2400" b="1" dirty="0">
                <a:solidFill>
                  <a:schemeClr val="dk1"/>
                </a:solidFill>
                <a:sym typeface="Trebuchet MS"/>
              </a:rPr>
              <a:t>In Practice Year 1,  410 sites were missing at least one local classroom observation, resulting in incomplete ratings. </a:t>
            </a:r>
            <a:endParaRPr lang="en-US" sz="2400" b="1" dirty="0">
              <a:solidFill>
                <a:schemeClr val="dk1"/>
              </a:solidFill>
            </a:endParaRPr>
          </a:p>
          <a:p>
            <a:pPr marL="608965" indent="-422910">
              <a:lnSpc>
                <a:spcPct val="100000"/>
              </a:lnSpc>
              <a:spcBef>
                <a:spcPts val="0"/>
              </a:spcBef>
            </a:pPr>
            <a:endParaRPr lang="en-US" sz="2000" dirty="0"/>
          </a:p>
        </p:txBody>
      </p:sp>
      <p:graphicFrame>
        <p:nvGraphicFramePr>
          <p:cNvPr id="9" name="Chart 8">
            <a:extLst>
              <a:ext uri="{FF2B5EF4-FFF2-40B4-BE49-F238E27FC236}">
                <a16:creationId xmlns:a16="http://schemas.microsoft.com/office/drawing/2014/main" id="{8ACB77EA-43D2-2674-2894-BF19A3C50AF0}"/>
              </a:ext>
            </a:extLst>
          </p:cNvPr>
          <p:cNvGraphicFramePr>
            <a:graphicFrameLocks/>
          </p:cNvGraphicFramePr>
          <p:nvPr>
            <p:extLst>
              <p:ext uri="{D42A27DB-BD31-4B8C-83A1-F6EECF244321}">
                <p14:modId xmlns:p14="http://schemas.microsoft.com/office/powerpoint/2010/main" val="4160632935"/>
              </p:ext>
            </p:extLst>
          </p:nvPr>
        </p:nvGraphicFramePr>
        <p:xfrm>
          <a:off x="931069" y="2124075"/>
          <a:ext cx="10329862" cy="419496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a:extLst>
              <a:ext uri="{FF2B5EF4-FFF2-40B4-BE49-F238E27FC236}">
                <a16:creationId xmlns:a16="http://schemas.microsoft.com/office/drawing/2014/main" id="{AE20F713-0C88-4696-A162-4E0A31059C5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2425929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FE32-810F-F735-028B-41B8C1797E63}"/>
              </a:ext>
            </a:extLst>
          </p:cNvPr>
          <p:cNvSpPr>
            <a:spLocks noGrp="1"/>
          </p:cNvSpPr>
          <p:nvPr>
            <p:ph type="title"/>
          </p:nvPr>
        </p:nvSpPr>
        <p:spPr/>
        <p:txBody>
          <a:bodyPr>
            <a:normAutofit/>
          </a:bodyPr>
          <a:lstStyle/>
          <a:p>
            <a:r>
              <a:rPr lang="en-US" sz="4400" dirty="0"/>
              <a:t>Challenge #3 – Score Inconsistencies</a:t>
            </a:r>
          </a:p>
        </p:txBody>
      </p:sp>
      <p:graphicFrame>
        <p:nvGraphicFramePr>
          <p:cNvPr id="8" name="Chart 7">
            <a:extLst>
              <a:ext uri="{FF2B5EF4-FFF2-40B4-BE49-F238E27FC236}">
                <a16:creationId xmlns:a16="http://schemas.microsoft.com/office/drawing/2014/main" id="{A4732D76-953F-48F4-A52D-3F7C56501025}"/>
              </a:ext>
            </a:extLst>
          </p:cNvPr>
          <p:cNvGraphicFramePr>
            <a:graphicFrameLocks/>
          </p:cNvGraphicFramePr>
          <p:nvPr>
            <p:extLst>
              <p:ext uri="{D42A27DB-BD31-4B8C-83A1-F6EECF244321}">
                <p14:modId xmlns:p14="http://schemas.microsoft.com/office/powerpoint/2010/main" val="2242500569"/>
              </p:ext>
            </p:extLst>
          </p:nvPr>
        </p:nvGraphicFramePr>
        <p:xfrm>
          <a:off x="1353618" y="2067816"/>
          <a:ext cx="8933778" cy="47784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BA96BF32-3FE7-69B1-E019-49762799C2A3}"/>
              </a:ext>
            </a:extLst>
          </p:cNvPr>
          <p:cNvSpPr>
            <a:spLocks noGrp="1"/>
          </p:cNvSpPr>
          <p:nvPr>
            <p:ph type="body" idx="1"/>
          </p:nvPr>
        </p:nvSpPr>
        <p:spPr>
          <a:xfrm>
            <a:off x="613317" y="1324001"/>
            <a:ext cx="11017406" cy="1152252"/>
          </a:xfrm>
        </p:spPr>
        <p:txBody>
          <a:bodyPr spcFirstLastPara="1" wrap="square" lIns="68575" tIns="34275" rIns="68575" bIns="34275" anchor="t" anchorCtr="0">
            <a:noAutofit/>
          </a:bodyPr>
          <a:lstStyle/>
          <a:p>
            <a:pPr marL="186055" indent="0">
              <a:lnSpc>
                <a:spcPct val="100000"/>
              </a:lnSpc>
              <a:spcBef>
                <a:spcPts val="1000"/>
              </a:spcBef>
              <a:buNone/>
            </a:pPr>
            <a:r>
              <a:rPr lang="en-US" sz="2200" b="1" dirty="0">
                <a:solidFill>
                  <a:schemeClr val="accent5">
                    <a:lumMod val="50000"/>
                  </a:schemeClr>
                </a:solidFill>
              </a:rPr>
              <a:t>Based on Fall 2022 data in classrooms that received both a local and an external observation, there are inconsistencies: 30% - 43% are not within one point of each other.</a:t>
            </a:r>
            <a:r>
              <a:rPr lang="en-US" sz="2200" dirty="0"/>
              <a:t> </a:t>
            </a:r>
          </a:p>
        </p:txBody>
      </p:sp>
      <p:sp>
        <p:nvSpPr>
          <p:cNvPr id="5" name="Slide Number Placeholder 2">
            <a:extLst>
              <a:ext uri="{FF2B5EF4-FFF2-40B4-BE49-F238E27FC236}">
                <a16:creationId xmlns:a16="http://schemas.microsoft.com/office/drawing/2014/main" id="{162F2D10-2B9A-4FC1-B264-90EDBA762E1D}"/>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4065355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A276-6C86-3003-8012-82ECF84D0050}"/>
              </a:ext>
            </a:extLst>
          </p:cNvPr>
          <p:cNvSpPr>
            <a:spLocks noGrp="1"/>
          </p:cNvSpPr>
          <p:nvPr>
            <p:ph type="title"/>
          </p:nvPr>
        </p:nvSpPr>
        <p:spPr/>
        <p:txBody>
          <a:bodyPr>
            <a:normAutofit fontScale="90000"/>
          </a:bodyPr>
          <a:lstStyle/>
          <a:p>
            <a:r>
              <a:rPr lang="en-US" dirty="0"/>
              <a:t>Challenge #4 – Sites that Require Additional Support</a:t>
            </a:r>
          </a:p>
        </p:txBody>
      </p:sp>
      <p:sp>
        <p:nvSpPr>
          <p:cNvPr id="4" name="Text Placeholder 3">
            <a:extLst>
              <a:ext uri="{FF2B5EF4-FFF2-40B4-BE49-F238E27FC236}">
                <a16:creationId xmlns:a16="http://schemas.microsoft.com/office/drawing/2014/main" id="{194F2956-D19E-399A-6D3E-A6536F1B795A}"/>
              </a:ext>
            </a:extLst>
          </p:cNvPr>
          <p:cNvSpPr>
            <a:spLocks noGrp="1"/>
          </p:cNvSpPr>
          <p:nvPr>
            <p:ph type="body" idx="1"/>
          </p:nvPr>
        </p:nvSpPr>
        <p:spPr>
          <a:xfrm>
            <a:off x="602167" y="1343643"/>
            <a:ext cx="10972800" cy="4818989"/>
          </a:xfrm>
        </p:spPr>
        <p:txBody>
          <a:bodyPr>
            <a:noAutofit/>
          </a:bodyPr>
          <a:lstStyle/>
          <a:p>
            <a:pPr marL="186055" indent="0">
              <a:lnSpc>
                <a:spcPct val="100000"/>
              </a:lnSpc>
              <a:buNone/>
            </a:pPr>
            <a:r>
              <a:rPr lang="en-US" sz="2400" b="1" dirty="0">
                <a:solidFill>
                  <a:schemeClr val="bg2"/>
                </a:solidFill>
              </a:rPr>
              <a:t>One in three sites that scored very low in Practice Year 1 did not participate in any state-supported improvement efforts.</a:t>
            </a:r>
            <a:endParaRPr lang="en-US" sz="2400" dirty="0">
              <a:solidFill>
                <a:schemeClr val="bg2"/>
              </a:solidFill>
            </a:endParaRPr>
          </a:p>
          <a:p>
            <a:pPr marL="528955" indent="-342900">
              <a:lnSpc>
                <a:spcPct val="100000"/>
              </a:lnSpc>
            </a:pPr>
            <a:r>
              <a:rPr lang="en-US" sz="2400" dirty="0">
                <a:solidFill>
                  <a:schemeClr val="bg2"/>
                </a:solidFill>
              </a:rPr>
              <a:t>Practice Year 1 identified that 17 sites had a "Needs Support" rating. This means that on average, classrooms at this site are scoring in the low range of teacher-child interactions. </a:t>
            </a:r>
          </a:p>
          <a:p>
            <a:pPr marL="528955" indent="-342900">
              <a:lnSpc>
                <a:spcPct val="100000"/>
              </a:lnSpc>
            </a:pPr>
            <a:r>
              <a:rPr lang="en-US" sz="2400" dirty="0">
                <a:solidFill>
                  <a:schemeClr val="bg2"/>
                </a:solidFill>
              </a:rPr>
              <a:t>Represented 4 family day homes and 13 child care centers, and were spread across 8 regions. </a:t>
            </a:r>
          </a:p>
          <a:p>
            <a:pPr marL="528955" indent="-342900">
              <a:lnSpc>
                <a:spcPct val="100000"/>
              </a:lnSpc>
            </a:pPr>
            <a:r>
              <a:rPr lang="en-US" sz="2400" dirty="0">
                <a:solidFill>
                  <a:schemeClr val="bg2"/>
                </a:solidFill>
              </a:rPr>
              <a:t>In addition to having consistently low range CLASS scores, none of these sites were using an approved curriculum.  </a:t>
            </a:r>
          </a:p>
          <a:p>
            <a:pPr marL="528955" indent="-342900">
              <a:lnSpc>
                <a:spcPct val="100000"/>
              </a:lnSpc>
            </a:pPr>
            <a:r>
              <a:rPr lang="en-US" sz="2400" dirty="0">
                <a:solidFill>
                  <a:schemeClr val="bg2"/>
                </a:solidFill>
              </a:rPr>
              <a:t>All 17 sites were prioritized for coaching, access to curriculum and improvement resources in Practice Year 2. Yet only 11 of 17 are currently participating in coaching. </a:t>
            </a:r>
          </a:p>
          <a:p>
            <a:pPr marL="186055" indent="0">
              <a:buNone/>
            </a:pPr>
            <a:endParaRPr lang="en-US" sz="2000" dirty="0">
              <a:solidFill>
                <a:schemeClr val="accent1">
                  <a:lumMod val="50000"/>
                </a:schemeClr>
              </a:solidFill>
            </a:endParaRPr>
          </a:p>
          <a:p>
            <a:pPr marL="186055" indent="0">
              <a:buNone/>
            </a:pPr>
            <a:endParaRPr lang="en-US" sz="2000" dirty="0">
              <a:solidFill>
                <a:schemeClr val="accent1">
                  <a:lumMod val="50000"/>
                </a:schemeClr>
              </a:solidFill>
            </a:endParaRPr>
          </a:p>
          <a:p>
            <a:pPr marL="608965" indent="-422910"/>
            <a:endParaRPr lang="en" sz="2000" dirty="0">
              <a:solidFill>
                <a:schemeClr val="accent1">
                  <a:lumMod val="50000"/>
                </a:schemeClr>
              </a:solidFill>
            </a:endParaRPr>
          </a:p>
        </p:txBody>
      </p:sp>
      <p:sp>
        <p:nvSpPr>
          <p:cNvPr id="5" name="Slide Number Placeholder 2">
            <a:extLst>
              <a:ext uri="{FF2B5EF4-FFF2-40B4-BE49-F238E27FC236}">
                <a16:creationId xmlns:a16="http://schemas.microsoft.com/office/drawing/2014/main" id="{238403AF-AFF0-42CF-B506-D786812AE66E}"/>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4132499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Chart">
            <a:extLst>
              <a:ext uri="{FF2B5EF4-FFF2-40B4-BE49-F238E27FC236}">
                <a16:creationId xmlns:a16="http://schemas.microsoft.com/office/drawing/2014/main" id="{00000000-0008-0000-0700-00000C000000}"/>
              </a:ext>
            </a:extLst>
          </p:cNvPr>
          <p:cNvGraphicFramePr>
            <a:graphicFrameLocks/>
          </p:cNvGraphicFramePr>
          <p:nvPr/>
        </p:nvGraphicFramePr>
        <p:xfrm>
          <a:off x="335830" y="2087690"/>
          <a:ext cx="6887523" cy="412446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9EE7618-1510-A8E9-7699-692B254858D1}"/>
              </a:ext>
            </a:extLst>
          </p:cNvPr>
          <p:cNvSpPr>
            <a:spLocks noGrp="1"/>
          </p:cNvSpPr>
          <p:nvPr>
            <p:ph type="title"/>
          </p:nvPr>
        </p:nvSpPr>
        <p:spPr/>
        <p:txBody>
          <a:bodyPr>
            <a:normAutofit fontScale="90000"/>
          </a:bodyPr>
          <a:lstStyle/>
          <a:p>
            <a:r>
              <a:rPr lang="en-US" dirty="0"/>
              <a:t>Challenge #5 –Curriculum Use in Classrooms vs. Sites </a:t>
            </a:r>
            <a:endParaRPr lang="en-US" sz="2800" dirty="0"/>
          </a:p>
        </p:txBody>
      </p:sp>
      <p:sp>
        <p:nvSpPr>
          <p:cNvPr id="3" name="Text Placeholder 2">
            <a:extLst>
              <a:ext uri="{FF2B5EF4-FFF2-40B4-BE49-F238E27FC236}">
                <a16:creationId xmlns:a16="http://schemas.microsoft.com/office/drawing/2014/main" id="{D04A4DA4-0CFF-CE1E-F747-E96541A0D4DC}"/>
              </a:ext>
            </a:extLst>
          </p:cNvPr>
          <p:cNvSpPr>
            <a:spLocks noGrp="1"/>
          </p:cNvSpPr>
          <p:nvPr>
            <p:ph type="body" idx="1"/>
          </p:nvPr>
        </p:nvSpPr>
        <p:spPr>
          <a:xfrm>
            <a:off x="602165" y="1396341"/>
            <a:ext cx="11006255" cy="853965"/>
          </a:xfrm>
        </p:spPr>
        <p:txBody>
          <a:bodyPr>
            <a:noAutofit/>
          </a:bodyPr>
          <a:lstStyle/>
          <a:p>
            <a:pPr marL="186055" indent="0">
              <a:lnSpc>
                <a:spcPct val="100000"/>
              </a:lnSpc>
              <a:spcBef>
                <a:spcPts val="0"/>
              </a:spcBef>
              <a:buNone/>
            </a:pPr>
            <a:r>
              <a:rPr lang="en-US" sz="1800" b="1" dirty="0">
                <a:solidFill>
                  <a:schemeClr val="bg2"/>
                </a:solidFill>
              </a:rPr>
              <a:t>In Practice Year 1, 22% of classrooms were not using an approved curriculum while only 15% of sites lacked access overall. Sites, especially publicly-funded private sites, are not yet prepared to provide a curriculum for every classroom.</a:t>
            </a:r>
          </a:p>
          <a:p>
            <a:pPr marL="608965" indent="-422910"/>
            <a:endParaRPr lang="en-US" dirty="0">
              <a:solidFill>
                <a:schemeClr val="bg2"/>
              </a:solidFill>
            </a:endParaRPr>
          </a:p>
        </p:txBody>
      </p:sp>
      <p:sp>
        <p:nvSpPr>
          <p:cNvPr id="5" name="Google Shape;1236;p197">
            <a:extLst>
              <a:ext uri="{FF2B5EF4-FFF2-40B4-BE49-F238E27FC236}">
                <a16:creationId xmlns:a16="http://schemas.microsoft.com/office/drawing/2014/main" id="{9A2C4DE6-17B2-5BC2-D1B3-F3A8E6261D25}"/>
              </a:ext>
            </a:extLst>
          </p:cNvPr>
          <p:cNvSpPr/>
          <p:nvPr/>
        </p:nvSpPr>
        <p:spPr>
          <a:xfrm>
            <a:off x="4986360" y="6144538"/>
            <a:ext cx="214800" cy="214800"/>
          </a:xfrm>
          <a:prstGeom prst="rect">
            <a:avLst/>
          </a:prstGeom>
          <a:solidFill>
            <a:srgbClr val="555555"/>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 name="Google Shape;1237;p197">
            <a:extLst>
              <a:ext uri="{FF2B5EF4-FFF2-40B4-BE49-F238E27FC236}">
                <a16:creationId xmlns:a16="http://schemas.microsoft.com/office/drawing/2014/main" id="{484DA0A3-C97D-D242-C7A6-B82FC4E7064B}"/>
              </a:ext>
            </a:extLst>
          </p:cNvPr>
          <p:cNvSpPr/>
          <p:nvPr/>
        </p:nvSpPr>
        <p:spPr>
          <a:xfrm>
            <a:off x="4986353" y="5784438"/>
            <a:ext cx="214800" cy="214800"/>
          </a:xfrm>
          <a:prstGeom prst="rect">
            <a:avLst/>
          </a:prstGeom>
          <a:solidFill>
            <a:srgbClr val="3E5B9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 name="Google Shape;1238;p197">
            <a:extLst>
              <a:ext uri="{FF2B5EF4-FFF2-40B4-BE49-F238E27FC236}">
                <a16:creationId xmlns:a16="http://schemas.microsoft.com/office/drawing/2014/main" id="{9508078F-A138-AE15-7A22-43B795EE8D83}"/>
              </a:ext>
            </a:extLst>
          </p:cNvPr>
          <p:cNvSpPr txBox="1"/>
          <p:nvPr/>
        </p:nvSpPr>
        <p:spPr>
          <a:xfrm>
            <a:off x="5212300" y="6031805"/>
            <a:ext cx="3348000" cy="471948"/>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1467" dirty="0">
                <a:solidFill>
                  <a:schemeClr val="accent3"/>
                </a:solidFill>
                <a:latin typeface="Georgia" panose="02040502050405020303" pitchFamily="18" charset="0"/>
                <a:ea typeface="Trebuchet MS"/>
                <a:cs typeface="Trebuchet MS"/>
                <a:sym typeface="Trebuchet MS"/>
              </a:rPr>
              <a:t>Not Using Approved Curriculum</a:t>
            </a:r>
            <a:endParaRPr sz="1467" dirty="0">
              <a:solidFill>
                <a:schemeClr val="accent3"/>
              </a:solidFill>
              <a:latin typeface="Georgia" panose="02040502050405020303" pitchFamily="18" charset="0"/>
              <a:ea typeface="Trebuchet MS"/>
              <a:cs typeface="Trebuchet MS"/>
              <a:sym typeface="Trebuchet MS"/>
            </a:endParaRPr>
          </a:p>
        </p:txBody>
      </p:sp>
      <p:sp>
        <p:nvSpPr>
          <p:cNvPr id="8" name="Google Shape;1239;p197">
            <a:extLst>
              <a:ext uri="{FF2B5EF4-FFF2-40B4-BE49-F238E27FC236}">
                <a16:creationId xmlns:a16="http://schemas.microsoft.com/office/drawing/2014/main" id="{3D40C454-9AD5-7062-95D0-FB90F2E6F8EF}"/>
              </a:ext>
            </a:extLst>
          </p:cNvPr>
          <p:cNvSpPr txBox="1"/>
          <p:nvPr/>
        </p:nvSpPr>
        <p:spPr>
          <a:xfrm>
            <a:off x="5212300" y="5645638"/>
            <a:ext cx="2978800" cy="471948"/>
          </a:xfrm>
          <a:prstGeom prst="rect">
            <a:avLst/>
          </a:prstGeom>
          <a:noFill/>
          <a:ln>
            <a:noFill/>
          </a:ln>
        </p:spPr>
        <p:txBody>
          <a:bodyPr spcFirstLastPara="1" wrap="square" lIns="121900" tIns="121900" rIns="121900" bIns="121900" anchor="t" anchorCtr="0">
            <a:spAutoFit/>
          </a:bodyPr>
          <a:lstStyle/>
          <a:p>
            <a:r>
              <a:rPr lang="en" sz="1467">
                <a:solidFill>
                  <a:schemeClr val="accent3"/>
                </a:solidFill>
                <a:latin typeface="Georgia" panose="02040502050405020303" pitchFamily="18" charset="0"/>
                <a:ea typeface="Trebuchet MS"/>
                <a:cs typeface="Trebuchet MS"/>
                <a:sym typeface="Trebuchet MS"/>
              </a:rPr>
              <a:t>Using Approved Curriculum</a:t>
            </a:r>
            <a:endParaRPr sz="1467">
              <a:solidFill>
                <a:schemeClr val="accent3"/>
              </a:solidFill>
              <a:latin typeface="Georgia" panose="02040502050405020303" pitchFamily="18" charset="0"/>
              <a:ea typeface="Trebuchet MS"/>
              <a:cs typeface="Trebuchet MS"/>
              <a:sym typeface="Trebuchet MS"/>
            </a:endParaRPr>
          </a:p>
        </p:txBody>
      </p:sp>
      <p:graphicFrame>
        <p:nvGraphicFramePr>
          <p:cNvPr id="12" name="Chart 11" title="Chart">
            <a:extLst>
              <a:ext uri="{FF2B5EF4-FFF2-40B4-BE49-F238E27FC236}">
                <a16:creationId xmlns:a16="http://schemas.microsoft.com/office/drawing/2014/main" id="{00000000-0008-0000-0700-00000D000000}"/>
              </a:ext>
            </a:extLst>
          </p:cNvPr>
          <p:cNvGraphicFramePr>
            <a:graphicFrameLocks/>
          </p:cNvGraphicFramePr>
          <p:nvPr/>
        </p:nvGraphicFramePr>
        <p:xfrm>
          <a:off x="5407181" y="2017642"/>
          <a:ext cx="6887523" cy="412446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7C9D7E2-0AD8-C16E-CEE7-A3F5BF58474A}"/>
              </a:ext>
            </a:extLst>
          </p:cNvPr>
          <p:cNvSpPr txBox="1"/>
          <p:nvPr/>
        </p:nvSpPr>
        <p:spPr>
          <a:xfrm>
            <a:off x="337101" y="2507460"/>
            <a:ext cx="2429435" cy="338554"/>
          </a:xfrm>
          <a:prstGeom prst="rect">
            <a:avLst/>
          </a:prstGeom>
          <a:noFill/>
        </p:spPr>
        <p:txBody>
          <a:bodyPr wrap="square" rtlCol="0">
            <a:spAutoFit/>
          </a:bodyPr>
          <a:lstStyle/>
          <a:p>
            <a:pPr algn="ctr"/>
            <a:r>
              <a:rPr lang="en-US" sz="1600" b="1" dirty="0">
                <a:solidFill>
                  <a:schemeClr val="bg2"/>
                </a:solidFill>
                <a:latin typeface="Georgia" panose="02040502050405020303" pitchFamily="18" charset="0"/>
              </a:rPr>
              <a:t>Classrooms</a:t>
            </a:r>
          </a:p>
        </p:txBody>
      </p:sp>
      <p:sp>
        <p:nvSpPr>
          <p:cNvPr id="14" name="TextBox 13">
            <a:extLst>
              <a:ext uri="{FF2B5EF4-FFF2-40B4-BE49-F238E27FC236}">
                <a16:creationId xmlns:a16="http://schemas.microsoft.com/office/drawing/2014/main" id="{2BC5A886-BE97-9181-71D2-E4AA03012DD6}"/>
              </a:ext>
            </a:extLst>
          </p:cNvPr>
          <p:cNvSpPr txBox="1"/>
          <p:nvPr/>
        </p:nvSpPr>
        <p:spPr>
          <a:xfrm>
            <a:off x="5971797" y="2501172"/>
            <a:ext cx="2429435" cy="338554"/>
          </a:xfrm>
          <a:prstGeom prst="rect">
            <a:avLst/>
          </a:prstGeom>
          <a:noFill/>
        </p:spPr>
        <p:txBody>
          <a:bodyPr wrap="square" rtlCol="0">
            <a:spAutoFit/>
          </a:bodyPr>
          <a:lstStyle/>
          <a:p>
            <a:pPr algn="ctr"/>
            <a:r>
              <a:rPr lang="en-US" sz="1600" b="1">
                <a:solidFill>
                  <a:schemeClr val="bg2"/>
                </a:solidFill>
                <a:latin typeface="Georgia" panose="02040502050405020303" pitchFamily="18" charset="0"/>
              </a:rPr>
              <a:t>Sites</a:t>
            </a:r>
          </a:p>
        </p:txBody>
      </p:sp>
      <p:sp>
        <p:nvSpPr>
          <p:cNvPr id="4" name="Slide Number Placeholder 3">
            <a:extLst>
              <a:ext uri="{FF2B5EF4-FFF2-40B4-BE49-F238E27FC236}">
                <a16:creationId xmlns:a16="http://schemas.microsoft.com/office/drawing/2014/main" id="{D9C5C43D-B7DB-4E4F-9F3C-AB34678621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Tree>
    <p:extLst>
      <p:ext uri="{BB962C8B-B14F-4D97-AF65-F5344CB8AC3E}">
        <p14:creationId xmlns:p14="http://schemas.microsoft.com/office/powerpoint/2010/main" val="2712384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FF19-2CAB-11C2-2927-02BD5CC46086}"/>
              </a:ext>
            </a:extLst>
          </p:cNvPr>
          <p:cNvSpPr>
            <a:spLocks noGrp="1"/>
          </p:cNvSpPr>
          <p:nvPr>
            <p:ph type="title"/>
          </p:nvPr>
        </p:nvSpPr>
        <p:spPr/>
        <p:txBody>
          <a:bodyPr>
            <a:normAutofit/>
          </a:bodyPr>
          <a:lstStyle/>
          <a:p>
            <a:r>
              <a:rPr lang="en-US" sz="4400" dirty="0"/>
              <a:t>Challenge #6 – Workforce Challenges</a:t>
            </a:r>
          </a:p>
        </p:txBody>
      </p:sp>
      <p:sp>
        <p:nvSpPr>
          <p:cNvPr id="4" name="Text Placeholder 3">
            <a:extLst>
              <a:ext uri="{FF2B5EF4-FFF2-40B4-BE49-F238E27FC236}">
                <a16:creationId xmlns:a16="http://schemas.microsoft.com/office/drawing/2014/main" id="{EDEA0C7C-AB60-3CEF-92FE-30114182D161}"/>
              </a:ext>
            </a:extLst>
          </p:cNvPr>
          <p:cNvSpPr>
            <a:spLocks noGrp="1"/>
          </p:cNvSpPr>
          <p:nvPr>
            <p:ph type="body" idx="1"/>
          </p:nvPr>
        </p:nvSpPr>
        <p:spPr>
          <a:xfrm>
            <a:off x="633761" y="1394961"/>
            <a:ext cx="10995103" cy="5338111"/>
          </a:xfrm>
        </p:spPr>
        <p:txBody>
          <a:bodyPr>
            <a:noAutofit/>
          </a:bodyPr>
          <a:lstStyle/>
          <a:p>
            <a:pPr marL="186055" indent="0">
              <a:lnSpc>
                <a:spcPct val="110000"/>
              </a:lnSpc>
              <a:spcBef>
                <a:spcPts val="0"/>
              </a:spcBef>
              <a:buNone/>
            </a:pPr>
            <a:r>
              <a:rPr lang="en-US" sz="2000" b="1" dirty="0">
                <a:solidFill>
                  <a:schemeClr val="tx1"/>
                </a:solidFill>
              </a:rPr>
              <a:t>High teacher turnover in child care settings continues to create quality challenges.  Data shows that 37% of teachers left their sites over the year. </a:t>
            </a:r>
          </a:p>
          <a:p>
            <a:pPr marL="186055" indent="0">
              <a:buNone/>
            </a:pPr>
            <a:endParaRPr lang="en-US" sz="2000" dirty="0">
              <a:solidFill>
                <a:schemeClr val="tx1"/>
              </a:solidFill>
            </a:endParaRPr>
          </a:p>
        </p:txBody>
      </p:sp>
      <p:sp>
        <p:nvSpPr>
          <p:cNvPr id="3" name="Slide Number Placeholder 2">
            <a:extLst>
              <a:ext uri="{FF2B5EF4-FFF2-40B4-BE49-F238E27FC236}">
                <a16:creationId xmlns:a16="http://schemas.microsoft.com/office/drawing/2014/main" id="{7F22B16D-802B-4955-8E9B-8E93EA9181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7" name="TextBox 6">
            <a:extLst>
              <a:ext uri="{FF2B5EF4-FFF2-40B4-BE49-F238E27FC236}">
                <a16:creationId xmlns:a16="http://schemas.microsoft.com/office/drawing/2014/main" id="{7E29F9FB-63C8-4C5D-BDD6-16AEAC5BDD01}"/>
              </a:ext>
            </a:extLst>
          </p:cNvPr>
          <p:cNvSpPr txBox="1"/>
          <p:nvPr/>
        </p:nvSpPr>
        <p:spPr>
          <a:xfrm>
            <a:off x="907968" y="2408051"/>
            <a:ext cx="7116121"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Georgia"/>
              </a:rPr>
              <a:t>Early Childhood Teacher Turnover in Virginia by Sector and Role </a:t>
            </a:r>
            <a:endParaRPr lang="en-US" dirty="0"/>
          </a:p>
          <a:p>
            <a:pPr algn="ctr"/>
            <a:r>
              <a:rPr lang="en-US" dirty="0">
                <a:solidFill>
                  <a:srgbClr val="FFFFFF"/>
                </a:solidFill>
                <a:latin typeface="Georgia"/>
              </a:rPr>
              <a:t>Fall 2021-Fall 2022</a:t>
            </a:r>
          </a:p>
        </p:txBody>
      </p:sp>
      <p:sp>
        <p:nvSpPr>
          <p:cNvPr id="8" name="TextBox 7">
            <a:extLst>
              <a:ext uri="{FF2B5EF4-FFF2-40B4-BE49-F238E27FC236}">
                <a16:creationId xmlns:a16="http://schemas.microsoft.com/office/drawing/2014/main" id="{D1D303A8-A2A4-B531-3961-CF1FB38B5889}"/>
              </a:ext>
            </a:extLst>
          </p:cNvPr>
          <p:cNvSpPr txBox="1"/>
          <p:nvPr/>
        </p:nvSpPr>
        <p:spPr>
          <a:xfrm>
            <a:off x="8529452" y="5466607"/>
            <a:ext cx="33369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9">
            <a:extLst>
              <a:ext uri="{FF2B5EF4-FFF2-40B4-BE49-F238E27FC236}">
                <a16:creationId xmlns:a16="http://schemas.microsoft.com/office/drawing/2014/main" id="{8D3213F0-6CEB-1774-04A5-60072D6DAA4A}"/>
              </a:ext>
            </a:extLst>
          </p:cNvPr>
          <p:cNvPicPr>
            <a:picLocks noChangeAspect="1"/>
          </p:cNvPicPr>
          <p:nvPr/>
        </p:nvPicPr>
        <p:blipFill>
          <a:blip r:embed="rId3"/>
          <a:stretch>
            <a:fillRect/>
          </a:stretch>
        </p:blipFill>
        <p:spPr>
          <a:xfrm>
            <a:off x="285174" y="2948189"/>
            <a:ext cx="7821549" cy="3700366"/>
          </a:xfrm>
          <a:prstGeom prst="rect">
            <a:avLst/>
          </a:prstGeom>
        </p:spPr>
      </p:pic>
      <p:sp>
        <p:nvSpPr>
          <p:cNvPr id="5" name="Rectangle 4">
            <a:extLst>
              <a:ext uri="{FF2B5EF4-FFF2-40B4-BE49-F238E27FC236}">
                <a16:creationId xmlns:a16="http://schemas.microsoft.com/office/drawing/2014/main" id="{52D46E94-70C2-FE36-7304-C9D3964577FD}"/>
              </a:ext>
            </a:extLst>
          </p:cNvPr>
          <p:cNvSpPr/>
          <p:nvPr/>
        </p:nvSpPr>
        <p:spPr>
          <a:xfrm>
            <a:off x="8578273" y="2603502"/>
            <a:ext cx="3232725" cy="2770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eorgia"/>
                <a:ea typeface="+mn-lt"/>
                <a:cs typeface="+mn-lt"/>
              </a:rPr>
              <a:t>Research from Virginia’s child care sector shows that competitive wages are a primary driver of staff retention, with staff in the lowest wage quartile being twice as likely to turn over in a given year relative to those in the highest wage quartile.</a:t>
            </a:r>
            <a:endParaRPr lang="en-US" sz="1800" dirty="0">
              <a:latin typeface="Georgia"/>
            </a:endParaRPr>
          </a:p>
        </p:txBody>
      </p:sp>
      <p:sp>
        <p:nvSpPr>
          <p:cNvPr id="6" name="TextBox 5">
            <a:extLst>
              <a:ext uri="{FF2B5EF4-FFF2-40B4-BE49-F238E27FC236}">
                <a16:creationId xmlns:a16="http://schemas.microsoft.com/office/drawing/2014/main" id="{9081C2B0-1C06-84DC-EFF0-C12C940A70FD}"/>
              </a:ext>
            </a:extLst>
          </p:cNvPr>
          <p:cNvSpPr txBox="1"/>
          <p:nvPr/>
        </p:nvSpPr>
        <p:spPr>
          <a:xfrm>
            <a:off x="8821711" y="5686269"/>
            <a:ext cx="30430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latin typeface="Georgia"/>
              </a:rPr>
              <a:t>see-partnerships.com/</a:t>
            </a:r>
            <a:r>
              <a:rPr lang="en-US" i="1" err="1">
                <a:latin typeface="Georgia"/>
              </a:rPr>
              <a:t>virginia</a:t>
            </a:r>
            <a:endParaRPr lang="en-US" i="1">
              <a:latin typeface="Georgia"/>
            </a:endParaRPr>
          </a:p>
        </p:txBody>
      </p:sp>
    </p:spTree>
    <p:extLst>
      <p:ext uri="{BB962C8B-B14F-4D97-AF65-F5344CB8AC3E}">
        <p14:creationId xmlns:p14="http://schemas.microsoft.com/office/powerpoint/2010/main" val="439390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6C8A-1541-E0DD-5997-70FDEF571F14}"/>
              </a:ext>
            </a:extLst>
          </p:cNvPr>
          <p:cNvSpPr>
            <a:spLocks noGrp="1"/>
          </p:cNvSpPr>
          <p:nvPr>
            <p:ph type="title"/>
          </p:nvPr>
        </p:nvSpPr>
        <p:spPr/>
        <p:txBody>
          <a:bodyPr>
            <a:normAutofit/>
          </a:bodyPr>
          <a:lstStyle/>
          <a:p>
            <a:r>
              <a:rPr lang="en-US" sz="4400" dirty="0"/>
              <a:t>Addressing Challenges in 2023-2024</a:t>
            </a:r>
          </a:p>
        </p:txBody>
      </p:sp>
      <p:graphicFrame>
        <p:nvGraphicFramePr>
          <p:cNvPr id="5" name="Table 5">
            <a:extLst>
              <a:ext uri="{FF2B5EF4-FFF2-40B4-BE49-F238E27FC236}">
                <a16:creationId xmlns:a16="http://schemas.microsoft.com/office/drawing/2014/main" id="{04839241-76AC-F7BB-32D4-2A9E0DA62265}"/>
              </a:ext>
            </a:extLst>
          </p:cNvPr>
          <p:cNvGraphicFramePr>
            <a:graphicFrameLocks noGrp="1"/>
          </p:cNvGraphicFramePr>
          <p:nvPr>
            <p:extLst>
              <p:ext uri="{D42A27DB-BD31-4B8C-83A1-F6EECF244321}">
                <p14:modId xmlns:p14="http://schemas.microsoft.com/office/powerpoint/2010/main" val="2606925967"/>
              </p:ext>
            </p:extLst>
          </p:nvPr>
        </p:nvGraphicFramePr>
        <p:xfrm>
          <a:off x="364434" y="1471235"/>
          <a:ext cx="11463131" cy="4885115"/>
        </p:xfrm>
        <a:graphic>
          <a:graphicData uri="http://schemas.openxmlformats.org/drawingml/2006/table">
            <a:tbl>
              <a:tblPr firstRow="1" bandRow="1">
                <a:tableStyleId>{5C22544A-7EE6-4342-B048-85BDC9FD1C3A}</a:tableStyleId>
              </a:tblPr>
              <a:tblGrid>
                <a:gridCol w="3433873">
                  <a:extLst>
                    <a:ext uri="{9D8B030D-6E8A-4147-A177-3AD203B41FA5}">
                      <a16:colId xmlns:a16="http://schemas.microsoft.com/office/drawing/2014/main" val="1901753913"/>
                    </a:ext>
                  </a:extLst>
                </a:gridCol>
                <a:gridCol w="8029258">
                  <a:extLst>
                    <a:ext uri="{9D8B030D-6E8A-4147-A177-3AD203B41FA5}">
                      <a16:colId xmlns:a16="http://schemas.microsoft.com/office/drawing/2014/main" val="748840235"/>
                    </a:ext>
                  </a:extLst>
                </a:gridCol>
              </a:tblGrid>
              <a:tr h="499043">
                <a:tc>
                  <a:txBody>
                    <a:bodyPr/>
                    <a:lstStyle/>
                    <a:p>
                      <a:r>
                        <a:rPr lang="en-US" sz="1600" dirty="0">
                          <a:latin typeface="Georgia"/>
                        </a:rPr>
                        <a:t>Challenge</a:t>
                      </a:r>
                    </a:p>
                  </a:txBody>
                  <a:tcPr anchor="ctr">
                    <a:solidFill>
                      <a:schemeClr val="bg2"/>
                    </a:solidFill>
                  </a:tcPr>
                </a:tc>
                <a:tc>
                  <a:txBody>
                    <a:bodyPr/>
                    <a:lstStyle/>
                    <a:p>
                      <a:r>
                        <a:rPr lang="en-US" sz="1600" dirty="0">
                          <a:latin typeface="Georgia"/>
                        </a:rPr>
                        <a:t>Approach</a:t>
                      </a:r>
                    </a:p>
                  </a:txBody>
                  <a:tcPr anchor="ctr">
                    <a:solidFill>
                      <a:schemeClr val="bg2"/>
                    </a:solidFill>
                  </a:tcPr>
                </a:tc>
                <a:extLst>
                  <a:ext uri="{0D108BD9-81ED-4DB2-BD59-A6C34878D82A}">
                    <a16:rowId xmlns:a16="http://schemas.microsoft.com/office/drawing/2014/main" val="3107194688"/>
                  </a:ext>
                </a:extLst>
              </a:tr>
              <a:tr h="598254">
                <a:tc>
                  <a:txBody>
                    <a:bodyPr/>
                    <a:lstStyle/>
                    <a:p>
                      <a:pPr marL="0" indent="0">
                        <a:spcBef>
                          <a:spcPts val="600"/>
                        </a:spcBef>
                        <a:buNone/>
                      </a:pPr>
                      <a:r>
                        <a:rPr lang="en-US" sz="1600" b="1" dirty="0">
                          <a:solidFill>
                            <a:schemeClr val="bg2"/>
                          </a:solidFill>
                          <a:latin typeface="Georgia"/>
                        </a:rPr>
                        <a:t>1. Non-Participation</a:t>
                      </a:r>
                    </a:p>
                  </a:txBody>
                  <a:tcPr>
                    <a:solidFill>
                      <a:schemeClr val="bg1"/>
                    </a:solidFill>
                  </a:tcPr>
                </a:tc>
                <a:tc>
                  <a:txBody>
                    <a:bodyPr/>
                    <a:lstStyle/>
                    <a:p>
                      <a:pPr>
                        <a:spcBef>
                          <a:spcPts val="600"/>
                        </a:spcBef>
                      </a:pPr>
                      <a:r>
                        <a:rPr lang="en-US" sz="1600" dirty="0">
                          <a:solidFill>
                            <a:schemeClr val="bg2"/>
                          </a:solidFill>
                          <a:latin typeface="Georgia"/>
                        </a:rPr>
                        <a:t>Clarify participation requirements, with clear consequences for sites who do not participate. </a:t>
                      </a:r>
                    </a:p>
                  </a:txBody>
                  <a:tcPr>
                    <a:solidFill>
                      <a:schemeClr val="bg1"/>
                    </a:solidFill>
                  </a:tcPr>
                </a:tc>
                <a:extLst>
                  <a:ext uri="{0D108BD9-81ED-4DB2-BD59-A6C34878D82A}">
                    <a16:rowId xmlns:a16="http://schemas.microsoft.com/office/drawing/2014/main" val="2720580941"/>
                  </a:ext>
                </a:extLst>
              </a:tr>
              <a:tr h="598254">
                <a:tc>
                  <a:txBody>
                    <a:bodyPr/>
                    <a:lstStyle/>
                    <a:p>
                      <a:pPr>
                        <a:spcBef>
                          <a:spcPts val="600"/>
                        </a:spcBef>
                      </a:pPr>
                      <a:r>
                        <a:rPr lang="en-US" sz="1600" b="1">
                          <a:solidFill>
                            <a:schemeClr val="bg2"/>
                          </a:solidFill>
                          <a:latin typeface="Georgia"/>
                        </a:rPr>
                        <a:t>2. Incomplete Observations </a:t>
                      </a:r>
                    </a:p>
                  </a:txBody>
                  <a:tcPr/>
                </a:tc>
                <a:tc>
                  <a:txBody>
                    <a:bodyPr/>
                    <a:lstStyle/>
                    <a:p>
                      <a:pPr>
                        <a:spcBef>
                          <a:spcPts val="600"/>
                        </a:spcBef>
                      </a:pPr>
                      <a:r>
                        <a:rPr lang="en-US" sz="1600" dirty="0">
                          <a:solidFill>
                            <a:schemeClr val="bg2"/>
                          </a:solidFill>
                          <a:latin typeface="Georgia"/>
                        </a:rPr>
                        <a:t>Establish clear action steps and consequences for incomplete CLASS observations </a:t>
                      </a:r>
                      <a:r>
                        <a:rPr lang="en-US" sz="1600" b="0" i="0" u="none" strike="noStrike" noProof="0" dirty="0">
                          <a:solidFill>
                            <a:schemeClr val="bg2"/>
                          </a:solidFill>
                          <a:latin typeface="Georgia"/>
                        </a:rPr>
                        <a:t>to support the most complete collection of data for the site.</a:t>
                      </a:r>
                      <a:endParaRPr lang="en-US" sz="1600" dirty="0">
                        <a:solidFill>
                          <a:schemeClr val="bg2"/>
                        </a:solidFill>
                        <a:latin typeface="Georgia"/>
                      </a:endParaRPr>
                    </a:p>
                  </a:txBody>
                  <a:tcPr/>
                </a:tc>
                <a:extLst>
                  <a:ext uri="{0D108BD9-81ED-4DB2-BD59-A6C34878D82A}">
                    <a16:rowId xmlns:a16="http://schemas.microsoft.com/office/drawing/2014/main" val="30976429"/>
                  </a:ext>
                </a:extLst>
              </a:tr>
              <a:tr h="639112">
                <a:tc>
                  <a:txBody>
                    <a:bodyPr/>
                    <a:lstStyle/>
                    <a:p>
                      <a:pPr lvl="0">
                        <a:spcBef>
                          <a:spcPts val="600"/>
                        </a:spcBef>
                        <a:buNone/>
                      </a:pPr>
                      <a:r>
                        <a:rPr lang="en-US" sz="1600" b="1">
                          <a:solidFill>
                            <a:schemeClr val="bg2"/>
                          </a:solidFill>
                          <a:latin typeface="Georgia"/>
                        </a:rPr>
                        <a:t>3. Local CLASS Scoring Inconsistencies</a:t>
                      </a:r>
                    </a:p>
                  </a:txBody>
                  <a:tcPr>
                    <a:solidFill>
                      <a:schemeClr val="bg1"/>
                    </a:solidFill>
                  </a:tcPr>
                </a:tc>
                <a:tc>
                  <a:txBody>
                    <a:bodyPr/>
                    <a:lstStyle/>
                    <a:p>
                      <a:pPr lvl="0">
                        <a:spcBef>
                          <a:spcPts val="600"/>
                        </a:spcBef>
                        <a:buNone/>
                      </a:pPr>
                      <a:r>
                        <a:rPr lang="en-US" sz="1600" dirty="0">
                          <a:solidFill>
                            <a:schemeClr val="bg2"/>
                          </a:solidFill>
                          <a:latin typeface="Georgia"/>
                        </a:rPr>
                        <a:t>Increase the use of external observations and establish a score replacement protocol when inconsistencies in observation scores occur.</a:t>
                      </a:r>
                    </a:p>
                  </a:txBody>
                  <a:tcPr>
                    <a:solidFill>
                      <a:schemeClr val="bg1"/>
                    </a:solidFill>
                  </a:tcPr>
                </a:tc>
                <a:extLst>
                  <a:ext uri="{0D108BD9-81ED-4DB2-BD59-A6C34878D82A}">
                    <a16:rowId xmlns:a16="http://schemas.microsoft.com/office/drawing/2014/main" val="3158763888"/>
                  </a:ext>
                </a:extLst>
              </a:tr>
              <a:tr h="850151">
                <a:tc>
                  <a:txBody>
                    <a:bodyPr/>
                    <a:lstStyle/>
                    <a:p>
                      <a:pPr lvl="0">
                        <a:spcBef>
                          <a:spcPts val="600"/>
                        </a:spcBef>
                        <a:buNone/>
                      </a:pPr>
                      <a:r>
                        <a:rPr lang="en-US" sz="1600" b="1">
                          <a:solidFill>
                            <a:schemeClr val="bg2"/>
                          </a:solidFill>
                          <a:latin typeface="Georgia"/>
                        </a:rPr>
                        <a:t>4. Classrooms That Require Additional Support</a:t>
                      </a:r>
                      <a:endParaRPr lang="en-US" sz="1600" b="1">
                        <a:solidFill>
                          <a:schemeClr val="bg2"/>
                        </a:solidFill>
                      </a:endParaRPr>
                    </a:p>
                  </a:txBody>
                  <a:tcPr/>
                </a:tc>
                <a:tc>
                  <a:txBody>
                    <a:bodyPr/>
                    <a:lstStyle/>
                    <a:p>
                      <a:pPr lvl="0">
                        <a:spcBef>
                          <a:spcPts val="600"/>
                        </a:spcBef>
                        <a:buNone/>
                      </a:pPr>
                      <a:r>
                        <a:rPr lang="en-US" sz="1600" b="0" i="0" u="none" strike="noStrike" noProof="0" dirty="0">
                          <a:solidFill>
                            <a:schemeClr val="bg2"/>
                          </a:solidFill>
                          <a:latin typeface="Georgia"/>
                        </a:rPr>
                        <a:t>Prioritize classrooms with low CLASS scores for coaching/TA supports and require sites that receive a “Needs Support” rating to participate in additional improvement planning.</a:t>
                      </a:r>
                      <a:endParaRPr lang="en-US" sz="1600" dirty="0">
                        <a:solidFill>
                          <a:schemeClr val="bg2"/>
                        </a:solidFill>
                        <a:latin typeface="Georgia"/>
                      </a:endParaRPr>
                    </a:p>
                  </a:txBody>
                  <a:tcPr/>
                </a:tc>
                <a:extLst>
                  <a:ext uri="{0D108BD9-81ED-4DB2-BD59-A6C34878D82A}">
                    <a16:rowId xmlns:a16="http://schemas.microsoft.com/office/drawing/2014/main" val="2787177675"/>
                  </a:ext>
                </a:extLst>
              </a:tr>
              <a:tr h="598254">
                <a:tc>
                  <a:txBody>
                    <a:bodyPr/>
                    <a:lstStyle/>
                    <a:p>
                      <a:pPr>
                        <a:spcBef>
                          <a:spcPts val="600"/>
                        </a:spcBef>
                      </a:pPr>
                      <a:r>
                        <a:rPr lang="en-US" sz="1600" b="1">
                          <a:solidFill>
                            <a:schemeClr val="bg2"/>
                          </a:solidFill>
                          <a:latin typeface="Georgia"/>
                        </a:rPr>
                        <a:t>5. Variation in Curriculum Use Across Site Types</a:t>
                      </a:r>
                    </a:p>
                  </a:txBody>
                  <a:tcPr>
                    <a:solidFill>
                      <a:schemeClr val="bg1"/>
                    </a:solidFill>
                  </a:tcPr>
                </a:tc>
                <a:tc>
                  <a:txBody>
                    <a:bodyPr/>
                    <a:lstStyle/>
                    <a:p>
                      <a:pPr>
                        <a:spcBef>
                          <a:spcPts val="600"/>
                        </a:spcBef>
                      </a:pPr>
                      <a:r>
                        <a:rPr lang="en-US" sz="1600" dirty="0">
                          <a:solidFill>
                            <a:schemeClr val="bg2"/>
                          </a:solidFill>
                          <a:latin typeface="Georgia"/>
                        </a:rPr>
                        <a:t>Continue to keep curriculum use optional, while also increasing options and targeted supports to sites who are not yet using curriculum in at least one classroom.</a:t>
                      </a:r>
                    </a:p>
                  </a:txBody>
                  <a:tcPr>
                    <a:solidFill>
                      <a:schemeClr val="bg1"/>
                    </a:solidFill>
                  </a:tcPr>
                </a:tc>
                <a:extLst>
                  <a:ext uri="{0D108BD9-81ED-4DB2-BD59-A6C34878D82A}">
                    <a16:rowId xmlns:a16="http://schemas.microsoft.com/office/drawing/2014/main" val="1757463859"/>
                  </a:ext>
                </a:extLst>
              </a:tr>
              <a:tr h="1102047">
                <a:tc>
                  <a:txBody>
                    <a:bodyPr/>
                    <a:lstStyle/>
                    <a:p>
                      <a:pPr>
                        <a:spcBef>
                          <a:spcPts val="600"/>
                        </a:spcBef>
                      </a:pPr>
                      <a:r>
                        <a:rPr lang="en-US" sz="1600" b="1">
                          <a:solidFill>
                            <a:schemeClr val="bg2"/>
                          </a:solidFill>
                          <a:latin typeface="Georgia"/>
                        </a:rPr>
                        <a:t>6. Workforce Challenges</a:t>
                      </a:r>
                    </a:p>
                  </a:txBody>
                  <a:tcPr/>
                </a:tc>
                <a:tc>
                  <a:txBody>
                    <a:bodyPr/>
                    <a:lstStyle/>
                    <a:p>
                      <a:pPr>
                        <a:spcBef>
                          <a:spcPts val="600"/>
                        </a:spcBef>
                      </a:pPr>
                      <a:r>
                        <a:rPr lang="en-US" sz="1600" dirty="0">
                          <a:solidFill>
                            <a:schemeClr val="bg2"/>
                          </a:solidFill>
                          <a:latin typeface="Georgia"/>
                        </a:rPr>
                        <a:t>Collect teacher and classroom list information in LinkB5 across all publicly-funded sites to better understand how teachers and classroom quality impact child outcomes for future investment decisions. </a:t>
                      </a:r>
                      <a:r>
                        <a:rPr lang="en-US" sz="1600" b="0" i="0" u="none" strike="noStrike" noProof="0" dirty="0">
                          <a:solidFill>
                            <a:schemeClr val="bg2"/>
                          </a:solidFill>
                          <a:latin typeface="Georgia"/>
                        </a:rPr>
                        <a:t>Continue RecognizeB5 and increase amount to $3,000 per teacher in centers and family day homes.</a:t>
                      </a:r>
                      <a:endParaRPr lang="en-US" sz="1600" dirty="0">
                        <a:solidFill>
                          <a:schemeClr val="bg2"/>
                        </a:solidFill>
                        <a:latin typeface="Georgia"/>
                      </a:endParaRPr>
                    </a:p>
                  </a:txBody>
                  <a:tcPr/>
                </a:tc>
                <a:extLst>
                  <a:ext uri="{0D108BD9-81ED-4DB2-BD59-A6C34878D82A}">
                    <a16:rowId xmlns:a16="http://schemas.microsoft.com/office/drawing/2014/main" val="2953239515"/>
                  </a:ext>
                </a:extLst>
              </a:tr>
            </a:tbl>
          </a:graphicData>
        </a:graphic>
      </p:graphicFrame>
      <p:sp>
        <p:nvSpPr>
          <p:cNvPr id="4" name="Slide Number Placeholder 2">
            <a:extLst>
              <a:ext uri="{FF2B5EF4-FFF2-40B4-BE49-F238E27FC236}">
                <a16:creationId xmlns:a16="http://schemas.microsoft.com/office/drawing/2014/main" id="{369B2E4B-B5D8-4A10-88D7-BCE14B53003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224555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690D-B634-4D01-BCAE-696400AD9EC1}"/>
              </a:ext>
            </a:extLst>
          </p:cNvPr>
          <p:cNvSpPr>
            <a:spLocks noGrp="1"/>
          </p:cNvSpPr>
          <p:nvPr>
            <p:ph type="title"/>
          </p:nvPr>
        </p:nvSpPr>
        <p:spPr/>
        <p:txBody>
          <a:bodyPr>
            <a:normAutofit/>
          </a:bodyPr>
          <a:lstStyle/>
          <a:p>
            <a:r>
              <a:rPr lang="en-US" sz="4400" dirty="0"/>
              <a:t>School Readiness in Virginia</a:t>
            </a:r>
          </a:p>
        </p:txBody>
      </p:sp>
      <p:sp>
        <p:nvSpPr>
          <p:cNvPr id="3" name="Slide Number Placeholder 2">
            <a:extLst>
              <a:ext uri="{FF2B5EF4-FFF2-40B4-BE49-F238E27FC236}">
                <a16:creationId xmlns:a16="http://schemas.microsoft.com/office/drawing/2014/main" id="{05BE9AE3-A7AE-4CB3-9E9C-6765DF739A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9" name="Picture 8" descr="Chart, bar chart&#10;&#10;Description automatically generated">
            <a:extLst>
              <a:ext uri="{FF2B5EF4-FFF2-40B4-BE49-F238E27FC236}">
                <a16:creationId xmlns:a16="http://schemas.microsoft.com/office/drawing/2014/main" id="{8235972F-2C42-5048-89DA-3551098C1234}"/>
              </a:ext>
            </a:extLst>
          </p:cNvPr>
          <p:cNvPicPr>
            <a:picLocks noChangeAspect="1"/>
          </p:cNvPicPr>
          <p:nvPr/>
        </p:nvPicPr>
        <p:blipFill rotWithShape="1">
          <a:blip r:embed="rId3"/>
          <a:srcRect l="2447"/>
          <a:stretch/>
        </p:blipFill>
        <p:spPr>
          <a:xfrm>
            <a:off x="2844381" y="2762063"/>
            <a:ext cx="6503238" cy="3418644"/>
          </a:xfrm>
          <a:prstGeom prst="rect">
            <a:avLst/>
          </a:prstGeom>
        </p:spPr>
      </p:pic>
      <p:pic>
        <p:nvPicPr>
          <p:cNvPr id="10" name="Picture 9">
            <a:extLst>
              <a:ext uri="{FF2B5EF4-FFF2-40B4-BE49-F238E27FC236}">
                <a16:creationId xmlns:a16="http://schemas.microsoft.com/office/drawing/2014/main" id="{C1D3BC94-CE0F-E24C-897B-664B5220AB25}"/>
              </a:ext>
            </a:extLst>
          </p:cNvPr>
          <p:cNvPicPr>
            <a:picLocks noChangeAspect="1"/>
          </p:cNvPicPr>
          <p:nvPr/>
        </p:nvPicPr>
        <p:blipFill rotWithShape="1">
          <a:blip r:embed="rId4"/>
          <a:srcRect r="76967"/>
          <a:stretch/>
        </p:blipFill>
        <p:spPr>
          <a:xfrm>
            <a:off x="1334755" y="1418568"/>
            <a:ext cx="2091617" cy="1262446"/>
          </a:xfrm>
          <a:prstGeom prst="rect">
            <a:avLst/>
          </a:prstGeom>
        </p:spPr>
      </p:pic>
      <p:sp>
        <p:nvSpPr>
          <p:cNvPr id="11" name="TextBox 10">
            <a:extLst>
              <a:ext uri="{FF2B5EF4-FFF2-40B4-BE49-F238E27FC236}">
                <a16:creationId xmlns:a16="http://schemas.microsoft.com/office/drawing/2014/main" id="{4D09E717-2DF9-453C-BF3B-D94E5E6710FA}"/>
              </a:ext>
            </a:extLst>
          </p:cNvPr>
          <p:cNvSpPr txBox="1"/>
          <p:nvPr/>
        </p:nvSpPr>
        <p:spPr>
          <a:xfrm>
            <a:off x="3426373" y="1581353"/>
            <a:ext cx="7430872" cy="1015663"/>
          </a:xfrm>
          <a:prstGeom prst="rect">
            <a:avLst/>
          </a:prstGeom>
          <a:noFill/>
        </p:spPr>
        <p:txBody>
          <a:bodyPr wrap="square" rtlCol="0">
            <a:spAutoFit/>
          </a:bodyPr>
          <a:lstStyle/>
          <a:p>
            <a:r>
              <a:rPr lang="en-US" sz="2000" b="1" dirty="0">
                <a:solidFill>
                  <a:schemeClr val="accent5">
                    <a:lumMod val="50000"/>
                  </a:schemeClr>
                </a:solidFill>
                <a:latin typeface="Georgia" panose="02040502050405020303" pitchFamily="18" charset="0"/>
              </a:rPr>
              <a:t>of Virginia’s kindergarteners began the 2022-2023 school year still needing to build skills in Literacy, Mathematics, Self-Regulation and/or Social Skills.*</a:t>
            </a:r>
          </a:p>
        </p:txBody>
      </p:sp>
    </p:spTree>
    <p:extLst>
      <p:ext uri="{BB962C8B-B14F-4D97-AF65-F5344CB8AC3E}">
        <p14:creationId xmlns:p14="http://schemas.microsoft.com/office/powerpoint/2010/main" val="4156581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DC14-7D08-6F6D-745C-DF447C8F2B44}"/>
              </a:ext>
            </a:extLst>
          </p:cNvPr>
          <p:cNvSpPr>
            <a:spLocks noGrp="1"/>
          </p:cNvSpPr>
          <p:nvPr>
            <p:ph type="title"/>
          </p:nvPr>
        </p:nvSpPr>
        <p:spPr/>
        <p:txBody>
          <a:bodyPr/>
          <a:lstStyle/>
          <a:p>
            <a:r>
              <a:rPr lang="en-US"/>
              <a:t>Questions? </a:t>
            </a:r>
          </a:p>
        </p:txBody>
      </p:sp>
    </p:spTree>
    <p:extLst>
      <p:ext uri="{BB962C8B-B14F-4D97-AF65-F5344CB8AC3E}">
        <p14:creationId xmlns:p14="http://schemas.microsoft.com/office/powerpoint/2010/main" val="543077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6184-3E11-BBBB-94E4-E623E3E851A7}"/>
              </a:ext>
            </a:extLst>
          </p:cNvPr>
          <p:cNvSpPr>
            <a:spLocks noGrp="1"/>
          </p:cNvSpPr>
          <p:nvPr>
            <p:ph type="title"/>
          </p:nvPr>
        </p:nvSpPr>
        <p:spPr/>
        <p:txBody>
          <a:bodyPr/>
          <a:lstStyle/>
          <a:p>
            <a:r>
              <a:rPr lang="en-US" dirty="0"/>
              <a:t>VQB5 2023-2024 </a:t>
            </a:r>
            <a:br>
              <a:rPr lang="en-US" dirty="0"/>
            </a:br>
            <a:r>
              <a:rPr lang="en-US" dirty="0"/>
              <a:t>Appendix Slides</a:t>
            </a:r>
          </a:p>
        </p:txBody>
      </p:sp>
    </p:spTree>
    <p:extLst>
      <p:ext uri="{BB962C8B-B14F-4D97-AF65-F5344CB8AC3E}">
        <p14:creationId xmlns:p14="http://schemas.microsoft.com/office/powerpoint/2010/main" val="1999663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5E0E-9A85-64CD-3E1A-458E08D0CC33}"/>
              </a:ext>
            </a:extLst>
          </p:cNvPr>
          <p:cNvSpPr>
            <a:spLocks noGrp="1"/>
          </p:cNvSpPr>
          <p:nvPr>
            <p:ph type="title"/>
          </p:nvPr>
        </p:nvSpPr>
        <p:spPr/>
        <p:txBody>
          <a:bodyPr>
            <a:normAutofit/>
          </a:bodyPr>
          <a:lstStyle/>
          <a:p>
            <a:r>
              <a:rPr lang="en-US" sz="4400" dirty="0"/>
              <a:t>VQB5 Legislation</a:t>
            </a:r>
          </a:p>
        </p:txBody>
      </p:sp>
      <p:sp>
        <p:nvSpPr>
          <p:cNvPr id="4" name="Text Placeholder 3">
            <a:extLst>
              <a:ext uri="{FF2B5EF4-FFF2-40B4-BE49-F238E27FC236}">
                <a16:creationId xmlns:a16="http://schemas.microsoft.com/office/drawing/2014/main" id="{95DA9B45-E3DE-3E7B-1837-03584CB3ABA9}"/>
              </a:ext>
            </a:extLst>
          </p:cNvPr>
          <p:cNvSpPr>
            <a:spLocks noGrp="1"/>
          </p:cNvSpPr>
          <p:nvPr>
            <p:ph type="body" idx="1"/>
          </p:nvPr>
        </p:nvSpPr>
        <p:spPr>
          <a:xfrm>
            <a:off x="569843" y="1299905"/>
            <a:ext cx="10783957" cy="5322761"/>
          </a:xfrm>
        </p:spPr>
        <p:txBody>
          <a:bodyPr>
            <a:normAutofit fontScale="55000" lnSpcReduction="20000"/>
          </a:bodyPr>
          <a:lstStyle/>
          <a:p>
            <a:pPr marL="186055" indent="0">
              <a:lnSpc>
                <a:spcPct val="120000"/>
              </a:lnSpc>
              <a:buNone/>
            </a:pPr>
            <a:r>
              <a:rPr lang="en-US" b="1" dirty="0">
                <a:solidFill>
                  <a:schemeClr val="bg2"/>
                </a:solidFill>
              </a:rPr>
              <a:t>Code of Virginia § 22.1-289.05. Uniform measurement and improvement system; regional entities; establishment.</a:t>
            </a:r>
            <a:endParaRPr lang="en-US" dirty="0">
              <a:solidFill>
                <a:schemeClr val="bg2"/>
              </a:solidFill>
            </a:endParaRPr>
          </a:p>
          <a:p>
            <a:pPr marL="643255" indent="-457200">
              <a:lnSpc>
                <a:spcPct val="120000"/>
              </a:lnSpc>
              <a:buAutoNum type="alphaUcPeriod"/>
            </a:pPr>
            <a:r>
              <a:rPr lang="en-US" dirty="0">
                <a:solidFill>
                  <a:schemeClr val="bg2"/>
                </a:solidFill>
              </a:rPr>
              <a:t>The Board shall establish a uniform measurement and improvement system designed to provide parents and families with information about the quality and availability of publicly funded providers. Such system shall include:</a:t>
            </a:r>
          </a:p>
          <a:p>
            <a:pPr marL="1138555" lvl="1" indent="-342900">
              <a:lnSpc>
                <a:spcPct val="120000"/>
              </a:lnSpc>
              <a:buAutoNum type="arabicPeriod"/>
            </a:pPr>
            <a:r>
              <a:rPr lang="en-US" dirty="0">
                <a:solidFill>
                  <a:schemeClr val="bg2"/>
                </a:solidFill>
              </a:rPr>
              <a:t>Service provision and performance targets for children from birth to age five that align with standards for kindergarten readiness and early elementary grades;</a:t>
            </a:r>
          </a:p>
          <a:p>
            <a:pPr marL="1138555" lvl="1" indent="-342900">
              <a:lnSpc>
                <a:spcPct val="120000"/>
              </a:lnSpc>
              <a:buAutoNum type="arabicPeriod"/>
            </a:pPr>
            <a:r>
              <a:rPr lang="en-US" dirty="0">
                <a:solidFill>
                  <a:schemeClr val="bg2"/>
                </a:solidFill>
              </a:rPr>
              <a:t>Consistent quality standards;</a:t>
            </a:r>
          </a:p>
          <a:p>
            <a:pPr marL="1138555" lvl="1" indent="-342900">
              <a:lnSpc>
                <a:spcPct val="120000"/>
              </a:lnSpc>
              <a:buAutoNum type="arabicPeriod"/>
            </a:pPr>
            <a:r>
              <a:rPr lang="en-US" dirty="0">
                <a:solidFill>
                  <a:schemeClr val="bg2"/>
                </a:solidFill>
              </a:rPr>
              <a:t>Outcome-based measurements; and</a:t>
            </a:r>
          </a:p>
          <a:p>
            <a:pPr marL="1138555" lvl="1" indent="-342900">
              <a:lnSpc>
                <a:spcPct val="120000"/>
              </a:lnSpc>
              <a:buAutoNum type="arabicPeriod"/>
            </a:pPr>
            <a:r>
              <a:rPr lang="en-US" dirty="0">
                <a:solidFill>
                  <a:schemeClr val="bg2"/>
                </a:solidFill>
              </a:rPr>
              <a:t>Incentives to encourage participation and improvement.</a:t>
            </a:r>
          </a:p>
          <a:p>
            <a:pPr marL="643255" indent="-457200">
              <a:lnSpc>
                <a:spcPct val="120000"/>
              </a:lnSpc>
              <a:buAutoNum type="alphaUcPeriod"/>
            </a:pPr>
            <a:r>
              <a:rPr lang="en-US" dirty="0">
                <a:solidFill>
                  <a:schemeClr val="bg2"/>
                </a:solidFill>
              </a:rPr>
              <a:t>All publicly funded providers shall be required to participate in the uniform measurement and improvement system established pursuant to subsection A. All other child day programs may participate in such system. Any participation in such system shall comply with all applicable federal laws and regulations, including the federal Head Start Act (42 U.S.C. § 9801 et seq.), as amended, and associated regulations.</a:t>
            </a:r>
          </a:p>
          <a:p>
            <a:pPr marL="643255" indent="-457200">
              <a:lnSpc>
                <a:spcPct val="120000"/>
              </a:lnSpc>
              <a:buAutoNum type="alphaUcPeriod"/>
            </a:pPr>
            <a:r>
              <a:rPr lang="en-US" dirty="0">
                <a:solidFill>
                  <a:schemeClr val="bg2"/>
                </a:solidFill>
              </a:rPr>
              <a:t>The Board shall establish consequences for publicly funded providers that fail to participate in the uniform measurement and improvement system established pursuant to subsection A or persistently fail to meet minimal quality standards.</a:t>
            </a:r>
          </a:p>
          <a:p>
            <a:pPr marL="643255" indent="-457200">
              <a:lnSpc>
                <a:spcPct val="120000"/>
              </a:lnSpc>
              <a:buAutoNum type="alphaUcPeriod"/>
            </a:pPr>
            <a:r>
              <a:rPr lang="en-US" dirty="0">
                <a:solidFill>
                  <a:schemeClr val="bg2"/>
                </a:solidFill>
              </a:rPr>
              <a:t>The Board shall establish a system of regional entities that will be responsible for coordinating early childhood care and education services, guiding quality improvement of such services and coordinated access to such services for families and implementing the uniform measurement and improvement system.</a:t>
            </a:r>
          </a:p>
        </p:txBody>
      </p:sp>
      <p:sp>
        <p:nvSpPr>
          <p:cNvPr id="5" name="Slide Number Placeholder 2">
            <a:extLst>
              <a:ext uri="{FF2B5EF4-FFF2-40B4-BE49-F238E27FC236}">
                <a16:creationId xmlns:a16="http://schemas.microsoft.com/office/drawing/2014/main" id="{260D578B-3B3D-474C-A80C-9AD154F1EDBC}"/>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1001867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2BA0-0930-8599-D433-D43EFDD4B4D8}"/>
              </a:ext>
            </a:extLst>
          </p:cNvPr>
          <p:cNvSpPr>
            <a:spLocks noGrp="1"/>
          </p:cNvSpPr>
          <p:nvPr>
            <p:ph type="title"/>
          </p:nvPr>
        </p:nvSpPr>
        <p:spPr/>
        <p:txBody>
          <a:bodyPr>
            <a:normAutofit/>
          </a:bodyPr>
          <a:lstStyle/>
          <a:p>
            <a:r>
              <a:rPr lang="en-US" sz="4400" dirty="0"/>
              <a:t>Publicly-Funded Providers</a:t>
            </a:r>
          </a:p>
        </p:txBody>
      </p:sp>
      <p:sp>
        <p:nvSpPr>
          <p:cNvPr id="3" name="Text Placeholder 2">
            <a:extLst>
              <a:ext uri="{FF2B5EF4-FFF2-40B4-BE49-F238E27FC236}">
                <a16:creationId xmlns:a16="http://schemas.microsoft.com/office/drawing/2014/main" id="{0F507A18-0288-19E4-1367-304EE4459C55}"/>
              </a:ext>
            </a:extLst>
          </p:cNvPr>
          <p:cNvSpPr>
            <a:spLocks noGrp="1"/>
          </p:cNvSpPr>
          <p:nvPr>
            <p:ph type="body" idx="1"/>
          </p:nvPr>
        </p:nvSpPr>
        <p:spPr/>
        <p:txBody>
          <a:bodyPr>
            <a:normAutofit fontScale="92500" lnSpcReduction="20000"/>
          </a:bodyPr>
          <a:lstStyle/>
          <a:p>
            <a:pPr marL="186055" indent="0">
              <a:lnSpc>
                <a:spcPct val="120000"/>
              </a:lnSpc>
              <a:spcBef>
                <a:spcPts val="0"/>
              </a:spcBef>
              <a:buNone/>
            </a:pPr>
            <a:r>
              <a:rPr lang="en-US" dirty="0">
                <a:solidFill>
                  <a:schemeClr val="bg2"/>
                </a:solidFill>
              </a:rPr>
              <a:t>“Publicly-funded provider” means any (</a:t>
            </a:r>
            <a:r>
              <a:rPr lang="en-US" dirty="0" err="1">
                <a:solidFill>
                  <a:schemeClr val="bg2"/>
                </a:solidFill>
              </a:rPr>
              <a:t>i</a:t>
            </a:r>
            <a:r>
              <a:rPr lang="en-US" dirty="0">
                <a:solidFill>
                  <a:schemeClr val="bg2"/>
                </a:solidFill>
              </a:rPr>
              <a:t>) educational program provided by a school division or local government to children between birth and age five or (ii) child day program that receives state or federal funds in support of its operations that serves </a:t>
            </a:r>
            <a:r>
              <a:rPr lang="en-US" b="1" dirty="0">
                <a:solidFill>
                  <a:schemeClr val="bg2"/>
                </a:solidFill>
              </a:rPr>
              <a:t>three or more unrelated children</a:t>
            </a:r>
            <a:r>
              <a:rPr lang="en-US" dirty="0">
                <a:solidFill>
                  <a:schemeClr val="bg2"/>
                </a:solidFill>
              </a:rPr>
              <a:t>. </a:t>
            </a:r>
          </a:p>
          <a:p>
            <a:pPr marL="186055" indent="0">
              <a:lnSpc>
                <a:spcPct val="120000"/>
              </a:lnSpc>
              <a:spcBef>
                <a:spcPts val="0"/>
              </a:spcBef>
              <a:buNone/>
            </a:pPr>
            <a:r>
              <a:rPr lang="en-US" dirty="0">
                <a:solidFill>
                  <a:schemeClr val="bg2"/>
                </a:solidFill>
              </a:rPr>
              <a:t>This definition is intended to capture funding sources that support direct early childhood care and educational services for young children. These public funding sources include:</a:t>
            </a:r>
          </a:p>
          <a:p>
            <a:pPr marL="608965" indent="-422910">
              <a:lnSpc>
                <a:spcPct val="120000"/>
              </a:lnSpc>
              <a:spcBef>
                <a:spcPts val="0"/>
              </a:spcBef>
            </a:pPr>
            <a:r>
              <a:rPr lang="en-US" dirty="0">
                <a:solidFill>
                  <a:schemeClr val="bg2"/>
                </a:solidFill>
              </a:rPr>
              <a:t>Virginia Preschool Initiative (VPI)</a:t>
            </a:r>
          </a:p>
          <a:p>
            <a:pPr marL="608965" indent="-422910">
              <a:lnSpc>
                <a:spcPct val="120000"/>
              </a:lnSpc>
              <a:spcBef>
                <a:spcPts val="0"/>
              </a:spcBef>
            </a:pPr>
            <a:r>
              <a:rPr lang="en-US" dirty="0">
                <a:solidFill>
                  <a:schemeClr val="bg2"/>
                </a:solidFill>
              </a:rPr>
              <a:t>Early Childhood Special Education (ECSE or IDEA Part B, Section 619 preschool)</a:t>
            </a:r>
          </a:p>
          <a:p>
            <a:pPr marL="608965" indent="-422910">
              <a:lnSpc>
                <a:spcPct val="120000"/>
              </a:lnSpc>
              <a:spcBef>
                <a:spcPts val="0"/>
              </a:spcBef>
            </a:pPr>
            <a:r>
              <a:rPr lang="en-US" dirty="0">
                <a:solidFill>
                  <a:schemeClr val="bg2"/>
                </a:solidFill>
              </a:rPr>
              <a:t>Title I Preschool</a:t>
            </a:r>
          </a:p>
          <a:p>
            <a:pPr marL="608965" indent="-422910">
              <a:lnSpc>
                <a:spcPct val="120000"/>
              </a:lnSpc>
              <a:spcBef>
                <a:spcPts val="0"/>
              </a:spcBef>
            </a:pPr>
            <a:r>
              <a:rPr lang="en-US" dirty="0">
                <a:solidFill>
                  <a:schemeClr val="bg2"/>
                </a:solidFill>
              </a:rPr>
              <a:t>Head Start/Early Head Start</a:t>
            </a:r>
          </a:p>
          <a:p>
            <a:pPr marL="608965" indent="-422910">
              <a:lnSpc>
                <a:spcPct val="120000"/>
              </a:lnSpc>
              <a:spcBef>
                <a:spcPts val="0"/>
              </a:spcBef>
            </a:pPr>
            <a:r>
              <a:rPr lang="en-US" dirty="0">
                <a:solidFill>
                  <a:schemeClr val="bg2"/>
                </a:solidFill>
              </a:rPr>
              <a:t>Virginia’s Child Care Subsidy Program</a:t>
            </a:r>
          </a:p>
          <a:p>
            <a:pPr marL="608965" indent="-422910">
              <a:lnSpc>
                <a:spcPct val="120000"/>
              </a:lnSpc>
              <a:spcBef>
                <a:spcPts val="0"/>
              </a:spcBef>
            </a:pPr>
            <a:r>
              <a:rPr lang="en-US" dirty="0">
                <a:solidFill>
                  <a:schemeClr val="bg2"/>
                </a:solidFill>
              </a:rPr>
              <a:t>Local government child care assistance, such as Fairfax’s Child Care Assistance and Referral (CCAR) program</a:t>
            </a:r>
          </a:p>
          <a:p>
            <a:pPr marL="608965" indent="-422910">
              <a:lnSpc>
                <a:spcPct val="120000"/>
              </a:lnSpc>
              <a:spcBef>
                <a:spcPts val="0"/>
              </a:spcBef>
            </a:pPr>
            <a:r>
              <a:rPr lang="en-US" dirty="0">
                <a:solidFill>
                  <a:schemeClr val="bg2"/>
                </a:solidFill>
              </a:rPr>
              <a:t>Federal Child Care Access Means Parents in School (CCAMPIS)</a:t>
            </a:r>
          </a:p>
          <a:p>
            <a:pPr marL="608965" indent="-422910">
              <a:lnSpc>
                <a:spcPct val="120000"/>
              </a:lnSpc>
              <a:spcBef>
                <a:spcPts val="0"/>
              </a:spcBef>
            </a:pPr>
            <a:r>
              <a:rPr lang="en-US" dirty="0">
                <a:solidFill>
                  <a:schemeClr val="bg2"/>
                </a:solidFill>
              </a:rPr>
              <a:t>Virginia Early Childhood Foundation (VECF) Mixed Delivery  </a:t>
            </a:r>
          </a:p>
          <a:p>
            <a:pPr marL="608965" indent="-422910">
              <a:lnSpc>
                <a:spcPct val="120000"/>
              </a:lnSpc>
              <a:spcBef>
                <a:spcPts val="0"/>
              </a:spcBef>
            </a:pPr>
            <a:r>
              <a:rPr lang="en-US" dirty="0">
                <a:solidFill>
                  <a:schemeClr val="bg2"/>
                </a:solidFill>
              </a:rPr>
              <a:t>Federal Department of Defense Military Child Care Fee Assistance (MCCYN)</a:t>
            </a:r>
          </a:p>
          <a:p>
            <a:pPr marL="608965" indent="-422910">
              <a:lnSpc>
                <a:spcPct val="120000"/>
              </a:lnSpc>
              <a:spcBef>
                <a:spcPts val="0"/>
              </a:spcBef>
            </a:pPr>
            <a:endParaRPr lang="en-US" dirty="0">
              <a:solidFill>
                <a:schemeClr val="bg2"/>
              </a:solidFill>
            </a:endParaRPr>
          </a:p>
        </p:txBody>
      </p:sp>
      <p:sp>
        <p:nvSpPr>
          <p:cNvPr id="4" name="Slide Number Placeholder 2">
            <a:extLst>
              <a:ext uri="{FF2B5EF4-FFF2-40B4-BE49-F238E27FC236}">
                <a16:creationId xmlns:a16="http://schemas.microsoft.com/office/drawing/2014/main" id="{E362A5B5-18A2-4A30-949E-8F52C72EF50E}"/>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808967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5C9D-F536-C494-C952-2E41767EEB25}"/>
              </a:ext>
            </a:extLst>
          </p:cNvPr>
          <p:cNvSpPr>
            <a:spLocks noGrp="1"/>
          </p:cNvSpPr>
          <p:nvPr>
            <p:ph type="title"/>
          </p:nvPr>
        </p:nvSpPr>
        <p:spPr/>
        <p:txBody>
          <a:bodyPr>
            <a:normAutofit/>
          </a:bodyPr>
          <a:lstStyle/>
          <a:p>
            <a:r>
              <a:rPr lang="en-US" sz="4400" dirty="0"/>
              <a:t>Continual Field Engagement</a:t>
            </a:r>
          </a:p>
        </p:txBody>
      </p:sp>
      <p:sp>
        <p:nvSpPr>
          <p:cNvPr id="4" name="Text Placeholder 3">
            <a:extLst>
              <a:ext uri="{FF2B5EF4-FFF2-40B4-BE49-F238E27FC236}">
                <a16:creationId xmlns:a16="http://schemas.microsoft.com/office/drawing/2014/main" id="{4771030A-6F1A-9EB2-9B42-AC973A780C9E}"/>
              </a:ext>
            </a:extLst>
          </p:cNvPr>
          <p:cNvSpPr>
            <a:spLocks noGrp="1"/>
          </p:cNvSpPr>
          <p:nvPr>
            <p:ph type="body" idx="1"/>
          </p:nvPr>
        </p:nvSpPr>
        <p:spPr>
          <a:xfrm>
            <a:off x="272176" y="1535436"/>
            <a:ext cx="10932885" cy="5186493"/>
          </a:xfrm>
        </p:spPr>
        <p:txBody>
          <a:bodyPr>
            <a:normAutofit/>
          </a:bodyPr>
          <a:lstStyle/>
          <a:p>
            <a:pPr marL="0" indent="0">
              <a:lnSpc>
                <a:spcPct val="100000"/>
              </a:lnSpc>
              <a:spcBef>
                <a:spcPts val="0"/>
              </a:spcBef>
              <a:buNone/>
            </a:pPr>
            <a:r>
              <a:rPr lang="en" sz="2000" b="1">
                <a:solidFill>
                  <a:schemeClr val="bg2"/>
                </a:solidFill>
              </a:rPr>
              <a:t>Virginia continues to engage the field at every step in the process. </a:t>
            </a:r>
            <a:endParaRPr lang="en-US" sz="2000" b="1">
              <a:solidFill>
                <a:schemeClr val="bg2"/>
              </a:solidFill>
            </a:endParaRPr>
          </a:p>
        </p:txBody>
      </p:sp>
      <p:graphicFrame>
        <p:nvGraphicFramePr>
          <p:cNvPr id="5" name="Table 5">
            <a:extLst>
              <a:ext uri="{FF2B5EF4-FFF2-40B4-BE49-F238E27FC236}">
                <a16:creationId xmlns:a16="http://schemas.microsoft.com/office/drawing/2014/main" id="{CF430CFE-1FBA-C5AE-D543-45ADCC59B78A}"/>
              </a:ext>
            </a:extLst>
          </p:cNvPr>
          <p:cNvGraphicFramePr>
            <a:graphicFrameLocks noGrp="1"/>
          </p:cNvGraphicFramePr>
          <p:nvPr>
            <p:extLst>
              <p:ext uri="{D42A27DB-BD31-4B8C-83A1-F6EECF244321}">
                <p14:modId xmlns:p14="http://schemas.microsoft.com/office/powerpoint/2010/main" val="4215258669"/>
              </p:ext>
            </p:extLst>
          </p:nvPr>
        </p:nvGraphicFramePr>
        <p:xfrm>
          <a:off x="399393" y="1924076"/>
          <a:ext cx="11953617" cy="4488205"/>
        </p:xfrm>
        <a:graphic>
          <a:graphicData uri="http://schemas.openxmlformats.org/drawingml/2006/table">
            <a:tbl>
              <a:tblPr firstRow="1" bandRow="1">
                <a:tableStyleId>{5C22544A-7EE6-4342-B048-85BDC9FD1C3A}</a:tableStyleId>
              </a:tblPr>
              <a:tblGrid>
                <a:gridCol w="5463424">
                  <a:extLst>
                    <a:ext uri="{9D8B030D-6E8A-4147-A177-3AD203B41FA5}">
                      <a16:colId xmlns:a16="http://schemas.microsoft.com/office/drawing/2014/main" val="4250323533"/>
                    </a:ext>
                  </a:extLst>
                </a:gridCol>
                <a:gridCol w="6490193">
                  <a:extLst>
                    <a:ext uri="{9D8B030D-6E8A-4147-A177-3AD203B41FA5}">
                      <a16:colId xmlns:a16="http://schemas.microsoft.com/office/drawing/2014/main" val="2905926727"/>
                    </a:ext>
                  </a:extLst>
                </a:gridCol>
              </a:tblGrid>
              <a:tr h="376167">
                <a:tc>
                  <a:txBody>
                    <a:bodyPr/>
                    <a:lstStyle/>
                    <a:p>
                      <a:pPr marL="342900" marR="0" lvl="0" indent="-34290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Local CLASS Observations Webinar (798 views)</a:t>
                      </a:r>
                      <a:endParaRPr lang="en-US" sz="1600" b="0" i="0" u="none" strike="noStrike" noProof="0">
                        <a:solidFill>
                          <a:schemeClr val="accent5">
                            <a:lumMod val="50000"/>
                          </a:schemeClr>
                        </a:solidFill>
                        <a:latin typeface="Georgia"/>
                      </a:endParaRPr>
                    </a:p>
                  </a:txBody>
                  <a:tcPr>
                    <a:noFill/>
                  </a:tcPr>
                </a:tc>
                <a:tc>
                  <a:txBody>
                    <a:bodyPr/>
                    <a:lstStyle/>
                    <a:p>
                      <a:pPr marL="285750" marR="0" lvl="0" indent="-28575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PY2 Mid-Year Program Leaders Webinar (259 Views)</a:t>
                      </a:r>
                      <a:endParaRPr lang="en-US" sz="1600" b="0" i="0" u="none" strike="noStrike" noProof="0">
                        <a:solidFill>
                          <a:schemeClr val="accent5">
                            <a:lumMod val="50000"/>
                          </a:schemeClr>
                        </a:solidFill>
                        <a:latin typeface="Georgia"/>
                      </a:endParaRPr>
                    </a:p>
                  </a:txBody>
                  <a:tcPr>
                    <a:noFill/>
                  </a:tcPr>
                </a:tc>
                <a:extLst>
                  <a:ext uri="{0D108BD9-81ED-4DB2-BD59-A6C34878D82A}">
                    <a16:rowId xmlns:a16="http://schemas.microsoft.com/office/drawing/2014/main" val="795690432"/>
                  </a:ext>
                </a:extLst>
              </a:tr>
              <a:tr h="359067">
                <a:tc>
                  <a:txBody>
                    <a:bodyPr/>
                    <a:lstStyle/>
                    <a:p>
                      <a:pPr marL="342900" marR="0" lvl="0" indent="-342900" algn="l">
                        <a:lnSpc>
                          <a:spcPct val="110000"/>
                        </a:lnSpc>
                        <a:spcBef>
                          <a:spcPts val="0"/>
                        </a:spcBef>
                        <a:spcAft>
                          <a:spcPts val="0"/>
                        </a:spcAft>
                        <a:buFont typeface="Arial"/>
                        <a:buChar char="•"/>
                      </a:pPr>
                      <a:r>
                        <a:rPr lang="en" sz="1600" b="0" i="0" u="none" strike="noStrike" noProof="0" dirty="0">
                          <a:solidFill>
                            <a:schemeClr val="accent5">
                              <a:lumMod val="50000"/>
                            </a:schemeClr>
                          </a:solidFill>
                          <a:latin typeface="Georgia"/>
                        </a:rPr>
                        <a:t>Subsidy Vendor Information Webinar (710 views)</a:t>
                      </a:r>
                      <a:endParaRPr lang="en-US" sz="1600" b="0" i="0" u="none" strike="noStrike" noProof="0" dirty="0">
                        <a:solidFill>
                          <a:schemeClr val="accent5">
                            <a:lumMod val="50000"/>
                          </a:schemeClr>
                        </a:solidFill>
                        <a:latin typeface="Georgia"/>
                      </a:endParaRPr>
                    </a:p>
                  </a:txBody>
                  <a:tcPr>
                    <a:noFill/>
                  </a:tcPr>
                </a:tc>
                <a:tc>
                  <a:txBody>
                    <a:bodyPr/>
                    <a:lstStyle/>
                    <a:p>
                      <a:pPr marL="285750" lvl="0" indent="-285750" algn="l">
                        <a:lnSpc>
                          <a:spcPct val="100000"/>
                        </a:lnSpc>
                        <a:spcBef>
                          <a:spcPts val="0"/>
                        </a:spcBef>
                        <a:spcAft>
                          <a:spcPts val="0"/>
                        </a:spcAft>
                        <a:buFont typeface="Arial"/>
                        <a:buChar char="•"/>
                      </a:pPr>
                      <a:r>
                        <a:rPr lang="en" sz="1600" b="0" i="0" u="none" strike="noStrike" noProof="0">
                          <a:solidFill>
                            <a:schemeClr val="accent5">
                              <a:lumMod val="50000"/>
                            </a:schemeClr>
                          </a:solidFill>
                          <a:latin typeface="Georgia"/>
                        </a:rPr>
                        <a:t>External CLASS Observation survey (90 responses)</a:t>
                      </a:r>
                      <a:endParaRPr lang="en-US" sz="1600" b="0" i="0" u="none" strike="noStrike" noProof="0">
                        <a:solidFill>
                          <a:schemeClr val="accent5">
                            <a:lumMod val="50000"/>
                          </a:schemeClr>
                        </a:solidFill>
                        <a:latin typeface="Georgia"/>
                      </a:endParaRPr>
                    </a:p>
                  </a:txBody>
                  <a:tcPr>
                    <a:noFill/>
                  </a:tcPr>
                </a:tc>
                <a:extLst>
                  <a:ext uri="{0D108BD9-81ED-4DB2-BD59-A6C34878D82A}">
                    <a16:rowId xmlns:a16="http://schemas.microsoft.com/office/drawing/2014/main" val="3858645392"/>
                  </a:ext>
                </a:extLst>
              </a:tr>
              <a:tr h="359068">
                <a:tc>
                  <a:txBody>
                    <a:bodyPr/>
                    <a:lstStyle/>
                    <a:p>
                      <a:pPr marL="342900" lvl="0" indent="-342900">
                        <a:buFont typeface="Arial"/>
                        <a:buChar char="•"/>
                      </a:pPr>
                      <a:r>
                        <a:rPr lang="en" sz="1600" b="0" i="0" u="none" strike="noStrike" noProof="0">
                          <a:solidFill>
                            <a:schemeClr val="accent5">
                              <a:lumMod val="50000"/>
                            </a:schemeClr>
                          </a:solidFill>
                          <a:latin typeface="Georgia"/>
                        </a:rPr>
                        <a:t>ECSE Coordinator Information Webinar (638 views)</a:t>
                      </a:r>
                      <a:endParaRPr lang="en-US" sz="1600">
                        <a:solidFill>
                          <a:schemeClr val="accent5">
                            <a:lumMod val="50000"/>
                          </a:schemeClr>
                        </a:solidFill>
                        <a:latin typeface="Georgia"/>
                      </a:endParaRPr>
                    </a:p>
                  </a:txBody>
                  <a:tcPr>
                    <a:noFill/>
                  </a:tcPr>
                </a:tc>
                <a:tc>
                  <a:txBody>
                    <a:bodyPr/>
                    <a:lstStyle/>
                    <a:p>
                      <a:pPr marL="285750" marR="0" lvl="0" indent="-28575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CLASS-ICP Pilot Focus Groups (40 participants)</a:t>
                      </a:r>
                      <a:endParaRPr lang="en-US" sz="1600" b="0" i="0" u="none" strike="noStrike" noProof="0">
                        <a:solidFill>
                          <a:schemeClr val="accent5">
                            <a:lumMod val="50000"/>
                          </a:schemeClr>
                        </a:solidFill>
                        <a:latin typeface="Georgia"/>
                      </a:endParaRPr>
                    </a:p>
                  </a:txBody>
                  <a:tcPr>
                    <a:noFill/>
                  </a:tcPr>
                </a:tc>
                <a:extLst>
                  <a:ext uri="{0D108BD9-81ED-4DB2-BD59-A6C34878D82A}">
                    <a16:rowId xmlns:a16="http://schemas.microsoft.com/office/drawing/2014/main" val="1864341896"/>
                  </a:ext>
                </a:extLst>
              </a:tr>
              <a:tr h="290675">
                <a:tc>
                  <a:txBody>
                    <a:bodyPr/>
                    <a:lstStyle/>
                    <a:p>
                      <a:pPr marL="342900" marR="0" lvl="0" indent="-34290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Curriculum Refresher webinar and Get-To-Know-You Curriculum series (491 views)</a:t>
                      </a:r>
                      <a:endParaRPr lang="en" sz="1600" b="0" i="0" u="none" strike="noStrike" noProof="0">
                        <a:solidFill>
                          <a:schemeClr val="accent5">
                            <a:lumMod val="50000"/>
                          </a:schemeClr>
                        </a:solidFill>
                        <a:highlight>
                          <a:srgbClr val="FFFF00"/>
                        </a:highlight>
                        <a:latin typeface="Georgia"/>
                      </a:endParaRPr>
                    </a:p>
                  </a:txBody>
                  <a:tcPr>
                    <a:noFill/>
                  </a:tcPr>
                </a:tc>
                <a:tc>
                  <a:txBody>
                    <a:bodyPr/>
                    <a:lstStyle/>
                    <a:p>
                      <a:pPr marL="285750" marR="0" lvl="0" indent="-285750" algn="l">
                        <a:lnSpc>
                          <a:spcPct val="100000"/>
                        </a:lnSpc>
                        <a:spcBef>
                          <a:spcPts val="600"/>
                        </a:spcBef>
                        <a:spcAft>
                          <a:spcPts val="0"/>
                        </a:spcAft>
                        <a:buFont typeface="Arial"/>
                        <a:buChar char="•"/>
                      </a:pPr>
                      <a:r>
                        <a:rPr lang="en" sz="1600" b="0" i="0" u="none" strike="noStrike" noProof="0">
                          <a:solidFill>
                            <a:schemeClr val="accent5">
                              <a:lumMod val="50000"/>
                            </a:schemeClr>
                          </a:solidFill>
                          <a:latin typeface="Georgia"/>
                        </a:rPr>
                        <a:t>RR PY1 Data Deep Dives – (9 regional partner meetings) </a:t>
                      </a:r>
                    </a:p>
                    <a:p>
                      <a:pPr marL="285750" marR="0" lvl="0" indent="-285750" algn="l">
                        <a:spcBef>
                          <a:spcPts val="600"/>
                        </a:spcBef>
                        <a:buClr>
                          <a:srgbClr val="003C71"/>
                        </a:buClr>
                        <a:buFont typeface="Arial,Sans-Serif"/>
                        <a:buChar char="•"/>
                      </a:pPr>
                      <a:r>
                        <a:rPr lang="en" sz="1600" b="0" i="0" u="none" strike="noStrike" noProof="0">
                          <a:solidFill>
                            <a:schemeClr val="accent5">
                              <a:lumMod val="50000"/>
                            </a:schemeClr>
                          </a:solidFill>
                          <a:latin typeface="Georgia"/>
                        </a:rPr>
                        <a:t>Presentations to stakeholder groups (40 presentations)</a:t>
                      </a:r>
                      <a:endParaRPr lang="en-US" sz="1600" b="0" i="0" u="none" strike="noStrike" noProof="0">
                        <a:latin typeface="Georgia"/>
                      </a:endParaRPr>
                    </a:p>
                  </a:txBody>
                  <a:tcPr>
                    <a:noFill/>
                  </a:tcPr>
                </a:tc>
                <a:extLst>
                  <a:ext uri="{0D108BD9-81ED-4DB2-BD59-A6C34878D82A}">
                    <a16:rowId xmlns:a16="http://schemas.microsoft.com/office/drawing/2014/main" val="3023552486"/>
                  </a:ext>
                </a:extLst>
              </a:tr>
              <a:tr h="512956">
                <a:tc>
                  <a:txBody>
                    <a:bodyPr/>
                    <a:lstStyle/>
                    <a:p>
                      <a:pPr marL="342900" marR="0" lvl="0" indent="-342900" algn="l">
                        <a:lnSpc>
                          <a:spcPct val="110000"/>
                        </a:lnSpc>
                        <a:spcBef>
                          <a:spcPts val="0"/>
                        </a:spcBef>
                        <a:spcAft>
                          <a:spcPts val="0"/>
                        </a:spcAft>
                        <a:buFont typeface="Arial"/>
                        <a:buChar char="•"/>
                      </a:pPr>
                      <a:r>
                        <a:rPr lang="en" sz="1600" b="0" i="0" u="none" strike="noStrike" noProof="0" dirty="0">
                          <a:solidFill>
                            <a:schemeClr val="accent5">
                              <a:lumMod val="50000"/>
                            </a:schemeClr>
                          </a:solidFill>
                          <a:latin typeface="Georgia"/>
                        </a:rPr>
                        <a:t>Improvement Partner Quarterly Webinars (300 views on avg)</a:t>
                      </a:r>
                    </a:p>
                  </a:txBody>
                  <a:tcPr>
                    <a:noFill/>
                  </a:tcPr>
                </a:tc>
                <a:tc>
                  <a:txBody>
                    <a:bodyPr/>
                    <a:lstStyle/>
                    <a:p>
                      <a:pPr marL="285750" lvl="0" indent="-285750">
                        <a:buFont typeface="Arial"/>
                        <a:buChar char="•"/>
                      </a:pPr>
                      <a:r>
                        <a:rPr lang="en" sz="1600" b="0" i="0" u="none" strike="noStrike" noProof="0">
                          <a:solidFill>
                            <a:schemeClr val="accent5">
                              <a:lumMod val="50000"/>
                            </a:schemeClr>
                          </a:solidFill>
                          <a:latin typeface="Georgia"/>
                        </a:rPr>
                        <a:t>Overview of 2023-2024 VQB5 Guidelines Webinar Part 1 </a:t>
                      </a:r>
                      <a:r>
                        <a:rPr lang="en" sz="1600" b="0" i="0" u="none" strike="noStrike" noProof="0">
                          <a:solidFill>
                            <a:schemeClr val="tx1"/>
                          </a:solidFill>
                          <a:latin typeface="Georgia"/>
                        </a:rPr>
                        <a:t>(755 views)</a:t>
                      </a:r>
                      <a:endParaRPr lang="en-US" b="0">
                        <a:solidFill>
                          <a:schemeClr val="tx1"/>
                        </a:solidFill>
                      </a:endParaRPr>
                    </a:p>
                  </a:txBody>
                  <a:tcPr>
                    <a:noFill/>
                  </a:tcPr>
                </a:tc>
                <a:extLst>
                  <a:ext uri="{0D108BD9-81ED-4DB2-BD59-A6C34878D82A}">
                    <a16:rowId xmlns:a16="http://schemas.microsoft.com/office/drawing/2014/main" val="3613324223"/>
                  </a:ext>
                </a:extLst>
              </a:tr>
              <a:tr h="1179799">
                <a:tc gridSpan="2">
                  <a:txBody>
                    <a:bodyPr/>
                    <a:lstStyle/>
                    <a:p>
                      <a:pPr marL="285750" marR="0" lvl="0" indent="-431165"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Ongoing engagement with the field through…</a:t>
                      </a:r>
                      <a:endParaRPr lang="en-US" sz="1600" b="0" i="0" u="none" strike="noStrike" noProof="0">
                        <a:solidFill>
                          <a:schemeClr val="accent5">
                            <a:lumMod val="50000"/>
                          </a:schemeClr>
                        </a:solidFill>
                        <a:latin typeface="Georgia"/>
                      </a:endParaRPr>
                    </a:p>
                    <a:p>
                      <a:pPr marL="1218565" marR="0" lvl="1" indent="-42291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Weekly office hours with Ready Regions and Monthly TA support</a:t>
                      </a:r>
                      <a:endParaRPr lang="en-US" sz="1600" b="0" i="0" u="none" strike="noStrike" noProof="0">
                        <a:solidFill>
                          <a:schemeClr val="accent5">
                            <a:lumMod val="50000"/>
                          </a:schemeClr>
                        </a:solidFill>
                        <a:latin typeface="Georgia"/>
                      </a:endParaRPr>
                    </a:p>
                    <a:p>
                      <a:pPr marL="1218565" marR="0" lvl="1" indent="-42291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LinkB5 TA Hotline Support and Ready Regions Focus Groups</a:t>
                      </a:r>
                      <a:endParaRPr lang="en-US" sz="1600" b="0" i="0" u="none" strike="noStrike" noProof="0">
                        <a:solidFill>
                          <a:schemeClr val="accent5">
                            <a:lumMod val="50000"/>
                          </a:schemeClr>
                        </a:solidFill>
                        <a:latin typeface="Georgia"/>
                      </a:endParaRPr>
                    </a:p>
                    <a:p>
                      <a:pPr marL="1218565" marR="0" lvl="1" indent="-42291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Coaching Collaboration Bi-monthly meetings with state and regional partners</a:t>
                      </a:r>
                    </a:p>
                    <a:p>
                      <a:pPr marL="1218565" marR="0" lvl="1" indent="-422910" algn="l">
                        <a:lnSpc>
                          <a:spcPct val="110000"/>
                        </a:lnSpc>
                        <a:spcBef>
                          <a:spcPts val="0"/>
                        </a:spcBef>
                        <a:spcAft>
                          <a:spcPts val="0"/>
                        </a:spcAft>
                        <a:buFont typeface="Arial"/>
                        <a:buChar char="•"/>
                      </a:pPr>
                      <a:r>
                        <a:rPr lang="en" sz="1600" b="0" i="0" u="none" strike="noStrike" noProof="0">
                          <a:solidFill>
                            <a:schemeClr val="accent5">
                              <a:lumMod val="50000"/>
                            </a:schemeClr>
                          </a:solidFill>
                          <a:latin typeface="Georgia"/>
                        </a:rPr>
                        <a:t>RecognizeB5 Help Center to support educators </a:t>
                      </a:r>
                    </a:p>
                  </a:txBody>
                  <a:tcPr>
                    <a:noFill/>
                  </a:tcPr>
                </a:tc>
                <a:tc hMerge="1">
                  <a:txBody>
                    <a:bodyPr/>
                    <a:lstStyle/>
                    <a:p>
                      <a:endParaRPr lang="en-US"/>
                    </a:p>
                  </a:txBody>
                  <a:tcPr/>
                </a:tc>
                <a:extLst>
                  <a:ext uri="{0D108BD9-81ED-4DB2-BD59-A6C34878D82A}">
                    <a16:rowId xmlns:a16="http://schemas.microsoft.com/office/drawing/2014/main" val="4106874800"/>
                  </a:ext>
                </a:extLst>
              </a:tr>
              <a:tr h="718139">
                <a:tc gridSpan="2">
                  <a:txBody>
                    <a:bodyPr/>
                    <a:lstStyle/>
                    <a:p>
                      <a:pPr marL="795655" lvl="0" indent="0" algn="l">
                        <a:lnSpc>
                          <a:spcPct val="110000"/>
                        </a:lnSpc>
                        <a:spcBef>
                          <a:spcPts val="0"/>
                        </a:spcBef>
                        <a:spcAft>
                          <a:spcPts val="0"/>
                        </a:spcAft>
                        <a:buNone/>
                      </a:pPr>
                      <a:endParaRPr lang="en" sz="1600" b="0" i="0" u="none" strike="noStrike" noProof="0" dirty="0">
                        <a:solidFill>
                          <a:schemeClr val="accent5">
                            <a:lumMod val="50000"/>
                          </a:schemeClr>
                        </a:solidFill>
                        <a:latin typeface="Georgia"/>
                      </a:endParaRPr>
                    </a:p>
                  </a:txBody>
                  <a:tcPr>
                    <a:noFill/>
                  </a:tcPr>
                </a:tc>
                <a:tc hMerge="1">
                  <a:txBody>
                    <a:bodyPr/>
                    <a:lstStyle/>
                    <a:p>
                      <a:endParaRPr lang="en-US"/>
                    </a:p>
                  </a:txBody>
                  <a:tcPr/>
                </a:tc>
                <a:extLst>
                  <a:ext uri="{0D108BD9-81ED-4DB2-BD59-A6C34878D82A}">
                    <a16:rowId xmlns:a16="http://schemas.microsoft.com/office/drawing/2014/main" val="2839399244"/>
                  </a:ext>
                </a:extLst>
              </a:tr>
            </a:tbl>
          </a:graphicData>
        </a:graphic>
      </p:graphicFrame>
      <p:sp>
        <p:nvSpPr>
          <p:cNvPr id="6" name="TextBox 5">
            <a:extLst>
              <a:ext uri="{FF2B5EF4-FFF2-40B4-BE49-F238E27FC236}">
                <a16:creationId xmlns:a16="http://schemas.microsoft.com/office/drawing/2014/main" id="{21702C7F-538D-5425-A10E-3F4514424AE5}"/>
              </a:ext>
            </a:extLst>
          </p:cNvPr>
          <p:cNvSpPr txBox="1"/>
          <p:nvPr/>
        </p:nvSpPr>
        <p:spPr>
          <a:xfrm>
            <a:off x="399393" y="5827506"/>
            <a:ext cx="11520431" cy="584775"/>
          </a:xfrm>
          <a:prstGeom prst="rect">
            <a:avLst/>
          </a:prstGeom>
          <a:solidFill>
            <a:schemeClr val="tx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600" dirty="0">
                <a:solidFill>
                  <a:srgbClr val="FFFFFF"/>
                </a:solidFill>
                <a:latin typeface="Georgia"/>
                <a:ea typeface="+mn-lt"/>
                <a:cs typeface="+mn-lt"/>
              </a:rPr>
              <a:t>Information about VQB5 has also been shared broadly through weekly </a:t>
            </a:r>
            <a:r>
              <a:rPr lang="en" sz="1600" dirty="0">
                <a:solidFill>
                  <a:schemeClr val="bg1"/>
                </a:solidFill>
                <a:latin typeface="Georgia"/>
                <a:ea typeface="+mn-lt"/>
                <a:cs typeface="+mn-lt"/>
              </a:rPr>
              <a:t>Readiness Connections e-newsletter and webinar recordings available on the Quality Measurement and Improvement (VQB5) </a:t>
            </a:r>
            <a:r>
              <a:rPr lang="en" sz="1600" dirty="0">
                <a:solidFill>
                  <a:srgbClr val="FFFFFF"/>
                </a:solidFill>
                <a:latin typeface="Georgia"/>
                <a:ea typeface="+mn-lt"/>
                <a:cs typeface="+mn-lt"/>
              </a:rPr>
              <a:t>webpage.</a:t>
            </a:r>
            <a:endParaRPr lang="en-US" sz="1600" dirty="0">
              <a:solidFill>
                <a:srgbClr val="FFFFFF"/>
              </a:solidFill>
              <a:latin typeface="Georgia"/>
              <a:ea typeface="+mn-lt"/>
              <a:cs typeface="+mn-lt"/>
            </a:endParaRPr>
          </a:p>
        </p:txBody>
      </p:sp>
      <p:sp>
        <p:nvSpPr>
          <p:cNvPr id="7" name="Slide Number Placeholder 2">
            <a:extLst>
              <a:ext uri="{FF2B5EF4-FFF2-40B4-BE49-F238E27FC236}">
                <a16:creationId xmlns:a16="http://schemas.microsoft.com/office/drawing/2014/main" id="{10BE5014-31E0-4B88-92B0-806A00077EB9}"/>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313346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133815" y="0"/>
            <a:ext cx="12325815" cy="1324000"/>
          </a:xfrm>
          <a:prstGeom prst="rect">
            <a:avLst/>
          </a:prstGeom>
        </p:spPr>
        <p:txBody>
          <a:bodyPr spcFirstLastPara="1" wrap="square" lIns="822967" tIns="45700" rIns="91433" bIns="45700" anchor="b" anchorCtr="0">
            <a:normAutofit/>
          </a:bodyPr>
          <a:lstStyle/>
          <a:p>
            <a:r>
              <a:rPr lang="en" sz="4400" dirty="0"/>
              <a:t>VQB5 Quality Ratings</a:t>
            </a:r>
            <a:endParaRPr sz="4400" dirty="0"/>
          </a:p>
        </p:txBody>
      </p:sp>
      <p:sp>
        <p:nvSpPr>
          <p:cNvPr id="418" name="Google Shape;418;p58"/>
          <p:cNvSpPr txBox="1">
            <a:spLocks noGrp="1"/>
          </p:cNvSpPr>
          <p:nvPr>
            <p:ph type="body" idx="1"/>
          </p:nvPr>
        </p:nvSpPr>
        <p:spPr>
          <a:xfrm>
            <a:off x="838200" y="1357333"/>
            <a:ext cx="10515600" cy="1160800"/>
          </a:xfrm>
          <a:prstGeom prst="rect">
            <a:avLst/>
          </a:prstGeom>
        </p:spPr>
        <p:txBody>
          <a:bodyPr spcFirstLastPara="1" wrap="square" lIns="91433" tIns="45700" rIns="91433" bIns="45700" anchor="t" anchorCtr="0">
            <a:normAutofit/>
          </a:bodyPr>
          <a:lstStyle/>
          <a:p>
            <a:pPr marL="0" indent="0">
              <a:buSzPts val="1018"/>
              <a:buNone/>
            </a:pPr>
            <a:r>
              <a:rPr lang="en" sz="2200" dirty="0">
                <a:solidFill>
                  <a:schemeClr val="bg2"/>
                </a:solidFill>
              </a:rPr>
              <a:t>VQB5 Quality Ratings will be calculated at the end of the academic year using the following point system. Quality Ratings from the 2023-2024 year will be posted publicly in the fall of 2024.  </a:t>
            </a:r>
            <a:endParaRPr sz="2209" dirty="0">
              <a:solidFill>
                <a:schemeClr val="bg2"/>
              </a:solidFill>
            </a:endParaRPr>
          </a:p>
        </p:txBody>
      </p:sp>
      <p:graphicFrame>
        <p:nvGraphicFramePr>
          <p:cNvPr id="419" name="Google Shape;419;p58"/>
          <p:cNvGraphicFramePr/>
          <p:nvPr>
            <p:extLst>
              <p:ext uri="{D42A27DB-BD31-4B8C-83A1-F6EECF244321}">
                <p14:modId xmlns:p14="http://schemas.microsoft.com/office/powerpoint/2010/main" val="226140735"/>
              </p:ext>
            </p:extLst>
          </p:nvPr>
        </p:nvGraphicFramePr>
        <p:xfrm>
          <a:off x="926758" y="2587345"/>
          <a:ext cx="10657366" cy="3642206"/>
        </p:xfrm>
        <a:graphic>
          <a:graphicData uri="http://schemas.openxmlformats.org/drawingml/2006/table">
            <a:tbl>
              <a:tblPr>
                <a:noFill/>
              </a:tblPr>
              <a:tblGrid>
                <a:gridCol w="2596633">
                  <a:extLst>
                    <a:ext uri="{9D8B030D-6E8A-4147-A177-3AD203B41FA5}">
                      <a16:colId xmlns:a16="http://schemas.microsoft.com/office/drawing/2014/main" val="20000"/>
                    </a:ext>
                  </a:extLst>
                </a:gridCol>
                <a:gridCol w="8060733">
                  <a:extLst>
                    <a:ext uri="{9D8B030D-6E8A-4147-A177-3AD203B41FA5}">
                      <a16:colId xmlns:a16="http://schemas.microsoft.com/office/drawing/2014/main" val="20001"/>
                    </a:ext>
                  </a:extLst>
                </a:gridCol>
              </a:tblGrid>
              <a:tr h="812760">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latin typeface="Georgia"/>
                          <a:ea typeface="Georgia"/>
                          <a:cs typeface="Georgia"/>
                          <a:sym typeface="Georgia"/>
                        </a:rPr>
                        <a:t>Interactions Points</a:t>
                      </a:r>
                      <a:endParaRPr sz="1900" b="1" u="none" strike="noStrike" cap="none">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300" b="1" i="1" u="none" strike="noStrike" cap="none">
                          <a:latin typeface="Georgia"/>
                          <a:ea typeface="Georgia"/>
                          <a:cs typeface="Georgia"/>
                          <a:sym typeface="Georgia"/>
                        </a:rPr>
                        <a:t>(700 total points)</a:t>
                      </a:r>
                      <a:r>
                        <a:rPr lang="en" sz="1600" b="1" i="1" u="none" strike="noStrike" cap="none">
                          <a:latin typeface="Georgia"/>
                          <a:ea typeface="Georgia"/>
                          <a:cs typeface="Georgia"/>
                        </a:rPr>
                        <a:t> </a:t>
                      </a:r>
                      <a:endParaRPr sz="1600" b="1" i="1" u="none" strike="noStrike" cap="none">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 sz="1900" u="none" strike="noStrike" cap="none" dirty="0">
                          <a:solidFill>
                            <a:schemeClr val="bg2"/>
                          </a:solidFill>
                          <a:latin typeface="Georgia"/>
                          <a:ea typeface="Georgia"/>
                          <a:cs typeface="Georgia"/>
                          <a:sym typeface="Georgia"/>
                        </a:rPr>
                        <a:t>Average of all local CLASS scores from the fall and the spring (</a:t>
                      </a:r>
                      <a:r>
                        <a:rPr lang="en" sz="1900" i="1" u="none" strike="noStrike" cap="none" dirty="0">
                          <a:solidFill>
                            <a:schemeClr val="bg2"/>
                          </a:solidFill>
                          <a:latin typeface="Georgia"/>
                          <a:ea typeface="Georgia"/>
                          <a:cs typeface="Georgia"/>
                          <a:sym typeface="Georgia"/>
                        </a:rPr>
                        <a:t>all classrooms</a:t>
                      </a:r>
                      <a:r>
                        <a:rPr lang="en" sz="1900" u="none" strike="noStrike" cap="none" dirty="0">
                          <a:solidFill>
                            <a:schemeClr val="bg2"/>
                          </a:solidFill>
                          <a:latin typeface="Georgia"/>
                          <a:ea typeface="Georgia"/>
                          <a:cs typeface="Georgia"/>
                          <a:sym typeface="Georgia"/>
                        </a:rPr>
                        <a:t> at a site) x 100</a:t>
                      </a:r>
                      <a:r>
                        <a:rPr lang="en" sz="1900" u="none" strike="noStrike" cap="none" dirty="0">
                          <a:solidFill>
                            <a:schemeClr val="bg2"/>
                          </a:solidFill>
                          <a:latin typeface="Georgia"/>
                          <a:ea typeface="Georgia"/>
                          <a:cs typeface="Georgia"/>
                        </a:rPr>
                        <a:t> </a:t>
                      </a:r>
                      <a:endParaRPr sz="1900" u="none" strike="noStrike" cap="none" dirty="0">
                        <a:solidFill>
                          <a:schemeClr val="bg2"/>
                        </a:solidFill>
                        <a:latin typeface="Georgia"/>
                        <a:ea typeface="Georgia"/>
                        <a:cs typeface="Georgia"/>
                        <a:sym typeface="Georgia"/>
                      </a:endParaRPr>
                    </a:p>
                  </a:txBody>
                  <a:tcPr marL="121900" marR="121900" marT="121900" marB="121900"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894033">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latin typeface="Georgia"/>
                          <a:ea typeface="Georgia"/>
                          <a:cs typeface="Georgia"/>
                          <a:sym typeface="Georgia"/>
                        </a:rPr>
                        <a:t>Curriculum Points</a:t>
                      </a:r>
                      <a:endParaRPr sz="1900" b="1" u="none" strike="noStrike" cap="none">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300" b="1" i="1" u="none" strike="noStrike" cap="none">
                          <a:latin typeface="Georgia"/>
                          <a:ea typeface="Georgia"/>
                          <a:cs typeface="Georgia"/>
                          <a:sym typeface="Georgia"/>
                        </a:rPr>
                        <a:t>(100 total points)</a:t>
                      </a:r>
                      <a:r>
                        <a:rPr lang="en" sz="1600" b="1" i="1" u="none" strike="noStrike" cap="none">
                          <a:latin typeface="Georgia"/>
                          <a:ea typeface="Georgia"/>
                          <a:cs typeface="Georgia"/>
                        </a:rPr>
                        <a:t> </a:t>
                      </a:r>
                      <a:endParaRPr sz="1600" b="1" i="1" u="none" strike="noStrike" cap="none">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 sz="1900" u="none" strike="noStrike" cap="none" dirty="0">
                          <a:solidFill>
                            <a:schemeClr val="bg2"/>
                          </a:solidFill>
                          <a:latin typeface="Georgia"/>
                          <a:ea typeface="Georgia"/>
                          <a:cs typeface="Georgia"/>
                          <a:sym typeface="Georgia"/>
                        </a:rPr>
                        <a:t>Programs using an approved curriculum in </a:t>
                      </a:r>
                      <a:r>
                        <a:rPr lang="en" sz="1900" i="1" u="none" strike="noStrike" cap="none" dirty="0">
                          <a:solidFill>
                            <a:schemeClr val="bg2"/>
                          </a:solidFill>
                          <a:latin typeface="Georgia"/>
                          <a:ea typeface="Georgia"/>
                          <a:cs typeface="Georgia"/>
                          <a:sym typeface="Georgia"/>
                        </a:rPr>
                        <a:t>at least one classroom</a:t>
                      </a:r>
                      <a:r>
                        <a:rPr lang="en" sz="1900" i="1" dirty="0">
                          <a:solidFill>
                            <a:schemeClr val="bg2"/>
                          </a:solidFill>
                          <a:latin typeface="Georgia"/>
                          <a:ea typeface="Georgia"/>
                          <a:cs typeface="Georgia"/>
                          <a:sym typeface="Georgia"/>
                        </a:rPr>
                        <a:t>, by May 31st, </a:t>
                      </a:r>
                      <a:r>
                        <a:rPr lang="en" sz="1900" u="none" strike="noStrike" cap="none" dirty="0">
                          <a:solidFill>
                            <a:schemeClr val="bg2"/>
                          </a:solidFill>
                          <a:latin typeface="Georgia"/>
                          <a:ea typeface="Georgia"/>
                          <a:cs typeface="Georgia"/>
                          <a:sym typeface="Georgia"/>
                        </a:rPr>
                        <a:t>will receive 100 points added to their score</a:t>
                      </a:r>
                      <a:endParaRPr sz="1900" u="none" strike="noStrike" cap="none" dirty="0">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568933">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solidFill>
                            <a:schemeClr val="lt1"/>
                          </a:solidFill>
                          <a:latin typeface="Georgia"/>
                          <a:ea typeface="Georgia"/>
                          <a:cs typeface="Georgia"/>
                          <a:sym typeface="Georgia"/>
                        </a:rPr>
                        <a:t>Total Points</a:t>
                      </a:r>
                      <a:endParaRPr sz="1900" b="1" u="none" strike="noStrike" cap="none">
                        <a:solidFill>
                          <a:schemeClr val="lt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3E5B91"/>
                    </a:solidFill>
                  </a:tcPr>
                </a:tc>
                <a:tc>
                  <a:txBody>
                    <a:bodyPr/>
                    <a:lstStyle/>
                    <a:p>
                      <a:pPr marL="0" marR="0" lvl="0" indent="0" algn="l" rtl="0">
                        <a:lnSpc>
                          <a:spcPct val="100000"/>
                        </a:lnSpc>
                        <a:spcBef>
                          <a:spcPts val="0"/>
                        </a:spcBef>
                        <a:spcAft>
                          <a:spcPts val="0"/>
                        </a:spcAft>
                        <a:buNone/>
                      </a:pPr>
                      <a:r>
                        <a:rPr lang="en" sz="1900" u="none" strike="noStrike" cap="none" dirty="0">
                          <a:solidFill>
                            <a:schemeClr val="bg2"/>
                          </a:solidFill>
                          <a:latin typeface="Georgia"/>
                          <a:ea typeface="Georgia"/>
                          <a:cs typeface="Georgia"/>
                          <a:sym typeface="Georgia"/>
                        </a:rPr>
                        <a:t>Interactions Points + Curriculum Points = Total Points</a:t>
                      </a:r>
                      <a:endParaRPr sz="1900" u="none" strike="noStrike" cap="none" dirty="0">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975320">
                <a:tc>
                  <a:txBody>
                    <a:bodyPr/>
                    <a:lstStyle/>
                    <a:p>
                      <a:pPr marL="0" marR="0" lvl="0" indent="0" algn="l" rtl="0">
                        <a:lnSpc>
                          <a:spcPct val="100000"/>
                        </a:lnSpc>
                        <a:spcBef>
                          <a:spcPts val="0"/>
                        </a:spcBef>
                        <a:spcAft>
                          <a:spcPts val="0"/>
                        </a:spcAft>
                        <a:buNone/>
                      </a:pPr>
                      <a:r>
                        <a:rPr lang="en" sz="1900" b="1">
                          <a:solidFill>
                            <a:schemeClr val="lt1"/>
                          </a:solidFill>
                          <a:latin typeface="Georgia"/>
                          <a:ea typeface="Georgia"/>
                          <a:cs typeface="Georgia"/>
                        </a:rPr>
                        <a:t>Quality</a:t>
                      </a:r>
                      <a:r>
                        <a:rPr lang="en" sz="1900" b="1">
                          <a:solidFill>
                            <a:schemeClr val="lt1"/>
                          </a:solidFill>
                          <a:latin typeface="Georgia"/>
                          <a:ea typeface="Georgia"/>
                          <a:cs typeface="Georgia"/>
                          <a:sym typeface="Georgia"/>
                        </a:rPr>
                        <a:t> Ratings</a:t>
                      </a:r>
                      <a:endParaRPr sz="1900" b="1" u="none" strike="noStrike" cap="none">
                        <a:solidFill>
                          <a:schemeClr val="lt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dk1"/>
                    </a:solidFill>
                  </a:tcPr>
                </a:tc>
                <a:tc>
                  <a:txBody>
                    <a:bodyPr/>
                    <a:lstStyle/>
                    <a:p>
                      <a:pPr marL="457200" lvl="0" indent="-304800" algn="l" rtl="0">
                        <a:spcBef>
                          <a:spcPts val="0"/>
                        </a:spcBef>
                        <a:spcAft>
                          <a:spcPts val="0"/>
                        </a:spcAft>
                        <a:buClr>
                          <a:srgbClr val="555555"/>
                        </a:buClr>
                        <a:buSzPts val="1200"/>
                        <a:buFont typeface="Georgia"/>
                        <a:buChar char="●"/>
                      </a:pPr>
                      <a:r>
                        <a:rPr lang="en" sz="1900" dirty="0">
                          <a:solidFill>
                            <a:schemeClr val="bg2"/>
                          </a:solidFill>
                          <a:latin typeface="Georgia"/>
                          <a:ea typeface="Georgia"/>
                          <a:cs typeface="Georgia"/>
                          <a:sym typeface="Georgia"/>
                        </a:rPr>
                        <a:t>Exceeds Expectations = 700 - 800 points</a:t>
                      </a:r>
                      <a:r>
                        <a:rPr lang="en" sz="1900" dirty="0">
                          <a:solidFill>
                            <a:schemeClr val="bg2"/>
                          </a:solidFill>
                          <a:latin typeface="Georgia"/>
                          <a:ea typeface="Georgia"/>
                          <a:cs typeface="Georgia"/>
                        </a:rPr>
                        <a:t> </a:t>
                      </a:r>
                      <a:endParaRPr sz="1900" dirty="0">
                        <a:solidFill>
                          <a:schemeClr val="bg2"/>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 sz="1900" dirty="0">
                          <a:solidFill>
                            <a:schemeClr val="bg2"/>
                          </a:solidFill>
                          <a:latin typeface="Georgia"/>
                          <a:ea typeface="Georgia"/>
                          <a:cs typeface="Georgia"/>
                          <a:sym typeface="Georgia"/>
                        </a:rPr>
                        <a:t>Meets </a:t>
                      </a:r>
                      <a:r>
                        <a:rPr lang="en" sz="1900" dirty="0">
                          <a:solidFill>
                            <a:schemeClr val="bg2"/>
                          </a:solidFill>
                          <a:latin typeface="Georgia"/>
                          <a:ea typeface="Georgia"/>
                          <a:cs typeface="Georgia"/>
                        </a:rPr>
                        <a:t>Expectations</a:t>
                      </a:r>
                      <a:r>
                        <a:rPr lang="en" sz="1900" dirty="0">
                          <a:solidFill>
                            <a:schemeClr val="bg2"/>
                          </a:solidFill>
                          <a:latin typeface="Georgia"/>
                          <a:ea typeface="Georgia"/>
                          <a:cs typeface="Georgia"/>
                          <a:sym typeface="Georgia"/>
                        </a:rPr>
                        <a:t> = 400 - 699 points</a:t>
                      </a:r>
                      <a:endParaRPr sz="1900" dirty="0">
                        <a:solidFill>
                          <a:schemeClr val="bg2"/>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 sz="1900" dirty="0">
                          <a:solidFill>
                            <a:schemeClr val="bg2"/>
                          </a:solidFill>
                          <a:latin typeface="Georgia"/>
                          <a:ea typeface="Georgia"/>
                          <a:cs typeface="Georgia"/>
                          <a:sym typeface="Georgia"/>
                        </a:rPr>
                        <a:t>Needs Support = 100 - 399 points</a:t>
                      </a:r>
                      <a:endParaRPr sz="1900" dirty="0">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Slide Number Placeholder 2">
            <a:extLst>
              <a:ext uri="{FF2B5EF4-FFF2-40B4-BE49-F238E27FC236}">
                <a16:creationId xmlns:a16="http://schemas.microsoft.com/office/drawing/2014/main" id="{7F6092E1-5220-468F-AD13-D31CEF941E5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1533859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130629" y="0"/>
            <a:ext cx="12322629" cy="1324000"/>
          </a:xfrm>
          <a:prstGeom prst="rect">
            <a:avLst/>
          </a:prstGeom>
        </p:spPr>
        <p:txBody>
          <a:bodyPr spcFirstLastPara="1" wrap="square" lIns="822967" tIns="45700" rIns="91433" bIns="45700" anchor="b" anchorCtr="0">
            <a:noAutofit/>
          </a:bodyPr>
          <a:lstStyle/>
          <a:p>
            <a:r>
              <a:rPr lang="en" sz="4267" dirty="0"/>
              <a:t>Local and External Observations </a:t>
            </a:r>
            <a:br>
              <a:rPr lang="en" sz="4267" dirty="0"/>
            </a:br>
            <a:r>
              <a:rPr lang="en" sz="4267" dirty="0"/>
              <a:t>Fall Practice Year 2</a:t>
            </a:r>
            <a:endParaRPr sz="4267" dirty="0"/>
          </a:p>
        </p:txBody>
      </p:sp>
      <p:graphicFrame>
        <p:nvGraphicFramePr>
          <p:cNvPr id="4" name="Table 3">
            <a:extLst>
              <a:ext uri="{FF2B5EF4-FFF2-40B4-BE49-F238E27FC236}">
                <a16:creationId xmlns:a16="http://schemas.microsoft.com/office/drawing/2014/main" id="{F2B33435-939F-ABA1-240C-313D4C3B90AB}"/>
              </a:ext>
            </a:extLst>
          </p:cNvPr>
          <p:cNvGraphicFramePr>
            <a:graphicFrameLocks noGrp="1"/>
          </p:cNvGraphicFramePr>
          <p:nvPr/>
        </p:nvGraphicFramePr>
        <p:xfrm>
          <a:off x="462455" y="1511799"/>
          <a:ext cx="8347008" cy="4838864"/>
        </p:xfrm>
        <a:graphic>
          <a:graphicData uri="http://schemas.openxmlformats.org/drawingml/2006/table">
            <a:tbl>
              <a:tblPr firstRow="1" bandRow="1"/>
              <a:tblGrid>
                <a:gridCol w="4403835">
                  <a:extLst>
                    <a:ext uri="{9D8B030D-6E8A-4147-A177-3AD203B41FA5}">
                      <a16:colId xmlns:a16="http://schemas.microsoft.com/office/drawing/2014/main" val="3069850327"/>
                    </a:ext>
                  </a:extLst>
                </a:gridCol>
                <a:gridCol w="1902500">
                  <a:extLst>
                    <a:ext uri="{9D8B030D-6E8A-4147-A177-3AD203B41FA5}">
                      <a16:colId xmlns:a16="http://schemas.microsoft.com/office/drawing/2014/main" val="4021196787"/>
                    </a:ext>
                  </a:extLst>
                </a:gridCol>
                <a:gridCol w="2040673">
                  <a:extLst>
                    <a:ext uri="{9D8B030D-6E8A-4147-A177-3AD203B41FA5}">
                      <a16:colId xmlns:a16="http://schemas.microsoft.com/office/drawing/2014/main" val="1781918329"/>
                    </a:ext>
                  </a:extLst>
                </a:gridCol>
              </a:tblGrid>
              <a:tr h="542636">
                <a:tc>
                  <a:txBody>
                    <a:bodyPr/>
                    <a:lstStyle/>
                    <a:p>
                      <a:pPr lvl="0" algn="l">
                        <a:buNone/>
                      </a:pPr>
                      <a:r>
                        <a:rPr lang="en-US" sz="1600" b="1" i="0" u="none" strike="noStrike">
                          <a:effectLst/>
                          <a:latin typeface="Georgia"/>
                        </a:rPr>
                        <a:t>Fall Observation Completion</a:t>
                      </a:r>
                    </a:p>
                    <a:p>
                      <a:pPr lvl="0" algn="l">
                        <a:buNone/>
                      </a:pPr>
                      <a:r>
                        <a:rPr lang="en-US" sz="1600" b="1" i="0" u="none" strike="noStrike">
                          <a:effectLst/>
                          <a:latin typeface="Georgia"/>
                        </a:rPr>
                        <a:t>August-December 2022</a:t>
                      </a:r>
                    </a:p>
                  </a:txBody>
                  <a:tcPr marL="121920" marR="121920" marT="60960" marB="60960">
                    <a:solidFill>
                      <a:schemeClr val="bg1">
                        <a:lumMod val="85000"/>
                      </a:schemeClr>
                    </a:solidFill>
                  </a:tcPr>
                </a:tc>
                <a:tc>
                  <a:txBody>
                    <a:bodyPr/>
                    <a:lstStyle/>
                    <a:p>
                      <a:pPr lvl="0" algn="l">
                        <a:buNone/>
                      </a:pPr>
                      <a:r>
                        <a:rPr lang="en-US" sz="1600" b="1" u="none" strike="noStrike">
                          <a:solidFill>
                            <a:schemeClr val="accent1"/>
                          </a:solidFill>
                          <a:effectLst/>
                          <a:latin typeface="Georgia"/>
                        </a:rPr>
                        <a:t>Local Observations</a:t>
                      </a:r>
                    </a:p>
                  </a:txBody>
                  <a:tcPr marL="121920" marR="121920" marT="60960" marB="60960" anchor="b">
                    <a:solidFill>
                      <a:schemeClr val="accent3">
                        <a:lumMod val="20000"/>
                        <a:lumOff val="80000"/>
                      </a:schemeClr>
                    </a:solidFill>
                  </a:tcPr>
                </a:tc>
                <a:tc>
                  <a:txBody>
                    <a:bodyPr/>
                    <a:lstStyle/>
                    <a:p>
                      <a:pPr lvl="0" algn="l">
                        <a:buNone/>
                      </a:pPr>
                      <a:r>
                        <a:rPr lang="en-US" sz="1600" b="1" u="none" strike="noStrike">
                          <a:solidFill>
                            <a:schemeClr val="accent1"/>
                          </a:solidFill>
                          <a:effectLst/>
                          <a:latin typeface="Georgia"/>
                        </a:rPr>
                        <a:t>External Observations</a:t>
                      </a:r>
                    </a:p>
                  </a:txBody>
                  <a:tcPr marL="121920" marR="121920" marT="60960" marB="60960" anchor="b">
                    <a:solidFill>
                      <a:schemeClr val="accent3">
                        <a:lumMod val="20000"/>
                        <a:lumOff val="80000"/>
                      </a:schemeClr>
                    </a:solidFill>
                  </a:tcPr>
                </a:tc>
                <a:extLst>
                  <a:ext uri="{0D108BD9-81ED-4DB2-BD59-A6C34878D82A}">
                    <a16:rowId xmlns:a16="http://schemas.microsoft.com/office/drawing/2014/main" val="764872854"/>
                  </a:ext>
                </a:extLst>
              </a:tr>
              <a:tr h="542636">
                <a:tc>
                  <a:txBody>
                    <a:bodyPr/>
                    <a:lstStyle/>
                    <a:p>
                      <a:pPr lvl="0" algn="l">
                        <a:buNone/>
                      </a:pPr>
                      <a:r>
                        <a:rPr lang="en-US" sz="1600" b="1" u="none" strike="noStrike">
                          <a:effectLst/>
                          <a:latin typeface="Georgia"/>
                        </a:rPr>
                        <a:t>Total Number of Classrooms Observed</a:t>
                      </a:r>
                    </a:p>
                  </a:txBody>
                  <a:tcPr marL="121920" marR="121920" marT="60960" marB="60960">
                    <a:solidFill>
                      <a:schemeClr val="bg1">
                        <a:lumMod val="95000"/>
                      </a:schemeClr>
                    </a:solidFill>
                  </a:tcPr>
                </a:tc>
                <a:tc>
                  <a:txBody>
                    <a:bodyPr/>
                    <a:lstStyle/>
                    <a:p>
                      <a:pPr lvl="0" algn="l">
                        <a:buNone/>
                      </a:pPr>
                      <a:r>
                        <a:rPr lang="en-US" sz="1600" b="1" u="none" strike="noStrike">
                          <a:effectLst/>
                          <a:latin typeface="Georgia"/>
                        </a:rPr>
                        <a:t>7,473</a:t>
                      </a:r>
                    </a:p>
                  </a:txBody>
                  <a:tcPr marL="121920" marR="121920" marT="60960" marB="60960">
                    <a:solidFill>
                      <a:schemeClr val="bg1">
                        <a:lumMod val="95000"/>
                      </a:schemeClr>
                    </a:solidFill>
                  </a:tcPr>
                </a:tc>
                <a:tc>
                  <a:txBody>
                    <a:bodyPr/>
                    <a:lstStyle/>
                    <a:p>
                      <a:pPr lvl="0" algn="l">
                        <a:buNone/>
                      </a:pPr>
                      <a:r>
                        <a:rPr lang="en-US" sz="1600" b="1" u="none" strike="noStrike">
                          <a:effectLst/>
                          <a:latin typeface="Georgia"/>
                        </a:rPr>
                        <a:t>1,627</a:t>
                      </a:r>
                      <a:endParaRPr lang="en-US" sz="1600"/>
                    </a:p>
                  </a:txBody>
                  <a:tcPr marL="121920" marR="121920" marT="60960" marB="60960">
                    <a:solidFill>
                      <a:schemeClr val="bg1">
                        <a:lumMod val="95000"/>
                      </a:schemeClr>
                    </a:solidFill>
                  </a:tcPr>
                </a:tc>
                <a:extLst>
                  <a:ext uri="{0D108BD9-81ED-4DB2-BD59-A6C34878D82A}">
                    <a16:rowId xmlns:a16="http://schemas.microsoft.com/office/drawing/2014/main" val="1911072227"/>
                  </a:ext>
                </a:extLst>
              </a:tr>
              <a:tr h="406400">
                <a:tc>
                  <a:txBody>
                    <a:bodyPr/>
                    <a:lstStyle/>
                    <a:p>
                      <a:pPr lvl="0" algn="l">
                        <a:buNone/>
                      </a:pPr>
                      <a:r>
                        <a:rPr lang="en-US" sz="1600" b="1" u="none" strike="noStrike">
                          <a:effectLst/>
                          <a:latin typeface="Georgia"/>
                        </a:rPr>
                        <a:t>Classroom Completion: By Age-Level</a:t>
                      </a:r>
                      <a:endParaRPr lang="en-US" sz="1600" b="1">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effectLst/>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effectLst/>
                        <a:latin typeface="Georgia"/>
                      </a:endParaRPr>
                    </a:p>
                  </a:txBody>
                  <a:tcPr marL="121920" marR="121920" marT="60960" marB="60960">
                    <a:solidFill>
                      <a:schemeClr val="accent1">
                        <a:lumMod val="20000"/>
                        <a:lumOff val="80000"/>
                      </a:schemeClr>
                    </a:solidFill>
                  </a:tcPr>
                </a:tc>
                <a:extLst>
                  <a:ext uri="{0D108BD9-81ED-4DB2-BD59-A6C34878D82A}">
                    <a16:rowId xmlns:a16="http://schemas.microsoft.com/office/drawing/2014/main" val="329677405"/>
                  </a:ext>
                </a:extLst>
              </a:tr>
              <a:tr h="406400">
                <a:tc>
                  <a:txBody>
                    <a:bodyPr/>
                    <a:lstStyle/>
                    <a:p>
                      <a:pPr algn="l" fontAlgn="base"/>
                      <a:r>
                        <a:rPr lang="en-US" sz="1600" u="none" strike="noStrike">
                          <a:effectLst/>
                          <a:latin typeface="Georgia"/>
                        </a:rPr>
                        <a:t>Pre-K</a:t>
                      </a:r>
                    </a:p>
                  </a:txBody>
                  <a:tcPr marL="121920" marR="121920" marT="60960" marB="60960">
                    <a:noFill/>
                  </a:tcPr>
                </a:tc>
                <a:tc>
                  <a:txBody>
                    <a:bodyPr/>
                    <a:lstStyle/>
                    <a:p>
                      <a:pPr lvl="0" algn="l">
                        <a:buNone/>
                      </a:pPr>
                      <a:r>
                        <a:rPr lang="en-US" sz="1600" u="none" strike="noStrike">
                          <a:effectLst/>
                          <a:latin typeface="Georgia"/>
                        </a:rPr>
                        <a:t>4,415</a:t>
                      </a:r>
                      <a:endParaRPr lang="en-US" sz="1600">
                        <a:latin typeface="Georgia"/>
                      </a:endParaRPr>
                    </a:p>
                  </a:txBody>
                  <a:tcPr marL="121920" marR="121920" marT="60960" marB="60960">
                    <a:noFill/>
                  </a:tcPr>
                </a:tc>
                <a:tc>
                  <a:txBody>
                    <a:bodyPr/>
                    <a:lstStyle/>
                    <a:p>
                      <a:pPr lvl="0" algn="l">
                        <a:buNone/>
                      </a:pPr>
                      <a:r>
                        <a:rPr lang="en-US" sz="1600" u="none" strike="noStrike">
                          <a:effectLst/>
                          <a:latin typeface="Georgia"/>
                        </a:rPr>
                        <a:t>951</a:t>
                      </a:r>
                    </a:p>
                  </a:txBody>
                  <a:tcPr marL="121920" marR="121920" marT="60960" marB="60960">
                    <a:noFill/>
                  </a:tcPr>
                </a:tc>
                <a:extLst>
                  <a:ext uri="{0D108BD9-81ED-4DB2-BD59-A6C34878D82A}">
                    <a16:rowId xmlns:a16="http://schemas.microsoft.com/office/drawing/2014/main" val="3742708275"/>
                  </a:ext>
                </a:extLst>
              </a:tr>
              <a:tr h="406400">
                <a:tc>
                  <a:txBody>
                    <a:bodyPr/>
                    <a:lstStyle/>
                    <a:p>
                      <a:pPr lvl="0" algn="l">
                        <a:buNone/>
                      </a:pPr>
                      <a:r>
                        <a:rPr lang="en-US" sz="1600" u="none" strike="noStrike">
                          <a:effectLst/>
                          <a:latin typeface="Georgia"/>
                        </a:rPr>
                        <a:t>Toddler</a:t>
                      </a:r>
                      <a:endParaRPr lang="en-US" sz="1600">
                        <a:latin typeface="Georgia"/>
                      </a:endParaRPr>
                    </a:p>
                  </a:txBody>
                  <a:tcPr marL="121920" marR="121920" marT="60960" marB="60960">
                    <a:noFill/>
                  </a:tcPr>
                </a:tc>
                <a:tc>
                  <a:txBody>
                    <a:bodyPr/>
                    <a:lstStyle/>
                    <a:p>
                      <a:pPr lvl="0" algn="l">
                        <a:buNone/>
                      </a:pPr>
                      <a:r>
                        <a:rPr lang="en-US" sz="1600" u="none" strike="noStrike">
                          <a:effectLst/>
                          <a:latin typeface="Georgia"/>
                        </a:rPr>
                        <a:t>2,081</a:t>
                      </a:r>
                      <a:endParaRPr lang="en-US" sz="1600"/>
                    </a:p>
                  </a:txBody>
                  <a:tcPr marL="121920" marR="121920" marT="60960" marB="60960">
                    <a:noFill/>
                  </a:tcPr>
                </a:tc>
                <a:tc>
                  <a:txBody>
                    <a:bodyPr/>
                    <a:lstStyle/>
                    <a:p>
                      <a:pPr lvl="0" algn="l">
                        <a:buNone/>
                      </a:pPr>
                      <a:r>
                        <a:rPr lang="en-US" sz="1600" u="none" strike="noStrike">
                          <a:effectLst/>
                          <a:latin typeface="Georgia"/>
                        </a:rPr>
                        <a:t>417</a:t>
                      </a:r>
                      <a:endParaRPr lang="en-US" sz="1600">
                        <a:latin typeface="Georgia"/>
                      </a:endParaRPr>
                    </a:p>
                  </a:txBody>
                  <a:tcPr marL="121920" marR="121920" marT="60960" marB="60960">
                    <a:noFill/>
                  </a:tcPr>
                </a:tc>
                <a:extLst>
                  <a:ext uri="{0D108BD9-81ED-4DB2-BD59-A6C34878D82A}">
                    <a16:rowId xmlns:a16="http://schemas.microsoft.com/office/drawing/2014/main" val="1351588440"/>
                  </a:ext>
                </a:extLst>
              </a:tr>
              <a:tr h="406400">
                <a:tc>
                  <a:txBody>
                    <a:bodyPr/>
                    <a:lstStyle/>
                    <a:p>
                      <a:pPr algn="l" fontAlgn="base"/>
                      <a:r>
                        <a:rPr lang="en-US" sz="1600">
                          <a:effectLst/>
                          <a:latin typeface="Georgia"/>
                        </a:rPr>
                        <a:t>Infant</a:t>
                      </a:r>
                    </a:p>
                  </a:txBody>
                  <a:tcPr marL="121920" marR="121920" marT="60960" marB="60960">
                    <a:noFill/>
                  </a:tcPr>
                </a:tc>
                <a:tc>
                  <a:txBody>
                    <a:bodyPr/>
                    <a:lstStyle/>
                    <a:p>
                      <a:pPr algn="l" fontAlgn="auto"/>
                      <a:r>
                        <a:rPr lang="en-US" sz="1600" u="none" strike="noStrike">
                          <a:effectLst/>
                          <a:latin typeface="Georgia"/>
                        </a:rPr>
                        <a:t>​977</a:t>
                      </a:r>
                      <a:endParaRPr lang="en-US" sz="1600" b="0" i="0" u="none" strike="noStrike">
                        <a:solidFill>
                          <a:srgbClr val="003C71"/>
                        </a:solidFill>
                        <a:effectLst/>
                        <a:latin typeface="Georgia"/>
                      </a:endParaRPr>
                    </a:p>
                  </a:txBody>
                  <a:tcPr marL="121920" marR="121920" marT="60960" marB="60960">
                    <a:noFill/>
                  </a:tcPr>
                </a:tc>
                <a:tc>
                  <a:txBody>
                    <a:bodyPr/>
                    <a:lstStyle/>
                    <a:p>
                      <a:pPr lvl="0" algn="l">
                        <a:buNone/>
                      </a:pPr>
                      <a:r>
                        <a:rPr lang="en-US" sz="1600" u="none" strike="noStrike">
                          <a:effectLst/>
                          <a:latin typeface="Georgia"/>
                        </a:rPr>
                        <a:t>​259</a:t>
                      </a:r>
                      <a:endParaRPr lang="en-US" sz="1600" b="0" i="0" u="none" strike="noStrike">
                        <a:solidFill>
                          <a:srgbClr val="003C71"/>
                        </a:solidFill>
                        <a:effectLst/>
                        <a:latin typeface="Georgia"/>
                      </a:endParaRPr>
                    </a:p>
                  </a:txBody>
                  <a:tcPr marL="121920" marR="121920" marT="60960" marB="60960">
                    <a:noFill/>
                  </a:tcPr>
                </a:tc>
                <a:extLst>
                  <a:ext uri="{0D108BD9-81ED-4DB2-BD59-A6C34878D82A}">
                    <a16:rowId xmlns:a16="http://schemas.microsoft.com/office/drawing/2014/main" val="2488452153"/>
                  </a:ext>
                </a:extLst>
              </a:tr>
              <a:tr h="435428">
                <a:tc>
                  <a:txBody>
                    <a:bodyPr/>
                    <a:lstStyle/>
                    <a:p>
                      <a:pPr lvl="0" algn="l">
                        <a:buNone/>
                      </a:pPr>
                      <a:r>
                        <a:rPr lang="en-US" sz="1600" b="1" u="none" strike="noStrike">
                          <a:effectLst/>
                          <a:latin typeface="Georgia"/>
                        </a:rPr>
                        <a:t>Site Type Completion</a:t>
                      </a:r>
                      <a:endParaRPr lang="en-US" sz="1600" b="1">
                        <a:effectLst/>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effectLst/>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effectLst/>
                        <a:latin typeface="Georgia"/>
                      </a:endParaRPr>
                    </a:p>
                  </a:txBody>
                  <a:tcPr marL="121920" marR="121920" marT="60960" marB="60960">
                    <a:solidFill>
                      <a:schemeClr val="accent1">
                        <a:lumMod val="20000"/>
                        <a:lumOff val="80000"/>
                      </a:schemeClr>
                    </a:solidFill>
                  </a:tcPr>
                </a:tc>
                <a:extLst>
                  <a:ext uri="{0D108BD9-81ED-4DB2-BD59-A6C34878D82A}">
                    <a16:rowId xmlns:a16="http://schemas.microsoft.com/office/drawing/2014/main" val="3553524589"/>
                  </a:ext>
                </a:extLst>
              </a:tr>
              <a:tr h="406400">
                <a:tc>
                  <a:txBody>
                    <a:bodyPr/>
                    <a:lstStyle/>
                    <a:p>
                      <a:pPr lvl="0" algn="l">
                        <a:buNone/>
                      </a:pPr>
                      <a:r>
                        <a:rPr lang="en-US" sz="1600" u="none" strike="noStrike">
                          <a:effectLst/>
                          <a:latin typeface="Georgia"/>
                        </a:rPr>
                        <a:t>Public School</a:t>
                      </a:r>
                      <a:endParaRPr lang="en-US" sz="1600">
                        <a:latin typeface="Georgia"/>
                      </a:endParaRPr>
                    </a:p>
                  </a:txBody>
                  <a:tcPr marL="121920" marR="121920" marT="60960" marB="60960">
                    <a:noFill/>
                  </a:tcPr>
                </a:tc>
                <a:tc>
                  <a:txBody>
                    <a:bodyPr/>
                    <a:lstStyle/>
                    <a:p>
                      <a:pPr algn="l" fontAlgn="auto"/>
                      <a:r>
                        <a:rPr lang="en-US" sz="1600" u="none" strike="noStrike">
                          <a:effectLst/>
                          <a:latin typeface="Georgia"/>
                        </a:rPr>
                        <a:t>​2,158</a:t>
                      </a:r>
                      <a:endParaRPr lang="en-US" sz="1600" b="0" i="0" u="none" strike="noStrike">
                        <a:solidFill>
                          <a:srgbClr val="003C71"/>
                        </a:solidFill>
                        <a:effectLst/>
                        <a:latin typeface="Georgia"/>
                      </a:endParaRPr>
                    </a:p>
                  </a:txBody>
                  <a:tcPr marL="121920" marR="121920" marT="60960" marB="60960">
                    <a:noFill/>
                  </a:tcPr>
                </a:tc>
                <a:tc>
                  <a:txBody>
                    <a:bodyPr/>
                    <a:lstStyle/>
                    <a:p>
                      <a:pPr lvl="0" algn="l">
                        <a:buNone/>
                      </a:pPr>
                      <a:r>
                        <a:rPr lang="en-US" sz="1600" u="none" strike="noStrike">
                          <a:effectLst/>
                          <a:latin typeface="Georgia"/>
                        </a:rPr>
                        <a:t>​475</a:t>
                      </a:r>
                      <a:endParaRPr lang="en-US" sz="1600" b="0" i="0" u="none" strike="noStrike">
                        <a:solidFill>
                          <a:srgbClr val="003C71"/>
                        </a:solidFill>
                        <a:effectLst/>
                        <a:latin typeface="Georgia"/>
                      </a:endParaRPr>
                    </a:p>
                  </a:txBody>
                  <a:tcPr marL="121920" marR="121920" marT="60960" marB="60960">
                    <a:noFill/>
                  </a:tcPr>
                </a:tc>
                <a:extLst>
                  <a:ext uri="{0D108BD9-81ED-4DB2-BD59-A6C34878D82A}">
                    <a16:rowId xmlns:a16="http://schemas.microsoft.com/office/drawing/2014/main" val="387614013"/>
                  </a:ext>
                </a:extLst>
              </a:tr>
              <a:tr h="406400">
                <a:tc>
                  <a:txBody>
                    <a:bodyPr/>
                    <a:lstStyle/>
                    <a:p>
                      <a:pPr lvl="0" algn="l">
                        <a:buNone/>
                      </a:pPr>
                      <a:r>
                        <a:rPr lang="en-US" sz="1600" u="none" strike="noStrike">
                          <a:effectLst/>
                          <a:latin typeface="Georgia"/>
                        </a:rPr>
                        <a:t>Affiliated Center</a:t>
                      </a:r>
                    </a:p>
                  </a:txBody>
                  <a:tcPr marL="121920" marR="121920" marT="60960" marB="60960">
                    <a:noFill/>
                  </a:tcPr>
                </a:tc>
                <a:tc>
                  <a:txBody>
                    <a:bodyPr/>
                    <a:lstStyle/>
                    <a:p>
                      <a:pPr lvl="0" algn="l">
                        <a:buNone/>
                      </a:pPr>
                      <a:r>
                        <a:rPr lang="en-US" sz="1600" u="none" strike="noStrike">
                          <a:effectLst/>
                          <a:latin typeface="Georgia"/>
                        </a:rPr>
                        <a:t>1,228</a:t>
                      </a:r>
                    </a:p>
                  </a:txBody>
                  <a:tcPr marL="121920" marR="121920" marT="60960" marB="60960">
                    <a:noFill/>
                  </a:tcPr>
                </a:tc>
                <a:tc>
                  <a:txBody>
                    <a:bodyPr/>
                    <a:lstStyle/>
                    <a:p>
                      <a:pPr lvl="0" algn="l">
                        <a:buNone/>
                      </a:pPr>
                      <a:r>
                        <a:rPr lang="en-US" sz="1600" u="none" strike="noStrike">
                          <a:effectLst/>
                          <a:latin typeface="Georgia"/>
                        </a:rPr>
                        <a:t>291</a:t>
                      </a:r>
                    </a:p>
                  </a:txBody>
                  <a:tcPr marL="121920" marR="121920" marT="60960" marB="60960">
                    <a:noFill/>
                  </a:tcPr>
                </a:tc>
                <a:extLst>
                  <a:ext uri="{0D108BD9-81ED-4DB2-BD59-A6C34878D82A}">
                    <a16:rowId xmlns:a16="http://schemas.microsoft.com/office/drawing/2014/main" val="2925656621"/>
                  </a:ext>
                </a:extLst>
              </a:tr>
              <a:tr h="406400">
                <a:tc>
                  <a:txBody>
                    <a:bodyPr/>
                    <a:lstStyle/>
                    <a:p>
                      <a:pPr lvl="0" algn="l">
                        <a:buNone/>
                      </a:pPr>
                      <a:r>
                        <a:rPr lang="en-US" sz="1600" u="none" strike="noStrike">
                          <a:effectLst/>
                          <a:latin typeface="Georgia"/>
                        </a:rPr>
                        <a:t>Stand-Alone Center</a:t>
                      </a:r>
                    </a:p>
                  </a:txBody>
                  <a:tcPr marL="121920" marR="121920" marT="60960" marB="60960">
                    <a:noFill/>
                  </a:tcPr>
                </a:tc>
                <a:tc>
                  <a:txBody>
                    <a:bodyPr/>
                    <a:lstStyle/>
                    <a:p>
                      <a:pPr lvl="0" algn="l">
                        <a:buNone/>
                      </a:pPr>
                      <a:r>
                        <a:rPr lang="en-US" sz="1600" u="none" strike="noStrike">
                          <a:effectLst/>
                          <a:latin typeface="Georgia"/>
                        </a:rPr>
                        <a:t>3,620</a:t>
                      </a:r>
                    </a:p>
                  </a:txBody>
                  <a:tcPr marL="121920" marR="121920" marT="60960" marB="60960">
                    <a:noFill/>
                  </a:tcPr>
                </a:tc>
                <a:tc>
                  <a:txBody>
                    <a:bodyPr/>
                    <a:lstStyle/>
                    <a:p>
                      <a:pPr lvl="0" algn="l">
                        <a:buNone/>
                      </a:pPr>
                      <a:r>
                        <a:rPr lang="en-US" sz="1600" u="none" strike="noStrike">
                          <a:effectLst/>
                          <a:latin typeface="Georgia"/>
                        </a:rPr>
                        <a:t>762</a:t>
                      </a:r>
                    </a:p>
                  </a:txBody>
                  <a:tcPr marL="121920" marR="121920" marT="60960" marB="60960">
                    <a:noFill/>
                  </a:tcPr>
                </a:tc>
                <a:extLst>
                  <a:ext uri="{0D108BD9-81ED-4DB2-BD59-A6C34878D82A}">
                    <a16:rowId xmlns:a16="http://schemas.microsoft.com/office/drawing/2014/main" val="992469845"/>
                  </a:ext>
                </a:extLst>
              </a:tr>
              <a:tr h="406400">
                <a:tc>
                  <a:txBody>
                    <a:bodyPr/>
                    <a:lstStyle/>
                    <a:p>
                      <a:pPr lvl="0" algn="l">
                        <a:buNone/>
                      </a:pPr>
                      <a:r>
                        <a:rPr lang="en-US" sz="1600" u="none" strike="noStrike">
                          <a:effectLst/>
                          <a:latin typeface="Georgia"/>
                        </a:rPr>
                        <a:t>Family Day Home</a:t>
                      </a:r>
                    </a:p>
                  </a:txBody>
                  <a:tcPr marL="121920" marR="121920" marT="60960" marB="60960">
                    <a:noFill/>
                  </a:tcPr>
                </a:tc>
                <a:tc>
                  <a:txBody>
                    <a:bodyPr/>
                    <a:lstStyle/>
                    <a:p>
                      <a:pPr lvl="0" algn="l">
                        <a:buNone/>
                      </a:pPr>
                      <a:r>
                        <a:rPr lang="en-US" sz="1600" u="none" strike="noStrike">
                          <a:effectLst/>
                          <a:latin typeface="Georgia"/>
                        </a:rPr>
                        <a:t>467</a:t>
                      </a:r>
                    </a:p>
                  </a:txBody>
                  <a:tcPr marL="121920" marR="121920" marT="60960" marB="60960">
                    <a:noFill/>
                  </a:tcPr>
                </a:tc>
                <a:tc>
                  <a:txBody>
                    <a:bodyPr/>
                    <a:lstStyle/>
                    <a:p>
                      <a:pPr lvl="0" algn="l">
                        <a:buNone/>
                      </a:pPr>
                      <a:r>
                        <a:rPr lang="en-US" sz="1600" u="none" strike="noStrike">
                          <a:effectLst/>
                          <a:latin typeface="Georgia"/>
                        </a:rPr>
                        <a:t>99</a:t>
                      </a:r>
                    </a:p>
                  </a:txBody>
                  <a:tcPr marL="121920" marR="121920" marT="60960" marB="60960">
                    <a:noFill/>
                  </a:tcPr>
                </a:tc>
                <a:extLst>
                  <a:ext uri="{0D108BD9-81ED-4DB2-BD59-A6C34878D82A}">
                    <a16:rowId xmlns:a16="http://schemas.microsoft.com/office/drawing/2014/main" val="3423699493"/>
                  </a:ext>
                </a:extLst>
              </a:tr>
            </a:tbl>
          </a:graphicData>
        </a:graphic>
      </p:graphicFrame>
      <p:sp>
        <p:nvSpPr>
          <p:cNvPr id="3" name="Google Shape;865;p125">
            <a:extLst>
              <a:ext uri="{FF2B5EF4-FFF2-40B4-BE49-F238E27FC236}">
                <a16:creationId xmlns:a16="http://schemas.microsoft.com/office/drawing/2014/main" id="{DF23697F-E680-EE39-A4FE-179F60C12303}"/>
              </a:ext>
            </a:extLst>
          </p:cNvPr>
          <p:cNvSpPr txBox="1"/>
          <p:nvPr/>
        </p:nvSpPr>
        <p:spPr>
          <a:xfrm>
            <a:off x="9357492" y="2945717"/>
            <a:ext cx="2263296" cy="2154396"/>
          </a:xfrm>
          <a:prstGeom prst="rect">
            <a:avLst/>
          </a:prstGeom>
          <a:solidFill>
            <a:schemeClr val="tx1">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a:r>
              <a:rPr lang="en" sz="2000">
                <a:latin typeface="Georgia"/>
                <a:ea typeface="Trebuchet MS"/>
                <a:cs typeface="Trebuchet MS"/>
              </a:rPr>
              <a:t>This fall, over </a:t>
            </a:r>
            <a:r>
              <a:rPr lang="en" sz="2400" b="1">
                <a:latin typeface="Georgia"/>
                <a:ea typeface="Trebuchet MS"/>
                <a:cs typeface="Trebuchet MS"/>
              </a:rPr>
              <a:t>9,000 </a:t>
            </a:r>
            <a:r>
              <a:rPr lang="en" sz="2000">
                <a:latin typeface="Georgia"/>
                <a:ea typeface="Trebuchet MS"/>
                <a:cs typeface="Trebuchet MS"/>
              </a:rPr>
              <a:t>classrooms received observations and feedback</a:t>
            </a:r>
            <a:endParaRPr lang="en-US" sz="2000">
              <a:latin typeface="Georgia"/>
              <a:ea typeface="Trebuchet MS"/>
              <a:cs typeface="Trebuchet MS"/>
            </a:endParaRPr>
          </a:p>
        </p:txBody>
      </p:sp>
      <p:sp>
        <p:nvSpPr>
          <p:cNvPr id="5" name="Slide Number Placeholder 2">
            <a:extLst>
              <a:ext uri="{FF2B5EF4-FFF2-40B4-BE49-F238E27FC236}">
                <a16:creationId xmlns:a16="http://schemas.microsoft.com/office/drawing/2014/main" id="{4F75C1F6-2A08-4B6C-A38E-CB312A7CA5A9}"/>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1112976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B0BE-6507-47FC-AC3F-5D6875F01267}"/>
              </a:ext>
            </a:extLst>
          </p:cNvPr>
          <p:cNvSpPr>
            <a:spLocks noGrp="1"/>
          </p:cNvSpPr>
          <p:nvPr>
            <p:ph type="title"/>
          </p:nvPr>
        </p:nvSpPr>
        <p:spPr/>
        <p:txBody>
          <a:bodyPr/>
          <a:lstStyle/>
          <a:p>
            <a:r>
              <a:rPr lang="en-US" sz="4400" dirty="0"/>
              <a:t>Workforce</a:t>
            </a:r>
            <a:r>
              <a:rPr lang="en-US" dirty="0"/>
              <a:t> Comparison</a:t>
            </a:r>
          </a:p>
        </p:txBody>
      </p:sp>
      <p:sp>
        <p:nvSpPr>
          <p:cNvPr id="3" name="Slide Number Placeholder 2">
            <a:extLst>
              <a:ext uri="{FF2B5EF4-FFF2-40B4-BE49-F238E27FC236}">
                <a16:creationId xmlns:a16="http://schemas.microsoft.com/office/drawing/2014/main" id="{653B8925-4CB7-4C10-A9B7-F8AE676173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dirty="0"/>
          </a:p>
        </p:txBody>
      </p:sp>
      <p:pic>
        <p:nvPicPr>
          <p:cNvPr id="6" name="Picture 5">
            <a:extLst>
              <a:ext uri="{FF2B5EF4-FFF2-40B4-BE49-F238E27FC236}">
                <a16:creationId xmlns:a16="http://schemas.microsoft.com/office/drawing/2014/main" id="{7501204E-4729-42F3-BBEE-D97A79CC7AC1}"/>
              </a:ext>
            </a:extLst>
          </p:cNvPr>
          <p:cNvPicPr>
            <a:picLocks noChangeAspect="1"/>
          </p:cNvPicPr>
          <p:nvPr/>
        </p:nvPicPr>
        <p:blipFill>
          <a:blip r:embed="rId3"/>
          <a:stretch>
            <a:fillRect/>
          </a:stretch>
        </p:blipFill>
        <p:spPr>
          <a:xfrm>
            <a:off x="1902400" y="1859284"/>
            <a:ext cx="8387199" cy="4319105"/>
          </a:xfrm>
          <a:prstGeom prst="rect">
            <a:avLst/>
          </a:prstGeom>
        </p:spPr>
      </p:pic>
      <p:sp>
        <p:nvSpPr>
          <p:cNvPr id="8" name="TextBox 7">
            <a:extLst>
              <a:ext uri="{FF2B5EF4-FFF2-40B4-BE49-F238E27FC236}">
                <a16:creationId xmlns:a16="http://schemas.microsoft.com/office/drawing/2014/main" id="{21202319-F394-4EC2-BB06-ADE27198DEE6}"/>
              </a:ext>
            </a:extLst>
          </p:cNvPr>
          <p:cNvSpPr txBox="1"/>
          <p:nvPr/>
        </p:nvSpPr>
        <p:spPr>
          <a:xfrm>
            <a:off x="2347747" y="6178389"/>
            <a:ext cx="7496503" cy="307777"/>
          </a:xfrm>
          <a:prstGeom prst="rect">
            <a:avLst/>
          </a:prstGeom>
          <a:noFill/>
        </p:spPr>
        <p:txBody>
          <a:bodyPr wrap="square" lIns="91440" tIns="45720" rIns="91440" bIns="45720" anchor="t">
            <a:spAutoFit/>
          </a:bodyPr>
          <a:lstStyle/>
          <a:p>
            <a:r>
              <a:rPr lang="en-US" i="1" dirty="0">
                <a:latin typeface="Georgia"/>
              </a:rPr>
              <a:t>From See-Partnerships Report (Sept 2020) </a:t>
            </a:r>
            <a:r>
              <a:rPr lang="en-US" i="1" dirty="0">
                <a:latin typeface="Georgia"/>
                <a:hlinkClick r:id="rId4"/>
              </a:rPr>
              <a:t>Who Teaches Virginia’s Youngest Children?</a:t>
            </a:r>
            <a:endParaRPr lang="en-US" i="1" dirty="0">
              <a:latin typeface="Georgia"/>
            </a:endParaRPr>
          </a:p>
        </p:txBody>
      </p:sp>
      <p:sp>
        <p:nvSpPr>
          <p:cNvPr id="7" name="Text Placeholder 3">
            <a:extLst>
              <a:ext uri="{FF2B5EF4-FFF2-40B4-BE49-F238E27FC236}">
                <a16:creationId xmlns:a16="http://schemas.microsoft.com/office/drawing/2014/main" id="{F32F4AB1-648D-4D50-BFB7-8F8201DFCFC6}"/>
              </a:ext>
            </a:extLst>
          </p:cNvPr>
          <p:cNvSpPr>
            <a:spLocks noGrp="1"/>
          </p:cNvSpPr>
          <p:nvPr>
            <p:ph type="body" idx="1"/>
          </p:nvPr>
        </p:nvSpPr>
        <p:spPr>
          <a:xfrm>
            <a:off x="633761" y="1500063"/>
            <a:ext cx="10995103" cy="5338111"/>
          </a:xfrm>
        </p:spPr>
        <p:txBody>
          <a:bodyPr>
            <a:noAutofit/>
          </a:bodyPr>
          <a:lstStyle/>
          <a:p>
            <a:pPr marL="186055" indent="0">
              <a:lnSpc>
                <a:spcPct val="110000"/>
              </a:lnSpc>
              <a:spcBef>
                <a:spcPts val="0"/>
              </a:spcBef>
              <a:buNone/>
            </a:pPr>
            <a:r>
              <a:rPr lang="en-US" sz="2000" b="1" dirty="0">
                <a:solidFill>
                  <a:schemeClr val="tx1"/>
                </a:solidFill>
              </a:rPr>
              <a:t>There are stark contrasts between school-based and child care educators. </a:t>
            </a:r>
          </a:p>
          <a:p>
            <a:pPr marL="186055" indent="0">
              <a:buNone/>
            </a:pPr>
            <a:endParaRPr lang="en-US" sz="2000" dirty="0">
              <a:solidFill>
                <a:schemeClr val="tx1"/>
              </a:solidFill>
            </a:endParaRPr>
          </a:p>
        </p:txBody>
      </p:sp>
    </p:spTree>
    <p:extLst>
      <p:ext uri="{BB962C8B-B14F-4D97-AF65-F5344CB8AC3E}">
        <p14:creationId xmlns:p14="http://schemas.microsoft.com/office/powerpoint/2010/main" val="391618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FA35-10BF-2E7C-D36C-1F266F155684}"/>
              </a:ext>
            </a:extLst>
          </p:cNvPr>
          <p:cNvSpPr>
            <a:spLocks noGrp="1"/>
          </p:cNvSpPr>
          <p:nvPr>
            <p:ph type="title"/>
          </p:nvPr>
        </p:nvSpPr>
        <p:spPr/>
        <p:txBody>
          <a:bodyPr>
            <a:normAutofit/>
          </a:bodyPr>
          <a:lstStyle/>
          <a:p>
            <a:r>
              <a:rPr lang="en-US" sz="4400" dirty="0"/>
              <a:t>Brain Development and School Readiness</a:t>
            </a:r>
          </a:p>
        </p:txBody>
      </p:sp>
      <p:sp>
        <p:nvSpPr>
          <p:cNvPr id="3" name="Slide Number Placeholder 2">
            <a:extLst>
              <a:ext uri="{FF2B5EF4-FFF2-40B4-BE49-F238E27FC236}">
                <a16:creationId xmlns:a16="http://schemas.microsoft.com/office/drawing/2014/main" id="{F186FCE1-CDAE-65FE-CDA7-A0059EDA4B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a:t>
            </a:fld>
            <a:endParaRPr lang="en-US"/>
          </a:p>
        </p:txBody>
      </p:sp>
      <p:pic>
        <p:nvPicPr>
          <p:cNvPr id="5" name="Picture 5">
            <a:extLst>
              <a:ext uri="{FF2B5EF4-FFF2-40B4-BE49-F238E27FC236}">
                <a16:creationId xmlns:a16="http://schemas.microsoft.com/office/drawing/2014/main" id="{1A0FBA1D-8DFA-14A2-3F41-35860E4D2129}"/>
              </a:ext>
            </a:extLst>
          </p:cNvPr>
          <p:cNvPicPr>
            <a:picLocks noChangeAspect="1"/>
          </p:cNvPicPr>
          <p:nvPr/>
        </p:nvPicPr>
        <p:blipFill>
          <a:blip r:embed="rId2"/>
          <a:stretch>
            <a:fillRect/>
          </a:stretch>
        </p:blipFill>
        <p:spPr>
          <a:xfrm>
            <a:off x="2486025" y="1542229"/>
            <a:ext cx="6898480" cy="4559353"/>
          </a:xfrm>
          <a:prstGeom prst="rect">
            <a:avLst/>
          </a:prstGeom>
        </p:spPr>
      </p:pic>
    </p:spTree>
    <p:extLst>
      <p:ext uri="{BB962C8B-B14F-4D97-AF65-F5344CB8AC3E}">
        <p14:creationId xmlns:p14="http://schemas.microsoft.com/office/powerpoint/2010/main" val="233272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83A8-E1C2-8D4A-47B4-E5E811615A7A}"/>
              </a:ext>
            </a:extLst>
          </p:cNvPr>
          <p:cNvSpPr>
            <a:spLocks noGrp="1"/>
          </p:cNvSpPr>
          <p:nvPr>
            <p:ph type="title"/>
          </p:nvPr>
        </p:nvSpPr>
        <p:spPr/>
        <p:txBody>
          <a:bodyPr>
            <a:normAutofit/>
          </a:bodyPr>
          <a:lstStyle/>
          <a:p>
            <a:r>
              <a:rPr lang="en-US" sz="4400" dirty="0"/>
              <a:t>Early Childhood is the Foundation</a:t>
            </a:r>
          </a:p>
        </p:txBody>
      </p:sp>
      <p:sp>
        <p:nvSpPr>
          <p:cNvPr id="3" name="Slide Number Placeholder 2">
            <a:extLst>
              <a:ext uri="{FF2B5EF4-FFF2-40B4-BE49-F238E27FC236}">
                <a16:creationId xmlns:a16="http://schemas.microsoft.com/office/drawing/2014/main" id="{FE88CC04-930F-FF70-DA26-B322DEB1DA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pic>
        <p:nvPicPr>
          <p:cNvPr id="5" name="Picture 5">
            <a:extLst>
              <a:ext uri="{FF2B5EF4-FFF2-40B4-BE49-F238E27FC236}">
                <a16:creationId xmlns:a16="http://schemas.microsoft.com/office/drawing/2014/main" id="{5BDB3A53-6445-D411-A5D9-C70DEDB25DCE}"/>
              </a:ext>
            </a:extLst>
          </p:cNvPr>
          <p:cNvPicPr>
            <a:picLocks noChangeAspect="1"/>
          </p:cNvPicPr>
          <p:nvPr/>
        </p:nvPicPr>
        <p:blipFill>
          <a:blip r:embed="rId2"/>
          <a:stretch>
            <a:fillRect/>
          </a:stretch>
        </p:blipFill>
        <p:spPr>
          <a:xfrm>
            <a:off x="1223964" y="1681503"/>
            <a:ext cx="9755980" cy="4268899"/>
          </a:xfrm>
          <a:prstGeom prst="rect">
            <a:avLst/>
          </a:prstGeom>
        </p:spPr>
      </p:pic>
      <p:sp>
        <p:nvSpPr>
          <p:cNvPr id="6" name="Google Shape;473;g120965acef6_0_12">
            <a:extLst>
              <a:ext uri="{FF2B5EF4-FFF2-40B4-BE49-F238E27FC236}">
                <a16:creationId xmlns:a16="http://schemas.microsoft.com/office/drawing/2014/main" id="{103D4410-D490-DCF8-EA97-A1FFF377E438}"/>
              </a:ext>
            </a:extLst>
          </p:cNvPr>
          <p:cNvSpPr txBox="1"/>
          <p:nvPr/>
        </p:nvSpPr>
        <p:spPr>
          <a:xfrm>
            <a:off x="2817489" y="6244630"/>
            <a:ext cx="6557022" cy="43239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US" dirty="0">
                <a:solidFill>
                  <a:schemeClr val="bg2"/>
                </a:solidFill>
                <a:latin typeface="Georgia"/>
                <a:ea typeface="Trebuchet MS"/>
                <a:cs typeface="Trebuchet MS"/>
                <a:sym typeface="Trebuchet MS"/>
              </a:rPr>
              <a:t>https://www.firstthingsfirst.org/early-childhood-matters/early-literacy/</a:t>
            </a:r>
            <a:endParaRPr lang="en-US" dirty="0">
              <a:solidFill>
                <a:schemeClr val="bg2"/>
              </a:solidFill>
              <a:latin typeface="Georgia"/>
              <a:ea typeface="Trebuchet MS"/>
              <a:cs typeface="Trebuchet MS"/>
            </a:endParaRPr>
          </a:p>
        </p:txBody>
      </p:sp>
    </p:spTree>
    <p:extLst>
      <p:ext uri="{BB962C8B-B14F-4D97-AF65-F5344CB8AC3E}">
        <p14:creationId xmlns:p14="http://schemas.microsoft.com/office/powerpoint/2010/main" val="368526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9DCA-5E28-444D-BE40-C60E605594B1}"/>
              </a:ext>
            </a:extLst>
          </p:cNvPr>
          <p:cNvSpPr>
            <a:spLocks noGrp="1"/>
          </p:cNvSpPr>
          <p:nvPr>
            <p:ph type="title"/>
          </p:nvPr>
        </p:nvSpPr>
        <p:spPr/>
        <p:txBody>
          <a:bodyPr>
            <a:normAutofit/>
          </a:bodyPr>
          <a:lstStyle/>
          <a:p>
            <a:r>
              <a:rPr lang="en-US" sz="4400" dirty="0"/>
              <a:t>Linking Readiness to 3rd Grade Outcomes</a:t>
            </a:r>
          </a:p>
        </p:txBody>
      </p:sp>
      <p:sp>
        <p:nvSpPr>
          <p:cNvPr id="3" name="Slide Number Placeholder 2">
            <a:extLst>
              <a:ext uri="{FF2B5EF4-FFF2-40B4-BE49-F238E27FC236}">
                <a16:creationId xmlns:a16="http://schemas.microsoft.com/office/drawing/2014/main" id="{8A10DE8C-DC32-472B-B989-033B62735B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5" name="Google Shape;481;g120965acef6_0_38">
            <a:extLst>
              <a:ext uri="{FF2B5EF4-FFF2-40B4-BE49-F238E27FC236}">
                <a16:creationId xmlns:a16="http://schemas.microsoft.com/office/drawing/2014/main" id="{4433E3D7-FA75-4F35-87D4-F0064DE91EC2}"/>
              </a:ext>
            </a:extLst>
          </p:cNvPr>
          <p:cNvPicPr preferRelativeResize="0"/>
          <p:nvPr/>
        </p:nvPicPr>
        <p:blipFill>
          <a:blip r:embed="rId2">
            <a:alphaModFix/>
          </a:blip>
          <a:stretch>
            <a:fillRect/>
          </a:stretch>
        </p:blipFill>
        <p:spPr>
          <a:xfrm>
            <a:off x="2337750" y="1509488"/>
            <a:ext cx="7417875" cy="4912375"/>
          </a:xfrm>
          <a:prstGeom prst="rect">
            <a:avLst/>
          </a:prstGeom>
          <a:noFill/>
          <a:ln>
            <a:noFill/>
          </a:ln>
        </p:spPr>
      </p:pic>
      <p:pic>
        <p:nvPicPr>
          <p:cNvPr id="6" name="Google Shape;482;g120965acef6_0_38">
            <a:extLst>
              <a:ext uri="{FF2B5EF4-FFF2-40B4-BE49-F238E27FC236}">
                <a16:creationId xmlns:a16="http://schemas.microsoft.com/office/drawing/2014/main" id="{60A7819C-0429-4403-856D-59355A8CD76B}"/>
              </a:ext>
            </a:extLst>
          </p:cNvPr>
          <p:cNvPicPr preferRelativeResize="0"/>
          <p:nvPr/>
        </p:nvPicPr>
        <p:blipFill>
          <a:blip r:embed="rId3">
            <a:alphaModFix/>
          </a:blip>
          <a:stretch>
            <a:fillRect/>
          </a:stretch>
        </p:blipFill>
        <p:spPr>
          <a:xfrm>
            <a:off x="5198925" y="6463675"/>
            <a:ext cx="6046849" cy="373025"/>
          </a:xfrm>
          <a:prstGeom prst="rect">
            <a:avLst/>
          </a:prstGeom>
          <a:noFill/>
          <a:ln>
            <a:noFill/>
          </a:ln>
        </p:spPr>
      </p:pic>
    </p:spTree>
    <p:extLst>
      <p:ext uri="{BB962C8B-B14F-4D97-AF65-F5344CB8AC3E}">
        <p14:creationId xmlns:p14="http://schemas.microsoft.com/office/powerpoint/2010/main" val="80559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aphicFrame>
        <p:nvGraphicFramePr>
          <p:cNvPr id="404" name="Google Shape;404;g1353870f380_0_9"/>
          <p:cNvGraphicFramePr/>
          <p:nvPr>
            <p:extLst>
              <p:ext uri="{D42A27DB-BD31-4B8C-83A1-F6EECF244321}">
                <p14:modId xmlns:p14="http://schemas.microsoft.com/office/powerpoint/2010/main" val="2901817378"/>
              </p:ext>
            </p:extLst>
          </p:nvPr>
        </p:nvGraphicFramePr>
        <p:xfrm>
          <a:off x="202488" y="1445803"/>
          <a:ext cx="11787023" cy="4983280"/>
        </p:xfrm>
        <a:graphic>
          <a:graphicData uri="http://schemas.openxmlformats.org/drawingml/2006/table">
            <a:tbl>
              <a:tblPr>
                <a:tableStyleId>{5940675A-B579-460E-94D1-54222C63F5DA}</a:tableStyleId>
              </a:tblPr>
              <a:tblGrid>
                <a:gridCol w="1675615">
                  <a:extLst>
                    <a:ext uri="{9D8B030D-6E8A-4147-A177-3AD203B41FA5}">
                      <a16:colId xmlns:a16="http://schemas.microsoft.com/office/drawing/2014/main" val="20000"/>
                    </a:ext>
                  </a:extLst>
                </a:gridCol>
                <a:gridCol w="1905876">
                  <a:extLst>
                    <a:ext uri="{9D8B030D-6E8A-4147-A177-3AD203B41FA5}">
                      <a16:colId xmlns:a16="http://schemas.microsoft.com/office/drawing/2014/main" val="20001"/>
                    </a:ext>
                  </a:extLst>
                </a:gridCol>
                <a:gridCol w="2205412">
                  <a:extLst>
                    <a:ext uri="{9D8B030D-6E8A-4147-A177-3AD203B41FA5}">
                      <a16:colId xmlns:a16="http://schemas.microsoft.com/office/drawing/2014/main" val="20004"/>
                    </a:ext>
                  </a:extLst>
                </a:gridCol>
                <a:gridCol w="1865442">
                  <a:extLst>
                    <a:ext uri="{9D8B030D-6E8A-4147-A177-3AD203B41FA5}">
                      <a16:colId xmlns:a16="http://schemas.microsoft.com/office/drawing/2014/main" val="1032008998"/>
                    </a:ext>
                  </a:extLst>
                </a:gridCol>
                <a:gridCol w="2185182">
                  <a:extLst>
                    <a:ext uri="{9D8B030D-6E8A-4147-A177-3AD203B41FA5}">
                      <a16:colId xmlns:a16="http://schemas.microsoft.com/office/drawing/2014/main" val="950289240"/>
                    </a:ext>
                  </a:extLst>
                </a:gridCol>
                <a:gridCol w="1949496">
                  <a:extLst>
                    <a:ext uri="{9D8B030D-6E8A-4147-A177-3AD203B41FA5}">
                      <a16:colId xmlns:a16="http://schemas.microsoft.com/office/drawing/2014/main" val="1201609534"/>
                    </a:ext>
                  </a:extLst>
                </a:gridCol>
              </a:tblGrid>
              <a:tr h="401341">
                <a:tc>
                  <a:txBody>
                    <a:bodyPr/>
                    <a:lstStyle/>
                    <a:p>
                      <a:pPr marL="0" marR="0" lvl="0" indent="0" algn="l" rtl="0">
                        <a:lnSpc>
                          <a:spcPct val="100000"/>
                        </a:lnSpc>
                        <a:spcBef>
                          <a:spcPts val="0"/>
                        </a:spcBef>
                        <a:spcAft>
                          <a:spcPts val="0"/>
                        </a:spcAft>
                        <a:buClr>
                          <a:srgbClr val="000000"/>
                        </a:buClr>
                        <a:buSzPts val="1200"/>
                        <a:buFont typeface="Arial"/>
                        <a:buNone/>
                      </a:pPr>
                      <a:r>
                        <a:rPr lang="en" sz="1300" b="1" u="none" strike="noStrike" cap="none" dirty="0">
                          <a:solidFill>
                            <a:schemeClr val="bg1"/>
                          </a:solidFill>
                          <a:latin typeface="Georgia" panose="02040502050405020303" pitchFamily="18" charset="0"/>
                          <a:sym typeface="Trebuchet MS"/>
                        </a:rPr>
                        <a:t>Program</a:t>
                      </a:r>
                      <a:endParaRPr sz="13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300" b="1" u="none" strike="noStrike" cap="none" dirty="0">
                          <a:solidFill>
                            <a:schemeClr val="bg1"/>
                          </a:solidFill>
                          <a:latin typeface="Georgia" panose="02040502050405020303" pitchFamily="18" charset="0"/>
                          <a:sym typeface="Trebuchet MS"/>
                        </a:rPr>
                        <a:t># of Children Served </a:t>
                      </a:r>
                      <a:r>
                        <a:rPr lang="en" sz="1300" b="1" u="none" strike="noStrike" cap="none" dirty="0">
                          <a:solidFill>
                            <a:schemeClr val="bg1"/>
                          </a:solidFill>
                          <a:latin typeface="Georgia" panose="02040502050405020303" pitchFamily="18" charset="0"/>
                        </a:rPr>
                        <a:t>FY23</a:t>
                      </a:r>
                      <a:endParaRPr sz="13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300" b="1" u="none" strike="noStrike" cap="none" dirty="0">
                          <a:solidFill>
                            <a:schemeClr val="bg1"/>
                          </a:solidFill>
                          <a:latin typeface="Georgia" panose="02040502050405020303" pitchFamily="18" charset="0"/>
                          <a:sym typeface="Trebuchet MS"/>
                        </a:rPr>
                        <a:t>Approx. Investment Per-Child</a:t>
                      </a:r>
                      <a:r>
                        <a:rPr lang="en" sz="1300" b="1" u="none" strike="noStrike" cap="none" dirty="0">
                          <a:solidFill>
                            <a:schemeClr val="bg1"/>
                          </a:solidFill>
                          <a:latin typeface="Georgia" panose="02040502050405020303" pitchFamily="18" charset="0"/>
                        </a:rPr>
                        <a:t>, FY23</a:t>
                      </a:r>
                      <a:endParaRPr lang="en" sz="13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b="1" u="none" strike="noStrike" cap="none" dirty="0">
                          <a:solidFill>
                            <a:schemeClr val="bg1"/>
                          </a:solidFill>
                          <a:latin typeface="Georgia" panose="02040502050405020303" pitchFamily="18" charset="0"/>
                          <a:ea typeface="Trebuchet MS"/>
                          <a:cs typeface="Trebuchet MS"/>
                          <a:sym typeface="Trebuchet MS"/>
                        </a:rPr>
                        <a:t>Typical Dosage</a:t>
                      </a:r>
                      <a:endParaRPr sz="13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solidFill>
                      <a:schemeClr val="bg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b="1" u="none" strike="noStrike" cap="none" dirty="0">
                          <a:solidFill>
                            <a:schemeClr val="bg1"/>
                          </a:solidFill>
                          <a:latin typeface="Georgia" panose="02040502050405020303" pitchFamily="18" charset="0"/>
                          <a:sym typeface="Trebuchet MS"/>
                        </a:rPr>
                        <a:t>Family Expectations</a:t>
                      </a:r>
                      <a:endParaRPr sz="13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solidFill>
                      <a:schemeClr val="bg2"/>
                    </a:solidFill>
                  </a:tcPr>
                </a:tc>
                <a:tc>
                  <a:txBody>
                    <a:bodyPr/>
                    <a:lstStyle/>
                    <a:p>
                      <a:pPr marL="0" lvl="0" indent="0" algn="ctr">
                        <a:lnSpc>
                          <a:spcPct val="100000"/>
                        </a:lnSpc>
                        <a:spcBef>
                          <a:spcPts val="0"/>
                        </a:spcBef>
                        <a:spcAft>
                          <a:spcPts val="0"/>
                        </a:spcAft>
                        <a:buNone/>
                      </a:pPr>
                      <a:r>
                        <a:rPr lang="en-US" sz="1300" b="1" u="none" strike="noStrike" cap="none" dirty="0">
                          <a:solidFill>
                            <a:schemeClr val="bg1"/>
                          </a:solidFill>
                          <a:latin typeface="Georgia" panose="02040502050405020303" pitchFamily="18" charset="0"/>
                        </a:rPr>
                        <a:t>Setting</a:t>
                      </a:r>
                      <a:endParaRPr sz="1300" b="1" u="none" strike="noStrike" cap="none" dirty="0">
                        <a:solidFill>
                          <a:schemeClr val="bg1"/>
                        </a:solidFill>
                        <a:latin typeface="Georgia" panose="02040502050405020303" pitchFamily="18" charset="0"/>
                        <a:ea typeface="Trebuchet MS"/>
                        <a:cs typeface="Trebuchet MS"/>
                        <a:sym typeface="Trebuchet MS"/>
                      </a:endParaRPr>
                    </a:p>
                  </a:txBody>
                  <a:tcPr marL="121900" marR="121900" marT="121900" marB="121900">
                    <a:solidFill>
                      <a:schemeClr val="bg2"/>
                    </a:solidFill>
                  </a:tcPr>
                </a:tc>
                <a:extLst>
                  <a:ext uri="{0D108BD9-81ED-4DB2-BD59-A6C34878D82A}">
                    <a16:rowId xmlns:a16="http://schemas.microsoft.com/office/drawing/2014/main" val="10000"/>
                  </a:ext>
                </a:extLst>
              </a:tr>
              <a:tr h="888381">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dirty="0">
                          <a:solidFill>
                            <a:schemeClr val="bg2"/>
                          </a:solidFill>
                          <a:latin typeface="Georgia" panose="02040502050405020303" pitchFamily="18" charset="0"/>
                          <a:sym typeface="Trebuchet MS"/>
                        </a:rPr>
                        <a:t>Virginia Preschool Initiative (VPI)</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0" u="none" strike="noStrike" cap="none" noProof="0" dirty="0">
                          <a:solidFill>
                            <a:schemeClr val="bg2"/>
                          </a:solidFill>
                          <a:latin typeface="Georgia" panose="02040502050405020303" pitchFamily="18" charset="0"/>
                        </a:rPr>
                        <a:t>22,290 </a:t>
                      </a:r>
                      <a:r>
                        <a:rPr lang="en" sz="1300" u="none" strike="noStrike" cap="none" dirty="0">
                          <a:solidFill>
                            <a:schemeClr val="bg2"/>
                          </a:solidFill>
                          <a:latin typeface="Georgia" panose="02040502050405020303" pitchFamily="18" charset="0"/>
                          <a:sym typeface="Trebuchet MS"/>
                        </a:rPr>
                        <a:t>(</a:t>
                      </a:r>
                      <a:r>
                        <a:rPr lang="en" sz="1300" u="none" strike="noStrike" cap="none" dirty="0">
                          <a:solidFill>
                            <a:schemeClr val="bg2"/>
                          </a:solidFill>
                          <a:latin typeface="Georgia" panose="02040502050405020303" pitchFamily="18" charset="0"/>
                        </a:rPr>
                        <a:t>92</a:t>
                      </a:r>
                      <a:r>
                        <a:rPr lang="en" sz="1300" u="none" strike="noStrike" cap="none" dirty="0">
                          <a:solidFill>
                            <a:schemeClr val="bg2"/>
                          </a:solidFill>
                          <a:latin typeface="Georgia" panose="02040502050405020303" pitchFamily="18" charset="0"/>
                          <a:sym typeface="Trebuchet MS"/>
                        </a:rPr>
                        <a:t>% 4-year-olds)</a:t>
                      </a:r>
                      <a:endParaRPr lang="en-US"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300" u="none" strike="noStrike" cap="none" dirty="0">
                          <a:solidFill>
                            <a:schemeClr val="bg2"/>
                          </a:solidFill>
                          <a:latin typeface="Georgia" panose="02040502050405020303" pitchFamily="18" charset="0"/>
                          <a:sym typeface="Trebuchet MS"/>
                        </a:rPr>
                        <a:t>$</a:t>
                      </a:r>
                      <a:r>
                        <a:rPr lang="en" sz="1300" b="0" u="none" strike="noStrike" cap="none" noProof="0" dirty="0">
                          <a:solidFill>
                            <a:schemeClr val="bg2"/>
                          </a:solidFill>
                          <a:latin typeface="Georgia" panose="02040502050405020303" pitchFamily="18" charset="0"/>
                        </a:rPr>
                        <a:t>8,359</a:t>
                      </a:r>
                      <a:r>
                        <a:rPr lang="en" sz="1300" b="0" u="none" strike="noStrike" cap="none" dirty="0">
                          <a:solidFill>
                            <a:schemeClr val="bg2"/>
                          </a:solidFill>
                          <a:latin typeface="Georgia" panose="02040502050405020303" pitchFamily="18" charset="0"/>
                          <a:sym typeface="Arial"/>
                        </a:rPr>
                        <a:t> </a:t>
                      </a:r>
                      <a:r>
                        <a:rPr lang="en" sz="1300" u="none" strike="noStrike" cap="none" dirty="0">
                          <a:solidFill>
                            <a:schemeClr val="bg2"/>
                          </a:solidFill>
                          <a:latin typeface="Georgia" panose="02040502050405020303" pitchFamily="18" charset="0"/>
                          <a:sym typeface="Trebuchet MS"/>
                        </a:rPr>
                        <a:t>($</a:t>
                      </a:r>
                      <a:r>
                        <a:rPr lang="en" sz="1300" u="none" strike="noStrike" cap="none" dirty="0">
                          <a:solidFill>
                            <a:schemeClr val="bg2"/>
                          </a:solidFill>
                          <a:latin typeface="Georgia" panose="02040502050405020303" pitchFamily="18" charset="0"/>
                        </a:rPr>
                        <a:t>6,353</a:t>
                      </a:r>
                      <a:r>
                        <a:rPr lang="en" sz="1300" u="none" strike="noStrike" cap="none" dirty="0">
                          <a:solidFill>
                            <a:schemeClr val="bg2"/>
                          </a:solidFill>
                          <a:latin typeface="Georgia" panose="02040502050405020303" pitchFamily="18" charset="0"/>
                          <a:sym typeface="Trebuchet MS"/>
                        </a:rPr>
                        <a:t> in state funds)</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dirty="0">
                          <a:solidFill>
                            <a:schemeClr val="bg2"/>
                          </a:solidFill>
                          <a:latin typeface="Georgia" panose="02040502050405020303" pitchFamily="18" charset="0"/>
                          <a:ea typeface="Trebuchet MS"/>
                          <a:cs typeface="Trebuchet MS"/>
                          <a:sym typeface="Trebuchet MS"/>
                        </a:rPr>
                        <a:t>990 hours/year</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pitchFamily="34" charset="0"/>
                        <a:buNone/>
                      </a:pPr>
                      <a:r>
                        <a:rPr lang="en-US" sz="1300" u="none" strike="noStrike" cap="none" dirty="0">
                          <a:solidFill>
                            <a:schemeClr val="bg2"/>
                          </a:solidFill>
                          <a:latin typeface="Georgia" panose="02040502050405020303" pitchFamily="18" charset="0"/>
                          <a:ea typeface="Trebuchet MS"/>
                          <a:cs typeface="Trebuchet MS"/>
                          <a:sym typeface="Trebuchet MS"/>
                        </a:rPr>
                        <a:t>Child or family at risk; free to family; </a:t>
                      </a:r>
                      <a:r>
                        <a:rPr lang="en-US" sz="1300" u="sng" strike="noStrike" cap="none" dirty="0">
                          <a:solidFill>
                            <a:schemeClr val="bg2"/>
                          </a:solidFill>
                          <a:latin typeface="Georgia" panose="02040502050405020303" pitchFamily="18" charset="0"/>
                          <a:ea typeface="Trebuchet MS"/>
                          <a:cs typeface="Trebuchet MS"/>
                          <a:sym typeface="Trebuchet MS"/>
                        </a:rPr>
                        <a:t>not</a:t>
                      </a:r>
                      <a:r>
                        <a:rPr lang="en-US" sz="1300" u="none" strike="noStrike" cap="none" dirty="0">
                          <a:solidFill>
                            <a:schemeClr val="bg2"/>
                          </a:solidFill>
                          <a:latin typeface="Georgia" panose="02040502050405020303" pitchFamily="18" charset="0"/>
                          <a:ea typeface="Trebuchet MS"/>
                          <a:cs typeface="Trebuchet MS"/>
                          <a:sym typeface="Trebuchet MS"/>
                        </a:rPr>
                        <a:t> connected to parental work status</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lvl="0" indent="0" algn="ctr">
                        <a:lnSpc>
                          <a:spcPct val="100000"/>
                        </a:lnSpc>
                        <a:spcBef>
                          <a:spcPts val="0"/>
                        </a:spcBef>
                        <a:spcAft>
                          <a:spcPts val="0"/>
                        </a:spcAft>
                        <a:buNone/>
                      </a:pPr>
                      <a:r>
                        <a:rPr lang="en-US" sz="1300" u="none" strike="noStrike" cap="none" dirty="0">
                          <a:solidFill>
                            <a:schemeClr val="bg2"/>
                          </a:solidFill>
                          <a:latin typeface="Georgia" panose="02040502050405020303" pitchFamily="18" charset="0"/>
                        </a:rPr>
                        <a:t>Primarily schools; some child day centers</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dirty="0">
                          <a:solidFill>
                            <a:schemeClr val="bg2"/>
                          </a:solidFill>
                          <a:latin typeface="Georgia" panose="02040502050405020303" pitchFamily="18" charset="0"/>
                          <a:sym typeface="Trebuchet MS"/>
                        </a:rPr>
                        <a:t>Mixed Delivery Preschool Grant Program (MDG)</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300" u="none" strike="noStrike" cap="none" dirty="0">
                          <a:solidFill>
                            <a:schemeClr val="bg2"/>
                          </a:solidFill>
                          <a:latin typeface="Georgia" panose="02040502050405020303" pitchFamily="18" charset="0"/>
                          <a:sym typeface="Trebuchet MS"/>
                        </a:rPr>
                        <a:t>1,250 (3- and 4-year-olds)</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300" u="none" strike="noStrike" cap="none" dirty="0">
                          <a:solidFill>
                            <a:schemeClr val="bg2"/>
                          </a:solidFill>
                          <a:latin typeface="Georgia" panose="02040502050405020303" pitchFamily="18" charset="0"/>
                          <a:sym typeface="Trebuchet MS"/>
                        </a:rPr>
                        <a:t>Between $12,000-14,000</a:t>
                      </a:r>
                      <a:endParaRPr lang="en"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dirty="0">
                          <a:solidFill>
                            <a:schemeClr val="bg2"/>
                          </a:solidFill>
                          <a:latin typeface="Georgia" panose="02040502050405020303" pitchFamily="18" charset="0"/>
                          <a:ea typeface="Trebuchet MS"/>
                          <a:cs typeface="Trebuchet MS"/>
                          <a:sym typeface="Trebuchet MS"/>
                        </a:rPr>
                        <a:t>Full-day, full year</a:t>
                      </a:r>
                    </a:p>
                    <a:p>
                      <a:pPr marL="0" marR="0" lvl="0" indent="0" algn="ctr" rtl="0">
                        <a:lnSpc>
                          <a:spcPct val="100000"/>
                        </a:lnSpc>
                        <a:spcBef>
                          <a:spcPts val="0"/>
                        </a:spcBef>
                        <a:spcAft>
                          <a:spcPts val="0"/>
                        </a:spcAft>
                        <a:buClr>
                          <a:srgbClr val="000000"/>
                        </a:buClr>
                        <a:buSzPts val="1100"/>
                        <a:buFont typeface="Arial"/>
                        <a:buNone/>
                      </a:pPr>
                      <a:r>
                        <a:rPr lang="en-US" sz="1300" u="none" strike="noStrike" cap="none" dirty="0">
                          <a:solidFill>
                            <a:schemeClr val="bg2"/>
                          </a:solidFill>
                          <a:latin typeface="Georgia" panose="02040502050405020303" pitchFamily="18" charset="0"/>
                          <a:ea typeface="Trebuchet MS"/>
                          <a:cs typeface="Trebuchet MS"/>
                          <a:sym typeface="Trebuchet MS"/>
                        </a:rPr>
                        <a:t>(~2,600 hours/year)</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300" u="none" strike="noStrike" cap="none" dirty="0">
                          <a:solidFill>
                            <a:schemeClr val="bg2"/>
                          </a:solidFill>
                          <a:latin typeface="Georgia" panose="02040502050405020303" pitchFamily="18" charset="0"/>
                          <a:ea typeface="Trebuchet MS"/>
                          <a:cs typeface="Trebuchet MS"/>
                          <a:sym typeface="Trebuchet MS"/>
                        </a:rPr>
                        <a:t>Child or family at risk; free to family; </a:t>
                      </a:r>
                      <a:r>
                        <a:rPr lang="en-US" sz="1300" u="sng" strike="noStrike" cap="none" dirty="0">
                          <a:solidFill>
                            <a:schemeClr val="bg2"/>
                          </a:solidFill>
                          <a:latin typeface="Georgia" panose="02040502050405020303" pitchFamily="18" charset="0"/>
                          <a:ea typeface="Trebuchet MS"/>
                          <a:cs typeface="Trebuchet MS"/>
                          <a:sym typeface="Trebuchet MS"/>
                        </a:rPr>
                        <a:t>not</a:t>
                      </a:r>
                      <a:r>
                        <a:rPr lang="en-US" sz="1300" u="none" strike="noStrike" cap="none" dirty="0">
                          <a:solidFill>
                            <a:schemeClr val="bg2"/>
                          </a:solidFill>
                          <a:latin typeface="Georgia" panose="02040502050405020303" pitchFamily="18" charset="0"/>
                          <a:ea typeface="Trebuchet MS"/>
                          <a:cs typeface="Trebuchet MS"/>
                          <a:sym typeface="Trebuchet MS"/>
                        </a:rPr>
                        <a:t> connected to parental work status</a:t>
                      </a:r>
                    </a:p>
                  </a:txBody>
                  <a:tcPr marL="121900" marR="121900" marT="121900" marB="121900">
                    <a:solidFill>
                      <a:schemeClr val="bg1"/>
                    </a:solidFill>
                  </a:tcPr>
                </a:tc>
                <a:tc>
                  <a:txBody>
                    <a:bodyPr/>
                    <a:lstStyle/>
                    <a:p>
                      <a:pPr lvl="0" algn="ctr">
                        <a:lnSpc>
                          <a:spcPct val="100000"/>
                        </a:lnSpc>
                        <a:spcBef>
                          <a:spcPts val="0"/>
                        </a:spcBef>
                        <a:spcAft>
                          <a:spcPts val="0"/>
                        </a:spcAft>
                        <a:buNone/>
                      </a:pPr>
                      <a:r>
                        <a:rPr lang="en-US" sz="1300" b="0" u="none" strike="noStrike" cap="none" noProof="0" dirty="0">
                          <a:solidFill>
                            <a:schemeClr val="bg2"/>
                          </a:solidFill>
                          <a:latin typeface="Georgia" panose="02040502050405020303" pitchFamily="18" charset="0"/>
                        </a:rPr>
                        <a:t>Child day centers and family day homes</a:t>
                      </a:r>
                      <a:endParaRPr lang="en-US" sz="1300" b="0" i="0" u="none" strike="noStrike" cap="none" noProof="0" dirty="0">
                        <a:solidFill>
                          <a:schemeClr val="bg2"/>
                        </a:solidFill>
                        <a:latin typeface="Georgia" panose="02040502050405020303" pitchFamily="18" charset="0"/>
                      </a:endParaRPr>
                    </a:p>
                  </a:txBody>
                  <a:tcPr marL="121900" marR="121900" marT="121900" marB="121900">
                    <a:solidFill>
                      <a:schemeClr val="bg1"/>
                    </a:solidFill>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SzPts val="1100"/>
                        <a:buFont typeface="Arial"/>
                        <a:buNone/>
                      </a:pPr>
                      <a:r>
                        <a:rPr lang="en" sz="1300" u="none" strike="noStrike" cap="none" dirty="0">
                          <a:solidFill>
                            <a:schemeClr val="bg2"/>
                          </a:solidFill>
                          <a:latin typeface="Georgia" panose="02040502050405020303" pitchFamily="18" charset="0"/>
                        </a:rPr>
                        <a:t>Early Head Start (EHS) and Head Start (HS)</a:t>
                      </a:r>
                      <a:endParaRPr lang="en-US"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l" rtl="0">
                        <a:lnSpc>
                          <a:spcPct val="100000"/>
                        </a:lnSpc>
                        <a:spcBef>
                          <a:spcPts val="0"/>
                        </a:spcBef>
                        <a:spcAft>
                          <a:spcPts val="0"/>
                        </a:spcAft>
                        <a:buSzPts val="1100"/>
                        <a:buFont typeface="Arial"/>
                        <a:buNone/>
                      </a:pPr>
                      <a:r>
                        <a:rPr lang="en" sz="1300" u="none" strike="noStrike" cap="none" dirty="0">
                          <a:solidFill>
                            <a:schemeClr val="bg2"/>
                          </a:solidFill>
                          <a:latin typeface="Georgia" panose="02040502050405020303" pitchFamily="18" charset="0"/>
                        </a:rPr>
                        <a:t>13,766 (80% 3- and 4- year-olds)</a:t>
                      </a:r>
                      <a:endParaRPr lang="en-US"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SzPts val="1100"/>
                        <a:buFont typeface="Arial"/>
                        <a:buNone/>
                      </a:pPr>
                      <a:r>
                        <a:rPr lang="en" sz="1300" u="none" strike="noStrike" cap="none" dirty="0">
                          <a:solidFill>
                            <a:schemeClr val="bg2"/>
                          </a:solidFill>
                          <a:latin typeface="Georgia" panose="02040502050405020303" pitchFamily="18" charset="0"/>
                        </a:rPr>
                        <a:t>Between </a:t>
                      </a:r>
                      <a:endParaRPr lang="en-US" sz="1300" u="none" strike="noStrike" cap="none" dirty="0">
                        <a:solidFill>
                          <a:schemeClr val="bg2"/>
                        </a:solidFill>
                        <a:latin typeface="Georgia" panose="02040502050405020303" pitchFamily="18" charset="0"/>
                      </a:endParaRPr>
                    </a:p>
                    <a:p>
                      <a:pPr marL="0" marR="0" lvl="0" indent="0" algn="ctr" rtl="0">
                        <a:lnSpc>
                          <a:spcPct val="100000"/>
                        </a:lnSpc>
                        <a:spcBef>
                          <a:spcPts val="0"/>
                        </a:spcBef>
                        <a:spcAft>
                          <a:spcPts val="0"/>
                        </a:spcAft>
                        <a:buSzPts val="1100"/>
                        <a:buFont typeface="Arial"/>
                        <a:buNone/>
                      </a:pPr>
                      <a:r>
                        <a:rPr lang="en" sz="1300" u="none" strike="noStrike" cap="none" dirty="0">
                          <a:solidFill>
                            <a:schemeClr val="bg2"/>
                          </a:solidFill>
                          <a:latin typeface="Georgia" panose="02040502050405020303" pitchFamily="18" charset="0"/>
                        </a:rPr>
                        <a:t>$9,507-$17,911</a:t>
                      </a:r>
                      <a:endParaRPr lang="en"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SzPts val="1100"/>
                        <a:buFont typeface="Arial"/>
                        <a:buNone/>
                      </a:pPr>
                      <a:r>
                        <a:rPr lang="en-US" sz="1300" u="none" strike="noStrike" cap="none" dirty="0">
                          <a:solidFill>
                            <a:schemeClr val="bg2"/>
                          </a:solidFill>
                          <a:latin typeface="Georgia" panose="02040502050405020303" pitchFamily="18" charset="0"/>
                          <a:ea typeface="Trebuchet MS"/>
                          <a:cs typeface="Trebuchet MS"/>
                          <a:sym typeface="Trebuchet MS"/>
                        </a:rPr>
                        <a:t>1,380 hours/year (EHS)</a:t>
                      </a:r>
                    </a:p>
                    <a:p>
                      <a:pPr marL="0" marR="0" lvl="0" indent="0" algn="ctr" rtl="0">
                        <a:lnSpc>
                          <a:spcPct val="100000"/>
                        </a:lnSpc>
                        <a:spcBef>
                          <a:spcPts val="0"/>
                        </a:spcBef>
                        <a:spcAft>
                          <a:spcPts val="0"/>
                        </a:spcAft>
                        <a:buSzPts val="1100"/>
                        <a:buFont typeface="Arial"/>
                        <a:buNone/>
                      </a:pPr>
                      <a:r>
                        <a:rPr lang="en-US" sz="1300" u="none" strike="noStrike" cap="none" dirty="0">
                          <a:solidFill>
                            <a:schemeClr val="bg2"/>
                          </a:solidFill>
                          <a:latin typeface="Georgia" panose="02040502050405020303" pitchFamily="18" charset="0"/>
                          <a:ea typeface="Trebuchet MS"/>
                          <a:cs typeface="Trebuchet MS"/>
                          <a:sym typeface="Trebuchet MS"/>
                        </a:rPr>
                        <a:t>1,020 hours/year (HS)</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300" u="none" strike="noStrike" cap="none" dirty="0">
                          <a:solidFill>
                            <a:schemeClr val="bg2"/>
                          </a:solidFill>
                          <a:latin typeface="Georgia" panose="02040502050405020303" pitchFamily="18" charset="0"/>
                          <a:ea typeface="Trebuchet MS"/>
                          <a:cs typeface="Trebuchet MS"/>
                          <a:sym typeface="Trebuchet MS"/>
                        </a:rPr>
                        <a:t>Household up to 100% FPL; free to family; </a:t>
                      </a:r>
                      <a:r>
                        <a:rPr lang="en-US" sz="1300" u="sng" strike="noStrike" cap="none" dirty="0">
                          <a:solidFill>
                            <a:schemeClr val="bg2"/>
                          </a:solidFill>
                          <a:latin typeface="Georgia" panose="02040502050405020303" pitchFamily="18" charset="0"/>
                          <a:ea typeface="Trebuchet MS"/>
                          <a:cs typeface="Trebuchet MS"/>
                          <a:sym typeface="Trebuchet MS"/>
                        </a:rPr>
                        <a:t>not</a:t>
                      </a:r>
                      <a:r>
                        <a:rPr lang="en-US" sz="1300" u="none" strike="noStrike" cap="none" dirty="0">
                          <a:solidFill>
                            <a:schemeClr val="bg2"/>
                          </a:solidFill>
                          <a:latin typeface="Georgia" panose="02040502050405020303" pitchFamily="18" charset="0"/>
                          <a:ea typeface="Trebuchet MS"/>
                          <a:cs typeface="Trebuchet MS"/>
                          <a:sym typeface="Trebuchet MS"/>
                        </a:rPr>
                        <a:t> connected to parental work status</a:t>
                      </a:r>
                    </a:p>
                  </a:txBody>
                  <a:tcPr marL="121900" marR="121900" marT="121900" marB="121900">
                    <a:solidFill>
                      <a:schemeClr val="bg1"/>
                    </a:solidFill>
                  </a:tcPr>
                </a:tc>
                <a:tc>
                  <a:txBody>
                    <a:bodyPr/>
                    <a:lstStyle/>
                    <a:p>
                      <a:pPr marL="0" lvl="0" indent="0" algn="ctr">
                        <a:lnSpc>
                          <a:spcPct val="100000"/>
                        </a:lnSpc>
                        <a:spcBef>
                          <a:spcPts val="0"/>
                        </a:spcBef>
                        <a:spcAft>
                          <a:spcPts val="0"/>
                        </a:spcAft>
                        <a:buNone/>
                      </a:pPr>
                      <a:r>
                        <a:rPr lang="en-US" sz="1300" u="none" strike="noStrike" cap="none" dirty="0">
                          <a:solidFill>
                            <a:schemeClr val="bg2"/>
                          </a:solidFill>
                          <a:latin typeface="Georgia" panose="02040502050405020303" pitchFamily="18" charset="0"/>
                        </a:rPr>
                        <a:t>Schools, child day centers, and family day homes</a:t>
                      </a:r>
                    </a:p>
                  </a:txBody>
                  <a:tcPr marL="121900" marR="121900" marT="121900" marB="121900">
                    <a:solidFill>
                      <a:schemeClr val="bg1"/>
                    </a:solidFill>
                  </a:tcPr>
                </a:tc>
                <a:extLst>
                  <a:ext uri="{0D108BD9-81ED-4DB2-BD59-A6C34878D82A}">
                    <a16:rowId xmlns:a16="http://schemas.microsoft.com/office/drawing/2014/main" val="971944976"/>
                  </a:ext>
                </a:extLst>
              </a:tr>
              <a:tr h="1015838">
                <a:tc>
                  <a:txBody>
                    <a:bodyPr/>
                    <a:lstStyle/>
                    <a:p>
                      <a:pPr marL="0" marR="0" lvl="0" indent="0" algn="l" rtl="0">
                        <a:lnSpc>
                          <a:spcPct val="100000"/>
                        </a:lnSpc>
                        <a:spcBef>
                          <a:spcPts val="0"/>
                        </a:spcBef>
                        <a:spcAft>
                          <a:spcPts val="0"/>
                        </a:spcAft>
                        <a:buSzPts val="1400"/>
                        <a:buFont typeface="Arial"/>
                        <a:buNone/>
                      </a:pPr>
                      <a:r>
                        <a:rPr lang="en" sz="1300" u="none" strike="noStrike" cap="none" dirty="0">
                          <a:solidFill>
                            <a:schemeClr val="bg2"/>
                          </a:solidFill>
                          <a:latin typeface="Georgia" panose="02040502050405020303" pitchFamily="18" charset="0"/>
                        </a:rPr>
                        <a:t>Child Care Subsidy Program (CCSP)</a:t>
                      </a:r>
                      <a:endParaRPr lang="en-US"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l" rtl="0">
                        <a:lnSpc>
                          <a:spcPct val="100000"/>
                        </a:lnSpc>
                        <a:spcBef>
                          <a:spcPts val="0"/>
                        </a:spcBef>
                        <a:spcAft>
                          <a:spcPts val="0"/>
                        </a:spcAft>
                        <a:buSzPts val="1100"/>
                        <a:buFont typeface="Arial"/>
                        <a:buNone/>
                      </a:pPr>
                      <a:r>
                        <a:rPr lang="en" sz="1300" u="none" strike="noStrike" cap="none" dirty="0">
                          <a:solidFill>
                            <a:schemeClr val="bg2"/>
                          </a:solidFill>
                          <a:latin typeface="Georgia" panose="02040502050405020303" pitchFamily="18" charset="0"/>
                        </a:rPr>
                        <a:t>36,185 (58% birth-5)</a:t>
                      </a:r>
                      <a:endParaRPr lang="en-US"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a:lnSpc>
                          <a:spcPct val="100000"/>
                        </a:lnSpc>
                        <a:spcBef>
                          <a:spcPts val="0"/>
                        </a:spcBef>
                        <a:spcAft>
                          <a:spcPts val="0"/>
                        </a:spcAft>
                        <a:buNone/>
                      </a:pPr>
                      <a:r>
                        <a:rPr lang="en" sz="1300" u="none" strike="noStrike" cap="none" dirty="0">
                          <a:solidFill>
                            <a:schemeClr val="bg2"/>
                          </a:solidFill>
                          <a:latin typeface="Georgia" panose="02040502050405020303" pitchFamily="18" charset="0"/>
                        </a:rPr>
                        <a:t>Average ~$11,000</a:t>
                      </a:r>
                      <a:endParaRPr lang="en"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300" u="none" strike="noStrike" cap="none" dirty="0">
                          <a:solidFill>
                            <a:schemeClr val="bg2"/>
                          </a:solidFill>
                          <a:latin typeface="Georgia" panose="02040502050405020303" pitchFamily="18" charset="0"/>
                          <a:ea typeface="Trebuchet MS"/>
                          <a:cs typeface="Trebuchet MS"/>
                          <a:sym typeface="Trebuchet MS"/>
                        </a:rPr>
                        <a:t>Up to full-day, full year</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300" u="none" strike="noStrike" cap="none" dirty="0">
                          <a:solidFill>
                            <a:schemeClr val="bg2"/>
                          </a:solidFill>
                          <a:latin typeface="Georgia" panose="02040502050405020303" pitchFamily="18" charset="0"/>
                          <a:ea typeface="Trebuchet MS"/>
                          <a:cs typeface="Trebuchet MS"/>
                          <a:sym typeface="Trebuchet MS"/>
                        </a:rPr>
                        <a:t>(~2,600 hours/year)</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marR="0" lvl="0" indent="0" algn="ctr" rtl="0">
                        <a:lnSpc>
                          <a:spcPct val="100000"/>
                        </a:lnSpc>
                        <a:spcBef>
                          <a:spcPts val="0"/>
                        </a:spcBef>
                        <a:spcAft>
                          <a:spcPts val="0"/>
                        </a:spcAft>
                        <a:buSzPts val="1400"/>
                        <a:buFont typeface="Arial"/>
                        <a:buNone/>
                      </a:pPr>
                      <a:r>
                        <a:rPr lang="en-US" sz="1300" u="none" strike="noStrike" cap="none" dirty="0">
                          <a:solidFill>
                            <a:schemeClr val="bg2"/>
                          </a:solidFill>
                          <a:latin typeface="Georgia" panose="02040502050405020303" pitchFamily="18" charset="0"/>
                        </a:rPr>
                        <a:t>Household up to 85% SMI; family contribution of $0-180 child/month; dependent on parental work status</a:t>
                      </a:r>
                      <a:endParaRPr sz="1300" u="none" strike="noStrike" cap="none" dirty="0">
                        <a:solidFill>
                          <a:schemeClr val="bg2"/>
                        </a:solidFill>
                        <a:latin typeface="Georgia" panose="02040502050405020303" pitchFamily="18" charset="0"/>
                        <a:ea typeface="Trebuchet MS"/>
                        <a:cs typeface="Trebuchet MS"/>
                        <a:sym typeface="Trebuchet MS"/>
                      </a:endParaRPr>
                    </a:p>
                  </a:txBody>
                  <a:tcPr marL="121900" marR="121900" marT="121900" marB="121900">
                    <a:solidFill>
                      <a:schemeClr val="bg1"/>
                    </a:solidFill>
                  </a:tcPr>
                </a:tc>
                <a:tc>
                  <a:txBody>
                    <a:bodyPr/>
                    <a:lstStyle/>
                    <a:p>
                      <a:pPr marL="0" lvl="0" indent="0" algn="ctr">
                        <a:lnSpc>
                          <a:spcPct val="100000"/>
                        </a:lnSpc>
                        <a:spcBef>
                          <a:spcPts val="0"/>
                        </a:spcBef>
                        <a:spcAft>
                          <a:spcPts val="0"/>
                        </a:spcAft>
                        <a:buNone/>
                      </a:pPr>
                      <a:r>
                        <a:rPr lang="en-US" sz="1300" u="none" strike="noStrike" cap="none" dirty="0">
                          <a:solidFill>
                            <a:schemeClr val="bg2"/>
                          </a:solidFill>
                          <a:latin typeface="Georgia" panose="02040502050405020303" pitchFamily="18" charset="0"/>
                        </a:rPr>
                        <a:t>Child day centers and family day homes</a:t>
                      </a:r>
                    </a:p>
                  </a:txBody>
                  <a:tcPr marL="121900" marR="121900" marT="121900" marB="121900">
                    <a:solidFill>
                      <a:schemeClr val="bg1"/>
                    </a:solidFill>
                  </a:tcPr>
                </a:tc>
                <a:extLst>
                  <a:ext uri="{0D108BD9-81ED-4DB2-BD59-A6C34878D82A}">
                    <a16:rowId xmlns:a16="http://schemas.microsoft.com/office/drawing/2014/main" val="1867172642"/>
                  </a:ext>
                </a:extLst>
              </a:tr>
            </a:tbl>
          </a:graphicData>
        </a:graphic>
      </p:graphicFrame>
      <p:sp>
        <p:nvSpPr>
          <p:cNvPr id="6" name="Title 5">
            <a:extLst>
              <a:ext uri="{FF2B5EF4-FFF2-40B4-BE49-F238E27FC236}">
                <a16:creationId xmlns:a16="http://schemas.microsoft.com/office/drawing/2014/main" id="{A3E618F0-4D0D-45A9-A5BD-461B9759AD2A}"/>
              </a:ext>
            </a:extLst>
          </p:cNvPr>
          <p:cNvSpPr>
            <a:spLocks noGrp="1"/>
          </p:cNvSpPr>
          <p:nvPr>
            <p:ph type="title"/>
          </p:nvPr>
        </p:nvSpPr>
        <p:spPr/>
        <p:txBody>
          <a:bodyPr>
            <a:normAutofit/>
          </a:bodyPr>
          <a:lstStyle/>
          <a:p>
            <a:r>
              <a:rPr lang="en-US" sz="4400" dirty="0"/>
              <a:t>Overview of Publicly-Funded ECCE</a:t>
            </a:r>
          </a:p>
        </p:txBody>
      </p:sp>
      <p:sp>
        <p:nvSpPr>
          <p:cNvPr id="10" name="TextBox 9">
            <a:extLst>
              <a:ext uri="{FF2B5EF4-FFF2-40B4-BE49-F238E27FC236}">
                <a16:creationId xmlns:a16="http://schemas.microsoft.com/office/drawing/2014/main" id="{B9200E42-89A5-490E-8B42-EB6E0641C711}"/>
              </a:ext>
            </a:extLst>
          </p:cNvPr>
          <p:cNvSpPr txBox="1"/>
          <p:nvPr/>
        </p:nvSpPr>
        <p:spPr>
          <a:xfrm>
            <a:off x="285707" y="6458148"/>
            <a:ext cx="12316196" cy="292388"/>
          </a:xfrm>
          <a:prstGeom prst="rect">
            <a:avLst/>
          </a:prstGeom>
          <a:noFill/>
        </p:spPr>
        <p:txBody>
          <a:bodyPr wrap="square" rtlCol="0">
            <a:spAutoFit/>
          </a:bodyPr>
          <a:lstStyle/>
          <a:p>
            <a:r>
              <a:rPr lang="en-US" sz="1300" i="1" dirty="0">
                <a:solidFill>
                  <a:schemeClr val="bg2"/>
                </a:solidFill>
                <a:latin typeface="Georgia" panose="02040502050405020303" pitchFamily="18" charset="0"/>
              </a:rPr>
              <a:t>Note: Early Childhood Special Education is federally- funded through IDEA Part B; dosage, funding and setting vary based on children’s needs. </a:t>
            </a:r>
          </a:p>
        </p:txBody>
      </p:sp>
    </p:spTree>
    <p:extLst>
      <p:ext uri="{BB962C8B-B14F-4D97-AF65-F5344CB8AC3E}">
        <p14:creationId xmlns:p14="http://schemas.microsoft.com/office/powerpoint/2010/main" val="160028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79F6-EBD9-862C-FAA3-A3CE452B57B2}"/>
              </a:ext>
            </a:extLst>
          </p:cNvPr>
          <p:cNvSpPr>
            <a:spLocks noGrp="1"/>
          </p:cNvSpPr>
          <p:nvPr>
            <p:ph type="title"/>
          </p:nvPr>
        </p:nvSpPr>
        <p:spPr/>
        <p:txBody>
          <a:bodyPr>
            <a:normAutofit/>
          </a:bodyPr>
          <a:lstStyle/>
          <a:p>
            <a:r>
              <a:rPr lang="en-US" sz="4400" dirty="0"/>
              <a:t>Examples of Publicly-funded Classrooms</a:t>
            </a:r>
          </a:p>
        </p:txBody>
      </p:sp>
      <p:sp>
        <p:nvSpPr>
          <p:cNvPr id="3" name="Slide Number Placeholder 2">
            <a:extLst>
              <a:ext uri="{FF2B5EF4-FFF2-40B4-BE49-F238E27FC236}">
                <a16:creationId xmlns:a16="http://schemas.microsoft.com/office/drawing/2014/main" id="{9FEBA0B9-EC6F-C061-5DE5-BD670AC44A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
        <p:nvSpPr>
          <p:cNvPr id="4" name="Text Placeholder 3">
            <a:extLst>
              <a:ext uri="{FF2B5EF4-FFF2-40B4-BE49-F238E27FC236}">
                <a16:creationId xmlns:a16="http://schemas.microsoft.com/office/drawing/2014/main" id="{DA6485FE-AAD9-93E5-9953-D62452B7D3F4}"/>
              </a:ext>
            </a:extLst>
          </p:cNvPr>
          <p:cNvSpPr>
            <a:spLocks noGrp="1"/>
          </p:cNvSpPr>
          <p:nvPr>
            <p:ph type="body" idx="1"/>
          </p:nvPr>
        </p:nvSpPr>
        <p:spPr>
          <a:xfrm>
            <a:off x="838200" y="1385360"/>
            <a:ext cx="10515600" cy="4718033"/>
          </a:xfrm>
        </p:spPr>
        <p:txBody>
          <a:bodyPr>
            <a:normAutofit/>
          </a:bodyPr>
          <a:lstStyle/>
          <a:p>
            <a:pPr marL="114300" indent="0">
              <a:buNone/>
            </a:pPr>
            <a:r>
              <a:rPr lang="en-US" sz="2400" b="1" dirty="0">
                <a:solidFill>
                  <a:schemeClr val="bg2"/>
                </a:solidFill>
              </a:rPr>
              <a:t>Publicly-funded “classrooms” work differently from K-12. </a:t>
            </a:r>
          </a:p>
        </p:txBody>
      </p:sp>
      <p:sp>
        <p:nvSpPr>
          <p:cNvPr id="5" name="Google Shape;170;p24">
            <a:extLst>
              <a:ext uri="{FF2B5EF4-FFF2-40B4-BE49-F238E27FC236}">
                <a16:creationId xmlns:a16="http://schemas.microsoft.com/office/drawing/2014/main" id="{C94D9374-A112-4904-B668-4B42FA0D2788}"/>
              </a:ext>
            </a:extLst>
          </p:cNvPr>
          <p:cNvSpPr/>
          <p:nvPr/>
        </p:nvSpPr>
        <p:spPr>
          <a:xfrm>
            <a:off x="1208381" y="2112517"/>
            <a:ext cx="2726400" cy="279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6" name="Google Shape;171;p24">
            <a:extLst>
              <a:ext uri="{FF2B5EF4-FFF2-40B4-BE49-F238E27FC236}">
                <a16:creationId xmlns:a16="http://schemas.microsoft.com/office/drawing/2014/main" id="{B8271317-1E4E-42A1-981A-F463A388D9BF}"/>
              </a:ext>
            </a:extLst>
          </p:cNvPr>
          <p:cNvSpPr/>
          <p:nvPr/>
        </p:nvSpPr>
        <p:spPr>
          <a:xfrm>
            <a:off x="1403715" y="3180850"/>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7" name="Google Shape;172;p24">
            <a:extLst>
              <a:ext uri="{FF2B5EF4-FFF2-40B4-BE49-F238E27FC236}">
                <a16:creationId xmlns:a16="http://schemas.microsoft.com/office/drawing/2014/main" id="{8EBF4486-11F3-4697-912D-F763CC70ECE9}"/>
              </a:ext>
            </a:extLst>
          </p:cNvPr>
          <p:cNvSpPr/>
          <p:nvPr/>
        </p:nvSpPr>
        <p:spPr>
          <a:xfrm>
            <a:off x="2928981" y="2627250"/>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8" name="Google Shape;173;p24">
            <a:extLst>
              <a:ext uri="{FF2B5EF4-FFF2-40B4-BE49-F238E27FC236}">
                <a16:creationId xmlns:a16="http://schemas.microsoft.com/office/drawing/2014/main" id="{6ADB7C57-71B5-41DA-817F-CC945744C367}"/>
              </a:ext>
            </a:extLst>
          </p:cNvPr>
          <p:cNvSpPr/>
          <p:nvPr/>
        </p:nvSpPr>
        <p:spPr>
          <a:xfrm>
            <a:off x="1468148" y="3805683"/>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9" name="Google Shape;174;p24">
            <a:extLst>
              <a:ext uri="{FF2B5EF4-FFF2-40B4-BE49-F238E27FC236}">
                <a16:creationId xmlns:a16="http://schemas.microsoft.com/office/drawing/2014/main" id="{BC8597EF-F9C6-491B-8CAE-33B86B8424F6}"/>
              </a:ext>
            </a:extLst>
          </p:cNvPr>
          <p:cNvSpPr/>
          <p:nvPr/>
        </p:nvSpPr>
        <p:spPr>
          <a:xfrm>
            <a:off x="2758648" y="4231383"/>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0" name="Google Shape;175;p24">
            <a:extLst>
              <a:ext uri="{FF2B5EF4-FFF2-40B4-BE49-F238E27FC236}">
                <a16:creationId xmlns:a16="http://schemas.microsoft.com/office/drawing/2014/main" id="{9C5DEAF4-5755-4AB4-84AB-D079DADAB544}"/>
              </a:ext>
            </a:extLst>
          </p:cNvPr>
          <p:cNvSpPr/>
          <p:nvPr/>
        </p:nvSpPr>
        <p:spPr>
          <a:xfrm>
            <a:off x="1794415" y="2627250"/>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1" name="Google Shape;176;p24">
            <a:extLst>
              <a:ext uri="{FF2B5EF4-FFF2-40B4-BE49-F238E27FC236}">
                <a16:creationId xmlns:a16="http://schemas.microsoft.com/office/drawing/2014/main" id="{212AA74D-502B-4568-AC32-E089632035EC}"/>
              </a:ext>
            </a:extLst>
          </p:cNvPr>
          <p:cNvSpPr/>
          <p:nvPr/>
        </p:nvSpPr>
        <p:spPr>
          <a:xfrm>
            <a:off x="3335115" y="3180850"/>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2" name="Google Shape;177;p24">
            <a:extLst>
              <a:ext uri="{FF2B5EF4-FFF2-40B4-BE49-F238E27FC236}">
                <a16:creationId xmlns:a16="http://schemas.microsoft.com/office/drawing/2014/main" id="{CEF20949-4749-49AB-A4D9-9792F544725E}"/>
              </a:ext>
            </a:extLst>
          </p:cNvPr>
          <p:cNvSpPr/>
          <p:nvPr/>
        </p:nvSpPr>
        <p:spPr>
          <a:xfrm>
            <a:off x="1985315" y="4231383"/>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3" name="Google Shape;178;p24">
            <a:extLst>
              <a:ext uri="{FF2B5EF4-FFF2-40B4-BE49-F238E27FC236}">
                <a16:creationId xmlns:a16="http://schemas.microsoft.com/office/drawing/2014/main" id="{4F428F73-3B76-4391-978E-9F6017AC3A71}"/>
              </a:ext>
            </a:extLst>
          </p:cNvPr>
          <p:cNvSpPr/>
          <p:nvPr/>
        </p:nvSpPr>
        <p:spPr>
          <a:xfrm>
            <a:off x="3237381" y="3907283"/>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4" name="Google Shape;179;p24">
            <a:extLst>
              <a:ext uri="{FF2B5EF4-FFF2-40B4-BE49-F238E27FC236}">
                <a16:creationId xmlns:a16="http://schemas.microsoft.com/office/drawing/2014/main" id="{154C12E0-C73D-4FB0-BD66-8AA537BB5B94}"/>
              </a:ext>
            </a:extLst>
          </p:cNvPr>
          <p:cNvSpPr/>
          <p:nvPr/>
        </p:nvSpPr>
        <p:spPr>
          <a:xfrm>
            <a:off x="4357981" y="2112517"/>
            <a:ext cx="2726400" cy="279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5" name="Google Shape;180;p24">
            <a:extLst>
              <a:ext uri="{FF2B5EF4-FFF2-40B4-BE49-F238E27FC236}">
                <a16:creationId xmlns:a16="http://schemas.microsoft.com/office/drawing/2014/main" id="{DE549F7F-A855-43DA-9D58-B45BA43520E3}"/>
              </a:ext>
            </a:extLst>
          </p:cNvPr>
          <p:cNvSpPr/>
          <p:nvPr/>
        </p:nvSpPr>
        <p:spPr>
          <a:xfrm>
            <a:off x="4553315" y="3180850"/>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6" name="Google Shape;181;p24">
            <a:extLst>
              <a:ext uri="{FF2B5EF4-FFF2-40B4-BE49-F238E27FC236}">
                <a16:creationId xmlns:a16="http://schemas.microsoft.com/office/drawing/2014/main" id="{E50906BA-423E-4F17-917F-8FDCBEB9A48D}"/>
              </a:ext>
            </a:extLst>
          </p:cNvPr>
          <p:cNvSpPr/>
          <p:nvPr/>
        </p:nvSpPr>
        <p:spPr>
          <a:xfrm>
            <a:off x="6078581" y="2627250"/>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7" name="Google Shape;182;p24">
            <a:extLst>
              <a:ext uri="{FF2B5EF4-FFF2-40B4-BE49-F238E27FC236}">
                <a16:creationId xmlns:a16="http://schemas.microsoft.com/office/drawing/2014/main" id="{E5E88CFC-D483-4B57-80B6-1C5538EEF095}"/>
              </a:ext>
            </a:extLst>
          </p:cNvPr>
          <p:cNvSpPr/>
          <p:nvPr/>
        </p:nvSpPr>
        <p:spPr>
          <a:xfrm>
            <a:off x="4617748" y="3805683"/>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8" name="Google Shape;183;p24">
            <a:extLst>
              <a:ext uri="{FF2B5EF4-FFF2-40B4-BE49-F238E27FC236}">
                <a16:creationId xmlns:a16="http://schemas.microsoft.com/office/drawing/2014/main" id="{2BE432AD-B7C4-4D71-9118-EC3463CD4A2D}"/>
              </a:ext>
            </a:extLst>
          </p:cNvPr>
          <p:cNvSpPr/>
          <p:nvPr/>
        </p:nvSpPr>
        <p:spPr>
          <a:xfrm>
            <a:off x="5908248" y="4231383"/>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9" name="Google Shape;184;p24">
            <a:extLst>
              <a:ext uri="{FF2B5EF4-FFF2-40B4-BE49-F238E27FC236}">
                <a16:creationId xmlns:a16="http://schemas.microsoft.com/office/drawing/2014/main" id="{FA00DB2A-67AE-4951-BDD7-EE313A847369}"/>
              </a:ext>
            </a:extLst>
          </p:cNvPr>
          <p:cNvSpPr/>
          <p:nvPr/>
        </p:nvSpPr>
        <p:spPr>
          <a:xfrm>
            <a:off x="4944015" y="2627250"/>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0" name="Google Shape;185;p24">
            <a:extLst>
              <a:ext uri="{FF2B5EF4-FFF2-40B4-BE49-F238E27FC236}">
                <a16:creationId xmlns:a16="http://schemas.microsoft.com/office/drawing/2014/main" id="{0F4D9B55-8F8F-4A35-B948-A0BA4ACBCA03}"/>
              </a:ext>
            </a:extLst>
          </p:cNvPr>
          <p:cNvSpPr/>
          <p:nvPr/>
        </p:nvSpPr>
        <p:spPr>
          <a:xfrm>
            <a:off x="6484715" y="3180850"/>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1" name="Google Shape;186;p24">
            <a:extLst>
              <a:ext uri="{FF2B5EF4-FFF2-40B4-BE49-F238E27FC236}">
                <a16:creationId xmlns:a16="http://schemas.microsoft.com/office/drawing/2014/main" id="{E84359E4-506B-4627-8AA8-E0127074912A}"/>
              </a:ext>
            </a:extLst>
          </p:cNvPr>
          <p:cNvSpPr/>
          <p:nvPr/>
        </p:nvSpPr>
        <p:spPr>
          <a:xfrm>
            <a:off x="5134915" y="4231383"/>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2" name="Google Shape;187;p24">
            <a:extLst>
              <a:ext uri="{FF2B5EF4-FFF2-40B4-BE49-F238E27FC236}">
                <a16:creationId xmlns:a16="http://schemas.microsoft.com/office/drawing/2014/main" id="{269DF62C-A08E-4F5C-BBF4-7FCDF084F31E}"/>
              </a:ext>
            </a:extLst>
          </p:cNvPr>
          <p:cNvSpPr/>
          <p:nvPr/>
        </p:nvSpPr>
        <p:spPr>
          <a:xfrm>
            <a:off x="6386981" y="3805683"/>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3" name="Google Shape;188;p24">
            <a:extLst>
              <a:ext uri="{FF2B5EF4-FFF2-40B4-BE49-F238E27FC236}">
                <a16:creationId xmlns:a16="http://schemas.microsoft.com/office/drawing/2014/main" id="{92CA03BC-FF79-4AB3-9ABA-7C2DB6241476}"/>
              </a:ext>
            </a:extLst>
          </p:cNvPr>
          <p:cNvSpPr/>
          <p:nvPr/>
        </p:nvSpPr>
        <p:spPr>
          <a:xfrm>
            <a:off x="7507581" y="2112517"/>
            <a:ext cx="2726400" cy="279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4" name="Google Shape;189;p24">
            <a:extLst>
              <a:ext uri="{FF2B5EF4-FFF2-40B4-BE49-F238E27FC236}">
                <a16:creationId xmlns:a16="http://schemas.microsoft.com/office/drawing/2014/main" id="{E0C0CB3D-2AE8-42BF-9644-412F1D252570}"/>
              </a:ext>
            </a:extLst>
          </p:cNvPr>
          <p:cNvSpPr/>
          <p:nvPr/>
        </p:nvSpPr>
        <p:spPr>
          <a:xfrm>
            <a:off x="7702915" y="3180850"/>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5" name="Google Shape;190;p24">
            <a:extLst>
              <a:ext uri="{FF2B5EF4-FFF2-40B4-BE49-F238E27FC236}">
                <a16:creationId xmlns:a16="http://schemas.microsoft.com/office/drawing/2014/main" id="{90F5755A-45EC-4BEB-9CE3-D55D6EA40E8C}"/>
              </a:ext>
            </a:extLst>
          </p:cNvPr>
          <p:cNvSpPr/>
          <p:nvPr/>
        </p:nvSpPr>
        <p:spPr>
          <a:xfrm>
            <a:off x="9228181" y="2627250"/>
            <a:ext cx="410000" cy="410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6" name="Google Shape;191;p24">
            <a:extLst>
              <a:ext uri="{FF2B5EF4-FFF2-40B4-BE49-F238E27FC236}">
                <a16:creationId xmlns:a16="http://schemas.microsoft.com/office/drawing/2014/main" id="{74A43101-8B2B-4273-AD32-01A26931C2D4}"/>
              </a:ext>
            </a:extLst>
          </p:cNvPr>
          <p:cNvSpPr/>
          <p:nvPr/>
        </p:nvSpPr>
        <p:spPr>
          <a:xfrm>
            <a:off x="7767348" y="3805683"/>
            <a:ext cx="410000" cy="410000"/>
          </a:xfrm>
          <a:prstGeom prst="ellipse">
            <a:avLst/>
          </a:prstGeom>
          <a:solidFill>
            <a:schemeClr val="lt1"/>
          </a:solidFill>
          <a:ln w="114300" cap="flat" cmpd="sng">
            <a:solidFill>
              <a:schemeClr val="accent5">
                <a:lumMod val="60000"/>
                <a:lumOff val="40000"/>
              </a:schemeClr>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7" name="Google Shape;192;p24">
            <a:extLst>
              <a:ext uri="{FF2B5EF4-FFF2-40B4-BE49-F238E27FC236}">
                <a16:creationId xmlns:a16="http://schemas.microsoft.com/office/drawing/2014/main" id="{18E166E3-FA5C-4EA6-8666-E6387B97246D}"/>
              </a:ext>
            </a:extLst>
          </p:cNvPr>
          <p:cNvSpPr/>
          <p:nvPr/>
        </p:nvSpPr>
        <p:spPr>
          <a:xfrm>
            <a:off x="9057848" y="4231383"/>
            <a:ext cx="410000" cy="410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8" name="Google Shape;193;p24">
            <a:extLst>
              <a:ext uri="{FF2B5EF4-FFF2-40B4-BE49-F238E27FC236}">
                <a16:creationId xmlns:a16="http://schemas.microsoft.com/office/drawing/2014/main" id="{A611EBF0-9230-4B50-9688-531CF5DDF5B9}"/>
              </a:ext>
            </a:extLst>
          </p:cNvPr>
          <p:cNvSpPr/>
          <p:nvPr/>
        </p:nvSpPr>
        <p:spPr>
          <a:xfrm>
            <a:off x="8093615" y="2627250"/>
            <a:ext cx="410000" cy="410000"/>
          </a:xfrm>
          <a:prstGeom prst="ellipse">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9" name="Google Shape;194;p24">
            <a:extLst>
              <a:ext uri="{FF2B5EF4-FFF2-40B4-BE49-F238E27FC236}">
                <a16:creationId xmlns:a16="http://schemas.microsoft.com/office/drawing/2014/main" id="{DB5BA47D-3C66-466E-93C1-E50A839160C3}"/>
              </a:ext>
            </a:extLst>
          </p:cNvPr>
          <p:cNvSpPr/>
          <p:nvPr/>
        </p:nvSpPr>
        <p:spPr>
          <a:xfrm>
            <a:off x="9634315" y="3180850"/>
            <a:ext cx="410000" cy="410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30" name="Google Shape;195;p24">
            <a:extLst>
              <a:ext uri="{FF2B5EF4-FFF2-40B4-BE49-F238E27FC236}">
                <a16:creationId xmlns:a16="http://schemas.microsoft.com/office/drawing/2014/main" id="{CF0832E4-530E-4BD9-B166-740AEB2873FB}"/>
              </a:ext>
            </a:extLst>
          </p:cNvPr>
          <p:cNvSpPr/>
          <p:nvPr/>
        </p:nvSpPr>
        <p:spPr>
          <a:xfrm>
            <a:off x="8284515" y="4231383"/>
            <a:ext cx="410000" cy="410000"/>
          </a:xfrm>
          <a:prstGeom prst="ellipse">
            <a:avLst/>
          </a:prstGeom>
          <a:solidFill>
            <a:srgbClr val="3C4043"/>
          </a:solidFill>
          <a:ln w="114300" cap="flat" cmpd="sng">
            <a:solidFill>
              <a:schemeClr val="accent5">
                <a:lumMod val="60000"/>
                <a:lumOff val="40000"/>
              </a:schemeClr>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31" name="Google Shape;196;p24">
            <a:extLst>
              <a:ext uri="{FF2B5EF4-FFF2-40B4-BE49-F238E27FC236}">
                <a16:creationId xmlns:a16="http://schemas.microsoft.com/office/drawing/2014/main" id="{19622BD9-CDD3-4B85-AAEE-843C12DFFA39}"/>
              </a:ext>
            </a:extLst>
          </p:cNvPr>
          <p:cNvSpPr/>
          <p:nvPr/>
        </p:nvSpPr>
        <p:spPr>
          <a:xfrm>
            <a:off x="9536581" y="3805683"/>
            <a:ext cx="410000" cy="4100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32" name="Google Shape;197;p24">
            <a:extLst>
              <a:ext uri="{FF2B5EF4-FFF2-40B4-BE49-F238E27FC236}">
                <a16:creationId xmlns:a16="http://schemas.microsoft.com/office/drawing/2014/main" id="{A9660054-1397-4586-901C-D5BAA90551CC}"/>
              </a:ext>
            </a:extLst>
          </p:cNvPr>
          <p:cNvSpPr txBox="1"/>
          <p:nvPr/>
        </p:nvSpPr>
        <p:spPr>
          <a:xfrm>
            <a:off x="1177978" y="4912117"/>
            <a:ext cx="2952800" cy="1354176"/>
          </a:xfrm>
          <a:prstGeom prst="rect">
            <a:avLst/>
          </a:prstGeom>
          <a:noFill/>
          <a:ln>
            <a:noFill/>
          </a:ln>
        </p:spPr>
        <p:txBody>
          <a:bodyPr spcFirstLastPara="1" wrap="square" lIns="121900" tIns="121900" rIns="121900" bIns="121900" anchor="t" anchorCtr="0">
            <a:spAutoFit/>
          </a:bodyPr>
          <a:lstStyle/>
          <a:p>
            <a:r>
              <a:rPr lang="en" sz="1800" b="1" dirty="0">
                <a:solidFill>
                  <a:schemeClr val="bg2"/>
                </a:solidFill>
                <a:latin typeface="Georgia" panose="02040502050405020303" pitchFamily="18" charset="0"/>
                <a:ea typeface="Trebuchet MS"/>
                <a:cs typeface="Trebuchet MS"/>
                <a:sym typeface="Trebuchet MS"/>
              </a:rPr>
              <a:t>Classroom A in a School:</a:t>
            </a:r>
            <a:endParaRPr sz="1800" b="1" dirty="0">
              <a:solidFill>
                <a:schemeClr val="bg2"/>
              </a:solidFill>
              <a:latin typeface="Georgia" panose="02040502050405020303" pitchFamily="18" charset="0"/>
              <a:ea typeface="Trebuchet MS"/>
              <a:cs typeface="Trebuchet MS"/>
              <a:sym typeface="Trebuchet MS"/>
            </a:endParaRPr>
          </a:p>
          <a:p>
            <a:r>
              <a:rPr lang="en" sz="1800" dirty="0">
                <a:solidFill>
                  <a:schemeClr val="bg2"/>
                </a:solidFill>
                <a:latin typeface="Georgia" panose="02040502050405020303" pitchFamily="18" charset="0"/>
                <a:ea typeface="Trebuchet MS"/>
                <a:cs typeface="Trebuchet MS"/>
                <a:sym typeface="Trebuchet MS"/>
              </a:rPr>
              <a:t>All children are publicly-funded.</a:t>
            </a:r>
            <a:endParaRPr sz="1800" dirty="0">
              <a:solidFill>
                <a:schemeClr val="bg2"/>
              </a:solidFill>
              <a:latin typeface="Georgia" panose="02040502050405020303" pitchFamily="18" charset="0"/>
              <a:ea typeface="Trebuchet MS"/>
              <a:cs typeface="Trebuchet MS"/>
              <a:sym typeface="Trebuchet MS"/>
            </a:endParaRPr>
          </a:p>
        </p:txBody>
      </p:sp>
      <p:sp>
        <p:nvSpPr>
          <p:cNvPr id="33" name="Google Shape;198;p24">
            <a:extLst>
              <a:ext uri="{FF2B5EF4-FFF2-40B4-BE49-F238E27FC236}">
                <a16:creationId xmlns:a16="http://schemas.microsoft.com/office/drawing/2014/main" id="{E13FD3DD-A6CF-4455-A096-5CC1E710152F}"/>
              </a:ext>
            </a:extLst>
          </p:cNvPr>
          <p:cNvSpPr txBox="1"/>
          <p:nvPr/>
        </p:nvSpPr>
        <p:spPr>
          <a:xfrm>
            <a:off x="4189821" y="4920725"/>
            <a:ext cx="3131634" cy="1631175"/>
          </a:xfrm>
          <a:prstGeom prst="rect">
            <a:avLst/>
          </a:prstGeom>
          <a:noFill/>
          <a:ln>
            <a:noFill/>
          </a:ln>
        </p:spPr>
        <p:txBody>
          <a:bodyPr spcFirstLastPara="1" wrap="square" lIns="121900" tIns="121900" rIns="121900" bIns="121900" anchor="t" anchorCtr="0">
            <a:spAutoFit/>
          </a:bodyPr>
          <a:lstStyle/>
          <a:p>
            <a:r>
              <a:rPr lang="en" sz="1800" b="1" dirty="0">
                <a:solidFill>
                  <a:schemeClr val="bg2"/>
                </a:solidFill>
                <a:latin typeface="Georgia" panose="02040502050405020303" pitchFamily="18" charset="0"/>
                <a:ea typeface="Trebuchet MS"/>
                <a:cs typeface="Trebuchet MS"/>
                <a:sym typeface="Trebuchet MS"/>
              </a:rPr>
              <a:t>Classroom B in a Family Day Home Business:</a:t>
            </a:r>
            <a:endParaRPr sz="1800" b="1" dirty="0">
              <a:solidFill>
                <a:schemeClr val="bg2"/>
              </a:solidFill>
              <a:latin typeface="Georgia" panose="02040502050405020303" pitchFamily="18" charset="0"/>
              <a:ea typeface="Trebuchet MS"/>
              <a:cs typeface="Trebuchet MS"/>
              <a:sym typeface="Trebuchet MS"/>
            </a:endParaRPr>
          </a:p>
          <a:p>
            <a:r>
              <a:rPr lang="en" sz="1800" dirty="0">
                <a:solidFill>
                  <a:schemeClr val="bg2"/>
                </a:solidFill>
                <a:latin typeface="Georgia" panose="02040502050405020303" pitchFamily="18" charset="0"/>
                <a:ea typeface="Trebuchet MS"/>
                <a:cs typeface="Trebuchet MS"/>
                <a:sym typeface="Trebuchet MS"/>
              </a:rPr>
              <a:t>Only 1 child is publicly-funded. Other children pay tuition. </a:t>
            </a:r>
            <a:endParaRPr sz="1800" dirty="0">
              <a:solidFill>
                <a:schemeClr val="bg2"/>
              </a:solidFill>
              <a:latin typeface="Georgia" panose="02040502050405020303" pitchFamily="18" charset="0"/>
              <a:ea typeface="Trebuchet MS"/>
              <a:cs typeface="Trebuchet MS"/>
              <a:sym typeface="Trebuchet MS"/>
            </a:endParaRPr>
          </a:p>
        </p:txBody>
      </p:sp>
      <p:sp>
        <p:nvSpPr>
          <p:cNvPr id="34" name="Google Shape;199;p24">
            <a:extLst>
              <a:ext uri="{FF2B5EF4-FFF2-40B4-BE49-F238E27FC236}">
                <a16:creationId xmlns:a16="http://schemas.microsoft.com/office/drawing/2014/main" id="{AD732831-9FD3-4BE1-8823-CCCC5B6AB609}"/>
              </a:ext>
            </a:extLst>
          </p:cNvPr>
          <p:cNvSpPr txBox="1"/>
          <p:nvPr/>
        </p:nvSpPr>
        <p:spPr>
          <a:xfrm>
            <a:off x="7437065" y="4932954"/>
            <a:ext cx="3131634" cy="1631175"/>
          </a:xfrm>
          <a:prstGeom prst="rect">
            <a:avLst/>
          </a:prstGeom>
          <a:noFill/>
          <a:ln>
            <a:noFill/>
          </a:ln>
        </p:spPr>
        <p:txBody>
          <a:bodyPr spcFirstLastPara="1" wrap="square" lIns="121900" tIns="121900" rIns="121900" bIns="121900" anchor="t" anchorCtr="0">
            <a:spAutoFit/>
          </a:bodyPr>
          <a:lstStyle/>
          <a:p>
            <a:r>
              <a:rPr lang="en" sz="1800" b="1" dirty="0">
                <a:solidFill>
                  <a:schemeClr val="bg2"/>
                </a:solidFill>
                <a:latin typeface="Georgia" panose="02040502050405020303" pitchFamily="18" charset="0"/>
                <a:ea typeface="Trebuchet MS"/>
                <a:cs typeface="Trebuchet MS"/>
                <a:sym typeface="Trebuchet MS"/>
              </a:rPr>
              <a:t>Classroom C in a Non-Profit Child Care Center:  </a:t>
            </a:r>
            <a:endParaRPr sz="1800" b="1" dirty="0">
              <a:solidFill>
                <a:schemeClr val="bg2"/>
              </a:solidFill>
              <a:latin typeface="Georgia" panose="02040502050405020303" pitchFamily="18" charset="0"/>
              <a:ea typeface="Trebuchet MS"/>
              <a:cs typeface="Trebuchet MS"/>
              <a:sym typeface="Trebuchet MS"/>
            </a:endParaRPr>
          </a:p>
          <a:p>
            <a:r>
              <a:rPr lang="en" sz="1800" dirty="0">
                <a:solidFill>
                  <a:schemeClr val="bg2"/>
                </a:solidFill>
                <a:latin typeface="Georgia" panose="02040502050405020303" pitchFamily="18" charset="0"/>
                <a:ea typeface="Trebuchet MS"/>
                <a:cs typeface="Trebuchet MS"/>
                <a:sym typeface="Trebuchet MS"/>
              </a:rPr>
              <a:t>Multiple sources of public and private funding.</a:t>
            </a:r>
            <a:endParaRPr sz="1800" dirty="0">
              <a:solidFill>
                <a:schemeClr val="bg2"/>
              </a:solidFill>
              <a:latin typeface="Georgia" panose="02040502050405020303" pitchFamily="18" charset="0"/>
              <a:ea typeface="Trebuchet MS"/>
              <a:cs typeface="Trebuchet MS"/>
              <a:sym typeface="Trebuchet MS"/>
            </a:endParaRPr>
          </a:p>
        </p:txBody>
      </p:sp>
    </p:spTree>
    <p:extLst>
      <p:ext uri="{BB962C8B-B14F-4D97-AF65-F5344CB8AC3E}">
        <p14:creationId xmlns:p14="http://schemas.microsoft.com/office/powerpoint/2010/main" val="3805472353"/>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Sheets">
    <a:dk1>
      <a:srgbClr val="000000"/>
    </a:dk1>
    <a:lt1>
      <a:srgbClr val="FFFFFF"/>
    </a:lt1>
    <a:dk2>
      <a:srgbClr val="000000"/>
    </a:dk2>
    <a:lt2>
      <a:srgbClr val="FFFFFF"/>
    </a:lt2>
    <a:accent1>
      <a:srgbClr val="5891AD"/>
    </a:accent1>
    <a:accent2>
      <a:srgbClr val="004561"/>
    </a:accent2>
    <a:accent3>
      <a:srgbClr val="FF6F31"/>
    </a:accent3>
    <a:accent4>
      <a:srgbClr val="1C7685"/>
    </a:accent4>
    <a:accent5>
      <a:srgbClr val="0F45A8"/>
    </a:accent5>
    <a:accent6>
      <a:srgbClr val="4CDC8B"/>
    </a:accent6>
    <a:hlink>
      <a:srgbClr val="0097A7"/>
    </a:hlink>
    <a:folHlink>
      <a:srgbClr val="0097A7"/>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5891AD"/>
    </a:accent1>
    <a:accent2>
      <a:srgbClr val="004561"/>
    </a:accent2>
    <a:accent3>
      <a:srgbClr val="FF6F31"/>
    </a:accent3>
    <a:accent4>
      <a:srgbClr val="1C7685"/>
    </a:accent4>
    <a:accent5>
      <a:srgbClr val="0F45A8"/>
    </a:accent5>
    <a:accent6>
      <a:srgbClr val="4CDC8B"/>
    </a:accent6>
    <a:hlink>
      <a:srgbClr val="0097A7"/>
    </a:hlink>
    <a:folHlink>
      <a:srgbClr val="0097A7"/>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Sheets">
    <a:dk1>
      <a:srgbClr val="000000"/>
    </a:dk1>
    <a:lt1>
      <a:srgbClr val="FFFFFF"/>
    </a:lt1>
    <a:dk2>
      <a:srgbClr val="000000"/>
    </a:dk2>
    <a:lt2>
      <a:srgbClr val="FFFFFF"/>
    </a:lt2>
    <a:accent1>
      <a:srgbClr val="5891AD"/>
    </a:accent1>
    <a:accent2>
      <a:srgbClr val="004561"/>
    </a:accent2>
    <a:accent3>
      <a:srgbClr val="FF6F31"/>
    </a:accent3>
    <a:accent4>
      <a:srgbClr val="1C7685"/>
    </a:accent4>
    <a:accent5>
      <a:srgbClr val="0F45A8"/>
    </a:accent5>
    <a:accent6>
      <a:srgbClr val="4CDC8B"/>
    </a:accent6>
    <a:hlink>
      <a:srgbClr val="0097A7"/>
    </a:hlink>
    <a:folHlink>
      <a:srgbClr val="0097A7"/>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c2c5aab-b472-4b8f-a7fa-721e1e86a722">
      <UserInfo>
        <DisplayName>Meyers, Kris (DOE)</DisplayName>
        <AccountId>112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4" ma:contentTypeDescription="Create a new document." ma:contentTypeScope="" ma:versionID="3f07ba3cc33c2c26749dd626add05ab5">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f06c3e957ac8c8636c467aaa4aac52a1"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9CAC1-5837-4A66-8B6F-0015292BD63F}">
  <ds:schemaRefs>
    <ds:schemaRef ds:uri="http://schemas.microsoft.com/sharepoint/v3/contenttype/forms"/>
  </ds:schemaRefs>
</ds:datastoreItem>
</file>

<file path=customXml/itemProps2.xml><?xml version="1.0" encoding="utf-8"?>
<ds:datastoreItem xmlns:ds="http://schemas.openxmlformats.org/officeDocument/2006/customXml" ds:itemID="{847E5064-B76D-4891-9E54-4B029214E05B}">
  <ds:schemaRefs>
    <ds:schemaRef ds:uri="http://www.w3.org/XML/1998/namespace"/>
    <ds:schemaRef ds:uri="http://schemas.microsoft.com/office/2006/metadata/properties"/>
    <ds:schemaRef ds:uri="4e0288d3-37a8-40e6-825f-eff74d783ff5"/>
    <ds:schemaRef ds:uri="http://schemas.microsoft.com/office/2006/documentManagement/types"/>
    <ds:schemaRef ds:uri="http://purl.org/dc/terms/"/>
    <ds:schemaRef ds:uri="http://schemas.microsoft.com/office/infopath/2007/PartnerControls"/>
    <ds:schemaRef ds:uri="http://purl.org/dc/elements/1.1/"/>
    <ds:schemaRef ds:uri="http://purl.org/dc/dcmitype/"/>
    <ds:schemaRef ds:uri="http://schemas.openxmlformats.org/package/2006/metadata/core-properties"/>
    <ds:schemaRef ds:uri="4c2c5aab-b472-4b8f-a7fa-721e1e86a722"/>
  </ds:schemaRefs>
</ds:datastoreItem>
</file>

<file path=customXml/itemProps3.xml><?xml version="1.0" encoding="utf-8"?>
<ds:datastoreItem xmlns:ds="http://schemas.openxmlformats.org/officeDocument/2006/customXml" ds:itemID="{D0299C7F-FE74-43C4-9656-4B9B192312FF}"/>
</file>

<file path=docProps/app.xml><?xml version="1.0" encoding="utf-8"?>
<Properties xmlns="http://schemas.openxmlformats.org/officeDocument/2006/extended-properties" xmlns:vt="http://schemas.openxmlformats.org/officeDocument/2006/docPropsVTypes">
  <TotalTime>678</TotalTime>
  <Words>5059</Words>
  <Application>Microsoft Office PowerPoint</Application>
  <PresentationFormat>Widescreen</PresentationFormat>
  <Paragraphs>511</Paragraphs>
  <Slides>47</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Georgia</vt:lpstr>
      <vt:lpstr>Courier New</vt:lpstr>
      <vt:lpstr>Calibri</vt:lpstr>
      <vt:lpstr>Trebuchet MS</vt:lpstr>
      <vt:lpstr>Segoe UI</vt:lpstr>
      <vt:lpstr>Arial,Sans-Serif</vt:lpstr>
      <vt:lpstr>Arial</vt:lpstr>
      <vt:lpstr>Josefin Sans</vt:lpstr>
      <vt:lpstr>Office Theme</vt:lpstr>
      <vt:lpstr>Office Theme</vt:lpstr>
      <vt:lpstr>Strengthening Quality in Early Childhood Classrooms: VQB5 Practice Years Update</vt:lpstr>
      <vt:lpstr>Objectives and Agenda</vt:lpstr>
      <vt:lpstr>Our Shared Vision</vt:lpstr>
      <vt:lpstr>School Readiness in Virginia</vt:lpstr>
      <vt:lpstr>Brain Development and School Readiness</vt:lpstr>
      <vt:lpstr>Early Childhood is the Foundation</vt:lpstr>
      <vt:lpstr>Linking Readiness to 3rd Grade Outcomes</vt:lpstr>
      <vt:lpstr>Overview of Publicly-Funded ECCE</vt:lpstr>
      <vt:lpstr>Examples of Publicly-funded Classrooms</vt:lpstr>
      <vt:lpstr>Both Access and Quality Matter</vt:lpstr>
      <vt:lpstr>Quality Early Childhood as Investment</vt:lpstr>
      <vt:lpstr>Why Economists Care About Quality</vt:lpstr>
      <vt:lpstr>The Early Childhood Workforce</vt:lpstr>
      <vt:lpstr>Overview of VQB5</vt:lpstr>
      <vt:lpstr>VQB5: Unified Measurement and Improvement</vt:lpstr>
      <vt:lpstr>VQB5 Theory of Change</vt:lpstr>
      <vt:lpstr>VQB5 Guiding Principles</vt:lpstr>
      <vt:lpstr>VQB5 Components</vt:lpstr>
      <vt:lpstr>Continuous Quality Improvement</vt:lpstr>
      <vt:lpstr>VQB5 Annual Timeline</vt:lpstr>
      <vt:lpstr>Overview of the Practice Years</vt:lpstr>
      <vt:lpstr>Successes to Build On</vt:lpstr>
      <vt:lpstr>Success #1 – On Track for 100% Participation </vt:lpstr>
      <vt:lpstr>Success #2 - Teacher-Child Interactions are Improving for All Age Groups</vt:lpstr>
      <vt:lpstr>Success #3 - More CLASS Observers </vt:lpstr>
      <vt:lpstr>Success #3 - More CLASS Observers </vt:lpstr>
      <vt:lpstr>Success #4 – More Use of Curriculum</vt:lpstr>
      <vt:lpstr>Success #5 - Ready Regions are Leading</vt:lpstr>
      <vt:lpstr>Success #6 – RecognizeB5</vt:lpstr>
      <vt:lpstr>Success #7: Field Support for VQB5</vt:lpstr>
      <vt:lpstr>Challenges to Address</vt:lpstr>
      <vt:lpstr>Challenge #1 - Non-Participating Sites</vt:lpstr>
      <vt:lpstr>Challenge #1 - Non-Participating Sites</vt:lpstr>
      <vt:lpstr>Challenge #2 – Missing Observations</vt:lpstr>
      <vt:lpstr>Challenge #3 – Score Inconsistencies</vt:lpstr>
      <vt:lpstr>Challenge #4 – Sites that Require Additional Support</vt:lpstr>
      <vt:lpstr>Challenge #5 –Curriculum Use in Classrooms vs. Sites </vt:lpstr>
      <vt:lpstr>Challenge #6 – Workforce Challenges</vt:lpstr>
      <vt:lpstr>Addressing Challenges in 2023-2024</vt:lpstr>
      <vt:lpstr>Questions? </vt:lpstr>
      <vt:lpstr>VQB5 2023-2024  Appendix Slides</vt:lpstr>
      <vt:lpstr>VQB5 Legislation</vt:lpstr>
      <vt:lpstr>Publicly-Funded Providers</vt:lpstr>
      <vt:lpstr>Continual Field Engagement</vt:lpstr>
      <vt:lpstr>VQB5 Quality Ratings</vt:lpstr>
      <vt:lpstr>Local and External Observations  Fall Practice Year 2</vt:lpstr>
      <vt:lpstr>Workforce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VITA Program</dc:creator>
  <cp:lastModifiedBy>Kris Meyers</cp:lastModifiedBy>
  <cp:revision>25</cp:revision>
  <dcterms:created xsi:type="dcterms:W3CDTF">2022-07-20T12:39:39Z</dcterms:created>
  <dcterms:modified xsi:type="dcterms:W3CDTF">2023-04-04T15:46:51Z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