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modernComment_122_E67E599A.xml" ContentType="application/vnd.ms-powerpoint.comments+xml"/>
  <Override PartName="/ppt/notesSlides/notesSlide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4"/>
  </p:notesMasterIdLst>
  <p:sldIdLst>
    <p:sldId id="257" r:id="rId5"/>
    <p:sldId id="279" r:id="rId6"/>
    <p:sldId id="292" r:id="rId7"/>
    <p:sldId id="293" r:id="rId8"/>
    <p:sldId id="277" r:id="rId9"/>
    <p:sldId id="275" r:id="rId10"/>
    <p:sldId id="276" r:id="rId11"/>
    <p:sldId id="290" r:id="rId12"/>
    <p:sldId id="27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D342619-E1AE-3320-DE92-71E7158CF889}" name="Gaines, Annie (DOE)" initials="G(" userId="S::annie.gaines@doe.virginia.gov::af585666-b9c0-4a84-abe9-a83086a50739" providerId="AD"/>
  <p188:author id="{2AA1CED9-1A37-7682-4B76-749EDF0D099F}" name="Richey, Kimberly (DOE)" initials="R(" userId="S::kimberly.richey@doe.virginia.gov::5219f379-a94b-437f-ae54-f11c5fd68d03" providerId="AD"/>
  <p188:author id="{B17D36E3-EF06-2276-E436-6F5704BBFA12}" name="Hollins, Samantha (DOE)" initials="H(" userId="S::samantha.hollins@doe.virginia.gov::26f98e02-22ee-4bc3-bac4-870a775f348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5555"/>
    <a:srgbClr val="1A4480"/>
    <a:srgbClr val="3E5B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51F5E4-FDD6-A01E-7751-32B1FF727D67}" v="3" dt="2023-04-19T13:22:52.1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14"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omments/modernComment_122_E67E599A.xml><?xml version="1.0" encoding="utf-8"?>
<p188:cmLst xmlns:a="http://schemas.openxmlformats.org/drawingml/2006/main" xmlns:r="http://schemas.openxmlformats.org/officeDocument/2006/relationships" xmlns:p188="http://schemas.microsoft.com/office/powerpoint/2018/8/main">
  <p188:cm id="{0EE521BA-B765-46C8-BF06-6CC9190C49A8}" authorId="{AD342619-E1AE-3320-DE92-71E7158CF889}" status="resolved" created="2023-04-04T19:21:05.634">
    <ac:txMkLst xmlns:ac="http://schemas.microsoft.com/office/drawing/2013/main/command">
      <pc:docMk xmlns:pc="http://schemas.microsoft.com/office/powerpoint/2013/main/command"/>
      <pc:sldMk xmlns:pc="http://schemas.microsoft.com/office/powerpoint/2013/main/command" cId="3867040154" sldId="290"/>
      <ac:spMk id="4" creationId="{59106886-F605-4A21-2DB2-381F227BBABE}"/>
      <ac:txMk cp="427" len="2">
        <ac:context len="775" hash="946128832"/>
      </ac:txMk>
    </ac:txMkLst>
    <p188:pos x="6763925" y="3273777"/>
    <p188:txBody>
      <a:bodyPr/>
      <a:lstStyle/>
      <a:p>
        <a:r>
          <a:rPr lang="en-US"/>
          <a:t>needs to be corrected</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70128E-993C-4902-8012-4837AFDCDFE9}" type="datetimeFigureOut">
              <a:rPr lang="en-US" smtClean="0"/>
              <a:t>4/19/2023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DDDA28-A9E5-470C-8A90-D17729306CEC}" type="slidenum">
              <a:rPr lang="en-US" smtClean="0"/>
              <a:t>‹#›</a:t>
            </a:fld>
            <a:endParaRPr lang="en-US"/>
          </a:p>
        </p:txBody>
      </p:sp>
    </p:spTree>
    <p:extLst>
      <p:ext uri="{BB962C8B-B14F-4D97-AF65-F5344CB8AC3E}">
        <p14:creationId xmlns:p14="http://schemas.microsoft.com/office/powerpoint/2010/main" val="3834701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DDDA28-A9E5-470C-8A90-D17729306CEC}" type="slidenum">
              <a:rPr lang="en-US" smtClean="0"/>
              <a:t>2</a:t>
            </a:fld>
            <a:endParaRPr lang="en-US"/>
          </a:p>
        </p:txBody>
      </p:sp>
    </p:spTree>
    <p:extLst>
      <p:ext uri="{BB962C8B-B14F-4D97-AF65-F5344CB8AC3E}">
        <p14:creationId xmlns:p14="http://schemas.microsoft.com/office/powerpoint/2010/main" val="489901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Range from more informal to formal and varying degrees of support</a:t>
            </a:r>
          </a:p>
        </p:txBody>
      </p:sp>
      <p:sp>
        <p:nvSpPr>
          <p:cNvPr id="4" name="Slide Number Placeholder 3"/>
          <p:cNvSpPr>
            <a:spLocks noGrp="1"/>
          </p:cNvSpPr>
          <p:nvPr>
            <p:ph type="sldNum" sz="quarter" idx="5"/>
          </p:nvPr>
        </p:nvSpPr>
        <p:spPr/>
        <p:txBody>
          <a:bodyPr/>
          <a:lstStyle/>
          <a:p>
            <a:fld id="{40DDDA28-A9E5-470C-8A90-D17729306CEC}" type="slidenum">
              <a:rPr lang="en-US" smtClean="0"/>
              <a:t>3</a:t>
            </a:fld>
            <a:endParaRPr lang="en-US"/>
          </a:p>
        </p:txBody>
      </p:sp>
    </p:spTree>
    <p:extLst>
      <p:ext uri="{BB962C8B-B14F-4D97-AF65-F5344CB8AC3E}">
        <p14:creationId xmlns:p14="http://schemas.microsoft.com/office/powerpoint/2010/main" val="539552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Range from more informal to formal and varying degrees of support</a:t>
            </a:r>
          </a:p>
        </p:txBody>
      </p:sp>
      <p:sp>
        <p:nvSpPr>
          <p:cNvPr id="4" name="Slide Number Placeholder 3"/>
          <p:cNvSpPr>
            <a:spLocks noGrp="1"/>
          </p:cNvSpPr>
          <p:nvPr>
            <p:ph type="sldNum" sz="quarter" idx="5"/>
          </p:nvPr>
        </p:nvSpPr>
        <p:spPr/>
        <p:txBody>
          <a:bodyPr/>
          <a:lstStyle/>
          <a:p>
            <a:fld id="{40DDDA28-A9E5-470C-8A90-D17729306CEC}" type="slidenum">
              <a:rPr lang="en-US" smtClean="0"/>
              <a:t>4</a:t>
            </a:fld>
            <a:endParaRPr lang="en-US"/>
          </a:p>
        </p:txBody>
      </p:sp>
    </p:spTree>
    <p:extLst>
      <p:ext uri="{BB962C8B-B14F-4D97-AF65-F5344CB8AC3E}">
        <p14:creationId xmlns:p14="http://schemas.microsoft.com/office/powerpoint/2010/main" val="1128994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DDDA28-A9E5-470C-8A90-D17729306CEC}" type="slidenum">
              <a:rPr lang="en-US" smtClean="0"/>
              <a:t>5</a:t>
            </a:fld>
            <a:endParaRPr lang="en-US"/>
          </a:p>
        </p:txBody>
      </p:sp>
    </p:spTree>
    <p:extLst>
      <p:ext uri="{BB962C8B-B14F-4D97-AF65-F5344CB8AC3E}">
        <p14:creationId xmlns:p14="http://schemas.microsoft.com/office/powerpoint/2010/main" val="2677886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DDDA28-A9E5-470C-8A90-D17729306CEC}" type="slidenum">
              <a:rPr lang="en-US" smtClean="0"/>
              <a:t>6</a:t>
            </a:fld>
            <a:endParaRPr lang="en-US"/>
          </a:p>
        </p:txBody>
      </p:sp>
    </p:spTree>
    <p:extLst>
      <p:ext uri="{BB962C8B-B14F-4D97-AF65-F5344CB8AC3E}">
        <p14:creationId xmlns:p14="http://schemas.microsoft.com/office/powerpoint/2010/main" val="99733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Refer to timeline of communication/responses document</a:t>
            </a:r>
          </a:p>
        </p:txBody>
      </p:sp>
      <p:sp>
        <p:nvSpPr>
          <p:cNvPr id="4" name="Slide Number Placeholder 3"/>
          <p:cNvSpPr>
            <a:spLocks noGrp="1"/>
          </p:cNvSpPr>
          <p:nvPr>
            <p:ph type="sldNum" sz="quarter" idx="5"/>
          </p:nvPr>
        </p:nvSpPr>
        <p:spPr/>
        <p:txBody>
          <a:bodyPr/>
          <a:lstStyle/>
          <a:p>
            <a:fld id="{40DDDA28-A9E5-470C-8A90-D17729306CEC}" type="slidenum">
              <a:rPr lang="en-US" smtClean="0"/>
              <a:t>7</a:t>
            </a:fld>
            <a:endParaRPr lang="en-US"/>
          </a:p>
        </p:txBody>
      </p:sp>
    </p:spTree>
    <p:extLst>
      <p:ext uri="{BB962C8B-B14F-4D97-AF65-F5344CB8AC3E}">
        <p14:creationId xmlns:p14="http://schemas.microsoft.com/office/powerpoint/2010/main" val="4103584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Refer to timeline of communication/responses document</a:t>
            </a:r>
          </a:p>
        </p:txBody>
      </p:sp>
      <p:sp>
        <p:nvSpPr>
          <p:cNvPr id="4" name="Slide Number Placeholder 3"/>
          <p:cNvSpPr>
            <a:spLocks noGrp="1"/>
          </p:cNvSpPr>
          <p:nvPr>
            <p:ph type="sldNum" sz="quarter" idx="5"/>
          </p:nvPr>
        </p:nvSpPr>
        <p:spPr/>
        <p:txBody>
          <a:bodyPr/>
          <a:lstStyle/>
          <a:p>
            <a:fld id="{40DDDA28-A9E5-470C-8A90-D17729306CEC}" type="slidenum">
              <a:rPr lang="en-US" smtClean="0"/>
              <a:t>8</a:t>
            </a:fld>
            <a:endParaRPr lang="en-US"/>
          </a:p>
        </p:txBody>
      </p:sp>
    </p:spTree>
    <p:extLst>
      <p:ext uri="{BB962C8B-B14F-4D97-AF65-F5344CB8AC3E}">
        <p14:creationId xmlns:p14="http://schemas.microsoft.com/office/powerpoint/2010/main" val="1034796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Refer to timeline of communication/responses document</a:t>
            </a:r>
          </a:p>
        </p:txBody>
      </p:sp>
      <p:sp>
        <p:nvSpPr>
          <p:cNvPr id="4" name="Slide Number Placeholder 3"/>
          <p:cNvSpPr>
            <a:spLocks noGrp="1"/>
          </p:cNvSpPr>
          <p:nvPr>
            <p:ph type="sldNum" sz="quarter" idx="5"/>
          </p:nvPr>
        </p:nvSpPr>
        <p:spPr/>
        <p:txBody>
          <a:bodyPr/>
          <a:lstStyle/>
          <a:p>
            <a:fld id="{40DDDA28-A9E5-470C-8A90-D17729306CEC}" type="slidenum">
              <a:rPr lang="en-US" smtClean="0"/>
              <a:t>9</a:t>
            </a:fld>
            <a:endParaRPr lang="en-US"/>
          </a:p>
        </p:txBody>
      </p:sp>
    </p:spTree>
    <p:extLst>
      <p:ext uri="{BB962C8B-B14F-4D97-AF65-F5344CB8AC3E}">
        <p14:creationId xmlns:p14="http://schemas.microsoft.com/office/powerpoint/2010/main" val="3601949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410D7D0-E191-4C83-8A0F-12414189B1E3}" type="datetime1">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pic>
        <p:nvPicPr>
          <p:cNvPr id="9" name="Picture 8" descr="Virginia Department of Education Logo">
            <a:extLst>
              <a:ext uri="{FF2B5EF4-FFF2-40B4-BE49-F238E27FC236}">
                <a16:creationId xmlns:a16="http://schemas.microsoft.com/office/drawing/2014/main" id="{E906BC5D-AD27-F662-9404-B2ABC255B9A8}"/>
              </a:ext>
            </a:extLst>
          </p:cNvPr>
          <p:cNvPicPr>
            <a:picLocks noChangeAspect="1"/>
          </p:cNvPicPr>
          <p:nvPr userDrawn="1"/>
        </p:nvPicPr>
        <p:blipFill>
          <a:blip r:embed="rId2" cstate="print">
            <a:alphaModFix amt="20000"/>
            <a:extLst>
              <a:ext uri="{28A0092B-C50C-407E-A947-70E740481C1C}">
                <a14:useLocalDpi xmlns:a14="http://schemas.microsoft.com/office/drawing/2010/main" val="0"/>
              </a:ext>
            </a:extLst>
          </a:blip>
          <a:srcRect/>
          <a:stretch/>
        </p:blipFill>
        <p:spPr>
          <a:xfrm>
            <a:off x="4748713" y="1870364"/>
            <a:ext cx="6809373" cy="4668548"/>
          </a:xfrm>
          <a:prstGeom prst="rect">
            <a:avLst/>
          </a:prstGeom>
        </p:spPr>
      </p:pic>
    </p:spTree>
    <p:extLst>
      <p:ext uri="{BB962C8B-B14F-4D97-AF65-F5344CB8AC3E}">
        <p14:creationId xmlns:p14="http://schemas.microsoft.com/office/powerpoint/2010/main" val="1054030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BD541-267A-DAF0-C4B8-B92F657E07DD}"/>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a:t>Click to edit Master title style</a:t>
            </a:r>
          </a:p>
        </p:txBody>
      </p:sp>
      <p:sp>
        <p:nvSpPr>
          <p:cNvPr id="5" name="Date Placeholder 4"/>
          <p:cNvSpPr>
            <a:spLocks noGrp="1"/>
          </p:cNvSpPr>
          <p:nvPr>
            <p:ph type="dt" sz="half" idx="10"/>
          </p:nvPr>
        </p:nvSpPr>
        <p:spPr/>
        <p:txBody>
          <a:bodyPr/>
          <a:lstStyle/>
          <a:p>
            <a:fld id="{F06C96A5-1280-4BBD-93AB-AD67D678B93B}" type="datetime1">
              <a:rPr lang="en-US" smtClean="0"/>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Content Placeholder 2"/>
          <p:cNvSpPr>
            <a:spLocks noGrp="1"/>
          </p:cNvSpPr>
          <p:nvPr>
            <p:ph sz="half" idx="1"/>
          </p:nvPr>
        </p:nvSpPr>
        <p:spPr>
          <a:xfrm>
            <a:off x="838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3"/>
          <p:cNvSpPr>
            <a:spLocks noGrp="1"/>
          </p:cNvSpPr>
          <p:nvPr>
            <p:ph sz="half" idx="2"/>
          </p:nvPr>
        </p:nvSpPr>
        <p:spPr>
          <a:xfrm>
            <a:off x="6172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391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E2590-EA3D-2431-8ECC-6E434A51295E}"/>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80D8FE-4F26-421C-BC9E-A31C57605D1F}" type="datetime1">
              <a:rPr lang="en-US" smtClean="0"/>
              <a:t>4/19/2023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344165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1B387-EEF6-85E8-878F-7654D7B03C94}"/>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80D8FE-4F26-421C-BC9E-A31C57605D1F}" type="datetime1">
              <a:rPr lang="en-US" smtClean="0"/>
              <a:t>4/19/2023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32358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5D157-36F0-A5D1-DE89-F14DFFE208CB}"/>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17859DFB-BBD1-424E-8E61-D0F07BC8954A}" type="datetime1">
              <a:rPr lang="en-US" smtClean="0"/>
              <a:t>4/19/2023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4126667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1DC38-4FAD-4906-B701-8C1D07FFDAE2}" type="datetime1">
              <a:rPr lang="en-US" smtClean="0"/>
              <a:t>4/19/2023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4318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C962E0-DFCC-480B-934F-571908404525}" type="datetime1">
              <a:rPr lang="en-US" smtClean="0"/>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611398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8677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Picture Placeholder 2"/>
          <p:cNvSpPr>
            <a:spLocks noGrp="1"/>
          </p:cNvSpPr>
          <p:nvPr>
            <p:ph type="pic" idx="13"/>
          </p:nvPr>
        </p:nvSpPr>
        <p:spPr>
          <a:xfrm>
            <a:off x="5183188" y="3451509"/>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 name="Picture Placeholder 2"/>
          <p:cNvSpPr>
            <a:spLocks noGrp="1"/>
          </p:cNvSpPr>
          <p:nvPr>
            <p:ph type="pic" idx="14"/>
          </p:nvPr>
        </p:nvSpPr>
        <p:spPr>
          <a:xfrm>
            <a:off x="8383588" y="3451508"/>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776831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38201" y="1130909"/>
            <a:ext cx="10515600" cy="2387600"/>
          </a:xfrm>
        </p:spPr>
        <p:txBody>
          <a:bodyPr anchor="b"/>
          <a:lstStyle>
            <a:lvl1pPr algn="ctr">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04C249E-D282-4660-885A-F74A817FB28E}" type="datetime1">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81739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E2D3C0D-AEE8-4C37-B586-2E02B9B135CF}" type="datetime1">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pic>
        <p:nvPicPr>
          <p:cNvPr id="10" name="Picture 9" descr="Virginia Department of Education Logo">
            <a:extLst>
              <a:ext uri="{FF2B5EF4-FFF2-40B4-BE49-F238E27FC236}">
                <a16:creationId xmlns:a16="http://schemas.microsoft.com/office/drawing/2014/main" id="{E76F52DC-2E4B-4FD5-C42F-3F0A82DA81A1}"/>
              </a:ext>
            </a:extLst>
          </p:cNvPr>
          <p:cNvPicPr>
            <a:picLocks noChangeAspect="1"/>
          </p:cNvPicPr>
          <p:nvPr userDrawn="1"/>
        </p:nvPicPr>
        <p:blipFill>
          <a:blip r:embed="rId2" cstate="print">
            <a:alphaModFix amt="20000"/>
            <a:extLst>
              <a:ext uri="{28A0092B-C50C-407E-A947-70E740481C1C}">
                <a14:useLocalDpi xmlns:a14="http://schemas.microsoft.com/office/drawing/2010/main" val="0"/>
              </a:ext>
            </a:extLst>
          </a:blip>
          <a:stretch>
            <a:fillRect/>
          </a:stretch>
        </p:blipFill>
        <p:spPr>
          <a:xfrm>
            <a:off x="4710544" y="1513195"/>
            <a:ext cx="6982767" cy="4787427"/>
          </a:xfrm>
          <a:prstGeom prst="rect">
            <a:avLst/>
          </a:prstGeom>
        </p:spPr>
      </p:pic>
    </p:spTree>
    <p:extLst>
      <p:ext uri="{BB962C8B-B14F-4D97-AF65-F5344CB8AC3E}">
        <p14:creationId xmlns:p14="http://schemas.microsoft.com/office/powerpoint/2010/main" val="11581738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bg>
      <p:bgPr>
        <a:gradFill rotWithShape="1">
          <a:gsLst>
            <a:gs pos="0">
              <a:srgbClr val="3E5B91"/>
            </a:gs>
            <a:gs pos="50000">
              <a:srgbClr val="1A4480"/>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10515600" cy="2387600"/>
          </a:xfrm>
        </p:spPr>
        <p:txBody>
          <a:bodyPr anchor="b"/>
          <a:lstStyle>
            <a:lvl1pPr algn="ctr">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181799C-EA78-4FD4-8B5A-E18EB096E5C6}" type="datetime1">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7849773"/>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BD67D3E-DC23-56D0-E49A-79F87FFEB4C8}"/>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2A720E70-56EB-42D6-915F-EA4C717EB9E4}" type="datetime1">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16124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8566EF1-4ABD-9736-83E3-A0AB60E23EF0}"/>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a:t>Click to edit Master title style</a:t>
            </a:r>
          </a:p>
        </p:txBody>
      </p:sp>
      <p:sp>
        <p:nvSpPr>
          <p:cNvPr id="3"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20E70-56EB-42D6-915F-EA4C717EB9E4}" type="datetime1">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4088696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369611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Section Header">
    <p:bg>
      <p:bgPr>
        <a:gradFill flip="none" rotWithShape="1">
          <a:gsLst>
            <a:gs pos="0">
              <a:schemeClr val="tx1"/>
            </a:gs>
            <a:gs pos="50000">
              <a:srgbClr val="1A4480"/>
            </a:gs>
            <a:gs pos="100000">
              <a:srgbClr val="3E5B91"/>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4/19/2023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56991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E0B6B-6944-E12E-832D-39E6B070307C}"/>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3" name="Content Placeholder 2"/>
          <p:cNvSpPr>
            <a:spLocks noGrp="1"/>
          </p:cNvSpPr>
          <p:nvPr>
            <p:ph sz="half" idx="1"/>
          </p:nvPr>
        </p:nvSpPr>
        <p:spPr>
          <a:xfrm>
            <a:off x="838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06C96A5-1280-4BBD-93AB-AD67D678B93B}" type="datetime1">
              <a:rPr lang="en-US" smtClean="0"/>
              <a:t>4/19/2023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595260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F71C4-ABB1-43BF-A1B6-165F4DBACD94}" type="datetime1">
              <a:rPr lang="en-US" smtClean="0"/>
              <a:t>4/19/2023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02BAA-C61A-4A39-BDF1-4340D572B82C}" type="slidenum">
              <a:rPr lang="en-US" smtClean="0"/>
              <a:t>‹#›</a:t>
            </a:fld>
            <a:endParaRPr lang="en-US"/>
          </a:p>
        </p:txBody>
      </p:sp>
    </p:spTree>
    <p:extLst>
      <p:ext uri="{BB962C8B-B14F-4D97-AF65-F5344CB8AC3E}">
        <p14:creationId xmlns:p14="http://schemas.microsoft.com/office/powerpoint/2010/main" val="2468087798"/>
      </p:ext>
    </p:extLst>
  </p:cSld>
  <p:clrMap bg1="lt1" tx1="dk1" bg2="lt2" tx2="dk2" accent1="accent1" accent2="accent2" accent3="accent3" accent4="accent4" accent5="accent5" accent6="accent6" hlink="hlink" folHlink="folHlink"/>
  <p:sldLayoutIdLst>
    <p:sldLayoutId id="2147483673" r:id="rId1"/>
    <p:sldLayoutId id="2147483685" r:id="rId2"/>
    <p:sldLayoutId id="2147483684" r:id="rId3"/>
    <p:sldLayoutId id="2147483686" r:id="rId4"/>
    <p:sldLayoutId id="2147483674" r:id="rId5"/>
    <p:sldLayoutId id="2147483687" r:id="rId6"/>
    <p:sldLayoutId id="2147483675" r:id="rId7"/>
    <p:sldLayoutId id="2147483691" r:id="rId8"/>
    <p:sldLayoutId id="2147483676" r:id="rId9"/>
    <p:sldLayoutId id="2147483689" r:id="rId10"/>
    <p:sldLayoutId id="2147483677" r:id="rId11"/>
    <p:sldLayoutId id="2147483690" r:id="rId12"/>
    <p:sldLayoutId id="2147483678" r:id="rId13"/>
    <p:sldLayoutId id="2147483679" r:id="rId14"/>
    <p:sldLayoutId id="2147483680" r:id="rId15"/>
    <p:sldLayoutId id="2147483681" r:id="rId16"/>
    <p:sldLayoutId id="2147483688"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rgbClr val="555555"/>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2400" kern="1200">
          <a:solidFill>
            <a:srgbClr val="555555"/>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65000"/>
        <a:buFont typeface="Courier New" panose="02070309020205020404" pitchFamily="49" charset="0"/>
        <a:buChar char="o"/>
        <a:defRPr sz="2000" kern="1200">
          <a:solidFill>
            <a:srgbClr val="555555"/>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555555"/>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microsoft.com/office/2018/10/relationships/comments" Target="../comments/modernComment_122_E67E599A.xm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7419680" cy="2387600"/>
          </a:xfrm>
        </p:spPr>
        <p:txBody>
          <a:bodyPr>
            <a:normAutofit/>
          </a:bodyPr>
          <a:lstStyle/>
          <a:p>
            <a:r>
              <a:rPr lang="en-US"/>
              <a:t>Special Education</a:t>
            </a:r>
          </a:p>
        </p:txBody>
      </p:sp>
      <p:sp>
        <p:nvSpPr>
          <p:cNvPr id="3" name="Subtitle 2"/>
          <p:cNvSpPr>
            <a:spLocks noGrp="1"/>
          </p:cNvSpPr>
          <p:nvPr>
            <p:ph type="subTitle" idx="1"/>
          </p:nvPr>
        </p:nvSpPr>
        <p:spPr>
          <a:xfrm>
            <a:off x="838200" y="3636221"/>
            <a:ext cx="5798270" cy="1655762"/>
          </a:xfrm>
        </p:spPr>
        <p:txBody>
          <a:bodyPr vert="horz" lIns="91440" tIns="45720" rIns="91440" bIns="45720" rtlCol="0" anchor="t">
            <a:normAutofit/>
          </a:bodyPr>
          <a:lstStyle/>
          <a:p>
            <a:r>
              <a:rPr lang="en-US"/>
              <a:t>Virginia Board of Education Work Session</a:t>
            </a:r>
          </a:p>
          <a:p>
            <a:r>
              <a:rPr lang="en-US"/>
              <a:t>April 2023</a:t>
            </a:r>
          </a:p>
          <a:p>
            <a:endParaRPr lang="en-US"/>
          </a:p>
        </p:txBody>
      </p:sp>
      <p:sp>
        <p:nvSpPr>
          <p:cNvPr id="4" name="Slide Number Placeholder 3"/>
          <p:cNvSpPr>
            <a:spLocks noGrp="1"/>
          </p:cNvSpPr>
          <p:nvPr>
            <p:ph type="sldNum" sz="quarter" idx="12"/>
          </p:nvPr>
        </p:nvSpPr>
        <p:spPr/>
        <p:txBody>
          <a:bodyPr/>
          <a:lstStyle/>
          <a:p>
            <a:fld id="{B2102BAA-C61A-4A39-BDF1-4340D572B82C}" type="slidenum">
              <a:rPr lang="en-US" smtClean="0"/>
              <a:t>1</a:t>
            </a:fld>
            <a:endParaRPr lang="en-US"/>
          </a:p>
        </p:txBody>
      </p:sp>
    </p:spTree>
    <p:extLst>
      <p:ext uri="{BB962C8B-B14F-4D97-AF65-F5344CB8AC3E}">
        <p14:creationId xmlns:p14="http://schemas.microsoft.com/office/powerpoint/2010/main" val="920146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a:t>Special Education Process</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2</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a:lstStyle/>
          <a:p>
            <a:r>
              <a:rPr lang="en-US"/>
              <a:t>Identification</a:t>
            </a:r>
          </a:p>
          <a:p>
            <a:pPr lvl="1"/>
            <a:r>
              <a:rPr lang="en-US"/>
              <a:t>Child find and referral</a:t>
            </a:r>
          </a:p>
          <a:p>
            <a:pPr lvl="1"/>
            <a:r>
              <a:rPr lang="en-US"/>
              <a:t>Role of assessment in identification</a:t>
            </a:r>
          </a:p>
          <a:p>
            <a:pPr lvl="1"/>
            <a:r>
              <a:rPr lang="en-US"/>
              <a:t>Evaluation and eligibility (re-evaluation)</a:t>
            </a:r>
          </a:p>
          <a:p>
            <a:r>
              <a:rPr lang="en-US"/>
              <a:t>Provision of a Free and Appropriate Public Education (FAPE)</a:t>
            </a:r>
          </a:p>
          <a:p>
            <a:pPr lvl="1"/>
            <a:r>
              <a:rPr lang="en-US"/>
              <a:t>Development of an Individualized Education Program (IEP)</a:t>
            </a:r>
          </a:p>
          <a:p>
            <a:pPr lvl="1"/>
            <a:r>
              <a:rPr lang="en-US"/>
              <a:t>Placement settings</a:t>
            </a:r>
          </a:p>
          <a:p>
            <a:r>
              <a:rPr lang="en-US"/>
              <a:t>Transition and Post-School Outcomes</a:t>
            </a:r>
          </a:p>
          <a:p>
            <a:endParaRPr lang="en-US"/>
          </a:p>
          <a:p>
            <a:endParaRPr lang="en-US"/>
          </a:p>
          <a:p>
            <a:endParaRPr lang="en-US"/>
          </a:p>
        </p:txBody>
      </p:sp>
    </p:spTree>
    <p:extLst>
      <p:ext uri="{BB962C8B-B14F-4D97-AF65-F5344CB8AC3E}">
        <p14:creationId xmlns:p14="http://schemas.microsoft.com/office/powerpoint/2010/main" val="3288995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a:t>Special Education Dispute Resolution</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3</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a:xfrm>
            <a:off x="422564" y="1458930"/>
            <a:ext cx="11277599" cy="5930305"/>
          </a:xfrm>
        </p:spPr>
        <p:txBody>
          <a:bodyPr vert="horz" lIns="91440" tIns="45720" rIns="91440" bIns="45720" rtlCol="0" anchor="t">
            <a:normAutofit/>
          </a:bodyPr>
          <a:lstStyle/>
          <a:p>
            <a:r>
              <a:rPr lang="en-US" dirty="0"/>
              <a:t>Parent Engagement and Dispute Resolution Options</a:t>
            </a:r>
          </a:p>
          <a:p>
            <a:pPr lvl="1"/>
            <a:r>
              <a:rPr lang="en-US" dirty="0">
                <a:cs typeface="Calibri"/>
              </a:rPr>
              <a:t>Utilization of Parent Ombudsman and VDOE Family Engagement staff</a:t>
            </a:r>
            <a:endParaRPr lang="en-US" dirty="0"/>
          </a:p>
          <a:p>
            <a:pPr lvl="1"/>
            <a:r>
              <a:rPr lang="en-US" dirty="0">
                <a:cs typeface="Calibri"/>
              </a:rPr>
              <a:t>VDOE administers; Collaboration with other entities and advocacy organizations</a:t>
            </a:r>
            <a:endParaRPr lang="en-US" dirty="0"/>
          </a:p>
          <a:p>
            <a:pPr lvl="2"/>
            <a:r>
              <a:rPr lang="en-US" dirty="0">
                <a:cs typeface="Calibri"/>
              </a:rPr>
              <a:t>Parent Education Advocacy and Training Center (PEATC)</a:t>
            </a:r>
          </a:p>
          <a:p>
            <a:pPr lvl="2"/>
            <a:r>
              <a:rPr lang="en-US" dirty="0">
                <a:cs typeface="Calibri"/>
              </a:rPr>
              <a:t>Virginia Commonwealth University 's Center for Family Involvement at the Partnership for People with Disabilities VCU CFI)</a:t>
            </a:r>
            <a:endParaRPr lang="en-US" dirty="0" err="1"/>
          </a:p>
          <a:p>
            <a:r>
              <a:rPr lang="en-US" dirty="0"/>
              <a:t>Facilitated Individualized Education Program (IEP)</a:t>
            </a:r>
          </a:p>
          <a:p>
            <a:pPr lvl="1"/>
            <a:r>
              <a:rPr lang="en-US" dirty="0">
                <a:cs typeface="Calibri"/>
              </a:rPr>
              <a:t>VDOE administers; trains and maintains a list of active facilitators</a:t>
            </a:r>
          </a:p>
          <a:p>
            <a:pPr lvl="1"/>
            <a:r>
              <a:rPr lang="en-US" dirty="0">
                <a:ea typeface="+mn-lt"/>
                <a:cs typeface="+mn-lt"/>
              </a:rPr>
              <a:t>Use of a facilitator to assist with communication in developing an IEP</a:t>
            </a:r>
            <a:endParaRPr lang="en-US" dirty="0">
              <a:cs typeface="Calibri"/>
            </a:endParaRPr>
          </a:p>
          <a:p>
            <a:r>
              <a:rPr lang="en-US" dirty="0"/>
              <a:t>Mediation</a:t>
            </a:r>
            <a:endParaRPr lang="en-US" dirty="0">
              <a:cs typeface="Calibri"/>
            </a:endParaRPr>
          </a:p>
          <a:p>
            <a:pPr lvl="1">
              <a:buFont typeface="Calibri" panose="020B0604020202020204" pitchFamily="34" charset="0"/>
              <a:buChar char="-"/>
            </a:pPr>
            <a:r>
              <a:rPr lang="en-US" dirty="0">
                <a:cs typeface="Calibri"/>
              </a:rPr>
              <a:t>VDOE administers; trains and maintains a list of active mediators</a:t>
            </a:r>
          </a:p>
          <a:p>
            <a:pPr lvl="1">
              <a:buFont typeface="Calibri" panose="020B0604020202020204" pitchFamily="34" charset="0"/>
              <a:buChar char="-"/>
            </a:pPr>
            <a:r>
              <a:rPr lang="en-US" dirty="0">
                <a:ea typeface="+mn-lt"/>
                <a:cs typeface="+mn-lt"/>
              </a:rPr>
              <a:t>Mediator convenes and conducts a meeting to evaluate solutions in a confidential setting with parties</a:t>
            </a:r>
            <a:endParaRPr lang="en-US" dirty="0">
              <a:cs typeface="Calibri"/>
            </a:endParaRPr>
          </a:p>
          <a:p>
            <a:endParaRPr lang="en-US" dirty="0">
              <a:cs typeface="Calibri"/>
            </a:endParaRPr>
          </a:p>
          <a:p>
            <a:endParaRPr lang="en-US" dirty="0"/>
          </a:p>
          <a:p>
            <a:endParaRPr lang="en-US" dirty="0">
              <a:cs typeface="Calibri"/>
            </a:endParaRPr>
          </a:p>
          <a:p>
            <a:endParaRPr lang="en-US" dirty="0">
              <a:cs typeface="Calibri"/>
            </a:endParaRPr>
          </a:p>
        </p:txBody>
      </p:sp>
    </p:spTree>
    <p:extLst>
      <p:ext uri="{BB962C8B-B14F-4D97-AF65-F5344CB8AC3E}">
        <p14:creationId xmlns:p14="http://schemas.microsoft.com/office/powerpoint/2010/main" val="3061582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a:t>Special Education Dispute Resolution</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4</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a:xfrm>
            <a:off x="422564" y="1458930"/>
            <a:ext cx="11277599" cy="5930305"/>
          </a:xfrm>
        </p:spPr>
        <p:txBody>
          <a:bodyPr vert="horz" lIns="91440" tIns="45720" rIns="91440" bIns="45720" rtlCol="0" anchor="t">
            <a:normAutofit/>
          </a:bodyPr>
          <a:lstStyle/>
          <a:p>
            <a:pPr marL="457200" indent="-457200"/>
            <a:r>
              <a:rPr lang="en-US" dirty="0"/>
              <a:t>State Complaint (VDOE administers)</a:t>
            </a:r>
          </a:p>
          <a:p>
            <a:pPr marL="914400" lvl="1" indent="-457200">
              <a:buFont typeface="Calibri" panose="020B0604020202020204" pitchFamily="34" charset="0"/>
              <a:buChar char="-"/>
            </a:pPr>
            <a:r>
              <a:rPr lang="en-US" dirty="0">
                <a:cs typeface="Calibri"/>
              </a:rPr>
              <a:t>Disagreement with a procedure or a process regarding special education programs, procedures or services. </a:t>
            </a:r>
          </a:p>
          <a:p>
            <a:pPr marL="914400" lvl="1" indent="-457200">
              <a:buFont typeface="Calibri" panose="020B0604020202020204" pitchFamily="34" charset="0"/>
              <a:buChar char="-"/>
            </a:pPr>
            <a:r>
              <a:rPr lang="en-US" dirty="0">
                <a:cs typeface="Calibri"/>
              </a:rPr>
              <a:t>Formal complaint that the VDOE investigate an alleged violation of a right of a parent and/or child with a disability wo is eligible or believed to be eligible for certain services based on federal and state laws and regulations governing special education</a:t>
            </a:r>
            <a:endParaRPr lang="en-US" dirty="0"/>
          </a:p>
          <a:p>
            <a:pPr marL="457200" indent="-457200"/>
            <a:r>
              <a:rPr lang="en-US" dirty="0"/>
              <a:t>Due Process (Administered by an independent hearing officer)</a:t>
            </a:r>
            <a:endParaRPr lang="en-US" dirty="0">
              <a:cs typeface="Calibri"/>
            </a:endParaRPr>
          </a:p>
          <a:p>
            <a:pPr lvl="1"/>
            <a:r>
              <a:rPr lang="en-US" dirty="0">
                <a:cs typeface="Calibri"/>
              </a:rPr>
              <a:t>Use of an administrative hearing process before an independent hearing officer to resolve disagreements between LEA and parents of children with disabilities</a:t>
            </a:r>
          </a:p>
          <a:p>
            <a:pPr lvl="1"/>
            <a:r>
              <a:rPr lang="en-US" dirty="0">
                <a:cs typeface="Calibri"/>
              </a:rPr>
              <a:t>VDOE provides information to help individuals to understand the steps for requesting an impartial due process hearing</a:t>
            </a:r>
          </a:p>
          <a:p>
            <a:pPr lvl="1"/>
            <a:r>
              <a:rPr lang="en-US" dirty="0">
                <a:cs typeface="Calibri"/>
              </a:rPr>
              <a:t>Hearing officers are maintained and assigned by the Virginia Supreme Court and receive specialized special education training from VDOE</a:t>
            </a:r>
          </a:p>
          <a:p>
            <a:endParaRPr lang="en-US" dirty="0">
              <a:cs typeface="Calibri"/>
            </a:endParaRPr>
          </a:p>
          <a:p>
            <a:endParaRPr lang="en-US" dirty="0">
              <a:cs typeface="Calibri"/>
            </a:endParaRPr>
          </a:p>
          <a:p>
            <a:endParaRPr lang="en-US" dirty="0">
              <a:cs typeface="Calibri"/>
            </a:endParaRPr>
          </a:p>
        </p:txBody>
      </p:sp>
    </p:spTree>
    <p:extLst>
      <p:ext uri="{BB962C8B-B14F-4D97-AF65-F5344CB8AC3E}">
        <p14:creationId xmlns:p14="http://schemas.microsoft.com/office/powerpoint/2010/main" val="3849422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a:t>Recent Reviews and Monitoring</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5</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vert="horz" lIns="91440" tIns="45720" rIns="91440" bIns="45720" rtlCol="0" anchor="t">
            <a:normAutofit fontScale="92500"/>
          </a:bodyPr>
          <a:lstStyle/>
          <a:p>
            <a:pPr marL="0" indent="0">
              <a:buNone/>
            </a:pPr>
            <a:endParaRPr lang="en-US"/>
          </a:p>
          <a:p>
            <a:r>
              <a:rPr lang="en-US" dirty="0"/>
              <a:t>Joint Legislative Audit and Review Commission conducted a study that was released December 14, 2020 titled</a:t>
            </a:r>
            <a:r>
              <a:rPr lang="en-US" i="1" dirty="0"/>
              <a:t> K-12 Special Education in Virginia</a:t>
            </a:r>
            <a:endParaRPr lang="en-US" i="1">
              <a:cs typeface="Calibri"/>
            </a:endParaRPr>
          </a:p>
          <a:p>
            <a:r>
              <a:rPr lang="en-US" b="0" i="0" dirty="0">
                <a:effectLst/>
              </a:rPr>
              <a:t>The </a:t>
            </a:r>
            <a:r>
              <a:rPr lang="en-US" dirty="0"/>
              <a:t>report largely focused on</a:t>
            </a:r>
            <a:r>
              <a:rPr lang="en-US" b="0" i="0" dirty="0">
                <a:effectLst/>
              </a:rPr>
              <a:t> the state education agency and included 27 total recommendations</a:t>
            </a:r>
            <a:endParaRPr lang="en-US" b="0" i="0">
              <a:effectLst/>
              <a:cs typeface="Calibri"/>
            </a:endParaRPr>
          </a:p>
          <a:p>
            <a:r>
              <a:rPr lang="en-US" dirty="0"/>
              <a:t> </a:t>
            </a:r>
            <a:r>
              <a:rPr lang="en-US" b="0" i="0" dirty="0">
                <a:effectLst/>
              </a:rPr>
              <a:t>JLARC </a:t>
            </a:r>
            <a:endParaRPr lang="en-US" b="0" i="0" dirty="0">
              <a:effectLst/>
              <a:cs typeface="Calibri"/>
            </a:endParaRPr>
          </a:p>
          <a:p>
            <a:pPr lvl="1"/>
            <a:r>
              <a:rPr lang="en-US" dirty="0">
                <a:ea typeface="+mn-lt"/>
                <a:cs typeface="+mn-lt"/>
              </a:rPr>
              <a:t>In 2018, the study topic subcommittee of the Joint Legislative Audit and Review Commission (JLARC) asked staff to conduct a review of K–12 special education services. The study resolution required staff to examine the processes used by school divisions to enroll students in special education, to determine the services needed by students with disabilities, and to provide needed services, as well as to review the effectiveness of VDOE in its supervisory role.</a:t>
            </a:r>
            <a:endParaRPr lang="en-US" dirty="0">
              <a:cs typeface="Calibri"/>
            </a:endParaRPr>
          </a:p>
          <a:p>
            <a:pPr marL="457200" lvl="1" indent="0">
              <a:buNone/>
            </a:pPr>
            <a:endParaRPr lang="en-US" b="0" i="0" dirty="0">
              <a:effectLst/>
              <a:cs typeface="Calibri"/>
            </a:endParaRPr>
          </a:p>
        </p:txBody>
      </p:sp>
    </p:spTree>
    <p:extLst>
      <p:ext uri="{BB962C8B-B14F-4D97-AF65-F5344CB8AC3E}">
        <p14:creationId xmlns:p14="http://schemas.microsoft.com/office/powerpoint/2010/main" val="2272498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fontScale="90000"/>
          </a:bodyPr>
          <a:lstStyle/>
          <a:p>
            <a:r>
              <a:rPr lang="en-US" dirty="0"/>
              <a:t>Study: JLARC K-12 Special Education in Virginia</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6</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vert="horz" lIns="91440" tIns="45720" rIns="91440" bIns="45720" rtlCol="0" anchor="t">
            <a:normAutofit/>
          </a:bodyPr>
          <a:lstStyle/>
          <a:p>
            <a:pPr marL="0" indent="0">
              <a:buNone/>
            </a:pPr>
            <a:endParaRPr lang="en-US"/>
          </a:p>
          <a:p>
            <a:r>
              <a:rPr lang="en-US"/>
              <a:t>Joint Legislative Audit and Review Commission conducted a study that was released December 14, 2020, titled</a:t>
            </a:r>
            <a:r>
              <a:rPr lang="en-US" i="1"/>
              <a:t> K-12 Special Education in Virginia</a:t>
            </a:r>
            <a:endParaRPr lang="en-US" i="1">
              <a:cs typeface="Calibri"/>
            </a:endParaRPr>
          </a:p>
          <a:p>
            <a:r>
              <a:rPr lang="en-US" b="0" i="0">
                <a:effectLst/>
              </a:rPr>
              <a:t>The </a:t>
            </a:r>
            <a:r>
              <a:rPr lang="en-US"/>
              <a:t>report largely focused on</a:t>
            </a:r>
            <a:r>
              <a:rPr lang="en-US" b="0" i="0">
                <a:effectLst/>
              </a:rPr>
              <a:t> the state education agency and included 27 total recommendations</a:t>
            </a:r>
            <a:endParaRPr lang="en-US" b="0" i="0">
              <a:effectLst/>
              <a:cs typeface="Calibri"/>
            </a:endParaRPr>
          </a:p>
          <a:p>
            <a:r>
              <a:rPr lang="en-US" b="0" i="0">
                <a:effectLst/>
              </a:rPr>
              <a:t>As of</a:t>
            </a:r>
            <a:r>
              <a:rPr lang="en-US"/>
              <a:t> </a:t>
            </a:r>
            <a:r>
              <a:rPr lang="en-US" b="0" i="0">
                <a:effectLst/>
              </a:rPr>
              <a:t> December 2022</a:t>
            </a:r>
            <a:r>
              <a:rPr lang="en-US"/>
              <a:t>,</a:t>
            </a:r>
            <a:r>
              <a:rPr lang="en-US" b="0" i="0">
                <a:effectLst/>
              </a:rPr>
              <a:t> all of the 27 recommendations have been completed including recommendations with and without General Assembly action</a:t>
            </a:r>
            <a:endParaRPr lang="en-US" i="1"/>
          </a:p>
        </p:txBody>
      </p:sp>
    </p:spTree>
    <p:extLst>
      <p:ext uri="{BB962C8B-B14F-4D97-AF65-F5344CB8AC3E}">
        <p14:creationId xmlns:p14="http://schemas.microsoft.com/office/powerpoint/2010/main" val="461790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fontScale="90000"/>
          </a:bodyPr>
          <a:lstStyle/>
          <a:p>
            <a:r>
              <a:rPr lang="en-US" dirty="0"/>
              <a:t>Federal Differentiated Monitoring and Supports: OSEP Monitoring</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7</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a:xfrm>
            <a:off x="523009" y="1481146"/>
            <a:ext cx="11145981" cy="4718033"/>
          </a:xfrm>
        </p:spPr>
        <p:txBody>
          <a:bodyPr vert="horz" lIns="91440" tIns="45720" rIns="91440" bIns="45720" rtlCol="0" anchor="t">
            <a:normAutofit/>
          </a:bodyPr>
          <a:lstStyle/>
          <a:p>
            <a:pPr marL="0" indent="0">
              <a:buNone/>
            </a:pPr>
            <a:endParaRPr lang="en-US"/>
          </a:p>
          <a:p>
            <a:pPr algn="l" rtl="0" fontAlgn="base">
              <a:buFont typeface="Arial" panose="020B0604020202020204" pitchFamily="34" charset="0"/>
              <a:buChar char="•"/>
            </a:pPr>
            <a:r>
              <a:rPr lang="en-US" b="0" i="0" dirty="0">
                <a:effectLst/>
              </a:rPr>
              <a:t>Staff from the U. S. Department of Education</a:t>
            </a:r>
            <a:r>
              <a:rPr lang="en-US" dirty="0"/>
              <a:t>’s Office of Special Education Programs (</a:t>
            </a:r>
            <a:r>
              <a:rPr lang="en-US" b="0" i="0" dirty="0">
                <a:effectLst/>
              </a:rPr>
              <a:t>OSEP) visited the VDOE in May 2019 as part of their monitoring of state educational agencies. Similar visits are planned and conducted with all states and territories</a:t>
            </a:r>
            <a:r>
              <a:rPr lang="en-US" dirty="0"/>
              <a:t>.</a:t>
            </a:r>
            <a:endParaRPr lang="en-US" b="0" i="0" dirty="0">
              <a:effectLst/>
              <a:cs typeface="Calibri"/>
            </a:endParaRPr>
          </a:p>
          <a:p>
            <a:pPr fontAlgn="base"/>
            <a:r>
              <a:rPr lang="en-US" b="0" i="0" dirty="0">
                <a:effectLst/>
              </a:rPr>
              <a:t>The findings for Virginia were largely procedural and addressed after the publication of the report which was released to Virginia in June, 2020</a:t>
            </a:r>
            <a:r>
              <a:rPr lang="en-US" dirty="0"/>
              <a:t> by the VDOE in September, 2020</a:t>
            </a:r>
            <a:endParaRPr lang="en-US" b="0" i="0" dirty="0">
              <a:effectLst/>
              <a:ea typeface="Calibri"/>
              <a:cs typeface="Calibri"/>
            </a:endParaRPr>
          </a:p>
          <a:p>
            <a:r>
              <a:rPr lang="en-US" dirty="0">
                <a:ea typeface="Calibri"/>
                <a:cs typeface="Calibri"/>
              </a:rPr>
              <a:t>Communication continues between VDOE and OSEP regarding additional areas selected for monitoring</a:t>
            </a:r>
          </a:p>
          <a:p>
            <a:pPr algn="l" rtl="0" fontAlgn="base">
              <a:buFont typeface="Arial" panose="020B0604020202020204" pitchFamily="34" charset="0"/>
              <a:buChar char="•"/>
            </a:pPr>
            <a:endParaRPr lang="en-US" b="0" i="0" dirty="0">
              <a:effectLst/>
              <a:highlight>
                <a:srgbClr val="FFFF00"/>
              </a:highlight>
              <a:ea typeface="Calibri"/>
              <a:cs typeface="Calibri"/>
            </a:endParaRPr>
          </a:p>
        </p:txBody>
      </p:sp>
    </p:spTree>
    <p:extLst>
      <p:ext uri="{BB962C8B-B14F-4D97-AF65-F5344CB8AC3E}">
        <p14:creationId xmlns:p14="http://schemas.microsoft.com/office/powerpoint/2010/main" val="449697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a:t>VDOE Follow-up to DMS Monitoring</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8</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a:xfrm>
            <a:off x="523009" y="1066800"/>
            <a:ext cx="11145981" cy="5289550"/>
          </a:xfrm>
        </p:spPr>
        <p:txBody>
          <a:bodyPr vert="horz" lIns="91440" tIns="45720" rIns="91440" bIns="45720" rtlCol="0" anchor="t">
            <a:noAutofit/>
          </a:bodyPr>
          <a:lstStyle/>
          <a:p>
            <a:pPr marL="0" indent="0">
              <a:buNone/>
            </a:pPr>
            <a:endParaRPr lang="en-US"/>
          </a:p>
          <a:p>
            <a:pPr fontAlgn="base"/>
            <a:r>
              <a:rPr lang="en-US">
                <a:solidFill>
                  <a:srgbClr val="000000"/>
                </a:solidFill>
              </a:rPr>
              <a:t>The VDOE</a:t>
            </a:r>
            <a:r>
              <a:rPr lang="en-US" b="0" i="0">
                <a:solidFill>
                  <a:srgbClr val="000000"/>
                </a:solidFill>
                <a:effectLst/>
              </a:rPr>
              <a:t> revised its monitoring of special education to implement cyclical monitoring that includes all 132 school divisions in the area of special education beginning in 2021-2022</a:t>
            </a:r>
            <a:r>
              <a:rPr lang="en-US">
                <a:solidFill>
                  <a:srgbClr val="000000"/>
                </a:solidFill>
              </a:rPr>
              <a:t>.</a:t>
            </a:r>
            <a:endParaRPr lang="en-US" b="0" i="0">
              <a:solidFill>
                <a:srgbClr val="000000"/>
              </a:solidFill>
              <a:effectLst/>
              <a:cs typeface="Calibri"/>
            </a:endParaRPr>
          </a:p>
          <a:p>
            <a:pPr algn="l" rtl="0" fontAlgn="base">
              <a:buFont typeface="Arial" panose="020B0604020202020204" pitchFamily="34" charset="0"/>
              <a:buChar char="•"/>
            </a:pPr>
            <a:r>
              <a:rPr lang="en-US" b="0" i="0">
                <a:solidFill>
                  <a:srgbClr val="000000"/>
                </a:solidFill>
                <a:effectLst/>
              </a:rPr>
              <a:t>The VDOE revised </a:t>
            </a:r>
            <a:r>
              <a:rPr lang="en-US">
                <a:solidFill>
                  <a:srgbClr val="000000"/>
                </a:solidFill>
              </a:rPr>
              <a:t>multiple procedural documents </a:t>
            </a:r>
            <a:r>
              <a:rPr lang="en-US" b="0" i="0">
                <a:solidFill>
                  <a:srgbClr val="000000"/>
                </a:solidFill>
                <a:effectLst/>
              </a:rPr>
              <a:t>to ensure consistent compliance with meeting required timelines related to due process. </a:t>
            </a:r>
            <a:endParaRPr lang="en-US" b="0" i="0">
              <a:solidFill>
                <a:srgbClr val="000000"/>
              </a:solidFill>
              <a:effectLst/>
              <a:cs typeface="Calibri"/>
            </a:endParaRPr>
          </a:p>
          <a:p>
            <a:pPr fontAlgn="base"/>
            <a:r>
              <a:rPr lang="en-US" b="0" i="0" dirty="0">
                <a:solidFill>
                  <a:srgbClr val="000000"/>
                </a:solidFill>
                <a:effectLst/>
              </a:rPr>
              <a:t>The VDOE revised procedures and practices regarding the mediation process and include these in training for </a:t>
            </a:r>
            <a:r>
              <a:rPr lang="en-US">
                <a:solidFill>
                  <a:srgbClr val="000000"/>
                </a:solidFill>
              </a:rPr>
              <a:t>new</a:t>
            </a:r>
            <a:r>
              <a:rPr lang="en-US" b="0" i="0" dirty="0">
                <a:solidFill>
                  <a:srgbClr val="000000"/>
                </a:solidFill>
                <a:effectLst/>
              </a:rPr>
              <a:t> mediators.</a:t>
            </a:r>
            <a:r>
              <a:rPr lang="en-US" dirty="0">
                <a:solidFill>
                  <a:srgbClr val="000000"/>
                </a:solidFill>
              </a:rPr>
              <a:t> </a:t>
            </a:r>
            <a:endParaRPr lang="en-US" b="0" i="0" dirty="0">
              <a:solidFill>
                <a:srgbClr val="000000"/>
              </a:solidFill>
              <a:effectLst/>
              <a:cs typeface="Calibri"/>
            </a:endParaRPr>
          </a:p>
          <a:p>
            <a:pPr algn="l" rtl="0" fontAlgn="base">
              <a:buFont typeface="Arial" panose="020B0604020202020204" pitchFamily="34" charset="0"/>
              <a:buChar char="•"/>
            </a:pPr>
            <a:r>
              <a:rPr lang="en-US" b="0" i="0">
                <a:solidFill>
                  <a:srgbClr val="000000"/>
                </a:solidFill>
                <a:effectLst/>
              </a:rPr>
              <a:t>The VDOE has also worked with OSEP to clarify guidance concerning the provision of an Independent Educational Evaluation (IEE) at public expense and provided this information directly to parents, special education advocacy organizations, and the state parent information and training center to ensure informed support for families</a:t>
            </a:r>
            <a:r>
              <a:rPr lang="en-US">
                <a:solidFill>
                  <a:srgbClr val="000000"/>
                </a:solidFill>
              </a:rPr>
              <a:t>.</a:t>
            </a:r>
            <a:endParaRPr lang="en-US" b="0" i="0">
              <a:solidFill>
                <a:srgbClr val="000000"/>
              </a:solidFill>
              <a:effectLst/>
            </a:endParaRPr>
          </a:p>
        </p:txBody>
      </p:sp>
    </p:spTree>
    <p:extLst>
      <p:ext uri="{BB962C8B-B14F-4D97-AF65-F5344CB8AC3E}">
        <p14:creationId xmlns:p14="http://schemas.microsoft.com/office/powerpoint/2010/main" val="3867040154"/>
      </p:ext>
    </p:extLst>
  </p:cSld>
  <p:clrMapOvr>
    <a:masterClrMapping/>
  </p:clrMapOvr>
  <p:extLst>
    <p:ext uri="{6950BFC3-D8DA-4A85-94F7-54DA5524770B}">
      <p188:commentRel xmlns:p188="http://schemas.microsoft.com/office/powerpoint/2018/8/main" r:id="rId3"/>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06B8-9CCD-3549-0122-4825DF4972DD}"/>
              </a:ext>
            </a:extLst>
          </p:cNvPr>
          <p:cNvSpPr>
            <a:spLocks noGrp="1"/>
          </p:cNvSpPr>
          <p:nvPr>
            <p:ph type="title"/>
          </p:nvPr>
        </p:nvSpPr>
        <p:spPr/>
        <p:txBody>
          <a:bodyPr>
            <a:normAutofit/>
          </a:bodyPr>
          <a:lstStyle/>
          <a:p>
            <a:r>
              <a:rPr lang="en-US" dirty="0"/>
              <a:t>Virginia Board of Education</a:t>
            </a:r>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9</a:t>
            </a:fld>
            <a:endParaRPr lang="en-US"/>
          </a:p>
        </p:txBody>
      </p:sp>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a:xfrm>
            <a:off x="523009" y="1066800"/>
            <a:ext cx="11145981" cy="5289550"/>
          </a:xfrm>
        </p:spPr>
        <p:txBody>
          <a:bodyPr vert="horz" lIns="91440" tIns="45720" rIns="91440" bIns="45720" rtlCol="0" anchor="t">
            <a:noAutofit/>
          </a:bodyPr>
          <a:lstStyle/>
          <a:p>
            <a:pPr marL="0" indent="0">
              <a:buNone/>
            </a:pPr>
            <a:endParaRPr lang="en-US" dirty="0"/>
          </a:p>
          <a:p>
            <a:pPr fontAlgn="base"/>
            <a:r>
              <a:rPr lang="en-US" dirty="0">
                <a:solidFill>
                  <a:srgbClr val="000000"/>
                </a:solidFill>
                <a:cs typeface="Calibri"/>
              </a:rPr>
              <a:t>Proposed regulatory edits regarding findings from OSEP</a:t>
            </a:r>
          </a:p>
          <a:p>
            <a:pPr lvl="1"/>
            <a:r>
              <a:rPr lang="en-US" dirty="0">
                <a:solidFill>
                  <a:srgbClr val="000000"/>
                </a:solidFill>
                <a:cs typeface="Calibri"/>
              </a:rPr>
              <a:t>Independent Educational Evaluation (IEE) provisions </a:t>
            </a:r>
            <a:r>
              <a:rPr lang="en-US" dirty="0">
                <a:solidFill>
                  <a:srgbClr val="FF0000"/>
                </a:solidFill>
                <a:cs typeface="Calibri"/>
              </a:rPr>
              <a:t>(Completed: November 2021)</a:t>
            </a:r>
          </a:p>
          <a:p>
            <a:pPr lvl="1"/>
            <a:r>
              <a:rPr lang="en-US" dirty="0">
                <a:solidFill>
                  <a:srgbClr val="000000"/>
                </a:solidFill>
                <a:cs typeface="Calibri"/>
              </a:rPr>
              <a:t>Dispute Resolution state complaint timeline for consistency</a:t>
            </a:r>
          </a:p>
          <a:p>
            <a:pPr lvl="1"/>
            <a:r>
              <a:rPr lang="en-US" dirty="0">
                <a:solidFill>
                  <a:srgbClr val="000000"/>
                </a:solidFill>
                <a:cs typeface="Calibri"/>
              </a:rPr>
              <a:t>Flexibility in timelines of due process cases by independent hearing officers by the VDOE</a:t>
            </a:r>
          </a:p>
          <a:p>
            <a:pPr marL="457200" lvl="1" indent="0">
              <a:buNone/>
            </a:pPr>
            <a:endParaRPr lang="en-US" dirty="0">
              <a:solidFill>
                <a:srgbClr val="000000"/>
              </a:solidFill>
              <a:cs typeface="Calibri"/>
            </a:endParaRPr>
          </a:p>
        </p:txBody>
      </p:sp>
    </p:spTree>
    <p:extLst>
      <p:ext uri="{BB962C8B-B14F-4D97-AF65-F5344CB8AC3E}">
        <p14:creationId xmlns:p14="http://schemas.microsoft.com/office/powerpoint/2010/main" val="2301165357"/>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VDOE-New">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7E7C583ACDFCF4DB30CA959DC5287DA" ma:contentTypeVersion="4" ma:contentTypeDescription="Create a new document." ma:contentTypeScope="" ma:versionID="3f07ba3cc33c2c26749dd626add05ab5">
  <xsd:schema xmlns:xsd="http://www.w3.org/2001/XMLSchema" xmlns:xs="http://www.w3.org/2001/XMLSchema" xmlns:p="http://schemas.microsoft.com/office/2006/metadata/properties" xmlns:ns2="049005b6-5a38-4419-91fa-ebdf32acfed3" xmlns:ns3="4c2c5aab-b472-4b8f-a7fa-721e1e86a722" targetNamespace="http://schemas.microsoft.com/office/2006/metadata/properties" ma:root="true" ma:fieldsID="f06c3e957ac8c8636c467aaa4aac52a1" ns2:_="" ns3:_="">
    <xsd:import namespace="049005b6-5a38-4419-91fa-ebdf32acfed3"/>
    <xsd:import namespace="4c2c5aab-b472-4b8f-a7fa-721e1e86a7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9005b6-5a38-4419-91fa-ebdf32acfe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c2c5aab-b472-4b8f-a7fa-721e1e86a7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9D36614-C6E9-485B-937B-17E6516C60DE}">
  <ds:schemaRefs>
    <ds:schemaRef ds:uri="http://www.w3.org/XML/1998/namespace"/>
    <ds:schemaRef ds:uri="http://schemas.openxmlformats.org/package/2006/metadata/core-properties"/>
    <ds:schemaRef ds:uri="http://purl.org/dc/elements/1.1/"/>
    <ds:schemaRef ds:uri="362a6226-8d65-4bd9-b615-0545cf9292ec"/>
    <ds:schemaRef ds:uri="http://schemas.microsoft.com/office/2006/metadata/properties"/>
    <ds:schemaRef ds:uri="http://purl.org/dc/terms/"/>
    <ds:schemaRef ds:uri="http://schemas.microsoft.com/office/2006/documentManagement/types"/>
    <ds:schemaRef ds:uri="66e60325-5cef-4dca-8c5d-b3a2d4536a63"/>
    <ds:schemaRef ds:uri="http://schemas.microsoft.com/sharepoint/v3"/>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EE64B75C-E528-4D87-91D5-01C0526AA97C}">
  <ds:schemaRefs>
    <ds:schemaRef ds:uri="http://schemas.microsoft.com/sharepoint/v3/contenttype/forms"/>
  </ds:schemaRefs>
</ds:datastoreItem>
</file>

<file path=customXml/itemProps3.xml><?xml version="1.0" encoding="utf-8"?>
<ds:datastoreItem xmlns:ds="http://schemas.openxmlformats.org/officeDocument/2006/customXml" ds:itemID="{0D5C8F53-CB32-4A5A-A768-AEBCEE005D16}"/>
</file>

<file path=docProps/app.xml><?xml version="1.0" encoding="utf-8"?>
<Properties xmlns="http://schemas.openxmlformats.org/officeDocument/2006/extended-properties" xmlns:vt="http://schemas.openxmlformats.org/officeDocument/2006/docPropsVTypes">
  <Template/>
  <TotalTime>11</TotalTime>
  <Words>1060</Words>
  <Application>Microsoft Office PowerPoint</Application>
  <PresentationFormat>Widescreen</PresentationFormat>
  <Paragraphs>115</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Special Education</vt:lpstr>
      <vt:lpstr>Special Education Process</vt:lpstr>
      <vt:lpstr>Special Education Dispute Resolution</vt:lpstr>
      <vt:lpstr>Special Education Dispute Resolution</vt:lpstr>
      <vt:lpstr>Recent Reviews and Monitoring</vt:lpstr>
      <vt:lpstr>Study: JLARC K-12 Special Education in Virginia</vt:lpstr>
      <vt:lpstr>Federal Differentiated Monitoring and Supports: OSEP Monitoring</vt:lpstr>
      <vt:lpstr>VDOE Follow-up to DMS Monitoring</vt:lpstr>
      <vt:lpstr>Virginia Board of Education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Virginia Department of Education</dc:creator>
  <cp:keywords/>
  <dc:description/>
  <cp:lastModifiedBy>Author</cp:lastModifiedBy>
  <cp:revision>198</cp:revision>
  <dcterms:created xsi:type="dcterms:W3CDTF">2022-07-20T12:39:39Z</dcterms:created>
  <dcterms:modified xsi:type="dcterms:W3CDTF">2023-04-19T14:23:37Z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0x01010037E7C583ACDFCF4DB30CA959DC5287DA</vt:lpwstr>
  </property>
</Properties>
</file>