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57" r:id="rId6"/>
    <p:sldId id="442" r:id="rId7"/>
    <p:sldId id="477" r:id="rId8"/>
    <p:sldId id="497" r:id="rId9"/>
    <p:sldId id="538" r:id="rId10"/>
    <p:sldId id="472" r:id="rId11"/>
    <p:sldId id="476" r:id="rId12"/>
    <p:sldId id="536" r:id="rId13"/>
    <p:sldId id="505" r:id="rId14"/>
    <p:sldId id="491" r:id="rId15"/>
    <p:sldId id="52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jw7TX6gmB4qcjfzdyGF37OjHUz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ACCF35-C068-221B-E1C5-B8A3E115AFC6}" name="Meyers, Kris (DOE)" initials="M(" userId="S::kris.meyers@doe.virginia.gov::50142cab-4367-48b0-8975-b70aaa041464" providerId="AD"/>
  <p188:author id="{C23C093C-EAA5-22BE-7359-F00A68B7CF3A}" name="Williams, Jeff (DOE)" initials="W(" userId="S::jeff.williams@doe.virginia.gov::81f6353a-f281-4cb3-9e8d-a2c3b4191e92" providerId="AD"/>
  <p188:author id="{F40E6F77-4BF1-1087-9F1B-A618C3D06642}" name="Ullrich, Rebecca (DOE)" initials="U(" userId="S::rebecca.ullrich@doe.virginia.gov::21f24c1b-3c1d-479f-959f-cc8655c3d077" providerId="AD"/>
  <p188:author id="{64A1B783-91AA-7229-BBBF-07B1194D427D}" name="Dawson, Victoria (DOE)" initials="D(" userId="S::victoria.dawson@doe.virginia.gov::4e2b1462-9b46-4cc3-8b43-146497f419dc" providerId="AD"/>
  <p188:author id="{858A8BBB-1D81-C666-F9BA-ADA820A1A511}" name="Kris Meyers" initials="KM" userId="Kris Meyers" providerId="None"/>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C4E1B6DC-DADF-365B-DF3E-C06827ED6E0E}" name="Mcpherson, Alexandra (DOE)" initials="M(" userId="S::alexandra.mcpherson@doe.virginia.gov::2ae015af-1c32-4972-9827-086e81e31552" providerId="AD"/>
  <p188:author id="{A25E0BED-760B-E88D-1B08-2F627EC13FEC}" name="Conway, Jenna (DOE)" initials="C(" userId="S::jenna.conway@doe.virginia.gov::da588274-f37c-454d-8548-dcbcfca12eb4" providerId="AD"/>
  <p188:author id="{8CCA8AF7-000D-16BA-C7B3-C789E173B23E}" name="Carroll, Erin (DOE)" initials="C(" userId="S::erin.carroll@doe.virginia.gov::de77b364-7ec6-4daf-8747-600d7b5ee91f" providerId="AD"/>
  <p188:author id="{32F73DF8-96B2-1133-644E-A1A71758DEAD}" name="Mitzner, Lucy (DOE)" initials="M(" userId="S::lucy.mitzner@doe.virginia.gov::772df971-21bb-44fa-a5df-17914fadb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BF8636-8523-4F47-ACF0-9A4BCA7EB962}">
  <a:tblStyle styleId="{86BF8636-8523-4F47-ACF0-9A4BCA7EB9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D1495A-898E-44D1-8339-1F7BBB4E55B8}"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8E5D632-C023-4C9A-85D3-3C5D9C9D817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33" autoAdjust="0"/>
  </p:normalViewPr>
  <p:slideViewPr>
    <p:cSldViewPr snapToGrid="0">
      <p:cViewPr varScale="1">
        <p:scale>
          <a:sx n="70" d="100"/>
          <a:sy n="70" d="100"/>
        </p:scale>
        <p:origin x="10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10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10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10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10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10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BAABE-AF6C-4F30-9ECF-0CCB286ED1F4}"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56E077A3-8641-463F-A202-A61887E7B89D}">
      <dgm:prSet phldrT="[Text]" phldr="0"/>
      <dgm:spPr/>
      <dgm:t>
        <a:bodyPr/>
        <a:lstStyle/>
        <a:p>
          <a:pPr>
            <a:defRPr b="1"/>
          </a:pPr>
          <a:r>
            <a:rPr lang="en-US">
              <a:latin typeface="Georgia" panose="02040502050405020303" pitchFamily="18" charset="0"/>
            </a:rPr>
            <a:t>Spring 2023</a:t>
          </a:r>
        </a:p>
      </dgm:t>
    </dgm:pt>
    <dgm:pt modelId="{62D350CE-B11F-42B8-9957-AABAD98154E2}" type="parTrans" cxnId="{EC70282F-0CB2-48A2-9FBF-03EE9F081FCD}">
      <dgm:prSet/>
      <dgm:spPr/>
      <dgm:t>
        <a:bodyPr/>
        <a:lstStyle/>
        <a:p>
          <a:endParaRPr lang="en-US">
            <a:latin typeface="Georgia" panose="02040502050405020303" pitchFamily="18" charset="0"/>
          </a:endParaRPr>
        </a:p>
      </dgm:t>
    </dgm:pt>
    <dgm:pt modelId="{6E6FC013-3093-41A2-8AB1-909DFD1A1096}" type="sibTrans" cxnId="{EC70282F-0CB2-48A2-9FBF-03EE9F081FCD}">
      <dgm:prSet/>
      <dgm:spPr/>
      <dgm:t>
        <a:bodyPr/>
        <a:lstStyle/>
        <a:p>
          <a:endParaRPr lang="en-US">
            <a:latin typeface="Georgia" panose="02040502050405020303" pitchFamily="18" charset="0"/>
          </a:endParaRPr>
        </a:p>
      </dgm:t>
    </dgm:pt>
    <dgm:pt modelId="{DD46F11B-516E-4CF2-AD24-383BD6234E93}">
      <dgm:prSet phldrT="[Text]" phldr="0"/>
      <dgm:spPr/>
      <dgm:t>
        <a:bodyPr/>
        <a:lstStyle/>
        <a:p>
          <a:r>
            <a:rPr lang="en-US" b="0" dirty="0">
              <a:latin typeface="Georgia" panose="02040502050405020303" pitchFamily="18" charset="0"/>
            </a:rPr>
            <a:t>Draft Practice Year 2 Profile Prototypes shared and feedback gathered from the field. Website vendor secured.</a:t>
          </a:r>
        </a:p>
      </dgm:t>
    </dgm:pt>
    <dgm:pt modelId="{89A045FC-5326-4211-A029-C9F05DA6EC87}" type="parTrans" cxnId="{67A3471F-C755-41BD-B2D6-E8291CD52FEE}">
      <dgm:prSet/>
      <dgm:spPr/>
      <dgm:t>
        <a:bodyPr/>
        <a:lstStyle/>
        <a:p>
          <a:endParaRPr lang="en-US">
            <a:latin typeface="Georgia" panose="02040502050405020303" pitchFamily="18" charset="0"/>
          </a:endParaRPr>
        </a:p>
      </dgm:t>
    </dgm:pt>
    <dgm:pt modelId="{CDFEFD47-315C-45E4-A651-DB483E18C090}" type="sibTrans" cxnId="{67A3471F-C755-41BD-B2D6-E8291CD52FEE}">
      <dgm:prSet/>
      <dgm:spPr/>
      <dgm:t>
        <a:bodyPr/>
        <a:lstStyle/>
        <a:p>
          <a:endParaRPr lang="en-US">
            <a:latin typeface="Georgia" panose="02040502050405020303" pitchFamily="18" charset="0"/>
          </a:endParaRPr>
        </a:p>
      </dgm:t>
    </dgm:pt>
    <dgm:pt modelId="{98CBCCBE-B535-4742-8F8F-2274478CE558}">
      <dgm:prSet phldrT="[Text]" phldr="0"/>
      <dgm:spPr/>
      <dgm:t>
        <a:bodyPr/>
        <a:lstStyle/>
        <a:p>
          <a:pPr>
            <a:defRPr b="1"/>
          </a:pPr>
          <a:r>
            <a:rPr lang="en-US" b="1">
              <a:latin typeface="Georgia" panose="02040502050405020303" pitchFamily="18" charset="0"/>
            </a:rPr>
            <a:t>Summer 2023</a:t>
          </a:r>
        </a:p>
      </dgm:t>
    </dgm:pt>
    <dgm:pt modelId="{E228A4E7-40FD-4715-8118-41CE2F05A898}" type="parTrans" cxnId="{14FC0AB6-CF1A-43B8-B22E-BCD215636C6F}">
      <dgm:prSet/>
      <dgm:spPr/>
      <dgm:t>
        <a:bodyPr/>
        <a:lstStyle/>
        <a:p>
          <a:endParaRPr lang="en-US">
            <a:latin typeface="Georgia" panose="02040502050405020303" pitchFamily="18" charset="0"/>
          </a:endParaRPr>
        </a:p>
      </dgm:t>
    </dgm:pt>
    <dgm:pt modelId="{3D30A5DA-88DA-40F6-92B1-CD418C8D0D3D}" type="sibTrans" cxnId="{14FC0AB6-CF1A-43B8-B22E-BCD215636C6F}">
      <dgm:prSet/>
      <dgm:spPr/>
      <dgm:t>
        <a:bodyPr/>
        <a:lstStyle/>
        <a:p>
          <a:endParaRPr lang="en-US">
            <a:latin typeface="Georgia" panose="02040502050405020303" pitchFamily="18" charset="0"/>
          </a:endParaRPr>
        </a:p>
      </dgm:t>
    </dgm:pt>
    <dgm:pt modelId="{12E2CEF6-3CBF-43DA-9287-8F5E7D7CF7D4}">
      <dgm:prSet phldrT="[Text]" phldr="0"/>
      <dgm:spPr/>
      <dgm:t>
        <a:bodyPr/>
        <a:lstStyle/>
        <a:p>
          <a:r>
            <a:rPr lang="en-US" b="0">
              <a:latin typeface="Georgia" panose="02040502050405020303" pitchFamily="18" charset="0"/>
            </a:rPr>
            <a:t>Practice Year 2 profiles finalized based on measurements from 2022-2023 year.</a:t>
          </a:r>
        </a:p>
      </dgm:t>
    </dgm:pt>
    <dgm:pt modelId="{1C6E49E8-D44A-46AB-A206-6D9F3F931343}" type="parTrans" cxnId="{89551642-8DEB-4335-8FFA-E63AEB94400D}">
      <dgm:prSet/>
      <dgm:spPr/>
      <dgm:t>
        <a:bodyPr/>
        <a:lstStyle/>
        <a:p>
          <a:endParaRPr lang="en-US">
            <a:latin typeface="Georgia" panose="02040502050405020303" pitchFamily="18" charset="0"/>
          </a:endParaRPr>
        </a:p>
      </dgm:t>
    </dgm:pt>
    <dgm:pt modelId="{F1498968-5CE2-4EC2-95F7-03D28F9A8592}" type="sibTrans" cxnId="{89551642-8DEB-4335-8FFA-E63AEB94400D}">
      <dgm:prSet/>
      <dgm:spPr/>
      <dgm:t>
        <a:bodyPr/>
        <a:lstStyle/>
        <a:p>
          <a:endParaRPr lang="en-US">
            <a:latin typeface="Georgia" panose="02040502050405020303" pitchFamily="18" charset="0"/>
          </a:endParaRPr>
        </a:p>
      </dgm:t>
    </dgm:pt>
    <dgm:pt modelId="{C91E65D4-DFF0-492E-BB1F-2B5466FDBED5}">
      <dgm:prSet phldrT="[Text]" phldr="0"/>
      <dgm:spPr/>
      <dgm:t>
        <a:bodyPr/>
        <a:lstStyle/>
        <a:p>
          <a:pPr>
            <a:defRPr b="1"/>
          </a:pPr>
          <a:r>
            <a:rPr lang="en-US">
              <a:latin typeface="Georgia" panose="02040502050405020303" pitchFamily="18" charset="0"/>
            </a:rPr>
            <a:t>Winter - Spring 2024</a:t>
          </a:r>
        </a:p>
      </dgm:t>
    </dgm:pt>
    <dgm:pt modelId="{BD96AD78-7317-4DD6-8711-58D8CE752284}" type="parTrans" cxnId="{C648355C-DD90-4F1E-B6D7-4B6052CAF98B}">
      <dgm:prSet/>
      <dgm:spPr/>
      <dgm:t>
        <a:bodyPr/>
        <a:lstStyle/>
        <a:p>
          <a:endParaRPr lang="en-US">
            <a:latin typeface="Georgia" panose="02040502050405020303" pitchFamily="18" charset="0"/>
          </a:endParaRPr>
        </a:p>
      </dgm:t>
    </dgm:pt>
    <dgm:pt modelId="{5776AE04-B4A4-4AAE-9991-32394535242F}" type="sibTrans" cxnId="{C648355C-DD90-4F1E-B6D7-4B6052CAF98B}">
      <dgm:prSet/>
      <dgm:spPr/>
      <dgm:t>
        <a:bodyPr/>
        <a:lstStyle/>
        <a:p>
          <a:endParaRPr lang="en-US">
            <a:latin typeface="Georgia" panose="02040502050405020303" pitchFamily="18" charset="0"/>
          </a:endParaRPr>
        </a:p>
      </dgm:t>
    </dgm:pt>
    <dgm:pt modelId="{4EC0F68C-3DCB-4087-ACB7-6FF0C26EFC6B}">
      <dgm:prSet phldrT="[Text]" phldr="0"/>
      <dgm:spPr/>
      <dgm:t>
        <a:bodyPr/>
        <a:lstStyle/>
        <a:p>
          <a:r>
            <a:rPr lang="en-US" b="0">
              <a:latin typeface="Georgia" panose="02040502050405020303" pitchFamily="18" charset="0"/>
            </a:rPr>
            <a:t>New VQB5 Website developed; Mock-ups of Quality Profiles shared with families and the field for feedback; BOE to approve final profile.</a:t>
          </a:r>
        </a:p>
      </dgm:t>
    </dgm:pt>
    <dgm:pt modelId="{D38DA5A8-3351-428F-8E1D-5EB4DAD4C97C}" type="parTrans" cxnId="{601E29A3-2831-4209-8A13-4F23653BEC62}">
      <dgm:prSet/>
      <dgm:spPr/>
      <dgm:t>
        <a:bodyPr/>
        <a:lstStyle/>
        <a:p>
          <a:endParaRPr lang="en-US">
            <a:latin typeface="Georgia" panose="02040502050405020303" pitchFamily="18" charset="0"/>
          </a:endParaRPr>
        </a:p>
      </dgm:t>
    </dgm:pt>
    <dgm:pt modelId="{574B27F7-0E73-4273-95DF-6B4EBC1556B2}" type="sibTrans" cxnId="{601E29A3-2831-4209-8A13-4F23653BEC62}">
      <dgm:prSet/>
      <dgm:spPr/>
      <dgm:t>
        <a:bodyPr/>
        <a:lstStyle/>
        <a:p>
          <a:endParaRPr lang="en-US">
            <a:latin typeface="Georgia" panose="02040502050405020303" pitchFamily="18" charset="0"/>
          </a:endParaRPr>
        </a:p>
      </dgm:t>
    </dgm:pt>
    <dgm:pt modelId="{CF306E2A-B582-4CBD-9369-E2A0EC62CCDF}">
      <dgm:prSet phldr="0"/>
      <dgm:spPr/>
      <dgm:t>
        <a:bodyPr/>
        <a:lstStyle/>
        <a:p>
          <a:pPr>
            <a:defRPr b="1"/>
          </a:pPr>
          <a:r>
            <a:rPr lang="en-US" b="1">
              <a:latin typeface="Georgia" panose="02040502050405020303" pitchFamily="18" charset="0"/>
            </a:rPr>
            <a:t>Summer</a:t>
          </a:r>
          <a:r>
            <a:rPr lang="en-US" b="0">
              <a:latin typeface="Georgia" panose="02040502050405020303" pitchFamily="18" charset="0"/>
            </a:rPr>
            <a:t> </a:t>
          </a:r>
          <a:r>
            <a:rPr lang="en-US" b="1">
              <a:latin typeface="Georgia" panose="02040502050405020303" pitchFamily="18" charset="0"/>
            </a:rPr>
            <a:t>2024</a:t>
          </a:r>
        </a:p>
      </dgm:t>
    </dgm:pt>
    <dgm:pt modelId="{96808BC7-FD27-48A4-B36E-F03117E20460}" type="parTrans" cxnId="{C4210E65-FDCB-41BC-A889-85AD51FC9F31}">
      <dgm:prSet/>
      <dgm:spPr/>
      <dgm:t>
        <a:bodyPr/>
        <a:lstStyle/>
        <a:p>
          <a:endParaRPr lang="en-US">
            <a:latin typeface="Georgia" panose="02040502050405020303" pitchFamily="18" charset="0"/>
          </a:endParaRPr>
        </a:p>
      </dgm:t>
    </dgm:pt>
    <dgm:pt modelId="{A785E6EA-384F-40DC-BC92-A8011DEB9FE8}" type="sibTrans" cxnId="{C4210E65-FDCB-41BC-A889-85AD51FC9F31}">
      <dgm:prSet/>
      <dgm:spPr/>
      <dgm:t>
        <a:bodyPr/>
        <a:lstStyle/>
        <a:p>
          <a:endParaRPr lang="en-US">
            <a:latin typeface="Georgia" panose="02040502050405020303" pitchFamily="18" charset="0"/>
          </a:endParaRPr>
        </a:p>
      </dgm:t>
    </dgm:pt>
    <dgm:pt modelId="{86A9006A-21A3-4A0C-9EE8-1B241956C666}">
      <dgm:prSet phldr="0"/>
      <dgm:spPr/>
      <dgm:t>
        <a:bodyPr/>
        <a:lstStyle/>
        <a:p>
          <a:pPr>
            <a:defRPr b="1"/>
          </a:pPr>
          <a:r>
            <a:rPr lang="en-US" b="1">
              <a:latin typeface="Georgia" panose="02040502050405020303" pitchFamily="18" charset="0"/>
            </a:rPr>
            <a:t>Fall</a:t>
          </a:r>
          <a:r>
            <a:rPr lang="en-US" b="0">
              <a:latin typeface="Georgia" panose="02040502050405020303" pitchFamily="18" charset="0"/>
            </a:rPr>
            <a:t> </a:t>
          </a:r>
          <a:r>
            <a:rPr lang="en-US" b="1">
              <a:latin typeface="Georgia" panose="02040502050405020303" pitchFamily="18" charset="0"/>
            </a:rPr>
            <a:t>2024</a:t>
          </a:r>
        </a:p>
      </dgm:t>
    </dgm:pt>
    <dgm:pt modelId="{9D7496AC-6580-45B7-BE00-C1EF0155EE0A}" type="parTrans" cxnId="{7043DA2B-F087-4080-8E27-CA8131DEC6D4}">
      <dgm:prSet/>
      <dgm:spPr/>
      <dgm:t>
        <a:bodyPr/>
        <a:lstStyle/>
        <a:p>
          <a:endParaRPr lang="en-US">
            <a:latin typeface="Georgia" panose="02040502050405020303" pitchFamily="18" charset="0"/>
          </a:endParaRPr>
        </a:p>
      </dgm:t>
    </dgm:pt>
    <dgm:pt modelId="{991717A0-494B-433F-B971-57CFC3124D54}" type="sibTrans" cxnId="{7043DA2B-F087-4080-8E27-CA8131DEC6D4}">
      <dgm:prSet/>
      <dgm:spPr/>
      <dgm:t>
        <a:bodyPr/>
        <a:lstStyle/>
        <a:p>
          <a:endParaRPr lang="en-US">
            <a:latin typeface="Georgia" panose="02040502050405020303" pitchFamily="18" charset="0"/>
          </a:endParaRPr>
        </a:p>
      </dgm:t>
    </dgm:pt>
    <dgm:pt modelId="{C39FBA9B-C182-4B10-A28A-33ACCFA06AD7}">
      <dgm:prSet phldr="0"/>
      <dgm:spPr/>
      <dgm:t>
        <a:bodyPr/>
        <a:lstStyle/>
        <a:p>
          <a:r>
            <a:rPr lang="en-US" b="0">
              <a:latin typeface="Georgia" panose="02040502050405020303" pitchFamily="18" charset="0"/>
            </a:rPr>
            <a:t>Quality Profiles posted publicly on new VQB5 website.</a:t>
          </a:r>
        </a:p>
      </dgm:t>
    </dgm:pt>
    <dgm:pt modelId="{4112529F-8B68-44CB-ADFD-B5453C06F24A}" type="parTrans" cxnId="{EC325699-CBE2-4B0F-8B70-76C4AB0CA54A}">
      <dgm:prSet/>
      <dgm:spPr/>
      <dgm:t>
        <a:bodyPr/>
        <a:lstStyle/>
        <a:p>
          <a:endParaRPr lang="en-US">
            <a:latin typeface="Georgia" panose="02040502050405020303" pitchFamily="18" charset="0"/>
          </a:endParaRPr>
        </a:p>
      </dgm:t>
    </dgm:pt>
    <dgm:pt modelId="{63A8E93A-DF95-474E-BBCB-1E771B9DE507}" type="sibTrans" cxnId="{EC325699-CBE2-4B0F-8B70-76C4AB0CA54A}">
      <dgm:prSet/>
      <dgm:spPr/>
      <dgm:t>
        <a:bodyPr/>
        <a:lstStyle/>
        <a:p>
          <a:endParaRPr lang="en-US">
            <a:latin typeface="Georgia" panose="02040502050405020303" pitchFamily="18" charset="0"/>
          </a:endParaRPr>
        </a:p>
      </dgm:t>
    </dgm:pt>
    <dgm:pt modelId="{6010FB77-C3F7-4924-817E-DAEC9B240385}">
      <dgm:prSet phldr="0"/>
      <dgm:spPr/>
      <dgm:t>
        <a:bodyPr/>
        <a:lstStyle/>
        <a:p>
          <a:r>
            <a:rPr lang="en-US" b="0">
              <a:latin typeface="Georgia" panose="02040502050405020303" pitchFamily="18" charset="0"/>
            </a:rPr>
            <a:t>Profiles finalized based on measurements from 2023-2024 program year.</a:t>
          </a:r>
        </a:p>
      </dgm:t>
    </dgm:pt>
    <dgm:pt modelId="{7DA7A43C-AEEA-4CA4-B351-3F3EA5DCDF65}" type="parTrans" cxnId="{AD156166-B95F-46DC-8485-E8C7D23E0601}">
      <dgm:prSet/>
      <dgm:spPr/>
      <dgm:t>
        <a:bodyPr/>
        <a:lstStyle/>
        <a:p>
          <a:endParaRPr lang="en-US">
            <a:latin typeface="Georgia" panose="02040502050405020303" pitchFamily="18" charset="0"/>
          </a:endParaRPr>
        </a:p>
      </dgm:t>
    </dgm:pt>
    <dgm:pt modelId="{2B2461A2-0025-4E84-A52A-DB1E9B8834E2}" type="sibTrans" cxnId="{AD156166-B95F-46DC-8485-E8C7D23E0601}">
      <dgm:prSet/>
      <dgm:spPr/>
      <dgm:t>
        <a:bodyPr/>
        <a:lstStyle/>
        <a:p>
          <a:endParaRPr lang="en-US">
            <a:latin typeface="Georgia" panose="02040502050405020303" pitchFamily="18" charset="0"/>
          </a:endParaRPr>
        </a:p>
      </dgm:t>
    </dgm:pt>
    <dgm:pt modelId="{2CED6F32-3F6B-4100-910C-F12603A87FB8}">
      <dgm:prSet phldr="0"/>
      <dgm:spPr/>
      <dgm:t>
        <a:bodyPr/>
        <a:lstStyle/>
        <a:p>
          <a:pPr>
            <a:defRPr b="1"/>
          </a:pPr>
          <a:r>
            <a:rPr lang="en-US">
              <a:latin typeface="Georgia" panose="02040502050405020303" pitchFamily="18" charset="0"/>
            </a:rPr>
            <a:t>Fall 2023  </a:t>
          </a:r>
        </a:p>
      </dgm:t>
    </dgm:pt>
    <dgm:pt modelId="{DF610447-79D3-4386-BA01-03EC2478B2DF}" type="parTrans" cxnId="{22AD8686-5112-407F-9E7E-411CDC297B41}">
      <dgm:prSet/>
      <dgm:spPr/>
      <dgm:t>
        <a:bodyPr/>
        <a:lstStyle/>
        <a:p>
          <a:endParaRPr lang="en-US">
            <a:latin typeface="Georgia" panose="02040502050405020303" pitchFamily="18" charset="0"/>
          </a:endParaRPr>
        </a:p>
      </dgm:t>
    </dgm:pt>
    <dgm:pt modelId="{A6E3AABB-0136-484B-A93B-AA823D714FAA}" type="sibTrans" cxnId="{22AD8686-5112-407F-9E7E-411CDC297B41}">
      <dgm:prSet/>
      <dgm:spPr/>
      <dgm:t>
        <a:bodyPr/>
        <a:lstStyle/>
        <a:p>
          <a:endParaRPr lang="en-US">
            <a:latin typeface="Georgia" panose="02040502050405020303" pitchFamily="18" charset="0"/>
          </a:endParaRPr>
        </a:p>
      </dgm:t>
    </dgm:pt>
    <dgm:pt modelId="{6AE058DD-53C9-4904-9DA0-02B03B0AE3ED}">
      <dgm:prSet phldr="0"/>
      <dgm:spPr/>
      <dgm:t>
        <a:bodyPr/>
        <a:lstStyle/>
        <a:p>
          <a:r>
            <a:rPr lang="en-US" b="0" dirty="0">
              <a:latin typeface="Georgia" panose="02040502050405020303" pitchFamily="18" charset="0"/>
            </a:rPr>
            <a:t>PY2 profiles shared privately with sites. Sites will have opportunity to provide feedback.</a:t>
          </a:r>
        </a:p>
      </dgm:t>
    </dgm:pt>
    <dgm:pt modelId="{CD672EB6-9938-4BDC-978A-1EFD3799A809}" type="parTrans" cxnId="{8CDF184D-4690-47E5-BD65-950B847BB972}">
      <dgm:prSet/>
      <dgm:spPr/>
      <dgm:t>
        <a:bodyPr/>
        <a:lstStyle/>
        <a:p>
          <a:endParaRPr lang="en-US">
            <a:latin typeface="Georgia" panose="02040502050405020303" pitchFamily="18" charset="0"/>
          </a:endParaRPr>
        </a:p>
      </dgm:t>
    </dgm:pt>
    <dgm:pt modelId="{6FB70F1A-EB58-4430-9CB1-BC954380FB61}" type="sibTrans" cxnId="{8CDF184D-4690-47E5-BD65-950B847BB972}">
      <dgm:prSet/>
      <dgm:spPr/>
      <dgm:t>
        <a:bodyPr/>
        <a:lstStyle/>
        <a:p>
          <a:endParaRPr lang="en-US">
            <a:latin typeface="Georgia" panose="02040502050405020303" pitchFamily="18" charset="0"/>
          </a:endParaRPr>
        </a:p>
      </dgm:t>
    </dgm:pt>
    <dgm:pt modelId="{F573B71A-6061-4B85-8BA4-CE4C90C2CB1F}">
      <dgm:prSet phldr="0"/>
      <dgm:spPr/>
      <dgm:t>
        <a:bodyPr/>
        <a:lstStyle/>
        <a:p>
          <a:r>
            <a:rPr lang="en-US" b="0">
              <a:latin typeface="Georgia" panose="02040502050405020303" pitchFamily="18" charset="0"/>
            </a:rPr>
            <a:t>VDOE will inform families about VQB5 Quality Profiles.</a:t>
          </a:r>
        </a:p>
      </dgm:t>
    </dgm:pt>
    <dgm:pt modelId="{5CAC738A-0777-4201-A296-11D93375FEAC}" type="parTrans" cxnId="{412E2F53-44A0-4510-8B38-34AD16265B69}">
      <dgm:prSet/>
      <dgm:spPr/>
      <dgm:t>
        <a:bodyPr/>
        <a:lstStyle/>
        <a:p>
          <a:endParaRPr lang="en-US">
            <a:latin typeface="Georgia" panose="02040502050405020303" pitchFamily="18" charset="0"/>
          </a:endParaRPr>
        </a:p>
      </dgm:t>
    </dgm:pt>
    <dgm:pt modelId="{88EB285C-9A0D-4BC0-86F9-6657921598B5}" type="sibTrans" cxnId="{412E2F53-44A0-4510-8B38-34AD16265B69}">
      <dgm:prSet/>
      <dgm:spPr/>
      <dgm:t>
        <a:bodyPr/>
        <a:lstStyle/>
        <a:p>
          <a:endParaRPr lang="en-US">
            <a:latin typeface="Georgia" panose="02040502050405020303" pitchFamily="18" charset="0"/>
          </a:endParaRPr>
        </a:p>
      </dgm:t>
    </dgm:pt>
    <dgm:pt modelId="{9DF93376-A231-4C7F-93C5-4995076B186B}" type="pres">
      <dgm:prSet presAssocID="{ACEBAABE-AF6C-4F30-9ECF-0CCB286ED1F4}" presName="root" presStyleCnt="0">
        <dgm:presLayoutVars>
          <dgm:chMax/>
          <dgm:chPref/>
          <dgm:animLvl val="lvl"/>
        </dgm:presLayoutVars>
      </dgm:prSet>
      <dgm:spPr/>
    </dgm:pt>
    <dgm:pt modelId="{B6F4126C-1719-4BD9-8572-D1520BBA4163}" type="pres">
      <dgm:prSet presAssocID="{ACEBAABE-AF6C-4F30-9ECF-0CCB286ED1F4}"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D594CFE8-C948-408D-9735-0DD114C35BD3}" type="pres">
      <dgm:prSet presAssocID="{ACEBAABE-AF6C-4F30-9ECF-0CCB286ED1F4}" presName="nodes" presStyleCnt="0">
        <dgm:presLayoutVars>
          <dgm:chMax/>
          <dgm:chPref/>
          <dgm:animLvl val="lvl"/>
        </dgm:presLayoutVars>
      </dgm:prSet>
      <dgm:spPr/>
    </dgm:pt>
    <dgm:pt modelId="{27836769-1CE3-4A6C-ACC2-20A739793DDB}" type="pres">
      <dgm:prSet presAssocID="{56E077A3-8641-463F-A202-A61887E7B89D}" presName="composite" presStyleCnt="0"/>
      <dgm:spPr/>
    </dgm:pt>
    <dgm:pt modelId="{B33A0B55-7604-4334-BB85-C74A482FAEBF}" type="pres">
      <dgm:prSet presAssocID="{56E077A3-8641-463F-A202-A61887E7B89D}" presName="L1TextContainer" presStyleLbl="revTx" presStyleIdx="0" presStyleCnt="6">
        <dgm:presLayoutVars>
          <dgm:chMax val="1"/>
          <dgm:chPref val="1"/>
          <dgm:bulletEnabled val="1"/>
        </dgm:presLayoutVars>
      </dgm:prSet>
      <dgm:spPr/>
    </dgm:pt>
    <dgm:pt modelId="{9A2A9221-5B4C-417A-9B77-D1A50537BE8F}" type="pres">
      <dgm:prSet presAssocID="{56E077A3-8641-463F-A202-A61887E7B89D}" presName="L2TextContainerWrapper" presStyleCnt="0">
        <dgm:presLayoutVars>
          <dgm:chMax val="0"/>
          <dgm:chPref val="0"/>
          <dgm:bulletEnabled val="1"/>
        </dgm:presLayoutVars>
      </dgm:prSet>
      <dgm:spPr/>
    </dgm:pt>
    <dgm:pt modelId="{0DC4CF84-660B-480D-BE7B-1B57DDFB0C40}" type="pres">
      <dgm:prSet presAssocID="{56E077A3-8641-463F-A202-A61887E7B89D}" presName="L2TextContainer" presStyleLbl="bgAcc1" presStyleIdx="0" presStyleCnt="6"/>
      <dgm:spPr/>
    </dgm:pt>
    <dgm:pt modelId="{ABB5C5A5-3C58-4201-824C-C3B5D3CAEDB4}" type="pres">
      <dgm:prSet presAssocID="{56E077A3-8641-463F-A202-A61887E7B89D}" presName="FlexibleEmptyPlaceHolder" presStyleCnt="0"/>
      <dgm:spPr/>
    </dgm:pt>
    <dgm:pt modelId="{A1F71696-845B-4AC6-A5FB-DA3AEF240355}" type="pres">
      <dgm:prSet presAssocID="{56E077A3-8641-463F-A202-A61887E7B89D}" presName="ConnectLine" presStyleLbl="sibTrans1D1" presStyleIdx="0" presStyleCnt="6"/>
      <dgm:spPr>
        <a:noFill/>
        <a:ln w="9525" cap="flat" cmpd="sng" algn="ctr">
          <a:solidFill>
            <a:schemeClr val="accent1">
              <a:hueOff val="0"/>
              <a:satOff val="0"/>
              <a:lumOff val="0"/>
              <a:alphaOff val="0"/>
            </a:schemeClr>
          </a:solidFill>
          <a:prstDash val="dash"/>
        </a:ln>
        <a:effectLst/>
      </dgm:spPr>
    </dgm:pt>
    <dgm:pt modelId="{E1AB094C-9724-43D7-A623-7883B07383D6}" type="pres">
      <dgm:prSet presAssocID="{56E077A3-8641-463F-A202-A61887E7B89D}" presName="ConnectorPoint" presStyleLbl="alignNode1" presStyleIdx="0" presStyleCnt="6"/>
      <dgm:spPr/>
    </dgm:pt>
    <dgm:pt modelId="{04DB9849-6757-4673-B140-257808F03D5C}" type="pres">
      <dgm:prSet presAssocID="{56E077A3-8641-463F-A202-A61887E7B89D}" presName="EmptyPlaceHolder" presStyleCnt="0"/>
      <dgm:spPr/>
    </dgm:pt>
    <dgm:pt modelId="{E6B82B19-4365-4356-A898-BD759FC509B8}" type="pres">
      <dgm:prSet presAssocID="{6E6FC013-3093-41A2-8AB1-909DFD1A1096}" presName="spaceBetweenRectangles" presStyleCnt="0"/>
      <dgm:spPr/>
    </dgm:pt>
    <dgm:pt modelId="{194E5278-3C82-45A9-8482-F6E8BC067EB9}" type="pres">
      <dgm:prSet presAssocID="{98CBCCBE-B535-4742-8F8F-2274478CE558}" presName="composite" presStyleCnt="0"/>
      <dgm:spPr/>
    </dgm:pt>
    <dgm:pt modelId="{E96D6D49-4B76-40EA-80E4-27DF088A313F}" type="pres">
      <dgm:prSet presAssocID="{98CBCCBE-B535-4742-8F8F-2274478CE558}" presName="L1TextContainer" presStyleLbl="revTx" presStyleIdx="1" presStyleCnt="6">
        <dgm:presLayoutVars>
          <dgm:chMax val="1"/>
          <dgm:chPref val="1"/>
          <dgm:bulletEnabled val="1"/>
        </dgm:presLayoutVars>
      </dgm:prSet>
      <dgm:spPr/>
    </dgm:pt>
    <dgm:pt modelId="{6482F8AF-7288-47B9-8B99-78FAF31C83E6}" type="pres">
      <dgm:prSet presAssocID="{98CBCCBE-B535-4742-8F8F-2274478CE558}" presName="L2TextContainerWrapper" presStyleCnt="0">
        <dgm:presLayoutVars>
          <dgm:chMax val="0"/>
          <dgm:chPref val="0"/>
          <dgm:bulletEnabled val="1"/>
        </dgm:presLayoutVars>
      </dgm:prSet>
      <dgm:spPr/>
    </dgm:pt>
    <dgm:pt modelId="{F96BCDF2-A54C-4C0E-97DA-54D9F2ED4B87}" type="pres">
      <dgm:prSet presAssocID="{98CBCCBE-B535-4742-8F8F-2274478CE558}" presName="L2TextContainer" presStyleLbl="bgAcc1" presStyleIdx="1" presStyleCnt="6"/>
      <dgm:spPr/>
    </dgm:pt>
    <dgm:pt modelId="{2A0D1916-D2E5-426A-9064-85C3EE01AA72}" type="pres">
      <dgm:prSet presAssocID="{98CBCCBE-B535-4742-8F8F-2274478CE558}" presName="FlexibleEmptyPlaceHolder" presStyleCnt="0"/>
      <dgm:spPr/>
    </dgm:pt>
    <dgm:pt modelId="{1A56110E-90B7-493A-B293-019D83974450}" type="pres">
      <dgm:prSet presAssocID="{98CBCCBE-B535-4742-8F8F-2274478CE558}" presName="ConnectLine" presStyleLbl="sibTrans1D1" presStyleIdx="1" presStyleCnt="6"/>
      <dgm:spPr>
        <a:noFill/>
        <a:ln w="9525" cap="flat" cmpd="sng" algn="ctr">
          <a:solidFill>
            <a:schemeClr val="accent1">
              <a:hueOff val="0"/>
              <a:satOff val="0"/>
              <a:lumOff val="0"/>
              <a:alphaOff val="0"/>
            </a:schemeClr>
          </a:solidFill>
          <a:prstDash val="dash"/>
        </a:ln>
        <a:effectLst/>
      </dgm:spPr>
    </dgm:pt>
    <dgm:pt modelId="{AF3543FB-195F-4BF7-BA59-ACC152807B90}" type="pres">
      <dgm:prSet presAssocID="{98CBCCBE-B535-4742-8F8F-2274478CE558}" presName="ConnectorPoint" presStyleLbl="alignNode1" presStyleIdx="1" presStyleCnt="6"/>
      <dgm:spPr/>
    </dgm:pt>
    <dgm:pt modelId="{04812509-FF20-4FA7-AD54-7BD128CB392C}" type="pres">
      <dgm:prSet presAssocID="{98CBCCBE-B535-4742-8F8F-2274478CE558}" presName="EmptyPlaceHolder" presStyleCnt="0"/>
      <dgm:spPr/>
    </dgm:pt>
    <dgm:pt modelId="{1A1C7DA8-5280-4675-AC2D-57EE5C046E63}" type="pres">
      <dgm:prSet presAssocID="{3D30A5DA-88DA-40F6-92B1-CD418C8D0D3D}" presName="spaceBetweenRectangles" presStyleCnt="0"/>
      <dgm:spPr/>
    </dgm:pt>
    <dgm:pt modelId="{843569B0-F0D9-42EA-B921-02A5225E7B9B}" type="pres">
      <dgm:prSet presAssocID="{2CED6F32-3F6B-4100-910C-F12603A87FB8}" presName="composite" presStyleCnt="0"/>
      <dgm:spPr/>
    </dgm:pt>
    <dgm:pt modelId="{5ED44176-5369-4095-BD97-92F8070E65FA}" type="pres">
      <dgm:prSet presAssocID="{2CED6F32-3F6B-4100-910C-F12603A87FB8}" presName="L1TextContainer" presStyleLbl="revTx" presStyleIdx="2" presStyleCnt="6">
        <dgm:presLayoutVars>
          <dgm:chMax val="1"/>
          <dgm:chPref val="1"/>
          <dgm:bulletEnabled val="1"/>
        </dgm:presLayoutVars>
      </dgm:prSet>
      <dgm:spPr/>
    </dgm:pt>
    <dgm:pt modelId="{DCD617D1-608C-4A05-81F1-483785C4DAEE}" type="pres">
      <dgm:prSet presAssocID="{2CED6F32-3F6B-4100-910C-F12603A87FB8}" presName="L2TextContainerWrapper" presStyleCnt="0">
        <dgm:presLayoutVars>
          <dgm:chMax val="0"/>
          <dgm:chPref val="0"/>
          <dgm:bulletEnabled val="1"/>
        </dgm:presLayoutVars>
      </dgm:prSet>
      <dgm:spPr/>
    </dgm:pt>
    <dgm:pt modelId="{6DAD765E-2DCA-471B-9BD5-56D5CD0BA294}" type="pres">
      <dgm:prSet presAssocID="{2CED6F32-3F6B-4100-910C-F12603A87FB8}" presName="L2TextContainer" presStyleLbl="bgAcc1" presStyleIdx="2" presStyleCnt="6"/>
      <dgm:spPr/>
    </dgm:pt>
    <dgm:pt modelId="{CD2D868E-76AF-4D28-B582-C9450AB64618}" type="pres">
      <dgm:prSet presAssocID="{2CED6F32-3F6B-4100-910C-F12603A87FB8}" presName="FlexibleEmptyPlaceHolder" presStyleCnt="0"/>
      <dgm:spPr/>
    </dgm:pt>
    <dgm:pt modelId="{EAB0A03C-91E8-4C7E-87AB-39C6F11E6F54}" type="pres">
      <dgm:prSet presAssocID="{2CED6F32-3F6B-4100-910C-F12603A87FB8}" presName="ConnectLine" presStyleLbl="sibTrans1D1" presStyleIdx="2" presStyleCnt="6"/>
      <dgm:spPr>
        <a:noFill/>
        <a:ln w="9525" cap="flat" cmpd="sng" algn="ctr">
          <a:solidFill>
            <a:schemeClr val="accent1">
              <a:hueOff val="0"/>
              <a:satOff val="0"/>
              <a:lumOff val="0"/>
              <a:alphaOff val="0"/>
            </a:schemeClr>
          </a:solidFill>
          <a:prstDash val="dash"/>
        </a:ln>
        <a:effectLst/>
      </dgm:spPr>
    </dgm:pt>
    <dgm:pt modelId="{CF01F38E-3062-47A8-8DD9-CB26B7761BCD}" type="pres">
      <dgm:prSet presAssocID="{2CED6F32-3F6B-4100-910C-F12603A87FB8}" presName="ConnectorPoint" presStyleLbl="alignNode1" presStyleIdx="2" presStyleCnt="6"/>
      <dgm:spPr/>
    </dgm:pt>
    <dgm:pt modelId="{26CD2D87-1A08-4D19-A6F7-349F29A9C0D1}" type="pres">
      <dgm:prSet presAssocID="{2CED6F32-3F6B-4100-910C-F12603A87FB8}" presName="EmptyPlaceHolder" presStyleCnt="0"/>
      <dgm:spPr/>
    </dgm:pt>
    <dgm:pt modelId="{E2A0DD4F-5E6D-4C78-864B-6854A2B66850}" type="pres">
      <dgm:prSet presAssocID="{A6E3AABB-0136-484B-A93B-AA823D714FAA}" presName="spaceBetweenRectangles" presStyleCnt="0"/>
      <dgm:spPr/>
    </dgm:pt>
    <dgm:pt modelId="{57FDAED8-C2C8-4405-A89D-3B76AB48D2C9}" type="pres">
      <dgm:prSet presAssocID="{C91E65D4-DFF0-492E-BB1F-2B5466FDBED5}" presName="composite" presStyleCnt="0"/>
      <dgm:spPr/>
    </dgm:pt>
    <dgm:pt modelId="{323A7307-3F3D-41CC-AAE4-EF733EF3CF1C}" type="pres">
      <dgm:prSet presAssocID="{C91E65D4-DFF0-492E-BB1F-2B5466FDBED5}" presName="L1TextContainer" presStyleLbl="revTx" presStyleIdx="3" presStyleCnt="6">
        <dgm:presLayoutVars>
          <dgm:chMax val="1"/>
          <dgm:chPref val="1"/>
          <dgm:bulletEnabled val="1"/>
        </dgm:presLayoutVars>
      </dgm:prSet>
      <dgm:spPr/>
    </dgm:pt>
    <dgm:pt modelId="{9DF19913-436E-4504-B379-2DDEBDEF9175}" type="pres">
      <dgm:prSet presAssocID="{C91E65D4-DFF0-492E-BB1F-2B5466FDBED5}" presName="L2TextContainerWrapper" presStyleCnt="0">
        <dgm:presLayoutVars>
          <dgm:chMax val="0"/>
          <dgm:chPref val="0"/>
          <dgm:bulletEnabled val="1"/>
        </dgm:presLayoutVars>
      </dgm:prSet>
      <dgm:spPr/>
    </dgm:pt>
    <dgm:pt modelId="{6A5654C0-8EE6-4A29-9620-64B8B23DA0E9}" type="pres">
      <dgm:prSet presAssocID="{C91E65D4-DFF0-492E-BB1F-2B5466FDBED5}" presName="L2TextContainer" presStyleLbl="bgAcc1" presStyleIdx="3" presStyleCnt="6"/>
      <dgm:spPr/>
    </dgm:pt>
    <dgm:pt modelId="{970322E1-BBDE-4545-8ACE-F37751C134A7}" type="pres">
      <dgm:prSet presAssocID="{C91E65D4-DFF0-492E-BB1F-2B5466FDBED5}" presName="FlexibleEmptyPlaceHolder" presStyleCnt="0"/>
      <dgm:spPr/>
    </dgm:pt>
    <dgm:pt modelId="{A21B068F-6596-4EAC-BF87-0E6FE59043A2}" type="pres">
      <dgm:prSet presAssocID="{C91E65D4-DFF0-492E-BB1F-2B5466FDBED5}" presName="ConnectLine" presStyleLbl="sibTrans1D1" presStyleIdx="3" presStyleCnt="6"/>
      <dgm:spPr>
        <a:noFill/>
        <a:ln w="9525" cap="flat" cmpd="sng" algn="ctr">
          <a:solidFill>
            <a:schemeClr val="accent1">
              <a:hueOff val="0"/>
              <a:satOff val="0"/>
              <a:lumOff val="0"/>
              <a:alphaOff val="0"/>
            </a:schemeClr>
          </a:solidFill>
          <a:prstDash val="dash"/>
        </a:ln>
        <a:effectLst/>
      </dgm:spPr>
    </dgm:pt>
    <dgm:pt modelId="{C1EACF4E-5C6E-457F-8D7A-FE6C0791AA20}" type="pres">
      <dgm:prSet presAssocID="{C91E65D4-DFF0-492E-BB1F-2B5466FDBED5}" presName="ConnectorPoint" presStyleLbl="alignNode1" presStyleIdx="3" presStyleCnt="6"/>
      <dgm:spPr/>
    </dgm:pt>
    <dgm:pt modelId="{7D5F985B-D41F-4DAD-9709-36410E8857AE}" type="pres">
      <dgm:prSet presAssocID="{C91E65D4-DFF0-492E-BB1F-2B5466FDBED5}" presName="EmptyPlaceHolder" presStyleCnt="0"/>
      <dgm:spPr/>
    </dgm:pt>
    <dgm:pt modelId="{C72E5AE0-E7F2-4B83-8839-FB6BF03889EA}" type="pres">
      <dgm:prSet presAssocID="{5776AE04-B4A4-4AAE-9991-32394535242F}" presName="spaceBetweenRectangles" presStyleCnt="0"/>
      <dgm:spPr/>
    </dgm:pt>
    <dgm:pt modelId="{F7DAD497-5C79-472E-B382-7184A62DFED1}" type="pres">
      <dgm:prSet presAssocID="{CF306E2A-B582-4CBD-9369-E2A0EC62CCDF}" presName="composite" presStyleCnt="0"/>
      <dgm:spPr/>
    </dgm:pt>
    <dgm:pt modelId="{359669EC-83A6-4FC1-9F7B-4EE143DC23D0}" type="pres">
      <dgm:prSet presAssocID="{CF306E2A-B582-4CBD-9369-E2A0EC62CCDF}" presName="L1TextContainer" presStyleLbl="revTx" presStyleIdx="4" presStyleCnt="6">
        <dgm:presLayoutVars>
          <dgm:chMax val="1"/>
          <dgm:chPref val="1"/>
          <dgm:bulletEnabled val="1"/>
        </dgm:presLayoutVars>
      </dgm:prSet>
      <dgm:spPr/>
    </dgm:pt>
    <dgm:pt modelId="{7BD771B2-0C8F-4984-9A9F-E11AEEB904CE}" type="pres">
      <dgm:prSet presAssocID="{CF306E2A-B582-4CBD-9369-E2A0EC62CCDF}" presName="L2TextContainerWrapper" presStyleCnt="0">
        <dgm:presLayoutVars>
          <dgm:chMax val="0"/>
          <dgm:chPref val="0"/>
          <dgm:bulletEnabled val="1"/>
        </dgm:presLayoutVars>
      </dgm:prSet>
      <dgm:spPr/>
    </dgm:pt>
    <dgm:pt modelId="{BF70F074-C178-408D-955C-29D83D404B6C}" type="pres">
      <dgm:prSet presAssocID="{CF306E2A-B582-4CBD-9369-E2A0EC62CCDF}" presName="L2TextContainer" presStyleLbl="bgAcc1" presStyleIdx="4" presStyleCnt="6"/>
      <dgm:spPr/>
    </dgm:pt>
    <dgm:pt modelId="{87C43E83-3345-40D8-8FE3-9E7CBB368606}" type="pres">
      <dgm:prSet presAssocID="{CF306E2A-B582-4CBD-9369-E2A0EC62CCDF}" presName="FlexibleEmptyPlaceHolder" presStyleCnt="0"/>
      <dgm:spPr/>
    </dgm:pt>
    <dgm:pt modelId="{1C8AC22B-85E0-4221-921F-A82226A03297}" type="pres">
      <dgm:prSet presAssocID="{CF306E2A-B582-4CBD-9369-E2A0EC62CCDF}" presName="ConnectLine" presStyleLbl="sibTrans1D1" presStyleIdx="4" presStyleCnt="6"/>
      <dgm:spPr>
        <a:noFill/>
        <a:ln w="9525" cap="flat" cmpd="sng" algn="ctr">
          <a:solidFill>
            <a:schemeClr val="accent1">
              <a:hueOff val="0"/>
              <a:satOff val="0"/>
              <a:lumOff val="0"/>
              <a:alphaOff val="0"/>
            </a:schemeClr>
          </a:solidFill>
          <a:prstDash val="dash"/>
        </a:ln>
        <a:effectLst/>
      </dgm:spPr>
    </dgm:pt>
    <dgm:pt modelId="{176A464A-5724-4144-B796-AF3D6521A9AE}" type="pres">
      <dgm:prSet presAssocID="{CF306E2A-B582-4CBD-9369-E2A0EC62CCDF}" presName="ConnectorPoint" presStyleLbl="alignNode1" presStyleIdx="4" presStyleCnt="6"/>
      <dgm:spPr/>
    </dgm:pt>
    <dgm:pt modelId="{3CB8E119-EDAA-4F0B-AC7C-50F2275B7D9A}" type="pres">
      <dgm:prSet presAssocID="{CF306E2A-B582-4CBD-9369-E2A0EC62CCDF}" presName="EmptyPlaceHolder" presStyleCnt="0"/>
      <dgm:spPr/>
    </dgm:pt>
    <dgm:pt modelId="{8CA05AE7-C456-4646-8265-3D647DC66121}" type="pres">
      <dgm:prSet presAssocID="{A785E6EA-384F-40DC-BC92-A8011DEB9FE8}" presName="spaceBetweenRectangles" presStyleCnt="0"/>
      <dgm:spPr/>
    </dgm:pt>
    <dgm:pt modelId="{5383D26F-FC44-4B58-BD65-4C489A264B81}" type="pres">
      <dgm:prSet presAssocID="{86A9006A-21A3-4A0C-9EE8-1B241956C666}" presName="composite" presStyleCnt="0"/>
      <dgm:spPr/>
    </dgm:pt>
    <dgm:pt modelId="{6A160085-C9F8-41E7-B620-083062CF7C93}" type="pres">
      <dgm:prSet presAssocID="{86A9006A-21A3-4A0C-9EE8-1B241956C666}" presName="L1TextContainer" presStyleLbl="revTx" presStyleIdx="5" presStyleCnt="6">
        <dgm:presLayoutVars>
          <dgm:chMax val="1"/>
          <dgm:chPref val="1"/>
          <dgm:bulletEnabled val="1"/>
        </dgm:presLayoutVars>
      </dgm:prSet>
      <dgm:spPr/>
    </dgm:pt>
    <dgm:pt modelId="{ADA7E4BE-8157-43C2-997F-5F08355F9C91}" type="pres">
      <dgm:prSet presAssocID="{86A9006A-21A3-4A0C-9EE8-1B241956C666}" presName="L2TextContainerWrapper" presStyleCnt="0">
        <dgm:presLayoutVars>
          <dgm:chMax val="0"/>
          <dgm:chPref val="0"/>
          <dgm:bulletEnabled val="1"/>
        </dgm:presLayoutVars>
      </dgm:prSet>
      <dgm:spPr/>
    </dgm:pt>
    <dgm:pt modelId="{AFE4C063-026C-44EC-9750-3BD61090CDDC}" type="pres">
      <dgm:prSet presAssocID="{86A9006A-21A3-4A0C-9EE8-1B241956C666}" presName="L2TextContainer" presStyleLbl="bgAcc1" presStyleIdx="5" presStyleCnt="6"/>
      <dgm:spPr/>
    </dgm:pt>
    <dgm:pt modelId="{AB419F55-5AA5-4DF0-95CC-0D48D9B5013E}" type="pres">
      <dgm:prSet presAssocID="{86A9006A-21A3-4A0C-9EE8-1B241956C666}" presName="FlexibleEmptyPlaceHolder" presStyleCnt="0"/>
      <dgm:spPr/>
    </dgm:pt>
    <dgm:pt modelId="{A4DE559F-352D-431D-893C-65432B6B0551}" type="pres">
      <dgm:prSet presAssocID="{86A9006A-21A3-4A0C-9EE8-1B241956C666}" presName="ConnectLine" presStyleLbl="sibTrans1D1" presStyleIdx="5" presStyleCnt="6"/>
      <dgm:spPr>
        <a:noFill/>
        <a:ln w="9525" cap="flat" cmpd="sng" algn="ctr">
          <a:solidFill>
            <a:schemeClr val="accent1">
              <a:hueOff val="0"/>
              <a:satOff val="0"/>
              <a:lumOff val="0"/>
              <a:alphaOff val="0"/>
            </a:schemeClr>
          </a:solidFill>
          <a:prstDash val="dash"/>
        </a:ln>
        <a:effectLst/>
      </dgm:spPr>
    </dgm:pt>
    <dgm:pt modelId="{D13F5313-FF98-4D49-BB20-40C6C12F4173}" type="pres">
      <dgm:prSet presAssocID="{86A9006A-21A3-4A0C-9EE8-1B241956C666}" presName="ConnectorPoint" presStyleLbl="alignNode1" presStyleIdx="5" presStyleCnt="6"/>
      <dgm:spPr/>
    </dgm:pt>
    <dgm:pt modelId="{F429C0E5-A66B-42B6-A008-DA81FFEA2527}" type="pres">
      <dgm:prSet presAssocID="{86A9006A-21A3-4A0C-9EE8-1B241956C666}" presName="EmptyPlaceHolder" presStyleCnt="0"/>
      <dgm:spPr/>
    </dgm:pt>
  </dgm:ptLst>
  <dgm:cxnLst>
    <dgm:cxn modelId="{93D02C03-1FAC-424D-B9EF-93F065D6FCD9}" type="presOf" srcId="{12E2CEF6-3CBF-43DA-9287-8F5E7D7CF7D4}" destId="{F96BCDF2-A54C-4C0E-97DA-54D9F2ED4B87}" srcOrd="0" destOrd="0" presId="urn:microsoft.com/office/officeart/2016/7/layout/BasicTimeline"/>
    <dgm:cxn modelId="{6B38F718-C454-4676-BD12-886E74239102}" type="presOf" srcId="{56E077A3-8641-463F-A202-A61887E7B89D}" destId="{B33A0B55-7604-4334-BB85-C74A482FAEBF}" srcOrd="0" destOrd="0" presId="urn:microsoft.com/office/officeart/2016/7/layout/BasicTimeline"/>
    <dgm:cxn modelId="{67A3471F-C755-41BD-B2D6-E8291CD52FEE}" srcId="{56E077A3-8641-463F-A202-A61887E7B89D}" destId="{DD46F11B-516E-4CF2-AD24-383BD6234E93}" srcOrd="0" destOrd="0" parTransId="{89A045FC-5326-4211-A029-C9F05DA6EC87}" sibTransId="{CDFEFD47-315C-45E4-A651-DB483E18C090}"/>
    <dgm:cxn modelId="{7043DA2B-F087-4080-8E27-CA8131DEC6D4}" srcId="{ACEBAABE-AF6C-4F30-9ECF-0CCB286ED1F4}" destId="{86A9006A-21A3-4A0C-9EE8-1B241956C666}" srcOrd="5" destOrd="0" parTransId="{9D7496AC-6580-45B7-BE00-C1EF0155EE0A}" sibTransId="{991717A0-494B-433F-B971-57CFC3124D54}"/>
    <dgm:cxn modelId="{EC70282F-0CB2-48A2-9FBF-03EE9F081FCD}" srcId="{ACEBAABE-AF6C-4F30-9ECF-0CCB286ED1F4}" destId="{56E077A3-8641-463F-A202-A61887E7B89D}" srcOrd="0" destOrd="0" parTransId="{62D350CE-B11F-42B8-9957-AABAD98154E2}" sibTransId="{6E6FC013-3093-41A2-8AB1-909DFD1A1096}"/>
    <dgm:cxn modelId="{C648355C-DD90-4F1E-B6D7-4B6052CAF98B}" srcId="{ACEBAABE-AF6C-4F30-9ECF-0CCB286ED1F4}" destId="{C91E65D4-DFF0-492E-BB1F-2B5466FDBED5}" srcOrd="3" destOrd="0" parTransId="{BD96AD78-7317-4DD6-8711-58D8CE752284}" sibTransId="{5776AE04-B4A4-4AAE-9991-32394535242F}"/>
    <dgm:cxn modelId="{89551642-8DEB-4335-8FFA-E63AEB94400D}" srcId="{98CBCCBE-B535-4742-8F8F-2274478CE558}" destId="{12E2CEF6-3CBF-43DA-9287-8F5E7D7CF7D4}" srcOrd="0" destOrd="0" parTransId="{1C6E49E8-D44A-46AB-A206-6D9F3F931343}" sibTransId="{F1498968-5CE2-4EC2-95F7-03D28F9A8592}"/>
    <dgm:cxn modelId="{AEA6DC43-C8DC-49A8-92C4-72492E2E9562}" type="presOf" srcId="{CF306E2A-B582-4CBD-9369-E2A0EC62CCDF}" destId="{359669EC-83A6-4FC1-9F7B-4EE143DC23D0}" srcOrd="0" destOrd="0" presId="urn:microsoft.com/office/officeart/2016/7/layout/BasicTimeline"/>
    <dgm:cxn modelId="{37780564-9EDC-4792-B6B9-ECFE5961DA82}" type="presOf" srcId="{4EC0F68C-3DCB-4087-ACB7-6FF0C26EFC6B}" destId="{6A5654C0-8EE6-4A29-9620-64B8B23DA0E9}" srcOrd="0" destOrd="0" presId="urn:microsoft.com/office/officeart/2016/7/layout/BasicTimeline"/>
    <dgm:cxn modelId="{C4210E65-FDCB-41BC-A889-85AD51FC9F31}" srcId="{ACEBAABE-AF6C-4F30-9ECF-0CCB286ED1F4}" destId="{CF306E2A-B582-4CBD-9369-E2A0EC62CCDF}" srcOrd="4" destOrd="0" parTransId="{96808BC7-FD27-48A4-B36E-F03117E20460}" sibTransId="{A785E6EA-384F-40DC-BC92-A8011DEB9FE8}"/>
    <dgm:cxn modelId="{AD156166-B95F-46DC-8485-E8C7D23E0601}" srcId="{CF306E2A-B582-4CBD-9369-E2A0EC62CCDF}" destId="{6010FB77-C3F7-4924-817E-DAEC9B240385}" srcOrd="0" destOrd="0" parTransId="{7DA7A43C-AEEA-4CA4-B351-3F3EA5DCDF65}" sibTransId="{2B2461A2-0025-4E84-A52A-DB1E9B8834E2}"/>
    <dgm:cxn modelId="{8CDF184D-4690-47E5-BD65-950B847BB972}" srcId="{2CED6F32-3F6B-4100-910C-F12603A87FB8}" destId="{6AE058DD-53C9-4904-9DA0-02B03B0AE3ED}" srcOrd="0" destOrd="0" parTransId="{CD672EB6-9938-4BDC-978A-1EFD3799A809}" sibTransId="{6FB70F1A-EB58-4430-9CB1-BC954380FB61}"/>
    <dgm:cxn modelId="{74AD7E6F-5422-421D-AF07-360BF0D649A1}" type="presOf" srcId="{98CBCCBE-B535-4742-8F8F-2274478CE558}" destId="{E96D6D49-4B76-40EA-80E4-27DF088A313F}" srcOrd="0" destOrd="0" presId="urn:microsoft.com/office/officeart/2016/7/layout/BasicTimeline"/>
    <dgm:cxn modelId="{412E2F53-44A0-4510-8B38-34AD16265B69}" srcId="{86A9006A-21A3-4A0C-9EE8-1B241956C666}" destId="{F573B71A-6061-4B85-8BA4-CE4C90C2CB1F}" srcOrd="1" destOrd="0" parTransId="{5CAC738A-0777-4201-A296-11D93375FEAC}" sibTransId="{88EB285C-9A0D-4BC0-86F9-6657921598B5}"/>
    <dgm:cxn modelId="{009B037E-AA41-4C49-9468-33C973AC6D00}" type="presOf" srcId="{6010FB77-C3F7-4924-817E-DAEC9B240385}" destId="{BF70F074-C178-408D-955C-29D83D404B6C}" srcOrd="0" destOrd="0" presId="urn:microsoft.com/office/officeart/2016/7/layout/BasicTimeline"/>
    <dgm:cxn modelId="{22AD8686-5112-407F-9E7E-411CDC297B41}" srcId="{ACEBAABE-AF6C-4F30-9ECF-0CCB286ED1F4}" destId="{2CED6F32-3F6B-4100-910C-F12603A87FB8}" srcOrd="2" destOrd="0" parTransId="{DF610447-79D3-4386-BA01-03EC2478B2DF}" sibTransId="{A6E3AABB-0136-484B-A93B-AA823D714FAA}"/>
    <dgm:cxn modelId="{D1107187-7045-4BF0-8502-A9FB16328C93}" type="presOf" srcId="{6AE058DD-53C9-4904-9DA0-02B03B0AE3ED}" destId="{6DAD765E-2DCA-471B-9BD5-56D5CD0BA294}" srcOrd="0" destOrd="0" presId="urn:microsoft.com/office/officeart/2016/7/layout/BasicTimeline"/>
    <dgm:cxn modelId="{DB781091-DA38-4923-9048-622FCEE2DD30}" type="presOf" srcId="{86A9006A-21A3-4A0C-9EE8-1B241956C666}" destId="{6A160085-C9F8-41E7-B620-083062CF7C93}" srcOrd="0" destOrd="0" presId="urn:microsoft.com/office/officeart/2016/7/layout/BasicTimeline"/>
    <dgm:cxn modelId="{EC325699-CBE2-4B0F-8B70-76C4AB0CA54A}" srcId="{86A9006A-21A3-4A0C-9EE8-1B241956C666}" destId="{C39FBA9B-C182-4B10-A28A-33ACCFA06AD7}" srcOrd="0" destOrd="0" parTransId="{4112529F-8B68-44CB-ADFD-B5453C06F24A}" sibTransId="{63A8E93A-DF95-474E-BBCB-1E771B9DE507}"/>
    <dgm:cxn modelId="{601E29A3-2831-4209-8A13-4F23653BEC62}" srcId="{C91E65D4-DFF0-492E-BB1F-2B5466FDBED5}" destId="{4EC0F68C-3DCB-4087-ACB7-6FF0C26EFC6B}" srcOrd="0" destOrd="0" parTransId="{D38DA5A8-3351-428F-8E1D-5EB4DAD4C97C}" sibTransId="{574B27F7-0E73-4273-95DF-6B4EBC1556B2}"/>
    <dgm:cxn modelId="{BC842DA4-9253-40ED-AD83-435FC661266F}" type="presOf" srcId="{F573B71A-6061-4B85-8BA4-CE4C90C2CB1F}" destId="{AFE4C063-026C-44EC-9750-3BD61090CDDC}" srcOrd="0" destOrd="1" presId="urn:microsoft.com/office/officeart/2016/7/layout/BasicTimeline"/>
    <dgm:cxn modelId="{14FC0AB6-CF1A-43B8-B22E-BCD215636C6F}" srcId="{ACEBAABE-AF6C-4F30-9ECF-0CCB286ED1F4}" destId="{98CBCCBE-B535-4742-8F8F-2274478CE558}" srcOrd="1" destOrd="0" parTransId="{E228A4E7-40FD-4715-8118-41CE2F05A898}" sibTransId="{3D30A5DA-88DA-40F6-92B1-CD418C8D0D3D}"/>
    <dgm:cxn modelId="{ECE7E3B9-E01F-440A-81CE-8B8170C26E2F}" type="presOf" srcId="{C91E65D4-DFF0-492E-BB1F-2B5466FDBED5}" destId="{323A7307-3F3D-41CC-AAE4-EF733EF3CF1C}" srcOrd="0" destOrd="0" presId="urn:microsoft.com/office/officeart/2016/7/layout/BasicTimeline"/>
    <dgm:cxn modelId="{779FBDBC-927B-4875-8E17-2BB35C4EC161}" type="presOf" srcId="{DD46F11B-516E-4CF2-AD24-383BD6234E93}" destId="{0DC4CF84-660B-480D-BE7B-1B57DDFB0C40}" srcOrd="0" destOrd="0" presId="urn:microsoft.com/office/officeart/2016/7/layout/BasicTimeline"/>
    <dgm:cxn modelId="{1FBED5C0-4078-4577-9610-B452358AC878}" type="presOf" srcId="{2CED6F32-3F6B-4100-910C-F12603A87FB8}" destId="{5ED44176-5369-4095-BD97-92F8070E65FA}" srcOrd="0" destOrd="0" presId="urn:microsoft.com/office/officeart/2016/7/layout/BasicTimeline"/>
    <dgm:cxn modelId="{F46736FA-60BF-468D-9170-E1FEFE6F63C2}" type="presOf" srcId="{ACEBAABE-AF6C-4F30-9ECF-0CCB286ED1F4}" destId="{9DF93376-A231-4C7F-93C5-4995076B186B}" srcOrd="0" destOrd="0" presId="urn:microsoft.com/office/officeart/2016/7/layout/BasicTimeline"/>
    <dgm:cxn modelId="{198931FE-3FE4-4054-9E22-5B0C6E6C30C3}" type="presOf" srcId="{C39FBA9B-C182-4B10-A28A-33ACCFA06AD7}" destId="{AFE4C063-026C-44EC-9750-3BD61090CDDC}" srcOrd="0" destOrd="0" presId="urn:microsoft.com/office/officeart/2016/7/layout/BasicTimeline"/>
    <dgm:cxn modelId="{DDD7CCD5-691F-4DE3-9B7C-D4A01301A7F6}" type="presParOf" srcId="{9DF93376-A231-4C7F-93C5-4995076B186B}" destId="{B6F4126C-1719-4BD9-8572-D1520BBA4163}" srcOrd="0" destOrd="0" presId="urn:microsoft.com/office/officeart/2016/7/layout/BasicTimeline"/>
    <dgm:cxn modelId="{7F08C05C-CBE1-40EC-B76E-A71AAFB092EF}" type="presParOf" srcId="{9DF93376-A231-4C7F-93C5-4995076B186B}" destId="{D594CFE8-C948-408D-9735-0DD114C35BD3}" srcOrd="1" destOrd="0" presId="urn:microsoft.com/office/officeart/2016/7/layout/BasicTimeline"/>
    <dgm:cxn modelId="{E3DF57AD-B0D9-4D29-A389-37E0897C6A3D}" type="presParOf" srcId="{D594CFE8-C948-408D-9735-0DD114C35BD3}" destId="{27836769-1CE3-4A6C-ACC2-20A739793DDB}" srcOrd="0" destOrd="0" presId="urn:microsoft.com/office/officeart/2016/7/layout/BasicTimeline"/>
    <dgm:cxn modelId="{12CC3E5A-0825-45D2-845A-DF3311652D07}" type="presParOf" srcId="{27836769-1CE3-4A6C-ACC2-20A739793DDB}" destId="{B33A0B55-7604-4334-BB85-C74A482FAEBF}" srcOrd="0" destOrd="0" presId="urn:microsoft.com/office/officeart/2016/7/layout/BasicTimeline"/>
    <dgm:cxn modelId="{6A523398-A174-470A-ABB7-0723103A28B9}" type="presParOf" srcId="{27836769-1CE3-4A6C-ACC2-20A739793DDB}" destId="{9A2A9221-5B4C-417A-9B77-D1A50537BE8F}" srcOrd="1" destOrd="0" presId="urn:microsoft.com/office/officeart/2016/7/layout/BasicTimeline"/>
    <dgm:cxn modelId="{E325A155-2510-4E98-8EAA-1E6C102DC520}" type="presParOf" srcId="{9A2A9221-5B4C-417A-9B77-D1A50537BE8F}" destId="{0DC4CF84-660B-480D-BE7B-1B57DDFB0C40}" srcOrd="0" destOrd="0" presId="urn:microsoft.com/office/officeart/2016/7/layout/BasicTimeline"/>
    <dgm:cxn modelId="{EF0034E9-31F1-4C21-BA74-5EF54138DCDB}" type="presParOf" srcId="{9A2A9221-5B4C-417A-9B77-D1A50537BE8F}" destId="{ABB5C5A5-3C58-4201-824C-C3B5D3CAEDB4}" srcOrd="1" destOrd="0" presId="urn:microsoft.com/office/officeart/2016/7/layout/BasicTimeline"/>
    <dgm:cxn modelId="{92325334-4A9E-4A2F-A23E-9F27411CB707}" type="presParOf" srcId="{27836769-1CE3-4A6C-ACC2-20A739793DDB}" destId="{A1F71696-845B-4AC6-A5FB-DA3AEF240355}" srcOrd="2" destOrd="0" presId="urn:microsoft.com/office/officeart/2016/7/layout/BasicTimeline"/>
    <dgm:cxn modelId="{3AF2F447-0711-4E35-9E29-8F1084631CDE}" type="presParOf" srcId="{27836769-1CE3-4A6C-ACC2-20A739793DDB}" destId="{E1AB094C-9724-43D7-A623-7883B07383D6}" srcOrd="3" destOrd="0" presId="urn:microsoft.com/office/officeart/2016/7/layout/BasicTimeline"/>
    <dgm:cxn modelId="{8767271F-44F6-428A-B933-9FA078292537}" type="presParOf" srcId="{27836769-1CE3-4A6C-ACC2-20A739793DDB}" destId="{04DB9849-6757-4673-B140-257808F03D5C}" srcOrd="4" destOrd="0" presId="urn:microsoft.com/office/officeart/2016/7/layout/BasicTimeline"/>
    <dgm:cxn modelId="{583B03C8-2CD0-4EBD-88B9-4E7660E459DA}" type="presParOf" srcId="{D594CFE8-C948-408D-9735-0DD114C35BD3}" destId="{E6B82B19-4365-4356-A898-BD759FC509B8}" srcOrd="1" destOrd="0" presId="urn:microsoft.com/office/officeart/2016/7/layout/BasicTimeline"/>
    <dgm:cxn modelId="{040F05E1-9628-4AC0-8357-B05F79E63FA2}" type="presParOf" srcId="{D594CFE8-C948-408D-9735-0DD114C35BD3}" destId="{194E5278-3C82-45A9-8482-F6E8BC067EB9}" srcOrd="2" destOrd="0" presId="urn:microsoft.com/office/officeart/2016/7/layout/BasicTimeline"/>
    <dgm:cxn modelId="{EB959E76-149D-40CD-9B8B-6F5E8F29F48C}" type="presParOf" srcId="{194E5278-3C82-45A9-8482-F6E8BC067EB9}" destId="{E96D6D49-4B76-40EA-80E4-27DF088A313F}" srcOrd="0" destOrd="0" presId="urn:microsoft.com/office/officeart/2016/7/layout/BasicTimeline"/>
    <dgm:cxn modelId="{68DCE8C7-8A39-4BC9-B529-08CB9DCD7172}" type="presParOf" srcId="{194E5278-3C82-45A9-8482-F6E8BC067EB9}" destId="{6482F8AF-7288-47B9-8B99-78FAF31C83E6}" srcOrd="1" destOrd="0" presId="urn:microsoft.com/office/officeart/2016/7/layout/BasicTimeline"/>
    <dgm:cxn modelId="{E320D38D-074A-4475-A756-BC109100DD58}" type="presParOf" srcId="{6482F8AF-7288-47B9-8B99-78FAF31C83E6}" destId="{F96BCDF2-A54C-4C0E-97DA-54D9F2ED4B87}" srcOrd="0" destOrd="0" presId="urn:microsoft.com/office/officeart/2016/7/layout/BasicTimeline"/>
    <dgm:cxn modelId="{60195738-B40A-4001-87BB-C95B43D339E6}" type="presParOf" srcId="{6482F8AF-7288-47B9-8B99-78FAF31C83E6}" destId="{2A0D1916-D2E5-426A-9064-85C3EE01AA72}" srcOrd="1" destOrd="0" presId="urn:microsoft.com/office/officeart/2016/7/layout/BasicTimeline"/>
    <dgm:cxn modelId="{6919B46F-6BEB-40AE-9EF4-984BC56EACE8}" type="presParOf" srcId="{194E5278-3C82-45A9-8482-F6E8BC067EB9}" destId="{1A56110E-90B7-493A-B293-019D83974450}" srcOrd="2" destOrd="0" presId="urn:microsoft.com/office/officeart/2016/7/layout/BasicTimeline"/>
    <dgm:cxn modelId="{BB948144-BE79-4777-B121-78E8FE93D585}" type="presParOf" srcId="{194E5278-3C82-45A9-8482-F6E8BC067EB9}" destId="{AF3543FB-195F-4BF7-BA59-ACC152807B90}" srcOrd="3" destOrd="0" presId="urn:microsoft.com/office/officeart/2016/7/layout/BasicTimeline"/>
    <dgm:cxn modelId="{CFD73710-1A20-4903-9A22-D3D214DCAB28}" type="presParOf" srcId="{194E5278-3C82-45A9-8482-F6E8BC067EB9}" destId="{04812509-FF20-4FA7-AD54-7BD128CB392C}" srcOrd="4" destOrd="0" presId="urn:microsoft.com/office/officeart/2016/7/layout/BasicTimeline"/>
    <dgm:cxn modelId="{6A3C45FC-86D6-4EBE-BFC1-C5A6DBE0BD98}" type="presParOf" srcId="{D594CFE8-C948-408D-9735-0DD114C35BD3}" destId="{1A1C7DA8-5280-4675-AC2D-57EE5C046E63}" srcOrd="3" destOrd="0" presId="urn:microsoft.com/office/officeart/2016/7/layout/BasicTimeline"/>
    <dgm:cxn modelId="{F8357217-913A-4F51-9B55-EE08844A48A4}" type="presParOf" srcId="{D594CFE8-C948-408D-9735-0DD114C35BD3}" destId="{843569B0-F0D9-42EA-B921-02A5225E7B9B}" srcOrd="4" destOrd="0" presId="urn:microsoft.com/office/officeart/2016/7/layout/BasicTimeline"/>
    <dgm:cxn modelId="{F0089624-F982-4A81-B192-03F5523AC0A9}" type="presParOf" srcId="{843569B0-F0D9-42EA-B921-02A5225E7B9B}" destId="{5ED44176-5369-4095-BD97-92F8070E65FA}" srcOrd="0" destOrd="0" presId="urn:microsoft.com/office/officeart/2016/7/layout/BasicTimeline"/>
    <dgm:cxn modelId="{9A1FBD78-AF3A-4059-A44C-539BD82EDBC8}" type="presParOf" srcId="{843569B0-F0D9-42EA-B921-02A5225E7B9B}" destId="{DCD617D1-608C-4A05-81F1-483785C4DAEE}" srcOrd="1" destOrd="0" presId="urn:microsoft.com/office/officeart/2016/7/layout/BasicTimeline"/>
    <dgm:cxn modelId="{93C24D6A-158B-45EF-8CC0-681AAB964DC6}" type="presParOf" srcId="{DCD617D1-608C-4A05-81F1-483785C4DAEE}" destId="{6DAD765E-2DCA-471B-9BD5-56D5CD0BA294}" srcOrd="0" destOrd="0" presId="urn:microsoft.com/office/officeart/2016/7/layout/BasicTimeline"/>
    <dgm:cxn modelId="{F514C54B-D363-4725-BFB4-AD5262E870FE}" type="presParOf" srcId="{DCD617D1-608C-4A05-81F1-483785C4DAEE}" destId="{CD2D868E-76AF-4D28-B582-C9450AB64618}" srcOrd="1" destOrd="0" presId="urn:microsoft.com/office/officeart/2016/7/layout/BasicTimeline"/>
    <dgm:cxn modelId="{56CE9223-2D16-47DD-BD0F-83ECEFB7BBEA}" type="presParOf" srcId="{843569B0-F0D9-42EA-B921-02A5225E7B9B}" destId="{EAB0A03C-91E8-4C7E-87AB-39C6F11E6F54}" srcOrd="2" destOrd="0" presId="urn:microsoft.com/office/officeart/2016/7/layout/BasicTimeline"/>
    <dgm:cxn modelId="{A21EBC61-FED0-4E7E-BF1C-A8846D06232F}" type="presParOf" srcId="{843569B0-F0D9-42EA-B921-02A5225E7B9B}" destId="{CF01F38E-3062-47A8-8DD9-CB26B7761BCD}" srcOrd="3" destOrd="0" presId="urn:microsoft.com/office/officeart/2016/7/layout/BasicTimeline"/>
    <dgm:cxn modelId="{693FD25A-5774-4C13-BEBA-A9DA51F5F90B}" type="presParOf" srcId="{843569B0-F0D9-42EA-B921-02A5225E7B9B}" destId="{26CD2D87-1A08-4D19-A6F7-349F29A9C0D1}" srcOrd="4" destOrd="0" presId="urn:microsoft.com/office/officeart/2016/7/layout/BasicTimeline"/>
    <dgm:cxn modelId="{CB9B2929-996C-4C3B-82E4-6811654F98F6}" type="presParOf" srcId="{D594CFE8-C948-408D-9735-0DD114C35BD3}" destId="{E2A0DD4F-5E6D-4C78-864B-6854A2B66850}" srcOrd="5" destOrd="0" presId="urn:microsoft.com/office/officeart/2016/7/layout/BasicTimeline"/>
    <dgm:cxn modelId="{F3567DCE-6DC5-479A-B40B-08B8AB756FB9}" type="presParOf" srcId="{D594CFE8-C948-408D-9735-0DD114C35BD3}" destId="{57FDAED8-C2C8-4405-A89D-3B76AB48D2C9}" srcOrd="6" destOrd="0" presId="urn:microsoft.com/office/officeart/2016/7/layout/BasicTimeline"/>
    <dgm:cxn modelId="{EB61BAD8-257A-4FF7-AADA-3BA4D21F5156}" type="presParOf" srcId="{57FDAED8-C2C8-4405-A89D-3B76AB48D2C9}" destId="{323A7307-3F3D-41CC-AAE4-EF733EF3CF1C}" srcOrd="0" destOrd="0" presId="urn:microsoft.com/office/officeart/2016/7/layout/BasicTimeline"/>
    <dgm:cxn modelId="{8C8A1DDE-109A-4445-826A-11DE32FE2820}" type="presParOf" srcId="{57FDAED8-C2C8-4405-A89D-3B76AB48D2C9}" destId="{9DF19913-436E-4504-B379-2DDEBDEF9175}" srcOrd="1" destOrd="0" presId="urn:microsoft.com/office/officeart/2016/7/layout/BasicTimeline"/>
    <dgm:cxn modelId="{99FC1228-E430-49EA-A51B-1565C2423EAD}" type="presParOf" srcId="{9DF19913-436E-4504-B379-2DDEBDEF9175}" destId="{6A5654C0-8EE6-4A29-9620-64B8B23DA0E9}" srcOrd="0" destOrd="0" presId="urn:microsoft.com/office/officeart/2016/7/layout/BasicTimeline"/>
    <dgm:cxn modelId="{2F4E97A6-2857-48CF-8243-A921DB5BD537}" type="presParOf" srcId="{9DF19913-436E-4504-B379-2DDEBDEF9175}" destId="{970322E1-BBDE-4545-8ACE-F37751C134A7}" srcOrd="1" destOrd="0" presId="urn:microsoft.com/office/officeart/2016/7/layout/BasicTimeline"/>
    <dgm:cxn modelId="{37F94983-A87F-4321-AFC4-D7B5C8593299}" type="presParOf" srcId="{57FDAED8-C2C8-4405-A89D-3B76AB48D2C9}" destId="{A21B068F-6596-4EAC-BF87-0E6FE59043A2}" srcOrd="2" destOrd="0" presId="urn:microsoft.com/office/officeart/2016/7/layout/BasicTimeline"/>
    <dgm:cxn modelId="{1F36D489-18C7-4D37-88FD-E1C22DA3F72B}" type="presParOf" srcId="{57FDAED8-C2C8-4405-A89D-3B76AB48D2C9}" destId="{C1EACF4E-5C6E-457F-8D7A-FE6C0791AA20}" srcOrd="3" destOrd="0" presId="urn:microsoft.com/office/officeart/2016/7/layout/BasicTimeline"/>
    <dgm:cxn modelId="{C88E1701-AB05-4CE5-89C3-736526D59C9A}" type="presParOf" srcId="{57FDAED8-C2C8-4405-A89D-3B76AB48D2C9}" destId="{7D5F985B-D41F-4DAD-9709-36410E8857AE}" srcOrd="4" destOrd="0" presId="urn:microsoft.com/office/officeart/2016/7/layout/BasicTimeline"/>
    <dgm:cxn modelId="{B8A0F62B-2809-48EC-B882-D1D13B0DA168}" type="presParOf" srcId="{D594CFE8-C948-408D-9735-0DD114C35BD3}" destId="{C72E5AE0-E7F2-4B83-8839-FB6BF03889EA}" srcOrd="7" destOrd="0" presId="urn:microsoft.com/office/officeart/2016/7/layout/BasicTimeline"/>
    <dgm:cxn modelId="{5233B44C-0597-485E-8CED-FE5ED6D5696A}" type="presParOf" srcId="{D594CFE8-C948-408D-9735-0DD114C35BD3}" destId="{F7DAD497-5C79-472E-B382-7184A62DFED1}" srcOrd="8" destOrd="0" presId="urn:microsoft.com/office/officeart/2016/7/layout/BasicTimeline"/>
    <dgm:cxn modelId="{AF8B2C8C-6F92-4956-B566-928498AB5C6E}" type="presParOf" srcId="{F7DAD497-5C79-472E-B382-7184A62DFED1}" destId="{359669EC-83A6-4FC1-9F7B-4EE143DC23D0}" srcOrd="0" destOrd="0" presId="urn:microsoft.com/office/officeart/2016/7/layout/BasicTimeline"/>
    <dgm:cxn modelId="{3BEC23BB-36DB-4A93-9158-A61867AB7FD7}" type="presParOf" srcId="{F7DAD497-5C79-472E-B382-7184A62DFED1}" destId="{7BD771B2-0C8F-4984-9A9F-E11AEEB904CE}" srcOrd="1" destOrd="0" presId="urn:microsoft.com/office/officeart/2016/7/layout/BasicTimeline"/>
    <dgm:cxn modelId="{16DAB528-A98E-403F-BDDB-FE7A2ED855EB}" type="presParOf" srcId="{7BD771B2-0C8F-4984-9A9F-E11AEEB904CE}" destId="{BF70F074-C178-408D-955C-29D83D404B6C}" srcOrd="0" destOrd="0" presId="urn:microsoft.com/office/officeart/2016/7/layout/BasicTimeline"/>
    <dgm:cxn modelId="{09FB5986-C147-4AD7-866C-22FDAA5E1CBA}" type="presParOf" srcId="{7BD771B2-0C8F-4984-9A9F-E11AEEB904CE}" destId="{87C43E83-3345-40D8-8FE3-9E7CBB368606}" srcOrd="1" destOrd="0" presId="urn:microsoft.com/office/officeart/2016/7/layout/BasicTimeline"/>
    <dgm:cxn modelId="{0C692E9B-5620-4A29-A745-F8013214B6E3}" type="presParOf" srcId="{F7DAD497-5C79-472E-B382-7184A62DFED1}" destId="{1C8AC22B-85E0-4221-921F-A82226A03297}" srcOrd="2" destOrd="0" presId="urn:microsoft.com/office/officeart/2016/7/layout/BasicTimeline"/>
    <dgm:cxn modelId="{E5D7F3C0-042C-46D0-A330-B22BB94C4159}" type="presParOf" srcId="{F7DAD497-5C79-472E-B382-7184A62DFED1}" destId="{176A464A-5724-4144-B796-AF3D6521A9AE}" srcOrd="3" destOrd="0" presId="urn:microsoft.com/office/officeart/2016/7/layout/BasicTimeline"/>
    <dgm:cxn modelId="{00A3F85E-074B-42D8-AE4C-1079707F2608}" type="presParOf" srcId="{F7DAD497-5C79-472E-B382-7184A62DFED1}" destId="{3CB8E119-EDAA-4F0B-AC7C-50F2275B7D9A}" srcOrd="4" destOrd="0" presId="urn:microsoft.com/office/officeart/2016/7/layout/BasicTimeline"/>
    <dgm:cxn modelId="{751BD296-9C8E-4185-9F8C-21D14A428A59}" type="presParOf" srcId="{D594CFE8-C948-408D-9735-0DD114C35BD3}" destId="{8CA05AE7-C456-4646-8265-3D647DC66121}" srcOrd="9" destOrd="0" presId="urn:microsoft.com/office/officeart/2016/7/layout/BasicTimeline"/>
    <dgm:cxn modelId="{0694CF1D-703E-47CC-9538-4819996C177D}" type="presParOf" srcId="{D594CFE8-C948-408D-9735-0DD114C35BD3}" destId="{5383D26F-FC44-4B58-BD65-4C489A264B81}" srcOrd="10" destOrd="0" presId="urn:microsoft.com/office/officeart/2016/7/layout/BasicTimeline"/>
    <dgm:cxn modelId="{2ED01FFD-B716-464A-BAFD-951B58EFF092}" type="presParOf" srcId="{5383D26F-FC44-4B58-BD65-4C489A264B81}" destId="{6A160085-C9F8-41E7-B620-083062CF7C93}" srcOrd="0" destOrd="0" presId="urn:microsoft.com/office/officeart/2016/7/layout/BasicTimeline"/>
    <dgm:cxn modelId="{EC5B971C-0077-44CE-BA7D-865F88E72778}" type="presParOf" srcId="{5383D26F-FC44-4B58-BD65-4C489A264B81}" destId="{ADA7E4BE-8157-43C2-997F-5F08355F9C91}" srcOrd="1" destOrd="0" presId="urn:microsoft.com/office/officeart/2016/7/layout/BasicTimeline"/>
    <dgm:cxn modelId="{BF5F894D-4ADB-4B92-9756-F1B788E20B63}" type="presParOf" srcId="{ADA7E4BE-8157-43C2-997F-5F08355F9C91}" destId="{AFE4C063-026C-44EC-9750-3BD61090CDDC}" srcOrd="0" destOrd="0" presId="urn:microsoft.com/office/officeart/2016/7/layout/BasicTimeline"/>
    <dgm:cxn modelId="{294263AA-7CCD-4D94-8C3D-CE65500E270D}" type="presParOf" srcId="{ADA7E4BE-8157-43C2-997F-5F08355F9C91}" destId="{AB419F55-5AA5-4DF0-95CC-0D48D9B5013E}" srcOrd="1" destOrd="0" presId="urn:microsoft.com/office/officeart/2016/7/layout/BasicTimeline"/>
    <dgm:cxn modelId="{C658ABD7-214C-4564-9115-DE6E5240F978}" type="presParOf" srcId="{5383D26F-FC44-4B58-BD65-4C489A264B81}" destId="{A4DE559F-352D-431D-893C-65432B6B0551}" srcOrd="2" destOrd="0" presId="urn:microsoft.com/office/officeart/2016/7/layout/BasicTimeline"/>
    <dgm:cxn modelId="{FE79E619-65AC-4601-839F-2C730B031347}" type="presParOf" srcId="{5383D26F-FC44-4B58-BD65-4C489A264B81}" destId="{D13F5313-FF98-4D49-BB20-40C6C12F4173}" srcOrd="3" destOrd="0" presId="urn:microsoft.com/office/officeart/2016/7/layout/BasicTimeline"/>
    <dgm:cxn modelId="{6916E9E5-B9C6-41F5-9A7C-81B19D97C683}" type="presParOf" srcId="{5383D26F-FC44-4B58-BD65-4C489A264B81}" destId="{F429C0E5-A66B-42B6-A008-DA81FFEA252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4126C-1719-4BD9-8572-D1520BBA4163}">
      <dsp:nvSpPr>
        <dsp:cNvPr id="0" name=""/>
        <dsp:cNvSpPr/>
      </dsp:nvSpPr>
      <dsp:spPr>
        <a:xfrm>
          <a:off x="0" y="2474041"/>
          <a:ext cx="10114933"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3A0B55-7604-4334-BB85-C74A482FAEBF}">
      <dsp:nvSpPr>
        <dsp:cNvPr id="0" name=""/>
        <dsp:cNvSpPr/>
      </dsp:nvSpPr>
      <dsp:spPr>
        <a:xfrm>
          <a:off x="15681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Georgia" panose="02040502050405020303" pitchFamily="18" charset="0"/>
            </a:rPr>
            <a:t>Spring 2023</a:t>
          </a:r>
        </a:p>
      </dsp:txBody>
      <dsp:txXfrm>
        <a:off x="156811" y="2657120"/>
        <a:ext cx="2281786" cy="559133"/>
      </dsp:txXfrm>
    </dsp:sp>
    <dsp:sp modelId="{0DC4CF84-660B-480D-BE7B-1B57DDFB0C40}">
      <dsp:nvSpPr>
        <dsp:cNvPr id="0" name=""/>
        <dsp:cNvSpPr/>
      </dsp:nvSpPr>
      <dsp:spPr>
        <a:xfrm>
          <a:off x="1234" y="584801"/>
          <a:ext cx="2592939" cy="9491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Georgia" panose="02040502050405020303" pitchFamily="18" charset="0"/>
            </a:rPr>
            <a:t>Draft Practice Year 2 Profile Prototypes shared and feedback gathered from the field. Website vendor secured.</a:t>
          </a:r>
        </a:p>
      </dsp:txBody>
      <dsp:txXfrm>
        <a:off x="47565" y="631132"/>
        <a:ext cx="2500277" cy="856442"/>
      </dsp:txXfrm>
    </dsp:sp>
    <dsp:sp modelId="{A1F71696-845B-4AC6-A5FB-DA3AEF240355}">
      <dsp:nvSpPr>
        <dsp:cNvPr id="0" name=""/>
        <dsp:cNvSpPr/>
      </dsp:nvSpPr>
      <dsp:spPr>
        <a:xfrm>
          <a:off x="129770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96D6D49-4B76-40EA-80E4-27DF088A313F}">
      <dsp:nvSpPr>
        <dsp:cNvPr id="0" name=""/>
        <dsp:cNvSpPr/>
      </dsp:nvSpPr>
      <dsp:spPr>
        <a:xfrm>
          <a:off x="166071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Georgia" panose="02040502050405020303" pitchFamily="18" charset="0"/>
            </a:rPr>
            <a:t>Summer 2023</a:t>
          </a:r>
        </a:p>
      </dsp:txBody>
      <dsp:txXfrm>
        <a:off x="1660716" y="1731829"/>
        <a:ext cx="2281786" cy="559133"/>
      </dsp:txXfrm>
    </dsp:sp>
    <dsp:sp modelId="{E1AB094C-9724-43D7-A623-7883B07383D6}">
      <dsp:nvSpPr>
        <dsp:cNvPr id="0" name=""/>
        <dsp:cNvSpPr/>
      </dsp:nvSpPr>
      <dsp:spPr>
        <a:xfrm>
          <a:off x="126059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BCDF2-A54C-4C0E-97DA-54D9F2ED4B87}">
      <dsp:nvSpPr>
        <dsp:cNvPr id="0" name=""/>
        <dsp:cNvSpPr/>
      </dsp:nvSpPr>
      <dsp:spPr>
        <a:xfrm>
          <a:off x="1505139" y="341417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eorgia" panose="02040502050405020303" pitchFamily="18" charset="0"/>
            </a:rPr>
            <a:t>Practice Year 2 profiles finalized based on measurements from 2022-2023 year.</a:t>
          </a:r>
        </a:p>
      </dsp:txBody>
      <dsp:txXfrm>
        <a:off x="1546323" y="3455361"/>
        <a:ext cx="2510571" cy="761280"/>
      </dsp:txXfrm>
    </dsp:sp>
    <dsp:sp modelId="{1A56110E-90B7-493A-B293-019D83974450}">
      <dsp:nvSpPr>
        <dsp:cNvPr id="0" name=""/>
        <dsp:cNvSpPr/>
      </dsp:nvSpPr>
      <dsp:spPr>
        <a:xfrm>
          <a:off x="280160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ED44176-5369-4095-BD97-92F8070E65FA}">
      <dsp:nvSpPr>
        <dsp:cNvPr id="0" name=""/>
        <dsp:cNvSpPr/>
      </dsp:nvSpPr>
      <dsp:spPr>
        <a:xfrm>
          <a:off x="316462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Georgia" panose="02040502050405020303" pitchFamily="18" charset="0"/>
            </a:rPr>
            <a:t>Fall 2023  </a:t>
          </a:r>
        </a:p>
      </dsp:txBody>
      <dsp:txXfrm>
        <a:off x="3164621" y="2657120"/>
        <a:ext cx="2281786" cy="559133"/>
      </dsp:txXfrm>
    </dsp:sp>
    <dsp:sp modelId="{AF3543FB-195F-4BF7-BA59-ACC152807B90}">
      <dsp:nvSpPr>
        <dsp:cNvPr id="0" name=""/>
        <dsp:cNvSpPr/>
      </dsp:nvSpPr>
      <dsp:spPr>
        <a:xfrm>
          <a:off x="276449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D765E-2DCA-471B-9BD5-56D5CD0BA294}">
      <dsp:nvSpPr>
        <dsp:cNvPr id="0" name=""/>
        <dsp:cNvSpPr/>
      </dsp:nvSpPr>
      <dsp:spPr>
        <a:xfrm>
          <a:off x="300904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Georgia" panose="02040502050405020303" pitchFamily="18" charset="0"/>
            </a:rPr>
            <a:t>PY2 profiles shared privately with sites. Sites will have opportunity to provide feedback.</a:t>
          </a:r>
        </a:p>
      </dsp:txBody>
      <dsp:txXfrm>
        <a:off x="3050228" y="731441"/>
        <a:ext cx="2510571" cy="761280"/>
      </dsp:txXfrm>
    </dsp:sp>
    <dsp:sp modelId="{EAB0A03C-91E8-4C7E-87AB-39C6F11E6F54}">
      <dsp:nvSpPr>
        <dsp:cNvPr id="0" name=""/>
        <dsp:cNvSpPr/>
      </dsp:nvSpPr>
      <dsp:spPr>
        <a:xfrm>
          <a:off x="430551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23A7307-3F3D-41CC-AAE4-EF733EF3CF1C}">
      <dsp:nvSpPr>
        <dsp:cNvPr id="0" name=""/>
        <dsp:cNvSpPr/>
      </dsp:nvSpPr>
      <dsp:spPr>
        <a:xfrm>
          <a:off x="466852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Georgia" panose="02040502050405020303" pitchFamily="18" charset="0"/>
            </a:rPr>
            <a:t>Winter - Spring 2024</a:t>
          </a:r>
        </a:p>
      </dsp:txBody>
      <dsp:txXfrm>
        <a:off x="4668526" y="1731829"/>
        <a:ext cx="2281786" cy="559133"/>
      </dsp:txXfrm>
    </dsp:sp>
    <dsp:sp modelId="{CF01F38E-3062-47A8-8DD9-CB26B7761BCD}">
      <dsp:nvSpPr>
        <dsp:cNvPr id="0" name=""/>
        <dsp:cNvSpPr/>
      </dsp:nvSpPr>
      <dsp:spPr>
        <a:xfrm>
          <a:off x="426840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654C0-8EE6-4A29-9620-64B8B23DA0E9}">
      <dsp:nvSpPr>
        <dsp:cNvPr id="0" name=""/>
        <dsp:cNvSpPr/>
      </dsp:nvSpPr>
      <dsp:spPr>
        <a:xfrm>
          <a:off x="4512949" y="3414177"/>
          <a:ext cx="2592939" cy="11072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eorgia" panose="02040502050405020303" pitchFamily="18" charset="0"/>
            </a:rPr>
            <a:t>New VQB5 Website developed; Mock-ups of Quality Profiles shared with families and the field for feedback; BOE to approve final profile.</a:t>
          </a:r>
        </a:p>
      </dsp:txBody>
      <dsp:txXfrm>
        <a:off x="4567002" y="3468230"/>
        <a:ext cx="2484833" cy="999182"/>
      </dsp:txXfrm>
    </dsp:sp>
    <dsp:sp modelId="{A21B068F-6596-4EAC-BF87-0E6FE59043A2}">
      <dsp:nvSpPr>
        <dsp:cNvPr id="0" name=""/>
        <dsp:cNvSpPr/>
      </dsp:nvSpPr>
      <dsp:spPr>
        <a:xfrm>
          <a:off x="580941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59669EC-83A6-4FC1-9F7B-4EE143DC23D0}">
      <dsp:nvSpPr>
        <dsp:cNvPr id="0" name=""/>
        <dsp:cNvSpPr/>
      </dsp:nvSpPr>
      <dsp:spPr>
        <a:xfrm>
          <a:off x="617243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Georgia" panose="02040502050405020303" pitchFamily="18" charset="0"/>
            </a:rPr>
            <a:t>Summer</a:t>
          </a:r>
          <a:r>
            <a:rPr lang="en-US" sz="1400" b="0" kern="1200">
              <a:latin typeface="Georgia" panose="02040502050405020303" pitchFamily="18" charset="0"/>
            </a:rPr>
            <a:t> </a:t>
          </a:r>
          <a:r>
            <a:rPr lang="en-US" sz="1400" b="1" kern="1200">
              <a:latin typeface="Georgia" panose="02040502050405020303" pitchFamily="18" charset="0"/>
            </a:rPr>
            <a:t>2024</a:t>
          </a:r>
        </a:p>
      </dsp:txBody>
      <dsp:txXfrm>
        <a:off x="6172431" y="2657120"/>
        <a:ext cx="2281786" cy="559133"/>
      </dsp:txXfrm>
    </dsp:sp>
    <dsp:sp modelId="{C1EACF4E-5C6E-457F-8D7A-FE6C0791AA20}">
      <dsp:nvSpPr>
        <dsp:cNvPr id="0" name=""/>
        <dsp:cNvSpPr/>
      </dsp:nvSpPr>
      <dsp:spPr>
        <a:xfrm>
          <a:off x="577230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0F074-C178-408D-955C-29D83D404B6C}">
      <dsp:nvSpPr>
        <dsp:cNvPr id="0" name=""/>
        <dsp:cNvSpPr/>
      </dsp:nvSpPr>
      <dsp:spPr>
        <a:xfrm>
          <a:off x="601685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eorgia" panose="02040502050405020303" pitchFamily="18" charset="0"/>
            </a:rPr>
            <a:t>Profiles finalized based on measurements from 2023-2024 program year.</a:t>
          </a:r>
        </a:p>
      </dsp:txBody>
      <dsp:txXfrm>
        <a:off x="6058038" y="731441"/>
        <a:ext cx="2510571" cy="761280"/>
      </dsp:txXfrm>
    </dsp:sp>
    <dsp:sp modelId="{1C8AC22B-85E0-4221-921F-A82226A03297}">
      <dsp:nvSpPr>
        <dsp:cNvPr id="0" name=""/>
        <dsp:cNvSpPr/>
      </dsp:nvSpPr>
      <dsp:spPr>
        <a:xfrm>
          <a:off x="731332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160085-C9F8-41E7-B620-083062CF7C93}">
      <dsp:nvSpPr>
        <dsp:cNvPr id="0" name=""/>
        <dsp:cNvSpPr/>
      </dsp:nvSpPr>
      <dsp:spPr>
        <a:xfrm>
          <a:off x="767633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Georgia" panose="02040502050405020303" pitchFamily="18" charset="0"/>
            </a:rPr>
            <a:t>Fall</a:t>
          </a:r>
          <a:r>
            <a:rPr lang="en-US" sz="1400" b="0" kern="1200">
              <a:latin typeface="Georgia" panose="02040502050405020303" pitchFamily="18" charset="0"/>
            </a:rPr>
            <a:t> </a:t>
          </a:r>
          <a:r>
            <a:rPr lang="en-US" sz="1400" b="1" kern="1200">
              <a:latin typeface="Georgia" panose="02040502050405020303" pitchFamily="18" charset="0"/>
            </a:rPr>
            <a:t>2024</a:t>
          </a:r>
        </a:p>
      </dsp:txBody>
      <dsp:txXfrm>
        <a:off x="7676336" y="1731829"/>
        <a:ext cx="2281786" cy="559133"/>
      </dsp:txXfrm>
    </dsp:sp>
    <dsp:sp modelId="{176A464A-5724-4144-B796-AF3D6521A9AE}">
      <dsp:nvSpPr>
        <dsp:cNvPr id="0" name=""/>
        <dsp:cNvSpPr/>
      </dsp:nvSpPr>
      <dsp:spPr>
        <a:xfrm>
          <a:off x="727621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4C063-026C-44EC-9750-3BD61090CDDC}">
      <dsp:nvSpPr>
        <dsp:cNvPr id="0" name=""/>
        <dsp:cNvSpPr/>
      </dsp:nvSpPr>
      <dsp:spPr>
        <a:xfrm>
          <a:off x="7520759" y="3414177"/>
          <a:ext cx="2592939" cy="10018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eorgia" panose="02040502050405020303" pitchFamily="18" charset="0"/>
            </a:rPr>
            <a:t>Quality Profiles posted publicly on new VQB5 website.</a:t>
          </a:r>
        </a:p>
        <a:p>
          <a:pPr marL="0" lvl="0" indent="0" algn="l" defTabSz="533400">
            <a:lnSpc>
              <a:spcPct val="90000"/>
            </a:lnSpc>
            <a:spcBef>
              <a:spcPct val="0"/>
            </a:spcBef>
            <a:spcAft>
              <a:spcPct val="35000"/>
            </a:spcAft>
            <a:buNone/>
          </a:pPr>
          <a:r>
            <a:rPr lang="en-US" sz="1200" b="0" kern="1200">
              <a:latin typeface="Georgia" panose="02040502050405020303" pitchFamily="18" charset="0"/>
            </a:rPr>
            <a:t>VDOE will inform families about VQB5 Quality Profiles.</a:t>
          </a:r>
        </a:p>
      </dsp:txBody>
      <dsp:txXfrm>
        <a:off x="7569664" y="3463082"/>
        <a:ext cx="2495129" cy="904022"/>
      </dsp:txXfrm>
    </dsp:sp>
    <dsp:sp modelId="{A4DE559F-352D-431D-893C-65432B6B0551}">
      <dsp:nvSpPr>
        <dsp:cNvPr id="0" name=""/>
        <dsp:cNvSpPr/>
      </dsp:nvSpPr>
      <dsp:spPr>
        <a:xfrm>
          <a:off x="881722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13F5313-FF98-4D49-BB20-40C6C12F4173}">
      <dsp:nvSpPr>
        <dsp:cNvPr id="0" name=""/>
        <dsp:cNvSpPr/>
      </dsp:nvSpPr>
      <dsp:spPr>
        <a:xfrm>
          <a:off x="878011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11CD2DC-8406-40FD-9DE8-61E780B4A71A}" type="slidenum">
              <a:rPr lang="en-US"/>
              <a:t>10</a:t>
            </a:fld>
            <a:endParaRPr lang="en-US"/>
          </a:p>
        </p:txBody>
      </p:sp>
    </p:spTree>
    <p:extLst>
      <p:ext uri="{BB962C8B-B14F-4D97-AF65-F5344CB8AC3E}">
        <p14:creationId xmlns:p14="http://schemas.microsoft.com/office/powerpoint/2010/main" val="166673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t" latinLnBrk="0" hangingPunct="1">
              <a:lnSpc>
                <a:spcPct val="120000"/>
              </a:lnSpc>
              <a:spcBef>
                <a:spcPts val="600"/>
              </a:spcBef>
              <a:spcAft>
                <a:spcPts val="600"/>
              </a:spcAft>
              <a:buClr>
                <a:srgbClr val="000000"/>
              </a:buClr>
              <a:buSzPts val="1400"/>
              <a:buFont typeface="Arial"/>
              <a:buNone/>
              <a:tabLst/>
              <a:defRPr/>
            </a:pPr>
            <a:r>
              <a:rPr lang="en-US" sz="1800" b="1" dirty="0">
                <a:solidFill>
                  <a:schemeClr val="bg2"/>
                </a:solidFill>
              </a:rPr>
              <a:t>Since the release of the 2023-2024 VQB5 Guidelines, the VDOE continues to seek feedback. Here are the area and topics of greatest interest to the field:</a:t>
            </a:r>
            <a:endParaRPr lang="en-US" sz="1800" b="1" dirty="0">
              <a:solidFill>
                <a:schemeClr val="bg2"/>
              </a:solidFill>
              <a:latin typeface="Georgia" panose="02040502050405020303" pitchFamily="18" charset="0"/>
            </a:endParaRPr>
          </a:p>
          <a:p>
            <a:pPr marL="0" marR="0" algn="l" rtl="0" fontAlgn="t">
              <a:lnSpc>
                <a:spcPct val="120000"/>
              </a:lnSpc>
              <a:spcBef>
                <a:spcPts val="600"/>
              </a:spcBef>
              <a:spcAft>
                <a:spcPts val="600"/>
              </a:spcAft>
            </a:pPr>
            <a:endParaRPr lang="en-US" sz="1800" b="1" i="0" u="none" strike="noStrike" dirty="0">
              <a:solidFill>
                <a:srgbClr val="FFFFFF"/>
              </a:solidFill>
              <a:effectLst/>
              <a:latin typeface="Georgia" panose="02040502050405020303" pitchFamily="18" charset="0"/>
            </a:endParaRPr>
          </a:p>
          <a:p>
            <a:pPr marL="0" marR="0" algn="l" rtl="0" fontAlgn="t">
              <a:lnSpc>
                <a:spcPct val="120000"/>
              </a:lnSpc>
              <a:spcBef>
                <a:spcPts val="600"/>
              </a:spcBef>
              <a:spcAft>
                <a:spcPts val="600"/>
              </a:spcAft>
            </a:pPr>
            <a:r>
              <a:rPr lang="en-US" sz="1800" b="1" i="0" u="none" strike="noStrike" dirty="0">
                <a:solidFill>
                  <a:srgbClr val="FFFFFF"/>
                </a:solidFill>
                <a:effectLst/>
                <a:latin typeface="Georgia" panose="02040502050405020303" pitchFamily="18" charset="0"/>
              </a:rPr>
              <a:t>Areas/Topics the Field is Interested in Learning More About</a:t>
            </a:r>
            <a:endParaRPr lang="en-US" sz="1800" b="0" i="0" u="none" strike="noStrike" dirty="0">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VQB5 Quality Profiles including how ratings will be displayed and explained to families</a:t>
            </a:r>
            <a:endParaRPr lang="en-US" sz="1800" b="0" i="0" u="none" strike="noStrike" dirty="0">
              <a:solidFill>
                <a:schemeClr val="dk1"/>
              </a:solidFill>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Professional development options for teachers and leaders</a:t>
            </a:r>
            <a:endParaRPr lang="en-US" sz="1800" b="0" i="0" u="none" strike="noStrike" dirty="0">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Addressing challenges from Practice Year 2</a:t>
            </a:r>
            <a:endParaRPr lang="en-US" sz="1800" b="0" i="0" u="none" strike="noStrike" dirty="0">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Details regarding processes for registration and data entry in LinkB5</a:t>
            </a:r>
            <a:endParaRPr lang="en-US" sz="1800" b="0" i="0" u="none" strike="noStrike" dirty="0">
              <a:solidFill>
                <a:schemeClr val="dk1"/>
              </a:solidFill>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Targeted supports for Family Day Homes</a:t>
            </a:r>
            <a:endParaRPr lang="en-US" sz="1800" b="0" i="0" u="none" strike="noStrike" dirty="0">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Consequences for non-participation and incomplete observations</a:t>
            </a:r>
            <a:endParaRPr lang="en-US" sz="1800" b="0" i="0" u="none" strike="noStrike" dirty="0">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Deeper understanding of the use of both local and external CLASS observations</a:t>
            </a:r>
            <a:endParaRPr lang="en-US" sz="1800" b="0" i="0" u="none" strike="noStrike" dirty="0">
              <a:solidFill>
                <a:schemeClr val="dk1"/>
              </a:solidFill>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dirty="0">
                <a:solidFill>
                  <a:srgbClr val="003C71"/>
                </a:solidFill>
                <a:effectLst/>
                <a:latin typeface="Georgia" panose="02040502050405020303" pitchFamily="18" charset="0"/>
              </a:rPr>
              <a:t>Strategies and supports for programs who are making efforts to improve</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002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aw.lis.virginia.gov/vacode/22.1-289.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doe.virginia.gov/home/showpublisheddocument/3862/637992984697530000" TargetMode="External"/><Relationship Id="rId4" Type="http://schemas.openxmlformats.org/officeDocument/2006/relationships/hyperlink" Target="https://www.doe.virginia.gov/early-childhood/build-unified-early-childhood-system/boe-guidelines-ec-unified-system-final.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307286" y="1293393"/>
            <a:ext cx="8752500" cy="2387700"/>
          </a:xfrm>
          <a:prstGeom prst="rect">
            <a:avLst/>
          </a:prstGeom>
          <a:noFill/>
          <a:ln>
            <a:noFill/>
          </a:ln>
        </p:spPr>
        <p:txBody>
          <a:bodyPr spcFirstLastPara="1" wrap="square" lIns="91425" tIns="45700" rIns="91425" bIns="45700" anchor="b" anchorCtr="0">
            <a:normAutofit fontScale="90000"/>
          </a:bodyPr>
          <a:lstStyle/>
          <a:p>
            <a:r>
              <a:rPr lang="en" sz="4200" b="1" cap="none"/>
              <a:t>2023-2024 Guidelines for the Early Childhood Unified Measurement and Improvement System (VQB5)</a:t>
            </a:r>
            <a:endParaRPr lang="en-US" sz="4200" b="1" cap="none"/>
          </a:p>
          <a:p>
            <a:endParaRPr lang="en-US" sz="4200" b="1" cap="none"/>
          </a:p>
        </p:txBody>
      </p:sp>
      <p:sp>
        <p:nvSpPr>
          <p:cNvPr id="243" name="Google Shape;243;p1"/>
          <p:cNvSpPr txBox="1">
            <a:spLocks noGrp="1"/>
          </p:cNvSpPr>
          <p:nvPr>
            <p:ph type="subTitle" idx="1"/>
          </p:nvPr>
        </p:nvSpPr>
        <p:spPr>
          <a:xfrm>
            <a:off x="690959" y="3484820"/>
            <a:ext cx="5774645" cy="1655700"/>
          </a:xfrm>
          <a:prstGeom prst="rect">
            <a:avLst/>
          </a:prstGeom>
          <a:noFill/>
          <a:ln>
            <a:noFill/>
          </a:ln>
        </p:spPr>
        <p:txBody>
          <a:bodyPr spcFirstLastPara="1" wrap="square" lIns="91425" tIns="45700" rIns="91425" bIns="45700" anchor="t" anchorCtr="0">
            <a:normAutofit/>
          </a:bodyPr>
          <a:lstStyle/>
          <a:p>
            <a:pPr indent="-361950" algn="ctr">
              <a:spcBef>
                <a:spcPts val="800"/>
              </a:spcBef>
              <a:buClr>
                <a:srgbClr val="0F150D"/>
              </a:buClr>
              <a:buSzPts val="1800"/>
            </a:pPr>
            <a:r>
              <a:rPr lang="en-US" b="1"/>
              <a:t>Board of Education: First Review</a:t>
            </a:r>
            <a:endParaRPr lang="en-US" sz="2500" b="1"/>
          </a:p>
          <a:p>
            <a:pPr indent="-361950" algn="ctr">
              <a:spcBef>
                <a:spcPts val="800"/>
              </a:spcBef>
              <a:buSzPts val="1800"/>
            </a:pPr>
            <a:r>
              <a:rPr lang="en-US" b="1"/>
              <a:t>April 20, 2023</a:t>
            </a:r>
            <a:endParaRPr lang="en-US" sz="2500" b="1"/>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DE2D-AAB0-6DB5-AF91-9CBFAE2EDC14}"/>
              </a:ext>
            </a:extLst>
          </p:cNvPr>
          <p:cNvSpPr>
            <a:spLocks noGrp="1"/>
          </p:cNvSpPr>
          <p:nvPr>
            <p:ph type="title"/>
          </p:nvPr>
        </p:nvSpPr>
        <p:spPr/>
        <p:txBody>
          <a:bodyPr>
            <a:normAutofit/>
          </a:bodyPr>
          <a:lstStyle/>
          <a:p>
            <a:r>
              <a:rPr lang="en-US" sz="4000" dirty="0"/>
              <a:t>Section 7: Changes to Supporting Quality Improvement </a:t>
            </a:r>
          </a:p>
        </p:txBody>
      </p:sp>
      <p:sp>
        <p:nvSpPr>
          <p:cNvPr id="3" name="Text Placeholder 2">
            <a:extLst>
              <a:ext uri="{FF2B5EF4-FFF2-40B4-BE49-F238E27FC236}">
                <a16:creationId xmlns:a16="http://schemas.microsoft.com/office/drawing/2014/main" id="{7F9B8D75-C763-3672-3B81-34665BB5940D}"/>
              </a:ext>
            </a:extLst>
          </p:cNvPr>
          <p:cNvSpPr>
            <a:spLocks noGrp="1"/>
          </p:cNvSpPr>
          <p:nvPr>
            <p:ph type="body" idx="1"/>
          </p:nvPr>
        </p:nvSpPr>
        <p:spPr>
          <a:xfrm>
            <a:off x="624114" y="1458929"/>
            <a:ext cx="10972800" cy="5163476"/>
          </a:xfrm>
        </p:spPr>
        <p:txBody>
          <a:bodyPr>
            <a:noAutofit/>
          </a:bodyPr>
          <a:lstStyle/>
          <a:p>
            <a:pPr marL="186055" indent="0">
              <a:lnSpc>
                <a:spcPct val="100000"/>
              </a:lnSpc>
              <a:spcBef>
                <a:spcPts val="1000"/>
              </a:spcBef>
              <a:buNone/>
            </a:pPr>
            <a:r>
              <a:rPr lang="en-US" sz="2000" b="1" dirty="0">
                <a:solidFill>
                  <a:schemeClr val="bg2"/>
                </a:solidFill>
                <a:latin typeface="Georgia"/>
              </a:rPr>
              <a:t>Section 7 explains how VQB5 is designed to support continuous quality improvement, including providing both universal and targeted supports.</a:t>
            </a:r>
          </a:p>
          <a:p>
            <a:pPr marL="186055" indent="0">
              <a:buNone/>
            </a:pPr>
            <a:r>
              <a:rPr lang="en-US" sz="2000" i="1" dirty="0">
                <a:solidFill>
                  <a:schemeClr val="bg2"/>
                </a:solidFill>
                <a:latin typeface="Georgia"/>
              </a:rPr>
              <a:t>Key Changes in Section 7: </a:t>
            </a:r>
            <a:endParaRPr lang="en-US" sz="2000" dirty="0">
              <a:solidFill>
                <a:schemeClr val="bg2"/>
              </a:solidFill>
            </a:endParaRPr>
          </a:p>
          <a:p>
            <a:pPr marL="643255" indent="-457200">
              <a:buAutoNum type="arabicPeriod"/>
            </a:pPr>
            <a:r>
              <a:rPr lang="en-US" sz="2000" dirty="0">
                <a:solidFill>
                  <a:schemeClr val="bg2"/>
                </a:solidFill>
              </a:rPr>
              <a:t>Site Improvement Planning, facilitated by the VDOE, will be required for any site that receives a Needs Support rating in order to maintain public funding. </a:t>
            </a:r>
          </a:p>
          <a:p>
            <a:pPr marL="986155" lvl="1">
              <a:lnSpc>
                <a:spcPct val="100000"/>
              </a:lnSpc>
              <a:spcBef>
                <a:spcPts val="1000"/>
              </a:spcBef>
              <a:buClr>
                <a:schemeClr val="bg2"/>
              </a:buClr>
              <a:buFont typeface="Wingdings" panose="05000000000000000000" pitchFamily="2" charset="2"/>
              <a:buChar char="§"/>
            </a:pPr>
            <a:r>
              <a:rPr lang="en-US" sz="2000" dirty="0">
                <a:solidFill>
                  <a:schemeClr val="bg2"/>
                </a:solidFill>
              </a:rPr>
              <a:t>Site Improvement Planning is the formal mechanism for:</a:t>
            </a:r>
          </a:p>
          <a:p>
            <a:pPr marL="1675765" lvl="2" indent="-422910">
              <a:lnSpc>
                <a:spcPct val="100000"/>
              </a:lnSpc>
              <a:spcBef>
                <a:spcPts val="1000"/>
              </a:spcBef>
              <a:buClr>
                <a:schemeClr val="bg2"/>
              </a:buClr>
              <a:buFont typeface="Wingdings" panose="05000000000000000000" pitchFamily="2" charset="2"/>
              <a:buChar char="§"/>
            </a:pPr>
            <a:r>
              <a:rPr lang="en-US" dirty="0">
                <a:solidFill>
                  <a:schemeClr val="bg2"/>
                </a:solidFill>
              </a:rPr>
              <a:t>Prioritizing improvement resources and opportunities for sites that have demonstrated the most need, and</a:t>
            </a:r>
          </a:p>
          <a:p>
            <a:pPr marL="1675765" lvl="2" indent="-422910">
              <a:lnSpc>
                <a:spcPct val="100000"/>
              </a:lnSpc>
              <a:spcBef>
                <a:spcPts val="1000"/>
              </a:spcBef>
              <a:buClr>
                <a:schemeClr val="bg2"/>
              </a:buClr>
              <a:buFont typeface="Wingdings" panose="05000000000000000000" pitchFamily="2" charset="2"/>
              <a:buChar char="§"/>
            </a:pPr>
            <a:r>
              <a:rPr lang="en-US" dirty="0">
                <a:solidFill>
                  <a:schemeClr val="bg2"/>
                </a:solidFill>
              </a:rPr>
              <a:t>Monitoring progress throughout the performance year to ensure sites are not repeatedly flagged for needing support. </a:t>
            </a:r>
          </a:p>
          <a:p>
            <a:pPr marL="929005" lvl="1" indent="-285750">
              <a:lnSpc>
                <a:spcPct val="100000"/>
              </a:lnSpc>
              <a:spcBef>
                <a:spcPts val="1000"/>
              </a:spcBef>
              <a:buFont typeface="Wingdings" panose="05000000000000000000" pitchFamily="2" charset="2"/>
              <a:buChar char="§"/>
            </a:pPr>
            <a:r>
              <a:rPr lang="en-US" sz="2000" dirty="0">
                <a:solidFill>
                  <a:schemeClr val="bg2"/>
                </a:solidFill>
              </a:rPr>
              <a:t>Sites that participate in Site Improvement Planning will receive frequent in-person and virtual communication from an assigned case manager, who will help them develop an improvement plan and monitor progress in meeting goals. </a:t>
            </a:r>
          </a:p>
          <a:p>
            <a:pPr marL="643255" indent="-457200">
              <a:buAutoNum type="arabicPeriod"/>
            </a:pPr>
            <a:endParaRPr lang="en-US" sz="1800" dirty="0">
              <a:solidFill>
                <a:schemeClr val="tx1"/>
              </a:solidFill>
              <a:latin typeface="Georgia"/>
            </a:endParaRPr>
          </a:p>
          <a:p>
            <a:pPr marL="186055" indent="0">
              <a:buNone/>
            </a:pPr>
            <a:endParaRPr lang="en-US" sz="1800" dirty="0">
              <a:solidFill>
                <a:schemeClr val="tx1"/>
              </a:solidFill>
              <a:latin typeface="Georgia"/>
            </a:endParaRPr>
          </a:p>
        </p:txBody>
      </p:sp>
      <p:sp>
        <p:nvSpPr>
          <p:cNvPr id="4" name="Slide Number Placeholder 3">
            <a:extLst>
              <a:ext uri="{FF2B5EF4-FFF2-40B4-BE49-F238E27FC236}">
                <a16:creationId xmlns:a16="http://schemas.microsoft.com/office/drawing/2014/main" id="{0A5272BC-5EF2-4BD3-A58E-B06F093DC2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43805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6C8A-1541-E0DD-5997-70FDEF571F14}"/>
              </a:ext>
            </a:extLst>
          </p:cNvPr>
          <p:cNvSpPr>
            <a:spLocks noGrp="1"/>
          </p:cNvSpPr>
          <p:nvPr>
            <p:ph type="title"/>
          </p:nvPr>
        </p:nvSpPr>
        <p:spPr/>
        <p:txBody>
          <a:bodyPr>
            <a:normAutofit/>
          </a:bodyPr>
          <a:lstStyle/>
          <a:p>
            <a:r>
              <a:rPr lang="en-US" sz="4000" dirty="0"/>
              <a:t>Addressing Challenges in 2023-2024</a:t>
            </a:r>
          </a:p>
        </p:txBody>
      </p:sp>
      <p:graphicFrame>
        <p:nvGraphicFramePr>
          <p:cNvPr id="5" name="Table 5">
            <a:extLst>
              <a:ext uri="{FF2B5EF4-FFF2-40B4-BE49-F238E27FC236}">
                <a16:creationId xmlns:a16="http://schemas.microsoft.com/office/drawing/2014/main" id="{04839241-76AC-F7BB-32D4-2A9E0DA62265}"/>
              </a:ext>
            </a:extLst>
          </p:cNvPr>
          <p:cNvGraphicFramePr>
            <a:graphicFrameLocks noGrp="1"/>
          </p:cNvGraphicFramePr>
          <p:nvPr>
            <p:extLst>
              <p:ext uri="{D42A27DB-BD31-4B8C-83A1-F6EECF244321}">
                <p14:modId xmlns:p14="http://schemas.microsoft.com/office/powerpoint/2010/main" val="4278537481"/>
              </p:ext>
            </p:extLst>
          </p:nvPr>
        </p:nvGraphicFramePr>
        <p:xfrm>
          <a:off x="333030" y="1568694"/>
          <a:ext cx="11525939" cy="5053511"/>
        </p:xfrm>
        <a:graphic>
          <a:graphicData uri="http://schemas.openxmlformats.org/drawingml/2006/table">
            <a:tbl>
              <a:tblPr firstRow="1" bandRow="1">
                <a:tableStyleId>{5C22544A-7EE6-4342-B048-85BDC9FD1C3A}</a:tableStyleId>
              </a:tblPr>
              <a:tblGrid>
                <a:gridCol w="2918436">
                  <a:extLst>
                    <a:ext uri="{9D8B030D-6E8A-4147-A177-3AD203B41FA5}">
                      <a16:colId xmlns:a16="http://schemas.microsoft.com/office/drawing/2014/main" val="1901753913"/>
                    </a:ext>
                  </a:extLst>
                </a:gridCol>
                <a:gridCol w="6824037">
                  <a:extLst>
                    <a:ext uri="{9D8B030D-6E8A-4147-A177-3AD203B41FA5}">
                      <a16:colId xmlns:a16="http://schemas.microsoft.com/office/drawing/2014/main" val="748840235"/>
                    </a:ext>
                  </a:extLst>
                </a:gridCol>
                <a:gridCol w="1783466">
                  <a:extLst>
                    <a:ext uri="{9D8B030D-6E8A-4147-A177-3AD203B41FA5}">
                      <a16:colId xmlns:a16="http://schemas.microsoft.com/office/drawing/2014/main" val="2669192859"/>
                    </a:ext>
                  </a:extLst>
                </a:gridCol>
              </a:tblGrid>
              <a:tr h="483082">
                <a:tc>
                  <a:txBody>
                    <a:bodyPr/>
                    <a:lstStyle/>
                    <a:p>
                      <a:r>
                        <a:rPr lang="en-US" sz="1500" dirty="0">
                          <a:latin typeface="Georgia"/>
                        </a:rPr>
                        <a:t>Challenge</a:t>
                      </a:r>
                    </a:p>
                  </a:txBody>
                  <a:tcPr/>
                </a:tc>
                <a:tc>
                  <a:txBody>
                    <a:bodyPr/>
                    <a:lstStyle/>
                    <a:p>
                      <a:r>
                        <a:rPr lang="en-US" sz="1500" dirty="0">
                          <a:latin typeface="Georgia"/>
                        </a:rPr>
                        <a:t>Approach</a:t>
                      </a:r>
                    </a:p>
                  </a:txBody>
                  <a:tcPr/>
                </a:tc>
                <a:tc>
                  <a:txBody>
                    <a:bodyPr/>
                    <a:lstStyle/>
                    <a:p>
                      <a:r>
                        <a:rPr lang="en-US" sz="1500">
                          <a:latin typeface="Georgia"/>
                        </a:rPr>
                        <a:t>FY24 Guidelines </a:t>
                      </a:r>
                    </a:p>
                  </a:txBody>
                  <a:tcPr/>
                </a:tc>
                <a:extLst>
                  <a:ext uri="{0D108BD9-81ED-4DB2-BD59-A6C34878D82A}">
                    <a16:rowId xmlns:a16="http://schemas.microsoft.com/office/drawing/2014/main" val="3107194688"/>
                  </a:ext>
                </a:extLst>
              </a:tr>
              <a:tr h="483082">
                <a:tc>
                  <a:txBody>
                    <a:bodyPr/>
                    <a:lstStyle/>
                    <a:p>
                      <a:pPr marL="0" indent="0">
                        <a:buNone/>
                      </a:pPr>
                      <a:r>
                        <a:rPr lang="en-US" sz="1500" b="1" dirty="0">
                          <a:solidFill>
                            <a:schemeClr val="bg2"/>
                          </a:solidFill>
                          <a:latin typeface="Georgia"/>
                        </a:rPr>
                        <a:t>1. Non-Participation</a:t>
                      </a:r>
                    </a:p>
                  </a:txBody>
                  <a:tcPr>
                    <a:solidFill>
                      <a:schemeClr val="bg1"/>
                    </a:solidFill>
                  </a:tcPr>
                </a:tc>
                <a:tc>
                  <a:txBody>
                    <a:bodyPr/>
                    <a:lstStyle/>
                    <a:p>
                      <a:r>
                        <a:rPr lang="en-US" sz="1500" dirty="0">
                          <a:solidFill>
                            <a:schemeClr val="bg2"/>
                          </a:solidFill>
                          <a:latin typeface="Georgia"/>
                        </a:rPr>
                        <a:t>Clarify participation requirements, with clear consequences for sites who do not participate. </a:t>
                      </a:r>
                    </a:p>
                  </a:txBody>
                  <a:tcPr>
                    <a:solidFill>
                      <a:schemeClr val="bg1"/>
                    </a:solidFill>
                  </a:tcPr>
                </a:tc>
                <a:tc>
                  <a:txBody>
                    <a:bodyPr/>
                    <a:lstStyle/>
                    <a:p>
                      <a:r>
                        <a:rPr lang="en-US" sz="1500" i="1">
                          <a:solidFill>
                            <a:schemeClr val="bg2"/>
                          </a:solidFill>
                          <a:latin typeface="Georgia"/>
                        </a:rPr>
                        <a:t>Section 3</a:t>
                      </a:r>
                    </a:p>
                  </a:txBody>
                  <a:tcPr>
                    <a:solidFill>
                      <a:schemeClr val="bg1"/>
                    </a:solidFill>
                  </a:tcPr>
                </a:tc>
                <a:extLst>
                  <a:ext uri="{0D108BD9-81ED-4DB2-BD59-A6C34878D82A}">
                    <a16:rowId xmlns:a16="http://schemas.microsoft.com/office/drawing/2014/main" val="2720580941"/>
                  </a:ext>
                </a:extLst>
              </a:tr>
              <a:tr h="483082">
                <a:tc>
                  <a:txBody>
                    <a:bodyPr/>
                    <a:lstStyle/>
                    <a:p>
                      <a:r>
                        <a:rPr lang="en-US" sz="1500" b="1" dirty="0">
                          <a:solidFill>
                            <a:schemeClr val="bg2"/>
                          </a:solidFill>
                          <a:latin typeface="Georgia"/>
                        </a:rPr>
                        <a:t>2. Incomplete Observations </a:t>
                      </a:r>
                    </a:p>
                  </a:txBody>
                  <a:tcPr/>
                </a:tc>
                <a:tc>
                  <a:txBody>
                    <a:bodyPr/>
                    <a:lstStyle/>
                    <a:p>
                      <a:r>
                        <a:rPr lang="en-US" sz="1500" dirty="0">
                          <a:solidFill>
                            <a:schemeClr val="bg2"/>
                          </a:solidFill>
                          <a:latin typeface="Georgia"/>
                        </a:rPr>
                        <a:t>Establish clear action steps and consequences for incomplete CLASS observations </a:t>
                      </a:r>
                      <a:r>
                        <a:rPr lang="en-US" sz="1500" b="0" i="0" u="none" strike="noStrike" noProof="0" dirty="0">
                          <a:solidFill>
                            <a:schemeClr val="bg2"/>
                          </a:solidFill>
                          <a:latin typeface="Georgia"/>
                        </a:rPr>
                        <a:t>to support the most complete collection of data for the site.</a:t>
                      </a:r>
                      <a:endParaRPr lang="en-US" sz="1500" dirty="0">
                        <a:solidFill>
                          <a:schemeClr val="bg2"/>
                        </a:solidFill>
                        <a:latin typeface="Georgia"/>
                      </a:endParaRPr>
                    </a:p>
                  </a:txBody>
                  <a:tcPr/>
                </a:tc>
                <a:tc>
                  <a:txBody>
                    <a:bodyPr/>
                    <a:lstStyle/>
                    <a:p>
                      <a:r>
                        <a:rPr lang="en-US" sz="1500" i="1">
                          <a:solidFill>
                            <a:schemeClr val="bg2"/>
                          </a:solidFill>
                          <a:latin typeface="Georgia"/>
                        </a:rPr>
                        <a:t>Section 4</a:t>
                      </a:r>
                    </a:p>
                  </a:txBody>
                  <a:tcPr/>
                </a:tc>
                <a:extLst>
                  <a:ext uri="{0D108BD9-81ED-4DB2-BD59-A6C34878D82A}">
                    <a16:rowId xmlns:a16="http://schemas.microsoft.com/office/drawing/2014/main" val="30976429"/>
                  </a:ext>
                </a:extLst>
              </a:tr>
              <a:tr h="618671">
                <a:tc>
                  <a:txBody>
                    <a:bodyPr/>
                    <a:lstStyle/>
                    <a:p>
                      <a:pPr lvl="0">
                        <a:buNone/>
                      </a:pPr>
                      <a:r>
                        <a:rPr lang="en-US" sz="1500" b="1">
                          <a:solidFill>
                            <a:schemeClr val="bg2"/>
                          </a:solidFill>
                          <a:latin typeface="Georgia"/>
                        </a:rPr>
                        <a:t>3. Local CLASS Scoring Inconsistencies</a:t>
                      </a:r>
                    </a:p>
                  </a:txBody>
                  <a:tcPr>
                    <a:solidFill>
                      <a:schemeClr val="bg1"/>
                    </a:solidFill>
                  </a:tcPr>
                </a:tc>
                <a:tc>
                  <a:txBody>
                    <a:bodyPr/>
                    <a:lstStyle/>
                    <a:p>
                      <a:pPr lvl="0">
                        <a:buNone/>
                      </a:pPr>
                      <a:r>
                        <a:rPr lang="en-US" sz="1500" dirty="0">
                          <a:solidFill>
                            <a:schemeClr val="bg2"/>
                          </a:solidFill>
                          <a:latin typeface="Georgia"/>
                        </a:rPr>
                        <a:t>Increase the use of external observations and establish a score replacement protocol when inconsistencies in observation scores occur.</a:t>
                      </a:r>
                    </a:p>
                  </a:txBody>
                  <a:tcPr>
                    <a:solidFill>
                      <a:schemeClr val="bg1"/>
                    </a:solidFill>
                  </a:tcPr>
                </a:tc>
                <a:tc>
                  <a:txBody>
                    <a:bodyPr/>
                    <a:lstStyle/>
                    <a:p>
                      <a:pPr lvl="0">
                        <a:buNone/>
                      </a:pPr>
                      <a:r>
                        <a:rPr lang="en-US" sz="1500" i="1">
                          <a:solidFill>
                            <a:schemeClr val="bg2"/>
                          </a:solidFill>
                          <a:latin typeface="Georgia"/>
                        </a:rPr>
                        <a:t>Section 4</a:t>
                      </a:r>
                    </a:p>
                  </a:txBody>
                  <a:tcPr>
                    <a:solidFill>
                      <a:schemeClr val="bg1"/>
                    </a:solidFill>
                  </a:tcPr>
                </a:tc>
                <a:extLst>
                  <a:ext uri="{0D108BD9-81ED-4DB2-BD59-A6C34878D82A}">
                    <a16:rowId xmlns:a16="http://schemas.microsoft.com/office/drawing/2014/main" val="3158763888"/>
                  </a:ext>
                </a:extLst>
              </a:tr>
              <a:tr h="483081">
                <a:tc>
                  <a:txBody>
                    <a:bodyPr/>
                    <a:lstStyle/>
                    <a:p>
                      <a:pPr lvl="0">
                        <a:buNone/>
                      </a:pPr>
                      <a:r>
                        <a:rPr lang="en-US" sz="1500" b="1">
                          <a:solidFill>
                            <a:schemeClr val="bg2"/>
                          </a:solidFill>
                          <a:latin typeface="Georgia"/>
                        </a:rPr>
                        <a:t>4. Classrooms That Require Additional Support</a:t>
                      </a:r>
                      <a:endParaRPr lang="en-US" sz="1500" b="1">
                        <a:solidFill>
                          <a:schemeClr val="bg2"/>
                        </a:solidFill>
                      </a:endParaRPr>
                    </a:p>
                  </a:txBody>
                  <a:tcPr/>
                </a:tc>
                <a:tc>
                  <a:txBody>
                    <a:bodyPr/>
                    <a:lstStyle/>
                    <a:p>
                      <a:pPr lvl="0">
                        <a:buNone/>
                      </a:pPr>
                      <a:r>
                        <a:rPr lang="en-US" sz="1500" b="0" i="0" u="none" strike="noStrike" noProof="0" dirty="0">
                          <a:solidFill>
                            <a:schemeClr val="bg2"/>
                          </a:solidFill>
                          <a:latin typeface="Georgia"/>
                        </a:rPr>
                        <a:t>Prioritize classrooms with low CLASS scores for coaching/TA supports and require sites that receive a “Needs Support” rating to participate in additional improvement planning.</a:t>
                      </a:r>
                      <a:endParaRPr lang="en-US" sz="1500" dirty="0">
                        <a:solidFill>
                          <a:schemeClr val="bg2"/>
                        </a:solidFill>
                        <a:latin typeface="Georgia"/>
                      </a:endParaRPr>
                    </a:p>
                  </a:txBody>
                  <a:tcPr/>
                </a:tc>
                <a:tc>
                  <a:txBody>
                    <a:bodyPr/>
                    <a:lstStyle/>
                    <a:p>
                      <a:pPr lvl="0">
                        <a:buNone/>
                      </a:pPr>
                      <a:r>
                        <a:rPr lang="en-US" sz="1500" i="1">
                          <a:solidFill>
                            <a:schemeClr val="bg2"/>
                          </a:solidFill>
                          <a:latin typeface="Georgia"/>
                        </a:rPr>
                        <a:t>Section 7</a:t>
                      </a:r>
                      <a:endParaRPr lang="en-US" sz="1500" i="1">
                        <a:solidFill>
                          <a:schemeClr val="bg2"/>
                        </a:solidFill>
                      </a:endParaRPr>
                    </a:p>
                  </a:txBody>
                  <a:tcPr/>
                </a:tc>
                <a:extLst>
                  <a:ext uri="{0D108BD9-81ED-4DB2-BD59-A6C34878D82A}">
                    <a16:rowId xmlns:a16="http://schemas.microsoft.com/office/drawing/2014/main" val="2787177675"/>
                  </a:ext>
                </a:extLst>
              </a:tr>
              <a:tr h="483082">
                <a:tc>
                  <a:txBody>
                    <a:bodyPr/>
                    <a:lstStyle/>
                    <a:p>
                      <a:r>
                        <a:rPr lang="en-US" sz="1500" b="1">
                          <a:solidFill>
                            <a:schemeClr val="bg2"/>
                          </a:solidFill>
                          <a:latin typeface="Georgia"/>
                        </a:rPr>
                        <a:t>5. Variation in Curriculum Use Across Site Types</a:t>
                      </a:r>
                    </a:p>
                  </a:txBody>
                  <a:tcPr>
                    <a:solidFill>
                      <a:schemeClr val="bg1"/>
                    </a:solidFill>
                  </a:tcPr>
                </a:tc>
                <a:tc>
                  <a:txBody>
                    <a:bodyPr/>
                    <a:lstStyle/>
                    <a:p>
                      <a:r>
                        <a:rPr lang="en-US" sz="1500" dirty="0">
                          <a:solidFill>
                            <a:schemeClr val="bg2"/>
                          </a:solidFill>
                          <a:latin typeface="Georgia"/>
                        </a:rPr>
                        <a:t>Continue to keep curriculum use optional, while also increasing options and targeted supports to sites who are not yet using curriculum in at least one classroom.</a:t>
                      </a:r>
                    </a:p>
                  </a:txBody>
                  <a:tcPr>
                    <a:solidFill>
                      <a:schemeClr val="bg1"/>
                    </a:solidFill>
                  </a:tcPr>
                </a:tc>
                <a:tc>
                  <a:txBody>
                    <a:bodyPr/>
                    <a:lstStyle/>
                    <a:p>
                      <a:r>
                        <a:rPr lang="en-US" sz="1500" i="1">
                          <a:solidFill>
                            <a:schemeClr val="bg2"/>
                          </a:solidFill>
                          <a:latin typeface="Georgia"/>
                        </a:rPr>
                        <a:t>Section 5 </a:t>
                      </a:r>
                    </a:p>
                  </a:txBody>
                  <a:tcPr>
                    <a:solidFill>
                      <a:schemeClr val="bg1"/>
                    </a:solidFill>
                  </a:tcPr>
                </a:tc>
                <a:extLst>
                  <a:ext uri="{0D108BD9-81ED-4DB2-BD59-A6C34878D82A}">
                    <a16:rowId xmlns:a16="http://schemas.microsoft.com/office/drawing/2014/main" val="1757463859"/>
                  </a:ext>
                </a:extLst>
              </a:tr>
              <a:tr h="483082">
                <a:tc>
                  <a:txBody>
                    <a:bodyPr/>
                    <a:lstStyle/>
                    <a:p>
                      <a:r>
                        <a:rPr lang="en-US" sz="1500" b="1">
                          <a:solidFill>
                            <a:schemeClr val="bg2"/>
                          </a:solidFill>
                          <a:latin typeface="Georgia"/>
                        </a:rPr>
                        <a:t>6. Workforce Challenges</a:t>
                      </a:r>
                    </a:p>
                  </a:txBody>
                  <a:tcPr/>
                </a:tc>
                <a:tc>
                  <a:txBody>
                    <a:bodyPr/>
                    <a:lstStyle/>
                    <a:p>
                      <a:r>
                        <a:rPr lang="en-US" sz="1500" dirty="0">
                          <a:solidFill>
                            <a:schemeClr val="bg2"/>
                          </a:solidFill>
                          <a:latin typeface="Georgia"/>
                        </a:rPr>
                        <a:t>Collect teacher and classroom list information in LinkB5 across all publicly-funded sites to better understand how teachers and classroom quality impact child outcomes for future investment decisions. </a:t>
                      </a:r>
                      <a:r>
                        <a:rPr lang="en-US" sz="1500" b="0" i="0" u="none" strike="noStrike" noProof="0" dirty="0">
                          <a:solidFill>
                            <a:schemeClr val="bg2"/>
                          </a:solidFill>
                          <a:latin typeface="Georgia"/>
                        </a:rPr>
                        <a:t>Continue RecognizeB5 and increase amount to $3,000 per teacher in centers and family day homes.</a:t>
                      </a:r>
                      <a:endParaRPr lang="en-US" sz="1500" dirty="0">
                        <a:solidFill>
                          <a:schemeClr val="bg2"/>
                        </a:solidFill>
                        <a:latin typeface="Georgia"/>
                      </a:endParaRPr>
                    </a:p>
                  </a:txBody>
                  <a:tcPr/>
                </a:tc>
                <a:tc>
                  <a:txBody>
                    <a:bodyPr/>
                    <a:lstStyle/>
                    <a:p>
                      <a:r>
                        <a:rPr lang="en-US" sz="1500" i="1" dirty="0">
                          <a:solidFill>
                            <a:schemeClr val="bg2"/>
                          </a:solidFill>
                          <a:latin typeface="Georgia"/>
                        </a:rPr>
                        <a:t>Section 3 and Section 7</a:t>
                      </a:r>
                    </a:p>
                  </a:txBody>
                  <a:tcPr/>
                </a:tc>
                <a:extLst>
                  <a:ext uri="{0D108BD9-81ED-4DB2-BD59-A6C34878D82A}">
                    <a16:rowId xmlns:a16="http://schemas.microsoft.com/office/drawing/2014/main" val="2953239515"/>
                  </a:ext>
                </a:extLst>
              </a:tr>
            </a:tbl>
          </a:graphicData>
        </a:graphic>
      </p:graphicFrame>
    </p:spTree>
    <p:extLst>
      <p:ext uri="{BB962C8B-B14F-4D97-AF65-F5344CB8AC3E}">
        <p14:creationId xmlns:p14="http://schemas.microsoft.com/office/powerpoint/2010/main" val="224555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B810-3A14-774C-3C46-6381C3B1AC09}"/>
              </a:ext>
            </a:extLst>
          </p:cNvPr>
          <p:cNvSpPr>
            <a:spLocks noGrp="1"/>
          </p:cNvSpPr>
          <p:nvPr>
            <p:ph type="title"/>
          </p:nvPr>
        </p:nvSpPr>
        <p:spPr/>
        <p:txBody>
          <a:bodyPr>
            <a:normAutofit/>
          </a:bodyPr>
          <a:lstStyle/>
          <a:p>
            <a:r>
              <a:rPr lang="en-US" sz="4000" dirty="0"/>
              <a:t>Next Steps: Intensive Field Engagement</a:t>
            </a:r>
          </a:p>
        </p:txBody>
      </p:sp>
      <p:sp>
        <p:nvSpPr>
          <p:cNvPr id="3" name="Text Placeholder 2">
            <a:extLst>
              <a:ext uri="{FF2B5EF4-FFF2-40B4-BE49-F238E27FC236}">
                <a16:creationId xmlns:a16="http://schemas.microsoft.com/office/drawing/2014/main" id="{38B8CA70-B5A3-8D28-7801-9475EBB169D4}"/>
              </a:ext>
            </a:extLst>
          </p:cNvPr>
          <p:cNvSpPr>
            <a:spLocks noGrp="1"/>
          </p:cNvSpPr>
          <p:nvPr>
            <p:ph type="body" idx="1"/>
          </p:nvPr>
        </p:nvSpPr>
        <p:spPr>
          <a:xfrm>
            <a:off x="507626" y="1323975"/>
            <a:ext cx="11176747" cy="5157507"/>
          </a:xfrm>
        </p:spPr>
        <p:txBody>
          <a:bodyPr>
            <a:noAutofit/>
          </a:bodyPr>
          <a:lstStyle/>
          <a:p>
            <a:pPr marL="186055" indent="0">
              <a:lnSpc>
                <a:spcPct val="100000"/>
              </a:lnSpc>
              <a:buNone/>
            </a:pPr>
            <a:r>
              <a:rPr lang="en-US" sz="2000" b="1" dirty="0">
                <a:solidFill>
                  <a:schemeClr val="bg2"/>
                </a:solidFill>
              </a:rPr>
              <a:t>The VDOE will continue to support the field to prepare for 2023-2024 by:</a:t>
            </a:r>
          </a:p>
          <a:p>
            <a:pPr marL="608965" indent="-422910">
              <a:lnSpc>
                <a:spcPct val="100000"/>
              </a:lnSpc>
              <a:buClr>
                <a:schemeClr val="bg2"/>
              </a:buClr>
              <a:buSzPct val="90000"/>
            </a:pPr>
            <a:r>
              <a:rPr lang="en-US" sz="2000" dirty="0">
                <a:solidFill>
                  <a:schemeClr val="bg2"/>
                </a:solidFill>
              </a:rPr>
              <a:t>Hosting the second part of a two-part webinar for the field on April 21 on the Guidelines.</a:t>
            </a:r>
          </a:p>
          <a:p>
            <a:pPr marL="608965" indent="-422910">
              <a:lnSpc>
                <a:spcPct val="100000"/>
              </a:lnSpc>
              <a:buClr>
                <a:schemeClr val="bg2"/>
              </a:buClr>
              <a:buSzPct val="90000"/>
            </a:pPr>
            <a:r>
              <a:rPr lang="en-US" sz="2000" dirty="0">
                <a:solidFill>
                  <a:schemeClr val="bg2"/>
                </a:solidFill>
              </a:rPr>
              <a:t>Working closely with Ready Regions and other field partners (e.g., VCPE) to support communication efforts:</a:t>
            </a:r>
          </a:p>
          <a:p>
            <a:pPr marL="1218565" lvl="1" indent="-422910">
              <a:lnSpc>
                <a:spcPct val="100000"/>
              </a:lnSpc>
              <a:buClr>
                <a:schemeClr val="bg2"/>
              </a:buClr>
              <a:buSzPct val="90000"/>
            </a:pPr>
            <a:r>
              <a:rPr lang="en-US" sz="2000" dirty="0">
                <a:solidFill>
                  <a:schemeClr val="bg2"/>
                </a:solidFill>
              </a:rPr>
              <a:t>2023-2024 Participation 1-Pager provided for outreach to publicly-funded programs</a:t>
            </a:r>
          </a:p>
          <a:p>
            <a:pPr marL="1218565" lvl="1" indent="-422910">
              <a:lnSpc>
                <a:spcPct val="100000"/>
              </a:lnSpc>
              <a:buClr>
                <a:schemeClr val="bg2"/>
              </a:buClr>
              <a:buSzPct val="90000"/>
            </a:pPr>
            <a:r>
              <a:rPr lang="en-US" sz="2000" dirty="0">
                <a:solidFill>
                  <a:schemeClr val="bg2"/>
                </a:solidFill>
              </a:rPr>
              <a:t>All publicly-funded sites will receive a letter from VDOE re: participation requirements</a:t>
            </a:r>
          </a:p>
          <a:p>
            <a:pPr marL="1218565" lvl="1" indent="-422910">
              <a:lnSpc>
                <a:spcPct val="100000"/>
              </a:lnSpc>
              <a:buClr>
                <a:schemeClr val="bg2"/>
              </a:buClr>
              <a:buSzPct val="90000"/>
            </a:pPr>
            <a:r>
              <a:rPr lang="en-US" sz="2000" dirty="0">
                <a:solidFill>
                  <a:schemeClr val="bg2"/>
                </a:solidFill>
              </a:rPr>
              <a:t>State and regional information sessions focused on providers with large numbers of publicly-funded children</a:t>
            </a:r>
          </a:p>
          <a:p>
            <a:pPr marL="608965" indent="-422910">
              <a:lnSpc>
                <a:spcPct val="100000"/>
              </a:lnSpc>
              <a:buClr>
                <a:schemeClr val="bg2"/>
              </a:buClr>
              <a:buSzPct val="90000"/>
            </a:pPr>
            <a:r>
              <a:rPr lang="en-US" sz="2000" dirty="0">
                <a:solidFill>
                  <a:schemeClr val="bg2"/>
                </a:solidFill>
              </a:rPr>
              <a:t>Partnering with VDSS to directly communicate with families whose providers have not yet joined VQB5 and preparing contingency plans to minimize disruptions for children.</a:t>
            </a:r>
          </a:p>
          <a:p>
            <a:pPr marL="608965" indent="-422910">
              <a:lnSpc>
                <a:spcPct val="100000"/>
              </a:lnSpc>
              <a:buClr>
                <a:schemeClr val="bg2"/>
              </a:buClr>
              <a:buSzPct val="90000"/>
            </a:pPr>
            <a:r>
              <a:rPr lang="en-US" sz="2000" dirty="0">
                <a:solidFill>
                  <a:schemeClr val="bg2"/>
                </a:solidFill>
              </a:rPr>
              <a:t>Meeting with leaders from different funding authorities to review legislative requirements, reinforce communication, and confirm procedures for sites who do not participate next year.</a:t>
            </a:r>
          </a:p>
          <a:p>
            <a:pPr marL="608965" indent="-422910">
              <a:lnSpc>
                <a:spcPct val="100000"/>
              </a:lnSpc>
              <a:buClr>
                <a:schemeClr val="bg2"/>
              </a:buClr>
              <a:buSzPct val="90000"/>
            </a:pPr>
            <a:r>
              <a:rPr lang="en-US" sz="2000" dirty="0">
                <a:solidFill>
                  <a:schemeClr val="bg2"/>
                </a:solidFill>
              </a:rPr>
              <a:t>Supporting programs through the duration of Practice Year 2.</a:t>
            </a:r>
          </a:p>
          <a:p>
            <a:pPr marL="186055" indent="0">
              <a:lnSpc>
                <a:spcPct val="100000"/>
              </a:lnSpc>
              <a:buNone/>
            </a:pPr>
            <a:endParaRPr lang="en-US" sz="1600" dirty="0">
              <a:solidFill>
                <a:schemeClr val="tx1"/>
              </a:solidFill>
            </a:endParaRPr>
          </a:p>
        </p:txBody>
      </p:sp>
      <p:sp>
        <p:nvSpPr>
          <p:cNvPr id="5" name="Slide Number Placeholder 2">
            <a:extLst>
              <a:ext uri="{FF2B5EF4-FFF2-40B4-BE49-F238E27FC236}">
                <a16:creationId xmlns:a16="http://schemas.microsoft.com/office/drawing/2014/main" id="{987587F4-CD55-E945-DD55-CFB3673A2638}"/>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spTree>
    <p:extLst>
      <p:ext uri="{BB962C8B-B14F-4D97-AF65-F5344CB8AC3E}">
        <p14:creationId xmlns:p14="http://schemas.microsoft.com/office/powerpoint/2010/main" val="176975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000" dirty="0"/>
              <a:t>Summary</a:t>
            </a:r>
            <a:endParaRPr sz="4000" dirty="0"/>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625719" y="1481112"/>
            <a:ext cx="10940562" cy="4718100"/>
          </a:xfrm>
          <a:prstGeom prst="rect">
            <a:avLst/>
          </a:prstGeom>
          <a:noFill/>
          <a:ln>
            <a:noFill/>
          </a:ln>
        </p:spPr>
        <p:txBody>
          <a:bodyPr spcFirstLastPara="1" wrap="square" lIns="91425" tIns="45700" rIns="91425" bIns="45700" anchor="t" anchorCtr="0">
            <a:normAutofit fontScale="92500" lnSpcReduction="10000"/>
          </a:bodyPr>
          <a:lstStyle/>
          <a:p>
            <a:pPr marL="114300" indent="0">
              <a:lnSpc>
                <a:spcPct val="120000"/>
              </a:lnSpc>
              <a:spcBef>
                <a:spcPts val="800"/>
              </a:spcBef>
              <a:buClr>
                <a:srgbClr val="555555"/>
              </a:buClr>
              <a:buSzPct val="100000"/>
              <a:buNone/>
            </a:pPr>
            <a:r>
              <a:rPr lang="en" sz="2200" b="1" dirty="0">
                <a:solidFill>
                  <a:schemeClr val="bg2"/>
                </a:solidFill>
              </a:rPr>
              <a:t>This presentation provides an overview of the requirements provided in the VQB5 Guidelines for 2023-2024.</a:t>
            </a:r>
            <a:endParaRPr lang="en-US" sz="2200" b="1" dirty="0">
              <a:solidFill>
                <a:schemeClr val="bg2"/>
              </a:solidFill>
            </a:endParaRPr>
          </a:p>
          <a:p>
            <a:pPr>
              <a:lnSpc>
                <a:spcPct val="120000"/>
              </a:lnSpc>
              <a:buClr>
                <a:srgbClr val="003C71"/>
              </a:buClr>
              <a:buFont typeface="Arial,Sans-Serif"/>
              <a:buChar char="•"/>
            </a:pPr>
            <a:r>
              <a:rPr lang="en" sz="2200" dirty="0">
                <a:solidFill>
                  <a:schemeClr val="bg2"/>
                </a:solidFill>
              </a:rPr>
              <a:t>Virginia State Code </a:t>
            </a:r>
            <a:r>
              <a:rPr lang="en" sz="2200" dirty="0">
                <a:solidFill>
                  <a:schemeClr val="bg2"/>
                </a:solidFill>
                <a:hlinkClick r:id="rId3">
                  <a:extLst>
                    <a:ext uri="{A12FA001-AC4F-418D-AE19-62706E023703}">
                      <ahyp:hlinkClr xmlns:ahyp="http://schemas.microsoft.com/office/drawing/2018/hyperlinkcolor" val="tx"/>
                    </a:ext>
                  </a:extLst>
                </a:hlinkClick>
              </a:rPr>
              <a:t>(§ 22.1-289.03)</a:t>
            </a:r>
            <a:r>
              <a:rPr lang="en" sz="2200" dirty="0">
                <a:solidFill>
                  <a:schemeClr val="bg2"/>
                </a:solidFill>
              </a:rPr>
              <a:t> directs the Board of Education to establish a unified quality rating and improvement system for all publicly-funded providers.  </a:t>
            </a:r>
            <a:endParaRPr lang="en-US" sz="2200" dirty="0">
              <a:solidFill>
                <a:schemeClr val="bg2"/>
              </a:solidFill>
            </a:endParaRPr>
          </a:p>
          <a:p>
            <a:pPr>
              <a:lnSpc>
                <a:spcPct val="120000"/>
              </a:lnSpc>
              <a:buClr>
                <a:srgbClr val="003C71"/>
              </a:buClr>
              <a:buFont typeface="Trebuchet MS,Sans-Serif"/>
              <a:buChar char="•"/>
            </a:pPr>
            <a:r>
              <a:rPr lang="en" sz="2200" dirty="0">
                <a:solidFill>
                  <a:schemeClr val="bg2"/>
                </a:solidFill>
              </a:rPr>
              <a:t>In June 2021, the Board approved the </a:t>
            </a:r>
            <a:r>
              <a:rPr lang="en" sz="2200" dirty="0">
                <a:solidFill>
                  <a:schemeClr val="bg2"/>
                </a:solidFill>
                <a:hlinkClick r:id="rId4">
                  <a:extLst>
                    <a:ext uri="{A12FA001-AC4F-418D-AE19-62706E023703}">
                      <ahyp:hlinkClr xmlns:ahyp="http://schemas.microsoft.com/office/drawing/2018/hyperlinkcolor" val="tx"/>
                    </a:ext>
                  </a:extLst>
                </a:hlinkClick>
              </a:rPr>
              <a:t>Guidelines for Practice Year 1 of the Unified Measurement and Improvement System (known as VQB5</a:t>
            </a:r>
            <a:r>
              <a:rPr lang="en" sz="2200" dirty="0">
                <a:solidFill>
                  <a:schemeClr val="bg2"/>
                </a:solidFill>
              </a:rPr>
              <a:t>).  These guidelines were updated a second time in June 2022, with the Board approving </a:t>
            </a:r>
            <a:r>
              <a:rPr lang="en" sz="2200" dirty="0">
                <a:solidFill>
                  <a:schemeClr val="bg2"/>
                </a:solidFill>
                <a:hlinkClick r:id="rId5">
                  <a:extLst>
                    <a:ext uri="{A12FA001-AC4F-418D-AE19-62706E023703}">
                      <ahyp:hlinkClr xmlns:ahyp="http://schemas.microsoft.com/office/drawing/2018/hyperlinkcolor" val="tx"/>
                    </a:ext>
                  </a:extLst>
                </a:hlinkClick>
              </a:rPr>
              <a:t>Guidelines for Year 2 of VQB5</a:t>
            </a:r>
            <a:endParaRPr lang="en-US" sz="2200" dirty="0">
              <a:solidFill>
                <a:schemeClr val="bg2"/>
              </a:solidFill>
            </a:endParaRPr>
          </a:p>
          <a:p>
            <a:pPr>
              <a:lnSpc>
                <a:spcPct val="120000"/>
              </a:lnSpc>
              <a:buClr>
                <a:srgbClr val="003C71"/>
              </a:buClr>
              <a:buFont typeface="Trebuchet MS,Sans-Serif"/>
              <a:buChar char="•"/>
            </a:pPr>
            <a:r>
              <a:rPr lang="en" sz="2200" dirty="0">
                <a:solidFill>
                  <a:schemeClr val="bg2"/>
                </a:solidFill>
              </a:rPr>
              <a:t>The Guidelines for 2023-2024:</a:t>
            </a:r>
          </a:p>
          <a:p>
            <a:pPr lvl="1" indent="-330200">
              <a:lnSpc>
                <a:spcPct val="120000"/>
              </a:lnSpc>
              <a:spcBef>
                <a:spcPts val="0"/>
              </a:spcBef>
              <a:buClr>
                <a:srgbClr val="003C71"/>
              </a:buClr>
              <a:buFont typeface="Trebuchet MS,Sans-Serif"/>
              <a:buChar char="•"/>
            </a:pPr>
            <a:r>
              <a:rPr lang="en" sz="2200" dirty="0">
                <a:solidFill>
                  <a:schemeClr val="bg2"/>
                </a:solidFill>
              </a:rPr>
              <a:t>Reflect learnings from two practice years for VQB5, in which more than 70% of publicly-funded programs have participated;   </a:t>
            </a:r>
            <a:endParaRPr lang="en-US" sz="2200" dirty="0">
              <a:solidFill>
                <a:schemeClr val="bg2"/>
              </a:solidFill>
            </a:endParaRPr>
          </a:p>
          <a:p>
            <a:pPr lvl="1" indent="-330200">
              <a:lnSpc>
                <a:spcPct val="120000"/>
              </a:lnSpc>
              <a:spcBef>
                <a:spcPts val="0"/>
              </a:spcBef>
              <a:buClr>
                <a:srgbClr val="003C71"/>
              </a:buClr>
              <a:buFont typeface="Trebuchet MS,Sans-Serif"/>
              <a:buChar char="•"/>
            </a:pPr>
            <a:r>
              <a:rPr lang="en" sz="2200" dirty="0">
                <a:solidFill>
                  <a:schemeClr val="bg2"/>
                </a:solidFill>
              </a:rPr>
              <a:t>Were endorsed by the Early Childhood Advisory Committee (ECAC); and</a:t>
            </a:r>
          </a:p>
          <a:p>
            <a:pPr lvl="1" indent="-330200">
              <a:lnSpc>
                <a:spcPct val="120000"/>
              </a:lnSpc>
              <a:spcBef>
                <a:spcPts val="0"/>
              </a:spcBef>
              <a:buClr>
                <a:srgbClr val="003C71"/>
              </a:buClr>
              <a:buFont typeface="Trebuchet MS,Sans-Serif"/>
              <a:buChar char="•"/>
            </a:pPr>
            <a:r>
              <a:rPr lang="en" sz="2200" dirty="0">
                <a:solidFill>
                  <a:schemeClr val="bg2"/>
                </a:solidFill>
              </a:rPr>
              <a:t>Support Ready Regions and the state for full implementation of VQB5 in Fall 2023.</a:t>
            </a:r>
            <a:endParaRPr lang="en-US" sz="2200" dirty="0">
              <a:solidFill>
                <a:schemeClr val="bg2"/>
              </a:solidFill>
            </a:endParaRPr>
          </a:p>
          <a:p>
            <a:pPr marL="542290" indent="-457200">
              <a:lnSpc>
                <a:spcPct val="114999"/>
              </a:lnSpc>
              <a:spcBef>
                <a:spcPts val="0"/>
              </a:spcBef>
              <a:buClr>
                <a:srgbClr val="555555"/>
              </a:buClr>
              <a:buSzPct val="100000"/>
              <a:buAutoNum type="romanUcPeriod"/>
            </a:pPr>
            <a:endParaRPr lang="en-US" sz="2450" dirty="0">
              <a:solidFill>
                <a:schemeClr val="bg2"/>
              </a:solidFill>
            </a:endParaRPr>
          </a:p>
          <a:p>
            <a:pPr indent="0">
              <a:lnSpc>
                <a:spcPct val="115000"/>
              </a:lnSpc>
              <a:spcBef>
                <a:spcPts val="0"/>
              </a:spcBef>
              <a:buNone/>
            </a:pPr>
            <a:endParaRPr lang="en-US" dirty="0">
              <a:solidFill>
                <a:schemeClr val="bg2"/>
              </a:solidFill>
            </a:endParaRPr>
          </a:p>
          <a:p>
            <a:pPr indent="0">
              <a:lnSpc>
                <a:spcPct val="115000"/>
              </a:lnSpc>
              <a:spcBef>
                <a:spcPts val="0"/>
              </a:spcBef>
              <a:buNone/>
            </a:pPr>
            <a:endParaRPr lang="en-US" dirty="0">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37001F-4AC2-0F93-9143-E1F6ED6DF8FC}"/>
              </a:ext>
            </a:extLst>
          </p:cNvPr>
          <p:cNvSpPr>
            <a:spLocks noGrp="1"/>
          </p:cNvSpPr>
          <p:nvPr>
            <p:ph type="title"/>
          </p:nvPr>
        </p:nvSpPr>
        <p:spPr/>
        <p:txBody>
          <a:bodyPr>
            <a:normAutofit/>
          </a:bodyPr>
          <a:lstStyle/>
          <a:p>
            <a:r>
              <a:rPr lang="en-US" sz="4000" dirty="0"/>
              <a:t>Overview of Guidelines 2023-2024</a:t>
            </a:r>
          </a:p>
        </p:txBody>
      </p:sp>
      <p:sp>
        <p:nvSpPr>
          <p:cNvPr id="4" name="Text Placeholder 3">
            <a:extLst>
              <a:ext uri="{FF2B5EF4-FFF2-40B4-BE49-F238E27FC236}">
                <a16:creationId xmlns:a16="http://schemas.microsoft.com/office/drawing/2014/main" id="{F80FCB7B-1E93-7157-9463-790ECFAFDD68}"/>
              </a:ext>
            </a:extLst>
          </p:cNvPr>
          <p:cNvSpPr>
            <a:spLocks noGrp="1"/>
          </p:cNvSpPr>
          <p:nvPr>
            <p:ph type="body" idx="1"/>
          </p:nvPr>
        </p:nvSpPr>
        <p:spPr>
          <a:xfrm>
            <a:off x="596462" y="1481146"/>
            <a:ext cx="10515600" cy="4718033"/>
          </a:xfrm>
        </p:spPr>
        <p:txBody>
          <a:bodyPr>
            <a:normAutofit/>
          </a:bodyPr>
          <a:lstStyle/>
          <a:p>
            <a:pPr marL="186055" indent="0">
              <a:lnSpc>
                <a:spcPct val="100000"/>
              </a:lnSpc>
              <a:buNone/>
            </a:pPr>
            <a:r>
              <a:rPr lang="en-US" sz="2000" b="1" dirty="0">
                <a:solidFill>
                  <a:schemeClr val="bg2"/>
                </a:solidFill>
              </a:rPr>
              <a:t>The VQB5 Guidelines for 2023-2024 follow the same pattern as in the practice years, but with updated information and focus on clarity in requirements. </a:t>
            </a:r>
            <a:endParaRPr lang="en-US" dirty="0">
              <a:solidFill>
                <a:schemeClr val="bg2"/>
              </a:solidFill>
            </a:endParaRPr>
          </a:p>
        </p:txBody>
      </p:sp>
      <p:graphicFrame>
        <p:nvGraphicFramePr>
          <p:cNvPr id="5" name="Table 5">
            <a:extLst>
              <a:ext uri="{FF2B5EF4-FFF2-40B4-BE49-F238E27FC236}">
                <a16:creationId xmlns:a16="http://schemas.microsoft.com/office/drawing/2014/main" id="{333D25CA-2272-2F0C-AE3A-EB6EC40DB575}"/>
              </a:ext>
            </a:extLst>
          </p:cNvPr>
          <p:cNvGraphicFramePr>
            <a:graphicFrameLocks noGrp="1"/>
          </p:cNvGraphicFramePr>
          <p:nvPr>
            <p:extLst>
              <p:ext uri="{D42A27DB-BD31-4B8C-83A1-F6EECF244321}">
                <p14:modId xmlns:p14="http://schemas.microsoft.com/office/powerpoint/2010/main" val="3943789485"/>
              </p:ext>
            </p:extLst>
          </p:nvPr>
        </p:nvGraphicFramePr>
        <p:xfrm>
          <a:off x="1286329" y="2580289"/>
          <a:ext cx="9619341" cy="3396488"/>
        </p:xfrm>
        <a:graphic>
          <a:graphicData uri="http://schemas.openxmlformats.org/drawingml/2006/table">
            <a:tbl>
              <a:tblPr firstRow="1" bandRow="1">
                <a:tableStyleId>{5C22544A-7EE6-4342-B048-85BDC9FD1C3A}</a:tableStyleId>
              </a:tblPr>
              <a:tblGrid>
                <a:gridCol w="2454728">
                  <a:extLst>
                    <a:ext uri="{9D8B030D-6E8A-4147-A177-3AD203B41FA5}">
                      <a16:colId xmlns:a16="http://schemas.microsoft.com/office/drawing/2014/main" val="1363882903"/>
                    </a:ext>
                  </a:extLst>
                </a:gridCol>
                <a:gridCol w="7164613">
                  <a:extLst>
                    <a:ext uri="{9D8B030D-6E8A-4147-A177-3AD203B41FA5}">
                      <a16:colId xmlns:a16="http://schemas.microsoft.com/office/drawing/2014/main" val="493650239"/>
                    </a:ext>
                  </a:extLst>
                </a:gridCol>
              </a:tblGrid>
              <a:tr h="370840">
                <a:tc>
                  <a:txBody>
                    <a:bodyPr/>
                    <a:lstStyle/>
                    <a:p>
                      <a:pPr>
                        <a:lnSpc>
                          <a:spcPct val="120000"/>
                        </a:lnSpc>
                      </a:pPr>
                      <a:r>
                        <a:rPr lang="en-US" sz="2000" dirty="0">
                          <a:latin typeface="Georgia"/>
                        </a:rPr>
                        <a:t>Section</a:t>
                      </a:r>
                    </a:p>
                  </a:txBody>
                  <a:tcPr/>
                </a:tc>
                <a:tc>
                  <a:txBody>
                    <a:bodyPr/>
                    <a:lstStyle/>
                    <a:p>
                      <a:pPr>
                        <a:lnSpc>
                          <a:spcPct val="120000"/>
                        </a:lnSpc>
                      </a:pPr>
                      <a:r>
                        <a:rPr lang="en-US" sz="2000">
                          <a:latin typeface="Georgia"/>
                        </a:rPr>
                        <a:t>Topic</a:t>
                      </a:r>
                    </a:p>
                  </a:txBody>
                  <a:tcPr/>
                </a:tc>
                <a:extLst>
                  <a:ext uri="{0D108BD9-81ED-4DB2-BD59-A6C34878D82A}">
                    <a16:rowId xmlns:a16="http://schemas.microsoft.com/office/drawing/2014/main" val="567346774"/>
                  </a:ext>
                </a:extLst>
              </a:tr>
              <a:tr h="370840">
                <a:tc>
                  <a:txBody>
                    <a:bodyPr/>
                    <a:lstStyle/>
                    <a:p>
                      <a:pPr>
                        <a:lnSpc>
                          <a:spcPct val="120000"/>
                        </a:lnSpc>
                      </a:pPr>
                      <a:r>
                        <a:rPr lang="en-US" sz="2000" dirty="0">
                          <a:solidFill>
                            <a:schemeClr val="bg2"/>
                          </a:solidFill>
                          <a:latin typeface="Georgia"/>
                        </a:rPr>
                        <a:t>Sections 1 &amp; 2 </a:t>
                      </a:r>
                    </a:p>
                  </a:txBody>
                  <a:tcPr/>
                </a:tc>
                <a:tc>
                  <a:txBody>
                    <a:bodyPr/>
                    <a:lstStyle/>
                    <a:p>
                      <a:pPr>
                        <a:lnSpc>
                          <a:spcPct val="120000"/>
                        </a:lnSpc>
                      </a:pPr>
                      <a:r>
                        <a:rPr lang="en-US" sz="2000" dirty="0">
                          <a:solidFill>
                            <a:schemeClr val="bg2"/>
                          </a:solidFill>
                          <a:latin typeface="Georgia"/>
                        </a:rPr>
                        <a:t>Background, Vision, and Overview of VQB5 </a:t>
                      </a:r>
                    </a:p>
                  </a:txBody>
                  <a:tcPr/>
                </a:tc>
                <a:extLst>
                  <a:ext uri="{0D108BD9-81ED-4DB2-BD59-A6C34878D82A}">
                    <a16:rowId xmlns:a16="http://schemas.microsoft.com/office/drawing/2014/main" val="3937364609"/>
                  </a:ext>
                </a:extLst>
              </a:tr>
              <a:tr h="370840">
                <a:tc>
                  <a:txBody>
                    <a:bodyPr/>
                    <a:lstStyle/>
                    <a:p>
                      <a:pPr>
                        <a:lnSpc>
                          <a:spcPct val="120000"/>
                        </a:lnSpc>
                      </a:pPr>
                      <a:r>
                        <a:rPr lang="en-US" sz="2000" dirty="0">
                          <a:solidFill>
                            <a:schemeClr val="bg2"/>
                          </a:solidFill>
                          <a:latin typeface="Georgia"/>
                        </a:rPr>
                        <a:t>Section 3</a:t>
                      </a:r>
                    </a:p>
                  </a:txBody>
                  <a:tcPr/>
                </a:tc>
                <a:tc>
                  <a:txBody>
                    <a:bodyPr/>
                    <a:lstStyle/>
                    <a:p>
                      <a:pPr>
                        <a:lnSpc>
                          <a:spcPct val="120000"/>
                        </a:lnSpc>
                      </a:pPr>
                      <a:r>
                        <a:rPr lang="en-US" sz="2000" dirty="0">
                          <a:solidFill>
                            <a:schemeClr val="bg2"/>
                          </a:solidFill>
                          <a:latin typeface="Georgia"/>
                        </a:rPr>
                        <a:t>Participation Requirements</a:t>
                      </a:r>
                    </a:p>
                  </a:txBody>
                  <a:tcPr/>
                </a:tc>
                <a:extLst>
                  <a:ext uri="{0D108BD9-81ED-4DB2-BD59-A6C34878D82A}">
                    <a16:rowId xmlns:a16="http://schemas.microsoft.com/office/drawing/2014/main" val="1267892305"/>
                  </a:ext>
                </a:extLst>
              </a:tr>
              <a:tr h="370840">
                <a:tc>
                  <a:txBody>
                    <a:bodyPr/>
                    <a:lstStyle/>
                    <a:p>
                      <a:pPr>
                        <a:lnSpc>
                          <a:spcPct val="120000"/>
                        </a:lnSpc>
                      </a:pPr>
                      <a:r>
                        <a:rPr lang="en-US" sz="2000">
                          <a:solidFill>
                            <a:schemeClr val="bg2"/>
                          </a:solidFill>
                          <a:latin typeface="Georgia"/>
                        </a:rPr>
                        <a:t>Section 4</a:t>
                      </a:r>
                    </a:p>
                  </a:txBody>
                  <a:tcPr/>
                </a:tc>
                <a:tc>
                  <a:txBody>
                    <a:bodyPr/>
                    <a:lstStyle/>
                    <a:p>
                      <a:pPr>
                        <a:lnSpc>
                          <a:spcPct val="120000"/>
                        </a:lnSpc>
                      </a:pPr>
                      <a:r>
                        <a:rPr lang="en-US" sz="2000" dirty="0">
                          <a:solidFill>
                            <a:schemeClr val="bg2"/>
                          </a:solidFill>
                          <a:latin typeface="Georgia"/>
                        </a:rPr>
                        <a:t>CLASS Observation Requirements</a:t>
                      </a:r>
                    </a:p>
                  </a:txBody>
                  <a:tcPr/>
                </a:tc>
                <a:extLst>
                  <a:ext uri="{0D108BD9-81ED-4DB2-BD59-A6C34878D82A}">
                    <a16:rowId xmlns:a16="http://schemas.microsoft.com/office/drawing/2014/main" val="537768607"/>
                  </a:ext>
                </a:extLst>
              </a:tr>
              <a:tr h="370840">
                <a:tc>
                  <a:txBody>
                    <a:bodyPr/>
                    <a:lstStyle/>
                    <a:p>
                      <a:pPr>
                        <a:lnSpc>
                          <a:spcPct val="120000"/>
                        </a:lnSpc>
                      </a:pPr>
                      <a:r>
                        <a:rPr lang="en-US" sz="2000" dirty="0">
                          <a:solidFill>
                            <a:schemeClr val="bg2"/>
                          </a:solidFill>
                          <a:latin typeface="Georgia"/>
                        </a:rPr>
                        <a:t>Section 5</a:t>
                      </a:r>
                    </a:p>
                  </a:txBody>
                  <a:tcPr/>
                </a:tc>
                <a:tc>
                  <a:txBody>
                    <a:bodyPr/>
                    <a:lstStyle/>
                    <a:p>
                      <a:pPr>
                        <a:lnSpc>
                          <a:spcPct val="120000"/>
                        </a:lnSpc>
                      </a:pPr>
                      <a:r>
                        <a:rPr lang="en-US" sz="2000" dirty="0">
                          <a:solidFill>
                            <a:schemeClr val="bg2"/>
                          </a:solidFill>
                          <a:latin typeface="Georgia"/>
                        </a:rPr>
                        <a:t>Measuring the Use of Quality Curriculum</a:t>
                      </a:r>
                    </a:p>
                  </a:txBody>
                  <a:tcPr/>
                </a:tc>
                <a:extLst>
                  <a:ext uri="{0D108BD9-81ED-4DB2-BD59-A6C34878D82A}">
                    <a16:rowId xmlns:a16="http://schemas.microsoft.com/office/drawing/2014/main" val="3126403479"/>
                  </a:ext>
                </a:extLst>
              </a:tr>
              <a:tr h="370840">
                <a:tc>
                  <a:txBody>
                    <a:bodyPr/>
                    <a:lstStyle/>
                    <a:p>
                      <a:pPr>
                        <a:lnSpc>
                          <a:spcPct val="120000"/>
                        </a:lnSpc>
                      </a:pPr>
                      <a:r>
                        <a:rPr lang="en-US" sz="2000">
                          <a:solidFill>
                            <a:schemeClr val="bg2"/>
                          </a:solidFill>
                          <a:latin typeface="Georgia"/>
                        </a:rPr>
                        <a:t>Section 6</a:t>
                      </a:r>
                    </a:p>
                  </a:txBody>
                  <a:tcPr/>
                </a:tc>
                <a:tc>
                  <a:txBody>
                    <a:bodyPr/>
                    <a:lstStyle/>
                    <a:p>
                      <a:pPr>
                        <a:lnSpc>
                          <a:spcPct val="120000"/>
                        </a:lnSpc>
                      </a:pPr>
                      <a:r>
                        <a:rPr lang="en-US" sz="2000" dirty="0">
                          <a:solidFill>
                            <a:schemeClr val="bg2"/>
                          </a:solidFill>
                          <a:latin typeface="Georgia"/>
                        </a:rPr>
                        <a:t>Determining VQB5 Quality Results</a:t>
                      </a:r>
                    </a:p>
                  </a:txBody>
                  <a:tcPr/>
                </a:tc>
                <a:extLst>
                  <a:ext uri="{0D108BD9-81ED-4DB2-BD59-A6C34878D82A}">
                    <a16:rowId xmlns:a16="http://schemas.microsoft.com/office/drawing/2014/main" val="2493034690"/>
                  </a:ext>
                </a:extLst>
              </a:tr>
              <a:tr h="370839">
                <a:tc>
                  <a:txBody>
                    <a:bodyPr/>
                    <a:lstStyle/>
                    <a:p>
                      <a:pPr lvl="0">
                        <a:lnSpc>
                          <a:spcPct val="120000"/>
                        </a:lnSpc>
                        <a:buNone/>
                      </a:pPr>
                      <a:r>
                        <a:rPr lang="en-US" sz="2000">
                          <a:solidFill>
                            <a:schemeClr val="bg2"/>
                          </a:solidFill>
                          <a:latin typeface="Georgia"/>
                        </a:rPr>
                        <a:t>Section 7 </a:t>
                      </a:r>
                    </a:p>
                  </a:txBody>
                  <a:tcPr/>
                </a:tc>
                <a:tc>
                  <a:txBody>
                    <a:bodyPr/>
                    <a:lstStyle/>
                    <a:p>
                      <a:pPr lvl="0">
                        <a:lnSpc>
                          <a:spcPct val="120000"/>
                        </a:lnSpc>
                        <a:buNone/>
                      </a:pPr>
                      <a:r>
                        <a:rPr lang="en-US" sz="2000" dirty="0">
                          <a:solidFill>
                            <a:schemeClr val="bg2"/>
                          </a:solidFill>
                          <a:latin typeface="Georgia"/>
                        </a:rPr>
                        <a:t>Supporting Continuous Quality Improvement</a:t>
                      </a:r>
                    </a:p>
                  </a:txBody>
                  <a:tcPr/>
                </a:tc>
                <a:extLst>
                  <a:ext uri="{0D108BD9-81ED-4DB2-BD59-A6C34878D82A}">
                    <a16:rowId xmlns:a16="http://schemas.microsoft.com/office/drawing/2014/main" val="1341547182"/>
                  </a:ext>
                </a:extLst>
              </a:tr>
              <a:tr h="370838">
                <a:tc>
                  <a:txBody>
                    <a:bodyPr/>
                    <a:lstStyle/>
                    <a:p>
                      <a:pPr lvl="0">
                        <a:lnSpc>
                          <a:spcPct val="120000"/>
                        </a:lnSpc>
                        <a:buNone/>
                      </a:pPr>
                      <a:r>
                        <a:rPr lang="en-US" sz="2000">
                          <a:solidFill>
                            <a:schemeClr val="bg2"/>
                          </a:solidFill>
                          <a:latin typeface="Georgia"/>
                        </a:rPr>
                        <a:t>Appendices</a:t>
                      </a:r>
                    </a:p>
                  </a:txBody>
                  <a:tcPr/>
                </a:tc>
                <a:tc>
                  <a:txBody>
                    <a:bodyPr/>
                    <a:lstStyle/>
                    <a:p>
                      <a:pPr lvl="0">
                        <a:lnSpc>
                          <a:spcPct val="120000"/>
                        </a:lnSpc>
                        <a:buNone/>
                      </a:pPr>
                      <a:r>
                        <a:rPr lang="en-US" sz="2000" dirty="0">
                          <a:solidFill>
                            <a:schemeClr val="bg2"/>
                          </a:solidFill>
                          <a:latin typeface="Georgia"/>
                        </a:rPr>
                        <a:t>Supplemental Details and Data from Practice Years</a:t>
                      </a:r>
                    </a:p>
                  </a:txBody>
                  <a:tcPr/>
                </a:tc>
                <a:extLst>
                  <a:ext uri="{0D108BD9-81ED-4DB2-BD59-A6C34878D82A}">
                    <a16:rowId xmlns:a16="http://schemas.microsoft.com/office/drawing/2014/main" val="3907162109"/>
                  </a:ext>
                </a:extLst>
              </a:tr>
            </a:tbl>
          </a:graphicData>
        </a:graphic>
      </p:graphicFrame>
      <p:sp>
        <p:nvSpPr>
          <p:cNvPr id="2" name="Slide Number Placeholder 1">
            <a:extLst>
              <a:ext uri="{FF2B5EF4-FFF2-40B4-BE49-F238E27FC236}">
                <a16:creationId xmlns:a16="http://schemas.microsoft.com/office/drawing/2014/main" id="{B36675BB-0F4E-4BEB-B0BF-4080FA1C7E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68688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000" dirty="0"/>
              <a:t>Section 3: Changes to Participation Requirements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563298" y="1460768"/>
            <a:ext cx="11236141" cy="4895582"/>
          </a:xfrm>
        </p:spPr>
        <p:txBody>
          <a:bodyPr>
            <a:noAutofit/>
          </a:bodyPr>
          <a:lstStyle/>
          <a:p>
            <a:pPr marL="186055" indent="0">
              <a:lnSpc>
                <a:spcPct val="100000"/>
              </a:lnSpc>
              <a:spcBef>
                <a:spcPts val="1000"/>
              </a:spcBef>
              <a:buNone/>
            </a:pPr>
            <a:r>
              <a:rPr lang="en" sz="2000" b="1" dirty="0">
                <a:solidFill>
                  <a:schemeClr val="bg2"/>
                </a:solidFill>
              </a:rPr>
              <a:t>Section 3 explains which sites are legislatively required to participate in VQB5, specifies the key activities that a participating site must complete, and discusses consequences for refusal to participate.  </a:t>
            </a:r>
            <a:endParaRPr lang="en" sz="2000" dirty="0">
              <a:solidFill>
                <a:schemeClr val="bg2"/>
              </a:solidFill>
            </a:endParaRPr>
          </a:p>
          <a:p>
            <a:pPr marL="186055" indent="0">
              <a:lnSpc>
                <a:spcPct val="100000"/>
              </a:lnSpc>
              <a:buNone/>
            </a:pPr>
            <a:r>
              <a:rPr lang="en" sz="1800" i="1" dirty="0">
                <a:solidFill>
                  <a:schemeClr val="bg2"/>
                </a:solidFill>
              </a:rPr>
              <a:t>Key Changes in Section 3: </a:t>
            </a:r>
          </a:p>
          <a:p>
            <a:pPr marL="528955">
              <a:lnSpc>
                <a:spcPct val="100000"/>
              </a:lnSpc>
              <a:buFont typeface="+mj-lt"/>
              <a:buAutoNum type="arabicPeriod"/>
            </a:pPr>
            <a:r>
              <a:rPr lang="en-US" sz="1800" dirty="0">
                <a:solidFill>
                  <a:schemeClr val="bg2"/>
                </a:solidFill>
              </a:rPr>
              <a:t>Specifies VQB5 participation requirements for sites, including annual deadlines for each activity.  </a:t>
            </a:r>
          </a:p>
          <a:p>
            <a:pPr marL="528955">
              <a:lnSpc>
                <a:spcPct val="100000"/>
              </a:lnSpc>
              <a:buFont typeface="+mj-lt"/>
              <a:buAutoNum type="arabicPeriod"/>
            </a:pPr>
            <a:r>
              <a:rPr lang="en-US" sz="1800" dirty="0">
                <a:solidFill>
                  <a:schemeClr val="bg2"/>
                </a:solidFill>
              </a:rPr>
              <a:t>Further clarifies who must participate by expanding the definition for the following terms: 1) AM/PM classrooms,  2) "full-time classroom", 3) "unrelated children", 4) enrollment minimum for participation, and 5) Process for sites/classrooms that close after October 1. </a:t>
            </a:r>
          </a:p>
          <a:p>
            <a:pPr marL="528955">
              <a:lnSpc>
                <a:spcPct val="100000"/>
              </a:lnSpc>
              <a:buFont typeface="+mj-lt"/>
              <a:buAutoNum type="arabicPeriod"/>
            </a:pPr>
            <a:r>
              <a:rPr lang="en-US" sz="1800" dirty="0">
                <a:solidFill>
                  <a:schemeClr val="bg2"/>
                </a:solidFill>
              </a:rPr>
              <a:t>Details the consequences for sites that do not participate. </a:t>
            </a:r>
          </a:p>
          <a:p>
            <a:pPr marL="986155" lvl="1">
              <a:lnSpc>
                <a:spcPct val="100000"/>
              </a:lnSpc>
              <a:buFont typeface="Arial" panose="020B0604020202020204" pitchFamily="34" charset="0"/>
              <a:buChar char="•"/>
            </a:pPr>
            <a:r>
              <a:rPr lang="en-US" sz="1800" dirty="0">
                <a:solidFill>
                  <a:schemeClr val="bg2"/>
                </a:solidFill>
              </a:rPr>
              <a:t>Publicly-funded sites that do not complete the participation requirements will be out of compliance with the law and may have public funding terminated.</a:t>
            </a:r>
          </a:p>
          <a:p>
            <a:pPr marL="168275" indent="0">
              <a:lnSpc>
                <a:spcPct val="100000"/>
              </a:lnSpc>
              <a:spcAft>
                <a:spcPts val="600"/>
              </a:spcAft>
              <a:buNone/>
            </a:pPr>
            <a:r>
              <a:rPr lang="en-US" sz="1800" dirty="0">
                <a:solidFill>
                  <a:schemeClr val="bg2"/>
                </a:solidFill>
              </a:rPr>
              <a:t>The VDOE will work with leaders from each public funding authority to establish additional notification procedures and follow up steps to ensure all programs are supported to meet legislation requirements. In addition, the VDOE will directly communicate with families and support any transfers. </a:t>
            </a:r>
          </a:p>
          <a:p>
            <a:pPr marL="1257300" lvl="1">
              <a:spcAft>
                <a:spcPts val="600"/>
              </a:spcAft>
              <a:buFont typeface="+mj-lt"/>
              <a:buAutoNum type="arabicPeriod"/>
            </a:pPr>
            <a:endParaRPr lang="en-US" sz="1800" dirty="0">
              <a:solidFill>
                <a:srgbClr val="003C71"/>
              </a:solidFill>
            </a:endParaRPr>
          </a:p>
          <a:p>
            <a:pPr marL="685800" indent="-342900">
              <a:spcAft>
                <a:spcPts val="600"/>
              </a:spcAft>
            </a:pPr>
            <a:endParaRPr lang="en-US" sz="1800" dirty="0">
              <a:solidFill>
                <a:srgbClr val="003C71"/>
              </a:solidFill>
            </a:endParaRPr>
          </a:p>
          <a:p>
            <a:pPr marL="685800">
              <a:spcAft>
                <a:spcPts val="600"/>
              </a:spcAft>
            </a:pPr>
            <a:endParaRPr lang="en-US" sz="1800" dirty="0">
              <a:solidFill>
                <a:srgbClr val="003C71"/>
              </a:solidFill>
            </a:endParaRPr>
          </a:p>
          <a:p>
            <a:pPr marL="685800">
              <a:spcAft>
                <a:spcPts val="600"/>
              </a:spcAft>
            </a:pPr>
            <a:endParaRPr lang="en-US" sz="1800" dirty="0">
              <a:solidFill>
                <a:srgbClr val="003C71"/>
              </a:solidFill>
            </a:endParaRPr>
          </a:p>
          <a:p>
            <a:pPr marL="608965" indent="-422910">
              <a:buFont typeface="Wingdings"/>
              <a:buChar char="v"/>
            </a:pPr>
            <a:endParaRPr lang="en" sz="1800" dirty="0">
              <a:solidFill>
                <a:srgbClr val="003C71"/>
              </a:solidFill>
            </a:endParaRPr>
          </a:p>
          <a:p>
            <a:pPr marL="608965" indent="-422910">
              <a:buFont typeface="Wingdings"/>
              <a:buChar char="v"/>
            </a:pPr>
            <a:endParaRPr lang="en" sz="1800" dirty="0">
              <a:solidFill>
                <a:srgbClr val="003C71"/>
              </a:solidFill>
            </a:endParaRPr>
          </a:p>
        </p:txBody>
      </p:sp>
      <p:sp>
        <p:nvSpPr>
          <p:cNvPr id="4" name="Slide Number Placeholder 3">
            <a:extLst>
              <a:ext uri="{FF2B5EF4-FFF2-40B4-BE49-F238E27FC236}">
                <a16:creationId xmlns:a16="http://schemas.microsoft.com/office/drawing/2014/main" id="{E201CA52-D3C1-44D8-9FD5-0E8A2E9B42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108172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000" dirty="0"/>
              <a:t>Section 4: Changes to CLASS Observation Requirements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618536" y="1460768"/>
            <a:ext cx="10954928" cy="4895582"/>
          </a:xfrm>
        </p:spPr>
        <p:txBody>
          <a:bodyPr>
            <a:normAutofit/>
          </a:bodyPr>
          <a:lstStyle/>
          <a:p>
            <a:pPr marL="186055" indent="0">
              <a:lnSpc>
                <a:spcPct val="100000"/>
              </a:lnSpc>
              <a:spcBef>
                <a:spcPts val="1000"/>
              </a:spcBef>
              <a:buNone/>
            </a:pPr>
            <a:r>
              <a:rPr lang="en" sz="2000" b="1" dirty="0">
                <a:solidFill>
                  <a:schemeClr val="bg2"/>
                </a:solidFill>
              </a:rPr>
              <a:t>Section 4 explains how the CLASS tool is used to measure the quality of interactions, the specific requirements and observation protocols for local and external CLASS observations, and consequences for not completing required CLASS observations. </a:t>
            </a:r>
            <a:endParaRPr lang="en" sz="2000" dirty="0">
              <a:solidFill>
                <a:schemeClr val="bg2"/>
              </a:solidFill>
            </a:endParaRPr>
          </a:p>
          <a:p>
            <a:pPr marL="186055" indent="0">
              <a:lnSpc>
                <a:spcPct val="100000"/>
              </a:lnSpc>
              <a:buNone/>
            </a:pPr>
            <a:r>
              <a:rPr lang="en" sz="2000" i="1" dirty="0">
                <a:solidFill>
                  <a:schemeClr val="bg2"/>
                </a:solidFill>
              </a:rPr>
              <a:t>Key Changes in Section 4: </a:t>
            </a:r>
            <a:endParaRPr lang="en" sz="2000" dirty="0">
              <a:solidFill>
                <a:schemeClr val="bg2"/>
              </a:solidFill>
            </a:endParaRPr>
          </a:p>
          <a:p>
            <a:pPr marL="643255" indent="-457200">
              <a:lnSpc>
                <a:spcPct val="100000"/>
              </a:lnSpc>
              <a:buFont typeface="+mj-lt"/>
              <a:buAutoNum type="arabicPeriod"/>
            </a:pPr>
            <a:r>
              <a:rPr lang="en-US" sz="2000" dirty="0">
                <a:solidFill>
                  <a:schemeClr val="bg2"/>
                </a:solidFill>
              </a:rPr>
              <a:t>Expands CLASS observation protocols for both local and external observers. </a:t>
            </a:r>
          </a:p>
          <a:p>
            <a:pPr marL="643255" indent="-457200">
              <a:lnSpc>
                <a:spcPct val="100000"/>
              </a:lnSpc>
              <a:buFont typeface="+mj-lt"/>
              <a:buAutoNum type="arabicPeriod"/>
            </a:pPr>
            <a:r>
              <a:rPr lang="en-US" sz="2000" dirty="0">
                <a:solidFill>
                  <a:schemeClr val="bg2"/>
                </a:solidFill>
              </a:rPr>
              <a:t>Provides specific details on the goals and use of external CLASS observations, including the score replacement protocol for replacing local domain scores when necessary.  </a:t>
            </a:r>
            <a:r>
              <a:rPr lang="en-US" sz="2000" i="1" dirty="0">
                <a:solidFill>
                  <a:schemeClr val="bg2"/>
                </a:solidFill>
              </a:rPr>
              <a:t>(See next slide)</a:t>
            </a:r>
          </a:p>
          <a:p>
            <a:pPr marL="643255" indent="-457200">
              <a:lnSpc>
                <a:spcPct val="100000"/>
              </a:lnSpc>
              <a:buFont typeface="+mj-lt"/>
              <a:buAutoNum type="arabicPeriod"/>
            </a:pPr>
            <a:r>
              <a:rPr lang="en-US" sz="2000" dirty="0">
                <a:solidFill>
                  <a:schemeClr val="bg2"/>
                </a:solidFill>
              </a:rPr>
              <a:t>Clarifies actions to address the potential for incomplete local CLASS observations in the fall or spring. </a:t>
            </a:r>
          </a:p>
          <a:p>
            <a:pPr marL="643255" indent="-457200">
              <a:lnSpc>
                <a:spcPct val="100000"/>
              </a:lnSpc>
              <a:buFont typeface="+mj-lt"/>
              <a:buAutoNum type="arabicPeriod"/>
            </a:pPr>
            <a:r>
              <a:rPr lang="en-US" sz="2000" dirty="0">
                <a:solidFill>
                  <a:schemeClr val="bg2"/>
                </a:solidFill>
              </a:rPr>
              <a:t>Formalizes the CLASS Observation Review Process with additional guidelines on potential outcomes. </a:t>
            </a:r>
          </a:p>
          <a:p>
            <a:pPr marL="800100" indent="-457200">
              <a:spcAft>
                <a:spcPts val="600"/>
              </a:spcAft>
              <a:buAutoNum type="arabicPeriod"/>
            </a:pPr>
            <a:endParaRPr lang="en-US" sz="2000" dirty="0">
              <a:solidFill>
                <a:schemeClr val="accent3"/>
              </a:solidFill>
            </a:endParaRPr>
          </a:p>
          <a:p>
            <a:pPr marL="685800" indent="-342900">
              <a:spcAft>
                <a:spcPts val="600"/>
              </a:spcAft>
            </a:pPr>
            <a:endParaRPr lang="en-US" sz="2000" dirty="0">
              <a:solidFill>
                <a:srgbClr val="000000"/>
              </a:solidFill>
            </a:endParaRPr>
          </a:p>
          <a:p>
            <a:pPr marL="685800" indent="-342900">
              <a:spcAft>
                <a:spcPts val="600"/>
              </a:spcAft>
            </a:pPr>
            <a:endParaRPr lang="en-US" sz="2000" dirty="0">
              <a:solidFill>
                <a:srgbClr val="000000"/>
              </a:solidFill>
            </a:endParaRPr>
          </a:p>
          <a:p>
            <a:pPr marL="685800" indent="-342900">
              <a:spcAft>
                <a:spcPts val="600"/>
              </a:spcAft>
            </a:pPr>
            <a:endParaRPr lang="en-US" sz="2000" dirty="0">
              <a:solidFill>
                <a:srgbClr val="000000"/>
              </a:solidFill>
            </a:endParaRPr>
          </a:p>
          <a:p>
            <a:pPr marL="608965" indent="-422910">
              <a:buFont typeface="Wingdings"/>
              <a:buChar char="v"/>
            </a:pPr>
            <a:endParaRPr lang="en" sz="2000" dirty="0">
              <a:solidFill>
                <a:schemeClr val="accent3">
                  <a:lumMod val="50000"/>
                </a:schemeClr>
              </a:solidFill>
            </a:endParaRPr>
          </a:p>
          <a:p>
            <a:pPr marL="608965" indent="-422910">
              <a:buFont typeface="Wingdings"/>
              <a:buChar char="v"/>
            </a:pPr>
            <a:endParaRPr lang="en" sz="2000" dirty="0">
              <a:solidFill>
                <a:schemeClr val="accent3">
                  <a:lumMod val="50000"/>
                </a:schemeClr>
              </a:solidFill>
            </a:endParaRPr>
          </a:p>
        </p:txBody>
      </p:sp>
      <p:sp>
        <p:nvSpPr>
          <p:cNvPr id="4" name="Slide Number Placeholder 3">
            <a:extLst>
              <a:ext uri="{FF2B5EF4-FFF2-40B4-BE49-F238E27FC236}">
                <a16:creationId xmlns:a16="http://schemas.microsoft.com/office/drawing/2014/main" id="{61FD9691-BF93-4B3D-B738-BBEFB505CE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03543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540C-7290-C394-0FD6-1DB36CB82D26}"/>
              </a:ext>
            </a:extLst>
          </p:cNvPr>
          <p:cNvSpPr>
            <a:spLocks noGrp="1"/>
          </p:cNvSpPr>
          <p:nvPr>
            <p:ph type="title"/>
          </p:nvPr>
        </p:nvSpPr>
        <p:spPr>
          <a:xfrm>
            <a:off x="0" y="0"/>
            <a:ext cx="12257049" cy="1324000"/>
          </a:xfrm>
        </p:spPr>
        <p:txBody>
          <a:bodyPr>
            <a:normAutofit/>
          </a:bodyPr>
          <a:lstStyle/>
          <a:p>
            <a:r>
              <a:rPr lang="en-US" sz="4000" dirty="0"/>
              <a:t>Ensuring Observation Consistency</a:t>
            </a:r>
          </a:p>
        </p:txBody>
      </p:sp>
      <p:sp>
        <p:nvSpPr>
          <p:cNvPr id="3" name="Text Placeholder 2">
            <a:extLst>
              <a:ext uri="{FF2B5EF4-FFF2-40B4-BE49-F238E27FC236}">
                <a16:creationId xmlns:a16="http://schemas.microsoft.com/office/drawing/2014/main" id="{86CD9E28-DF2C-B4CA-66E1-C73BCF7961F3}"/>
              </a:ext>
            </a:extLst>
          </p:cNvPr>
          <p:cNvSpPr>
            <a:spLocks noGrp="1"/>
          </p:cNvSpPr>
          <p:nvPr>
            <p:ph type="body" idx="1"/>
          </p:nvPr>
        </p:nvSpPr>
        <p:spPr>
          <a:xfrm>
            <a:off x="614352" y="1460634"/>
            <a:ext cx="10900229" cy="4513539"/>
          </a:xfrm>
        </p:spPr>
        <p:txBody>
          <a:bodyPr>
            <a:noAutofit/>
          </a:bodyPr>
          <a:lstStyle/>
          <a:p>
            <a:pPr marL="186055" indent="0">
              <a:lnSpc>
                <a:spcPct val="100000"/>
              </a:lnSpc>
              <a:buNone/>
            </a:pPr>
            <a:r>
              <a:rPr lang="en-US" sz="2000" b="1" dirty="0">
                <a:solidFill>
                  <a:schemeClr val="bg2"/>
                </a:solidFill>
              </a:rPr>
              <a:t>In VQB5, external CLASS observations are used to ensure statewide consistency by providing impartial external comparison points. </a:t>
            </a:r>
          </a:p>
          <a:p>
            <a:pPr marL="528955">
              <a:lnSpc>
                <a:spcPct val="100000"/>
              </a:lnSpc>
            </a:pPr>
            <a:r>
              <a:rPr lang="en-US" sz="2000" dirty="0">
                <a:solidFill>
                  <a:schemeClr val="bg2"/>
                </a:solidFill>
              </a:rPr>
              <a:t>Most external observations will be assigned at random. Within each site, every age-level will receive at least one external observation each year. </a:t>
            </a:r>
          </a:p>
          <a:p>
            <a:pPr marL="986155" lvl="1">
              <a:lnSpc>
                <a:spcPct val="100000"/>
              </a:lnSpc>
            </a:pPr>
            <a:r>
              <a:rPr lang="en-US" sz="2000" dirty="0">
                <a:solidFill>
                  <a:schemeClr val="bg2"/>
                </a:solidFill>
              </a:rPr>
              <a:t>Randomly assigned external observations will account for 75% of all participating classrooms. </a:t>
            </a:r>
          </a:p>
          <a:p>
            <a:pPr marL="528955">
              <a:lnSpc>
                <a:spcPct val="100000"/>
              </a:lnSpc>
            </a:pPr>
            <a:r>
              <a:rPr lang="en-US" sz="2000" dirty="0">
                <a:solidFill>
                  <a:schemeClr val="bg2"/>
                </a:solidFill>
              </a:rPr>
              <a:t>In addition to randomly selected classrooms, external observations will be used to address unusual scoring patterns, and to respond to identified discrepancies or missing data. </a:t>
            </a:r>
          </a:p>
          <a:p>
            <a:pPr marL="528955">
              <a:lnSpc>
                <a:spcPct val="100000"/>
              </a:lnSpc>
            </a:pPr>
            <a:r>
              <a:rPr lang="en-US" sz="2000" dirty="0">
                <a:solidFill>
                  <a:schemeClr val="bg2"/>
                </a:solidFill>
              </a:rPr>
              <a:t>Each external observation will be compared to the local observation completed within the same classroom during the same observation window, and a score replacement protocol will be used for any scores that differ by more than one point. </a:t>
            </a:r>
          </a:p>
          <a:p>
            <a:pPr marL="528955">
              <a:lnSpc>
                <a:spcPct val="100000"/>
              </a:lnSpc>
            </a:pPr>
            <a:r>
              <a:rPr lang="en-US" sz="2000" dirty="0">
                <a:solidFill>
                  <a:schemeClr val="bg2"/>
                </a:solidFill>
              </a:rPr>
              <a:t>This will confirm that no areas of "drift" have been identified and provide valuable feedback to local observers on areas of accuracy.  </a:t>
            </a:r>
          </a:p>
          <a:p>
            <a:pPr marL="186055" indent="0">
              <a:lnSpc>
                <a:spcPct val="110000"/>
              </a:lnSpc>
              <a:buNone/>
            </a:pPr>
            <a:endParaRPr lang="en-US" dirty="0">
              <a:solidFill>
                <a:schemeClr val="tx1"/>
              </a:solidFill>
            </a:endParaRPr>
          </a:p>
          <a:p>
            <a:pPr marL="528955" indent="-342900">
              <a:lnSpc>
                <a:spcPct val="110000"/>
              </a:lnSpc>
            </a:pPr>
            <a:endParaRPr lang="en-US" dirty="0">
              <a:solidFill>
                <a:schemeClr val="tx1"/>
              </a:solidFill>
            </a:endParaRPr>
          </a:p>
          <a:p>
            <a:pPr marL="186055" indent="0">
              <a:lnSpc>
                <a:spcPct val="110000"/>
              </a:lnSpc>
              <a:buNone/>
            </a:pPr>
            <a:endParaRPr lang="en-US" dirty="0">
              <a:solidFill>
                <a:schemeClr val="tx1"/>
              </a:solidFill>
            </a:endParaRPr>
          </a:p>
        </p:txBody>
      </p:sp>
      <p:sp>
        <p:nvSpPr>
          <p:cNvPr id="5" name="Slide Number Placeholder 2">
            <a:extLst>
              <a:ext uri="{FF2B5EF4-FFF2-40B4-BE49-F238E27FC236}">
                <a16:creationId xmlns:a16="http://schemas.microsoft.com/office/drawing/2014/main" id="{F1CBFB03-57EE-C989-03C0-1F3A5C73AE97}"/>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extLst>
      <p:ext uri="{BB962C8B-B14F-4D97-AF65-F5344CB8AC3E}">
        <p14:creationId xmlns:p14="http://schemas.microsoft.com/office/powerpoint/2010/main" val="393606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9F4A-D75B-0D7E-BF55-B9A676F4BACB}"/>
              </a:ext>
            </a:extLst>
          </p:cNvPr>
          <p:cNvSpPr>
            <a:spLocks noGrp="1"/>
          </p:cNvSpPr>
          <p:nvPr>
            <p:ph type="title"/>
          </p:nvPr>
        </p:nvSpPr>
        <p:spPr/>
        <p:txBody>
          <a:bodyPr>
            <a:normAutofit/>
          </a:bodyPr>
          <a:lstStyle/>
          <a:p>
            <a:r>
              <a:rPr lang="en-US" sz="4000" dirty="0"/>
              <a:t>Section 5: Changes to Curriculum Measurement</a:t>
            </a:r>
          </a:p>
        </p:txBody>
      </p:sp>
      <p:sp>
        <p:nvSpPr>
          <p:cNvPr id="4" name="Text Placeholder 3">
            <a:extLst>
              <a:ext uri="{FF2B5EF4-FFF2-40B4-BE49-F238E27FC236}">
                <a16:creationId xmlns:a16="http://schemas.microsoft.com/office/drawing/2014/main" id="{843BC952-B452-9549-DD63-E8FE24795822}"/>
              </a:ext>
            </a:extLst>
          </p:cNvPr>
          <p:cNvSpPr>
            <a:spLocks noGrp="1"/>
          </p:cNvSpPr>
          <p:nvPr>
            <p:ph type="body" idx="1"/>
          </p:nvPr>
        </p:nvSpPr>
        <p:spPr>
          <a:xfrm>
            <a:off x="566056" y="1458929"/>
            <a:ext cx="11132037" cy="4718000"/>
          </a:xfrm>
        </p:spPr>
        <p:txBody>
          <a:bodyPr>
            <a:normAutofit/>
          </a:bodyPr>
          <a:lstStyle/>
          <a:p>
            <a:pPr marL="186055" indent="0">
              <a:lnSpc>
                <a:spcPct val="100000"/>
              </a:lnSpc>
              <a:buNone/>
            </a:pPr>
            <a:r>
              <a:rPr lang="en" sz="2000" b="1" dirty="0">
                <a:solidFill>
                  <a:schemeClr val="bg2"/>
                </a:solidFill>
              </a:rPr>
              <a:t>Section 5 explains how Virginia's Early Learning Standards (ELDS) are foundational to the use of quality curriculum, the optional role of curriculum in VQB5, and the curriculum reporting requirement. </a:t>
            </a:r>
            <a:endParaRPr lang="en-US" sz="2000" b="1" dirty="0">
              <a:solidFill>
                <a:schemeClr val="bg2"/>
              </a:solidFill>
            </a:endParaRPr>
          </a:p>
          <a:p>
            <a:pPr marL="186055" indent="0">
              <a:lnSpc>
                <a:spcPct val="100000"/>
              </a:lnSpc>
              <a:buNone/>
            </a:pPr>
            <a:r>
              <a:rPr lang="en" sz="2000" i="1" dirty="0">
                <a:solidFill>
                  <a:schemeClr val="bg2"/>
                </a:solidFill>
              </a:rPr>
              <a:t>Key Changes in Section 5: </a:t>
            </a:r>
          </a:p>
          <a:p>
            <a:pPr marL="528955">
              <a:lnSpc>
                <a:spcPct val="100000"/>
              </a:lnSpc>
            </a:pPr>
            <a:r>
              <a:rPr lang="en-US" sz="2000" dirty="0">
                <a:solidFill>
                  <a:schemeClr val="bg2"/>
                </a:solidFill>
              </a:rPr>
              <a:t>No key changes – lists the updated (to date) list of approved curriculum options for all age-levels, including options specifically for Family Day Homes, and options now available in Spanish.</a:t>
            </a:r>
            <a:endParaRPr lang="en-US" dirty="0">
              <a:solidFill>
                <a:schemeClr val="bg2"/>
              </a:solidFill>
            </a:endParaRPr>
          </a:p>
          <a:p>
            <a:pPr marL="0" indent="0">
              <a:buNone/>
            </a:pPr>
            <a:endParaRPr lang="en-US" dirty="0">
              <a:solidFill>
                <a:schemeClr val="accent5">
                  <a:lumMod val="50000"/>
                </a:schemeClr>
              </a:solidFill>
            </a:endParaRPr>
          </a:p>
          <a:p>
            <a:pPr marL="0" indent="0">
              <a:buNone/>
            </a:pPr>
            <a:endParaRPr lang="en-US" dirty="0">
              <a:solidFill>
                <a:schemeClr val="accent5">
                  <a:lumMod val="50000"/>
                </a:schemeClr>
              </a:solidFill>
            </a:endParaRPr>
          </a:p>
          <a:p>
            <a:pPr marL="186055" indent="0">
              <a:buNone/>
            </a:pPr>
            <a:endParaRPr lang="en-US" dirty="0">
              <a:solidFill>
                <a:srgbClr val="002F5B"/>
              </a:solidFill>
            </a:endParaRPr>
          </a:p>
        </p:txBody>
      </p:sp>
      <p:sp>
        <p:nvSpPr>
          <p:cNvPr id="3" name="Slide Number Placeholder 2">
            <a:extLst>
              <a:ext uri="{FF2B5EF4-FFF2-40B4-BE49-F238E27FC236}">
                <a16:creationId xmlns:a16="http://schemas.microsoft.com/office/drawing/2014/main" id="{58320A2E-6B94-4798-825B-C92CE79BED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Rectangle 5">
            <a:extLst>
              <a:ext uri="{FF2B5EF4-FFF2-40B4-BE49-F238E27FC236}">
                <a16:creationId xmlns:a16="http://schemas.microsoft.com/office/drawing/2014/main" id="{05A6C313-C0CA-47B9-B489-112B6FEC364F}"/>
              </a:ext>
            </a:extLst>
          </p:cNvPr>
          <p:cNvSpPr/>
          <p:nvPr/>
        </p:nvSpPr>
        <p:spPr>
          <a:xfrm>
            <a:off x="886810" y="4600365"/>
            <a:ext cx="10811283" cy="111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latin typeface="Georgia"/>
              </a:rPr>
              <a:t>In</a:t>
            </a:r>
            <a:r>
              <a:rPr lang="en-US" sz="2000" b="1" dirty="0">
                <a:solidFill>
                  <a:srgbClr val="FFFFFF"/>
                </a:solidFill>
                <a:latin typeface="Georgia"/>
                <a:ea typeface="+mn-lt"/>
                <a:cs typeface="+mn-lt"/>
              </a:rPr>
              <a:t> VQB5 the use of an approved curriculum is optional; there is no curriculum requirement</a:t>
            </a:r>
            <a:endParaRPr lang="en-US" sz="2000" b="1" dirty="0">
              <a:solidFill>
                <a:srgbClr val="FFFFFF"/>
              </a:solidFill>
              <a:latin typeface="Georgia"/>
              <a:cs typeface="Arial"/>
            </a:endParaRPr>
          </a:p>
        </p:txBody>
      </p:sp>
    </p:spTree>
    <p:extLst>
      <p:ext uri="{BB962C8B-B14F-4D97-AF65-F5344CB8AC3E}">
        <p14:creationId xmlns:p14="http://schemas.microsoft.com/office/powerpoint/2010/main" val="411556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DE2D-AAB0-6DB5-AF91-9CBFAE2EDC14}"/>
              </a:ext>
            </a:extLst>
          </p:cNvPr>
          <p:cNvSpPr>
            <a:spLocks noGrp="1"/>
          </p:cNvSpPr>
          <p:nvPr>
            <p:ph type="title"/>
          </p:nvPr>
        </p:nvSpPr>
        <p:spPr/>
        <p:txBody>
          <a:bodyPr>
            <a:normAutofit/>
          </a:bodyPr>
          <a:lstStyle/>
          <a:p>
            <a:r>
              <a:rPr lang="en-US" sz="4000" dirty="0"/>
              <a:t>Section 6: Changes to Determining VQB5 Results</a:t>
            </a:r>
          </a:p>
        </p:txBody>
      </p:sp>
      <p:sp>
        <p:nvSpPr>
          <p:cNvPr id="3" name="Text Placeholder 2">
            <a:extLst>
              <a:ext uri="{FF2B5EF4-FFF2-40B4-BE49-F238E27FC236}">
                <a16:creationId xmlns:a16="http://schemas.microsoft.com/office/drawing/2014/main" id="{7F9B8D75-C763-3672-3B81-34665BB5940D}"/>
              </a:ext>
            </a:extLst>
          </p:cNvPr>
          <p:cNvSpPr>
            <a:spLocks noGrp="1"/>
          </p:cNvSpPr>
          <p:nvPr>
            <p:ph type="body" idx="1"/>
          </p:nvPr>
        </p:nvSpPr>
        <p:spPr>
          <a:xfrm>
            <a:off x="626327" y="1422062"/>
            <a:ext cx="10939346" cy="5299413"/>
          </a:xfrm>
        </p:spPr>
        <p:txBody>
          <a:bodyPr>
            <a:normAutofit/>
          </a:bodyPr>
          <a:lstStyle/>
          <a:p>
            <a:pPr marL="186055" indent="0">
              <a:lnSpc>
                <a:spcPct val="100000"/>
              </a:lnSpc>
              <a:spcBef>
                <a:spcPts val="1000"/>
              </a:spcBef>
              <a:buNone/>
            </a:pPr>
            <a:r>
              <a:rPr lang="en-US" sz="1800" b="1" dirty="0">
                <a:solidFill>
                  <a:schemeClr val="bg2"/>
                </a:solidFill>
                <a:latin typeface="Georgia"/>
              </a:rPr>
              <a:t>Section 6 explains how VQB5 quality ratings are determined, details the process for creating and disseminating VQB5 Quality Profiles, and includes information about the data verification process that sites will use to confirm accuracy of results. </a:t>
            </a:r>
            <a:endParaRPr lang="en-US" sz="1800" dirty="0">
              <a:solidFill>
                <a:schemeClr val="bg2"/>
              </a:solidFill>
              <a:latin typeface="Georgia"/>
            </a:endParaRPr>
          </a:p>
          <a:p>
            <a:pPr marL="186055" indent="0">
              <a:buNone/>
            </a:pPr>
            <a:r>
              <a:rPr lang="en-US" sz="1800" i="1" dirty="0">
                <a:solidFill>
                  <a:schemeClr val="bg2"/>
                </a:solidFill>
                <a:latin typeface="Georgia"/>
              </a:rPr>
              <a:t>Key Changes in Section 6: </a:t>
            </a:r>
          </a:p>
          <a:p>
            <a:pPr marL="494665">
              <a:buFont typeface="+mj-lt"/>
              <a:buAutoNum type="arabicPeriod"/>
            </a:pPr>
            <a:r>
              <a:rPr lang="en-US" sz="1800" dirty="0">
                <a:solidFill>
                  <a:schemeClr val="bg2"/>
                </a:solidFill>
                <a:latin typeface="Georgia"/>
              </a:rPr>
              <a:t>Explains the recognition and consequences that are associated with 2023-2024 Quality Rating Levels. </a:t>
            </a:r>
            <a:endParaRPr lang="en-US" sz="1800" dirty="0">
              <a:solidFill>
                <a:schemeClr val="bg2"/>
              </a:solidFill>
            </a:endParaRPr>
          </a:p>
          <a:p>
            <a:pPr marL="951865" lvl="1">
              <a:buFont typeface="Arial" panose="020B0604020202020204" pitchFamily="34" charset="0"/>
              <a:buChar char="•"/>
            </a:pPr>
            <a:r>
              <a:rPr lang="en-US" sz="1800" dirty="0">
                <a:solidFill>
                  <a:schemeClr val="bg2"/>
                </a:solidFill>
                <a:latin typeface="Georgia"/>
              </a:rPr>
              <a:t>VQB5 Quality Profiles, which will include the site quality rating, will be posted publicly starting in the fall of 2024. Sites will also receive a certificate for optional public display.</a:t>
            </a:r>
            <a:endParaRPr lang="en-US" sz="1800" dirty="0">
              <a:solidFill>
                <a:schemeClr val="bg2"/>
              </a:solidFill>
            </a:endParaRPr>
          </a:p>
          <a:p>
            <a:pPr marL="986155" lvl="1">
              <a:buClr>
                <a:schemeClr val="bg2"/>
              </a:buClr>
              <a:buFont typeface="Arial" panose="020B0604020202020204" pitchFamily="34" charset="0"/>
              <a:buChar char="•"/>
            </a:pPr>
            <a:r>
              <a:rPr lang="en-US" sz="1800" dirty="0">
                <a:solidFill>
                  <a:schemeClr val="bg2"/>
                </a:solidFill>
                <a:latin typeface="Georgia"/>
              </a:rPr>
              <a:t>Programs that receive a “Needs Support” rating on their 2023-2024 VQB5 Quality Profile will be required to participate in improvement planning. </a:t>
            </a:r>
          </a:p>
          <a:p>
            <a:pPr marL="986155" lvl="1">
              <a:buClr>
                <a:schemeClr val="bg2"/>
              </a:buClr>
              <a:buFont typeface="Arial" panose="020B0604020202020204" pitchFamily="34" charset="0"/>
              <a:buChar char="•"/>
            </a:pPr>
            <a:r>
              <a:rPr lang="en-US" sz="1800" dirty="0">
                <a:solidFill>
                  <a:schemeClr val="bg2"/>
                </a:solidFill>
                <a:latin typeface="Georgia"/>
              </a:rPr>
              <a:t>In future years, VDOE will identify strategies to recognize sites that show annual improvement in VQB5 quality measures.</a:t>
            </a:r>
            <a:endParaRPr lang="en-US" sz="1800" dirty="0">
              <a:solidFill>
                <a:schemeClr val="bg2"/>
              </a:solidFill>
            </a:endParaRPr>
          </a:p>
          <a:p>
            <a:pPr marL="528955">
              <a:buFont typeface="+mj-lt"/>
              <a:buAutoNum type="arabicPeriod"/>
            </a:pPr>
            <a:r>
              <a:rPr lang="en-US" sz="1800" dirty="0">
                <a:solidFill>
                  <a:schemeClr val="bg2"/>
                </a:solidFill>
                <a:latin typeface="Georgia"/>
              </a:rPr>
              <a:t>Explains how VQB5 Quality Profiles will be fully developed and piloted prior to being made publicly available in fall 2024.  </a:t>
            </a:r>
            <a:r>
              <a:rPr lang="en-US" sz="1800" i="1" dirty="0">
                <a:solidFill>
                  <a:schemeClr val="bg2"/>
                </a:solidFill>
                <a:latin typeface="Georgia"/>
              </a:rPr>
              <a:t>(See next slide)</a:t>
            </a:r>
            <a:endParaRPr lang="en-US" sz="1800" i="1" dirty="0">
              <a:solidFill>
                <a:schemeClr val="bg2"/>
              </a:solidFill>
            </a:endParaRPr>
          </a:p>
          <a:p>
            <a:pPr marL="528955">
              <a:buFont typeface="+mj-lt"/>
              <a:buAutoNum type="arabicPeriod"/>
            </a:pPr>
            <a:r>
              <a:rPr lang="en-US" sz="1800" dirty="0">
                <a:solidFill>
                  <a:schemeClr val="bg2"/>
                </a:solidFill>
                <a:latin typeface="Georgia"/>
              </a:rPr>
              <a:t>Details the annual data verification process which will provide sites with an opportunity to verify information or request data corrections prior profile release. </a:t>
            </a:r>
          </a:p>
        </p:txBody>
      </p:sp>
      <p:sp>
        <p:nvSpPr>
          <p:cNvPr id="4" name="Slide Number Placeholder 3">
            <a:extLst>
              <a:ext uri="{FF2B5EF4-FFF2-40B4-BE49-F238E27FC236}">
                <a16:creationId xmlns:a16="http://schemas.microsoft.com/office/drawing/2014/main" id="{83FE8C51-F85A-4050-B292-435F3C24DF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17940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CD40-BF89-F1E7-08C9-09CC4D92C359}"/>
              </a:ext>
            </a:extLst>
          </p:cNvPr>
          <p:cNvSpPr>
            <a:spLocks noGrp="1"/>
          </p:cNvSpPr>
          <p:nvPr>
            <p:ph type="title"/>
          </p:nvPr>
        </p:nvSpPr>
        <p:spPr/>
        <p:txBody>
          <a:bodyPr>
            <a:normAutofit/>
          </a:bodyPr>
          <a:lstStyle/>
          <a:p>
            <a:r>
              <a:rPr lang="en-US" sz="4000" dirty="0"/>
              <a:t>Timeline for VQB5 Quality Profiles</a:t>
            </a:r>
          </a:p>
        </p:txBody>
      </p:sp>
      <p:sp>
        <p:nvSpPr>
          <p:cNvPr id="3" name="Text Placeholder 2">
            <a:extLst>
              <a:ext uri="{FF2B5EF4-FFF2-40B4-BE49-F238E27FC236}">
                <a16:creationId xmlns:a16="http://schemas.microsoft.com/office/drawing/2014/main" id="{A4F31102-4D0E-9119-67B7-E0F53687C508}"/>
              </a:ext>
            </a:extLst>
          </p:cNvPr>
          <p:cNvSpPr>
            <a:spLocks noGrp="1"/>
          </p:cNvSpPr>
          <p:nvPr>
            <p:ph type="body" idx="1"/>
          </p:nvPr>
        </p:nvSpPr>
        <p:spPr>
          <a:xfrm>
            <a:off x="603465" y="1436509"/>
            <a:ext cx="11609552" cy="889857"/>
          </a:xfrm>
        </p:spPr>
        <p:txBody>
          <a:bodyPr>
            <a:noAutofit/>
          </a:bodyPr>
          <a:lstStyle/>
          <a:p>
            <a:pPr marL="186055" indent="0">
              <a:lnSpc>
                <a:spcPct val="100000"/>
              </a:lnSpc>
              <a:buNone/>
            </a:pPr>
            <a:r>
              <a:rPr lang="en-US" sz="2000" b="1" dirty="0">
                <a:solidFill>
                  <a:schemeClr val="bg2"/>
                </a:solidFill>
              </a:rPr>
              <a:t>Starting this spring, VDOE will lead an interactive process with families, practitioners, and stakeholders to collaboratively develop the VQB5 quality profiles. </a:t>
            </a:r>
            <a:endParaRPr lang="en-US" sz="2000" dirty="0">
              <a:solidFill>
                <a:schemeClr val="bg2"/>
              </a:solidFill>
            </a:endParaRPr>
          </a:p>
        </p:txBody>
      </p:sp>
      <p:graphicFrame>
        <p:nvGraphicFramePr>
          <p:cNvPr id="5" name="Diagram 5">
            <a:extLst>
              <a:ext uri="{FF2B5EF4-FFF2-40B4-BE49-F238E27FC236}">
                <a16:creationId xmlns:a16="http://schemas.microsoft.com/office/drawing/2014/main" id="{A38A86CF-1B10-FF9F-269F-D004B970D19E}"/>
              </a:ext>
            </a:extLst>
          </p:cNvPr>
          <p:cNvGraphicFramePr/>
          <p:nvPr>
            <p:extLst>
              <p:ext uri="{D42A27DB-BD31-4B8C-83A1-F6EECF244321}">
                <p14:modId xmlns:p14="http://schemas.microsoft.com/office/powerpoint/2010/main" val="3930919768"/>
              </p:ext>
            </p:extLst>
          </p:nvPr>
        </p:nvGraphicFramePr>
        <p:xfrm>
          <a:off x="1038321" y="1912968"/>
          <a:ext cx="10114934" cy="494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6873FDF-BA47-497B-A5C9-1A5A4B9D97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115356851"/>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c2c5aab-b472-4b8f-a7fa-721e1e86a722">
      <UserInfo>
        <DisplayName>Carroll, Erin (DOE)</DisplayName>
        <AccountId>18</AccountId>
        <AccountType/>
      </UserInfo>
      <UserInfo>
        <DisplayName>Conway, Jenna (DOE)</DisplayName>
        <AccountId>14</AccountId>
        <AccountType/>
      </UserInfo>
      <UserInfo>
        <DisplayName>Mitzner, Lucy (DOE)</DisplayName>
        <AccountId>33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4" ma:contentTypeDescription="Create a new document." ma:contentTypeScope="" ma:versionID="3f07ba3cc33c2c26749dd626add05ab5">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f06c3e957ac8c8636c467aaa4aac52a1"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9CAC1-5837-4A66-8B6F-0015292BD63F}">
  <ds:schemaRefs>
    <ds:schemaRef ds:uri="http://schemas.microsoft.com/sharepoint/v3/contenttype/forms"/>
  </ds:schemaRefs>
</ds:datastoreItem>
</file>

<file path=customXml/itemProps2.xml><?xml version="1.0" encoding="utf-8"?>
<ds:datastoreItem xmlns:ds="http://schemas.openxmlformats.org/officeDocument/2006/customXml" ds:itemID="{847E5064-B76D-4891-9E54-4B029214E05B}">
  <ds:schemaRefs>
    <ds:schemaRef ds:uri="bc3a640e-20c3-42b7-bff6-254cfe215f71"/>
    <ds:schemaRef ds:uri="f3e704d1-8a2b-4b84-a79b-5b324d7b2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F2A42E-EC82-4136-9C0A-2B207E40A6C7}"/>
</file>

<file path=docProps/app.xml><?xml version="1.0" encoding="utf-8"?>
<Properties xmlns="http://schemas.openxmlformats.org/officeDocument/2006/extended-properties" xmlns:vt="http://schemas.openxmlformats.org/officeDocument/2006/docPropsVTypes">
  <TotalTime>31</TotalTime>
  <Words>1784</Words>
  <Application>Microsoft Office PowerPoint</Application>
  <PresentationFormat>Widescreen</PresentationFormat>
  <Paragraphs>155</Paragraphs>
  <Slides>12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Georgia</vt:lpstr>
      <vt:lpstr>Courier New</vt:lpstr>
      <vt:lpstr>Calibri</vt:lpstr>
      <vt:lpstr>Trebuchet MS</vt:lpstr>
      <vt:lpstr>Arial</vt:lpstr>
      <vt:lpstr>Wingdings</vt:lpstr>
      <vt:lpstr>Trebuchet MS,Sans-Serif</vt:lpstr>
      <vt:lpstr>Arial,Sans-Serif</vt:lpstr>
      <vt:lpstr>Office Theme</vt:lpstr>
      <vt:lpstr>2023-2024 Guidelines for the Early Childhood Unified Measurement and Improvement System (VQB5) </vt:lpstr>
      <vt:lpstr>Summary</vt:lpstr>
      <vt:lpstr>Overview of Guidelines 2023-2024</vt:lpstr>
      <vt:lpstr>Section 3: Changes to Participation Requirements </vt:lpstr>
      <vt:lpstr>Section 4: Changes to CLASS Observation Requirements </vt:lpstr>
      <vt:lpstr>Ensuring Observation Consistency</vt:lpstr>
      <vt:lpstr>Section 5: Changes to Curriculum Measurement</vt:lpstr>
      <vt:lpstr>Section 6: Changes to Determining VQB5 Results</vt:lpstr>
      <vt:lpstr>Timeline for VQB5 Quality Profiles</vt:lpstr>
      <vt:lpstr>Section 7: Changes to Supporting Quality Improvement </vt:lpstr>
      <vt:lpstr>Addressing Challenges in 2023-2024</vt:lpstr>
      <vt:lpstr>Next Steps: Intensive Field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VITA Program</dc:creator>
  <cp:lastModifiedBy>Conway, Jenna (DOE)</cp:lastModifiedBy>
  <cp:revision>71</cp:revision>
  <dcterms:created xsi:type="dcterms:W3CDTF">2022-07-20T12:39:39Z</dcterms:created>
  <dcterms:modified xsi:type="dcterms:W3CDTF">2023-03-30T22:58:01Z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