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6" r:id="rId2"/>
    <p:sldId id="305" r:id="rId3"/>
    <p:sldId id="267" r:id="rId4"/>
    <p:sldId id="303" r:id="rId5"/>
    <p:sldId id="306" r:id="rId6"/>
    <p:sldId id="302" r:id="rId7"/>
    <p:sldId id="301" r:id="rId8"/>
    <p:sldId id="304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+kATN+8vjgpSu1KcEycJoQyJ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47" autoAdjust="0"/>
  </p:normalViewPr>
  <p:slideViewPr>
    <p:cSldViewPr snapToGrid="0">
      <p:cViewPr varScale="1">
        <p:scale>
          <a:sx n="52" d="100"/>
          <a:sy n="52" d="100"/>
        </p:scale>
        <p:origin x="113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CS02021\groupdir\Accountability\Chronic%20Absenteeism\Chronic%20Absenteeism%20survey_VAS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VASS Survey Results: Percent of Schools With Estimated Chronic Absenteeism Rates &gt; 25%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 Summary'!$B$30</c:f>
              <c:strCache>
                <c:ptCount val="1"/>
                <c:pt idx="0">
                  <c:v>Percent of Schools Over 25%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Summary'!$A$31:$A$38</c:f>
              <c:strCache>
                <c:ptCount val="8"/>
                <c:pt idx="0">
                  <c:v>Region I</c:v>
                </c:pt>
                <c:pt idx="1">
                  <c:v>Region II</c:v>
                </c:pt>
                <c:pt idx="2">
                  <c:v>Region III</c:v>
                </c:pt>
                <c:pt idx="3">
                  <c:v>Region IV</c:v>
                </c:pt>
                <c:pt idx="4">
                  <c:v>Region V</c:v>
                </c:pt>
                <c:pt idx="5">
                  <c:v>Region VI</c:v>
                </c:pt>
                <c:pt idx="6">
                  <c:v>Region VII</c:v>
                </c:pt>
                <c:pt idx="7">
                  <c:v>Region VIII</c:v>
                </c:pt>
              </c:strCache>
            </c:strRef>
          </c:cat>
          <c:val>
            <c:numRef>
              <c:f>'Data Summary'!$B$31:$B$38</c:f>
              <c:numCache>
                <c:formatCode>0.0</c:formatCode>
                <c:ptCount val="8"/>
                <c:pt idx="0">
                  <c:v>4</c:v>
                </c:pt>
                <c:pt idx="1">
                  <c:v>16.030534351145036</c:v>
                </c:pt>
                <c:pt idx="2">
                  <c:v>18.461538461538463</c:v>
                </c:pt>
                <c:pt idx="3">
                  <c:v>26.950354609929079</c:v>
                </c:pt>
                <c:pt idx="4">
                  <c:v>37.288135593220339</c:v>
                </c:pt>
                <c:pt idx="5">
                  <c:v>27.731092436974791</c:v>
                </c:pt>
                <c:pt idx="6">
                  <c:v>34.693877551020407</c:v>
                </c:pt>
                <c:pt idx="7">
                  <c:v>46.341463414634148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60-4AAB-B2DA-FC353CBEF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7021871"/>
        <c:axId val="987025615"/>
      </c:barChart>
      <c:catAx>
        <c:axId val="98702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7025615"/>
        <c:crosses val="autoZero"/>
        <c:auto val="1"/>
        <c:lblAlgn val="ctr"/>
        <c:lblOffset val="100"/>
        <c:noMultiLvlLbl val="0"/>
      </c:catAx>
      <c:valAx>
        <c:axId val="98702561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Percent of Schools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crossAx val="987021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July 31..in house August 4..we would have the first look.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2742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97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lis.virginia.gov/admincode/title8/agency20/chapter131/section38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virginia.gov/home/showpublisheddocument/27114/638045706874730000" TargetMode="External"/><Relationship Id="rId2" Type="http://schemas.openxmlformats.org/officeDocument/2006/relationships/hyperlink" Target="https://www.doe.virginia.gov/home/showpublisheddocument/35548/63805496740340000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lis.virginia.gov/admincode/title8/agency20/chapter131/section380/#:~:text=3.-,The%20board%20may%20adopt%20special%20provisions,-related%20to%20th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96719"/>
            <a:ext cx="8986284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en-US" sz="3200" b="1" dirty="0">
                <a:effectLst/>
                <a:latin typeface="Georgia" panose="02040502050405020303" pitchFamily="18" charset="0"/>
              </a:rPr>
              <a:t>First Review of a Proposal to Adopt Special Provisions to Suspend the Use of the Chronic Absenteeism Indicator for the Determination of Accreditation Status in Accreditation Year 2023-2024</a:t>
            </a:r>
            <a:br>
              <a:rPr lang="en-US" sz="1800" b="1" dirty="0">
                <a:effectLst/>
                <a:latin typeface="Times New Roman" panose="02020603050405020304" pitchFamily="18" charset="0"/>
              </a:rPr>
            </a:br>
            <a:endParaRPr lang="en-US" sz="44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869" y="3624761"/>
            <a:ext cx="6934200" cy="1655762"/>
          </a:xfrm>
        </p:spPr>
        <p:txBody>
          <a:bodyPr/>
          <a:lstStyle/>
          <a:p>
            <a:pPr marL="55563" indent="-4763"/>
            <a:r>
              <a:rPr lang="en-US" dirty="0"/>
              <a:t>Presentation to the Virginia Board of Education at the March 23, 2023, Business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45AA-2F49-C383-DBDD-1C3EFAB6F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to Adopt Special Provisions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5BEF3-E395-9263-DF3A-98885CA43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48974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4000"/>
              </a:lnSpc>
            </a:pPr>
            <a:r>
              <a:rPr lang="en-US" sz="2800" b="0" i="0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8VAC20-131-380.F.3</a:t>
            </a:r>
            <a:endParaRPr lang="en-US" sz="2800" b="0" i="0" dirty="0"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  <a:p>
            <a:pPr marL="461963" indent="0">
              <a:lnSpc>
                <a:spcPct val="134000"/>
              </a:lnSpc>
              <a:buNone/>
            </a:pPr>
            <a:r>
              <a:rPr lang="en-US" sz="2800" i="1" dirty="0">
                <a:solidFill>
                  <a:srgbClr val="000000"/>
                </a:solidFill>
                <a:effectLst/>
              </a:rPr>
              <a:t>The board </a:t>
            </a:r>
            <a:r>
              <a:rPr lang="en-US" sz="2800" b="1" i="1" dirty="0">
                <a:solidFill>
                  <a:srgbClr val="000000"/>
                </a:solidFill>
                <a:effectLst/>
              </a:rPr>
              <a:t>may adopt special provisions related to the measurement and use of a school quality indicator </a:t>
            </a:r>
            <a:r>
              <a:rPr lang="en-US" sz="2800" i="1" dirty="0">
                <a:solidFill>
                  <a:srgbClr val="000000"/>
                </a:solidFill>
                <a:effectLst/>
              </a:rPr>
              <a:t>as prescribed by the board. The board may also alter the inclusions and exclusions from the performance level calculations by providing adequate notice to local school boards.</a:t>
            </a:r>
          </a:p>
          <a:p>
            <a:pPr>
              <a:lnSpc>
                <a:spcPct val="134000"/>
              </a:lnSpc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VDOE is requesting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Board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suspend the use of the chronic absenteeism indicator for the determination of accreditation status in accreditation year 2023-2024 (based on 2022-2023 school year data).</a:t>
            </a:r>
          </a:p>
          <a:p>
            <a:pPr marL="914400" indent="-452438">
              <a:lnSpc>
                <a:spcPct val="1340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a school earns a Level Three in chronic absenteeism only, the school will be given a status of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Accredited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14300" indent="0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0D9BE-E5F1-200D-E4BF-95E03DC19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7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Absenteeism (1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5116041"/>
          </a:xfrm>
        </p:spPr>
        <p:txBody>
          <a:bodyPr>
            <a:normAutofit/>
          </a:bodyPr>
          <a:lstStyle/>
          <a:p>
            <a:pPr marL="34290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Chronic absenteeism is one of nine indicators in Virginia’s School Accreditation Model. </a:t>
            </a:r>
          </a:p>
          <a:p>
            <a:pPr marL="342900">
              <a:lnSpc>
                <a:spcPct val="114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Chronically absent students are defined as those who are absent 10% or more of their enrolled school days, typically 18 or more days. </a:t>
            </a:r>
          </a:p>
          <a:p>
            <a:pPr marL="342900">
              <a:lnSpc>
                <a:spcPct val="114000"/>
              </a:lnSpc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Division Leaders continue to report concern about increased absences despite the programs and procedures put into place to address chronic absenteeism.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24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Absenteeism (2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5116041"/>
          </a:xfrm>
        </p:spPr>
        <p:txBody>
          <a:bodyPr>
            <a:normAutofit/>
          </a:bodyPr>
          <a:lstStyle/>
          <a:p>
            <a:pPr marL="3429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During the 2022-2023 school year, absences were exacerbated by contagious illnesses that were endemic during the same time period: COVID-19, respiratory syncytial virus (RSV) and the flu. </a:t>
            </a:r>
          </a:p>
          <a:p>
            <a:pPr marL="342900" marR="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Anecdotal accounts also suggest student mental health plays a role in attendance post-pandemic, as well as more cautious decision-making by parents when deciding whether to send a student with any symptoms of illness to school. </a:t>
            </a:r>
          </a:p>
          <a:p>
            <a:pPr marL="114300" indent="0">
              <a:lnSpc>
                <a:spcPct val="124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2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Absenteeism (3 of 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655" y="1422871"/>
            <a:ext cx="11643645" cy="5116041"/>
          </a:xfrm>
        </p:spPr>
        <p:txBody>
          <a:bodyPr>
            <a:normAutofit/>
          </a:bodyPr>
          <a:lstStyle/>
          <a:p>
            <a:pPr marL="400050" fontAlgn="base">
              <a:lnSpc>
                <a:spcPct val="124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end-of year student record collection (SRC) data is used to determine chronic absenteeism rates. Preliminary end-of-year chronic absenteeism data will be available at the beginning of August 2023.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0050" marR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analysis of the VDOE’s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spring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SRC chronic absenteeis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 data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(which is data collected through March 31, 2023) would be completed by May 3, 2023.  </a:t>
            </a:r>
          </a:p>
          <a:p>
            <a:pPr marL="400050" marR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Since current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 year data is unavailable at this time,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VDOE staff collaborated with the Virginia Association of School Superintendents (VASS) to conduct an informal survey of school divisions to gauge the number of schools that have a chronic absenteeism rate over 25% as of February 28, 2023. Rates over 25% are below the state benchmarks for Level One and Level Two.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8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VASS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656" y="1422871"/>
            <a:ext cx="6278714" cy="5116041"/>
          </a:xfrm>
        </p:spPr>
        <p:txBody>
          <a:bodyPr>
            <a:normAutofit/>
          </a:bodyPr>
          <a:lstStyle/>
          <a:p>
            <a:pPr marL="400050" marR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Virginia Association of School Superintendents (VASS) collected 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estimations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from school divisions on the number of schools in their divisions, through February 28</a:t>
            </a:r>
            <a:r>
              <a:rPr lang="en-US" sz="20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th,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that had a chronic absenteeism rate greater than 25%. </a:t>
            </a:r>
          </a:p>
          <a:p>
            <a:pPr marL="400050" marR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were 85 divisions that responded to the survey, representing all Superintendent Regions, and 1035 schools. </a:t>
            </a:r>
          </a:p>
          <a:p>
            <a:pPr marL="400050" marR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those schools, 25.3% had a chronic absenteeism rate over 25%. In the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two years p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rior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the pandemic, approximately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2-4% of schools had that level of chronic absenteeism. </a:t>
            </a:r>
          </a:p>
          <a:p>
            <a:pPr marL="0" marR="0" indent="0" fontAlgn="base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>
              <a:lnSpc>
                <a:spcPct val="124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EED2FA-873E-8F74-4B65-1DBC3F1D6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432" y="350418"/>
            <a:ext cx="3889045" cy="2046011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52C974B-F3A4-CEFB-B144-E2AEDE5E7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7951"/>
              </p:ext>
            </p:extLst>
          </p:nvPr>
        </p:nvGraphicFramePr>
        <p:xfrm>
          <a:off x="6588370" y="2326664"/>
          <a:ext cx="5486400" cy="2878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5560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12192000" cy="1323975"/>
          </a:xfrm>
        </p:spPr>
        <p:txBody>
          <a:bodyPr>
            <a:noAutofit/>
          </a:bodyPr>
          <a:lstStyle/>
          <a:p>
            <a:r>
              <a:rPr lang="en-US" sz="4000" dirty="0"/>
              <a:t>Previous Board Action on Chronic Absenteeism for the 2022-2023 Accreditation Year (Based on 2021-2022 School Year Data)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72297"/>
            <a:ext cx="10515600" cy="4666615"/>
          </a:xfrm>
        </p:spPr>
        <p:txBody>
          <a:bodyPr>
            <a:normAutofit/>
          </a:bodyPr>
          <a:lstStyle/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April 2022,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the Board adopted special provisions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suspend the use of the chronic absenteeism indicator for the determination of accreditation status in accreditation year 2022-2023 when there was a similar concern expressed by school divisions. </a:t>
            </a:r>
          </a:p>
          <a:p>
            <a:pPr marL="857250" lvl="2" indent="-400050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a school earned a Level Three in chronic absenteeism only, the school was given a status of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Accredited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00050" indent="-400050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transparency, the performance level and the chronic absenteeism rate were still reported publicly.</a:t>
            </a:r>
          </a:p>
          <a:p>
            <a:pPr marL="400050" indent="-400050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November 2022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the Board adopted special provisions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exclude the 2021-2022 school year data from being used in subsequent accreditation year calculations (i.e., the 2021-2022 school year data would not be used to demonstrate improvement, nor would it be used in the three-year rate). </a:t>
            </a:r>
          </a:p>
          <a:p>
            <a:pPr marL="857250" lvl="2" indent="-400050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the Board takes no further action, the performance levels for the 2023-2024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accreditation year will be based on the current year rate only.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Proposal to Accept for First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5116041"/>
          </a:xfrm>
        </p:spPr>
        <p:txBody>
          <a:bodyPr>
            <a:normAutofit lnSpcReduction="10000"/>
          </a:bodyPr>
          <a:lstStyle/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of the continued number of absences that school division leaders are reporting, the Board is being asked to consider the adoption of special provisions (</a:t>
            </a:r>
            <a:r>
              <a:rPr lang="en-US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8VAC20-131-380.F.3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to suspend the chronic absenteeism indicator from the determination of school accreditation status for accreditation year 2023-2024 (based on 2022-2023 school year data). </a:t>
            </a: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doing so, the earned performance level and chronic absenteeism rate will still be assigned to and reported for schools based on the current year’s performance only. </a:t>
            </a: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Board is being asked to accept this proposal for first review.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item is currently scheduled to be brought before the Board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final review at the April business meeting. </a:t>
            </a: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5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E7C583ACDFCF4DB30CA959DC5287DA" ma:contentTypeVersion="4" ma:contentTypeDescription="Create a new document." ma:contentTypeScope="" ma:versionID="3f07ba3cc33c2c26749dd626add05ab5">
  <xsd:schema xmlns:xsd="http://www.w3.org/2001/XMLSchema" xmlns:xs="http://www.w3.org/2001/XMLSchema" xmlns:p="http://schemas.microsoft.com/office/2006/metadata/properties" xmlns:ns2="049005b6-5a38-4419-91fa-ebdf32acfed3" xmlns:ns3="4c2c5aab-b472-4b8f-a7fa-721e1e86a722" targetNamespace="http://schemas.microsoft.com/office/2006/metadata/properties" ma:root="true" ma:fieldsID="f06c3e957ac8c8636c467aaa4aac52a1" ns2:_="" ns3:_="">
    <xsd:import namespace="049005b6-5a38-4419-91fa-ebdf32acfed3"/>
    <xsd:import namespace="4c2c5aab-b472-4b8f-a7fa-721e1e86a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05b6-5a38-4419-91fa-ebdf32acf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FCE361-70BB-4579-B9A7-5F6124CFDEA6}"/>
</file>

<file path=customXml/itemProps2.xml><?xml version="1.0" encoding="utf-8"?>
<ds:datastoreItem xmlns:ds="http://schemas.openxmlformats.org/officeDocument/2006/customXml" ds:itemID="{B7970D30-C8CE-4A88-81EB-7B076BF46002}"/>
</file>

<file path=customXml/itemProps3.xml><?xml version="1.0" encoding="utf-8"?>
<ds:datastoreItem xmlns:ds="http://schemas.openxmlformats.org/officeDocument/2006/customXml" ds:itemID="{15F6DF98-678C-4C0A-BE74-31E2006342A6}"/>
</file>

<file path=docProps/app.xml><?xml version="1.0" encoding="utf-8"?>
<Properties xmlns="http://schemas.openxmlformats.org/officeDocument/2006/extended-properties" xmlns:vt="http://schemas.openxmlformats.org/officeDocument/2006/docPropsVTypes">
  <TotalTime>5362</TotalTime>
  <Words>873</Words>
  <Application>Microsoft Office PowerPoint</Application>
  <PresentationFormat>Widescreen</PresentationFormat>
  <Paragraphs>47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Times New Roman</vt:lpstr>
      <vt:lpstr>Trebuchet MS</vt:lpstr>
      <vt:lpstr>Office Theme</vt:lpstr>
      <vt:lpstr>First Review of a Proposal to Adopt Special Provisions to Suspend the Use of the Chronic Absenteeism Indicator for the Determination of Accreditation Status in Accreditation Year 2023-2024 </vt:lpstr>
      <vt:lpstr>Proposal to Adopt Special Provisions</vt:lpstr>
      <vt:lpstr>Chronic Absenteeism (1 of 3)</vt:lpstr>
      <vt:lpstr>Chronic Absenteeism (2 of 3)</vt:lpstr>
      <vt:lpstr>Chronic Absenteeism (3 of 3)</vt:lpstr>
      <vt:lpstr>VASS Survey</vt:lpstr>
      <vt:lpstr>Previous Board Action on Chronic Absenteeism for the 2022-2023 Accreditation Year (Based on 2021-2022 School Year Data)</vt:lpstr>
      <vt:lpstr>Proposal to Accept for First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Adopt Special Provisions</dc:title>
  <dc:creator>VITA Program</dc:creator>
  <cp:lastModifiedBy>Siepka, Amy (DOE)</cp:lastModifiedBy>
  <cp:revision>64</cp:revision>
  <dcterms:created xsi:type="dcterms:W3CDTF">2022-07-20T12:39:39Z</dcterms:created>
  <dcterms:modified xsi:type="dcterms:W3CDTF">2023-03-23T00:04:04Z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0x01010037E7C583ACDFCF4DB30CA959DC5287DA</vt:lpwstr>
  </property>
</Properties>
</file>