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5"/>
  </p:notesMasterIdLst>
  <p:sldIdLst>
    <p:sldId id="257" r:id="rId5"/>
    <p:sldId id="280" r:id="rId6"/>
    <p:sldId id="278" r:id="rId7"/>
    <p:sldId id="298" r:id="rId8"/>
    <p:sldId id="318" r:id="rId9"/>
    <p:sldId id="309" r:id="rId10"/>
    <p:sldId id="310" r:id="rId11"/>
    <p:sldId id="308" r:id="rId12"/>
    <p:sldId id="305" r:id="rId13"/>
    <p:sldId id="317" r:id="rId14"/>
    <p:sldId id="269" r:id="rId15"/>
    <p:sldId id="299" r:id="rId16"/>
    <p:sldId id="300" r:id="rId17"/>
    <p:sldId id="301" r:id="rId18"/>
    <p:sldId id="302" r:id="rId19"/>
    <p:sldId id="304" r:id="rId20"/>
    <p:sldId id="307" r:id="rId21"/>
    <p:sldId id="306" r:id="rId22"/>
    <p:sldId id="311" r:id="rId23"/>
    <p:sldId id="312" r:id="rId24"/>
    <p:sldId id="313" r:id="rId25"/>
    <p:sldId id="314" r:id="rId26"/>
    <p:sldId id="286" r:id="rId27"/>
    <p:sldId id="274" r:id="rId28"/>
    <p:sldId id="295" r:id="rId29"/>
    <p:sldId id="284" r:id="rId30"/>
    <p:sldId id="315" r:id="rId31"/>
    <p:sldId id="303" r:id="rId32"/>
    <p:sldId id="27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E98910-95EA-89A8-DAD8-26163A341386}" name="Chapman, Jim (DOE)" initials="C(" userId="S::jim.chapman@doe.virginia.gov::23bfb676-8f60-428c-b7a6-abe7962ed77c" providerId="AD"/>
  <p188:author id="{28F599D4-53C6-767A-2672-AB050E0A3EAF}" name="Schultz, Elizabeth (DOE)" initials="S(" userId="S::elizabeth.schultz@doe.virginia.gov::38b9d429-ad30-4732-aef7-159d052cc2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E8EB"/>
    <a:srgbClr val="CBCED5"/>
    <a:srgbClr val="555555"/>
    <a:srgbClr val="003C71"/>
    <a:srgbClr val="1A4480"/>
    <a:srgbClr val="3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CA30C-57EC-EBAC-7337-2F2EA216DE24}" v="1" dt="2023-03-20T20:34:06.865"/>
    <p1510:client id="{C3CE1A65-39AB-47F3-A8D7-378A5F7C339F}" v="3" dt="2023-03-20T15:31:22.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1005" y="4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pman, Jim (DOE)" userId="S::jim.chapman@doe.virginia.gov::23bfb676-8f60-428c-b7a6-abe7962ed77c" providerId="AD" clId="Web-{42CCA30C-57EC-EBAC-7337-2F2EA216DE24}"/>
    <pc:docChg chg="">
      <pc:chgData name="Chapman, Jim (DOE)" userId="S::jim.chapman@doe.virginia.gov::23bfb676-8f60-428c-b7a6-abe7962ed77c" providerId="AD" clId="Web-{42CCA30C-57EC-EBAC-7337-2F2EA216DE24}" dt="2023-03-20T20:34:06.865" v="0"/>
      <pc:docMkLst>
        <pc:docMk/>
      </pc:docMkLst>
      <pc:sldChg chg="delCm">
        <pc:chgData name="Chapman, Jim (DOE)" userId="S::jim.chapman@doe.virginia.gov::23bfb676-8f60-428c-b7a6-abe7962ed77c" providerId="AD" clId="Web-{42CCA30C-57EC-EBAC-7337-2F2EA216DE24}" dt="2023-03-20T20:34:06.865" v="0"/>
        <pc:sldMkLst>
          <pc:docMk/>
          <pc:sldMk cId="1254969072" sldId="303"/>
        </pc:sldMkLst>
      </pc:sldChg>
    </pc:docChg>
  </pc:docChgLst>
  <pc:docChgLst>
    <pc:chgData name="Albon, Brendon (DOE)" userId="1e4589de-34e1-4c8e-a33c-140051771fa1" providerId="ADAL" clId="{C3CE1A65-39AB-47F3-A8D7-378A5F7C339F}"/>
    <pc:docChg chg="modSld">
      <pc:chgData name="Albon, Brendon (DOE)" userId="1e4589de-34e1-4c8e-a33c-140051771fa1" providerId="ADAL" clId="{C3CE1A65-39AB-47F3-A8D7-378A5F7C339F}" dt="2023-03-20T15:31:22.369" v="9" actId="2056"/>
      <pc:docMkLst>
        <pc:docMk/>
      </pc:docMkLst>
      <pc:sldChg chg="modCm">
        <pc:chgData name="Albon, Brendon (DOE)" userId="1e4589de-34e1-4c8e-a33c-140051771fa1" providerId="ADAL" clId="{C3CE1A65-39AB-47F3-A8D7-378A5F7C339F}" dt="2023-03-20T15:31:22.369" v="9" actId="2056"/>
        <pc:sldMkLst>
          <pc:docMk/>
          <pc:sldMk cId="1254969072" sldId="303"/>
        </pc:sldMkLst>
      </pc:sldChg>
      <pc:sldChg chg="modSp mod">
        <pc:chgData name="Albon, Brendon (DOE)" userId="1e4589de-34e1-4c8e-a33c-140051771fa1" providerId="ADAL" clId="{C3CE1A65-39AB-47F3-A8D7-378A5F7C339F}" dt="2023-03-16T12:07:03.042" v="3" actId="20577"/>
        <pc:sldMkLst>
          <pc:docMk/>
          <pc:sldMk cId="119908150" sldId="305"/>
        </pc:sldMkLst>
        <pc:spChg chg="mod">
          <ac:chgData name="Albon, Brendon (DOE)" userId="1e4589de-34e1-4c8e-a33c-140051771fa1" providerId="ADAL" clId="{C3CE1A65-39AB-47F3-A8D7-378A5F7C339F}" dt="2023-03-16T12:07:03.042" v="3" actId="20577"/>
          <ac:spMkLst>
            <pc:docMk/>
            <pc:sldMk cId="119908150" sldId="305"/>
            <ac:spMk id="8" creationId="{35DE73F9-9572-AE91-6901-2D827A398EF6}"/>
          </ac:spMkLst>
        </pc:spChg>
      </pc:sldChg>
      <pc:sldChg chg="modSp mod">
        <pc:chgData name="Albon, Brendon (DOE)" userId="1e4589de-34e1-4c8e-a33c-140051771fa1" providerId="ADAL" clId="{C3CE1A65-39AB-47F3-A8D7-378A5F7C339F}" dt="2023-03-16T12:05:27.806" v="0" actId="6549"/>
        <pc:sldMkLst>
          <pc:docMk/>
          <pc:sldMk cId="2947237089" sldId="307"/>
        </pc:sldMkLst>
        <pc:spChg chg="mod">
          <ac:chgData name="Albon, Brendon (DOE)" userId="1e4589de-34e1-4c8e-a33c-140051771fa1" providerId="ADAL" clId="{C3CE1A65-39AB-47F3-A8D7-378A5F7C339F}" dt="2023-03-16T12:05:27.806" v="0" actId="6549"/>
          <ac:spMkLst>
            <pc:docMk/>
            <pc:sldMk cId="2947237089" sldId="307"/>
            <ac:spMk id="3" creationId="{67056CC8-CE30-E31C-DE4E-429F46ADB1BD}"/>
          </ac:spMkLst>
        </pc:spChg>
      </pc:sldChg>
      <pc:sldChg chg="modSp mod">
        <pc:chgData name="Albon, Brendon (DOE)" userId="1e4589de-34e1-4c8e-a33c-140051771fa1" providerId="ADAL" clId="{C3CE1A65-39AB-47F3-A8D7-378A5F7C339F}" dt="2023-03-16T12:08:19.727" v="5" actId="122"/>
        <pc:sldMkLst>
          <pc:docMk/>
          <pc:sldMk cId="1462512632" sldId="311"/>
        </pc:sldMkLst>
        <pc:graphicFrameChg chg="modGraphic">
          <ac:chgData name="Albon, Brendon (DOE)" userId="1e4589de-34e1-4c8e-a33c-140051771fa1" providerId="ADAL" clId="{C3CE1A65-39AB-47F3-A8D7-378A5F7C339F}" dt="2023-03-16T12:08:19.727" v="5" actId="122"/>
          <ac:graphicFrameMkLst>
            <pc:docMk/>
            <pc:sldMk cId="1462512632" sldId="311"/>
            <ac:graphicFrameMk id="12" creationId="{662D04B8-689C-AEDF-4824-1ED1EFCC45B2}"/>
          </ac:graphicFrameMkLst>
        </pc:graphicFrameChg>
      </pc:sldChg>
      <pc:sldChg chg="modSp mod">
        <pc:chgData name="Albon, Brendon (DOE)" userId="1e4589de-34e1-4c8e-a33c-140051771fa1" providerId="ADAL" clId="{C3CE1A65-39AB-47F3-A8D7-378A5F7C339F}" dt="2023-03-16T12:08:28.008" v="6" actId="122"/>
        <pc:sldMkLst>
          <pc:docMk/>
          <pc:sldMk cId="1064366152" sldId="312"/>
        </pc:sldMkLst>
        <pc:graphicFrameChg chg="modGraphic">
          <ac:chgData name="Albon, Brendon (DOE)" userId="1e4589de-34e1-4c8e-a33c-140051771fa1" providerId="ADAL" clId="{C3CE1A65-39AB-47F3-A8D7-378A5F7C339F}" dt="2023-03-16T12:08:28.008" v="6" actId="122"/>
          <ac:graphicFrameMkLst>
            <pc:docMk/>
            <pc:sldMk cId="1064366152" sldId="312"/>
            <ac:graphicFrameMk id="4" creationId="{B889738D-0C13-16A1-1EF2-111D6E8882EA}"/>
          </ac:graphicFrameMkLst>
        </pc:graphicFrameChg>
      </pc:sldChg>
      <pc:sldChg chg="modSp mod">
        <pc:chgData name="Albon, Brendon (DOE)" userId="1e4589de-34e1-4c8e-a33c-140051771fa1" providerId="ADAL" clId="{C3CE1A65-39AB-47F3-A8D7-378A5F7C339F}" dt="2023-03-16T12:08:36.885" v="7" actId="122"/>
        <pc:sldMkLst>
          <pc:docMk/>
          <pc:sldMk cId="2823254846" sldId="313"/>
        </pc:sldMkLst>
        <pc:graphicFrameChg chg="modGraphic">
          <ac:chgData name="Albon, Brendon (DOE)" userId="1e4589de-34e1-4c8e-a33c-140051771fa1" providerId="ADAL" clId="{C3CE1A65-39AB-47F3-A8D7-378A5F7C339F}" dt="2023-03-16T12:08:36.885" v="7" actId="122"/>
          <ac:graphicFrameMkLst>
            <pc:docMk/>
            <pc:sldMk cId="2823254846" sldId="313"/>
            <ac:graphicFrameMk id="6" creationId="{177A44D8-FA41-BB6B-2054-5D6F4ECF8F9F}"/>
          </ac:graphicFrameMkLst>
        </pc:graphicFrameChg>
      </pc:sldChg>
      <pc:sldChg chg="modSp mod">
        <pc:chgData name="Albon, Brendon (DOE)" userId="1e4589de-34e1-4c8e-a33c-140051771fa1" providerId="ADAL" clId="{C3CE1A65-39AB-47F3-A8D7-378A5F7C339F}" dt="2023-03-16T12:08:46.395" v="8" actId="122"/>
        <pc:sldMkLst>
          <pc:docMk/>
          <pc:sldMk cId="230826575" sldId="314"/>
        </pc:sldMkLst>
        <pc:graphicFrameChg chg="modGraphic">
          <ac:chgData name="Albon, Brendon (DOE)" userId="1e4589de-34e1-4c8e-a33c-140051771fa1" providerId="ADAL" clId="{C3CE1A65-39AB-47F3-A8D7-378A5F7C339F}" dt="2023-03-16T12:08:46.395" v="8" actId="122"/>
          <ac:graphicFrameMkLst>
            <pc:docMk/>
            <pc:sldMk cId="230826575" sldId="314"/>
            <ac:graphicFrameMk id="4" creationId="{7A32C71F-3A72-C1FB-ED77-195813686B05}"/>
          </ac:graphicFrameMkLst>
        </pc:graphicFrameChg>
      </pc:sldChg>
    </pc:docChg>
  </pc:docChgLst>
  <pc:docChgLst>
    <pc:chgData name="Schultz, Elizabeth (DOE)" userId="S::elizabeth.schultz@doe.virginia.gov::38b9d429-ad30-4732-aef7-159d052cc200" providerId="AD" clId="Web-{4CCFAE4A-2FDD-E7E6-690B-162FE3C6C351}"/>
    <pc:docChg chg="mod modSld">
      <pc:chgData name="Schultz, Elizabeth (DOE)" userId="S::elizabeth.schultz@doe.virginia.gov::38b9d429-ad30-4732-aef7-159d052cc200" providerId="AD" clId="Web-{4CCFAE4A-2FDD-E7E6-690B-162FE3C6C351}" dt="2023-03-16T20:52:55.814" v="144"/>
      <pc:docMkLst>
        <pc:docMk/>
      </pc:docMkLst>
      <pc:sldChg chg="modSp">
        <pc:chgData name="Schultz, Elizabeth (DOE)" userId="S::elizabeth.schultz@doe.virginia.gov::38b9d429-ad30-4732-aef7-159d052cc200" providerId="AD" clId="Web-{4CCFAE4A-2FDD-E7E6-690B-162FE3C6C351}" dt="2023-03-16T20:50:09.844" v="142"/>
        <pc:sldMkLst>
          <pc:docMk/>
          <pc:sldMk cId="278087607" sldId="284"/>
        </pc:sldMkLst>
        <pc:graphicFrameChg chg="mod modGraphic">
          <ac:chgData name="Schultz, Elizabeth (DOE)" userId="S::elizabeth.schultz@doe.virginia.gov::38b9d429-ad30-4732-aef7-159d052cc200" providerId="AD" clId="Web-{4CCFAE4A-2FDD-E7E6-690B-162FE3C6C351}" dt="2023-03-16T20:50:09.844" v="142"/>
          <ac:graphicFrameMkLst>
            <pc:docMk/>
            <pc:sldMk cId="278087607" sldId="284"/>
            <ac:graphicFrameMk id="8" creationId="{00000000-0000-0000-0000-000000000000}"/>
          </ac:graphicFrameMkLst>
        </pc:graphicFrameChg>
      </pc:sldChg>
      <pc:sldChg chg="addCm">
        <pc:chgData name="Schultz, Elizabeth (DOE)" userId="S::elizabeth.schultz@doe.virginia.gov::38b9d429-ad30-4732-aef7-159d052cc200" providerId="AD" clId="Web-{4CCFAE4A-2FDD-E7E6-690B-162FE3C6C351}" dt="2023-03-16T20:52:55.814" v="144"/>
        <pc:sldMkLst>
          <pc:docMk/>
          <pc:sldMk cId="1254969072" sldId="303"/>
        </pc:sldMkLst>
      </pc:sldChg>
      <pc:sldChg chg="addSp delSp modSp mod modClrScheme chgLayout">
        <pc:chgData name="Schultz, Elizabeth (DOE)" userId="S::elizabeth.schultz@doe.virginia.gov::38b9d429-ad30-4732-aef7-159d052cc200" providerId="AD" clId="Web-{4CCFAE4A-2FDD-E7E6-690B-162FE3C6C351}" dt="2023-03-16T20:48:17.437" v="138" actId="20577"/>
        <pc:sldMkLst>
          <pc:docMk/>
          <pc:sldMk cId="2295472579" sldId="317"/>
        </pc:sldMkLst>
        <pc:spChg chg="mod ord">
          <ac:chgData name="Schultz, Elizabeth (DOE)" userId="S::elizabeth.schultz@doe.virginia.gov::38b9d429-ad30-4732-aef7-159d052cc200" providerId="AD" clId="Web-{4CCFAE4A-2FDD-E7E6-690B-162FE3C6C351}" dt="2023-03-16T20:29:36.663" v="37"/>
          <ac:spMkLst>
            <pc:docMk/>
            <pc:sldMk cId="2295472579" sldId="317"/>
            <ac:spMk id="2" creationId="{46DD06B8-9CCD-3549-0122-4825DF4972DD}"/>
          </ac:spMkLst>
        </pc:spChg>
        <pc:spChg chg="mod ord">
          <ac:chgData name="Schultz, Elizabeth (DOE)" userId="S::elizabeth.schultz@doe.virginia.gov::38b9d429-ad30-4732-aef7-159d052cc200" providerId="AD" clId="Web-{4CCFAE4A-2FDD-E7E6-690B-162FE3C6C351}" dt="2023-03-16T20:29:36.663" v="37"/>
          <ac:spMkLst>
            <pc:docMk/>
            <pc:sldMk cId="2295472579" sldId="317"/>
            <ac:spMk id="3" creationId="{023B56D6-1E29-2D73-4A19-32C55494EB92}"/>
          </ac:spMkLst>
        </pc:spChg>
        <pc:spChg chg="mod ord">
          <ac:chgData name="Schultz, Elizabeth (DOE)" userId="S::elizabeth.schultz@doe.virginia.gov::38b9d429-ad30-4732-aef7-159d052cc200" providerId="AD" clId="Web-{4CCFAE4A-2FDD-E7E6-690B-162FE3C6C351}" dt="2023-03-16T20:29:36.663" v="37"/>
          <ac:spMkLst>
            <pc:docMk/>
            <pc:sldMk cId="2295472579" sldId="317"/>
            <ac:spMk id="5" creationId="{DCB7F3CC-48BE-899F-B399-9C8CDB964593}"/>
          </ac:spMkLst>
        </pc:spChg>
        <pc:spChg chg="add del mod ord">
          <ac:chgData name="Schultz, Elizabeth (DOE)" userId="S::elizabeth.schultz@doe.virginia.gov::38b9d429-ad30-4732-aef7-159d052cc200" providerId="AD" clId="Web-{4CCFAE4A-2FDD-E7E6-690B-162FE3C6C351}" dt="2023-03-16T20:29:36.663" v="37"/>
          <ac:spMkLst>
            <pc:docMk/>
            <pc:sldMk cId="2295472579" sldId="317"/>
            <ac:spMk id="7" creationId="{835EEDB2-5652-CA1E-0380-E76AD70F6864}"/>
          </ac:spMkLst>
        </pc:spChg>
        <pc:spChg chg="mod">
          <ac:chgData name="Schultz, Elizabeth (DOE)" userId="S::elizabeth.schultz@doe.virginia.gov::38b9d429-ad30-4732-aef7-159d052cc200" providerId="AD" clId="Web-{4CCFAE4A-2FDD-E7E6-690B-162FE3C6C351}" dt="2023-03-16T20:48:17.437" v="138" actId="20577"/>
          <ac:spMkLst>
            <pc:docMk/>
            <pc:sldMk cId="2295472579" sldId="317"/>
            <ac:spMk id="8" creationId="{35DE73F9-9572-AE91-6901-2D827A398EF6}"/>
          </ac:spMkLst>
        </pc:spChg>
        <pc:spChg chg="add del">
          <ac:chgData name="Schultz, Elizabeth (DOE)" userId="S::elizabeth.schultz@doe.virginia.gov::38b9d429-ad30-4732-aef7-159d052cc200" providerId="AD" clId="Web-{4CCFAE4A-2FDD-E7E6-690B-162FE3C6C351}" dt="2023-03-16T20:33:41.540" v="47"/>
          <ac:spMkLst>
            <pc:docMk/>
            <pc:sldMk cId="2295472579" sldId="317"/>
            <ac:spMk id="9" creationId="{9BE5C7A6-0519-E3D3-D709-DED311A36421}"/>
          </ac:spMkLst>
        </pc:spChg>
        <pc:spChg chg="add mod">
          <ac:chgData name="Schultz, Elizabeth (DOE)" userId="S::elizabeth.schultz@doe.virginia.gov::38b9d429-ad30-4732-aef7-159d052cc200" providerId="AD" clId="Web-{4CCFAE4A-2FDD-E7E6-690B-162FE3C6C351}" dt="2023-03-16T20:41:17.637" v="95" actId="20577"/>
          <ac:spMkLst>
            <pc:docMk/>
            <pc:sldMk cId="2295472579" sldId="317"/>
            <ac:spMk id="11" creationId="{FFAEE68D-6F2A-F4AC-5A8D-3966818F3AE8}"/>
          </ac:spMkLst>
        </pc:spChg>
        <pc:picChg chg="add del mod ord">
          <ac:chgData name="Schultz, Elizabeth (DOE)" userId="S::elizabeth.schultz@doe.virginia.gov::38b9d429-ad30-4732-aef7-159d052cc200" providerId="AD" clId="Web-{4CCFAE4A-2FDD-E7E6-690B-162FE3C6C351}" dt="2023-03-16T20:45:38.217" v="114"/>
          <ac:picMkLst>
            <pc:docMk/>
            <pc:sldMk cId="2295472579" sldId="317"/>
            <ac:picMk id="4" creationId="{EF5301B5-6218-8E79-1835-B7F8F15C27ED}"/>
          </ac:picMkLst>
        </pc:picChg>
        <pc:picChg chg="del">
          <ac:chgData name="Schultz, Elizabeth (DOE)" userId="S::elizabeth.schultz@doe.virginia.gov::38b9d429-ad30-4732-aef7-159d052cc200" providerId="AD" clId="Web-{4CCFAE4A-2FDD-E7E6-690B-162FE3C6C351}" dt="2023-03-16T20:26:47.819" v="27"/>
          <ac:picMkLst>
            <pc:docMk/>
            <pc:sldMk cId="2295472579" sldId="317"/>
            <ac:picMk id="6" creationId="{EDB0D728-9837-02D9-DE29-79BBA25E8ED0}"/>
          </ac:picMkLst>
        </pc:picChg>
        <pc:picChg chg="add del mod">
          <ac:chgData name="Schultz, Elizabeth (DOE)" userId="S::elizabeth.schultz@doe.virginia.gov::38b9d429-ad30-4732-aef7-159d052cc200" providerId="AD" clId="Web-{4CCFAE4A-2FDD-E7E6-690B-162FE3C6C351}" dt="2023-03-16T20:35:05.369" v="54"/>
          <ac:picMkLst>
            <pc:docMk/>
            <pc:sldMk cId="2295472579" sldId="317"/>
            <ac:picMk id="10" creationId="{C3EE4D69-D59D-98D6-CA58-7C93EC5B2FA0}"/>
          </ac:picMkLst>
        </pc:picChg>
        <pc:picChg chg="add mod">
          <ac:chgData name="Schultz, Elizabeth (DOE)" userId="S::elizabeth.schultz@doe.virginia.gov::38b9d429-ad30-4732-aef7-159d052cc200" providerId="AD" clId="Web-{4CCFAE4A-2FDD-E7E6-690B-162FE3C6C351}" dt="2023-03-16T20:46:20.796" v="120" actId="1076"/>
          <ac:picMkLst>
            <pc:docMk/>
            <pc:sldMk cId="2295472579" sldId="317"/>
            <ac:picMk id="12" creationId="{80C9B3C6-0683-409B-D5AE-930C7D7A6A50}"/>
          </ac:picMkLst>
        </pc:picChg>
      </pc:sldChg>
    </pc:docChg>
  </pc:docChgLst>
  <pc:docChgLst>
    <pc:chgData name="Powell, Jason (GOV)" userId="S::jason.powell@governor.virginia.gov::077e1e60-5b21-41ed-a2d5-e1efa362a9ac" providerId="AD" clId="Web-{F2E076A9-31DC-2EC3-3465-C961E18EB855}"/>
    <pc:docChg chg="modSld">
      <pc:chgData name="Powell, Jason (GOV)" userId="S::jason.powell@governor.virginia.gov::077e1e60-5b21-41ed-a2d5-e1efa362a9ac" providerId="AD" clId="Web-{F2E076A9-31DC-2EC3-3465-C961E18EB855}" dt="2023-03-16T18:51:29.156" v="72" actId="20577"/>
      <pc:docMkLst>
        <pc:docMk/>
      </pc:docMkLst>
      <pc:sldChg chg="modSp">
        <pc:chgData name="Powell, Jason (GOV)" userId="S::jason.powell@governor.virginia.gov::077e1e60-5b21-41ed-a2d5-e1efa362a9ac" providerId="AD" clId="Web-{F2E076A9-31DC-2EC3-3465-C961E18EB855}" dt="2023-03-16T18:51:29.156" v="72" actId="20577"/>
        <pc:sldMkLst>
          <pc:docMk/>
          <pc:sldMk cId="3426280250" sldId="278"/>
        </pc:sldMkLst>
        <pc:spChg chg="mod">
          <ac:chgData name="Powell, Jason (GOV)" userId="S::jason.powell@governor.virginia.gov::077e1e60-5b21-41ed-a2d5-e1efa362a9ac" providerId="AD" clId="Web-{F2E076A9-31DC-2EC3-3465-C961E18EB855}" dt="2023-03-16T18:51:29.156" v="72" actId="20577"/>
          <ac:spMkLst>
            <pc:docMk/>
            <pc:sldMk cId="3426280250" sldId="278"/>
            <ac:spMk id="4" creationId="{59106886-F605-4A21-2DB2-381F227BBABE}"/>
          </ac:spMkLst>
        </pc:spChg>
      </pc:sldChg>
      <pc:sldChg chg="modSp">
        <pc:chgData name="Powell, Jason (GOV)" userId="S::jason.powell@governor.virginia.gov::077e1e60-5b21-41ed-a2d5-e1efa362a9ac" providerId="AD" clId="Web-{F2E076A9-31DC-2EC3-3465-C961E18EB855}" dt="2023-03-16T18:49:25.030" v="56" actId="20577"/>
        <pc:sldMkLst>
          <pc:docMk/>
          <pc:sldMk cId="3135526265" sldId="301"/>
        </pc:sldMkLst>
        <pc:spChg chg="mod">
          <ac:chgData name="Powell, Jason (GOV)" userId="S::jason.powell@governor.virginia.gov::077e1e60-5b21-41ed-a2d5-e1efa362a9ac" providerId="AD" clId="Web-{F2E076A9-31DC-2EC3-3465-C961E18EB855}" dt="2023-03-16T18:49:25.030" v="56" actId="20577"/>
          <ac:spMkLst>
            <pc:docMk/>
            <pc:sldMk cId="3135526265" sldId="301"/>
            <ac:spMk id="3" creationId="{67056CC8-CE30-E31C-DE4E-429F46ADB1BD}"/>
          </ac:spMkLst>
        </pc:spChg>
      </pc:sldChg>
      <pc:sldChg chg="modSp">
        <pc:chgData name="Powell, Jason (GOV)" userId="S::jason.powell@governor.virginia.gov::077e1e60-5b21-41ed-a2d5-e1efa362a9ac" providerId="AD" clId="Web-{F2E076A9-31DC-2EC3-3465-C961E18EB855}" dt="2023-03-16T18:49:43.108" v="60" actId="20577"/>
        <pc:sldMkLst>
          <pc:docMk/>
          <pc:sldMk cId="2947237089" sldId="307"/>
        </pc:sldMkLst>
        <pc:spChg chg="mod">
          <ac:chgData name="Powell, Jason (GOV)" userId="S::jason.powell@governor.virginia.gov::077e1e60-5b21-41ed-a2d5-e1efa362a9ac" providerId="AD" clId="Web-{F2E076A9-31DC-2EC3-3465-C961E18EB855}" dt="2023-03-16T18:49:43.108" v="60" actId="20577"/>
          <ac:spMkLst>
            <pc:docMk/>
            <pc:sldMk cId="2947237089" sldId="307"/>
            <ac:spMk id="3" creationId="{67056CC8-CE30-E31C-DE4E-429F46ADB1BD}"/>
          </ac:spMkLst>
        </pc:spChg>
      </pc:sldChg>
      <pc:sldChg chg="modSp">
        <pc:chgData name="Powell, Jason (GOV)" userId="S::jason.powell@governor.virginia.gov::077e1e60-5b21-41ed-a2d5-e1efa362a9ac" providerId="AD" clId="Web-{F2E076A9-31DC-2EC3-3465-C961E18EB855}" dt="2023-03-16T18:50:47.702" v="62" actId="20577"/>
        <pc:sldMkLst>
          <pc:docMk/>
          <pc:sldMk cId="2295472579" sldId="317"/>
        </pc:sldMkLst>
        <pc:spChg chg="mod">
          <ac:chgData name="Powell, Jason (GOV)" userId="S::jason.powell@governor.virginia.gov::077e1e60-5b21-41ed-a2d5-e1efa362a9ac" providerId="AD" clId="Web-{F2E076A9-31DC-2EC3-3465-C961E18EB855}" dt="2023-03-16T18:50:47.702" v="62" actId="20577"/>
          <ac:spMkLst>
            <pc:docMk/>
            <pc:sldMk cId="2295472579" sldId="317"/>
            <ac:spMk id="8" creationId="{35DE73F9-9572-AE91-6901-2D827A398EF6}"/>
          </ac:spMkLst>
        </pc:spChg>
      </pc:sldChg>
    </pc:docChg>
  </pc:docChgLst>
  <pc:docChgLst>
    <pc:chgData name="Deci, Jen (GOV)" userId="S::jen.deci@governor.virginia.gov::dd089e9d-f2f2-4155-ae08-a2459e38a833" providerId="AD" clId="Web-{DE2AA79B-AE66-6AA6-5BA6-462DC7D2FADC}"/>
    <pc:docChg chg="delSld">
      <pc:chgData name="Deci, Jen (GOV)" userId="S::jen.deci@governor.virginia.gov::dd089e9d-f2f2-4155-ae08-a2459e38a833" providerId="AD" clId="Web-{DE2AA79B-AE66-6AA6-5BA6-462DC7D2FADC}" dt="2023-03-16T20:57:47.031" v="0"/>
      <pc:docMkLst>
        <pc:docMk/>
      </pc:docMkLst>
      <pc:sldChg chg="del">
        <pc:chgData name="Deci, Jen (GOV)" userId="S::jen.deci@governor.virginia.gov::dd089e9d-f2f2-4155-ae08-a2459e38a833" providerId="AD" clId="Web-{DE2AA79B-AE66-6AA6-5BA6-462DC7D2FADC}" dt="2023-03-16T20:57:47.031" v="0"/>
        <pc:sldMkLst>
          <pc:docMk/>
          <pc:sldMk cId="1281773804" sldId="316"/>
        </pc:sldMkLst>
      </pc:sldChg>
    </pc:docChg>
  </pc:docChgLst>
  <pc:docChgLst>
    <pc:chgData name="Chapman, Jim (DOE)" userId="S::jim.chapman@doe.virginia.gov::23bfb676-8f60-428c-b7a6-abe7962ed77c" providerId="AD" clId="Web-{B5078187-9AA8-B1C1-B53A-1F735B6B75D8}"/>
    <pc:docChg chg="mod">
      <pc:chgData name="Chapman, Jim (DOE)" userId="S::jim.chapman@doe.virginia.gov::23bfb676-8f60-428c-b7a6-abe7962ed77c" providerId="AD" clId="Web-{B5078187-9AA8-B1C1-B53A-1F735B6B75D8}" dt="2023-03-17T12:29:42.283" v="1"/>
      <pc:docMkLst>
        <pc:docMk/>
      </pc:docMkLst>
      <pc:sldChg chg="modCm">
        <pc:chgData name="Chapman, Jim (DOE)" userId="S::jim.chapman@doe.virginia.gov::23bfb676-8f60-428c-b7a6-abe7962ed77c" providerId="AD" clId="Web-{B5078187-9AA8-B1C1-B53A-1F735B6B75D8}" dt="2023-03-17T12:29:42.283" v="1"/>
        <pc:sldMkLst>
          <pc:docMk/>
          <pc:sldMk cId="1254969072" sldId="303"/>
        </pc:sldMkLst>
      </pc:sldChg>
    </pc:docChg>
  </pc:docChgLst>
  <pc:docChgLst>
    <pc:chgData name="Deci, Jen (GOV)" userId="dd089e9d-f2f2-4155-ae08-a2459e38a833" providerId="ADAL" clId="{953E51EA-FA5A-4A7F-83AE-968E94DC01D2}"/>
    <pc:docChg chg="modSld">
      <pc:chgData name="Deci, Jen (GOV)" userId="dd089e9d-f2f2-4155-ae08-a2459e38a833" providerId="ADAL" clId="{953E51EA-FA5A-4A7F-83AE-968E94DC01D2}" dt="2023-03-16T12:25:15.359" v="3" actId="20577"/>
      <pc:docMkLst>
        <pc:docMk/>
      </pc:docMkLst>
      <pc:sldChg chg="modSp mod">
        <pc:chgData name="Deci, Jen (GOV)" userId="dd089e9d-f2f2-4155-ae08-a2459e38a833" providerId="ADAL" clId="{953E51EA-FA5A-4A7F-83AE-968E94DC01D2}" dt="2023-03-16T12:25:15.359" v="3" actId="20577"/>
        <pc:sldMkLst>
          <pc:docMk/>
          <pc:sldMk cId="1281773804" sldId="316"/>
        </pc:sldMkLst>
        <pc:spChg chg="mod">
          <ac:chgData name="Deci, Jen (GOV)" userId="dd089e9d-f2f2-4155-ae08-a2459e38a833" providerId="ADAL" clId="{953E51EA-FA5A-4A7F-83AE-968E94DC01D2}" dt="2023-03-16T12:25:15.359" v="3" actId="20577"/>
          <ac:spMkLst>
            <pc:docMk/>
            <pc:sldMk cId="1281773804" sldId="316"/>
            <ac:spMk id="2" creationId="{00000000-0000-0000-0000-000000000000}"/>
          </ac:spMkLst>
        </pc:spChg>
      </pc:sldChg>
    </pc:docChg>
  </pc:docChgLst>
  <pc:docChgLst>
    <pc:chgData name="Schultz, Elizabeth (DOE)" userId="S::elizabeth.schultz@doe.virginia.gov::38b9d429-ad30-4732-aef7-159d052cc200" providerId="AD" clId="Web-{CA9733D8-BC0F-DD02-99BB-F76E7A013CCC}"/>
    <pc:docChg chg="modSld sldOrd modMainMaster">
      <pc:chgData name="Schultz, Elizabeth (DOE)" userId="S::elizabeth.schultz@doe.virginia.gov::38b9d429-ad30-4732-aef7-159d052cc200" providerId="AD" clId="Web-{CA9733D8-BC0F-DD02-99BB-F76E7A013CCC}" dt="2023-03-17T17:12:58.980" v="109" actId="20577"/>
      <pc:docMkLst>
        <pc:docMk/>
      </pc:docMkLst>
      <pc:sldChg chg="addSp delSp modSp">
        <pc:chgData name="Schultz, Elizabeth (DOE)" userId="S::elizabeth.schultz@doe.virginia.gov::38b9d429-ad30-4732-aef7-159d052cc200" providerId="AD" clId="Web-{CA9733D8-BC0F-DD02-99BB-F76E7A013CCC}" dt="2023-03-17T17:06:25.122" v="88"/>
        <pc:sldMkLst>
          <pc:docMk/>
          <pc:sldMk cId="920146368" sldId="257"/>
        </pc:sldMkLst>
        <pc:spChg chg="add del mod">
          <ac:chgData name="Schultz, Elizabeth (DOE)" userId="S::elizabeth.schultz@doe.virginia.gov::38b9d429-ad30-4732-aef7-159d052cc200" providerId="AD" clId="Web-{CA9733D8-BC0F-DD02-99BB-F76E7A013CCC}" dt="2023-03-17T17:06:25.122" v="88"/>
          <ac:spMkLst>
            <pc:docMk/>
            <pc:sldMk cId="920146368" sldId="257"/>
            <ac:spMk id="5" creationId="{E2F45D40-0407-844E-3703-4B47E7C9D6BE}"/>
          </ac:spMkLst>
        </pc:spChg>
      </pc:sldChg>
      <pc:sldChg chg="addSp delSp modSp">
        <pc:chgData name="Schultz, Elizabeth (DOE)" userId="S::elizabeth.schultz@doe.virginia.gov::38b9d429-ad30-4732-aef7-159d052cc200" providerId="AD" clId="Web-{CA9733D8-BC0F-DD02-99BB-F76E7A013CCC}" dt="2023-03-17T17:06:25.122" v="88"/>
        <pc:sldMkLst>
          <pc:docMk/>
          <pc:sldMk cId="1403852016" sldId="269"/>
        </pc:sldMkLst>
        <pc:spChg chg="add del mod">
          <ac:chgData name="Schultz, Elizabeth (DOE)" userId="S::elizabeth.schultz@doe.virginia.gov::38b9d429-ad30-4732-aef7-159d052cc200" providerId="AD" clId="Web-{CA9733D8-BC0F-DD02-99BB-F76E7A013CCC}" dt="2023-03-17T17:06:25.122" v="88"/>
          <ac:spMkLst>
            <pc:docMk/>
            <pc:sldMk cId="1403852016" sldId="269"/>
            <ac:spMk id="4" creationId="{A05379C7-2AF4-488F-1E16-74EC3ED9694A}"/>
          </ac:spMkLst>
        </pc:spChg>
      </pc:sldChg>
      <pc:sldChg chg="addSp delSp modSp">
        <pc:chgData name="Schultz, Elizabeth (DOE)" userId="S::elizabeth.schultz@doe.virginia.gov::38b9d429-ad30-4732-aef7-159d052cc200" providerId="AD" clId="Web-{CA9733D8-BC0F-DD02-99BB-F76E7A013CCC}" dt="2023-03-17T17:12:15.744" v="106" actId="20577"/>
        <pc:sldMkLst>
          <pc:docMk/>
          <pc:sldMk cId="1885892817" sldId="270"/>
        </pc:sldMkLst>
        <pc:spChg chg="mod">
          <ac:chgData name="Schultz, Elizabeth (DOE)" userId="S::elizabeth.schultz@doe.virginia.gov::38b9d429-ad30-4732-aef7-159d052cc200" providerId="AD" clId="Web-{CA9733D8-BC0F-DD02-99BB-F76E7A013CCC}" dt="2023-03-17T17:12:15.744" v="106" actId="20577"/>
          <ac:spMkLst>
            <pc:docMk/>
            <pc:sldMk cId="1885892817" sldId="270"/>
            <ac:spMk id="2" creationId="{1FF04596-E61E-B137-6D4A-91A33A3E5F45}"/>
          </ac:spMkLst>
        </pc:spChg>
        <pc:spChg chg="add del mod">
          <ac:chgData name="Schultz, Elizabeth (DOE)" userId="S::elizabeth.schultz@doe.virginia.gov::38b9d429-ad30-4732-aef7-159d052cc200" providerId="AD" clId="Web-{CA9733D8-BC0F-DD02-99BB-F76E7A013CCC}" dt="2023-03-17T17:06:25.122" v="88"/>
          <ac:spMkLst>
            <pc:docMk/>
            <pc:sldMk cId="1885892817" sldId="270"/>
            <ac:spMk id="3" creationId="{078E82AA-2E06-5EBA-5388-5E69CD2E140E}"/>
          </ac:spMkLst>
        </pc:spChg>
      </pc:sldChg>
      <pc:sldChg chg="addSp delSp modSp">
        <pc:chgData name="Schultz, Elizabeth (DOE)" userId="S::elizabeth.schultz@doe.virginia.gov::38b9d429-ad30-4732-aef7-159d052cc200" providerId="AD" clId="Web-{CA9733D8-BC0F-DD02-99BB-F76E7A013CCC}" dt="2023-03-17T17:06:25.122" v="88"/>
        <pc:sldMkLst>
          <pc:docMk/>
          <pc:sldMk cId="1068059970" sldId="274"/>
        </pc:sldMkLst>
        <pc:spChg chg="mod">
          <ac:chgData name="Schultz, Elizabeth (DOE)" userId="S::elizabeth.schultz@doe.virginia.gov::38b9d429-ad30-4732-aef7-159d052cc200" providerId="AD" clId="Web-{CA9733D8-BC0F-DD02-99BB-F76E7A013CCC}" dt="2023-03-17T16:48:38.911" v="27" actId="20577"/>
          <ac:spMkLst>
            <pc:docMk/>
            <pc:sldMk cId="1068059970" sldId="274"/>
            <ac:spMk id="4" creationId="{00000000-0000-0000-0000-000000000000}"/>
          </ac:spMkLst>
        </pc:spChg>
        <pc:spChg chg="add del mod">
          <ac:chgData name="Schultz, Elizabeth (DOE)" userId="S::elizabeth.schultz@doe.virginia.gov::38b9d429-ad30-4732-aef7-159d052cc200" providerId="AD" clId="Web-{CA9733D8-BC0F-DD02-99BB-F76E7A013CCC}" dt="2023-03-17T17:06:25.122" v="88"/>
          <ac:spMkLst>
            <pc:docMk/>
            <pc:sldMk cId="1068059970" sldId="274"/>
            <ac:spMk id="5" creationId="{44564F0C-DBEC-2BDF-F057-58F5764BB118}"/>
          </ac:spMkLst>
        </pc:spChg>
      </pc:sldChg>
      <pc:sldChg chg="addSp delSp modSp">
        <pc:chgData name="Schultz, Elizabeth (DOE)" userId="S::elizabeth.schultz@doe.virginia.gov::38b9d429-ad30-4732-aef7-159d052cc200" providerId="AD" clId="Web-{CA9733D8-BC0F-DD02-99BB-F76E7A013CCC}" dt="2023-03-17T17:06:25.122" v="88"/>
        <pc:sldMkLst>
          <pc:docMk/>
          <pc:sldMk cId="3426280250" sldId="278"/>
        </pc:sldMkLst>
        <pc:spChg chg="add del mod">
          <ac:chgData name="Schultz, Elizabeth (DOE)" userId="S::elizabeth.schultz@doe.virginia.gov::38b9d429-ad30-4732-aef7-159d052cc200" providerId="AD" clId="Web-{CA9733D8-BC0F-DD02-99BB-F76E7A013CCC}" dt="2023-03-17T17:06:25.122" v="88"/>
          <ac:spMkLst>
            <pc:docMk/>
            <pc:sldMk cId="3426280250" sldId="278"/>
            <ac:spMk id="5" creationId="{48F1361B-95F3-C477-9B53-87D298400E3F}"/>
          </ac:spMkLst>
        </pc:spChg>
      </pc:sldChg>
      <pc:sldChg chg="addSp delSp modSp">
        <pc:chgData name="Schultz, Elizabeth (DOE)" userId="S::elizabeth.schultz@doe.virginia.gov::38b9d429-ad30-4732-aef7-159d052cc200" providerId="AD" clId="Web-{CA9733D8-BC0F-DD02-99BB-F76E7A013CCC}" dt="2023-03-17T17:06:25.122" v="88"/>
        <pc:sldMkLst>
          <pc:docMk/>
          <pc:sldMk cId="1535970201" sldId="280"/>
        </pc:sldMkLst>
        <pc:spChg chg="add del mod">
          <ac:chgData name="Schultz, Elizabeth (DOE)" userId="S::elizabeth.schultz@doe.virginia.gov::38b9d429-ad30-4732-aef7-159d052cc200" providerId="AD" clId="Web-{CA9733D8-BC0F-DD02-99BB-F76E7A013CCC}" dt="2023-03-17T17:06:25.122" v="88"/>
          <ac:spMkLst>
            <pc:docMk/>
            <pc:sldMk cId="1535970201" sldId="280"/>
            <ac:spMk id="5" creationId="{9466AF70-9E0B-D016-4AAF-CFBB2FEE3BDA}"/>
          </ac:spMkLst>
        </pc:spChg>
      </pc:sldChg>
      <pc:sldChg chg="addSp delSp modSp">
        <pc:chgData name="Schultz, Elizabeth (DOE)" userId="S::elizabeth.schultz@doe.virginia.gov::38b9d429-ad30-4732-aef7-159d052cc200" providerId="AD" clId="Web-{CA9733D8-BC0F-DD02-99BB-F76E7A013CCC}" dt="2023-03-17T17:06:25.122" v="88"/>
        <pc:sldMkLst>
          <pc:docMk/>
          <pc:sldMk cId="278087607" sldId="284"/>
        </pc:sldMkLst>
        <pc:spChg chg="add del mod">
          <ac:chgData name="Schultz, Elizabeth (DOE)" userId="S::elizabeth.schultz@doe.virginia.gov::38b9d429-ad30-4732-aef7-159d052cc200" providerId="AD" clId="Web-{CA9733D8-BC0F-DD02-99BB-F76E7A013CCC}" dt="2023-03-17T17:06:25.122" v="88"/>
          <ac:spMkLst>
            <pc:docMk/>
            <pc:sldMk cId="278087607" sldId="284"/>
            <ac:spMk id="3" creationId="{E4AB8B77-CD12-22EA-D87A-E9786405C787}"/>
          </ac:spMkLst>
        </pc:spChg>
      </pc:sldChg>
      <pc:sldChg chg="addSp delSp modSp">
        <pc:chgData name="Schultz, Elizabeth (DOE)" userId="S::elizabeth.schultz@doe.virginia.gov::38b9d429-ad30-4732-aef7-159d052cc200" providerId="AD" clId="Web-{CA9733D8-BC0F-DD02-99BB-F76E7A013CCC}" dt="2023-03-17T17:06:25.122" v="88"/>
        <pc:sldMkLst>
          <pc:docMk/>
          <pc:sldMk cId="1373186895" sldId="286"/>
        </pc:sldMkLst>
        <pc:spChg chg="add del mod">
          <ac:chgData name="Schultz, Elizabeth (DOE)" userId="S::elizabeth.schultz@doe.virginia.gov::38b9d429-ad30-4732-aef7-159d052cc200" providerId="AD" clId="Web-{CA9733D8-BC0F-DD02-99BB-F76E7A013CCC}" dt="2023-03-17T17:06:25.122" v="88"/>
          <ac:spMkLst>
            <pc:docMk/>
            <pc:sldMk cId="1373186895" sldId="286"/>
            <ac:spMk id="5" creationId="{9D456430-6083-1CB3-B9A1-01261CC49A78}"/>
          </ac:spMkLst>
        </pc:spChg>
      </pc:sldChg>
      <pc:sldChg chg="addSp delSp modSp">
        <pc:chgData name="Schultz, Elizabeth (DOE)" userId="S::elizabeth.schultz@doe.virginia.gov::38b9d429-ad30-4732-aef7-159d052cc200" providerId="AD" clId="Web-{CA9733D8-BC0F-DD02-99BB-F76E7A013CCC}" dt="2023-03-17T17:12:58.980" v="109" actId="20577"/>
        <pc:sldMkLst>
          <pc:docMk/>
          <pc:sldMk cId="117691901" sldId="291"/>
        </pc:sldMkLst>
        <pc:spChg chg="add del mod">
          <ac:chgData name="Schultz, Elizabeth (DOE)" userId="S::elizabeth.schultz@doe.virginia.gov::38b9d429-ad30-4732-aef7-159d052cc200" providerId="AD" clId="Web-{CA9733D8-BC0F-DD02-99BB-F76E7A013CCC}" dt="2023-03-17T17:06:25.122" v="88"/>
          <ac:spMkLst>
            <pc:docMk/>
            <pc:sldMk cId="117691901" sldId="291"/>
            <ac:spMk id="3" creationId="{F9E6879C-E297-0731-A1EB-7E466128F263}"/>
          </ac:spMkLst>
        </pc:spChg>
        <pc:spChg chg="mod">
          <ac:chgData name="Schultz, Elizabeth (DOE)" userId="S::elizabeth.schultz@doe.virginia.gov::38b9d429-ad30-4732-aef7-159d052cc200" providerId="AD" clId="Web-{CA9733D8-BC0F-DD02-99BB-F76E7A013CCC}" dt="2023-03-17T17:12:58.980" v="109" actId="20577"/>
          <ac:spMkLst>
            <pc:docMk/>
            <pc:sldMk cId="117691901" sldId="291"/>
            <ac:spMk id="4" creationId="{E67E1743-D7D3-AB4F-D3E8-17B1D9BEF5EF}"/>
          </ac:spMkLst>
        </pc:spChg>
      </pc:sldChg>
      <pc:sldChg chg="addSp delSp modSp">
        <pc:chgData name="Schultz, Elizabeth (DOE)" userId="S::elizabeth.schultz@doe.virginia.gov::38b9d429-ad30-4732-aef7-159d052cc200" providerId="AD" clId="Web-{CA9733D8-BC0F-DD02-99BB-F76E7A013CCC}" dt="2023-03-17T17:06:25.122" v="88"/>
        <pc:sldMkLst>
          <pc:docMk/>
          <pc:sldMk cId="2622807169" sldId="295"/>
        </pc:sldMkLst>
        <pc:spChg chg="add del mod">
          <ac:chgData name="Schultz, Elizabeth (DOE)" userId="S::elizabeth.schultz@doe.virginia.gov::38b9d429-ad30-4732-aef7-159d052cc200" providerId="AD" clId="Web-{CA9733D8-BC0F-DD02-99BB-F76E7A013CCC}" dt="2023-03-17T17:06:25.122" v="88"/>
          <ac:spMkLst>
            <pc:docMk/>
            <pc:sldMk cId="2622807169" sldId="295"/>
            <ac:spMk id="5" creationId="{2CD6EB02-196C-4EEF-BDF5-3E9040BC32DE}"/>
          </ac:spMkLst>
        </pc:spChg>
      </pc:sldChg>
      <pc:sldChg chg="addSp delSp modSp">
        <pc:chgData name="Schultz, Elizabeth (DOE)" userId="S::elizabeth.schultz@doe.virginia.gov::38b9d429-ad30-4732-aef7-159d052cc200" providerId="AD" clId="Web-{CA9733D8-BC0F-DD02-99BB-F76E7A013CCC}" dt="2023-03-17T17:08:53.174" v="89"/>
        <pc:sldMkLst>
          <pc:docMk/>
          <pc:sldMk cId="1681745301" sldId="298"/>
        </pc:sldMkLst>
        <pc:spChg chg="add del mod">
          <ac:chgData name="Schultz, Elizabeth (DOE)" userId="S::elizabeth.schultz@doe.virginia.gov::38b9d429-ad30-4732-aef7-159d052cc200" providerId="AD" clId="Web-{CA9733D8-BC0F-DD02-99BB-F76E7A013CCC}" dt="2023-03-17T17:06:25.122" v="88"/>
          <ac:spMkLst>
            <pc:docMk/>
            <pc:sldMk cId="1681745301" sldId="298"/>
            <ac:spMk id="4" creationId="{9B5349BC-3796-7C93-F9A0-70D0A8DAC209}"/>
          </ac:spMkLst>
        </pc:spChg>
        <pc:picChg chg="ord">
          <ac:chgData name="Schultz, Elizabeth (DOE)" userId="S::elizabeth.schultz@doe.virginia.gov::38b9d429-ad30-4732-aef7-159d052cc200" providerId="AD" clId="Web-{CA9733D8-BC0F-DD02-99BB-F76E7A013CCC}" dt="2023-03-17T17:08:53.174" v="89"/>
          <ac:picMkLst>
            <pc:docMk/>
            <pc:sldMk cId="1681745301" sldId="298"/>
            <ac:picMk id="13" creationId="{89F38169-F9CC-223A-9448-2D8DE708FBAA}"/>
          </ac:picMkLst>
        </pc:picChg>
      </pc:sldChg>
      <pc:sldChg chg="addSp delSp modSp">
        <pc:chgData name="Schultz, Elizabeth (DOE)" userId="S::elizabeth.schultz@doe.virginia.gov::38b9d429-ad30-4732-aef7-159d052cc200" providerId="AD" clId="Web-{CA9733D8-BC0F-DD02-99BB-F76E7A013CCC}" dt="2023-03-17T17:06:25.122" v="88"/>
        <pc:sldMkLst>
          <pc:docMk/>
          <pc:sldMk cId="73734688" sldId="299"/>
        </pc:sldMkLst>
        <pc:spChg chg="add del mod">
          <ac:chgData name="Schultz, Elizabeth (DOE)" userId="S::elizabeth.schultz@doe.virginia.gov::38b9d429-ad30-4732-aef7-159d052cc200" providerId="AD" clId="Web-{CA9733D8-BC0F-DD02-99BB-F76E7A013CCC}" dt="2023-03-17T17:06:25.122" v="88"/>
          <ac:spMkLst>
            <pc:docMk/>
            <pc:sldMk cId="73734688" sldId="299"/>
            <ac:spMk id="4" creationId="{1624DF0E-3A15-FDB6-5A3D-D5A4019E2FCD}"/>
          </ac:spMkLst>
        </pc:spChg>
      </pc:sldChg>
      <pc:sldChg chg="addSp delSp modSp">
        <pc:chgData name="Schultz, Elizabeth (DOE)" userId="S::elizabeth.schultz@doe.virginia.gov::38b9d429-ad30-4732-aef7-159d052cc200" providerId="AD" clId="Web-{CA9733D8-BC0F-DD02-99BB-F76E7A013CCC}" dt="2023-03-17T17:06:25.122" v="88"/>
        <pc:sldMkLst>
          <pc:docMk/>
          <pc:sldMk cId="2507334238" sldId="300"/>
        </pc:sldMkLst>
        <pc:spChg chg="add del mod">
          <ac:chgData name="Schultz, Elizabeth (DOE)" userId="S::elizabeth.schultz@doe.virginia.gov::38b9d429-ad30-4732-aef7-159d052cc200" providerId="AD" clId="Web-{CA9733D8-BC0F-DD02-99BB-F76E7A013CCC}" dt="2023-03-17T17:06:25.122" v="88"/>
          <ac:spMkLst>
            <pc:docMk/>
            <pc:sldMk cId="2507334238" sldId="300"/>
            <ac:spMk id="4" creationId="{373CABDB-FA0A-0E71-F640-2FD867384AB9}"/>
          </ac:spMkLst>
        </pc:spChg>
      </pc:sldChg>
      <pc:sldChg chg="addSp delSp modSp">
        <pc:chgData name="Schultz, Elizabeth (DOE)" userId="S::elizabeth.schultz@doe.virginia.gov::38b9d429-ad30-4732-aef7-159d052cc200" providerId="AD" clId="Web-{CA9733D8-BC0F-DD02-99BB-F76E7A013CCC}" dt="2023-03-17T17:06:25.122" v="88"/>
        <pc:sldMkLst>
          <pc:docMk/>
          <pc:sldMk cId="3135526265" sldId="301"/>
        </pc:sldMkLst>
        <pc:spChg chg="add del mod">
          <ac:chgData name="Schultz, Elizabeth (DOE)" userId="S::elizabeth.schultz@doe.virginia.gov::38b9d429-ad30-4732-aef7-159d052cc200" providerId="AD" clId="Web-{CA9733D8-BC0F-DD02-99BB-F76E7A013CCC}" dt="2023-03-17T17:06:25.122" v="88"/>
          <ac:spMkLst>
            <pc:docMk/>
            <pc:sldMk cId="3135526265" sldId="301"/>
            <ac:spMk id="4" creationId="{DBB8B7F9-1847-CA40-3E50-FFBC66EAE85C}"/>
          </ac:spMkLst>
        </pc:spChg>
      </pc:sldChg>
      <pc:sldChg chg="addSp delSp modSp">
        <pc:chgData name="Schultz, Elizabeth (DOE)" userId="S::elizabeth.schultz@doe.virginia.gov::38b9d429-ad30-4732-aef7-159d052cc200" providerId="AD" clId="Web-{CA9733D8-BC0F-DD02-99BB-F76E7A013CCC}" dt="2023-03-17T17:06:25.122" v="88"/>
        <pc:sldMkLst>
          <pc:docMk/>
          <pc:sldMk cId="3148762746" sldId="302"/>
        </pc:sldMkLst>
        <pc:spChg chg="add del mod">
          <ac:chgData name="Schultz, Elizabeth (DOE)" userId="S::elizabeth.schultz@doe.virginia.gov::38b9d429-ad30-4732-aef7-159d052cc200" providerId="AD" clId="Web-{CA9733D8-BC0F-DD02-99BB-F76E7A013CCC}" dt="2023-03-17T17:06:25.122" v="88"/>
          <ac:spMkLst>
            <pc:docMk/>
            <pc:sldMk cId="3148762746" sldId="302"/>
            <ac:spMk id="4" creationId="{0560DF88-562F-445F-589A-215B970B50E1}"/>
          </ac:spMkLst>
        </pc:spChg>
      </pc:sldChg>
      <pc:sldChg chg="addSp delSp modSp modCm">
        <pc:chgData name="Schultz, Elizabeth (DOE)" userId="S::elizabeth.schultz@doe.virginia.gov::38b9d429-ad30-4732-aef7-159d052cc200" providerId="AD" clId="Web-{CA9733D8-BC0F-DD02-99BB-F76E7A013CCC}" dt="2023-03-17T17:12:50.214" v="108"/>
        <pc:sldMkLst>
          <pc:docMk/>
          <pc:sldMk cId="1254969072" sldId="303"/>
        </pc:sldMkLst>
        <pc:spChg chg="add del mod">
          <ac:chgData name="Schultz, Elizabeth (DOE)" userId="S::elizabeth.schultz@doe.virginia.gov::38b9d429-ad30-4732-aef7-159d052cc200" providerId="AD" clId="Web-{CA9733D8-BC0F-DD02-99BB-F76E7A013CCC}" dt="2023-03-17T17:06:25.122" v="88"/>
          <ac:spMkLst>
            <pc:docMk/>
            <pc:sldMk cId="1254969072" sldId="303"/>
            <ac:spMk id="5" creationId="{37F3BB0F-A608-B0DD-C05B-1FAAD7410AAB}"/>
          </ac:spMkLst>
        </pc:spChg>
        <pc:graphicFrameChg chg="mod modGraphic">
          <ac:chgData name="Schultz, Elizabeth (DOE)" userId="S::elizabeth.schultz@doe.virginia.gov::38b9d429-ad30-4732-aef7-159d052cc200" providerId="AD" clId="Web-{CA9733D8-BC0F-DD02-99BB-F76E7A013CCC}" dt="2023-03-17T17:12:50.214" v="108"/>
          <ac:graphicFrameMkLst>
            <pc:docMk/>
            <pc:sldMk cId="1254969072" sldId="303"/>
            <ac:graphicFrameMk id="8" creationId="{00000000-0000-0000-0000-000000000000}"/>
          </ac:graphicFrameMkLst>
        </pc:graphicFrameChg>
        <pc:picChg chg="add mod">
          <ac:chgData name="Schultz, Elizabeth (DOE)" userId="S::elizabeth.schultz@doe.virginia.gov::38b9d429-ad30-4732-aef7-159d052cc200" providerId="AD" clId="Web-{CA9733D8-BC0F-DD02-99BB-F76E7A013CCC}" dt="2023-03-17T17:11:33.289" v="101" actId="14100"/>
          <ac:picMkLst>
            <pc:docMk/>
            <pc:sldMk cId="1254969072" sldId="303"/>
            <ac:picMk id="3" creationId="{33898C21-AFF9-9EEF-6862-F483127BC174}"/>
          </ac:picMkLst>
        </pc:picChg>
        <pc:picChg chg="del">
          <ac:chgData name="Schultz, Elizabeth (DOE)" userId="S::elizabeth.schultz@doe.virginia.gov::38b9d429-ad30-4732-aef7-159d052cc200" providerId="AD" clId="Web-{CA9733D8-BC0F-DD02-99BB-F76E7A013CCC}" dt="2023-03-17T16:44:15.714" v="0"/>
          <ac:picMkLst>
            <pc:docMk/>
            <pc:sldMk cId="1254969072" sldId="303"/>
            <ac:picMk id="4" creationId="{2420CCD9-B98E-89D1-76ED-3226BA6021AB}"/>
          </ac:picMkLst>
        </pc:picChg>
      </pc:sldChg>
      <pc:sldChg chg="addSp delSp modSp">
        <pc:chgData name="Schultz, Elizabeth (DOE)" userId="S::elizabeth.schultz@doe.virginia.gov::38b9d429-ad30-4732-aef7-159d052cc200" providerId="AD" clId="Web-{CA9733D8-BC0F-DD02-99BB-F76E7A013CCC}" dt="2023-03-17T17:06:25.122" v="88"/>
        <pc:sldMkLst>
          <pc:docMk/>
          <pc:sldMk cId="3260132256" sldId="304"/>
        </pc:sldMkLst>
        <pc:spChg chg="add del mod">
          <ac:chgData name="Schultz, Elizabeth (DOE)" userId="S::elizabeth.schultz@doe.virginia.gov::38b9d429-ad30-4732-aef7-159d052cc200" providerId="AD" clId="Web-{CA9733D8-BC0F-DD02-99BB-F76E7A013CCC}" dt="2023-03-17T17:06:25.122" v="88"/>
          <ac:spMkLst>
            <pc:docMk/>
            <pc:sldMk cId="3260132256" sldId="304"/>
            <ac:spMk id="4" creationId="{75AF1D58-FB4F-410E-B7C5-18559BE06EAC}"/>
          </ac:spMkLst>
        </pc:spChg>
      </pc:sldChg>
      <pc:sldChg chg="addSp delSp modSp">
        <pc:chgData name="Schultz, Elizabeth (DOE)" userId="S::elizabeth.schultz@doe.virginia.gov::38b9d429-ad30-4732-aef7-159d052cc200" providerId="AD" clId="Web-{CA9733D8-BC0F-DD02-99BB-F76E7A013CCC}" dt="2023-03-17T17:11:02.569" v="98" actId="20577"/>
        <pc:sldMkLst>
          <pc:docMk/>
          <pc:sldMk cId="119908150" sldId="305"/>
        </pc:sldMkLst>
        <pc:spChg chg="add del mod">
          <ac:chgData name="Schultz, Elizabeth (DOE)" userId="S::elizabeth.schultz@doe.virginia.gov::38b9d429-ad30-4732-aef7-159d052cc200" providerId="AD" clId="Web-{CA9733D8-BC0F-DD02-99BB-F76E7A013CCC}" dt="2023-03-17T17:06:25.122" v="88"/>
          <ac:spMkLst>
            <pc:docMk/>
            <pc:sldMk cId="119908150" sldId="305"/>
            <ac:spMk id="4" creationId="{8D40398A-10CB-7A4A-902F-61A59CA1B6F4}"/>
          </ac:spMkLst>
        </pc:spChg>
        <pc:spChg chg="mod">
          <ac:chgData name="Schultz, Elizabeth (DOE)" userId="S::elizabeth.schultz@doe.virginia.gov::38b9d429-ad30-4732-aef7-159d052cc200" providerId="AD" clId="Web-{CA9733D8-BC0F-DD02-99BB-F76E7A013CCC}" dt="2023-03-17T17:11:02.569" v="98" actId="20577"/>
          <ac:spMkLst>
            <pc:docMk/>
            <pc:sldMk cId="119908150" sldId="305"/>
            <ac:spMk id="8" creationId="{35DE73F9-9572-AE91-6901-2D827A398EF6}"/>
          </ac:spMkLst>
        </pc:spChg>
      </pc:sldChg>
      <pc:sldChg chg="addSp delSp modSp">
        <pc:chgData name="Schultz, Elizabeth (DOE)" userId="S::elizabeth.schultz@doe.virginia.gov::38b9d429-ad30-4732-aef7-159d052cc200" providerId="AD" clId="Web-{CA9733D8-BC0F-DD02-99BB-F76E7A013CCC}" dt="2023-03-17T17:06:25.122" v="88"/>
        <pc:sldMkLst>
          <pc:docMk/>
          <pc:sldMk cId="3652546321" sldId="306"/>
        </pc:sldMkLst>
        <pc:spChg chg="add del mod">
          <ac:chgData name="Schultz, Elizabeth (DOE)" userId="S::elizabeth.schultz@doe.virginia.gov::38b9d429-ad30-4732-aef7-159d052cc200" providerId="AD" clId="Web-{CA9733D8-BC0F-DD02-99BB-F76E7A013CCC}" dt="2023-03-17T17:06:25.122" v="88"/>
          <ac:spMkLst>
            <pc:docMk/>
            <pc:sldMk cId="3652546321" sldId="306"/>
            <ac:spMk id="4" creationId="{987F9866-5816-E5BA-F827-81E9E9EC4EB2}"/>
          </ac:spMkLst>
        </pc:spChg>
      </pc:sldChg>
      <pc:sldChg chg="addSp delSp modSp">
        <pc:chgData name="Schultz, Elizabeth (DOE)" userId="S::elizabeth.schultz@doe.virginia.gov::38b9d429-ad30-4732-aef7-159d052cc200" providerId="AD" clId="Web-{CA9733D8-BC0F-DD02-99BB-F76E7A013CCC}" dt="2023-03-17T17:06:25.122" v="88"/>
        <pc:sldMkLst>
          <pc:docMk/>
          <pc:sldMk cId="2947237089" sldId="307"/>
        </pc:sldMkLst>
        <pc:spChg chg="add del mod">
          <ac:chgData name="Schultz, Elizabeth (DOE)" userId="S::elizabeth.schultz@doe.virginia.gov::38b9d429-ad30-4732-aef7-159d052cc200" providerId="AD" clId="Web-{CA9733D8-BC0F-DD02-99BB-F76E7A013CCC}" dt="2023-03-17T17:06:25.122" v="88"/>
          <ac:spMkLst>
            <pc:docMk/>
            <pc:sldMk cId="2947237089" sldId="307"/>
            <ac:spMk id="4" creationId="{4CB92BA9-CAFD-73CD-9B53-BBBB8D67AF60}"/>
          </ac:spMkLst>
        </pc:spChg>
      </pc:sldChg>
      <pc:sldChg chg="addSp delSp modSp">
        <pc:chgData name="Schultz, Elizabeth (DOE)" userId="S::elizabeth.schultz@doe.virginia.gov::38b9d429-ad30-4732-aef7-159d052cc200" providerId="AD" clId="Web-{CA9733D8-BC0F-DD02-99BB-F76E7A013CCC}" dt="2023-03-17T17:06:25.122" v="88"/>
        <pc:sldMkLst>
          <pc:docMk/>
          <pc:sldMk cId="782217843" sldId="308"/>
        </pc:sldMkLst>
        <pc:spChg chg="add del mod">
          <ac:chgData name="Schultz, Elizabeth (DOE)" userId="S::elizabeth.schultz@doe.virginia.gov::38b9d429-ad30-4732-aef7-159d052cc200" providerId="AD" clId="Web-{CA9733D8-BC0F-DD02-99BB-F76E7A013CCC}" dt="2023-03-17T17:06:25.122" v="88"/>
          <ac:spMkLst>
            <pc:docMk/>
            <pc:sldMk cId="782217843" sldId="308"/>
            <ac:spMk id="5" creationId="{B0874833-A4E5-1FD4-4CA8-9557612613DB}"/>
          </ac:spMkLst>
        </pc:spChg>
      </pc:sldChg>
      <pc:sldChg chg="addSp delSp modSp">
        <pc:chgData name="Schultz, Elizabeth (DOE)" userId="S::elizabeth.schultz@doe.virginia.gov::38b9d429-ad30-4732-aef7-159d052cc200" providerId="AD" clId="Web-{CA9733D8-BC0F-DD02-99BB-F76E7A013CCC}" dt="2023-03-17T17:06:25.122" v="88"/>
        <pc:sldMkLst>
          <pc:docMk/>
          <pc:sldMk cId="3129212150" sldId="309"/>
        </pc:sldMkLst>
        <pc:spChg chg="add del mod">
          <ac:chgData name="Schultz, Elizabeth (DOE)" userId="S::elizabeth.schultz@doe.virginia.gov::38b9d429-ad30-4732-aef7-159d052cc200" providerId="AD" clId="Web-{CA9733D8-BC0F-DD02-99BB-F76E7A013CCC}" dt="2023-03-17T17:06:25.122" v="88"/>
          <ac:spMkLst>
            <pc:docMk/>
            <pc:sldMk cId="3129212150" sldId="309"/>
            <ac:spMk id="4" creationId="{2CB3D3AA-A438-2FC7-DDF3-0CF300D4BAC5}"/>
          </ac:spMkLst>
        </pc:spChg>
      </pc:sldChg>
      <pc:sldChg chg="addSp delSp modSp">
        <pc:chgData name="Schultz, Elizabeth (DOE)" userId="S::elizabeth.schultz@doe.virginia.gov::38b9d429-ad30-4732-aef7-159d052cc200" providerId="AD" clId="Web-{CA9733D8-BC0F-DD02-99BB-F76E7A013CCC}" dt="2023-03-17T17:06:21.840" v="87"/>
        <pc:sldMkLst>
          <pc:docMk/>
          <pc:sldMk cId="3799226779" sldId="310"/>
        </pc:sldMkLst>
        <pc:spChg chg="add del mod">
          <ac:chgData name="Schultz, Elizabeth (DOE)" userId="S::elizabeth.schultz@doe.virginia.gov::38b9d429-ad30-4732-aef7-159d052cc200" providerId="AD" clId="Web-{CA9733D8-BC0F-DD02-99BB-F76E7A013CCC}" dt="2023-03-17T17:06:21.840" v="87"/>
          <ac:spMkLst>
            <pc:docMk/>
            <pc:sldMk cId="3799226779" sldId="310"/>
            <ac:spMk id="6" creationId="{4677925E-481D-EEE2-D0D0-E6CC6AD83C07}"/>
          </ac:spMkLst>
        </pc:spChg>
      </pc:sldChg>
      <pc:sldChg chg="addSp delSp modSp">
        <pc:chgData name="Schultz, Elizabeth (DOE)" userId="S::elizabeth.schultz@doe.virginia.gov::38b9d429-ad30-4732-aef7-159d052cc200" providerId="AD" clId="Web-{CA9733D8-BC0F-DD02-99BB-F76E7A013CCC}" dt="2023-03-17T17:06:25.122" v="88"/>
        <pc:sldMkLst>
          <pc:docMk/>
          <pc:sldMk cId="1462512632" sldId="311"/>
        </pc:sldMkLst>
        <pc:spChg chg="add del mod">
          <ac:chgData name="Schultz, Elizabeth (DOE)" userId="S::elizabeth.schultz@doe.virginia.gov::38b9d429-ad30-4732-aef7-159d052cc200" providerId="AD" clId="Web-{CA9733D8-BC0F-DD02-99BB-F76E7A013CCC}" dt="2023-03-17T17:06:25.122" v="88"/>
          <ac:spMkLst>
            <pc:docMk/>
            <pc:sldMk cId="1462512632" sldId="311"/>
            <ac:spMk id="3" creationId="{FAF34FEF-8BD9-2412-17F8-AB8AD902190A}"/>
          </ac:spMkLst>
        </pc:spChg>
      </pc:sldChg>
      <pc:sldChg chg="addSp delSp modSp">
        <pc:chgData name="Schultz, Elizabeth (DOE)" userId="S::elizabeth.schultz@doe.virginia.gov::38b9d429-ad30-4732-aef7-159d052cc200" providerId="AD" clId="Web-{CA9733D8-BC0F-DD02-99BB-F76E7A013CCC}" dt="2023-03-17T17:06:25.122" v="88"/>
        <pc:sldMkLst>
          <pc:docMk/>
          <pc:sldMk cId="1064366152" sldId="312"/>
        </pc:sldMkLst>
        <pc:spChg chg="add del mod">
          <ac:chgData name="Schultz, Elizabeth (DOE)" userId="S::elizabeth.schultz@doe.virginia.gov::38b9d429-ad30-4732-aef7-159d052cc200" providerId="AD" clId="Web-{CA9733D8-BC0F-DD02-99BB-F76E7A013CCC}" dt="2023-03-17T17:06:25.122" v="88"/>
          <ac:spMkLst>
            <pc:docMk/>
            <pc:sldMk cId="1064366152" sldId="312"/>
            <ac:spMk id="3" creationId="{40004BDD-66DA-34AA-B504-D50C9144AAEF}"/>
          </ac:spMkLst>
        </pc:spChg>
      </pc:sldChg>
      <pc:sldChg chg="addSp delSp modSp">
        <pc:chgData name="Schultz, Elizabeth (DOE)" userId="S::elizabeth.schultz@doe.virginia.gov::38b9d429-ad30-4732-aef7-159d052cc200" providerId="AD" clId="Web-{CA9733D8-BC0F-DD02-99BB-F76E7A013CCC}" dt="2023-03-17T17:06:25.122" v="88"/>
        <pc:sldMkLst>
          <pc:docMk/>
          <pc:sldMk cId="2823254846" sldId="313"/>
        </pc:sldMkLst>
        <pc:spChg chg="add del mod">
          <ac:chgData name="Schultz, Elizabeth (DOE)" userId="S::elizabeth.schultz@doe.virginia.gov::38b9d429-ad30-4732-aef7-159d052cc200" providerId="AD" clId="Web-{CA9733D8-BC0F-DD02-99BB-F76E7A013CCC}" dt="2023-03-17T17:06:25.122" v="88"/>
          <ac:spMkLst>
            <pc:docMk/>
            <pc:sldMk cId="2823254846" sldId="313"/>
            <ac:spMk id="3" creationId="{8E700162-B55C-0A1D-0D5D-0F9C7DAFF349}"/>
          </ac:spMkLst>
        </pc:spChg>
      </pc:sldChg>
      <pc:sldChg chg="addSp delSp modSp ord">
        <pc:chgData name="Schultz, Elizabeth (DOE)" userId="S::elizabeth.schultz@doe.virginia.gov::38b9d429-ad30-4732-aef7-159d052cc200" providerId="AD" clId="Web-{CA9733D8-BC0F-DD02-99BB-F76E7A013CCC}" dt="2023-03-17T17:11:13.132" v="100"/>
        <pc:sldMkLst>
          <pc:docMk/>
          <pc:sldMk cId="230826575" sldId="314"/>
        </pc:sldMkLst>
        <pc:spChg chg="add del mod">
          <ac:chgData name="Schultz, Elizabeth (DOE)" userId="S::elizabeth.schultz@doe.virginia.gov::38b9d429-ad30-4732-aef7-159d052cc200" providerId="AD" clId="Web-{CA9733D8-BC0F-DD02-99BB-F76E7A013CCC}" dt="2023-03-17T17:06:25.122" v="88"/>
          <ac:spMkLst>
            <pc:docMk/>
            <pc:sldMk cId="230826575" sldId="314"/>
            <ac:spMk id="3" creationId="{1F761A83-9FBB-F1EA-D99A-0E45695EC20E}"/>
          </ac:spMkLst>
        </pc:spChg>
      </pc:sldChg>
      <pc:sldChg chg="addSp delSp modSp">
        <pc:chgData name="Schultz, Elizabeth (DOE)" userId="S::elizabeth.schultz@doe.virginia.gov::38b9d429-ad30-4732-aef7-159d052cc200" providerId="AD" clId="Web-{CA9733D8-BC0F-DD02-99BB-F76E7A013CCC}" dt="2023-03-17T17:06:25.122" v="88"/>
        <pc:sldMkLst>
          <pc:docMk/>
          <pc:sldMk cId="1843162228" sldId="315"/>
        </pc:sldMkLst>
        <pc:spChg chg="add del mod">
          <ac:chgData name="Schultz, Elizabeth (DOE)" userId="S::elizabeth.schultz@doe.virginia.gov::38b9d429-ad30-4732-aef7-159d052cc200" providerId="AD" clId="Web-{CA9733D8-BC0F-DD02-99BB-F76E7A013CCC}" dt="2023-03-17T17:06:25.122" v="88"/>
          <ac:spMkLst>
            <pc:docMk/>
            <pc:sldMk cId="1843162228" sldId="315"/>
            <ac:spMk id="3" creationId="{624A257C-4E10-D8AC-CC68-9849023B5223}"/>
          </ac:spMkLst>
        </pc:spChg>
      </pc:sldChg>
      <pc:sldChg chg="addSp delSp modSp">
        <pc:chgData name="Schultz, Elizabeth (DOE)" userId="S::elizabeth.schultz@doe.virginia.gov::38b9d429-ad30-4732-aef7-159d052cc200" providerId="AD" clId="Web-{CA9733D8-BC0F-DD02-99BB-F76E7A013CCC}" dt="2023-03-17T17:06:25.122" v="88"/>
        <pc:sldMkLst>
          <pc:docMk/>
          <pc:sldMk cId="2295472579" sldId="317"/>
        </pc:sldMkLst>
        <pc:spChg chg="add del mod">
          <ac:chgData name="Schultz, Elizabeth (DOE)" userId="S::elizabeth.schultz@doe.virginia.gov::38b9d429-ad30-4732-aef7-159d052cc200" providerId="AD" clId="Web-{CA9733D8-BC0F-DD02-99BB-F76E7A013CCC}" dt="2023-03-17T17:06:25.122" v="88"/>
          <ac:spMkLst>
            <pc:docMk/>
            <pc:sldMk cId="2295472579" sldId="317"/>
            <ac:spMk id="4" creationId="{A6952F44-A723-5ECC-BF02-8025863AE2C9}"/>
          </ac:spMkLst>
        </pc:spChg>
      </pc:sldChg>
      <pc:sldChg chg="addSp delSp modSp">
        <pc:chgData name="Schultz, Elizabeth (DOE)" userId="S::elizabeth.schultz@doe.virginia.gov::38b9d429-ad30-4732-aef7-159d052cc200" providerId="AD" clId="Web-{CA9733D8-BC0F-DD02-99BB-F76E7A013CCC}" dt="2023-03-17T17:05:57.199" v="86" actId="14100"/>
        <pc:sldMkLst>
          <pc:docMk/>
          <pc:sldMk cId="2507495408" sldId="318"/>
        </pc:sldMkLst>
        <pc:spChg chg="del mod">
          <ac:chgData name="Schultz, Elizabeth (DOE)" userId="S::elizabeth.schultz@doe.virginia.gov::38b9d429-ad30-4732-aef7-159d052cc200" providerId="AD" clId="Web-{CA9733D8-BC0F-DD02-99BB-F76E7A013CCC}" dt="2023-03-17T16:51:54.527" v="39"/>
          <ac:spMkLst>
            <pc:docMk/>
            <pc:sldMk cId="2507495408" sldId="318"/>
            <ac:spMk id="2" creationId="{46DD06B8-9CCD-3549-0122-4825DF4972DD}"/>
          </ac:spMkLst>
        </pc:spChg>
        <pc:spChg chg="add del mod">
          <ac:chgData name="Schultz, Elizabeth (DOE)" userId="S::elizabeth.schultz@doe.virginia.gov::38b9d429-ad30-4732-aef7-159d052cc200" providerId="AD" clId="Web-{CA9733D8-BC0F-DD02-99BB-F76E7A013CCC}" dt="2023-03-17T17:01:14.454" v="53"/>
          <ac:spMkLst>
            <pc:docMk/>
            <pc:sldMk cId="2507495408" sldId="318"/>
            <ac:spMk id="5" creationId="{6D6F8F85-B0D4-8D8C-025C-EACD82663B31}"/>
          </ac:spMkLst>
        </pc:spChg>
        <pc:spChg chg="add mod">
          <ac:chgData name="Schultz, Elizabeth (DOE)" userId="S::elizabeth.schultz@doe.virginia.gov::38b9d429-ad30-4732-aef7-159d052cc200" providerId="AD" clId="Web-{CA9733D8-BC0F-DD02-99BB-F76E7A013CCC}" dt="2023-03-17T17:05:57.199" v="86" actId="14100"/>
          <ac:spMkLst>
            <pc:docMk/>
            <pc:sldMk cId="2507495408" sldId="318"/>
            <ac:spMk id="7" creationId="{2BD402B3-D5EC-7357-C824-14A5D8A12911}"/>
          </ac:spMkLst>
        </pc:spChg>
        <pc:picChg chg="add mod ord modCrop">
          <ac:chgData name="Schultz, Elizabeth (DOE)" userId="S::elizabeth.schultz@doe.virginia.gov::38b9d429-ad30-4732-aef7-159d052cc200" providerId="AD" clId="Web-{CA9733D8-BC0F-DD02-99BB-F76E7A013CCC}" dt="2023-03-17T17:05:46.948" v="85" actId="1076"/>
          <ac:picMkLst>
            <pc:docMk/>
            <pc:sldMk cId="2507495408" sldId="318"/>
            <ac:picMk id="4" creationId="{173B034B-3692-B783-A322-D7E1D5025121}"/>
          </ac:picMkLst>
        </pc:picChg>
        <pc:picChg chg="del">
          <ac:chgData name="Schultz, Elizabeth (DOE)" userId="S::elizabeth.schultz@doe.virginia.gov::38b9d429-ad30-4732-aef7-159d052cc200" providerId="AD" clId="Web-{CA9733D8-BC0F-DD02-99BB-F76E7A013CCC}" dt="2023-03-17T16:49:38.319" v="28"/>
          <ac:picMkLst>
            <pc:docMk/>
            <pc:sldMk cId="2507495408" sldId="318"/>
            <ac:picMk id="14" creationId="{5DE817C1-F6D3-8447-3EFC-1B1CA9BD4007}"/>
          </ac:picMkLst>
        </pc:picChg>
      </pc:sldChg>
      <pc:sldMasterChg chg="mod modSldLayout">
        <pc:chgData name="Schultz, Elizabeth (DOE)" userId="S::elizabeth.schultz@doe.virginia.gov::38b9d429-ad30-4732-aef7-159d052cc200" providerId="AD" clId="Web-{CA9733D8-BC0F-DD02-99BB-F76E7A013CCC}" dt="2023-03-17T17:06:25.122" v="88"/>
        <pc:sldMasterMkLst>
          <pc:docMk/>
          <pc:sldMasterMk cId="2468087798" sldId="2147483672"/>
        </pc:sldMasterMkLst>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1054030614" sldId="2147483673"/>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2216124203" sldId="2147483674"/>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3369611589" sldId="2147483675"/>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595260743" sldId="2147483676"/>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3344165192" sldId="2147483677"/>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4126667981" sldId="2147483678"/>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164318002" sldId="2147483679"/>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3611398738" sldId="2147483680"/>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168677165" sldId="2147483681"/>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1158173876" sldId="2147483684"/>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2817396535" sldId="2147483685"/>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387849773" sldId="2147483686"/>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4088696227" sldId="2147483687"/>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776831804" sldId="2147483688"/>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293911894" sldId="2147483689"/>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3832358630" sldId="2147483690"/>
          </pc:sldLayoutMkLst>
        </pc:sldLayoutChg>
        <pc:sldLayoutChg chg="mod">
          <pc:chgData name="Schultz, Elizabeth (DOE)" userId="S::elizabeth.schultz@doe.virginia.gov::38b9d429-ad30-4732-aef7-159d052cc200" providerId="AD" clId="Web-{CA9733D8-BC0F-DD02-99BB-F76E7A013CCC}" dt="2023-03-17T17:06:25.122" v="88"/>
          <pc:sldLayoutMkLst>
            <pc:docMk/>
            <pc:sldMasterMk cId="2468087798" sldId="2147483672"/>
            <pc:sldLayoutMk cId="2569919687"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118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441651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323586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266679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12420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08869622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595260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3/20/2023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law.lis.virginia.gov/vacode/title22.1/chapter19.1/section22.1-349.2/" TargetMode="External"/><Relationship Id="rId2" Type="http://schemas.openxmlformats.org/officeDocument/2006/relationships/hyperlink" Target="https://budget.lis.virginia.gov/item/2022/2/HB30/Chapter/4/4-14.00/"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maps/d/viewer?mid=1l1D4JcqarSrTO1cevIFiZmv1O-TJufM&amp;ll=37.77898675190089%2C-80.21973182366153&amp;z=6"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virginia.gov/teaching-learning-assessment/specialized-instruction/laboratory-schools/laboratory-schools-frequently-asked-questions"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549" y="226341"/>
            <a:ext cx="7116097" cy="2387600"/>
          </a:xfrm>
        </p:spPr>
        <p:txBody>
          <a:bodyPr>
            <a:normAutofit fontScale="90000"/>
          </a:bodyPr>
          <a:lstStyle/>
          <a:p>
            <a:r>
              <a:rPr lang="en-US"/>
              <a:t>College Partnership Laboratory Schools</a:t>
            </a:r>
          </a:p>
        </p:txBody>
      </p:sp>
      <p:sp>
        <p:nvSpPr>
          <p:cNvPr id="3" name="Subtitle 2"/>
          <p:cNvSpPr>
            <a:spLocks noGrp="1"/>
          </p:cNvSpPr>
          <p:nvPr>
            <p:ph type="subTitle" idx="1"/>
          </p:nvPr>
        </p:nvSpPr>
        <p:spPr>
          <a:xfrm>
            <a:off x="700549" y="2731653"/>
            <a:ext cx="6083709" cy="1655762"/>
          </a:xfrm>
        </p:spPr>
        <p:txBody>
          <a:bodyPr>
            <a:normAutofit/>
          </a:bodyPr>
          <a:lstStyle/>
          <a:p>
            <a:r>
              <a:rPr lang="en-US"/>
              <a:t>State Board of Education Meeting</a:t>
            </a:r>
          </a:p>
          <a:p>
            <a:r>
              <a:rPr lang="en-US"/>
              <a:t>Thursday, March 23, 2023</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Tree>
    <p:extLst>
      <p:ext uri="{BB962C8B-B14F-4D97-AF65-F5344CB8AC3E}">
        <p14:creationId xmlns:p14="http://schemas.microsoft.com/office/powerpoint/2010/main" val="92014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pPr lvl="7"/>
            <a:r>
              <a:rPr lang="en-US" sz="4400" cap="all">
                <a:solidFill>
                  <a:schemeClr val="bg1"/>
                </a:solidFill>
                <a:latin typeface="+mj-lt"/>
              </a:rPr>
              <a:t>Planning Grant Awards</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a:xfrm>
            <a:off x="8572500" y="6356349"/>
            <a:ext cx="2743200" cy="365125"/>
          </a:xfrm>
        </p:spPr>
        <p:txBody>
          <a:bodyPr/>
          <a:lstStyle/>
          <a:p>
            <a:fld id="{B2102BAA-C61A-4A39-BDF1-4340D572B82C}" type="slidenum">
              <a:rPr lang="en-US" smtClean="0"/>
              <a:t>10</a:t>
            </a:fld>
            <a:endParaRPr lang="en-US"/>
          </a:p>
        </p:txBody>
      </p:sp>
      <p:sp>
        <p:nvSpPr>
          <p:cNvPr id="5" name="Content Placeholder 4">
            <a:extLst>
              <a:ext uri="{FF2B5EF4-FFF2-40B4-BE49-F238E27FC236}">
                <a16:creationId xmlns:a16="http://schemas.microsoft.com/office/drawing/2014/main" id="{DCB7F3CC-48BE-899F-B399-9C8CDB964593}"/>
              </a:ext>
            </a:extLst>
          </p:cNvPr>
          <p:cNvSpPr>
            <a:spLocks noGrp="1"/>
          </p:cNvSpPr>
          <p:nvPr>
            <p:ph idx="1"/>
          </p:nvPr>
        </p:nvSpPr>
        <p:spPr>
          <a:xfrm>
            <a:off x="838200" y="1471630"/>
            <a:ext cx="10515600" cy="1323975"/>
          </a:xfrm>
        </p:spPr>
        <p:txBody>
          <a:bodyPr/>
          <a:lstStyle/>
          <a:p>
            <a:pPr marL="0" indent="0">
              <a:buNone/>
            </a:pPr>
            <a:endParaRPr lang="en-US"/>
          </a:p>
          <a:p>
            <a:pPr marL="0" indent="0">
              <a:buNone/>
            </a:pPr>
            <a:endParaRPr lang="en-US"/>
          </a:p>
          <a:p>
            <a:pPr marL="0" indent="0">
              <a:buNone/>
            </a:pPr>
            <a:endParaRPr lang="en-US"/>
          </a:p>
        </p:txBody>
      </p:sp>
      <p:sp>
        <p:nvSpPr>
          <p:cNvPr id="8" name="TextBox 7">
            <a:extLst>
              <a:ext uri="{FF2B5EF4-FFF2-40B4-BE49-F238E27FC236}">
                <a16:creationId xmlns:a16="http://schemas.microsoft.com/office/drawing/2014/main" id="{35DE73F9-9572-AE91-6901-2D827A398EF6}"/>
              </a:ext>
            </a:extLst>
          </p:cNvPr>
          <p:cNvSpPr txBox="1"/>
          <p:nvPr/>
        </p:nvSpPr>
        <p:spPr>
          <a:xfrm>
            <a:off x="325017" y="1409129"/>
            <a:ext cx="11398190" cy="1661993"/>
          </a:xfrm>
          <a:prstGeom prst="rect">
            <a:avLst/>
          </a:prstGeom>
          <a:noFill/>
        </p:spPr>
        <p:txBody>
          <a:bodyPr wrap="square" lIns="91440" tIns="45720" rIns="91440" bIns="45720" rtlCol="0" anchor="b">
            <a:spAutoFit/>
          </a:bodyPr>
          <a:lstStyle/>
          <a:p>
            <a:pPr>
              <a:spcBef>
                <a:spcPts val="300"/>
              </a:spcBef>
              <a:spcAft>
                <a:spcPts val="300"/>
              </a:spcAft>
            </a:pPr>
            <a:r>
              <a:rPr lang="en-US" sz="2400">
                <a:ea typeface="+mn-lt"/>
                <a:cs typeface="+mn-lt"/>
                <a:hlinkClick r:id="rId2"/>
              </a:rPr>
              <a:t>Chapter 2 of the 2022 Acts of Assembly</a:t>
            </a:r>
            <a:r>
              <a:rPr lang="en-US" sz="2400">
                <a:ea typeface="+mn-lt"/>
                <a:cs typeface="+mn-lt"/>
              </a:rPr>
              <a:t>,</a:t>
            </a:r>
            <a:r>
              <a:rPr lang="en-US" sz="2400">
                <a:solidFill>
                  <a:srgbClr val="000000"/>
                </a:solidFill>
                <a:ea typeface="+mn-lt"/>
                <a:cs typeface="+mn-lt"/>
              </a:rPr>
              <a:t> Special Session I, appropriated </a:t>
            </a:r>
            <a:r>
              <a:rPr lang="en-US" sz="2400">
                <a:solidFill>
                  <a:srgbClr val="000000"/>
                </a:solidFill>
              </a:rPr>
              <a:t>$5.0 M to the </a:t>
            </a:r>
            <a:r>
              <a:rPr lang="en-US" sz="2400">
                <a:solidFill>
                  <a:srgbClr val="000000"/>
                </a:solidFill>
                <a:ea typeface="+mn-lt"/>
                <a:cs typeface="+mn-lt"/>
              </a:rPr>
              <a:t>College Partnership Laboratory Schools Fund </a:t>
            </a:r>
            <a:r>
              <a:rPr lang="en-US" sz="2400">
                <a:solidFill>
                  <a:srgbClr val="000000"/>
                </a:solidFill>
              </a:rPr>
              <a:t>(</a:t>
            </a:r>
            <a:r>
              <a:rPr lang="en-US" sz="2400">
                <a:solidFill>
                  <a:srgbClr val="000000"/>
                </a:solidFill>
                <a:ea typeface="+mn-lt"/>
                <a:cs typeface="+mn-lt"/>
              </a:rPr>
              <a:t>§ </a:t>
            </a:r>
            <a:r>
              <a:rPr lang="en-US" sz="2400" u="sng">
                <a:solidFill>
                  <a:srgbClr val="000000"/>
                </a:solidFill>
                <a:ea typeface="+mn-lt"/>
                <a:cs typeface="+mn-lt"/>
                <a:hlinkClick r:id="rId3"/>
              </a:rPr>
              <a:t>22.1-349.2</a:t>
            </a:r>
            <a:r>
              <a:rPr lang="en-US" sz="2400">
                <a:solidFill>
                  <a:srgbClr val="000000"/>
                </a:solidFill>
              </a:rPr>
              <a:t>) for Planning Grants, of which:</a:t>
            </a:r>
            <a:endParaRPr lang="en-US" sz="2400">
              <a:solidFill>
                <a:srgbClr val="003C71"/>
              </a:solidFill>
              <a:cs typeface="Calibri"/>
            </a:endParaRPr>
          </a:p>
          <a:p>
            <a:pPr marL="800100" lvl="1">
              <a:spcBef>
                <a:spcPts val="300"/>
              </a:spcBef>
              <a:spcAft>
                <a:spcPts val="300"/>
              </a:spcAft>
              <a:buFont typeface="Arial"/>
              <a:buChar char="•"/>
            </a:pPr>
            <a:r>
              <a:rPr lang="en-US" sz="2200">
                <a:solidFill>
                  <a:srgbClr val="000000"/>
                </a:solidFill>
                <a:cs typeface="Calibri"/>
              </a:rPr>
              <a:t>  The 15 Planning Grants Awards to date total $2.83 M</a:t>
            </a:r>
            <a:endParaRPr lang="en-US" sz="2200">
              <a:solidFill>
                <a:srgbClr val="003C71"/>
              </a:solidFill>
              <a:cs typeface="Calibri"/>
            </a:endParaRPr>
          </a:p>
          <a:p>
            <a:pPr marL="800100" lvl="1">
              <a:spcBef>
                <a:spcPts val="300"/>
              </a:spcBef>
              <a:spcAft>
                <a:spcPts val="300"/>
              </a:spcAft>
              <a:buFont typeface="Arial"/>
              <a:buChar char="•"/>
            </a:pPr>
            <a:r>
              <a:rPr lang="en-US" sz="2200">
                <a:solidFill>
                  <a:srgbClr val="000000"/>
                </a:solidFill>
                <a:cs typeface="Calibri"/>
              </a:rPr>
              <a:t>  The Planning Grant Applications in the pipeline, or potential grants, total $792 K</a:t>
            </a:r>
            <a:endParaRPr lang="en-US" sz="2200">
              <a:cs typeface="Calibri"/>
            </a:endParaRPr>
          </a:p>
        </p:txBody>
      </p:sp>
      <p:sp>
        <p:nvSpPr>
          <p:cNvPr id="11" name="TextBox 10">
            <a:extLst>
              <a:ext uri="{FF2B5EF4-FFF2-40B4-BE49-F238E27FC236}">
                <a16:creationId xmlns:a16="http://schemas.microsoft.com/office/drawing/2014/main" id="{FFAEE68D-6F2A-F4AC-5A8D-3966818F3AE8}"/>
              </a:ext>
            </a:extLst>
          </p:cNvPr>
          <p:cNvSpPr txBox="1"/>
          <p:nvPr/>
        </p:nvSpPr>
        <p:spPr>
          <a:xfrm>
            <a:off x="466394" y="2831222"/>
            <a:ext cx="37968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endParaRPr lang="en-US" sz="2400">
              <a:solidFill>
                <a:srgbClr val="000000"/>
              </a:solidFill>
              <a:ea typeface="+mn-lt"/>
              <a:cs typeface="+mn-lt"/>
            </a:endParaRPr>
          </a:p>
          <a:p>
            <a:pPr algn="l"/>
            <a:endParaRPr lang="en-US">
              <a:cs typeface="Calibri"/>
            </a:endParaRPr>
          </a:p>
        </p:txBody>
      </p:sp>
      <p:pic>
        <p:nvPicPr>
          <p:cNvPr id="12" name="Picture 12" descr="Lab Schools - SBOE Meeting Fund Balance Tracker Graph - 3-16-23.png">
            <a:extLst>
              <a:ext uri="{FF2B5EF4-FFF2-40B4-BE49-F238E27FC236}">
                <a16:creationId xmlns:a16="http://schemas.microsoft.com/office/drawing/2014/main" id="{80C9B3C6-0683-409B-D5AE-930C7D7A6A50}"/>
              </a:ext>
            </a:extLst>
          </p:cNvPr>
          <p:cNvPicPr>
            <a:picLocks noChangeAspect="1"/>
          </p:cNvPicPr>
          <p:nvPr/>
        </p:nvPicPr>
        <p:blipFill>
          <a:blip r:embed="rId4"/>
          <a:stretch>
            <a:fillRect/>
          </a:stretch>
        </p:blipFill>
        <p:spPr>
          <a:xfrm>
            <a:off x="3082344" y="3107481"/>
            <a:ext cx="5877059" cy="3626642"/>
          </a:xfrm>
          <a:prstGeom prst="rect">
            <a:avLst/>
          </a:prstGeom>
        </p:spPr>
      </p:pic>
    </p:spTree>
    <p:extLst>
      <p:ext uri="{BB962C8B-B14F-4D97-AF65-F5344CB8AC3E}">
        <p14:creationId xmlns:p14="http://schemas.microsoft.com/office/powerpoint/2010/main" val="229547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Approved Planning Grants</a:t>
            </a:r>
          </a:p>
        </p:txBody>
      </p:sp>
      <p:sp>
        <p:nvSpPr>
          <p:cNvPr id="3" name="Content Placeholder 2">
            <a:extLst>
              <a:ext uri="{FF2B5EF4-FFF2-40B4-BE49-F238E27FC236}">
                <a16:creationId xmlns:a16="http://schemas.microsoft.com/office/drawing/2014/main" id="{67056CC8-CE30-E31C-DE4E-429F46ADB1BD}"/>
              </a:ext>
            </a:extLst>
          </p:cNvPr>
          <p:cNvSpPr>
            <a:spLocks noGrp="1"/>
          </p:cNvSpPr>
          <p:nvPr>
            <p:ph sz="half" idx="1"/>
          </p:nvPr>
        </p:nvSpPr>
        <p:spPr>
          <a:xfrm>
            <a:off x="974643" y="1733107"/>
            <a:ext cx="10455357" cy="4988368"/>
          </a:xfrm>
        </p:spPr>
        <p:txBody>
          <a:bodyPr>
            <a:normAutofit fontScale="92500" lnSpcReduction="10000"/>
          </a:bodyPr>
          <a:lstStyle/>
          <a:p>
            <a:pPr marL="0" marR="0" indent="0" fontAlgn="base">
              <a:spcBef>
                <a:spcPts val="0"/>
              </a:spcBef>
              <a:spcAft>
                <a:spcPts val="0"/>
              </a:spcAft>
              <a:buNone/>
            </a:pPr>
            <a:r>
              <a:rPr lang="en-US" sz="2200" b="1" u="sng">
                <a:effectLst/>
                <a:ea typeface="Times New Roman" panose="02020603050405020304" pitchFamily="18" charset="0"/>
              </a:rPr>
              <a:t>Approved Planning Grant Applications (15)</a:t>
            </a:r>
            <a:r>
              <a:rPr lang="en-US" sz="2200">
                <a:effectLst/>
                <a:ea typeface="Times New Roman" panose="02020603050405020304" pitchFamily="18" charset="0"/>
              </a:rPr>
              <a:t> </a:t>
            </a:r>
          </a:p>
          <a:p>
            <a:pPr marL="342900" indent="-342900">
              <a:buFont typeface="+mj-lt"/>
              <a:buAutoNum type="arabicPeriod"/>
            </a:pPr>
            <a:r>
              <a:rPr lang="en-US" sz="1800" u="sng">
                <a:effectLst/>
                <a:ea typeface="Times New Roman" panose="02020603050405020304" pitchFamily="18" charset="0"/>
              </a:rPr>
              <a:t>University of Mary Washington</a:t>
            </a:r>
            <a:r>
              <a:rPr lang="en-US" sz="1800">
                <a:effectLst/>
                <a:ea typeface="Times New Roman" panose="02020603050405020304" pitchFamily="18" charset="0"/>
              </a:rPr>
              <a:t>  </a:t>
            </a:r>
            <a:r>
              <a:rPr lang="en-US" sz="1800" b="1">
                <a:effectLst/>
                <a:ea typeface="Times New Roman" panose="02020603050405020304" pitchFamily="18" charset="0"/>
              </a:rPr>
              <a:t>Proposal: </a:t>
            </a:r>
            <a:r>
              <a:rPr lang="en-US" sz="1800">
                <a:effectLst/>
                <a:ea typeface="Times New Roman" panose="02020603050405020304" pitchFamily="18" charset="0"/>
              </a:rPr>
              <a:t>UMW proposes a computer and data science high school focused on preparing students for college, career opportunities, and the teaching profession. They are considering extended school year, work-based learning opportunities, and innovative instructional approaches.  </a:t>
            </a:r>
            <a:r>
              <a:rPr lang="en-US" sz="1800" b="1">
                <a:effectLst/>
                <a:ea typeface="Times New Roman" panose="02020603050405020304" pitchFamily="18" charset="0"/>
              </a:rPr>
              <a:t>K-12 Education partners: </a:t>
            </a:r>
            <a:r>
              <a:rPr lang="en-US" sz="1800">
                <a:effectLst/>
                <a:ea typeface="Times New Roman" panose="02020603050405020304" pitchFamily="18" charset="0"/>
              </a:rPr>
              <a:t>Stafford County, King George, Caroline, Spotsylvania, and Fredericksburg City Public Schools  </a:t>
            </a:r>
            <a:r>
              <a:rPr lang="en-US" sz="1800" b="1">
                <a:effectLst/>
                <a:ea typeface="Times New Roman" panose="02020603050405020304" pitchFamily="18" charset="0"/>
              </a:rPr>
              <a:t>Nonprofit partners: </a:t>
            </a:r>
            <a:r>
              <a:rPr lang="en-US" sz="1800">
                <a:effectLst/>
                <a:ea typeface="Times New Roman" panose="02020603050405020304" pitchFamily="18" charset="0"/>
              </a:rPr>
              <a:t>Each locality’s Economic Development Authority, George Washington Regional Commission and Chamber of Commerce, </a:t>
            </a:r>
            <a:r>
              <a:rPr lang="en-US" sz="1800" err="1">
                <a:effectLst/>
                <a:ea typeface="Times New Roman" panose="02020603050405020304" pitchFamily="18" charset="0"/>
              </a:rPr>
              <a:t>CodeVA</a:t>
            </a:r>
            <a:r>
              <a:rPr lang="en-US" sz="1800">
                <a:effectLst/>
                <a:ea typeface="Times New Roman" panose="02020603050405020304" pitchFamily="18" charset="0"/>
              </a:rPr>
              <a:t> lab school network  </a:t>
            </a:r>
            <a:r>
              <a:rPr lang="en-US" sz="1800" b="1">
                <a:effectLst/>
                <a:ea typeface="Times New Roman" panose="02020603050405020304" pitchFamily="18" charset="0"/>
              </a:rPr>
              <a:t>Industry partners:</a:t>
            </a:r>
            <a:r>
              <a:rPr lang="en-US" sz="1800" u="sng">
                <a:effectLst/>
                <a:ea typeface="Times New Roman" panose="02020603050405020304" pitchFamily="18" charset="0"/>
              </a:rPr>
              <a:t> </a:t>
            </a:r>
            <a:r>
              <a:rPr lang="en-US" sz="1800">
                <a:effectLst/>
                <a:ea typeface="Times New Roman" panose="02020603050405020304" pitchFamily="18" charset="0"/>
              </a:rPr>
              <a:t>Amazon, DHL, local cybersecurity firms, government agencies such as Dahlgren and Quantico  </a:t>
            </a:r>
          </a:p>
          <a:p>
            <a:pPr marL="342900" indent="-342900">
              <a:buFont typeface="+mj-lt"/>
              <a:buAutoNum type="arabicPeriod"/>
            </a:pPr>
            <a:r>
              <a:rPr lang="en-US" sz="1800" u="sng">
                <a:effectLst/>
                <a:ea typeface="Times New Roman" panose="02020603050405020304" pitchFamily="18" charset="0"/>
              </a:rPr>
              <a:t>Mountain Gateway Community College</a:t>
            </a:r>
            <a:r>
              <a:rPr lang="en-US" sz="1800">
                <a:effectLst/>
                <a:ea typeface="Times New Roman" panose="02020603050405020304" pitchFamily="18" charset="0"/>
              </a:rPr>
              <a:t>  </a:t>
            </a:r>
            <a:r>
              <a:rPr lang="en-US" sz="1800" b="1">
                <a:effectLst/>
                <a:ea typeface="Times New Roman" panose="02020603050405020304" pitchFamily="18" charset="0"/>
              </a:rPr>
              <a:t>Proposal: </a:t>
            </a:r>
            <a:r>
              <a:rPr lang="en-US" sz="1800">
                <a:effectLst/>
                <a:ea typeface="Times New Roman" panose="02020603050405020304" pitchFamily="18" charset="0"/>
              </a:rPr>
              <a:t>MGCC proposes a high school IT Academy focused on cybersecurity, cloud community, and IT technical support. Students will be able to earn credentials in various coding languages, including AWS Certified Cloud Practitioner  </a:t>
            </a:r>
            <a:r>
              <a:rPr lang="en-US" sz="1800" b="1">
                <a:effectLst/>
                <a:ea typeface="Times New Roman" panose="02020603050405020304" pitchFamily="18" charset="0"/>
              </a:rPr>
              <a:t>K-12 Education partners: </a:t>
            </a:r>
            <a:r>
              <a:rPr lang="en-US" sz="1800">
                <a:effectLst/>
                <a:ea typeface="Times New Roman" panose="02020603050405020304" pitchFamily="18" charset="0"/>
              </a:rPr>
              <a:t>Alleghany Highlands County, Bath County, Rockbridge County, Botetourt County, and City of Buena Vista Public Schools  </a:t>
            </a:r>
            <a:r>
              <a:rPr lang="en-US" sz="1800" b="1">
                <a:effectLst/>
                <a:ea typeface="Times New Roman" panose="02020603050405020304" pitchFamily="18" charset="0"/>
              </a:rPr>
              <a:t>Higher Education partners: </a:t>
            </a:r>
            <a:r>
              <a:rPr lang="en-US" sz="1800">
                <a:effectLst/>
                <a:ea typeface="Times New Roman" panose="02020603050405020304" pitchFamily="18" charset="0"/>
              </a:rPr>
              <a:t>Virginia Military Institute, Washington &amp; Lee University, Radford University  </a:t>
            </a:r>
            <a:r>
              <a:rPr lang="en-US" sz="1800" b="1">
                <a:effectLst/>
                <a:ea typeface="Times New Roman" panose="02020603050405020304" pitchFamily="18" charset="0"/>
              </a:rPr>
              <a:t>Nonprofit partners:</a:t>
            </a:r>
            <a:r>
              <a:rPr lang="en-US" sz="1800">
                <a:effectLst/>
                <a:ea typeface="Times New Roman" panose="02020603050405020304" pitchFamily="18" charset="0"/>
              </a:rPr>
              <a:t> Impact Advisors, Rockbridge Regional Public Safety Communication Center  </a:t>
            </a:r>
          </a:p>
          <a:p>
            <a:pPr marL="342900" indent="-342900">
              <a:buFont typeface="+mj-lt"/>
              <a:buAutoNum type="arabicPeriod"/>
            </a:pPr>
            <a:r>
              <a:rPr lang="en-US" sz="1800" u="sng">
                <a:effectLst/>
                <a:ea typeface="Times New Roman" panose="02020603050405020304" pitchFamily="18" charset="0"/>
              </a:rPr>
              <a:t>George Mason University</a:t>
            </a:r>
            <a:r>
              <a:rPr lang="en-US" sz="1800">
                <a:effectLst/>
                <a:ea typeface="Times New Roman" panose="02020603050405020304" pitchFamily="18" charset="0"/>
              </a:rPr>
              <a:t>  </a:t>
            </a:r>
            <a:r>
              <a:rPr lang="en-US" sz="1800" b="1">
                <a:effectLst/>
                <a:ea typeface="Times New Roman" panose="02020603050405020304" pitchFamily="18" charset="0"/>
              </a:rPr>
              <a:t>Proposal: </a:t>
            </a:r>
            <a:r>
              <a:rPr lang="en-US" sz="1800">
                <a:effectLst/>
                <a:ea typeface="Times New Roman" panose="02020603050405020304" pitchFamily="18" charset="0"/>
              </a:rPr>
              <a:t>GMU proposes an Accelerated College Pathways Academy focused on IT, expanding Mason’s tech talent degree programs, and having students graduate with an Associates’ degree along with their high school diploma.  </a:t>
            </a:r>
            <a:r>
              <a:rPr lang="en-US" sz="1800" b="1">
                <a:effectLst/>
                <a:ea typeface="Times New Roman" panose="02020603050405020304" pitchFamily="18" charset="0"/>
              </a:rPr>
              <a:t>K-12 Education partners: </a:t>
            </a:r>
            <a:r>
              <a:rPr lang="en-US" sz="1800">
                <a:effectLst/>
                <a:ea typeface="Times New Roman" panose="02020603050405020304" pitchFamily="18" charset="0"/>
              </a:rPr>
              <a:t>Fairfax County  </a:t>
            </a:r>
            <a:r>
              <a:rPr lang="en-US" sz="1800" b="1">
                <a:effectLst/>
                <a:ea typeface="Times New Roman" panose="02020603050405020304" pitchFamily="18" charset="0"/>
              </a:rPr>
              <a:t>Higher Education partners: </a:t>
            </a:r>
            <a:r>
              <a:rPr lang="en-US" sz="1800">
                <a:effectLst/>
                <a:ea typeface="Times New Roman" panose="02020603050405020304" pitchFamily="18" charset="0"/>
              </a:rPr>
              <a:t>Northern Virginia Community College  </a:t>
            </a:r>
            <a:r>
              <a:rPr lang="en-US" sz="1800" b="1">
                <a:effectLst/>
                <a:ea typeface="Times New Roman" panose="02020603050405020304" pitchFamily="18" charset="0"/>
              </a:rPr>
              <a:t>Nonprofit partners: </a:t>
            </a:r>
            <a:r>
              <a:rPr lang="en-US" sz="1800">
                <a:effectLst/>
                <a:ea typeface="Times New Roman" panose="02020603050405020304" pitchFamily="18" charset="0"/>
              </a:rPr>
              <a:t>Fairfax County Economic Development Administration, Northern Virginia Technology Council  </a:t>
            </a:r>
            <a:r>
              <a:rPr lang="en-US" sz="1800" b="1">
                <a:effectLst/>
                <a:ea typeface="Times New Roman" panose="02020603050405020304" pitchFamily="18" charset="0"/>
              </a:rPr>
              <a:t>Industry partners: </a:t>
            </a:r>
            <a:r>
              <a:rPr lang="en-US" sz="1800">
                <a:effectLst/>
                <a:ea typeface="Times New Roman" panose="02020603050405020304" pitchFamily="18" charset="0"/>
              </a:rPr>
              <a:t>GMU proposed building on their pre-existing relationships with private partners such as Booz Allen, Genesis Works, Amazon Web Service, Boeing, </a:t>
            </a:r>
            <a:r>
              <a:rPr lang="en-US" sz="1800" err="1">
                <a:effectLst/>
                <a:ea typeface="Times New Roman" panose="02020603050405020304" pitchFamily="18" charset="0"/>
              </a:rPr>
              <a:t>Peraton</a:t>
            </a:r>
            <a:r>
              <a:rPr lang="en-US" sz="1800">
                <a:effectLst/>
                <a:ea typeface="Times New Roman" panose="02020603050405020304" pitchFamily="18" charset="0"/>
              </a:rPr>
              <a:t> </a:t>
            </a: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11</a:t>
            </a:fld>
            <a:endParaRPr lang="en-US"/>
          </a:p>
        </p:txBody>
      </p:sp>
    </p:spTree>
    <p:extLst>
      <p:ext uri="{BB962C8B-B14F-4D97-AF65-F5344CB8AC3E}">
        <p14:creationId xmlns:p14="http://schemas.microsoft.com/office/powerpoint/2010/main" val="1403852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Approved Planning Grants</a:t>
            </a:r>
          </a:p>
        </p:txBody>
      </p:sp>
      <p:sp>
        <p:nvSpPr>
          <p:cNvPr id="3" name="Content Placeholder 2">
            <a:extLst>
              <a:ext uri="{FF2B5EF4-FFF2-40B4-BE49-F238E27FC236}">
                <a16:creationId xmlns:a16="http://schemas.microsoft.com/office/drawing/2014/main" id="{67056CC8-CE30-E31C-DE4E-429F46ADB1BD}"/>
              </a:ext>
            </a:extLst>
          </p:cNvPr>
          <p:cNvSpPr>
            <a:spLocks noGrp="1"/>
          </p:cNvSpPr>
          <p:nvPr>
            <p:ph sz="half" idx="1"/>
          </p:nvPr>
        </p:nvSpPr>
        <p:spPr>
          <a:xfrm>
            <a:off x="974643" y="1733107"/>
            <a:ext cx="10379157" cy="4988368"/>
          </a:xfrm>
        </p:spPr>
        <p:txBody>
          <a:bodyPr>
            <a:normAutofit lnSpcReduction="10000"/>
          </a:bodyPr>
          <a:lstStyle/>
          <a:p>
            <a:pPr marL="342900" indent="-342900" fontAlgn="base">
              <a:spcBef>
                <a:spcPts val="0"/>
              </a:spcBef>
              <a:buFont typeface="+mj-lt"/>
              <a:buAutoNum type="arabicPeriod" startAt="4"/>
            </a:pPr>
            <a:r>
              <a:rPr lang="en-US" sz="1800" u="sng">
                <a:effectLst/>
                <a:latin typeface="Calibri" panose="020F0502020204030204" pitchFamily="34" charset="0"/>
                <a:ea typeface="Times New Roman" panose="02020603050405020304" pitchFamily="18" charset="0"/>
              </a:rPr>
              <a:t>Old Dominion University (Maritime)</a:t>
            </a:r>
            <a:r>
              <a:rPr lang="en-US" sz="1800">
                <a:effectLst/>
                <a:latin typeface="Calibri" panose="020F0502020204030204" pitchFamily="34"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Proposal: </a:t>
            </a:r>
            <a:r>
              <a:rPr lang="en-US" sz="1800">
                <a:effectLst/>
                <a:latin typeface="Calibri" panose="020F0502020204030204" pitchFamily="34" charset="0"/>
                <a:ea typeface="Times New Roman" panose="02020603050405020304" pitchFamily="18" charset="0"/>
              </a:rPr>
              <a:t>Old Dominion University proposes a Maritime and Coastal Innovation Collaboratory, a STEM/CTE high school focused on the maritime industry. One pathway will include a strong focus on career and technical education and prepare students for careers immediately after graduating from high school. A second pathway will focus on preparing students for college programs designed to produce graduates ready for STEM careers in the maritime field.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K-12 Education partners: </a:t>
            </a:r>
            <a:r>
              <a:rPr lang="en-US" sz="1800">
                <a:effectLst/>
                <a:latin typeface="Calibri" panose="020F0502020204030204" pitchFamily="34" charset="0"/>
                <a:ea typeface="Times New Roman" panose="02020603050405020304" pitchFamily="18" charset="0"/>
              </a:rPr>
              <a:t>Newport News Public Schools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Industry partners:</a:t>
            </a:r>
            <a:r>
              <a:rPr lang="en-US" sz="1800">
                <a:effectLst/>
                <a:latin typeface="Calibri" panose="020F0502020204030204" pitchFamily="34" charset="0"/>
                <a:ea typeface="Times New Roman" panose="02020603050405020304" pitchFamily="18" charset="0"/>
              </a:rPr>
              <a:t> Virginia Space Grant; Newport News Shipbuilding-Huntington Ingalls Industries; Maritime Advisory Board for School of Supply Chain, Logistics, and Maritime Operations; 757 Regional Internship Collaborative; Reinvent Hampton Roads; and the Maritime Industrial Base Ecosystem </a:t>
            </a:r>
            <a:endParaRPr lang="en-US" sz="1800">
              <a:latin typeface="Times New Roman" panose="02020603050405020304" pitchFamily="18" charset="0"/>
              <a:ea typeface="Times New Roman" panose="02020603050405020304" pitchFamily="18" charset="0"/>
            </a:endParaRPr>
          </a:p>
          <a:p>
            <a:pPr marL="342900" indent="-342900" fontAlgn="base">
              <a:spcBef>
                <a:spcPts val="0"/>
              </a:spcBef>
              <a:buFont typeface="+mj-lt"/>
              <a:buAutoNum type="arabicPeriod" startAt="4"/>
            </a:pPr>
            <a:endParaRPr lang="en-US" sz="1800" u="sng">
              <a:effectLst/>
              <a:latin typeface="Calibri" panose="020F0502020204030204" pitchFamily="34" charset="0"/>
              <a:ea typeface="Times New Roman" panose="02020603050405020304" pitchFamily="18" charset="0"/>
            </a:endParaRPr>
          </a:p>
          <a:p>
            <a:pPr marL="342900" indent="-342900" fontAlgn="base">
              <a:spcBef>
                <a:spcPts val="0"/>
              </a:spcBef>
              <a:buFont typeface="+mj-lt"/>
              <a:buAutoNum type="arabicPeriod" startAt="4"/>
            </a:pPr>
            <a:r>
              <a:rPr lang="en-US" sz="1800" u="sng">
                <a:effectLst/>
                <a:latin typeface="Calibri" panose="020F0502020204030204" pitchFamily="34" charset="0"/>
                <a:ea typeface="Times New Roman" panose="02020603050405020304" pitchFamily="18" charset="0"/>
              </a:rPr>
              <a:t>Virginia Commonwealth University</a:t>
            </a:r>
            <a:r>
              <a:rPr lang="en-US" sz="1800">
                <a:effectLst/>
                <a:latin typeface="Calibri" panose="020F0502020204030204" pitchFamily="34"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Proposal: </a:t>
            </a:r>
            <a:r>
              <a:rPr lang="en-US" sz="1800">
                <a:effectLst/>
                <a:latin typeface="Calibri" panose="020F0502020204030204" pitchFamily="34" charset="0"/>
                <a:ea typeface="Times New Roman" panose="02020603050405020304" pitchFamily="18" charset="0"/>
              </a:rPr>
              <a:t>VCU proposes to combine their Teacher Residency program with CodeRVA develop a workforce of teachers that are able to provide computer science-focused education to their future students.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K-12 Education partners: </a:t>
            </a:r>
            <a:r>
              <a:rPr lang="en-US" sz="1800">
                <a:effectLst/>
                <a:latin typeface="Calibri" panose="020F0502020204030204" pitchFamily="34" charset="0"/>
                <a:ea typeface="Times New Roman" panose="02020603050405020304" pitchFamily="18" charset="0"/>
              </a:rPr>
              <a:t>CodeRVA Regional High School </a:t>
            </a:r>
            <a:r>
              <a:rPr lang="en-US" sz="1800">
                <a:effectLst/>
                <a:latin typeface="Times New Roman" panose="02020603050405020304" pitchFamily="18" charset="0"/>
                <a:ea typeface="Times New Roman" panose="02020603050405020304" pitchFamily="18" charset="0"/>
              </a:rPr>
              <a:t> </a:t>
            </a:r>
          </a:p>
          <a:p>
            <a:pPr marL="342900" indent="-342900" fontAlgn="base">
              <a:spcBef>
                <a:spcPts val="0"/>
              </a:spcBef>
              <a:buFont typeface="+mj-lt"/>
              <a:buAutoNum type="arabicPeriod" startAt="4"/>
            </a:pPr>
            <a:endParaRPr lang="en-US" sz="1800" u="sng">
              <a:latin typeface="Times New Roman" panose="02020603050405020304" pitchFamily="18" charset="0"/>
              <a:ea typeface="Times New Roman" panose="02020603050405020304" pitchFamily="18" charset="0"/>
            </a:endParaRPr>
          </a:p>
          <a:p>
            <a:pPr marL="342900" indent="-342900" fontAlgn="base">
              <a:spcBef>
                <a:spcPts val="0"/>
              </a:spcBef>
              <a:buFont typeface="+mj-lt"/>
              <a:buAutoNum type="arabicPeriod" startAt="4"/>
            </a:pPr>
            <a:r>
              <a:rPr lang="en-US" sz="1800" u="sng">
                <a:effectLst/>
                <a:latin typeface="Calibri" panose="020F0502020204030204" pitchFamily="34" charset="0"/>
                <a:ea typeface="Times New Roman" panose="02020603050405020304" pitchFamily="18" charset="0"/>
              </a:rPr>
              <a:t>Eastern Shore Community College</a:t>
            </a:r>
            <a:r>
              <a:rPr lang="en-US" sz="1800">
                <a:effectLst/>
                <a:latin typeface="Calibri" panose="020F0502020204030204" pitchFamily="34"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Proposal:</a:t>
            </a:r>
            <a:r>
              <a:rPr lang="en-US" sz="1800">
                <a:effectLst/>
                <a:latin typeface="Calibri" panose="020F0502020204030204" pitchFamily="34" charset="0"/>
                <a:ea typeface="Times New Roman" panose="02020603050405020304" pitchFamily="18" charset="0"/>
              </a:rPr>
              <a:t> ESCC proposes The Aerospace Academy Lab School of Eastern Shore, a Pre-K-12</a:t>
            </a:r>
            <a:r>
              <a:rPr lang="en-US" sz="1800" baseline="30000">
                <a:effectLst/>
                <a:latin typeface="Calibri" panose="020F0502020204030204" pitchFamily="34" charset="0"/>
                <a:ea typeface="Times New Roman" panose="02020603050405020304" pitchFamily="18" charset="0"/>
              </a:rPr>
              <a:t>th</a:t>
            </a:r>
            <a:r>
              <a:rPr lang="en-US" sz="1800">
                <a:effectLst/>
                <a:latin typeface="Calibri" panose="020F0502020204030204" pitchFamily="34" charset="0"/>
                <a:ea typeface="Times New Roman" panose="02020603050405020304" pitchFamily="18" charset="0"/>
              </a:rPr>
              <a:t> grade STEM school focused on increasing awareness of STEM careers, specifically in the aerospace industry. There will also be increased dual enrollment opportunities for high school aged students.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K-12 Education partners: </a:t>
            </a:r>
            <a:r>
              <a:rPr lang="en-US" sz="1800">
                <a:effectLst/>
                <a:latin typeface="Calibri" panose="020F0502020204030204" pitchFamily="34" charset="0"/>
                <a:ea typeface="Times New Roman" panose="02020603050405020304" pitchFamily="18" charset="0"/>
              </a:rPr>
              <a:t>Northampton County Public Schools, Accomack County Public Schools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Nonprofit partners: </a:t>
            </a:r>
            <a:r>
              <a:rPr lang="en-US" sz="1800">
                <a:effectLst/>
                <a:latin typeface="Calibri" panose="020F0502020204030204" pitchFamily="34" charset="0"/>
                <a:ea typeface="Times New Roman" panose="02020603050405020304" pitchFamily="18" charset="0"/>
              </a:rPr>
              <a:t>Cal Ripken, Sr. Foundation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Industry partners:</a:t>
            </a:r>
            <a:r>
              <a:rPr lang="en-US" sz="1800">
                <a:effectLst/>
                <a:latin typeface="Calibri" panose="020F0502020204030204" pitchFamily="34" charset="0"/>
                <a:ea typeface="Times New Roman" panose="02020603050405020304" pitchFamily="18" charset="0"/>
              </a:rPr>
              <a:t> NASA Wallops Flight Facility, Virginia Commercial Space Flight Authority College, and Southwest Virginia Higher Education Center</a:t>
            </a: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12</a:t>
            </a:fld>
            <a:endParaRPr lang="en-US"/>
          </a:p>
        </p:txBody>
      </p:sp>
    </p:spTree>
    <p:extLst>
      <p:ext uri="{BB962C8B-B14F-4D97-AF65-F5344CB8AC3E}">
        <p14:creationId xmlns:p14="http://schemas.microsoft.com/office/powerpoint/2010/main" val="7373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Approved Planning Grants</a:t>
            </a:r>
          </a:p>
        </p:txBody>
      </p:sp>
      <p:sp>
        <p:nvSpPr>
          <p:cNvPr id="3" name="Content Placeholder 2">
            <a:extLst>
              <a:ext uri="{FF2B5EF4-FFF2-40B4-BE49-F238E27FC236}">
                <a16:creationId xmlns:a16="http://schemas.microsoft.com/office/drawing/2014/main" id="{67056CC8-CE30-E31C-DE4E-429F46ADB1BD}"/>
              </a:ext>
            </a:extLst>
          </p:cNvPr>
          <p:cNvSpPr>
            <a:spLocks noGrp="1"/>
          </p:cNvSpPr>
          <p:nvPr>
            <p:ph sz="half" idx="1"/>
          </p:nvPr>
        </p:nvSpPr>
        <p:spPr>
          <a:xfrm>
            <a:off x="974643" y="1733107"/>
            <a:ext cx="10379157" cy="4988368"/>
          </a:xfrm>
        </p:spPr>
        <p:txBody>
          <a:bodyPr>
            <a:normAutofit lnSpcReduction="10000"/>
          </a:bodyPr>
          <a:lstStyle/>
          <a:p>
            <a:pPr marL="342900" indent="-342900" fontAlgn="base">
              <a:spcBef>
                <a:spcPts val="0"/>
              </a:spcBef>
              <a:buFont typeface="+mj-lt"/>
              <a:buAutoNum type="arabicPeriod" startAt="7"/>
            </a:pPr>
            <a:r>
              <a:rPr lang="en-US" sz="1800" u="sng">
                <a:effectLst/>
                <a:latin typeface="Calibri" panose="020F0502020204030204" pitchFamily="34" charset="0"/>
                <a:ea typeface="Times New Roman" panose="02020603050405020304" pitchFamily="18" charset="0"/>
              </a:rPr>
              <a:t>Germanna Community College</a:t>
            </a:r>
            <a:r>
              <a:rPr lang="en-US" sz="1800">
                <a:effectLst/>
                <a:latin typeface="Calibri" panose="020F0502020204030204" pitchFamily="34"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Proposal: </a:t>
            </a:r>
            <a:r>
              <a:rPr lang="en-US" sz="1800">
                <a:effectLst/>
                <a:latin typeface="Calibri" panose="020F0502020204030204" pitchFamily="34" charset="0"/>
                <a:ea typeface="Times New Roman" panose="02020603050405020304" pitchFamily="18" charset="0"/>
              </a:rPr>
              <a:t>GCC proposes The Piedmont Regional Pathway to Teaching (PRPT), a Pre-K-12</a:t>
            </a:r>
            <a:r>
              <a:rPr lang="en-US" sz="1800" baseline="30000">
                <a:effectLst/>
                <a:latin typeface="Calibri" panose="020F0502020204030204" pitchFamily="34" charset="0"/>
                <a:ea typeface="Times New Roman" panose="02020603050405020304" pitchFamily="18" charset="0"/>
              </a:rPr>
              <a:t>th</a:t>
            </a:r>
            <a:r>
              <a:rPr lang="en-US" sz="1800">
                <a:effectLst/>
                <a:latin typeface="Calibri" panose="020F0502020204030204" pitchFamily="34" charset="0"/>
                <a:ea typeface="Times New Roman" panose="02020603050405020304" pitchFamily="18" charset="0"/>
              </a:rPr>
              <a:t> grade school meant to streamline the educational and licensure process for future teachers and provide students with rigorous, hands-on instruction in schools and a route to completion and placement in as little as two years after high school graduation.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K-12 Education partners: </a:t>
            </a:r>
            <a:r>
              <a:rPr lang="en-US" sz="1800">
                <a:effectLst/>
                <a:latin typeface="Calibri" panose="020F0502020204030204" pitchFamily="34" charset="0"/>
                <a:ea typeface="Times New Roman" panose="02020603050405020304" pitchFamily="18" charset="0"/>
              </a:rPr>
              <a:t>Culpeper County Schools, Orange County Schools, Madison County Schools, Rappahannock County Schools </a:t>
            </a:r>
            <a:r>
              <a:rPr lang="en-US" sz="1800">
                <a:effectLst/>
                <a:latin typeface="Times New Roman" panose="02020603050405020304" pitchFamily="18" charset="0"/>
                <a:ea typeface="Times New Roman" panose="02020603050405020304" pitchFamily="18" charset="0"/>
              </a:rPr>
              <a:t> </a:t>
            </a:r>
            <a:r>
              <a:rPr lang="en-US" sz="1800" b="1">
                <a:effectLst/>
                <a:latin typeface="Calibri" panose="020F0502020204030204" pitchFamily="34" charset="0"/>
                <a:ea typeface="Times New Roman" panose="02020603050405020304" pitchFamily="18" charset="0"/>
              </a:rPr>
              <a:t>Higher Education partners:</a:t>
            </a:r>
            <a:r>
              <a:rPr lang="en-US" sz="1800">
                <a:effectLst/>
                <a:latin typeface="Calibri" panose="020F0502020204030204" pitchFamily="34" charset="0"/>
                <a:ea typeface="Times New Roman" panose="02020603050405020304" pitchFamily="18" charset="0"/>
              </a:rPr>
              <a:t> Laurel Ridge Community College, James Madison University </a:t>
            </a:r>
          </a:p>
          <a:p>
            <a:pPr marL="342900" indent="-342900" fontAlgn="base">
              <a:spcBef>
                <a:spcPts val="0"/>
              </a:spcBef>
              <a:buFont typeface="+mj-lt"/>
              <a:buAutoNum type="arabicPeriod" startAt="7"/>
            </a:pPr>
            <a:endParaRPr lang="en-US" sz="1800">
              <a:effectLst/>
              <a:latin typeface="Times New Roman" panose="02020603050405020304" pitchFamily="18" charset="0"/>
              <a:ea typeface="Times New Roman" panose="02020603050405020304" pitchFamily="18" charset="0"/>
            </a:endParaRPr>
          </a:p>
          <a:p>
            <a:pPr marL="342900" indent="-342900" fontAlgn="base">
              <a:spcBef>
                <a:spcPts val="0"/>
              </a:spcBef>
              <a:buFont typeface="+mj-lt"/>
              <a:buAutoNum type="arabicPeriod" startAt="7"/>
            </a:pPr>
            <a:r>
              <a:rPr lang="en-US" sz="1800" u="sng">
                <a:effectLst/>
                <a:ea typeface="Times New Roman" panose="02020603050405020304" pitchFamily="18" charset="0"/>
              </a:rPr>
              <a:t>Emory and Henry College</a:t>
            </a:r>
            <a:r>
              <a:rPr lang="en-US" sz="1800">
                <a:effectLst/>
                <a:ea typeface="Times New Roman" panose="02020603050405020304" pitchFamily="18" charset="0"/>
              </a:rPr>
              <a:t>  </a:t>
            </a:r>
            <a:r>
              <a:rPr lang="en-US" sz="1800" b="1">
                <a:effectLst/>
                <a:ea typeface="Times New Roman" panose="02020603050405020304" pitchFamily="18" charset="0"/>
              </a:rPr>
              <a:t>Proposal: </a:t>
            </a:r>
            <a:r>
              <a:rPr lang="en-US" sz="1800">
                <a:effectLst/>
                <a:ea typeface="Times New Roman" panose="02020603050405020304" pitchFamily="18" charset="0"/>
              </a:rPr>
              <a:t>Emory and Henry proposes the</a:t>
            </a:r>
            <a:r>
              <a:rPr lang="en-US" sz="1800" b="1">
                <a:effectLst/>
                <a:ea typeface="Times New Roman" panose="02020603050405020304" pitchFamily="18" charset="0"/>
              </a:rPr>
              <a:t> </a:t>
            </a:r>
            <a:r>
              <a:rPr lang="en-US" sz="1800">
                <a:effectLst/>
                <a:ea typeface="Times New Roman" panose="02020603050405020304" pitchFamily="18" charset="0"/>
              </a:rPr>
              <a:t>Southwest Virginia Healthcare Excellence Academy Laboratory School, a high school career academy for 10th-12th graders to serve as a “pipeline” for preparing future healthcare professionals to meet the workforce shortages in Southwest Virginia.  </a:t>
            </a:r>
            <a:r>
              <a:rPr lang="en-US" sz="1800" b="1">
                <a:effectLst/>
                <a:ea typeface="Times New Roman" panose="02020603050405020304" pitchFamily="18" charset="0"/>
              </a:rPr>
              <a:t>K-12 Education partners: </a:t>
            </a:r>
            <a:r>
              <a:rPr lang="en-US" sz="1800">
                <a:effectLst/>
                <a:ea typeface="Times New Roman" panose="02020603050405020304" pitchFamily="18" charset="0"/>
              </a:rPr>
              <a:t>Smyth County, Wythe County, Washington County, and Bristol County Public Schools, A. Linwood Holton Governor’s School  Higher Education partners: Virginia Highlands Community College, Wytheville Community   </a:t>
            </a:r>
          </a:p>
          <a:p>
            <a:pPr marL="342900" indent="-342900" fontAlgn="base">
              <a:spcBef>
                <a:spcPts val="0"/>
              </a:spcBef>
              <a:buFont typeface="+mj-lt"/>
              <a:buAutoNum type="arabicPeriod" startAt="7"/>
            </a:pPr>
            <a:endParaRPr lang="en-US" sz="1800">
              <a:effectLst/>
              <a:ea typeface="Times New Roman" panose="02020603050405020304" pitchFamily="18" charset="0"/>
            </a:endParaRPr>
          </a:p>
          <a:p>
            <a:pPr marL="342900" indent="-342900" fontAlgn="base">
              <a:spcBef>
                <a:spcPts val="0"/>
              </a:spcBef>
              <a:buFont typeface="+mj-lt"/>
              <a:buAutoNum type="arabicPeriod" startAt="7"/>
            </a:pPr>
            <a:r>
              <a:rPr lang="en-US" sz="1800" u="sng">
                <a:effectLst/>
                <a:ea typeface="Times New Roman" panose="02020603050405020304" pitchFamily="18" charset="0"/>
              </a:rPr>
              <a:t>University of Virginia </a:t>
            </a:r>
            <a:r>
              <a:rPr lang="en-US" sz="1800">
                <a:effectLst/>
                <a:ea typeface="Times New Roman" panose="02020603050405020304" pitchFamily="18" charset="0"/>
              </a:rPr>
              <a:t>  </a:t>
            </a:r>
            <a:r>
              <a:rPr lang="en-US" sz="1800" b="1">
                <a:effectLst/>
                <a:ea typeface="Times New Roman" panose="02020603050405020304" pitchFamily="18" charset="0"/>
              </a:rPr>
              <a:t>Proposal: </a:t>
            </a:r>
            <a:r>
              <a:rPr lang="en-US" sz="1800">
                <a:effectLst/>
                <a:ea typeface="Times New Roman" panose="02020603050405020304" pitchFamily="18" charset="0"/>
              </a:rPr>
              <a:t>UVA proposes at 7</a:t>
            </a:r>
            <a:r>
              <a:rPr lang="en-US" sz="1800" baseline="30000">
                <a:effectLst/>
                <a:ea typeface="Times New Roman" panose="02020603050405020304" pitchFamily="18" charset="0"/>
              </a:rPr>
              <a:t>th</a:t>
            </a:r>
            <a:r>
              <a:rPr lang="en-US" sz="1800">
                <a:effectLst/>
                <a:ea typeface="Times New Roman" panose="02020603050405020304" pitchFamily="18" charset="0"/>
              </a:rPr>
              <a:t> and 8</a:t>
            </a:r>
            <a:r>
              <a:rPr lang="en-US" sz="1800" baseline="30000">
                <a:effectLst/>
                <a:ea typeface="Times New Roman" panose="02020603050405020304" pitchFamily="18" charset="0"/>
              </a:rPr>
              <a:t>th</a:t>
            </a:r>
            <a:r>
              <a:rPr lang="en-US" sz="1800">
                <a:effectLst/>
                <a:ea typeface="Times New Roman" panose="02020603050405020304" pitchFamily="18" charset="0"/>
              </a:rPr>
              <a:t> grade STEM+CS lab school focused on developing a community of practice around education that incorporates interdisciplinary, project-based, computing-rich learning experiences; develop technical skills for future workforce success by solving real-world and community-based problems with computational tools; and engaging students by incorporating their voices and choices throughout the learning process. </a:t>
            </a:r>
            <a:r>
              <a:rPr lang="en-US" sz="1800" b="1">
                <a:effectLst/>
                <a:ea typeface="Times New Roman" panose="02020603050405020304" pitchFamily="18" charset="0"/>
              </a:rPr>
              <a:t>  K-12 Education partners: </a:t>
            </a:r>
            <a:r>
              <a:rPr lang="en-US" sz="1800">
                <a:effectLst/>
                <a:ea typeface="Times New Roman" panose="02020603050405020304" pitchFamily="18" charset="0"/>
              </a:rPr>
              <a:t>Charlottesville City Schools  Higher Education partners: Piedmont Virginia Community College  Nonprofit partners: Tech-Girls, Charlottesville Women in Tech, Boys and Girls Club of Central Virginia </a:t>
            </a: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13</a:t>
            </a:fld>
            <a:endParaRPr lang="en-US"/>
          </a:p>
        </p:txBody>
      </p:sp>
    </p:spTree>
    <p:extLst>
      <p:ext uri="{BB962C8B-B14F-4D97-AF65-F5344CB8AC3E}">
        <p14:creationId xmlns:p14="http://schemas.microsoft.com/office/powerpoint/2010/main" val="250733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Approved Planning Grants</a:t>
            </a:r>
          </a:p>
        </p:txBody>
      </p:sp>
      <p:sp>
        <p:nvSpPr>
          <p:cNvPr id="3" name="Content Placeholder 2">
            <a:extLst>
              <a:ext uri="{FF2B5EF4-FFF2-40B4-BE49-F238E27FC236}">
                <a16:creationId xmlns:a16="http://schemas.microsoft.com/office/drawing/2014/main" id="{67056CC8-CE30-E31C-DE4E-429F46ADB1BD}"/>
              </a:ext>
            </a:extLst>
          </p:cNvPr>
          <p:cNvSpPr>
            <a:spLocks noGrp="1"/>
          </p:cNvSpPr>
          <p:nvPr>
            <p:ph sz="half" idx="1"/>
          </p:nvPr>
        </p:nvSpPr>
        <p:spPr>
          <a:xfrm>
            <a:off x="974643" y="1733107"/>
            <a:ext cx="10379157" cy="4848446"/>
          </a:xfrm>
        </p:spPr>
        <p:txBody>
          <a:bodyPr vert="horz" lIns="91440" tIns="45720" rIns="91440" bIns="45720" rtlCol="0" anchor="t">
            <a:normAutofit/>
          </a:bodyPr>
          <a:lstStyle/>
          <a:p>
            <a:pPr marL="342900" indent="-342900">
              <a:buFont typeface="+mj-lt"/>
              <a:buAutoNum type="arabicPeriod" startAt="10"/>
            </a:pPr>
            <a:r>
              <a:rPr lang="en-US" sz="1800" u="sng">
                <a:effectLst/>
                <a:ea typeface="Times New Roman" panose="02020603050405020304" pitchFamily="18" charset="0"/>
              </a:rPr>
              <a:t>University of Lynchburg</a:t>
            </a:r>
            <a:r>
              <a:rPr lang="en-US" sz="1800">
                <a:effectLst/>
                <a:ea typeface="Times New Roman" panose="02020603050405020304" pitchFamily="18" charset="0"/>
              </a:rPr>
              <a:t>  </a:t>
            </a:r>
            <a:r>
              <a:rPr lang="en-US" sz="1800" b="1">
                <a:effectLst/>
                <a:ea typeface="Times New Roman" panose="02020603050405020304" pitchFamily="18" charset="0"/>
              </a:rPr>
              <a:t>Proposal: </a:t>
            </a:r>
            <a:r>
              <a:rPr lang="en-US" sz="1800">
                <a:effectLst/>
                <a:ea typeface="Times New Roman" panose="02020603050405020304" pitchFamily="18" charset="0"/>
              </a:rPr>
              <a:t>The University of Lynchburg proposes a K-5 school focused on early literacy instruction and the science of reading.   </a:t>
            </a:r>
            <a:r>
              <a:rPr lang="en-US" sz="1800" b="1">
                <a:effectLst/>
                <a:ea typeface="Times New Roman" panose="02020603050405020304" pitchFamily="18" charset="0"/>
              </a:rPr>
              <a:t>K-12 Education partners: </a:t>
            </a:r>
            <a:r>
              <a:rPr lang="en-US" sz="1800">
                <a:effectLst/>
                <a:ea typeface="Times New Roman" panose="02020603050405020304" pitchFamily="18" charset="0"/>
              </a:rPr>
              <a:t>Lynchburg City Public Schools </a:t>
            </a:r>
            <a:endParaRPr lang="en-US" sz="1800" u="sng">
              <a:effectLst/>
              <a:ea typeface="Times New Roman" panose="02020603050405020304" pitchFamily="18" charset="0"/>
            </a:endParaRPr>
          </a:p>
          <a:p>
            <a:pPr marL="342900" indent="-342900">
              <a:buFont typeface="+mj-lt"/>
              <a:buAutoNum type="arabicPeriod" startAt="10"/>
            </a:pPr>
            <a:r>
              <a:rPr lang="en-US" sz="1800" u="sng">
                <a:effectLst/>
                <a:ea typeface="Times New Roman" panose="02020603050405020304" pitchFamily="18" charset="0"/>
              </a:rPr>
              <a:t>Old Dominion (IB Middle Years)</a:t>
            </a:r>
            <a:r>
              <a:rPr lang="en-US" sz="1800">
                <a:effectLst/>
                <a:ea typeface="Times New Roman" panose="02020603050405020304" pitchFamily="18" charset="0"/>
              </a:rPr>
              <a:t> </a:t>
            </a:r>
            <a:r>
              <a:rPr lang="en-US" sz="1800">
                <a:ea typeface="Times New Roman" panose="02020603050405020304" pitchFamily="18" charset="0"/>
              </a:rPr>
              <a:t> </a:t>
            </a:r>
            <a:r>
              <a:rPr lang="en-US" sz="1800" b="1">
                <a:effectLst/>
                <a:ea typeface="Times New Roman" panose="02020603050405020304" pitchFamily="18" charset="0"/>
              </a:rPr>
              <a:t>Proposal: </a:t>
            </a:r>
            <a:r>
              <a:rPr lang="en-US" sz="1800">
                <a:effectLst/>
                <a:ea typeface="Times New Roman" panose="02020603050405020304" pitchFamily="18" charset="0"/>
              </a:rPr>
              <a:t>ODU proposes an International Baccalaureate middle school (6-8) that incorporates computer science into the IB Middle Years program. The curriculum will be designed to prepare students for three tracks in high school – a career track, an IB track, and a dual enrollment track with Tidewater Community College.  </a:t>
            </a:r>
            <a:r>
              <a:rPr lang="en-US" sz="1800" b="1">
                <a:effectLst/>
                <a:ea typeface="Times New Roman" panose="02020603050405020304" pitchFamily="18" charset="0"/>
              </a:rPr>
              <a:t>K-12 Education partners: </a:t>
            </a:r>
            <a:r>
              <a:rPr lang="en-US" sz="1800">
                <a:effectLst/>
                <a:ea typeface="Times New Roman" panose="02020603050405020304" pitchFamily="18" charset="0"/>
              </a:rPr>
              <a:t>Chesapeake City Public Schools  </a:t>
            </a:r>
            <a:r>
              <a:rPr lang="en-US" sz="1800" b="1">
                <a:effectLst/>
                <a:ea typeface="Times New Roman" panose="02020603050405020304" pitchFamily="18" charset="0"/>
              </a:rPr>
              <a:t>Higher Education partners: </a:t>
            </a:r>
            <a:r>
              <a:rPr lang="en-US" sz="1800">
                <a:effectLst/>
                <a:ea typeface="Times New Roman" panose="02020603050405020304" pitchFamily="18" charset="0"/>
              </a:rPr>
              <a:t>Tidewater Community College  </a:t>
            </a:r>
            <a:r>
              <a:rPr lang="en-US" sz="1800" b="1">
                <a:effectLst/>
                <a:ea typeface="Times New Roman" panose="02020603050405020304" pitchFamily="18" charset="0"/>
              </a:rPr>
              <a:t>Nonprofit partners:</a:t>
            </a:r>
            <a:r>
              <a:rPr lang="en-US" sz="1800">
                <a:effectLst/>
                <a:ea typeface="Times New Roman" panose="02020603050405020304" pitchFamily="18" charset="0"/>
              </a:rPr>
              <a:t> Computer science network led by </a:t>
            </a:r>
            <a:r>
              <a:rPr lang="en-US" sz="1800" err="1">
                <a:effectLst/>
                <a:ea typeface="Times New Roman" panose="02020603050405020304" pitchFamily="18" charset="0"/>
              </a:rPr>
              <a:t>CodeVA</a:t>
            </a:r>
            <a:r>
              <a:rPr lang="en-US" sz="1800">
                <a:effectLst/>
                <a:ea typeface="Times New Roman" panose="02020603050405020304" pitchFamily="18" charset="0"/>
              </a:rPr>
              <a:t> </a:t>
            </a:r>
            <a:endParaRPr lang="en-US" sz="1800">
              <a:effectLst/>
              <a:ea typeface="Times New Roman" panose="02020603050405020304" pitchFamily="18" charset="0"/>
              <a:cs typeface="Calibri"/>
            </a:endParaRPr>
          </a:p>
          <a:p>
            <a:pPr marL="342900" indent="-342900">
              <a:buFont typeface="+mj-lt"/>
              <a:buAutoNum type="arabicPeriod" startAt="10"/>
            </a:pPr>
            <a:r>
              <a:rPr lang="en-US" sz="1800" u="sng">
                <a:effectLst/>
                <a:ea typeface="Times New Roman" panose="02020603050405020304" pitchFamily="18" charset="0"/>
              </a:rPr>
              <a:t>Virginia Union University</a:t>
            </a:r>
            <a:r>
              <a:rPr lang="en-US" sz="1800">
                <a:effectLst/>
                <a:ea typeface="Times New Roman" panose="02020603050405020304" pitchFamily="18" charset="0"/>
              </a:rPr>
              <a:t>  </a:t>
            </a:r>
            <a:r>
              <a:rPr lang="en-US" sz="1800" b="1">
                <a:effectLst/>
                <a:ea typeface="Times New Roman" panose="02020603050405020304" pitchFamily="18" charset="0"/>
              </a:rPr>
              <a:t>Proposal: </a:t>
            </a:r>
            <a:r>
              <a:rPr lang="en-US" sz="1800">
                <a:effectLst/>
                <a:ea typeface="Times New Roman" panose="02020603050405020304" pitchFamily="18" charset="0"/>
              </a:rPr>
              <a:t>VUU proposes the Promise Academy Lab School, a 6-12</a:t>
            </a:r>
            <a:r>
              <a:rPr lang="en-US" sz="1800" baseline="30000">
                <a:effectLst/>
                <a:ea typeface="Times New Roman" panose="02020603050405020304" pitchFamily="18" charset="0"/>
              </a:rPr>
              <a:t>th</a:t>
            </a:r>
            <a:r>
              <a:rPr lang="en-US" sz="1800">
                <a:effectLst/>
                <a:ea typeface="Times New Roman" panose="02020603050405020304" pitchFamily="18" charset="0"/>
              </a:rPr>
              <a:t> grade school with a focus on the sciences, technology, engineering, arts, and math (STEAM). Beginning in 10</a:t>
            </a:r>
            <a:r>
              <a:rPr lang="en-US" sz="1800" baseline="30000">
                <a:effectLst/>
                <a:ea typeface="Times New Roman" panose="02020603050405020304" pitchFamily="18" charset="0"/>
              </a:rPr>
              <a:t>th</a:t>
            </a:r>
            <a:r>
              <a:rPr lang="en-US" sz="1800">
                <a:effectLst/>
                <a:ea typeface="Times New Roman" panose="02020603050405020304" pitchFamily="18" charset="0"/>
              </a:rPr>
              <a:t> grade, students will be required to get a credential in one of four industry area, and 11th and 12th graders with a 2.5 GPA or higher will automatically be enrolled in VUU’s Dual Enrollment program through Virginia Union Technical College (VUTCH) so that they graduate with an Associates’ degree.  </a:t>
            </a:r>
            <a:r>
              <a:rPr lang="en-US" sz="1800" b="1">
                <a:effectLst/>
                <a:ea typeface="Times New Roman" panose="02020603050405020304" pitchFamily="18" charset="0"/>
              </a:rPr>
              <a:t>K-12 Education partners: </a:t>
            </a:r>
            <a:r>
              <a:rPr lang="en-US" sz="1800">
                <a:effectLst/>
                <a:ea typeface="Times New Roman" panose="02020603050405020304" pitchFamily="18" charset="0"/>
              </a:rPr>
              <a:t>Richmond Public Schools  </a:t>
            </a:r>
            <a:r>
              <a:rPr lang="en-US" sz="1800" b="1">
                <a:effectLst/>
                <a:ea typeface="Times New Roman" panose="02020603050405020304" pitchFamily="18" charset="0"/>
              </a:rPr>
              <a:t>Industry partners: </a:t>
            </a:r>
            <a:r>
              <a:rPr lang="en-US" sz="1800">
                <a:effectLst/>
                <a:ea typeface="Times New Roman" panose="02020603050405020304" pitchFamily="18" charset="0"/>
              </a:rPr>
              <a:t>Altria, Genworth, Bank of America, Capital One, IBM, and Dominion Energy  </a:t>
            </a:r>
            <a:r>
              <a:rPr lang="en-US" sz="1800" b="1">
                <a:effectLst/>
                <a:ea typeface="Times New Roman" panose="02020603050405020304" pitchFamily="18" charset="0"/>
              </a:rPr>
              <a:t>Nonprofit partners:</a:t>
            </a:r>
            <a:r>
              <a:rPr lang="en-US" sz="1800">
                <a:effectLst/>
                <a:ea typeface="Times New Roman" panose="02020603050405020304" pitchFamily="18" charset="0"/>
              </a:rPr>
              <a:t> Communities In Schools (CIS), the Gloucester Institute, Junior Achievement, Higher Achievement and Leadership Metro Richmond </a:t>
            </a:r>
            <a:r>
              <a:rPr lang="en-US" sz="1800">
                <a:ea typeface="Times New Roman" panose="02020603050405020304" pitchFamily="18" charset="0"/>
              </a:rPr>
              <a:t> </a:t>
            </a:r>
            <a:endParaRPr lang="en-US" sz="1800">
              <a:effectLst/>
              <a:ea typeface="Times New Roman" panose="02020603050405020304" pitchFamily="18" charset="0"/>
              <a:cs typeface="Calibri"/>
            </a:endParaRP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14</a:t>
            </a:fld>
            <a:endParaRPr lang="en-US"/>
          </a:p>
        </p:txBody>
      </p:sp>
    </p:spTree>
    <p:extLst>
      <p:ext uri="{BB962C8B-B14F-4D97-AF65-F5344CB8AC3E}">
        <p14:creationId xmlns:p14="http://schemas.microsoft.com/office/powerpoint/2010/main" val="3135526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Approved Planning Grants</a:t>
            </a:r>
          </a:p>
        </p:txBody>
      </p:sp>
      <p:sp>
        <p:nvSpPr>
          <p:cNvPr id="3" name="Content Placeholder 2">
            <a:extLst>
              <a:ext uri="{FF2B5EF4-FFF2-40B4-BE49-F238E27FC236}">
                <a16:creationId xmlns:a16="http://schemas.microsoft.com/office/drawing/2014/main" id="{67056CC8-CE30-E31C-DE4E-429F46ADB1BD}"/>
              </a:ext>
            </a:extLst>
          </p:cNvPr>
          <p:cNvSpPr>
            <a:spLocks noGrp="1"/>
          </p:cNvSpPr>
          <p:nvPr>
            <p:ph sz="half" idx="1"/>
          </p:nvPr>
        </p:nvSpPr>
        <p:spPr>
          <a:xfrm>
            <a:off x="974643" y="1733107"/>
            <a:ext cx="10379157" cy="4988368"/>
          </a:xfrm>
        </p:spPr>
        <p:txBody>
          <a:bodyPr>
            <a:noAutofit/>
          </a:bodyPr>
          <a:lstStyle/>
          <a:p>
            <a:pPr marL="342900" indent="-342900" fontAlgn="base">
              <a:lnSpc>
                <a:spcPct val="80000"/>
              </a:lnSpc>
              <a:buFont typeface="+mj-lt"/>
              <a:buAutoNum type="arabicPeriod" startAt="13"/>
              <a:tabLst>
                <a:tab pos="457200" algn="l"/>
              </a:tabLst>
            </a:pPr>
            <a:r>
              <a:rPr lang="en-US" sz="1800" u="sng">
                <a:effectLst/>
                <a:ea typeface="Times New Roman" panose="02020603050405020304" pitchFamily="18" charset="0"/>
              </a:rPr>
              <a:t>Norfolk State University</a:t>
            </a:r>
            <a:r>
              <a:rPr lang="en-US" sz="1800">
                <a:effectLst/>
                <a:ea typeface="Times New Roman" panose="02020603050405020304" pitchFamily="18" charset="0"/>
              </a:rPr>
              <a:t>  </a:t>
            </a:r>
            <a:r>
              <a:rPr lang="en-US" sz="1800" b="1">
                <a:effectLst/>
                <a:ea typeface="Times New Roman" panose="02020603050405020304" pitchFamily="18" charset="0"/>
              </a:rPr>
              <a:t>Proposal: </a:t>
            </a:r>
            <a:r>
              <a:rPr lang="en-US" sz="1800">
                <a:effectLst/>
                <a:ea typeface="Times New Roman" panose="02020603050405020304" pitchFamily="18" charset="0"/>
              </a:rPr>
              <a:t>NSU proposes a PreK-2</a:t>
            </a:r>
            <a:r>
              <a:rPr lang="en-US" sz="1800" baseline="30000">
                <a:effectLst/>
                <a:ea typeface="Times New Roman" panose="02020603050405020304" pitchFamily="18" charset="0"/>
              </a:rPr>
              <a:t>nd</a:t>
            </a:r>
            <a:r>
              <a:rPr lang="en-US" sz="1800">
                <a:effectLst/>
                <a:ea typeface="Times New Roman" panose="02020603050405020304" pitchFamily="18" charset="0"/>
              </a:rPr>
              <a:t> grade “reading for STEAM” (science, technology, engineering, arts, and mathematics) gifted school focused on early literacy skills. The school will provide an opportunity for early identification of Gifted and Talented education among underrepresented students.  </a:t>
            </a:r>
            <a:r>
              <a:rPr lang="en-US" sz="1800" b="1">
                <a:effectLst/>
                <a:ea typeface="Times New Roman" panose="02020603050405020304" pitchFamily="18" charset="0"/>
              </a:rPr>
              <a:t>Nonprofit partners:</a:t>
            </a:r>
            <a:r>
              <a:rPr lang="en-US" sz="1800">
                <a:effectLst/>
                <a:ea typeface="Times New Roman" panose="02020603050405020304" pitchFamily="18" charset="0"/>
              </a:rPr>
              <a:t> Top Ladies of Distinction Hampton Roads Chapter </a:t>
            </a:r>
            <a:endParaRPr lang="en-US" sz="1800">
              <a:ea typeface="Times New Roman" panose="02020603050405020304" pitchFamily="18" charset="0"/>
            </a:endParaRPr>
          </a:p>
          <a:p>
            <a:pPr marL="342900" indent="-342900" fontAlgn="base">
              <a:lnSpc>
                <a:spcPct val="80000"/>
              </a:lnSpc>
              <a:buFont typeface="+mj-lt"/>
              <a:buAutoNum type="arabicPeriod" startAt="13"/>
              <a:tabLst>
                <a:tab pos="457200" algn="l"/>
              </a:tabLst>
            </a:pPr>
            <a:r>
              <a:rPr lang="en-US" sz="1800" b="0" i="0" u="sng">
                <a:solidFill>
                  <a:srgbClr val="444444"/>
                </a:solidFill>
                <a:effectLst/>
              </a:rPr>
              <a:t>Central Virginia Community College</a:t>
            </a:r>
            <a:r>
              <a:rPr lang="en-US" sz="1800" b="0" i="0">
                <a:solidFill>
                  <a:srgbClr val="444444"/>
                </a:solidFill>
                <a:effectLst/>
              </a:rPr>
              <a:t> </a:t>
            </a:r>
            <a:r>
              <a:rPr lang="en-US" sz="1800" b="1">
                <a:effectLst/>
                <a:ea typeface="Times New Roman" panose="02020603050405020304" pitchFamily="18" charset="0"/>
              </a:rPr>
              <a:t>Proposal: </a:t>
            </a:r>
            <a:r>
              <a:rPr lang="en-US" sz="1800">
                <a:effectLst/>
                <a:ea typeface="Times New Roman" panose="02020603050405020304" pitchFamily="18" charset="0"/>
              </a:rPr>
              <a:t>CVCC </a:t>
            </a:r>
            <a:r>
              <a:rPr lang="en-US" sz="1800" b="0" i="0">
                <a:solidFill>
                  <a:srgbClr val="000000"/>
                </a:solidFill>
                <a:effectLst/>
              </a:rPr>
              <a:t>proposes an inclusive and immersive educational environment that uses differentiated instructional methods, such as data driven inquiry method, work-based learning, problem-based learning and project-based learning within synergistic (work and education combined) classrooms. The vision is to create a seamless CTE pathway from middle school to community college to career. </a:t>
            </a:r>
            <a:r>
              <a:rPr lang="en-US" sz="1800" b="1">
                <a:effectLst/>
                <a:ea typeface="Times New Roman" panose="02020603050405020304" pitchFamily="18" charset="0"/>
              </a:rPr>
              <a:t>Potential K-12 education partners: </a:t>
            </a:r>
            <a:r>
              <a:rPr lang="en-US" sz="1800" b="0" i="0">
                <a:solidFill>
                  <a:srgbClr val="444444"/>
                </a:solidFill>
                <a:effectLst/>
              </a:rPr>
              <a:t>Amherst, Appomattox, Bedford, and Campbell County Public Schools and Lynchburg City Public Schools </a:t>
            </a:r>
            <a:r>
              <a:rPr lang="en-US" sz="1800" b="1" i="0">
                <a:solidFill>
                  <a:srgbClr val="444444"/>
                </a:solidFill>
              </a:rPr>
              <a:t>Potential </a:t>
            </a:r>
            <a:r>
              <a:rPr lang="en-US" sz="1800" b="1">
                <a:solidFill>
                  <a:srgbClr val="444444"/>
                </a:solidFill>
              </a:rPr>
              <a:t>H</a:t>
            </a:r>
            <a:r>
              <a:rPr lang="en-US" sz="1800" b="1">
                <a:effectLst/>
                <a:ea typeface="Times New Roman" panose="02020603050405020304" pitchFamily="18" charset="0"/>
              </a:rPr>
              <a:t>igher Education partners: </a:t>
            </a:r>
            <a:r>
              <a:rPr lang="en-US" sz="1800" b="0" i="0">
                <a:solidFill>
                  <a:srgbClr val="000000"/>
                </a:solidFill>
                <a:effectLst/>
              </a:rPr>
              <a:t>Randolph College, Sweet Briar College, Liberty University and the University of Lynchburg</a:t>
            </a:r>
            <a:endParaRPr lang="en-US" sz="1800">
              <a:effectLst/>
              <a:ea typeface="Times New Roman" panose="02020603050405020304" pitchFamily="18" charset="0"/>
            </a:endParaRPr>
          </a:p>
          <a:p>
            <a:pPr marL="342900" indent="-342900" fontAlgn="base">
              <a:lnSpc>
                <a:spcPct val="80000"/>
              </a:lnSpc>
              <a:buFont typeface="+mj-lt"/>
              <a:buAutoNum type="arabicPeriod" startAt="13"/>
              <a:tabLst>
                <a:tab pos="457200" algn="l"/>
              </a:tabLst>
            </a:pPr>
            <a:r>
              <a:rPr lang="en-US" sz="1800" b="0" i="0" u="sng">
                <a:solidFill>
                  <a:srgbClr val="444444"/>
                </a:solidFill>
                <a:effectLst/>
              </a:rPr>
              <a:t>Piedmont Virginia Community College</a:t>
            </a:r>
            <a:r>
              <a:rPr lang="en-US" sz="1800" b="0" i="0">
                <a:solidFill>
                  <a:srgbClr val="444444"/>
                </a:solidFill>
                <a:effectLst/>
              </a:rPr>
              <a:t> </a:t>
            </a:r>
            <a:r>
              <a:rPr lang="en-US" sz="1800" b="1" i="0">
                <a:solidFill>
                  <a:srgbClr val="444444"/>
                </a:solidFill>
                <a:effectLst/>
              </a:rPr>
              <a:t>Proposal: </a:t>
            </a:r>
            <a:r>
              <a:rPr lang="en-US" sz="1800" i="0">
                <a:solidFill>
                  <a:srgbClr val="444444"/>
                </a:solidFill>
                <a:effectLst/>
              </a:rPr>
              <a:t>PVCC proposes on high-demand, high-wage pathways in advanced manufacturing and Information Technology (IT). The Lab School will be designed as an accelerated education-to-employment  three-tier, employer-driven, stackable credential model to provide students a clear pathway to earn multiple credentials and immediately enter the workforce to gain mid-skill employment to meet regional workforce demand for skilled advanced manufacturing and IT technicians. Students will earn both high school and college credit upon successful course completion. </a:t>
            </a:r>
            <a:r>
              <a:rPr lang="en-US" sz="1800" b="1" i="0">
                <a:solidFill>
                  <a:srgbClr val="444444"/>
                </a:solidFill>
              </a:rPr>
              <a:t>Potential K</a:t>
            </a:r>
            <a:r>
              <a:rPr lang="en-US" sz="1800" b="1">
                <a:effectLst/>
                <a:ea typeface="Times New Roman" panose="02020603050405020304" pitchFamily="18" charset="0"/>
              </a:rPr>
              <a:t>-12 Education partners: </a:t>
            </a:r>
            <a:r>
              <a:rPr lang="en-US" sz="1800">
                <a:effectLst/>
                <a:ea typeface="Times New Roman" panose="02020603050405020304" pitchFamily="18" charset="0"/>
              </a:rPr>
              <a:t>Albemarle, Charlottesville City, Louisa, Fluvanna, Greene, Nelson, and Buckingham County Public Schools</a:t>
            </a: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15</a:t>
            </a:fld>
            <a:endParaRPr lang="en-US"/>
          </a:p>
        </p:txBody>
      </p:sp>
    </p:spTree>
    <p:extLst>
      <p:ext uri="{BB962C8B-B14F-4D97-AF65-F5344CB8AC3E}">
        <p14:creationId xmlns:p14="http://schemas.microsoft.com/office/powerpoint/2010/main" val="314876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Planning Grants - Pipeline</a:t>
            </a:r>
          </a:p>
        </p:txBody>
      </p:sp>
      <p:sp>
        <p:nvSpPr>
          <p:cNvPr id="3" name="Content Placeholder 2">
            <a:extLst>
              <a:ext uri="{FF2B5EF4-FFF2-40B4-BE49-F238E27FC236}">
                <a16:creationId xmlns:a16="http://schemas.microsoft.com/office/drawing/2014/main" id="{67056CC8-CE30-E31C-DE4E-429F46ADB1BD}"/>
              </a:ext>
            </a:extLst>
          </p:cNvPr>
          <p:cNvSpPr>
            <a:spLocks noGrp="1"/>
          </p:cNvSpPr>
          <p:nvPr>
            <p:ph sz="half" idx="1"/>
          </p:nvPr>
        </p:nvSpPr>
        <p:spPr>
          <a:xfrm>
            <a:off x="974643" y="1733107"/>
            <a:ext cx="10379157" cy="4433777"/>
          </a:xfrm>
        </p:spPr>
        <p:txBody>
          <a:bodyPr>
            <a:noAutofit/>
          </a:bodyPr>
          <a:lstStyle/>
          <a:p>
            <a:pPr marL="0" indent="0" fontAlgn="base">
              <a:buNone/>
            </a:pPr>
            <a:r>
              <a:rPr lang="en-US" sz="2000" b="0" i="0">
                <a:solidFill>
                  <a:srgbClr val="000000"/>
                </a:solidFill>
                <a:effectLst/>
              </a:rPr>
              <a:t>The following Planning Grant Applicants have submitted applications, received technical assistance from VDOE, and/or are resubmitting information for further consideration in the Planning Grant evaluation process:</a:t>
            </a:r>
          </a:p>
          <a:p>
            <a:pPr marL="342900" indent="-342900" fontAlgn="base">
              <a:buFont typeface="+mj-lt"/>
              <a:buAutoNum type="arabicPeriod"/>
            </a:pPr>
            <a:r>
              <a:rPr lang="en-US" sz="2000" b="0" i="0" u="sng">
                <a:solidFill>
                  <a:srgbClr val="000000"/>
                </a:solidFill>
                <a:effectLst/>
              </a:rPr>
              <a:t>Virginia State University </a:t>
            </a:r>
            <a:r>
              <a:rPr lang="en-US" sz="2000" b="0" i="0">
                <a:solidFill>
                  <a:srgbClr val="000000"/>
                </a:solidFill>
                <a:effectLst/>
              </a:rPr>
              <a:t> </a:t>
            </a:r>
            <a:r>
              <a:rPr lang="en-US" sz="2000" b="1" i="0">
                <a:solidFill>
                  <a:srgbClr val="000000"/>
                </a:solidFill>
                <a:effectLst/>
              </a:rPr>
              <a:t>Proposal: </a:t>
            </a:r>
            <a:r>
              <a:rPr lang="en-US" sz="2000" b="0" i="0">
                <a:solidFill>
                  <a:srgbClr val="000000"/>
                </a:solidFill>
                <a:effectLst/>
              </a:rPr>
              <a:t>VSU proposes a PreK-12</a:t>
            </a:r>
            <a:r>
              <a:rPr lang="en-US" sz="2000" b="0" i="0" baseline="30000">
                <a:solidFill>
                  <a:srgbClr val="000000"/>
                </a:solidFill>
                <a:effectLst/>
              </a:rPr>
              <a:t>th</a:t>
            </a:r>
            <a:r>
              <a:rPr lang="en-US" sz="2000" b="0" i="0">
                <a:solidFill>
                  <a:srgbClr val="000000"/>
                </a:solidFill>
                <a:effectLst/>
              </a:rPr>
              <a:t> grade S.T.E.M lab school. The school will incorporate social-emotional skill building, computational thinking, and computer science skills into all grades. </a:t>
            </a:r>
            <a:r>
              <a:rPr lang="en-US" sz="2000" b="1" i="0">
                <a:solidFill>
                  <a:srgbClr val="000000"/>
                </a:solidFill>
                <a:effectLst/>
              </a:rPr>
              <a:t>K-12 Education partners</a:t>
            </a:r>
            <a:r>
              <a:rPr lang="en-US" sz="2000" b="0" i="0">
                <a:solidFill>
                  <a:srgbClr val="000000"/>
                </a:solidFill>
                <a:effectLst/>
              </a:rPr>
              <a:t>: Petersburg, Chesterfield, Prince George, and Dinwiddie Public Schools </a:t>
            </a:r>
            <a:r>
              <a:rPr lang="en-US" sz="2000" b="1" i="0">
                <a:solidFill>
                  <a:srgbClr val="000000"/>
                </a:solidFill>
                <a:effectLst/>
              </a:rPr>
              <a:t>Higher Education partners: </a:t>
            </a:r>
            <a:r>
              <a:rPr lang="en-US" sz="2000" b="0" i="0">
                <a:solidFill>
                  <a:srgbClr val="000000"/>
                </a:solidFill>
                <a:effectLst/>
              </a:rPr>
              <a:t>Richard Bland College and Brightpoint Community College </a:t>
            </a:r>
            <a:r>
              <a:rPr lang="en-US" sz="2000" b="1">
                <a:solidFill>
                  <a:srgbClr val="000000"/>
                </a:solidFill>
              </a:rPr>
              <a:t>Potential n</a:t>
            </a:r>
            <a:r>
              <a:rPr lang="en-US" sz="2000" b="1" i="0">
                <a:solidFill>
                  <a:srgbClr val="000000"/>
                </a:solidFill>
                <a:effectLst/>
              </a:rPr>
              <a:t>onprofit partners: </a:t>
            </a:r>
            <a:r>
              <a:rPr lang="en-US" sz="2000" b="0" i="0" err="1">
                <a:solidFill>
                  <a:srgbClr val="000000"/>
                </a:solidFill>
                <a:effectLst/>
              </a:rPr>
              <a:t>CodeVA</a:t>
            </a:r>
            <a:r>
              <a:rPr lang="en-US" sz="2000" b="0" i="0">
                <a:solidFill>
                  <a:srgbClr val="000000"/>
                </a:solidFill>
                <a:effectLst/>
              </a:rPr>
              <a:t>, Science Museum of Virginia, Virginia Literacy Foundation, Communities in Schools, Boys &amp; Girls Club, Urban League, YMCA </a:t>
            </a:r>
            <a:r>
              <a:rPr lang="en-US" sz="2000" b="1" i="0">
                <a:solidFill>
                  <a:srgbClr val="000000"/>
                </a:solidFill>
                <a:effectLst/>
              </a:rPr>
              <a:t>Industry partners: </a:t>
            </a:r>
            <a:r>
              <a:rPr lang="en-US" sz="2000" b="0" i="0">
                <a:solidFill>
                  <a:srgbClr val="000000"/>
                </a:solidFill>
                <a:effectLst/>
              </a:rPr>
              <a:t>Amazon, Dominion Energy, LEGO </a:t>
            </a:r>
          </a:p>
          <a:p>
            <a:pPr marL="342900" indent="-342900" fontAlgn="base">
              <a:buFont typeface="+mj-lt"/>
              <a:buAutoNum type="arabicPeriod"/>
            </a:pPr>
            <a:r>
              <a:rPr lang="en-US" sz="2000" b="0" i="0" u="sng">
                <a:solidFill>
                  <a:srgbClr val="444444"/>
                </a:solidFill>
                <a:effectLst/>
              </a:rPr>
              <a:t>Tidewater Community College</a:t>
            </a:r>
            <a:r>
              <a:rPr lang="en-US" sz="2000" b="0" i="0">
                <a:solidFill>
                  <a:srgbClr val="444444"/>
                </a:solidFill>
                <a:effectLst/>
              </a:rPr>
              <a:t> </a:t>
            </a:r>
            <a:r>
              <a:rPr lang="en-US" sz="2000" b="0" i="0">
                <a:solidFill>
                  <a:srgbClr val="000000"/>
                </a:solidFill>
                <a:effectLst/>
              </a:rPr>
              <a:t> </a:t>
            </a:r>
            <a:r>
              <a:rPr lang="en-US" sz="2000" b="1" i="0">
                <a:solidFill>
                  <a:srgbClr val="000000"/>
                </a:solidFill>
                <a:effectLst/>
              </a:rPr>
              <a:t>Proposal: </a:t>
            </a:r>
            <a:r>
              <a:rPr lang="en-US" sz="2000" i="0">
                <a:solidFill>
                  <a:srgbClr val="000000"/>
                </a:solidFill>
                <a:effectLst/>
              </a:rPr>
              <a:t>Tidewater proposes a high-quality pre-K that will feed directly into the public school kindergarten classroom, plus professional development and support for teachers. </a:t>
            </a:r>
            <a:r>
              <a:rPr lang="en-US" sz="2000" b="1" i="0">
                <a:solidFill>
                  <a:srgbClr val="000000"/>
                </a:solidFill>
                <a:effectLst/>
              </a:rPr>
              <a:t>K-12 Education partners: </a:t>
            </a:r>
            <a:r>
              <a:rPr lang="en-US" sz="2000" b="0" i="0">
                <a:solidFill>
                  <a:srgbClr val="000000"/>
                </a:solidFill>
                <a:effectLst/>
              </a:rPr>
              <a:t>Portsmouth City Public Schools </a:t>
            </a:r>
            <a:r>
              <a:rPr lang="en-US" sz="2000" b="1" i="0">
                <a:solidFill>
                  <a:srgbClr val="000000"/>
                </a:solidFill>
                <a:effectLst/>
              </a:rPr>
              <a:t>Nonprofit partners: </a:t>
            </a:r>
            <a:r>
              <a:rPr lang="en-US" sz="2000" b="0" i="0">
                <a:solidFill>
                  <a:srgbClr val="000000"/>
                </a:solidFill>
                <a:effectLst/>
              </a:rPr>
              <a:t>Ready Regions, established by the Virginia Early Childhood Foundation, Minus 9 to 5, VB </a:t>
            </a:r>
            <a:r>
              <a:rPr lang="en-US" sz="2000" b="0" i="0" err="1">
                <a:solidFill>
                  <a:srgbClr val="000000"/>
                </a:solidFill>
                <a:effectLst/>
              </a:rPr>
              <a:t>GrowSmart</a:t>
            </a:r>
            <a:r>
              <a:rPr lang="en-US" sz="2000">
                <a:solidFill>
                  <a:srgbClr val="000000"/>
                </a:solidFill>
              </a:rPr>
              <a:t>, </a:t>
            </a:r>
            <a:r>
              <a:rPr lang="en-US" sz="2000" b="0" i="0">
                <a:solidFill>
                  <a:srgbClr val="000000"/>
                </a:solidFill>
                <a:effectLst/>
              </a:rPr>
              <a:t>United Way </a:t>
            </a:r>
            <a:r>
              <a:rPr lang="en-US" sz="2000" b="1" i="0">
                <a:solidFill>
                  <a:srgbClr val="000000"/>
                </a:solidFill>
                <a:effectLst/>
              </a:rPr>
              <a:t>Higher Education Partners:</a:t>
            </a:r>
            <a:r>
              <a:rPr lang="en-US" sz="2000" b="0" i="0">
                <a:solidFill>
                  <a:srgbClr val="000000"/>
                </a:solidFill>
                <a:effectLst/>
              </a:rPr>
              <a:t> Eastern Virginia Medical School (EVMS)</a:t>
            </a:r>
          </a:p>
          <a:p>
            <a:pPr marL="0" indent="0" fontAlgn="base">
              <a:buNone/>
            </a:pPr>
            <a:endParaRPr lang="en-US" sz="1800" b="0" i="0">
              <a:solidFill>
                <a:srgbClr val="000000"/>
              </a:solidFill>
              <a:effectLst/>
              <a:latin typeface="Calibri" panose="020F0502020204030204" pitchFamily="34" charset="0"/>
            </a:endParaRP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16</a:t>
            </a:fld>
            <a:endParaRPr lang="en-US"/>
          </a:p>
        </p:txBody>
      </p:sp>
    </p:spTree>
    <p:extLst>
      <p:ext uri="{BB962C8B-B14F-4D97-AF65-F5344CB8AC3E}">
        <p14:creationId xmlns:p14="http://schemas.microsoft.com/office/powerpoint/2010/main" val="326013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Planning Grants - Pipeline</a:t>
            </a:r>
          </a:p>
        </p:txBody>
      </p:sp>
      <p:sp>
        <p:nvSpPr>
          <p:cNvPr id="3" name="Content Placeholder 2">
            <a:extLst>
              <a:ext uri="{FF2B5EF4-FFF2-40B4-BE49-F238E27FC236}">
                <a16:creationId xmlns:a16="http://schemas.microsoft.com/office/drawing/2014/main" id="{67056CC8-CE30-E31C-DE4E-429F46ADB1BD}"/>
              </a:ext>
            </a:extLst>
          </p:cNvPr>
          <p:cNvSpPr>
            <a:spLocks noGrp="1"/>
          </p:cNvSpPr>
          <p:nvPr>
            <p:ph sz="half" idx="1"/>
          </p:nvPr>
        </p:nvSpPr>
        <p:spPr>
          <a:xfrm>
            <a:off x="974643" y="1733107"/>
            <a:ext cx="10379157" cy="4433777"/>
          </a:xfrm>
        </p:spPr>
        <p:txBody>
          <a:bodyPr vert="horz" lIns="91440" tIns="45720" rIns="91440" bIns="45720" rtlCol="0" anchor="t">
            <a:noAutofit/>
          </a:bodyPr>
          <a:lstStyle/>
          <a:p>
            <a:pPr marL="342900" indent="-342900" fontAlgn="base">
              <a:buFont typeface="+mj-lt"/>
              <a:buAutoNum type="arabicPeriod" startAt="3"/>
            </a:pPr>
            <a:r>
              <a:rPr lang="en-US" sz="2000" b="0" i="0" u="sng">
                <a:solidFill>
                  <a:srgbClr val="000000"/>
                </a:solidFill>
                <a:effectLst/>
              </a:rPr>
              <a:t>Hampton University</a:t>
            </a:r>
            <a:r>
              <a:rPr lang="en-US" sz="2000" b="0" i="0">
                <a:solidFill>
                  <a:srgbClr val="000000"/>
                </a:solidFill>
                <a:effectLst/>
              </a:rPr>
              <a:t> </a:t>
            </a:r>
            <a:r>
              <a:rPr lang="en-US" sz="2000">
                <a:solidFill>
                  <a:srgbClr val="000000"/>
                </a:solidFill>
              </a:rPr>
              <a:t> </a:t>
            </a:r>
            <a:r>
              <a:rPr lang="en-US" sz="2000" b="1" i="0">
                <a:solidFill>
                  <a:srgbClr val="000000"/>
                </a:solidFill>
                <a:effectLst/>
              </a:rPr>
              <a:t>Proposal: </a:t>
            </a:r>
            <a:r>
              <a:rPr lang="en-US" sz="2000" b="0" i="0">
                <a:solidFill>
                  <a:srgbClr val="000000"/>
                </a:solidFill>
                <a:effectLst/>
              </a:rPr>
              <a:t>Hampton proposes a K-5 school with a focus on the visual and performing arts. </a:t>
            </a:r>
            <a:r>
              <a:rPr lang="en-US" sz="2000" b="1" i="0">
                <a:solidFill>
                  <a:srgbClr val="000000"/>
                </a:solidFill>
                <a:effectLst/>
              </a:rPr>
              <a:t>K-12 Education partners: </a:t>
            </a:r>
            <a:r>
              <a:rPr lang="en-US" sz="2000" b="0" i="0">
                <a:solidFill>
                  <a:srgbClr val="000000"/>
                </a:solidFill>
                <a:effectLst/>
              </a:rPr>
              <a:t>Hampton City Public Schools </a:t>
            </a:r>
            <a:endParaRPr lang="en-US" sz="2000" b="0" i="0" u="sng">
              <a:solidFill>
                <a:srgbClr val="444444"/>
              </a:solidFill>
              <a:effectLst/>
            </a:endParaRPr>
          </a:p>
          <a:p>
            <a:pPr marL="342900" indent="-342900">
              <a:buFont typeface="+mj-lt"/>
              <a:buAutoNum type="arabicPeriod" startAt="3"/>
            </a:pPr>
            <a:r>
              <a:rPr lang="en-US" sz="2000" u="sng">
                <a:solidFill>
                  <a:srgbClr val="000000"/>
                </a:solidFill>
                <a:ea typeface="Times New Roman" panose="02020603050405020304" pitchFamily="18" charset="0"/>
              </a:rPr>
              <a:t>Roanoke College</a:t>
            </a:r>
            <a:r>
              <a:rPr lang="en-US" sz="2000">
                <a:solidFill>
                  <a:srgbClr val="000000"/>
                </a:solidFill>
                <a:ea typeface="Times New Roman" panose="02020603050405020304" pitchFamily="18" charset="0"/>
              </a:rPr>
              <a:t>  </a:t>
            </a:r>
            <a:r>
              <a:rPr lang="en-US" sz="2000" b="1">
                <a:solidFill>
                  <a:srgbClr val="000000"/>
                </a:solidFill>
                <a:ea typeface="Times New Roman" panose="02020603050405020304" pitchFamily="18" charset="0"/>
              </a:rPr>
              <a:t>Proposal:</a:t>
            </a:r>
            <a:r>
              <a:rPr lang="en-US" sz="2000">
                <a:solidFill>
                  <a:srgbClr val="000000"/>
                </a:solidFill>
                <a:ea typeface="Times New Roman" panose="02020603050405020304" pitchFamily="18" charset="0"/>
              </a:rPr>
              <a:t> Roanoke proposes a grades 9-12 Lab School to serve at-risk high school students with an inquiry-based Career Pathways in Education (Teacher Preparation), STEM, and Communications and Civic Leadership, including field-based research components, courses with community connection opportunities, General Education courses, and dual enrollment credits. </a:t>
            </a:r>
            <a:r>
              <a:rPr lang="en-US" sz="2000" b="1" i="0">
                <a:solidFill>
                  <a:srgbClr val="000000"/>
                </a:solidFill>
                <a:effectLst/>
              </a:rPr>
              <a:t>K-12 Education partners: </a:t>
            </a:r>
            <a:r>
              <a:rPr lang="en-US" sz="2000" b="0" i="0" u="none" strike="noStrike" baseline="0">
                <a:solidFill>
                  <a:srgbClr val="575757"/>
                </a:solidFill>
              </a:rPr>
              <a:t>Salem City Schools </a:t>
            </a:r>
            <a:r>
              <a:rPr lang="en-US" sz="2000" b="1" i="0">
                <a:solidFill>
                  <a:srgbClr val="000000"/>
                </a:solidFill>
                <a:effectLst/>
              </a:rPr>
              <a:t>Higher Education Partners:</a:t>
            </a:r>
            <a:r>
              <a:rPr lang="en-US" sz="2000" b="0" i="0" u="none" strike="noStrike" baseline="0">
                <a:solidFill>
                  <a:srgbClr val="575757"/>
                </a:solidFill>
              </a:rPr>
              <a:t> Virginia Western Community College</a:t>
            </a:r>
            <a:endParaRPr lang="en-US" sz="2000">
              <a:solidFill>
                <a:srgbClr val="000000"/>
              </a:solidFill>
              <a:ea typeface="Times New Roman" panose="02020603050405020304" pitchFamily="18" charset="0"/>
            </a:endParaRP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17</a:t>
            </a:fld>
            <a:endParaRPr lang="en-US"/>
          </a:p>
        </p:txBody>
      </p:sp>
    </p:spTree>
    <p:extLst>
      <p:ext uri="{BB962C8B-B14F-4D97-AF65-F5344CB8AC3E}">
        <p14:creationId xmlns:p14="http://schemas.microsoft.com/office/powerpoint/2010/main" val="294723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Planning Grants - Declined</a:t>
            </a:r>
          </a:p>
        </p:txBody>
      </p:sp>
      <p:sp>
        <p:nvSpPr>
          <p:cNvPr id="3" name="Content Placeholder 2">
            <a:extLst>
              <a:ext uri="{FF2B5EF4-FFF2-40B4-BE49-F238E27FC236}">
                <a16:creationId xmlns:a16="http://schemas.microsoft.com/office/drawing/2014/main" id="{67056CC8-CE30-E31C-DE4E-429F46ADB1BD}"/>
              </a:ext>
            </a:extLst>
          </p:cNvPr>
          <p:cNvSpPr>
            <a:spLocks noGrp="1"/>
          </p:cNvSpPr>
          <p:nvPr>
            <p:ph sz="half" idx="1"/>
          </p:nvPr>
        </p:nvSpPr>
        <p:spPr>
          <a:xfrm>
            <a:off x="974643" y="1733107"/>
            <a:ext cx="10379157" cy="4433777"/>
          </a:xfrm>
        </p:spPr>
        <p:txBody>
          <a:bodyPr>
            <a:noAutofit/>
          </a:bodyPr>
          <a:lstStyle/>
          <a:p>
            <a:pPr fontAlgn="base"/>
            <a:r>
              <a:rPr lang="en-US" sz="2000" b="0" i="0" u="sng">
                <a:solidFill>
                  <a:srgbClr val="000000"/>
                </a:solidFill>
                <a:effectLst/>
                <a:latin typeface="Calibri" panose="020F0502020204030204" pitchFamily="34" charset="0"/>
              </a:rPr>
              <a:t>New College Institute</a:t>
            </a:r>
            <a:r>
              <a:rPr lang="en-US" sz="2000" b="0" i="0">
                <a:solidFill>
                  <a:srgbClr val="000000"/>
                </a:solidFill>
                <a:effectLst/>
                <a:latin typeface="Calibri" panose="020F0502020204030204" pitchFamily="34" charset="0"/>
              </a:rPr>
              <a:t> </a:t>
            </a:r>
            <a:r>
              <a:rPr lang="en-US" sz="2000" b="1" i="0">
                <a:solidFill>
                  <a:srgbClr val="000000"/>
                </a:solidFill>
                <a:effectLst/>
                <a:latin typeface="Calibri" panose="020F0502020204030204" pitchFamily="34" charset="0"/>
              </a:rPr>
              <a:t>Proposal: </a:t>
            </a:r>
            <a:r>
              <a:rPr lang="en-US" sz="2000" b="0" i="0">
                <a:solidFill>
                  <a:srgbClr val="000000"/>
                </a:solidFill>
                <a:effectLst/>
                <a:latin typeface="Calibri" panose="020F0502020204030204" pitchFamily="34" charset="0"/>
              </a:rPr>
              <a:t>NCI proposes the COLLABSCHOOL@NCI, a 6-12 STEM school with a focus on foundational computer science education for all students. Three or more career pathways will be planned through sequenced courses, culminating in industry credentials that can help students to be admitted into apprenticeship programs and/or count towards coursework at a community college.  </a:t>
            </a:r>
            <a:r>
              <a:rPr lang="en-US" sz="2000" b="1">
                <a:solidFill>
                  <a:srgbClr val="000000"/>
                </a:solidFill>
                <a:latin typeface="Calibri" panose="020F0502020204030204" pitchFamily="34" charset="0"/>
              </a:rPr>
              <a:t>Potential H</a:t>
            </a:r>
            <a:r>
              <a:rPr lang="en-US" sz="2000" b="1" i="0">
                <a:solidFill>
                  <a:srgbClr val="000000"/>
                </a:solidFill>
                <a:effectLst/>
                <a:latin typeface="Calibri" panose="020F0502020204030204" pitchFamily="34" charset="0"/>
              </a:rPr>
              <a:t>igher Education partners:</a:t>
            </a:r>
            <a:r>
              <a:rPr lang="en-US" sz="2000" b="0" i="0">
                <a:solidFill>
                  <a:srgbClr val="000000"/>
                </a:solidFill>
                <a:effectLst/>
                <a:latin typeface="Calibri" panose="020F0502020204030204" pitchFamily="34" charset="0"/>
              </a:rPr>
              <a:t> Radford University’s IMPACT Lab, the Virginia Tech </a:t>
            </a:r>
            <a:r>
              <a:rPr lang="en-US" sz="2000" b="0" i="0" err="1">
                <a:solidFill>
                  <a:srgbClr val="000000"/>
                </a:solidFill>
                <a:effectLst/>
                <a:latin typeface="Calibri" panose="020F0502020204030204" pitchFamily="34" charset="0"/>
              </a:rPr>
              <a:t>STEMbot</a:t>
            </a:r>
            <a:r>
              <a:rPr lang="en-US" sz="2000" b="0" i="0">
                <a:solidFill>
                  <a:srgbClr val="000000"/>
                </a:solidFill>
                <a:effectLst/>
                <a:latin typeface="Calibri" panose="020F0502020204030204" pitchFamily="34" charset="0"/>
              </a:rPr>
              <a:t> Research Initiative of the I-STEM Ed graduate program, Longwood University’s School of Education </a:t>
            </a:r>
            <a:r>
              <a:rPr lang="en-US" sz="2000" b="1">
                <a:solidFill>
                  <a:srgbClr val="000000"/>
                </a:solidFill>
                <a:latin typeface="Calibri" panose="020F0502020204030204" pitchFamily="34" charset="0"/>
              </a:rPr>
              <a:t>Potential n</a:t>
            </a:r>
            <a:r>
              <a:rPr lang="en-US" sz="2000" b="1" i="0">
                <a:solidFill>
                  <a:srgbClr val="000000"/>
                </a:solidFill>
                <a:effectLst/>
                <a:latin typeface="Calibri" panose="020F0502020204030204" pitchFamily="34" charset="0"/>
              </a:rPr>
              <a:t>onprofit partners:</a:t>
            </a:r>
            <a:r>
              <a:rPr lang="en-US" sz="2000" b="0" i="0">
                <a:solidFill>
                  <a:srgbClr val="000000"/>
                </a:solidFill>
                <a:effectLst/>
                <a:latin typeface="Calibri" panose="020F0502020204030204" pitchFamily="34" charset="0"/>
              </a:rPr>
              <a:t> </a:t>
            </a:r>
            <a:r>
              <a:rPr lang="en-US" sz="2000" b="0" i="0" err="1">
                <a:solidFill>
                  <a:srgbClr val="000000"/>
                </a:solidFill>
                <a:effectLst/>
                <a:latin typeface="Calibri" panose="020F0502020204030204" pitchFamily="34" charset="0"/>
              </a:rPr>
              <a:t>CodeVA</a:t>
            </a:r>
            <a:r>
              <a:rPr lang="en-US" sz="2000" b="0" i="0">
                <a:solidFill>
                  <a:srgbClr val="000000"/>
                </a:solidFill>
                <a:effectLst/>
                <a:latin typeface="Calibri" panose="020F0502020204030204" pitchFamily="34" charset="0"/>
              </a:rPr>
              <a:t> </a:t>
            </a:r>
            <a:r>
              <a:rPr lang="en-US" sz="2000" b="1">
                <a:solidFill>
                  <a:srgbClr val="000000"/>
                </a:solidFill>
                <a:latin typeface="Calibri" panose="020F0502020204030204" pitchFamily="34" charset="0"/>
              </a:rPr>
              <a:t>Potential in</a:t>
            </a:r>
            <a:r>
              <a:rPr lang="en-US" sz="2000" b="1" i="0">
                <a:solidFill>
                  <a:srgbClr val="000000"/>
                </a:solidFill>
                <a:effectLst/>
                <a:latin typeface="Calibri" panose="020F0502020204030204" pitchFamily="34" charset="0"/>
              </a:rPr>
              <a:t>dustry partners:</a:t>
            </a:r>
            <a:r>
              <a:rPr lang="en-US" sz="2000" b="0" i="0">
                <a:solidFill>
                  <a:srgbClr val="000000"/>
                </a:solidFill>
                <a:effectLst/>
                <a:latin typeface="Calibri" panose="020F0502020204030204" pitchFamily="34" charset="0"/>
              </a:rPr>
              <a:t> Eastman Chemical Co. </a:t>
            </a:r>
          </a:p>
          <a:p>
            <a:pPr fontAlgn="base"/>
            <a:endParaRPr lang="en-US" sz="1800">
              <a:ea typeface="Times New Roman" panose="02020603050405020304" pitchFamily="18" charset="0"/>
            </a:endParaRP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18</a:t>
            </a:fld>
            <a:endParaRPr lang="en-US"/>
          </a:p>
        </p:txBody>
      </p:sp>
    </p:spTree>
    <p:extLst>
      <p:ext uri="{BB962C8B-B14F-4D97-AF65-F5344CB8AC3E}">
        <p14:creationId xmlns:p14="http://schemas.microsoft.com/office/powerpoint/2010/main" val="365254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Planning Grants – Roll-up</a:t>
            </a: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19</a:t>
            </a:fld>
            <a:endParaRPr lang="en-US"/>
          </a:p>
        </p:txBody>
      </p:sp>
      <p:graphicFrame>
        <p:nvGraphicFramePr>
          <p:cNvPr id="12" name="Table 11">
            <a:extLst>
              <a:ext uri="{FF2B5EF4-FFF2-40B4-BE49-F238E27FC236}">
                <a16:creationId xmlns:a16="http://schemas.microsoft.com/office/drawing/2014/main" id="{662D04B8-689C-AEDF-4824-1ED1EFCC45B2}"/>
              </a:ext>
            </a:extLst>
          </p:cNvPr>
          <p:cNvGraphicFramePr>
            <a:graphicFrameLocks noGrp="1"/>
          </p:cNvGraphicFramePr>
          <p:nvPr>
            <p:extLst>
              <p:ext uri="{D42A27DB-BD31-4B8C-83A1-F6EECF244321}">
                <p14:modId xmlns:p14="http://schemas.microsoft.com/office/powerpoint/2010/main" val="3659063462"/>
              </p:ext>
            </p:extLst>
          </p:nvPr>
        </p:nvGraphicFramePr>
        <p:xfrm>
          <a:off x="657446" y="1766181"/>
          <a:ext cx="10793818" cy="4475429"/>
        </p:xfrm>
        <a:graphic>
          <a:graphicData uri="http://schemas.openxmlformats.org/drawingml/2006/table">
            <a:tbl>
              <a:tblPr/>
              <a:tblGrid>
                <a:gridCol w="1390113">
                  <a:extLst>
                    <a:ext uri="{9D8B030D-6E8A-4147-A177-3AD203B41FA5}">
                      <a16:colId xmlns:a16="http://schemas.microsoft.com/office/drawing/2014/main" val="3915505631"/>
                    </a:ext>
                  </a:extLst>
                </a:gridCol>
                <a:gridCol w="914533">
                  <a:extLst>
                    <a:ext uri="{9D8B030D-6E8A-4147-A177-3AD203B41FA5}">
                      <a16:colId xmlns:a16="http://schemas.microsoft.com/office/drawing/2014/main" val="3696848405"/>
                    </a:ext>
                  </a:extLst>
                </a:gridCol>
                <a:gridCol w="697532">
                  <a:extLst>
                    <a:ext uri="{9D8B030D-6E8A-4147-A177-3AD203B41FA5}">
                      <a16:colId xmlns:a16="http://schemas.microsoft.com/office/drawing/2014/main" val="1927052107"/>
                    </a:ext>
                  </a:extLst>
                </a:gridCol>
                <a:gridCol w="1296659">
                  <a:extLst>
                    <a:ext uri="{9D8B030D-6E8A-4147-A177-3AD203B41FA5}">
                      <a16:colId xmlns:a16="http://schemas.microsoft.com/office/drawing/2014/main" val="484752817"/>
                    </a:ext>
                  </a:extLst>
                </a:gridCol>
                <a:gridCol w="1390113">
                  <a:extLst>
                    <a:ext uri="{9D8B030D-6E8A-4147-A177-3AD203B41FA5}">
                      <a16:colId xmlns:a16="http://schemas.microsoft.com/office/drawing/2014/main" val="62014376"/>
                    </a:ext>
                  </a:extLst>
                </a:gridCol>
                <a:gridCol w="841076">
                  <a:extLst>
                    <a:ext uri="{9D8B030D-6E8A-4147-A177-3AD203B41FA5}">
                      <a16:colId xmlns:a16="http://schemas.microsoft.com/office/drawing/2014/main" val="2200733182"/>
                    </a:ext>
                  </a:extLst>
                </a:gridCol>
                <a:gridCol w="1927468">
                  <a:extLst>
                    <a:ext uri="{9D8B030D-6E8A-4147-A177-3AD203B41FA5}">
                      <a16:colId xmlns:a16="http://schemas.microsoft.com/office/drawing/2014/main" val="4093522588"/>
                    </a:ext>
                  </a:extLst>
                </a:gridCol>
                <a:gridCol w="2336324">
                  <a:extLst>
                    <a:ext uri="{9D8B030D-6E8A-4147-A177-3AD203B41FA5}">
                      <a16:colId xmlns:a16="http://schemas.microsoft.com/office/drawing/2014/main" val="1067257295"/>
                    </a:ext>
                  </a:extLst>
                </a:gridCol>
              </a:tblGrid>
              <a:tr h="543305">
                <a:tc>
                  <a:txBody>
                    <a:bodyPr/>
                    <a:lstStyle/>
                    <a:p>
                      <a:pPr algn="l" fontAlgn="ctr"/>
                      <a:r>
                        <a:rPr lang="en-US" sz="1100" b="1" i="0" u="none" strike="noStrike">
                          <a:solidFill>
                            <a:srgbClr val="000000"/>
                          </a:solidFill>
                          <a:effectLst/>
                          <a:latin typeface="Calibri" panose="020F0502020204030204" pitchFamily="34" charset="0"/>
                        </a:rPr>
                        <a:t>Name of Eligible Entity (Applicant/Awardee)</a:t>
                      </a:r>
                    </a:p>
                  </a:txBody>
                  <a:tcPr marL="5696" marR="5696" marT="5696" marB="4101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l" fontAlgn="ctr"/>
                      <a:r>
                        <a:rPr lang="en-US" sz="1100" b="1" i="0" u="none" strike="noStrike">
                          <a:solidFill>
                            <a:srgbClr val="000000"/>
                          </a:solidFill>
                          <a:effectLst/>
                          <a:latin typeface="Calibri" panose="020F0502020204030204" pitchFamily="34" charset="0"/>
                        </a:rPr>
                        <a:t>Status:</a:t>
                      </a:r>
                    </a:p>
                  </a:txBody>
                  <a:tcPr marL="5696" marR="5696" marT="5696" marB="410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Calibri" panose="020F0502020204030204" pitchFamily="34" charset="0"/>
                        </a:rPr>
                        <a:t>VDOE Supt's Region</a:t>
                      </a:r>
                    </a:p>
                  </a:txBody>
                  <a:tcPr marL="5696" marR="5696" marT="5696" marB="410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Calibri" panose="020F0502020204030204" pitchFamily="34" charset="0"/>
                        </a:rPr>
                        <a:t>GRADE LEVELS</a:t>
                      </a:r>
                    </a:p>
                  </a:txBody>
                  <a:tcPr marL="5696" marR="5696" marT="5696" marB="410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Calibri" panose="020F0502020204030204" pitchFamily="34" charset="0"/>
                        </a:rPr>
                        <a:t>LAB SCHOOL INDUSTRY/AREA OF FOCUS</a:t>
                      </a:r>
                    </a:p>
                  </a:txBody>
                  <a:tcPr marL="5696" marR="5696" marT="5696" marB="410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Calibri" panose="020F0502020204030204" pitchFamily="34" charset="0"/>
                        </a:rPr>
                        <a:t>Proposed Grade Levels for Lab School</a:t>
                      </a:r>
                    </a:p>
                  </a:txBody>
                  <a:tcPr marL="5696" marR="5696" marT="5696" marB="410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Calibri" panose="020F0502020204030204" pitchFamily="34" charset="0"/>
                        </a:rPr>
                        <a:t>Proposed Number of Students for Lab School</a:t>
                      </a:r>
                    </a:p>
                  </a:txBody>
                  <a:tcPr marL="5696" marR="5696" marT="5696" marB="410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l" fontAlgn="ctr"/>
                      <a:r>
                        <a:rPr lang="en-US" sz="1100" b="1" i="0" u="none" strike="noStrike">
                          <a:solidFill>
                            <a:srgbClr val="000000"/>
                          </a:solidFill>
                          <a:effectLst/>
                          <a:latin typeface="Calibri" panose="020F0502020204030204" pitchFamily="34" charset="0"/>
                        </a:rPr>
                        <a:t>K-12 Partner(s) School Division(s) </a:t>
                      </a:r>
                    </a:p>
                  </a:txBody>
                  <a:tcPr marL="5696" marR="5696" marT="5696" marB="41014"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extLst>
                  <a:ext uri="{0D108BD9-81ED-4DB2-BD59-A6C34878D82A}">
                    <a16:rowId xmlns:a16="http://schemas.microsoft.com/office/drawing/2014/main" val="3826593513"/>
                  </a:ext>
                </a:extLst>
              </a:tr>
              <a:tr h="543305">
                <a:tc>
                  <a:txBody>
                    <a:bodyPr/>
                    <a:lstStyle/>
                    <a:p>
                      <a:pPr algn="l" fontAlgn="ctr"/>
                      <a:r>
                        <a:rPr lang="en-US" sz="1100" b="0" i="0" u="none" strike="noStrike">
                          <a:solidFill>
                            <a:srgbClr val="222222"/>
                          </a:solidFill>
                          <a:effectLst/>
                          <a:latin typeface="Calibri" panose="020F0502020204030204" pitchFamily="34" charset="0"/>
                        </a:rPr>
                        <a:t>Central Virginia Community College</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Submitted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High School</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CTE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COLLEGE &amp; CAREER PATHWAYS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11-12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200 students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Amherst, Appomattox, Bedford, and Campbell County Public Schools and Lynchburg City Public Schools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13308756"/>
                  </a:ext>
                </a:extLst>
              </a:tr>
              <a:tr h="543305">
                <a:tc>
                  <a:txBody>
                    <a:bodyPr/>
                    <a:lstStyle/>
                    <a:p>
                      <a:pPr algn="l" fontAlgn="ctr"/>
                      <a:r>
                        <a:rPr lang="en-US" sz="1100" b="0" i="0" u="none" strike="noStrike">
                          <a:solidFill>
                            <a:srgbClr val="222222"/>
                          </a:solidFill>
                          <a:effectLst/>
                          <a:latin typeface="Calibri" panose="020F0502020204030204" pitchFamily="34" charset="0"/>
                        </a:rPr>
                        <a:t>Eastern Shore Community College</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All (PreK-12)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AEROSPACE INDUSTRY</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COLLEGE &amp; CAREER PATHWAYS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PreK-12 </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provided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Accomack County Public Schools and Northampton County Public Schools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49059042"/>
                  </a:ext>
                </a:extLst>
              </a:tr>
              <a:tr h="721439">
                <a:tc>
                  <a:txBody>
                    <a:bodyPr/>
                    <a:lstStyle/>
                    <a:p>
                      <a:pPr algn="l" fontAlgn="ctr"/>
                      <a:r>
                        <a:rPr lang="en-US" sz="1100" b="0" i="0" u="none" strike="noStrike">
                          <a:solidFill>
                            <a:srgbClr val="222222"/>
                          </a:solidFill>
                          <a:effectLst/>
                          <a:latin typeface="Calibri" panose="020F0502020204030204" pitchFamily="34" charset="0"/>
                        </a:rPr>
                        <a:t>Emory &amp; Henry College</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High School</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HEALTHCARE INDUSTRY CAREER PATHWAYS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10-12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Initial cohort: 32 students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Total future cohort: 96 students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Smyth County Public Schools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Also, Wythe County, Washington County, and the City of Bristol, and the A. Linwood Holton Governor’s School</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6498269"/>
                  </a:ext>
                </a:extLst>
              </a:tr>
              <a:tr h="1160686">
                <a:tc>
                  <a:txBody>
                    <a:bodyPr/>
                    <a:lstStyle/>
                    <a:p>
                      <a:pPr algn="l" fontAlgn="ctr"/>
                      <a:r>
                        <a:rPr lang="en-US" sz="1100" b="0" i="0" u="none" strike="noStrike">
                          <a:solidFill>
                            <a:srgbClr val="000000"/>
                          </a:solidFill>
                          <a:effectLst/>
                          <a:latin typeface="Calibri" panose="020F0502020204030204" pitchFamily="34" charset="0"/>
                        </a:rPr>
                        <a:t>George Mason University</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High School</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INFORMATION TECHNOLOGY PATHWAYS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ACCELERATED COLLEGE, ASSOCIATE DEGREE, CREDENTIALS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11-12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Initial cohort: 30 students in 11th grade and 30 students in 12th grade</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Total future cohort: Potential to expand to additional students and/or grade levels as the program develops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Fairfax County Public Schools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46410797"/>
                  </a:ext>
                </a:extLst>
              </a:tr>
              <a:tr h="846132">
                <a:tc>
                  <a:txBody>
                    <a:bodyPr/>
                    <a:lstStyle/>
                    <a:p>
                      <a:pPr algn="l" fontAlgn="ctr"/>
                      <a:r>
                        <a:rPr lang="en-US" sz="1100" b="0" i="0" u="none" strike="noStrike">
                          <a:solidFill>
                            <a:srgbClr val="222222"/>
                          </a:solidFill>
                          <a:effectLst/>
                          <a:latin typeface="Calibri" panose="020F0502020204030204" pitchFamily="34" charset="0"/>
                        </a:rPr>
                        <a:t>Germanna Community College</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All (PreK-12)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ACADEMIC LEARNING LOSS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TEACHER PREPARATION &amp; LICENSURE</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PreK-12 </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Initial cohort: 24 students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Total future cohort: Not provided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222222"/>
                          </a:solidFill>
                          <a:effectLst/>
                          <a:latin typeface="Calibri" panose="020F0502020204030204" pitchFamily="34" charset="0"/>
                        </a:rPr>
                        <a:t>Culpeper County Public Schools</a:t>
                      </a:r>
                      <a:br>
                        <a:rPr lang="en-US" sz="1100" b="0" i="0" u="none" strike="noStrike">
                          <a:solidFill>
                            <a:srgbClr val="222222"/>
                          </a:solidFill>
                          <a:effectLst/>
                          <a:latin typeface="Calibri" panose="020F0502020204030204" pitchFamily="34" charset="0"/>
                        </a:rPr>
                      </a:br>
                      <a:r>
                        <a:rPr lang="en-US" sz="1100" b="0" i="0" u="none" strike="noStrike">
                          <a:solidFill>
                            <a:srgbClr val="222222"/>
                          </a:solidFill>
                          <a:effectLst/>
                          <a:latin typeface="Calibri" panose="020F0502020204030204" pitchFamily="34" charset="0"/>
                        </a:rPr>
                        <a:t>Orange County Public Schools</a:t>
                      </a:r>
                      <a:br>
                        <a:rPr lang="en-US" sz="1100" b="0" i="0" u="none" strike="noStrike">
                          <a:solidFill>
                            <a:srgbClr val="222222"/>
                          </a:solidFill>
                          <a:effectLst/>
                          <a:latin typeface="Calibri" panose="020F0502020204030204" pitchFamily="34" charset="0"/>
                        </a:rPr>
                      </a:br>
                      <a:r>
                        <a:rPr lang="en-US" sz="1100" b="0" i="0" u="none" strike="noStrike">
                          <a:solidFill>
                            <a:srgbClr val="222222"/>
                          </a:solidFill>
                          <a:effectLst/>
                          <a:latin typeface="Calibri" panose="020F0502020204030204" pitchFamily="34" charset="0"/>
                        </a:rPr>
                        <a:t>Madison County Public Schools</a:t>
                      </a:r>
                      <a:br>
                        <a:rPr lang="en-US" sz="1100" b="0" i="0" u="none" strike="noStrike">
                          <a:solidFill>
                            <a:srgbClr val="222222"/>
                          </a:solidFill>
                          <a:effectLst/>
                          <a:latin typeface="Calibri" panose="020F0502020204030204" pitchFamily="34" charset="0"/>
                        </a:rPr>
                      </a:br>
                      <a:r>
                        <a:rPr lang="en-US" sz="1100" b="0" i="0" u="none" strike="noStrike">
                          <a:solidFill>
                            <a:srgbClr val="222222"/>
                          </a:solidFill>
                          <a:effectLst/>
                          <a:latin typeface="Calibri" panose="020F0502020204030204" pitchFamily="34" charset="0"/>
                        </a:rPr>
                        <a:t>Rappahannock County Public Schools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28746451"/>
                  </a:ext>
                </a:extLst>
              </a:tr>
            </a:tbl>
          </a:graphicData>
        </a:graphic>
      </p:graphicFrame>
    </p:spTree>
    <p:extLst>
      <p:ext uri="{BB962C8B-B14F-4D97-AF65-F5344CB8AC3E}">
        <p14:creationId xmlns:p14="http://schemas.microsoft.com/office/powerpoint/2010/main" val="146251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BF8A-F2A3-6A77-6DCA-924D85EDF774}"/>
              </a:ext>
            </a:extLst>
          </p:cNvPr>
          <p:cNvSpPr>
            <a:spLocks noGrp="1"/>
          </p:cNvSpPr>
          <p:nvPr>
            <p:ph type="title"/>
          </p:nvPr>
        </p:nvSpPr>
        <p:spPr/>
        <p:txBody>
          <a:bodyPr>
            <a:normAutofit/>
          </a:bodyPr>
          <a:lstStyle/>
          <a:p>
            <a:r>
              <a:rPr lang="en-US" sz="6000">
                <a:solidFill>
                  <a:srgbClr val="003C71"/>
                </a:solidFill>
                <a:latin typeface="+mj-lt"/>
              </a:rPr>
              <a:t>Lab Schools – </a:t>
            </a:r>
            <a:br>
              <a:rPr lang="en-US" sz="6000">
                <a:solidFill>
                  <a:srgbClr val="003C71"/>
                </a:solidFill>
                <a:latin typeface="+mj-lt"/>
              </a:rPr>
            </a:br>
            <a:r>
              <a:rPr lang="en-US" sz="6000">
                <a:solidFill>
                  <a:srgbClr val="003C71"/>
                </a:solidFill>
                <a:latin typeface="+mj-lt"/>
              </a:rPr>
              <a:t>Website &amp; Updates</a:t>
            </a:r>
            <a:endParaRPr lang="en-US">
              <a:solidFill>
                <a:srgbClr val="003C71"/>
              </a:solidFill>
            </a:endParaRPr>
          </a:p>
        </p:txBody>
      </p:sp>
      <p:sp>
        <p:nvSpPr>
          <p:cNvPr id="3" name="Text Placeholder 2">
            <a:extLst>
              <a:ext uri="{FF2B5EF4-FFF2-40B4-BE49-F238E27FC236}">
                <a16:creationId xmlns:a16="http://schemas.microsoft.com/office/drawing/2014/main" id="{40FFDC76-CE2C-549E-DA88-0F54A4AF336D}"/>
              </a:ext>
            </a:extLst>
          </p:cNvPr>
          <p:cNvSpPr>
            <a:spLocks noGrp="1"/>
          </p:cNvSpPr>
          <p:nvPr>
            <p:ph type="body" idx="1"/>
          </p:nvPr>
        </p:nvSpPr>
        <p:spPr/>
        <p:txBody>
          <a:bodyPr>
            <a:normAutofit/>
          </a:bodyPr>
          <a:lstStyle/>
          <a:p>
            <a:r>
              <a:rPr lang="en-US" sz="3200" i="1"/>
              <a:t>Interactive and Superintendent’s Region Map of Applications to date, awards, and pipeline</a:t>
            </a:r>
          </a:p>
        </p:txBody>
      </p:sp>
      <p:sp>
        <p:nvSpPr>
          <p:cNvPr id="4" name="Slide Number Placeholder 3">
            <a:extLst>
              <a:ext uri="{FF2B5EF4-FFF2-40B4-BE49-F238E27FC236}">
                <a16:creationId xmlns:a16="http://schemas.microsoft.com/office/drawing/2014/main" id="{A8C1D20A-DD95-B136-7A0B-2D955011D416}"/>
              </a:ext>
            </a:extLst>
          </p:cNvPr>
          <p:cNvSpPr>
            <a:spLocks noGrp="1"/>
          </p:cNvSpPr>
          <p:nvPr>
            <p:ph type="sldNum" sz="quarter" idx="12"/>
          </p:nvPr>
        </p:nvSpPr>
        <p:spPr/>
        <p:txBody>
          <a:bodyPr/>
          <a:lstStyle/>
          <a:p>
            <a:fld id="{B2102BAA-C61A-4A39-BDF1-4340D572B82C}" type="slidenum">
              <a:rPr lang="en-US" smtClean="0"/>
              <a:t>2</a:t>
            </a:fld>
            <a:endParaRPr lang="en-US"/>
          </a:p>
        </p:txBody>
      </p:sp>
    </p:spTree>
    <p:extLst>
      <p:ext uri="{BB962C8B-B14F-4D97-AF65-F5344CB8AC3E}">
        <p14:creationId xmlns:p14="http://schemas.microsoft.com/office/powerpoint/2010/main" val="1535970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Planning Grants – Roll-up</a:t>
            </a: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20</a:t>
            </a:fld>
            <a:endParaRPr lang="en-US"/>
          </a:p>
        </p:txBody>
      </p:sp>
      <p:graphicFrame>
        <p:nvGraphicFramePr>
          <p:cNvPr id="4" name="Table 3">
            <a:extLst>
              <a:ext uri="{FF2B5EF4-FFF2-40B4-BE49-F238E27FC236}">
                <a16:creationId xmlns:a16="http://schemas.microsoft.com/office/drawing/2014/main" id="{B889738D-0C13-16A1-1EF2-111D6E8882EA}"/>
              </a:ext>
            </a:extLst>
          </p:cNvPr>
          <p:cNvGraphicFramePr>
            <a:graphicFrameLocks noGrp="1"/>
          </p:cNvGraphicFramePr>
          <p:nvPr>
            <p:extLst>
              <p:ext uri="{D42A27DB-BD31-4B8C-83A1-F6EECF244321}">
                <p14:modId xmlns:p14="http://schemas.microsoft.com/office/powerpoint/2010/main" val="1579993038"/>
              </p:ext>
            </p:extLst>
          </p:nvPr>
        </p:nvGraphicFramePr>
        <p:xfrm>
          <a:off x="829340" y="1520457"/>
          <a:ext cx="10065089" cy="5176285"/>
        </p:xfrm>
        <a:graphic>
          <a:graphicData uri="http://schemas.openxmlformats.org/drawingml/2006/table">
            <a:tbl>
              <a:tblPr/>
              <a:tblGrid>
                <a:gridCol w="1296261">
                  <a:extLst>
                    <a:ext uri="{9D8B030D-6E8A-4147-A177-3AD203B41FA5}">
                      <a16:colId xmlns:a16="http://schemas.microsoft.com/office/drawing/2014/main" val="4046501016"/>
                    </a:ext>
                  </a:extLst>
                </a:gridCol>
                <a:gridCol w="855525">
                  <a:extLst>
                    <a:ext uri="{9D8B030D-6E8A-4147-A177-3AD203B41FA5}">
                      <a16:colId xmlns:a16="http://schemas.microsoft.com/office/drawing/2014/main" val="3879519631"/>
                    </a:ext>
                  </a:extLst>
                </a:gridCol>
                <a:gridCol w="647703">
                  <a:extLst>
                    <a:ext uri="{9D8B030D-6E8A-4147-A177-3AD203B41FA5}">
                      <a16:colId xmlns:a16="http://schemas.microsoft.com/office/drawing/2014/main" val="507493428"/>
                    </a:ext>
                  </a:extLst>
                </a:gridCol>
                <a:gridCol w="1209118">
                  <a:extLst>
                    <a:ext uri="{9D8B030D-6E8A-4147-A177-3AD203B41FA5}">
                      <a16:colId xmlns:a16="http://schemas.microsoft.com/office/drawing/2014/main" val="256576316"/>
                    </a:ext>
                  </a:extLst>
                </a:gridCol>
                <a:gridCol w="1296261">
                  <a:extLst>
                    <a:ext uri="{9D8B030D-6E8A-4147-A177-3AD203B41FA5}">
                      <a16:colId xmlns:a16="http://schemas.microsoft.com/office/drawing/2014/main" val="3511986620"/>
                    </a:ext>
                  </a:extLst>
                </a:gridCol>
                <a:gridCol w="784293">
                  <a:extLst>
                    <a:ext uri="{9D8B030D-6E8A-4147-A177-3AD203B41FA5}">
                      <a16:colId xmlns:a16="http://schemas.microsoft.com/office/drawing/2014/main" val="1482084607"/>
                    </a:ext>
                  </a:extLst>
                </a:gridCol>
                <a:gridCol w="1797337">
                  <a:extLst>
                    <a:ext uri="{9D8B030D-6E8A-4147-A177-3AD203B41FA5}">
                      <a16:colId xmlns:a16="http://schemas.microsoft.com/office/drawing/2014/main" val="1789887881"/>
                    </a:ext>
                  </a:extLst>
                </a:gridCol>
                <a:gridCol w="2178591">
                  <a:extLst>
                    <a:ext uri="{9D8B030D-6E8A-4147-A177-3AD203B41FA5}">
                      <a16:colId xmlns:a16="http://schemas.microsoft.com/office/drawing/2014/main" val="2102128139"/>
                    </a:ext>
                  </a:extLst>
                </a:gridCol>
              </a:tblGrid>
              <a:tr h="348858">
                <a:tc>
                  <a:txBody>
                    <a:bodyPr/>
                    <a:lstStyle/>
                    <a:p>
                      <a:pPr algn="l" fontAlgn="ctr"/>
                      <a:r>
                        <a:rPr lang="en-US" sz="1050" b="0" i="0" u="none" strike="noStrike">
                          <a:solidFill>
                            <a:srgbClr val="000000"/>
                          </a:solidFill>
                          <a:effectLst/>
                          <a:latin typeface="Calibri" panose="020F0502020204030204" pitchFamily="34" charset="0"/>
                        </a:rPr>
                        <a:t>Hampton University</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Calibri" panose="020F0502020204030204" pitchFamily="34" charset="0"/>
                        </a:rPr>
                        <a:t>Planning Grant App Submitted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Elementary (K-5)</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ARTS, INCLUDING DIGITAL</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K-5</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300 students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Calibri" panose="020F0502020204030204" pitchFamily="34" charset="0"/>
                        </a:rPr>
                        <a:t>Hampton City Schools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7780577"/>
                  </a:ext>
                </a:extLst>
              </a:tr>
              <a:tr h="673498">
                <a:tc>
                  <a:txBody>
                    <a:bodyPr/>
                    <a:lstStyle/>
                    <a:p>
                      <a:pPr algn="l" fontAlgn="ctr"/>
                      <a:r>
                        <a:rPr lang="en-US" sz="1050" b="0" i="0" u="none" strike="noStrike">
                          <a:solidFill>
                            <a:srgbClr val="000000"/>
                          </a:solidFill>
                          <a:effectLst/>
                          <a:latin typeface="Calibri" panose="020F0502020204030204" pitchFamily="34" charset="0"/>
                        </a:rPr>
                        <a:t>James Madison University</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Calibri" panose="020F0502020204030204" pitchFamily="34" charset="0"/>
                        </a:rPr>
                        <a:t>Lab School Application Submitted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High School</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INTERDISCIPLINARY </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 COLLEGE &amp; CAREER PATHWAYS, WITH TEACHER PREPARATION</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9-12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Initial cohort: 100 Freshmen and 100 Sophomores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Future total cohort: 400 students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Augusta, Harrisonburg, Page, Rockingham, Shenandoah, Staunton, and Waynesboro County Public Schools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60723110"/>
                  </a:ext>
                </a:extLst>
              </a:tr>
              <a:tr h="848108">
                <a:tc>
                  <a:txBody>
                    <a:bodyPr/>
                    <a:lstStyle/>
                    <a:p>
                      <a:pPr algn="l" fontAlgn="ctr"/>
                      <a:r>
                        <a:rPr lang="en-US" sz="1050" b="0" i="0" u="none" strike="noStrike">
                          <a:solidFill>
                            <a:srgbClr val="000000"/>
                          </a:solidFill>
                          <a:effectLst/>
                          <a:latin typeface="Calibri" panose="020F0502020204030204" pitchFamily="34" charset="0"/>
                        </a:rPr>
                        <a:t>Mountain Gateway Community College</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Calibri" panose="020F0502020204030204" pitchFamily="34" charset="0"/>
                        </a:rPr>
                        <a:t>Planning Grant App Approved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High School</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INFORMATION TECHNOLOGY &amp; CYBERSECURITY PATHWAYS </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 CERTIFICATIONS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10-12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Not provided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Alleghany, Bath, Botetourt, and Rockbridge County Public Schools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51832835"/>
                  </a:ext>
                </a:extLst>
              </a:tr>
              <a:tr h="484199">
                <a:tc>
                  <a:txBody>
                    <a:bodyPr/>
                    <a:lstStyle/>
                    <a:p>
                      <a:pPr algn="l" fontAlgn="ctr"/>
                      <a:r>
                        <a:rPr lang="en-US" sz="1050" b="0" i="0" u="none" strike="noStrike">
                          <a:solidFill>
                            <a:srgbClr val="222222"/>
                          </a:solidFill>
                          <a:effectLst/>
                          <a:latin typeface="Calibri" panose="020F0502020204030204" pitchFamily="34" charset="0"/>
                        </a:rPr>
                        <a:t>New College Institute</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Calibri" panose="020F0502020204030204" pitchFamily="34" charset="0"/>
                        </a:rPr>
                        <a:t>Planning Grant App Not Approved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All (K-12)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INTEGRATIVE STEM &amp; EXPERIENTIAL LEARNING</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K-12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Not provided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Franklin County Public Schools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56896942"/>
                  </a:ext>
                </a:extLst>
              </a:tr>
              <a:tr h="914627">
                <a:tc>
                  <a:txBody>
                    <a:bodyPr/>
                    <a:lstStyle/>
                    <a:p>
                      <a:pPr algn="l" fontAlgn="ctr"/>
                      <a:r>
                        <a:rPr lang="en-US" sz="1050" b="0" i="0" u="none" strike="noStrike">
                          <a:solidFill>
                            <a:srgbClr val="000000"/>
                          </a:solidFill>
                          <a:effectLst/>
                          <a:latin typeface="Calibri" panose="020F0502020204030204" pitchFamily="34" charset="0"/>
                        </a:rPr>
                        <a:t>Norfolk State University</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Calibri" panose="020F0502020204030204" pitchFamily="34" charset="0"/>
                        </a:rPr>
                        <a:t>Planning Grant App Approved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Elementary (PreK-2)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READING FOR STEAM GIFTED </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 IN-SERVICE TEACHER TRAINING</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PreK-2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Not Provided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Support from, though not partnering directly with, Norfolk Public Schools, Chesapeake City Schools, Suffolk Public Schools, Newport News Public Schools, and Hampton City Schools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79413265"/>
                  </a:ext>
                </a:extLst>
              </a:tr>
              <a:tr h="1014404">
                <a:tc>
                  <a:txBody>
                    <a:bodyPr/>
                    <a:lstStyle/>
                    <a:p>
                      <a:pPr algn="l" fontAlgn="ctr"/>
                      <a:r>
                        <a:rPr lang="en-US" sz="1050" b="0" i="0" u="none" strike="noStrike">
                          <a:solidFill>
                            <a:srgbClr val="000000"/>
                          </a:solidFill>
                          <a:effectLst/>
                          <a:latin typeface="Calibri" panose="020F0502020204030204" pitchFamily="34" charset="0"/>
                        </a:rPr>
                        <a:t>Old Dominion University</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Calibri" panose="020F0502020204030204" pitchFamily="34" charset="0"/>
                        </a:rPr>
                        <a:t>Planning Grant App Approved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High School</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MARITIME INDUSTRY</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 COLLEGE &amp; CAREER PATHWAYS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&amp; IN-SERVICE TEACHER TRAINING </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9-12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Initial cohort: Pilot group of 100 students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Future cohort: Gradually move to increase to a full high school program of 100 students per level in grades 9-12; 400 students total.</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Newport News Public Schools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277956178"/>
                  </a:ext>
                </a:extLst>
              </a:tr>
              <a:tr h="507202">
                <a:tc>
                  <a:txBody>
                    <a:bodyPr/>
                    <a:lstStyle/>
                    <a:p>
                      <a:pPr algn="l" fontAlgn="ctr"/>
                      <a:r>
                        <a:rPr lang="en-US" sz="1050" b="0" i="0" u="none" strike="noStrike">
                          <a:solidFill>
                            <a:srgbClr val="000000"/>
                          </a:solidFill>
                          <a:effectLst/>
                          <a:latin typeface="Calibri" panose="020F0502020204030204" pitchFamily="34" charset="0"/>
                        </a:rPr>
                        <a:t>Old Dominion University</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Calibri" panose="020F0502020204030204" pitchFamily="34" charset="0"/>
                        </a:rPr>
                        <a:t>Planning Grant App Approved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Middle School</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COMPUTER SCIENCE IB</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 COLLEGE &amp; CAREER PATHWAYS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050" b="0" i="0" u="none" strike="noStrike">
                          <a:solidFill>
                            <a:srgbClr val="000000"/>
                          </a:solidFill>
                          <a:effectLst/>
                          <a:latin typeface="Calibri" panose="020F0502020204030204" pitchFamily="34" charset="0"/>
                        </a:rPr>
                        <a:t>6-8</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Not provided</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Chesapeake City Public Schools</a:t>
                      </a:r>
                    </a:p>
                  </a:txBody>
                  <a:tcPr marL="5199" marR="5199" marT="5199" marB="374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41185471"/>
                  </a:ext>
                </a:extLst>
              </a:tr>
            </a:tbl>
          </a:graphicData>
        </a:graphic>
      </p:graphicFrame>
    </p:spTree>
    <p:extLst>
      <p:ext uri="{BB962C8B-B14F-4D97-AF65-F5344CB8AC3E}">
        <p14:creationId xmlns:p14="http://schemas.microsoft.com/office/powerpoint/2010/main" val="1064366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Planning Grants – Roll-up</a:t>
            </a: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21</a:t>
            </a:fld>
            <a:endParaRPr lang="en-US"/>
          </a:p>
        </p:txBody>
      </p:sp>
      <p:graphicFrame>
        <p:nvGraphicFramePr>
          <p:cNvPr id="6" name="Table 5">
            <a:extLst>
              <a:ext uri="{FF2B5EF4-FFF2-40B4-BE49-F238E27FC236}">
                <a16:creationId xmlns:a16="http://schemas.microsoft.com/office/drawing/2014/main" id="{177A44D8-FA41-BB6B-2054-5D6F4ECF8F9F}"/>
              </a:ext>
            </a:extLst>
          </p:cNvPr>
          <p:cNvGraphicFramePr>
            <a:graphicFrameLocks noGrp="1"/>
          </p:cNvGraphicFramePr>
          <p:nvPr>
            <p:extLst>
              <p:ext uri="{D42A27DB-BD31-4B8C-83A1-F6EECF244321}">
                <p14:modId xmlns:p14="http://schemas.microsoft.com/office/powerpoint/2010/main" val="2463384541"/>
              </p:ext>
            </p:extLst>
          </p:nvPr>
        </p:nvGraphicFramePr>
        <p:xfrm>
          <a:off x="521050" y="1524893"/>
          <a:ext cx="10334792" cy="4831456"/>
        </p:xfrm>
        <a:graphic>
          <a:graphicData uri="http://schemas.openxmlformats.org/drawingml/2006/table">
            <a:tbl>
              <a:tblPr/>
              <a:tblGrid>
                <a:gridCol w="1330995">
                  <a:extLst>
                    <a:ext uri="{9D8B030D-6E8A-4147-A177-3AD203B41FA5}">
                      <a16:colId xmlns:a16="http://schemas.microsoft.com/office/drawing/2014/main" val="3187871901"/>
                    </a:ext>
                  </a:extLst>
                </a:gridCol>
                <a:gridCol w="995451">
                  <a:extLst>
                    <a:ext uri="{9D8B030D-6E8A-4147-A177-3AD203B41FA5}">
                      <a16:colId xmlns:a16="http://schemas.microsoft.com/office/drawing/2014/main" val="2934858884"/>
                    </a:ext>
                  </a:extLst>
                </a:gridCol>
                <a:gridCol w="548058">
                  <a:extLst>
                    <a:ext uri="{9D8B030D-6E8A-4147-A177-3AD203B41FA5}">
                      <a16:colId xmlns:a16="http://schemas.microsoft.com/office/drawing/2014/main" val="513977780"/>
                    </a:ext>
                  </a:extLst>
                </a:gridCol>
                <a:gridCol w="1241517">
                  <a:extLst>
                    <a:ext uri="{9D8B030D-6E8A-4147-A177-3AD203B41FA5}">
                      <a16:colId xmlns:a16="http://schemas.microsoft.com/office/drawing/2014/main" val="3148796210"/>
                    </a:ext>
                  </a:extLst>
                </a:gridCol>
                <a:gridCol w="1330995">
                  <a:extLst>
                    <a:ext uri="{9D8B030D-6E8A-4147-A177-3AD203B41FA5}">
                      <a16:colId xmlns:a16="http://schemas.microsoft.com/office/drawing/2014/main" val="2473348589"/>
                    </a:ext>
                  </a:extLst>
                </a:gridCol>
                <a:gridCol w="805308">
                  <a:extLst>
                    <a:ext uri="{9D8B030D-6E8A-4147-A177-3AD203B41FA5}">
                      <a16:colId xmlns:a16="http://schemas.microsoft.com/office/drawing/2014/main" val="676551587"/>
                    </a:ext>
                  </a:extLst>
                </a:gridCol>
                <a:gridCol w="1845499">
                  <a:extLst>
                    <a:ext uri="{9D8B030D-6E8A-4147-A177-3AD203B41FA5}">
                      <a16:colId xmlns:a16="http://schemas.microsoft.com/office/drawing/2014/main" val="2137756938"/>
                    </a:ext>
                  </a:extLst>
                </a:gridCol>
                <a:gridCol w="2236969">
                  <a:extLst>
                    <a:ext uri="{9D8B030D-6E8A-4147-A177-3AD203B41FA5}">
                      <a16:colId xmlns:a16="http://schemas.microsoft.com/office/drawing/2014/main" val="4278722787"/>
                    </a:ext>
                  </a:extLst>
                </a:gridCol>
              </a:tblGrid>
              <a:tr h="1411290">
                <a:tc>
                  <a:txBody>
                    <a:bodyPr/>
                    <a:lstStyle/>
                    <a:p>
                      <a:pPr algn="l" fontAlgn="ctr"/>
                      <a:r>
                        <a:rPr lang="en-US" sz="1100" b="0" i="0" u="none" strike="noStrike">
                          <a:solidFill>
                            <a:srgbClr val="000000"/>
                          </a:solidFill>
                          <a:effectLst/>
                          <a:latin typeface="Calibri" panose="020F0502020204030204" pitchFamily="34" charset="0"/>
                        </a:rPr>
                        <a:t>Piedmont Virginia Community College</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High School</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HIGH SCHOOL: ADVANCED MANUFACTURING &amp; IT</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COLLEGE &amp; CAREER PATHWAYS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DUAL ENROLLMENT</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11-12</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80 students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panose="020F0502020204030204" pitchFamily="34" charset="0"/>
                        </a:rPr>
                        <a:t>Potential partnering school divisions: Albemarle County Public Schools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Charlottesville City Schools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Louisa County Public Schools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Fluvanna County Public Schools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Greene County Public Schools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Nelson County Public Schools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Buckingham County Public Schools</a:t>
                      </a:r>
                    </a:p>
                  </a:txBody>
                  <a:tcPr marL="4796" marR="4796" marT="4796" marB="3453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73825844"/>
                  </a:ext>
                </a:extLst>
              </a:tr>
              <a:tr h="897830">
                <a:tc>
                  <a:txBody>
                    <a:bodyPr/>
                    <a:lstStyle/>
                    <a:p>
                      <a:pPr algn="l" fontAlgn="ctr"/>
                      <a:r>
                        <a:rPr lang="en-US" sz="1100" b="0" i="0" u="none" strike="noStrike">
                          <a:solidFill>
                            <a:srgbClr val="000000"/>
                          </a:solidFill>
                          <a:effectLst/>
                          <a:latin typeface="Calibri" panose="020F0502020204030204" pitchFamily="34" charset="0"/>
                        </a:rPr>
                        <a:t>Roanoke College</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Submitted</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High School</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HIGH SCHOOL: EDUCATION, STEM &amp; COMMUNICATIONS COLLEGE &amp; CAREER PATHWAYS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9-12</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25 students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Salem City Schools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51059197"/>
                  </a:ext>
                </a:extLst>
              </a:tr>
              <a:tr h="555523">
                <a:tc>
                  <a:txBody>
                    <a:bodyPr/>
                    <a:lstStyle/>
                    <a:p>
                      <a:pPr algn="l" fontAlgn="ctr"/>
                      <a:r>
                        <a:rPr lang="en-US" sz="1100" b="0" i="0" u="none" strike="noStrike">
                          <a:solidFill>
                            <a:srgbClr val="000000"/>
                          </a:solidFill>
                          <a:effectLst/>
                          <a:latin typeface="Calibri" panose="020F0502020204030204" pitchFamily="34" charset="0"/>
                        </a:rPr>
                        <a:t>Southside Virginia Community College</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Lab School Application Submitted</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High School</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CAREER LITERACY PATHWAYS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9-12</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provided</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Mecklenburg County Public Schools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99436119"/>
                  </a:ext>
                </a:extLst>
              </a:tr>
              <a:tr h="897830">
                <a:tc>
                  <a:txBody>
                    <a:bodyPr/>
                    <a:lstStyle/>
                    <a:p>
                      <a:pPr algn="l" fontAlgn="ctr"/>
                      <a:r>
                        <a:rPr lang="en-US" sz="1100" b="0" i="0" u="none" strike="noStrike">
                          <a:solidFill>
                            <a:srgbClr val="000000"/>
                          </a:solidFill>
                          <a:effectLst/>
                          <a:latin typeface="Calibri" panose="020F0502020204030204" pitchFamily="34" charset="0"/>
                        </a:rPr>
                        <a:t>Tidewater Community College</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Submitted</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PreK</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KINDERGARTEN READINESS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PRE-SERVICE</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&amp; IN-SERVICE TEACHER TRAINING </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PreK</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 students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Portsmouth Public Schools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94941970"/>
                  </a:ext>
                </a:extLst>
              </a:tr>
              <a:tr h="1068983">
                <a:tc>
                  <a:txBody>
                    <a:bodyPr/>
                    <a:lstStyle/>
                    <a:p>
                      <a:pPr algn="l" fontAlgn="ctr"/>
                      <a:r>
                        <a:rPr lang="en-US" sz="1100" b="0" i="0" u="none" strike="noStrike">
                          <a:solidFill>
                            <a:srgbClr val="222222"/>
                          </a:solidFill>
                          <a:effectLst/>
                          <a:latin typeface="Calibri" panose="020F0502020204030204" pitchFamily="34" charset="0"/>
                        </a:rPr>
                        <a:t>University of Lynchburg</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Elementary (K-5)</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EARLY LITERACY &amp; SCIENCE OF READING </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Beginning with grades K-1, adding grade levels up to 5th grade</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140 students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222222"/>
                          </a:solidFill>
                          <a:effectLst/>
                          <a:latin typeface="Calibri" panose="020F0502020204030204" pitchFamily="34" charset="0"/>
                        </a:rPr>
                        <a:t>Lynchburg City Public Schools</a:t>
                      </a:r>
                    </a:p>
                  </a:txBody>
                  <a:tcPr marL="4796" marR="4796" marT="4796" marB="34531"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39536577"/>
                  </a:ext>
                </a:extLst>
              </a:tr>
            </a:tbl>
          </a:graphicData>
        </a:graphic>
      </p:graphicFrame>
    </p:spTree>
    <p:extLst>
      <p:ext uri="{BB962C8B-B14F-4D97-AF65-F5344CB8AC3E}">
        <p14:creationId xmlns:p14="http://schemas.microsoft.com/office/powerpoint/2010/main" val="2823254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Planning Grants – Roll-up</a:t>
            </a: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22</a:t>
            </a:fld>
            <a:endParaRPr lang="en-US"/>
          </a:p>
        </p:txBody>
      </p:sp>
      <p:graphicFrame>
        <p:nvGraphicFramePr>
          <p:cNvPr id="4" name="Table 3">
            <a:extLst>
              <a:ext uri="{FF2B5EF4-FFF2-40B4-BE49-F238E27FC236}">
                <a16:creationId xmlns:a16="http://schemas.microsoft.com/office/drawing/2014/main" id="{7A32C71F-3A72-C1FB-ED77-195813686B05}"/>
              </a:ext>
            </a:extLst>
          </p:cNvPr>
          <p:cNvGraphicFramePr>
            <a:graphicFrameLocks noGrp="1"/>
          </p:cNvGraphicFramePr>
          <p:nvPr>
            <p:extLst>
              <p:ext uri="{D42A27DB-BD31-4B8C-83A1-F6EECF244321}">
                <p14:modId xmlns:p14="http://schemas.microsoft.com/office/powerpoint/2010/main" val="3622575342"/>
              </p:ext>
            </p:extLst>
          </p:nvPr>
        </p:nvGraphicFramePr>
        <p:xfrm>
          <a:off x="508591" y="1932046"/>
          <a:ext cx="10515601" cy="3299565"/>
        </p:xfrm>
        <a:graphic>
          <a:graphicData uri="http://schemas.openxmlformats.org/drawingml/2006/table">
            <a:tbl>
              <a:tblPr/>
              <a:tblGrid>
                <a:gridCol w="1354282">
                  <a:extLst>
                    <a:ext uri="{9D8B030D-6E8A-4147-A177-3AD203B41FA5}">
                      <a16:colId xmlns:a16="http://schemas.microsoft.com/office/drawing/2014/main" val="2216243280"/>
                    </a:ext>
                  </a:extLst>
                </a:gridCol>
                <a:gridCol w="880327">
                  <a:extLst>
                    <a:ext uri="{9D8B030D-6E8A-4147-A177-3AD203B41FA5}">
                      <a16:colId xmlns:a16="http://schemas.microsoft.com/office/drawing/2014/main" val="832949198"/>
                    </a:ext>
                  </a:extLst>
                </a:gridCol>
                <a:gridCol w="690186">
                  <a:extLst>
                    <a:ext uri="{9D8B030D-6E8A-4147-A177-3AD203B41FA5}">
                      <a16:colId xmlns:a16="http://schemas.microsoft.com/office/drawing/2014/main" val="3209447337"/>
                    </a:ext>
                  </a:extLst>
                </a:gridCol>
                <a:gridCol w="1263237">
                  <a:extLst>
                    <a:ext uri="{9D8B030D-6E8A-4147-A177-3AD203B41FA5}">
                      <a16:colId xmlns:a16="http://schemas.microsoft.com/office/drawing/2014/main" val="2643897745"/>
                    </a:ext>
                  </a:extLst>
                </a:gridCol>
                <a:gridCol w="1354282">
                  <a:extLst>
                    <a:ext uri="{9D8B030D-6E8A-4147-A177-3AD203B41FA5}">
                      <a16:colId xmlns:a16="http://schemas.microsoft.com/office/drawing/2014/main" val="3584922836"/>
                    </a:ext>
                  </a:extLst>
                </a:gridCol>
                <a:gridCol w="819397">
                  <a:extLst>
                    <a:ext uri="{9D8B030D-6E8A-4147-A177-3AD203B41FA5}">
                      <a16:colId xmlns:a16="http://schemas.microsoft.com/office/drawing/2014/main" val="3739986365"/>
                    </a:ext>
                  </a:extLst>
                </a:gridCol>
                <a:gridCol w="1877786">
                  <a:extLst>
                    <a:ext uri="{9D8B030D-6E8A-4147-A177-3AD203B41FA5}">
                      <a16:colId xmlns:a16="http://schemas.microsoft.com/office/drawing/2014/main" val="3364900449"/>
                    </a:ext>
                  </a:extLst>
                </a:gridCol>
                <a:gridCol w="2276104">
                  <a:extLst>
                    <a:ext uri="{9D8B030D-6E8A-4147-A177-3AD203B41FA5}">
                      <a16:colId xmlns:a16="http://schemas.microsoft.com/office/drawing/2014/main" val="3535063939"/>
                    </a:ext>
                  </a:extLst>
                </a:gridCol>
              </a:tblGrid>
              <a:tr h="648253">
                <a:tc>
                  <a:txBody>
                    <a:bodyPr/>
                    <a:lstStyle/>
                    <a:p>
                      <a:pPr algn="l" fontAlgn="ctr"/>
                      <a:r>
                        <a:rPr lang="en-US" sz="1100" b="0" i="0" u="none" strike="noStrike">
                          <a:solidFill>
                            <a:srgbClr val="000000"/>
                          </a:solidFill>
                          <a:effectLst/>
                          <a:latin typeface="Calibri" panose="020F0502020204030204" pitchFamily="34" charset="0"/>
                        </a:rPr>
                        <a:t>University of Mary Washington</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High School</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COMPUTER &amp; DATA SCIENCE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COLLEGE &amp; CAREER PATHWAYS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9-12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400 students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Stafford County Public Schools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3835199"/>
                  </a:ext>
                </a:extLst>
              </a:tr>
              <a:tr h="598125">
                <a:tc>
                  <a:txBody>
                    <a:bodyPr/>
                    <a:lstStyle/>
                    <a:p>
                      <a:pPr algn="l" fontAlgn="ctr"/>
                      <a:r>
                        <a:rPr lang="en-US" sz="1100" b="0" i="0" u="none" strike="noStrike">
                          <a:solidFill>
                            <a:srgbClr val="222222"/>
                          </a:solidFill>
                          <a:effectLst/>
                          <a:latin typeface="Calibri" panose="020F0502020204030204" pitchFamily="34" charset="0"/>
                        </a:rPr>
                        <a:t>University of Virginia</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Middle School</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STEM &amp; COMPUTER SCIENCE</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7-8</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599 students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222222"/>
                          </a:solidFill>
                          <a:effectLst/>
                          <a:latin typeface="Calibri" panose="020F0502020204030204" pitchFamily="34" charset="0"/>
                        </a:rPr>
                        <a:t>Charlottesville City Schools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49747199"/>
                  </a:ext>
                </a:extLst>
              </a:tr>
              <a:tr h="692116">
                <a:tc>
                  <a:txBody>
                    <a:bodyPr/>
                    <a:lstStyle/>
                    <a:p>
                      <a:pPr algn="l" fontAlgn="ctr"/>
                      <a:r>
                        <a:rPr lang="en-US" sz="1100" b="0" i="0" u="none" strike="noStrike">
                          <a:solidFill>
                            <a:srgbClr val="000000"/>
                          </a:solidFill>
                          <a:effectLst/>
                          <a:latin typeface="Calibri" panose="020F0502020204030204" pitchFamily="34" charset="0"/>
                        </a:rPr>
                        <a:t>Virginia Commonwealth University, Richmond Teacher Residency Program</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High School</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COMPUTER SCIENCE</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PRE-SERVICE TEACHER RESIDENCY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&amp; IN-SERVICE TRAINING</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9-12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345 or more students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222222"/>
                          </a:solidFill>
                          <a:effectLst/>
                          <a:latin typeface="Calibri" panose="020F0502020204030204" pitchFamily="34" charset="0"/>
                        </a:rPr>
                        <a:t>Henrico County Public Schools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6597023"/>
                  </a:ext>
                </a:extLst>
              </a:tr>
              <a:tr h="692116">
                <a:tc>
                  <a:txBody>
                    <a:bodyPr/>
                    <a:lstStyle/>
                    <a:p>
                      <a:pPr algn="l" fontAlgn="ctr"/>
                      <a:r>
                        <a:rPr lang="en-US" sz="1100" b="0" i="0" u="none" strike="noStrike">
                          <a:solidFill>
                            <a:srgbClr val="000000"/>
                          </a:solidFill>
                          <a:effectLst/>
                          <a:latin typeface="Calibri" panose="020F0502020204030204" pitchFamily="34" charset="0"/>
                        </a:rPr>
                        <a:t>Virginia State University</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Submitted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Elementary (PreK-5) OR</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Middle &amp; High School (6-12)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STEM PROGRAMMING &amp; INITIATIVES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PreK-12 </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provided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Petersburg Public Schools, and in partnership with Chesterfield, Dinwiddie, and Prince George Public Schools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34366250"/>
                  </a:ext>
                </a:extLst>
              </a:tr>
              <a:tr h="350330">
                <a:tc>
                  <a:txBody>
                    <a:bodyPr/>
                    <a:lstStyle/>
                    <a:p>
                      <a:pPr algn="l" fontAlgn="ctr"/>
                      <a:r>
                        <a:rPr lang="en-US" sz="1100" b="0" i="0" u="none" strike="noStrike">
                          <a:solidFill>
                            <a:srgbClr val="000000"/>
                          </a:solidFill>
                          <a:effectLst/>
                          <a:latin typeface="Calibri" panose="020F0502020204030204" pitchFamily="34" charset="0"/>
                        </a:rPr>
                        <a:t>Virginia Union University</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Planning Grant App Approved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Middle &amp; High School</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STEAM</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E699"/>
                    </a:solidFill>
                  </a:tcPr>
                </a:tc>
                <a:tc>
                  <a:txBody>
                    <a:bodyPr/>
                    <a:lstStyle/>
                    <a:p>
                      <a:pPr algn="ctr" fontAlgn="ctr"/>
                      <a:r>
                        <a:rPr lang="en-US" sz="1100" b="0" i="0" u="none" strike="noStrike">
                          <a:solidFill>
                            <a:srgbClr val="000000"/>
                          </a:solidFill>
                          <a:effectLst/>
                          <a:latin typeface="Calibri" panose="020F0502020204030204" pitchFamily="34" charset="0"/>
                        </a:rPr>
                        <a:t>6-12</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Provided</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Richmond Public Schools</a:t>
                      </a:r>
                    </a:p>
                  </a:txBody>
                  <a:tcPr marL="5696" marR="5696" marT="5696" marB="41014"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05383686"/>
                  </a:ext>
                </a:extLst>
              </a:tr>
            </a:tbl>
          </a:graphicData>
        </a:graphic>
      </p:graphicFrame>
    </p:spTree>
    <p:extLst>
      <p:ext uri="{BB962C8B-B14F-4D97-AF65-F5344CB8AC3E}">
        <p14:creationId xmlns:p14="http://schemas.microsoft.com/office/powerpoint/2010/main" val="230826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BF8A-F2A3-6A77-6DCA-924D85EDF774}"/>
              </a:ext>
            </a:extLst>
          </p:cNvPr>
          <p:cNvSpPr>
            <a:spLocks noGrp="1"/>
          </p:cNvSpPr>
          <p:nvPr>
            <p:ph type="title"/>
          </p:nvPr>
        </p:nvSpPr>
        <p:spPr>
          <a:xfrm>
            <a:off x="838200" y="1463196"/>
            <a:ext cx="10515600" cy="2852737"/>
          </a:xfrm>
        </p:spPr>
        <p:txBody>
          <a:bodyPr/>
          <a:lstStyle/>
          <a:p>
            <a:r>
              <a:rPr lang="en-US">
                <a:solidFill>
                  <a:srgbClr val="003C71"/>
                </a:solidFill>
              </a:rPr>
              <a:t>Lab School Application Guidelines</a:t>
            </a:r>
          </a:p>
        </p:txBody>
      </p:sp>
      <p:sp>
        <p:nvSpPr>
          <p:cNvPr id="3" name="Text Placeholder 2">
            <a:extLst>
              <a:ext uri="{FF2B5EF4-FFF2-40B4-BE49-F238E27FC236}">
                <a16:creationId xmlns:a16="http://schemas.microsoft.com/office/drawing/2014/main" id="{40FFDC76-CE2C-549E-DA88-0F54A4AF336D}"/>
              </a:ext>
            </a:extLst>
          </p:cNvPr>
          <p:cNvSpPr>
            <a:spLocks noGrp="1"/>
          </p:cNvSpPr>
          <p:nvPr>
            <p:ph type="body" idx="1"/>
          </p:nvPr>
        </p:nvSpPr>
        <p:spPr>
          <a:xfrm>
            <a:off x="831849" y="4582633"/>
            <a:ext cx="10778903" cy="1507017"/>
          </a:xfrm>
        </p:spPr>
        <p:txBody>
          <a:bodyPr>
            <a:normAutofit/>
          </a:bodyPr>
          <a:lstStyle/>
          <a:p>
            <a:pPr algn="l"/>
            <a:r>
              <a:rPr lang="en-US" sz="3200" i="1">
                <a:effectLst/>
                <a:ea typeface="Times New Roman" panose="02020603050405020304" pitchFamily="18" charset="0"/>
              </a:rPr>
              <a:t>Updates to Lab School Application Guidelines</a:t>
            </a:r>
            <a:endParaRPr lang="en-US" sz="3200" i="1" kern="1200">
              <a:solidFill>
                <a:srgbClr val="555555"/>
              </a:solidFill>
              <a:effectLst/>
              <a:ea typeface="+mn-ea"/>
              <a:cs typeface="+mn-cs"/>
            </a:endParaRPr>
          </a:p>
        </p:txBody>
      </p:sp>
      <p:sp>
        <p:nvSpPr>
          <p:cNvPr id="4" name="Slide Number Placeholder 3">
            <a:extLst>
              <a:ext uri="{FF2B5EF4-FFF2-40B4-BE49-F238E27FC236}">
                <a16:creationId xmlns:a16="http://schemas.microsoft.com/office/drawing/2014/main" id="{A8C1D20A-DD95-B136-7A0B-2D955011D416}"/>
              </a:ext>
            </a:extLst>
          </p:cNvPr>
          <p:cNvSpPr>
            <a:spLocks noGrp="1"/>
          </p:cNvSpPr>
          <p:nvPr>
            <p:ph type="sldNum" sz="quarter" idx="12"/>
          </p:nvPr>
        </p:nvSpPr>
        <p:spPr/>
        <p:txBody>
          <a:bodyPr/>
          <a:lstStyle/>
          <a:p>
            <a:fld id="{B2102BAA-C61A-4A39-BDF1-4340D572B82C}" type="slidenum">
              <a:rPr lang="en-US" smtClean="0"/>
              <a:t>23</a:t>
            </a:fld>
            <a:endParaRPr lang="en-US"/>
          </a:p>
        </p:txBody>
      </p:sp>
    </p:spTree>
    <p:extLst>
      <p:ext uri="{BB962C8B-B14F-4D97-AF65-F5344CB8AC3E}">
        <p14:creationId xmlns:p14="http://schemas.microsoft.com/office/powerpoint/2010/main" val="137318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Lab School Application Guidelines</a:t>
            </a:r>
          </a:p>
        </p:txBody>
      </p:sp>
      <p:sp>
        <p:nvSpPr>
          <p:cNvPr id="3" name="Slide Number Placeholder 2"/>
          <p:cNvSpPr>
            <a:spLocks noGrp="1"/>
          </p:cNvSpPr>
          <p:nvPr>
            <p:ph type="sldNum" sz="quarter" idx="12"/>
          </p:nvPr>
        </p:nvSpPr>
        <p:spPr/>
        <p:txBody>
          <a:bodyPr/>
          <a:lstStyle/>
          <a:p>
            <a:fld id="{B2102BAA-C61A-4A39-BDF1-4340D572B82C}" type="slidenum">
              <a:rPr lang="en-US" smtClean="0"/>
              <a:t>24</a:t>
            </a:fld>
            <a:endParaRPr lang="en-US"/>
          </a:p>
        </p:txBody>
      </p:sp>
      <p:sp>
        <p:nvSpPr>
          <p:cNvPr id="4" name="Content Placeholder 3"/>
          <p:cNvSpPr>
            <a:spLocks noGrp="1"/>
          </p:cNvSpPr>
          <p:nvPr>
            <p:ph idx="1"/>
          </p:nvPr>
        </p:nvSpPr>
        <p:spPr>
          <a:xfrm>
            <a:off x="731873" y="1747582"/>
            <a:ext cx="11002702" cy="4417381"/>
          </a:xfrm>
        </p:spPr>
        <p:txBody>
          <a:bodyPr vert="horz" lIns="91440" tIns="45720" rIns="91440" bIns="45720" rtlCol="0" anchor="t">
            <a:normAutofit lnSpcReduction="10000"/>
          </a:bodyPr>
          <a:lstStyle/>
          <a:p>
            <a:pPr marL="0" indent="0" fontAlgn="base">
              <a:buNone/>
            </a:pPr>
            <a:r>
              <a:rPr lang="en-US" sz="2400" b="0" i="0">
                <a:solidFill>
                  <a:srgbClr val="000000"/>
                </a:solidFill>
                <a:effectLst/>
              </a:rPr>
              <a:t>With the Board’s approval at the February meeting, VDOE made substantiative and administrative improvements to the “</a:t>
            </a:r>
            <a:r>
              <a:rPr lang="en-US" sz="2400" b="0" i="0" u="sng" strike="noStrike" dirty="0">
                <a:solidFill>
                  <a:srgbClr val="0563C1"/>
                </a:solidFill>
                <a:effectLst/>
              </a:rPr>
              <a:t>Guidelines for Submission and Approval of College Partnership Laboratory School </a:t>
            </a:r>
            <a:r>
              <a:rPr lang="en-US" sz="2400" u="sng" dirty="0">
                <a:solidFill>
                  <a:srgbClr val="0563C1"/>
                </a:solidFill>
              </a:rPr>
              <a:t>Applications</a:t>
            </a:r>
            <a:r>
              <a:rPr lang="en-US" sz="2400" dirty="0">
                <a:solidFill>
                  <a:srgbClr val="000000"/>
                </a:solidFill>
              </a:rPr>
              <a:t>." </a:t>
            </a:r>
            <a:endParaRPr lang="en-US" sz="2400" dirty="0">
              <a:solidFill>
                <a:srgbClr val="0563C1"/>
              </a:solidFill>
            </a:endParaRPr>
          </a:p>
          <a:p>
            <a:pPr marL="0" indent="0">
              <a:buNone/>
            </a:pPr>
            <a:r>
              <a:rPr lang="en-US" sz="2400" dirty="0">
                <a:solidFill>
                  <a:srgbClr val="000000"/>
                </a:solidFill>
              </a:rPr>
              <a:t>Key</a:t>
            </a:r>
            <a:r>
              <a:rPr lang="en-US" sz="2400" b="0" i="0">
                <a:solidFill>
                  <a:srgbClr val="000000"/>
                </a:solidFill>
                <a:effectLst/>
              </a:rPr>
              <a:t> changes include:  </a:t>
            </a:r>
            <a:endParaRPr lang="en-US" sz="2400" b="0" i="0" dirty="0">
              <a:solidFill>
                <a:srgbClr val="0563C1"/>
              </a:solidFill>
              <a:effectLst/>
              <a:cs typeface="Calibri"/>
            </a:endParaRPr>
          </a:p>
          <a:p>
            <a:pPr lvl="1" fontAlgn="base">
              <a:buFont typeface="Arial" panose="020B0604020202020204" pitchFamily="34" charset="0"/>
              <a:buChar char="•"/>
            </a:pPr>
            <a:r>
              <a:rPr lang="en-US" b="0" i="0">
                <a:solidFill>
                  <a:srgbClr val="000000"/>
                </a:solidFill>
                <a:effectLst/>
              </a:rPr>
              <a:t>Eliminated one-year barrier from time of Lab School Application submission to launch of a Lab School; </a:t>
            </a:r>
            <a:endParaRPr lang="en-US" b="0" i="0" dirty="0">
              <a:solidFill>
                <a:srgbClr val="000000"/>
              </a:solidFill>
              <a:effectLst/>
              <a:cs typeface="Calibri"/>
            </a:endParaRPr>
          </a:p>
          <a:p>
            <a:pPr lvl="1" fontAlgn="base">
              <a:buFont typeface="Arial" panose="020B0604020202020204" pitchFamily="34" charset="0"/>
              <a:buChar char="•"/>
            </a:pPr>
            <a:r>
              <a:rPr lang="en-US" b="0" i="0">
                <a:solidFill>
                  <a:srgbClr val="000000"/>
                </a:solidFill>
                <a:effectLst/>
              </a:rPr>
              <a:t>Eliminated nine-month barrier prior to opening for Applicant to enter into a contract with the Board – reduced to statutory 90-days within approval of Lab School by Board;  </a:t>
            </a:r>
            <a:endParaRPr lang="en-US" b="0" i="0" dirty="0">
              <a:solidFill>
                <a:srgbClr val="000000"/>
              </a:solidFill>
              <a:effectLst/>
              <a:cs typeface="Calibri"/>
            </a:endParaRPr>
          </a:p>
          <a:p>
            <a:pPr lvl="1" fontAlgn="base">
              <a:buFont typeface="Arial" panose="020B0604020202020204" pitchFamily="34" charset="0"/>
              <a:buChar char="•"/>
            </a:pPr>
            <a:r>
              <a:rPr lang="en-US" b="0" i="0">
                <a:solidFill>
                  <a:srgbClr val="000000"/>
                </a:solidFill>
                <a:effectLst/>
              </a:rPr>
              <a:t>Eliminated six-month barrier prior to opening that local school board must apply for initial waivers (if any) to SBOE on behalf of Applicant; and  </a:t>
            </a:r>
            <a:endParaRPr lang="en-US" b="0" i="0" dirty="0">
              <a:solidFill>
                <a:srgbClr val="000000"/>
              </a:solidFill>
              <a:effectLst/>
              <a:cs typeface="Calibri"/>
            </a:endParaRPr>
          </a:p>
          <a:p>
            <a:pPr lvl="1" fontAlgn="base">
              <a:buFont typeface="Arial" panose="020B0604020202020204" pitchFamily="34" charset="0"/>
              <a:buChar char="•"/>
            </a:pPr>
            <a:r>
              <a:rPr lang="en-US" b="0" i="0">
                <a:solidFill>
                  <a:srgbClr val="000000"/>
                </a:solidFill>
                <a:effectLst/>
              </a:rPr>
              <a:t>Reduced six-month barrier that Applicant must have all school leadership of the Lab School retained on contract down to two months prior to opening. </a:t>
            </a:r>
            <a:endParaRPr lang="en-US" b="0" i="0" dirty="0">
              <a:solidFill>
                <a:srgbClr val="000000"/>
              </a:solidFill>
              <a:effectLst/>
              <a:cs typeface="Calibri"/>
            </a:endParaRPr>
          </a:p>
        </p:txBody>
      </p:sp>
    </p:spTree>
    <p:extLst>
      <p:ext uri="{BB962C8B-B14F-4D97-AF65-F5344CB8AC3E}">
        <p14:creationId xmlns:p14="http://schemas.microsoft.com/office/powerpoint/2010/main" val="106805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BF8A-F2A3-6A77-6DCA-924D85EDF774}"/>
              </a:ext>
            </a:extLst>
          </p:cNvPr>
          <p:cNvSpPr>
            <a:spLocks noGrp="1"/>
          </p:cNvSpPr>
          <p:nvPr>
            <p:ph type="title"/>
          </p:nvPr>
        </p:nvSpPr>
        <p:spPr>
          <a:xfrm>
            <a:off x="838200" y="1463196"/>
            <a:ext cx="10515600" cy="2852737"/>
          </a:xfrm>
        </p:spPr>
        <p:txBody>
          <a:bodyPr/>
          <a:lstStyle/>
          <a:p>
            <a:r>
              <a:rPr lang="en-US">
                <a:solidFill>
                  <a:srgbClr val="003C71"/>
                </a:solidFill>
              </a:rPr>
              <a:t>Standing Committee – Members, Process, Meetings,</a:t>
            </a:r>
            <a:br>
              <a:rPr lang="en-US">
                <a:solidFill>
                  <a:srgbClr val="003C71"/>
                </a:solidFill>
              </a:rPr>
            </a:br>
            <a:r>
              <a:rPr lang="en-US">
                <a:solidFill>
                  <a:srgbClr val="003C71"/>
                </a:solidFill>
              </a:rPr>
              <a:t>and Applications</a:t>
            </a:r>
          </a:p>
        </p:txBody>
      </p:sp>
      <p:sp>
        <p:nvSpPr>
          <p:cNvPr id="3" name="Text Placeholder 2">
            <a:extLst>
              <a:ext uri="{FF2B5EF4-FFF2-40B4-BE49-F238E27FC236}">
                <a16:creationId xmlns:a16="http://schemas.microsoft.com/office/drawing/2014/main" id="{40FFDC76-CE2C-549E-DA88-0F54A4AF336D}"/>
              </a:ext>
            </a:extLst>
          </p:cNvPr>
          <p:cNvSpPr>
            <a:spLocks noGrp="1"/>
          </p:cNvSpPr>
          <p:nvPr>
            <p:ph type="body" idx="1"/>
          </p:nvPr>
        </p:nvSpPr>
        <p:spPr>
          <a:xfrm>
            <a:off x="831849" y="4582633"/>
            <a:ext cx="10778903" cy="1507017"/>
          </a:xfrm>
        </p:spPr>
        <p:txBody>
          <a:bodyPr>
            <a:normAutofit/>
          </a:bodyPr>
          <a:lstStyle/>
          <a:p>
            <a:pPr algn="l"/>
            <a:r>
              <a:rPr lang="en-US" sz="3200" i="1">
                <a:effectLst/>
                <a:ea typeface="Times New Roman" panose="02020603050405020304" pitchFamily="18" charset="0"/>
              </a:rPr>
              <a:t>Standing Committee’s Members, Process, </a:t>
            </a:r>
            <a:r>
              <a:rPr lang="en-US" sz="3200" i="1" kern="1200">
                <a:solidFill>
                  <a:srgbClr val="555555"/>
                </a:solidFill>
                <a:cs typeface="+mn-cs"/>
              </a:rPr>
              <a:t>Proposed</a:t>
            </a:r>
            <a:r>
              <a:rPr lang="en-US" sz="3200" i="1">
                <a:solidFill>
                  <a:srgbClr val="555555"/>
                </a:solidFill>
              </a:rPr>
              <a:t> Calendar for 2023 Meetings, and Received Lab School Applications</a:t>
            </a:r>
            <a:endParaRPr lang="en-US" sz="3200" i="1" kern="1200">
              <a:solidFill>
                <a:srgbClr val="555555"/>
              </a:solidFill>
              <a:effectLst/>
              <a:ea typeface="+mn-ea"/>
              <a:cs typeface="+mn-cs"/>
            </a:endParaRPr>
          </a:p>
        </p:txBody>
      </p:sp>
      <p:sp>
        <p:nvSpPr>
          <p:cNvPr id="4" name="Slide Number Placeholder 3">
            <a:extLst>
              <a:ext uri="{FF2B5EF4-FFF2-40B4-BE49-F238E27FC236}">
                <a16:creationId xmlns:a16="http://schemas.microsoft.com/office/drawing/2014/main" id="{A8C1D20A-DD95-B136-7A0B-2D955011D416}"/>
              </a:ext>
            </a:extLst>
          </p:cNvPr>
          <p:cNvSpPr>
            <a:spLocks noGrp="1"/>
          </p:cNvSpPr>
          <p:nvPr>
            <p:ph type="sldNum" sz="quarter" idx="12"/>
          </p:nvPr>
        </p:nvSpPr>
        <p:spPr/>
        <p:txBody>
          <a:bodyPr/>
          <a:lstStyle/>
          <a:p>
            <a:fld id="{B2102BAA-C61A-4A39-BDF1-4340D572B82C}" type="slidenum">
              <a:rPr lang="en-US" smtClean="0"/>
              <a:t>25</a:t>
            </a:fld>
            <a:endParaRPr lang="en-US"/>
          </a:p>
        </p:txBody>
      </p:sp>
    </p:spTree>
    <p:extLst>
      <p:ext uri="{BB962C8B-B14F-4D97-AF65-F5344CB8AC3E}">
        <p14:creationId xmlns:p14="http://schemas.microsoft.com/office/powerpoint/2010/main" val="262280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4596-E61E-B137-6D4A-91A33A3E5F45}"/>
              </a:ext>
            </a:extLst>
          </p:cNvPr>
          <p:cNvSpPr>
            <a:spLocks noGrp="1"/>
          </p:cNvSpPr>
          <p:nvPr>
            <p:ph type="title"/>
          </p:nvPr>
        </p:nvSpPr>
        <p:spPr>
          <a:solidFill>
            <a:schemeClr val="tx1"/>
          </a:solidFill>
        </p:spPr>
        <p:txBody>
          <a:bodyPr>
            <a:normAutofit/>
          </a:bodyPr>
          <a:lstStyle/>
          <a:p>
            <a:r>
              <a:rPr lang="en-US">
                <a:solidFill>
                  <a:schemeClr val="bg1"/>
                </a:solidFill>
              </a:rPr>
              <a:t>Standing Committee - Members</a:t>
            </a:r>
          </a:p>
        </p:txBody>
      </p:sp>
      <p:sp>
        <p:nvSpPr>
          <p:cNvPr id="7" name="Slide Number Placeholder 6">
            <a:extLst>
              <a:ext uri="{FF2B5EF4-FFF2-40B4-BE49-F238E27FC236}">
                <a16:creationId xmlns:a16="http://schemas.microsoft.com/office/drawing/2014/main" id="{7E12148D-313C-01FD-C97A-2AC388B05025}"/>
              </a:ext>
            </a:extLst>
          </p:cNvPr>
          <p:cNvSpPr>
            <a:spLocks noGrp="1"/>
          </p:cNvSpPr>
          <p:nvPr>
            <p:ph type="sldNum" sz="quarter" idx="12"/>
          </p:nvPr>
        </p:nvSpPr>
        <p:spPr/>
        <p:txBody>
          <a:bodyPr/>
          <a:lstStyle/>
          <a:p>
            <a:fld id="{B2102BAA-C61A-4A39-BDF1-4340D572B82C}" type="slidenum">
              <a:rPr lang="en-US" smtClean="0"/>
              <a:t>26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586501515"/>
              </p:ext>
            </p:extLst>
          </p:nvPr>
        </p:nvGraphicFramePr>
        <p:xfrm>
          <a:off x="856647" y="1752186"/>
          <a:ext cx="10934299" cy="4191414"/>
        </p:xfrm>
        <a:graphic>
          <a:graphicData uri="http://schemas.openxmlformats.org/drawingml/2006/table">
            <a:tbl>
              <a:tblPr>
                <a:tableStyleId>{5C22544A-7EE6-4342-B048-85BDC9FD1C3A}</a:tableStyleId>
              </a:tblPr>
              <a:tblGrid>
                <a:gridCol w="10934299">
                  <a:extLst>
                    <a:ext uri="{9D8B030D-6E8A-4147-A177-3AD203B41FA5}">
                      <a16:colId xmlns:a16="http://schemas.microsoft.com/office/drawing/2014/main" val="3934193754"/>
                    </a:ext>
                  </a:extLst>
                </a:gridCol>
              </a:tblGrid>
              <a:tr h="4191414">
                <a:tc>
                  <a:txBody>
                    <a:bodyPr/>
                    <a:lstStyle/>
                    <a:p>
                      <a:r>
                        <a:rPr lang="en-US" sz="2800" b="1" i="0" kern="1200">
                          <a:solidFill>
                            <a:srgbClr val="000000"/>
                          </a:solidFill>
                          <a:effectLst/>
                          <a:latin typeface="+mn-lt"/>
                          <a:ea typeface="+mn-ea"/>
                          <a:cs typeface="+mn-cs"/>
                        </a:rPr>
                        <a:t>Board of Education Members</a:t>
                      </a:r>
                    </a:p>
                    <a:p>
                      <a:pPr marL="914400" lvl="1" indent="-457200">
                        <a:buFont typeface="Arial" panose="020B0604020202020204" pitchFamily="34" charset="0"/>
                        <a:buChar char="•"/>
                      </a:pPr>
                      <a:r>
                        <a:rPr lang="en-US" sz="2800" b="0" i="0" kern="1200">
                          <a:solidFill>
                            <a:srgbClr val="000000"/>
                          </a:solidFill>
                          <a:effectLst/>
                          <a:latin typeface="+mn-lt"/>
                          <a:ea typeface="+mn-ea"/>
                          <a:cs typeface="+mn-cs"/>
                        </a:rPr>
                        <a:t>Mr. Bill Hansen</a:t>
                      </a:r>
                    </a:p>
                    <a:p>
                      <a:pPr marL="914400" lvl="1" indent="-457200">
                        <a:buFont typeface="Arial" panose="020B0604020202020204" pitchFamily="34" charset="0"/>
                        <a:buChar char="•"/>
                      </a:pPr>
                      <a:r>
                        <a:rPr lang="en-US" sz="2800" b="0" i="0" kern="1200">
                          <a:solidFill>
                            <a:srgbClr val="000000"/>
                          </a:solidFill>
                          <a:effectLst/>
                          <a:latin typeface="+mn-lt"/>
                          <a:ea typeface="+mn-ea"/>
                          <a:cs typeface="+mn-cs"/>
                        </a:rPr>
                        <a:t>Mr. Andy Rotherham</a:t>
                      </a:r>
                    </a:p>
                    <a:p>
                      <a:endParaRPr lang="en-US" sz="2800" b="0" i="0" kern="1200">
                        <a:solidFill>
                          <a:srgbClr val="000000"/>
                        </a:solidFill>
                        <a:effectLst/>
                        <a:latin typeface="+mn-lt"/>
                        <a:ea typeface="+mn-ea"/>
                        <a:cs typeface="+mn-cs"/>
                      </a:endParaRPr>
                    </a:p>
                    <a:p>
                      <a:r>
                        <a:rPr lang="en-US" sz="2800" b="1" i="0" kern="1200">
                          <a:solidFill>
                            <a:srgbClr val="000000"/>
                          </a:solidFill>
                          <a:effectLst/>
                          <a:latin typeface="+mn-lt"/>
                          <a:ea typeface="+mn-ea"/>
                          <a:cs typeface="+mn-cs"/>
                        </a:rPr>
                        <a:t>Education and Professional Community Members</a:t>
                      </a:r>
                    </a:p>
                    <a:p>
                      <a:pPr marL="914400" lvl="1" indent="-457200">
                        <a:buFont typeface="Arial" panose="020B0604020202020204" pitchFamily="34" charset="0"/>
                        <a:buChar char="•"/>
                      </a:pPr>
                      <a:r>
                        <a:rPr lang="en-US" sz="2800" b="0" i="0" kern="1200">
                          <a:solidFill>
                            <a:srgbClr val="000000"/>
                          </a:solidFill>
                          <a:effectLst/>
                          <a:latin typeface="+mn-lt"/>
                          <a:ea typeface="+mn-ea"/>
                          <a:cs typeface="+mn-cs"/>
                        </a:rPr>
                        <a:t>Ms. Joan Wodiska</a:t>
                      </a:r>
                    </a:p>
                    <a:p>
                      <a:pPr marL="914400" lvl="1" indent="-457200">
                        <a:buFont typeface="Arial" panose="020B0604020202020204" pitchFamily="34" charset="0"/>
                        <a:buChar char="•"/>
                      </a:pPr>
                      <a:r>
                        <a:rPr lang="en-US" sz="2800" b="0" i="0" kern="1200">
                          <a:solidFill>
                            <a:srgbClr val="000000"/>
                          </a:solidFill>
                          <a:effectLst/>
                          <a:latin typeface="+mn-lt"/>
                          <a:ea typeface="+mn-ea"/>
                          <a:cs typeface="+mn-cs"/>
                        </a:rPr>
                        <a:t>Mr. John Bailey</a:t>
                      </a:r>
                    </a:p>
                    <a:p>
                      <a:pPr marL="914400" lvl="1" indent="-457200">
                        <a:buFont typeface="Arial" panose="020B0604020202020204" pitchFamily="34" charset="0"/>
                        <a:buChar char="•"/>
                      </a:pPr>
                      <a:r>
                        <a:rPr lang="en-US" sz="2800" b="0" i="0" kern="1200">
                          <a:solidFill>
                            <a:srgbClr val="000000"/>
                          </a:solidFill>
                          <a:effectLst/>
                          <a:latin typeface="+mn-lt"/>
                          <a:ea typeface="+mn-ea"/>
                          <a:cs typeface="+mn-cs"/>
                        </a:rPr>
                        <a:t>Ms. Pam Moran</a:t>
                      </a:r>
                    </a:p>
                  </a:txBody>
                  <a:tcPr marL="6350" marR="6350" marT="6350" marB="0">
                    <a:noFill/>
                  </a:tcPr>
                </a:tc>
                <a:extLst>
                  <a:ext uri="{0D108BD9-81ED-4DB2-BD59-A6C34878D82A}">
                    <a16:rowId xmlns:a16="http://schemas.microsoft.com/office/drawing/2014/main" val="2498043762"/>
                  </a:ext>
                </a:extLst>
              </a:tr>
            </a:tbl>
          </a:graphicData>
        </a:graphic>
      </p:graphicFrame>
    </p:spTree>
    <p:extLst>
      <p:ext uri="{BB962C8B-B14F-4D97-AF65-F5344CB8AC3E}">
        <p14:creationId xmlns:p14="http://schemas.microsoft.com/office/powerpoint/2010/main" val="278087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4596-E61E-B137-6D4A-91A33A3E5F45}"/>
              </a:ext>
            </a:extLst>
          </p:cNvPr>
          <p:cNvSpPr>
            <a:spLocks noGrp="1"/>
          </p:cNvSpPr>
          <p:nvPr>
            <p:ph type="title"/>
          </p:nvPr>
        </p:nvSpPr>
        <p:spPr>
          <a:solidFill>
            <a:schemeClr val="tx1"/>
          </a:solidFill>
        </p:spPr>
        <p:txBody>
          <a:bodyPr>
            <a:normAutofit/>
          </a:bodyPr>
          <a:lstStyle/>
          <a:p>
            <a:r>
              <a:rPr lang="en-US">
                <a:solidFill>
                  <a:schemeClr val="bg1"/>
                </a:solidFill>
              </a:rPr>
              <a:t>Standing Committee - Process</a:t>
            </a:r>
          </a:p>
        </p:txBody>
      </p:sp>
      <p:sp>
        <p:nvSpPr>
          <p:cNvPr id="7" name="Slide Number Placeholder 6">
            <a:extLst>
              <a:ext uri="{FF2B5EF4-FFF2-40B4-BE49-F238E27FC236}">
                <a16:creationId xmlns:a16="http://schemas.microsoft.com/office/drawing/2014/main" id="{7E12148D-313C-01FD-C97A-2AC388B05025}"/>
              </a:ext>
            </a:extLst>
          </p:cNvPr>
          <p:cNvSpPr>
            <a:spLocks noGrp="1"/>
          </p:cNvSpPr>
          <p:nvPr>
            <p:ph type="sldNum" sz="quarter" idx="12"/>
          </p:nvPr>
        </p:nvSpPr>
        <p:spPr/>
        <p:txBody>
          <a:bodyPr/>
          <a:lstStyle/>
          <a:p>
            <a:fld id="{B2102BAA-C61A-4A39-BDF1-4340D572B82C}" type="slidenum">
              <a:rPr lang="en-US" smtClean="0"/>
              <a:t>27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56642008"/>
              </p:ext>
            </p:extLst>
          </p:nvPr>
        </p:nvGraphicFramePr>
        <p:xfrm>
          <a:off x="856647" y="1752186"/>
          <a:ext cx="10934299" cy="1377950"/>
        </p:xfrm>
        <a:graphic>
          <a:graphicData uri="http://schemas.openxmlformats.org/drawingml/2006/table">
            <a:tbl>
              <a:tblPr>
                <a:tableStyleId>{5C22544A-7EE6-4342-B048-85BDC9FD1C3A}</a:tableStyleId>
              </a:tblPr>
              <a:tblGrid>
                <a:gridCol w="10934299">
                  <a:extLst>
                    <a:ext uri="{9D8B030D-6E8A-4147-A177-3AD203B41FA5}">
                      <a16:colId xmlns:a16="http://schemas.microsoft.com/office/drawing/2014/main" val="3934193754"/>
                    </a:ext>
                  </a:extLst>
                </a:gridCol>
              </a:tblGrid>
              <a:tr h="933503">
                <a:tc>
                  <a:txBody>
                    <a:bodyPr/>
                    <a:lstStyle/>
                    <a:p>
                      <a:pPr rtl="0" fontAlgn="base"/>
                      <a:r>
                        <a:rPr lang="en-US" sz="2400" b="1" i="0" kern="1200">
                          <a:solidFill>
                            <a:srgbClr val="000000"/>
                          </a:solidFill>
                          <a:effectLst/>
                          <a:latin typeface="+mn-lt"/>
                          <a:ea typeface="+mn-ea"/>
                          <a:cs typeface="+mn-cs"/>
                        </a:rPr>
                        <a:t>Standing Committee: </a:t>
                      </a:r>
                      <a:r>
                        <a:rPr lang="en-US" sz="2400" b="0" i="0" kern="1200">
                          <a:solidFill>
                            <a:srgbClr val="000000"/>
                          </a:solidFill>
                          <a:effectLst/>
                          <a:latin typeface="+mn-lt"/>
                          <a:ea typeface="+mn-ea"/>
                          <a:cs typeface="+mn-cs"/>
                        </a:rPr>
                        <a:t> </a:t>
                      </a:r>
                    </a:p>
                    <a:p>
                      <a:pPr rtl="0" fontAlgn="base"/>
                      <a:r>
                        <a:rPr lang="en-US" sz="2400" b="0" i="0" kern="1200">
                          <a:solidFill>
                            <a:srgbClr val="000000"/>
                          </a:solidFill>
                          <a:effectLst/>
                          <a:latin typeface="+mn-lt"/>
                          <a:ea typeface="+mn-ea"/>
                          <a:cs typeface="+mn-cs"/>
                        </a:rPr>
                        <a:t>The process for the Board’s Standing Committee to review the Lab School Applications, develop recommendations, and deliver a report to the Board is as follows: </a:t>
                      </a:r>
                    </a:p>
                    <a:p>
                      <a:pPr algn="l"/>
                      <a:endParaRPr lang="en-US" sz="1800" kern="1200">
                        <a:solidFill>
                          <a:schemeClr val="dk1"/>
                        </a:solidFill>
                        <a:effectLst/>
                        <a:latin typeface="+mn-lt"/>
                        <a:ea typeface="+mn-ea"/>
                        <a:cs typeface="+mn-cs"/>
                      </a:endParaRPr>
                    </a:p>
                  </a:txBody>
                  <a:tcPr marL="6350" marR="6350" marT="6350" marB="0" anchor="ctr">
                    <a:noFill/>
                  </a:tcPr>
                </a:tc>
                <a:extLst>
                  <a:ext uri="{0D108BD9-81ED-4DB2-BD59-A6C34878D82A}">
                    <a16:rowId xmlns:a16="http://schemas.microsoft.com/office/drawing/2014/main" val="249804376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52012302"/>
              </p:ext>
            </p:extLst>
          </p:nvPr>
        </p:nvGraphicFramePr>
        <p:xfrm>
          <a:off x="935665" y="2956988"/>
          <a:ext cx="9781954" cy="3206750"/>
        </p:xfrm>
        <a:graphic>
          <a:graphicData uri="http://schemas.openxmlformats.org/drawingml/2006/table">
            <a:tbl>
              <a:tblPr>
                <a:tableStyleId>{5C22544A-7EE6-4342-B048-85BDC9FD1C3A}</a:tableStyleId>
              </a:tblPr>
              <a:tblGrid>
                <a:gridCol w="9781954">
                  <a:extLst>
                    <a:ext uri="{9D8B030D-6E8A-4147-A177-3AD203B41FA5}">
                      <a16:colId xmlns:a16="http://schemas.microsoft.com/office/drawing/2014/main" val="4060952578"/>
                    </a:ext>
                  </a:extLst>
                </a:gridCol>
              </a:tblGrid>
              <a:tr h="2343487">
                <a:tc>
                  <a:txBody>
                    <a:bodyPr/>
                    <a:lstStyle/>
                    <a:p>
                      <a:pPr marL="742950" lvl="1" indent="-285750" rtl="0" fontAlgn="base">
                        <a:buFont typeface="Arial" panose="020B0604020202020204" pitchFamily="34" charset="0"/>
                        <a:buChar char="•"/>
                      </a:pPr>
                      <a:r>
                        <a:rPr lang="en-US" sz="2400" b="0" i="0" kern="1200">
                          <a:solidFill>
                            <a:srgbClr val="000000"/>
                          </a:solidFill>
                          <a:effectLst/>
                          <a:latin typeface="+mn-lt"/>
                          <a:ea typeface="+mn-ea"/>
                          <a:cs typeface="+mn-cs"/>
                        </a:rPr>
                        <a:t>Receive the Lab School Application from the Department after it has been reviewed for completeness by the Department; </a:t>
                      </a:r>
                    </a:p>
                    <a:p>
                      <a:pPr marL="742950" lvl="1" indent="-285750" rtl="0" fontAlgn="base">
                        <a:buFont typeface="Arial" panose="020B0604020202020204" pitchFamily="34" charset="0"/>
                        <a:buChar char="•"/>
                      </a:pPr>
                      <a:r>
                        <a:rPr lang="en-US" sz="2400" b="0" i="0" kern="1200">
                          <a:solidFill>
                            <a:srgbClr val="000000"/>
                          </a:solidFill>
                          <a:effectLst/>
                          <a:latin typeface="+mn-lt"/>
                          <a:ea typeface="+mn-ea"/>
                          <a:cs typeface="+mn-cs"/>
                        </a:rPr>
                        <a:t>Review the Lab School Application; </a:t>
                      </a:r>
                    </a:p>
                    <a:p>
                      <a:pPr marL="742950" lvl="1" indent="-285750" rtl="0" fontAlgn="base">
                        <a:buFont typeface="Arial" panose="020B0604020202020204" pitchFamily="34" charset="0"/>
                        <a:buChar char="•"/>
                      </a:pPr>
                      <a:r>
                        <a:rPr lang="en-US" sz="2400" b="0" i="0" kern="1200">
                          <a:solidFill>
                            <a:srgbClr val="000000"/>
                          </a:solidFill>
                          <a:effectLst/>
                          <a:latin typeface="+mn-lt"/>
                          <a:ea typeface="+mn-ea"/>
                          <a:cs typeface="+mn-cs"/>
                        </a:rPr>
                        <a:t>Meet with and interview the Applicant. </a:t>
                      </a:r>
                    </a:p>
                    <a:p>
                      <a:pPr marL="742950" lvl="1" indent="-285750" rtl="0" fontAlgn="base">
                        <a:buFont typeface="Arial" panose="020B0604020202020204" pitchFamily="34" charset="0"/>
                        <a:buChar char="•"/>
                      </a:pPr>
                      <a:r>
                        <a:rPr lang="en-US" sz="2400" b="0" i="0" kern="1200">
                          <a:solidFill>
                            <a:srgbClr val="000000"/>
                          </a:solidFill>
                          <a:effectLst/>
                          <a:latin typeface="+mn-lt"/>
                          <a:ea typeface="+mn-ea"/>
                          <a:cs typeface="+mn-cs"/>
                        </a:rPr>
                        <a:t>Provide a public comment period on the Lab School Application; </a:t>
                      </a:r>
                    </a:p>
                    <a:p>
                      <a:pPr marL="742950" lvl="1" indent="-285750" rtl="0" fontAlgn="base">
                        <a:buFont typeface="Arial" panose="020B0604020202020204" pitchFamily="34" charset="0"/>
                        <a:buChar char="•"/>
                      </a:pPr>
                      <a:r>
                        <a:rPr lang="en-US" sz="2400" b="0" i="0" kern="1200">
                          <a:solidFill>
                            <a:srgbClr val="000000"/>
                          </a:solidFill>
                          <a:effectLst/>
                          <a:latin typeface="+mn-lt"/>
                          <a:ea typeface="+mn-ea"/>
                          <a:cs typeface="+mn-cs"/>
                        </a:rPr>
                        <a:t>Develop and provide a written report of recommendations to the Board based on elements of the Application and any public comment; and </a:t>
                      </a:r>
                    </a:p>
                    <a:p>
                      <a:pPr marL="742950" lvl="1" indent="-285750" rtl="0" fontAlgn="base">
                        <a:buFont typeface="Arial" panose="020B0604020202020204" pitchFamily="34" charset="0"/>
                        <a:buChar char="•"/>
                      </a:pPr>
                      <a:r>
                        <a:rPr lang="en-US" sz="2400" b="0" i="0" kern="1200">
                          <a:solidFill>
                            <a:srgbClr val="000000"/>
                          </a:solidFill>
                          <a:effectLst/>
                          <a:latin typeface="+mn-lt"/>
                          <a:ea typeface="+mn-ea"/>
                          <a:cs typeface="+mn-cs"/>
                        </a:rPr>
                        <a:t>Provide a copy of the written report to the Applicant.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a:solidFill>
                          <a:schemeClr val="dk1"/>
                        </a:solidFill>
                        <a:effectLst/>
                        <a:latin typeface="+mn-lt"/>
                        <a:ea typeface="+mn-ea"/>
                        <a:cs typeface="+mn-cs"/>
                      </a:endParaRPr>
                    </a:p>
                  </a:txBody>
                  <a:tcPr marL="6350" marR="6350" marT="6350" marB="0" anchor="ctr">
                    <a:noFill/>
                  </a:tcPr>
                </a:tc>
                <a:extLst>
                  <a:ext uri="{0D108BD9-81ED-4DB2-BD59-A6C34878D82A}">
                    <a16:rowId xmlns:a16="http://schemas.microsoft.com/office/drawing/2014/main" val="2689888691"/>
                  </a:ext>
                </a:extLst>
              </a:tr>
            </a:tbl>
          </a:graphicData>
        </a:graphic>
      </p:graphicFrame>
    </p:spTree>
    <p:extLst>
      <p:ext uri="{BB962C8B-B14F-4D97-AF65-F5344CB8AC3E}">
        <p14:creationId xmlns:p14="http://schemas.microsoft.com/office/powerpoint/2010/main" val="1843162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4596-E61E-B137-6D4A-91A33A3E5F45}"/>
              </a:ext>
            </a:extLst>
          </p:cNvPr>
          <p:cNvSpPr>
            <a:spLocks noGrp="1"/>
          </p:cNvSpPr>
          <p:nvPr>
            <p:ph type="title"/>
          </p:nvPr>
        </p:nvSpPr>
        <p:spPr>
          <a:solidFill>
            <a:schemeClr val="tx1"/>
          </a:solidFill>
        </p:spPr>
        <p:txBody>
          <a:bodyPr>
            <a:normAutofit/>
          </a:bodyPr>
          <a:lstStyle/>
          <a:p>
            <a:r>
              <a:rPr lang="en-US">
                <a:solidFill>
                  <a:schemeClr val="bg1"/>
                </a:solidFill>
              </a:rPr>
              <a:t>Standing Committee - Meetings</a:t>
            </a:r>
          </a:p>
        </p:txBody>
      </p:sp>
      <p:sp>
        <p:nvSpPr>
          <p:cNvPr id="7" name="Slide Number Placeholder 6">
            <a:extLst>
              <a:ext uri="{FF2B5EF4-FFF2-40B4-BE49-F238E27FC236}">
                <a16:creationId xmlns:a16="http://schemas.microsoft.com/office/drawing/2014/main" id="{7E12148D-313C-01FD-C97A-2AC388B05025}"/>
              </a:ext>
            </a:extLst>
          </p:cNvPr>
          <p:cNvSpPr>
            <a:spLocks noGrp="1"/>
          </p:cNvSpPr>
          <p:nvPr>
            <p:ph type="sldNum" sz="quarter" idx="12"/>
          </p:nvPr>
        </p:nvSpPr>
        <p:spPr/>
        <p:txBody>
          <a:bodyPr/>
          <a:lstStyle/>
          <a:p>
            <a:fld id="{B2102BAA-C61A-4A39-BDF1-4340D572B82C}" type="slidenum">
              <a:rPr lang="en-US" smtClean="0"/>
              <a:t>28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413014596"/>
              </p:ext>
            </p:extLst>
          </p:nvPr>
        </p:nvGraphicFramePr>
        <p:xfrm>
          <a:off x="837398" y="1497819"/>
          <a:ext cx="10770670" cy="1835150"/>
        </p:xfrm>
        <a:graphic>
          <a:graphicData uri="http://schemas.openxmlformats.org/drawingml/2006/table">
            <a:tbl>
              <a:tblPr>
                <a:tableStyleId>{5C22544A-7EE6-4342-B048-85BDC9FD1C3A}</a:tableStyleId>
              </a:tblPr>
              <a:tblGrid>
                <a:gridCol w="10770670">
                  <a:extLst>
                    <a:ext uri="{9D8B030D-6E8A-4147-A177-3AD203B41FA5}">
                      <a16:colId xmlns:a16="http://schemas.microsoft.com/office/drawing/2014/main" val="3934193754"/>
                    </a:ext>
                  </a:extLst>
                </a:gridCol>
              </a:tblGrid>
              <a:tr h="933503">
                <a:tc>
                  <a:txBody>
                    <a:bodyPr/>
                    <a:lstStyle/>
                    <a:p>
                      <a:pPr rtl="0" fontAlgn="base"/>
                      <a:r>
                        <a:rPr lang="en-US" sz="2400" b="1" i="0" kern="1200">
                          <a:solidFill>
                            <a:srgbClr val="000000"/>
                          </a:solidFill>
                          <a:effectLst/>
                          <a:latin typeface="+mn-lt"/>
                          <a:ea typeface="+mn-ea"/>
                          <a:cs typeface="+mn-cs"/>
                        </a:rPr>
                        <a:t>Standing Committee: </a:t>
                      </a:r>
                      <a:r>
                        <a:rPr lang="en-US" sz="2400" b="0" i="0" kern="1200">
                          <a:solidFill>
                            <a:srgbClr val="000000"/>
                          </a:solidFill>
                          <a:effectLst/>
                          <a:latin typeface="+mn-lt"/>
                          <a:ea typeface="+mn-ea"/>
                          <a:cs typeface="+mn-cs"/>
                        </a:rPr>
                        <a:t> </a:t>
                      </a:r>
                    </a:p>
                    <a:p>
                      <a:pPr rtl="0" fontAlgn="base"/>
                      <a:r>
                        <a:rPr lang="en-US" sz="2400" b="0" i="0" kern="1200">
                          <a:solidFill>
                            <a:srgbClr val="000000"/>
                          </a:solidFill>
                          <a:effectLst/>
                          <a:latin typeface="+mn-lt"/>
                          <a:ea typeface="+mn-ea"/>
                          <a:cs typeface="+mn-cs"/>
                        </a:rPr>
                        <a:t>Please see the proposed calendar for 2023 Standing Committee Meetings. For eligible entities to target the submission of a Lab School Application for Board approval, submission dates to the Standing Committee prior to their next successive meeting is an important target to share. </a:t>
                      </a:r>
                      <a:endParaRPr lang="en-US" sz="2400" kern="1200" dirty="0">
                        <a:solidFill>
                          <a:srgbClr val="000000"/>
                        </a:solidFill>
                        <a:effectLst/>
                        <a:latin typeface="+mn-lt"/>
                        <a:ea typeface="+mn-ea"/>
                        <a:cs typeface="+mn-cs"/>
                      </a:endParaRPr>
                    </a:p>
                  </a:txBody>
                  <a:tcPr marL="6350" marR="6350" marT="6350" marB="0" anchor="ctr">
                    <a:noFill/>
                  </a:tcPr>
                </a:tc>
                <a:extLst>
                  <a:ext uri="{0D108BD9-81ED-4DB2-BD59-A6C34878D82A}">
                    <a16:rowId xmlns:a16="http://schemas.microsoft.com/office/drawing/2014/main" val="2498043762"/>
                  </a:ext>
                </a:extLst>
              </a:tr>
            </a:tbl>
          </a:graphicData>
        </a:graphic>
      </p:graphicFrame>
      <p:pic>
        <p:nvPicPr>
          <p:cNvPr id="3" name="Picture 4" descr="Lab Schools - Standing Committee Meeting Dates 2023 3-17-23.jpg">
            <a:extLst>
              <a:ext uri="{FF2B5EF4-FFF2-40B4-BE49-F238E27FC236}">
                <a16:creationId xmlns:a16="http://schemas.microsoft.com/office/drawing/2014/main" id="{33898C21-AFF9-9EEF-6862-F483127BC174}"/>
              </a:ext>
            </a:extLst>
          </p:cNvPr>
          <p:cNvPicPr>
            <a:picLocks noChangeAspect="1"/>
          </p:cNvPicPr>
          <p:nvPr/>
        </p:nvPicPr>
        <p:blipFill>
          <a:blip r:embed="rId2"/>
          <a:stretch>
            <a:fillRect/>
          </a:stretch>
        </p:blipFill>
        <p:spPr>
          <a:xfrm>
            <a:off x="734847" y="3551709"/>
            <a:ext cx="10858063" cy="2460993"/>
          </a:xfrm>
          <a:prstGeom prst="rect">
            <a:avLst/>
          </a:prstGeom>
        </p:spPr>
      </p:pic>
    </p:spTree>
    <p:extLst>
      <p:ext uri="{BB962C8B-B14F-4D97-AF65-F5344CB8AC3E}">
        <p14:creationId xmlns:p14="http://schemas.microsoft.com/office/powerpoint/2010/main" val="1254969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4596-E61E-B137-6D4A-91A33A3E5F45}"/>
              </a:ext>
            </a:extLst>
          </p:cNvPr>
          <p:cNvSpPr>
            <a:spLocks noGrp="1"/>
          </p:cNvSpPr>
          <p:nvPr>
            <p:ph type="title"/>
          </p:nvPr>
        </p:nvSpPr>
        <p:spPr>
          <a:solidFill>
            <a:schemeClr val="tx1"/>
          </a:solidFill>
        </p:spPr>
        <p:txBody>
          <a:bodyPr>
            <a:normAutofit/>
          </a:bodyPr>
          <a:lstStyle/>
          <a:p>
            <a:r>
              <a:rPr lang="en-US" sz="4400" dirty="0">
                <a:solidFill>
                  <a:schemeClr val="bg1"/>
                </a:solidFill>
              </a:rPr>
              <a:t>Standing Committee - </a:t>
            </a:r>
            <a:br>
              <a:rPr lang="en-US" sz="4400" dirty="0"/>
            </a:br>
            <a:r>
              <a:rPr lang="en-US" sz="4400" dirty="0">
                <a:solidFill>
                  <a:schemeClr val="bg1"/>
                </a:solidFill>
              </a:rPr>
              <a:t>Lab School Applications</a:t>
            </a:r>
          </a:p>
        </p:txBody>
      </p:sp>
      <p:sp>
        <p:nvSpPr>
          <p:cNvPr id="7" name="Slide Number Placeholder 6">
            <a:extLst>
              <a:ext uri="{FF2B5EF4-FFF2-40B4-BE49-F238E27FC236}">
                <a16:creationId xmlns:a16="http://schemas.microsoft.com/office/drawing/2014/main" id="{7E12148D-313C-01FD-C97A-2AC388B05025}"/>
              </a:ext>
            </a:extLst>
          </p:cNvPr>
          <p:cNvSpPr>
            <a:spLocks noGrp="1"/>
          </p:cNvSpPr>
          <p:nvPr>
            <p:ph type="sldNum" sz="quarter" idx="12"/>
          </p:nvPr>
        </p:nvSpPr>
        <p:spPr/>
        <p:txBody>
          <a:bodyPr/>
          <a:lstStyle/>
          <a:p>
            <a:fld id="{B2102BAA-C61A-4A39-BDF1-4340D572B82C}" type="slidenum">
              <a:rPr lang="en-US" smtClean="0"/>
              <a:t>29</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71397854"/>
              </p:ext>
            </p:extLst>
          </p:nvPr>
        </p:nvGraphicFramePr>
        <p:xfrm>
          <a:off x="935665" y="1765005"/>
          <a:ext cx="9781954" cy="3712245"/>
        </p:xfrm>
        <a:graphic>
          <a:graphicData uri="http://schemas.openxmlformats.org/drawingml/2006/table">
            <a:tbl>
              <a:tblPr>
                <a:tableStyleId>{5C22544A-7EE6-4342-B048-85BDC9FD1C3A}</a:tableStyleId>
              </a:tblPr>
              <a:tblGrid>
                <a:gridCol w="9781954">
                  <a:extLst>
                    <a:ext uri="{9D8B030D-6E8A-4147-A177-3AD203B41FA5}">
                      <a16:colId xmlns:a16="http://schemas.microsoft.com/office/drawing/2014/main" val="4060952578"/>
                    </a:ext>
                  </a:extLst>
                </a:gridCol>
              </a:tblGrid>
              <a:tr h="3712245">
                <a:tc>
                  <a:txBody>
                    <a:bodyPr/>
                    <a:lstStyle/>
                    <a:p>
                      <a:pPr algn="l" fontAlgn="ctr"/>
                      <a:r>
                        <a:rPr lang="en-US" sz="2400" b="0" kern="1200">
                          <a:solidFill>
                            <a:srgbClr val="000000"/>
                          </a:solidFill>
                          <a:effectLst/>
                          <a:latin typeface="+mn-lt"/>
                          <a:ea typeface="+mn-ea"/>
                          <a:cs typeface="+mn-cs"/>
                        </a:rPr>
                        <a:t>Two Lab School Applications have been received and have been provided to the Standing Committee:</a:t>
                      </a:r>
                    </a:p>
                    <a:p>
                      <a:pPr algn="l" fontAlgn="ctr"/>
                      <a:endParaRPr lang="en-US" sz="2400" b="0" kern="1200">
                        <a:solidFill>
                          <a:srgbClr val="000000"/>
                        </a:solidFill>
                        <a:effectLst/>
                        <a:latin typeface="+mn-lt"/>
                        <a:ea typeface="+mn-ea"/>
                        <a:cs typeface="+mn-cs"/>
                      </a:endParaRPr>
                    </a:p>
                    <a:p>
                      <a:pPr marL="800100" lvl="1" indent="-342900" algn="l" fontAlgn="ctr">
                        <a:buFont typeface="+mj-lt"/>
                        <a:buAutoNum type="arabicPeriod"/>
                      </a:pPr>
                      <a:r>
                        <a:rPr lang="en-US" sz="2400" b="1" kern="1200">
                          <a:solidFill>
                            <a:srgbClr val="000000"/>
                          </a:solidFill>
                          <a:effectLst/>
                          <a:latin typeface="+mn-lt"/>
                          <a:ea typeface="+mn-ea"/>
                          <a:cs typeface="+mn-cs"/>
                        </a:rPr>
                        <a:t>James Madison University (JMU)</a:t>
                      </a:r>
                    </a:p>
                    <a:p>
                      <a:pPr marL="1257300" lvl="2" indent="-342900" algn="l" fontAlgn="ctr">
                        <a:buFont typeface="Arial" panose="020B0604020202020204" pitchFamily="34" charset="0"/>
                        <a:buChar char="•"/>
                      </a:pPr>
                      <a:r>
                        <a:rPr lang="en-US" sz="2400" b="0" kern="1200">
                          <a:solidFill>
                            <a:srgbClr val="000000"/>
                          </a:solidFill>
                          <a:effectLst/>
                          <a:latin typeface="+mn-lt"/>
                          <a:ea typeface="+mn-ea"/>
                          <a:cs typeface="+mn-cs"/>
                        </a:rPr>
                        <a:t>JMU Application is in the review and public comment process with the Standing Committee</a:t>
                      </a:r>
                    </a:p>
                    <a:p>
                      <a:pPr marL="800100" lvl="1" indent="-342900" algn="l" fontAlgn="ctr">
                        <a:buFont typeface="+mj-lt"/>
                        <a:buAutoNum type="arabicPeriod"/>
                      </a:pPr>
                      <a:endParaRPr lang="en-US" sz="2400" b="0" kern="1200">
                        <a:solidFill>
                          <a:srgbClr val="000000"/>
                        </a:solidFill>
                        <a:effectLst/>
                        <a:latin typeface="+mn-lt"/>
                        <a:ea typeface="+mn-ea"/>
                        <a:cs typeface="+mn-cs"/>
                      </a:endParaRPr>
                    </a:p>
                    <a:p>
                      <a:pPr marL="800100" lvl="1" indent="-342900" algn="l" fontAlgn="ctr">
                        <a:buFont typeface="+mj-lt"/>
                        <a:buAutoNum type="arabicPeriod"/>
                      </a:pPr>
                      <a:r>
                        <a:rPr lang="en-US" sz="2400" b="1" kern="1200">
                          <a:solidFill>
                            <a:srgbClr val="000000"/>
                          </a:solidFill>
                          <a:effectLst/>
                          <a:latin typeface="+mn-lt"/>
                          <a:ea typeface="+mn-ea"/>
                          <a:cs typeface="+mn-cs"/>
                        </a:rPr>
                        <a:t>Southside Virginia Community College (SVCC)</a:t>
                      </a:r>
                    </a:p>
                    <a:p>
                      <a:pPr marL="1257300" lvl="2" indent="-342900" algn="l" fontAlgn="ctr">
                        <a:buFont typeface="Arial" panose="020B0604020202020204" pitchFamily="34" charset="0"/>
                        <a:buChar char="•"/>
                      </a:pPr>
                      <a:r>
                        <a:rPr lang="en-US" sz="2400" b="0" kern="1200">
                          <a:solidFill>
                            <a:srgbClr val="000000"/>
                          </a:solidFill>
                          <a:effectLst/>
                          <a:latin typeface="+mn-lt"/>
                          <a:ea typeface="+mn-ea"/>
                          <a:cs typeface="+mn-cs"/>
                        </a:rPr>
                        <a:t>SVCC is currently in the process of resubmitting their Lab School Application after receiving technical assistance from VDOE</a:t>
                      </a:r>
                    </a:p>
                  </a:txBody>
                  <a:tcPr marL="6350" marR="6350" marT="6350" marB="0">
                    <a:noFill/>
                  </a:tcPr>
                </a:tc>
                <a:extLst>
                  <a:ext uri="{0D108BD9-81ED-4DB2-BD59-A6C34878D82A}">
                    <a16:rowId xmlns:a16="http://schemas.microsoft.com/office/drawing/2014/main" val="2689888691"/>
                  </a:ext>
                </a:extLst>
              </a:tr>
            </a:tbl>
          </a:graphicData>
        </a:graphic>
      </p:graphicFrame>
    </p:spTree>
    <p:extLst>
      <p:ext uri="{BB962C8B-B14F-4D97-AF65-F5344CB8AC3E}">
        <p14:creationId xmlns:p14="http://schemas.microsoft.com/office/powerpoint/2010/main" val="18858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pPr lvl="7"/>
            <a:r>
              <a:rPr lang="en-US" sz="4400" cap="all">
                <a:solidFill>
                  <a:schemeClr val="bg1"/>
                </a:solidFill>
                <a:latin typeface="+mj-lt"/>
              </a:rPr>
              <a:t>Lab Schools - Interactive Map</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3</a:t>
            </a:fld>
            <a:endParaRPr lang="en-US"/>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753140" y="1445164"/>
            <a:ext cx="10515600" cy="1983836"/>
          </a:xfrm>
        </p:spPr>
        <p:txBody>
          <a:bodyPr vert="horz" lIns="91440" tIns="45720" rIns="91440" bIns="45720" rtlCol="0" anchor="t">
            <a:normAutofit fontScale="77500" lnSpcReduction="20000"/>
          </a:bodyPr>
          <a:lstStyle/>
          <a:p>
            <a:pPr algn="l" rtl="0" fontAlgn="base">
              <a:lnSpc>
                <a:spcPct val="110000"/>
              </a:lnSpc>
              <a:buFont typeface="Arial" panose="020B0604020202020204" pitchFamily="34" charset="0"/>
              <a:buChar char="•"/>
            </a:pPr>
            <a:r>
              <a:rPr lang="en-US" sz="2400" b="0" i="0">
                <a:solidFill>
                  <a:srgbClr val="000000"/>
                </a:solidFill>
                <a:effectLst/>
                <a:latin typeface="Calibri"/>
                <a:cs typeface="Calibri"/>
              </a:rPr>
              <a:t>VDOE’s Lab Schools page now has a </a:t>
            </a:r>
            <a:r>
              <a:rPr lang="en-US" sz="2400" b="0" i="0" u="sng" strike="noStrike">
                <a:solidFill>
                  <a:srgbClr val="0563C1"/>
                </a:solidFill>
                <a:effectLst/>
                <a:latin typeface="Calibri"/>
                <a:cs typeface="Calibri"/>
                <a:hlinkClick r:id="rId2"/>
              </a:rPr>
              <a:t>Planning Grant and Lab School Applications interactive map,</a:t>
            </a:r>
            <a:r>
              <a:rPr lang="en-US" sz="2400" b="0" i="0">
                <a:solidFill>
                  <a:srgbClr val="000000"/>
                </a:solidFill>
                <a:effectLst/>
                <a:latin typeface="Calibri"/>
                <a:cs typeface="Calibri"/>
              </a:rPr>
              <a:t> which provides the status of each applicant/awardee, the location and focus of the proposed Lab School, and a list of the proposed community, school division, and private sector/industry partners.  </a:t>
            </a:r>
          </a:p>
          <a:p>
            <a:pPr fontAlgn="base">
              <a:lnSpc>
                <a:spcPct val="110000"/>
              </a:lnSpc>
            </a:pPr>
            <a:r>
              <a:rPr lang="en-US" sz="2400" b="0" i="0">
                <a:solidFill>
                  <a:srgbClr val="000000"/>
                </a:solidFill>
                <a:effectLst/>
                <a:latin typeface="Calibri"/>
                <a:cs typeface="Calibri"/>
              </a:rPr>
              <a:t>This tool allows other four and two year colleges and universities and higher education centers</a:t>
            </a:r>
            <a:r>
              <a:rPr lang="en-US" sz="2400">
                <a:solidFill>
                  <a:srgbClr val="000000"/>
                </a:solidFill>
                <a:latin typeface="Calibri"/>
                <a:cs typeface="Calibri"/>
              </a:rPr>
              <a:t>, as well as other </a:t>
            </a:r>
            <a:r>
              <a:rPr lang="en-US" sz="2400" b="0" i="0">
                <a:solidFill>
                  <a:srgbClr val="000000"/>
                </a:solidFill>
                <a:effectLst/>
                <a:latin typeface="Calibri"/>
                <a:cs typeface="Calibri"/>
              </a:rPr>
              <a:t>Planning Grant Applicants, to identify Planning Grant Awardees, and </a:t>
            </a:r>
            <a:r>
              <a:rPr lang="en-US" sz="2400">
                <a:solidFill>
                  <a:srgbClr val="000000"/>
                </a:solidFill>
                <a:latin typeface="Calibri"/>
                <a:cs typeface="Calibri"/>
              </a:rPr>
              <a:t>can be used to assist</a:t>
            </a:r>
            <a:r>
              <a:rPr lang="en-US" sz="2400" b="0" i="0">
                <a:solidFill>
                  <a:srgbClr val="000000"/>
                </a:solidFill>
                <a:effectLst/>
                <a:latin typeface="Calibri"/>
                <a:cs typeface="Calibri"/>
              </a:rPr>
              <a:t> </a:t>
            </a:r>
            <a:r>
              <a:rPr lang="en-US" sz="2400">
                <a:solidFill>
                  <a:srgbClr val="000000"/>
                </a:solidFill>
                <a:latin typeface="Calibri"/>
                <a:cs typeface="Calibri"/>
              </a:rPr>
              <a:t>private sector/indu</a:t>
            </a:r>
            <a:r>
              <a:rPr lang="en-US" sz="2400" b="0" i="0">
                <a:solidFill>
                  <a:srgbClr val="000000"/>
                </a:solidFill>
                <a:effectLst/>
                <a:latin typeface="Calibri"/>
                <a:cs typeface="Calibri"/>
              </a:rPr>
              <a:t>stry partners </a:t>
            </a:r>
            <a:r>
              <a:rPr lang="en-US" sz="2400">
                <a:solidFill>
                  <a:srgbClr val="000000"/>
                </a:solidFill>
                <a:latin typeface="Calibri"/>
                <a:cs typeface="Calibri"/>
              </a:rPr>
              <a:t>in identifying </a:t>
            </a:r>
            <a:r>
              <a:rPr lang="en-US" sz="2400" b="0" i="0">
                <a:solidFill>
                  <a:srgbClr val="000000"/>
                </a:solidFill>
                <a:effectLst/>
                <a:latin typeface="Calibri"/>
                <a:cs typeface="Calibri"/>
              </a:rPr>
              <a:t>how they can get involved. </a:t>
            </a:r>
          </a:p>
        </p:txBody>
      </p:sp>
      <p:pic>
        <p:nvPicPr>
          <p:cNvPr id="6" name="Picture 5" descr="Map&#10;&#10;Description automatically generated">
            <a:extLst>
              <a:ext uri="{FF2B5EF4-FFF2-40B4-BE49-F238E27FC236}">
                <a16:creationId xmlns:a16="http://schemas.microsoft.com/office/drawing/2014/main" id="{3C160193-0F19-5029-B61A-3D34DD0A6AD8}"/>
              </a:ext>
            </a:extLst>
          </p:cNvPr>
          <p:cNvPicPr>
            <a:picLocks noChangeAspect="1"/>
          </p:cNvPicPr>
          <p:nvPr/>
        </p:nvPicPr>
        <p:blipFill rotWithShape="1">
          <a:blip r:embed="rId3">
            <a:extLst>
              <a:ext uri="{28A0092B-C50C-407E-A947-70E740481C1C}">
                <a14:useLocalDpi xmlns:a14="http://schemas.microsoft.com/office/drawing/2010/main" val="0"/>
              </a:ext>
            </a:extLst>
          </a:blip>
          <a:srcRect t="2721"/>
          <a:stretch/>
        </p:blipFill>
        <p:spPr>
          <a:xfrm>
            <a:off x="2018003" y="3339822"/>
            <a:ext cx="8155993" cy="3381653"/>
          </a:xfrm>
          <a:prstGeom prst="rect">
            <a:avLst/>
          </a:prstGeom>
        </p:spPr>
      </p:pic>
    </p:spTree>
    <p:extLst>
      <p:ext uri="{BB962C8B-B14F-4D97-AF65-F5344CB8AC3E}">
        <p14:creationId xmlns:p14="http://schemas.microsoft.com/office/powerpoint/2010/main" val="3426280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CAB2-C5F9-0E7D-18A3-F44217F62B04}"/>
              </a:ext>
            </a:extLst>
          </p:cNvPr>
          <p:cNvSpPr>
            <a:spLocks noGrp="1"/>
          </p:cNvSpPr>
          <p:nvPr>
            <p:ph type="title"/>
          </p:nvPr>
        </p:nvSpPr>
        <p:spPr/>
        <p:txBody>
          <a:bodyPr>
            <a:normAutofit/>
          </a:bodyPr>
          <a:lstStyle/>
          <a:p>
            <a:r>
              <a:rPr lang="en-US"/>
              <a:t>Standing Committee - Next Steps</a:t>
            </a:r>
          </a:p>
        </p:txBody>
      </p:sp>
      <p:sp>
        <p:nvSpPr>
          <p:cNvPr id="4" name="Content Placeholder 3">
            <a:extLst>
              <a:ext uri="{FF2B5EF4-FFF2-40B4-BE49-F238E27FC236}">
                <a16:creationId xmlns:a16="http://schemas.microsoft.com/office/drawing/2014/main" id="{E67E1743-D7D3-AB4F-D3E8-17B1D9BEF5EF}"/>
              </a:ext>
            </a:extLst>
          </p:cNvPr>
          <p:cNvSpPr>
            <a:spLocks noGrp="1"/>
          </p:cNvSpPr>
          <p:nvPr>
            <p:ph sz="half" idx="2"/>
          </p:nvPr>
        </p:nvSpPr>
        <p:spPr>
          <a:xfrm>
            <a:off x="785333" y="1636712"/>
            <a:ext cx="10187467" cy="4406900"/>
          </a:xfrm>
        </p:spPr>
        <p:txBody>
          <a:bodyPr vert="horz" lIns="91440" tIns="45720" rIns="91440" bIns="45720" rtlCol="0" anchor="t">
            <a:noAutofit/>
          </a:bodyPr>
          <a:lstStyle/>
          <a:p>
            <a:r>
              <a:rPr lang="en-US" sz="2400" b="1" dirty="0">
                <a:solidFill>
                  <a:srgbClr val="000000"/>
                </a:solidFill>
                <a:effectLst/>
                <a:ea typeface="Times New Roman" panose="02020603050405020304" pitchFamily="18" charset="0"/>
              </a:rPr>
              <a:t>Lab School Application: </a:t>
            </a:r>
            <a:r>
              <a:rPr lang="en-US" sz="2400" dirty="0">
                <a:solidFill>
                  <a:srgbClr val="000000"/>
                </a:solidFill>
                <a:effectLst/>
                <a:ea typeface="Times New Roman" panose="02020603050405020304" pitchFamily="18" charset="0"/>
              </a:rPr>
              <a:t>Standing Committee reviewing and suggesting revisions to 2011 application document</a:t>
            </a:r>
            <a:endParaRPr lang="en-US" sz="2400" dirty="0">
              <a:solidFill>
                <a:srgbClr val="000000"/>
              </a:solidFill>
              <a:effectLst/>
              <a:ea typeface="Times New Roman" panose="02020603050405020304" pitchFamily="18" charset="0"/>
              <a:cs typeface="Calibri"/>
            </a:endParaRPr>
          </a:p>
          <a:p>
            <a:pPr lvl="1"/>
            <a:r>
              <a:rPr lang="en-US" b="0" i="0">
                <a:solidFill>
                  <a:srgbClr val="000000"/>
                </a:solidFill>
                <a:effectLst/>
              </a:rPr>
              <a:t>The Planning Grant Application has already been updated to capture more data on community, school, and private sector/industry partnerships. </a:t>
            </a:r>
            <a:endParaRPr lang="en-US" dirty="0">
              <a:solidFill>
                <a:srgbClr val="000000"/>
              </a:solidFill>
              <a:cs typeface="Calibri"/>
            </a:endParaRPr>
          </a:p>
          <a:p>
            <a:r>
              <a:rPr lang="en-US" sz="2400" b="1" dirty="0">
                <a:solidFill>
                  <a:srgbClr val="000000"/>
                </a:solidFill>
              </a:rPr>
              <a:t>Recommendations to Board: </a:t>
            </a:r>
            <a:r>
              <a:rPr lang="en-US" sz="2400" dirty="0">
                <a:solidFill>
                  <a:srgbClr val="000000"/>
                </a:solidFill>
              </a:rPr>
              <a:t>Write and submit report to the Board on the Lab School Applications received to date:</a:t>
            </a:r>
            <a:endParaRPr lang="en-US" sz="2400" dirty="0">
              <a:solidFill>
                <a:srgbClr val="000000"/>
              </a:solidFill>
              <a:cs typeface="Calibri"/>
            </a:endParaRPr>
          </a:p>
          <a:p>
            <a:pPr lvl="1"/>
            <a:r>
              <a:rPr lang="en-US" dirty="0">
                <a:solidFill>
                  <a:srgbClr val="000000"/>
                </a:solidFill>
              </a:rPr>
              <a:t>JMU: pending technical assistance to Standing Committee from VDOE and OAG staff</a:t>
            </a:r>
            <a:endParaRPr lang="en-US" dirty="0">
              <a:solidFill>
                <a:srgbClr val="000000"/>
              </a:solidFill>
              <a:cs typeface="Calibri"/>
            </a:endParaRPr>
          </a:p>
          <a:p>
            <a:pPr lvl="1"/>
            <a:r>
              <a:rPr lang="en-US" dirty="0">
                <a:solidFill>
                  <a:srgbClr val="000000"/>
                </a:solidFill>
              </a:rPr>
              <a:t>SVCC: pending resubmission by SVCC</a:t>
            </a:r>
            <a:endParaRPr lang="en-US" dirty="0">
              <a:solidFill>
                <a:srgbClr val="000000"/>
              </a:solidFill>
              <a:cs typeface="Calibri"/>
            </a:endParaRPr>
          </a:p>
        </p:txBody>
      </p:sp>
      <p:sp>
        <p:nvSpPr>
          <p:cNvPr id="5" name="Slide Number Placeholder 4">
            <a:extLst>
              <a:ext uri="{FF2B5EF4-FFF2-40B4-BE49-F238E27FC236}">
                <a16:creationId xmlns:a16="http://schemas.microsoft.com/office/drawing/2014/main" id="{BBAA5AA1-E161-435E-3FBA-4904C4744B9F}"/>
              </a:ext>
            </a:extLst>
          </p:cNvPr>
          <p:cNvSpPr>
            <a:spLocks noGrp="1"/>
          </p:cNvSpPr>
          <p:nvPr>
            <p:ph type="sldNum" sz="quarter" idx="12"/>
          </p:nvPr>
        </p:nvSpPr>
        <p:spPr/>
        <p:txBody>
          <a:bodyPr/>
          <a:lstStyle/>
          <a:p>
            <a:fld id="{B2102BAA-C61A-4A39-BDF1-4340D572B82C}" type="slidenum">
              <a:rPr lang="en-US" smtClean="0"/>
              <a:t>30</a:t>
            </a:fld>
            <a:endParaRPr lang="en-US"/>
          </a:p>
        </p:txBody>
      </p:sp>
    </p:spTree>
    <p:extLst>
      <p:ext uri="{BB962C8B-B14F-4D97-AF65-F5344CB8AC3E}">
        <p14:creationId xmlns:p14="http://schemas.microsoft.com/office/powerpoint/2010/main" val="11769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pPr lvl="7"/>
            <a:r>
              <a:rPr lang="en-US" sz="4400" cap="all">
                <a:solidFill>
                  <a:schemeClr val="bg1"/>
                </a:solidFill>
                <a:latin typeface="+mj-lt"/>
              </a:rPr>
              <a:t>Lab Schools - Interactive Map</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a:xfrm>
            <a:off x="8572500" y="6356349"/>
            <a:ext cx="2743200" cy="365125"/>
          </a:xfrm>
        </p:spPr>
        <p:txBody>
          <a:bodyPr/>
          <a:lstStyle/>
          <a:p>
            <a:fld id="{B2102BAA-C61A-4A39-BDF1-4340D572B82C}" type="slidenum">
              <a:rPr lang="en-US" smtClean="0"/>
              <a:t>4</a:t>
            </a:fld>
            <a:endParaRPr lang="en-US"/>
          </a:p>
        </p:txBody>
      </p:sp>
      <p:pic>
        <p:nvPicPr>
          <p:cNvPr id="9" name="Content Placeholder 8" descr="Map&#10;&#10;Description automatically generated">
            <a:extLst>
              <a:ext uri="{FF2B5EF4-FFF2-40B4-BE49-F238E27FC236}">
                <a16:creationId xmlns:a16="http://schemas.microsoft.com/office/drawing/2014/main" id="{F5233FB9-52B4-0BF7-9047-DF4C611C9C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2441"/>
          <a:stretch/>
        </p:blipFill>
        <p:spPr>
          <a:xfrm>
            <a:off x="311150" y="1497012"/>
            <a:ext cx="3498850" cy="4686300"/>
          </a:xfrm>
        </p:spPr>
      </p:pic>
      <p:pic>
        <p:nvPicPr>
          <p:cNvPr id="13" name="Picture 12" descr="Map&#10;&#10;Description automatically generated">
            <a:extLst>
              <a:ext uri="{FF2B5EF4-FFF2-40B4-BE49-F238E27FC236}">
                <a16:creationId xmlns:a16="http://schemas.microsoft.com/office/drawing/2014/main" id="{89F38169-F9CC-223A-9448-2D8DE708FBAA}"/>
              </a:ext>
            </a:extLst>
          </p:cNvPr>
          <p:cNvPicPr>
            <a:picLocks noChangeAspect="1"/>
          </p:cNvPicPr>
          <p:nvPr/>
        </p:nvPicPr>
        <p:blipFill rotWithShape="1">
          <a:blip r:embed="rId2">
            <a:extLst>
              <a:ext uri="{28A0092B-C50C-407E-A947-70E740481C1C}">
                <a14:useLocalDpi xmlns:a14="http://schemas.microsoft.com/office/drawing/2010/main" val="0"/>
              </a:ext>
            </a:extLst>
          </a:blip>
          <a:srcRect l="41308" r="1"/>
          <a:stretch/>
        </p:blipFill>
        <p:spPr>
          <a:xfrm>
            <a:off x="6273800" y="1500411"/>
            <a:ext cx="5724525" cy="4906738"/>
          </a:xfrm>
          <a:prstGeom prst="rect">
            <a:avLst/>
          </a:prstGeom>
        </p:spPr>
      </p:pic>
      <p:pic>
        <p:nvPicPr>
          <p:cNvPr id="11" name="Picture 10" descr="Map&#10;&#10;Description automatically generated">
            <a:extLst>
              <a:ext uri="{FF2B5EF4-FFF2-40B4-BE49-F238E27FC236}">
                <a16:creationId xmlns:a16="http://schemas.microsoft.com/office/drawing/2014/main" id="{591DE48C-DEF5-CBAE-524E-E596392FCF32}"/>
              </a:ext>
            </a:extLst>
          </p:cNvPr>
          <p:cNvPicPr>
            <a:picLocks noChangeAspect="1"/>
          </p:cNvPicPr>
          <p:nvPr/>
        </p:nvPicPr>
        <p:blipFill rotWithShape="1">
          <a:blip r:embed="rId3">
            <a:extLst>
              <a:ext uri="{28A0092B-C50C-407E-A947-70E740481C1C}">
                <a14:useLocalDpi xmlns:a14="http://schemas.microsoft.com/office/drawing/2010/main" val="0"/>
              </a:ext>
            </a:extLst>
          </a:blip>
          <a:srcRect r="63247"/>
          <a:stretch/>
        </p:blipFill>
        <p:spPr>
          <a:xfrm>
            <a:off x="3082927" y="1498819"/>
            <a:ext cx="3241673" cy="5219481"/>
          </a:xfrm>
          <a:prstGeom prst="rect">
            <a:avLst/>
          </a:prstGeom>
        </p:spPr>
      </p:pic>
    </p:spTree>
    <p:extLst>
      <p:ext uri="{BB962C8B-B14F-4D97-AF65-F5344CB8AC3E}">
        <p14:creationId xmlns:p14="http://schemas.microsoft.com/office/powerpoint/2010/main" val="168174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ab Schools - Application Status Supts Region Map - 3-17-23.png">
            <a:extLst>
              <a:ext uri="{FF2B5EF4-FFF2-40B4-BE49-F238E27FC236}">
                <a16:creationId xmlns:a16="http://schemas.microsoft.com/office/drawing/2014/main" id="{173B034B-3692-B783-A322-D7E1D5025121}"/>
              </a:ext>
            </a:extLst>
          </p:cNvPr>
          <p:cNvPicPr>
            <a:picLocks noChangeAspect="1"/>
          </p:cNvPicPr>
          <p:nvPr/>
        </p:nvPicPr>
        <p:blipFill rotWithShape="1">
          <a:blip r:embed="rId2"/>
          <a:srcRect t="6601" r="-85" b="1685"/>
          <a:stretch/>
        </p:blipFill>
        <p:spPr>
          <a:xfrm>
            <a:off x="409808" y="866674"/>
            <a:ext cx="10809387" cy="5980279"/>
          </a:xfrm>
          <a:prstGeom prst="rect">
            <a:avLst/>
          </a:prstGeom>
        </p:spPr>
      </p:pic>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a:xfrm>
            <a:off x="8572500" y="6356349"/>
            <a:ext cx="2743200" cy="365125"/>
          </a:xfrm>
        </p:spPr>
        <p:txBody>
          <a:bodyPr/>
          <a:lstStyle/>
          <a:p>
            <a:fld id="{B2102BAA-C61A-4A39-BDF1-4340D572B82C}" type="slidenum">
              <a:rPr lang="en-US" smtClean="0"/>
              <a:t>5</a:t>
            </a:fld>
            <a:endParaRPr lang="en-US"/>
          </a:p>
        </p:txBody>
      </p:sp>
      <p:sp>
        <p:nvSpPr>
          <p:cNvPr id="7" name="Title 1">
            <a:extLst>
              <a:ext uri="{FF2B5EF4-FFF2-40B4-BE49-F238E27FC236}">
                <a16:creationId xmlns:a16="http://schemas.microsoft.com/office/drawing/2014/main" id="{2BD402B3-D5EC-7357-C824-14A5D8A12911}"/>
              </a:ext>
            </a:extLst>
          </p:cNvPr>
          <p:cNvSpPr>
            <a:spLocks noGrp="1"/>
          </p:cNvSpPr>
          <p:nvPr>
            <p:ph type="title"/>
          </p:nvPr>
        </p:nvSpPr>
        <p:spPr>
          <a:xfrm>
            <a:off x="0" y="0"/>
            <a:ext cx="12192000" cy="918860"/>
          </a:xfrm>
        </p:spPr>
        <p:txBody>
          <a:bodyPr>
            <a:normAutofit/>
          </a:bodyPr>
          <a:lstStyle/>
          <a:p>
            <a:pPr lvl="7"/>
            <a:r>
              <a:rPr lang="en-US" sz="4400" cap="all" dirty="0">
                <a:solidFill>
                  <a:schemeClr val="bg1"/>
                </a:solidFill>
                <a:latin typeface="+mj-lt"/>
              </a:rPr>
              <a:t>Lab Schools – region map</a:t>
            </a:r>
            <a:endParaRPr lang="en-US" sz="4400" dirty="0">
              <a:solidFill>
                <a:schemeClr val="bg1"/>
              </a:solidFill>
              <a:latin typeface="+mj-lt"/>
            </a:endParaRPr>
          </a:p>
        </p:txBody>
      </p:sp>
    </p:spTree>
    <p:extLst>
      <p:ext uri="{BB962C8B-B14F-4D97-AF65-F5344CB8AC3E}">
        <p14:creationId xmlns:p14="http://schemas.microsoft.com/office/powerpoint/2010/main" val="250749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pPr lvl="7"/>
            <a:r>
              <a:rPr lang="en-US" sz="4400" cap="all">
                <a:solidFill>
                  <a:schemeClr val="bg1"/>
                </a:solidFill>
                <a:latin typeface="+mj-lt"/>
              </a:rPr>
              <a:t>Lab Schools Page - </a:t>
            </a:r>
            <a:r>
              <a:rPr lang="en-US" sz="4400" cap="all" err="1">
                <a:solidFill>
                  <a:schemeClr val="bg1"/>
                </a:solidFill>
                <a:latin typeface="+mj-lt"/>
              </a:rPr>
              <a:t>faq</a:t>
            </a:r>
            <a:r>
              <a:rPr lang="en-US" sz="4400" err="1">
                <a:solidFill>
                  <a:schemeClr val="bg1"/>
                </a:solidFill>
                <a:latin typeface="+mj-lt"/>
              </a:rPr>
              <a:t>s</a:t>
            </a:r>
            <a:endParaRPr lang="en-US" sz="4400" cap="all">
              <a:solidFill>
                <a:schemeClr val="bg1"/>
              </a:solidFill>
              <a:latin typeface="+mj-lt"/>
            </a:endParaRP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a:xfrm>
            <a:off x="8572500" y="6356349"/>
            <a:ext cx="2743200" cy="365125"/>
          </a:xfrm>
        </p:spPr>
        <p:txBody>
          <a:bodyPr/>
          <a:lstStyle/>
          <a:p>
            <a:fld id="{B2102BAA-C61A-4A39-BDF1-4340D572B82C}" type="slidenum">
              <a:rPr lang="en-US" smtClean="0"/>
              <a:t>6</a:t>
            </a:fld>
            <a:endParaRPr lang="en-US"/>
          </a:p>
        </p:txBody>
      </p:sp>
      <p:sp>
        <p:nvSpPr>
          <p:cNvPr id="5" name="Content Placeholder 4">
            <a:extLst>
              <a:ext uri="{FF2B5EF4-FFF2-40B4-BE49-F238E27FC236}">
                <a16:creationId xmlns:a16="http://schemas.microsoft.com/office/drawing/2014/main" id="{7A917617-169C-B095-F607-40041431A5E2}"/>
              </a:ext>
            </a:extLst>
          </p:cNvPr>
          <p:cNvSpPr>
            <a:spLocks noGrp="1"/>
          </p:cNvSpPr>
          <p:nvPr>
            <p:ph idx="1"/>
          </p:nvPr>
        </p:nvSpPr>
        <p:spPr>
          <a:xfrm>
            <a:off x="608712" y="2348243"/>
            <a:ext cx="7963788" cy="3987210"/>
          </a:xfrm>
        </p:spPr>
        <p:txBody>
          <a:bodyPr wrap="square">
            <a:noAutofit/>
          </a:bodyPr>
          <a:lstStyle/>
          <a:p>
            <a:pPr>
              <a:spcBef>
                <a:spcPts val="600"/>
              </a:spcBef>
            </a:pPr>
            <a:r>
              <a:rPr lang="en-US" sz="1800" i="0">
                <a:solidFill>
                  <a:srgbClr val="151515"/>
                </a:solidFill>
                <a:effectLst/>
              </a:rPr>
              <a:t>What benefits do Lab Schools seek to achieve?</a:t>
            </a:r>
          </a:p>
          <a:p>
            <a:pPr>
              <a:spcBef>
                <a:spcPts val="600"/>
              </a:spcBef>
            </a:pPr>
            <a:r>
              <a:rPr lang="en-US" sz="1800" i="0">
                <a:solidFill>
                  <a:srgbClr val="151515"/>
                </a:solidFill>
                <a:effectLst/>
              </a:rPr>
              <a:t>What student populations do Lab Schools serve?</a:t>
            </a:r>
          </a:p>
          <a:p>
            <a:pPr>
              <a:spcBef>
                <a:spcPts val="600"/>
              </a:spcBef>
            </a:pPr>
            <a:r>
              <a:rPr lang="en-US" sz="1800" i="0">
                <a:solidFill>
                  <a:srgbClr val="151515"/>
                </a:solidFill>
                <a:effectLst/>
              </a:rPr>
              <a:t>Who can start a Lab School?</a:t>
            </a:r>
            <a:endParaRPr lang="en-US" sz="1800"/>
          </a:p>
          <a:p>
            <a:pPr>
              <a:spcBef>
                <a:spcPts val="600"/>
              </a:spcBef>
            </a:pPr>
            <a:r>
              <a:rPr lang="en-US" sz="1800" i="0">
                <a:solidFill>
                  <a:srgbClr val="151515"/>
                </a:solidFill>
                <a:effectLst/>
              </a:rPr>
              <a:t>My institution is considering starting a Lab School, is there funding to support planning?</a:t>
            </a:r>
          </a:p>
          <a:p>
            <a:pPr>
              <a:spcBef>
                <a:spcPts val="600"/>
              </a:spcBef>
            </a:pPr>
            <a:r>
              <a:rPr lang="en-US" sz="1800" i="0">
                <a:solidFill>
                  <a:srgbClr val="151515"/>
                </a:solidFill>
                <a:effectLst/>
              </a:rPr>
              <a:t>Are Lab Schools public schools?</a:t>
            </a:r>
            <a:endParaRPr lang="en-US" sz="1800">
              <a:solidFill>
                <a:srgbClr val="151515"/>
              </a:solidFill>
            </a:endParaRPr>
          </a:p>
          <a:p>
            <a:pPr>
              <a:spcBef>
                <a:spcPts val="600"/>
              </a:spcBef>
            </a:pPr>
            <a:r>
              <a:rPr lang="en-US" sz="1800" i="0">
                <a:solidFill>
                  <a:srgbClr val="151515"/>
                </a:solidFill>
                <a:effectLst/>
              </a:rPr>
              <a:t>What if my business or organization does not meet the definition of an entity eligible to open a Lab School, am I still able to support the opening of a Lab School?</a:t>
            </a:r>
          </a:p>
          <a:p>
            <a:pPr>
              <a:spcBef>
                <a:spcPts val="600"/>
              </a:spcBef>
            </a:pPr>
            <a:r>
              <a:rPr lang="en-US" sz="1800" i="0">
                <a:solidFill>
                  <a:srgbClr val="151515"/>
                </a:solidFill>
                <a:effectLst/>
              </a:rPr>
              <a:t>Are Lab Schools subject to all the same laws as public schools?</a:t>
            </a:r>
          </a:p>
          <a:p>
            <a:pPr>
              <a:spcBef>
                <a:spcPts val="600"/>
              </a:spcBef>
            </a:pPr>
            <a:r>
              <a:rPr lang="en-US" sz="1800" i="0">
                <a:solidFill>
                  <a:srgbClr val="151515"/>
                </a:solidFill>
                <a:effectLst/>
              </a:rPr>
              <a:t>What do you need to start a Lab School?</a:t>
            </a:r>
          </a:p>
          <a:p>
            <a:pPr>
              <a:spcBef>
                <a:spcPts val="600"/>
              </a:spcBef>
            </a:pPr>
            <a:r>
              <a:rPr lang="en-US" sz="1800" i="0">
                <a:solidFill>
                  <a:srgbClr val="151515"/>
                </a:solidFill>
                <a:effectLst/>
              </a:rPr>
              <a:t>How do I submit my application for a Lab School?</a:t>
            </a:r>
          </a:p>
          <a:p>
            <a:pPr>
              <a:spcBef>
                <a:spcPts val="600"/>
              </a:spcBef>
            </a:pPr>
            <a:r>
              <a:rPr lang="en-US" sz="1800" i="0">
                <a:solidFill>
                  <a:srgbClr val="151515"/>
                </a:solidFill>
                <a:effectLst/>
              </a:rPr>
              <a:t>What happens to my application once submitted?</a:t>
            </a:r>
          </a:p>
        </p:txBody>
      </p:sp>
      <p:pic>
        <p:nvPicPr>
          <p:cNvPr id="1026" name="Picture 2" descr="Kids typing in a computer lab.">
            <a:extLst>
              <a:ext uri="{FF2B5EF4-FFF2-40B4-BE49-F238E27FC236}">
                <a16:creationId xmlns:a16="http://schemas.microsoft.com/office/drawing/2014/main" id="{BC7673F4-4ABF-F22E-4EBD-6C569A6B9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240" y="2405394"/>
            <a:ext cx="2581939" cy="3872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301D42-F0D8-20B3-07DC-73145CD7B193}"/>
              </a:ext>
            </a:extLst>
          </p:cNvPr>
          <p:cNvSpPr txBox="1"/>
          <p:nvPr/>
        </p:nvSpPr>
        <p:spPr>
          <a:xfrm>
            <a:off x="287080" y="1417272"/>
            <a:ext cx="11028620" cy="1015663"/>
          </a:xfrm>
          <a:prstGeom prst="rect">
            <a:avLst/>
          </a:prstGeom>
          <a:noFill/>
        </p:spPr>
        <p:txBody>
          <a:bodyPr wrap="square" rtlCol="0">
            <a:spAutoFit/>
          </a:bodyPr>
          <a:lstStyle/>
          <a:p>
            <a:r>
              <a:rPr lang="en-US" sz="2000">
                <a:solidFill>
                  <a:srgbClr val="000000"/>
                </a:solidFill>
              </a:rPr>
              <a:t>A </a:t>
            </a:r>
            <a:r>
              <a:rPr lang="en-US" sz="2000" b="0" i="0">
                <a:solidFill>
                  <a:srgbClr val="000000"/>
                </a:solidFill>
                <a:effectLst/>
              </a:rPr>
              <a:t>new subpage has been created on the Lab Schools page with a detailed </a:t>
            </a:r>
            <a:r>
              <a:rPr lang="en-US" sz="2000" b="0" i="0" u="sng" strike="noStrike">
                <a:solidFill>
                  <a:srgbClr val="0563C1"/>
                </a:solidFill>
                <a:effectLst/>
                <a:hlinkClick r:id="rId3"/>
              </a:rPr>
              <a:t>Lab Schools FAQs</a:t>
            </a:r>
            <a:r>
              <a:rPr lang="en-US" sz="2000" b="0" i="0">
                <a:solidFill>
                  <a:srgbClr val="000000"/>
                </a:solidFill>
                <a:effectLst/>
              </a:rPr>
              <a:t> section to assist potential Applicants and community, schools, and private sector/industry partners. </a:t>
            </a:r>
          </a:p>
          <a:p>
            <a:endParaRPr lang="en-US" sz="2000"/>
          </a:p>
        </p:txBody>
      </p:sp>
    </p:spTree>
    <p:extLst>
      <p:ext uri="{BB962C8B-B14F-4D97-AF65-F5344CB8AC3E}">
        <p14:creationId xmlns:p14="http://schemas.microsoft.com/office/powerpoint/2010/main" val="312921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pPr lvl="7"/>
            <a:r>
              <a:rPr lang="en-US" sz="4400" cap="all">
                <a:solidFill>
                  <a:schemeClr val="bg1"/>
                </a:solidFill>
                <a:latin typeface="+mj-lt"/>
              </a:rPr>
              <a:t>Lab Schools Page - </a:t>
            </a:r>
            <a:r>
              <a:rPr lang="en-US" sz="4400" cap="all" err="1">
                <a:solidFill>
                  <a:schemeClr val="bg1"/>
                </a:solidFill>
                <a:latin typeface="+mj-lt"/>
              </a:rPr>
              <a:t>faq</a:t>
            </a:r>
            <a:r>
              <a:rPr lang="en-US" sz="4400" err="1">
                <a:solidFill>
                  <a:schemeClr val="bg1"/>
                </a:solidFill>
                <a:latin typeface="+mj-lt"/>
              </a:rPr>
              <a:t>s</a:t>
            </a:r>
            <a:endParaRPr lang="en-US" sz="4400" cap="all">
              <a:solidFill>
                <a:schemeClr val="bg1"/>
              </a:solidFill>
              <a:latin typeface="+mj-lt"/>
            </a:endParaRP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a:xfrm>
            <a:off x="8572500" y="6356349"/>
            <a:ext cx="2743200" cy="365125"/>
          </a:xfrm>
        </p:spPr>
        <p:txBody>
          <a:bodyPr/>
          <a:lstStyle/>
          <a:p>
            <a:fld id="{B2102BAA-C61A-4A39-BDF1-4340D572B82C}" type="slidenum">
              <a:rPr lang="en-US" smtClean="0"/>
              <a:t>7</a:t>
            </a:fld>
            <a:endParaRPr lang="en-US"/>
          </a:p>
        </p:txBody>
      </p:sp>
      <p:sp>
        <p:nvSpPr>
          <p:cNvPr id="5" name="Content Placeholder 4">
            <a:extLst>
              <a:ext uri="{FF2B5EF4-FFF2-40B4-BE49-F238E27FC236}">
                <a16:creationId xmlns:a16="http://schemas.microsoft.com/office/drawing/2014/main" id="{7A917617-169C-B095-F607-40041431A5E2}"/>
              </a:ext>
            </a:extLst>
          </p:cNvPr>
          <p:cNvSpPr>
            <a:spLocks noGrp="1"/>
          </p:cNvSpPr>
          <p:nvPr>
            <p:ph idx="1"/>
          </p:nvPr>
        </p:nvSpPr>
        <p:spPr>
          <a:xfrm>
            <a:off x="2480045" y="1818167"/>
            <a:ext cx="9385895" cy="4720744"/>
          </a:xfrm>
        </p:spPr>
        <p:txBody>
          <a:bodyPr>
            <a:noAutofit/>
          </a:bodyPr>
          <a:lstStyle/>
          <a:p>
            <a:pPr>
              <a:spcBef>
                <a:spcPts val="600"/>
              </a:spcBef>
            </a:pPr>
            <a:r>
              <a:rPr lang="en-US" sz="2000" i="0">
                <a:solidFill>
                  <a:srgbClr val="151515"/>
                </a:solidFill>
                <a:effectLst/>
              </a:rPr>
              <a:t>Are there geographic limitations on establishing a Lab School?</a:t>
            </a:r>
          </a:p>
          <a:p>
            <a:pPr>
              <a:spcBef>
                <a:spcPts val="600"/>
              </a:spcBef>
            </a:pPr>
            <a:r>
              <a:rPr lang="en-US" sz="2000" i="0">
                <a:solidFill>
                  <a:srgbClr val="151515"/>
                </a:solidFill>
                <a:effectLst/>
              </a:rPr>
              <a:t>Is there a limit to the number of Lab School Applications an eligible entity may submit?</a:t>
            </a:r>
          </a:p>
          <a:p>
            <a:pPr>
              <a:spcBef>
                <a:spcPts val="600"/>
              </a:spcBef>
            </a:pPr>
            <a:r>
              <a:rPr lang="en-US" sz="2000" i="0">
                <a:solidFill>
                  <a:srgbClr val="151515"/>
                </a:solidFill>
                <a:effectLst/>
              </a:rPr>
              <a:t>Who governs a Lab School?</a:t>
            </a:r>
          </a:p>
          <a:p>
            <a:pPr>
              <a:spcBef>
                <a:spcPts val="600"/>
              </a:spcBef>
            </a:pPr>
            <a:r>
              <a:rPr lang="en-US" sz="2000" i="0">
                <a:solidFill>
                  <a:srgbClr val="151515"/>
                </a:solidFill>
                <a:effectLst/>
              </a:rPr>
              <a:t>Who should serve on the Governing Board of the Lab School?</a:t>
            </a:r>
          </a:p>
          <a:p>
            <a:pPr>
              <a:spcBef>
                <a:spcPts val="600"/>
              </a:spcBef>
            </a:pPr>
            <a:r>
              <a:rPr lang="en-US" sz="2000" i="0">
                <a:solidFill>
                  <a:srgbClr val="151515"/>
                </a:solidFill>
                <a:effectLst/>
              </a:rPr>
              <a:t>Can donations and gifts be made to Lab Schools?</a:t>
            </a:r>
            <a:endParaRPr lang="en-US" sz="2000">
              <a:solidFill>
                <a:srgbClr val="151515"/>
              </a:solidFill>
            </a:endParaRPr>
          </a:p>
          <a:p>
            <a:pPr>
              <a:spcBef>
                <a:spcPts val="600"/>
              </a:spcBef>
            </a:pPr>
            <a:r>
              <a:rPr lang="en-US" sz="2000" i="0">
                <a:solidFill>
                  <a:srgbClr val="151515"/>
                </a:solidFill>
                <a:effectLst/>
              </a:rPr>
              <a:t>Could my institution charge tuition to students at a Lab School?</a:t>
            </a:r>
          </a:p>
          <a:p>
            <a:pPr>
              <a:spcBef>
                <a:spcPts val="600"/>
              </a:spcBef>
            </a:pPr>
            <a:r>
              <a:rPr lang="en-US" sz="2000" i="0">
                <a:solidFill>
                  <a:srgbClr val="151515"/>
                </a:solidFill>
                <a:effectLst/>
              </a:rPr>
              <a:t>My institution intends to submit a Lab School application: is there funding to support start-up once approved?</a:t>
            </a:r>
          </a:p>
          <a:p>
            <a:pPr>
              <a:spcBef>
                <a:spcPts val="600"/>
              </a:spcBef>
            </a:pPr>
            <a:r>
              <a:rPr lang="en-US" sz="2000" i="0">
                <a:solidFill>
                  <a:srgbClr val="151515"/>
                </a:solidFill>
                <a:effectLst/>
              </a:rPr>
              <a:t>My institution has been approved by the Board, is there money to support Lab School operations?</a:t>
            </a:r>
          </a:p>
          <a:p>
            <a:pPr>
              <a:spcBef>
                <a:spcPts val="600"/>
              </a:spcBef>
            </a:pPr>
            <a:r>
              <a:rPr lang="en-US" sz="2000" i="0">
                <a:solidFill>
                  <a:srgbClr val="151515"/>
                </a:solidFill>
                <a:effectLst/>
              </a:rPr>
              <a:t>Can the Per-Pupil Funding Operating Grants be used to cover dual enrollment credits?</a:t>
            </a:r>
          </a:p>
          <a:p>
            <a:pPr>
              <a:spcBef>
                <a:spcPts val="600"/>
              </a:spcBef>
            </a:pPr>
            <a:r>
              <a:rPr lang="en-US" sz="2000" i="0">
                <a:solidFill>
                  <a:srgbClr val="151515"/>
                </a:solidFill>
                <a:effectLst/>
              </a:rPr>
              <a:t>Is there funding for students with disabilities at Lab Schools?</a:t>
            </a:r>
          </a:p>
          <a:p>
            <a:pPr>
              <a:spcBef>
                <a:spcPts val="600"/>
              </a:spcBef>
            </a:pPr>
            <a:r>
              <a:rPr lang="en-US" sz="2000" i="0">
                <a:solidFill>
                  <a:srgbClr val="151515"/>
                </a:solidFill>
                <a:effectLst/>
              </a:rPr>
              <a:t>Is there a deadline for accessing grants?</a:t>
            </a:r>
            <a:endParaRPr lang="en-US" sz="2000"/>
          </a:p>
        </p:txBody>
      </p:sp>
      <p:pic>
        <p:nvPicPr>
          <p:cNvPr id="4" name="Picture 2" descr="Kids typing in a computer lab.">
            <a:extLst>
              <a:ext uri="{FF2B5EF4-FFF2-40B4-BE49-F238E27FC236}">
                <a16:creationId xmlns:a16="http://schemas.microsoft.com/office/drawing/2014/main" id="{82348CF0-68CF-AD18-971C-5A06E5990D19}"/>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72778" y="2200945"/>
            <a:ext cx="2219547" cy="332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2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BF8A-F2A3-6A77-6DCA-924D85EDF774}"/>
              </a:ext>
            </a:extLst>
          </p:cNvPr>
          <p:cNvSpPr>
            <a:spLocks noGrp="1"/>
          </p:cNvSpPr>
          <p:nvPr>
            <p:ph type="title"/>
          </p:nvPr>
        </p:nvSpPr>
        <p:spPr/>
        <p:txBody>
          <a:bodyPr>
            <a:normAutofit/>
          </a:bodyPr>
          <a:lstStyle/>
          <a:p>
            <a:r>
              <a:rPr lang="en-US" sz="6000">
                <a:solidFill>
                  <a:srgbClr val="003C71"/>
                </a:solidFill>
                <a:latin typeface="+mj-lt"/>
              </a:rPr>
              <a:t>Planning Grant Applications and Awards</a:t>
            </a:r>
            <a:endParaRPr lang="en-US">
              <a:solidFill>
                <a:srgbClr val="003C71"/>
              </a:solidFill>
            </a:endParaRPr>
          </a:p>
        </p:txBody>
      </p:sp>
      <p:sp>
        <p:nvSpPr>
          <p:cNvPr id="3" name="Text Placeholder 2">
            <a:extLst>
              <a:ext uri="{FF2B5EF4-FFF2-40B4-BE49-F238E27FC236}">
                <a16:creationId xmlns:a16="http://schemas.microsoft.com/office/drawing/2014/main" id="{40FFDC76-CE2C-549E-DA88-0F54A4AF336D}"/>
              </a:ext>
            </a:extLst>
          </p:cNvPr>
          <p:cNvSpPr>
            <a:spLocks noGrp="1"/>
          </p:cNvSpPr>
          <p:nvPr>
            <p:ph type="body" idx="1"/>
          </p:nvPr>
        </p:nvSpPr>
        <p:spPr/>
        <p:txBody>
          <a:bodyPr>
            <a:normAutofit/>
          </a:bodyPr>
          <a:lstStyle/>
          <a:p>
            <a:r>
              <a:rPr lang="en-US" sz="3200" i="1"/>
              <a:t>Planning Grant Applications to date, awards, and pipeline</a:t>
            </a:r>
          </a:p>
        </p:txBody>
      </p:sp>
      <p:sp>
        <p:nvSpPr>
          <p:cNvPr id="4" name="Slide Number Placeholder 3">
            <a:extLst>
              <a:ext uri="{FF2B5EF4-FFF2-40B4-BE49-F238E27FC236}">
                <a16:creationId xmlns:a16="http://schemas.microsoft.com/office/drawing/2014/main" id="{A8C1D20A-DD95-B136-7A0B-2D955011D416}"/>
              </a:ext>
            </a:extLst>
          </p:cNvPr>
          <p:cNvSpPr>
            <a:spLocks noGrp="1"/>
          </p:cNvSpPr>
          <p:nvPr>
            <p:ph type="sldNum" sz="quarter" idx="12"/>
          </p:nvPr>
        </p:nvSpPr>
        <p:spPr/>
        <p:txBody>
          <a:bodyPr/>
          <a:lstStyle/>
          <a:p>
            <a:fld id="{B2102BAA-C61A-4A39-BDF1-4340D572B82C}" type="slidenum">
              <a:rPr lang="en-US" smtClean="0"/>
              <a:t>8</a:t>
            </a:fld>
            <a:endParaRPr lang="en-US"/>
          </a:p>
        </p:txBody>
      </p:sp>
    </p:spTree>
    <p:extLst>
      <p:ext uri="{BB962C8B-B14F-4D97-AF65-F5344CB8AC3E}">
        <p14:creationId xmlns:p14="http://schemas.microsoft.com/office/powerpoint/2010/main" val="78221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pPr lvl="7"/>
            <a:r>
              <a:rPr lang="en-US" sz="4400" cap="all">
                <a:solidFill>
                  <a:schemeClr val="bg1"/>
                </a:solidFill>
                <a:latin typeface="+mj-lt"/>
              </a:rPr>
              <a:t>Planning Grant applications</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a:xfrm>
            <a:off x="8572500" y="6356349"/>
            <a:ext cx="2743200" cy="365125"/>
          </a:xfrm>
        </p:spPr>
        <p:txBody>
          <a:bodyPr/>
          <a:lstStyle/>
          <a:p>
            <a:fld id="{B2102BAA-C61A-4A39-BDF1-4340D572B82C}" type="slidenum">
              <a:rPr lang="en-US" smtClean="0"/>
              <a:t>9</a:t>
            </a:fld>
            <a:endParaRPr lang="en-US"/>
          </a:p>
        </p:txBody>
      </p:sp>
      <p:sp>
        <p:nvSpPr>
          <p:cNvPr id="5" name="Content Placeholder 4">
            <a:extLst>
              <a:ext uri="{FF2B5EF4-FFF2-40B4-BE49-F238E27FC236}">
                <a16:creationId xmlns:a16="http://schemas.microsoft.com/office/drawing/2014/main" id="{DCB7F3CC-48BE-899F-B399-9C8CDB964593}"/>
              </a:ext>
            </a:extLst>
          </p:cNvPr>
          <p:cNvSpPr>
            <a:spLocks noGrp="1"/>
          </p:cNvSpPr>
          <p:nvPr>
            <p:ph idx="1"/>
          </p:nvPr>
        </p:nvSpPr>
        <p:spPr>
          <a:xfrm>
            <a:off x="838200" y="1471630"/>
            <a:ext cx="10515600" cy="1323975"/>
          </a:xfrm>
        </p:spPr>
        <p:txBody>
          <a:bodyPr/>
          <a:lstStyle/>
          <a:p>
            <a:pPr marL="0" indent="0">
              <a:buNone/>
            </a:pPr>
            <a:endParaRPr lang="en-US"/>
          </a:p>
          <a:p>
            <a:pPr marL="0" indent="0">
              <a:buNone/>
            </a:pPr>
            <a:endParaRPr lang="en-US"/>
          </a:p>
          <a:p>
            <a:pPr marL="0" indent="0">
              <a:buNone/>
            </a:pPr>
            <a:endParaRPr lang="en-US"/>
          </a:p>
        </p:txBody>
      </p:sp>
      <p:sp>
        <p:nvSpPr>
          <p:cNvPr id="8" name="TextBox 7">
            <a:extLst>
              <a:ext uri="{FF2B5EF4-FFF2-40B4-BE49-F238E27FC236}">
                <a16:creationId xmlns:a16="http://schemas.microsoft.com/office/drawing/2014/main" id="{35DE73F9-9572-AE91-6901-2D827A398EF6}"/>
              </a:ext>
            </a:extLst>
          </p:cNvPr>
          <p:cNvSpPr txBox="1"/>
          <p:nvPr/>
        </p:nvSpPr>
        <p:spPr>
          <a:xfrm>
            <a:off x="638476" y="1755327"/>
            <a:ext cx="10915048" cy="4431983"/>
          </a:xfrm>
          <a:prstGeom prst="rect">
            <a:avLst/>
          </a:prstGeom>
          <a:noFill/>
        </p:spPr>
        <p:txBody>
          <a:bodyPr wrap="square" lIns="91440" tIns="45720" rIns="91440" bIns="45720" rtlCol="0" anchor="t">
            <a:spAutoFit/>
          </a:bodyPr>
          <a:lstStyle/>
          <a:p>
            <a:pPr lvl="1">
              <a:spcAft>
                <a:spcPts val="1200"/>
              </a:spcAft>
            </a:pPr>
            <a:r>
              <a:rPr lang="en-US" sz="2800">
                <a:solidFill>
                  <a:srgbClr val="000000"/>
                </a:solidFill>
              </a:rPr>
              <a:t>A total of 20 Planning Grants Applications have been received to date:</a:t>
            </a:r>
            <a:endParaRPr lang="en-US">
              <a:cs typeface="Calibri"/>
            </a:endParaRPr>
          </a:p>
          <a:p>
            <a:pPr marL="1200150" lvl="2" indent="-285750">
              <a:buFont typeface="Arial" panose="020B0604020202020204" pitchFamily="34" charset="0"/>
              <a:buChar char="•"/>
            </a:pPr>
            <a:r>
              <a:rPr lang="en-US" sz="2800" b="1">
                <a:solidFill>
                  <a:srgbClr val="000000"/>
                </a:solidFill>
              </a:rPr>
              <a:t>Awarded: </a:t>
            </a:r>
            <a:r>
              <a:rPr lang="en-US" sz="2800">
                <a:solidFill>
                  <a:srgbClr val="000000"/>
                </a:solidFill>
              </a:rPr>
              <a:t>15 Planning Grants have been awarded</a:t>
            </a:r>
            <a:endParaRPr lang="en-US" sz="2800" dirty="0">
              <a:solidFill>
                <a:srgbClr val="000000"/>
              </a:solidFill>
              <a:cs typeface="Calibri"/>
            </a:endParaRPr>
          </a:p>
          <a:p>
            <a:pPr marL="1200150" lvl="2" indent="-285750">
              <a:buFont typeface="Arial" panose="020B0604020202020204" pitchFamily="34" charset="0"/>
              <a:buChar char="•"/>
            </a:pPr>
            <a:r>
              <a:rPr lang="en-US" sz="2800" b="1">
                <a:solidFill>
                  <a:srgbClr val="000000"/>
                </a:solidFill>
              </a:rPr>
              <a:t>Pending: 3</a:t>
            </a:r>
            <a:r>
              <a:rPr lang="en-US" sz="2800">
                <a:solidFill>
                  <a:srgbClr val="000000"/>
                </a:solidFill>
              </a:rPr>
              <a:t> Applications are in the pipeline, with Applicants receiving technical assistance, submitting additional detail or pending receipt of scores</a:t>
            </a:r>
            <a:endParaRPr lang="en-US" sz="2800" dirty="0">
              <a:solidFill>
                <a:srgbClr val="000000"/>
              </a:solidFill>
              <a:cs typeface="Calibri"/>
            </a:endParaRPr>
          </a:p>
          <a:p>
            <a:pPr marL="1200150" lvl="2" indent="-285750">
              <a:buFont typeface="Arial" panose="020B0604020202020204" pitchFamily="34" charset="0"/>
              <a:buChar char="•"/>
            </a:pPr>
            <a:r>
              <a:rPr lang="en-US" sz="2800" b="1">
                <a:solidFill>
                  <a:srgbClr val="000000"/>
                </a:solidFill>
              </a:rPr>
              <a:t>Received:</a:t>
            </a:r>
            <a:r>
              <a:rPr lang="en-US" sz="2800">
                <a:solidFill>
                  <a:srgbClr val="000000"/>
                </a:solidFill>
              </a:rPr>
              <a:t> 1 Application has been received and is pending assignment to the Funding Evaluation Review Committee for scoring</a:t>
            </a:r>
            <a:endParaRPr lang="en-US" sz="2800" dirty="0">
              <a:solidFill>
                <a:srgbClr val="000000"/>
              </a:solidFill>
              <a:cs typeface="Calibri"/>
            </a:endParaRPr>
          </a:p>
          <a:p>
            <a:pPr marL="1200150" lvl="2" indent="-285750">
              <a:buFont typeface="Arial" panose="020B0604020202020204" pitchFamily="34" charset="0"/>
              <a:buChar char="•"/>
            </a:pPr>
            <a:r>
              <a:rPr lang="en-US" sz="2800" b="1">
                <a:solidFill>
                  <a:srgbClr val="000000"/>
                </a:solidFill>
              </a:rPr>
              <a:t>Declined: </a:t>
            </a:r>
            <a:r>
              <a:rPr lang="en-US" sz="2800">
                <a:solidFill>
                  <a:srgbClr val="000000"/>
                </a:solidFill>
              </a:rPr>
              <a:t>1 Application has been declined</a:t>
            </a:r>
            <a:endParaRPr lang="en-US" sz="2800" dirty="0">
              <a:solidFill>
                <a:srgbClr val="000000"/>
              </a:solidFill>
              <a:cs typeface="Calibri"/>
            </a:endParaRPr>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119908150"/>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4" ma:contentTypeDescription="Create a new document." ma:contentTypeScope="" ma:versionID="3f07ba3cc33c2c26749dd626add05ab5">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f06c3e957ac8c8636c467aaa4aac52a1"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c2c5aab-b472-4b8f-a7fa-721e1e86a722">
      <UserInfo>
        <DisplayName>Snow, Mckenzie (GOV)</DisplayName>
        <AccountId>154</AccountId>
        <AccountType/>
      </UserInfo>
      <UserInfo>
        <DisplayName>Deci, Jen (GOV)</DisplayName>
        <AccountId>176</AccountId>
        <AccountType/>
      </UserInfo>
      <UserInfo>
        <DisplayName>Albon, Brendon (DOE)</DisplayName>
        <AccountId>36</AccountId>
        <AccountType/>
      </UserInfo>
      <UserInfo>
        <DisplayName>Velazquez, Melissa (DOE)</DisplayName>
        <AccountId>29</AccountId>
        <AccountType/>
      </UserInfo>
      <UserInfo>
        <DisplayName>Venesky, Lorraine (DOE)</DisplayName>
        <AccountId>133</AccountId>
        <AccountType/>
      </UserInfo>
      <UserInfo>
        <DisplayName>Richey, Kimberly (DOE)</DisplayName>
        <AccountId>34</AccountId>
        <AccountType/>
      </UserInfo>
      <UserInfo>
        <DisplayName>Dickey, Kent (DOE)</DisplayName>
        <AccountId>30</AccountId>
        <AccountType/>
      </UserInfo>
      <UserInfo>
        <DisplayName>Pyle, Charles (DOE)</DisplayName>
        <AccountId>25</AccountId>
        <AccountType/>
      </UserInfo>
      <UserInfo>
        <DisplayName>Jennings, Laura (DOE)</DisplayName>
        <AccountId>177</AccountId>
        <AccountType/>
      </UserInfo>
      <UserInfo>
        <DisplayName>Powell, Jason (GOV)</DisplayName>
        <AccountId>178</AccountId>
        <AccountType/>
      </UserInfo>
      <UserInfo>
        <DisplayName>Schultz, Elizabeth (DOE)</DisplayName>
        <AccountId>33</AccountId>
        <AccountType/>
      </UserInfo>
      <UserInfo>
        <DisplayName>Guidera, Aimee (GOV)</DisplayName>
        <AccountId>153</AccountId>
        <AccountType/>
      </UserInfo>
      <UserInfo>
        <DisplayName>Chapman, Jim (DOE)</DisplayName>
        <AccountId>15</AccountId>
        <AccountType/>
      </UserInfo>
    </SharedWithUsers>
  </documentManagement>
</p:properties>
</file>

<file path=customXml/itemProps1.xml><?xml version="1.0" encoding="utf-8"?>
<ds:datastoreItem xmlns:ds="http://schemas.openxmlformats.org/officeDocument/2006/customXml" ds:itemID="{B5A9EF31-094D-4A6F-8883-765D0B74F1E1}"/>
</file>

<file path=customXml/itemProps2.xml><?xml version="1.0" encoding="utf-8"?>
<ds:datastoreItem xmlns:ds="http://schemas.openxmlformats.org/officeDocument/2006/customXml" ds:itemID="{5843CDD1-6BEB-4AFD-8429-58233B7D7AA4}">
  <ds:schemaRefs>
    <ds:schemaRef ds:uri="http://schemas.microsoft.com/sharepoint/v3/contenttype/forms"/>
  </ds:schemaRefs>
</ds:datastoreItem>
</file>

<file path=customXml/itemProps3.xml><?xml version="1.0" encoding="utf-8"?>
<ds:datastoreItem xmlns:ds="http://schemas.openxmlformats.org/officeDocument/2006/customXml" ds:itemID="{71A31257-01CD-463F-B3B6-EDDA79C70A55}">
  <ds:schemaRefs>
    <ds:schemaRef ds:uri="http://schemas.microsoft.com/office/2006/metadata/properties"/>
    <ds:schemaRef ds:uri="http://purl.org/dc/terms/"/>
    <ds:schemaRef ds:uri="http://schemas.microsoft.com/office/2006/documentManagement/types"/>
    <ds:schemaRef ds:uri="4e0288d3-37a8-40e6-825f-eff74d783ff5"/>
    <ds:schemaRef ds:uri="http://purl.org/dc/elements/1.1/"/>
    <ds:schemaRef ds:uri="http://schemas.microsoft.com/office/infopath/2007/PartnerControls"/>
    <ds:schemaRef ds:uri="http://www.w3.org/XML/1998/namespace"/>
    <ds:schemaRef ds:uri="http://schemas.openxmlformats.org/package/2006/metadata/core-properties"/>
    <ds:schemaRef ds:uri="4c2c5aab-b472-4b8f-a7fa-721e1e86a72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3871</Words>
  <Application>Microsoft Office PowerPoint</Application>
  <PresentationFormat>Widescreen</PresentationFormat>
  <Paragraphs>346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College Partnership Laboratory Schools</vt:lpstr>
      <vt:lpstr>Lab Schools –  Website &amp; Updates</vt:lpstr>
      <vt:lpstr>Lab Schools - Interactive Map</vt:lpstr>
      <vt:lpstr>Lab Schools - Interactive Map</vt:lpstr>
      <vt:lpstr>Lab Schools – region map</vt:lpstr>
      <vt:lpstr>Lab Schools Page - faqs</vt:lpstr>
      <vt:lpstr>Lab Schools Page - faqs</vt:lpstr>
      <vt:lpstr>Planning Grant Applications and Awards</vt:lpstr>
      <vt:lpstr>Planning Grant applications</vt:lpstr>
      <vt:lpstr>Planning Grant Awards</vt:lpstr>
      <vt:lpstr>Approved Planning Grants</vt:lpstr>
      <vt:lpstr>Approved Planning Grants</vt:lpstr>
      <vt:lpstr>Approved Planning Grants</vt:lpstr>
      <vt:lpstr>Approved Planning Grants</vt:lpstr>
      <vt:lpstr>Approved Planning Grants</vt:lpstr>
      <vt:lpstr>Planning Grants - Pipeline</vt:lpstr>
      <vt:lpstr>Planning Grants - Pipeline</vt:lpstr>
      <vt:lpstr>Planning Grants - Declined</vt:lpstr>
      <vt:lpstr>Planning Grants – Roll-up</vt:lpstr>
      <vt:lpstr>Planning Grants – Roll-up</vt:lpstr>
      <vt:lpstr>Planning Grants – Roll-up</vt:lpstr>
      <vt:lpstr>Planning Grants – Roll-up</vt:lpstr>
      <vt:lpstr>Lab School Application Guidelines</vt:lpstr>
      <vt:lpstr>Lab School Application Guidelines</vt:lpstr>
      <vt:lpstr>Standing Committee – Members, Process, Meetings, and Applications</vt:lpstr>
      <vt:lpstr>Standing Committee - Members</vt:lpstr>
      <vt:lpstr>Standing Committee - Process</vt:lpstr>
      <vt:lpstr>Standing Committee - Meetings</vt:lpstr>
      <vt:lpstr>Standing Committee -  Lab School Applications</vt:lpstr>
      <vt:lpstr>Standing Committee - Next Steps</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VDOE</dc:creator>
  <cp:lastModifiedBy>Albon, Brendon (DOE)</cp:lastModifiedBy>
  <cp:revision>3</cp:revision>
  <dcterms:created xsi:type="dcterms:W3CDTF">2022-07-20T12:39:39Z</dcterms:created>
  <dcterms:modified xsi:type="dcterms:W3CDTF">2023-03-20T20:34:07Z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ies>
</file>