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19"/>
  </p:notesMasterIdLst>
  <p:sldIdLst>
    <p:sldId id="266" r:id="rId5"/>
    <p:sldId id="267" r:id="rId6"/>
    <p:sldId id="288" r:id="rId7"/>
    <p:sldId id="289" r:id="rId8"/>
    <p:sldId id="290" r:id="rId9"/>
    <p:sldId id="296" r:id="rId10"/>
    <p:sldId id="291" r:id="rId11"/>
    <p:sldId id="299" r:id="rId12"/>
    <p:sldId id="301" r:id="rId13"/>
    <p:sldId id="292" r:id="rId14"/>
    <p:sldId id="297" r:id="rId15"/>
    <p:sldId id="293" r:id="rId16"/>
    <p:sldId id="298" r:id="rId17"/>
    <p:sldId id="294"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j+kATN+8vjgpSu1KcEycJoQyJRUQ=="/>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5F422C-F87D-B75D-EE01-179201AC8D1B}" v="741" dt="2023-03-08T15:59:59.521"/>
  </p1510:revLst>
</p1510:revInfo>
</file>

<file path=ppt/tableStyles.xml><?xml version="1.0" encoding="utf-8"?>
<a:tblStyleLst xmlns:a="http://schemas.openxmlformats.org/drawingml/2006/main" def="{4AC93BE6-24F2-4D38-9EE1-789EC3756C38}">
  <a:tblStyle styleId="{4AC93BE6-24F2-4D38-9EE1-789EC3756C38}"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customschemas.google.com/relationships/presentationmetadata" Target="metadata"/><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pka, Amy (DOE)" userId="S::amy.siepka@doe.virginia.gov::6d06d74f-826c-4bbe-801e-2feef75a4a1d" providerId="AD" clId="Web-{695F422C-F87D-B75D-EE01-179201AC8D1B}"/>
    <pc:docChg chg="addSld delSld modSld">
      <pc:chgData name="Siepka, Amy (DOE)" userId="S::amy.siepka@doe.virginia.gov::6d06d74f-826c-4bbe-801e-2feef75a4a1d" providerId="AD" clId="Web-{695F422C-F87D-B75D-EE01-179201AC8D1B}" dt="2023-03-08T15:59:58.771" v="704" actId="20577"/>
      <pc:docMkLst>
        <pc:docMk/>
      </pc:docMkLst>
      <pc:sldChg chg="modSp">
        <pc:chgData name="Siepka, Amy (DOE)" userId="S::amy.siepka@doe.virginia.gov::6d06d74f-826c-4bbe-801e-2feef75a4a1d" providerId="AD" clId="Web-{695F422C-F87D-B75D-EE01-179201AC8D1B}" dt="2023-03-08T14:25:01.362" v="60" actId="20577"/>
        <pc:sldMkLst>
          <pc:docMk/>
          <pc:sldMk cId="427629357" sldId="266"/>
        </pc:sldMkLst>
        <pc:spChg chg="mod">
          <ac:chgData name="Siepka, Amy (DOE)" userId="S::amy.siepka@doe.virginia.gov::6d06d74f-826c-4bbe-801e-2feef75a4a1d" providerId="AD" clId="Web-{695F422C-F87D-B75D-EE01-179201AC8D1B}" dt="2023-03-08T14:25:01.362" v="60" actId="20577"/>
          <ac:spMkLst>
            <pc:docMk/>
            <pc:sldMk cId="427629357" sldId="266"/>
            <ac:spMk id="5" creationId="{780E16E0-3CF4-42BA-A7B3-D3315F51D092}"/>
          </ac:spMkLst>
        </pc:spChg>
      </pc:sldChg>
      <pc:sldChg chg="modSp">
        <pc:chgData name="Siepka, Amy (DOE)" userId="S::amy.siepka@doe.virginia.gov::6d06d74f-826c-4bbe-801e-2feef75a4a1d" providerId="AD" clId="Web-{695F422C-F87D-B75D-EE01-179201AC8D1B}" dt="2023-03-08T14:28:03.394" v="70" actId="20577"/>
        <pc:sldMkLst>
          <pc:docMk/>
          <pc:sldMk cId="359577686" sldId="288"/>
        </pc:sldMkLst>
        <pc:spChg chg="mod">
          <ac:chgData name="Siepka, Amy (DOE)" userId="S::amy.siepka@doe.virginia.gov::6d06d74f-826c-4bbe-801e-2feef75a4a1d" providerId="AD" clId="Web-{695F422C-F87D-B75D-EE01-179201AC8D1B}" dt="2023-03-08T14:28:03.394" v="70" actId="20577"/>
          <ac:spMkLst>
            <pc:docMk/>
            <pc:sldMk cId="359577686" sldId="288"/>
            <ac:spMk id="3" creationId="{969AC7C0-4DD6-456A-9544-9BFB2C0894AC}"/>
          </ac:spMkLst>
        </pc:spChg>
      </pc:sldChg>
      <pc:sldChg chg="modSp">
        <pc:chgData name="Siepka, Amy (DOE)" userId="S::amy.siepka@doe.virginia.gov::6d06d74f-826c-4bbe-801e-2feef75a4a1d" providerId="AD" clId="Web-{695F422C-F87D-B75D-EE01-179201AC8D1B}" dt="2023-03-08T14:29:34.114" v="80" actId="20577"/>
        <pc:sldMkLst>
          <pc:docMk/>
          <pc:sldMk cId="3585866046" sldId="289"/>
        </pc:sldMkLst>
        <pc:spChg chg="mod">
          <ac:chgData name="Siepka, Amy (DOE)" userId="S::amy.siepka@doe.virginia.gov::6d06d74f-826c-4bbe-801e-2feef75a4a1d" providerId="AD" clId="Web-{695F422C-F87D-B75D-EE01-179201AC8D1B}" dt="2023-03-08T14:29:34.114" v="80" actId="20577"/>
          <ac:spMkLst>
            <pc:docMk/>
            <pc:sldMk cId="3585866046" sldId="289"/>
            <ac:spMk id="3" creationId="{969AC7C0-4DD6-456A-9544-9BFB2C0894AC}"/>
          </ac:spMkLst>
        </pc:spChg>
      </pc:sldChg>
      <pc:sldChg chg="delSp modSp">
        <pc:chgData name="Siepka, Amy (DOE)" userId="S::amy.siepka@doe.virginia.gov::6d06d74f-826c-4bbe-801e-2feef75a4a1d" providerId="AD" clId="Web-{695F422C-F87D-B75D-EE01-179201AC8D1B}" dt="2023-03-08T15:02:47.971" v="565" actId="1076"/>
        <pc:sldMkLst>
          <pc:docMk/>
          <pc:sldMk cId="537045445" sldId="290"/>
        </pc:sldMkLst>
        <pc:spChg chg="mod">
          <ac:chgData name="Siepka, Amy (DOE)" userId="S::amy.siepka@doe.virginia.gov::6d06d74f-826c-4bbe-801e-2feef75a4a1d" providerId="AD" clId="Web-{695F422C-F87D-B75D-EE01-179201AC8D1B}" dt="2023-03-08T14:38:21.414" v="222" actId="20577"/>
          <ac:spMkLst>
            <pc:docMk/>
            <pc:sldMk cId="537045445" sldId="290"/>
            <ac:spMk id="3" creationId="{969AC7C0-4DD6-456A-9544-9BFB2C0894AC}"/>
          </ac:spMkLst>
        </pc:spChg>
        <pc:spChg chg="mod">
          <ac:chgData name="Siepka, Amy (DOE)" userId="S::amy.siepka@doe.virginia.gov::6d06d74f-826c-4bbe-801e-2feef75a4a1d" providerId="AD" clId="Web-{695F422C-F87D-B75D-EE01-179201AC8D1B}" dt="2023-03-08T15:02:47.971" v="565" actId="1076"/>
          <ac:spMkLst>
            <pc:docMk/>
            <pc:sldMk cId="537045445" sldId="290"/>
            <ac:spMk id="10" creationId="{AB660290-E7F8-4379-B8A4-C09DCBF25409}"/>
          </ac:spMkLst>
        </pc:spChg>
        <pc:spChg chg="mod">
          <ac:chgData name="Siepka, Amy (DOE)" userId="S::amy.siepka@doe.virginia.gov::6d06d74f-826c-4bbe-801e-2feef75a4a1d" providerId="AD" clId="Web-{695F422C-F87D-B75D-EE01-179201AC8D1B}" dt="2023-03-08T14:31:00.239" v="91" actId="1076"/>
          <ac:spMkLst>
            <pc:docMk/>
            <pc:sldMk cId="537045445" sldId="290"/>
            <ac:spMk id="14" creationId="{23B8EC54-68C2-454A-9771-7E40F0E63C42}"/>
          </ac:spMkLst>
        </pc:spChg>
        <pc:grpChg chg="mod">
          <ac:chgData name="Siepka, Amy (DOE)" userId="S::amy.siepka@doe.virginia.gov::6d06d74f-826c-4bbe-801e-2feef75a4a1d" providerId="AD" clId="Web-{695F422C-F87D-B75D-EE01-179201AC8D1B}" dt="2023-03-08T14:31:04.692" v="92" actId="1076"/>
          <ac:grpSpMkLst>
            <pc:docMk/>
            <pc:sldMk cId="537045445" sldId="290"/>
            <ac:grpSpMk id="15" creationId="{185FEA09-D9CC-4537-BDE2-8A37D0176552}"/>
          </ac:grpSpMkLst>
        </pc:grpChg>
        <pc:graphicFrameChg chg="mod">
          <ac:chgData name="Siepka, Amy (DOE)" userId="S::amy.siepka@doe.virginia.gov::6d06d74f-826c-4bbe-801e-2feef75a4a1d" providerId="AD" clId="Web-{695F422C-F87D-B75D-EE01-179201AC8D1B}" dt="2023-03-08T14:30:36.052" v="88" actId="1076"/>
          <ac:graphicFrameMkLst>
            <pc:docMk/>
            <pc:sldMk cId="537045445" sldId="290"/>
            <ac:graphicFrameMk id="9" creationId="{A46AD77A-8246-4241-AE9F-8491EF8F9585}"/>
          </ac:graphicFrameMkLst>
        </pc:graphicFrameChg>
        <pc:picChg chg="del">
          <ac:chgData name="Siepka, Amy (DOE)" userId="S::amy.siepka@doe.virginia.gov::6d06d74f-826c-4bbe-801e-2feef75a4a1d" providerId="AD" clId="Web-{695F422C-F87D-B75D-EE01-179201AC8D1B}" dt="2023-03-08T14:30:10.317" v="81"/>
          <ac:picMkLst>
            <pc:docMk/>
            <pc:sldMk cId="537045445" sldId="290"/>
            <ac:picMk id="6" creationId="{5DFC6E50-82CD-442D-88D3-71E00642647D}"/>
          </ac:picMkLst>
        </pc:picChg>
      </pc:sldChg>
      <pc:sldChg chg="modSp">
        <pc:chgData name="Siepka, Amy (DOE)" userId="S::amy.siepka@doe.virginia.gov::6d06d74f-826c-4bbe-801e-2feef75a4a1d" providerId="AD" clId="Web-{695F422C-F87D-B75D-EE01-179201AC8D1B}" dt="2023-03-08T14:33:08.584" v="98" actId="20577"/>
        <pc:sldMkLst>
          <pc:docMk/>
          <pc:sldMk cId="1558740260" sldId="291"/>
        </pc:sldMkLst>
        <pc:spChg chg="mod">
          <ac:chgData name="Siepka, Amy (DOE)" userId="S::amy.siepka@doe.virginia.gov::6d06d74f-826c-4bbe-801e-2feef75a4a1d" providerId="AD" clId="Web-{695F422C-F87D-B75D-EE01-179201AC8D1B}" dt="2023-03-08T14:33:08.584" v="98" actId="20577"/>
          <ac:spMkLst>
            <pc:docMk/>
            <pc:sldMk cId="1558740260" sldId="291"/>
            <ac:spMk id="2" creationId="{5494A82B-D3A1-4414-89EB-6461ECF5CB07}"/>
          </ac:spMkLst>
        </pc:spChg>
        <pc:spChg chg="mod">
          <ac:chgData name="Siepka, Amy (DOE)" userId="S::amy.siepka@doe.virginia.gov::6d06d74f-826c-4bbe-801e-2feef75a4a1d" providerId="AD" clId="Web-{695F422C-F87D-B75D-EE01-179201AC8D1B}" dt="2023-03-08T14:32:37.537" v="97" actId="20577"/>
          <ac:spMkLst>
            <pc:docMk/>
            <pc:sldMk cId="1558740260" sldId="291"/>
            <ac:spMk id="3" creationId="{969AC7C0-4DD6-456A-9544-9BFB2C0894AC}"/>
          </ac:spMkLst>
        </pc:spChg>
      </pc:sldChg>
      <pc:sldChg chg="modSp">
        <pc:chgData name="Siepka, Amy (DOE)" userId="S::amy.siepka@doe.virginia.gov::6d06d74f-826c-4bbe-801e-2feef75a4a1d" providerId="AD" clId="Web-{695F422C-F87D-B75D-EE01-179201AC8D1B}" dt="2023-03-08T15:22:03.261" v="696" actId="20577"/>
        <pc:sldMkLst>
          <pc:docMk/>
          <pc:sldMk cId="423931164" sldId="292"/>
        </pc:sldMkLst>
        <pc:spChg chg="mod">
          <ac:chgData name="Siepka, Amy (DOE)" userId="S::amy.siepka@doe.virginia.gov::6d06d74f-826c-4bbe-801e-2feef75a4a1d" providerId="AD" clId="Web-{695F422C-F87D-B75D-EE01-179201AC8D1B}" dt="2023-03-08T15:00:07.720" v="560" actId="20577"/>
          <ac:spMkLst>
            <pc:docMk/>
            <pc:sldMk cId="423931164" sldId="292"/>
            <ac:spMk id="2" creationId="{5494A82B-D3A1-4414-89EB-6461ECF5CB07}"/>
          </ac:spMkLst>
        </pc:spChg>
        <pc:spChg chg="mod">
          <ac:chgData name="Siepka, Amy (DOE)" userId="S::amy.siepka@doe.virginia.gov::6d06d74f-826c-4bbe-801e-2feef75a4a1d" providerId="AD" clId="Web-{695F422C-F87D-B75D-EE01-179201AC8D1B}" dt="2023-03-08T15:22:03.261" v="696" actId="20577"/>
          <ac:spMkLst>
            <pc:docMk/>
            <pc:sldMk cId="423931164" sldId="292"/>
            <ac:spMk id="3" creationId="{969AC7C0-4DD6-456A-9544-9BFB2C0894AC}"/>
          </ac:spMkLst>
        </pc:spChg>
      </pc:sldChg>
      <pc:sldChg chg="modSp">
        <pc:chgData name="Siepka, Amy (DOE)" userId="S::amy.siepka@doe.virginia.gov::6d06d74f-826c-4bbe-801e-2feef75a4a1d" providerId="AD" clId="Web-{695F422C-F87D-B75D-EE01-179201AC8D1B}" dt="2023-03-08T15:23:00.355" v="698" actId="20577"/>
        <pc:sldMkLst>
          <pc:docMk/>
          <pc:sldMk cId="77525725" sldId="293"/>
        </pc:sldMkLst>
        <pc:spChg chg="mod">
          <ac:chgData name="Siepka, Amy (DOE)" userId="S::amy.siepka@doe.virginia.gov::6d06d74f-826c-4bbe-801e-2feef75a4a1d" providerId="AD" clId="Web-{695F422C-F87D-B75D-EE01-179201AC8D1B}" dt="2023-03-08T15:00:24.439" v="563" actId="20577"/>
          <ac:spMkLst>
            <pc:docMk/>
            <pc:sldMk cId="77525725" sldId="293"/>
            <ac:spMk id="2" creationId="{5494A82B-D3A1-4414-89EB-6461ECF5CB07}"/>
          </ac:spMkLst>
        </pc:spChg>
        <pc:spChg chg="mod">
          <ac:chgData name="Siepka, Amy (DOE)" userId="S::amy.siepka@doe.virginia.gov::6d06d74f-826c-4bbe-801e-2feef75a4a1d" providerId="AD" clId="Web-{695F422C-F87D-B75D-EE01-179201AC8D1B}" dt="2023-03-08T15:23:00.355" v="698" actId="20577"/>
          <ac:spMkLst>
            <pc:docMk/>
            <pc:sldMk cId="77525725" sldId="293"/>
            <ac:spMk id="3" creationId="{969AC7C0-4DD6-456A-9544-9BFB2C0894AC}"/>
          </ac:spMkLst>
        </pc:spChg>
      </pc:sldChg>
      <pc:sldChg chg="modSp">
        <pc:chgData name="Siepka, Amy (DOE)" userId="S::amy.siepka@doe.virginia.gov::6d06d74f-826c-4bbe-801e-2feef75a4a1d" providerId="AD" clId="Web-{695F422C-F87D-B75D-EE01-179201AC8D1B}" dt="2023-03-08T15:59:58.771" v="704" actId="20577"/>
        <pc:sldMkLst>
          <pc:docMk/>
          <pc:sldMk cId="3144017492" sldId="294"/>
        </pc:sldMkLst>
        <pc:spChg chg="mod">
          <ac:chgData name="Siepka, Amy (DOE)" userId="S::amy.siepka@doe.virginia.gov::6d06d74f-826c-4bbe-801e-2feef75a4a1d" providerId="AD" clId="Web-{695F422C-F87D-B75D-EE01-179201AC8D1B}" dt="2023-03-08T15:59:58.771" v="704" actId="20577"/>
          <ac:spMkLst>
            <pc:docMk/>
            <pc:sldMk cId="3144017492" sldId="294"/>
            <ac:spMk id="3" creationId="{F5EA272E-325E-4194-B856-7BB70380F15B}"/>
          </ac:spMkLst>
        </pc:spChg>
      </pc:sldChg>
      <pc:sldChg chg="modSp">
        <pc:chgData name="Siepka, Amy (DOE)" userId="S::amy.siepka@doe.virginia.gov::6d06d74f-826c-4bbe-801e-2feef75a4a1d" providerId="AD" clId="Web-{695F422C-F87D-B75D-EE01-179201AC8D1B}" dt="2023-03-08T14:43:33.479" v="255" actId="1076"/>
        <pc:sldMkLst>
          <pc:docMk/>
          <pc:sldMk cId="489539651" sldId="296"/>
        </pc:sldMkLst>
        <pc:spChg chg="mod">
          <ac:chgData name="Siepka, Amy (DOE)" userId="S::amy.siepka@doe.virginia.gov::6d06d74f-826c-4bbe-801e-2feef75a4a1d" providerId="AD" clId="Web-{695F422C-F87D-B75D-EE01-179201AC8D1B}" dt="2023-03-08T14:43:29.416" v="253" actId="20577"/>
          <ac:spMkLst>
            <pc:docMk/>
            <pc:sldMk cId="489539651" sldId="296"/>
            <ac:spMk id="3" creationId="{969AC7C0-4DD6-456A-9544-9BFB2C0894AC}"/>
          </ac:spMkLst>
        </pc:spChg>
        <pc:spChg chg="mod">
          <ac:chgData name="Siepka, Amy (DOE)" userId="S::amy.siepka@doe.virginia.gov::6d06d74f-826c-4bbe-801e-2feef75a4a1d" providerId="AD" clId="Web-{695F422C-F87D-B75D-EE01-179201AC8D1B}" dt="2023-03-08T14:43:33.479" v="255" actId="1076"/>
          <ac:spMkLst>
            <pc:docMk/>
            <pc:sldMk cId="489539651" sldId="296"/>
            <ac:spMk id="6" creationId="{36173334-15AA-406B-9CB6-6604D0E055A7}"/>
          </ac:spMkLst>
        </pc:spChg>
        <pc:graphicFrameChg chg="mod">
          <ac:chgData name="Siepka, Amy (DOE)" userId="S::amy.siepka@doe.virginia.gov::6d06d74f-826c-4bbe-801e-2feef75a4a1d" providerId="AD" clId="Web-{695F422C-F87D-B75D-EE01-179201AC8D1B}" dt="2023-03-08T14:43:31.291" v="254" actId="1076"/>
          <ac:graphicFrameMkLst>
            <pc:docMk/>
            <pc:sldMk cId="489539651" sldId="296"/>
            <ac:graphicFrameMk id="9" creationId="{A46AD77A-8246-4241-AE9F-8491EF8F9585}"/>
          </ac:graphicFrameMkLst>
        </pc:graphicFrameChg>
      </pc:sldChg>
      <pc:sldChg chg="modSp">
        <pc:chgData name="Siepka, Amy (DOE)" userId="S::amy.siepka@doe.virginia.gov::6d06d74f-826c-4bbe-801e-2feef75a4a1d" providerId="AD" clId="Web-{695F422C-F87D-B75D-EE01-179201AC8D1B}" dt="2023-03-08T15:22:50.105" v="697" actId="20577"/>
        <pc:sldMkLst>
          <pc:docMk/>
          <pc:sldMk cId="924483574" sldId="297"/>
        </pc:sldMkLst>
        <pc:spChg chg="mod">
          <ac:chgData name="Siepka, Amy (DOE)" userId="S::amy.siepka@doe.virginia.gov::6d06d74f-826c-4bbe-801e-2feef75a4a1d" providerId="AD" clId="Web-{695F422C-F87D-B75D-EE01-179201AC8D1B}" dt="2023-03-08T15:00:12.236" v="561" actId="20577"/>
          <ac:spMkLst>
            <pc:docMk/>
            <pc:sldMk cId="924483574" sldId="297"/>
            <ac:spMk id="2" creationId="{5494A82B-D3A1-4414-89EB-6461ECF5CB07}"/>
          </ac:spMkLst>
        </pc:spChg>
        <pc:spChg chg="mod">
          <ac:chgData name="Siepka, Amy (DOE)" userId="S::amy.siepka@doe.virginia.gov::6d06d74f-826c-4bbe-801e-2feef75a4a1d" providerId="AD" clId="Web-{695F422C-F87D-B75D-EE01-179201AC8D1B}" dt="2023-03-08T15:22:50.105" v="697" actId="20577"/>
          <ac:spMkLst>
            <pc:docMk/>
            <pc:sldMk cId="924483574" sldId="297"/>
            <ac:spMk id="3" creationId="{969AC7C0-4DD6-456A-9544-9BFB2C0894AC}"/>
          </ac:spMkLst>
        </pc:spChg>
      </pc:sldChg>
      <pc:sldChg chg="modSp">
        <pc:chgData name="Siepka, Amy (DOE)" userId="S::amy.siepka@doe.virginia.gov::6d06d74f-826c-4bbe-801e-2feef75a4a1d" providerId="AD" clId="Web-{695F422C-F87D-B75D-EE01-179201AC8D1B}" dt="2023-03-08T15:23:26.308" v="699" actId="20577"/>
        <pc:sldMkLst>
          <pc:docMk/>
          <pc:sldMk cId="1610649424" sldId="298"/>
        </pc:sldMkLst>
        <pc:spChg chg="mod">
          <ac:chgData name="Siepka, Amy (DOE)" userId="S::amy.siepka@doe.virginia.gov::6d06d74f-826c-4bbe-801e-2feef75a4a1d" providerId="AD" clId="Web-{695F422C-F87D-B75D-EE01-179201AC8D1B}" dt="2023-03-08T15:23:26.308" v="699" actId="20577"/>
          <ac:spMkLst>
            <pc:docMk/>
            <pc:sldMk cId="1610649424" sldId="298"/>
            <ac:spMk id="3" creationId="{6F36E44C-CC53-4FB0-9A3D-CCB2C67446B8}"/>
          </ac:spMkLst>
        </pc:spChg>
      </pc:sldChg>
      <pc:sldChg chg="modSp">
        <pc:chgData name="Siepka, Amy (DOE)" userId="S::amy.siepka@doe.virginia.gov::6d06d74f-826c-4bbe-801e-2feef75a4a1d" providerId="AD" clId="Web-{695F422C-F87D-B75D-EE01-179201AC8D1B}" dt="2023-03-08T15:17:37.493" v="680"/>
        <pc:sldMkLst>
          <pc:docMk/>
          <pc:sldMk cId="3827259523" sldId="299"/>
        </pc:sldMkLst>
        <pc:spChg chg="mod">
          <ac:chgData name="Siepka, Amy (DOE)" userId="S::amy.siepka@doe.virginia.gov::6d06d74f-826c-4bbe-801e-2feef75a4a1d" providerId="AD" clId="Web-{695F422C-F87D-B75D-EE01-179201AC8D1B}" dt="2023-03-08T14:33:14.037" v="99" actId="20577"/>
          <ac:spMkLst>
            <pc:docMk/>
            <pc:sldMk cId="3827259523" sldId="299"/>
            <ac:spMk id="2" creationId="{5494A82B-D3A1-4414-89EB-6461ECF5CB07}"/>
          </ac:spMkLst>
        </pc:spChg>
        <pc:spChg chg="mod">
          <ac:chgData name="Siepka, Amy (DOE)" userId="S::amy.siepka@doe.virginia.gov::6d06d74f-826c-4bbe-801e-2feef75a4a1d" providerId="AD" clId="Web-{695F422C-F87D-B75D-EE01-179201AC8D1B}" dt="2023-03-08T14:39:47.134" v="226" actId="20577"/>
          <ac:spMkLst>
            <pc:docMk/>
            <pc:sldMk cId="3827259523" sldId="299"/>
            <ac:spMk id="3" creationId="{969AC7C0-4DD6-456A-9544-9BFB2C0894AC}"/>
          </ac:spMkLst>
        </pc:spChg>
        <pc:spChg chg="mod">
          <ac:chgData name="Siepka, Amy (DOE)" userId="S::amy.siepka@doe.virginia.gov::6d06d74f-826c-4bbe-801e-2feef75a4a1d" providerId="AD" clId="Web-{695F422C-F87D-B75D-EE01-179201AC8D1B}" dt="2023-03-08T14:36:06.835" v="188" actId="1076"/>
          <ac:spMkLst>
            <pc:docMk/>
            <pc:sldMk cId="3827259523" sldId="299"/>
            <ac:spMk id="6" creationId="{E43639F7-6A36-4ADF-ADD3-7FC56FB0AA99}"/>
          </ac:spMkLst>
        </pc:spChg>
        <pc:graphicFrameChg chg="mod modGraphic">
          <ac:chgData name="Siepka, Amy (DOE)" userId="S::amy.siepka@doe.virginia.gov::6d06d74f-826c-4bbe-801e-2feef75a4a1d" providerId="AD" clId="Web-{695F422C-F87D-B75D-EE01-179201AC8D1B}" dt="2023-03-08T15:17:37.493" v="680"/>
          <ac:graphicFrameMkLst>
            <pc:docMk/>
            <pc:sldMk cId="3827259523" sldId="299"/>
            <ac:graphicFrameMk id="5" creationId="{7C94BA3D-1D5D-4FC6-922F-65898FE3CF8E}"/>
          </ac:graphicFrameMkLst>
        </pc:graphicFrameChg>
      </pc:sldChg>
      <pc:sldChg chg="modSp del">
        <pc:chgData name="Siepka, Amy (DOE)" userId="S::amy.siepka@doe.virginia.gov::6d06d74f-826c-4bbe-801e-2feef75a4a1d" providerId="AD" clId="Web-{695F422C-F87D-B75D-EE01-179201AC8D1B}" dt="2023-03-08T15:00:18.392" v="562"/>
        <pc:sldMkLst>
          <pc:docMk/>
          <pc:sldMk cId="1430026871" sldId="300"/>
        </pc:sldMkLst>
        <pc:spChg chg="mod">
          <ac:chgData name="Siepka, Amy (DOE)" userId="S::amy.siepka@doe.virginia.gov::6d06d74f-826c-4bbe-801e-2feef75a4a1d" providerId="AD" clId="Web-{695F422C-F87D-B75D-EE01-179201AC8D1B}" dt="2023-03-08T14:49:49.232" v="437" actId="20577"/>
          <ac:spMkLst>
            <pc:docMk/>
            <pc:sldMk cId="1430026871" sldId="300"/>
            <ac:spMk id="3" creationId="{969AC7C0-4DD6-456A-9544-9BFB2C0894AC}"/>
          </ac:spMkLst>
        </pc:spChg>
      </pc:sldChg>
      <pc:sldChg chg="addSp modSp add replId">
        <pc:chgData name="Siepka, Amy (DOE)" userId="S::amy.siepka@doe.virginia.gov::6d06d74f-826c-4bbe-801e-2feef75a4a1d" providerId="AD" clId="Web-{695F422C-F87D-B75D-EE01-179201AC8D1B}" dt="2023-03-08T14:48:11.715" v="435" actId="1076"/>
        <pc:sldMkLst>
          <pc:docMk/>
          <pc:sldMk cId="2024161801" sldId="301"/>
        </pc:sldMkLst>
        <pc:spChg chg="mod">
          <ac:chgData name="Siepka, Amy (DOE)" userId="S::amy.siepka@doe.virginia.gov::6d06d74f-826c-4bbe-801e-2feef75a4a1d" providerId="AD" clId="Web-{695F422C-F87D-B75D-EE01-179201AC8D1B}" dt="2023-03-08T14:46:55.465" v="419" actId="20577"/>
          <ac:spMkLst>
            <pc:docMk/>
            <pc:sldMk cId="2024161801" sldId="301"/>
            <ac:spMk id="3" creationId="{969AC7C0-4DD6-456A-9544-9BFB2C0894AC}"/>
          </ac:spMkLst>
        </pc:spChg>
        <pc:spChg chg="mod">
          <ac:chgData name="Siepka, Amy (DOE)" userId="S::amy.siepka@doe.virginia.gov::6d06d74f-826c-4bbe-801e-2feef75a4a1d" providerId="AD" clId="Web-{695F422C-F87D-B75D-EE01-179201AC8D1B}" dt="2023-03-08T14:47:01.371" v="420" actId="1076"/>
          <ac:spMkLst>
            <pc:docMk/>
            <pc:sldMk cId="2024161801" sldId="301"/>
            <ac:spMk id="6" creationId="{E43639F7-6A36-4ADF-ADD3-7FC56FB0AA99}"/>
          </ac:spMkLst>
        </pc:spChg>
        <pc:spChg chg="add mod">
          <ac:chgData name="Siepka, Amy (DOE)" userId="S::amy.siepka@doe.virginia.gov::6d06d74f-826c-4bbe-801e-2feef75a4a1d" providerId="AD" clId="Web-{695F422C-F87D-B75D-EE01-179201AC8D1B}" dt="2023-03-08T14:48:11.715" v="435" actId="1076"/>
          <ac:spMkLst>
            <pc:docMk/>
            <pc:sldMk cId="2024161801" sldId="301"/>
            <ac:spMk id="7" creationId="{C2E4D64E-2A0B-858D-16B0-7A2F207A4987}"/>
          </ac:spMkLst>
        </pc:spChg>
        <pc:graphicFrameChg chg="mod modGraphic">
          <ac:chgData name="Siepka, Amy (DOE)" userId="S::amy.siepka@doe.virginia.gov::6d06d74f-826c-4bbe-801e-2feef75a4a1d" providerId="AD" clId="Web-{695F422C-F87D-B75D-EE01-179201AC8D1B}" dt="2023-03-08T14:46:22.293" v="405" actId="1076"/>
          <ac:graphicFrameMkLst>
            <pc:docMk/>
            <pc:sldMk cId="2024161801" sldId="301"/>
            <ac:graphicFrameMk id="5" creationId="{7C94BA3D-1D5D-4FC6-922F-65898FE3CF8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doe.virginia.gov/home/showpublisheddocument/40562/638078265189700000"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05690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2949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86058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65227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26290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45089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92931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800">
                <a:effectLst/>
                <a:latin typeface="Times New Roman" panose="02020603050405020304" pitchFamily="18" charset="0"/>
                <a:ea typeface="Times New Roman" panose="02020603050405020304" pitchFamily="18" charset="0"/>
              </a:rPr>
              <a:t>In addition, measurement of student growth in grades 3-8 reading and mathematics is part of Virginia’s federal accountability plan under the </a:t>
            </a:r>
            <a:r>
              <a:rPr lang="en-US" sz="1800" i="1">
                <a:effectLst/>
                <a:latin typeface="Times New Roman" panose="02020603050405020304" pitchFamily="18" charset="0"/>
                <a:ea typeface="Times New Roman" panose="02020603050405020304" pitchFamily="18" charset="0"/>
              </a:rPr>
              <a:t>Every Student Succeeds Act</a:t>
            </a:r>
            <a:r>
              <a:rPr lang="en-US" sz="1800">
                <a:effectLst/>
                <a:latin typeface="Times New Roman" panose="02020603050405020304" pitchFamily="18" charset="0"/>
                <a:ea typeface="Times New Roman" panose="02020603050405020304" pitchFamily="18" charset="0"/>
              </a:rPr>
              <a:t> (ESSA). In December 2022, the U.S. Department of Education (USED) approved </a:t>
            </a:r>
            <a:r>
              <a:rPr lang="en-US" sz="1800" u="sng">
                <a:solidFill>
                  <a:srgbClr val="0000FF"/>
                </a:solidFill>
                <a:effectLst/>
                <a:latin typeface="Times New Roman" panose="02020603050405020304" pitchFamily="18" charset="0"/>
                <a:ea typeface="Times New Roman" panose="02020603050405020304" pitchFamily="18" charset="0"/>
                <a:hlinkClick r:id="rId3"/>
              </a:rPr>
              <a:t>Amendment 5 to Virginia’s Consolidated State Plan</a:t>
            </a:r>
            <a:r>
              <a:rPr lang="en-US" sz="1800">
                <a:effectLst/>
                <a:latin typeface="Times New Roman" panose="02020603050405020304" pitchFamily="18" charset="0"/>
                <a:ea typeface="Times New Roman" panose="02020603050405020304" pitchFamily="18" charset="0"/>
              </a:rPr>
              <a:t>. Amendment 5 includes the growth methodology that was in place during the 2021-2022 school year (comparison of previous spring SOL test results to current spring SOL test results; and fall 2021 growth assessment results to spring 2022 SOL test results, if necessary). Communication from USED indicated that the use of two comparisons in the growth determination methodology could only be approved for the 2021-2022 school year based on some flexibility they had for that school year. However, after the 2021-2022 school year, the use of two comparisons, which results in growth being demonstrated differently for students in the testing population (some students demonstrated growth from the previous spring SOL test to the current spring SOL test and some students demonstrated growth from the fall growth assessment to the current spring SOL test), does not meet federal guidance. Therefore, another growth methodology is necessary for calculating the federal growth measure for the 2022-2023 school year. To maintain consistency across the state and federal accountability models, the Department recommends that the methodology for determining whether a student demonstrates growth be the same in both models. The methodology that uses only a year-to-year comparison was previously approved by USED, and the Department does not anticipate an issue getting that methodology approved for federal accountability, should the Board approve it for use for state accreditation. </a:t>
            </a:r>
          </a:p>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74337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8713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854804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3"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 name="Google Shape;22;p13"/>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86"/>
        <p:cNvGrpSpPr/>
        <p:nvPr/>
      </p:nvGrpSpPr>
      <p:grpSpPr>
        <a:xfrm>
          <a:off x="0" y="0"/>
          <a:ext cx="0" cy="0"/>
          <a:chOff x="0" y="0"/>
          <a:chExt cx="0" cy="0"/>
        </a:xfrm>
      </p:grpSpPr>
      <p:sp>
        <p:nvSpPr>
          <p:cNvPr id="87" name="Google Shape;87;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5"/>
          <p:cNvSpPr>
            <a:spLocks noGrp="1"/>
          </p:cNvSpPr>
          <p:nvPr>
            <p:ph type="pic" idx="2"/>
          </p:nvPr>
        </p:nvSpPr>
        <p:spPr>
          <a:xfrm>
            <a:off x="5183188" y="987425"/>
            <a:ext cx="6172200" cy="2259209"/>
          </a:xfrm>
          <a:prstGeom prst="rect">
            <a:avLst/>
          </a:prstGeom>
          <a:noFill/>
          <a:ln>
            <a:noFill/>
          </a:ln>
        </p:spPr>
      </p:sp>
      <p:sp>
        <p:nvSpPr>
          <p:cNvPr id="89" name="Google Shape;89;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0" name="Google Shape;9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25"/>
          <p:cNvSpPr>
            <a:spLocks noGrp="1"/>
          </p:cNvSpPr>
          <p:nvPr>
            <p:ph type="pic" idx="3"/>
          </p:nvPr>
        </p:nvSpPr>
        <p:spPr>
          <a:xfrm>
            <a:off x="5183188" y="3451509"/>
            <a:ext cx="2970212" cy="2259209"/>
          </a:xfrm>
          <a:prstGeom prst="rect">
            <a:avLst/>
          </a:prstGeom>
          <a:noFill/>
          <a:ln>
            <a:noFill/>
          </a:ln>
        </p:spPr>
      </p:sp>
      <p:sp>
        <p:nvSpPr>
          <p:cNvPr id="94" name="Google Shape;94;p25"/>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101"/>
        <p:cNvGrpSpPr/>
        <p:nvPr/>
      </p:nvGrpSpPr>
      <p:grpSpPr>
        <a:xfrm>
          <a:off x="0" y="0"/>
          <a:ext cx="0" cy="0"/>
          <a:chOff x="0" y="0"/>
          <a:chExt cx="0" cy="0"/>
        </a:xfrm>
      </p:grpSpPr>
      <p:sp>
        <p:nvSpPr>
          <p:cNvPr id="102" name="Google Shape;102;p1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04" name="Google Shape;10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1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109"/>
        <p:cNvGrpSpPr/>
        <p:nvPr/>
      </p:nvGrpSpPr>
      <p:grpSpPr>
        <a:xfrm>
          <a:off x="0" y="0"/>
          <a:ext cx="0" cy="0"/>
          <a:chOff x="0" y="0"/>
          <a:chExt cx="0" cy="0"/>
        </a:xfrm>
      </p:grpSpPr>
      <p:sp>
        <p:nvSpPr>
          <p:cNvPr id="110" name="Google Shape;110;p27"/>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7"/>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12" name="Google Shape;1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15"/>
        <p:cNvGrpSpPr/>
        <p:nvPr/>
      </p:nvGrpSpPr>
      <p:grpSpPr>
        <a:xfrm>
          <a:off x="0" y="0"/>
          <a:ext cx="0" cy="0"/>
          <a:chOff x="0" y="0"/>
          <a:chExt cx="0" cy="0"/>
        </a:xfrm>
      </p:grpSpPr>
      <p:sp>
        <p:nvSpPr>
          <p:cNvPr id="116" name="Google Shape;116;p2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0" name="Google Shape;120;p2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2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2"/>
        <p:cNvGrpSpPr/>
        <p:nvPr/>
      </p:nvGrpSpPr>
      <p:grpSpPr>
        <a:xfrm>
          <a:off x="0" y="0"/>
          <a:ext cx="0" cy="0"/>
          <a:chOff x="0" y="0"/>
          <a:chExt cx="0" cy="0"/>
        </a:xfrm>
      </p:grpSpPr>
      <p:sp>
        <p:nvSpPr>
          <p:cNvPr id="123" name="Google Shape;123;p3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9"/>
        <p:cNvGrpSpPr/>
        <p:nvPr/>
      </p:nvGrpSpPr>
      <p:grpSpPr>
        <a:xfrm>
          <a:off x="0" y="0"/>
          <a:ext cx="0" cy="0"/>
          <a:chOff x="0" y="0"/>
          <a:chExt cx="0" cy="0"/>
        </a:xfrm>
      </p:grpSpPr>
      <p:sp>
        <p:nvSpPr>
          <p:cNvPr id="30" name="Google Shape;30;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2" name="Google Shape;32;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8"/>
        <p:cNvGrpSpPr/>
        <p:nvPr/>
      </p:nvGrpSpPr>
      <p:grpSpPr>
        <a:xfrm>
          <a:off x="0" y="0"/>
          <a:ext cx="0" cy="0"/>
          <a:chOff x="0" y="0"/>
          <a:chExt cx="0" cy="0"/>
        </a:xfrm>
      </p:grpSpPr>
      <p:sp>
        <p:nvSpPr>
          <p:cNvPr id="39" name="Google Shape;39;p1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3" name="Google Shape;43;p1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50"/>
        <p:cNvGrpSpPr/>
        <p:nvPr/>
      </p:nvGrpSpPr>
      <p:grpSpPr>
        <a:xfrm>
          <a:off x="0" y="0"/>
          <a:ext cx="0" cy="0"/>
          <a:chOff x="0" y="0"/>
          <a:chExt cx="0" cy="0"/>
        </a:xfrm>
      </p:grpSpPr>
      <p:sp>
        <p:nvSpPr>
          <p:cNvPr id="51" name="Google Shape;51;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53" name="Google Shape;53;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1"/>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21"/>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63"/>
        <p:cNvGrpSpPr/>
        <p:nvPr/>
      </p:nvGrpSpPr>
      <p:grpSpPr>
        <a:xfrm>
          <a:off x="0" y="0"/>
          <a:ext cx="0" cy="0"/>
          <a:chOff x="0" y="0"/>
          <a:chExt cx="0" cy="0"/>
        </a:xfrm>
      </p:grpSpPr>
      <p:sp>
        <p:nvSpPr>
          <p:cNvPr id="64" name="Google Shape;64;p2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2"/>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22"/>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8" name="Google Shape;68;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5" name="Google Shape;75;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4"/>
          <p:cNvSpPr>
            <a:spLocks noGrp="1"/>
          </p:cNvSpPr>
          <p:nvPr>
            <p:ph type="pic" idx="2"/>
          </p:nvPr>
        </p:nvSpPr>
        <p:spPr>
          <a:xfrm>
            <a:off x="5183188" y="987425"/>
            <a:ext cx="6172200" cy="4873625"/>
          </a:xfrm>
          <a:prstGeom prst="rect">
            <a:avLst/>
          </a:prstGeom>
          <a:noFill/>
          <a:ln>
            <a:noFill/>
          </a:ln>
        </p:spPr>
      </p:sp>
      <p:sp>
        <p:nvSpPr>
          <p:cNvPr id="82" name="Google Shape;82;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1" r:id="rId11"/>
    <p:sldLayoutId id="2147483662" r:id="rId12"/>
    <p:sldLayoutId id="2147483663" r:id="rId13"/>
    <p:sldLayoutId id="2147483664" r:id="rId14"/>
    <p:sldLayoutId id="2147483665"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aw.lis.virginia.gov/vacode/title22.1/chapter13.2/section22.1-253.13:3/#:~:text=In%20lieu%20of%20a%20one-time%20end-of-year%20assessment%2C%20the%20Board%20shall%20establish%2C%20for%20the%20purpose%20of%20providing%20measures%20of%20individual%20student%20growth%20over%20the%20course%20of%20the%20school%20year%2C%20a%20through-year%20growth%20assessment%20system%2C" TargetMode="External"/><Relationship Id="rId2" Type="http://schemas.openxmlformats.org/officeDocument/2006/relationships/hyperlink" Target="https://lis.virginia.gov/cgi-bin/legp604.exe?211+sum+HB202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aw.lis.virginia.gov/vacode/22.1-253.13: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doe.virginia.gov/home/showpublisheddocument/36711/638059464212170000"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ctrTitle"/>
          </p:nvPr>
        </p:nvSpPr>
        <p:spPr>
          <a:xfrm>
            <a:off x="838200" y="1130909"/>
            <a:ext cx="8986284" cy="2387600"/>
          </a:xfrm>
        </p:spPr>
        <p:txBody>
          <a:bodyPr>
            <a:normAutofit fontScale="90000"/>
          </a:bodyPr>
          <a:lstStyle/>
          <a:p>
            <a:r>
              <a:rPr lang="en-US" sz="4400"/>
              <a:t>First Review of the Request to Approve the Proposed Growth Methodology Beginning with the 2022-2023 School Year</a:t>
            </a:r>
          </a:p>
        </p:txBody>
      </p:sp>
      <p:sp>
        <p:nvSpPr>
          <p:cNvPr id="6" name="Subtitle 5">
            <a:extLst>
              <a:ext uri="{FF2B5EF4-FFF2-40B4-BE49-F238E27FC236}">
                <a16:creationId xmlns:a16="http://schemas.microsoft.com/office/drawing/2014/main" id="{6C47C86A-00D0-4542-8E3B-D0488C3957EF}"/>
              </a:ext>
            </a:extLst>
          </p:cNvPr>
          <p:cNvSpPr>
            <a:spLocks noGrp="1"/>
          </p:cNvSpPr>
          <p:nvPr>
            <p:ph type="subTitle" idx="1"/>
          </p:nvPr>
        </p:nvSpPr>
        <p:spPr>
          <a:xfrm>
            <a:off x="955159" y="3624761"/>
            <a:ext cx="6934200" cy="1655762"/>
          </a:xfrm>
        </p:spPr>
        <p:txBody>
          <a:bodyPr/>
          <a:lstStyle/>
          <a:p>
            <a:pPr marL="55563" indent="-4763"/>
            <a:r>
              <a:rPr lang="en-US"/>
              <a:t>Presentation to the Virginia Board of Education at the March 23, 2023, Business Meeting</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Tree>
    <p:extLst>
      <p:ext uri="{BB962C8B-B14F-4D97-AF65-F5344CB8AC3E}">
        <p14:creationId xmlns:p14="http://schemas.microsoft.com/office/powerpoint/2010/main" val="427629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Reasons for Using Only a Year-to-Year Comparison (1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marL="342900">
              <a:lnSpc>
                <a:spcPct val="115000"/>
              </a:lnSpc>
              <a:spcBef>
                <a:spcPts val="0"/>
              </a:spcBef>
            </a:pPr>
            <a:r>
              <a:rPr lang="en-US" sz="2400">
                <a:solidFill>
                  <a:srgbClr val="000000"/>
                </a:solidFill>
                <a:effectLst/>
                <a:latin typeface="+mj-lt"/>
                <a:ea typeface="Times New Roman" panose="02020603050405020304" pitchFamily="18" charset="0"/>
              </a:rPr>
              <a:t>The administration of on-grade-level “through-year” growth assessments, </a:t>
            </a:r>
            <a:r>
              <a:rPr lang="en-US" sz="2400">
                <a:solidFill>
                  <a:srgbClr val="000000"/>
                </a:solidFill>
                <a:effectLst/>
                <a:latin typeface="+mn-lt"/>
                <a:ea typeface="Times New Roman" panose="02020603050405020304" pitchFamily="18" charset="0"/>
              </a:rPr>
              <a:t>which focus primarily on content students are being taught in the current year, </a:t>
            </a:r>
            <a:r>
              <a:rPr lang="en-US" sz="2400">
                <a:solidFill>
                  <a:srgbClr val="000000"/>
                </a:solidFill>
                <a:effectLst/>
                <a:latin typeface="+mj-lt"/>
                <a:ea typeface="Times New Roman" panose="02020603050405020304" pitchFamily="18" charset="0"/>
              </a:rPr>
              <a:t>occurred for the first time in the 2022-2023 school year.</a:t>
            </a:r>
            <a:r>
              <a:rPr lang="en-US" sz="2400">
                <a:solidFill>
                  <a:srgbClr val="000000"/>
                </a:solidFill>
                <a:latin typeface="+mj-lt"/>
                <a:ea typeface="Times New Roman" panose="02020603050405020304" pitchFamily="18" charset="0"/>
              </a:rPr>
              <a:t> </a:t>
            </a:r>
            <a:endParaRPr lang="en-US" sz="2400">
              <a:latin typeface="Arial"/>
              <a:ea typeface="Times New Roman" panose="02020603050405020304" pitchFamily="18" charset="0"/>
            </a:endParaRPr>
          </a:p>
          <a:p>
            <a:pPr marL="342900">
              <a:lnSpc>
                <a:spcPct val="114999"/>
              </a:lnSpc>
              <a:spcBef>
                <a:spcPts val="0"/>
              </a:spcBef>
            </a:pPr>
            <a:r>
              <a:rPr lang="en-US" sz="2400">
                <a:solidFill>
                  <a:srgbClr val="000000"/>
                </a:solidFill>
                <a:effectLst/>
                <a:latin typeface="+mj-lt"/>
                <a:ea typeface="Times New Roman" panose="02020603050405020304" pitchFamily="18" charset="0"/>
              </a:rPr>
              <a:t>There is no longitudinal data to guide decisions regarding how much through-year growth a student would need to make on a particular test to demonstrate sufficient progress.</a:t>
            </a:r>
            <a:r>
              <a:rPr lang="en-US" sz="2400">
                <a:solidFill>
                  <a:srgbClr val="000000"/>
                </a:solidFill>
                <a:latin typeface="+mj-lt"/>
                <a:ea typeface="Times New Roman" panose="02020603050405020304" pitchFamily="18" charset="0"/>
              </a:rPr>
              <a:t> </a:t>
            </a:r>
            <a:endParaRPr lang="en-US" sz="2400"/>
          </a:p>
          <a:p>
            <a:pPr marL="0" indent="0" algn="ctr">
              <a:lnSpc>
                <a:spcPct val="114999"/>
              </a:lnSpc>
              <a:spcBef>
                <a:spcPts val="0"/>
              </a:spcBef>
              <a:buNone/>
            </a:pPr>
            <a:endParaRPr lang="en-US" sz="1400"/>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423931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Reasons for Using Only a Year-to-Year Comparison (2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262545"/>
          </a:xfrm>
        </p:spPr>
        <p:txBody>
          <a:bodyPr>
            <a:normAutofit/>
          </a:bodyPr>
          <a:lstStyle/>
          <a:p>
            <a:pPr marL="342900">
              <a:lnSpc>
                <a:spcPct val="114999"/>
              </a:lnSpc>
              <a:spcBef>
                <a:spcPts val="0"/>
              </a:spcBef>
            </a:pPr>
            <a:r>
              <a:rPr lang="en-US" sz="2400">
                <a:solidFill>
                  <a:srgbClr val="000000"/>
                </a:solidFill>
                <a:latin typeface="Arial"/>
                <a:ea typeface="Times New Roman" panose="02020603050405020304" pitchFamily="18" charset="0"/>
                <a:cs typeface="Arial"/>
              </a:rPr>
              <a:t>Student growth is also part of Virginia’s federal accountability plan. The growth methodology used in the 2021-2022 school year does not meet federal guidelines. Virginia needs to submit an amendment with another methodology.</a:t>
            </a:r>
            <a:endParaRPr lang="en-US" sz="2400">
              <a:ea typeface="Times New Roman" panose="02020603050405020304" pitchFamily="18" charset="0"/>
            </a:endParaRPr>
          </a:p>
          <a:p>
            <a:pPr lvl="1">
              <a:lnSpc>
                <a:spcPct val="114999"/>
              </a:lnSpc>
              <a:spcBef>
                <a:spcPts val="0"/>
              </a:spcBef>
              <a:buFont typeface="Courier New"/>
              <a:buChar char="o"/>
            </a:pPr>
            <a:r>
              <a:rPr lang="en" sz="2000">
                <a:solidFill>
                  <a:srgbClr val="000000"/>
                </a:solidFill>
                <a:latin typeface="Arial"/>
                <a:ea typeface="Times New Roman" panose="02020603050405020304" pitchFamily="18" charset="0"/>
              </a:rPr>
              <a:t>The methodology that uses only a year-to-year comparison (previous spring test results to current spring test results) was previously approved by USED, and VDOE does not anticipate an issue getting that methodology approved for federal accountability, should the Board approve it for use for state accreditation. </a:t>
            </a:r>
            <a:endParaRPr lang="en-US" sz="2000">
              <a:solidFill>
                <a:srgbClr val="000000"/>
              </a:solidFill>
              <a:latin typeface="Arial"/>
              <a:ea typeface="Times New Roman" panose="02020603050405020304" pitchFamily="18" charset="0"/>
            </a:endParaRPr>
          </a:p>
          <a:p>
            <a:pPr lvl="1">
              <a:lnSpc>
                <a:spcPct val="114999"/>
              </a:lnSpc>
              <a:spcBef>
                <a:spcPts val="0"/>
              </a:spcBef>
              <a:buFont typeface="Courier New"/>
              <a:buChar char="o"/>
            </a:pPr>
            <a:r>
              <a:rPr lang="en" sz="2000">
                <a:solidFill>
                  <a:srgbClr val="000000"/>
                </a:solidFill>
                <a:latin typeface="Arial"/>
                <a:ea typeface="Times New Roman" panose="02020603050405020304" pitchFamily="18" charset="0"/>
              </a:rPr>
              <a:t>In addition, USED has given preliminary guidance that they would support the exception to year-to-year testing for grade 3 students, and allow a comparison of fall growth assessment results to current spring test results.</a:t>
            </a:r>
            <a:endParaRPr lang="en-US" sz="2000">
              <a:solidFill>
                <a:srgbClr val="000000"/>
              </a:solidFill>
              <a:effectLst/>
              <a:latin typeface="Arial"/>
              <a:ea typeface="Times New Roman" panose="02020603050405020304" pitchFamily="18" charset="0"/>
            </a:endParaRPr>
          </a:p>
          <a:p>
            <a:pPr marL="0" indent="0">
              <a:lnSpc>
                <a:spcPct val="115000"/>
              </a:lnSpc>
              <a:spcBef>
                <a:spcPts val="0"/>
              </a:spcBef>
              <a:buNone/>
            </a:pPr>
            <a:endParaRPr lang="en-US" sz="2400">
              <a:solidFill>
                <a:srgbClr val="000000"/>
              </a:solidFill>
              <a:latin typeface="+mj-lt"/>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924483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Reasons for Using Only Year-to-Year Comparisons (3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marL="285750" indent="-285750">
              <a:lnSpc>
                <a:spcPct val="115000"/>
              </a:lnSpc>
              <a:spcBef>
                <a:spcPts val="0"/>
              </a:spcBef>
            </a:pPr>
            <a:r>
              <a:rPr lang="en-US" sz="2400">
                <a:solidFill>
                  <a:srgbClr val="000000"/>
                </a:solidFill>
                <a:latin typeface="+mn-lt"/>
                <a:ea typeface="Times New Roman" panose="02020603050405020304" pitchFamily="18" charset="0"/>
              </a:rPr>
              <a:t>S</a:t>
            </a:r>
            <a:r>
              <a:rPr lang="en-US" sz="2400">
                <a:solidFill>
                  <a:srgbClr val="000000"/>
                </a:solidFill>
                <a:effectLst/>
                <a:latin typeface="+mn-lt"/>
                <a:ea typeface="Times New Roman" panose="02020603050405020304" pitchFamily="18" charset="0"/>
              </a:rPr>
              <a:t>tudents who participate in the Virginia Alternate Assessment Program (VAAP) are also included in the growth calculations. </a:t>
            </a:r>
          </a:p>
          <a:p>
            <a:pPr lvl="1">
              <a:lnSpc>
                <a:spcPct val="115000"/>
              </a:lnSpc>
              <a:spcBef>
                <a:spcPts val="0"/>
              </a:spcBef>
              <a:buFont typeface="Courier New"/>
              <a:buChar char="o"/>
            </a:pPr>
            <a:r>
              <a:rPr lang="en-US" sz="2000">
                <a:solidFill>
                  <a:srgbClr val="000000"/>
                </a:solidFill>
                <a:effectLst/>
                <a:latin typeface="+mn-lt"/>
                <a:ea typeface="Times New Roman" panose="02020603050405020304" pitchFamily="18" charset="0"/>
              </a:rPr>
              <a:t>This population of students does not take fall or winter growth assessments.</a:t>
            </a:r>
            <a:r>
              <a:rPr lang="en-US" sz="2000">
                <a:solidFill>
                  <a:srgbClr val="000000"/>
                </a:solidFill>
                <a:latin typeface="+mn-lt"/>
                <a:ea typeface="Times New Roman" panose="02020603050405020304" pitchFamily="18" charset="0"/>
              </a:rPr>
              <a:t> </a:t>
            </a:r>
            <a:endParaRPr lang="en-US" sz="2000">
              <a:solidFill>
                <a:srgbClr val="000000"/>
              </a:solidFill>
              <a:effectLst/>
              <a:latin typeface="+mn-lt"/>
              <a:ea typeface="Times New Roman" panose="02020603050405020304" pitchFamily="18" charset="0"/>
            </a:endParaRPr>
          </a:p>
          <a:p>
            <a:pPr lvl="1">
              <a:lnSpc>
                <a:spcPct val="115000"/>
              </a:lnSpc>
              <a:spcBef>
                <a:spcPts val="0"/>
              </a:spcBef>
              <a:buFont typeface="Courier New"/>
              <a:buChar char="o"/>
            </a:pPr>
            <a:r>
              <a:rPr lang="en-US" sz="2000">
                <a:solidFill>
                  <a:srgbClr val="000000"/>
                </a:solidFill>
                <a:effectLst/>
                <a:latin typeface="+mn-lt"/>
                <a:ea typeface="Times New Roman" panose="02020603050405020304" pitchFamily="18" charset="0"/>
              </a:rPr>
              <a:t>The determination of growth for these students must be based on a year-to-year comparison.</a:t>
            </a:r>
            <a:r>
              <a:rPr lang="en-US" sz="2000">
                <a:solidFill>
                  <a:srgbClr val="000000"/>
                </a:solidFill>
                <a:latin typeface="+mn-lt"/>
                <a:ea typeface="Times New Roman" panose="02020603050405020304" pitchFamily="18" charset="0"/>
              </a:rPr>
              <a:t> </a:t>
            </a:r>
            <a:endParaRPr lang="en-US" sz="2000">
              <a:solidFill>
                <a:srgbClr val="000000"/>
              </a:solidFill>
              <a:effectLst/>
              <a:latin typeface="+mn-lt"/>
              <a:ea typeface="Times New Roman" panose="02020603050405020304" pitchFamily="18" charset="0"/>
            </a:endParaRPr>
          </a:p>
          <a:p>
            <a:pPr marL="285750" indent="-285750">
              <a:lnSpc>
                <a:spcPct val="115000"/>
              </a:lnSpc>
              <a:spcBef>
                <a:spcPts val="0"/>
              </a:spcBef>
            </a:pPr>
            <a:r>
              <a:rPr lang="en-US" sz="2400">
                <a:solidFill>
                  <a:srgbClr val="000000"/>
                </a:solidFill>
                <a:effectLst/>
                <a:latin typeface="+mn-lt"/>
                <a:ea typeface="Times New Roman" panose="02020603050405020304" pitchFamily="18" charset="0"/>
              </a:rPr>
              <a:t>Approving only the year-to-year comparison for students who participate in SOL testing would parallel this methodology. </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77525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FF762-EAD1-47B5-8535-A841A2230BDA}"/>
              </a:ext>
            </a:extLst>
          </p:cNvPr>
          <p:cNvSpPr>
            <a:spLocks noGrp="1"/>
          </p:cNvSpPr>
          <p:nvPr>
            <p:ph type="title"/>
          </p:nvPr>
        </p:nvSpPr>
        <p:spPr/>
        <p:txBody>
          <a:bodyPr/>
          <a:lstStyle/>
          <a:p>
            <a:r>
              <a:rPr lang="en-US"/>
              <a:t>Department Recommendation</a:t>
            </a:r>
          </a:p>
        </p:txBody>
      </p:sp>
      <p:sp>
        <p:nvSpPr>
          <p:cNvPr id="3" name="Text Placeholder 2">
            <a:extLst>
              <a:ext uri="{FF2B5EF4-FFF2-40B4-BE49-F238E27FC236}">
                <a16:creationId xmlns:a16="http://schemas.microsoft.com/office/drawing/2014/main" id="{6F36E44C-CC53-4FB0-9A3D-CCB2C67446B8}"/>
              </a:ext>
            </a:extLst>
          </p:cNvPr>
          <p:cNvSpPr>
            <a:spLocks noGrp="1"/>
          </p:cNvSpPr>
          <p:nvPr>
            <p:ph type="body" idx="1"/>
          </p:nvPr>
        </p:nvSpPr>
        <p:spPr/>
        <p:txBody>
          <a:bodyPr>
            <a:normAutofit/>
          </a:bodyPr>
          <a:lstStyle/>
          <a:p>
            <a:pPr>
              <a:lnSpc>
                <a:spcPct val="114999"/>
              </a:lnSpc>
            </a:pPr>
            <a:r>
              <a:rPr lang="en-US">
                <a:solidFill>
                  <a:srgbClr val="000000"/>
                </a:solidFill>
                <a:effectLst/>
                <a:latin typeface="+mn-lt"/>
                <a:ea typeface="Times New Roman" panose="02020603050405020304" pitchFamily="18" charset="0"/>
              </a:rPr>
              <a:t>The Department </a:t>
            </a:r>
            <a:r>
              <a:rPr lang="en">
                <a:solidFill>
                  <a:srgbClr val="000000"/>
                </a:solidFill>
                <a:effectLst/>
                <a:latin typeface="Arial"/>
                <a:ea typeface="Times New Roman" panose="02020603050405020304" pitchFamily="18" charset="0"/>
              </a:rPr>
              <a:t>requests the Board’s approval to use only a year-to-year comparison of state assessment results </a:t>
            </a:r>
            <a:r>
              <a:rPr lang="en">
                <a:solidFill>
                  <a:srgbClr val="000000"/>
                </a:solidFill>
                <a:latin typeface="Arial"/>
                <a:ea typeface="Times New Roman" panose="02020603050405020304" pitchFamily="18" charset="0"/>
              </a:rPr>
              <a:t>(previous spring test results to current spring test results) for</a:t>
            </a:r>
            <a:r>
              <a:rPr lang="en">
                <a:solidFill>
                  <a:srgbClr val="000000"/>
                </a:solidFill>
                <a:effectLst/>
                <a:latin typeface="Arial"/>
                <a:ea typeface="Times New Roman" panose="02020603050405020304" pitchFamily="18" charset="0"/>
              </a:rPr>
              <a:t> grades 4-8 students within the growth determination methodology, </a:t>
            </a:r>
            <a:r>
              <a:rPr lang="en">
                <a:solidFill>
                  <a:srgbClr val="000000"/>
                </a:solidFill>
                <a:latin typeface="Arial"/>
                <a:ea typeface="Times New Roman" panose="02020603050405020304" pitchFamily="18" charset="0"/>
              </a:rPr>
              <a:t>and a comparison of fall growth assessment results to current spring SOL test results for grade 3 students. This methodology would begin with the 2022-2023 school year and continue until sufficient data is available to support a different methodology. </a:t>
            </a:r>
            <a:endParaRPr lang="en-US"/>
          </a:p>
        </p:txBody>
      </p:sp>
      <p:sp>
        <p:nvSpPr>
          <p:cNvPr id="4" name="Slide Number Placeholder 3">
            <a:extLst>
              <a:ext uri="{FF2B5EF4-FFF2-40B4-BE49-F238E27FC236}">
                <a16:creationId xmlns:a16="http://schemas.microsoft.com/office/drawing/2014/main" id="{C71BB563-2815-4A1B-9531-E89A5302021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1610649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C1228-C611-4229-8911-247A28252B19}"/>
              </a:ext>
            </a:extLst>
          </p:cNvPr>
          <p:cNvSpPr>
            <a:spLocks noGrp="1"/>
          </p:cNvSpPr>
          <p:nvPr>
            <p:ph type="title"/>
          </p:nvPr>
        </p:nvSpPr>
        <p:spPr/>
        <p:txBody>
          <a:bodyPr/>
          <a:lstStyle/>
          <a:p>
            <a:r>
              <a:rPr lang="en-US"/>
              <a:t>Superintendent’s recommendation</a:t>
            </a:r>
          </a:p>
        </p:txBody>
      </p:sp>
      <p:sp>
        <p:nvSpPr>
          <p:cNvPr id="3" name="Text Placeholder 2">
            <a:extLst>
              <a:ext uri="{FF2B5EF4-FFF2-40B4-BE49-F238E27FC236}">
                <a16:creationId xmlns:a16="http://schemas.microsoft.com/office/drawing/2014/main" id="{F5EA272E-325E-4194-B856-7BB70380F15B}"/>
              </a:ext>
            </a:extLst>
          </p:cNvPr>
          <p:cNvSpPr>
            <a:spLocks noGrp="1"/>
          </p:cNvSpPr>
          <p:nvPr>
            <p:ph type="body" idx="1"/>
          </p:nvPr>
        </p:nvSpPr>
        <p:spPr/>
        <p:txBody>
          <a:bodyPr/>
          <a:lstStyle/>
          <a:p>
            <a:pPr>
              <a:lnSpc>
                <a:spcPct val="114999"/>
              </a:lnSpc>
            </a:pPr>
            <a:r>
              <a:rPr lang="en" dirty="0">
                <a:solidFill>
                  <a:srgbClr val="000000"/>
                </a:solidFill>
                <a:effectLst/>
                <a:latin typeface="Arial"/>
                <a:ea typeface="Times New Roman" panose="02020603050405020304" pitchFamily="18" charset="0"/>
              </a:rPr>
              <a:t>The Superintendent </a:t>
            </a:r>
            <a:r>
              <a:rPr lang="en" dirty="0">
                <a:solidFill>
                  <a:srgbClr val="000000"/>
                </a:solidFill>
                <a:latin typeface="Arial"/>
                <a:ea typeface="Times New Roman" panose="02020603050405020304" pitchFamily="18" charset="0"/>
              </a:rPr>
              <a:t>of Public Instruction </a:t>
            </a:r>
            <a:r>
              <a:rPr lang="en" dirty="0">
                <a:solidFill>
                  <a:srgbClr val="000000"/>
                </a:solidFill>
                <a:effectLst/>
                <a:latin typeface="Arial"/>
                <a:ea typeface="Times New Roman" panose="02020603050405020304" pitchFamily="18" charset="0"/>
              </a:rPr>
              <a:t>recommends that the Board </a:t>
            </a:r>
            <a:r>
              <a:rPr lang="en" dirty="0">
                <a:solidFill>
                  <a:srgbClr val="000000"/>
                </a:solidFill>
                <a:latin typeface="Arial"/>
                <a:ea typeface="Times New Roman" panose="02020603050405020304" pitchFamily="18" charset="0"/>
              </a:rPr>
              <a:t>of Education </a:t>
            </a:r>
            <a:r>
              <a:rPr lang="en" dirty="0">
                <a:solidFill>
                  <a:srgbClr val="000000"/>
                </a:solidFill>
                <a:effectLst/>
                <a:latin typeface="Arial"/>
                <a:ea typeface="Times New Roman" panose="02020603050405020304" pitchFamily="18" charset="0"/>
              </a:rPr>
              <a:t>accept the </a:t>
            </a:r>
            <a:r>
              <a:rPr lang="en" i="1" dirty="0">
                <a:solidFill>
                  <a:srgbClr val="000000"/>
                </a:solidFill>
                <a:latin typeface="Arial"/>
                <a:ea typeface="Times New Roman" panose="02020603050405020304" pitchFamily="18" charset="0"/>
              </a:rPr>
              <a:t>First Review </a:t>
            </a:r>
            <a:r>
              <a:rPr lang="en" i="1" dirty="0">
                <a:solidFill>
                  <a:srgbClr val="000000"/>
                </a:solidFill>
                <a:effectLst/>
                <a:latin typeface="Arial"/>
                <a:ea typeface="Times New Roman" panose="02020603050405020304" pitchFamily="18" charset="0"/>
              </a:rPr>
              <a:t>of the </a:t>
            </a:r>
            <a:r>
              <a:rPr lang="en" i="1" dirty="0">
                <a:solidFill>
                  <a:srgbClr val="000000"/>
                </a:solidFill>
                <a:latin typeface="Arial"/>
                <a:ea typeface="Times New Roman" panose="02020603050405020304" pitchFamily="18" charset="0"/>
              </a:rPr>
              <a:t>Request </a:t>
            </a:r>
            <a:r>
              <a:rPr lang="en" i="1" dirty="0">
                <a:solidFill>
                  <a:srgbClr val="000000"/>
                </a:solidFill>
                <a:effectLst/>
                <a:latin typeface="Arial"/>
                <a:ea typeface="Times New Roman" panose="02020603050405020304" pitchFamily="18" charset="0"/>
              </a:rPr>
              <a:t>to </a:t>
            </a:r>
            <a:r>
              <a:rPr lang="en" i="1" dirty="0">
                <a:solidFill>
                  <a:srgbClr val="000000"/>
                </a:solidFill>
                <a:latin typeface="Arial"/>
                <a:ea typeface="Times New Roman" panose="02020603050405020304" pitchFamily="18" charset="0"/>
              </a:rPr>
              <a:t>Approve the Proposed Growth Methodology Beginning </a:t>
            </a:r>
            <a:r>
              <a:rPr lang="en" i="1" dirty="0">
                <a:solidFill>
                  <a:srgbClr val="000000"/>
                </a:solidFill>
                <a:effectLst/>
                <a:latin typeface="Arial"/>
                <a:ea typeface="Times New Roman" panose="02020603050405020304" pitchFamily="18" charset="0"/>
              </a:rPr>
              <a:t>with the 2022-2023 </a:t>
            </a:r>
            <a:r>
              <a:rPr lang="en" i="1" dirty="0">
                <a:solidFill>
                  <a:srgbClr val="000000"/>
                </a:solidFill>
                <a:latin typeface="Arial"/>
                <a:ea typeface="Times New Roman" panose="02020603050405020304" pitchFamily="18" charset="0"/>
              </a:rPr>
              <a:t>School</a:t>
            </a:r>
            <a:r>
              <a:rPr lang="en" i="1" dirty="0">
                <a:solidFill>
                  <a:srgbClr val="000000"/>
                </a:solidFill>
                <a:effectLst/>
                <a:latin typeface="Arial"/>
                <a:ea typeface="Times New Roman" panose="02020603050405020304" pitchFamily="18" charset="0"/>
              </a:rPr>
              <a:t> </a:t>
            </a:r>
            <a:r>
              <a:rPr lang="en" i="1" dirty="0">
                <a:solidFill>
                  <a:srgbClr val="000000"/>
                </a:solidFill>
                <a:latin typeface="Arial"/>
                <a:ea typeface="Times New Roman" panose="02020603050405020304" pitchFamily="18" charset="0"/>
              </a:rPr>
              <a:t>Year</a:t>
            </a:r>
            <a:r>
              <a:rPr lang="en" dirty="0">
                <a:solidFill>
                  <a:srgbClr val="000000"/>
                </a:solidFill>
                <a:latin typeface="Arial"/>
                <a:ea typeface="Times New Roman" panose="02020603050405020304" pitchFamily="18" charset="0"/>
              </a:rPr>
              <a:t>,</a:t>
            </a:r>
            <a:r>
              <a:rPr lang="en" dirty="0">
                <a:solidFill>
                  <a:srgbClr val="000000"/>
                </a:solidFill>
                <a:effectLst/>
                <a:latin typeface="Arial"/>
                <a:ea typeface="Times New Roman" panose="02020603050405020304" pitchFamily="18" charset="0"/>
              </a:rPr>
              <a:t> and until sufficient data is available to support a different methodology.</a:t>
            </a:r>
            <a:r>
              <a:rPr lang="en" dirty="0">
                <a:solidFill>
                  <a:srgbClr val="000000"/>
                </a:solidFill>
                <a:latin typeface="Arial"/>
                <a:ea typeface="Times New Roman" panose="02020603050405020304" pitchFamily="18" charset="0"/>
              </a:rPr>
              <a:t>  </a:t>
            </a:r>
            <a:endParaRPr lang="en-US" dirty="0">
              <a:solidFill>
                <a:srgbClr val="000000"/>
              </a:solidFill>
              <a:effectLst/>
              <a:latin typeface="Arial"/>
              <a:ea typeface="Times New Roman" panose="02020603050405020304" pitchFamily="18" charset="0"/>
            </a:endParaRPr>
          </a:p>
          <a:p>
            <a:pPr>
              <a:lnSpc>
                <a:spcPct val="114999"/>
              </a:lnSpc>
            </a:pPr>
            <a:r>
              <a:rPr lang="en-US" dirty="0">
                <a:solidFill>
                  <a:srgbClr val="000000"/>
                </a:solidFill>
                <a:effectLst/>
                <a:latin typeface="+mj-lt"/>
                <a:ea typeface="Times New Roman" panose="02020603050405020304" pitchFamily="18" charset="0"/>
              </a:rPr>
              <a:t>Final review is anticipated at the April 20, 2023, business meeting.</a:t>
            </a:r>
          </a:p>
          <a:p>
            <a:pPr marL="114300" indent="0">
              <a:buNone/>
            </a:pPr>
            <a:endParaRPr lang="en-US"/>
          </a:p>
        </p:txBody>
      </p:sp>
      <p:sp>
        <p:nvSpPr>
          <p:cNvPr id="4" name="Slide Number Placeholder 3">
            <a:extLst>
              <a:ext uri="{FF2B5EF4-FFF2-40B4-BE49-F238E27FC236}">
                <a16:creationId xmlns:a16="http://schemas.microsoft.com/office/drawing/2014/main" id="{9F4AD214-8D92-47F4-9BB1-61A140FE352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3144017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Use of Growth in accountability (1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116041"/>
          </a:xfrm>
        </p:spPr>
        <p:txBody>
          <a:bodyPr>
            <a:normAutofit lnSpcReduction="10000"/>
          </a:bodyPr>
          <a:lstStyle/>
          <a:p>
            <a:pPr>
              <a:lnSpc>
                <a:spcPct val="124000"/>
              </a:lnSpc>
            </a:pPr>
            <a:r>
              <a:rPr lang="en-US" sz="2400">
                <a:solidFill>
                  <a:srgbClr val="000000"/>
                </a:solidFill>
                <a:effectLst/>
                <a:latin typeface="+mn-lt"/>
                <a:ea typeface="Times New Roman" panose="02020603050405020304" pitchFamily="18" charset="0"/>
              </a:rPr>
              <a:t>Growth for students who failed the state assessments on the grades 4-8 mathematics and reading state assessments was included in the state accountability system for the first time in accreditation year 2018-2019. </a:t>
            </a:r>
          </a:p>
          <a:p>
            <a:pPr>
              <a:lnSpc>
                <a:spcPct val="124000"/>
              </a:lnSpc>
            </a:pPr>
            <a:r>
              <a:rPr lang="en-US" sz="2400">
                <a:solidFill>
                  <a:srgbClr val="000000"/>
                </a:solidFill>
                <a:effectLst/>
                <a:latin typeface="+mn-lt"/>
                <a:ea typeface="Times New Roman" panose="02020603050405020304" pitchFamily="18" charset="0"/>
              </a:rPr>
              <a:t>Growth is a component of the combined rate used in the </a:t>
            </a:r>
            <a:r>
              <a:rPr lang="en-US" sz="2400" i="1">
                <a:solidFill>
                  <a:srgbClr val="000000"/>
                </a:solidFill>
                <a:effectLst/>
                <a:latin typeface="+mn-lt"/>
                <a:ea typeface="Times New Roman" panose="02020603050405020304" pitchFamily="18" charset="0"/>
              </a:rPr>
              <a:t>Academic Achievement-Mathematics</a:t>
            </a:r>
            <a:r>
              <a:rPr lang="en-US" sz="2400">
                <a:solidFill>
                  <a:srgbClr val="000000"/>
                </a:solidFill>
                <a:effectLst/>
                <a:latin typeface="+mn-lt"/>
                <a:ea typeface="Times New Roman" panose="02020603050405020304" pitchFamily="18" charset="0"/>
              </a:rPr>
              <a:t>, </a:t>
            </a:r>
            <a:r>
              <a:rPr lang="en-US" sz="2400" i="1">
                <a:solidFill>
                  <a:srgbClr val="000000"/>
                </a:solidFill>
                <a:effectLst/>
                <a:latin typeface="+mn-lt"/>
                <a:ea typeface="Times New Roman" panose="02020603050405020304" pitchFamily="18" charset="0"/>
              </a:rPr>
              <a:t>Academic Achievement-English</a:t>
            </a:r>
            <a:r>
              <a:rPr lang="en-US" sz="2400">
                <a:solidFill>
                  <a:srgbClr val="000000"/>
                </a:solidFill>
                <a:effectLst/>
                <a:latin typeface="+mn-lt"/>
                <a:ea typeface="Times New Roman" panose="02020603050405020304" pitchFamily="18" charset="0"/>
              </a:rPr>
              <a:t>, </a:t>
            </a:r>
            <a:r>
              <a:rPr lang="en-US" sz="2400" i="1">
                <a:solidFill>
                  <a:srgbClr val="000000"/>
                </a:solidFill>
                <a:effectLst/>
                <a:latin typeface="+mn-lt"/>
                <a:ea typeface="Times New Roman" panose="02020603050405020304" pitchFamily="18" charset="0"/>
              </a:rPr>
              <a:t>Achievement Gap-Mathematics</a:t>
            </a:r>
            <a:r>
              <a:rPr lang="en-US" sz="2400">
                <a:solidFill>
                  <a:srgbClr val="000000"/>
                </a:solidFill>
                <a:effectLst/>
                <a:latin typeface="+mn-lt"/>
                <a:ea typeface="Times New Roman" panose="02020603050405020304" pitchFamily="18" charset="0"/>
              </a:rPr>
              <a:t>, and </a:t>
            </a:r>
            <a:r>
              <a:rPr lang="en-US" sz="2400" i="1">
                <a:solidFill>
                  <a:srgbClr val="000000"/>
                </a:solidFill>
                <a:effectLst/>
                <a:latin typeface="+mn-lt"/>
                <a:ea typeface="Times New Roman" panose="02020603050405020304" pitchFamily="18" charset="0"/>
              </a:rPr>
              <a:t>Achievement Gap-English</a:t>
            </a:r>
            <a:r>
              <a:rPr lang="en-US" sz="2400">
                <a:solidFill>
                  <a:srgbClr val="000000"/>
                </a:solidFill>
                <a:effectLst/>
                <a:latin typeface="+mn-lt"/>
                <a:ea typeface="Times New Roman" panose="02020603050405020304" pitchFamily="18" charset="0"/>
              </a:rPr>
              <a:t> indicators. </a:t>
            </a:r>
          </a:p>
          <a:p>
            <a:pPr>
              <a:lnSpc>
                <a:spcPct val="124000"/>
              </a:lnSpc>
            </a:pPr>
            <a:r>
              <a:rPr lang="en-US" sz="2400">
                <a:solidFill>
                  <a:srgbClr val="000000"/>
                </a:solidFill>
                <a:effectLst/>
                <a:latin typeface="+mn-lt"/>
                <a:ea typeface="Times New Roman" panose="02020603050405020304" pitchFamily="18" charset="0"/>
              </a:rPr>
              <a:t>Initially, the methodology used to determine whether a student demonstrated growth included the use of a year-to-year comparison of state assessment results (previous spring test results to current spring test results). </a:t>
            </a: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266485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Use of Growth in accountability (2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fontScale="92500" lnSpcReduction="10000"/>
          </a:bodyPr>
          <a:lstStyle/>
          <a:p>
            <a:pPr>
              <a:lnSpc>
                <a:spcPct val="124000"/>
              </a:lnSpc>
            </a:pPr>
            <a:r>
              <a:rPr lang="en" sz="2400">
                <a:solidFill>
                  <a:srgbClr val="000000"/>
                </a:solidFill>
                <a:effectLst/>
                <a:latin typeface="Arial"/>
                <a:ea typeface="Times New Roman" panose="02020603050405020304" pitchFamily="18" charset="0"/>
              </a:rPr>
              <a:t>Legislation in the 2021 General Assembly </a:t>
            </a:r>
            <a:r>
              <a:rPr lang="en" sz="2400">
                <a:effectLst/>
                <a:latin typeface="Arial"/>
                <a:ea typeface="Times New Roman" panose="02020603050405020304" pitchFamily="18" charset="0"/>
              </a:rPr>
              <a:t>(</a:t>
            </a:r>
            <a:r>
              <a:rPr lang="en" sz="2400" u="sng">
                <a:latin typeface="Arial"/>
                <a:ea typeface="Times New Roman" panose="02020603050405020304" pitchFamily="18" charset="0"/>
                <a:hlinkClick r:id="rId2"/>
              </a:rPr>
              <a:t>HB2027</a:t>
            </a:r>
            <a:r>
              <a:rPr lang="en" sz="2400">
                <a:effectLst/>
                <a:latin typeface="Arial"/>
                <a:ea typeface="Times New Roman" panose="02020603050405020304" pitchFamily="18" charset="0"/>
              </a:rPr>
              <a:t>) </a:t>
            </a:r>
            <a:r>
              <a:rPr lang="en" sz="2400">
                <a:solidFill>
                  <a:srgbClr val="000000"/>
                </a:solidFill>
                <a:latin typeface="Arial"/>
                <a:ea typeface="Times New Roman" panose="02020603050405020304" pitchFamily="18" charset="0"/>
              </a:rPr>
              <a:t>amended </a:t>
            </a:r>
            <a:r>
              <a:rPr lang="en" sz="2400">
                <a:solidFill>
                  <a:srgbClr val="000000"/>
                </a:solidFill>
                <a:effectLst/>
                <a:latin typeface="Arial"/>
                <a:ea typeface="Times New Roman" panose="02020603050405020304" pitchFamily="18" charset="0"/>
              </a:rPr>
              <a:t>the</a:t>
            </a:r>
            <a:r>
              <a:rPr lang="en" sz="2400">
                <a:effectLst/>
                <a:latin typeface="Arial"/>
                <a:ea typeface="Times New Roman" panose="02020603050405020304" pitchFamily="18" charset="0"/>
              </a:rPr>
              <a:t> </a:t>
            </a:r>
            <a:r>
              <a:rPr lang="en" sz="2400">
                <a:solidFill>
                  <a:srgbClr val="000000"/>
                </a:solidFill>
                <a:effectLst/>
                <a:latin typeface="Arial"/>
                <a:ea typeface="Times New Roman" panose="02020603050405020304" pitchFamily="18" charset="0"/>
                <a:hlinkClick r:id="rId3"/>
              </a:rPr>
              <a:t>Standards of Quality (</a:t>
            </a:r>
            <a:r>
              <a:rPr lang="en" sz="2400">
                <a:solidFill>
                  <a:srgbClr val="000000"/>
                </a:solidFill>
                <a:latin typeface="Arial"/>
                <a:ea typeface="Times New Roman" panose="02020603050405020304" pitchFamily="18" charset="0"/>
                <a:hlinkClick r:id="rId3"/>
              </a:rPr>
              <a:t>Standard 3</a:t>
            </a:r>
            <a:r>
              <a:rPr lang="en" sz="2400">
                <a:solidFill>
                  <a:srgbClr val="000000"/>
                </a:solidFill>
                <a:effectLst/>
                <a:latin typeface="Arial"/>
                <a:ea typeface="Times New Roman" panose="02020603050405020304" pitchFamily="18" charset="0"/>
                <a:hlinkClick r:id="rId3"/>
              </a:rPr>
              <a:t>)</a:t>
            </a:r>
            <a:r>
              <a:rPr lang="en" sz="2400">
                <a:solidFill>
                  <a:srgbClr val="000000"/>
                </a:solidFill>
                <a:effectLst/>
                <a:latin typeface="Arial"/>
                <a:ea typeface="Times New Roman" panose="02020603050405020304" pitchFamily="18" charset="0"/>
              </a:rPr>
              <a:t> to include the administration of growth assessments for grades 3-8 reading and mathematics, with “at least one beginning-of-year, one mid-year, and one end-of-year assessment.”</a:t>
            </a:r>
            <a:r>
              <a:rPr lang="en" sz="2400">
                <a:solidFill>
                  <a:srgbClr val="000000"/>
                </a:solidFill>
                <a:latin typeface="Arial"/>
                <a:ea typeface="Times New Roman" panose="02020603050405020304" pitchFamily="18" charset="0"/>
              </a:rPr>
              <a:t> </a:t>
            </a:r>
            <a:endParaRPr lang="en" sz="2400">
              <a:solidFill>
                <a:srgbClr val="000000"/>
              </a:solidFill>
              <a:effectLst/>
              <a:ea typeface="Times New Roman" panose="02020603050405020304" pitchFamily="18" charset="0"/>
            </a:endParaRPr>
          </a:p>
          <a:p>
            <a:pPr>
              <a:lnSpc>
                <a:spcPct val="124000"/>
              </a:lnSpc>
            </a:pPr>
            <a:r>
              <a:rPr lang="en-US" sz="2400">
                <a:solidFill>
                  <a:srgbClr val="000000"/>
                </a:solidFill>
                <a:effectLst/>
                <a:latin typeface="+mn-lt"/>
                <a:ea typeface="Times New Roman" panose="02020603050405020304" pitchFamily="18" charset="0"/>
              </a:rPr>
              <a:t>Full implementation of the growth assessments occurred over a two-year period. </a:t>
            </a:r>
          </a:p>
          <a:p>
            <a:pPr>
              <a:lnSpc>
                <a:spcPct val="124000"/>
              </a:lnSpc>
            </a:pPr>
            <a:r>
              <a:rPr lang="en-US" sz="2400">
                <a:solidFill>
                  <a:srgbClr val="000000"/>
                </a:solidFill>
                <a:effectLst/>
                <a:latin typeface="+mn-lt"/>
                <a:ea typeface="Times New Roman" panose="02020603050405020304" pitchFamily="18" charset="0"/>
              </a:rPr>
              <a:t>During the 2021-2022 school year, only a beginning of year (fall) growth assessment was given. </a:t>
            </a:r>
          </a:p>
          <a:p>
            <a:pPr>
              <a:lnSpc>
                <a:spcPct val="124000"/>
              </a:lnSpc>
            </a:pPr>
            <a:r>
              <a:rPr lang="en-US" sz="2400">
                <a:solidFill>
                  <a:srgbClr val="000000"/>
                </a:solidFill>
                <a:effectLst/>
                <a:latin typeface="+mn-lt"/>
                <a:ea typeface="Times New Roman" panose="02020603050405020304" pitchFamily="18" charset="0"/>
              </a:rPr>
              <a:t>During the 2022-2023 school year, a fall and mid-year (winter) growth assessment were given. </a:t>
            </a: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359577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Use of Growth in accountability (3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marL="342900" marR="438785">
              <a:lnSpc>
                <a:spcPct val="124000"/>
              </a:lnSpc>
              <a:spcBef>
                <a:spcPts val="0"/>
              </a:spcBef>
            </a:pPr>
            <a:r>
              <a:rPr lang="en" sz="2400">
                <a:solidFill>
                  <a:srgbClr val="000000"/>
                </a:solidFill>
                <a:latin typeface="Arial"/>
                <a:ea typeface="Times New Roman" panose="02020603050405020304" pitchFamily="18" charset="0"/>
              </a:rPr>
              <a:t>Due to </a:t>
            </a:r>
            <a:r>
              <a:rPr lang="en" sz="2400">
                <a:solidFill>
                  <a:srgbClr val="000000"/>
                </a:solidFill>
                <a:effectLst/>
                <a:latin typeface="Arial"/>
                <a:ea typeface="Times New Roman" panose="02020603050405020304" pitchFamily="18" charset="0"/>
              </a:rPr>
              <a:t>the </a:t>
            </a:r>
            <a:r>
              <a:rPr lang="en" sz="2400">
                <a:solidFill>
                  <a:srgbClr val="000000"/>
                </a:solidFill>
                <a:latin typeface="Arial"/>
                <a:ea typeface="Times New Roman" panose="02020603050405020304" pitchFamily="18" charset="0"/>
              </a:rPr>
              <a:t>addition </a:t>
            </a:r>
            <a:r>
              <a:rPr lang="en" sz="2400">
                <a:solidFill>
                  <a:srgbClr val="000000"/>
                </a:solidFill>
                <a:effectLst/>
                <a:latin typeface="Arial"/>
                <a:ea typeface="Times New Roman" panose="02020603050405020304" pitchFamily="18" charset="0"/>
              </a:rPr>
              <a:t>of growth assessments in </a:t>
            </a:r>
            <a:r>
              <a:rPr lang="en" sz="2400" u="sng">
                <a:solidFill>
                  <a:srgbClr val="000000"/>
                </a:solidFill>
                <a:latin typeface="Arial"/>
                <a:ea typeface="Times New Roman" panose="02020603050405020304" pitchFamily="18" charset="0"/>
                <a:hlinkClick r:id="rId3">
                  <a:extLst>
                    <a:ext uri="{A12FA001-AC4F-418D-AE19-62706E023703}">
                      <ahyp:hlinkClr xmlns:ahyp="http://schemas.microsoft.com/office/drawing/2018/hyperlinkcolor" val="tx"/>
                    </a:ext>
                  </a:extLst>
                </a:hlinkClick>
              </a:rPr>
              <a:t>Standard 3</a:t>
            </a:r>
            <a:r>
              <a:rPr lang="en" sz="2400">
                <a:solidFill>
                  <a:srgbClr val="000000"/>
                </a:solidFill>
                <a:latin typeface="Arial"/>
                <a:ea typeface="Times New Roman" panose="02020603050405020304" pitchFamily="18" charset="0"/>
              </a:rPr>
              <a:t> in </a:t>
            </a:r>
            <a:r>
              <a:rPr lang="en" sz="2400">
                <a:solidFill>
                  <a:srgbClr val="000000"/>
                </a:solidFill>
                <a:effectLst/>
                <a:latin typeface="Arial"/>
                <a:ea typeface="Times New Roman" panose="02020603050405020304" pitchFamily="18" charset="0"/>
              </a:rPr>
              <a:t>2021</a:t>
            </a:r>
            <a:r>
              <a:rPr lang="en-US" sz="2400">
                <a:solidFill>
                  <a:srgbClr val="000000"/>
                </a:solidFill>
                <a:effectLst/>
                <a:latin typeface="+mn-lt"/>
                <a:ea typeface="Times New Roman" panose="02020603050405020304" pitchFamily="18" charset="0"/>
              </a:rPr>
              <a:t>, the Board approved a new methodology to determine growth (</a:t>
            </a:r>
            <a:r>
              <a:rPr lang="en-US" sz="2400" u="sng">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July 2021</a:t>
            </a:r>
            <a:r>
              <a:rPr lang="en-US" sz="2400">
                <a:solidFill>
                  <a:srgbClr val="000000"/>
                </a:solidFill>
                <a:effectLst/>
                <a:latin typeface="+mn-lt"/>
                <a:ea typeface="Times New Roman" panose="02020603050405020304" pitchFamily="18" charset="0"/>
              </a:rPr>
              <a:t>) </a:t>
            </a:r>
            <a:r>
              <a:rPr lang="en-US" sz="2400">
                <a:solidFill>
                  <a:srgbClr val="000000"/>
                </a:solidFill>
                <a:latin typeface="+mn-lt"/>
                <a:ea typeface="Times New Roman" panose="02020603050405020304" pitchFamily="18" charset="0"/>
              </a:rPr>
              <a:t>so</a:t>
            </a:r>
            <a:r>
              <a:rPr lang="en-US" sz="2400">
                <a:solidFill>
                  <a:srgbClr val="000000"/>
                </a:solidFill>
                <a:effectLst/>
                <a:latin typeface="+mn-lt"/>
                <a:ea typeface="Times New Roman" panose="02020603050405020304" pitchFamily="18" charset="0"/>
              </a:rPr>
              <a:t> that </a:t>
            </a:r>
            <a:r>
              <a:rPr lang="en-US" sz="2400">
                <a:solidFill>
                  <a:srgbClr val="000000"/>
                </a:solidFill>
                <a:latin typeface="+mn-lt"/>
                <a:ea typeface="Times New Roman" panose="02020603050405020304" pitchFamily="18" charset="0"/>
              </a:rPr>
              <a:t>the methodology</a:t>
            </a:r>
            <a:r>
              <a:rPr lang="en-US" sz="2400">
                <a:solidFill>
                  <a:srgbClr val="000000"/>
                </a:solidFill>
                <a:effectLst/>
                <a:latin typeface="+mn-lt"/>
                <a:ea typeface="Times New Roman" panose="02020603050405020304" pitchFamily="18" charset="0"/>
              </a:rPr>
              <a:t> included both a year-to-year comparison of Standards of Learning (SOL) test results, as well as a comparison of fall growth assessment results to the current spring SOL test results.</a:t>
            </a:r>
            <a:r>
              <a:rPr lang="en-US" sz="2400">
                <a:solidFill>
                  <a:srgbClr val="000000"/>
                </a:solidFill>
                <a:latin typeface="+mn-lt"/>
                <a:ea typeface="Times New Roman" panose="02020603050405020304" pitchFamily="18" charset="0"/>
              </a:rPr>
              <a:t> </a:t>
            </a:r>
            <a:endParaRPr lang="en-US" sz="2400">
              <a:solidFill>
                <a:srgbClr val="000000"/>
              </a:solidFill>
              <a:effectLst/>
              <a:latin typeface="+mn-lt"/>
              <a:ea typeface="Times New Roman" panose="02020603050405020304" pitchFamily="18" charset="0"/>
            </a:endParaRPr>
          </a:p>
          <a:p>
            <a:pPr marL="342900" marR="438785">
              <a:lnSpc>
                <a:spcPct val="124000"/>
              </a:lnSpc>
              <a:spcBef>
                <a:spcPts val="0"/>
              </a:spcBef>
            </a:pPr>
            <a:r>
              <a:rPr lang="en-US" sz="2400">
                <a:solidFill>
                  <a:srgbClr val="000000"/>
                </a:solidFill>
                <a:effectLst/>
                <a:latin typeface="+mn-lt"/>
                <a:ea typeface="Times New Roman" panose="02020603050405020304" pitchFamily="18" charset="0"/>
              </a:rPr>
              <a:t>Specifically for the </a:t>
            </a:r>
            <a:r>
              <a:rPr lang="en-US" sz="2400" b="1">
                <a:solidFill>
                  <a:srgbClr val="000000"/>
                </a:solidFill>
                <a:effectLst/>
                <a:latin typeface="+mn-lt"/>
                <a:ea typeface="Times New Roman" panose="02020603050405020304" pitchFamily="18" charset="0"/>
              </a:rPr>
              <a:t>2021-2022</a:t>
            </a:r>
            <a:r>
              <a:rPr lang="en-US" sz="2400">
                <a:solidFill>
                  <a:srgbClr val="000000"/>
                </a:solidFill>
                <a:effectLst/>
                <a:latin typeface="+mn-lt"/>
                <a:ea typeface="Times New Roman" panose="02020603050405020304" pitchFamily="18" charset="0"/>
              </a:rPr>
              <a:t> </a:t>
            </a:r>
            <a:r>
              <a:rPr lang="en-US" sz="2400" b="1">
                <a:solidFill>
                  <a:srgbClr val="000000"/>
                </a:solidFill>
                <a:effectLst/>
                <a:latin typeface="+mn-lt"/>
                <a:ea typeface="Times New Roman" panose="02020603050405020304" pitchFamily="18" charset="0"/>
              </a:rPr>
              <a:t>school year</a:t>
            </a:r>
            <a:r>
              <a:rPr lang="en-US" sz="2400">
                <a:solidFill>
                  <a:srgbClr val="000000"/>
                </a:solidFill>
                <a:effectLst/>
                <a:latin typeface="+mn-lt"/>
                <a:ea typeface="Times New Roman" panose="02020603050405020304" pitchFamily="18" charset="0"/>
              </a:rPr>
              <a:t>, growth was determined by first comparing the spring 2022 SOL test results to the spring 2021 SOL test results. If that did not show growth, then the spring 2022 SOL results were compared to the fall 2021 growth assessment results to determine whether there was growth. </a:t>
            </a: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585866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Growth in 2021-2022 school year (1 of 2)</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indent="-457200">
              <a:lnSpc>
                <a:spcPct val="114000"/>
              </a:lnSpc>
              <a:spcBef>
                <a:spcPts val="0"/>
              </a:spcBef>
              <a:buClr>
                <a:srgbClr val="000000"/>
              </a:buClr>
              <a:buSzPts val="1400"/>
              <a:defRPr/>
            </a:pPr>
            <a:r>
              <a:rPr lang="en-US" sz="2000">
                <a:solidFill>
                  <a:srgbClr val="000000"/>
                </a:solidFill>
                <a:effectLst/>
                <a:latin typeface="+mn-lt"/>
                <a:ea typeface="Times New Roman" panose="02020603050405020304" pitchFamily="18" charset="0"/>
              </a:rPr>
              <a:t>Using either the spring 2021 or fall 2021 test results as the initial comparative data measure was possible because the fall 2021 growth assessments measured the previous grade’s content, the same content that was measured by the spring 2021 SOL test. </a:t>
            </a:r>
          </a:p>
          <a:p>
            <a:pPr marL="0" indent="0">
              <a:lnSpc>
                <a:spcPct val="114000"/>
              </a:lnSpc>
              <a:spcBef>
                <a:spcPts val="0"/>
              </a:spcBef>
              <a:buClr>
                <a:srgbClr val="000000"/>
              </a:buClr>
              <a:buSzPts val="1400"/>
              <a:buNone/>
              <a:defRPr/>
            </a:pPr>
            <a:r>
              <a:rPr lang="en-US" sz="2000">
                <a:solidFill>
                  <a:srgbClr val="000000"/>
                </a:solidFill>
                <a:latin typeface="+mn-lt"/>
                <a:ea typeface="Times New Roman" panose="02020603050405020304" pitchFamily="18" charset="0"/>
              </a:rPr>
              <a:t>      Example:</a:t>
            </a:r>
            <a:endParaRPr lang="en-US" sz="2000">
              <a:solidFill>
                <a:srgbClr val="000000"/>
              </a:solidFill>
              <a:effectLst/>
              <a:latin typeface="+mn-lt"/>
              <a:ea typeface="Times New Roman" panose="02020603050405020304" pitchFamily="18" charset="0"/>
            </a:endParaRPr>
          </a:p>
          <a:p>
            <a:pPr marL="0" indent="0">
              <a:lnSpc>
                <a:spcPct val="100000"/>
              </a:lnSpc>
              <a:spcBef>
                <a:spcPts val="0"/>
              </a:spcBef>
              <a:buClr>
                <a:srgbClr val="000000"/>
              </a:buClr>
              <a:buSzPts val="1400"/>
              <a:buNone/>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graphicFrame>
        <p:nvGraphicFramePr>
          <p:cNvPr id="9" name="Table 9">
            <a:extLst>
              <a:ext uri="{FF2B5EF4-FFF2-40B4-BE49-F238E27FC236}">
                <a16:creationId xmlns:a16="http://schemas.microsoft.com/office/drawing/2014/main" id="{A46AD77A-8246-4241-AE9F-8491EF8F9585}"/>
              </a:ext>
            </a:extLst>
          </p:cNvPr>
          <p:cNvGraphicFramePr>
            <a:graphicFrameLocks noGrp="1"/>
          </p:cNvGraphicFramePr>
          <p:nvPr>
            <p:extLst>
              <p:ext uri="{D42A27DB-BD31-4B8C-83A1-F6EECF244321}">
                <p14:modId xmlns:p14="http://schemas.microsoft.com/office/powerpoint/2010/main" val="3311548792"/>
              </p:ext>
            </p:extLst>
          </p:nvPr>
        </p:nvGraphicFramePr>
        <p:xfrm>
          <a:off x="2088198" y="3287424"/>
          <a:ext cx="8128000" cy="2325686"/>
        </p:xfrm>
        <a:graphic>
          <a:graphicData uri="http://schemas.openxmlformats.org/drawingml/2006/table">
            <a:tbl>
              <a:tblPr firstRow="1" bandRow="1">
                <a:tableStyleId>{4AC93BE6-24F2-4D38-9EE1-789EC3756C38}</a:tableStyleId>
              </a:tblPr>
              <a:tblGrid>
                <a:gridCol w="2032000">
                  <a:extLst>
                    <a:ext uri="{9D8B030D-6E8A-4147-A177-3AD203B41FA5}">
                      <a16:colId xmlns:a16="http://schemas.microsoft.com/office/drawing/2014/main" val="3988856642"/>
                    </a:ext>
                  </a:extLst>
                </a:gridCol>
                <a:gridCol w="1712377">
                  <a:extLst>
                    <a:ext uri="{9D8B030D-6E8A-4147-A177-3AD203B41FA5}">
                      <a16:colId xmlns:a16="http://schemas.microsoft.com/office/drawing/2014/main" val="1024674068"/>
                    </a:ext>
                  </a:extLst>
                </a:gridCol>
                <a:gridCol w="2351623">
                  <a:extLst>
                    <a:ext uri="{9D8B030D-6E8A-4147-A177-3AD203B41FA5}">
                      <a16:colId xmlns:a16="http://schemas.microsoft.com/office/drawing/2014/main" val="1028924979"/>
                    </a:ext>
                  </a:extLst>
                </a:gridCol>
                <a:gridCol w="2032000">
                  <a:extLst>
                    <a:ext uri="{9D8B030D-6E8A-4147-A177-3AD203B41FA5}">
                      <a16:colId xmlns:a16="http://schemas.microsoft.com/office/drawing/2014/main" val="3982526461"/>
                    </a:ext>
                  </a:extLst>
                </a:gridCol>
              </a:tblGrid>
              <a:tr h="583723">
                <a:tc>
                  <a:txBody>
                    <a:bodyPr/>
                    <a:lstStyle/>
                    <a:p>
                      <a:pPr algn="l"/>
                      <a:r>
                        <a:rPr lang="en-US" sz="1600" b="1"/>
                        <a:t>Test Administration</a:t>
                      </a:r>
                    </a:p>
                  </a:txBody>
                  <a:tcPr anchor="ctr"/>
                </a:tc>
                <a:tc>
                  <a:txBody>
                    <a:bodyPr/>
                    <a:lstStyle/>
                    <a:p>
                      <a:pPr algn="l"/>
                      <a:r>
                        <a:rPr lang="en-US" sz="1600" b="1"/>
                        <a:t>Student’s Grade Level</a:t>
                      </a:r>
                    </a:p>
                  </a:txBody>
                  <a:tcPr anchor="ctr"/>
                </a:tc>
                <a:tc>
                  <a:txBody>
                    <a:bodyPr/>
                    <a:lstStyle/>
                    <a:p>
                      <a:pPr algn="l"/>
                      <a:r>
                        <a:rPr lang="en-US" sz="1600" b="1"/>
                        <a:t>Test Taken</a:t>
                      </a:r>
                    </a:p>
                  </a:txBody>
                  <a:tcPr anchor="ctr"/>
                </a:tc>
                <a:tc>
                  <a:txBody>
                    <a:bodyPr/>
                    <a:lstStyle/>
                    <a:p>
                      <a:pPr algn="l"/>
                      <a:r>
                        <a:rPr lang="en-US" sz="1600" b="1"/>
                        <a:t>Content of Assessment</a:t>
                      </a:r>
                    </a:p>
                  </a:txBody>
                  <a:tcPr anchor="ctr"/>
                </a:tc>
                <a:extLst>
                  <a:ext uri="{0D108BD9-81ED-4DB2-BD59-A6C34878D82A}">
                    <a16:rowId xmlns:a16="http://schemas.microsoft.com/office/drawing/2014/main" val="528389400"/>
                  </a:ext>
                </a:extLst>
              </a:tr>
              <a:tr h="417763">
                <a:tc>
                  <a:txBody>
                    <a:bodyPr/>
                    <a:lstStyle/>
                    <a:p>
                      <a:pPr algn="l"/>
                      <a:r>
                        <a:rPr lang="en-US" sz="1600" b="1"/>
                        <a:t>Spring 2021</a:t>
                      </a:r>
                    </a:p>
                  </a:txBody>
                  <a:tcPr anchor="ctr"/>
                </a:tc>
                <a:tc>
                  <a:txBody>
                    <a:bodyPr/>
                    <a:lstStyle/>
                    <a:p>
                      <a:pPr algn="ctr"/>
                      <a:r>
                        <a:rPr lang="en-US" sz="1600"/>
                        <a:t>5</a:t>
                      </a:r>
                    </a:p>
                  </a:txBody>
                  <a:tcPr anchor="ctr"/>
                </a:tc>
                <a:tc>
                  <a:txBody>
                    <a:bodyPr/>
                    <a:lstStyle/>
                    <a:p>
                      <a:pPr algn="ctr"/>
                      <a:r>
                        <a:rPr lang="en-US" sz="1600"/>
                        <a:t>Grade 5 Reading </a:t>
                      </a:r>
                    </a:p>
                    <a:p>
                      <a:pPr algn="ctr"/>
                      <a:r>
                        <a:rPr lang="en-US" sz="1600"/>
                        <a:t>SOL Test</a:t>
                      </a:r>
                    </a:p>
                  </a:txBody>
                  <a:tcPr anchor="ctr"/>
                </a:tc>
                <a:tc>
                  <a:txBody>
                    <a:bodyPr/>
                    <a:lstStyle/>
                    <a:p>
                      <a:pPr algn="ctr"/>
                      <a:r>
                        <a:rPr lang="en-US" sz="1600"/>
                        <a:t>Grade 5 Reading</a:t>
                      </a:r>
                    </a:p>
                  </a:txBody>
                  <a:tcPr anchor="ctr"/>
                </a:tc>
                <a:extLst>
                  <a:ext uri="{0D108BD9-81ED-4DB2-BD59-A6C34878D82A}">
                    <a16:rowId xmlns:a16="http://schemas.microsoft.com/office/drawing/2014/main" val="1168943481"/>
                  </a:ext>
                </a:extLst>
              </a:tr>
              <a:tr h="583723">
                <a:tc>
                  <a:txBody>
                    <a:bodyPr/>
                    <a:lstStyle/>
                    <a:p>
                      <a:pPr algn="l"/>
                      <a:r>
                        <a:rPr lang="en-US" sz="1600" b="1"/>
                        <a:t>Fall 2021</a:t>
                      </a:r>
                    </a:p>
                  </a:txBody>
                  <a:tcPr anchor="ctr"/>
                </a:tc>
                <a:tc>
                  <a:txBody>
                    <a:bodyPr/>
                    <a:lstStyle/>
                    <a:p>
                      <a:pPr algn="ctr"/>
                      <a:r>
                        <a:rPr lang="en-US" sz="1600"/>
                        <a:t>6</a:t>
                      </a:r>
                    </a:p>
                  </a:txBody>
                  <a:tcPr anchor="ctr"/>
                </a:tc>
                <a:tc>
                  <a:txBody>
                    <a:bodyPr/>
                    <a:lstStyle/>
                    <a:p>
                      <a:pPr algn="ctr"/>
                      <a:r>
                        <a:rPr lang="en-US" sz="1600"/>
                        <a:t>Grade 6 Reading Fall Growth Assessment</a:t>
                      </a:r>
                    </a:p>
                  </a:txBody>
                  <a:tcPr anchor="ctr"/>
                </a:tc>
                <a:tc>
                  <a:txBody>
                    <a:bodyPr/>
                    <a:lstStyle/>
                    <a:p>
                      <a:pPr algn="ctr"/>
                      <a:r>
                        <a:rPr lang="en-US" sz="1600"/>
                        <a:t>Grade 5 Reading</a:t>
                      </a:r>
                    </a:p>
                  </a:txBody>
                  <a:tcPr anchor="ctr"/>
                </a:tc>
                <a:extLst>
                  <a:ext uri="{0D108BD9-81ED-4DB2-BD59-A6C34878D82A}">
                    <a16:rowId xmlns:a16="http://schemas.microsoft.com/office/drawing/2014/main" val="2530592325"/>
                  </a:ext>
                </a:extLst>
              </a:tr>
              <a:tr h="417763">
                <a:tc>
                  <a:txBody>
                    <a:bodyPr/>
                    <a:lstStyle/>
                    <a:p>
                      <a:pPr algn="l"/>
                      <a:r>
                        <a:rPr lang="en-US" sz="1600" b="1"/>
                        <a:t>Spring 2022</a:t>
                      </a:r>
                    </a:p>
                  </a:txBody>
                  <a:tcPr anchor="ctr"/>
                </a:tc>
                <a:tc>
                  <a:txBody>
                    <a:bodyPr/>
                    <a:lstStyle/>
                    <a:p>
                      <a:pPr algn="ctr"/>
                      <a:r>
                        <a:rPr lang="en-US" sz="1600"/>
                        <a:t>6</a:t>
                      </a:r>
                    </a:p>
                  </a:txBody>
                  <a:tcPr anchor="ctr"/>
                </a:tc>
                <a:tc>
                  <a:txBody>
                    <a:bodyPr/>
                    <a:lstStyle/>
                    <a:p>
                      <a:pPr algn="ctr"/>
                      <a:r>
                        <a:rPr lang="en-US" sz="1600"/>
                        <a:t>Grade 6 Reading </a:t>
                      </a:r>
                    </a:p>
                    <a:p>
                      <a:pPr algn="ctr"/>
                      <a:r>
                        <a:rPr lang="en-US" sz="1600"/>
                        <a:t>SOL Test</a:t>
                      </a:r>
                    </a:p>
                  </a:txBody>
                  <a:tcPr anchor="ctr"/>
                </a:tc>
                <a:tc>
                  <a:txBody>
                    <a:bodyPr/>
                    <a:lstStyle/>
                    <a:p>
                      <a:pPr algn="ctr"/>
                      <a:r>
                        <a:rPr lang="en-US" sz="1600"/>
                        <a:t>Grade 6 Reading</a:t>
                      </a:r>
                    </a:p>
                  </a:txBody>
                  <a:tcPr anchor="ctr"/>
                </a:tc>
                <a:extLst>
                  <a:ext uri="{0D108BD9-81ED-4DB2-BD59-A6C34878D82A}">
                    <a16:rowId xmlns:a16="http://schemas.microsoft.com/office/drawing/2014/main" val="3297207954"/>
                  </a:ext>
                </a:extLst>
              </a:tr>
            </a:tbl>
          </a:graphicData>
        </a:graphic>
      </p:graphicFrame>
      <p:sp>
        <p:nvSpPr>
          <p:cNvPr id="10" name="TextBox 9">
            <a:extLst>
              <a:ext uri="{FF2B5EF4-FFF2-40B4-BE49-F238E27FC236}">
                <a16:creationId xmlns:a16="http://schemas.microsoft.com/office/drawing/2014/main" id="{AB660290-E7F8-4379-B8A4-C09DCBF25409}"/>
              </a:ext>
            </a:extLst>
          </p:cNvPr>
          <p:cNvSpPr txBox="1"/>
          <p:nvPr/>
        </p:nvSpPr>
        <p:spPr>
          <a:xfrm>
            <a:off x="1335989" y="5673195"/>
            <a:ext cx="9519753" cy="1360372"/>
          </a:xfrm>
          <a:prstGeom prst="rect">
            <a:avLst/>
          </a:prstGeom>
          <a:noFill/>
        </p:spPr>
        <p:txBody>
          <a:bodyPr wrap="square" rtlCol="0">
            <a:spAutoFit/>
          </a:bodyPr>
          <a:lstStyle/>
          <a:p>
            <a:pPr indent="-457200">
              <a:lnSpc>
                <a:spcPct val="114000"/>
              </a:lnSpc>
              <a:spcBef>
                <a:spcPts val="0"/>
              </a:spcBef>
              <a:buClr>
                <a:srgbClr val="000000"/>
              </a:buClr>
              <a:buSzPts val="1400"/>
              <a:defRPr/>
            </a:pPr>
            <a:r>
              <a:rPr lang="en-US" sz="2000">
                <a:solidFill>
                  <a:srgbClr val="000000"/>
                </a:solidFill>
                <a:effectLst/>
                <a:latin typeface="+mn-lt"/>
                <a:ea typeface="Times New Roman" panose="02020603050405020304" pitchFamily="18" charset="0"/>
              </a:rPr>
              <a:t>Both comparisons, spring 2021 to spring 2022, and fall 2021 to spring 2022 compared student performance on grade 5 content to student performance on grade 6 content.</a:t>
            </a:r>
          </a:p>
          <a:p>
            <a:endParaRPr lang="en-US"/>
          </a:p>
        </p:txBody>
      </p:sp>
      <p:grpSp>
        <p:nvGrpSpPr>
          <p:cNvPr id="15" name="Group 14">
            <a:extLst>
              <a:ext uri="{FF2B5EF4-FFF2-40B4-BE49-F238E27FC236}">
                <a16:creationId xmlns:a16="http://schemas.microsoft.com/office/drawing/2014/main" id="{185FEA09-D9CC-4537-BDE2-8A37D0176552}"/>
              </a:ext>
            </a:extLst>
          </p:cNvPr>
          <p:cNvGrpSpPr/>
          <p:nvPr/>
        </p:nvGrpSpPr>
        <p:grpSpPr>
          <a:xfrm>
            <a:off x="10120436" y="3909391"/>
            <a:ext cx="1255870" cy="1839732"/>
            <a:chOff x="10803608" y="3909391"/>
            <a:chExt cx="1255870" cy="1839732"/>
          </a:xfrm>
        </p:grpSpPr>
        <p:sp>
          <p:nvSpPr>
            <p:cNvPr id="12" name="Arrow: Curved Left 11">
              <a:extLst>
                <a:ext uri="{FF2B5EF4-FFF2-40B4-BE49-F238E27FC236}">
                  <a16:creationId xmlns:a16="http://schemas.microsoft.com/office/drawing/2014/main" id="{F48A690C-4C61-446C-BC54-82E1449202C2}"/>
                </a:ext>
              </a:extLst>
            </p:cNvPr>
            <p:cNvSpPr/>
            <p:nvPr/>
          </p:nvSpPr>
          <p:spPr>
            <a:xfrm>
              <a:off x="10803608" y="4393068"/>
              <a:ext cx="924552" cy="87237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Arrow: Curved Left 13">
              <a:extLst>
                <a:ext uri="{FF2B5EF4-FFF2-40B4-BE49-F238E27FC236}">
                  <a16:creationId xmlns:a16="http://schemas.microsoft.com/office/drawing/2014/main" id="{23B8EC54-68C2-454A-9771-7E40F0E63C42}"/>
                </a:ext>
              </a:extLst>
            </p:cNvPr>
            <p:cNvSpPr/>
            <p:nvPr/>
          </p:nvSpPr>
          <p:spPr>
            <a:xfrm>
              <a:off x="10803608" y="3909391"/>
              <a:ext cx="1255870" cy="183973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537045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Growth in 2021-2022 school year (2 of 2)</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marL="342900">
              <a:lnSpc>
                <a:spcPct val="115000"/>
              </a:lnSpc>
              <a:spcBef>
                <a:spcPts val="0"/>
              </a:spcBef>
            </a:pPr>
            <a:r>
              <a:rPr lang="en-US" sz="2400">
                <a:solidFill>
                  <a:srgbClr val="000000"/>
                </a:solidFill>
                <a:effectLst/>
                <a:latin typeface="+mn-lt"/>
                <a:ea typeface="Times New Roman" panose="02020603050405020304" pitchFamily="18" charset="0"/>
                <a:cs typeface="Calibri" panose="020F0502020204030204" pitchFamily="34" charset="0"/>
              </a:rPr>
              <a:t>The exception to this rule was for students in grade 3. Students take an end-of-year SOL test in reading and mathematics for the first time in grade 3. Therefore, there was only one comparison that was available to determine growth. The fall growth assessment (which measured grade 3 content) was compared to the spring SOL test (which measured grade 3 content) to determine whether the student demonstrated growth.</a:t>
            </a:r>
          </a:p>
          <a:p>
            <a:pPr marL="0" indent="0">
              <a:lnSpc>
                <a:spcPct val="100000"/>
              </a:lnSpc>
              <a:spcBef>
                <a:spcPts val="0"/>
              </a:spcBef>
              <a:buClr>
                <a:srgbClr val="000000"/>
              </a:buClr>
              <a:buSzPts val="1400"/>
              <a:buNone/>
              <a:defRPr/>
            </a:pPr>
            <a:r>
              <a:rPr lang="en-US" sz="2400">
                <a:solidFill>
                  <a:srgbClr val="000000"/>
                </a:solidFill>
                <a:latin typeface="+mn-lt"/>
                <a:ea typeface="Times New Roman" panose="02020603050405020304" pitchFamily="18" charset="0"/>
              </a:rPr>
              <a:t>    </a:t>
            </a:r>
            <a:r>
              <a:rPr lang="en-US" sz="2400">
                <a:solidFill>
                  <a:srgbClr val="000000"/>
                </a:solidFill>
                <a:effectLst/>
                <a:latin typeface="+mn-lt"/>
                <a:ea typeface="Times New Roman" panose="02020603050405020304" pitchFamily="18" charset="0"/>
              </a:rPr>
              <a:t>Example:</a:t>
            </a: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graphicFrame>
        <p:nvGraphicFramePr>
          <p:cNvPr id="9" name="Table 9">
            <a:extLst>
              <a:ext uri="{FF2B5EF4-FFF2-40B4-BE49-F238E27FC236}">
                <a16:creationId xmlns:a16="http://schemas.microsoft.com/office/drawing/2014/main" id="{A46AD77A-8246-4241-AE9F-8491EF8F9585}"/>
              </a:ext>
            </a:extLst>
          </p:cNvPr>
          <p:cNvGraphicFramePr>
            <a:graphicFrameLocks noGrp="1"/>
          </p:cNvGraphicFramePr>
          <p:nvPr>
            <p:extLst>
              <p:ext uri="{D42A27DB-BD31-4B8C-83A1-F6EECF244321}">
                <p14:modId xmlns:p14="http://schemas.microsoft.com/office/powerpoint/2010/main" val="3201861614"/>
              </p:ext>
            </p:extLst>
          </p:nvPr>
        </p:nvGraphicFramePr>
        <p:xfrm>
          <a:off x="2263862" y="4489024"/>
          <a:ext cx="8117582" cy="1746566"/>
        </p:xfrm>
        <a:graphic>
          <a:graphicData uri="http://schemas.openxmlformats.org/drawingml/2006/table">
            <a:tbl>
              <a:tblPr firstRow="1" bandRow="1">
                <a:tableStyleId>{4AC93BE6-24F2-4D38-9EE1-789EC3756C38}</a:tableStyleId>
              </a:tblPr>
              <a:tblGrid>
                <a:gridCol w="2021582">
                  <a:extLst>
                    <a:ext uri="{9D8B030D-6E8A-4147-A177-3AD203B41FA5}">
                      <a16:colId xmlns:a16="http://schemas.microsoft.com/office/drawing/2014/main" val="3988856642"/>
                    </a:ext>
                  </a:extLst>
                </a:gridCol>
                <a:gridCol w="1712377">
                  <a:extLst>
                    <a:ext uri="{9D8B030D-6E8A-4147-A177-3AD203B41FA5}">
                      <a16:colId xmlns:a16="http://schemas.microsoft.com/office/drawing/2014/main" val="1024674068"/>
                    </a:ext>
                  </a:extLst>
                </a:gridCol>
                <a:gridCol w="2351623">
                  <a:extLst>
                    <a:ext uri="{9D8B030D-6E8A-4147-A177-3AD203B41FA5}">
                      <a16:colId xmlns:a16="http://schemas.microsoft.com/office/drawing/2014/main" val="1028924979"/>
                    </a:ext>
                  </a:extLst>
                </a:gridCol>
                <a:gridCol w="2032000">
                  <a:extLst>
                    <a:ext uri="{9D8B030D-6E8A-4147-A177-3AD203B41FA5}">
                      <a16:colId xmlns:a16="http://schemas.microsoft.com/office/drawing/2014/main" val="3982526461"/>
                    </a:ext>
                  </a:extLst>
                </a:gridCol>
              </a:tblGrid>
              <a:tr h="583723">
                <a:tc>
                  <a:txBody>
                    <a:bodyPr/>
                    <a:lstStyle/>
                    <a:p>
                      <a:pPr algn="l"/>
                      <a:r>
                        <a:rPr lang="en-US" sz="1600" b="1"/>
                        <a:t>Test Administration</a:t>
                      </a:r>
                    </a:p>
                  </a:txBody>
                  <a:tcPr anchor="ctr"/>
                </a:tc>
                <a:tc>
                  <a:txBody>
                    <a:bodyPr/>
                    <a:lstStyle/>
                    <a:p>
                      <a:pPr algn="l"/>
                      <a:r>
                        <a:rPr lang="en-US" sz="1600" b="1"/>
                        <a:t>Student’s Grade Level</a:t>
                      </a:r>
                    </a:p>
                  </a:txBody>
                  <a:tcPr anchor="ctr"/>
                </a:tc>
                <a:tc>
                  <a:txBody>
                    <a:bodyPr/>
                    <a:lstStyle/>
                    <a:p>
                      <a:pPr algn="l"/>
                      <a:r>
                        <a:rPr lang="en-US" sz="1600" b="1"/>
                        <a:t>Test Taken</a:t>
                      </a:r>
                    </a:p>
                  </a:txBody>
                  <a:tcPr anchor="ctr"/>
                </a:tc>
                <a:tc>
                  <a:txBody>
                    <a:bodyPr/>
                    <a:lstStyle/>
                    <a:p>
                      <a:pPr algn="l"/>
                      <a:r>
                        <a:rPr lang="en-US" sz="1600" b="1"/>
                        <a:t>Content of Assessment</a:t>
                      </a:r>
                    </a:p>
                  </a:txBody>
                  <a:tcPr anchor="ctr"/>
                </a:tc>
                <a:extLst>
                  <a:ext uri="{0D108BD9-81ED-4DB2-BD59-A6C34878D82A}">
                    <a16:rowId xmlns:a16="http://schemas.microsoft.com/office/drawing/2014/main" val="528389400"/>
                  </a:ext>
                </a:extLst>
              </a:tr>
              <a:tr h="583723">
                <a:tc>
                  <a:txBody>
                    <a:bodyPr/>
                    <a:lstStyle/>
                    <a:p>
                      <a:pPr algn="l"/>
                      <a:r>
                        <a:rPr lang="en-US" sz="1600" b="1"/>
                        <a:t>Fall 2021</a:t>
                      </a:r>
                    </a:p>
                  </a:txBody>
                  <a:tcPr anchor="ctr"/>
                </a:tc>
                <a:tc>
                  <a:txBody>
                    <a:bodyPr/>
                    <a:lstStyle/>
                    <a:p>
                      <a:pPr algn="ctr"/>
                      <a:r>
                        <a:rPr lang="en-US" sz="1600"/>
                        <a:t>3</a:t>
                      </a:r>
                    </a:p>
                  </a:txBody>
                  <a:tcPr anchor="ctr"/>
                </a:tc>
                <a:tc>
                  <a:txBody>
                    <a:bodyPr/>
                    <a:lstStyle/>
                    <a:p>
                      <a:pPr algn="ctr"/>
                      <a:r>
                        <a:rPr lang="en-US" sz="1600"/>
                        <a:t>Grade 3 Reading Fall Growth Assessment</a:t>
                      </a:r>
                    </a:p>
                  </a:txBody>
                  <a:tcPr anchor="ctr"/>
                </a:tc>
                <a:tc>
                  <a:txBody>
                    <a:bodyPr/>
                    <a:lstStyle/>
                    <a:p>
                      <a:pPr algn="ctr"/>
                      <a:r>
                        <a:rPr lang="en-US" sz="1600"/>
                        <a:t>Grade 3 Reading</a:t>
                      </a:r>
                    </a:p>
                  </a:txBody>
                  <a:tcPr anchor="ctr"/>
                </a:tc>
                <a:extLst>
                  <a:ext uri="{0D108BD9-81ED-4DB2-BD59-A6C34878D82A}">
                    <a16:rowId xmlns:a16="http://schemas.microsoft.com/office/drawing/2014/main" val="2530592325"/>
                  </a:ext>
                </a:extLst>
              </a:tr>
              <a:tr h="417763">
                <a:tc>
                  <a:txBody>
                    <a:bodyPr/>
                    <a:lstStyle/>
                    <a:p>
                      <a:pPr algn="l"/>
                      <a:r>
                        <a:rPr lang="en-US" sz="1600" b="1"/>
                        <a:t>Spring 2022</a:t>
                      </a:r>
                    </a:p>
                  </a:txBody>
                  <a:tcPr anchor="ctr"/>
                </a:tc>
                <a:tc>
                  <a:txBody>
                    <a:bodyPr/>
                    <a:lstStyle/>
                    <a:p>
                      <a:pPr algn="ctr"/>
                      <a:r>
                        <a:rPr lang="en-US" sz="1600"/>
                        <a:t>3</a:t>
                      </a:r>
                    </a:p>
                  </a:txBody>
                  <a:tcPr anchor="ctr"/>
                </a:tc>
                <a:tc>
                  <a:txBody>
                    <a:bodyPr/>
                    <a:lstStyle/>
                    <a:p>
                      <a:pPr algn="ctr"/>
                      <a:r>
                        <a:rPr lang="en-US" sz="1600"/>
                        <a:t>Grade 3 Reading </a:t>
                      </a:r>
                    </a:p>
                    <a:p>
                      <a:pPr algn="ctr"/>
                      <a:r>
                        <a:rPr lang="en-US" sz="1600"/>
                        <a:t>SOL Test</a:t>
                      </a:r>
                    </a:p>
                  </a:txBody>
                  <a:tcPr anchor="ctr"/>
                </a:tc>
                <a:tc>
                  <a:txBody>
                    <a:bodyPr/>
                    <a:lstStyle/>
                    <a:p>
                      <a:pPr algn="ctr"/>
                      <a:r>
                        <a:rPr lang="en-US" sz="1600"/>
                        <a:t>Grade 3 Reading</a:t>
                      </a:r>
                    </a:p>
                  </a:txBody>
                  <a:tcPr anchor="ctr"/>
                </a:tc>
                <a:extLst>
                  <a:ext uri="{0D108BD9-81ED-4DB2-BD59-A6C34878D82A}">
                    <a16:rowId xmlns:a16="http://schemas.microsoft.com/office/drawing/2014/main" val="3297207954"/>
                  </a:ext>
                </a:extLst>
              </a:tr>
            </a:tbl>
          </a:graphicData>
        </a:graphic>
      </p:graphicFrame>
      <p:sp>
        <p:nvSpPr>
          <p:cNvPr id="6" name="Arrow: Curved Left 5">
            <a:extLst>
              <a:ext uri="{FF2B5EF4-FFF2-40B4-BE49-F238E27FC236}">
                <a16:creationId xmlns:a16="http://schemas.microsoft.com/office/drawing/2014/main" id="{36173334-15AA-406B-9CB6-6604D0E055A7}"/>
              </a:ext>
            </a:extLst>
          </p:cNvPr>
          <p:cNvSpPr/>
          <p:nvPr/>
        </p:nvSpPr>
        <p:spPr>
          <a:xfrm>
            <a:off x="10253134" y="5200664"/>
            <a:ext cx="924552" cy="87237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89539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Growth in 2022-2023 School Year (1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marL="342900">
              <a:lnSpc>
                <a:spcPct val="115000"/>
              </a:lnSpc>
              <a:spcBef>
                <a:spcPts val="0"/>
              </a:spcBef>
            </a:pPr>
            <a:r>
              <a:rPr lang="en-US" sz="2400">
                <a:solidFill>
                  <a:srgbClr val="000000"/>
                </a:solidFill>
                <a:effectLst/>
                <a:latin typeface="Arial"/>
                <a:ea typeface="Times New Roman" panose="02020603050405020304" pitchFamily="18" charset="0"/>
              </a:rPr>
              <a:t>Based on direction provided by previous </a:t>
            </a:r>
            <a:r>
              <a:rPr lang="en-US" sz="2400">
                <a:solidFill>
                  <a:srgbClr val="000000"/>
                </a:solidFill>
                <a:latin typeface="Arial"/>
                <a:ea typeface="Times New Roman" panose="02020603050405020304" pitchFamily="18" charset="0"/>
              </a:rPr>
              <a:t>Virginia </a:t>
            </a:r>
            <a:r>
              <a:rPr lang="en-US" sz="2400">
                <a:solidFill>
                  <a:srgbClr val="000000"/>
                </a:solidFill>
                <a:effectLst/>
                <a:latin typeface="Arial"/>
                <a:ea typeface="Times New Roman" panose="02020603050405020304" pitchFamily="18" charset="0"/>
              </a:rPr>
              <a:t>Department </a:t>
            </a:r>
            <a:r>
              <a:rPr lang="en-US" sz="2400">
                <a:solidFill>
                  <a:srgbClr val="000000"/>
                </a:solidFill>
                <a:latin typeface="Arial"/>
                <a:ea typeface="Times New Roman" panose="02020603050405020304" pitchFamily="18" charset="0"/>
              </a:rPr>
              <a:t>of Education (VDOE) </a:t>
            </a:r>
            <a:r>
              <a:rPr lang="en-US" sz="2400">
                <a:solidFill>
                  <a:srgbClr val="000000"/>
                </a:solidFill>
                <a:effectLst/>
                <a:latin typeface="Arial"/>
                <a:ea typeface="Times New Roman" panose="02020603050405020304" pitchFamily="18" charset="0"/>
              </a:rPr>
              <a:t>leadership</a:t>
            </a:r>
            <a:r>
              <a:rPr lang="en-US" sz="2400">
                <a:solidFill>
                  <a:srgbClr val="000000"/>
                </a:solidFill>
                <a:effectLst/>
                <a:latin typeface="+mn-lt"/>
                <a:ea typeface="Times New Roman" panose="02020603050405020304" pitchFamily="18" charset="0"/>
              </a:rPr>
              <a:t>, the content level of the growth assessments changed in school year 2022-2023.</a:t>
            </a:r>
            <a:r>
              <a:rPr lang="en-US" sz="2400">
                <a:solidFill>
                  <a:srgbClr val="000000"/>
                </a:solidFill>
                <a:latin typeface="+mn-lt"/>
                <a:ea typeface="Times New Roman" panose="02020603050405020304" pitchFamily="18" charset="0"/>
              </a:rPr>
              <a:t> </a:t>
            </a:r>
            <a:endParaRPr lang="en-US" sz="2400">
              <a:solidFill>
                <a:srgbClr val="000000"/>
              </a:solidFill>
              <a:effectLst/>
              <a:latin typeface="+mn-lt"/>
              <a:ea typeface="Times New Roman" panose="02020603050405020304" pitchFamily="18" charset="0"/>
            </a:endParaRPr>
          </a:p>
          <a:p>
            <a:pPr marL="342900">
              <a:lnSpc>
                <a:spcPct val="115000"/>
              </a:lnSpc>
              <a:spcBef>
                <a:spcPts val="0"/>
              </a:spcBef>
            </a:pPr>
            <a:r>
              <a:rPr lang="en-US" sz="2400">
                <a:solidFill>
                  <a:srgbClr val="000000"/>
                </a:solidFill>
                <a:effectLst/>
                <a:latin typeface="+mn-lt"/>
                <a:ea typeface="Times New Roman" panose="02020603050405020304" pitchFamily="18" charset="0"/>
              </a:rPr>
              <a:t>Unlike the fall 2021 growth assessments that focused on content from the student’s previous grade level, the 2022-2023 school year fall and winter growth assessments focused primarily on content from the student’s current grade level. </a:t>
            </a:r>
          </a:p>
          <a:p>
            <a:pPr marL="342900">
              <a:lnSpc>
                <a:spcPct val="115000"/>
              </a:lnSpc>
              <a:spcBef>
                <a:spcPts val="0"/>
              </a:spcBef>
            </a:pPr>
            <a:r>
              <a:rPr lang="en-US" sz="2400">
                <a:solidFill>
                  <a:srgbClr val="000000"/>
                </a:solidFill>
                <a:effectLst/>
                <a:latin typeface="+mn-lt"/>
                <a:ea typeface="Times New Roman" panose="02020603050405020304" pitchFamily="18" charset="0"/>
              </a:rPr>
              <a:t>Because the growth assessments no longer focus on the previous year’s content, the methodology approved by the Board in July 2021 is no longer applicable. </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155874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Growth in 2022-2023 School Year (2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marL="0" indent="0">
              <a:lnSpc>
                <a:spcPct val="115000"/>
              </a:lnSpc>
              <a:spcBef>
                <a:spcPts val="0"/>
              </a:spcBef>
              <a:buNone/>
            </a:pPr>
            <a:r>
              <a:rPr lang="en-US" sz="2400">
                <a:solidFill>
                  <a:srgbClr val="000000"/>
                </a:solidFill>
                <a:effectLst/>
                <a:latin typeface="+mn-lt"/>
                <a:ea typeface="Times New Roman" panose="02020603050405020304" pitchFamily="18" charset="0"/>
              </a:rPr>
              <a:t>The Department is requesting that the Board approve</a:t>
            </a:r>
            <a:r>
              <a:rPr lang="en-US" sz="2400">
                <a:solidFill>
                  <a:srgbClr val="000000"/>
                </a:solidFill>
                <a:latin typeface="+mn-lt"/>
                <a:ea typeface="Times New Roman" panose="02020603050405020304" pitchFamily="18" charset="0"/>
              </a:rPr>
              <a:t>:</a:t>
            </a:r>
            <a:endParaRPr lang="en-US"/>
          </a:p>
          <a:p>
            <a:pPr indent="-457200">
              <a:lnSpc>
                <a:spcPct val="114999"/>
              </a:lnSpc>
              <a:spcBef>
                <a:spcPts val="0"/>
              </a:spcBef>
              <a:buFont typeface="Wingdings"/>
              <a:buChar char="v"/>
            </a:pPr>
            <a:r>
              <a:rPr lang="en-US" sz="2400">
                <a:solidFill>
                  <a:srgbClr val="000000"/>
                </a:solidFill>
                <a:latin typeface="+mn-lt"/>
                <a:ea typeface="Times New Roman" panose="02020603050405020304" pitchFamily="18" charset="0"/>
              </a:rPr>
              <a:t>For grades 4-8: the</a:t>
            </a:r>
            <a:r>
              <a:rPr lang="en-US" sz="2400">
                <a:solidFill>
                  <a:srgbClr val="000000"/>
                </a:solidFill>
                <a:effectLst/>
                <a:latin typeface="+mn-lt"/>
                <a:ea typeface="Times New Roman" panose="02020603050405020304" pitchFamily="18" charset="0"/>
              </a:rPr>
              <a:t> use of only a year-to-year comparison of </a:t>
            </a:r>
            <a:r>
              <a:rPr lang="en-US" sz="2400">
                <a:solidFill>
                  <a:srgbClr val="000000"/>
                </a:solidFill>
                <a:latin typeface="+mn-lt"/>
                <a:ea typeface="Times New Roman" panose="02020603050405020304" pitchFamily="18" charset="0"/>
              </a:rPr>
              <a:t>state assessment</a:t>
            </a:r>
            <a:r>
              <a:rPr lang="en-US" sz="2400">
                <a:solidFill>
                  <a:srgbClr val="000000"/>
                </a:solidFill>
                <a:effectLst/>
                <a:latin typeface="+mn-lt"/>
                <a:ea typeface="Times New Roman" panose="02020603050405020304" pitchFamily="18" charset="0"/>
              </a:rPr>
              <a:t> results in the methodology to determine whether a student demonstrated growth.</a:t>
            </a:r>
            <a:r>
              <a:rPr lang="en-US" sz="2400">
                <a:solidFill>
                  <a:srgbClr val="000000"/>
                </a:solidFill>
                <a:latin typeface="+mn-lt"/>
                <a:ea typeface="Times New Roman" panose="02020603050405020304" pitchFamily="18" charset="0"/>
              </a:rPr>
              <a:t> </a:t>
            </a:r>
            <a:endParaRPr lang="en-US"/>
          </a:p>
          <a:p>
            <a:pPr lvl="1">
              <a:lnSpc>
                <a:spcPct val="115000"/>
              </a:lnSpc>
              <a:spcBef>
                <a:spcPts val="0"/>
              </a:spcBef>
              <a:buFont typeface="Courier New"/>
              <a:buChar char="o"/>
            </a:pPr>
            <a:r>
              <a:rPr lang="en-US" sz="2000">
                <a:solidFill>
                  <a:srgbClr val="000000"/>
                </a:solidFill>
                <a:effectLst/>
                <a:latin typeface="+mn-lt"/>
                <a:ea typeface="Times New Roman" panose="02020603050405020304" pitchFamily="18" charset="0"/>
              </a:rPr>
              <a:t>This will allow the student’s performance on the previous year’s content to be compared to their performance on the current year’s content for grades </a:t>
            </a:r>
            <a:r>
              <a:rPr lang="en-US" sz="2000" b="1">
                <a:solidFill>
                  <a:srgbClr val="000000"/>
                </a:solidFill>
                <a:effectLst/>
                <a:latin typeface="+mn-lt"/>
                <a:ea typeface="Times New Roman" panose="02020603050405020304" pitchFamily="18" charset="0"/>
              </a:rPr>
              <a:t>4-8</a:t>
            </a:r>
            <a:r>
              <a:rPr lang="en-US" sz="2000">
                <a:solidFill>
                  <a:srgbClr val="000000"/>
                </a:solidFill>
                <a:effectLst/>
                <a:latin typeface="+mn-lt"/>
                <a:ea typeface="Times New Roman" panose="02020603050405020304" pitchFamily="18" charset="0"/>
              </a:rPr>
              <a:t> students.</a:t>
            </a:r>
          </a:p>
          <a:p>
            <a:pPr marL="0" indent="0">
              <a:lnSpc>
                <a:spcPct val="115000"/>
              </a:lnSpc>
              <a:spcBef>
                <a:spcPts val="0"/>
              </a:spcBef>
              <a:buNone/>
            </a:pPr>
            <a:r>
              <a:rPr lang="en-US" sz="2400">
                <a:solidFill>
                  <a:srgbClr val="000000"/>
                </a:solidFill>
                <a:latin typeface="+mn-lt"/>
                <a:ea typeface="Times New Roman" panose="02020603050405020304" pitchFamily="18" charset="0"/>
              </a:rPr>
              <a:t>      </a:t>
            </a:r>
            <a:r>
              <a:rPr lang="en-US" sz="2400">
                <a:solidFill>
                  <a:srgbClr val="000000"/>
                </a:solidFill>
                <a:effectLst/>
                <a:latin typeface="+mn-lt"/>
                <a:ea typeface="Times New Roman" panose="02020603050405020304" pitchFamily="18" charset="0"/>
              </a:rPr>
              <a:t>Example:</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graphicFrame>
        <p:nvGraphicFramePr>
          <p:cNvPr id="5" name="Table 9">
            <a:extLst>
              <a:ext uri="{FF2B5EF4-FFF2-40B4-BE49-F238E27FC236}">
                <a16:creationId xmlns:a16="http://schemas.microsoft.com/office/drawing/2014/main" id="{7C94BA3D-1D5D-4FC6-922F-65898FE3CF8E}"/>
              </a:ext>
            </a:extLst>
          </p:cNvPr>
          <p:cNvGraphicFramePr>
            <a:graphicFrameLocks noGrp="1"/>
          </p:cNvGraphicFramePr>
          <p:nvPr>
            <p:extLst>
              <p:ext uri="{D42A27DB-BD31-4B8C-83A1-F6EECF244321}">
                <p14:modId xmlns:p14="http://schemas.microsoft.com/office/powerpoint/2010/main" val="2447338700"/>
              </p:ext>
            </p:extLst>
          </p:nvPr>
        </p:nvGraphicFramePr>
        <p:xfrm>
          <a:off x="2294934" y="4857192"/>
          <a:ext cx="8117582" cy="1746566"/>
        </p:xfrm>
        <a:graphic>
          <a:graphicData uri="http://schemas.openxmlformats.org/drawingml/2006/table">
            <a:tbl>
              <a:tblPr firstRow="1" bandRow="1">
                <a:tableStyleId>{4AC93BE6-24F2-4D38-9EE1-789EC3756C38}</a:tableStyleId>
              </a:tblPr>
              <a:tblGrid>
                <a:gridCol w="2021582">
                  <a:extLst>
                    <a:ext uri="{9D8B030D-6E8A-4147-A177-3AD203B41FA5}">
                      <a16:colId xmlns:a16="http://schemas.microsoft.com/office/drawing/2014/main" val="3988856642"/>
                    </a:ext>
                  </a:extLst>
                </a:gridCol>
                <a:gridCol w="1712377">
                  <a:extLst>
                    <a:ext uri="{9D8B030D-6E8A-4147-A177-3AD203B41FA5}">
                      <a16:colId xmlns:a16="http://schemas.microsoft.com/office/drawing/2014/main" val="1024674068"/>
                    </a:ext>
                  </a:extLst>
                </a:gridCol>
                <a:gridCol w="2351623">
                  <a:extLst>
                    <a:ext uri="{9D8B030D-6E8A-4147-A177-3AD203B41FA5}">
                      <a16:colId xmlns:a16="http://schemas.microsoft.com/office/drawing/2014/main" val="1028924979"/>
                    </a:ext>
                  </a:extLst>
                </a:gridCol>
                <a:gridCol w="2032000">
                  <a:extLst>
                    <a:ext uri="{9D8B030D-6E8A-4147-A177-3AD203B41FA5}">
                      <a16:colId xmlns:a16="http://schemas.microsoft.com/office/drawing/2014/main" val="3982526461"/>
                    </a:ext>
                  </a:extLst>
                </a:gridCol>
              </a:tblGrid>
              <a:tr h="583723">
                <a:tc>
                  <a:txBody>
                    <a:bodyPr/>
                    <a:lstStyle/>
                    <a:p>
                      <a:pPr algn="l"/>
                      <a:r>
                        <a:rPr lang="en-US" sz="1600" b="1"/>
                        <a:t>Test Administration</a:t>
                      </a:r>
                    </a:p>
                  </a:txBody>
                  <a:tcPr anchor="ctr"/>
                </a:tc>
                <a:tc>
                  <a:txBody>
                    <a:bodyPr/>
                    <a:lstStyle/>
                    <a:p>
                      <a:pPr algn="l"/>
                      <a:r>
                        <a:rPr lang="en-US" sz="1600" b="1"/>
                        <a:t>Student’s Grade Level</a:t>
                      </a:r>
                    </a:p>
                  </a:txBody>
                  <a:tcPr anchor="ctr"/>
                </a:tc>
                <a:tc>
                  <a:txBody>
                    <a:bodyPr/>
                    <a:lstStyle/>
                    <a:p>
                      <a:pPr algn="l"/>
                      <a:r>
                        <a:rPr lang="en-US" sz="1600" b="1"/>
                        <a:t>Test Taken</a:t>
                      </a:r>
                    </a:p>
                  </a:txBody>
                  <a:tcPr anchor="ctr"/>
                </a:tc>
                <a:tc>
                  <a:txBody>
                    <a:bodyPr/>
                    <a:lstStyle/>
                    <a:p>
                      <a:pPr algn="l"/>
                      <a:r>
                        <a:rPr lang="en-US" sz="1600" b="1"/>
                        <a:t>Content of Assessment</a:t>
                      </a:r>
                    </a:p>
                  </a:txBody>
                  <a:tcPr anchor="ctr"/>
                </a:tc>
                <a:extLst>
                  <a:ext uri="{0D108BD9-81ED-4DB2-BD59-A6C34878D82A}">
                    <a16:rowId xmlns:a16="http://schemas.microsoft.com/office/drawing/2014/main" val="528389400"/>
                  </a:ext>
                </a:extLst>
              </a:tr>
              <a:tr h="583723">
                <a:tc>
                  <a:txBody>
                    <a:bodyPr/>
                    <a:lstStyle/>
                    <a:p>
                      <a:pPr algn="l"/>
                      <a:r>
                        <a:rPr lang="en-US" sz="1600" b="1"/>
                        <a:t>Spring 2022</a:t>
                      </a:r>
                    </a:p>
                  </a:txBody>
                  <a:tcPr anchor="ctr"/>
                </a:tc>
                <a:tc>
                  <a:txBody>
                    <a:bodyPr/>
                    <a:lstStyle/>
                    <a:p>
                      <a:pPr lvl="0" algn="ctr">
                        <a:buNone/>
                      </a:pPr>
                      <a:r>
                        <a:rPr lang="en-US" sz="1600"/>
                        <a:t>3</a:t>
                      </a:r>
                      <a:endParaRPr lang="en-US"/>
                    </a:p>
                  </a:txBody>
                  <a:tcPr anchor="ctr"/>
                </a:tc>
                <a:tc>
                  <a:txBody>
                    <a:bodyPr/>
                    <a:lstStyle/>
                    <a:p>
                      <a:pPr algn="ctr"/>
                      <a:r>
                        <a:rPr lang="en-US" sz="1600"/>
                        <a:t>Grade 3 Reading </a:t>
                      </a:r>
                    </a:p>
                    <a:p>
                      <a:pPr algn="ctr"/>
                      <a:r>
                        <a:rPr lang="en-US" sz="1600"/>
                        <a:t>SOL Test or VAAP test</a:t>
                      </a:r>
                    </a:p>
                  </a:txBody>
                  <a:tcPr anchor="ctr"/>
                </a:tc>
                <a:tc>
                  <a:txBody>
                    <a:bodyPr/>
                    <a:lstStyle/>
                    <a:p>
                      <a:pPr algn="ctr"/>
                      <a:r>
                        <a:rPr lang="en-US" sz="1600"/>
                        <a:t>Grade 3 Reading</a:t>
                      </a:r>
                    </a:p>
                  </a:txBody>
                  <a:tcPr anchor="ctr"/>
                </a:tc>
                <a:extLst>
                  <a:ext uri="{0D108BD9-81ED-4DB2-BD59-A6C34878D82A}">
                    <a16:rowId xmlns:a16="http://schemas.microsoft.com/office/drawing/2014/main" val="2530592325"/>
                  </a:ext>
                </a:extLst>
              </a:tr>
              <a:tr h="417763">
                <a:tc>
                  <a:txBody>
                    <a:bodyPr/>
                    <a:lstStyle/>
                    <a:p>
                      <a:pPr algn="l"/>
                      <a:r>
                        <a:rPr lang="en-US" sz="1600" b="1"/>
                        <a:t>Spring 2023</a:t>
                      </a:r>
                    </a:p>
                  </a:txBody>
                  <a:tcPr anchor="ctr"/>
                </a:tc>
                <a:tc>
                  <a:txBody>
                    <a:bodyPr/>
                    <a:lstStyle/>
                    <a:p>
                      <a:pPr algn="ctr"/>
                      <a:r>
                        <a:rPr lang="en-US" sz="1600"/>
                        <a:t>4</a:t>
                      </a:r>
                    </a:p>
                  </a:txBody>
                  <a:tcPr anchor="ctr"/>
                </a:tc>
                <a:tc>
                  <a:txBody>
                    <a:bodyPr/>
                    <a:lstStyle/>
                    <a:p>
                      <a:pPr algn="ctr"/>
                      <a:r>
                        <a:rPr lang="en-US" sz="1600"/>
                        <a:t>Grade 4 Reading </a:t>
                      </a:r>
                    </a:p>
                    <a:p>
                      <a:pPr algn="ctr"/>
                      <a:r>
                        <a:rPr lang="en-US" sz="1600"/>
                        <a:t>SOL Test or VAAP test</a:t>
                      </a:r>
                    </a:p>
                  </a:txBody>
                  <a:tcPr anchor="ctr"/>
                </a:tc>
                <a:tc>
                  <a:txBody>
                    <a:bodyPr/>
                    <a:lstStyle/>
                    <a:p>
                      <a:pPr algn="ctr"/>
                      <a:r>
                        <a:rPr lang="en-US" sz="1600"/>
                        <a:t>Grade 4 Reading</a:t>
                      </a:r>
                    </a:p>
                  </a:txBody>
                  <a:tcPr anchor="ctr"/>
                </a:tc>
                <a:extLst>
                  <a:ext uri="{0D108BD9-81ED-4DB2-BD59-A6C34878D82A}">
                    <a16:rowId xmlns:a16="http://schemas.microsoft.com/office/drawing/2014/main" val="3297207954"/>
                  </a:ext>
                </a:extLst>
              </a:tr>
            </a:tbl>
          </a:graphicData>
        </a:graphic>
      </p:graphicFrame>
      <p:sp>
        <p:nvSpPr>
          <p:cNvPr id="6" name="Arrow: Curved Left 5">
            <a:extLst>
              <a:ext uri="{FF2B5EF4-FFF2-40B4-BE49-F238E27FC236}">
                <a16:creationId xmlns:a16="http://schemas.microsoft.com/office/drawing/2014/main" id="{E43639F7-6A36-4ADF-ADD3-7FC56FB0AA99}"/>
              </a:ext>
            </a:extLst>
          </p:cNvPr>
          <p:cNvSpPr/>
          <p:nvPr/>
        </p:nvSpPr>
        <p:spPr>
          <a:xfrm>
            <a:off x="10361235" y="5587477"/>
            <a:ext cx="924552" cy="87237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27259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Growth in 2022-2023 School Year (2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indent="-457200">
              <a:lnSpc>
                <a:spcPct val="115000"/>
              </a:lnSpc>
              <a:spcBef>
                <a:spcPts val="0"/>
              </a:spcBef>
              <a:buFont typeface="Wingdings"/>
              <a:buChar char="v"/>
            </a:pPr>
            <a:r>
              <a:rPr lang="en-US" sz="2400">
                <a:solidFill>
                  <a:srgbClr val="000000"/>
                </a:solidFill>
                <a:latin typeface="+mn-lt"/>
                <a:ea typeface="Times New Roman" panose="02020603050405020304" pitchFamily="18" charset="0"/>
              </a:rPr>
              <a:t>For grade 3: </a:t>
            </a:r>
            <a:r>
              <a:rPr lang="en-US" sz="2400">
                <a:solidFill>
                  <a:srgbClr val="000000"/>
                </a:solidFill>
                <a:latin typeface="Arial"/>
                <a:ea typeface="Times New Roman" panose="02020603050405020304" pitchFamily="18" charset="0"/>
              </a:rPr>
              <a:t>Comparing </a:t>
            </a:r>
            <a:r>
              <a:rPr lang="en-US" sz="2400">
                <a:solidFill>
                  <a:srgbClr val="000000"/>
                </a:solidFill>
                <a:effectLst/>
                <a:latin typeface="Arial"/>
                <a:ea typeface="Times New Roman" panose="02020603050405020304" pitchFamily="18" charset="0"/>
              </a:rPr>
              <a:t>the </a:t>
            </a:r>
            <a:r>
              <a:rPr lang="en-US" sz="2400">
                <a:solidFill>
                  <a:srgbClr val="000000"/>
                </a:solidFill>
                <a:latin typeface="Arial"/>
                <a:ea typeface="Times New Roman" panose="02020603050405020304" pitchFamily="18" charset="0"/>
              </a:rPr>
              <a:t>fall growth assessment results to </a:t>
            </a:r>
            <a:r>
              <a:rPr lang="en-US" sz="2400">
                <a:solidFill>
                  <a:srgbClr val="000000"/>
                </a:solidFill>
                <a:effectLst/>
                <a:latin typeface="Arial"/>
                <a:ea typeface="Times New Roman" panose="02020603050405020304" pitchFamily="18" charset="0"/>
              </a:rPr>
              <a:t>the </a:t>
            </a:r>
            <a:r>
              <a:rPr lang="en-US" sz="2400">
                <a:solidFill>
                  <a:srgbClr val="000000"/>
                </a:solidFill>
                <a:latin typeface="Arial"/>
                <a:ea typeface="Times New Roman" panose="02020603050405020304" pitchFamily="18" charset="0"/>
              </a:rPr>
              <a:t>current spring SOL </a:t>
            </a:r>
            <a:r>
              <a:rPr lang="en-US" sz="2400">
                <a:solidFill>
                  <a:srgbClr val="000000"/>
                </a:solidFill>
                <a:effectLst/>
                <a:latin typeface="Arial"/>
                <a:ea typeface="Times New Roman" panose="02020603050405020304" pitchFamily="18" charset="0"/>
              </a:rPr>
              <a:t>test results in the methodology to determine whether a</a:t>
            </a:r>
            <a:r>
              <a:rPr lang="en-US" sz="2400">
                <a:solidFill>
                  <a:srgbClr val="000000"/>
                </a:solidFill>
                <a:latin typeface="Arial"/>
                <a:ea typeface="Times New Roman" panose="02020603050405020304" pitchFamily="18" charset="0"/>
              </a:rPr>
              <a:t> </a:t>
            </a:r>
            <a:r>
              <a:rPr lang="en-US" sz="2400">
                <a:solidFill>
                  <a:srgbClr val="000000"/>
                </a:solidFill>
                <a:effectLst/>
                <a:latin typeface="Arial"/>
                <a:ea typeface="Times New Roman" panose="02020603050405020304" pitchFamily="18" charset="0"/>
              </a:rPr>
              <a:t>student demonstrated growth.</a:t>
            </a:r>
            <a:endParaRPr lang="en-US">
              <a:solidFill>
                <a:srgbClr val="000000"/>
              </a:solidFill>
              <a:latin typeface="Arial"/>
            </a:endParaRPr>
          </a:p>
          <a:p>
            <a:pPr marL="800100" lvl="1">
              <a:lnSpc>
                <a:spcPct val="114999"/>
              </a:lnSpc>
              <a:spcBef>
                <a:spcPts val="0"/>
              </a:spcBef>
              <a:buFont typeface="Courier New"/>
              <a:buChar char="o"/>
            </a:pPr>
            <a:r>
              <a:rPr lang="en-US" sz="2000">
                <a:solidFill>
                  <a:srgbClr val="000000"/>
                </a:solidFill>
                <a:effectLst/>
                <a:latin typeface="Arial"/>
                <a:ea typeface="Times New Roman" panose="02020603050405020304" pitchFamily="18" charset="0"/>
              </a:rPr>
              <a:t>This </a:t>
            </a:r>
            <a:r>
              <a:rPr lang="en-US" sz="2000">
                <a:solidFill>
                  <a:srgbClr val="000000"/>
                </a:solidFill>
                <a:latin typeface="Arial"/>
                <a:ea typeface="Times New Roman" panose="02020603050405020304" pitchFamily="18" charset="0"/>
              </a:rPr>
              <a:t>is </a:t>
            </a:r>
            <a:r>
              <a:rPr lang="en-US" sz="2000">
                <a:solidFill>
                  <a:srgbClr val="000000"/>
                </a:solidFill>
                <a:effectLst/>
                <a:latin typeface="Arial"/>
                <a:ea typeface="Times New Roman" panose="02020603050405020304" pitchFamily="18" charset="0"/>
              </a:rPr>
              <a:t>the </a:t>
            </a:r>
            <a:r>
              <a:rPr lang="en-US" sz="2000">
                <a:solidFill>
                  <a:srgbClr val="000000"/>
                </a:solidFill>
                <a:latin typeface="Arial"/>
                <a:ea typeface="Times New Roman" panose="02020603050405020304" pitchFamily="18" charset="0"/>
              </a:rPr>
              <a:t>same methodology used for grade 3 during </a:t>
            </a:r>
            <a:r>
              <a:rPr lang="en-US" sz="2000">
                <a:solidFill>
                  <a:srgbClr val="000000"/>
                </a:solidFill>
                <a:effectLst/>
                <a:latin typeface="Arial"/>
                <a:ea typeface="Times New Roman" panose="02020603050405020304" pitchFamily="18" charset="0"/>
              </a:rPr>
              <a:t>the </a:t>
            </a:r>
            <a:r>
              <a:rPr lang="en-US" sz="2000">
                <a:solidFill>
                  <a:srgbClr val="000000"/>
                </a:solidFill>
                <a:latin typeface="Arial"/>
                <a:ea typeface="Times New Roman" panose="02020603050405020304" pitchFamily="18" charset="0"/>
              </a:rPr>
              <a:t>2021-2022 school year (2022-2023 accountability year).</a:t>
            </a:r>
            <a:r>
              <a:rPr lang="en-US" sz="2000">
                <a:ea typeface="Times New Roman" panose="02020603050405020304" pitchFamily="18" charset="0"/>
              </a:rPr>
              <a:t> </a:t>
            </a:r>
            <a:endParaRPr lang="en-US" sz="2000"/>
          </a:p>
          <a:p>
            <a:pPr marL="0" indent="0">
              <a:lnSpc>
                <a:spcPct val="115000"/>
              </a:lnSpc>
              <a:spcBef>
                <a:spcPts val="0"/>
              </a:spcBef>
              <a:buNone/>
            </a:pPr>
            <a:r>
              <a:rPr lang="en-US" sz="2400">
                <a:solidFill>
                  <a:srgbClr val="000000"/>
                </a:solidFill>
                <a:latin typeface="+mn-lt"/>
                <a:ea typeface="Times New Roman" panose="02020603050405020304" pitchFamily="18" charset="0"/>
              </a:rPr>
              <a:t>     </a:t>
            </a:r>
            <a:r>
              <a:rPr lang="en-US" sz="2400">
                <a:solidFill>
                  <a:srgbClr val="000000"/>
                </a:solidFill>
                <a:effectLst/>
                <a:latin typeface="+mn-lt"/>
                <a:ea typeface="Times New Roman" panose="02020603050405020304" pitchFamily="18" charset="0"/>
              </a:rPr>
              <a:t>Example:</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graphicFrame>
        <p:nvGraphicFramePr>
          <p:cNvPr id="5" name="Table 9">
            <a:extLst>
              <a:ext uri="{FF2B5EF4-FFF2-40B4-BE49-F238E27FC236}">
                <a16:creationId xmlns:a16="http://schemas.microsoft.com/office/drawing/2014/main" id="{7C94BA3D-1D5D-4FC6-922F-65898FE3CF8E}"/>
              </a:ext>
            </a:extLst>
          </p:cNvPr>
          <p:cNvGraphicFramePr>
            <a:graphicFrameLocks noGrp="1"/>
          </p:cNvGraphicFramePr>
          <p:nvPr>
            <p:extLst>
              <p:ext uri="{D42A27DB-BD31-4B8C-83A1-F6EECF244321}">
                <p14:modId xmlns:p14="http://schemas.microsoft.com/office/powerpoint/2010/main" val="2776342656"/>
              </p:ext>
            </p:extLst>
          </p:nvPr>
        </p:nvGraphicFramePr>
        <p:xfrm>
          <a:off x="2277417" y="4068916"/>
          <a:ext cx="8117582" cy="1746566"/>
        </p:xfrm>
        <a:graphic>
          <a:graphicData uri="http://schemas.openxmlformats.org/drawingml/2006/table">
            <a:tbl>
              <a:tblPr firstRow="1" bandRow="1">
                <a:tableStyleId>{4AC93BE6-24F2-4D38-9EE1-789EC3756C38}</a:tableStyleId>
              </a:tblPr>
              <a:tblGrid>
                <a:gridCol w="2021582">
                  <a:extLst>
                    <a:ext uri="{9D8B030D-6E8A-4147-A177-3AD203B41FA5}">
                      <a16:colId xmlns:a16="http://schemas.microsoft.com/office/drawing/2014/main" val="3988856642"/>
                    </a:ext>
                  </a:extLst>
                </a:gridCol>
                <a:gridCol w="1712377">
                  <a:extLst>
                    <a:ext uri="{9D8B030D-6E8A-4147-A177-3AD203B41FA5}">
                      <a16:colId xmlns:a16="http://schemas.microsoft.com/office/drawing/2014/main" val="1024674068"/>
                    </a:ext>
                  </a:extLst>
                </a:gridCol>
                <a:gridCol w="2351623">
                  <a:extLst>
                    <a:ext uri="{9D8B030D-6E8A-4147-A177-3AD203B41FA5}">
                      <a16:colId xmlns:a16="http://schemas.microsoft.com/office/drawing/2014/main" val="1028924979"/>
                    </a:ext>
                  </a:extLst>
                </a:gridCol>
                <a:gridCol w="2032000">
                  <a:extLst>
                    <a:ext uri="{9D8B030D-6E8A-4147-A177-3AD203B41FA5}">
                      <a16:colId xmlns:a16="http://schemas.microsoft.com/office/drawing/2014/main" val="3982526461"/>
                    </a:ext>
                  </a:extLst>
                </a:gridCol>
              </a:tblGrid>
              <a:tr h="583723">
                <a:tc>
                  <a:txBody>
                    <a:bodyPr/>
                    <a:lstStyle/>
                    <a:p>
                      <a:pPr algn="l"/>
                      <a:r>
                        <a:rPr lang="en-US" sz="1600" b="1"/>
                        <a:t>Test Administration</a:t>
                      </a:r>
                    </a:p>
                  </a:txBody>
                  <a:tcPr anchor="ctr"/>
                </a:tc>
                <a:tc>
                  <a:txBody>
                    <a:bodyPr/>
                    <a:lstStyle/>
                    <a:p>
                      <a:pPr algn="l"/>
                      <a:r>
                        <a:rPr lang="en-US" sz="1600" b="1"/>
                        <a:t>Student’s Grade Level</a:t>
                      </a:r>
                    </a:p>
                  </a:txBody>
                  <a:tcPr anchor="ctr"/>
                </a:tc>
                <a:tc>
                  <a:txBody>
                    <a:bodyPr/>
                    <a:lstStyle/>
                    <a:p>
                      <a:pPr algn="l"/>
                      <a:r>
                        <a:rPr lang="en-US" sz="1600" b="1"/>
                        <a:t>Test Taken</a:t>
                      </a:r>
                    </a:p>
                  </a:txBody>
                  <a:tcPr anchor="ctr"/>
                </a:tc>
                <a:tc>
                  <a:txBody>
                    <a:bodyPr/>
                    <a:lstStyle/>
                    <a:p>
                      <a:pPr algn="l"/>
                      <a:r>
                        <a:rPr lang="en-US" sz="1600" b="1"/>
                        <a:t>Content of Assessment</a:t>
                      </a:r>
                    </a:p>
                  </a:txBody>
                  <a:tcPr anchor="ctr"/>
                </a:tc>
                <a:extLst>
                  <a:ext uri="{0D108BD9-81ED-4DB2-BD59-A6C34878D82A}">
                    <a16:rowId xmlns:a16="http://schemas.microsoft.com/office/drawing/2014/main" val="528389400"/>
                  </a:ext>
                </a:extLst>
              </a:tr>
              <a:tr h="583723">
                <a:tc>
                  <a:txBody>
                    <a:bodyPr/>
                    <a:lstStyle/>
                    <a:p>
                      <a:pPr lvl="0" algn="l">
                        <a:buNone/>
                      </a:pPr>
                      <a:r>
                        <a:rPr lang="en-US" sz="1600" b="1"/>
                        <a:t>Fall 2023</a:t>
                      </a:r>
                    </a:p>
                  </a:txBody>
                  <a:tcPr anchor="ctr"/>
                </a:tc>
                <a:tc>
                  <a:txBody>
                    <a:bodyPr/>
                    <a:lstStyle/>
                    <a:p>
                      <a:pPr algn="ctr"/>
                      <a:r>
                        <a:rPr lang="en-US" sz="1600"/>
                        <a:t>3</a:t>
                      </a:r>
                    </a:p>
                  </a:txBody>
                  <a:tcPr anchor="ctr"/>
                </a:tc>
                <a:tc>
                  <a:txBody>
                    <a:bodyPr/>
                    <a:lstStyle/>
                    <a:p>
                      <a:pPr algn="ctr"/>
                      <a:r>
                        <a:rPr lang="en-US" sz="1600"/>
                        <a:t>Grade 3 Reading </a:t>
                      </a:r>
                    </a:p>
                    <a:p>
                      <a:pPr algn="ctr"/>
                      <a:r>
                        <a:rPr lang="en-US" sz="1600"/>
                        <a:t>Growth Assessment </a:t>
                      </a:r>
                    </a:p>
                  </a:txBody>
                  <a:tcPr anchor="ctr"/>
                </a:tc>
                <a:tc>
                  <a:txBody>
                    <a:bodyPr/>
                    <a:lstStyle/>
                    <a:p>
                      <a:pPr algn="ctr"/>
                      <a:r>
                        <a:rPr lang="en-US" sz="1600"/>
                        <a:t>Grade 3 Reading</a:t>
                      </a:r>
                    </a:p>
                  </a:txBody>
                  <a:tcPr anchor="ctr"/>
                </a:tc>
                <a:extLst>
                  <a:ext uri="{0D108BD9-81ED-4DB2-BD59-A6C34878D82A}">
                    <a16:rowId xmlns:a16="http://schemas.microsoft.com/office/drawing/2014/main" val="2530592325"/>
                  </a:ext>
                </a:extLst>
              </a:tr>
              <a:tr h="417763">
                <a:tc>
                  <a:txBody>
                    <a:bodyPr/>
                    <a:lstStyle/>
                    <a:p>
                      <a:pPr algn="l"/>
                      <a:r>
                        <a:rPr lang="en-US" sz="1600" b="1"/>
                        <a:t>Spring 2023</a:t>
                      </a:r>
                    </a:p>
                  </a:txBody>
                  <a:tcPr anchor="ctr"/>
                </a:tc>
                <a:tc>
                  <a:txBody>
                    <a:bodyPr/>
                    <a:lstStyle/>
                    <a:p>
                      <a:pPr lvl="0" algn="ctr">
                        <a:buNone/>
                      </a:pPr>
                      <a:r>
                        <a:rPr lang="en-US" sz="1600"/>
                        <a:t>3</a:t>
                      </a:r>
                    </a:p>
                  </a:txBody>
                  <a:tcPr anchor="ctr"/>
                </a:tc>
                <a:tc>
                  <a:txBody>
                    <a:bodyPr/>
                    <a:lstStyle/>
                    <a:p>
                      <a:pPr algn="ctr"/>
                      <a:r>
                        <a:rPr lang="en-US" sz="1600"/>
                        <a:t>Grade 3 Reading </a:t>
                      </a:r>
                    </a:p>
                    <a:p>
                      <a:pPr algn="ctr"/>
                      <a:r>
                        <a:rPr lang="en-US" sz="1600"/>
                        <a:t>SOL Test</a:t>
                      </a:r>
                    </a:p>
                  </a:txBody>
                  <a:tcPr anchor="ctr"/>
                </a:tc>
                <a:tc>
                  <a:txBody>
                    <a:bodyPr/>
                    <a:lstStyle/>
                    <a:p>
                      <a:pPr algn="ctr"/>
                      <a:r>
                        <a:rPr lang="en-US" sz="1600"/>
                        <a:t>Grade 3 Reading</a:t>
                      </a:r>
                    </a:p>
                  </a:txBody>
                  <a:tcPr anchor="ctr"/>
                </a:tc>
                <a:extLst>
                  <a:ext uri="{0D108BD9-81ED-4DB2-BD59-A6C34878D82A}">
                    <a16:rowId xmlns:a16="http://schemas.microsoft.com/office/drawing/2014/main" val="3297207954"/>
                  </a:ext>
                </a:extLst>
              </a:tr>
            </a:tbl>
          </a:graphicData>
        </a:graphic>
      </p:graphicFrame>
      <p:sp>
        <p:nvSpPr>
          <p:cNvPr id="6" name="Arrow: Curved Left 5">
            <a:extLst>
              <a:ext uri="{FF2B5EF4-FFF2-40B4-BE49-F238E27FC236}">
                <a16:creationId xmlns:a16="http://schemas.microsoft.com/office/drawing/2014/main" id="{E43639F7-6A36-4ADF-ADD3-7FC56FB0AA99}"/>
              </a:ext>
            </a:extLst>
          </p:cNvPr>
          <p:cNvSpPr/>
          <p:nvPr/>
        </p:nvSpPr>
        <p:spPr>
          <a:xfrm>
            <a:off x="10352477" y="4807960"/>
            <a:ext cx="924552" cy="87237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a:extLst>
              <a:ext uri="{FF2B5EF4-FFF2-40B4-BE49-F238E27FC236}">
                <a16:creationId xmlns:a16="http://schemas.microsoft.com/office/drawing/2014/main" id="{C2E4D64E-2A0B-858D-16B0-7A2F207A4987}"/>
              </a:ext>
            </a:extLst>
          </p:cNvPr>
          <p:cNvSpPr txBox="1"/>
          <p:nvPr/>
        </p:nvSpPr>
        <p:spPr>
          <a:xfrm>
            <a:off x="2198413" y="5955861"/>
            <a:ext cx="824186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Note that grade 3 students who participate in VAAP testing will not be included in accountability growth calculations because they do not take growth assessments.</a:t>
            </a:r>
          </a:p>
        </p:txBody>
      </p:sp>
    </p:spTree>
    <p:extLst>
      <p:ext uri="{BB962C8B-B14F-4D97-AF65-F5344CB8AC3E}">
        <p14:creationId xmlns:p14="http://schemas.microsoft.com/office/powerpoint/2010/main" val="2024161801"/>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4" ma:contentTypeDescription="Create a new document." ma:contentTypeScope="" ma:versionID="3f07ba3cc33c2c26749dd626add05ab5">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f06c3e957ac8c8636c467aaa4aac52a1"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64F90F-7623-419F-A398-3CBDA0E0258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5CDD19D-37BB-4F98-BB1B-3EC06B8C5BA7}">
  <ds:schemaRefs>
    <ds:schemaRef ds:uri="http://schemas.microsoft.com/sharepoint/v3/contenttype/forms"/>
  </ds:schemaRefs>
</ds:datastoreItem>
</file>

<file path=customXml/itemProps3.xml><?xml version="1.0" encoding="utf-8"?>
<ds:datastoreItem xmlns:ds="http://schemas.openxmlformats.org/officeDocument/2006/customXml" ds:itemID="{38A59E46-D118-4120-89B8-B9AF041225FD}"/>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10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First Review of the Request to Approve the Proposed Growth Methodology Beginning with the 2022-2023 School Year</vt:lpstr>
      <vt:lpstr>Use of Growth in accountability (1 of 3)</vt:lpstr>
      <vt:lpstr>Use of Growth in accountability (2 of 3)</vt:lpstr>
      <vt:lpstr>Use of Growth in accountability (3 of 3)</vt:lpstr>
      <vt:lpstr>Growth in 2021-2022 school year (1 of 2)</vt:lpstr>
      <vt:lpstr>Growth in 2021-2022 school year (2 of 2)</vt:lpstr>
      <vt:lpstr>Growth in 2022-2023 School Year (1 of 3)</vt:lpstr>
      <vt:lpstr>Growth in 2022-2023 School Year (2 of 3)</vt:lpstr>
      <vt:lpstr>Growth in 2022-2023 School Year (2 of 3)</vt:lpstr>
      <vt:lpstr>Reasons for Using Only a Year-to-Year Comparison (1 of 3)</vt:lpstr>
      <vt:lpstr>Reasons for Using Only a Year-to-Year Comparison (2 of 3)</vt:lpstr>
      <vt:lpstr>Reasons for Using Only Year-to-Year Comparisons (3 of 3)</vt:lpstr>
      <vt:lpstr>Department Recommendation</vt:lpstr>
      <vt:lpstr>Superintendent’s 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to Adopt Special Provisions</dc:title>
  <dc:creator>VITA Program</dc:creator>
  <cp:revision>2</cp:revision>
  <dcterms:created xsi:type="dcterms:W3CDTF">2022-07-20T12:39:39Z</dcterms:created>
  <dcterms:modified xsi:type="dcterms:W3CDTF">2023-03-08T16:00:07Z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