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66" r:id="rId2"/>
    <p:sldId id="267" r:id="rId3"/>
    <p:sldId id="288" r:id="rId4"/>
    <p:sldId id="289" r:id="rId5"/>
    <p:sldId id="290" r:id="rId6"/>
    <p:sldId id="29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kATN+8vjgpSu1KcEycJoQyJRU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690" autoAdjust="0"/>
  </p:normalViewPr>
  <p:slideViewPr>
    <p:cSldViewPr snapToGrid="0">
      <p:cViewPr varScale="1">
        <p:scale>
          <a:sx n="62" d="100"/>
          <a:sy n="62" d="100"/>
        </p:scale>
        <p:origin x="736"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25"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 Target="slides/slide4.xml"/><Relationship Id="rId23" Type="http://customschemas.google.com/relationships/presentationmetadata" Target="metadata"/><Relationship Id="rId28" Type="http://schemas.openxmlformats.org/officeDocument/2006/relationships/customXml" Target="../customXml/item1.xml"/><Relationship Id="rId4" Type="http://schemas.openxmlformats.org/officeDocument/2006/relationships/slide" Target="slides/slide3.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aw.lis.virginia.gov/vacode/title22.1/chapter13.2/section22.1-253.13:3/" TargetMode="External"/><Relationship Id="rId2" Type="http://schemas.openxmlformats.org/officeDocument/2006/relationships/hyperlink" Target="https://law.lis.virginia.gov/admincode/title8/agency20/chapter131/section42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doe.virginia.gov/home/showpublisheddocument/35538/638054967349900000" TargetMode="External"/><Relationship Id="rId2" Type="http://schemas.openxmlformats.org/officeDocument/2006/relationships/hyperlink" Target="https://www.doe.virginia.gov/home/showpublisheddocument/36559/63805937754030000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838200" y="1130909"/>
            <a:ext cx="7401674" cy="2387600"/>
          </a:xfrm>
        </p:spPr>
        <p:txBody>
          <a:bodyPr>
            <a:normAutofit fontScale="90000"/>
          </a:bodyPr>
          <a:lstStyle/>
          <a:p>
            <a:r>
              <a:rPr lang="en-US" dirty="0"/>
              <a:t>First Review of Applications for Alternative Accreditation Plans</a:t>
            </a:r>
          </a:p>
        </p:txBody>
      </p:sp>
      <p:sp>
        <p:nvSpPr>
          <p:cNvPr id="6" name="Subtitle 5">
            <a:extLst>
              <a:ext uri="{FF2B5EF4-FFF2-40B4-BE49-F238E27FC236}">
                <a16:creationId xmlns:a16="http://schemas.microsoft.com/office/drawing/2014/main" id="{6C47C86A-00D0-4542-8E3B-D0488C3957EF}"/>
              </a:ext>
            </a:extLst>
          </p:cNvPr>
          <p:cNvSpPr>
            <a:spLocks noGrp="1"/>
          </p:cNvSpPr>
          <p:nvPr>
            <p:ph type="subTitle" idx="1"/>
          </p:nvPr>
        </p:nvSpPr>
        <p:spPr>
          <a:xfrm>
            <a:off x="838200" y="3636221"/>
            <a:ext cx="5705819" cy="1655762"/>
          </a:xfrm>
        </p:spPr>
        <p:txBody>
          <a:bodyPr/>
          <a:lstStyle/>
          <a:p>
            <a:pPr marL="55563" indent="-4763"/>
            <a:r>
              <a:rPr lang="en-US" dirty="0"/>
              <a:t>Presentation to the Virginia Board of Education at the March 23, 2023, Business Meeting</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427629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dirty="0"/>
              <a:t>Regulatory Authority</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137079"/>
          </a:xfrm>
        </p:spPr>
        <p:txBody>
          <a:bodyPr>
            <a:normAutofit/>
          </a:bodyPr>
          <a:lstStyle/>
          <a:p>
            <a:pPr marL="0" marR="0" indent="0">
              <a:lnSpc>
                <a:spcPct val="115000"/>
              </a:lnSpc>
              <a:spcBef>
                <a:spcPts val="0"/>
              </a:spcBef>
              <a:spcAft>
                <a:spcPts val="0"/>
              </a:spcAft>
              <a:buNone/>
            </a:pPr>
            <a:r>
              <a:rPr lang="en-US" sz="2000" u="sng" dirty="0">
                <a:solidFill>
                  <a:srgbClr val="0000FF"/>
                </a:solidFill>
                <a:effectLst/>
                <a:latin typeface="+mn-lt"/>
                <a:ea typeface="Times New Roman" panose="02020603050405020304" pitchFamily="18" charset="0"/>
                <a:hlinkClick r:id="rId2"/>
              </a:rPr>
              <a:t>8 VAC 20-131-420.D</a:t>
            </a:r>
            <a:r>
              <a:rPr lang="en-US" sz="2000" dirty="0">
                <a:effectLst/>
                <a:latin typeface="+mn-lt"/>
                <a:ea typeface="Times New Roman" panose="02020603050405020304" pitchFamily="18" charset="0"/>
              </a:rPr>
              <a:t> </a:t>
            </a:r>
            <a:r>
              <a:rPr lang="en-US" sz="2000" dirty="0">
                <a:solidFill>
                  <a:srgbClr val="000000"/>
                </a:solidFill>
                <a:effectLst/>
                <a:latin typeface="+mn-lt"/>
                <a:ea typeface="Times New Roman" panose="02020603050405020304" pitchFamily="18" charset="0"/>
              </a:rPr>
              <a:t>of the Regulations Establishing Standards for Accrediting Public Schools in Virginia(SOA) </a:t>
            </a:r>
          </a:p>
          <a:p>
            <a:pPr marL="0" marR="0">
              <a:lnSpc>
                <a:spcPct val="115000"/>
              </a:lnSpc>
              <a:spcBef>
                <a:spcPts val="0"/>
              </a:spcBef>
              <a:spcAft>
                <a:spcPts val="0"/>
              </a:spcAft>
            </a:pPr>
            <a:endParaRPr lang="en-US" sz="2000" dirty="0">
              <a:solidFill>
                <a:srgbClr val="000000"/>
              </a:solidFill>
              <a:effectLst/>
              <a:latin typeface="+mn-lt"/>
              <a:ea typeface="Times New Roman" panose="02020603050405020304" pitchFamily="18" charset="0"/>
            </a:endParaRPr>
          </a:p>
          <a:p>
            <a:pPr marL="114300" marR="0" indent="0">
              <a:lnSpc>
                <a:spcPct val="115000"/>
              </a:lnSpc>
              <a:spcBef>
                <a:spcPts val="0"/>
              </a:spcBef>
              <a:spcAft>
                <a:spcPts val="0"/>
              </a:spcAft>
              <a:buNone/>
            </a:pPr>
            <a:r>
              <a:rPr lang="en-US" sz="2000" dirty="0">
                <a:solidFill>
                  <a:srgbClr val="000000"/>
                </a:solidFill>
                <a:effectLst/>
                <a:latin typeface="+mn-lt"/>
                <a:ea typeface="Times New Roman" panose="02020603050405020304" pitchFamily="18" charset="0"/>
              </a:rPr>
              <a:t>D. Alternative accreditation plans. Subject to the provisions of subsection B of this section, the governing school board of </a:t>
            </a:r>
            <a:r>
              <a:rPr lang="en-US" sz="2000" b="1" dirty="0">
                <a:solidFill>
                  <a:srgbClr val="000000"/>
                </a:solidFill>
                <a:effectLst/>
                <a:latin typeface="+mn-lt"/>
                <a:ea typeface="Times New Roman" panose="02020603050405020304" pitchFamily="18" charset="0"/>
              </a:rPr>
              <a:t>special purpose schools </a:t>
            </a:r>
            <a:r>
              <a:rPr lang="en-US" sz="2000" dirty="0">
                <a:solidFill>
                  <a:srgbClr val="000000"/>
                </a:solidFill>
                <a:effectLst/>
                <a:latin typeface="+mn-lt"/>
                <a:ea typeface="Times New Roman" panose="02020603050405020304" pitchFamily="18" charset="0"/>
              </a:rPr>
              <a:t>such as those provided for in § 22.1-26 of the Code of Virginia, Governor's schools, special education schools, alternative schools, or career and technical schools that serve as the student's school of principal enrollment </a:t>
            </a:r>
            <a:r>
              <a:rPr lang="en-US" sz="2000" b="1" dirty="0">
                <a:solidFill>
                  <a:srgbClr val="000000"/>
                </a:solidFill>
                <a:effectLst/>
                <a:latin typeface="+mn-lt"/>
                <a:ea typeface="Times New Roman" panose="02020603050405020304" pitchFamily="18" charset="0"/>
              </a:rPr>
              <a:t>may seek approval of an alternative accreditation plan from the board</a:t>
            </a:r>
            <a:r>
              <a:rPr lang="en-US" sz="2000" dirty="0">
                <a:solidFill>
                  <a:srgbClr val="000000"/>
                </a:solidFill>
                <a:effectLst/>
                <a:latin typeface="+mn-lt"/>
                <a:ea typeface="Times New Roman" panose="02020603050405020304" pitchFamily="18" charset="0"/>
              </a:rPr>
              <a:t>…</a:t>
            </a:r>
          </a:p>
          <a:p>
            <a:pPr marL="114300" marR="0" indent="0">
              <a:lnSpc>
                <a:spcPct val="115000"/>
              </a:lnSpc>
              <a:spcBef>
                <a:spcPts val="0"/>
              </a:spcBef>
              <a:spcAft>
                <a:spcPts val="0"/>
              </a:spcAft>
              <a:buNone/>
            </a:pPr>
            <a:endParaRPr lang="en-US" sz="2000" dirty="0">
              <a:solidFill>
                <a:srgbClr val="000000"/>
              </a:solidFill>
              <a:latin typeface="+mn-lt"/>
              <a:ea typeface="Times New Roman" panose="02020603050405020304" pitchFamily="18" charset="0"/>
            </a:endParaRPr>
          </a:p>
          <a:p>
            <a:pPr marL="114300" indent="0">
              <a:lnSpc>
                <a:spcPct val="115000"/>
              </a:lnSpc>
              <a:spcBef>
                <a:spcPts val="0"/>
              </a:spcBef>
              <a:buNone/>
            </a:pPr>
            <a:r>
              <a:rPr lang="en-US" sz="2000" dirty="0">
                <a:solidFill>
                  <a:srgbClr val="000000"/>
                </a:solidFill>
                <a:effectLst/>
                <a:latin typeface="+mn-lt"/>
                <a:ea typeface="Times New Roman" panose="02020603050405020304" pitchFamily="18" charset="0"/>
              </a:rPr>
              <a:t>…As set forth in the </a:t>
            </a:r>
            <a:r>
              <a:rPr lang="en-US" sz="2000" u="sng" dirty="0">
                <a:solidFill>
                  <a:srgbClr val="0000FF"/>
                </a:solidFill>
                <a:effectLst/>
                <a:latin typeface="+mn-lt"/>
                <a:ea typeface="Times New Roman" panose="02020603050405020304" pitchFamily="18" charset="0"/>
                <a:hlinkClick r:id="rId3"/>
              </a:rPr>
              <a:t>Standards of Quality</a:t>
            </a:r>
            <a:r>
              <a:rPr lang="en-US" sz="2000" dirty="0">
                <a:effectLst/>
                <a:latin typeface="+mn-lt"/>
                <a:ea typeface="Times New Roman" panose="02020603050405020304" pitchFamily="18" charset="0"/>
              </a:rPr>
              <a:t> </a:t>
            </a:r>
            <a:r>
              <a:rPr lang="en-US" sz="2000" dirty="0">
                <a:solidFill>
                  <a:srgbClr val="000000"/>
                </a:solidFill>
                <a:effectLst/>
                <a:latin typeface="+mn-lt"/>
                <a:ea typeface="Times New Roman" panose="02020603050405020304" pitchFamily="18" charset="0"/>
              </a:rPr>
              <a:t>and according to department procedures, </a:t>
            </a:r>
            <a:r>
              <a:rPr lang="en-US" sz="2000" b="1" dirty="0">
                <a:solidFill>
                  <a:srgbClr val="000000"/>
                </a:solidFill>
                <a:effectLst/>
                <a:latin typeface="+mn-lt"/>
                <a:ea typeface="Times New Roman" panose="02020603050405020304" pitchFamily="18" charset="0"/>
              </a:rPr>
              <a:t>any school board may request the board for release from state regulations or, on behalf of one or more of its schools, for approval of an Individual School Accreditation Plan </a:t>
            </a:r>
            <a:r>
              <a:rPr lang="en-US" sz="2000" dirty="0">
                <a:solidFill>
                  <a:srgbClr val="000000"/>
                </a:solidFill>
                <a:effectLst/>
                <a:latin typeface="+mn-lt"/>
                <a:ea typeface="Times New Roman" panose="02020603050405020304" pitchFamily="18" charset="0"/>
              </a:rPr>
              <a:t>for the evaluation of the performance of one or more of its schools as authorized for schools enumerated in this subsection, based on special circumstances. </a:t>
            </a:r>
          </a:p>
          <a:p>
            <a:pPr marL="114300" marR="0" indent="0">
              <a:lnSpc>
                <a:spcPct val="115000"/>
              </a:lnSpc>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6648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dirty="0"/>
              <a:t>Applications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85000" lnSpcReduction="10000"/>
          </a:bodyPr>
          <a:lstStyle/>
          <a:p>
            <a:pPr marL="0" marR="0" indent="0">
              <a:lnSpc>
                <a:spcPct val="134000"/>
              </a:lnSpc>
              <a:spcBef>
                <a:spcPts val="0"/>
              </a:spcBef>
              <a:spcAft>
                <a:spcPts val="0"/>
              </a:spcAft>
              <a:buNone/>
            </a:pPr>
            <a:r>
              <a:rPr lang="en-US" sz="2400" dirty="0">
                <a:solidFill>
                  <a:srgbClr val="000000"/>
                </a:solidFill>
                <a:effectLst/>
                <a:latin typeface="+mn-lt"/>
                <a:ea typeface="Times New Roman" panose="02020603050405020304" pitchFamily="18" charset="0"/>
              </a:rPr>
              <a:t>Eleven special purpose schools in Virginia are requesting approval of alternative accreditation plans from the Virginia Board of Education (Board) for the 2023-2024 accountability year (based on 2022-2023 school year data). The schools submitting applications are:</a:t>
            </a:r>
          </a:p>
          <a:p>
            <a:pPr marL="0" marR="0" indent="0">
              <a:lnSpc>
                <a:spcPct val="134000"/>
              </a:lnSpc>
              <a:spcBef>
                <a:spcPts val="0"/>
              </a:spcBef>
              <a:spcAft>
                <a:spcPts val="0"/>
              </a:spcAft>
              <a:buNone/>
            </a:pPr>
            <a:endParaRPr lang="en-US" sz="2400" dirty="0">
              <a:solidFill>
                <a:srgbClr val="000000"/>
              </a:solidFill>
              <a:effectLst/>
              <a:latin typeface="+mn-lt"/>
              <a:ea typeface="Times New Roman" panose="02020603050405020304" pitchFamily="18" charset="0"/>
            </a:endParaRPr>
          </a:p>
          <a:p>
            <a:pPr marL="342900" marR="0" lvl="0" indent="-342900">
              <a:lnSpc>
                <a:spcPct val="134000"/>
              </a:lnSpc>
              <a:spcBef>
                <a:spcPts val="0"/>
              </a:spcBef>
              <a:spcAft>
                <a:spcPts val="0"/>
              </a:spcAft>
              <a:buFont typeface="Symbol" panose="05050102010706020507" pitchFamily="18" charset="2"/>
              <a:buChar char=""/>
            </a:pPr>
            <a:r>
              <a:rPr lang="en-US" sz="2400" dirty="0">
                <a:solidFill>
                  <a:srgbClr val="000000"/>
                </a:solidFill>
                <a:effectLst/>
                <a:latin typeface="+mn-lt"/>
                <a:ea typeface="Times New Roman" panose="02020603050405020304" pitchFamily="18" charset="0"/>
              </a:rPr>
              <a:t>Arlington County Public Schools: Arlington Community High School. </a:t>
            </a:r>
          </a:p>
          <a:p>
            <a:pPr marL="342900" marR="0" lvl="0" indent="-342900">
              <a:lnSpc>
                <a:spcPct val="134000"/>
              </a:lnSpc>
              <a:spcBef>
                <a:spcPts val="0"/>
              </a:spcBef>
              <a:spcAft>
                <a:spcPts val="0"/>
              </a:spcAft>
              <a:buFont typeface="Symbol" panose="05050102010706020507" pitchFamily="18" charset="2"/>
              <a:buChar char=""/>
            </a:pPr>
            <a:r>
              <a:rPr lang="en-US" sz="2400" dirty="0">
                <a:solidFill>
                  <a:srgbClr val="000000"/>
                </a:solidFill>
                <a:effectLst/>
                <a:latin typeface="+mn-lt"/>
                <a:ea typeface="Times New Roman" panose="02020603050405020304" pitchFamily="18" charset="0"/>
              </a:rPr>
              <a:t>Chesterfield County Public Schools: Carver College and Career Academy; </a:t>
            </a:r>
          </a:p>
          <a:p>
            <a:pPr marL="342900" marR="0" lvl="0" indent="-342900">
              <a:lnSpc>
                <a:spcPct val="134000"/>
              </a:lnSpc>
              <a:spcBef>
                <a:spcPts val="0"/>
              </a:spcBef>
              <a:spcAft>
                <a:spcPts val="0"/>
              </a:spcAft>
              <a:buFont typeface="Symbol" panose="05050102010706020507" pitchFamily="18" charset="2"/>
              <a:buChar char=""/>
            </a:pPr>
            <a:r>
              <a:rPr lang="en-US" sz="2400" dirty="0">
                <a:solidFill>
                  <a:srgbClr val="000000"/>
                </a:solidFill>
                <a:effectLst/>
                <a:latin typeface="+mn-lt"/>
                <a:ea typeface="Times New Roman" panose="02020603050405020304" pitchFamily="18" charset="0"/>
              </a:rPr>
              <a:t>Danville County Public Schools: R.I.S.E. Academy;</a:t>
            </a:r>
          </a:p>
          <a:p>
            <a:pPr marL="342900" marR="0" lvl="0" indent="-342900">
              <a:lnSpc>
                <a:spcPct val="134000"/>
              </a:lnSpc>
              <a:spcBef>
                <a:spcPts val="0"/>
              </a:spcBef>
              <a:spcAft>
                <a:spcPts val="0"/>
              </a:spcAft>
              <a:buFont typeface="Symbol" panose="05050102010706020507" pitchFamily="18" charset="2"/>
              <a:buChar char=""/>
            </a:pPr>
            <a:r>
              <a:rPr lang="en-US" sz="2400" dirty="0">
                <a:solidFill>
                  <a:srgbClr val="000000"/>
                </a:solidFill>
                <a:effectLst/>
                <a:latin typeface="+mn-lt"/>
                <a:ea typeface="Times New Roman" panose="02020603050405020304" pitchFamily="18" charset="0"/>
              </a:rPr>
              <a:t>Fairfax County Public Schools: Kilmer Center School, Fairfax County Adult High School, Key Center School, Mountain View High School, and Bryant High School; and </a:t>
            </a:r>
          </a:p>
          <a:p>
            <a:pPr marL="342900" marR="0" lvl="0" indent="-342900">
              <a:lnSpc>
                <a:spcPct val="134000"/>
              </a:lnSpc>
              <a:spcBef>
                <a:spcPts val="0"/>
              </a:spcBef>
              <a:spcAft>
                <a:spcPts val="0"/>
              </a:spcAft>
              <a:buFont typeface="Symbol" panose="05050102010706020507" pitchFamily="18" charset="2"/>
              <a:buChar char=""/>
            </a:pPr>
            <a:r>
              <a:rPr lang="en-US" sz="2400" dirty="0">
                <a:solidFill>
                  <a:srgbClr val="000000"/>
                </a:solidFill>
                <a:effectLst/>
                <a:latin typeface="+mn-lt"/>
                <a:ea typeface="Times New Roman" panose="02020603050405020304" pitchFamily="18" charset="0"/>
              </a:rPr>
              <a:t>Loudoun County Public Schools: William </a:t>
            </a:r>
            <a:r>
              <a:rPr lang="en-US" sz="2400" dirty="0" err="1">
                <a:solidFill>
                  <a:srgbClr val="000000"/>
                </a:solidFill>
                <a:effectLst/>
                <a:latin typeface="+mn-lt"/>
                <a:ea typeface="Times New Roman" panose="02020603050405020304" pitchFamily="18" charset="0"/>
              </a:rPr>
              <a:t>Obediah</a:t>
            </a:r>
            <a:r>
              <a:rPr lang="en-US" sz="2400" dirty="0">
                <a:solidFill>
                  <a:srgbClr val="000000"/>
                </a:solidFill>
                <a:effectLst/>
                <a:latin typeface="+mn-lt"/>
                <a:ea typeface="Times New Roman" panose="02020603050405020304" pitchFamily="18" charset="0"/>
              </a:rPr>
              <a:t> Robey High School.</a:t>
            </a:r>
          </a:p>
          <a:p>
            <a:pPr marL="342900" marR="0" lvl="0" indent="-342900">
              <a:lnSpc>
                <a:spcPct val="134000"/>
              </a:lnSpc>
              <a:spcBef>
                <a:spcPts val="0"/>
              </a:spcBef>
              <a:spcAft>
                <a:spcPts val="0"/>
              </a:spcAft>
              <a:buFont typeface="Symbol" panose="05050102010706020507" pitchFamily="18" charset="2"/>
              <a:buChar char=""/>
            </a:pPr>
            <a:r>
              <a:rPr lang="en-US" sz="2400" dirty="0">
                <a:solidFill>
                  <a:srgbClr val="000000"/>
                </a:solidFill>
                <a:effectLst/>
                <a:latin typeface="+mn-lt"/>
                <a:ea typeface="Times New Roman" panose="02020603050405020304" pitchFamily="18" charset="0"/>
              </a:rPr>
              <a:t>Richmond City Public Schools: Amelia Street School, and Richmond Alternative School </a:t>
            </a:r>
          </a:p>
          <a:p>
            <a:pPr marL="114300" marR="0" indent="0">
              <a:lnSpc>
                <a:spcPct val="134000"/>
              </a:lnSpc>
              <a:spcBef>
                <a:spcPts val="0"/>
              </a:spcBef>
              <a:spcAft>
                <a:spcPts val="0"/>
              </a:spcAft>
              <a:buNone/>
            </a:pPr>
            <a:endParaRPr lang="en-US" sz="2400" dirty="0">
              <a:effectLst/>
              <a:latin typeface="+mn-lt"/>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900878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dirty="0"/>
              <a:t>Alignment to 2017 SOA</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marL="342900">
              <a:lnSpc>
                <a:spcPct val="115000"/>
              </a:lnSpc>
              <a:spcBef>
                <a:spcPts val="0"/>
              </a:spcBef>
            </a:pPr>
            <a:r>
              <a:rPr lang="en-US" sz="2400" dirty="0">
                <a:solidFill>
                  <a:srgbClr val="000000"/>
                </a:solidFill>
                <a:effectLst/>
                <a:latin typeface="+mn-lt"/>
                <a:ea typeface="Times New Roman" panose="02020603050405020304" pitchFamily="18" charset="0"/>
              </a:rPr>
              <a:t>In January 2020, based on the Board’s request, a working committee of Department staff members from the Offices of Student Assessment, Data Services, Research, Instructional Services, Career, Technical and Adult Education, and School Quality convened to outline new guidelines for alternative accreditation plans that aligned with the 2017 SOA. </a:t>
            </a:r>
          </a:p>
          <a:p>
            <a:pPr marL="342900">
              <a:lnSpc>
                <a:spcPct val="115000"/>
              </a:lnSpc>
              <a:spcBef>
                <a:spcPts val="0"/>
              </a:spcBef>
            </a:pPr>
            <a:r>
              <a:rPr lang="en-US" sz="2400" dirty="0">
                <a:solidFill>
                  <a:srgbClr val="000000"/>
                </a:solidFill>
                <a:effectLst/>
                <a:latin typeface="+mn-lt"/>
                <a:ea typeface="Times New Roman" panose="02020603050405020304" pitchFamily="18" charset="0"/>
              </a:rPr>
              <a:t>At the </a:t>
            </a:r>
            <a:r>
              <a:rPr lang="en-US" sz="2400" u="sng" dirty="0">
                <a:solidFill>
                  <a:srgbClr val="0000FF"/>
                </a:solidFill>
                <a:effectLst/>
                <a:latin typeface="+mn-lt"/>
                <a:ea typeface="Times New Roman" panose="02020603050405020304" pitchFamily="18" charset="0"/>
                <a:hlinkClick r:id="rId2"/>
              </a:rPr>
              <a:t>November 2021 Board work session</a:t>
            </a:r>
            <a:r>
              <a:rPr lang="en-US" sz="2400" dirty="0">
                <a:effectLst/>
                <a:latin typeface="+mn-lt"/>
                <a:ea typeface="Times New Roman" panose="02020603050405020304" pitchFamily="18" charset="0"/>
              </a:rPr>
              <a:t>, </a:t>
            </a:r>
            <a:r>
              <a:rPr lang="en-US" sz="2400" dirty="0">
                <a:solidFill>
                  <a:srgbClr val="000000"/>
                </a:solidFill>
                <a:effectLst/>
                <a:latin typeface="+mn-lt"/>
                <a:ea typeface="Times New Roman" panose="02020603050405020304" pitchFamily="18" charset="0"/>
              </a:rPr>
              <a:t>VDOE staff discussed a realignment of the alternative accreditation plans and sought the Board’s guidance to ensure that the realignment efforts met their expectations. </a:t>
            </a:r>
          </a:p>
          <a:p>
            <a:pPr marL="342900">
              <a:lnSpc>
                <a:spcPct val="115000"/>
              </a:lnSpc>
              <a:spcBef>
                <a:spcPts val="0"/>
              </a:spcBef>
            </a:pPr>
            <a:r>
              <a:rPr lang="en-US" sz="2400" u="sng" dirty="0">
                <a:solidFill>
                  <a:srgbClr val="0000FF"/>
                </a:solidFill>
                <a:effectLst/>
                <a:latin typeface="+mn-lt"/>
                <a:ea typeface="Times New Roman" panose="02020603050405020304" pitchFamily="18" charset="0"/>
                <a:hlinkClick r:id="rId3"/>
              </a:rPr>
              <a:t>In April 2022</a:t>
            </a:r>
            <a:r>
              <a:rPr lang="en-US" sz="2400" dirty="0">
                <a:effectLst/>
                <a:latin typeface="+mn-lt"/>
                <a:ea typeface="Times New Roman" panose="02020603050405020304" pitchFamily="18" charset="0"/>
              </a:rPr>
              <a:t> </a:t>
            </a:r>
            <a:r>
              <a:rPr lang="en-US" sz="2400" dirty="0">
                <a:solidFill>
                  <a:srgbClr val="000000"/>
                </a:solidFill>
                <a:effectLst/>
                <a:latin typeface="+mn-lt"/>
                <a:ea typeface="Times New Roman" panose="02020603050405020304" pitchFamily="18" charset="0"/>
              </a:rPr>
              <a:t>the Board approved the first alternative accreditation plans that aligned with the new guidelines for the 2022-2023 accreditation year. </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046028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dirty="0"/>
              <a:t>Guidelines and Process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Autofit/>
          </a:bodyPr>
          <a:lstStyle/>
          <a:p>
            <a:pPr marL="342900">
              <a:lnSpc>
                <a:spcPct val="115000"/>
              </a:lnSpc>
              <a:spcBef>
                <a:spcPts val="0"/>
              </a:spcBef>
            </a:pPr>
            <a:r>
              <a:rPr lang="en-US" sz="2400" dirty="0">
                <a:solidFill>
                  <a:srgbClr val="000000"/>
                </a:solidFill>
                <a:effectLst/>
                <a:latin typeface="+mn-lt"/>
                <a:ea typeface="Times New Roman" panose="02020603050405020304" pitchFamily="18" charset="0"/>
              </a:rPr>
              <a:t>The new guidelines allow flexibility to schools while also maintaining the integrity of the state’s accreditation model.</a:t>
            </a:r>
          </a:p>
          <a:p>
            <a:pPr marL="976313">
              <a:lnSpc>
                <a:spcPct val="115000"/>
              </a:lnSpc>
              <a:spcBef>
                <a:spcPts val="0"/>
              </a:spcBef>
              <a:buFont typeface="Wingdings" panose="05000000000000000000" pitchFamily="2" charset="2"/>
              <a:buChar char="v"/>
            </a:pPr>
            <a:r>
              <a:rPr lang="en-US" sz="2400" dirty="0">
                <a:solidFill>
                  <a:srgbClr val="000000"/>
                </a:solidFill>
                <a:latin typeface="+mn-lt"/>
                <a:ea typeface="Times New Roman" panose="02020603050405020304" pitchFamily="18" charset="0"/>
              </a:rPr>
              <a:t>Keep the framework and indicators of the accreditation model, along with the established performance benchmarks, but allow flexibilities in attaining them. Schools also have the flexibility to add an indicator specific to programs if the </a:t>
            </a:r>
            <a:r>
              <a:rPr lang="en-US" sz="2400" dirty="0">
                <a:solidFill>
                  <a:srgbClr val="000000"/>
                </a:solidFill>
                <a:effectLst/>
                <a:latin typeface="+mn-lt"/>
                <a:ea typeface="Times New Roman" panose="02020603050405020304" pitchFamily="18" charset="0"/>
              </a:rPr>
              <a:t>measure showcases high quality foundational educational programs, demonstrates the school is raising student achievement, and is preparing students for real-life, authentic experiences</a:t>
            </a:r>
          </a:p>
          <a:p>
            <a:pPr marL="342900">
              <a:lnSpc>
                <a:spcPct val="115000"/>
              </a:lnSpc>
              <a:spcBef>
                <a:spcPts val="0"/>
              </a:spcBef>
            </a:pPr>
            <a:r>
              <a:rPr lang="en-US" sz="2400" dirty="0">
                <a:solidFill>
                  <a:srgbClr val="000000"/>
                </a:solidFill>
                <a:latin typeface="+mn-lt"/>
                <a:ea typeface="Times New Roman" panose="02020603050405020304" pitchFamily="18" charset="0"/>
              </a:rPr>
              <a:t>Attachment B to the Board item provides specific details surrounding the allowable flexibilities as well the process for the submission, approval, and implementation of the alternative accreditation plans.</a:t>
            </a:r>
            <a:endParaRPr lang="en-US" sz="2400" dirty="0">
              <a:solidFill>
                <a:srgbClr val="000000"/>
              </a:solidFill>
              <a:effectLst/>
              <a:latin typeface="+mn-lt"/>
              <a:ea typeface="Times New Roman" panose="02020603050405020304" pitchFamily="18" charset="0"/>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832144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dirty="0"/>
              <a:t>Superintendent’s Recommendation</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Autofit/>
          </a:bodyPr>
          <a:lstStyle/>
          <a:p>
            <a:pPr marL="342900">
              <a:lnSpc>
                <a:spcPct val="115000"/>
              </a:lnSpc>
              <a:spcBef>
                <a:spcPts val="0"/>
              </a:spcBef>
            </a:pPr>
            <a:r>
              <a:rPr lang="en-US" sz="2400" dirty="0">
                <a:solidFill>
                  <a:srgbClr val="000000"/>
                </a:solidFill>
                <a:effectLst/>
                <a:latin typeface="+mn-lt"/>
                <a:ea typeface="Times New Roman" panose="02020603050405020304" pitchFamily="18" charset="0"/>
              </a:rPr>
              <a:t>The Superintendent of Public Instruction recommends that the Board of Education receive for first review the applications for alternative accreditation plans from eleven special purpose schools.</a:t>
            </a:r>
          </a:p>
          <a:p>
            <a:pPr marL="342900">
              <a:lnSpc>
                <a:spcPct val="115000"/>
              </a:lnSpc>
              <a:spcBef>
                <a:spcPts val="0"/>
              </a:spcBef>
            </a:pPr>
            <a:r>
              <a:rPr lang="en-US" sz="2400" dirty="0">
                <a:solidFill>
                  <a:srgbClr val="000000"/>
                </a:solidFill>
                <a:effectLst/>
                <a:latin typeface="+mn-lt"/>
                <a:ea typeface="Times New Roman" panose="02020603050405020304" pitchFamily="18" charset="0"/>
              </a:rPr>
              <a:t>Final review and approval will be requested at the April 20, 2023, business meeting. </a:t>
            </a:r>
          </a:p>
          <a:p>
            <a:pPr marL="0" indent="0">
              <a:lnSpc>
                <a:spcPct val="115000"/>
              </a:lnSpc>
              <a:spcBef>
                <a:spcPts val="0"/>
              </a:spcBef>
              <a:buNone/>
            </a:pPr>
            <a:endParaRPr lang="en-US" sz="2400" dirty="0">
              <a:effectLst/>
              <a:latin typeface="+mn-lt"/>
              <a:ea typeface="Times New Roman" panose="02020603050405020304" pitchFamily="18" charset="0"/>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853936707"/>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68513F-2CEE-4C45-BF4B-EC9FCFABC786}"/>
</file>

<file path=customXml/itemProps2.xml><?xml version="1.0" encoding="utf-8"?>
<ds:datastoreItem xmlns:ds="http://schemas.openxmlformats.org/officeDocument/2006/customXml" ds:itemID="{B9B06F90-6E8E-4788-B909-20F6A3EED7ED}"/>
</file>

<file path=customXml/itemProps3.xml><?xml version="1.0" encoding="utf-8"?>
<ds:datastoreItem xmlns:ds="http://schemas.openxmlformats.org/officeDocument/2006/customXml" ds:itemID="{563CD064-CF74-4FA2-BAE3-6D1644FA14D5}"/>
</file>

<file path=docProps/app.xml><?xml version="1.0" encoding="utf-8"?>
<Properties xmlns="http://schemas.openxmlformats.org/officeDocument/2006/extended-properties" xmlns:vt="http://schemas.openxmlformats.org/officeDocument/2006/docPropsVTypes">
  <TotalTime>4677</TotalTime>
  <Words>611</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Courier New</vt:lpstr>
      <vt:lpstr>Georgia</vt:lpstr>
      <vt:lpstr>Symbol</vt:lpstr>
      <vt:lpstr>Times New Roman</vt:lpstr>
      <vt:lpstr>Trebuchet MS</vt:lpstr>
      <vt:lpstr>Wingdings</vt:lpstr>
      <vt:lpstr>Office Theme</vt:lpstr>
      <vt:lpstr>First Review of Applications for Alternative Accreditation Plans</vt:lpstr>
      <vt:lpstr>Regulatory Authority</vt:lpstr>
      <vt:lpstr>Applications</vt:lpstr>
      <vt:lpstr>Alignment to 2017 SOA</vt:lpstr>
      <vt:lpstr>Guidelines and Process</vt:lpstr>
      <vt:lpstr>Superintendent’s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Adopt Special Provisions</dc:title>
  <dc:creator>VITA Program</dc:creator>
  <cp:lastModifiedBy>Siepka, Amy (DOE)</cp:lastModifiedBy>
  <cp:revision>36</cp:revision>
  <dcterms:created xsi:type="dcterms:W3CDTF">2022-07-20T12:39:39Z</dcterms:created>
  <dcterms:modified xsi:type="dcterms:W3CDTF">2023-02-28T23:37:28Z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