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Proxima Nova" panose="020B060402020202020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JUKayRNJVzQNOj6wWKfOfAXl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72"/>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57489a4043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157489a404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7489a40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157489a40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7ec941a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157ec941a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9973e864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19973e8643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Begin reviewing amendments based on feedback in Oct. Look at Nov calendars for possible date (11/29/2022) to finish review of the amendments.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9973e864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9973e864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973e86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9973e864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9973e864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19973e8643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 name="Google Shape;15;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 name="Google Shape;78;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3" name="Google Shape;83;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46"/>
          <p:cNvSpPr>
            <a:spLocks noGrp="1"/>
          </p:cNvSpPr>
          <p:nvPr>
            <p:ph type="pic" idx="2"/>
          </p:nvPr>
        </p:nvSpPr>
        <p:spPr>
          <a:xfrm>
            <a:off x="3887391" y="740569"/>
            <a:ext cx="4629000" cy="3655200"/>
          </a:xfrm>
          <a:prstGeom prst="rect">
            <a:avLst/>
          </a:prstGeom>
          <a:noFill/>
          <a:ln>
            <a:noFill/>
          </a:ln>
        </p:spPr>
      </p:sp>
      <p:sp>
        <p:nvSpPr>
          <p:cNvPr id="87" name="Google Shape;87;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8" name="Google Shape;8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2" name="Google Shape;9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0" name="Google Shape;100;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8" name="Google Shape;108;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2" name="Google Shape;112;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3" name="Google Shape;113;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14"/>
        <p:cNvGrpSpPr/>
        <p:nvPr/>
      </p:nvGrpSpPr>
      <p:grpSpPr>
        <a:xfrm>
          <a:off x="0" y="0"/>
          <a:ext cx="0" cy="0"/>
          <a:chOff x="0" y="0"/>
          <a:chExt cx="0" cy="0"/>
        </a:xfrm>
      </p:grpSpPr>
      <p:sp>
        <p:nvSpPr>
          <p:cNvPr id="115" name="Google Shape;115;gee3969c561_0_63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ee3969c561_0_63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gee3969c561_0_63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gee3969c561_0_63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19"/>
        <p:cNvGrpSpPr/>
        <p:nvPr/>
      </p:nvGrpSpPr>
      <p:grpSpPr>
        <a:xfrm>
          <a:off x="0" y="0"/>
          <a:ext cx="0" cy="0"/>
          <a:chOff x="0" y="0"/>
          <a:chExt cx="0" cy="0"/>
        </a:xfrm>
      </p:grpSpPr>
      <p:sp>
        <p:nvSpPr>
          <p:cNvPr id="120" name="Google Shape;120;gee3969c561_0_803"/>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ee3969c561_0_803"/>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gee3969c561_0_803"/>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23" name="Google Shape;123;gee3969c561_0_803"/>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gee3969c561_0_803"/>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3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7"/>
        <p:cNvGrpSpPr/>
        <p:nvPr/>
      </p:nvGrpSpPr>
      <p:grpSpPr>
        <a:xfrm>
          <a:off x="0" y="0"/>
          <a:ext cx="0" cy="0"/>
          <a:chOff x="0" y="0"/>
          <a:chExt cx="0" cy="0"/>
        </a:xfrm>
      </p:grpSpPr>
      <p:pic>
        <p:nvPicPr>
          <p:cNvPr id="38" name="Google Shape;38;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9" name="Google Shape;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9"/>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4117"/>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7" name="Google Shape;4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4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4" name="Google Shape;5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1" name="Google Shape;61;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3" name="Google Shape;63;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8" name="Google Shape;68;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4" name="Google Shape;74;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a:alphaModFix/>
          </a:blip>
          <a:srcRect/>
          <a:stretch/>
        </p:blipFill>
        <p:spPr>
          <a:xfrm>
            <a:off x="0" y="0"/>
            <a:ext cx="9143999" cy="5143499"/>
          </a:xfrm>
          <a:prstGeom prst="rect">
            <a:avLst/>
          </a:prstGeom>
          <a:noFill/>
          <a:ln>
            <a:noFill/>
          </a:ln>
        </p:spPr>
      </p:pic>
      <p:sp>
        <p:nvSpPr>
          <p:cNvPr id="7" name="Google Shape;7;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601028" y="831200"/>
            <a:ext cx="7886700" cy="21396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1000"/>
              </a:spcAft>
              <a:buSzPts val="3800"/>
              <a:buNone/>
            </a:pPr>
            <a:r>
              <a:rPr lang="en" sz="3600"/>
              <a:t>CDC Licensing Workgroup</a:t>
            </a:r>
            <a:endParaRPr sz="3500" b="1"/>
          </a:p>
        </p:txBody>
      </p:sp>
      <p:sp>
        <p:nvSpPr>
          <p:cNvPr id="130" name="Google Shape;130;p2"/>
          <p:cNvSpPr txBox="1"/>
          <p:nvPr/>
        </p:nvSpPr>
        <p:spPr>
          <a:xfrm>
            <a:off x="3078850" y="3060950"/>
            <a:ext cx="3438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rebuchet MS"/>
                <a:ea typeface="Trebuchet MS"/>
                <a:cs typeface="Trebuchet MS"/>
                <a:sym typeface="Trebuchet MS"/>
              </a:rPr>
              <a:t>September 27, 2022</a:t>
            </a: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3000"/>
              <a:t>8VAC20-781-860. Applicability</a:t>
            </a:r>
            <a:endParaRPr sz="3000"/>
          </a:p>
        </p:txBody>
      </p:sp>
      <p:sp>
        <p:nvSpPr>
          <p:cNvPr id="182" name="Google Shape;182;p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000" b="1"/>
              <a:t>Changes include the following :</a:t>
            </a:r>
            <a:endParaRPr sz="2000" b="1"/>
          </a:p>
          <a:p>
            <a:pPr marL="0" lvl="0" indent="0" algn="l" rtl="0">
              <a:lnSpc>
                <a:spcPct val="90000"/>
              </a:lnSpc>
              <a:spcBef>
                <a:spcPts val="800"/>
              </a:spcBef>
              <a:spcAft>
                <a:spcPts val="0"/>
              </a:spcAft>
              <a:buSzPts val="1400"/>
              <a:buNone/>
            </a:pPr>
            <a:r>
              <a:rPr lang="en" sz="2000"/>
              <a:t>Adds:</a:t>
            </a:r>
            <a:endParaRPr sz="2000"/>
          </a:p>
          <a:p>
            <a:pPr marL="285750" lvl="0" indent="-323850" algn="l" rtl="0">
              <a:lnSpc>
                <a:spcPct val="90000"/>
              </a:lnSpc>
              <a:spcBef>
                <a:spcPts val="800"/>
              </a:spcBef>
              <a:spcAft>
                <a:spcPts val="0"/>
              </a:spcAft>
              <a:buSzPts val="2000"/>
              <a:buChar char="•"/>
            </a:pPr>
            <a:r>
              <a:rPr lang="en" sz="2000"/>
              <a:t>A new section to explain the applicability of this part of the standards that has been added to pull standards pertaining only to therapeutic and special needs child day programs for clarity. 	</a:t>
            </a:r>
            <a:endParaRPr sz="2000"/>
          </a:p>
          <a:p>
            <a:pPr marL="139700" lvl="1" indent="0" algn="l" rtl="0">
              <a:lnSpc>
                <a:spcPct val="115000"/>
              </a:lnSpc>
              <a:spcBef>
                <a:spcPts val="0"/>
              </a:spcBef>
              <a:spcAft>
                <a:spcPts val="0"/>
              </a:spcAft>
              <a:buSzPts val="1400"/>
              <a:buNone/>
            </a:pPr>
            <a:endParaRPr sz="1500">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57489a4043_1_1"/>
          <p:cNvSpPr txBox="1">
            <a:spLocks noGrp="1"/>
          </p:cNvSpPr>
          <p:nvPr>
            <p:ph type="title"/>
          </p:nvPr>
        </p:nvSpPr>
        <p:spPr>
          <a:xfrm>
            <a:off x="628650" y="4262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3000"/>
              <a:t>8VAC20-781-890. Individual service, education or treatment plan for therapeutic child day programs</a:t>
            </a:r>
            <a:endParaRPr sz="3500"/>
          </a:p>
        </p:txBody>
      </p:sp>
      <p:sp>
        <p:nvSpPr>
          <p:cNvPr id="188" name="Google Shape;188;g157489a4043_1_1"/>
          <p:cNvSpPr txBox="1">
            <a:spLocks noGrp="1"/>
          </p:cNvSpPr>
          <p:nvPr>
            <p:ph type="body" idx="1"/>
          </p:nvPr>
        </p:nvSpPr>
        <p:spPr>
          <a:xfrm>
            <a:off x="628650" y="187056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000" b="1"/>
              <a:t>Changes include the following :</a:t>
            </a:r>
            <a:endParaRPr sz="2000" b="1"/>
          </a:p>
          <a:p>
            <a:pPr marL="0" lvl="0" indent="0" algn="l" rtl="0">
              <a:lnSpc>
                <a:spcPct val="90000"/>
              </a:lnSpc>
              <a:spcBef>
                <a:spcPts val="800"/>
              </a:spcBef>
              <a:spcAft>
                <a:spcPts val="0"/>
              </a:spcAft>
              <a:buSzPts val="1400"/>
              <a:buNone/>
            </a:pPr>
            <a:r>
              <a:rPr lang="en" sz="2000"/>
              <a:t>Adds:</a:t>
            </a:r>
            <a:endParaRPr sz="2000"/>
          </a:p>
          <a:p>
            <a:pPr marL="457200" lvl="0" indent="-355600" algn="l" rtl="0">
              <a:lnSpc>
                <a:spcPct val="100000"/>
              </a:lnSpc>
              <a:spcBef>
                <a:spcPts val="0"/>
              </a:spcBef>
              <a:spcAft>
                <a:spcPts val="0"/>
              </a:spcAft>
              <a:buSzPts val="2000"/>
              <a:buChar char="•"/>
            </a:pPr>
            <a:r>
              <a:rPr lang="en" sz="2000"/>
              <a:t>Requirement to include behavior supports, intervention, or guidance components to the individual service, education or treatment plan as applicable.</a:t>
            </a:r>
            <a:r>
              <a:rPr lang="en" sz="2000">
                <a:latin typeface="Calibri"/>
                <a:ea typeface="Calibri"/>
                <a:cs typeface="Calibri"/>
                <a:sym typeface="Calibri"/>
              </a:rPr>
              <a:t>	</a:t>
            </a:r>
            <a:endParaRPr sz="2000"/>
          </a:p>
          <a:p>
            <a:pPr marL="139700" lvl="1" indent="0" algn="l" rtl="0">
              <a:lnSpc>
                <a:spcPct val="115000"/>
              </a:lnSpc>
              <a:spcBef>
                <a:spcPts val="0"/>
              </a:spcBef>
              <a:spcAft>
                <a:spcPts val="0"/>
              </a:spcAft>
              <a:buSzPts val="1400"/>
              <a:buNone/>
            </a:pPr>
            <a:endParaRPr sz="200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57489a4043_0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8VAC20-781-910. Staff training for therapeutic child day programs and special needs child day programs.</a:t>
            </a:r>
            <a:endParaRPr/>
          </a:p>
        </p:txBody>
      </p:sp>
      <p:sp>
        <p:nvSpPr>
          <p:cNvPr id="194" name="Google Shape;194;g157489a4043_0_0"/>
          <p:cNvSpPr txBox="1">
            <a:spLocks noGrp="1"/>
          </p:cNvSpPr>
          <p:nvPr>
            <p:ph type="body" idx="1"/>
          </p:nvPr>
        </p:nvSpPr>
        <p:spPr>
          <a:xfrm>
            <a:off x="628650" y="1369225"/>
            <a:ext cx="82518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endParaRPr sz="1500" b="1"/>
          </a:p>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sz="1500"/>
          </a:p>
          <a:p>
            <a:pPr marL="457200" lvl="0" indent="-323850" algn="l" rtl="0">
              <a:lnSpc>
                <a:spcPct val="90000"/>
              </a:lnSpc>
              <a:spcBef>
                <a:spcPts val="800"/>
              </a:spcBef>
              <a:spcAft>
                <a:spcPts val="0"/>
              </a:spcAft>
              <a:buSzPts val="1500"/>
              <a:buChar char="•"/>
            </a:pPr>
            <a:r>
              <a:rPr lang="en" sz="1500"/>
              <a:t>Requirement for training on the special needs of the children in care including functional abilities and accommodations to be completed before assuming job responsibilities for staff who work with children in therapeutic child day programs and special needs child day programs. </a:t>
            </a:r>
            <a:endParaRPr sz="1500"/>
          </a:p>
          <a:p>
            <a:pPr marL="139700" lvl="1" indent="0" algn="l" rtl="0">
              <a:lnSpc>
                <a:spcPct val="115000"/>
              </a:lnSpc>
              <a:spcBef>
                <a:spcPts val="0"/>
              </a:spcBef>
              <a:spcAft>
                <a:spcPts val="0"/>
              </a:spcAft>
              <a:buSzPts val="1400"/>
              <a:buNone/>
            </a:pPr>
            <a:endParaRPr sz="1500">
              <a:solidFill>
                <a:srgbClr val="C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57ec941add_0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8VAC20-781-910. Staff training for therapeutic child day programs and special needs child day programs.(Cont.)</a:t>
            </a:r>
            <a:endParaRPr/>
          </a:p>
        </p:txBody>
      </p:sp>
      <p:sp>
        <p:nvSpPr>
          <p:cNvPr id="200" name="Google Shape;200;g157ec941add_0_0"/>
          <p:cNvSpPr txBox="1">
            <a:spLocks noGrp="1"/>
          </p:cNvSpPr>
          <p:nvPr>
            <p:ph type="body" idx="1"/>
          </p:nvPr>
        </p:nvSpPr>
        <p:spPr>
          <a:xfrm>
            <a:off x="628650" y="1237200"/>
            <a:ext cx="8251800" cy="3906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endParaRPr sz="1800" b="1" dirty="0"/>
          </a:p>
          <a:p>
            <a:pPr marL="0" lvl="0" indent="0" algn="l" rtl="0">
              <a:lnSpc>
                <a:spcPct val="90000"/>
              </a:lnSpc>
              <a:spcBef>
                <a:spcPts val="800"/>
              </a:spcBef>
              <a:spcAft>
                <a:spcPts val="0"/>
              </a:spcAft>
              <a:buSzPts val="1400"/>
              <a:buNone/>
            </a:pPr>
            <a:r>
              <a:rPr lang="en" sz="1500" b="1" dirty="0"/>
              <a:t>Changes include the following :</a:t>
            </a:r>
            <a:endParaRPr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457200" lvl="0" indent="-323850" algn="l" rtl="0">
              <a:lnSpc>
                <a:spcPct val="90000"/>
              </a:lnSpc>
              <a:spcBef>
                <a:spcPts val="800"/>
              </a:spcBef>
              <a:spcAft>
                <a:spcPts val="0"/>
              </a:spcAft>
              <a:buSzPts val="1500"/>
              <a:buFont typeface="Trebuchet MS"/>
              <a:buChar char="•"/>
            </a:pP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additional training required for staff in therapeutic and special needs programs who work directly with staff increased to 8 hours. This is a technical change to correct an error in the current regulation.</a:t>
            </a:r>
            <a:endParaRPr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0" lvl="0" indent="0" algn="l" rtl="0">
              <a:lnSpc>
                <a:spcPct val="90000"/>
              </a:lnSpc>
              <a:spcBef>
                <a:spcPts val="800"/>
              </a:spcBef>
              <a:spcAft>
                <a:spcPts val="0"/>
              </a:spcAft>
              <a:buNone/>
            </a:pP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Explanation:</a:t>
            </a:r>
            <a:endParaRPr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457200" lvl="0" indent="-323850" algn="l" rtl="0">
              <a:lnSpc>
                <a:spcPct val="90000"/>
              </a:lnSpc>
              <a:spcBef>
                <a:spcPts val="800"/>
              </a:spcBef>
              <a:spcAft>
                <a:spcPts val="0"/>
              </a:spcAft>
              <a:buSzPts val="1500"/>
              <a:buFont typeface="Trebuchet MS"/>
              <a:buChar char="•"/>
            </a:pP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Proposed changes to align CDC changes with CCDBG requirements included an initial proposal to increase annual training for all staff to 20 hours. The additional training required for therapeutic and special needs programs was decreased to 4 hours to keep the </a:t>
            </a: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total</a:t>
            </a: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training hours for these programs the same</a:t>
            </a:r>
            <a:r>
              <a:rPr lang="en"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endParaRPr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457200" lvl="0" indent="-323850" algn="l" rtl="0">
              <a:lnSpc>
                <a:spcPct val="90000"/>
              </a:lnSpc>
              <a:spcBef>
                <a:spcPts val="800"/>
              </a:spcBef>
              <a:spcAft>
                <a:spcPts val="0"/>
              </a:spcAft>
              <a:buSzPts val="1500"/>
              <a:buFont typeface="Trebuchet MS"/>
              <a:buChar char="•"/>
            </a:pP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Due to public comment on the proposed 22VAC40-185, training hours were reduced back to 16 hours but the training for therapeutic programs was not changed back to 8,so there was an </a:t>
            </a: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unintended</a:t>
            </a:r>
            <a:r>
              <a:rPr lang="en"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decrease in training for these programs. </a:t>
            </a:r>
            <a:endParaRPr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914400" lvl="0" indent="0" algn="l" rtl="0">
              <a:lnSpc>
                <a:spcPct val="90000"/>
              </a:lnSpc>
              <a:spcBef>
                <a:spcPts val="800"/>
              </a:spcBef>
              <a:spcAft>
                <a:spcPts val="0"/>
              </a:spcAft>
              <a:buNone/>
            </a:pPr>
            <a:endParaRPr sz="1300" dirty="0"/>
          </a:p>
          <a:p>
            <a:pPr marL="139700" lvl="1" indent="0" algn="l" rtl="0">
              <a:lnSpc>
                <a:spcPct val="115000"/>
              </a:lnSpc>
              <a:spcBef>
                <a:spcPts val="0"/>
              </a:spcBef>
              <a:spcAft>
                <a:spcPts val="0"/>
              </a:spcAft>
              <a:buSzPts val="1400"/>
              <a:buNone/>
            </a:pPr>
            <a:endParaRPr sz="1500" dirty="0">
              <a:solidFill>
                <a:srgbClr val="C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628650" y="4262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3000"/>
              <a:t>8VAC20-781-930. Daily activities for therapeutic child day programs and special needs child day programs</a:t>
            </a:r>
            <a:endParaRPr sz="3500"/>
          </a:p>
        </p:txBody>
      </p:sp>
      <p:sp>
        <p:nvSpPr>
          <p:cNvPr id="206" name="Google Shape;206;p13"/>
          <p:cNvSpPr txBox="1">
            <a:spLocks noGrp="1"/>
          </p:cNvSpPr>
          <p:nvPr>
            <p:ph type="body" idx="1"/>
          </p:nvPr>
        </p:nvSpPr>
        <p:spPr>
          <a:xfrm>
            <a:off x="628650" y="19788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000" b="1"/>
              <a:t>Changes include the following :</a:t>
            </a:r>
            <a:endParaRPr sz="2000" b="1"/>
          </a:p>
          <a:p>
            <a:pPr marL="0" lvl="0" indent="0" algn="l" rtl="0">
              <a:lnSpc>
                <a:spcPct val="90000"/>
              </a:lnSpc>
              <a:spcBef>
                <a:spcPts val="800"/>
              </a:spcBef>
              <a:spcAft>
                <a:spcPts val="0"/>
              </a:spcAft>
              <a:buSzPts val="1400"/>
              <a:buNone/>
            </a:pPr>
            <a:r>
              <a:rPr lang="en" sz="2000"/>
              <a:t>Adds:</a:t>
            </a:r>
            <a:endParaRPr sz="2000"/>
          </a:p>
          <a:p>
            <a:pPr marL="285750" lvl="0" indent="-323850" algn="l" rtl="0">
              <a:lnSpc>
                <a:spcPct val="90000"/>
              </a:lnSpc>
              <a:spcBef>
                <a:spcPts val="800"/>
              </a:spcBef>
              <a:spcAft>
                <a:spcPts val="0"/>
              </a:spcAft>
              <a:buSzPts val="2000"/>
              <a:buChar char="•"/>
            </a:pPr>
            <a:r>
              <a:rPr lang="en" sz="2000"/>
              <a:t>Requirement for children who use wheelchairs to be provided appropriate positioning equipment for use when activities require children to be out of their wheelchairs.</a:t>
            </a:r>
            <a:endParaRPr sz="2000">
              <a:solidFill>
                <a:srgbClr val="C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9973e8643_2_18"/>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Next Steps</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9973e8643_2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Agenda</a:t>
            </a:r>
            <a:endParaRPr sz="3000"/>
          </a:p>
        </p:txBody>
      </p:sp>
      <p:sp>
        <p:nvSpPr>
          <p:cNvPr id="136" name="Google Shape;136;g119973e8643_2_0"/>
          <p:cNvSpPr txBox="1">
            <a:spLocks noGrp="1"/>
          </p:cNvSpPr>
          <p:nvPr>
            <p:ph type="body" idx="1"/>
          </p:nvPr>
        </p:nvSpPr>
        <p:spPr>
          <a:xfrm>
            <a:off x="628650" y="1420744"/>
            <a:ext cx="7886700" cy="2387803"/>
          </a:xfrm>
          <a:prstGeom prst="rect">
            <a:avLst/>
          </a:prstGeom>
          <a:noFill/>
          <a:ln>
            <a:noFill/>
          </a:ln>
        </p:spPr>
        <p:txBody>
          <a:bodyPr spcFirstLastPara="1" wrap="square" lIns="68575" tIns="34275" rIns="68575" bIns="34275" anchor="t" anchorCtr="0">
            <a:spAutoFit/>
          </a:bodyPr>
          <a:lstStyle/>
          <a:p>
            <a:pPr marL="457200" lvl="0" indent="-381000" algn="l" rtl="0">
              <a:lnSpc>
                <a:spcPct val="150000"/>
              </a:lnSpc>
              <a:spcBef>
                <a:spcPts val="800"/>
              </a:spcBef>
              <a:spcAft>
                <a:spcPts val="0"/>
              </a:spcAft>
              <a:buSzPts val="2400"/>
              <a:buAutoNum type="romanUcPeriod"/>
            </a:pPr>
            <a:r>
              <a:rPr lang="en" sz="2400" dirty="0"/>
              <a:t>Overview</a:t>
            </a:r>
            <a:endParaRPr sz="2400" dirty="0"/>
          </a:p>
          <a:p>
            <a:pPr marL="457200" lvl="0" indent="-381000" algn="l" rtl="0">
              <a:lnSpc>
                <a:spcPct val="150000"/>
              </a:lnSpc>
              <a:spcBef>
                <a:spcPts val="0"/>
              </a:spcBef>
              <a:spcAft>
                <a:spcPts val="0"/>
              </a:spcAft>
              <a:buSzPts val="2400"/>
              <a:buAutoNum type="romanUcPeriod"/>
            </a:pPr>
            <a:r>
              <a:rPr lang="en" sz="2400" dirty="0"/>
              <a:t>Deep Dive: Part </a:t>
            </a:r>
            <a:r>
              <a:rPr lang="en" sz="2400" dirty="0" smtClean="0"/>
              <a:t>XII </a:t>
            </a:r>
            <a:r>
              <a:rPr lang="en" sz="2400" dirty="0"/>
              <a:t>Therapeutic and Special Needs Programs</a:t>
            </a:r>
            <a:endParaRPr sz="2400" dirty="0"/>
          </a:p>
          <a:p>
            <a:pPr marL="457200" lvl="0" indent="-381000" algn="l" rtl="0">
              <a:lnSpc>
                <a:spcPct val="150000"/>
              </a:lnSpc>
              <a:spcBef>
                <a:spcPts val="0"/>
              </a:spcBef>
              <a:spcAft>
                <a:spcPts val="0"/>
              </a:spcAft>
              <a:buSzPts val="2400"/>
              <a:buAutoNum type="romanUcPeriod"/>
            </a:pPr>
            <a:r>
              <a:rPr lang="en" sz="2400" dirty="0"/>
              <a:t>Next Steps</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9973e8643_2_5"/>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Overview</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Overview</a:t>
            </a:r>
            <a:endParaRPr sz="3000"/>
          </a:p>
        </p:txBody>
      </p:sp>
      <p:sp>
        <p:nvSpPr>
          <p:cNvPr id="147" name="Google Shape;147;p4"/>
          <p:cNvSpPr txBox="1">
            <a:spLocks noGrp="1"/>
          </p:cNvSpPr>
          <p:nvPr>
            <p:ph type="body" idx="1"/>
          </p:nvPr>
        </p:nvSpPr>
        <p:spPr>
          <a:xfrm>
            <a:off x="628650" y="1121300"/>
            <a:ext cx="8223300" cy="428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000" b="1"/>
              <a:t>Today we will discuss revisions and additions to Part XII. </a:t>
            </a:r>
            <a:endParaRPr sz="2000"/>
          </a:p>
          <a:p>
            <a:pPr marL="457200" lvl="0" indent="-355600" algn="l" rtl="0">
              <a:lnSpc>
                <a:spcPct val="90000"/>
              </a:lnSpc>
              <a:spcBef>
                <a:spcPts val="800"/>
              </a:spcBef>
              <a:spcAft>
                <a:spcPts val="0"/>
              </a:spcAft>
              <a:buClr>
                <a:srgbClr val="0F150D"/>
              </a:buClr>
              <a:buSzPts val="2000"/>
              <a:buChar char="•"/>
            </a:pPr>
            <a:r>
              <a:rPr lang="en" sz="2000">
                <a:solidFill>
                  <a:srgbClr val="0F150D"/>
                </a:solidFill>
              </a:rPr>
              <a:t>Revisions include technical edits, including renumbering and restructuring, to ease reading and clarify requirements.</a:t>
            </a:r>
            <a:endParaRPr sz="2000">
              <a:solidFill>
                <a:srgbClr val="0F150D"/>
              </a:solidFill>
            </a:endParaRPr>
          </a:p>
          <a:p>
            <a:pPr marL="457200" lvl="0" indent="-355600" algn="l" rtl="0">
              <a:lnSpc>
                <a:spcPct val="90000"/>
              </a:lnSpc>
              <a:spcBef>
                <a:spcPts val="0"/>
              </a:spcBef>
              <a:spcAft>
                <a:spcPts val="0"/>
              </a:spcAft>
              <a:buClr>
                <a:srgbClr val="0F150D"/>
              </a:buClr>
              <a:buSzPts val="2000"/>
              <a:buChar char="•"/>
            </a:pPr>
            <a:r>
              <a:rPr lang="en" sz="2000">
                <a:solidFill>
                  <a:srgbClr val="0F150D"/>
                </a:solidFill>
              </a:rPr>
              <a:t>Requirements for special needs child day programs and therapeutic child day programs have been reorganized into sections that combine and group requirements to increase clarity. </a:t>
            </a:r>
            <a:endParaRPr sz="2000">
              <a:solidFill>
                <a:srgbClr val="0F150D"/>
              </a:solidFill>
            </a:endParaRPr>
          </a:p>
          <a:p>
            <a:pPr marL="457200" lvl="0" indent="-355600" algn="l" rtl="0">
              <a:lnSpc>
                <a:spcPct val="90000"/>
              </a:lnSpc>
              <a:spcBef>
                <a:spcPts val="0"/>
              </a:spcBef>
              <a:spcAft>
                <a:spcPts val="0"/>
              </a:spcAft>
              <a:buClr>
                <a:srgbClr val="0F150D"/>
              </a:buClr>
              <a:buSzPts val="2000"/>
              <a:buChar char="•"/>
            </a:pPr>
            <a:r>
              <a:rPr lang="en" sz="2000">
                <a:solidFill>
                  <a:srgbClr val="0F150D"/>
                </a:solidFill>
              </a:rPr>
              <a:t>Technical edits were made throughout to add special needs programs to requirements in sections 870 (enrollment procedures), 880 (individual assessment), 920 A and 920 B (ratios), and 930 (daily activities). </a:t>
            </a:r>
            <a:endParaRPr sz="2000">
              <a:solidFill>
                <a:srgbClr val="0F150D"/>
              </a:solidFill>
            </a:endParaRPr>
          </a:p>
          <a:p>
            <a:pPr marL="457200" lvl="0" indent="-355600" algn="l" rtl="0">
              <a:lnSpc>
                <a:spcPct val="90000"/>
              </a:lnSpc>
              <a:spcBef>
                <a:spcPts val="0"/>
              </a:spcBef>
              <a:spcAft>
                <a:spcPts val="0"/>
              </a:spcAft>
              <a:buClr>
                <a:srgbClr val="0F150D"/>
              </a:buClr>
              <a:buSzPts val="2000"/>
              <a:buChar char="•"/>
            </a:pPr>
            <a:r>
              <a:rPr lang="en" sz="2000">
                <a:solidFill>
                  <a:srgbClr val="0F150D"/>
                </a:solidFill>
              </a:rPr>
              <a:t>New requirements are identified in this presentation and text in </a:t>
            </a:r>
            <a:r>
              <a:rPr lang="en" sz="2000">
                <a:solidFill>
                  <a:srgbClr val="C00000"/>
                </a:solidFill>
              </a:rPr>
              <a:t>red </a:t>
            </a:r>
            <a:r>
              <a:rPr lang="en" sz="2000">
                <a:solidFill>
                  <a:srgbClr val="0F150D"/>
                </a:solidFill>
              </a:rPr>
              <a:t>in the draft document identifies NEW requirements. </a:t>
            </a:r>
            <a:endParaRPr sz="2000">
              <a:solidFill>
                <a:srgbClr val="0F150D"/>
              </a:solidFill>
            </a:endParaRPr>
          </a:p>
          <a:p>
            <a:pPr marL="0" lvl="0" indent="0" algn="l" rtl="0">
              <a:lnSpc>
                <a:spcPct val="90000"/>
              </a:lnSpc>
              <a:spcBef>
                <a:spcPts val="800"/>
              </a:spcBef>
              <a:spcAft>
                <a:spcPts val="0"/>
              </a:spcAft>
              <a:buSzPts val="1400"/>
              <a:buNone/>
            </a:pPr>
            <a:endParaRPr sz="1500" b="1"/>
          </a:p>
          <a:p>
            <a:pPr marL="0" lvl="0" indent="0" algn="l" rtl="0">
              <a:lnSpc>
                <a:spcPct val="100000"/>
              </a:lnSpc>
              <a:spcBef>
                <a:spcPts val="0"/>
              </a:spcBef>
              <a:spcAft>
                <a:spcPts val="0"/>
              </a:spcAft>
              <a:buSzPts val="1500"/>
              <a:buNone/>
            </a:pPr>
            <a:endParaRPr sz="15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9973e8643_2_10"/>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XII</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Part XII : Applicability Section - Special Needs and Therapeutic Programs</a:t>
            </a:r>
            <a:endParaRPr sz="3000"/>
          </a:p>
        </p:txBody>
      </p:sp>
      <p:sp>
        <p:nvSpPr>
          <p:cNvPr id="158" name="Google Shape;158;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800" dirty="0"/>
              <a:t>This part of the standards apply to child day centers that meet the definition of a therapeutic child day program or special needs child day program. All standards in this part are required in addition to all standards in Part I-Part XI. </a:t>
            </a:r>
            <a:endParaRPr sz="1800" b="1" dirty="0"/>
          </a:p>
          <a:p>
            <a:pPr marL="0" lvl="0" indent="0" algn="l" rtl="0">
              <a:lnSpc>
                <a:spcPct val="90000"/>
              </a:lnSpc>
              <a:spcBef>
                <a:spcPts val="800"/>
              </a:spcBef>
              <a:spcAft>
                <a:spcPts val="0"/>
              </a:spcAft>
              <a:buSzPts val="1400"/>
              <a:buNone/>
            </a:pPr>
            <a:r>
              <a:rPr lang="en" sz="1800" b="1" dirty="0"/>
              <a:t>Sections to Review include the following: </a:t>
            </a:r>
            <a:endParaRPr sz="2400" dirty="0"/>
          </a:p>
          <a:p>
            <a:pPr marL="285750" lvl="0" indent="-304800" algn="l" rtl="0">
              <a:lnSpc>
                <a:spcPct val="90000"/>
              </a:lnSpc>
              <a:spcBef>
                <a:spcPts val="800"/>
              </a:spcBef>
              <a:spcAft>
                <a:spcPts val="0"/>
              </a:spcAft>
              <a:buSzPts val="1700"/>
              <a:buChar char="•"/>
            </a:pPr>
            <a:r>
              <a:rPr lang="en" sz="1800" dirty="0"/>
              <a:t>8VAC20-781-860. Applicability.</a:t>
            </a:r>
            <a:endParaRPr sz="1800" dirty="0"/>
          </a:p>
          <a:p>
            <a:pPr marL="285750" lvl="0" indent="-304800" algn="l" rtl="0">
              <a:lnSpc>
                <a:spcPct val="90000"/>
              </a:lnSpc>
              <a:spcBef>
                <a:spcPts val="800"/>
              </a:spcBef>
              <a:spcAft>
                <a:spcPts val="0"/>
              </a:spcAft>
              <a:buSzPts val="1700"/>
              <a:buChar char="•"/>
            </a:pPr>
            <a:r>
              <a:rPr lang="en" sz="1800" dirty="0"/>
              <a:t>8VAC20-781-870. Enrollment procedures of therapeutic child day programs and special needs child day programs.</a:t>
            </a:r>
            <a:endParaRPr sz="1800" dirty="0"/>
          </a:p>
          <a:p>
            <a:pPr marL="285750" lvl="0" indent="-304800" algn="l" rtl="0">
              <a:lnSpc>
                <a:spcPct val="90000"/>
              </a:lnSpc>
              <a:spcBef>
                <a:spcPts val="800"/>
              </a:spcBef>
              <a:spcAft>
                <a:spcPts val="0"/>
              </a:spcAft>
              <a:buSzPts val="1700"/>
              <a:buChar char="•"/>
            </a:pPr>
            <a:r>
              <a:rPr lang="en" sz="1800" dirty="0"/>
              <a:t>8VAC20-781-880. Individual assessment for therapeutic child day programs and special needs child day programs.</a:t>
            </a:r>
            <a:endParaRPr sz="1800" dirty="0"/>
          </a:p>
          <a:p>
            <a:pPr marL="285750" lvl="0" indent="-298450" algn="l" rtl="0">
              <a:lnSpc>
                <a:spcPct val="90000"/>
              </a:lnSpc>
              <a:spcBef>
                <a:spcPts val="800"/>
              </a:spcBef>
              <a:spcAft>
                <a:spcPts val="0"/>
              </a:spcAft>
              <a:buSzPts val="1600"/>
              <a:buChar char="•"/>
            </a:pPr>
            <a:r>
              <a:rPr lang="en" sz="1800" dirty="0"/>
              <a:t>8VAC20-781-890. Individual service, education or treatment plan for therapeutic child day programs</a:t>
            </a:r>
            <a:r>
              <a:rPr lang="en" sz="1700" dirty="0"/>
              <a:t>.	</a:t>
            </a:r>
            <a:endParaRPr sz="2300" dirty="0"/>
          </a:p>
          <a:p>
            <a:pPr marL="0" lvl="0" indent="0" algn="l" rtl="0">
              <a:lnSpc>
                <a:spcPct val="90000"/>
              </a:lnSpc>
              <a:spcBef>
                <a:spcPts val="800"/>
              </a:spcBef>
              <a:spcAft>
                <a:spcPts val="0"/>
              </a:spcAft>
              <a:buSzPts val="1400"/>
              <a:buNone/>
            </a:pPr>
            <a:endParaRPr sz="1500" b="1" dirty="0">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endParaRPr sz="1500" b="1" dirty="0"/>
          </a:p>
          <a:p>
            <a:pPr marL="139700" lvl="1" indent="0" algn="l" rtl="0">
              <a:lnSpc>
                <a:spcPct val="115000"/>
              </a:lnSpc>
              <a:spcBef>
                <a:spcPts val="0"/>
              </a:spcBef>
              <a:spcAft>
                <a:spcPts val="0"/>
              </a:spcAft>
              <a:buSzPts val="1400"/>
              <a:buNone/>
            </a:pPr>
            <a:endParaRPr sz="1500" dirty="0">
              <a:solidFill>
                <a:srgbClr val="C00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Part XII : Applicability Section- Special Needs and Therapeutic Programs (Continued)</a:t>
            </a:r>
            <a:endParaRPr sz="3000"/>
          </a:p>
        </p:txBody>
      </p:sp>
      <p:sp>
        <p:nvSpPr>
          <p:cNvPr id="164" name="Google Shape;164;p5"/>
          <p:cNvSpPr txBox="1">
            <a:spLocks noGrp="1"/>
          </p:cNvSpPr>
          <p:nvPr>
            <p:ph type="body" idx="1"/>
          </p:nvPr>
        </p:nvSpPr>
        <p:spPr>
          <a:xfrm>
            <a:off x="628650" y="1389663"/>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800" b="1"/>
              <a:t>Sections to Review include the following: </a:t>
            </a:r>
            <a:endParaRPr sz="1800" b="1"/>
          </a:p>
          <a:p>
            <a:pPr marL="285750" lvl="0" indent="-304800" algn="l" rtl="0">
              <a:lnSpc>
                <a:spcPct val="90000"/>
              </a:lnSpc>
              <a:spcBef>
                <a:spcPts val="1000"/>
              </a:spcBef>
              <a:spcAft>
                <a:spcPts val="0"/>
              </a:spcAft>
              <a:buSzPts val="1700"/>
              <a:buChar char="•"/>
            </a:pPr>
            <a:r>
              <a:rPr lang="en" sz="1800"/>
              <a:t>8VAC20-781-890. Individual service, education or treatment plan for therapeutic child day programs.	</a:t>
            </a:r>
            <a:endParaRPr sz="2400"/>
          </a:p>
          <a:p>
            <a:pPr marL="285750" lvl="0" indent="-304800" algn="l" rtl="0">
              <a:lnSpc>
                <a:spcPct val="90000"/>
              </a:lnSpc>
              <a:spcBef>
                <a:spcPts val="800"/>
              </a:spcBef>
              <a:spcAft>
                <a:spcPts val="0"/>
              </a:spcAft>
              <a:buSzPts val="1700"/>
              <a:buChar char="•"/>
            </a:pPr>
            <a:r>
              <a:rPr lang="en" sz="1800"/>
              <a:t>8VAC20-781-900. Qualifications of staff for therapeutic child day programs and special needs child day programs.</a:t>
            </a:r>
            <a:endParaRPr sz="2400"/>
          </a:p>
          <a:p>
            <a:pPr marL="285750" lvl="0" indent="-304800" algn="l" rtl="0">
              <a:lnSpc>
                <a:spcPct val="90000"/>
              </a:lnSpc>
              <a:spcBef>
                <a:spcPts val="800"/>
              </a:spcBef>
              <a:spcAft>
                <a:spcPts val="0"/>
              </a:spcAft>
              <a:buSzPts val="1700"/>
              <a:buChar char="•"/>
            </a:pPr>
            <a:r>
              <a:rPr lang="en" sz="1800"/>
              <a:t>8VAC20-781-910. Staff training for therapeutic child day programs and special needs child day programs.</a:t>
            </a:r>
            <a:endParaRPr sz="2400"/>
          </a:p>
          <a:p>
            <a:pPr marL="285750" lvl="0" indent="-304800" algn="l" rtl="0">
              <a:lnSpc>
                <a:spcPct val="90000"/>
              </a:lnSpc>
              <a:spcBef>
                <a:spcPts val="800"/>
              </a:spcBef>
              <a:spcAft>
                <a:spcPts val="0"/>
              </a:spcAft>
              <a:buSzPts val="1700"/>
              <a:buChar char="•"/>
            </a:pPr>
            <a:r>
              <a:rPr lang="en" sz="1800"/>
              <a:t>8VAC20-781-920. Staff-to-children ratio requirements for therapeutic child day programs and special needs child day programs.</a:t>
            </a:r>
            <a:endParaRPr sz="2400"/>
          </a:p>
          <a:p>
            <a:pPr marL="0" lvl="0" indent="0" algn="l" rtl="0">
              <a:lnSpc>
                <a:spcPct val="90000"/>
              </a:lnSpc>
              <a:spcBef>
                <a:spcPts val="800"/>
              </a:spcBef>
              <a:spcAft>
                <a:spcPts val="0"/>
              </a:spcAft>
              <a:buSzPts val="1400"/>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Part XII : Applicability Section- Special Needs and Therapeutic Programs (Continued)</a:t>
            </a:r>
            <a:endParaRPr sz="3000"/>
          </a:p>
        </p:txBody>
      </p:sp>
      <p:sp>
        <p:nvSpPr>
          <p:cNvPr id="170" name="Google Shape;170;p10"/>
          <p:cNvSpPr txBox="1">
            <a:spLocks noGrp="1"/>
          </p:cNvSpPr>
          <p:nvPr>
            <p:ph type="body" idx="1"/>
          </p:nvPr>
        </p:nvSpPr>
        <p:spPr>
          <a:xfrm>
            <a:off x="628650" y="1420743"/>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800" b="1"/>
              <a:t>Sections to Review include the following: </a:t>
            </a:r>
            <a:endParaRPr sz="1800" b="1"/>
          </a:p>
          <a:p>
            <a:pPr marL="285750" lvl="0" indent="-304800" algn="l" rtl="0">
              <a:lnSpc>
                <a:spcPct val="90000"/>
              </a:lnSpc>
              <a:spcBef>
                <a:spcPts val="800"/>
              </a:spcBef>
              <a:spcAft>
                <a:spcPts val="0"/>
              </a:spcAft>
              <a:buSzPts val="1700"/>
              <a:buChar char="•"/>
            </a:pPr>
            <a:r>
              <a:rPr lang="en" sz="1800"/>
              <a:t>8VAC20-781-930. Daily activities for therapeutic child day programs and special needs child day programs.</a:t>
            </a:r>
            <a:endParaRPr sz="2400"/>
          </a:p>
          <a:p>
            <a:pPr marL="285750" lvl="0" indent="-304800" algn="l" rtl="0">
              <a:lnSpc>
                <a:spcPct val="90000"/>
              </a:lnSpc>
              <a:spcBef>
                <a:spcPts val="800"/>
              </a:spcBef>
              <a:spcAft>
                <a:spcPts val="0"/>
              </a:spcAft>
              <a:buSzPts val="1700"/>
              <a:buChar char="•"/>
            </a:pPr>
            <a:r>
              <a:rPr lang="en" sz="1800"/>
              <a:t>8VAC20-781-940. Equipment and materials for therapeutic child day programs and special needs child day programs.</a:t>
            </a:r>
            <a:endParaRPr sz="2400"/>
          </a:p>
          <a:p>
            <a:pPr marL="285750" lvl="0" indent="-304800" algn="l" rtl="0">
              <a:lnSpc>
                <a:spcPct val="90000"/>
              </a:lnSpc>
              <a:spcBef>
                <a:spcPts val="800"/>
              </a:spcBef>
              <a:spcAft>
                <a:spcPts val="0"/>
              </a:spcAft>
              <a:buSzPts val="1700"/>
              <a:buChar char="•"/>
            </a:pPr>
            <a:r>
              <a:rPr lang="en" sz="1800"/>
              <a:t>8VAC20-781-950. Special feeding needs for therapeutic child day programs and special needs child day programs.</a:t>
            </a:r>
            <a:endParaRPr sz="2400"/>
          </a:p>
          <a:p>
            <a:pPr marL="285750" lvl="0" indent="-304800" algn="l" rtl="0">
              <a:lnSpc>
                <a:spcPct val="90000"/>
              </a:lnSpc>
              <a:spcBef>
                <a:spcPts val="800"/>
              </a:spcBef>
              <a:spcAft>
                <a:spcPts val="0"/>
              </a:spcAft>
              <a:buSzPts val="1700"/>
              <a:buChar char="•"/>
            </a:pPr>
            <a:r>
              <a:rPr lang="en" sz="1800"/>
              <a:t>8VAC20-781-960. Transportation for nonambulatory children in therapeutic child day programs and special needs child day programs.</a:t>
            </a:r>
            <a:endParaRPr sz="1800"/>
          </a:p>
          <a:p>
            <a:pPr marL="139700" lvl="1" indent="0" algn="l" rtl="0">
              <a:lnSpc>
                <a:spcPct val="115000"/>
              </a:lnSpc>
              <a:spcBef>
                <a:spcPts val="0"/>
              </a:spcBef>
              <a:spcAft>
                <a:spcPts val="0"/>
              </a:spcAft>
              <a:buSzPts val="1400"/>
              <a:buNone/>
            </a:pPr>
            <a:endParaRPr>
              <a:solidFill>
                <a:srgbClr val="C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Part XII : Applicability Section- Special Needs and Therapeutic Programs (Continued)</a:t>
            </a:r>
            <a:endParaRPr sz="3000"/>
          </a:p>
        </p:txBody>
      </p:sp>
      <p:sp>
        <p:nvSpPr>
          <p:cNvPr id="176" name="Google Shape;176;p11"/>
          <p:cNvSpPr txBox="1">
            <a:spLocks noGrp="1"/>
          </p:cNvSpPr>
          <p:nvPr>
            <p:ph type="body" idx="1"/>
          </p:nvPr>
        </p:nvSpPr>
        <p:spPr>
          <a:xfrm>
            <a:off x="704850" y="1521626"/>
            <a:ext cx="7886700" cy="3774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800" b="1">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There are only changes in the following sections:</a:t>
            </a:r>
            <a:endParaRPr sz="1800"/>
          </a:p>
          <a:p>
            <a:pPr marL="285750" lvl="0" indent="-311150" algn="l" rtl="0">
              <a:lnSpc>
                <a:spcPct val="90000"/>
              </a:lnSpc>
              <a:spcBef>
                <a:spcPts val="800"/>
              </a:spcBef>
              <a:spcAft>
                <a:spcPts val="0"/>
              </a:spcAft>
              <a:buSzPts val="1800"/>
              <a:buChar char="•"/>
            </a:pPr>
            <a:r>
              <a:rPr lang="en" sz="1800"/>
              <a:t>8VAC20-781-860. Applicability. (New) added for clarification or requirements in Part XII.</a:t>
            </a:r>
            <a:endParaRPr sz="1800"/>
          </a:p>
          <a:p>
            <a:pPr marL="285750" lvl="0" indent="-311150" algn="l" rtl="0">
              <a:lnSpc>
                <a:spcPct val="90000"/>
              </a:lnSpc>
              <a:spcBef>
                <a:spcPts val="800"/>
              </a:spcBef>
              <a:spcAft>
                <a:spcPts val="0"/>
              </a:spcAft>
              <a:buSzPts val="1800"/>
              <a:buChar char="•"/>
            </a:pPr>
            <a:r>
              <a:rPr lang="en" sz="1800"/>
              <a:t>8VAC20-781-890. Individual service, education or treatment plan for therapeutic child day programs.	</a:t>
            </a:r>
            <a:endParaRPr sz="1800"/>
          </a:p>
          <a:p>
            <a:pPr marL="285750" lvl="0" indent="-311150" algn="l" rtl="0">
              <a:lnSpc>
                <a:spcPct val="90000"/>
              </a:lnSpc>
              <a:spcBef>
                <a:spcPts val="800"/>
              </a:spcBef>
              <a:spcAft>
                <a:spcPts val="0"/>
              </a:spcAft>
              <a:buSzPts val="1800"/>
              <a:buChar char="•"/>
            </a:pPr>
            <a:r>
              <a:rPr lang="en" sz="1800">
                <a:solidFill>
                  <a:schemeClr val="dk1"/>
                </a:solidFill>
              </a:rPr>
              <a:t>8VAC20-781-910. Staff training for therapeutic child day programs and special needs child day programs.</a:t>
            </a:r>
            <a:endParaRPr sz="1800"/>
          </a:p>
          <a:p>
            <a:pPr marL="285750" lvl="0" indent="-311150" algn="l" rtl="0">
              <a:lnSpc>
                <a:spcPct val="90000"/>
              </a:lnSpc>
              <a:spcBef>
                <a:spcPts val="800"/>
              </a:spcBef>
              <a:spcAft>
                <a:spcPts val="0"/>
              </a:spcAft>
              <a:buSzPts val="1800"/>
              <a:buChar char="•"/>
            </a:pPr>
            <a:r>
              <a:rPr lang="en" sz="1800">
                <a:solidFill>
                  <a:schemeClr val="dk1"/>
                </a:solidFill>
              </a:rPr>
              <a:t>8VAC20-781-930. Daily activities for therapeutic child day programs and special needs child day programs.</a:t>
            </a:r>
            <a:endParaRPr sz="1800"/>
          </a:p>
          <a:p>
            <a:pPr marL="285750" lvl="0" indent="-196850" algn="l" rtl="0">
              <a:lnSpc>
                <a:spcPct val="90000"/>
              </a:lnSpc>
              <a:spcBef>
                <a:spcPts val="800"/>
              </a:spcBef>
              <a:spcAft>
                <a:spcPts val="0"/>
              </a:spcAft>
              <a:buSzPts val="1400"/>
              <a:buNone/>
            </a:pPr>
            <a:endParaRPr sz="1500">
              <a:solidFill>
                <a:schemeClr val="dk1"/>
              </a:solidFill>
            </a:endParaRPr>
          </a:p>
          <a:p>
            <a:pPr marL="0" lvl="0" indent="0" algn="l" rtl="0">
              <a:lnSpc>
                <a:spcPct val="90000"/>
              </a:lnSpc>
              <a:spcBef>
                <a:spcPts val="800"/>
              </a:spcBef>
              <a:spcAft>
                <a:spcPts val="0"/>
              </a:spcAft>
              <a:buNone/>
            </a:pPr>
            <a:endParaRPr sz="15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894</Words>
  <Application>Microsoft Office PowerPoint</Application>
  <PresentationFormat>On-screen Show (16:9)</PresentationFormat>
  <Paragraphs>69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Noto Sans Symbols</vt:lpstr>
      <vt:lpstr>Arial</vt:lpstr>
      <vt:lpstr>Proxima Nova</vt:lpstr>
      <vt:lpstr>Trebuchet MS</vt:lpstr>
      <vt:lpstr>Office Theme</vt:lpstr>
      <vt:lpstr>CDC Licensing Workgroup</vt:lpstr>
      <vt:lpstr>Agenda</vt:lpstr>
      <vt:lpstr> Overview </vt:lpstr>
      <vt:lpstr>Overview</vt:lpstr>
      <vt:lpstr> Deep Dive: Part XII </vt:lpstr>
      <vt:lpstr>Part XII : Applicability Section - Special Needs and Therapeutic Programs</vt:lpstr>
      <vt:lpstr>Part XII : Applicability Section- Special Needs and Therapeutic Programs (Continued)</vt:lpstr>
      <vt:lpstr>Part XII : Applicability Section- Special Needs and Therapeutic Programs (Continued)</vt:lpstr>
      <vt:lpstr>Part XII : Applicability Section- Special Needs and Therapeutic Programs (Continued)</vt:lpstr>
      <vt:lpstr>8VAC20-781-860. Applicability</vt:lpstr>
      <vt:lpstr>8VAC20-781-890. Individual service, education or treatment plan for therapeutic child day programs</vt:lpstr>
      <vt:lpstr>8VAC20-781-910. Staff training for therapeutic child day programs and special needs child day programs.</vt:lpstr>
      <vt:lpstr>8VAC20-781-910. Staff training for therapeutic child day programs and special needs child day programs.(Cont.)</vt:lpstr>
      <vt:lpstr>8VAC20-781-930. Daily activities for therapeutic child day programs and special needs child day programs</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Licensing Workgroup</dc:title>
  <dc:creator>Ullrich, Rebecca (DOE)</dc:creator>
  <cp:lastModifiedBy>Alieyyah Lewis</cp:lastModifiedBy>
  <cp:revision>2</cp:revision>
  <dcterms:modified xsi:type="dcterms:W3CDTF">2022-09-22T22:51:38Z</dcterms:modified>
</cp:coreProperties>
</file>