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0" r:id="rId2"/>
  </p:sldMasterIdLst>
  <p:notesMasterIdLst>
    <p:notesMasterId r:id="rId35"/>
  </p:notesMasterIdLst>
  <p:sldIdLst>
    <p:sldId id="256" r:id="rId3"/>
    <p:sldId id="257" r:id="rId4"/>
    <p:sldId id="258" r:id="rId5"/>
    <p:sldId id="259" r:id="rId6"/>
    <p:sldId id="260" r:id="rId7"/>
    <p:sldId id="261" r:id="rId8"/>
    <p:sldId id="262" r:id="rId9"/>
    <p:sldId id="263" r:id="rId10"/>
    <p:sldId id="264" r:id="rId11"/>
    <p:sldId id="265" r:id="rId12"/>
    <p:sldId id="266" r:id="rId13"/>
    <p:sldId id="268" r:id="rId14"/>
    <p:sldId id="269" r:id="rId15"/>
    <p:sldId id="270" r:id="rId16"/>
    <p:sldId id="271" r:id="rId17"/>
    <p:sldId id="272" r:id="rId18"/>
    <p:sldId id="273" r:id="rId19"/>
    <p:sldId id="274" r:id="rId20"/>
    <p:sldId id="275" r:id="rId21"/>
    <p:sldId id="276" r:id="rId22"/>
    <p:sldId id="290" r:id="rId23"/>
    <p:sldId id="280" r:id="rId24"/>
    <p:sldId id="281" r:id="rId25"/>
    <p:sldId id="294" r:id="rId26"/>
    <p:sldId id="292" r:id="rId27"/>
    <p:sldId id="283" r:id="rId28"/>
    <p:sldId id="284" r:id="rId29"/>
    <p:sldId id="285" r:id="rId30"/>
    <p:sldId id="291" r:id="rId31"/>
    <p:sldId id="286" r:id="rId32"/>
    <p:sldId id="288" r:id="rId33"/>
    <p:sldId id="289" r:id="rId34"/>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42" roundtripDataSignature="AMtx7mjFXj9NYlNaHGqzAYOz4DnGtdTEK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F5F67C-6CAC-4DA1-B479-E3DC6ED5B41C}">
  <a:tblStyle styleId="{40F5F67C-6CAC-4DA1-B479-E3DC6ED5B41C}"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6E7EB"/>
          </a:solidFill>
        </a:fill>
      </a:tcStyle>
    </a:wholeTbl>
    <a:band1H>
      <a:tcTxStyle b="off" i="off"/>
      <a:tcStyle>
        <a:tcBdr/>
        <a:fill>
          <a:solidFill>
            <a:srgbClr val="CACDD4"/>
          </a:solidFill>
        </a:fill>
      </a:tcStyle>
    </a:band1H>
    <a:band2H>
      <a:tcTxStyle b="off" i="off"/>
      <a:tcStyle>
        <a:tcBdr/>
      </a:tcStyle>
    </a:band2H>
    <a:band1V>
      <a:tcTxStyle b="off" i="off"/>
      <a:tcStyle>
        <a:tcBdr/>
        <a:fill>
          <a:solidFill>
            <a:srgbClr val="CACDD4"/>
          </a:solidFill>
        </a:fill>
      </a:tcStyle>
    </a:band1V>
    <a:band2V>
      <a:tcTxStyle b="off" i="off"/>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b="off" i="off"/>
      <a:tcStyle>
        <a:tcBdr/>
      </a:tcStyle>
    </a:seCell>
    <a:swCell>
      <a:tcTxStyle b="off" i="off"/>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4" d="100"/>
          <a:sy n="54" d="100"/>
        </p:scale>
        <p:origin x="308" y="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slide" Target="slides/slide32.xml"/><Relationship Id="rId42" Type="http://customschemas.google.com/relationships/presentationmetadata" Target="metadata"/><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43"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3" Type="http://schemas.openxmlformats.org/officeDocument/2006/relationships/hyperlink" Target="https://docs.google.com/forms/d/e/1FAIpQLSdYgqo0h3xqmJGMjE9L72IyG5DWT-n5OeNQj4nU1fl2lLnwcg/viewform?usp=sf_link" TargetMode="External"/><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jamboard.google.com/d/1-1rnYi7mgNF97cksMFGA21xqS-vd1RrL_CU8iRYD0tg/edit?usp=sharing"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8" name="Google Shape;148;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1ba6316604d_0_16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1400"/>
              <a:buNone/>
            </a:pPr>
            <a:r>
              <a:rPr lang="en-US"/>
              <a:t>JC - these quotes came directly from your applications to the advisory group. It was amazing to see your passion and deep understanding of some of the barriers we will face in this implementation. I see a lot of commonality among these quotes and what you’ve captured in the jamboard during your small group time.</a:t>
            </a:r>
            <a:endParaRPr/>
          </a:p>
        </p:txBody>
      </p:sp>
      <p:sp>
        <p:nvSpPr>
          <p:cNvPr id="207" name="Google Shape;207;g1ba6316604d_0_16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g1a3430342e1_0_1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JC</a:t>
            </a:r>
            <a:endParaRPr/>
          </a:p>
        </p:txBody>
      </p:sp>
      <p:sp>
        <p:nvSpPr>
          <p:cNvPr id="215" name="Google Shape;215;g1a3430342e1_0_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g1a3430342e1_0_36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JC</a:t>
            </a:r>
            <a:endParaRPr/>
          </a:p>
        </p:txBody>
      </p:sp>
      <p:sp>
        <p:nvSpPr>
          <p:cNvPr id="244" name="Google Shape;244;g1a3430342e1_0_36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1a3430342e1_0_37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JC</a:t>
            </a:r>
            <a:endParaRPr/>
          </a:p>
        </p:txBody>
      </p:sp>
      <p:sp>
        <p:nvSpPr>
          <p:cNvPr id="249" name="Google Shape;249;g1a3430342e1_0_37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g1a3430342e1_0_37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JC</a:t>
            </a:r>
            <a:endParaRPr/>
          </a:p>
        </p:txBody>
      </p:sp>
      <p:sp>
        <p:nvSpPr>
          <p:cNvPr id="256" name="Google Shape;256;g1a3430342e1_0_37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p2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JC</a:t>
            </a:r>
            <a:endParaRPr/>
          </a:p>
        </p:txBody>
      </p:sp>
      <p:sp>
        <p:nvSpPr>
          <p:cNvPr id="281" name="Google Shape;281;p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Google Shape;304;p3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JC</a:t>
            </a:r>
            <a:endParaRPr/>
          </a:p>
        </p:txBody>
      </p:sp>
      <p:sp>
        <p:nvSpPr>
          <p:cNvPr id="305" name="Google Shape;305;p3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7"/>
        <p:cNvGrpSpPr/>
        <p:nvPr/>
      </p:nvGrpSpPr>
      <p:grpSpPr>
        <a:xfrm>
          <a:off x="0" y="0"/>
          <a:ext cx="0" cy="0"/>
          <a:chOff x="0" y="0"/>
          <a:chExt cx="0" cy="0"/>
        </a:xfrm>
      </p:grpSpPr>
      <p:sp>
        <p:nvSpPr>
          <p:cNvPr id="368" name="Google Shape;368;p3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JC</a:t>
            </a:r>
            <a:endParaRPr/>
          </a:p>
        </p:txBody>
      </p:sp>
      <p:sp>
        <p:nvSpPr>
          <p:cNvPr id="369" name="Google Shape;369;p3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2"/>
        <p:cNvGrpSpPr/>
        <p:nvPr/>
      </p:nvGrpSpPr>
      <p:grpSpPr>
        <a:xfrm>
          <a:off x="0" y="0"/>
          <a:ext cx="0" cy="0"/>
          <a:chOff x="0" y="0"/>
          <a:chExt cx="0" cy="0"/>
        </a:xfrm>
      </p:grpSpPr>
      <p:sp>
        <p:nvSpPr>
          <p:cNvPr id="373" name="Google Shape;373;p3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74" name="Google Shape;374;p3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JC</a:t>
            </a:r>
            <a:endParaRPr/>
          </a:p>
        </p:txBody>
      </p:sp>
      <p:sp>
        <p:nvSpPr>
          <p:cNvPr id="375" name="Google Shape;375;p3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Google Shape;381;p3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JC</a:t>
            </a:r>
            <a:endParaRPr/>
          </a:p>
        </p:txBody>
      </p:sp>
      <p:sp>
        <p:nvSpPr>
          <p:cNvPr id="382" name="Google Shape;382;p3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dirty="0"/>
              <a:t> JC</a:t>
            </a:r>
            <a:endParaRPr dirty="0"/>
          </a:p>
        </p:txBody>
      </p:sp>
      <p:sp>
        <p:nvSpPr>
          <p:cNvPr id="154" name="Google Shape;154;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p:cNvGrpSpPr/>
        <p:nvPr/>
      </p:nvGrpSpPr>
      <p:grpSpPr>
        <a:xfrm>
          <a:off x="0" y="0"/>
          <a:ext cx="0" cy="0"/>
          <a:chOff x="0" y="0"/>
          <a:chExt cx="0" cy="0"/>
        </a:xfrm>
      </p:grpSpPr>
      <p:sp>
        <p:nvSpPr>
          <p:cNvPr id="388" name="Google Shape;388;p3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JC</a:t>
            </a:r>
            <a:endParaRPr/>
          </a:p>
        </p:txBody>
      </p:sp>
      <p:sp>
        <p:nvSpPr>
          <p:cNvPr id="389" name="Google Shape;389;p3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4"/>
        <p:cNvGrpSpPr/>
        <p:nvPr/>
      </p:nvGrpSpPr>
      <p:grpSpPr>
        <a:xfrm>
          <a:off x="0" y="0"/>
          <a:ext cx="0" cy="0"/>
          <a:chOff x="0" y="0"/>
          <a:chExt cx="0" cy="0"/>
        </a:xfrm>
      </p:grpSpPr>
      <p:sp>
        <p:nvSpPr>
          <p:cNvPr id="395" name="Google Shape;395;g1a3430342e1_0_53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JC</a:t>
            </a:r>
            <a:endParaRPr/>
          </a:p>
        </p:txBody>
      </p:sp>
      <p:sp>
        <p:nvSpPr>
          <p:cNvPr id="396" name="Google Shape;396;g1a3430342e1_0_53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4742903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7"/>
        <p:cNvGrpSpPr/>
        <p:nvPr/>
      </p:nvGrpSpPr>
      <p:grpSpPr>
        <a:xfrm>
          <a:off x="0" y="0"/>
          <a:ext cx="0" cy="0"/>
          <a:chOff x="0" y="0"/>
          <a:chExt cx="0" cy="0"/>
        </a:xfrm>
      </p:grpSpPr>
      <p:sp>
        <p:nvSpPr>
          <p:cNvPr id="418" name="Google Shape;418;g1a8b5dd2f66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JB</a:t>
            </a:r>
            <a:endParaRPr/>
          </a:p>
        </p:txBody>
      </p:sp>
      <p:sp>
        <p:nvSpPr>
          <p:cNvPr id="419" name="Google Shape;419;g1a8b5dd2f66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4"/>
        <p:cNvGrpSpPr/>
        <p:nvPr/>
      </p:nvGrpSpPr>
      <p:grpSpPr>
        <a:xfrm>
          <a:off x="0" y="0"/>
          <a:ext cx="0" cy="0"/>
          <a:chOff x="0" y="0"/>
          <a:chExt cx="0" cy="0"/>
        </a:xfrm>
      </p:grpSpPr>
      <p:sp>
        <p:nvSpPr>
          <p:cNvPr id="425" name="Google Shape;425;p4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26" name="Google Shape;426;p4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4"/>
        <p:cNvGrpSpPr/>
        <p:nvPr/>
      </p:nvGrpSpPr>
      <p:grpSpPr>
        <a:xfrm>
          <a:off x="0" y="0"/>
          <a:ext cx="0" cy="0"/>
          <a:chOff x="0" y="0"/>
          <a:chExt cx="0" cy="0"/>
        </a:xfrm>
      </p:grpSpPr>
      <p:sp>
        <p:nvSpPr>
          <p:cNvPr id="425" name="Google Shape;425;p4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26" name="Google Shape;426;p4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0442269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6"/>
        <p:cNvGrpSpPr/>
        <p:nvPr/>
      </p:nvGrpSpPr>
      <p:grpSpPr>
        <a:xfrm>
          <a:off x="0" y="0"/>
          <a:ext cx="0" cy="0"/>
          <a:chOff x="0" y="0"/>
          <a:chExt cx="0" cy="0"/>
        </a:xfrm>
      </p:grpSpPr>
      <p:sp>
        <p:nvSpPr>
          <p:cNvPr id="437" name="Google Shape;437;g1ba6316604d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38" name="Google Shape;438;g1ba6316604d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dirty="0"/>
              <a:t>JC (unless there’s time to ask KBB)</a:t>
            </a:r>
            <a:endParaRPr dirty="0"/>
          </a:p>
        </p:txBody>
      </p:sp>
      <p:sp>
        <p:nvSpPr>
          <p:cNvPr id="439" name="Google Shape;439;g1ba6316604d_0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26</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4"/>
        <p:cNvGrpSpPr/>
        <p:nvPr/>
      </p:nvGrpSpPr>
      <p:grpSpPr>
        <a:xfrm>
          <a:off x="0" y="0"/>
          <a:ext cx="0" cy="0"/>
          <a:chOff x="0" y="0"/>
          <a:chExt cx="0" cy="0"/>
        </a:xfrm>
      </p:grpSpPr>
      <p:sp>
        <p:nvSpPr>
          <p:cNvPr id="445" name="Google Shape;445;g1ba6316604d_0_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46" name="Google Shape;446;g1ba6316604d_0_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JC (unless there’s time to ask KBB)</a:t>
            </a:r>
          </a:p>
          <a:p>
            <a:pPr marL="0" lvl="0" indent="0" algn="l" rtl="0">
              <a:lnSpc>
                <a:spcPct val="100000"/>
              </a:lnSpc>
              <a:spcBef>
                <a:spcPts val="0"/>
              </a:spcBef>
              <a:spcAft>
                <a:spcPts val="0"/>
              </a:spcAft>
              <a:buSzPts val="1400"/>
              <a:buNone/>
            </a:pPr>
            <a:endParaRPr dirty="0"/>
          </a:p>
        </p:txBody>
      </p:sp>
      <p:sp>
        <p:nvSpPr>
          <p:cNvPr id="447" name="Google Shape;447;g1ba6316604d_0_7: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27</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2"/>
        <p:cNvGrpSpPr/>
        <p:nvPr/>
      </p:nvGrpSpPr>
      <p:grpSpPr>
        <a:xfrm>
          <a:off x="0" y="0"/>
          <a:ext cx="0" cy="0"/>
          <a:chOff x="0" y="0"/>
          <a:chExt cx="0" cy="0"/>
        </a:xfrm>
      </p:grpSpPr>
      <p:sp>
        <p:nvSpPr>
          <p:cNvPr id="453" name="Google Shape;453;g1ba6316604d_0_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54" name="Google Shape;454;g1ba6316604d_0_1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JC (unless there’s time to ask KBB)</a:t>
            </a:r>
          </a:p>
          <a:p>
            <a:pPr marL="0" lvl="0" indent="0" algn="l" rtl="0">
              <a:lnSpc>
                <a:spcPct val="100000"/>
              </a:lnSpc>
              <a:spcBef>
                <a:spcPts val="0"/>
              </a:spcBef>
              <a:spcAft>
                <a:spcPts val="0"/>
              </a:spcAft>
              <a:buSzPts val="1400"/>
              <a:buNone/>
            </a:pPr>
            <a:endParaRPr dirty="0"/>
          </a:p>
        </p:txBody>
      </p:sp>
      <p:sp>
        <p:nvSpPr>
          <p:cNvPr id="455" name="Google Shape;455;g1ba6316604d_0_14: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28</a:t>
            </a:fld>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lvl="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JC (unless there’s time to ask JN/CK)</a:t>
            </a:r>
          </a:p>
          <a:p>
            <a:endParaRPr lang="en-US"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29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0922392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0"/>
        <p:cNvGrpSpPr/>
        <p:nvPr/>
      </p:nvGrpSpPr>
      <p:grpSpPr>
        <a:xfrm>
          <a:off x="0" y="0"/>
          <a:ext cx="0" cy="0"/>
          <a:chOff x="0" y="0"/>
          <a:chExt cx="0" cy="0"/>
        </a:xfrm>
      </p:grpSpPr>
      <p:sp>
        <p:nvSpPr>
          <p:cNvPr id="461" name="Google Shape;461;g1a3430342e1_0_69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dirty="0"/>
              <a:t>JC</a:t>
            </a:r>
            <a:endParaRPr dirty="0"/>
          </a:p>
        </p:txBody>
      </p:sp>
      <p:sp>
        <p:nvSpPr>
          <p:cNvPr id="462" name="Google Shape;462;g1a3430342e1_0_69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1a3430342e1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KL</a:t>
            </a:r>
            <a:endParaRPr/>
          </a:p>
        </p:txBody>
      </p:sp>
      <p:sp>
        <p:nvSpPr>
          <p:cNvPr id="161" name="Google Shape;161;g1a3430342e1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4"/>
        <p:cNvGrpSpPr/>
        <p:nvPr/>
      </p:nvGrpSpPr>
      <p:grpSpPr>
        <a:xfrm>
          <a:off x="0" y="0"/>
          <a:ext cx="0" cy="0"/>
          <a:chOff x="0" y="0"/>
          <a:chExt cx="0" cy="0"/>
        </a:xfrm>
      </p:grpSpPr>
      <p:sp>
        <p:nvSpPr>
          <p:cNvPr id="475" name="Google Shape;475;g1a3430342e1_0_84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76" name="Google Shape;476;g1a3430342e1_0_84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0"/>
        <p:cNvGrpSpPr/>
        <p:nvPr/>
      </p:nvGrpSpPr>
      <p:grpSpPr>
        <a:xfrm>
          <a:off x="0" y="0"/>
          <a:ext cx="0" cy="0"/>
          <a:chOff x="0" y="0"/>
          <a:chExt cx="0" cy="0"/>
        </a:xfrm>
      </p:grpSpPr>
      <p:sp>
        <p:nvSpPr>
          <p:cNvPr id="481" name="Google Shape;481;g1a3430342e1_0_849: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JC </a:t>
            </a:r>
            <a:endParaRPr/>
          </a:p>
          <a:p>
            <a:pPr marL="0" lvl="0" indent="0" algn="l" rtl="0">
              <a:lnSpc>
                <a:spcPct val="100000"/>
              </a:lnSpc>
              <a:spcBef>
                <a:spcPts val="0"/>
              </a:spcBef>
              <a:spcAft>
                <a:spcPts val="0"/>
              </a:spcAft>
              <a:buSzPts val="1400"/>
              <a:buNone/>
            </a:pPr>
            <a:r>
              <a:rPr lang="en-US"/>
              <a:t>Link to exit survey: </a:t>
            </a:r>
            <a:r>
              <a:rPr lang="en-US" sz="1100" u="sng">
                <a:solidFill>
                  <a:srgbClr val="1155CC"/>
                </a:solidFill>
                <a:highlight>
                  <a:srgbClr val="FFFFFF"/>
                </a:highlight>
                <a:latin typeface="Arial"/>
                <a:ea typeface="Arial"/>
                <a:cs typeface="Arial"/>
                <a:sym typeface="Arial"/>
                <a:hlinkClick r:id="rId3">
                  <a:extLst>
                    <a:ext uri="{A12FA001-AC4F-418D-AE19-62706E023703}">
                      <ahyp:hlinkClr xmlns:ahyp="http://schemas.microsoft.com/office/drawing/2018/hyperlinkcolor" val="tx"/>
                    </a:ext>
                  </a:extLst>
                </a:hlinkClick>
              </a:rPr>
              <a:t>https://docs.google.com/forms/d/e/1FAIpQLSdYgqo0h3xqmJGMjE9L72IyG5DWT-n5OeNQj4nU1fl2lLnwcg/viewform?usp=sf_link</a:t>
            </a:r>
            <a:endParaRPr/>
          </a:p>
        </p:txBody>
      </p:sp>
      <p:sp>
        <p:nvSpPr>
          <p:cNvPr id="482" name="Google Shape;482;g1a3430342e1_0_84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1a3430342e1_0_85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KL</a:t>
            </a:r>
            <a:endParaRPr/>
          </a:p>
        </p:txBody>
      </p:sp>
      <p:sp>
        <p:nvSpPr>
          <p:cNvPr id="168" name="Google Shape;168;g1a3430342e1_0_85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1a3430342e1_0_32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KL</a:t>
            </a:r>
            <a:endParaRPr/>
          </a:p>
        </p:txBody>
      </p:sp>
      <p:sp>
        <p:nvSpPr>
          <p:cNvPr id="175" name="Google Shape;175;g1a3430342e1_0_3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1a3430342e1_0_319: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2" name="Google Shape;182;g1a3430342e1_0_3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1a3430342e1_0_329: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KL</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US"/>
              <a:t>Link to jamboard in the chat: </a:t>
            </a:r>
            <a:r>
              <a:rPr lang="en-US" u="sng">
                <a:solidFill>
                  <a:schemeClr val="hlink"/>
                </a:solidFill>
                <a:hlinkClick r:id="rId3"/>
              </a:rPr>
              <a:t>https://jamboard.google.com/d/1-1rnYi7mgNF97cksMFGA21xqS-vd1RrL_CU8iRYD0tg/edit?usp=sharing</a:t>
            </a:r>
            <a:endParaRPr/>
          </a:p>
          <a:p>
            <a:pPr marL="0" lvl="0" indent="0" algn="l" rtl="0">
              <a:lnSpc>
                <a:spcPct val="100000"/>
              </a:lnSpc>
              <a:spcBef>
                <a:spcPts val="0"/>
              </a:spcBef>
              <a:spcAft>
                <a:spcPts val="0"/>
              </a:spcAft>
              <a:buSzPts val="1400"/>
              <a:buNone/>
            </a:pPr>
            <a:endParaRPr/>
          </a:p>
        </p:txBody>
      </p:sp>
      <p:sp>
        <p:nvSpPr>
          <p:cNvPr id="187" name="Google Shape;187;g1a3430342e1_0_32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g1a3430342e1_0_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JC</a:t>
            </a:r>
            <a:endParaRPr/>
          </a:p>
        </p:txBody>
      </p:sp>
      <p:sp>
        <p:nvSpPr>
          <p:cNvPr id="194" name="Google Shape;194;g1a3430342e1_0_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g1ba6316604d_0_15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400"/>
              <a:buFont typeface="Arial"/>
              <a:buNone/>
            </a:pPr>
            <a:r>
              <a:rPr lang="en-US" dirty="0"/>
              <a:t>JC - these quotes came directly from your applications to the advisory group. It was amazing to see your passion and deep understanding of some of the barriers we will face in this implementation. I see a lot of commonality among these quotes and what you’ve captured in the </a:t>
            </a:r>
            <a:r>
              <a:rPr lang="en-US" dirty="0" err="1"/>
              <a:t>jamboard</a:t>
            </a:r>
            <a:r>
              <a:rPr lang="en-US" dirty="0"/>
              <a:t> during your small group time.</a:t>
            </a:r>
            <a:endParaRPr dirty="0"/>
          </a:p>
        </p:txBody>
      </p:sp>
      <p:sp>
        <p:nvSpPr>
          <p:cNvPr id="199" name="Google Shape;199;g1ba6316604d_0_15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1_Title Slide" type="title">
  <p:cSld name="TITLE">
    <p:bg>
      <p:bgPr>
        <a:gradFill>
          <a:gsLst>
            <a:gs pos="0">
              <a:srgbClr val="3E588E"/>
            </a:gs>
            <a:gs pos="50000">
              <a:srgbClr val="1D417D"/>
            </a:gs>
            <a:gs pos="100000">
              <a:srgbClr val="003064"/>
            </a:gs>
          </a:gsLst>
          <a:lin ang="5400000" scaled="0"/>
        </a:gradFill>
        <a:effectLst/>
      </p:bgPr>
    </p:bg>
    <p:spTree>
      <p:nvGrpSpPr>
        <p:cNvPr id="1" name="Shape 15"/>
        <p:cNvGrpSpPr/>
        <p:nvPr/>
      </p:nvGrpSpPr>
      <p:grpSpPr>
        <a:xfrm>
          <a:off x="0" y="0"/>
          <a:ext cx="0" cy="0"/>
          <a:chOff x="0" y="0"/>
          <a:chExt cx="0" cy="0"/>
        </a:xfrm>
      </p:grpSpPr>
      <p:sp>
        <p:nvSpPr>
          <p:cNvPr id="16" name="Google Shape;16;p45"/>
          <p:cNvSpPr txBox="1">
            <a:spLocks noGrp="1"/>
          </p:cNvSpPr>
          <p:nvPr>
            <p:ph type="ctrTitle"/>
          </p:nvPr>
        </p:nvSpPr>
        <p:spPr>
          <a:xfrm>
            <a:off x="838200" y="1130909"/>
            <a:ext cx="5254951" cy="2387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45"/>
          <p:cNvSpPr txBox="1">
            <a:spLocks noGrp="1"/>
          </p:cNvSpPr>
          <p:nvPr>
            <p:ph type="subTitle" idx="1"/>
          </p:nvPr>
        </p:nvSpPr>
        <p:spPr>
          <a:xfrm>
            <a:off x="838200" y="3636221"/>
            <a:ext cx="5254951" cy="1655762"/>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SzPts val="2400"/>
              <a:buNone/>
              <a:defRPr sz="2400">
                <a:solidFill>
                  <a:schemeClr val="lt1"/>
                </a:solidFill>
              </a:defRPr>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18" name="Google Shape;18;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21" name="Google Shape;21;p45" descr="VDOE Logo"/>
          <p:cNvSpPr/>
          <p:nvPr/>
        </p:nvSpPr>
        <p:spPr>
          <a:xfrm>
            <a:off x="2020701" y="919537"/>
            <a:ext cx="10893915" cy="5938463"/>
          </a:xfrm>
          <a:prstGeom prst="rect">
            <a:avLst/>
          </a:prstGeom>
          <a:blipFill rotWithShape="1">
            <a:blip r:embed="rId2">
              <a:alphaModFix amt="6000"/>
            </a:blip>
            <a:stretch>
              <a:fillRect/>
            </a:stretch>
          </a:blip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2" name="Google Shape;22;p45"/>
          <p:cNvSpPr txBox="1"/>
          <p:nvPr/>
        </p:nvSpPr>
        <p:spPr>
          <a:xfrm>
            <a:off x="2178121" y="5751826"/>
            <a:ext cx="9513869" cy="69249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3900"/>
              <a:buFont typeface="Arial"/>
              <a:buNone/>
            </a:pPr>
            <a:r>
              <a:rPr lang="en-US" sz="3900" b="1" i="0" u="none" strike="noStrike" cap="none">
                <a:solidFill>
                  <a:schemeClr val="lt1"/>
                </a:solidFill>
                <a:latin typeface="Trebuchet MS"/>
                <a:ea typeface="Trebuchet MS"/>
                <a:cs typeface="Trebuchet MS"/>
                <a:sym typeface="Trebuchet MS"/>
              </a:rPr>
              <a:t>VIRGINIA DEPARTMENT OF EDUCATION</a:t>
            </a: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90"/>
        <p:cNvGrpSpPr/>
        <p:nvPr/>
      </p:nvGrpSpPr>
      <p:grpSpPr>
        <a:xfrm>
          <a:off x="0" y="0"/>
          <a:ext cx="0" cy="0"/>
          <a:chOff x="0" y="0"/>
          <a:chExt cx="0" cy="0"/>
        </a:xfrm>
      </p:grpSpPr>
      <p:sp>
        <p:nvSpPr>
          <p:cNvPr id="91" name="Google Shape;91;p52"/>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Georgia"/>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2" name="Google Shape;92;p52"/>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2400"/>
              <a:buNone/>
              <a:defRPr sz="2400">
                <a:solidFill>
                  <a:schemeClr val="accent3"/>
                </a:solidFill>
              </a:defRPr>
            </a:lvl1pPr>
            <a:lvl2pPr marL="914400" lvl="1" indent="-228600" algn="l">
              <a:lnSpc>
                <a:spcPct val="90000"/>
              </a:lnSpc>
              <a:spcBef>
                <a:spcPts val="500"/>
              </a:spcBef>
              <a:spcAft>
                <a:spcPts val="0"/>
              </a:spcAft>
              <a:buSzPts val="2000"/>
              <a:buNone/>
              <a:defRPr sz="2000">
                <a:solidFill>
                  <a:srgbClr val="888FA3"/>
                </a:solidFill>
              </a:defRPr>
            </a:lvl2pPr>
            <a:lvl3pPr marL="1371600" lvl="2" indent="-228600" algn="l">
              <a:lnSpc>
                <a:spcPct val="90000"/>
              </a:lnSpc>
              <a:spcBef>
                <a:spcPts val="500"/>
              </a:spcBef>
              <a:spcAft>
                <a:spcPts val="0"/>
              </a:spcAft>
              <a:buSzPts val="1170"/>
              <a:buNone/>
              <a:defRPr sz="1800">
                <a:solidFill>
                  <a:srgbClr val="888FA3"/>
                </a:solidFill>
              </a:defRPr>
            </a:lvl3pPr>
            <a:lvl4pPr marL="1828800" lvl="3" indent="-228600" algn="l">
              <a:lnSpc>
                <a:spcPct val="90000"/>
              </a:lnSpc>
              <a:spcBef>
                <a:spcPts val="500"/>
              </a:spcBef>
              <a:spcAft>
                <a:spcPts val="0"/>
              </a:spcAft>
              <a:buSzPts val="1600"/>
              <a:buNone/>
              <a:defRPr sz="1600">
                <a:solidFill>
                  <a:srgbClr val="888FA3"/>
                </a:solidFill>
              </a:defRPr>
            </a:lvl4pPr>
            <a:lvl5pPr marL="2286000" lvl="4" indent="-228600" algn="l">
              <a:lnSpc>
                <a:spcPct val="90000"/>
              </a:lnSpc>
              <a:spcBef>
                <a:spcPts val="500"/>
              </a:spcBef>
              <a:spcAft>
                <a:spcPts val="0"/>
              </a:spcAft>
              <a:buSzPts val="1600"/>
              <a:buNone/>
              <a:defRPr sz="1600">
                <a:solidFill>
                  <a:srgbClr val="888FA3"/>
                </a:solidFill>
              </a:defRPr>
            </a:lvl5pPr>
            <a:lvl6pPr marL="2743200" lvl="5" indent="-228600" algn="l">
              <a:lnSpc>
                <a:spcPct val="90000"/>
              </a:lnSpc>
              <a:spcBef>
                <a:spcPts val="500"/>
              </a:spcBef>
              <a:spcAft>
                <a:spcPts val="0"/>
              </a:spcAft>
              <a:buClr>
                <a:srgbClr val="888FA3"/>
              </a:buClr>
              <a:buSzPts val="1600"/>
              <a:buNone/>
              <a:defRPr sz="1600">
                <a:solidFill>
                  <a:srgbClr val="888FA3"/>
                </a:solidFill>
              </a:defRPr>
            </a:lvl6pPr>
            <a:lvl7pPr marL="3200400" lvl="6" indent="-228600" algn="l">
              <a:lnSpc>
                <a:spcPct val="90000"/>
              </a:lnSpc>
              <a:spcBef>
                <a:spcPts val="500"/>
              </a:spcBef>
              <a:spcAft>
                <a:spcPts val="0"/>
              </a:spcAft>
              <a:buClr>
                <a:srgbClr val="888FA3"/>
              </a:buClr>
              <a:buSzPts val="1600"/>
              <a:buNone/>
              <a:defRPr sz="1600">
                <a:solidFill>
                  <a:srgbClr val="888FA3"/>
                </a:solidFill>
              </a:defRPr>
            </a:lvl7pPr>
            <a:lvl8pPr marL="3657600" lvl="7" indent="-228600" algn="l">
              <a:lnSpc>
                <a:spcPct val="90000"/>
              </a:lnSpc>
              <a:spcBef>
                <a:spcPts val="500"/>
              </a:spcBef>
              <a:spcAft>
                <a:spcPts val="0"/>
              </a:spcAft>
              <a:buClr>
                <a:srgbClr val="888FA3"/>
              </a:buClr>
              <a:buSzPts val="1600"/>
              <a:buNone/>
              <a:defRPr sz="1600">
                <a:solidFill>
                  <a:srgbClr val="888FA3"/>
                </a:solidFill>
              </a:defRPr>
            </a:lvl8pPr>
            <a:lvl9pPr marL="4114800" lvl="8" indent="-228600" algn="l">
              <a:lnSpc>
                <a:spcPct val="90000"/>
              </a:lnSpc>
              <a:spcBef>
                <a:spcPts val="500"/>
              </a:spcBef>
              <a:spcAft>
                <a:spcPts val="0"/>
              </a:spcAft>
              <a:buClr>
                <a:srgbClr val="888FA3"/>
              </a:buClr>
              <a:buSzPts val="1600"/>
              <a:buNone/>
              <a:defRPr sz="1600">
                <a:solidFill>
                  <a:srgbClr val="888FA3"/>
                </a:solidFill>
              </a:defRPr>
            </a:lvl9pPr>
          </a:lstStyle>
          <a:p>
            <a:endParaRPr/>
          </a:p>
        </p:txBody>
      </p:sp>
      <p:sp>
        <p:nvSpPr>
          <p:cNvPr id="93" name="Google Shape;93;p5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4" name="Google Shape;94;p5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5" name="Google Shape;95;p5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96"/>
        <p:cNvGrpSpPr/>
        <p:nvPr/>
      </p:nvGrpSpPr>
      <p:grpSpPr>
        <a:xfrm>
          <a:off x="0" y="0"/>
          <a:ext cx="0" cy="0"/>
          <a:chOff x="0" y="0"/>
          <a:chExt cx="0" cy="0"/>
        </a:xfrm>
      </p:grpSpPr>
      <p:sp>
        <p:nvSpPr>
          <p:cNvPr id="97" name="Google Shape;97;p55"/>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8" name="Google Shape;98;p55"/>
          <p:cNvSpPr txBox="1">
            <a:spLocks noGrp="1"/>
          </p:cNvSpPr>
          <p:nvPr>
            <p:ph type="body" idx="1"/>
          </p:nvPr>
        </p:nvSpPr>
        <p:spPr>
          <a:xfrm>
            <a:off x="839788" y="1525199"/>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99" name="Google Shape;99;p55"/>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0" name="Google Shape;100;p55"/>
          <p:cNvSpPr txBox="1">
            <a:spLocks noGrp="1"/>
          </p:cNvSpPr>
          <p:nvPr>
            <p:ph type="body" idx="3"/>
          </p:nvPr>
        </p:nvSpPr>
        <p:spPr>
          <a:xfrm>
            <a:off x="6172200" y="1525199"/>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01" name="Google Shape;101;p55"/>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2" name="Google Shape;102;p5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3" name="Google Shape;103;p5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4" name="Google Shape;104;p5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_Comparison">
  <p:cSld name="1_Comparison">
    <p:spTree>
      <p:nvGrpSpPr>
        <p:cNvPr id="1" name="Shape 105"/>
        <p:cNvGrpSpPr/>
        <p:nvPr/>
      </p:nvGrpSpPr>
      <p:grpSpPr>
        <a:xfrm>
          <a:off x="0" y="0"/>
          <a:ext cx="0" cy="0"/>
          <a:chOff x="0" y="0"/>
          <a:chExt cx="0" cy="0"/>
        </a:xfrm>
      </p:grpSpPr>
      <p:sp>
        <p:nvSpPr>
          <p:cNvPr id="106" name="Google Shape;106;p56"/>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7" name="Google Shape;107;p56"/>
          <p:cNvSpPr txBox="1">
            <a:spLocks noGrp="1"/>
          </p:cNvSpPr>
          <p:nvPr>
            <p:ph type="body" idx="1"/>
          </p:nvPr>
        </p:nvSpPr>
        <p:spPr>
          <a:xfrm>
            <a:off x="839788" y="1525199"/>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08" name="Google Shape;108;p5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9" name="Google Shape;109;p56"/>
          <p:cNvSpPr txBox="1">
            <a:spLocks noGrp="1"/>
          </p:cNvSpPr>
          <p:nvPr>
            <p:ph type="body" idx="3"/>
          </p:nvPr>
        </p:nvSpPr>
        <p:spPr>
          <a:xfrm>
            <a:off x="6172200" y="1525199"/>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10" name="Google Shape;110;p5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1" name="Google Shape;111;p5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2" name="Google Shape;112;p5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3" name="Google Shape;113;p5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114"/>
        <p:cNvGrpSpPr/>
        <p:nvPr/>
      </p:nvGrpSpPr>
      <p:grpSpPr>
        <a:xfrm>
          <a:off x="0" y="0"/>
          <a:ext cx="0" cy="0"/>
          <a:chOff x="0" y="0"/>
          <a:chExt cx="0" cy="0"/>
        </a:xfrm>
      </p:grpSpPr>
      <p:sp>
        <p:nvSpPr>
          <p:cNvPr id="115" name="Google Shape;115;p57"/>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6" name="Google Shape;116;p5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7" name="Google Shape;117;p5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8" name="Google Shape;118;p5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19"/>
        <p:cNvGrpSpPr/>
        <p:nvPr/>
      </p:nvGrpSpPr>
      <p:grpSpPr>
        <a:xfrm>
          <a:off x="0" y="0"/>
          <a:ext cx="0" cy="0"/>
          <a:chOff x="0" y="0"/>
          <a:chExt cx="0" cy="0"/>
        </a:xfrm>
      </p:grpSpPr>
      <p:sp>
        <p:nvSpPr>
          <p:cNvPr id="120" name="Google Shape;120;p5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1" name="Google Shape;121;p5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2" name="Google Shape;122;p5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23"/>
        <p:cNvGrpSpPr/>
        <p:nvPr/>
      </p:nvGrpSpPr>
      <p:grpSpPr>
        <a:xfrm>
          <a:off x="0" y="0"/>
          <a:ext cx="0" cy="0"/>
          <a:chOff x="0" y="0"/>
          <a:chExt cx="0" cy="0"/>
        </a:xfrm>
      </p:grpSpPr>
      <p:sp>
        <p:nvSpPr>
          <p:cNvPr id="124" name="Google Shape;124;p5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5" name="Google Shape;125;p5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SzPts val="3200"/>
              <a:buChar char="•"/>
              <a:defRPr sz="3200"/>
            </a:lvl1pPr>
            <a:lvl2pPr marL="914400" lvl="1" indent="-406400" algn="l">
              <a:lnSpc>
                <a:spcPct val="90000"/>
              </a:lnSpc>
              <a:spcBef>
                <a:spcPts val="500"/>
              </a:spcBef>
              <a:spcAft>
                <a:spcPts val="0"/>
              </a:spcAft>
              <a:buSzPts val="2800"/>
              <a:buChar char="-"/>
              <a:defRPr sz="2800"/>
            </a:lvl2pPr>
            <a:lvl3pPr marL="1371600" lvl="2" indent="-327660" algn="l">
              <a:lnSpc>
                <a:spcPct val="90000"/>
              </a:lnSpc>
              <a:spcBef>
                <a:spcPts val="500"/>
              </a:spcBef>
              <a:spcAft>
                <a:spcPts val="0"/>
              </a:spcAft>
              <a:buSzPts val="1560"/>
              <a:buChar char="o"/>
              <a:defRPr sz="2400"/>
            </a:lvl3pPr>
            <a:lvl4pPr marL="1828800" lvl="3" indent="-355600" algn="l">
              <a:lnSpc>
                <a:spcPct val="90000"/>
              </a:lnSpc>
              <a:spcBef>
                <a:spcPts val="500"/>
              </a:spcBef>
              <a:spcAft>
                <a:spcPts val="0"/>
              </a:spcAft>
              <a:buSzPts val="2000"/>
              <a:buChar char="•"/>
              <a:defRPr sz="2000"/>
            </a:lvl4pPr>
            <a:lvl5pPr marL="2286000" lvl="4" indent="-355600" algn="l">
              <a:lnSpc>
                <a:spcPct val="90000"/>
              </a:lnSpc>
              <a:spcBef>
                <a:spcPts val="500"/>
              </a:spcBef>
              <a:spcAft>
                <a:spcPts val="0"/>
              </a:spcAft>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126" name="Google Shape;126;p5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27" name="Google Shape;127;p5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8" name="Google Shape;128;p5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9" name="Google Shape;129;p5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30"/>
        <p:cNvGrpSpPr/>
        <p:nvPr/>
      </p:nvGrpSpPr>
      <p:grpSpPr>
        <a:xfrm>
          <a:off x="0" y="0"/>
          <a:ext cx="0" cy="0"/>
          <a:chOff x="0" y="0"/>
          <a:chExt cx="0" cy="0"/>
        </a:xfrm>
      </p:grpSpPr>
      <p:sp>
        <p:nvSpPr>
          <p:cNvPr id="131" name="Google Shape;131;p6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2" name="Google Shape;132;p60"/>
          <p:cNvSpPr>
            <a:spLocks noGrp="1"/>
          </p:cNvSpPr>
          <p:nvPr>
            <p:ph type="pic" idx="2"/>
          </p:nvPr>
        </p:nvSpPr>
        <p:spPr>
          <a:xfrm>
            <a:off x="5183188" y="987425"/>
            <a:ext cx="6172200" cy="4873625"/>
          </a:xfrm>
          <a:prstGeom prst="rect">
            <a:avLst/>
          </a:prstGeom>
          <a:noFill/>
          <a:ln>
            <a:noFill/>
          </a:ln>
        </p:spPr>
      </p:sp>
      <p:sp>
        <p:nvSpPr>
          <p:cNvPr id="133" name="Google Shape;133;p6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34" name="Google Shape;134;p6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5" name="Google Shape;135;p6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6" name="Google Shape;136;p6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1_Picture with Caption">
  <p:cSld name="1_Picture with Caption">
    <p:spTree>
      <p:nvGrpSpPr>
        <p:cNvPr id="1" name="Shape 137"/>
        <p:cNvGrpSpPr/>
        <p:nvPr/>
      </p:nvGrpSpPr>
      <p:grpSpPr>
        <a:xfrm>
          <a:off x="0" y="0"/>
          <a:ext cx="0" cy="0"/>
          <a:chOff x="0" y="0"/>
          <a:chExt cx="0" cy="0"/>
        </a:xfrm>
      </p:grpSpPr>
      <p:sp>
        <p:nvSpPr>
          <p:cNvPr id="138" name="Google Shape;138;p6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9" name="Google Shape;139;p61"/>
          <p:cNvSpPr>
            <a:spLocks noGrp="1"/>
          </p:cNvSpPr>
          <p:nvPr>
            <p:ph type="pic" idx="2"/>
          </p:nvPr>
        </p:nvSpPr>
        <p:spPr>
          <a:xfrm>
            <a:off x="5183188" y="987425"/>
            <a:ext cx="6172200" cy="2259209"/>
          </a:xfrm>
          <a:prstGeom prst="rect">
            <a:avLst/>
          </a:prstGeom>
          <a:noFill/>
          <a:ln>
            <a:noFill/>
          </a:ln>
        </p:spPr>
      </p:sp>
      <p:sp>
        <p:nvSpPr>
          <p:cNvPr id="140" name="Google Shape;140;p6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41" name="Google Shape;141;p6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2" name="Google Shape;142;p6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3" name="Google Shape;143;p6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44" name="Google Shape;144;p61"/>
          <p:cNvSpPr>
            <a:spLocks noGrp="1"/>
          </p:cNvSpPr>
          <p:nvPr>
            <p:ph type="pic" idx="3"/>
          </p:nvPr>
        </p:nvSpPr>
        <p:spPr>
          <a:xfrm>
            <a:off x="5183188" y="3451509"/>
            <a:ext cx="2970212" cy="2259209"/>
          </a:xfrm>
          <a:prstGeom prst="rect">
            <a:avLst/>
          </a:prstGeom>
          <a:noFill/>
          <a:ln>
            <a:noFill/>
          </a:ln>
        </p:spPr>
      </p:sp>
      <p:sp>
        <p:nvSpPr>
          <p:cNvPr id="145" name="Google Shape;145;p61"/>
          <p:cNvSpPr>
            <a:spLocks noGrp="1"/>
          </p:cNvSpPr>
          <p:nvPr>
            <p:ph type="pic" idx="4"/>
          </p:nvPr>
        </p:nvSpPr>
        <p:spPr>
          <a:xfrm>
            <a:off x="8383588" y="3451508"/>
            <a:ext cx="2970212" cy="2259209"/>
          </a:xfrm>
          <a:prstGeom prst="rect">
            <a:avLst/>
          </a:prstGeom>
          <a:noFill/>
          <a:ln>
            <a:noFill/>
          </a:ln>
        </p:spPr>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9"/>
        <p:cNvGrpSpPr/>
        <p:nvPr/>
      </p:nvGrpSpPr>
      <p:grpSpPr>
        <a:xfrm>
          <a:off x="0" y="0"/>
          <a:ext cx="0" cy="0"/>
          <a:chOff x="0" y="0"/>
          <a:chExt cx="0" cy="0"/>
        </a:xfrm>
      </p:grpSpPr>
      <p:sp>
        <p:nvSpPr>
          <p:cNvPr id="30" name="Google Shape;30;p46"/>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4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4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4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34" name="Google Shape;34;p46"/>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Section Header" type="secHead">
  <p:cSld name="SECTION_HEADER">
    <p:bg>
      <p:bgPr>
        <a:gradFill>
          <a:gsLst>
            <a:gs pos="0">
              <a:schemeClr val="dk1"/>
            </a:gs>
            <a:gs pos="50000">
              <a:srgbClr val="1A4480"/>
            </a:gs>
            <a:gs pos="100000">
              <a:srgbClr val="3E5B91"/>
            </a:gs>
          </a:gsLst>
          <a:lin ang="16200000" scaled="0"/>
        </a:gradFill>
        <a:effectLst/>
      </p:bgPr>
    </p:bg>
    <p:spTree>
      <p:nvGrpSpPr>
        <p:cNvPr id="1" name="Shape 35"/>
        <p:cNvGrpSpPr/>
        <p:nvPr/>
      </p:nvGrpSpPr>
      <p:grpSpPr>
        <a:xfrm>
          <a:off x="0" y="0"/>
          <a:ext cx="0" cy="0"/>
          <a:chOff x="0" y="0"/>
          <a:chExt cx="0" cy="0"/>
        </a:xfrm>
      </p:grpSpPr>
      <p:sp>
        <p:nvSpPr>
          <p:cNvPr id="36" name="Google Shape;36;p47"/>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6000"/>
              <a:buFont typeface="Georgia"/>
              <a:buNone/>
              <a:defRPr sz="6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47"/>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2400"/>
              <a:buNone/>
              <a:defRPr sz="2400">
                <a:solidFill>
                  <a:schemeClr val="lt1"/>
                </a:solidFill>
              </a:defRPr>
            </a:lvl1pPr>
            <a:lvl2pPr marL="914400" lvl="1" indent="-228600" algn="l">
              <a:lnSpc>
                <a:spcPct val="90000"/>
              </a:lnSpc>
              <a:spcBef>
                <a:spcPts val="500"/>
              </a:spcBef>
              <a:spcAft>
                <a:spcPts val="0"/>
              </a:spcAft>
              <a:buSzPts val="2000"/>
              <a:buNone/>
              <a:defRPr sz="2000">
                <a:solidFill>
                  <a:srgbClr val="888FA3"/>
                </a:solidFill>
              </a:defRPr>
            </a:lvl2pPr>
            <a:lvl3pPr marL="1371600" lvl="2" indent="-228600" algn="l">
              <a:lnSpc>
                <a:spcPct val="90000"/>
              </a:lnSpc>
              <a:spcBef>
                <a:spcPts val="500"/>
              </a:spcBef>
              <a:spcAft>
                <a:spcPts val="0"/>
              </a:spcAft>
              <a:buSzPts val="1170"/>
              <a:buNone/>
              <a:defRPr sz="1800">
                <a:solidFill>
                  <a:srgbClr val="888FA3"/>
                </a:solidFill>
              </a:defRPr>
            </a:lvl3pPr>
            <a:lvl4pPr marL="1828800" lvl="3" indent="-228600" algn="l">
              <a:lnSpc>
                <a:spcPct val="90000"/>
              </a:lnSpc>
              <a:spcBef>
                <a:spcPts val="500"/>
              </a:spcBef>
              <a:spcAft>
                <a:spcPts val="0"/>
              </a:spcAft>
              <a:buSzPts val="1600"/>
              <a:buNone/>
              <a:defRPr sz="1600">
                <a:solidFill>
                  <a:srgbClr val="888FA3"/>
                </a:solidFill>
              </a:defRPr>
            </a:lvl4pPr>
            <a:lvl5pPr marL="2286000" lvl="4" indent="-228600" algn="l">
              <a:lnSpc>
                <a:spcPct val="90000"/>
              </a:lnSpc>
              <a:spcBef>
                <a:spcPts val="500"/>
              </a:spcBef>
              <a:spcAft>
                <a:spcPts val="0"/>
              </a:spcAft>
              <a:buSzPts val="1600"/>
              <a:buNone/>
              <a:defRPr sz="1600">
                <a:solidFill>
                  <a:srgbClr val="888FA3"/>
                </a:solidFill>
              </a:defRPr>
            </a:lvl5pPr>
            <a:lvl6pPr marL="2743200" lvl="5" indent="-228600" algn="l">
              <a:lnSpc>
                <a:spcPct val="90000"/>
              </a:lnSpc>
              <a:spcBef>
                <a:spcPts val="500"/>
              </a:spcBef>
              <a:spcAft>
                <a:spcPts val="0"/>
              </a:spcAft>
              <a:buClr>
                <a:srgbClr val="888FA3"/>
              </a:buClr>
              <a:buSzPts val="1600"/>
              <a:buNone/>
              <a:defRPr sz="1600">
                <a:solidFill>
                  <a:srgbClr val="888FA3"/>
                </a:solidFill>
              </a:defRPr>
            </a:lvl6pPr>
            <a:lvl7pPr marL="3200400" lvl="6" indent="-228600" algn="l">
              <a:lnSpc>
                <a:spcPct val="90000"/>
              </a:lnSpc>
              <a:spcBef>
                <a:spcPts val="500"/>
              </a:spcBef>
              <a:spcAft>
                <a:spcPts val="0"/>
              </a:spcAft>
              <a:buClr>
                <a:srgbClr val="888FA3"/>
              </a:buClr>
              <a:buSzPts val="1600"/>
              <a:buNone/>
              <a:defRPr sz="1600">
                <a:solidFill>
                  <a:srgbClr val="888FA3"/>
                </a:solidFill>
              </a:defRPr>
            </a:lvl7pPr>
            <a:lvl8pPr marL="3657600" lvl="7" indent="-228600" algn="l">
              <a:lnSpc>
                <a:spcPct val="90000"/>
              </a:lnSpc>
              <a:spcBef>
                <a:spcPts val="500"/>
              </a:spcBef>
              <a:spcAft>
                <a:spcPts val="0"/>
              </a:spcAft>
              <a:buClr>
                <a:srgbClr val="888FA3"/>
              </a:buClr>
              <a:buSzPts val="1600"/>
              <a:buNone/>
              <a:defRPr sz="1600">
                <a:solidFill>
                  <a:srgbClr val="888FA3"/>
                </a:solidFill>
              </a:defRPr>
            </a:lvl8pPr>
            <a:lvl9pPr marL="4114800" lvl="8" indent="-228600" algn="l">
              <a:lnSpc>
                <a:spcPct val="90000"/>
              </a:lnSpc>
              <a:spcBef>
                <a:spcPts val="500"/>
              </a:spcBef>
              <a:spcAft>
                <a:spcPts val="0"/>
              </a:spcAft>
              <a:buClr>
                <a:srgbClr val="888FA3"/>
              </a:buClr>
              <a:buSzPts val="1600"/>
              <a:buNone/>
              <a:defRPr sz="1600">
                <a:solidFill>
                  <a:srgbClr val="888FA3"/>
                </a:solidFill>
              </a:defRPr>
            </a:lvl9pPr>
          </a:lstStyle>
          <a:p>
            <a:endParaRPr/>
          </a:p>
        </p:txBody>
      </p:sp>
      <p:sp>
        <p:nvSpPr>
          <p:cNvPr id="38" name="Google Shape;38;p4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4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4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8"/>
        <p:cNvGrpSpPr/>
        <p:nvPr/>
      </p:nvGrpSpPr>
      <p:grpSpPr>
        <a:xfrm>
          <a:off x="0" y="0"/>
          <a:ext cx="0" cy="0"/>
          <a:chOff x="0" y="0"/>
          <a:chExt cx="0" cy="0"/>
        </a:xfrm>
      </p:grpSpPr>
      <p:sp>
        <p:nvSpPr>
          <p:cNvPr id="49" name="Google Shape;49;p53"/>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53"/>
          <p:cNvSpPr txBox="1">
            <a:spLocks noGrp="1"/>
          </p:cNvSpPr>
          <p:nvPr>
            <p:ph type="body" idx="1"/>
          </p:nvPr>
        </p:nvSpPr>
        <p:spPr>
          <a:xfrm>
            <a:off x="838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1" name="Google Shape;51;p53"/>
          <p:cNvSpPr txBox="1">
            <a:spLocks noGrp="1"/>
          </p:cNvSpPr>
          <p:nvPr>
            <p:ph type="body" idx="2"/>
          </p:nvPr>
        </p:nvSpPr>
        <p:spPr>
          <a:xfrm>
            <a:off x="6172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2" name="Google Shape;52;p5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5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5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70_Full Image without Header &amp; Footer">
  <p:cSld name="70_Full Image without Header &amp; Footer">
    <p:spTree>
      <p:nvGrpSpPr>
        <p:cNvPr id="1" name="Shape 55"/>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56"/>
        <p:cNvGrpSpPr/>
        <p:nvPr/>
      </p:nvGrpSpPr>
      <p:grpSpPr>
        <a:xfrm>
          <a:off x="0" y="0"/>
          <a:ext cx="0" cy="0"/>
          <a:chOff x="0" y="0"/>
          <a:chExt cx="0" cy="0"/>
        </a:xfrm>
      </p:grpSpPr>
      <p:sp>
        <p:nvSpPr>
          <p:cNvPr id="57" name="Google Shape;57;p48"/>
          <p:cNvSpPr txBox="1">
            <a:spLocks noGrp="1"/>
          </p:cNvSpPr>
          <p:nvPr>
            <p:ph type="ctrTitle"/>
          </p:nvPr>
        </p:nvSpPr>
        <p:spPr>
          <a:xfrm>
            <a:off x="838200" y="1130909"/>
            <a:ext cx="5254951" cy="2387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48"/>
          <p:cNvSpPr txBox="1">
            <a:spLocks noGrp="1"/>
          </p:cNvSpPr>
          <p:nvPr>
            <p:ph type="subTitle" idx="1"/>
          </p:nvPr>
        </p:nvSpPr>
        <p:spPr>
          <a:xfrm>
            <a:off x="838200" y="3636221"/>
            <a:ext cx="5254951" cy="1655762"/>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SzPts val="2400"/>
              <a:buNone/>
              <a:defRPr sz="2400"/>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59" name="Google Shape;59;p4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4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4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62" name="Google Shape;62;p48" descr="VDOE Logo"/>
          <p:cNvSpPr/>
          <p:nvPr/>
        </p:nvSpPr>
        <p:spPr>
          <a:xfrm>
            <a:off x="2020701" y="919537"/>
            <a:ext cx="10893915" cy="5938463"/>
          </a:xfrm>
          <a:prstGeom prst="rect">
            <a:avLst/>
          </a:prstGeom>
          <a:blipFill rotWithShape="1">
            <a:blip r:embed="rId2">
              <a:alphaModFix amt="20000"/>
            </a:blip>
            <a:stretch>
              <a:fillRect/>
            </a:stretch>
          </a:blip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3" name="Google Shape;63;p48"/>
          <p:cNvSpPr txBox="1"/>
          <p:nvPr/>
        </p:nvSpPr>
        <p:spPr>
          <a:xfrm>
            <a:off x="2178121" y="5751826"/>
            <a:ext cx="9513869" cy="69249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3900"/>
              <a:buFont typeface="Arial"/>
              <a:buNone/>
            </a:pPr>
            <a:r>
              <a:rPr lang="en-US" sz="3900" b="1" i="0" u="none" strike="noStrike" cap="none">
                <a:solidFill>
                  <a:schemeClr val="dk1"/>
                </a:solidFill>
                <a:latin typeface="Trebuchet MS"/>
                <a:ea typeface="Trebuchet MS"/>
                <a:cs typeface="Trebuchet MS"/>
                <a:sym typeface="Trebuchet MS"/>
              </a:rPr>
              <a:t>VIRGINIA DEPARTMENT OF EDUCATION</a:t>
            </a: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2_Title Slide">
  <p:cSld name="2_Title Slide">
    <p:spTree>
      <p:nvGrpSpPr>
        <p:cNvPr id="1" name="Shape 64"/>
        <p:cNvGrpSpPr/>
        <p:nvPr/>
      </p:nvGrpSpPr>
      <p:grpSpPr>
        <a:xfrm>
          <a:off x="0" y="0"/>
          <a:ext cx="0" cy="0"/>
          <a:chOff x="0" y="0"/>
          <a:chExt cx="0" cy="0"/>
        </a:xfrm>
      </p:grpSpPr>
      <p:sp>
        <p:nvSpPr>
          <p:cNvPr id="65" name="Google Shape;65;p49"/>
          <p:cNvSpPr txBox="1">
            <a:spLocks noGrp="1"/>
          </p:cNvSpPr>
          <p:nvPr>
            <p:ph type="ctrTitle"/>
          </p:nvPr>
        </p:nvSpPr>
        <p:spPr>
          <a:xfrm>
            <a:off x="838201" y="1130909"/>
            <a:ext cx="105156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49"/>
          <p:cNvSpPr txBox="1">
            <a:spLocks noGrp="1"/>
          </p:cNvSpPr>
          <p:nvPr>
            <p:ph type="subTitle" idx="1"/>
          </p:nvPr>
        </p:nvSpPr>
        <p:spPr>
          <a:xfrm>
            <a:off x="838200" y="3636221"/>
            <a:ext cx="105156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SzPts val="2400"/>
              <a:buNone/>
              <a:defRPr sz="2400"/>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67" name="Google Shape;67;p4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 name="Google Shape;68;p4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4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1_Title Slide">
  <p:cSld name="1_Title Slide">
    <p:bg>
      <p:bgPr>
        <a:gradFill>
          <a:gsLst>
            <a:gs pos="0">
              <a:srgbClr val="3E588E"/>
            </a:gs>
            <a:gs pos="50000">
              <a:srgbClr val="1D417D"/>
            </a:gs>
            <a:gs pos="100000">
              <a:srgbClr val="003064"/>
            </a:gs>
          </a:gsLst>
          <a:lin ang="5400000" scaled="0"/>
        </a:gradFill>
        <a:effectLst/>
      </p:bgPr>
    </p:bg>
    <p:spTree>
      <p:nvGrpSpPr>
        <p:cNvPr id="1" name="Shape 70"/>
        <p:cNvGrpSpPr/>
        <p:nvPr/>
      </p:nvGrpSpPr>
      <p:grpSpPr>
        <a:xfrm>
          <a:off x="0" y="0"/>
          <a:ext cx="0" cy="0"/>
          <a:chOff x="0" y="0"/>
          <a:chExt cx="0" cy="0"/>
        </a:xfrm>
      </p:grpSpPr>
      <p:sp>
        <p:nvSpPr>
          <p:cNvPr id="71" name="Google Shape;71;p44"/>
          <p:cNvSpPr txBox="1">
            <a:spLocks noGrp="1"/>
          </p:cNvSpPr>
          <p:nvPr>
            <p:ph type="ctrTitle"/>
          </p:nvPr>
        </p:nvSpPr>
        <p:spPr>
          <a:xfrm>
            <a:off x="838200" y="1130909"/>
            <a:ext cx="5254951" cy="2387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44"/>
          <p:cNvSpPr txBox="1">
            <a:spLocks noGrp="1"/>
          </p:cNvSpPr>
          <p:nvPr>
            <p:ph type="subTitle" idx="1"/>
          </p:nvPr>
        </p:nvSpPr>
        <p:spPr>
          <a:xfrm>
            <a:off x="838200" y="3636221"/>
            <a:ext cx="5254951" cy="1655762"/>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SzPts val="2400"/>
              <a:buNone/>
              <a:defRPr sz="2400">
                <a:solidFill>
                  <a:schemeClr val="lt1"/>
                </a:solidFill>
              </a:defRPr>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73" name="Google Shape;73;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5" name="Google Shape;75;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76" name="Google Shape;76;p44" descr="VDOE Logo"/>
          <p:cNvSpPr/>
          <p:nvPr/>
        </p:nvSpPr>
        <p:spPr>
          <a:xfrm>
            <a:off x="2020701" y="919537"/>
            <a:ext cx="10893915" cy="5938463"/>
          </a:xfrm>
          <a:prstGeom prst="rect">
            <a:avLst/>
          </a:prstGeom>
          <a:blipFill rotWithShape="1">
            <a:blip r:embed="rId2">
              <a:alphaModFix amt="6000"/>
            </a:blip>
            <a:stretch>
              <a:fillRect/>
            </a:stretch>
          </a:blip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7" name="Google Shape;77;p44"/>
          <p:cNvSpPr txBox="1"/>
          <p:nvPr/>
        </p:nvSpPr>
        <p:spPr>
          <a:xfrm>
            <a:off x="2178121" y="5751826"/>
            <a:ext cx="9513869" cy="69249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3900"/>
              <a:buFont typeface="Arial"/>
              <a:buNone/>
            </a:pPr>
            <a:r>
              <a:rPr lang="en-US" sz="3900" b="1" i="0" u="none" strike="noStrike" cap="none">
                <a:solidFill>
                  <a:schemeClr val="lt1"/>
                </a:solidFill>
                <a:latin typeface="Trebuchet MS"/>
                <a:ea typeface="Trebuchet MS"/>
                <a:cs typeface="Trebuchet MS"/>
                <a:sym typeface="Trebuchet MS"/>
              </a:rPr>
              <a:t>VIRGINIA DEPARTMENT OF EDUCATION</a:t>
            </a: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84"/>
        <p:cNvGrpSpPr/>
        <p:nvPr/>
      </p:nvGrpSpPr>
      <p:grpSpPr>
        <a:xfrm>
          <a:off x="0" y="0"/>
          <a:ext cx="0" cy="0"/>
          <a:chOff x="0" y="0"/>
          <a:chExt cx="0" cy="0"/>
        </a:xfrm>
      </p:grpSpPr>
      <p:sp>
        <p:nvSpPr>
          <p:cNvPr id="85" name="Google Shape;85;p51"/>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6" name="Google Shape;86;p51"/>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7" name="Google Shape;87;p5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5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9" name="Google Shape;89;p5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theme" Target="../theme/theme2.xml"/><Relationship Id="rId2" Type="http://schemas.openxmlformats.org/officeDocument/2006/relationships/slideLayout" Target="../slideLayouts/slideLayout3.xml"/><Relationship Id="rId16" Type="http://schemas.openxmlformats.org/officeDocument/2006/relationships/slideLayout" Target="../slideLayouts/slideLayout17.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9"/>
        <p:cNvGrpSpPr/>
        <p:nvPr/>
      </p:nvGrpSpPr>
      <p:grpSpPr>
        <a:xfrm>
          <a:off x="0" y="0"/>
          <a:ext cx="0" cy="0"/>
          <a:chOff x="0" y="0"/>
          <a:chExt cx="0" cy="0"/>
        </a:xfrm>
      </p:grpSpPr>
      <p:sp>
        <p:nvSpPr>
          <p:cNvPr id="10" name="Google Shape;10;p4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4400"/>
              <a:buFont typeface="Georgia"/>
              <a:buNone/>
              <a:defRPr sz="4400" b="0" i="0" u="none" strike="noStrike" cap="none">
                <a:solidFill>
                  <a:schemeClr val="lt1"/>
                </a:solidFill>
                <a:latin typeface="Georgia"/>
                <a:ea typeface="Georgia"/>
                <a:cs typeface="Georgia"/>
                <a:sym typeface="Georg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4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accent1"/>
              </a:buClr>
              <a:buSzPts val="2800"/>
              <a:buFont typeface="Arial"/>
              <a:buChar char="•"/>
              <a:defRPr sz="2800" b="0" i="0" u="none" strike="noStrike" cap="none">
                <a:solidFill>
                  <a:srgbClr val="555555"/>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accent1"/>
              </a:buClr>
              <a:buSzPts val="2400"/>
              <a:buFont typeface="Calibri"/>
              <a:buChar char="-"/>
              <a:defRPr sz="2400" b="0" i="0" u="none" strike="noStrike" cap="none">
                <a:solidFill>
                  <a:srgbClr val="555555"/>
                </a:solidFill>
                <a:latin typeface="Calibri"/>
                <a:ea typeface="Calibri"/>
                <a:cs typeface="Calibri"/>
                <a:sym typeface="Calibri"/>
              </a:defRPr>
            </a:lvl2pPr>
            <a:lvl3pPr marL="1371600" marR="0" lvl="2" indent="-311150" algn="l" rtl="0">
              <a:lnSpc>
                <a:spcPct val="90000"/>
              </a:lnSpc>
              <a:spcBef>
                <a:spcPts val="500"/>
              </a:spcBef>
              <a:spcAft>
                <a:spcPts val="0"/>
              </a:spcAft>
              <a:buClr>
                <a:schemeClr val="accent1"/>
              </a:buClr>
              <a:buSzPts val="1300"/>
              <a:buFont typeface="Courier New"/>
              <a:buChar char="o"/>
              <a:defRPr sz="2000" b="0" i="0" u="none" strike="noStrike" cap="none">
                <a:solidFill>
                  <a:srgbClr val="555555"/>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accent1"/>
              </a:buClr>
              <a:buSzPts val="1800"/>
              <a:buFont typeface="Arial"/>
              <a:buChar char="•"/>
              <a:defRPr sz="1800" b="0" i="0" u="none" strike="noStrike" cap="none">
                <a:solidFill>
                  <a:srgbClr val="555555"/>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accent1"/>
              </a:buClr>
              <a:buSzPts val="1800"/>
              <a:buFont typeface="Calibri"/>
              <a:buChar char="-"/>
              <a:defRPr sz="1800" b="0" i="0" u="none" strike="noStrike" cap="none">
                <a:solidFill>
                  <a:srgbClr val="555555"/>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9pPr>
          </a:lstStyle>
          <a:p>
            <a:endParaRPr/>
          </a:p>
        </p:txBody>
      </p:sp>
      <p:sp>
        <p:nvSpPr>
          <p:cNvPr id="12" name="Google Shape;12;p4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9pPr>
          </a:lstStyle>
          <a:p>
            <a:endParaRPr/>
          </a:p>
        </p:txBody>
      </p:sp>
      <p:sp>
        <p:nvSpPr>
          <p:cNvPr id="13" name="Google Shape;13;p4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9pPr>
          </a:lstStyle>
          <a:p>
            <a:endParaRPr/>
          </a:p>
        </p:txBody>
      </p:sp>
      <p:sp>
        <p:nvSpPr>
          <p:cNvPr id="14" name="Google Shape;14;p4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3"/>
        <p:cNvGrpSpPr/>
        <p:nvPr/>
      </p:nvGrpSpPr>
      <p:grpSpPr>
        <a:xfrm>
          <a:off x="0" y="0"/>
          <a:ext cx="0" cy="0"/>
          <a:chOff x="0" y="0"/>
          <a:chExt cx="0" cy="0"/>
        </a:xfrm>
      </p:grpSpPr>
      <p:sp>
        <p:nvSpPr>
          <p:cNvPr id="24" name="Google Shape;24;p4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Georgia"/>
              <a:buNone/>
              <a:defRPr sz="4400" b="0" i="0" u="none" strike="noStrike" cap="none">
                <a:solidFill>
                  <a:schemeClr val="dk1"/>
                </a:solidFill>
                <a:latin typeface="Georgia"/>
                <a:ea typeface="Georgia"/>
                <a:cs typeface="Georgia"/>
                <a:sym typeface="Georg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5" name="Google Shape;25;p4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accent1"/>
              </a:buClr>
              <a:buSzPts val="2800"/>
              <a:buFont typeface="Arial"/>
              <a:buChar char="•"/>
              <a:defRPr sz="2800" b="0" i="0" u="none" strike="noStrike" cap="none">
                <a:solidFill>
                  <a:srgbClr val="555555"/>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accent1"/>
              </a:buClr>
              <a:buSzPts val="2400"/>
              <a:buFont typeface="Calibri"/>
              <a:buChar char="-"/>
              <a:defRPr sz="2400" b="0" i="0" u="none" strike="noStrike" cap="none">
                <a:solidFill>
                  <a:srgbClr val="555555"/>
                </a:solidFill>
                <a:latin typeface="Calibri"/>
                <a:ea typeface="Calibri"/>
                <a:cs typeface="Calibri"/>
                <a:sym typeface="Calibri"/>
              </a:defRPr>
            </a:lvl2pPr>
            <a:lvl3pPr marL="1371600" marR="0" lvl="2" indent="-311150" algn="l" rtl="0">
              <a:lnSpc>
                <a:spcPct val="90000"/>
              </a:lnSpc>
              <a:spcBef>
                <a:spcPts val="500"/>
              </a:spcBef>
              <a:spcAft>
                <a:spcPts val="0"/>
              </a:spcAft>
              <a:buClr>
                <a:schemeClr val="accent1"/>
              </a:buClr>
              <a:buSzPts val="1300"/>
              <a:buFont typeface="Courier New"/>
              <a:buChar char="o"/>
              <a:defRPr sz="2000" b="0" i="0" u="none" strike="noStrike" cap="none">
                <a:solidFill>
                  <a:srgbClr val="555555"/>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accent1"/>
              </a:buClr>
              <a:buSzPts val="1800"/>
              <a:buFont typeface="Arial"/>
              <a:buChar char="•"/>
              <a:defRPr sz="1800" b="0" i="0" u="none" strike="noStrike" cap="none">
                <a:solidFill>
                  <a:srgbClr val="555555"/>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accent1"/>
              </a:buClr>
              <a:buSzPts val="1800"/>
              <a:buFont typeface="Calibri"/>
              <a:buChar char="-"/>
              <a:defRPr sz="1800" b="0" i="0" u="none" strike="noStrike" cap="none">
                <a:solidFill>
                  <a:srgbClr val="555555"/>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6" name="Google Shape;26;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FA3"/>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27" name="Google Shape;27;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FA3"/>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28" name="Google Shape;28;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51" r:id="rId1"/>
    <p:sldLayoutId id="2147483652" r:id="rId2"/>
    <p:sldLayoutId id="2147483654" r:id="rId3"/>
    <p:sldLayoutId id="2147483655" r:id="rId4"/>
    <p:sldLayoutId id="2147483656" r:id="rId5"/>
    <p:sldLayoutId id="2147483657" r:id="rId6"/>
    <p:sldLayoutId id="2147483658" r:id="rId7"/>
    <p:sldLayoutId id="2147483660" r:id="rId8"/>
    <p:sldLayoutId id="2147483661" r:id="rId9"/>
    <p:sldLayoutId id="2147483662" r:id="rId10"/>
    <p:sldLayoutId id="2147483663" r:id="rId11"/>
    <p:sldLayoutId id="2147483664" r:id="rId12"/>
    <p:sldLayoutId id="2147483665" r:id="rId13"/>
    <p:sldLayoutId id="2147483666" r:id="rId14"/>
    <p:sldLayoutId id="2147483667" r:id="rId15"/>
    <p:sldLayoutId id="2147483668" r:id="rId16"/>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 Id="rId9" Type="http://schemas.openxmlformats.org/officeDocument/2006/relationships/image" Target="../media/image14.png"/></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hyperlink" Target="mailto:vla@doe.virginia.gov"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hyperlink" Target="https://docs.google.com/forms/d/e/1FAIpQLSdYgqo0h3xqmJGMjE9L72IyG5DWT-n5OeNQj4nU1fl2lLnwcg/viewform?usp=sf_link"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jamboard.google.com/d/1-1rnYi7mgNF97cksMFGA21xqS-vd1RrL_CU8iRYD0tg/edit?usp=sharin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1"/>
          <p:cNvSpPr txBox="1">
            <a:spLocks noGrp="1"/>
          </p:cNvSpPr>
          <p:nvPr>
            <p:ph type="ctrTitle"/>
          </p:nvPr>
        </p:nvSpPr>
        <p:spPr>
          <a:xfrm>
            <a:off x="838200" y="1130909"/>
            <a:ext cx="7808843" cy="23876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6000"/>
              <a:buFont typeface="Georgia"/>
              <a:buNone/>
            </a:pPr>
            <a:r>
              <a:rPr lang="en-US" dirty="0"/>
              <a:t>The Virginia Literacy Act</a:t>
            </a:r>
            <a:endParaRPr dirty="0"/>
          </a:p>
        </p:txBody>
      </p:sp>
      <p:sp>
        <p:nvSpPr>
          <p:cNvPr id="151" name="Google Shape;151;p1"/>
          <p:cNvSpPr txBox="1">
            <a:spLocks noGrp="1"/>
          </p:cNvSpPr>
          <p:nvPr>
            <p:ph type="subTitle" idx="1"/>
          </p:nvPr>
        </p:nvSpPr>
        <p:spPr>
          <a:xfrm>
            <a:off x="838199" y="3636221"/>
            <a:ext cx="6672943" cy="165576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SzPts val="2400"/>
              <a:buNone/>
            </a:pPr>
            <a:r>
              <a:rPr lang="en-US">
                <a:latin typeface="Georgia"/>
                <a:ea typeface="Georgia"/>
                <a:cs typeface="Georgia"/>
                <a:sym typeface="Georgia"/>
              </a:rPr>
              <a:t>Advisory Group Kick-Off</a:t>
            </a:r>
            <a:endParaRPr>
              <a:latin typeface="Georgia"/>
              <a:ea typeface="Georgia"/>
              <a:cs typeface="Georgia"/>
              <a:sym typeface="Georgia"/>
            </a:endParaRPr>
          </a:p>
          <a:p>
            <a:pPr marL="0" lvl="0" indent="0" algn="l" rtl="0">
              <a:lnSpc>
                <a:spcPct val="90000"/>
              </a:lnSpc>
              <a:spcBef>
                <a:spcPts val="0"/>
              </a:spcBef>
              <a:spcAft>
                <a:spcPts val="0"/>
              </a:spcAft>
              <a:buSzPts val="2400"/>
              <a:buNone/>
            </a:pPr>
            <a:r>
              <a:rPr lang="en-US">
                <a:latin typeface="Georgia"/>
                <a:ea typeface="Georgia"/>
                <a:cs typeface="Georgia"/>
                <a:sym typeface="Georgia"/>
              </a:rPr>
              <a:t>December 16, 2022</a:t>
            </a:r>
            <a:endParaRPr>
              <a:latin typeface="Georgia"/>
              <a:ea typeface="Georgia"/>
              <a:cs typeface="Georgia"/>
              <a:sym typeface="Georgi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g1ba6316604d_0_165"/>
          <p:cNvSpPr txBox="1">
            <a:spLocks noGrp="1"/>
          </p:cNvSpPr>
          <p:nvPr>
            <p:ph type="title"/>
          </p:nvPr>
        </p:nvSpPr>
        <p:spPr>
          <a:xfrm>
            <a:off x="0" y="0"/>
            <a:ext cx="12192000" cy="1323900"/>
          </a:xfrm>
          <a:prstGeom prst="rect">
            <a:avLst/>
          </a:prstGeom>
          <a:solidFill>
            <a:schemeClr val="dk1"/>
          </a:solidFill>
          <a:ln>
            <a:noFill/>
          </a:ln>
        </p:spPr>
        <p:txBody>
          <a:bodyPr spcFirstLastPara="1" wrap="square" lIns="822950" tIns="45700" rIns="91425" bIns="45700" anchor="b" anchorCtr="0">
            <a:normAutofit fontScale="90000"/>
          </a:bodyPr>
          <a:lstStyle/>
          <a:p>
            <a:pPr marL="0" lvl="0" indent="0" algn="l" rtl="0">
              <a:lnSpc>
                <a:spcPct val="90000"/>
              </a:lnSpc>
              <a:spcBef>
                <a:spcPts val="0"/>
              </a:spcBef>
              <a:spcAft>
                <a:spcPts val="0"/>
              </a:spcAft>
              <a:buClr>
                <a:schemeClr val="lt1"/>
              </a:buClr>
              <a:buSzPts val="5333"/>
              <a:buFont typeface="Georgia"/>
              <a:buNone/>
            </a:pPr>
            <a:r>
              <a:rPr lang="en-US"/>
              <a:t>Your Reflections: Why we need the VLA</a:t>
            </a:r>
            <a:endParaRPr/>
          </a:p>
        </p:txBody>
      </p:sp>
      <p:sp>
        <p:nvSpPr>
          <p:cNvPr id="210" name="Google Shape;210;g1ba6316604d_0_165"/>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10</a:t>
            </a:fld>
            <a:endParaRPr/>
          </a:p>
        </p:txBody>
      </p:sp>
      <p:sp>
        <p:nvSpPr>
          <p:cNvPr id="211" name="Google Shape;211;g1ba6316604d_0_165"/>
          <p:cNvSpPr txBox="1">
            <a:spLocks noGrp="1"/>
          </p:cNvSpPr>
          <p:nvPr>
            <p:ph type="body" idx="1"/>
          </p:nvPr>
        </p:nvSpPr>
        <p:spPr>
          <a:xfrm>
            <a:off x="228600" y="1458925"/>
            <a:ext cx="11897700" cy="4718100"/>
          </a:xfrm>
          <a:prstGeom prst="rect">
            <a:avLst/>
          </a:prstGeom>
        </p:spPr>
        <p:txBody>
          <a:bodyPr spcFirstLastPara="1" wrap="square" lIns="91425" tIns="45700" rIns="91425" bIns="45700" anchor="t" anchorCtr="0">
            <a:noAutofit/>
          </a:bodyPr>
          <a:lstStyle/>
          <a:p>
            <a:pPr marL="0" lvl="0" indent="0" algn="l" rtl="0">
              <a:lnSpc>
                <a:spcPct val="120000"/>
              </a:lnSpc>
              <a:spcBef>
                <a:spcPts val="0"/>
              </a:spcBef>
              <a:spcAft>
                <a:spcPts val="0"/>
              </a:spcAft>
              <a:buNone/>
            </a:pPr>
            <a:r>
              <a:rPr lang="en-US" sz="2400" dirty="0">
                <a:solidFill>
                  <a:srgbClr val="000000"/>
                </a:solidFill>
                <a:latin typeface="Georgia"/>
                <a:ea typeface="Georgia"/>
                <a:cs typeface="Georgia"/>
                <a:sym typeface="Georgia"/>
              </a:rPr>
              <a:t>To ensure the whole system is working towards the same vision for children</a:t>
            </a:r>
            <a:endParaRPr sz="2400" dirty="0">
              <a:solidFill>
                <a:srgbClr val="000000"/>
              </a:solidFill>
              <a:latin typeface="Georgia"/>
              <a:ea typeface="Georgia"/>
              <a:cs typeface="Georgia"/>
              <a:sym typeface="Georgia"/>
            </a:endParaRPr>
          </a:p>
          <a:p>
            <a:pPr marL="457200" lvl="0" indent="-355600" algn="l" rtl="0">
              <a:lnSpc>
                <a:spcPct val="120000"/>
              </a:lnSpc>
              <a:spcBef>
                <a:spcPts val="0"/>
              </a:spcBef>
              <a:spcAft>
                <a:spcPts val="0"/>
              </a:spcAft>
              <a:buClr>
                <a:schemeClr val="dk1"/>
              </a:buClr>
              <a:buSzPts val="2000"/>
              <a:buFont typeface="Georgia"/>
              <a:buChar char="-"/>
            </a:pPr>
            <a:r>
              <a:rPr lang="en-US" sz="2000" i="1" dirty="0">
                <a:solidFill>
                  <a:schemeClr val="dk1"/>
                </a:solidFill>
                <a:latin typeface="Georgia"/>
                <a:ea typeface="Georgia"/>
                <a:cs typeface="Georgia"/>
                <a:sym typeface="Georgia"/>
              </a:rPr>
              <a:t>Putting an emphasis on the multiple levers that were intentionally embedded in the bill (now law) are key.</a:t>
            </a:r>
            <a:endParaRPr sz="2000" i="1" dirty="0">
              <a:solidFill>
                <a:schemeClr val="dk1"/>
              </a:solidFill>
              <a:latin typeface="Georgia"/>
              <a:ea typeface="Georgia"/>
              <a:cs typeface="Georgia"/>
              <a:sym typeface="Georgia"/>
            </a:endParaRPr>
          </a:p>
          <a:p>
            <a:pPr marL="457200" lvl="0" indent="-355600" algn="l" rtl="0">
              <a:lnSpc>
                <a:spcPct val="120000"/>
              </a:lnSpc>
              <a:spcBef>
                <a:spcPts val="0"/>
              </a:spcBef>
              <a:spcAft>
                <a:spcPts val="0"/>
              </a:spcAft>
              <a:buClr>
                <a:schemeClr val="dk1"/>
              </a:buClr>
              <a:buSzPts val="2000"/>
              <a:buFont typeface="Georgia"/>
              <a:buChar char="-"/>
            </a:pPr>
            <a:r>
              <a:rPr lang="en-US" sz="2000" i="1" dirty="0">
                <a:solidFill>
                  <a:schemeClr val="dk1"/>
                </a:solidFill>
                <a:latin typeface="Georgia"/>
                <a:ea typeface="Georgia"/>
                <a:cs typeface="Georgia"/>
                <a:sym typeface="Georgia"/>
              </a:rPr>
              <a:t>Each student (needs) a team consisting of the family, teacher, and reading specialist (if needed) to support their reading plan. </a:t>
            </a:r>
            <a:endParaRPr sz="2000" i="1" dirty="0">
              <a:solidFill>
                <a:schemeClr val="dk1"/>
              </a:solidFill>
              <a:latin typeface="Georgia"/>
              <a:ea typeface="Georgia"/>
              <a:cs typeface="Georgia"/>
              <a:sym typeface="Georgia"/>
            </a:endParaRPr>
          </a:p>
          <a:p>
            <a:pPr marL="457200" lvl="0" indent="-355600" algn="l" rtl="0">
              <a:lnSpc>
                <a:spcPct val="120000"/>
              </a:lnSpc>
              <a:spcBef>
                <a:spcPts val="0"/>
              </a:spcBef>
              <a:spcAft>
                <a:spcPts val="0"/>
              </a:spcAft>
              <a:buClr>
                <a:schemeClr val="dk1"/>
              </a:buClr>
              <a:buSzPts val="2000"/>
              <a:buFont typeface="Georgia"/>
              <a:buChar char="-"/>
            </a:pPr>
            <a:r>
              <a:rPr lang="en-US" sz="2000" i="1" dirty="0">
                <a:solidFill>
                  <a:schemeClr val="dk1"/>
                </a:solidFill>
                <a:latin typeface="Georgia"/>
                <a:ea typeface="Georgia"/>
                <a:cs typeface="Georgia"/>
                <a:sym typeface="Georgia"/>
              </a:rPr>
              <a:t>Families are not sufficiently informed about the different and culturally sensitive ways they can support their students’ literacy development.</a:t>
            </a:r>
            <a:endParaRPr sz="2000" i="1" dirty="0">
              <a:solidFill>
                <a:schemeClr val="dk1"/>
              </a:solidFill>
              <a:latin typeface="Georgia"/>
              <a:ea typeface="Georgia"/>
              <a:cs typeface="Georgia"/>
              <a:sym typeface="Georgia"/>
            </a:endParaRPr>
          </a:p>
          <a:p>
            <a:pPr marL="0" lvl="0" indent="0" algn="l" rtl="0">
              <a:lnSpc>
                <a:spcPct val="120000"/>
              </a:lnSpc>
              <a:spcBef>
                <a:spcPts val="0"/>
              </a:spcBef>
              <a:spcAft>
                <a:spcPts val="0"/>
              </a:spcAft>
              <a:buNone/>
            </a:pPr>
            <a:r>
              <a:rPr lang="en-US" sz="2400" dirty="0">
                <a:solidFill>
                  <a:srgbClr val="000000"/>
                </a:solidFill>
                <a:latin typeface="Georgia"/>
                <a:ea typeface="Georgia"/>
                <a:cs typeface="Georgia"/>
                <a:sym typeface="Georgia"/>
              </a:rPr>
              <a:t>To ensure the most vulnerable students are well-supported</a:t>
            </a:r>
            <a:endParaRPr sz="2400" dirty="0">
              <a:solidFill>
                <a:srgbClr val="000000"/>
              </a:solidFill>
              <a:latin typeface="Georgia"/>
              <a:ea typeface="Georgia"/>
              <a:cs typeface="Georgia"/>
              <a:sym typeface="Georgia"/>
            </a:endParaRPr>
          </a:p>
          <a:p>
            <a:pPr marL="457200" lvl="0" indent="-355600" algn="l" rtl="0">
              <a:lnSpc>
                <a:spcPct val="120000"/>
              </a:lnSpc>
              <a:spcBef>
                <a:spcPts val="0"/>
              </a:spcBef>
              <a:spcAft>
                <a:spcPts val="0"/>
              </a:spcAft>
              <a:buClr>
                <a:schemeClr val="dk1"/>
              </a:buClr>
              <a:buSzPts val="2000"/>
              <a:buFont typeface="Georgia"/>
              <a:buChar char="-"/>
            </a:pPr>
            <a:r>
              <a:rPr lang="en-US" sz="2000" i="1" dirty="0">
                <a:solidFill>
                  <a:schemeClr val="dk1"/>
                </a:solidFill>
                <a:latin typeface="Georgia"/>
                <a:ea typeface="Georgia"/>
                <a:cs typeface="Georgia"/>
                <a:sym typeface="Georgia"/>
              </a:rPr>
              <a:t>The research behind the VLA is shedding light on what truly works and will address equity and achievement barriers to ensure every student succeeds. </a:t>
            </a:r>
            <a:endParaRPr sz="2000" i="1" dirty="0">
              <a:solidFill>
                <a:schemeClr val="dk1"/>
              </a:solidFill>
              <a:latin typeface="Georgia"/>
              <a:ea typeface="Georgia"/>
              <a:cs typeface="Georgia"/>
              <a:sym typeface="Georgia"/>
            </a:endParaRPr>
          </a:p>
          <a:p>
            <a:pPr marL="457200" lvl="0" indent="-355600" algn="l" rtl="0">
              <a:lnSpc>
                <a:spcPct val="120000"/>
              </a:lnSpc>
              <a:spcBef>
                <a:spcPts val="0"/>
              </a:spcBef>
              <a:spcAft>
                <a:spcPts val="0"/>
              </a:spcAft>
              <a:buClr>
                <a:schemeClr val="dk1"/>
              </a:buClr>
              <a:buSzPts val="2000"/>
              <a:buFont typeface="Georgia"/>
              <a:buChar char="-"/>
            </a:pPr>
            <a:r>
              <a:rPr lang="en-US" sz="2000" i="1" dirty="0">
                <a:solidFill>
                  <a:schemeClr val="dk1"/>
                </a:solidFill>
                <a:latin typeface="Georgia"/>
                <a:ea typeface="Georgia"/>
                <a:cs typeface="Georgia"/>
                <a:sym typeface="Georgia"/>
              </a:rPr>
              <a:t>We need more resources to support English Language Learners and students of color so we are able to close achievement gaps and increase literacy for all.</a:t>
            </a:r>
            <a:endParaRPr sz="2000" dirty="0">
              <a:solidFill>
                <a:schemeClr val="dk1"/>
              </a:solidFill>
              <a:latin typeface="Georgia"/>
              <a:ea typeface="Georgia"/>
              <a:cs typeface="Georgia"/>
              <a:sym typeface="Georgia"/>
            </a:endParaRPr>
          </a:p>
        </p:txBody>
      </p:sp>
      <p:sp>
        <p:nvSpPr>
          <p:cNvPr id="212" name="Google Shape;212;g1ba6316604d_0_165"/>
          <p:cNvSpPr txBox="1">
            <a:spLocks noGrp="1"/>
          </p:cNvSpPr>
          <p:nvPr>
            <p:ph type="title"/>
          </p:nvPr>
        </p:nvSpPr>
        <p:spPr>
          <a:xfrm>
            <a:off x="0" y="0"/>
            <a:ext cx="12192000" cy="1323900"/>
          </a:xfrm>
          <a:prstGeom prst="rect">
            <a:avLst/>
          </a:prstGeom>
          <a:solidFill>
            <a:schemeClr val="dk1"/>
          </a:solidFill>
          <a:ln>
            <a:noFill/>
          </a:ln>
        </p:spPr>
        <p:txBody>
          <a:bodyPr spcFirstLastPara="1" wrap="square" lIns="822950" tIns="45700" rIns="91425" bIns="45700" anchor="b" anchorCtr="0">
            <a:normAutofit fontScale="90000"/>
          </a:bodyPr>
          <a:lstStyle/>
          <a:p>
            <a:pPr marL="0" lvl="0" indent="0" algn="l" rtl="0">
              <a:lnSpc>
                <a:spcPct val="90000"/>
              </a:lnSpc>
              <a:spcBef>
                <a:spcPts val="0"/>
              </a:spcBef>
              <a:spcAft>
                <a:spcPts val="0"/>
              </a:spcAft>
              <a:buClr>
                <a:schemeClr val="lt1"/>
              </a:buClr>
              <a:buSzPts val="5333"/>
              <a:buFont typeface="Georgia"/>
              <a:buNone/>
            </a:pPr>
            <a:r>
              <a:rPr lang="en-US" dirty="0">
                <a:solidFill>
                  <a:schemeClr val="lt1"/>
                </a:solidFill>
              </a:rPr>
              <a:t>Your Reflections: The Need for VLA (cont.)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g1a3430342e1_0_10"/>
          <p:cNvSpPr txBox="1">
            <a:spLocks noGrp="1"/>
          </p:cNvSpPr>
          <p:nvPr>
            <p:ph type="title"/>
          </p:nvPr>
        </p:nvSpPr>
        <p:spPr>
          <a:xfrm>
            <a:off x="0" y="0"/>
            <a:ext cx="12192000" cy="1323900"/>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Why We Need the VLA</a:t>
            </a:r>
            <a:endParaRPr/>
          </a:p>
        </p:txBody>
      </p:sp>
      <p:sp>
        <p:nvSpPr>
          <p:cNvPr id="222" name="Google Shape;222;g1a3430342e1_0_10" descr="Graphic that shows an arrow pointing up"/>
          <p:cNvSpPr/>
          <p:nvPr/>
        </p:nvSpPr>
        <p:spPr>
          <a:xfrm>
            <a:off x="674989" y="1487779"/>
            <a:ext cx="2944500" cy="2247300"/>
          </a:xfrm>
          <a:prstGeom prst="rect">
            <a:avLst/>
          </a:prstGeom>
          <a:solidFill>
            <a:srgbClr val="D4ECFB"/>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67"/>
              <a:buFont typeface="Arial"/>
              <a:buNone/>
            </a:pPr>
            <a:endParaRPr sz="1867" b="0" i="0" u="none" strike="noStrike" cap="none">
              <a:solidFill>
                <a:schemeClr val="lt1"/>
              </a:solidFill>
              <a:latin typeface="Twentieth Century"/>
              <a:ea typeface="Twentieth Century"/>
              <a:cs typeface="Twentieth Century"/>
              <a:sym typeface="Twentieth Century"/>
            </a:endParaRPr>
          </a:p>
        </p:txBody>
      </p:sp>
      <p:sp>
        <p:nvSpPr>
          <p:cNvPr id="224" name="Google Shape;224;g1a3430342e1_0_10"/>
          <p:cNvSpPr txBox="1"/>
          <p:nvPr/>
        </p:nvSpPr>
        <p:spPr>
          <a:xfrm>
            <a:off x="1059424" y="1623180"/>
            <a:ext cx="2184300" cy="660300"/>
          </a:xfrm>
          <a:prstGeom prst="rect">
            <a:avLst/>
          </a:prstGeom>
          <a:noFill/>
          <a:ln>
            <a:noFill/>
          </a:ln>
        </p:spPr>
        <p:txBody>
          <a:bodyPr spcFirstLastPara="1" wrap="square" lIns="0" tIns="45700" rIns="0" bIns="45700" anchor="t" anchorCtr="0">
            <a:noAutofit/>
          </a:bodyPr>
          <a:lstStyle/>
          <a:p>
            <a:pPr marL="0" marR="0" lvl="0" indent="0" algn="ctr" rtl="0">
              <a:lnSpc>
                <a:spcPct val="120000"/>
              </a:lnSpc>
              <a:spcBef>
                <a:spcPts val="0"/>
              </a:spcBef>
              <a:spcAft>
                <a:spcPts val="0"/>
              </a:spcAft>
              <a:buClr>
                <a:srgbClr val="000000"/>
              </a:buClr>
              <a:buSzPts val="1700"/>
              <a:buFont typeface="Arial"/>
              <a:buNone/>
            </a:pPr>
            <a:r>
              <a:rPr lang="en-US" sz="1700" b="1" i="0" u="none" strike="noStrike" cap="none" dirty="0">
                <a:solidFill>
                  <a:schemeClr val="dk1"/>
                </a:solidFill>
                <a:latin typeface="Georgia"/>
                <a:ea typeface="Georgia"/>
                <a:cs typeface="Georgia"/>
                <a:sym typeface="Georgia"/>
              </a:rPr>
              <a:t>To reverse the trend in literacy levels</a:t>
            </a:r>
            <a:endParaRPr sz="1700" b="0" i="0" u="none" strike="noStrike" cap="none" dirty="0">
              <a:solidFill>
                <a:schemeClr val="dk1"/>
              </a:solidFill>
              <a:latin typeface="Georgia"/>
              <a:ea typeface="Georgia"/>
              <a:cs typeface="Georgia"/>
              <a:sym typeface="Georgia"/>
            </a:endParaRPr>
          </a:p>
        </p:txBody>
      </p:sp>
      <p:pic>
        <p:nvPicPr>
          <p:cNvPr id="233" name="Google Shape;233;g1a3430342e1_0_10" descr="Exponential Graph with solid fill"/>
          <p:cNvPicPr preferRelativeResize="0"/>
          <p:nvPr/>
        </p:nvPicPr>
        <p:blipFill rotWithShape="1">
          <a:blip r:embed="rId3">
            <a:alphaModFix/>
          </a:blip>
          <a:srcRect/>
          <a:stretch/>
        </p:blipFill>
        <p:spPr>
          <a:xfrm>
            <a:off x="1691811" y="2804845"/>
            <a:ext cx="914400" cy="914400"/>
          </a:xfrm>
          <a:prstGeom prst="rect">
            <a:avLst/>
          </a:prstGeom>
          <a:noFill/>
          <a:ln>
            <a:noFill/>
          </a:ln>
        </p:spPr>
      </p:pic>
      <p:grpSp>
        <p:nvGrpSpPr>
          <p:cNvPr id="3" name="Group 2" descr="Graphic that shows COVID image and text that says to address learning loss from the pandemic">
            <a:extLst>
              <a:ext uri="{FF2B5EF4-FFF2-40B4-BE49-F238E27FC236}">
                <a16:creationId xmlns:a16="http://schemas.microsoft.com/office/drawing/2014/main" id="{D345BAA5-925C-4FF7-A1E9-62DAE5F6D4E9}"/>
              </a:ext>
            </a:extLst>
          </p:cNvPr>
          <p:cNvGrpSpPr/>
          <p:nvPr/>
        </p:nvGrpSpPr>
        <p:grpSpPr>
          <a:xfrm>
            <a:off x="4677936" y="1478579"/>
            <a:ext cx="2944500" cy="2247300"/>
            <a:chOff x="4677936" y="1478579"/>
            <a:chExt cx="2944500" cy="2247300"/>
          </a:xfrm>
        </p:grpSpPr>
        <p:sp>
          <p:nvSpPr>
            <p:cNvPr id="223" name="Google Shape;223;g1a3430342e1_0_10" descr="Graphic that shows COVID 19 "/>
            <p:cNvSpPr/>
            <p:nvPr/>
          </p:nvSpPr>
          <p:spPr>
            <a:xfrm>
              <a:off x="4677936" y="1478579"/>
              <a:ext cx="2944500" cy="2247300"/>
            </a:xfrm>
            <a:prstGeom prst="rect">
              <a:avLst/>
            </a:prstGeom>
            <a:solidFill>
              <a:srgbClr val="D9F4E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67"/>
                <a:buFont typeface="Arial"/>
                <a:buNone/>
              </a:pPr>
              <a:endParaRPr sz="1867" b="0" i="0" u="none" strike="noStrike" cap="none">
                <a:solidFill>
                  <a:schemeClr val="lt1"/>
                </a:solidFill>
                <a:latin typeface="Twentieth Century"/>
                <a:ea typeface="Twentieth Century"/>
                <a:cs typeface="Twentieth Century"/>
                <a:sym typeface="Twentieth Century"/>
              </a:endParaRPr>
            </a:p>
          </p:txBody>
        </p:sp>
        <p:sp>
          <p:nvSpPr>
            <p:cNvPr id="225" name="Google Shape;225;g1a3430342e1_0_10"/>
            <p:cNvSpPr txBox="1"/>
            <p:nvPr/>
          </p:nvSpPr>
          <p:spPr>
            <a:xfrm>
              <a:off x="4903947" y="1567796"/>
              <a:ext cx="2492100" cy="1436100"/>
            </a:xfrm>
            <a:prstGeom prst="rect">
              <a:avLst/>
            </a:prstGeom>
            <a:noFill/>
            <a:ln>
              <a:noFill/>
            </a:ln>
          </p:spPr>
          <p:txBody>
            <a:bodyPr spcFirstLastPara="1" wrap="square" lIns="0" tIns="45700" rIns="0" bIns="45700" anchor="t" anchorCtr="0">
              <a:noAutofit/>
            </a:bodyPr>
            <a:lstStyle/>
            <a:p>
              <a:pPr marL="0" marR="0" lvl="0" indent="0" algn="ctr" rtl="0">
                <a:lnSpc>
                  <a:spcPct val="120000"/>
                </a:lnSpc>
                <a:spcBef>
                  <a:spcPts val="0"/>
                </a:spcBef>
                <a:spcAft>
                  <a:spcPts val="0"/>
                </a:spcAft>
                <a:buClr>
                  <a:srgbClr val="000000"/>
                </a:buClr>
                <a:buSzPts val="1700"/>
                <a:buFont typeface="Arial"/>
                <a:buNone/>
              </a:pPr>
              <a:r>
                <a:rPr lang="en-US" sz="1700" b="1" i="0" u="none" strike="noStrike" cap="none">
                  <a:solidFill>
                    <a:schemeClr val="dk1"/>
                  </a:solidFill>
                  <a:latin typeface="Georgia"/>
                  <a:ea typeface="Georgia"/>
                  <a:cs typeface="Georgia"/>
                  <a:sym typeface="Georgia"/>
                </a:rPr>
                <a:t>To address learning loss from the pandemic</a:t>
              </a:r>
              <a:endParaRPr sz="1700" b="0" i="0" u="none" strike="noStrike" cap="none">
                <a:solidFill>
                  <a:schemeClr val="dk1"/>
                </a:solidFill>
                <a:latin typeface="Georgia"/>
                <a:ea typeface="Georgia"/>
                <a:cs typeface="Georgia"/>
                <a:sym typeface="Georgia"/>
              </a:endParaRPr>
            </a:p>
          </p:txBody>
        </p:sp>
        <p:pic>
          <p:nvPicPr>
            <p:cNvPr id="228" name="Google Shape;228;g1a3430342e1_0_10"/>
            <p:cNvPicPr preferRelativeResize="0"/>
            <p:nvPr/>
          </p:nvPicPr>
          <p:blipFill rotWithShape="1">
            <a:blip r:embed="rId4">
              <a:alphaModFix/>
            </a:blip>
            <a:srcRect t="514" b="514"/>
            <a:stretch/>
          </p:blipFill>
          <p:spPr>
            <a:xfrm>
              <a:off x="5681748" y="2705507"/>
              <a:ext cx="914400" cy="914401"/>
            </a:xfrm>
            <a:prstGeom prst="rect">
              <a:avLst/>
            </a:prstGeom>
            <a:noFill/>
            <a:ln>
              <a:noFill/>
            </a:ln>
          </p:spPr>
        </p:pic>
      </p:grpSp>
      <p:sp>
        <p:nvSpPr>
          <p:cNvPr id="221" name="Google Shape;221;g1a3430342e1_0_10" descr="Graphic that shows children on an awards podium"/>
          <p:cNvSpPr/>
          <p:nvPr/>
        </p:nvSpPr>
        <p:spPr>
          <a:xfrm>
            <a:off x="8606455" y="1487779"/>
            <a:ext cx="2944500" cy="2247300"/>
          </a:xfrm>
          <a:prstGeom prst="rect">
            <a:avLst/>
          </a:prstGeom>
          <a:solidFill>
            <a:srgbClr val="F7EAD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700"/>
              <a:buFont typeface="Arial"/>
              <a:buNone/>
            </a:pPr>
            <a:endParaRPr sz="1700" b="0" i="0" u="none" strike="noStrike" cap="none">
              <a:solidFill>
                <a:schemeClr val="lt1"/>
              </a:solidFill>
              <a:latin typeface="Twentieth Century"/>
              <a:ea typeface="Twentieth Century"/>
              <a:cs typeface="Twentieth Century"/>
              <a:sym typeface="Twentieth Century"/>
            </a:endParaRPr>
          </a:p>
        </p:txBody>
      </p:sp>
      <p:sp>
        <p:nvSpPr>
          <p:cNvPr id="227" name="Google Shape;227;g1a3430342e1_0_10"/>
          <p:cNvSpPr txBox="1"/>
          <p:nvPr/>
        </p:nvSpPr>
        <p:spPr>
          <a:xfrm>
            <a:off x="8682411" y="1841941"/>
            <a:ext cx="2785200" cy="652500"/>
          </a:xfrm>
          <a:prstGeom prst="rect">
            <a:avLst/>
          </a:prstGeom>
          <a:noFill/>
          <a:ln>
            <a:noFill/>
          </a:ln>
        </p:spPr>
        <p:txBody>
          <a:bodyPr spcFirstLastPara="1" wrap="square" lIns="0" tIns="45700" rIns="0" bIns="45700" anchor="t" anchorCtr="0">
            <a:noAutofit/>
          </a:bodyPr>
          <a:lstStyle/>
          <a:p>
            <a:pPr marL="0" marR="0" lvl="0" indent="0" algn="ctr" rtl="0">
              <a:lnSpc>
                <a:spcPct val="120000"/>
              </a:lnSpc>
              <a:spcBef>
                <a:spcPts val="0"/>
              </a:spcBef>
              <a:spcAft>
                <a:spcPts val="0"/>
              </a:spcAft>
              <a:buClr>
                <a:srgbClr val="000000"/>
              </a:buClr>
              <a:buSzPts val="1800"/>
              <a:buFont typeface="Arial"/>
              <a:buNone/>
            </a:pPr>
            <a:r>
              <a:rPr lang="en-US" sz="1800" b="1" i="0" u="none" strike="noStrike" cap="none" dirty="0">
                <a:solidFill>
                  <a:schemeClr val="dk1"/>
                </a:solidFill>
                <a:latin typeface="Georgia"/>
                <a:ea typeface="Georgia"/>
                <a:cs typeface="Georgia"/>
                <a:sym typeface="Georgia"/>
              </a:rPr>
              <a:t>To ensure all children read at benchmark in K-3</a:t>
            </a:r>
            <a:endParaRPr sz="1800" b="0" i="0" u="none" strike="noStrike" cap="none" dirty="0">
              <a:solidFill>
                <a:schemeClr val="dk1"/>
              </a:solidFill>
              <a:latin typeface="Georgia"/>
              <a:ea typeface="Georgia"/>
              <a:cs typeface="Georgia"/>
              <a:sym typeface="Georgia"/>
            </a:endParaRPr>
          </a:p>
        </p:txBody>
      </p:sp>
      <p:pic>
        <p:nvPicPr>
          <p:cNvPr id="230" name="Google Shape;230;g1a3430342e1_0_10" descr="Podium"/>
          <p:cNvPicPr preferRelativeResize="0"/>
          <p:nvPr/>
        </p:nvPicPr>
        <p:blipFill rotWithShape="1">
          <a:blip r:embed="rId5">
            <a:alphaModFix/>
          </a:blip>
          <a:srcRect/>
          <a:stretch/>
        </p:blipFill>
        <p:spPr>
          <a:xfrm>
            <a:off x="9607621" y="2819807"/>
            <a:ext cx="914400" cy="914400"/>
          </a:xfrm>
          <a:prstGeom prst="rect">
            <a:avLst/>
          </a:prstGeom>
          <a:noFill/>
          <a:ln>
            <a:noFill/>
          </a:ln>
        </p:spPr>
      </p:pic>
      <p:sp>
        <p:nvSpPr>
          <p:cNvPr id="219" name="Google Shape;219;g1a3430342e1_0_10" descr="Graphic box with icon of books"/>
          <p:cNvSpPr/>
          <p:nvPr/>
        </p:nvSpPr>
        <p:spPr>
          <a:xfrm>
            <a:off x="2787799" y="4199425"/>
            <a:ext cx="2944500" cy="2247300"/>
          </a:xfrm>
          <a:prstGeom prst="rect">
            <a:avLst/>
          </a:prstGeom>
          <a:solidFill>
            <a:srgbClr val="DCE4E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67"/>
              <a:buFont typeface="Arial"/>
              <a:buNone/>
            </a:pPr>
            <a:endParaRPr sz="1867" b="0" i="0" u="none" strike="noStrike" cap="none">
              <a:solidFill>
                <a:srgbClr val="DCE4EE"/>
              </a:solidFill>
              <a:latin typeface="Twentieth Century"/>
              <a:ea typeface="Twentieth Century"/>
              <a:cs typeface="Twentieth Century"/>
              <a:sym typeface="Twentieth Century"/>
            </a:endParaRPr>
          </a:p>
        </p:txBody>
      </p:sp>
      <p:sp>
        <p:nvSpPr>
          <p:cNvPr id="232" name="Google Shape;232;g1a3430342e1_0_10"/>
          <p:cNvSpPr txBox="1"/>
          <p:nvPr/>
        </p:nvSpPr>
        <p:spPr>
          <a:xfrm>
            <a:off x="2874168" y="4207668"/>
            <a:ext cx="2762400" cy="11391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700"/>
              <a:buFont typeface="Arial"/>
              <a:buNone/>
            </a:pPr>
            <a:r>
              <a:rPr lang="en-US" sz="1700" b="1" i="0" u="none" strike="noStrike" cap="none">
                <a:solidFill>
                  <a:schemeClr val="dk1"/>
                </a:solidFill>
                <a:latin typeface="Georgia"/>
                <a:ea typeface="Georgia"/>
                <a:cs typeface="Georgia"/>
                <a:sym typeface="Georgia"/>
              </a:rPr>
              <a:t>To provide support for increasing </a:t>
            </a:r>
            <a:endParaRPr sz="1700" b="1" i="0" u="none" strike="noStrike" cap="none">
              <a:solidFill>
                <a:schemeClr val="dk1"/>
              </a:solidFill>
              <a:latin typeface="Georgia"/>
              <a:ea typeface="Georgia"/>
              <a:cs typeface="Georgia"/>
              <a:sym typeface="Georgia"/>
            </a:endParaRPr>
          </a:p>
          <a:p>
            <a:pPr marL="0" marR="0" lvl="0" indent="0" algn="ctr" rtl="0">
              <a:lnSpc>
                <a:spcPct val="100000"/>
              </a:lnSpc>
              <a:spcBef>
                <a:spcPts val="0"/>
              </a:spcBef>
              <a:spcAft>
                <a:spcPts val="0"/>
              </a:spcAft>
              <a:buClr>
                <a:srgbClr val="000000"/>
              </a:buClr>
              <a:buSzPts val="1700"/>
              <a:buFont typeface="Arial"/>
              <a:buNone/>
            </a:pPr>
            <a:r>
              <a:rPr lang="en-US" sz="1700" b="1" i="0" u="none" strike="noStrike" cap="none">
                <a:solidFill>
                  <a:schemeClr val="dk1"/>
                </a:solidFill>
                <a:latin typeface="Georgia"/>
                <a:ea typeface="Georgia"/>
                <a:cs typeface="Georgia"/>
                <a:sym typeface="Georgia"/>
              </a:rPr>
              <a:t>numbers of at-risk readers</a:t>
            </a:r>
            <a:endParaRPr sz="1700" b="0" i="0" u="none" strike="noStrike" cap="none">
              <a:solidFill>
                <a:schemeClr val="dk1"/>
              </a:solidFill>
              <a:latin typeface="Georgia"/>
              <a:ea typeface="Georgia"/>
              <a:cs typeface="Georgia"/>
              <a:sym typeface="Georgia"/>
            </a:endParaRPr>
          </a:p>
        </p:txBody>
      </p:sp>
      <p:pic>
        <p:nvPicPr>
          <p:cNvPr id="229" name="Google Shape;229;g1a3430342e1_0_10" descr="Books on shelf"/>
          <p:cNvPicPr preferRelativeResize="0"/>
          <p:nvPr/>
        </p:nvPicPr>
        <p:blipFill rotWithShape="1">
          <a:blip r:embed="rId6">
            <a:alphaModFix/>
          </a:blip>
          <a:srcRect/>
          <a:stretch/>
        </p:blipFill>
        <p:spPr>
          <a:xfrm>
            <a:off x="3733429" y="5405709"/>
            <a:ext cx="914400" cy="914400"/>
          </a:xfrm>
          <a:prstGeom prst="rect">
            <a:avLst/>
          </a:prstGeom>
          <a:noFill/>
          <a:ln>
            <a:noFill/>
          </a:ln>
        </p:spPr>
      </p:pic>
      <p:sp>
        <p:nvSpPr>
          <p:cNvPr id="220" name="Google Shape;220;g1a3430342e1_0_10" descr="Graphic that shows an award"/>
          <p:cNvSpPr/>
          <p:nvPr/>
        </p:nvSpPr>
        <p:spPr>
          <a:xfrm>
            <a:off x="6801515" y="4185385"/>
            <a:ext cx="2944500" cy="2247300"/>
          </a:xfrm>
          <a:prstGeom prst="rect">
            <a:avLst/>
          </a:prstGeom>
          <a:solidFill>
            <a:srgbClr val="ECDEF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67"/>
              <a:buFont typeface="Arial"/>
              <a:buNone/>
            </a:pPr>
            <a:endParaRPr sz="1867" b="0" i="0" u="none" strike="noStrike" cap="none">
              <a:solidFill>
                <a:schemeClr val="lt1"/>
              </a:solidFill>
              <a:latin typeface="Twentieth Century"/>
              <a:ea typeface="Twentieth Century"/>
              <a:cs typeface="Twentieth Century"/>
              <a:sym typeface="Twentieth Century"/>
            </a:endParaRPr>
          </a:p>
        </p:txBody>
      </p:sp>
      <p:sp>
        <p:nvSpPr>
          <p:cNvPr id="226" name="Google Shape;226;g1a3430342e1_0_10"/>
          <p:cNvSpPr txBox="1"/>
          <p:nvPr/>
        </p:nvSpPr>
        <p:spPr>
          <a:xfrm>
            <a:off x="6877049" y="4251432"/>
            <a:ext cx="2730600" cy="684900"/>
          </a:xfrm>
          <a:prstGeom prst="rect">
            <a:avLst/>
          </a:prstGeom>
          <a:noFill/>
          <a:ln>
            <a:noFill/>
          </a:ln>
        </p:spPr>
        <p:txBody>
          <a:bodyPr spcFirstLastPara="1" wrap="square" lIns="0" tIns="45700" rIns="0" bIns="45700" anchor="t" anchorCtr="0">
            <a:noAutofit/>
          </a:bodyPr>
          <a:lstStyle/>
          <a:p>
            <a:pPr marL="0" marR="0" lvl="0" indent="0" algn="ctr" rtl="0">
              <a:lnSpc>
                <a:spcPct val="120000"/>
              </a:lnSpc>
              <a:spcBef>
                <a:spcPts val="0"/>
              </a:spcBef>
              <a:spcAft>
                <a:spcPts val="0"/>
              </a:spcAft>
              <a:buClr>
                <a:srgbClr val="000000"/>
              </a:buClr>
              <a:buSzPts val="1700"/>
              <a:buFont typeface="Arial"/>
              <a:buNone/>
            </a:pPr>
            <a:r>
              <a:rPr lang="en-US" sz="1700" b="1" i="0" u="none" strike="noStrike" cap="none">
                <a:solidFill>
                  <a:schemeClr val="dk1"/>
                </a:solidFill>
                <a:latin typeface="Georgia"/>
                <a:ea typeface="Georgia"/>
                <a:cs typeface="Georgia"/>
                <a:sym typeface="Georgia"/>
              </a:rPr>
              <a:t>To provide teachers with evidence-based instructional strategies and curricula</a:t>
            </a:r>
            <a:endParaRPr sz="1700" b="0" i="0" u="none" strike="noStrike" cap="none">
              <a:solidFill>
                <a:schemeClr val="dk1"/>
              </a:solidFill>
              <a:latin typeface="Georgia"/>
              <a:ea typeface="Georgia"/>
              <a:cs typeface="Georgia"/>
              <a:sym typeface="Georgia"/>
            </a:endParaRPr>
          </a:p>
        </p:txBody>
      </p:sp>
      <p:pic>
        <p:nvPicPr>
          <p:cNvPr id="231" name="Google Shape;231;g1a3430342e1_0_10" descr="Ribbon"/>
          <p:cNvPicPr preferRelativeResize="0"/>
          <p:nvPr/>
        </p:nvPicPr>
        <p:blipFill rotWithShape="1">
          <a:blip r:embed="rId7">
            <a:alphaModFix/>
          </a:blip>
          <a:srcRect/>
          <a:stretch/>
        </p:blipFill>
        <p:spPr>
          <a:xfrm>
            <a:off x="7674430" y="5578578"/>
            <a:ext cx="761436" cy="761436"/>
          </a:xfrm>
          <a:prstGeom prst="rect">
            <a:avLst/>
          </a:prstGeom>
          <a:noFill/>
          <a:ln>
            <a:noFill/>
          </a:ln>
        </p:spPr>
      </p:pic>
      <p:sp>
        <p:nvSpPr>
          <p:cNvPr id="218" name="Google Shape;218;g1a3430342e1_0_10"/>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Google Shape;246;g1a3430342e1_0_367"/>
          <p:cNvSpPr txBox="1">
            <a:spLocks noGrp="1"/>
          </p:cNvSpPr>
          <p:nvPr>
            <p:ph type="title"/>
          </p:nvPr>
        </p:nvSpPr>
        <p:spPr>
          <a:xfrm>
            <a:off x="831850" y="1709738"/>
            <a:ext cx="10515600" cy="28527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sz="4800"/>
              <a:t>Overview of the VLA</a:t>
            </a:r>
            <a:endParaRPr sz="48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g1a3430342e1_0_371"/>
          <p:cNvSpPr txBox="1">
            <a:spLocks noGrp="1"/>
          </p:cNvSpPr>
          <p:nvPr>
            <p:ph type="title"/>
          </p:nvPr>
        </p:nvSpPr>
        <p:spPr>
          <a:xfrm>
            <a:off x="0" y="0"/>
            <a:ext cx="12192000" cy="1323900"/>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What is the Virginia Literacy Act?</a:t>
            </a:r>
            <a:endParaRPr/>
          </a:p>
        </p:txBody>
      </p:sp>
      <p:sp>
        <p:nvSpPr>
          <p:cNvPr id="252" name="Google Shape;252;g1a3430342e1_0_371"/>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13</a:t>
            </a:fld>
            <a:endParaRPr/>
          </a:p>
        </p:txBody>
      </p:sp>
      <p:sp>
        <p:nvSpPr>
          <p:cNvPr id="253" name="Google Shape;253;g1a3430342e1_0_371"/>
          <p:cNvSpPr txBox="1"/>
          <p:nvPr/>
        </p:nvSpPr>
        <p:spPr>
          <a:xfrm>
            <a:off x="598167" y="1568633"/>
            <a:ext cx="11360700" cy="989100"/>
          </a:xfrm>
          <a:prstGeom prst="rect">
            <a:avLst/>
          </a:prstGeom>
          <a:noFill/>
          <a:ln>
            <a:noFill/>
          </a:ln>
        </p:spPr>
        <p:txBody>
          <a:bodyPr spcFirstLastPara="1" wrap="square" lIns="121900" tIns="121900" rIns="121900" bIns="121900" anchor="t" anchorCtr="0">
            <a:noAutofit/>
          </a:bodyPr>
          <a:lstStyle/>
          <a:p>
            <a:pPr marL="0" marR="0" lvl="0" indent="0" algn="l" rtl="0">
              <a:lnSpc>
                <a:spcPct val="114000"/>
              </a:lnSpc>
              <a:spcBef>
                <a:spcPts val="0"/>
              </a:spcBef>
              <a:spcAft>
                <a:spcPts val="0"/>
              </a:spcAft>
              <a:buClr>
                <a:schemeClr val="accent1"/>
              </a:buClr>
              <a:buSzPts val="2400"/>
              <a:buFont typeface="Arial"/>
              <a:buNone/>
            </a:pPr>
            <a:r>
              <a:rPr lang="en-US" sz="2400" b="0" i="0" u="none" strike="noStrike" cap="none">
                <a:solidFill>
                  <a:schemeClr val="dk1"/>
                </a:solidFill>
                <a:latin typeface="Georgia"/>
                <a:ea typeface="Georgia"/>
                <a:cs typeface="Georgia"/>
                <a:sym typeface="Georgia"/>
              </a:rPr>
              <a:t>The Virginia Literacy Act (VLA) is a comprehensive, multi-pronged approach for ensuring evidence-based literacy instruction is implemented in all K-3 classrooms.</a:t>
            </a:r>
            <a:endParaRPr sz="1400" b="0" i="0" u="none" strike="noStrike" cap="none">
              <a:solidFill>
                <a:srgbClr val="000000"/>
              </a:solidFill>
              <a:latin typeface="Arial"/>
              <a:ea typeface="Arial"/>
              <a:cs typeface="Arial"/>
              <a:sym typeface="Arial"/>
            </a:endParaRPr>
          </a:p>
          <a:p>
            <a:pPr marL="457200" marR="0" lvl="0" indent="-342900" algn="l" rtl="0">
              <a:lnSpc>
                <a:spcPct val="100000"/>
              </a:lnSpc>
              <a:spcBef>
                <a:spcPts val="600"/>
              </a:spcBef>
              <a:spcAft>
                <a:spcPts val="0"/>
              </a:spcAft>
              <a:buClr>
                <a:schemeClr val="dk1"/>
              </a:buClr>
              <a:buSzPts val="1800"/>
              <a:buFont typeface="Arial"/>
              <a:buChar char="●"/>
            </a:pPr>
            <a:r>
              <a:rPr lang="en-US" sz="2400" b="0" i="0" u="none" strike="noStrike" cap="none">
                <a:solidFill>
                  <a:schemeClr val="dk1"/>
                </a:solidFill>
                <a:latin typeface="Georgia"/>
                <a:ea typeface="Georgia"/>
                <a:cs typeface="Georgia"/>
                <a:sym typeface="Georgia"/>
              </a:rPr>
              <a:t>House Bill 319 (Coyner) and Senate Bill 616 (Lucas), both known as the Virginia Literacy Act, passed unanimously out of the 2022 General Assembly.</a:t>
            </a:r>
            <a:endParaRPr sz="1400" b="0" i="0" u="none" strike="noStrike" cap="none">
              <a:solidFill>
                <a:srgbClr val="000000"/>
              </a:solidFill>
              <a:latin typeface="Arial"/>
              <a:ea typeface="Arial"/>
              <a:cs typeface="Arial"/>
              <a:sym typeface="Arial"/>
            </a:endParaRPr>
          </a:p>
          <a:p>
            <a:pPr marL="457200" marR="0" lvl="0" indent="-342900" algn="l" rtl="0">
              <a:lnSpc>
                <a:spcPct val="100000"/>
              </a:lnSpc>
              <a:spcBef>
                <a:spcPts val="600"/>
              </a:spcBef>
              <a:spcAft>
                <a:spcPts val="0"/>
              </a:spcAft>
              <a:buClr>
                <a:schemeClr val="dk1"/>
              </a:buClr>
              <a:buSzPts val="1800"/>
              <a:buFont typeface="Arial"/>
              <a:buChar char="●"/>
            </a:pPr>
            <a:r>
              <a:rPr lang="en-US" sz="2400" b="0" i="0" u="none" strike="noStrike" cap="none">
                <a:solidFill>
                  <a:schemeClr val="dk1"/>
                </a:solidFill>
                <a:latin typeface="Georgia"/>
                <a:ea typeface="Georgia"/>
                <a:cs typeface="Georgia"/>
                <a:sym typeface="Georgia"/>
              </a:rPr>
              <a:t>There is state funding to address the costs of these new initiatives.</a:t>
            </a:r>
            <a:endParaRPr sz="1400" b="0" i="0" u="none" strike="noStrike" cap="none">
              <a:solidFill>
                <a:srgbClr val="000000"/>
              </a:solidFill>
              <a:latin typeface="Arial"/>
              <a:ea typeface="Arial"/>
              <a:cs typeface="Arial"/>
              <a:sym typeface="Arial"/>
            </a:endParaRPr>
          </a:p>
          <a:p>
            <a:pPr marL="457200" marR="0" lvl="0" indent="-342900" algn="l" rtl="0">
              <a:lnSpc>
                <a:spcPct val="100000"/>
              </a:lnSpc>
              <a:spcBef>
                <a:spcPts val="600"/>
              </a:spcBef>
              <a:spcAft>
                <a:spcPts val="0"/>
              </a:spcAft>
              <a:buClr>
                <a:schemeClr val="dk1"/>
              </a:buClr>
              <a:buSzPts val="1800"/>
              <a:buFont typeface="Arial"/>
              <a:buChar char="●"/>
            </a:pPr>
            <a:r>
              <a:rPr lang="en-US" sz="2400" b="0" i="0" u="none" strike="noStrike" cap="none">
                <a:solidFill>
                  <a:schemeClr val="dk1"/>
                </a:solidFill>
                <a:latin typeface="Georgia"/>
                <a:ea typeface="Georgia"/>
                <a:cs typeface="Georgia"/>
                <a:sym typeface="Georgia"/>
              </a:rPr>
              <a:t>VLA provisions become effective beginning with the 2024-2025 school year.*</a:t>
            </a:r>
            <a:endParaRPr sz="2400" b="0" i="0" u="none" strike="noStrike" cap="none">
              <a:solidFill>
                <a:schemeClr val="dk1"/>
              </a:solidFill>
              <a:latin typeface="Georgia"/>
              <a:ea typeface="Georgia"/>
              <a:cs typeface="Georgia"/>
              <a:sym typeface="Georgia"/>
            </a:endParaRPr>
          </a:p>
          <a:p>
            <a:pPr marL="457200" marR="0" lvl="0" indent="-342900" algn="l" rtl="0">
              <a:lnSpc>
                <a:spcPct val="100000"/>
              </a:lnSpc>
              <a:spcBef>
                <a:spcPts val="600"/>
              </a:spcBef>
              <a:spcAft>
                <a:spcPts val="0"/>
              </a:spcAft>
              <a:buClr>
                <a:schemeClr val="dk1"/>
              </a:buClr>
              <a:buSzPts val="1800"/>
              <a:buFont typeface="Arial"/>
              <a:buChar char="●"/>
            </a:pPr>
            <a:r>
              <a:rPr lang="en-US" sz="2400" b="0" i="0" u="none" strike="noStrike" cap="none">
                <a:solidFill>
                  <a:schemeClr val="dk1"/>
                </a:solidFill>
                <a:latin typeface="Georgia"/>
                <a:ea typeface="Georgia"/>
                <a:cs typeface="Georgia"/>
                <a:sym typeface="Georgia"/>
              </a:rPr>
              <a:t>Delegate Delaney’s HB418 and HB419 are both complements to the Act and address the allowable uses of Early Intervention Reading Initiative funds as well as the audit and approval of educator preparation programs.</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0"/>
              </a:spcBef>
              <a:spcAft>
                <a:spcPts val="0"/>
              </a:spcAft>
              <a:buClr>
                <a:schemeClr val="accent1"/>
              </a:buClr>
              <a:buSzPts val="2400"/>
              <a:buFont typeface="Arial"/>
              <a:buNone/>
            </a:pPr>
            <a:endParaRPr sz="2400" b="0" i="0" u="none" strike="noStrike" cap="none">
              <a:solidFill>
                <a:schemeClr val="dk1"/>
              </a:solidFill>
              <a:latin typeface="Georgia"/>
              <a:ea typeface="Georgia"/>
              <a:cs typeface="Georgia"/>
              <a:sym typeface="Georgia"/>
            </a:endParaRPr>
          </a:p>
          <a:p>
            <a:pPr marL="0" marR="0" lvl="0" indent="0" algn="l" rtl="0">
              <a:lnSpc>
                <a:spcPct val="90000"/>
              </a:lnSpc>
              <a:spcBef>
                <a:spcPts val="0"/>
              </a:spcBef>
              <a:spcAft>
                <a:spcPts val="0"/>
              </a:spcAft>
              <a:buClr>
                <a:schemeClr val="accent1"/>
              </a:buClr>
              <a:buSzPts val="800"/>
              <a:buFont typeface="Arial"/>
              <a:buNone/>
            </a:pPr>
            <a:endParaRPr sz="800" b="0" i="0" u="none" strike="noStrike" cap="none">
              <a:solidFill>
                <a:schemeClr val="dk1"/>
              </a:solidFill>
              <a:latin typeface="Georgia"/>
              <a:ea typeface="Georgia"/>
              <a:cs typeface="Georgia"/>
              <a:sym typeface="Georgia"/>
            </a:endParaRPr>
          </a:p>
          <a:p>
            <a:pPr marL="0" marR="0" lvl="0" indent="0" algn="l" rtl="0">
              <a:lnSpc>
                <a:spcPct val="90000"/>
              </a:lnSpc>
              <a:spcBef>
                <a:spcPts val="0"/>
              </a:spcBef>
              <a:spcAft>
                <a:spcPts val="0"/>
              </a:spcAft>
              <a:buClr>
                <a:schemeClr val="accent1"/>
              </a:buClr>
              <a:buSzPts val="1600"/>
              <a:buFont typeface="Arial"/>
              <a:buNone/>
            </a:pPr>
            <a:r>
              <a:rPr lang="en-US" sz="1600" b="0" i="1" u="none" strike="noStrike" cap="none">
                <a:solidFill>
                  <a:schemeClr val="dk1"/>
                </a:solidFill>
                <a:latin typeface="Georgia"/>
                <a:ea typeface="Georgia"/>
                <a:cs typeface="Georgia"/>
                <a:sym typeface="Georgia"/>
              </a:rPr>
              <a:t>*Staffing ratios for reading specialists go into effect for 2023-2024, with funding to support this goal and flexibility in who can meet this requirement.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600"/>
              </a:spcBef>
              <a:spcAft>
                <a:spcPts val="0"/>
              </a:spcAft>
              <a:buClr>
                <a:schemeClr val="accent1"/>
              </a:buClr>
              <a:buSzPts val="2800"/>
              <a:buFont typeface="Arial"/>
              <a:buNone/>
            </a:pPr>
            <a:endParaRPr sz="2800" b="0" i="0" u="none" strike="noStrike" cap="none">
              <a:solidFill>
                <a:schemeClr val="dk1"/>
              </a:solidFill>
              <a:latin typeface="Georgia"/>
              <a:ea typeface="Georgia"/>
              <a:cs typeface="Georgia"/>
              <a:sym typeface="Georgia"/>
            </a:endParaRPr>
          </a:p>
          <a:p>
            <a:pPr marL="0" marR="0" lvl="0" indent="0" algn="l" rtl="0">
              <a:lnSpc>
                <a:spcPct val="100000"/>
              </a:lnSpc>
              <a:spcBef>
                <a:spcPts val="600"/>
              </a:spcBef>
              <a:spcAft>
                <a:spcPts val="0"/>
              </a:spcAft>
              <a:buClr>
                <a:schemeClr val="accent1"/>
              </a:buClr>
              <a:buSzPts val="2400"/>
              <a:buFont typeface="Arial"/>
              <a:buNone/>
            </a:pPr>
            <a:endParaRPr sz="2400" b="0" i="0" u="none" strike="noStrike" cap="none">
              <a:solidFill>
                <a:schemeClr val="dk1"/>
              </a:solidFill>
              <a:latin typeface="Georgia"/>
              <a:ea typeface="Georgia"/>
              <a:cs typeface="Georgia"/>
              <a:sym typeface="Georgia"/>
            </a:endParaRPr>
          </a:p>
          <a:p>
            <a:pPr marL="0" marR="0" lvl="0" indent="0" algn="l" rtl="0">
              <a:lnSpc>
                <a:spcPct val="100000"/>
              </a:lnSpc>
              <a:spcBef>
                <a:spcPts val="600"/>
              </a:spcBef>
              <a:spcAft>
                <a:spcPts val="2133"/>
              </a:spcAft>
              <a:buClr>
                <a:schemeClr val="accent1"/>
              </a:buClr>
              <a:buSzPts val="2800"/>
              <a:buFont typeface="Arial"/>
              <a:buNone/>
            </a:pPr>
            <a:endParaRPr sz="2800" b="0" i="0" u="none" strike="noStrike" cap="none">
              <a:solidFill>
                <a:srgbClr val="1D7E74"/>
              </a:solidFill>
              <a:latin typeface="Georgia"/>
              <a:ea typeface="Georgia"/>
              <a:cs typeface="Georgia"/>
              <a:sym typeface="Georgi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g1a3430342e1_0_377"/>
          <p:cNvSpPr txBox="1">
            <a:spLocks noGrp="1"/>
          </p:cNvSpPr>
          <p:nvPr>
            <p:ph type="title"/>
          </p:nvPr>
        </p:nvSpPr>
        <p:spPr>
          <a:xfrm>
            <a:off x="0" y="0"/>
            <a:ext cx="12192000" cy="1323900"/>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How the VLA Will Improve Literacy</a:t>
            </a:r>
            <a:endParaRPr/>
          </a:p>
        </p:txBody>
      </p:sp>
      <p:sp>
        <p:nvSpPr>
          <p:cNvPr id="260" name="Google Shape;260;g1a3430342e1_0_377"/>
          <p:cNvSpPr txBox="1"/>
          <p:nvPr/>
        </p:nvSpPr>
        <p:spPr>
          <a:xfrm>
            <a:off x="598167" y="1568633"/>
            <a:ext cx="11360700" cy="989100"/>
          </a:xfrm>
          <a:prstGeom prst="rect">
            <a:avLst/>
          </a:prstGeom>
          <a:noFill/>
          <a:ln>
            <a:noFill/>
          </a:ln>
        </p:spPr>
        <p:txBody>
          <a:bodyPr spcFirstLastPara="1" wrap="square" lIns="121900" tIns="121900" rIns="121900" bIns="121900" anchor="t" anchorCtr="0">
            <a:noAutofit/>
          </a:bodyPr>
          <a:lstStyle/>
          <a:p>
            <a:pPr marL="0" marR="0" lvl="0" indent="0" algn="l" rtl="0">
              <a:lnSpc>
                <a:spcPct val="115000"/>
              </a:lnSpc>
              <a:spcBef>
                <a:spcPts val="0"/>
              </a:spcBef>
              <a:spcAft>
                <a:spcPts val="0"/>
              </a:spcAft>
              <a:buClr>
                <a:schemeClr val="accent1"/>
              </a:buClr>
              <a:buSzPts val="2400"/>
              <a:buFont typeface="Arial"/>
              <a:buNone/>
            </a:pPr>
            <a:r>
              <a:rPr lang="en-US" sz="2400" b="0" i="0" u="none" strike="noStrike" cap="none">
                <a:solidFill>
                  <a:schemeClr val="dk1"/>
                </a:solidFill>
                <a:latin typeface="Georgia"/>
                <a:ea typeface="Georgia"/>
                <a:cs typeface="Georgia"/>
                <a:sym typeface="Georgia"/>
              </a:rPr>
              <a:t>Virginia is taking the lead nationwide to reverse these trends and improve early literacy outcomes for the Commonwealth’s youngest learners. </a:t>
            </a:r>
            <a:endParaRPr sz="1400" b="0" i="0" u="none" strike="noStrike" cap="none">
              <a:solidFill>
                <a:srgbClr val="000000"/>
              </a:solidFill>
              <a:latin typeface="Arial"/>
              <a:ea typeface="Arial"/>
              <a:cs typeface="Arial"/>
              <a:sym typeface="Arial"/>
            </a:endParaRPr>
          </a:p>
        </p:txBody>
      </p:sp>
      <p:grpSp>
        <p:nvGrpSpPr>
          <p:cNvPr id="261" name="Google Shape;261;g1a3430342e1_0_377" descr="Graphic that shows all the stakeholders and levers needed to address literacy"/>
          <p:cNvGrpSpPr/>
          <p:nvPr/>
        </p:nvGrpSpPr>
        <p:grpSpPr>
          <a:xfrm>
            <a:off x="3914638" y="2610848"/>
            <a:ext cx="4728327" cy="3990148"/>
            <a:chOff x="2633408" y="35903"/>
            <a:chExt cx="5566667" cy="5066854"/>
          </a:xfrm>
        </p:grpSpPr>
        <p:sp>
          <p:nvSpPr>
            <p:cNvPr id="262" name="Google Shape;262;g1a3430342e1_0_377"/>
            <p:cNvSpPr/>
            <p:nvPr/>
          </p:nvSpPr>
          <p:spPr>
            <a:xfrm>
              <a:off x="4285046" y="1611471"/>
              <a:ext cx="2201400" cy="2210400"/>
            </a:xfrm>
            <a:prstGeom prst="ellipse">
              <a:avLst/>
            </a:prstGeom>
            <a:solidFill>
              <a:srgbClr val="C00000"/>
            </a:solidFill>
            <a:ln w="15875" cap="flat" cmpd="sng">
              <a:solidFill>
                <a:schemeClr val="dk1"/>
              </a:solidFill>
              <a:prstDash val="solid"/>
              <a:round/>
              <a:headEnd type="none" w="sm" len="sm"/>
              <a:tailEnd type="none" w="sm" len="sm"/>
            </a:ln>
          </p:spPr>
          <p:txBody>
            <a:bodyPr spcFirstLastPara="1" wrap="square" lIns="68575" tIns="68575" rIns="68575" bIns="6857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chemeClr val="lt1"/>
                </a:solidFill>
                <a:latin typeface="Georgia"/>
                <a:ea typeface="Georgia"/>
                <a:cs typeface="Georgia"/>
                <a:sym typeface="Georgia"/>
              </a:endParaRPr>
            </a:p>
          </p:txBody>
        </p:sp>
        <p:sp>
          <p:nvSpPr>
            <p:cNvPr id="263" name="Google Shape;263;g1a3430342e1_0_377"/>
            <p:cNvSpPr txBox="1"/>
            <p:nvPr/>
          </p:nvSpPr>
          <p:spPr>
            <a:xfrm>
              <a:off x="4607439" y="1935189"/>
              <a:ext cx="1556700" cy="1563000"/>
            </a:xfrm>
            <a:prstGeom prst="rect">
              <a:avLst/>
            </a:prstGeom>
            <a:noFill/>
            <a:ln>
              <a:noFill/>
            </a:ln>
          </p:spPr>
          <p:txBody>
            <a:bodyPr spcFirstLastPara="1" wrap="square" lIns="26675" tIns="26675" rIns="26675" bIns="26675" anchor="ctr" anchorCtr="0">
              <a:noAutofit/>
            </a:bodyPr>
            <a:lstStyle/>
            <a:p>
              <a:pPr marL="0" marR="0" lvl="0" indent="0" algn="ctr" rtl="0">
                <a:lnSpc>
                  <a:spcPct val="90000"/>
                </a:lnSpc>
                <a:spcBef>
                  <a:spcPts val="0"/>
                </a:spcBef>
                <a:spcAft>
                  <a:spcPts val="0"/>
                </a:spcAft>
                <a:buClr>
                  <a:schemeClr val="dk1"/>
                </a:buClr>
                <a:buSzPts val="2100"/>
                <a:buFont typeface="Twentieth Century"/>
                <a:buNone/>
              </a:pPr>
              <a:r>
                <a:rPr lang="en-US" sz="1900" b="1" i="0" u="none" strike="noStrike" cap="none">
                  <a:solidFill>
                    <a:schemeClr val="lt1"/>
                  </a:solidFill>
                  <a:latin typeface="Georgia"/>
                  <a:ea typeface="Georgia"/>
                  <a:cs typeface="Georgia"/>
                  <a:sym typeface="Georgia"/>
                </a:rPr>
                <a:t>The Virginia Literacy Act</a:t>
              </a:r>
              <a:endParaRPr sz="900" b="1" i="0" u="none" strike="noStrike" cap="none">
                <a:solidFill>
                  <a:schemeClr val="lt1"/>
                </a:solidFill>
                <a:latin typeface="Georgia"/>
                <a:ea typeface="Georgia"/>
                <a:cs typeface="Georgia"/>
                <a:sym typeface="Georgia"/>
              </a:endParaRPr>
            </a:p>
          </p:txBody>
        </p:sp>
        <p:sp>
          <p:nvSpPr>
            <p:cNvPr id="264" name="Google Shape;264;g1a3430342e1_0_377"/>
            <p:cNvSpPr/>
            <p:nvPr/>
          </p:nvSpPr>
          <p:spPr>
            <a:xfrm rot="-7909481">
              <a:off x="4485198" y="1549143"/>
              <a:ext cx="149358" cy="485470"/>
            </a:xfrm>
            <a:prstGeom prst="rightArrow">
              <a:avLst>
                <a:gd name="adj1" fmla="val 60000"/>
                <a:gd name="adj2" fmla="val 50000"/>
              </a:avLst>
            </a:prstGeom>
            <a:solidFill>
              <a:srgbClr val="4ACAAD"/>
            </a:solidFill>
            <a:ln w="9525" cap="flat" cmpd="sng">
              <a:solidFill>
                <a:srgbClr val="1A4480"/>
              </a:solidFill>
              <a:prstDash val="solid"/>
              <a:round/>
              <a:headEnd type="none" w="sm" len="sm"/>
              <a:tailEnd type="none" w="sm" len="sm"/>
            </a:ln>
          </p:spPr>
          <p:txBody>
            <a:bodyPr spcFirstLastPara="1" wrap="square" lIns="68575" tIns="68575" rIns="68575" bIns="6857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chemeClr val="dk1"/>
                </a:solidFill>
                <a:latin typeface="Georgia"/>
                <a:ea typeface="Georgia"/>
                <a:cs typeface="Georgia"/>
                <a:sym typeface="Georgia"/>
              </a:endParaRPr>
            </a:p>
          </p:txBody>
        </p:sp>
        <p:sp>
          <p:nvSpPr>
            <p:cNvPr id="265" name="Google Shape;265;g1a3430342e1_0_377"/>
            <p:cNvSpPr/>
            <p:nvPr/>
          </p:nvSpPr>
          <p:spPr>
            <a:xfrm>
              <a:off x="2891065" y="35903"/>
              <a:ext cx="1887300" cy="1887300"/>
            </a:xfrm>
            <a:prstGeom prst="ellipse">
              <a:avLst/>
            </a:prstGeom>
            <a:solidFill>
              <a:srgbClr val="4ACAAD"/>
            </a:solidFill>
            <a:ln w="9525" cap="flat" cmpd="sng">
              <a:solidFill>
                <a:schemeClr val="accent1"/>
              </a:solidFill>
              <a:prstDash val="solid"/>
              <a:round/>
              <a:headEnd type="none" w="sm" len="sm"/>
              <a:tailEnd type="none" w="sm" len="sm"/>
            </a:ln>
          </p:spPr>
          <p:txBody>
            <a:bodyPr spcFirstLastPara="1" wrap="square" lIns="68575" tIns="68575" rIns="68575" bIns="6857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chemeClr val="dk1"/>
                </a:solidFill>
                <a:latin typeface="Georgia"/>
                <a:ea typeface="Georgia"/>
                <a:cs typeface="Georgia"/>
                <a:sym typeface="Georgia"/>
              </a:endParaRPr>
            </a:p>
          </p:txBody>
        </p:sp>
        <p:sp>
          <p:nvSpPr>
            <p:cNvPr id="266" name="Google Shape;266;g1a3430342e1_0_377"/>
            <p:cNvSpPr txBox="1"/>
            <p:nvPr/>
          </p:nvSpPr>
          <p:spPr>
            <a:xfrm>
              <a:off x="3167468" y="312306"/>
              <a:ext cx="1334700" cy="1334700"/>
            </a:xfrm>
            <a:prstGeom prst="rect">
              <a:avLst/>
            </a:prstGeom>
            <a:no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Clr>
                  <a:schemeClr val="lt1"/>
                </a:buClr>
                <a:buSzPts val="1400"/>
                <a:buFont typeface="Twentieth Century"/>
                <a:buNone/>
              </a:pPr>
              <a:r>
                <a:rPr lang="en-US" sz="1800" b="1" i="0" u="none" strike="noStrike" cap="none" dirty="0">
                  <a:solidFill>
                    <a:schemeClr val="dk1"/>
                  </a:solidFill>
                  <a:latin typeface="Georgia"/>
                  <a:ea typeface="Georgia"/>
                  <a:cs typeface="Georgia"/>
                  <a:sym typeface="Georgia"/>
                </a:rPr>
                <a:t>Prepare Teachers</a:t>
              </a:r>
              <a:endParaRPr sz="1800" b="0" i="0" u="none" strike="noStrike" cap="none" dirty="0">
                <a:solidFill>
                  <a:schemeClr val="dk1"/>
                </a:solidFill>
                <a:latin typeface="Georgia"/>
                <a:ea typeface="Georgia"/>
                <a:cs typeface="Georgia"/>
                <a:sym typeface="Georgia"/>
              </a:endParaRPr>
            </a:p>
          </p:txBody>
        </p:sp>
        <p:sp>
          <p:nvSpPr>
            <p:cNvPr id="267" name="Google Shape;267;g1a3430342e1_0_377"/>
            <p:cNvSpPr/>
            <p:nvPr/>
          </p:nvSpPr>
          <p:spPr>
            <a:xfrm rot="-2714205">
              <a:off x="6191767" y="1556989"/>
              <a:ext cx="205346" cy="485574"/>
            </a:xfrm>
            <a:prstGeom prst="rightArrow">
              <a:avLst>
                <a:gd name="adj1" fmla="val 60000"/>
                <a:gd name="adj2" fmla="val 50000"/>
              </a:avLst>
            </a:prstGeom>
            <a:solidFill>
              <a:srgbClr val="BFBFBF"/>
            </a:solidFill>
            <a:ln w="9525" cap="flat" cmpd="sng">
              <a:solidFill>
                <a:schemeClr val="accent1"/>
              </a:solidFill>
              <a:prstDash val="solid"/>
              <a:round/>
              <a:headEnd type="none" w="sm" len="sm"/>
              <a:tailEnd type="none" w="sm" len="sm"/>
            </a:ln>
          </p:spPr>
          <p:txBody>
            <a:bodyPr spcFirstLastPara="1" wrap="square" lIns="68575" tIns="68575" rIns="68575" bIns="6857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chemeClr val="dk1"/>
                </a:solidFill>
                <a:latin typeface="Georgia"/>
                <a:ea typeface="Georgia"/>
                <a:cs typeface="Georgia"/>
                <a:sym typeface="Georgia"/>
              </a:endParaRPr>
            </a:p>
          </p:txBody>
        </p:sp>
        <p:sp>
          <p:nvSpPr>
            <p:cNvPr id="268" name="Google Shape;268;g1a3430342e1_0_377"/>
            <p:cNvSpPr/>
            <p:nvPr/>
          </p:nvSpPr>
          <p:spPr>
            <a:xfrm>
              <a:off x="6155371" y="43920"/>
              <a:ext cx="1887300" cy="1887300"/>
            </a:xfrm>
            <a:prstGeom prst="ellipse">
              <a:avLst/>
            </a:prstGeom>
            <a:solidFill>
              <a:srgbClr val="BFBFBF"/>
            </a:solidFill>
            <a:ln w="9525" cap="flat" cmpd="sng">
              <a:solidFill>
                <a:schemeClr val="accent1"/>
              </a:solidFill>
              <a:prstDash val="solid"/>
              <a:round/>
              <a:headEnd type="none" w="sm" len="sm"/>
              <a:tailEnd type="none" w="sm" len="sm"/>
            </a:ln>
          </p:spPr>
          <p:txBody>
            <a:bodyPr spcFirstLastPara="1" wrap="square" lIns="68575" tIns="68575" rIns="68575" bIns="6857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chemeClr val="dk1"/>
                </a:solidFill>
                <a:latin typeface="Georgia"/>
                <a:ea typeface="Georgia"/>
                <a:cs typeface="Georgia"/>
                <a:sym typeface="Georgia"/>
              </a:endParaRPr>
            </a:p>
          </p:txBody>
        </p:sp>
        <p:sp>
          <p:nvSpPr>
            <p:cNvPr id="269" name="Google Shape;269;g1a3430342e1_0_377"/>
            <p:cNvSpPr txBox="1"/>
            <p:nvPr/>
          </p:nvSpPr>
          <p:spPr>
            <a:xfrm>
              <a:off x="6311486" y="155296"/>
              <a:ext cx="1556700" cy="1563000"/>
            </a:xfrm>
            <a:prstGeom prst="rect">
              <a:avLst/>
            </a:prstGeom>
            <a:no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Clr>
                  <a:schemeClr val="lt1"/>
                </a:buClr>
                <a:buSzPts val="1400"/>
                <a:buFont typeface="Twentieth Century"/>
                <a:buNone/>
              </a:pPr>
              <a:r>
                <a:rPr lang="en-US" sz="1500" b="1" i="0" u="none" strike="noStrike" cap="none">
                  <a:solidFill>
                    <a:schemeClr val="dk1"/>
                  </a:solidFill>
                  <a:latin typeface="Georgia"/>
                  <a:ea typeface="Georgia"/>
                  <a:cs typeface="Georgia"/>
                  <a:sym typeface="Georgia"/>
                </a:rPr>
                <a:t>Align Curricula, Screening &amp; Intervention Methods</a:t>
              </a:r>
              <a:endParaRPr sz="1500" b="1" i="0" u="none" strike="noStrike" cap="none">
                <a:solidFill>
                  <a:schemeClr val="dk1"/>
                </a:solidFill>
                <a:latin typeface="Georgia"/>
                <a:ea typeface="Georgia"/>
                <a:cs typeface="Georgia"/>
                <a:sym typeface="Georgia"/>
              </a:endParaRPr>
            </a:p>
          </p:txBody>
        </p:sp>
        <p:sp>
          <p:nvSpPr>
            <p:cNvPr id="270" name="Google Shape;270;g1a3430342e1_0_377"/>
            <p:cNvSpPr/>
            <p:nvPr/>
          </p:nvSpPr>
          <p:spPr>
            <a:xfrm rot="2258997">
              <a:off x="6296400" y="3240710"/>
              <a:ext cx="167476" cy="485507"/>
            </a:xfrm>
            <a:prstGeom prst="rightArrow">
              <a:avLst>
                <a:gd name="adj1" fmla="val 60000"/>
                <a:gd name="adj2" fmla="val 50000"/>
              </a:avLst>
            </a:prstGeom>
            <a:solidFill>
              <a:srgbClr val="AAD9F8"/>
            </a:solidFill>
            <a:ln w="9525" cap="flat" cmpd="sng">
              <a:solidFill>
                <a:schemeClr val="accent1"/>
              </a:solidFill>
              <a:prstDash val="solid"/>
              <a:round/>
              <a:headEnd type="none" w="sm" len="sm"/>
              <a:tailEnd type="none" w="sm" len="sm"/>
            </a:ln>
          </p:spPr>
          <p:txBody>
            <a:bodyPr spcFirstLastPara="1" wrap="square" lIns="68575" tIns="68575" rIns="68575" bIns="6857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chemeClr val="dk1"/>
                </a:solidFill>
                <a:latin typeface="Georgia"/>
                <a:ea typeface="Georgia"/>
                <a:cs typeface="Georgia"/>
                <a:sym typeface="Georgia"/>
              </a:endParaRPr>
            </a:p>
          </p:txBody>
        </p:sp>
        <p:sp>
          <p:nvSpPr>
            <p:cNvPr id="271" name="Google Shape;271;g1a3430342e1_0_377"/>
            <p:cNvSpPr txBox="1"/>
            <p:nvPr/>
          </p:nvSpPr>
          <p:spPr>
            <a:xfrm rot="2257864">
              <a:off x="6301620" y="3322511"/>
              <a:ext cx="117430" cy="291326"/>
            </a:xfrm>
            <a:prstGeom prst="rect">
              <a:avLst/>
            </a:prstGeom>
            <a:no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Clr>
                  <a:schemeClr val="dk1"/>
                </a:buClr>
                <a:buSzPts val="1400"/>
                <a:buFont typeface="Twentieth Century"/>
                <a:buNone/>
              </a:pPr>
              <a:endParaRPr sz="1400" b="0" i="0" u="none" strike="noStrike" cap="none">
                <a:solidFill>
                  <a:schemeClr val="lt1"/>
                </a:solidFill>
                <a:latin typeface="Georgia"/>
                <a:ea typeface="Georgia"/>
                <a:cs typeface="Georgia"/>
                <a:sym typeface="Georgia"/>
              </a:endParaRPr>
            </a:p>
          </p:txBody>
        </p:sp>
        <p:sp>
          <p:nvSpPr>
            <p:cNvPr id="272" name="Google Shape;272;g1a3430342e1_0_377"/>
            <p:cNvSpPr/>
            <p:nvPr/>
          </p:nvSpPr>
          <p:spPr>
            <a:xfrm>
              <a:off x="6312775" y="3215445"/>
              <a:ext cx="1887300" cy="1887300"/>
            </a:xfrm>
            <a:prstGeom prst="ellipse">
              <a:avLst/>
            </a:prstGeom>
            <a:solidFill>
              <a:srgbClr val="80C7F5"/>
            </a:solidFill>
            <a:ln w="9525" cap="flat" cmpd="sng">
              <a:solidFill>
                <a:schemeClr val="accent1"/>
              </a:solidFill>
              <a:prstDash val="solid"/>
              <a:round/>
              <a:headEnd type="none" w="sm" len="sm"/>
              <a:tailEnd type="none" w="sm" len="sm"/>
            </a:ln>
          </p:spPr>
          <p:txBody>
            <a:bodyPr spcFirstLastPara="1" wrap="square" lIns="68575" tIns="68575" rIns="68575" bIns="6857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chemeClr val="dk1"/>
                </a:solidFill>
                <a:latin typeface="Georgia"/>
                <a:ea typeface="Georgia"/>
                <a:cs typeface="Georgia"/>
                <a:sym typeface="Georgia"/>
              </a:endParaRPr>
            </a:p>
          </p:txBody>
        </p:sp>
        <p:sp>
          <p:nvSpPr>
            <p:cNvPr id="273" name="Google Shape;273;g1a3430342e1_0_377"/>
            <p:cNvSpPr txBox="1"/>
            <p:nvPr/>
          </p:nvSpPr>
          <p:spPr>
            <a:xfrm>
              <a:off x="6485955" y="3326940"/>
              <a:ext cx="1556700" cy="1499700"/>
            </a:xfrm>
            <a:prstGeom prst="rect">
              <a:avLst/>
            </a:prstGeom>
            <a:no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Clr>
                  <a:schemeClr val="lt1"/>
                </a:buClr>
                <a:buSzPts val="1400"/>
                <a:buFont typeface="Twentieth Century"/>
                <a:buNone/>
              </a:pPr>
              <a:r>
                <a:rPr lang="en-US" sz="1400" b="1" i="0" u="none" strike="noStrike" cap="none">
                  <a:solidFill>
                    <a:schemeClr val="dk1"/>
                  </a:solidFill>
                  <a:latin typeface="Georgia"/>
                  <a:ea typeface="Georgia"/>
                  <a:cs typeface="Georgia"/>
                  <a:sym typeface="Georgia"/>
                </a:rPr>
                <a:t>Require Continuing Professional Development</a:t>
              </a:r>
              <a:endParaRPr sz="1400" b="1" i="0" u="none" strike="noStrike" cap="none">
                <a:solidFill>
                  <a:schemeClr val="dk1"/>
                </a:solidFill>
                <a:latin typeface="Georgia"/>
                <a:ea typeface="Georgia"/>
                <a:cs typeface="Georgia"/>
                <a:sym typeface="Georgia"/>
              </a:endParaRPr>
            </a:p>
          </p:txBody>
        </p:sp>
        <p:sp>
          <p:nvSpPr>
            <p:cNvPr id="274" name="Google Shape;274;g1a3430342e1_0_377"/>
            <p:cNvSpPr/>
            <p:nvPr/>
          </p:nvSpPr>
          <p:spPr>
            <a:xfrm rot="8487239">
              <a:off x="4351810" y="3242103"/>
              <a:ext cx="141541" cy="485483"/>
            </a:xfrm>
            <a:prstGeom prst="rightArrow">
              <a:avLst>
                <a:gd name="adj1" fmla="val 60000"/>
                <a:gd name="adj2" fmla="val 50000"/>
              </a:avLst>
            </a:prstGeom>
            <a:solidFill>
              <a:srgbClr val="EBC0AB"/>
            </a:solidFill>
            <a:ln w="9525" cap="flat" cmpd="sng">
              <a:solidFill>
                <a:srgbClr val="1A4480"/>
              </a:solidFill>
              <a:prstDash val="solid"/>
              <a:round/>
              <a:headEnd type="none" w="sm" len="sm"/>
              <a:tailEnd type="none" w="sm" len="sm"/>
            </a:ln>
          </p:spPr>
          <p:txBody>
            <a:bodyPr spcFirstLastPara="1" wrap="square" lIns="68575" tIns="68575" rIns="68575" bIns="6857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chemeClr val="dk1"/>
                </a:solidFill>
                <a:latin typeface="Georgia"/>
                <a:ea typeface="Georgia"/>
                <a:cs typeface="Georgia"/>
                <a:sym typeface="Georgia"/>
              </a:endParaRPr>
            </a:p>
          </p:txBody>
        </p:sp>
        <p:sp>
          <p:nvSpPr>
            <p:cNvPr id="275" name="Google Shape;275;g1a3430342e1_0_377"/>
            <p:cNvSpPr/>
            <p:nvPr/>
          </p:nvSpPr>
          <p:spPr>
            <a:xfrm>
              <a:off x="2633408" y="3215457"/>
              <a:ext cx="1887300" cy="1887300"/>
            </a:xfrm>
            <a:prstGeom prst="ellipse">
              <a:avLst/>
            </a:prstGeom>
            <a:solidFill>
              <a:srgbClr val="E1A283"/>
            </a:solidFill>
            <a:ln w="9525" cap="flat" cmpd="sng">
              <a:solidFill>
                <a:schemeClr val="accent1"/>
              </a:solidFill>
              <a:prstDash val="solid"/>
              <a:round/>
              <a:headEnd type="none" w="sm" len="sm"/>
              <a:tailEnd type="none" w="sm" len="sm"/>
            </a:ln>
          </p:spPr>
          <p:txBody>
            <a:bodyPr spcFirstLastPara="1" wrap="square" lIns="68575" tIns="68575" rIns="68575" bIns="6857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chemeClr val="dk1"/>
                </a:solidFill>
                <a:latin typeface="Georgia"/>
                <a:ea typeface="Georgia"/>
                <a:cs typeface="Georgia"/>
                <a:sym typeface="Georgia"/>
              </a:endParaRPr>
            </a:p>
          </p:txBody>
        </p:sp>
        <p:sp>
          <p:nvSpPr>
            <p:cNvPr id="276" name="Google Shape;276;g1a3430342e1_0_377"/>
            <p:cNvSpPr txBox="1"/>
            <p:nvPr/>
          </p:nvSpPr>
          <p:spPr>
            <a:xfrm>
              <a:off x="2909811" y="3491860"/>
              <a:ext cx="1334700" cy="1334700"/>
            </a:xfrm>
            <a:prstGeom prst="rect">
              <a:avLst/>
            </a:prstGeom>
            <a:no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Clr>
                  <a:schemeClr val="lt1"/>
                </a:buClr>
                <a:buSzPts val="1400"/>
                <a:buFont typeface="Twentieth Century"/>
                <a:buNone/>
              </a:pPr>
              <a:r>
                <a:rPr lang="en-US" sz="1800" b="1" i="0" u="none" strike="noStrike" cap="none">
                  <a:solidFill>
                    <a:schemeClr val="dk1"/>
                  </a:solidFill>
                  <a:latin typeface="Georgia"/>
                  <a:ea typeface="Georgia"/>
                  <a:cs typeface="Georgia"/>
                  <a:sym typeface="Georgia"/>
                </a:rPr>
                <a:t>Partner with Families</a:t>
              </a:r>
              <a:endParaRPr sz="1800" b="0" i="0" u="none" strike="noStrike" cap="none">
                <a:solidFill>
                  <a:schemeClr val="dk1"/>
                </a:solidFill>
                <a:latin typeface="Georgia"/>
                <a:ea typeface="Georgia"/>
                <a:cs typeface="Georgia"/>
                <a:sym typeface="Georgia"/>
              </a:endParaRPr>
            </a:p>
          </p:txBody>
        </p:sp>
      </p:grpSp>
      <p:sp>
        <p:nvSpPr>
          <p:cNvPr id="277" name="Google Shape;277;g1a3430342e1_0_377"/>
          <p:cNvSpPr/>
          <p:nvPr/>
        </p:nvSpPr>
        <p:spPr>
          <a:xfrm>
            <a:off x="903514" y="3381155"/>
            <a:ext cx="3324000" cy="2449500"/>
          </a:xfrm>
          <a:prstGeom prst="homePlate">
            <a:avLst>
              <a:gd name="adj" fmla="val 50000"/>
            </a:avLst>
          </a:prstGeom>
          <a:solidFill>
            <a:schemeClr val="dk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2000"/>
              <a:buFont typeface="Arial"/>
              <a:buNone/>
            </a:pPr>
            <a:r>
              <a:rPr lang="en-US" sz="2000" b="1" i="0" u="none" strike="noStrike" cap="none">
                <a:solidFill>
                  <a:schemeClr val="lt1"/>
                </a:solidFill>
                <a:latin typeface="Georgia"/>
                <a:ea typeface="Georgia"/>
                <a:cs typeface="Georgia"/>
                <a:sym typeface="Georgia"/>
              </a:rPr>
              <a:t>Science-Based Reading Research</a:t>
            </a:r>
            <a:endParaRPr sz="2000" b="0" i="0" u="none" strike="noStrike" cap="none">
              <a:solidFill>
                <a:schemeClr val="dk1"/>
              </a:solidFill>
              <a:latin typeface="Georgia"/>
              <a:ea typeface="Georgia"/>
              <a:cs typeface="Georgia"/>
              <a:sym typeface="Georgia"/>
            </a:endParaRPr>
          </a:p>
        </p:txBody>
      </p:sp>
      <p:sp>
        <p:nvSpPr>
          <p:cNvPr id="278" name="Google Shape;278;g1a3430342e1_0_377"/>
          <p:cNvSpPr/>
          <p:nvPr/>
        </p:nvSpPr>
        <p:spPr>
          <a:xfrm flipH="1">
            <a:off x="8435341" y="3397092"/>
            <a:ext cx="3330000" cy="2424000"/>
          </a:xfrm>
          <a:prstGeom prst="homePlate">
            <a:avLst>
              <a:gd name="adj" fmla="val 50000"/>
            </a:avLst>
          </a:prstGeom>
          <a:solidFill>
            <a:schemeClr val="dk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171450" marR="0" lvl="0" indent="0" algn="l" rtl="0">
              <a:lnSpc>
                <a:spcPct val="100000"/>
              </a:lnSpc>
              <a:spcBef>
                <a:spcPts val="0"/>
              </a:spcBef>
              <a:spcAft>
                <a:spcPts val="0"/>
              </a:spcAft>
              <a:buClr>
                <a:schemeClr val="lt1"/>
              </a:buClr>
              <a:buSzPts val="2000"/>
              <a:buFont typeface="Georgia"/>
              <a:buNone/>
            </a:pPr>
            <a:r>
              <a:rPr lang="en-US" sz="2000" b="1" i="0" u="none" strike="noStrike" cap="none">
                <a:solidFill>
                  <a:schemeClr val="lt1"/>
                </a:solidFill>
                <a:latin typeface="Georgia"/>
                <a:ea typeface="Georgia"/>
                <a:cs typeface="Georgia"/>
                <a:sym typeface="Georgia"/>
              </a:rPr>
              <a:t>Evidence-Based      </a:t>
            </a:r>
            <a:endParaRPr sz="2000" b="1" i="0" u="none" strike="noStrike" cap="none">
              <a:solidFill>
                <a:schemeClr val="lt1"/>
              </a:solidFill>
              <a:latin typeface="Georgia"/>
              <a:ea typeface="Georgia"/>
              <a:cs typeface="Georgia"/>
              <a:sym typeface="Georgia"/>
            </a:endParaRPr>
          </a:p>
          <a:p>
            <a:pPr marL="0" marR="0" lvl="0" indent="0" algn="l" rtl="0">
              <a:lnSpc>
                <a:spcPct val="100000"/>
              </a:lnSpc>
              <a:spcBef>
                <a:spcPts val="0"/>
              </a:spcBef>
              <a:spcAft>
                <a:spcPts val="0"/>
              </a:spcAft>
              <a:buClr>
                <a:schemeClr val="lt1"/>
              </a:buClr>
              <a:buSzPts val="2000"/>
              <a:buFont typeface="Georgia"/>
              <a:buNone/>
            </a:pPr>
            <a:r>
              <a:rPr lang="en-US" sz="2000" b="1" i="0" u="none" strike="noStrike" cap="none">
                <a:solidFill>
                  <a:schemeClr val="lt1"/>
                </a:solidFill>
                <a:latin typeface="Georgia"/>
                <a:ea typeface="Georgia"/>
                <a:cs typeface="Georgia"/>
                <a:sym typeface="Georgia"/>
              </a:rPr>
              <a:t>   Literacy </a:t>
            </a:r>
            <a:endParaRPr sz="2000" b="1" i="0" u="none" strike="noStrike" cap="none">
              <a:solidFill>
                <a:schemeClr val="lt1"/>
              </a:solidFill>
              <a:latin typeface="Georgia"/>
              <a:ea typeface="Georgia"/>
              <a:cs typeface="Georgia"/>
              <a:sym typeface="Georgia"/>
            </a:endParaRPr>
          </a:p>
          <a:p>
            <a:pPr marL="0" marR="0" lvl="0" indent="0" algn="l" rtl="0">
              <a:lnSpc>
                <a:spcPct val="100000"/>
              </a:lnSpc>
              <a:spcBef>
                <a:spcPts val="0"/>
              </a:spcBef>
              <a:spcAft>
                <a:spcPts val="0"/>
              </a:spcAft>
              <a:buClr>
                <a:schemeClr val="lt1"/>
              </a:buClr>
              <a:buSzPts val="2000"/>
              <a:buFont typeface="Georgia"/>
              <a:buNone/>
            </a:pPr>
            <a:r>
              <a:rPr lang="en-US" sz="2000" b="1" i="0" u="none" strike="noStrike" cap="none">
                <a:solidFill>
                  <a:schemeClr val="lt1"/>
                </a:solidFill>
                <a:latin typeface="Georgia"/>
                <a:ea typeface="Georgia"/>
                <a:cs typeface="Georgia"/>
                <a:sym typeface="Georgia"/>
              </a:rPr>
              <a:t>   Instruction</a:t>
            </a:r>
            <a:endParaRPr sz="2000" b="1" i="0" u="none" strike="noStrike" cap="none">
              <a:solidFill>
                <a:schemeClr val="lt1"/>
              </a:solidFill>
              <a:latin typeface="Georgia"/>
              <a:ea typeface="Georgia"/>
              <a:cs typeface="Georgia"/>
              <a:sym typeface="Georgia"/>
            </a:endParaRPr>
          </a:p>
        </p:txBody>
      </p:sp>
      <p:sp>
        <p:nvSpPr>
          <p:cNvPr id="259" name="Google Shape;259;g1a3430342e1_0_377"/>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24"/>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Who Will Benefit?</a:t>
            </a:r>
            <a:endParaRPr/>
          </a:p>
        </p:txBody>
      </p:sp>
      <p:sp>
        <p:nvSpPr>
          <p:cNvPr id="285" name="Google Shape;285;p24" descr="Text that describes the stakeholders who will benefit; teachers and reading specialists and families"/>
          <p:cNvSpPr txBox="1"/>
          <p:nvPr/>
        </p:nvSpPr>
        <p:spPr>
          <a:xfrm>
            <a:off x="413109" y="1742807"/>
            <a:ext cx="11360800" cy="989200"/>
          </a:xfrm>
          <a:prstGeom prst="rect">
            <a:avLst/>
          </a:prstGeom>
          <a:noFill/>
          <a:ln>
            <a:noFill/>
          </a:ln>
        </p:spPr>
        <p:txBody>
          <a:bodyPr spcFirstLastPara="1" wrap="square" lIns="121900" tIns="121900" rIns="121900" bIns="121900" anchor="t" anchorCtr="0">
            <a:noAutofit/>
          </a:bodyPr>
          <a:lstStyle/>
          <a:p>
            <a:pPr marL="0" marR="0" lvl="0" indent="0" algn="l" rtl="0">
              <a:lnSpc>
                <a:spcPct val="100000"/>
              </a:lnSpc>
              <a:spcBef>
                <a:spcPts val="600"/>
              </a:spcBef>
              <a:spcAft>
                <a:spcPts val="0"/>
              </a:spcAft>
              <a:buClr>
                <a:schemeClr val="accent1"/>
              </a:buClr>
              <a:buSzPts val="2800"/>
              <a:buFont typeface="Arial"/>
              <a:buNone/>
            </a:pPr>
            <a:endParaRPr sz="2800" b="0" i="0" u="none" strike="noStrike" cap="none">
              <a:solidFill>
                <a:schemeClr val="dk1"/>
              </a:solidFill>
              <a:latin typeface="Georgia"/>
              <a:ea typeface="Georgia"/>
              <a:cs typeface="Georgia"/>
              <a:sym typeface="Georgia"/>
            </a:endParaRPr>
          </a:p>
          <a:p>
            <a:pPr marL="0" marR="0" lvl="0" indent="0" algn="l" rtl="0">
              <a:lnSpc>
                <a:spcPct val="100000"/>
              </a:lnSpc>
              <a:spcBef>
                <a:spcPts val="600"/>
              </a:spcBef>
              <a:spcAft>
                <a:spcPts val="0"/>
              </a:spcAft>
              <a:buClr>
                <a:schemeClr val="accent1"/>
              </a:buClr>
              <a:buSzPts val="2400"/>
              <a:buFont typeface="Arial"/>
              <a:buNone/>
            </a:pPr>
            <a:endParaRPr sz="2400" b="0" i="0" u="none" strike="noStrike" cap="none">
              <a:solidFill>
                <a:schemeClr val="dk1"/>
              </a:solidFill>
              <a:latin typeface="Calibri"/>
              <a:ea typeface="Calibri"/>
              <a:cs typeface="Calibri"/>
              <a:sym typeface="Calibri"/>
            </a:endParaRPr>
          </a:p>
          <a:p>
            <a:pPr marL="0" marR="0" lvl="0" indent="0" algn="l" rtl="0">
              <a:lnSpc>
                <a:spcPct val="100000"/>
              </a:lnSpc>
              <a:spcBef>
                <a:spcPts val="600"/>
              </a:spcBef>
              <a:spcAft>
                <a:spcPts val="2133"/>
              </a:spcAft>
              <a:buClr>
                <a:schemeClr val="accent1"/>
              </a:buClr>
              <a:buSzPts val="2800"/>
              <a:buFont typeface="Arial"/>
              <a:buNone/>
            </a:pPr>
            <a:endParaRPr sz="2800" b="0" i="0" u="none" strike="noStrike" cap="none">
              <a:solidFill>
                <a:srgbClr val="1D7E74"/>
              </a:solidFill>
              <a:latin typeface="Calibri"/>
              <a:ea typeface="Calibri"/>
              <a:cs typeface="Calibri"/>
              <a:sym typeface="Calibri"/>
            </a:endParaRPr>
          </a:p>
        </p:txBody>
      </p:sp>
      <p:sp>
        <p:nvSpPr>
          <p:cNvPr id="292" name="Google Shape;292;p24"/>
          <p:cNvSpPr txBox="1"/>
          <p:nvPr/>
        </p:nvSpPr>
        <p:spPr>
          <a:xfrm>
            <a:off x="2492374" y="2040705"/>
            <a:ext cx="2873822" cy="684773"/>
          </a:xfrm>
          <a:prstGeom prst="rect">
            <a:avLst/>
          </a:prstGeom>
          <a:noFill/>
          <a:ln>
            <a:noFill/>
          </a:ln>
        </p:spPr>
        <p:txBody>
          <a:bodyPr spcFirstLastPara="1" wrap="square" lIns="68575" tIns="34275" rIns="68575" bIns="34275" anchor="t" anchorCtr="0">
            <a:spAutoFit/>
          </a:bodyPr>
          <a:lstStyle/>
          <a:p>
            <a:pPr marL="0" marR="0" lvl="0" indent="0" algn="ctr" rtl="0">
              <a:lnSpc>
                <a:spcPct val="100000"/>
              </a:lnSpc>
              <a:spcBef>
                <a:spcPts val="0"/>
              </a:spcBef>
              <a:spcAft>
                <a:spcPts val="0"/>
              </a:spcAft>
              <a:buClr>
                <a:schemeClr val="dk1"/>
              </a:buClr>
              <a:buSzPts val="2000"/>
              <a:buFont typeface="Georgia"/>
              <a:buNone/>
            </a:pPr>
            <a:r>
              <a:rPr lang="en-US" sz="2000" b="1" i="0" u="none" strike="noStrike" cap="none">
                <a:solidFill>
                  <a:schemeClr val="dk1"/>
                </a:solidFill>
                <a:latin typeface="Georgia"/>
                <a:ea typeface="Georgia"/>
                <a:cs typeface="Georgia"/>
                <a:sym typeface="Georgia"/>
              </a:rPr>
              <a:t>Teachers and Reading Specialists</a:t>
            </a:r>
            <a:endParaRPr sz="2000" b="1" i="0" u="none" strike="noStrike" cap="none">
              <a:solidFill>
                <a:schemeClr val="dk1"/>
              </a:solidFill>
              <a:latin typeface="Georgia"/>
              <a:ea typeface="Georgia"/>
              <a:cs typeface="Georgia"/>
              <a:sym typeface="Georgia"/>
            </a:endParaRPr>
          </a:p>
        </p:txBody>
      </p:sp>
      <p:sp>
        <p:nvSpPr>
          <p:cNvPr id="293" name="Google Shape;293;p24"/>
          <p:cNvSpPr txBox="1"/>
          <p:nvPr/>
        </p:nvSpPr>
        <p:spPr>
          <a:xfrm>
            <a:off x="7221573" y="2114461"/>
            <a:ext cx="1550100" cy="376996"/>
          </a:xfrm>
          <a:prstGeom prst="rect">
            <a:avLst/>
          </a:prstGeom>
          <a:noFill/>
          <a:ln>
            <a:noFill/>
          </a:ln>
        </p:spPr>
        <p:txBody>
          <a:bodyPr spcFirstLastPara="1" wrap="square" lIns="68575" tIns="34275" rIns="68575" bIns="34275" anchor="t" anchorCtr="0">
            <a:spAutoFit/>
          </a:bodyPr>
          <a:lstStyle/>
          <a:p>
            <a:pPr marL="0" marR="0" lvl="0" indent="0" algn="ctr" rtl="0">
              <a:lnSpc>
                <a:spcPct val="100000"/>
              </a:lnSpc>
              <a:spcBef>
                <a:spcPts val="0"/>
              </a:spcBef>
              <a:spcAft>
                <a:spcPts val="0"/>
              </a:spcAft>
              <a:buClr>
                <a:schemeClr val="dk1"/>
              </a:buClr>
              <a:buSzPts val="2000"/>
              <a:buFont typeface="Georgia"/>
              <a:buNone/>
            </a:pPr>
            <a:r>
              <a:rPr lang="en-US" sz="2000" b="1" i="0" u="none" strike="noStrike" cap="none">
                <a:solidFill>
                  <a:schemeClr val="dk1"/>
                </a:solidFill>
                <a:latin typeface="Georgia"/>
                <a:ea typeface="Georgia"/>
                <a:cs typeface="Georgia"/>
                <a:sym typeface="Georgia"/>
              </a:rPr>
              <a:t>Families</a:t>
            </a:r>
            <a:endParaRPr sz="2000" b="1" i="0" u="none" strike="noStrike" cap="none">
              <a:solidFill>
                <a:schemeClr val="dk1"/>
              </a:solidFill>
              <a:latin typeface="Georgia"/>
              <a:ea typeface="Georgia"/>
              <a:cs typeface="Georgia"/>
              <a:sym typeface="Georgia"/>
            </a:endParaRPr>
          </a:p>
        </p:txBody>
      </p:sp>
      <p:sp>
        <p:nvSpPr>
          <p:cNvPr id="290" name="Google Shape;290;p24"/>
          <p:cNvSpPr txBox="1"/>
          <p:nvPr/>
        </p:nvSpPr>
        <p:spPr>
          <a:xfrm>
            <a:off x="999508" y="5032444"/>
            <a:ext cx="1550100" cy="376996"/>
          </a:xfrm>
          <a:prstGeom prst="rect">
            <a:avLst/>
          </a:prstGeom>
          <a:noFill/>
          <a:ln>
            <a:noFill/>
          </a:ln>
        </p:spPr>
        <p:txBody>
          <a:bodyPr spcFirstLastPara="1" wrap="square" lIns="68575" tIns="34275" rIns="68575" bIns="34275" anchor="t" anchorCtr="0">
            <a:spAutoFit/>
          </a:bodyPr>
          <a:lstStyle/>
          <a:p>
            <a:pPr marL="0" marR="0" lvl="0" indent="0" algn="ctr" rtl="0">
              <a:lnSpc>
                <a:spcPct val="100000"/>
              </a:lnSpc>
              <a:spcBef>
                <a:spcPts val="0"/>
              </a:spcBef>
              <a:spcAft>
                <a:spcPts val="0"/>
              </a:spcAft>
              <a:buClr>
                <a:schemeClr val="dk1"/>
              </a:buClr>
              <a:buSzPts val="2000"/>
              <a:buFont typeface="Georgia"/>
              <a:buNone/>
            </a:pPr>
            <a:r>
              <a:rPr lang="en-US" sz="2000" b="1" i="0" u="none" strike="noStrike" cap="none">
                <a:solidFill>
                  <a:schemeClr val="dk1"/>
                </a:solidFill>
                <a:latin typeface="Georgia"/>
                <a:ea typeface="Georgia"/>
                <a:cs typeface="Georgia"/>
                <a:sym typeface="Georgia"/>
              </a:rPr>
              <a:t>Students</a:t>
            </a:r>
            <a:endParaRPr sz="2000" b="1" i="0" u="none" strike="noStrike" cap="none">
              <a:solidFill>
                <a:schemeClr val="dk1"/>
              </a:solidFill>
              <a:latin typeface="Georgia"/>
              <a:ea typeface="Georgia"/>
              <a:cs typeface="Georgia"/>
              <a:sym typeface="Georgia"/>
            </a:endParaRPr>
          </a:p>
        </p:txBody>
      </p:sp>
      <p:sp>
        <p:nvSpPr>
          <p:cNvPr id="291" name="Google Shape;291;p24"/>
          <p:cNvSpPr txBox="1"/>
          <p:nvPr/>
        </p:nvSpPr>
        <p:spPr>
          <a:xfrm>
            <a:off x="5135891" y="4944491"/>
            <a:ext cx="1550100" cy="684773"/>
          </a:xfrm>
          <a:prstGeom prst="rect">
            <a:avLst/>
          </a:prstGeom>
          <a:noFill/>
          <a:ln>
            <a:noFill/>
          </a:ln>
        </p:spPr>
        <p:txBody>
          <a:bodyPr spcFirstLastPara="1" wrap="square" lIns="68575" tIns="34275" rIns="68575" bIns="34275" anchor="t" anchorCtr="0">
            <a:spAutoFit/>
          </a:bodyPr>
          <a:lstStyle/>
          <a:p>
            <a:pPr marL="0" marR="0" lvl="0" indent="0" algn="ctr" rtl="0">
              <a:lnSpc>
                <a:spcPct val="100000"/>
              </a:lnSpc>
              <a:spcBef>
                <a:spcPts val="0"/>
              </a:spcBef>
              <a:spcAft>
                <a:spcPts val="0"/>
              </a:spcAft>
              <a:buClr>
                <a:schemeClr val="dk1"/>
              </a:buClr>
              <a:buSzPts val="2000"/>
              <a:buFont typeface="Georgia"/>
              <a:buNone/>
            </a:pPr>
            <a:r>
              <a:rPr lang="en-US" sz="2000" b="1" i="0" u="none" strike="noStrike" cap="none">
                <a:solidFill>
                  <a:schemeClr val="dk1"/>
                </a:solidFill>
                <a:latin typeface="Georgia"/>
                <a:ea typeface="Georgia"/>
                <a:cs typeface="Georgia"/>
                <a:sym typeface="Georgia"/>
              </a:rPr>
              <a:t>School Divisions</a:t>
            </a:r>
            <a:endParaRPr sz="2000" b="1" i="0" u="none" strike="noStrike" cap="none">
              <a:solidFill>
                <a:schemeClr val="dk1"/>
              </a:solidFill>
              <a:latin typeface="Georgia"/>
              <a:ea typeface="Georgia"/>
              <a:cs typeface="Georgia"/>
              <a:sym typeface="Georgia"/>
            </a:endParaRPr>
          </a:p>
        </p:txBody>
      </p:sp>
      <p:sp>
        <p:nvSpPr>
          <p:cNvPr id="297" name="Google Shape;297;p24"/>
          <p:cNvSpPr txBox="1"/>
          <p:nvPr/>
        </p:nvSpPr>
        <p:spPr>
          <a:xfrm>
            <a:off x="9308940" y="4878555"/>
            <a:ext cx="1550100" cy="684773"/>
          </a:xfrm>
          <a:prstGeom prst="rect">
            <a:avLst/>
          </a:prstGeom>
          <a:noFill/>
          <a:ln>
            <a:noFill/>
          </a:ln>
        </p:spPr>
        <p:txBody>
          <a:bodyPr spcFirstLastPara="1" wrap="square" lIns="68575" tIns="34275" rIns="68575" bIns="34275" anchor="t" anchorCtr="0">
            <a:spAutoFit/>
          </a:bodyPr>
          <a:lstStyle/>
          <a:p>
            <a:pPr marL="0" marR="0" lvl="0" indent="0" algn="ctr" rtl="0">
              <a:lnSpc>
                <a:spcPct val="100000"/>
              </a:lnSpc>
              <a:spcBef>
                <a:spcPts val="0"/>
              </a:spcBef>
              <a:spcAft>
                <a:spcPts val="0"/>
              </a:spcAft>
              <a:buClr>
                <a:schemeClr val="dk1"/>
              </a:buClr>
              <a:buSzPts val="2000"/>
              <a:buFont typeface="Georgia"/>
              <a:buNone/>
            </a:pPr>
            <a:r>
              <a:rPr lang="en-US" sz="2000" b="1" i="0" u="none" strike="noStrike" cap="none">
                <a:solidFill>
                  <a:schemeClr val="dk1"/>
                </a:solidFill>
                <a:latin typeface="Georgia"/>
                <a:ea typeface="Georgia"/>
                <a:cs typeface="Georgia"/>
                <a:sym typeface="Georgia"/>
              </a:rPr>
              <a:t>Higher Education</a:t>
            </a:r>
            <a:endParaRPr sz="2000" b="1" i="0" u="none" strike="noStrike" cap="none">
              <a:solidFill>
                <a:schemeClr val="dk1"/>
              </a:solidFill>
              <a:latin typeface="Georgia"/>
              <a:ea typeface="Georgia"/>
              <a:cs typeface="Georgia"/>
              <a:sym typeface="Georgia"/>
            </a:endParaRPr>
          </a:p>
        </p:txBody>
      </p:sp>
      <p:pic>
        <p:nvPicPr>
          <p:cNvPr id="294" name="Google Shape;294;p24" descr="Schoolhouse"/>
          <p:cNvPicPr preferRelativeResize="0"/>
          <p:nvPr/>
        </p:nvPicPr>
        <p:blipFill rotWithShape="1">
          <a:blip r:embed="rId3">
            <a:alphaModFix/>
          </a:blip>
          <a:srcRect/>
          <a:stretch/>
        </p:blipFill>
        <p:spPr>
          <a:xfrm>
            <a:off x="5396993" y="3754900"/>
            <a:ext cx="696161" cy="696161"/>
          </a:xfrm>
          <a:prstGeom prst="rect">
            <a:avLst/>
          </a:prstGeom>
          <a:noFill/>
          <a:ln>
            <a:noFill/>
          </a:ln>
        </p:spPr>
      </p:pic>
      <p:pic>
        <p:nvPicPr>
          <p:cNvPr id="295" name="Google Shape;295;p24" descr="Family with two children"/>
          <p:cNvPicPr preferRelativeResize="0"/>
          <p:nvPr/>
        </p:nvPicPr>
        <p:blipFill rotWithShape="1">
          <a:blip r:embed="rId4">
            <a:alphaModFix/>
          </a:blip>
          <a:srcRect/>
          <a:stretch/>
        </p:blipFill>
        <p:spPr>
          <a:xfrm>
            <a:off x="7113771" y="3785159"/>
            <a:ext cx="692855" cy="692855"/>
          </a:xfrm>
          <a:prstGeom prst="rect">
            <a:avLst/>
          </a:prstGeom>
          <a:noFill/>
          <a:ln>
            <a:noFill/>
          </a:ln>
        </p:spPr>
      </p:pic>
      <p:grpSp>
        <p:nvGrpSpPr>
          <p:cNvPr id="2" name="Group 1" descr="Graphic of curving line that groups all the stakeholders who will benefit">
            <a:extLst>
              <a:ext uri="{FF2B5EF4-FFF2-40B4-BE49-F238E27FC236}">
                <a16:creationId xmlns:a16="http://schemas.microsoft.com/office/drawing/2014/main" id="{39DFBA54-63D0-428B-8D81-799336C66E2A}"/>
              </a:ext>
            </a:extLst>
          </p:cNvPr>
          <p:cNvGrpSpPr/>
          <p:nvPr/>
        </p:nvGrpSpPr>
        <p:grpSpPr>
          <a:xfrm>
            <a:off x="633643" y="2765095"/>
            <a:ext cx="10565483" cy="2281429"/>
            <a:chOff x="633643" y="2765095"/>
            <a:chExt cx="10565483" cy="2281429"/>
          </a:xfrm>
        </p:grpSpPr>
        <p:sp>
          <p:nvSpPr>
            <p:cNvPr id="286" name="Google Shape;286;p24"/>
            <p:cNvSpPr/>
            <p:nvPr/>
          </p:nvSpPr>
          <p:spPr>
            <a:xfrm>
              <a:off x="6906728" y="3887815"/>
              <a:ext cx="2208214" cy="1158709"/>
            </a:xfrm>
            <a:custGeom>
              <a:avLst/>
              <a:gdLst/>
              <a:ahLst/>
              <a:cxnLst/>
              <a:rect l="l" t="t" r="r" b="b"/>
              <a:pathLst>
                <a:path w="2717450" h="1355436" extrusionOk="0">
                  <a:moveTo>
                    <a:pt x="0" y="0"/>
                  </a:moveTo>
                  <a:lnTo>
                    <a:pt x="144463" y="0"/>
                  </a:lnTo>
                  <a:lnTo>
                    <a:pt x="150558" y="120705"/>
                  </a:lnTo>
                  <a:cubicBezTo>
                    <a:pt x="212749" y="733093"/>
                    <a:pt x="729930" y="1210973"/>
                    <a:pt x="1358725" y="1210973"/>
                  </a:cubicBezTo>
                  <a:cubicBezTo>
                    <a:pt x="1987520" y="1210973"/>
                    <a:pt x="2504701" y="733093"/>
                    <a:pt x="2566892" y="120705"/>
                  </a:cubicBezTo>
                  <a:lnTo>
                    <a:pt x="2572987" y="0"/>
                  </a:lnTo>
                  <a:lnTo>
                    <a:pt x="2717450" y="0"/>
                  </a:lnTo>
                  <a:lnTo>
                    <a:pt x="2710609" y="135476"/>
                  </a:lnTo>
                  <a:cubicBezTo>
                    <a:pt x="2641020" y="820710"/>
                    <a:pt x="2062319" y="1355436"/>
                    <a:pt x="1358725" y="1355436"/>
                  </a:cubicBezTo>
                  <a:cubicBezTo>
                    <a:pt x="655131" y="1355436"/>
                    <a:pt x="76430" y="820710"/>
                    <a:pt x="6841" y="135476"/>
                  </a:cubicBezTo>
                  <a:lnTo>
                    <a:pt x="0" y="0"/>
                  </a:lnTo>
                  <a:close/>
                </a:path>
              </a:pathLst>
            </a:custGeom>
            <a:solidFill>
              <a:srgbClr val="38761D"/>
            </a:solidFill>
            <a:ln>
              <a:noFill/>
            </a:ln>
            <a:effectLst>
              <a:outerShdw blurRad="25400" dist="38100" dir="16200000" algn="l" rotWithShape="0">
                <a:srgbClr val="000000">
                  <a:alpha val="2745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400" b="0" i="0" u="none" strike="noStrike" cap="none">
                <a:solidFill>
                  <a:schemeClr val="lt1"/>
                </a:solidFill>
                <a:latin typeface="Georgia"/>
                <a:ea typeface="Georgia"/>
                <a:cs typeface="Georgia"/>
                <a:sym typeface="Georgia"/>
              </a:endParaRPr>
            </a:p>
          </p:txBody>
        </p:sp>
        <p:sp>
          <p:nvSpPr>
            <p:cNvPr id="287" name="Google Shape;287;p24"/>
            <p:cNvSpPr/>
            <p:nvPr/>
          </p:nvSpPr>
          <p:spPr>
            <a:xfrm>
              <a:off x="4817578" y="2786084"/>
              <a:ext cx="2208499" cy="1107065"/>
            </a:xfrm>
            <a:custGeom>
              <a:avLst/>
              <a:gdLst/>
              <a:ahLst/>
              <a:cxnLst/>
              <a:rect l="l" t="t" r="r" b="b"/>
              <a:pathLst>
                <a:path w="2717800" h="1362364" extrusionOk="0">
                  <a:moveTo>
                    <a:pt x="1358900" y="0"/>
                  </a:moveTo>
                  <a:cubicBezTo>
                    <a:pt x="2109400" y="0"/>
                    <a:pt x="2717800" y="608400"/>
                    <a:pt x="2717800" y="1358900"/>
                  </a:cubicBezTo>
                  <a:lnTo>
                    <a:pt x="2717625" y="1362364"/>
                  </a:lnTo>
                  <a:lnTo>
                    <a:pt x="2573162" y="1362364"/>
                  </a:lnTo>
                  <a:lnTo>
                    <a:pt x="2573337" y="1358900"/>
                  </a:lnTo>
                  <a:cubicBezTo>
                    <a:pt x="2573337" y="688185"/>
                    <a:pt x="2029615" y="144463"/>
                    <a:pt x="1358900" y="144463"/>
                  </a:cubicBezTo>
                  <a:cubicBezTo>
                    <a:pt x="688185" y="144463"/>
                    <a:pt x="144463" y="688185"/>
                    <a:pt x="144463" y="1358900"/>
                  </a:cubicBezTo>
                  <a:lnTo>
                    <a:pt x="144638" y="1362364"/>
                  </a:lnTo>
                  <a:lnTo>
                    <a:pt x="175" y="1362364"/>
                  </a:lnTo>
                  <a:lnTo>
                    <a:pt x="0" y="1358900"/>
                  </a:lnTo>
                  <a:cubicBezTo>
                    <a:pt x="0" y="608400"/>
                    <a:pt x="608400" y="0"/>
                    <a:pt x="1358900" y="0"/>
                  </a:cubicBezTo>
                  <a:close/>
                </a:path>
              </a:pathLst>
            </a:custGeom>
            <a:solidFill>
              <a:srgbClr val="BF9000"/>
            </a:solidFill>
            <a:ln>
              <a:noFill/>
            </a:ln>
            <a:effectLst>
              <a:outerShdw blurRad="25400" dist="38100" dir="6600000" sx="101000" sy="101000" algn="l" rotWithShape="0">
                <a:srgbClr val="000000">
                  <a:alpha val="2745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400" b="0" i="0" u="none" strike="noStrike" cap="none">
                <a:solidFill>
                  <a:schemeClr val="lt1"/>
                </a:solidFill>
                <a:latin typeface="Georgia"/>
                <a:ea typeface="Georgia"/>
                <a:cs typeface="Georgia"/>
                <a:sym typeface="Georgia"/>
              </a:endParaRPr>
            </a:p>
          </p:txBody>
        </p:sp>
        <p:sp>
          <p:nvSpPr>
            <p:cNvPr id="288" name="Google Shape;288;p24"/>
            <p:cNvSpPr/>
            <p:nvPr/>
          </p:nvSpPr>
          <p:spPr>
            <a:xfrm>
              <a:off x="2723958" y="3909647"/>
              <a:ext cx="2208215" cy="1057378"/>
            </a:xfrm>
            <a:custGeom>
              <a:avLst/>
              <a:gdLst/>
              <a:ahLst/>
              <a:cxnLst/>
              <a:rect l="l" t="t" r="r" b="b"/>
              <a:pathLst>
                <a:path w="2717450" h="1355436" extrusionOk="0">
                  <a:moveTo>
                    <a:pt x="0" y="0"/>
                  </a:moveTo>
                  <a:lnTo>
                    <a:pt x="144463" y="0"/>
                  </a:lnTo>
                  <a:lnTo>
                    <a:pt x="150558" y="120705"/>
                  </a:lnTo>
                  <a:cubicBezTo>
                    <a:pt x="212749" y="733093"/>
                    <a:pt x="729930" y="1210973"/>
                    <a:pt x="1358725" y="1210973"/>
                  </a:cubicBezTo>
                  <a:cubicBezTo>
                    <a:pt x="1987520" y="1210973"/>
                    <a:pt x="2504701" y="733093"/>
                    <a:pt x="2566892" y="120705"/>
                  </a:cubicBezTo>
                  <a:lnTo>
                    <a:pt x="2572987" y="0"/>
                  </a:lnTo>
                  <a:lnTo>
                    <a:pt x="2717450" y="0"/>
                  </a:lnTo>
                  <a:lnTo>
                    <a:pt x="2710609" y="135476"/>
                  </a:lnTo>
                  <a:cubicBezTo>
                    <a:pt x="2641020" y="820710"/>
                    <a:pt x="2062319" y="1355436"/>
                    <a:pt x="1358725" y="1355436"/>
                  </a:cubicBezTo>
                  <a:cubicBezTo>
                    <a:pt x="655131" y="1355436"/>
                    <a:pt x="76430" y="820710"/>
                    <a:pt x="6841" y="135476"/>
                  </a:cubicBezTo>
                  <a:lnTo>
                    <a:pt x="0" y="0"/>
                  </a:lnTo>
                  <a:close/>
                </a:path>
              </a:pathLst>
            </a:custGeom>
            <a:solidFill>
              <a:srgbClr val="0B5394"/>
            </a:solidFill>
            <a:ln>
              <a:noFill/>
            </a:ln>
            <a:effectLst>
              <a:outerShdw blurRad="25400" dist="38100" dir="16200000" algn="bl" rotWithShape="0">
                <a:srgbClr val="000000">
                  <a:alpha val="26274"/>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400" b="0" i="0" u="none" strike="noStrike" cap="none">
                <a:solidFill>
                  <a:schemeClr val="lt1"/>
                </a:solidFill>
                <a:latin typeface="Georgia"/>
                <a:ea typeface="Georgia"/>
                <a:cs typeface="Georgia"/>
                <a:sym typeface="Georgia"/>
              </a:endParaRPr>
            </a:p>
          </p:txBody>
        </p:sp>
        <p:sp>
          <p:nvSpPr>
            <p:cNvPr id="289" name="Google Shape;289;p24"/>
            <p:cNvSpPr/>
            <p:nvPr/>
          </p:nvSpPr>
          <p:spPr>
            <a:xfrm>
              <a:off x="633643" y="2786052"/>
              <a:ext cx="2208499" cy="1107065"/>
            </a:xfrm>
            <a:custGeom>
              <a:avLst/>
              <a:gdLst/>
              <a:ahLst/>
              <a:cxnLst/>
              <a:rect l="l" t="t" r="r" b="b"/>
              <a:pathLst>
                <a:path w="2717800" h="1362364" extrusionOk="0">
                  <a:moveTo>
                    <a:pt x="1358900" y="0"/>
                  </a:moveTo>
                  <a:cubicBezTo>
                    <a:pt x="2109400" y="0"/>
                    <a:pt x="2717800" y="608400"/>
                    <a:pt x="2717800" y="1358900"/>
                  </a:cubicBezTo>
                  <a:lnTo>
                    <a:pt x="2717625" y="1362364"/>
                  </a:lnTo>
                  <a:lnTo>
                    <a:pt x="2573162" y="1362364"/>
                  </a:lnTo>
                  <a:lnTo>
                    <a:pt x="2573337" y="1358900"/>
                  </a:lnTo>
                  <a:cubicBezTo>
                    <a:pt x="2573337" y="688185"/>
                    <a:pt x="2029615" y="144463"/>
                    <a:pt x="1358900" y="144463"/>
                  </a:cubicBezTo>
                  <a:cubicBezTo>
                    <a:pt x="688185" y="144463"/>
                    <a:pt x="144463" y="688185"/>
                    <a:pt x="144463" y="1358900"/>
                  </a:cubicBezTo>
                  <a:lnTo>
                    <a:pt x="144638" y="1362364"/>
                  </a:lnTo>
                  <a:lnTo>
                    <a:pt x="175" y="1362364"/>
                  </a:lnTo>
                  <a:lnTo>
                    <a:pt x="0" y="1358900"/>
                  </a:lnTo>
                  <a:cubicBezTo>
                    <a:pt x="0" y="608400"/>
                    <a:pt x="608400" y="0"/>
                    <a:pt x="1358900" y="0"/>
                  </a:cubicBezTo>
                  <a:close/>
                </a:path>
              </a:pathLst>
            </a:custGeom>
            <a:solidFill>
              <a:srgbClr val="990000"/>
            </a:solidFill>
            <a:ln>
              <a:noFill/>
            </a:ln>
            <a:effectLst>
              <a:outerShdw blurRad="25400" dist="101600" dir="2700000" sx="97000" sy="97000" algn="tl" rotWithShape="0">
                <a:srgbClr val="000000">
                  <a:alpha val="2745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400" b="0" i="0" u="none" strike="noStrike" cap="none">
                <a:solidFill>
                  <a:schemeClr val="lt1"/>
                </a:solidFill>
                <a:latin typeface="Georgia"/>
                <a:ea typeface="Georgia"/>
                <a:cs typeface="Georgia"/>
                <a:sym typeface="Georgia"/>
              </a:endParaRPr>
            </a:p>
          </p:txBody>
        </p:sp>
        <p:sp>
          <p:nvSpPr>
            <p:cNvPr id="296" name="Google Shape;296;p24"/>
            <p:cNvSpPr/>
            <p:nvPr/>
          </p:nvSpPr>
          <p:spPr>
            <a:xfrm>
              <a:off x="8990627" y="2765095"/>
              <a:ext cx="2208499" cy="1107065"/>
            </a:xfrm>
            <a:custGeom>
              <a:avLst/>
              <a:gdLst/>
              <a:ahLst/>
              <a:cxnLst/>
              <a:rect l="l" t="t" r="r" b="b"/>
              <a:pathLst>
                <a:path w="2717800" h="1362364" extrusionOk="0">
                  <a:moveTo>
                    <a:pt x="1358900" y="0"/>
                  </a:moveTo>
                  <a:cubicBezTo>
                    <a:pt x="2109400" y="0"/>
                    <a:pt x="2717800" y="608400"/>
                    <a:pt x="2717800" y="1358900"/>
                  </a:cubicBezTo>
                  <a:lnTo>
                    <a:pt x="2717625" y="1362364"/>
                  </a:lnTo>
                  <a:lnTo>
                    <a:pt x="2573162" y="1362364"/>
                  </a:lnTo>
                  <a:lnTo>
                    <a:pt x="2573337" y="1358900"/>
                  </a:lnTo>
                  <a:cubicBezTo>
                    <a:pt x="2573337" y="688185"/>
                    <a:pt x="2029615" y="144463"/>
                    <a:pt x="1358900" y="144463"/>
                  </a:cubicBezTo>
                  <a:cubicBezTo>
                    <a:pt x="688185" y="144463"/>
                    <a:pt x="144463" y="688185"/>
                    <a:pt x="144463" y="1358900"/>
                  </a:cubicBezTo>
                  <a:lnTo>
                    <a:pt x="144638" y="1362364"/>
                  </a:lnTo>
                  <a:lnTo>
                    <a:pt x="175" y="1362364"/>
                  </a:lnTo>
                  <a:lnTo>
                    <a:pt x="0" y="1358900"/>
                  </a:lnTo>
                  <a:cubicBezTo>
                    <a:pt x="0" y="608400"/>
                    <a:pt x="608400" y="0"/>
                    <a:pt x="1358900" y="0"/>
                  </a:cubicBezTo>
                  <a:close/>
                </a:path>
              </a:pathLst>
            </a:custGeom>
            <a:solidFill>
              <a:schemeClr val="accent5"/>
            </a:solidFill>
            <a:ln>
              <a:noFill/>
            </a:ln>
            <a:effectLst>
              <a:outerShdw blurRad="25400" dist="38100" dir="6600000" sx="101000" sy="101000" algn="l" rotWithShape="0">
                <a:srgbClr val="000000">
                  <a:alpha val="2745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400" b="0" i="0" u="none" strike="noStrike" cap="none">
                <a:solidFill>
                  <a:schemeClr val="lt1"/>
                </a:solidFill>
                <a:latin typeface="Georgia"/>
                <a:ea typeface="Georgia"/>
                <a:cs typeface="Georgia"/>
                <a:sym typeface="Georgia"/>
              </a:endParaRPr>
            </a:p>
          </p:txBody>
        </p:sp>
      </p:grpSp>
      <p:pic>
        <p:nvPicPr>
          <p:cNvPr id="298" name="Google Shape;298;p24" descr="Graphic of a student"/>
          <p:cNvPicPr preferRelativeResize="0"/>
          <p:nvPr/>
        </p:nvPicPr>
        <p:blipFill rotWithShape="1">
          <a:blip r:embed="rId5">
            <a:alphaModFix/>
          </a:blip>
          <a:srcRect/>
          <a:stretch/>
        </p:blipFill>
        <p:spPr>
          <a:xfrm>
            <a:off x="1215348" y="3429380"/>
            <a:ext cx="1112846" cy="1112846"/>
          </a:xfrm>
          <a:prstGeom prst="rect">
            <a:avLst/>
          </a:prstGeom>
          <a:noFill/>
          <a:ln>
            <a:noFill/>
          </a:ln>
        </p:spPr>
      </p:pic>
      <p:pic>
        <p:nvPicPr>
          <p:cNvPr id="299" name="Google Shape;299;p24" descr="Graphic of a book"/>
          <p:cNvPicPr preferRelativeResize="0"/>
          <p:nvPr/>
        </p:nvPicPr>
        <p:blipFill rotWithShape="1">
          <a:blip r:embed="rId6">
            <a:alphaModFix/>
          </a:blip>
          <a:srcRect/>
          <a:stretch/>
        </p:blipFill>
        <p:spPr>
          <a:xfrm>
            <a:off x="3300231" y="3116953"/>
            <a:ext cx="1260303" cy="958964"/>
          </a:xfrm>
          <a:prstGeom prst="rect">
            <a:avLst/>
          </a:prstGeom>
          <a:noFill/>
          <a:ln>
            <a:noFill/>
          </a:ln>
        </p:spPr>
      </p:pic>
      <p:pic>
        <p:nvPicPr>
          <p:cNvPr id="300" name="Google Shape;300;p24" descr="graphic of a school house"/>
          <p:cNvPicPr preferRelativeResize="0"/>
          <p:nvPr/>
        </p:nvPicPr>
        <p:blipFill rotWithShape="1">
          <a:blip r:embed="rId7">
            <a:alphaModFix/>
          </a:blip>
          <a:srcRect/>
          <a:stretch/>
        </p:blipFill>
        <p:spPr>
          <a:xfrm>
            <a:off x="5309615" y="3490548"/>
            <a:ext cx="1260303" cy="967724"/>
          </a:xfrm>
          <a:prstGeom prst="rect">
            <a:avLst/>
          </a:prstGeom>
          <a:noFill/>
          <a:ln>
            <a:noFill/>
          </a:ln>
        </p:spPr>
      </p:pic>
      <p:pic>
        <p:nvPicPr>
          <p:cNvPr id="301" name="Google Shape;301;p24" descr="Graphic of a family"/>
          <p:cNvPicPr preferRelativeResize="0"/>
          <p:nvPr/>
        </p:nvPicPr>
        <p:blipFill rotWithShape="1">
          <a:blip r:embed="rId8">
            <a:alphaModFix/>
          </a:blip>
          <a:srcRect/>
          <a:stretch/>
        </p:blipFill>
        <p:spPr>
          <a:xfrm>
            <a:off x="7440200" y="3011961"/>
            <a:ext cx="1112846" cy="1137063"/>
          </a:xfrm>
          <a:prstGeom prst="rect">
            <a:avLst/>
          </a:prstGeom>
          <a:noFill/>
          <a:ln>
            <a:noFill/>
          </a:ln>
        </p:spPr>
      </p:pic>
      <p:pic>
        <p:nvPicPr>
          <p:cNvPr id="302" name="Google Shape;302;p24" descr="graphic of a graduation cap"/>
          <p:cNvPicPr preferRelativeResize="0"/>
          <p:nvPr/>
        </p:nvPicPr>
        <p:blipFill rotWithShape="1">
          <a:blip r:embed="rId9">
            <a:alphaModFix/>
          </a:blip>
          <a:srcRect l="7956" r="15389"/>
          <a:stretch/>
        </p:blipFill>
        <p:spPr>
          <a:xfrm>
            <a:off x="9456826" y="3404260"/>
            <a:ext cx="1254328" cy="1140299"/>
          </a:xfrm>
          <a:prstGeom prst="rect">
            <a:avLst/>
          </a:prstGeom>
          <a:noFill/>
          <a:ln>
            <a:noFill/>
          </a:ln>
        </p:spPr>
      </p:pic>
      <p:sp>
        <p:nvSpPr>
          <p:cNvPr id="284" name="Google Shape;284;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06"/>
        <p:cNvGrpSpPr/>
        <p:nvPr/>
      </p:nvGrpSpPr>
      <p:grpSpPr>
        <a:xfrm>
          <a:off x="0" y="0"/>
          <a:ext cx="0" cy="0"/>
          <a:chOff x="0" y="0"/>
          <a:chExt cx="0" cy="0"/>
        </a:xfrm>
      </p:grpSpPr>
      <p:sp>
        <p:nvSpPr>
          <p:cNvPr id="307" name="Google Shape;307;p31"/>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400"/>
              <a:buFont typeface="Georgia"/>
              <a:buNone/>
            </a:pPr>
            <a:r>
              <a:rPr lang="en-US" sz="4400"/>
              <a:t>VLA = Comprehensive Supports for All</a:t>
            </a:r>
            <a:endParaRPr sz="4400"/>
          </a:p>
        </p:txBody>
      </p:sp>
      <p:sp>
        <p:nvSpPr>
          <p:cNvPr id="309" name="Google Shape;309;p31"/>
          <p:cNvSpPr txBox="1"/>
          <p:nvPr/>
        </p:nvSpPr>
        <p:spPr>
          <a:xfrm>
            <a:off x="554623" y="1601289"/>
            <a:ext cx="11360800" cy="989200"/>
          </a:xfrm>
          <a:prstGeom prst="rect">
            <a:avLst/>
          </a:prstGeom>
          <a:noFill/>
          <a:ln>
            <a:noFill/>
          </a:ln>
        </p:spPr>
        <p:txBody>
          <a:bodyPr spcFirstLastPara="1" wrap="square" lIns="121900" tIns="121900" rIns="121900" bIns="121900" anchor="t" anchorCtr="0">
            <a:noAutofit/>
          </a:bodyPr>
          <a:lstStyle/>
          <a:p>
            <a:pPr marL="0" marR="0" lvl="0" indent="0" algn="l" rtl="0">
              <a:lnSpc>
                <a:spcPct val="100000"/>
              </a:lnSpc>
              <a:spcBef>
                <a:spcPts val="600"/>
              </a:spcBef>
              <a:spcAft>
                <a:spcPts val="0"/>
              </a:spcAft>
              <a:buClr>
                <a:schemeClr val="dk1"/>
              </a:buClr>
              <a:buSzPts val="1900"/>
              <a:buFont typeface="Arial"/>
              <a:buNone/>
            </a:pPr>
            <a:r>
              <a:rPr lang="en-US" sz="2800" b="0" i="0" u="none" strike="noStrike" cap="none" dirty="0">
                <a:solidFill>
                  <a:schemeClr val="dk1"/>
                </a:solidFill>
                <a:latin typeface="Georgia"/>
                <a:ea typeface="Georgia"/>
                <a:cs typeface="Georgia"/>
                <a:sym typeface="Georgia"/>
              </a:rPr>
              <a:t>Working together we can improve literacy for </a:t>
            </a:r>
            <a:r>
              <a:rPr lang="en-US" sz="2800" b="0" i="0" u="sng" strike="noStrike" cap="none" dirty="0">
                <a:solidFill>
                  <a:schemeClr val="dk1"/>
                </a:solidFill>
                <a:latin typeface="Georgia"/>
                <a:ea typeface="Georgia"/>
                <a:cs typeface="Georgia"/>
                <a:sym typeface="Georgia"/>
              </a:rPr>
              <a:t>all</a:t>
            </a:r>
            <a:r>
              <a:rPr lang="en-US" sz="2800" b="0" i="0" u="none" strike="noStrike" cap="none" dirty="0">
                <a:solidFill>
                  <a:schemeClr val="dk1"/>
                </a:solidFill>
                <a:latin typeface="Georgia"/>
                <a:ea typeface="Georgia"/>
                <a:cs typeface="Georgia"/>
                <a:sym typeface="Georgia"/>
              </a:rPr>
              <a:t> students in Virginia.</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600"/>
              </a:spcBef>
              <a:spcAft>
                <a:spcPts val="0"/>
              </a:spcAft>
              <a:buClr>
                <a:schemeClr val="dk1"/>
              </a:buClr>
              <a:buSzPts val="1900"/>
              <a:buFont typeface="Arial"/>
              <a:buNone/>
            </a:pPr>
            <a:endParaRPr sz="2667" b="0" i="0" u="none" strike="noStrike" cap="none" dirty="0">
              <a:solidFill>
                <a:schemeClr val="dk1"/>
              </a:solidFill>
              <a:latin typeface="Georgia"/>
              <a:ea typeface="Georgia"/>
              <a:cs typeface="Georgia"/>
              <a:sym typeface="Georgia"/>
            </a:endParaRPr>
          </a:p>
          <a:p>
            <a:pPr marL="0" marR="0" lvl="0" indent="0" algn="l" rtl="0">
              <a:lnSpc>
                <a:spcPct val="100000"/>
              </a:lnSpc>
              <a:spcBef>
                <a:spcPts val="600"/>
              </a:spcBef>
              <a:spcAft>
                <a:spcPts val="0"/>
              </a:spcAft>
              <a:buClr>
                <a:schemeClr val="accent1"/>
              </a:buClr>
              <a:buSzPts val="2800"/>
              <a:buFont typeface="Arial"/>
              <a:buNone/>
            </a:pPr>
            <a:endParaRPr sz="2800" b="0" i="0" u="none" strike="noStrike" cap="none" dirty="0">
              <a:solidFill>
                <a:schemeClr val="dk1"/>
              </a:solidFill>
              <a:latin typeface="Georgia"/>
              <a:ea typeface="Georgia"/>
              <a:cs typeface="Georgia"/>
              <a:sym typeface="Georgia"/>
            </a:endParaRPr>
          </a:p>
          <a:p>
            <a:pPr marL="0" marR="0" lvl="0" indent="0" algn="l" rtl="0">
              <a:lnSpc>
                <a:spcPct val="100000"/>
              </a:lnSpc>
              <a:spcBef>
                <a:spcPts val="600"/>
              </a:spcBef>
              <a:spcAft>
                <a:spcPts val="0"/>
              </a:spcAft>
              <a:buClr>
                <a:schemeClr val="accent1"/>
              </a:buClr>
              <a:buSzPts val="2400"/>
              <a:buFont typeface="Arial"/>
              <a:buNone/>
            </a:pPr>
            <a:endParaRPr sz="2400" b="0" i="0" u="none" strike="noStrike" cap="none" dirty="0">
              <a:solidFill>
                <a:schemeClr val="dk1"/>
              </a:solidFill>
              <a:latin typeface="Calibri"/>
              <a:ea typeface="Calibri"/>
              <a:cs typeface="Calibri"/>
              <a:sym typeface="Calibri"/>
            </a:endParaRPr>
          </a:p>
          <a:p>
            <a:pPr marL="0" marR="0" lvl="0" indent="0" algn="l" rtl="0">
              <a:lnSpc>
                <a:spcPct val="100000"/>
              </a:lnSpc>
              <a:spcBef>
                <a:spcPts val="600"/>
              </a:spcBef>
              <a:spcAft>
                <a:spcPts val="2133"/>
              </a:spcAft>
              <a:buClr>
                <a:schemeClr val="accent1"/>
              </a:buClr>
              <a:buSzPts val="2800"/>
              <a:buFont typeface="Arial"/>
              <a:buNone/>
            </a:pPr>
            <a:endParaRPr sz="2800" b="0" i="0" u="none" strike="noStrike" cap="none" dirty="0">
              <a:solidFill>
                <a:srgbClr val="1D7E74"/>
              </a:solidFill>
              <a:latin typeface="Calibri"/>
              <a:ea typeface="Calibri"/>
              <a:cs typeface="Calibri"/>
              <a:sym typeface="Calibri"/>
            </a:endParaRPr>
          </a:p>
        </p:txBody>
      </p:sp>
      <p:grpSp>
        <p:nvGrpSpPr>
          <p:cNvPr id="2" name="Group 1" descr="Graphic depicting all the levers that need to work together to support literacy">
            <a:extLst>
              <a:ext uri="{FF2B5EF4-FFF2-40B4-BE49-F238E27FC236}">
                <a16:creationId xmlns:a16="http://schemas.microsoft.com/office/drawing/2014/main" id="{C210AE46-2D17-4EC2-BD34-8E69169213E3}"/>
              </a:ext>
            </a:extLst>
          </p:cNvPr>
          <p:cNvGrpSpPr/>
          <p:nvPr/>
        </p:nvGrpSpPr>
        <p:grpSpPr>
          <a:xfrm>
            <a:off x="520428" y="2437469"/>
            <a:ext cx="4035563" cy="3512623"/>
            <a:chOff x="520428" y="2437469"/>
            <a:chExt cx="4035563" cy="3512623"/>
          </a:xfrm>
        </p:grpSpPr>
        <p:grpSp>
          <p:nvGrpSpPr>
            <p:cNvPr id="310" name="Google Shape;310;p31" descr="Graphic that depicts levers working together in a circle"/>
            <p:cNvGrpSpPr/>
            <p:nvPr/>
          </p:nvGrpSpPr>
          <p:grpSpPr>
            <a:xfrm>
              <a:off x="520428" y="2437469"/>
              <a:ext cx="4035563" cy="3512623"/>
              <a:chOff x="2935288" y="679451"/>
              <a:chExt cx="6321426" cy="5502277"/>
            </a:xfrm>
          </p:grpSpPr>
          <p:sp>
            <p:nvSpPr>
              <p:cNvPr id="311" name="Google Shape;311;p31"/>
              <p:cNvSpPr/>
              <p:nvPr/>
            </p:nvSpPr>
            <p:spPr>
              <a:xfrm>
                <a:off x="6354763" y="3222626"/>
                <a:ext cx="2901951" cy="2336801"/>
              </a:xfrm>
              <a:custGeom>
                <a:avLst/>
                <a:gdLst/>
                <a:ahLst/>
                <a:cxnLst/>
                <a:rect l="l" t="t" r="r" b="b"/>
                <a:pathLst>
                  <a:path w="1748" h="1408" extrusionOk="0">
                    <a:moveTo>
                      <a:pt x="943" y="21"/>
                    </a:moveTo>
                    <a:cubicBezTo>
                      <a:pt x="702" y="60"/>
                      <a:pt x="464" y="157"/>
                      <a:pt x="254" y="301"/>
                    </a:cubicBezTo>
                    <a:cubicBezTo>
                      <a:pt x="235" y="314"/>
                      <a:pt x="235" y="314"/>
                      <a:pt x="235" y="314"/>
                    </a:cubicBezTo>
                    <a:cubicBezTo>
                      <a:pt x="152" y="372"/>
                      <a:pt x="74" y="438"/>
                      <a:pt x="0" y="510"/>
                    </a:cubicBezTo>
                    <a:cubicBezTo>
                      <a:pt x="145" y="586"/>
                      <a:pt x="276" y="678"/>
                      <a:pt x="393" y="785"/>
                    </a:cubicBezTo>
                    <a:cubicBezTo>
                      <a:pt x="394" y="787"/>
                      <a:pt x="396" y="788"/>
                      <a:pt x="397" y="790"/>
                    </a:cubicBezTo>
                    <a:cubicBezTo>
                      <a:pt x="410" y="801"/>
                      <a:pt x="422" y="813"/>
                      <a:pt x="433" y="824"/>
                    </a:cubicBezTo>
                    <a:cubicBezTo>
                      <a:pt x="433" y="824"/>
                      <a:pt x="433" y="824"/>
                      <a:pt x="434" y="824"/>
                    </a:cubicBezTo>
                    <a:cubicBezTo>
                      <a:pt x="438" y="829"/>
                      <a:pt x="443" y="834"/>
                      <a:pt x="447" y="838"/>
                    </a:cubicBezTo>
                    <a:cubicBezTo>
                      <a:pt x="451" y="841"/>
                      <a:pt x="454" y="845"/>
                      <a:pt x="457" y="848"/>
                    </a:cubicBezTo>
                    <a:cubicBezTo>
                      <a:pt x="461" y="852"/>
                      <a:pt x="466" y="857"/>
                      <a:pt x="470" y="861"/>
                    </a:cubicBezTo>
                    <a:cubicBezTo>
                      <a:pt x="473" y="865"/>
                      <a:pt x="476" y="868"/>
                      <a:pt x="479" y="871"/>
                    </a:cubicBezTo>
                    <a:cubicBezTo>
                      <a:pt x="483" y="875"/>
                      <a:pt x="487" y="880"/>
                      <a:pt x="491" y="884"/>
                    </a:cubicBezTo>
                    <a:cubicBezTo>
                      <a:pt x="620" y="1023"/>
                      <a:pt x="721" y="1177"/>
                      <a:pt x="793" y="1344"/>
                    </a:cubicBezTo>
                    <a:cubicBezTo>
                      <a:pt x="794" y="1344"/>
                      <a:pt x="794" y="1344"/>
                      <a:pt x="794" y="1344"/>
                    </a:cubicBezTo>
                    <a:cubicBezTo>
                      <a:pt x="797" y="1352"/>
                      <a:pt x="800" y="1359"/>
                      <a:pt x="803" y="1366"/>
                    </a:cubicBezTo>
                    <a:cubicBezTo>
                      <a:pt x="805" y="1371"/>
                      <a:pt x="807" y="1376"/>
                      <a:pt x="809" y="1381"/>
                    </a:cubicBezTo>
                    <a:cubicBezTo>
                      <a:pt x="810" y="1382"/>
                      <a:pt x="810" y="1384"/>
                      <a:pt x="811" y="1385"/>
                    </a:cubicBezTo>
                    <a:cubicBezTo>
                      <a:pt x="814" y="1393"/>
                      <a:pt x="817" y="1400"/>
                      <a:pt x="820" y="1408"/>
                    </a:cubicBezTo>
                    <a:cubicBezTo>
                      <a:pt x="873" y="957"/>
                      <a:pt x="1237" y="369"/>
                      <a:pt x="1748" y="108"/>
                    </a:cubicBezTo>
                    <a:cubicBezTo>
                      <a:pt x="1718" y="96"/>
                      <a:pt x="1688" y="85"/>
                      <a:pt x="1658" y="75"/>
                    </a:cubicBezTo>
                    <a:cubicBezTo>
                      <a:pt x="1645" y="70"/>
                      <a:pt x="1645" y="70"/>
                      <a:pt x="1645" y="70"/>
                    </a:cubicBezTo>
                    <a:cubicBezTo>
                      <a:pt x="1501" y="24"/>
                      <a:pt x="1348" y="0"/>
                      <a:pt x="1193" y="0"/>
                    </a:cubicBezTo>
                    <a:cubicBezTo>
                      <a:pt x="1110" y="0"/>
                      <a:pt x="1026" y="7"/>
                      <a:pt x="943" y="21"/>
                    </a:cubicBezTo>
                  </a:path>
                </a:pathLst>
              </a:custGeom>
              <a:solidFill>
                <a:schemeClr val="accent3"/>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Twentieth Century"/>
                  <a:ea typeface="Twentieth Century"/>
                  <a:cs typeface="Twentieth Century"/>
                  <a:sym typeface="Twentieth Century"/>
                </a:endParaRPr>
              </a:p>
            </p:txBody>
          </p:sp>
          <p:sp>
            <p:nvSpPr>
              <p:cNvPr id="312" name="Google Shape;312;p31"/>
              <p:cNvSpPr/>
              <p:nvPr/>
            </p:nvSpPr>
            <p:spPr>
              <a:xfrm>
                <a:off x="6656388" y="679451"/>
                <a:ext cx="2093913" cy="2844799"/>
              </a:xfrm>
              <a:custGeom>
                <a:avLst/>
                <a:gdLst/>
                <a:ahLst/>
                <a:cxnLst/>
                <a:rect l="l" t="t" r="r" b="b"/>
                <a:pathLst>
                  <a:path w="1261" h="1714" extrusionOk="0">
                    <a:moveTo>
                      <a:pt x="525" y="61"/>
                    </a:moveTo>
                    <a:cubicBezTo>
                      <a:pt x="515" y="70"/>
                      <a:pt x="515" y="70"/>
                      <a:pt x="515" y="70"/>
                    </a:cubicBezTo>
                    <a:cubicBezTo>
                      <a:pt x="343" y="226"/>
                      <a:pt x="206" y="427"/>
                      <a:pt x="121" y="653"/>
                    </a:cubicBezTo>
                    <a:cubicBezTo>
                      <a:pt x="35" y="881"/>
                      <a:pt x="0" y="1136"/>
                      <a:pt x="19" y="1390"/>
                    </a:cubicBezTo>
                    <a:cubicBezTo>
                      <a:pt x="21" y="1413"/>
                      <a:pt x="21" y="1413"/>
                      <a:pt x="21" y="1413"/>
                    </a:cubicBezTo>
                    <a:cubicBezTo>
                      <a:pt x="30" y="1514"/>
                      <a:pt x="48" y="1614"/>
                      <a:pt x="73" y="1714"/>
                    </a:cubicBezTo>
                    <a:cubicBezTo>
                      <a:pt x="247" y="1604"/>
                      <a:pt x="435" y="1524"/>
                      <a:pt x="632" y="1478"/>
                    </a:cubicBezTo>
                    <a:cubicBezTo>
                      <a:pt x="844" y="1429"/>
                      <a:pt x="1057" y="1421"/>
                      <a:pt x="1261" y="1453"/>
                    </a:cubicBezTo>
                    <a:cubicBezTo>
                      <a:pt x="898" y="1182"/>
                      <a:pt x="570" y="572"/>
                      <a:pt x="600" y="0"/>
                    </a:cubicBezTo>
                    <a:cubicBezTo>
                      <a:pt x="574" y="19"/>
                      <a:pt x="549" y="40"/>
                      <a:pt x="525" y="61"/>
                    </a:cubicBezTo>
                  </a:path>
                </a:pathLst>
              </a:custGeom>
              <a:solidFill>
                <a:schemeClr val="accent2"/>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Twentieth Century"/>
                  <a:ea typeface="Twentieth Century"/>
                  <a:cs typeface="Twentieth Century"/>
                  <a:sym typeface="Twentieth Century"/>
                </a:endParaRPr>
              </a:p>
            </p:txBody>
          </p:sp>
          <p:sp>
            <p:nvSpPr>
              <p:cNvPr id="313" name="Google Shape;313;p31"/>
              <p:cNvSpPr/>
              <p:nvPr/>
            </p:nvSpPr>
            <p:spPr>
              <a:xfrm>
                <a:off x="4491038" y="706438"/>
                <a:ext cx="2641601" cy="2179639"/>
              </a:xfrm>
              <a:custGeom>
                <a:avLst/>
                <a:gdLst/>
                <a:ahLst/>
                <a:cxnLst/>
                <a:rect l="l" t="t" r="r" b="b"/>
                <a:pathLst>
                  <a:path w="1591" h="1313" extrusionOk="0">
                    <a:moveTo>
                      <a:pt x="0" y="0"/>
                    </a:moveTo>
                    <a:cubicBezTo>
                      <a:pt x="5" y="36"/>
                      <a:pt x="11" y="71"/>
                      <a:pt x="19" y="107"/>
                    </a:cubicBezTo>
                    <a:cubicBezTo>
                      <a:pt x="19" y="109"/>
                      <a:pt x="19" y="109"/>
                      <a:pt x="19" y="109"/>
                    </a:cubicBezTo>
                    <a:cubicBezTo>
                      <a:pt x="20" y="113"/>
                      <a:pt x="21" y="118"/>
                      <a:pt x="22" y="122"/>
                    </a:cubicBezTo>
                    <a:cubicBezTo>
                      <a:pt x="23" y="127"/>
                      <a:pt x="25" y="133"/>
                      <a:pt x="26" y="138"/>
                    </a:cubicBezTo>
                    <a:cubicBezTo>
                      <a:pt x="27" y="144"/>
                      <a:pt x="28" y="149"/>
                      <a:pt x="30" y="154"/>
                    </a:cubicBezTo>
                    <a:cubicBezTo>
                      <a:pt x="32" y="162"/>
                      <a:pt x="34" y="170"/>
                      <a:pt x="36" y="177"/>
                    </a:cubicBezTo>
                    <a:cubicBezTo>
                      <a:pt x="37" y="184"/>
                      <a:pt x="39" y="190"/>
                      <a:pt x="41" y="196"/>
                    </a:cubicBezTo>
                    <a:cubicBezTo>
                      <a:pt x="42" y="200"/>
                      <a:pt x="43" y="204"/>
                      <a:pt x="44" y="208"/>
                    </a:cubicBezTo>
                    <a:cubicBezTo>
                      <a:pt x="47" y="218"/>
                      <a:pt x="50" y="227"/>
                      <a:pt x="53" y="237"/>
                    </a:cubicBezTo>
                    <a:cubicBezTo>
                      <a:pt x="54" y="241"/>
                      <a:pt x="55" y="245"/>
                      <a:pt x="57" y="248"/>
                    </a:cubicBezTo>
                    <a:cubicBezTo>
                      <a:pt x="58" y="254"/>
                      <a:pt x="60" y="260"/>
                      <a:pt x="62" y="266"/>
                    </a:cubicBezTo>
                    <a:cubicBezTo>
                      <a:pt x="64" y="270"/>
                      <a:pt x="65" y="274"/>
                      <a:pt x="66" y="278"/>
                    </a:cubicBezTo>
                    <a:cubicBezTo>
                      <a:pt x="68" y="283"/>
                      <a:pt x="70" y="287"/>
                      <a:pt x="71" y="292"/>
                    </a:cubicBezTo>
                    <a:cubicBezTo>
                      <a:pt x="84" y="326"/>
                      <a:pt x="97" y="360"/>
                      <a:pt x="112" y="394"/>
                    </a:cubicBezTo>
                    <a:cubicBezTo>
                      <a:pt x="113" y="396"/>
                      <a:pt x="115" y="399"/>
                      <a:pt x="116" y="402"/>
                    </a:cubicBezTo>
                    <a:cubicBezTo>
                      <a:pt x="120" y="411"/>
                      <a:pt x="124" y="420"/>
                      <a:pt x="128" y="428"/>
                    </a:cubicBezTo>
                    <a:cubicBezTo>
                      <a:pt x="131" y="434"/>
                      <a:pt x="133" y="440"/>
                      <a:pt x="136" y="446"/>
                    </a:cubicBezTo>
                    <a:cubicBezTo>
                      <a:pt x="138" y="448"/>
                      <a:pt x="139" y="451"/>
                      <a:pt x="140" y="453"/>
                    </a:cubicBezTo>
                    <a:cubicBezTo>
                      <a:pt x="190" y="553"/>
                      <a:pt x="252" y="648"/>
                      <a:pt x="323" y="737"/>
                    </a:cubicBezTo>
                    <a:cubicBezTo>
                      <a:pt x="326" y="740"/>
                      <a:pt x="329" y="744"/>
                      <a:pt x="332" y="747"/>
                    </a:cubicBezTo>
                    <a:cubicBezTo>
                      <a:pt x="335" y="751"/>
                      <a:pt x="339" y="756"/>
                      <a:pt x="342" y="760"/>
                    </a:cubicBezTo>
                    <a:cubicBezTo>
                      <a:pt x="349" y="768"/>
                      <a:pt x="356" y="776"/>
                      <a:pt x="363" y="783"/>
                    </a:cubicBezTo>
                    <a:cubicBezTo>
                      <a:pt x="365" y="786"/>
                      <a:pt x="366" y="788"/>
                      <a:pt x="368" y="790"/>
                    </a:cubicBezTo>
                    <a:cubicBezTo>
                      <a:pt x="376" y="799"/>
                      <a:pt x="384" y="807"/>
                      <a:pt x="392" y="816"/>
                    </a:cubicBezTo>
                    <a:cubicBezTo>
                      <a:pt x="400" y="825"/>
                      <a:pt x="409" y="835"/>
                      <a:pt x="418" y="844"/>
                    </a:cubicBezTo>
                    <a:cubicBezTo>
                      <a:pt x="419" y="845"/>
                      <a:pt x="420" y="845"/>
                      <a:pt x="420" y="846"/>
                    </a:cubicBezTo>
                    <a:cubicBezTo>
                      <a:pt x="438" y="864"/>
                      <a:pt x="456" y="882"/>
                      <a:pt x="475" y="899"/>
                    </a:cubicBezTo>
                    <a:cubicBezTo>
                      <a:pt x="476" y="900"/>
                      <a:pt x="477" y="901"/>
                      <a:pt x="478" y="903"/>
                    </a:cubicBezTo>
                    <a:cubicBezTo>
                      <a:pt x="487" y="911"/>
                      <a:pt x="496" y="919"/>
                      <a:pt x="505" y="927"/>
                    </a:cubicBezTo>
                    <a:cubicBezTo>
                      <a:pt x="507" y="928"/>
                      <a:pt x="508" y="930"/>
                      <a:pt x="510" y="932"/>
                    </a:cubicBezTo>
                    <a:cubicBezTo>
                      <a:pt x="517" y="938"/>
                      <a:pt x="525" y="944"/>
                      <a:pt x="532" y="951"/>
                    </a:cubicBezTo>
                    <a:cubicBezTo>
                      <a:pt x="534" y="953"/>
                      <a:pt x="537" y="955"/>
                      <a:pt x="539" y="957"/>
                    </a:cubicBezTo>
                    <a:cubicBezTo>
                      <a:pt x="547" y="963"/>
                      <a:pt x="554" y="969"/>
                      <a:pt x="562" y="975"/>
                    </a:cubicBezTo>
                    <a:cubicBezTo>
                      <a:pt x="566" y="979"/>
                      <a:pt x="571" y="983"/>
                      <a:pt x="576" y="987"/>
                    </a:cubicBezTo>
                    <a:cubicBezTo>
                      <a:pt x="579" y="989"/>
                      <a:pt x="582" y="991"/>
                      <a:pt x="585" y="994"/>
                    </a:cubicBezTo>
                    <a:cubicBezTo>
                      <a:pt x="595" y="1002"/>
                      <a:pt x="606" y="1010"/>
                      <a:pt x="617" y="1018"/>
                    </a:cubicBezTo>
                    <a:cubicBezTo>
                      <a:pt x="617" y="1018"/>
                      <a:pt x="617" y="1018"/>
                      <a:pt x="617" y="1019"/>
                    </a:cubicBezTo>
                    <a:cubicBezTo>
                      <a:pt x="794" y="1151"/>
                      <a:pt x="1001" y="1252"/>
                      <a:pt x="1222" y="1313"/>
                    </a:cubicBezTo>
                    <a:cubicBezTo>
                      <a:pt x="1214" y="1108"/>
                      <a:pt x="1239" y="905"/>
                      <a:pt x="1297" y="712"/>
                    </a:cubicBezTo>
                    <a:cubicBezTo>
                      <a:pt x="1360" y="503"/>
                      <a:pt x="1460" y="314"/>
                      <a:pt x="1591" y="154"/>
                    </a:cubicBezTo>
                    <a:cubicBezTo>
                      <a:pt x="1174" y="333"/>
                      <a:pt x="482" y="312"/>
                      <a:pt x="1" y="0"/>
                    </a:cubicBezTo>
                    <a:cubicBezTo>
                      <a:pt x="1" y="0"/>
                      <a:pt x="1" y="0"/>
                      <a:pt x="0" y="0"/>
                    </a:cubicBezTo>
                  </a:path>
                </a:pathLst>
              </a:custGeom>
              <a:solidFill>
                <a:schemeClr val="accent1"/>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Twentieth Century"/>
                  <a:ea typeface="Twentieth Century"/>
                  <a:cs typeface="Twentieth Century"/>
                  <a:sym typeface="Twentieth Century"/>
                </a:endParaRPr>
              </a:p>
            </p:txBody>
          </p:sp>
          <p:sp>
            <p:nvSpPr>
              <p:cNvPr id="314" name="Google Shape;314;p31"/>
              <p:cNvSpPr/>
              <p:nvPr/>
            </p:nvSpPr>
            <p:spPr>
              <a:xfrm>
                <a:off x="2935288" y="1298576"/>
                <a:ext cx="2901951" cy="2370137"/>
              </a:xfrm>
              <a:custGeom>
                <a:avLst/>
                <a:gdLst/>
                <a:ahLst/>
                <a:cxnLst/>
                <a:rect l="l" t="t" r="r" b="b"/>
                <a:pathLst>
                  <a:path w="1748" h="1428" extrusionOk="0">
                    <a:moveTo>
                      <a:pt x="0" y="1300"/>
                    </a:moveTo>
                    <a:cubicBezTo>
                      <a:pt x="0" y="1300"/>
                      <a:pt x="0" y="1300"/>
                      <a:pt x="0" y="1301"/>
                    </a:cubicBezTo>
                    <a:cubicBezTo>
                      <a:pt x="29" y="1313"/>
                      <a:pt x="59" y="1324"/>
                      <a:pt x="89" y="1334"/>
                    </a:cubicBezTo>
                    <a:cubicBezTo>
                      <a:pt x="103" y="1339"/>
                      <a:pt x="103" y="1339"/>
                      <a:pt x="103" y="1339"/>
                    </a:cubicBezTo>
                    <a:cubicBezTo>
                      <a:pt x="324" y="1410"/>
                      <a:pt x="567" y="1428"/>
                      <a:pt x="805" y="1389"/>
                    </a:cubicBezTo>
                    <a:cubicBezTo>
                      <a:pt x="1046" y="1349"/>
                      <a:pt x="1284" y="1252"/>
                      <a:pt x="1494" y="1108"/>
                    </a:cubicBezTo>
                    <a:cubicBezTo>
                      <a:pt x="1513" y="1095"/>
                      <a:pt x="1513" y="1095"/>
                      <a:pt x="1513" y="1095"/>
                    </a:cubicBezTo>
                    <a:cubicBezTo>
                      <a:pt x="1596" y="1037"/>
                      <a:pt x="1674" y="972"/>
                      <a:pt x="1748" y="899"/>
                    </a:cubicBezTo>
                    <a:cubicBezTo>
                      <a:pt x="1638" y="842"/>
                      <a:pt x="1536" y="774"/>
                      <a:pt x="1442" y="698"/>
                    </a:cubicBezTo>
                    <a:cubicBezTo>
                      <a:pt x="1439" y="696"/>
                      <a:pt x="1436" y="694"/>
                      <a:pt x="1433" y="691"/>
                    </a:cubicBezTo>
                    <a:cubicBezTo>
                      <a:pt x="1428" y="687"/>
                      <a:pt x="1423" y="683"/>
                      <a:pt x="1418" y="679"/>
                    </a:cubicBezTo>
                    <a:cubicBezTo>
                      <a:pt x="1412" y="674"/>
                      <a:pt x="1406" y="669"/>
                      <a:pt x="1400" y="664"/>
                    </a:cubicBezTo>
                    <a:cubicBezTo>
                      <a:pt x="1398" y="661"/>
                      <a:pt x="1395" y="659"/>
                      <a:pt x="1392" y="657"/>
                    </a:cubicBezTo>
                    <a:cubicBezTo>
                      <a:pt x="1384" y="650"/>
                      <a:pt x="1376" y="643"/>
                      <a:pt x="1369" y="636"/>
                    </a:cubicBezTo>
                    <a:cubicBezTo>
                      <a:pt x="1367" y="634"/>
                      <a:pt x="1365" y="632"/>
                      <a:pt x="1363" y="630"/>
                    </a:cubicBezTo>
                    <a:cubicBezTo>
                      <a:pt x="1355" y="623"/>
                      <a:pt x="1347" y="616"/>
                      <a:pt x="1339" y="609"/>
                    </a:cubicBezTo>
                    <a:cubicBezTo>
                      <a:pt x="1338" y="608"/>
                      <a:pt x="1338" y="607"/>
                      <a:pt x="1337" y="607"/>
                    </a:cubicBezTo>
                    <a:cubicBezTo>
                      <a:pt x="1328" y="598"/>
                      <a:pt x="1319" y="590"/>
                      <a:pt x="1310" y="581"/>
                    </a:cubicBezTo>
                    <a:cubicBezTo>
                      <a:pt x="1310" y="580"/>
                      <a:pt x="1310" y="580"/>
                      <a:pt x="1309" y="580"/>
                    </a:cubicBezTo>
                    <a:cubicBezTo>
                      <a:pt x="1301" y="571"/>
                      <a:pt x="1293" y="563"/>
                      <a:pt x="1285" y="555"/>
                    </a:cubicBezTo>
                    <a:cubicBezTo>
                      <a:pt x="1284" y="554"/>
                      <a:pt x="1283" y="553"/>
                      <a:pt x="1282" y="552"/>
                    </a:cubicBezTo>
                    <a:cubicBezTo>
                      <a:pt x="1273" y="543"/>
                      <a:pt x="1265" y="534"/>
                      <a:pt x="1257" y="525"/>
                    </a:cubicBezTo>
                    <a:cubicBezTo>
                      <a:pt x="1257" y="525"/>
                      <a:pt x="1257" y="525"/>
                      <a:pt x="1257" y="525"/>
                    </a:cubicBezTo>
                    <a:cubicBezTo>
                      <a:pt x="1251" y="520"/>
                      <a:pt x="1246" y="514"/>
                      <a:pt x="1241" y="508"/>
                    </a:cubicBezTo>
                    <a:cubicBezTo>
                      <a:pt x="1240" y="507"/>
                      <a:pt x="1239" y="506"/>
                      <a:pt x="1237" y="504"/>
                    </a:cubicBezTo>
                    <a:cubicBezTo>
                      <a:pt x="1233" y="499"/>
                      <a:pt x="1228" y="493"/>
                      <a:pt x="1223" y="488"/>
                    </a:cubicBezTo>
                    <a:cubicBezTo>
                      <a:pt x="1223" y="487"/>
                      <a:pt x="1222" y="487"/>
                      <a:pt x="1222" y="486"/>
                    </a:cubicBezTo>
                    <a:cubicBezTo>
                      <a:pt x="1110" y="359"/>
                      <a:pt x="1021" y="218"/>
                      <a:pt x="956" y="68"/>
                    </a:cubicBezTo>
                    <a:cubicBezTo>
                      <a:pt x="955" y="67"/>
                      <a:pt x="954" y="65"/>
                      <a:pt x="954" y="64"/>
                    </a:cubicBezTo>
                    <a:cubicBezTo>
                      <a:pt x="951" y="58"/>
                      <a:pt x="949" y="52"/>
                      <a:pt x="946" y="46"/>
                    </a:cubicBezTo>
                    <a:cubicBezTo>
                      <a:pt x="944" y="40"/>
                      <a:pt x="941" y="33"/>
                      <a:pt x="938" y="26"/>
                    </a:cubicBezTo>
                    <a:cubicBezTo>
                      <a:pt x="938" y="26"/>
                      <a:pt x="938" y="25"/>
                      <a:pt x="938" y="25"/>
                    </a:cubicBezTo>
                    <a:cubicBezTo>
                      <a:pt x="934" y="17"/>
                      <a:pt x="931" y="8"/>
                      <a:pt x="928" y="0"/>
                    </a:cubicBezTo>
                    <a:cubicBezTo>
                      <a:pt x="875" y="450"/>
                      <a:pt x="510" y="1039"/>
                      <a:pt x="0" y="1300"/>
                    </a:cubicBezTo>
                  </a:path>
                </a:pathLst>
              </a:custGeom>
              <a:solidFill>
                <a:srgbClr val="80C7F5"/>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Twentieth Century"/>
                  <a:ea typeface="Twentieth Century"/>
                  <a:cs typeface="Twentieth Century"/>
                  <a:sym typeface="Twentieth Century"/>
                </a:endParaRPr>
              </a:p>
            </p:txBody>
          </p:sp>
          <p:sp>
            <p:nvSpPr>
              <p:cNvPr id="315" name="Google Shape;315;p31"/>
              <p:cNvSpPr/>
              <p:nvPr/>
            </p:nvSpPr>
            <p:spPr>
              <a:xfrm>
                <a:off x="3443288" y="3335338"/>
                <a:ext cx="2092325" cy="2846390"/>
              </a:xfrm>
              <a:custGeom>
                <a:avLst/>
                <a:gdLst/>
                <a:ahLst/>
                <a:cxnLst/>
                <a:rect l="l" t="t" r="r" b="b"/>
                <a:pathLst>
                  <a:path w="1260" h="1715" extrusionOk="0">
                    <a:moveTo>
                      <a:pt x="628" y="236"/>
                    </a:moveTo>
                    <a:cubicBezTo>
                      <a:pt x="416" y="285"/>
                      <a:pt x="204" y="294"/>
                      <a:pt x="0" y="261"/>
                    </a:cubicBezTo>
                    <a:cubicBezTo>
                      <a:pt x="363" y="533"/>
                      <a:pt x="689" y="1142"/>
                      <a:pt x="660" y="1714"/>
                    </a:cubicBezTo>
                    <a:cubicBezTo>
                      <a:pt x="660" y="1714"/>
                      <a:pt x="660" y="1715"/>
                      <a:pt x="660" y="1715"/>
                    </a:cubicBezTo>
                    <a:cubicBezTo>
                      <a:pt x="686" y="1695"/>
                      <a:pt x="711" y="1675"/>
                      <a:pt x="735" y="1653"/>
                    </a:cubicBezTo>
                    <a:cubicBezTo>
                      <a:pt x="745" y="1644"/>
                      <a:pt x="745" y="1644"/>
                      <a:pt x="745" y="1644"/>
                    </a:cubicBezTo>
                    <a:cubicBezTo>
                      <a:pt x="917" y="1489"/>
                      <a:pt x="1054" y="1287"/>
                      <a:pt x="1139" y="1061"/>
                    </a:cubicBezTo>
                    <a:cubicBezTo>
                      <a:pt x="1225" y="833"/>
                      <a:pt x="1260" y="578"/>
                      <a:pt x="1241" y="324"/>
                    </a:cubicBezTo>
                    <a:cubicBezTo>
                      <a:pt x="1239" y="301"/>
                      <a:pt x="1239" y="301"/>
                      <a:pt x="1239" y="301"/>
                    </a:cubicBezTo>
                    <a:cubicBezTo>
                      <a:pt x="1230" y="201"/>
                      <a:pt x="1213" y="100"/>
                      <a:pt x="1187" y="0"/>
                    </a:cubicBezTo>
                    <a:cubicBezTo>
                      <a:pt x="1013" y="110"/>
                      <a:pt x="825" y="190"/>
                      <a:pt x="628" y="236"/>
                    </a:cubicBezTo>
                  </a:path>
                </a:pathLst>
              </a:custGeom>
              <a:solidFill>
                <a:schemeClr val="accent3"/>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Twentieth Century"/>
                  <a:ea typeface="Twentieth Century"/>
                  <a:cs typeface="Twentieth Century"/>
                  <a:sym typeface="Twentieth Century"/>
                </a:endParaRPr>
              </a:p>
            </p:txBody>
          </p:sp>
          <p:sp>
            <p:nvSpPr>
              <p:cNvPr id="316" name="Google Shape;316;p31"/>
              <p:cNvSpPr/>
              <p:nvPr/>
            </p:nvSpPr>
            <p:spPr>
              <a:xfrm>
                <a:off x="5064125" y="3973513"/>
                <a:ext cx="2636838" cy="2179639"/>
              </a:xfrm>
              <a:custGeom>
                <a:avLst/>
                <a:gdLst/>
                <a:ahLst/>
                <a:cxnLst/>
                <a:rect l="l" t="t" r="r" b="b"/>
                <a:pathLst>
                  <a:path w="1589" h="1313" extrusionOk="0">
                    <a:moveTo>
                      <a:pt x="292" y="601"/>
                    </a:moveTo>
                    <a:cubicBezTo>
                      <a:pt x="229" y="810"/>
                      <a:pt x="130" y="997"/>
                      <a:pt x="0" y="1158"/>
                    </a:cubicBezTo>
                    <a:cubicBezTo>
                      <a:pt x="417" y="979"/>
                      <a:pt x="1108" y="1001"/>
                      <a:pt x="1589" y="1313"/>
                    </a:cubicBezTo>
                    <a:cubicBezTo>
                      <a:pt x="1584" y="1278"/>
                      <a:pt x="1578" y="1242"/>
                      <a:pt x="1570" y="1207"/>
                    </a:cubicBezTo>
                    <a:cubicBezTo>
                      <a:pt x="1570" y="1204"/>
                      <a:pt x="1570" y="1204"/>
                      <a:pt x="1570" y="1204"/>
                    </a:cubicBezTo>
                    <a:cubicBezTo>
                      <a:pt x="1569" y="1200"/>
                      <a:pt x="1568" y="1195"/>
                      <a:pt x="1567" y="1190"/>
                    </a:cubicBezTo>
                    <a:cubicBezTo>
                      <a:pt x="1566" y="1185"/>
                      <a:pt x="1564" y="1180"/>
                      <a:pt x="1563" y="1176"/>
                    </a:cubicBezTo>
                    <a:cubicBezTo>
                      <a:pt x="1562" y="1170"/>
                      <a:pt x="1561" y="1164"/>
                      <a:pt x="1559" y="1159"/>
                    </a:cubicBezTo>
                    <a:cubicBezTo>
                      <a:pt x="1558" y="1153"/>
                      <a:pt x="1556" y="1147"/>
                      <a:pt x="1555" y="1141"/>
                    </a:cubicBezTo>
                    <a:cubicBezTo>
                      <a:pt x="1552" y="1133"/>
                      <a:pt x="1550" y="1125"/>
                      <a:pt x="1548" y="1117"/>
                    </a:cubicBezTo>
                    <a:cubicBezTo>
                      <a:pt x="1547" y="1113"/>
                      <a:pt x="1546" y="1110"/>
                      <a:pt x="1545" y="1106"/>
                    </a:cubicBezTo>
                    <a:cubicBezTo>
                      <a:pt x="1542" y="1095"/>
                      <a:pt x="1539" y="1085"/>
                      <a:pt x="1535" y="1074"/>
                    </a:cubicBezTo>
                    <a:cubicBezTo>
                      <a:pt x="1534" y="1071"/>
                      <a:pt x="1534" y="1068"/>
                      <a:pt x="1533" y="1065"/>
                    </a:cubicBezTo>
                    <a:cubicBezTo>
                      <a:pt x="1531" y="1059"/>
                      <a:pt x="1529" y="1053"/>
                      <a:pt x="1527" y="1047"/>
                    </a:cubicBezTo>
                    <a:cubicBezTo>
                      <a:pt x="1525" y="1043"/>
                      <a:pt x="1524" y="1039"/>
                      <a:pt x="1523" y="1036"/>
                    </a:cubicBezTo>
                    <a:cubicBezTo>
                      <a:pt x="1521" y="1031"/>
                      <a:pt x="1519" y="1026"/>
                      <a:pt x="1518" y="1021"/>
                    </a:cubicBezTo>
                    <a:cubicBezTo>
                      <a:pt x="1509" y="997"/>
                      <a:pt x="1500" y="973"/>
                      <a:pt x="1490" y="950"/>
                    </a:cubicBezTo>
                    <a:cubicBezTo>
                      <a:pt x="1490" y="950"/>
                      <a:pt x="1490" y="950"/>
                      <a:pt x="1490" y="949"/>
                    </a:cubicBezTo>
                    <a:cubicBezTo>
                      <a:pt x="1486" y="940"/>
                      <a:pt x="1482" y="930"/>
                      <a:pt x="1477" y="921"/>
                    </a:cubicBezTo>
                    <a:cubicBezTo>
                      <a:pt x="1476" y="917"/>
                      <a:pt x="1474" y="914"/>
                      <a:pt x="1473" y="910"/>
                    </a:cubicBezTo>
                    <a:cubicBezTo>
                      <a:pt x="1470" y="903"/>
                      <a:pt x="1467" y="897"/>
                      <a:pt x="1463" y="890"/>
                    </a:cubicBezTo>
                    <a:cubicBezTo>
                      <a:pt x="1459" y="882"/>
                      <a:pt x="1456" y="873"/>
                      <a:pt x="1452" y="865"/>
                    </a:cubicBezTo>
                    <a:cubicBezTo>
                      <a:pt x="1451" y="864"/>
                      <a:pt x="1450" y="863"/>
                      <a:pt x="1450" y="862"/>
                    </a:cubicBezTo>
                    <a:cubicBezTo>
                      <a:pt x="1389" y="739"/>
                      <a:pt x="1310" y="623"/>
                      <a:pt x="1216" y="518"/>
                    </a:cubicBezTo>
                    <a:cubicBezTo>
                      <a:pt x="1213" y="515"/>
                      <a:pt x="1210" y="511"/>
                      <a:pt x="1207" y="508"/>
                    </a:cubicBezTo>
                    <a:cubicBezTo>
                      <a:pt x="1201" y="502"/>
                      <a:pt x="1196" y="496"/>
                      <a:pt x="1190" y="490"/>
                    </a:cubicBezTo>
                    <a:cubicBezTo>
                      <a:pt x="1185" y="485"/>
                      <a:pt x="1180" y="479"/>
                      <a:pt x="1175" y="474"/>
                    </a:cubicBezTo>
                    <a:cubicBezTo>
                      <a:pt x="1172" y="470"/>
                      <a:pt x="1168" y="466"/>
                      <a:pt x="1164" y="463"/>
                    </a:cubicBezTo>
                    <a:cubicBezTo>
                      <a:pt x="1159" y="458"/>
                      <a:pt x="1154" y="453"/>
                      <a:pt x="1149" y="448"/>
                    </a:cubicBezTo>
                    <a:cubicBezTo>
                      <a:pt x="1144" y="442"/>
                      <a:pt x="1138" y="436"/>
                      <a:pt x="1132" y="431"/>
                    </a:cubicBezTo>
                    <a:cubicBezTo>
                      <a:pt x="1128" y="427"/>
                      <a:pt x="1124" y="423"/>
                      <a:pt x="1120" y="420"/>
                    </a:cubicBezTo>
                    <a:cubicBezTo>
                      <a:pt x="1116" y="415"/>
                      <a:pt x="1111" y="411"/>
                      <a:pt x="1106" y="406"/>
                    </a:cubicBezTo>
                    <a:cubicBezTo>
                      <a:pt x="1105" y="405"/>
                      <a:pt x="1103" y="404"/>
                      <a:pt x="1102" y="402"/>
                    </a:cubicBezTo>
                    <a:cubicBezTo>
                      <a:pt x="1091" y="392"/>
                      <a:pt x="1080" y="383"/>
                      <a:pt x="1069" y="373"/>
                    </a:cubicBezTo>
                    <a:cubicBezTo>
                      <a:pt x="1068" y="372"/>
                      <a:pt x="1067" y="371"/>
                      <a:pt x="1066" y="371"/>
                    </a:cubicBezTo>
                    <a:cubicBezTo>
                      <a:pt x="870" y="201"/>
                      <a:pt x="629" y="73"/>
                      <a:pt x="367" y="0"/>
                    </a:cubicBezTo>
                    <a:cubicBezTo>
                      <a:pt x="375" y="205"/>
                      <a:pt x="350" y="408"/>
                      <a:pt x="292" y="601"/>
                    </a:cubicBezTo>
                  </a:path>
                </a:pathLst>
              </a:custGeom>
              <a:solidFill>
                <a:schemeClr val="accent4"/>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Twentieth Century"/>
                  <a:ea typeface="Twentieth Century"/>
                  <a:cs typeface="Twentieth Century"/>
                  <a:sym typeface="Twentieth Century"/>
                </a:endParaRPr>
              </a:p>
            </p:txBody>
          </p:sp>
        </p:grpSp>
        <p:sp>
          <p:nvSpPr>
            <p:cNvPr id="317" name="Google Shape;317;p31"/>
            <p:cNvSpPr/>
            <p:nvPr/>
          </p:nvSpPr>
          <p:spPr>
            <a:xfrm>
              <a:off x="3129052" y="3367609"/>
              <a:ext cx="378221" cy="346302"/>
            </a:xfrm>
            <a:custGeom>
              <a:avLst/>
              <a:gdLst/>
              <a:ahLst/>
              <a:cxnLst/>
              <a:rect l="l" t="t" r="r" b="b"/>
              <a:pathLst>
                <a:path w="134" h="115" extrusionOk="0">
                  <a:moveTo>
                    <a:pt x="17" y="101"/>
                  </a:moveTo>
                  <a:cubicBezTo>
                    <a:pt x="17" y="0"/>
                    <a:pt x="17" y="0"/>
                    <a:pt x="17" y="0"/>
                  </a:cubicBezTo>
                  <a:cubicBezTo>
                    <a:pt x="0" y="0"/>
                    <a:pt x="0" y="0"/>
                    <a:pt x="0" y="0"/>
                  </a:cubicBezTo>
                  <a:cubicBezTo>
                    <a:pt x="0" y="108"/>
                    <a:pt x="0" y="108"/>
                    <a:pt x="0" y="108"/>
                  </a:cubicBezTo>
                  <a:cubicBezTo>
                    <a:pt x="0" y="112"/>
                    <a:pt x="4" y="115"/>
                    <a:pt x="9" y="115"/>
                  </a:cubicBezTo>
                  <a:cubicBezTo>
                    <a:pt x="134" y="115"/>
                    <a:pt x="134" y="115"/>
                    <a:pt x="134" y="115"/>
                  </a:cubicBezTo>
                  <a:cubicBezTo>
                    <a:pt x="134" y="101"/>
                    <a:pt x="134" y="101"/>
                    <a:pt x="134" y="101"/>
                  </a:cubicBezTo>
                  <a:lnTo>
                    <a:pt x="17" y="101"/>
                  </a:lnTo>
                  <a:close/>
                  <a:moveTo>
                    <a:pt x="38" y="86"/>
                  </a:moveTo>
                  <a:cubicBezTo>
                    <a:pt x="46" y="86"/>
                    <a:pt x="46" y="86"/>
                    <a:pt x="46" y="86"/>
                  </a:cubicBezTo>
                  <a:cubicBezTo>
                    <a:pt x="49" y="86"/>
                    <a:pt x="50" y="85"/>
                    <a:pt x="50" y="83"/>
                  </a:cubicBezTo>
                  <a:cubicBezTo>
                    <a:pt x="50" y="47"/>
                    <a:pt x="50" y="47"/>
                    <a:pt x="50" y="47"/>
                  </a:cubicBezTo>
                  <a:cubicBezTo>
                    <a:pt x="50" y="45"/>
                    <a:pt x="49" y="43"/>
                    <a:pt x="46" y="43"/>
                  </a:cubicBezTo>
                  <a:cubicBezTo>
                    <a:pt x="38" y="43"/>
                    <a:pt x="38" y="43"/>
                    <a:pt x="38" y="43"/>
                  </a:cubicBezTo>
                  <a:cubicBezTo>
                    <a:pt x="36" y="43"/>
                    <a:pt x="34" y="45"/>
                    <a:pt x="34" y="47"/>
                  </a:cubicBezTo>
                  <a:cubicBezTo>
                    <a:pt x="34" y="83"/>
                    <a:pt x="34" y="83"/>
                    <a:pt x="34" y="83"/>
                  </a:cubicBezTo>
                  <a:cubicBezTo>
                    <a:pt x="34" y="85"/>
                    <a:pt x="36" y="86"/>
                    <a:pt x="38" y="86"/>
                  </a:cubicBezTo>
                  <a:close/>
                  <a:moveTo>
                    <a:pt x="63" y="86"/>
                  </a:moveTo>
                  <a:cubicBezTo>
                    <a:pt x="71" y="86"/>
                    <a:pt x="71" y="86"/>
                    <a:pt x="71" y="86"/>
                  </a:cubicBezTo>
                  <a:cubicBezTo>
                    <a:pt x="74" y="86"/>
                    <a:pt x="75" y="85"/>
                    <a:pt x="75" y="83"/>
                  </a:cubicBezTo>
                  <a:cubicBezTo>
                    <a:pt x="75" y="18"/>
                    <a:pt x="75" y="18"/>
                    <a:pt x="75" y="18"/>
                  </a:cubicBezTo>
                  <a:cubicBezTo>
                    <a:pt x="75" y="16"/>
                    <a:pt x="74" y="14"/>
                    <a:pt x="71" y="14"/>
                  </a:cubicBezTo>
                  <a:cubicBezTo>
                    <a:pt x="63" y="14"/>
                    <a:pt x="63" y="14"/>
                    <a:pt x="63" y="14"/>
                  </a:cubicBezTo>
                  <a:cubicBezTo>
                    <a:pt x="61" y="14"/>
                    <a:pt x="59" y="16"/>
                    <a:pt x="59" y="18"/>
                  </a:cubicBezTo>
                  <a:cubicBezTo>
                    <a:pt x="59" y="83"/>
                    <a:pt x="59" y="83"/>
                    <a:pt x="59" y="83"/>
                  </a:cubicBezTo>
                  <a:cubicBezTo>
                    <a:pt x="59" y="85"/>
                    <a:pt x="61" y="86"/>
                    <a:pt x="63" y="86"/>
                  </a:cubicBezTo>
                  <a:close/>
                  <a:moveTo>
                    <a:pt x="88" y="86"/>
                  </a:moveTo>
                  <a:cubicBezTo>
                    <a:pt x="96" y="86"/>
                    <a:pt x="96" y="86"/>
                    <a:pt x="96" y="86"/>
                  </a:cubicBezTo>
                  <a:cubicBezTo>
                    <a:pt x="99" y="86"/>
                    <a:pt x="100" y="85"/>
                    <a:pt x="100" y="83"/>
                  </a:cubicBezTo>
                  <a:cubicBezTo>
                    <a:pt x="100" y="61"/>
                    <a:pt x="100" y="61"/>
                    <a:pt x="100" y="61"/>
                  </a:cubicBezTo>
                  <a:cubicBezTo>
                    <a:pt x="100" y="59"/>
                    <a:pt x="99" y="57"/>
                    <a:pt x="96" y="57"/>
                  </a:cubicBezTo>
                  <a:cubicBezTo>
                    <a:pt x="88" y="57"/>
                    <a:pt x="88" y="57"/>
                    <a:pt x="88" y="57"/>
                  </a:cubicBezTo>
                  <a:cubicBezTo>
                    <a:pt x="86" y="57"/>
                    <a:pt x="84" y="59"/>
                    <a:pt x="84" y="61"/>
                  </a:cubicBezTo>
                  <a:cubicBezTo>
                    <a:pt x="84" y="83"/>
                    <a:pt x="84" y="83"/>
                    <a:pt x="84" y="83"/>
                  </a:cubicBezTo>
                  <a:cubicBezTo>
                    <a:pt x="84" y="85"/>
                    <a:pt x="86" y="86"/>
                    <a:pt x="88" y="86"/>
                  </a:cubicBezTo>
                  <a:close/>
                  <a:moveTo>
                    <a:pt x="113" y="86"/>
                  </a:moveTo>
                  <a:cubicBezTo>
                    <a:pt x="121" y="86"/>
                    <a:pt x="121" y="86"/>
                    <a:pt x="121" y="86"/>
                  </a:cubicBezTo>
                  <a:cubicBezTo>
                    <a:pt x="124" y="86"/>
                    <a:pt x="126" y="85"/>
                    <a:pt x="126" y="83"/>
                  </a:cubicBezTo>
                  <a:cubicBezTo>
                    <a:pt x="126" y="32"/>
                    <a:pt x="126" y="32"/>
                    <a:pt x="126" y="32"/>
                  </a:cubicBezTo>
                  <a:cubicBezTo>
                    <a:pt x="126" y="30"/>
                    <a:pt x="124" y="29"/>
                    <a:pt x="121" y="29"/>
                  </a:cubicBezTo>
                  <a:cubicBezTo>
                    <a:pt x="113" y="29"/>
                    <a:pt x="113" y="29"/>
                    <a:pt x="113" y="29"/>
                  </a:cubicBezTo>
                  <a:cubicBezTo>
                    <a:pt x="111" y="29"/>
                    <a:pt x="109" y="30"/>
                    <a:pt x="109" y="32"/>
                  </a:cubicBezTo>
                  <a:cubicBezTo>
                    <a:pt x="109" y="83"/>
                    <a:pt x="109" y="83"/>
                    <a:pt x="109" y="83"/>
                  </a:cubicBezTo>
                  <a:cubicBezTo>
                    <a:pt x="109" y="85"/>
                    <a:pt x="111" y="86"/>
                    <a:pt x="113" y="86"/>
                  </a:cubicBezTo>
                  <a:close/>
                  <a:moveTo>
                    <a:pt x="113" y="86"/>
                  </a:moveTo>
                  <a:cubicBezTo>
                    <a:pt x="113" y="86"/>
                    <a:pt x="113" y="86"/>
                    <a:pt x="113" y="86"/>
                  </a:cubicBezTo>
                </a:path>
              </a:pathLst>
            </a:custGeom>
            <a:solidFill>
              <a:schemeClr val="lt1"/>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Twentieth Century"/>
                <a:ea typeface="Twentieth Century"/>
                <a:cs typeface="Twentieth Century"/>
                <a:sym typeface="Twentieth Century"/>
              </a:endParaRPr>
            </a:p>
          </p:txBody>
        </p:sp>
        <p:grpSp>
          <p:nvGrpSpPr>
            <p:cNvPr id="318" name="Google Shape;318;p31"/>
            <p:cNvGrpSpPr/>
            <p:nvPr/>
          </p:nvGrpSpPr>
          <p:grpSpPr>
            <a:xfrm>
              <a:off x="1430256" y="3521455"/>
              <a:ext cx="278797" cy="432137"/>
              <a:chOff x="9229725" y="96838"/>
              <a:chExt cx="285750" cy="442913"/>
            </a:xfrm>
          </p:grpSpPr>
          <p:sp>
            <p:nvSpPr>
              <p:cNvPr id="319" name="Google Shape;319;p31"/>
              <p:cNvSpPr/>
              <p:nvPr/>
            </p:nvSpPr>
            <p:spPr>
              <a:xfrm>
                <a:off x="9293225" y="455613"/>
                <a:ext cx="157163" cy="36513"/>
              </a:xfrm>
              <a:custGeom>
                <a:avLst/>
                <a:gdLst/>
                <a:ahLst/>
                <a:cxnLst/>
                <a:rect l="l" t="t" r="r" b="b"/>
                <a:pathLst>
                  <a:path w="56" h="12" extrusionOk="0">
                    <a:moveTo>
                      <a:pt x="49" y="0"/>
                    </a:moveTo>
                    <a:cubicBezTo>
                      <a:pt x="7" y="0"/>
                      <a:pt x="7" y="0"/>
                      <a:pt x="7" y="0"/>
                    </a:cubicBezTo>
                    <a:cubicBezTo>
                      <a:pt x="3" y="0"/>
                      <a:pt x="0" y="3"/>
                      <a:pt x="0" y="6"/>
                    </a:cubicBezTo>
                    <a:cubicBezTo>
                      <a:pt x="0" y="9"/>
                      <a:pt x="3" y="12"/>
                      <a:pt x="7" y="12"/>
                    </a:cubicBezTo>
                    <a:cubicBezTo>
                      <a:pt x="49" y="12"/>
                      <a:pt x="49" y="12"/>
                      <a:pt x="49" y="12"/>
                    </a:cubicBezTo>
                    <a:cubicBezTo>
                      <a:pt x="53" y="12"/>
                      <a:pt x="56" y="9"/>
                      <a:pt x="56" y="6"/>
                    </a:cubicBezTo>
                    <a:cubicBezTo>
                      <a:pt x="56" y="3"/>
                      <a:pt x="53" y="0"/>
                      <a:pt x="49" y="0"/>
                    </a:cubicBezTo>
                    <a:close/>
                    <a:moveTo>
                      <a:pt x="49" y="0"/>
                    </a:moveTo>
                    <a:cubicBezTo>
                      <a:pt x="49" y="0"/>
                      <a:pt x="49" y="0"/>
                      <a:pt x="49" y="0"/>
                    </a:cubicBezTo>
                  </a:path>
                </a:pathLst>
              </a:custGeom>
              <a:solidFill>
                <a:schemeClr val="lt1"/>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Twentieth Century"/>
                  <a:ea typeface="Twentieth Century"/>
                  <a:cs typeface="Twentieth Century"/>
                  <a:sym typeface="Twentieth Century"/>
                </a:endParaRPr>
              </a:p>
            </p:txBody>
          </p:sp>
          <p:sp>
            <p:nvSpPr>
              <p:cNvPr id="320" name="Google Shape;320;p31"/>
              <p:cNvSpPr/>
              <p:nvPr/>
            </p:nvSpPr>
            <p:spPr>
              <a:xfrm>
                <a:off x="9293225" y="508001"/>
                <a:ext cx="157163" cy="31750"/>
              </a:xfrm>
              <a:custGeom>
                <a:avLst/>
                <a:gdLst/>
                <a:ahLst/>
                <a:cxnLst/>
                <a:rect l="l" t="t" r="r" b="b"/>
                <a:pathLst>
                  <a:path w="56" h="11" extrusionOk="0">
                    <a:moveTo>
                      <a:pt x="49" y="0"/>
                    </a:moveTo>
                    <a:cubicBezTo>
                      <a:pt x="7" y="0"/>
                      <a:pt x="7" y="0"/>
                      <a:pt x="7" y="0"/>
                    </a:cubicBezTo>
                    <a:cubicBezTo>
                      <a:pt x="3" y="0"/>
                      <a:pt x="0" y="3"/>
                      <a:pt x="0" y="6"/>
                    </a:cubicBezTo>
                    <a:cubicBezTo>
                      <a:pt x="0" y="9"/>
                      <a:pt x="3" y="11"/>
                      <a:pt x="7" y="11"/>
                    </a:cubicBezTo>
                    <a:cubicBezTo>
                      <a:pt x="49" y="11"/>
                      <a:pt x="49" y="11"/>
                      <a:pt x="49" y="11"/>
                    </a:cubicBezTo>
                    <a:cubicBezTo>
                      <a:pt x="53" y="11"/>
                      <a:pt x="56" y="9"/>
                      <a:pt x="56" y="6"/>
                    </a:cubicBezTo>
                    <a:cubicBezTo>
                      <a:pt x="56" y="3"/>
                      <a:pt x="53" y="0"/>
                      <a:pt x="49" y="0"/>
                    </a:cubicBezTo>
                    <a:close/>
                    <a:moveTo>
                      <a:pt x="49" y="0"/>
                    </a:moveTo>
                    <a:cubicBezTo>
                      <a:pt x="49" y="0"/>
                      <a:pt x="49" y="0"/>
                      <a:pt x="49" y="0"/>
                    </a:cubicBezTo>
                  </a:path>
                </a:pathLst>
              </a:custGeom>
              <a:solidFill>
                <a:schemeClr val="lt1"/>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Twentieth Century"/>
                  <a:ea typeface="Twentieth Century"/>
                  <a:cs typeface="Twentieth Century"/>
                  <a:sym typeface="Twentieth Century"/>
                </a:endParaRPr>
              </a:p>
            </p:txBody>
          </p:sp>
          <p:sp>
            <p:nvSpPr>
              <p:cNvPr id="321" name="Google Shape;321;p31"/>
              <p:cNvSpPr/>
              <p:nvPr/>
            </p:nvSpPr>
            <p:spPr>
              <a:xfrm>
                <a:off x="9229725" y="96838"/>
                <a:ext cx="285750" cy="344488"/>
              </a:xfrm>
              <a:custGeom>
                <a:avLst/>
                <a:gdLst/>
                <a:ahLst/>
                <a:cxnLst/>
                <a:rect l="l" t="t" r="r" b="b"/>
                <a:pathLst>
                  <a:path w="102" h="115" extrusionOk="0">
                    <a:moveTo>
                      <a:pt x="84" y="109"/>
                    </a:moveTo>
                    <a:cubicBezTo>
                      <a:pt x="85" y="107"/>
                      <a:pt x="85" y="104"/>
                      <a:pt x="85" y="102"/>
                    </a:cubicBezTo>
                    <a:cubicBezTo>
                      <a:pt x="85" y="102"/>
                      <a:pt x="85" y="102"/>
                      <a:pt x="85" y="102"/>
                    </a:cubicBezTo>
                    <a:cubicBezTo>
                      <a:pt x="87" y="92"/>
                      <a:pt x="90" y="86"/>
                      <a:pt x="93" y="81"/>
                    </a:cubicBezTo>
                    <a:cubicBezTo>
                      <a:pt x="97" y="73"/>
                      <a:pt x="102" y="65"/>
                      <a:pt x="102" y="51"/>
                    </a:cubicBezTo>
                    <a:cubicBezTo>
                      <a:pt x="102" y="23"/>
                      <a:pt x="79" y="0"/>
                      <a:pt x="51" y="0"/>
                    </a:cubicBezTo>
                    <a:cubicBezTo>
                      <a:pt x="23" y="0"/>
                      <a:pt x="0" y="23"/>
                      <a:pt x="0" y="51"/>
                    </a:cubicBezTo>
                    <a:cubicBezTo>
                      <a:pt x="0" y="65"/>
                      <a:pt x="5" y="73"/>
                      <a:pt x="9" y="80"/>
                    </a:cubicBezTo>
                    <a:cubicBezTo>
                      <a:pt x="12" y="87"/>
                      <a:pt x="16" y="93"/>
                      <a:pt x="17" y="103"/>
                    </a:cubicBezTo>
                    <a:cubicBezTo>
                      <a:pt x="17" y="110"/>
                      <a:pt x="23" y="115"/>
                      <a:pt x="29" y="115"/>
                    </a:cubicBezTo>
                    <a:cubicBezTo>
                      <a:pt x="73" y="115"/>
                      <a:pt x="73" y="115"/>
                      <a:pt x="73" y="115"/>
                    </a:cubicBezTo>
                    <a:cubicBezTo>
                      <a:pt x="78" y="115"/>
                      <a:pt x="81" y="113"/>
                      <a:pt x="84" y="109"/>
                    </a:cubicBezTo>
                    <a:close/>
                    <a:moveTo>
                      <a:pt x="77" y="105"/>
                    </a:moveTo>
                    <a:cubicBezTo>
                      <a:pt x="76" y="106"/>
                      <a:pt x="75" y="107"/>
                      <a:pt x="73" y="107"/>
                    </a:cubicBezTo>
                    <a:cubicBezTo>
                      <a:pt x="29" y="107"/>
                      <a:pt x="29" y="107"/>
                      <a:pt x="29" y="107"/>
                    </a:cubicBezTo>
                    <a:cubicBezTo>
                      <a:pt x="27" y="107"/>
                      <a:pt x="25" y="105"/>
                      <a:pt x="25" y="103"/>
                    </a:cubicBezTo>
                    <a:cubicBezTo>
                      <a:pt x="22" y="77"/>
                      <a:pt x="8" y="74"/>
                      <a:pt x="8" y="51"/>
                    </a:cubicBezTo>
                    <a:cubicBezTo>
                      <a:pt x="8" y="27"/>
                      <a:pt x="27" y="7"/>
                      <a:pt x="51" y="7"/>
                    </a:cubicBezTo>
                    <a:cubicBezTo>
                      <a:pt x="75" y="7"/>
                      <a:pt x="95" y="27"/>
                      <a:pt x="95" y="51"/>
                    </a:cubicBezTo>
                    <a:cubicBezTo>
                      <a:pt x="95" y="74"/>
                      <a:pt x="81" y="77"/>
                      <a:pt x="78" y="101"/>
                    </a:cubicBezTo>
                    <a:cubicBezTo>
                      <a:pt x="78" y="102"/>
                      <a:pt x="78" y="104"/>
                      <a:pt x="77" y="105"/>
                    </a:cubicBezTo>
                    <a:close/>
                    <a:moveTo>
                      <a:pt x="77" y="105"/>
                    </a:moveTo>
                    <a:cubicBezTo>
                      <a:pt x="77" y="105"/>
                      <a:pt x="77" y="105"/>
                      <a:pt x="77" y="105"/>
                    </a:cubicBezTo>
                  </a:path>
                </a:pathLst>
              </a:custGeom>
              <a:solidFill>
                <a:schemeClr val="lt1"/>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Twentieth Century"/>
                  <a:ea typeface="Twentieth Century"/>
                  <a:cs typeface="Twentieth Century"/>
                  <a:sym typeface="Twentieth Century"/>
                </a:endParaRPr>
              </a:p>
            </p:txBody>
          </p:sp>
          <p:sp>
            <p:nvSpPr>
              <p:cNvPr id="322" name="Google Shape;322;p31"/>
              <p:cNvSpPr/>
              <p:nvPr/>
            </p:nvSpPr>
            <p:spPr>
              <a:xfrm>
                <a:off x="9321800" y="157163"/>
                <a:ext cx="98425" cy="163513"/>
              </a:xfrm>
              <a:custGeom>
                <a:avLst/>
                <a:gdLst/>
                <a:ahLst/>
                <a:cxnLst/>
                <a:rect l="l" t="t" r="r" b="b"/>
                <a:pathLst>
                  <a:path w="35" h="55" extrusionOk="0">
                    <a:moveTo>
                      <a:pt x="13" y="40"/>
                    </a:moveTo>
                    <a:cubicBezTo>
                      <a:pt x="19" y="33"/>
                      <a:pt x="26" y="27"/>
                      <a:pt x="31" y="18"/>
                    </a:cubicBezTo>
                    <a:cubicBezTo>
                      <a:pt x="34" y="13"/>
                      <a:pt x="35" y="8"/>
                      <a:pt x="35" y="2"/>
                    </a:cubicBezTo>
                    <a:cubicBezTo>
                      <a:pt x="35" y="0"/>
                      <a:pt x="35" y="0"/>
                      <a:pt x="34" y="2"/>
                    </a:cubicBezTo>
                    <a:cubicBezTo>
                      <a:pt x="32" y="6"/>
                      <a:pt x="28" y="9"/>
                      <a:pt x="24" y="12"/>
                    </a:cubicBezTo>
                    <a:cubicBezTo>
                      <a:pt x="18" y="17"/>
                      <a:pt x="12" y="21"/>
                      <a:pt x="7" y="27"/>
                    </a:cubicBezTo>
                    <a:cubicBezTo>
                      <a:pt x="1" y="34"/>
                      <a:pt x="0" y="44"/>
                      <a:pt x="3" y="53"/>
                    </a:cubicBezTo>
                    <a:cubicBezTo>
                      <a:pt x="3" y="55"/>
                      <a:pt x="4" y="55"/>
                      <a:pt x="5" y="53"/>
                    </a:cubicBezTo>
                    <a:cubicBezTo>
                      <a:pt x="7" y="48"/>
                      <a:pt x="9" y="44"/>
                      <a:pt x="13" y="40"/>
                    </a:cubicBezTo>
                  </a:path>
                </a:pathLst>
              </a:custGeom>
              <a:solidFill>
                <a:schemeClr val="lt1"/>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Twentieth Century"/>
                  <a:ea typeface="Twentieth Century"/>
                  <a:cs typeface="Twentieth Century"/>
                  <a:sym typeface="Twentieth Century"/>
                </a:endParaRPr>
              </a:p>
            </p:txBody>
          </p:sp>
          <p:sp>
            <p:nvSpPr>
              <p:cNvPr id="323" name="Google Shape;323;p31"/>
              <p:cNvSpPr/>
              <p:nvPr/>
            </p:nvSpPr>
            <p:spPr>
              <a:xfrm>
                <a:off x="9336088" y="201613"/>
                <a:ext cx="95250" cy="188913"/>
              </a:xfrm>
              <a:custGeom>
                <a:avLst/>
                <a:gdLst/>
                <a:ahLst/>
                <a:cxnLst/>
                <a:rect l="l" t="t" r="r" b="b"/>
                <a:pathLst>
                  <a:path w="34" h="63" extrusionOk="0">
                    <a:moveTo>
                      <a:pt x="33" y="2"/>
                    </a:moveTo>
                    <a:cubicBezTo>
                      <a:pt x="32" y="0"/>
                      <a:pt x="32" y="0"/>
                      <a:pt x="31" y="2"/>
                    </a:cubicBezTo>
                    <a:cubicBezTo>
                      <a:pt x="27" y="12"/>
                      <a:pt x="18" y="19"/>
                      <a:pt x="11" y="27"/>
                    </a:cubicBezTo>
                    <a:cubicBezTo>
                      <a:pt x="7" y="31"/>
                      <a:pt x="5" y="36"/>
                      <a:pt x="3" y="42"/>
                    </a:cubicBezTo>
                    <a:cubicBezTo>
                      <a:pt x="1" y="48"/>
                      <a:pt x="0" y="54"/>
                      <a:pt x="1" y="61"/>
                    </a:cubicBezTo>
                    <a:cubicBezTo>
                      <a:pt x="1" y="63"/>
                      <a:pt x="5" y="62"/>
                      <a:pt x="5" y="60"/>
                    </a:cubicBezTo>
                    <a:cubicBezTo>
                      <a:pt x="4" y="55"/>
                      <a:pt x="4" y="49"/>
                      <a:pt x="6" y="45"/>
                    </a:cubicBezTo>
                    <a:cubicBezTo>
                      <a:pt x="10" y="41"/>
                      <a:pt x="16" y="39"/>
                      <a:pt x="21" y="35"/>
                    </a:cubicBezTo>
                    <a:cubicBezTo>
                      <a:pt x="28" y="30"/>
                      <a:pt x="33" y="23"/>
                      <a:pt x="33" y="14"/>
                    </a:cubicBezTo>
                    <a:cubicBezTo>
                      <a:pt x="34" y="10"/>
                      <a:pt x="34" y="6"/>
                      <a:pt x="33" y="2"/>
                    </a:cubicBezTo>
                    <a:close/>
                    <a:moveTo>
                      <a:pt x="33" y="2"/>
                    </a:moveTo>
                    <a:cubicBezTo>
                      <a:pt x="33" y="2"/>
                      <a:pt x="33" y="2"/>
                      <a:pt x="33" y="2"/>
                    </a:cubicBezTo>
                  </a:path>
                </a:pathLst>
              </a:custGeom>
              <a:solidFill>
                <a:schemeClr val="lt1"/>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Twentieth Century"/>
                  <a:ea typeface="Twentieth Century"/>
                  <a:cs typeface="Twentieth Century"/>
                  <a:sym typeface="Twentieth Century"/>
                </a:endParaRPr>
              </a:p>
            </p:txBody>
          </p:sp>
        </p:grpSp>
        <p:grpSp>
          <p:nvGrpSpPr>
            <p:cNvPr id="324" name="Google Shape;324;p31"/>
            <p:cNvGrpSpPr/>
            <p:nvPr/>
          </p:nvGrpSpPr>
          <p:grpSpPr>
            <a:xfrm>
              <a:off x="2459573" y="5005897"/>
              <a:ext cx="306911" cy="346287"/>
              <a:chOff x="10406063" y="6330950"/>
              <a:chExt cx="346075" cy="390525"/>
            </a:xfrm>
          </p:grpSpPr>
          <p:sp>
            <p:nvSpPr>
              <p:cNvPr id="325" name="Google Shape;325;p31"/>
              <p:cNvSpPr/>
              <p:nvPr/>
            </p:nvSpPr>
            <p:spPr>
              <a:xfrm>
                <a:off x="10507663" y="6330950"/>
                <a:ext cx="127000" cy="71438"/>
              </a:xfrm>
              <a:custGeom>
                <a:avLst/>
                <a:gdLst/>
                <a:ahLst/>
                <a:cxnLst/>
                <a:rect l="l" t="t" r="r" b="b"/>
                <a:pathLst>
                  <a:path w="45" h="24" extrusionOk="0">
                    <a:moveTo>
                      <a:pt x="6" y="12"/>
                    </a:moveTo>
                    <a:cubicBezTo>
                      <a:pt x="11" y="9"/>
                      <a:pt x="16" y="8"/>
                      <a:pt x="21" y="9"/>
                    </a:cubicBezTo>
                    <a:cubicBezTo>
                      <a:pt x="24" y="9"/>
                      <a:pt x="27" y="10"/>
                      <a:pt x="30" y="12"/>
                    </a:cubicBezTo>
                    <a:cubicBezTo>
                      <a:pt x="30" y="12"/>
                      <a:pt x="25" y="14"/>
                      <a:pt x="23" y="15"/>
                    </a:cubicBezTo>
                    <a:cubicBezTo>
                      <a:pt x="22" y="15"/>
                      <a:pt x="22" y="15"/>
                      <a:pt x="22" y="16"/>
                    </a:cubicBezTo>
                    <a:cubicBezTo>
                      <a:pt x="22" y="17"/>
                      <a:pt x="22" y="17"/>
                      <a:pt x="23" y="17"/>
                    </a:cubicBezTo>
                    <a:cubicBezTo>
                      <a:pt x="41" y="24"/>
                      <a:pt x="41" y="24"/>
                      <a:pt x="41" y="24"/>
                    </a:cubicBezTo>
                    <a:cubicBezTo>
                      <a:pt x="42" y="24"/>
                      <a:pt x="43" y="24"/>
                      <a:pt x="44" y="24"/>
                    </a:cubicBezTo>
                    <a:cubicBezTo>
                      <a:pt x="44" y="23"/>
                      <a:pt x="45" y="22"/>
                      <a:pt x="45" y="21"/>
                    </a:cubicBezTo>
                    <a:cubicBezTo>
                      <a:pt x="44" y="2"/>
                      <a:pt x="44" y="2"/>
                      <a:pt x="44" y="2"/>
                    </a:cubicBezTo>
                    <a:cubicBezTo>
                      <a:pt x="44" y="1"/>
                      <a:pt x="43" y="1"/>
                      <a:pt x="43" y="0"/>
                    </a:cubicBezTo>
                    <a:cubicBezTo>
                      <a:pt x="42" y="0"/>
                      <a:pt x="42" y="1"/>
                      <a:pt x="41" y="1"/>
                    </a:cubicBezTo>
                    <a:cubicBezTo>
                      <a:pt x="39" y="4"/>
                      <a:pt x="36" y="8"/>
                      <a:pt x="36" y="8"/>
                    </a:cubicBezTo>
                    <a:cubicBezTo>
                      <a:pt x="32" y="5"/>
                      <a:pt x="27" y="3"/>
                      <a:pt x="22" y="2"/>
                    </a:cubicBezTo>
                    <a:cubicBezTo>
                      <a:pt x="15" y="1"/>
                      <a:pt x="8" y="3"/>
                      <a:pt x="2" y="7"/>
                    </a:cubicBezTo>
                    <a:cubicBezTo>
                      <a:pt x="1" y="8"/>
                      <a:pt x="0" y="10"/>
                      <a:pt x="2" y="12"/>
                    </a:cubicBezTo>
                    <a:cubicBezTo>
                      <a:pt x="3" y="13"/>
                      <a:pt x="5" y="13"/>
                      <a:pt x="6" y="12"/>
                    </a:cubicBezTo>
                    <a:close/>
                    <a:moveTo>
                      <a:pt x="6" y="12"/>
                    </a:moveTo>
                    <a:cubicBezTo>
                      <a:pt x="6" y="12"/>
                      <a:pt x="6" y="12"/>
                      <a:pt x="6" y="12"/>
                    </a:cubicBezTo>
                  </a:path>
                </a:pathLst>
              </a:custGeom>
              <a:solidFill>
                <a:schemeClr val="lt1"/>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Twentieth Century"/>
                  <a:ea typeface="Twentieth Century"/>
                  <a:cs typeface="Twentieth Century"/>
                  <a:sym typeface="Twentieth Century"/>
                </a:endParaRPr>
              </a:p>
            </p:txBody>
          </p:sp>
          <p:sp>
            <p:nvSpPr>
              <p:cNvPr id="326" name="Google Shape;326;p31"/>
              <p:cNvSpPr/>
              <p:nvPr/>
            </p:nvSpPr>
            <p:spPr>
              <a:xfrm>
                <a:off x="10563225" y="6411913"/>
                <a:ext cx="149225" cy="174625"/>
              </a:xfrm>
              <a:custGeom>
                <a:avLst/>
                <a:gdLst/>
                <a:ahLst/>
                <a:cxnLst/>
                <a:rect l="l" t="t" r="r" b="b"/>
                <a:pathLst>
                  <a:path w="53" h="58" extrusionOk="0">
                    <a:moveTo>
                      <a:pt x="0" y="27"/>
                    </a:moveTo>
                    <a:cubicBezTo>
                      <a:pt x="0" y="41"/>
                      <a:pt x="12" y="58"/>
                      <a:pt x="26" y="58"/>
                    </a:cubicBezTo>
                    <a:cubicBezTo>
                      <a:pt x="41" y="58"/>
                      <a:pt x="53" y="41"/>
                      <a:pt x="53" y="27"/>
                    </a:cubicBezTo>
                    <a:cubicBezTo>
                      <a:pt x="53" y="12"/>
                      <a:pt x="41" y="0"/>
                      <a:pt x="26" y="0"/>
                    </a:cubicBezTo>
                    <a:cubicBezTo>
                      <a:pt x="12" y="0"/>
                      <a:pt x="0" y="12"/>
                      <a:pt x="0" y="27"/>
                    </a:cubicBezTo>
                    <a:close/>
                    <a:moveTo>
                      <a:pt x="26" y="10"/>
                    </a:moveTo>
                    <a:cubicBezTo>
                      <a:pt x="36" y="10"/>
                      <a:pt x="43" y="17"/>
                      <a:pt x="43" y="27"/>
                    </a:cubicBezTo>
                    <a:cubicBezTo>
                      <a:pt x="43" y="36"/>
                      <a:pt x="36" y="48"/>
                      <a:pt x="26" y="48"/>
                    </a:cubicBezTo>
                    <a:cubicBezTo>
                      <a:pt x="17" y="48"/>
                      <a:pt x="10" y="36"/>
                      <a:pt x="10" y="27"/>
                    </a:cubicBezTo>
                    <a:cubicBezTo>
                      <a:pt x="10" y="17"/>
                      <a:pt x="17" y="10"/>
                      <a:pt x="26" y="10"/>
                    </a:cubicBezTo>
                    <a:close/>
                    <a:moveTo>
                      <a:pt x="26" y="10"/>
                    </a:moveTo>
                    <a:cubicBezTo>
                      <a:pt x="26" y="10"/>
                      <a:pt x="26" y="10"/>
                      <a:pt x="26" y="10"/>
                    </a:cubicBezTo>
                  </a:path>
                </a:pathLst>
              </a:custGeom>
              <a:solidFill>
                <a:schemeClr val="lt1"/>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Twentieth Century"/>
                  <a:ea typeface="Twentieth Century"/>
                  <a:cs typeface="Twentieth Century"/>
                  <a:sym typeface="Twentieth Century"/>
                </a:endParaRPr>
              </a:p>
            </p:txBody>
          </p:sp>
          <p:sp>
            <p:nvSpPr>
              <p:cNvPr id="327" name="Google Shape;327;p31"/>
              <p:cNvSpPr/>
              <p:nvPr/>
            </p:nvSpPr>
            <p:spPr>
              <a:xfrm>
                <a:off x="10523538" y="6546850"/>
                <a:ext cx="228600" cy="174625"/>
              </a:xfrm>
              <a:custGeom>
                <a:avLst/>
                <a:gdLst/>
                <a:ahLst/>
                <a:cxnLst/>
                <a:rect l="l" t="t" r="r" b="b"/>
                <a:pathLst>
                  <a:path w="81" h="58" extrusionOk="0">
                    <a:moveTo>
                      <a:pt x="66" y="0"/>
                    </a:moveTo>
                    <a:cubicBezTo>
                      <a:pt x="66" y="1"/>
                      <a:pt x="66" y="1"/>
                      <a:pt x="66" y="1"/>
                    </a:cubicBezTo>
                    <a:cubicBezTo>
                      <a:pt x="66" y="9"/>
                      <a:pt x="55" y="27"/>
                      <a:pt x="47" y="38"/>
                    </a:cubicBezTo>
                    <a:cubicBezTo>
                      <a:pt x="44" y="23"/>
                      <a:pt x="44" y="23"/>
                      <a:pt x="44" y="23"/>
                    </a:cubicBezTo>
                    <a:cubicBezTo>
                      <a:pt x="47" y="20"/>
                      <a:pt x="47" y="20"/>
                      <a:pt x="47" y="20"/>
                    </a:cubicBezTo>
                    <a:cubicBezTo>
                      <a:pt x="47" y="19"/>
                      <a:pt x="47" y="18"/>
                      <a:pt x="47" y="18"/>
                    </a:cubicBezTo>
                    <a:cubicBezTo>
                      <a:pt x="45" y="16"/>
                      <a:pt x="45" y="16"/>
                      <a:pt x="45" y="16"/>
                    </a:cubicBezTo>
                    <a:cubicBezTo>
                      <a:pt x="45" y="16"/>
                      <a:pt x="44" y="15"/>
                      <a:pt x="44" y="15"/>
                    </a:cubicBezTo>
                    <a:cubicBezTo>
                      <a:pt x="37" y="15"/>
                      <a:pt x="37" y="15"/>
                      <a:pt x="37" y="15"/>
                    </a:cubicBezTo>
                    <a:cubicBezTo>
                      <a:pt x="37" y="15"/>
                      <a:pt x="36" y="16"/>
                      <a:pt x="36" y="16"/>
                    </a:cubicBezTo>
                    <a:cubicBezTo>
                      <a:pt x="34" y="18"/>
                      <a:pt x="34" y="18"/>
                      <a:pt x="34" y="18"/>
                    </a:cubicBezTo>
                    <a:cubicBezTo>
                      <a:pt x="34" y="18"/>
                      <a:pt x="34" y="19"/>
                      <a:pt x="34" y="20"/>
                    </a:cubicBezTo>
                    <a:cubicBezTo>
                      <a:pt x="37" y="23"/>
                      <a:pt x="37" y="23"/>
                      <a:pt x="37" y="23"/>
                    </a:cubicBezTo>
                    <a:cubicBezTo>
                      <a:pt x="34" y="38"/>
                      <a:pt x="34" y="38"/>
                      <a:pt x="34" y="38"/>
                    </a:cubicBezTo>
                    <a:cubicBezTo>
                      <a:pt x="26" y="27"/>
                      <a:pt x="15" y="9"/>
                      <a:pt x="15" y="1"/>
                    </a:cubicBezTo>
                    <a:cubicBezTo>
                      <a:pt x="15" y="1"/>
                      <a:pt x="15" y="1"/>
                      <a:pt x="15" y="0"/>
                    </a:cubicBezTo>
                    <a:cubicBezTo>
                      <a:pt x="6" y="5"/>
                      <a:pt x="0" y="15"/>
                      <a:pt x="0" y="26"/>
                    </a:cubicBezTo>
                    <a:cubicBezTo>
                      <a:pt x="0" y="46"/>
                      <a:pt x="0" y="46"/>
                      <a:pt x="0" y="46"/>
                    </a:cubicBezTo>
                    <a:cubicBezTo>
                      <a:pt x="0" y="53"/>
                      <a:pt x="5" y="58"/>
                      <a:pt x="12" y="58"/>
                    </a:cubicBezTo>
                    <a:cubicBezTo>
                      <a:pt x="69" y="58"/>
                      <a:pt x="69" y="58"/>
                      <a:pt x="69" y="58"/>
                    </a:cubicBezTo>
                    <a:cubicBezTo>
                      <a:pt x="76" y="58"/>
                      <a:pt x="81" y="53"/>
                      <a:pt x="81" y="46"/>
                    </a:cubicBezTo>
                    <a:cubicBezTo>
                      <a:pt x="81" y="26"/>
                      <a:pt x="81" y="26"/>
                      <a:pt x="81" y="26"/>
                    </a:cubicBezTo>
                    <a:cubicBezTo>
                      <a:pt x="81" y="15"/>
                      <a:pt x="75" y="5"/>
                      <a:pt x="66" y="0"/>
                    </a:cubicBezTo>
                    <a:close/>
                    <a:moveTo>
                      <a:pt x="66" y="0"/>
                    </a:moveTo>
                    <a:cubicBezTo>
                      <a:pt x="66" y="0"/>
                      <a:pt x="66" y="0"/>
                      <a:pt x="66" y="0"/>
                    </a:cubicBezTo>
                  </a:path>
                </a:pathLst>
              </a:custGeom>
              <a:solidFill>
                <a:schemeClr val="lt1"/>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Twentieth Century"/>
                  <a:ea typeface="Twentieth Century"/>
                  <a:cs typeface="Twentieth Century"/>
                  <a:sym typeface="Twentieth Century"/>
                </a:endParaRPr>
              </a:p>
            </p:txBody>
          </p:sp>
          <p:sp>
            <p:nvSpPr>
              <p:cNvPr id="328" name="Google Shape;328;p31"/>
              <p:cNvSpPr/>
              <p:nvPr/>
            </p:nvSpPr>
            <p:spPr>
              <a:xfrm>
                <a:off x="10406063" y="6502400"/>
                <a:ext cx="130175" cy="169863"/>
              </a:xfrm>
              <a:custGeom>
                <a:avLst/>
                <a:gdLst/>
                <a:ahLst/>
                <a:cxnLst/>
                <a:rect l="l" t="t" r="r" b="b"/>
                <a:pathLst>
                  <a:path w="46" h="57" extrusionOk="0">
                    <a:moveTo>
                      <a:pt x="36" y="21"/>
                    </a:moveTo>
                    <a:cubicBezTo>
                      <a:pt x="25" y="21"/>
                      <a:pt x="16" y="14"/>
                      <a:pt x="16" y="5"/>
                    </a:cubicBezTo>
                    <a:cubicBezTo>
                      <a:pt x="16" y="3"/>
                      <a:pt x="16" y="2"/>
                      <a:pt x="16" y="0"/>
                    </a:cubicBezTo>
                    <a:cubicBezTo>
                      <a:pt x="7" y="4"/>
                      <a:pt x="0" y="14"/>
                      <a:pt x="0" y="24"/>
                    </a:cubicBezTo>
                    <a:cubicBezTo>
                      <a:pt x="0" y="48"/>
                      <a:pt x="0" y="48"/>
                      <a:pt x="0" y="48"/>
                    </a:cubicBezTo>
                    <a:cubicBezTo>
                      <a:pt x="0" y="53"/>
                      <a:pt x="4" y="57"/>
                      <a:pt x="9" y="57"/>
                    </a:cubicBezTo>
                    <a:cubicBezTo>
                      <a:pt x="37" y="57"/>
                      <a:pt x="37" y="57"/>
                      <a:pt x="37" y="57"/>
                    </a:cubicBezTo>
                    <a:cubicBezTo>
                      <a:pt x="37" y="41"/>
                      <a:pt x="37" y="41"/>
                      <a:pt x="37" y="41"/>
                    </a:cubicBezTo>
                    <a:cubicBezTo>
                      <a:pt x="37" y="33"/>
                      <a:pt x="40" y="25"/>
                      <a:pt x="46" y="19"/>
                    </a:cubicBezTo>
                    <a:cubicBezTo>
                      <a:pt x="43" y="20"/>
                      <a:pt x="39" y="21"/>
                      <a:pt x="36" y="21"/>
                    </a:cubicBezTo>
                    <a:close/>
                    <a:moveTo>
                      <a:pt x="36" y="21"/>
                    </a:moveTo>
                    <a:cubicBezTo>
                      <a:pt x="36" y="21"/>
                      <a:pt x="36" y="21"/>
                      <a:pt x="36" y="21"/>
                    </a:cubicBezTo>
                  </a:path>
                </a:pathLst>
              </a:custGeom>
              <a:solidFill>
                <a:schemeClr val="lt1"/>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Twentieth Century"/>
                  <a:ea typeface="Twentieth Century"/>
                  <a:cs typeface="Twentieth Century"/>
                  <a:sym typeface="Twentieth Century"/>
                </a:endParaRPr>
              </a:p>
            </p:txBody>
          </p:sp>
          <p:sp>
            <p:nvSpPr>
              <p:cNvPr id="329" name="Google Shape;329;p31"/>
              <p:cNvSpPr/>
              <p:nvPr/>
            </p:nvSpPr>
            <p:spPr>
              <a:xfrm>
                <a:off x="10442575" y="6391275"/>
                <a:ext cx="127000" cy="149225"/>
              </a:xfrm>
              <a:custGeom>
                <a:avLst/>
                <a:gdLst/>
                <a:ahLst/>
                <a:cxnLst/>
                <a:rect l="l" t="t" r="r" b="b"/>
                <a:pathLst>
                  <a:path w="45" h="50" extrusionOk="0">
                    <a:moveTo>
                      <a:pt x="4" y="37"/>
                    </a:moveTo>
                    <a:cubicBezTo>
                      <a:pt x="8" y="44"/>
                      <a:pt x="15" y="50"/>
                      <a:pt x="23" y="50"/>
                    </a:cubicBezTo>
                    <a:cubicBezTo>
                      <a:pt x="30" y="50"/>
                      <a:pt x="35" y="46"/>
                      <a:pt x="40" y="40"/>
                    </a:cubicBezTo>
                    <a:cubicBezTo>
                      <a:pt x="39" y="38"/>
                      <a:pt x="39" y="36"/>
                      <a:pt x="39" y="34"/>
                    </a:cubicBezTo>
                    <a:cubicBezTo>
                      <a:pt x="39" y="27"/>
                      <a:pt x="41" y="21"/>
                      <a:pt x="45" y="16"/>
                    </a:cubicBezTo>
                    <a:cubicBezTo>
                      <a:pt x="42" y="7"/>
                      <a:pt x="33" y="0"/>
                      <a:pt x="23" y="0"/>
                    </a:cubicBezTo>
                    <a:cubicBezTo>
                      <a:pt x="10" y="0"/>
                      <a:pt x="0" y="10"/>
                      <a:pt x="0" y="23"/>
                    </a:cubicBezTo>
                    <a:cubicBezTo>
                      <a:pt x="0" y="26"/>
                      <a:pt x="1" y="30"/>
                      <a:pt x="2" y="33"/>
                    </a:cubicBezTo>
                    <a:cubicBezTo>
                      <a:pt x="2" y="35"/>
                      <a:pt x="3" y="36"/>
                      <a:pt x="4" y="37"/>
                    </a:cubicBezTo>
                    <a:close/>
                    <a:moveTo>
                      <a:pt x="23" y="8"/>
                    </a:moveTo>
                    <a:cubicBezTo>
                      <a:pt x="31" y="8"/>
                      <a:pt x="37" y="15"/>
                      <a:pt x="37" y="23"/>
                    </a:cubicBezTo>
                    <a:cubicBezTo>
                      <a:pt x="37" y="31"/>
                      <a:pt x="31" y="41"/>
                      <a:pt x="23" y="41"/>
                    </a:cubicBezTo>
                    <a:cubicBezTo>
                      <a:pt x="15" y="41"/>
                      <a:pt x="8" y="31"/>
                      <a:pt x="8" y="23"/>
                    </a:cubicBezTo>
                    <a:cubicBezTo>
                      <a:pt x="8" y="15"/>
                      <a:pt x="15" y="8"/>
                      <a:pt x="23" y="8"/>
                    </a:cubicBezTo>
                    <a:close/>
                    <a:moveTo>
                      <a:pt x="23" y="8"/>
                    </a:moveTo>
                    <a:cubicBezTo>
                      <a:pt x="23" y="8"/>
                      <a:pt x="23" y="8"/>
                      <a:pt x="23" y="8"/>
                    </a:cubicBezTo>
                  </a:path>
                </a:pathLst>
              </a:custGeom>
              <a:solidFill>
                <a:schemeClr val="lt1"/>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Twentieth Century"/>
                  <a:ea typeface="Twentieth Century"/>
                  <a:cs typeface="Twentieth Century"/>
                  <a:sym typeface="Twentieth Century"/>
                </a:endParaRPr>
              </a:p>
            </p:txBody>
          </p:sp>
        </p:grpSp>
        <p:grpSp>
          <p:nvGrpSpPr>
            <p:cNvPr id="330" name="Google Shape;330;p31"/>
            <p:cNvGrpSpPr/>
            <p:nvPr/>
          </p:nvGrpSpPr>
          <p:grpSpPr>
            <a:xfrm>
              <a:off x="1535448" y="4619121"/>
              <a:ext cx="306938" cy="344460"/>
              <a:chOff x="3355975" y="107950"/>
              <a:chExt cx="309563" cy="334963"/>
            </a:xfrm>
          </p:grpSpPr>
          <p:sp>
            <p:nvSpPr>
              <p:cNvPr id="331" name="Google Shape;331;p31"/>
              <p:cNvSpPr/>
              <p:nvPr/>
            </p:nvSpPr>
            <p:spPr>
              <a:xfrm>
                <a:off x="3355975" y="107950"/>
                <a:ext cx="309563" cy="334963"/>
              </a:xfrm>
              <a:custGeom>
                <a:avLst/>
                <a:gdLst/>
                <a:ahLst/>
                <a:cxnLst/>
                <a:rect l="l" t="t" r="r" b="b"/>
                <a:pathLst>
                  <a:path w="110" h="112" extrusionOk="0">
                    <a:moveTo>
                      <a:pt x="7" y="76"/>
                    </a:moveTo>
                    <a:cubicBezTo>
                      <a:pt x="30" y="76"/>
                      <a:pt x="30" y="76"/>
                      <a:pt x="30" y="76"/>
                    </a:cubicBezTo>
                    <a:cubicBezTo>
                      <a:pt x="25" y="104"/>
                      <a:pt x="25" y="104"/>
                      <a:pt x="25" y="104"/>
                    </a:cubicBezTo>
                    <a:cubicBezTo>
                      <a:pt x="24" y="108"/>
                      <a:pt x="26" y="111"/>
                      <a:pt x="30" y="111"/>
                    </a:cubicBezTo>
                    <a:cubicBezTo>
                      <a:pt x="30" y="111"/>
                      <a:pt x="30" y="112"/>
                      <a:pt x="31" y="112"/>
                    </a:cubicBezTo>
                    <a:cubicBezTo>
                      <a:pt x="34" y="112"/>
                      <a:pt x="36" y="109"/>
                      <a:pt x="37" y="107"/>
                    </a:cubicBezTo>
                    <a:cubicBezTo>
                      <a:pt x="42" y="76"/>
                      <a:pt x="42" y="76"/>
                      <a:pt x="42" y="76"/>
                    </a:cubicBezTo>
                    <a:cubicBezTo>
                      <a:pt x="68" y="76"/>
                      <a:pt x="68" y="76"/>
                      <a:pt x="68" y="76"/>
                    </a:cubicBezTo>
                    <a:cubicBezTo>
                      <a:pt x="74" y="107"/>
                      <a:pt x="74" y="107"/>
                      <a:pt x="74" y="107"/>
                    </a:cubicBezTo>
                    <a:cubicBezTo>
                      <a:pt x="74" y="109"/>
                      <a:pt x="77" y="112"/>
                      <a:pt x="79" y="112"/>
                    </a:cubicBezTo>
                    <a:cubicBezTo>
                      <a:pt x="80" y="112"/>
                      <a:pt x="80" y="111"/>
                      <a:pt x="81" y="111"/>
                    </a:cubicBezTo>
                    <a:cubicBezTo>
                      <a:pt x="84" y="111"/>
                      <a:pt x="86" y="108"/>
                      <a:pt x="85" y="104"/>
                    </a:cubicBezTo>
                    <a:cubicBezTo>
                      <a:pt x="80" y="76"/>
                      <a:pt x="80" y="76"/>
                      <a:pt x="80" y="76"/>
                    </a:cubicBezTo>
                    <a:cubicBezTo>
                      <a:pt x="103" y="76"/>
                      <a:pt x="103" y="76"/>
                      <a:pt x="103" y="76"/>
                    </a:cubicBezTo>
                    <a:cubicBezTo>
                      <a:pt x="107" y="76"/>
                      <a:pt x="110" y="73"/>
                      <a:pt x="110" y="69"/>
                    </a:cubicBezTo>
                    <a:cubicBezTo>
                      <a:pt x="110" y="7"/>
                      <a:pt x="110" y="7"/>
                      <a:pt x="110" y="7"/>
                    </a:cubicBezTo>
                    <a:cubicBezTo>
                      <a:pt x="110" y="3"/>
                      <a:pt x="107" y="0"/>
                      <a:pt x="103" y="0"/>
                    </a:cubicBezTo>
                    <a:cubicBezTo>
                      <a:pt x="7" y="0"/>
                      <a:pt x="7" y="0"/>
                      <a:pt x="7" y="0"/>
                    </a:cubicBezTo>
                    <a:cubicBezTo>
                      <a:pt x="3" y="0"/>
                      <a:pt x="0" y="3"/>
                      <a:pt x="0" y="7"/>
                    </a:cubicBezTo>
                    <a:cubicBezTo>
                      <a:pt x="0" y="69"/>
                      <a:pt x="0" y="69"/>
                      <a:pt x="0" y="69"/>
                    </a:cubicBezTo>
                    <a:cubicBezTo>
                      <a:pt x="0" y="73"/>
                      <a:pt x="3" y="76"/>
                      <a:pt x="7" y="76"/>
                    </a:cubicBezTo>
                    <a:close/>
                    <a:moveTo>
                      <a:pt x="12" y="13"/>
                    </a:moveTo>
                    <a:cubicBezTo>
                      <a:pt x="98" y="13"/>
                      <a:pt x="98" y="13"/>
                      <a:pt x="98" y="13"/>
                    </a:cubicBezTo>
                    <a:cubicBezTo>
                      <a:pt x="98" y="62"/>
                      <a:pt x="98" y="62"/>
                      <a:pt x="98" y="62"/>
                    </a:cubicBezTo>
                    <a:cubicBezTo>
                      <a:pt x="12" y="62"/>
                      <a:pt x="12" y="62"/>
                      <a:pt x="12" y="62"/>
                    </a:cubicBezTo>
                    <a:lnTo>
                      <a:pt x="12" y="13"/>
                    </a:lnTo>
                    <a:close/>
                    <a:moveTo>
                      <a:pt x="12" y="13"/>
                    </a:moveTo>
                    <a:cubicBezTo>
                      <a:pt x="12" y="13"/>
                      <a:pt x="12" y="13"/>
                      <a:pt x="12" y="13"/>
                    </a:cubicBezTo>
                  </a:path>
                </a:pathLst>
              </a:custGeom>
              <a:solidFill>
                <a:schemeClr val="lt1"/>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Twentieth Century"/>
                  <a:ea typeface="Twentieth Century"/>
                  <a:cs typeface="Twentieth Century"/>
                  <a:sym typeface="Twentieth Century"/>
                </a:endParaRPr>
              </a:p>
            </p:txBody>
          </p:sp>
          <p:sp>
            <p:nvSpPr>
              <p:cNvPr id="332" name="Google Shape;332;p31"/>
              <p:cNvSpPr/>
              <p:nvPr/>
            </p:nvSpPr>
            <p:spPr>
              <a:xfrm>
                <a:off x="3425825" y="176213"/>
                <a:ext cx="160338" cy="84138"/>
              </a:xfrm>
              <a:custGeom>
                <a:avLst/>
                <a:gdLst/>
                <a:ahLst/>
                <a:cxnLst/>
                <a:rect l="l" t="t" r="r" b="b"/>
                <a:pathLst>
                  <a:path w="57" h="28" extrusionOk="0">
                    <a:moveTo>
                      <a:pt x="51" y="1"/>
                    </a:moveTo>
                    <a:cubicBezTo>
                      <a:pt x="48" y="1"/>
                      <a:pt x="45" y="4"/>
                      <a:pt x="45" y="7"/>
                    </a:cubicBezTo>
                    <a:cubicBezTo>
                      <a:pt x="45" y="8"/>
                      <a:pt x="46" y="9"/>
                      <a:pt x="46" y="9"/>
                    </a:cubicBezTo>
                    <a:cubicBezTo>
                      <a:pt x="35" y="14"/>
                      <a:pt x="35" y="14"/>
                      <a:pt x="35" y="14"/>
                    </a:cubicBezTo>
                    <a:cubicBezTo>
                      <a:pt x="17" y="11"/>
                      <a:pt x="17" y="11"/>
                      <a:pt x="17" y="11"/>
                    </a:cubicBezTo>
                    <a:cubicBezTo>
                      <a:pt x="18" y="10"/>
                      <a:pt x="19" y="9"/>
                      <a:pt x="19" y="7"/>
                    </a:cubicBezTo>
                    <a:cubicBezTo>
                      <a:pt x="19" y="3"/>
                      <a:pt x="16" y="0"/>
                      <a:pt x="12" y="0"/>
                    </a:cubicBezTo>
                    <a:cubicBezTo>
                      <a:pt x="8" y="0"/>
                      <a:pt x="5" y="3"/>
                      <a:pt x="5" y="7"/>
                    </a:cubicBezTo>
                    <a:cubicBezTo>
                      <a:pt x="5" y="10"/>
                      <a:pt x="6" y="12"/>
                      <a:pt x="9" y="13"/>
                    </a:cubicBezTo>
                    <a:cubicBezTo>
                      <a:pt x="4" y="20"/>
                      <a:pt x="4" y="20"/>
                      <a:pt x="4" y="20"/>
                    </a:cubicBezTo>
                    <a:cubicBezTo>
                      <a:pt x="4" y="20"/>
                      <a:pt x="4" y="20"/>
                      <a:pt x="4" y="20"/>
                    </a:cubicBezTo>
                    <a:cubicBezTo>
                      <a:pt x="2" y="20"/>
                      <a:pt x="0" y="22"/>
                      <a:pt x="0" y="24"/>
                    </a:cubicBezTo>
                    <a:cubicBezTo>
                      <a:pt x="0" y="26"/>
                      <a:pt x="2" y="28"/>
                      <a:pt x="4" y="28"/>
                    </a:cubicBezTo>
                    <a:cubicBezTo>
                      <a:pt x="6" y="28"/>
                      <a:pt x="8" y="26"/>
                      <a:pt x="8" y="24"/>
                    </a:cubicBezTo>
                    <a:cubicBezTo>
                      <a:pt x="8" y="23"/>
                      <a:pt x="8" y="23"/>
                      <a:pt x="7" y="22"/>
                    </a:cubicBezTo>
                    <a:cubicBezTo>
                      <a:pt x="13" y="14"/>
                      <a:pt x="13" y="14"/>
                      <a:pt x="13" y="14"/>
                    </a:cubicBezTo>
                    <a:cubicBezTo>
                      <a:pt x="30" y="17"/>
                      <a:pt x="30" y="17"/>
                      <a:pt x="30" y="17"/>
                    </a:cubicBezTo>
                    <a:cubicBezTo>
                      <a:pt x="30" y="18"/>
                      <a:pt x="30" y="19"/>
                      <a:pt x="30" y="20"/>
                    </a:cubicBezTo>
                    <a:cubicBezTo>
                      <a:pt x="30" y="23"/>
                      <a:pt x="32" y="26"/>
                      <a:pt x="36" y="26"/>
                    </a:cubicBezTo>
                    <a:cubicBezTo>
                      <a:pt x="39" y="26"/>
                      <a:pt x="41" y="23"/>
                      <a:pt x="41" y="20"/>
                    </a:cubicBezTo>
                    <a:cubicBezTo>
                      <a:pt x="41" y="19"/>
                      <a:pt x="41" y="17"/>
                      <a:pt x="40" y="16"/>
                    </a:cubicBezTo>
                    <a:cubicBezTo>
                      <a:pt x="49" y="12"/>
                      <a:pt x="49" y="12"/>
                      <a:pt x="49" y="12"/>
                    </a:cubicBezTo>
                    <a:cubicBezTo>
                      <a:pt x="49" y="13"/>
                      <a:pt x="50" y="13"/>
                      <a:pt x="51" y="13"/>
                    </a:cubicBezTo>
                    <a:cubicBezTo>
                      <a:pt x="54" y="13"/>
                      <a:pt x="57" y="10"/>
                      <a:pt x="57" y="7"/>
                    </a:cubicBezTo>
                    <a:cubicBezTo>
                      <a:pt x="57" y="4"/>
                      <a:pt x="54" y="1"/>
                      <a:pt x="51" y="1"/>
                    </a:cubicBezTo>
                    <a:close/>
                    <a:moveTo>
                      <a:pt x="12" y="10"/>
                    </a:moveTo>
                    <a:cubicBezTo>
                      <a:pt x="10" y="10"/>
                      <a:pt x="9" y="9"/>
                      <a:pt x="9" y="7"/>
                    </a:cubicBezTo>
                    <a:cubicBezTo>
                      <a:pt x="9" y="5"/>
                      <a:pt x="10" y="4"/>
                      <a:pt x="12" y="4"/>
                    </a:cubicBezTo>
                    <a:cubicBezTo>
                      <a:pt x="13" y="4"/>
                      <a:pt x="15" y="5"/>
                      <a:pt x="15" y="7"/>
                    </a:cubicBezTo>
                    <a:cubicBezTo>
                      <a:pt x="15" y="9"/>
                      <a:pt x="13" y="10"/>
                      <a:pt x="12" y="10"/>
                    </a:cubicBezTo>
                    <a:close/>
                    <a:moveTo>
                      <a:pt x="36" y="22"/>
                    </a:moveTo>
                    <a:cubicBezTo>
                      <a:pt x="35" y="22"/>
                      <a:pt x="34" y="21"/>
                      <a:pt x="34" y="20"/>
                    </a:cubicBezTo>
                    <a:cubicBezTo>
                      <a:pt x="34" y="19"/>
                      <a:pt x="35" y="18"/>
                      <a:pt x="36" y="18"/>
                    </a:cubicBezTo>
                    <a:cubicBezTo>
                      <a:pt x="37" y="18"/>
                      <a:pt x="37" y="19"/>
                      <a:pt x="37" y="20"/>
                    </a:cubicBezTo>
                    <a:cubicBezTo>
                      <a:pt x="37" y="21"/>
                      <a:pt x="37" y="22"/>
                      <a:pt x="36" y="22"/>
                    </a:cubicBezTo>
                    <a:close/>
                    <a:moveTo>
                      <a:pt x="51" y="9"/>
                    </a:moveTo>
                    <a:cubicBezTo>
                      <a:pt x="50" y="9"/>
                      <a:pt x="49" y="8"/>
                      <a:pt x="49" y="7"/>
                    </a:cubicBezTo>
                    <a:cubicBezTo>
                      <a:pt x="49" y="6"/>
                      <a:pt x="50" y="5"/>
                      <a:pt x="51" y="5"/>
                    </a:cubicBezTo>
                    <a:cubicBezTo>
                      <a:pt x="52" y="5"/>
                      <a:pt x="53" y="6"/>
                      <a:pt x="53" y="7"/>
                    </a:cubicBezTo>
                    <a:cubicBezTo>
                      <a:pt x="53" y="8"/>
                      <a:pt x="52" y="9"/>
                      <a:pt x="51" y="9"/>
                    </a:cubicBezTo>
                    <a:close/>
                    <a:moveTo>
                      <a:pt x="51" y="9"/>
                    </a:moveTo>
                    <a:cubicBezTo>
                      <a:pt x="51" y="9"/>
                      <a:pt x="51" y="9"/>
                      <a:pt x="51" y="9"/>
                    </a:cubicBezTo>
                  </a:path>
                </a:pathLst>
              </a:custGeom>
              <a:solidFill>
                <a:schemeClr val="lt1"/>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Twentieth Century"/>
                  <a:ea typeface="Twentieth Century"/>
                  <a:cs typeface="Twentieth Century"/>
                  <a:sym typeface="Twentieth Century"/>
                </a:endParaRPr>
              </a:p>
            </p:txBody>
          </p:sp>
        </p:grpSp>
        <p:pic>
          <p:nvPicPr>
            <p:cNvPr id="333" name="Google Shape;333;p31" descr="Graduation cap with solid fill"/>
            <p:cNvPicPr preferRelativeResize="0"/>
            <p:nvPr/>
          </p:nvPicPr>
          <p:blipFill rotWithShape="1">
            <a:blip r:embed="rId3">
              <a:alphaModFix/>
            </a:blip>
            <a:srcRect/>
            <a:stretch/>
          </p:blipFill>
          <p:spPr>
            <a:xfrm>
              <a:off x="3294911" y="4310128"/>
              <a:ext cx="450000" cy="450000"/>
            </a:xfrm>
            <a:prstGeom prst="rect">
              <a:avLst/>
            </a:prstGeom>
            <a:noFill/>
            <a:ln>
              <a:noFill/>
            </a:ln>
          </p:spPr>
        </p:pic>
        <p:pic>
          <p:nvPicPr>
            <p:cNvPr id="334" name="Google Shape;334;p31" descr="Classroom with solid fill"/>
            <p:cNvPicPr preferRelativeResize="0"/>
            <p:nvPr/>
          </p:nvPicPr>
          <p:blipFill rotWithShape="1">
            <a:blip r:embed="rId4">
              <a:alphaModFix/>
            </a:blip>
            <a:srcRect/>
            <a:stretch/>
          </p:blipFill>
          <p:spPr>
            <a:xfrm>
              <a:off x="2128296" y="2879843"/>
              <a:ext cx="538474" cy="538474"/>
            </a:xfrm>
            <a:prstGeom prst="rect">
              <a:avLst/>
            </a:prstGeom>
            <a:noFill/>
            <a:ln>
              <a:noFill/>
            </a:ln>
          </p:spPr>
        </p:pic>
      </p:grpSp>
      <p:sp>
        <p:nvSpPr>
          <p:cNvPr id="338" name="Google Shape;338;p31"/>
          <p:cNvSpPr txBox="1"/>
          <p:nvPr/>
        </p:nvSpPr>
        <p:spPr>
          <a:xfrm>
            <a:off x="5994187" y="2493774"/>
            <a:ext cx="2674623" cy="500107"/>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chemeClr val="dk1"/>
              </a:buClr>
              <a:buSzPts val="2800"/>
              <a:buFont typeface="Georgia"/>
              <a:buNone/>
            </a:pPr>
            <a:r>
              <a:rPr lang="en-US" sz="2800" b="1" i="0" u="none" strike="noStrike" cap="none">
                <a:solidFill>
                  <a:schemeClr val="dk1"/>
                </a:solidFill>
                <a:latin typeface="Georgia"/>
                <a:ea typeface="Georgia"/>
                <a:cs typeface="Georgia"/>
                <a:sym typeface="Georgia"/>
              </a:rPr>
              <a:t>Policymakers</a:t>
            </a:r>
            <a:endParaRPr sz="2800" b="1" i="0" u="none" strike="noStrike" cap="none">
              <a:solidFill>
                <a:schemeClr val="dk1"/>
              </a:solidFill>
              <a:latin typeface="Georgia"/>
              <a:ea typeface="Georgia"/>
              <a:cs typeface="Georgia"/>
              <a:sym typeface="Georgia"/>
            </a:endParaRPr>
          </a:p>
        </p:txBody>
      </p:sp>
      <p:sp>
        <p:nvSpPr>
          <p:cNvPr id="354" name="Google Shape;354;p31"/>
          <p:cNvSpPr txBox="1"/>
          <p:nvPr/>
        </p:nvSpPr>
        <p:spPr>
          <a:xfrm>
            <a:off x="5994190" y="2988895"/>
            <a:ext cx="5659737" cy="500107"/>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chemeClr val="dk1"/>
              </a:buClr>
              <a:buSzPts val="2800"/>
              <a:buFont typeface="Georgia"/>
              <a:buNone/>
            </a:pPr>
            <a:r>
              <a:rPr lang="en-US" sz="2800" b="1" i="0" u="none" strike="noStrike" cap="none">
                <a:solidFill>
                  <a:schemeClr val="dk1"/>
                </a:solidFill>
                <a:latin typeface="Georgia"/>
                <a:ea typeface="Georgia"/>
                <a:cs typeface="Georgia"/>
                <a:sym typeface="Georgia"/>
              </a:rPr>
              <a:t>Partners</a:t>
            </a:r>
            <a:endParaRPr sz="2800" b="1" i="0" u="none" strike="noStrike" cap="none">
              <a:solidFill>
                <a:schemeClr val="dk1"/>
              </a:solidFill>
              <a:latin typeface="Georgia"/>
              <a:ea typeface="Georgia"/>
              <a:cs typeface="Georgia"/>
              <a:sym typeface="Georgia"/>
            </a:endParaRPr>
          </a:p>
        </p:txBody>
      </p:sp>
      <p:sp>
        <p:nvSpPr>
          <p:cNvPr id="362" name="Google Shape;362;p31"/>
          <p:cNvSpPr txBox="1"/>
          <p:nvPr/>
        </p:nvSpPr>
        <p:spPr>
          <a:xfrm>
            <a:off x="5994189" y="3489713"/>
            <a:ext cx="4260381" cy="500107"/>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chemeClr val="dk1"/>
              </a:buClr>
              <a:buSzPts val="2800"/>
              <a:buFont typeface="Georgia"/>
              <a:buNone/>
            </a:pPr>
            <a:r>
              <a:rPr lang="en-US" sz="2800" b="1" i="0" u="none" strike="noStrike" cap="none">
                <a:solidFill>
                  <a:schemeClr val="dk1"/>
                </a:solidFill>
                <a:latin typeface="Georgia"/>
                <a:ea typeface="Georgia"/>
                <a:cs typeface="Georgia"/>
                <a:sym typeface="Georgia"/>
              </a:rPr>
              <a:t>Division Leaders</a:t>
            </a:r>
            <a:endParaRPr sz="2800" b="1" i="0" u="none" strike="noStrike" cap="none">
              <a:solidFill>
                <a:schemeClr val="dk1"/>
              </a:solidFill>
              <a:latin typeface="Georgia"/>
              <a:ea typeface="Georgia"/>
              <a:cs typeface="Georgia"/>
              <a:sym typeface="Georgia"/>
            </a:endParaRPr>
          </a:p>
        </p:txBody>
      </p:sp>
      <p:sp>
        <p:nvSpPr>
          <p:cNvPr id="355" name="Google Shape;355;p31"/>
          <p:cNvSpPr txBox="1"/>
          <p:nvPr/>
        </p:nvSpPr>
        <p:spPr>
          <a:xfrm>
            <a:off x="5994189" y="4012299"/>
            <a:ext cx="4260381" cy="500107"/>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chemeClr val="dk1"/>
              </a:buClr>
              <a:buSzPts val="2800"/>
              <a:buFont typeface="Georgia"/>
              <a:buNone/>
            </a:pPr>
            <a:r>
              <a:rPr lang="en-US" sz="2800" b="1" i="0" u="none" strike="noStrike" cap="none">
                <a:solidFill>
                  <a:schemeClr val="dk1"/>
                </a:solidFill>
                <a:latin typeface="Georgia"/>
                <a:ea typeface="Georgia"/>
                <a:cs typeface="Georgia"/>
                <a:sym typeface="Georgia"/>
              </a:rPr>
              <a:t>Reading Specialists</a:t>
            </a:r>
            <a:endParaRPr sz="2800" b="1" i="0" u="none" strike="noStrike" cap="none">
              <a:solidFill>
                <a:schemeClr val="dk1"/>
              </a:solidFill>
              <a:latin typeface="Georgia"/>
              <a:ea typeface="Georgia"/>
              <a:cs typeface="Georgia"/>
              <a:sym typeface="Georgia"/>
            </a:endParaRPr>
          </a:p>
        </p:txBody>
      </p:sp>
      <p:sp>
        <p:nvSpPr>
          <p:cNvPr id="356" name="Google Shape;356;p31"/>
          <p:cNvSpPr txBox="1"/>
          <p:nvPr/>
        </p:nvSpPr>
        <p:spPr>
          <a:xfrm>
            <a:off x="5994186" y="4518120"/>
            <a:ext cx="2674623" cy="500107"/>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chemeClr val="dk1"/>
              </a:buClr>
              <a:buSzPts val="2800"/>
              <a:buFont typeface="Georgia"/>
              <a:buNone/>
            </a:pPr>
            <a:r>
              <a:rPr lang="en-US" sz="2800" b="1" i="0" u="none" strike="noStrike" cap="none">
                <a:solidFill>
                  <a:schemeClr val="dk1"/>
                </a:solidFill>
                <a:latin typeface="Georgia"/>
                <a:ea typeface="Georgia"/>
                <a:cs typeface="Georgia"/>
                <a:sym typeface="Georgia"/>
              </a:rPr>
              <a:t>Teachers</a:t>
            </a:r>
            <a:endParaRPr sz="2800" b="1" i="0" u="none" strike="noStrike" cap="none">
              <a:solidFill>
                <a:schemeClr val="dk1"/>
              </a:solidFill>
              <a:latin typeface="Georgia"/>
              <a:ea typeface="Georgia"/>
              <a:cs typeface="Georgia"/>
              <a:sym typeface="Georgia"/>
            </a:endParaRPr>
          </a:p>
        </p:txBody>
      </p:sp>
      <p:sp>
        <p:nvSpPr>
          <p:cNvPr id="357" name="Google Shape;357;p31"/>
          <p:cNvSpPr txBox="1"/>
          <p:nvPr/>
        </p:nvSpPr>
        <p:spPr>
          <a:xfrm>
            <a:off x="5994186" y="5018403"/>
            <a:ext cx="2674623" cy="500107"/>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chemeClr val="dk1"/>
              </a:buClr>
              <a:buSzPts val="2800"/>
              <a:buFont typeface="Georgia"/>
              <a:buNone/>
            </a:pPr>
            <a:r>
              <a:rPr lang="en-US" sz="2800" b="1" i="0" u="none" strike="noStrike" cap="none">
                <a:solidFill>
                  <a:schemeClr val="dk1"/>
                </a:solidFill>
                <a:latin typeface="Georgia"/>
                <a:ea typeface="Georgia"/>
                <a:cs typeface="Georgia"/>
                <a:sym typeface="Georgia"/>
              </a:rPr>
              <a:t>Families</a:t>
            </a:r>
            <a:endParaRPr sz="2800" b="1" i="0" u="none" strike="noStrike" cap="none">
              <a:solidFill>
                <a:schemeClr val="dk1"/>
              </a:solidFill>
              <a:latin typeface="Georgia"/>
              <a:ea typeface="Georgia"/>
              <a:cs typeface="Georgia"/>
              <a:sym typeface="Georgia"/>
            </a:endParaRPr>
          </a:p>
        </p:txBody>
      </p:sp>
      <p:sp>
        <p:nvSpPr>
          <p:cNvPr id="358" name="Google Shape;358;p31"/>
          <p:cNvSpPr txBox="1"/>
          <p:nvPr/>
        </p:nvSpPr>
        <p:spPr>
          <a:xfrm>
            <a:off x="5994185" y="5473519"/>
            <a:ext cx="2674623" cy="500107"/>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chemeClr val="dk1"/>
              </a:buClr>
              <a:buSzPts val="2800"/>
              <a:buFont typeface="Georgia"/>
              <a:buNone/>
            </a:pPr>
            <a:r>
              <a:rPr lang="en-US" sz="2800" b="1" i="0" u="none" strike="noStrike" cap="none">
                <a:solidFill>
                  <a:schemeClr val="dk1"/>
                </a:solidFill>
                <a:latin typeface="Georgia"/>
                <a:ea typeface="Georgia"/>
                <a:cs typeface="Georgia"/>
                <a:sym typeface="Georgia"/>
              </a:rPr>
              <a:t>Students</a:t>
            </a:r>
            <a:endParaRPr sz="2800" b="1" i="0" u="none" strike="noStrike" cap="none">
              <a:solidFill>
                <a:schemeClr val="dk1"/>
              </a:solidFill>
              <a:latin typeface="Georgia"/>
              <a:ea typeface="Georgia"/>
              <a:cs typeface="Georgia"/>
              <a:sym typeface="Georgia"/>
            </a:endParaRPr>
          </a:p>
        </p:txBody>
      </p:sp>
      <p:sp>
        <p:nvSpPr>
          <p:cNvPr id="366" name="Google Shape;366;p31"/>
          <p:cNvSpPr txBox="1"/>
          <p:nvPr/>
        </p:nvSpPr>
        <p:spPr>
          <a:xfrm>
            <a:off x="5983304" y="5974267"/>
            <a:ext cx="3467502" cy="500107"/>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chemeClr val="dk1"/>
              </a:buClr>
              <a:buSzPts val="2800"/>
              <a:buFont typeface="Georgia"/>
              <a:buNone/>
            </a:pPr>
            <a:r>
              <a:rPr lang="en-US" sz="2800" b="1" i="0" u="none" strike="noStrike" cap="none">
                <a:solidFill>
                  <a:schemeClr val="dk1"/>
                </a:solidFill>
                <a:latin typeface="Georgia"/>
                <a:ea typeface="Georgia"/>
                <a:cs typeface="Georgia"/>
                <a:sym typeface="Georgia"/>
              </a:rPr>
              <a:t>Higher Education</a:t>
            </a:r>
            <a:endParaRPr sz="2800" b="1" i="0" u="none" strike="noStrike" cap="none">
              <a:solidFill>
                <a:schemeClr val="dk1"/>
              </a:solidFill>
              <a:latin typeface="Georgia"/>
              <a:ea typeface="Georgia"/>
              <a:cs typeface="Georgia"/>
              <a:sym typeface="Georgia"/>
            </a:endParaRPr>
          </a:p>
        </p:txBody>
      </p:sp>
      <p:grpSp>
        <p:nvGrpSpPr>
          <p:cNvPr id="6" name="Group 5" descr="Checkmark images next to each of the stakeholder names">
            <a:extLst>
              <a:ext uri="{FF2B5EF4-FFF2-40B4-BE49-F238E27FC236}">
                <a16:creationId xmlns:a16="http://schemas.microsoft.com/office/drawing/2014/main" id="{320A8591-EDC9-4C88-928C-9B3A8BFD0870}"/>
              </a:ext>
            </a:extLst>
          </p:cNvPr>
          <p:cNvGrpSpPr/>
          <p:nvPr/>
        </p:nvGrpSpPr>
        <p:grpSpPr>
          <a:xfrm>
            <a:off x="5442032" y="2602854"/>
            <a:ext cx="347735" cy="3784797"/>
            <a:chOff x="5442032" y="2602854"/>
            <a:chExt cx="347735" cy="3784797"/>
          </a:xfrm>
        </p:grpSpPr>
        <p:grpSp>
          <p:nvGrpSpPr>
            <p:cNvPr id="348" name="Google Shape;348;p31"/>
            <p:cNvGrpSpPr/>
            <p:nvPr/>
          </p:nvGrpSpPr>
          <p:grpSpPr>
            <a:xfrm>
              <a:off x="5459506" y="5618508"/>
              <a:ext cx="330261" cy="287876"/>
              <a:chOff x="5848350" y="3238500"/>
              <a:chExt cx="466800" cy="466800"/>
            </a:xfrm>
          </p:grpSpPr>
          <p:sp>
            <p:nvSpPr>
              <p:cNvPr id="349" name="Google Shape;349;p31"/>
              <p:cNvSpPr/>
              <p:nvPr/>
            </p:nvSpPr>
            <p:spPr>
              <a:xfrm>
                <a:off x="5948362" y="3365500"/>
                <a:ext cx="266700" cy="212725"/>
              </a:xfrm>
              <a:custGeom>
                <a:avLst/>
                <a:gdLst/>
                <a:ahLst/>
                <a:cxnLst/>
                <a:rect l="l" t="t" r="r" b="b"/>
                <a:pathLst>
                  <a:path w="85" h="68" extrusionOk="0">
                    <a:moveTo>
                      <a:pt x="84" y="13"/>
                    </a:moveTo>
                    <a:cubicBezTo>
                      <a:pt x="72" y="1"/>
                      <a:pt x="72" y="1"/>
                      <a:pt x="72" y="1"/>
                    </a:cubicBezTo>
                    <a:cubicBezTo>
                      <a:pt x="71" y="0"/>
                      <a:pt x="70" y="0"/>
                      <a:pt x="69" y="0"/>
                    </a:cubicBezTo>
                    <a:cubicBezTo>
                      <a:pt x="67" y="0"/>
                      <a:pt x="66" y="1"/>
                      <a:pt x="65" y="1"/>
                    </a:cubicBezTo>
                    <a:cubicBezTo>
                      <a:pt x="34" y="33"/>
                      <a:pt x="34" y="33"/>
                      <a:pt x="34" y="33"/>
                    </a:cubicBezTo>
                    <a:cubicBezTo>
                      <a:pt x="20" y="19"/>
                      <a:pt x="20" y="19"/>
                      <a:pt x="20" y="19"/>
                    </a:cubicBezTo>
                    <a:cubicBezTo>
                      <a:pt x="19" y="18"/>
                      <a:pt x="18" y="18"/>
                      <a:pt x="17" y="18"/>
                    </a:cubicBezTo>
                    <a:cubicBezTo>
                      <a:pt x="15" y="18"/>
                      <a:pt x="14" y="18"/>
                      <a:pt x="13" y="19"/>
                    </a:cubicBezTo>
                    <a:cubicBezTo>
                      <a:pt x="2" y="31"/>
                      <a:pt x="2" y="31"/>
                      <a:pt x="2" y="31"/>
                    </a:cubicBezTo>
                    <a:cubicBezTo>
                      <a:pt x="0" y="33"/>
                      <a:pt x="0" y="36"/>
                      <a:pt x="2" y="38"/>
                    </a:cubicBezTo>
                    <a:cubicBezTo>
                      <a:pt x="30" y="66"/>
                      <a:pt x="30" y="66"/>
                      <a:pt x="30" y="66"/>
                    </a:cubicBezTo>
                    <a:cubicBezTo>
                      <a:pt x="31" y="67"/>
                      <a:pt x="32" y="68"/>
                      <a:pt x="34" y="68"/>
                    </a:cubicBezTo>
                    <a:cubicBezTo>
                      <a:pt x="35" y="68"/>
                      <a:pt x="36" y="67"/>
                      <a:pt x="37" y="66"/>
                    </a:cubicBezTo>
                    <a:cubicBezTo>
                      <a:pt x="84" y="20"/>
                      <a:pt x="84" y="20"/>
                      <a:pt x="84" y="20"/>
                    </a:cubicBezTo>
                    <a:cubicBezTo>
                      <a:pt x="85" y="19"/>
                      <a:pt x="85" y="18"/>
                      <a:pt x="85" y="16"/>
                    </a:cubicBezTo>
                    <a:cubicBezTo>
                      <a:pt x="85" y="15"/>
                      <a:pt x="85" y="14"/>
                      <a:pt x="84" y="13"/>
                    </a:cubicBezTo>
                    <a:close/>
                    <a:moveTo>
                      <a:pt x="34" y="63"/>
                    </a:moveTo>
                    <a:cubicBezTo>
                      <a:pt x="5" y="34"/>
                      <a:pt x="5" y="34"/>
                      <a:pt x="5" y="34"/>
                    </a:cubicBezTo>
                    <a:cubicBezTo>
                      <a:pt x="17" y="23"/>
                      <a:pt x="17" y="23"/>
                      <a:pt x="17" y="23"/>
                    </a:cubicBezTo>
                    <a:cubicBezTo>
                      <a:pt x="34" y="40"/>
                      <a:pt x="34" y="40"/>
                      <a:pt x="34" y="40"/>
                    </a:cubicBezTo>
                    <a:cubicBezTo>
                      <a:pt x="69" y="5"/>
                      <a:pt x="69" y="5"/>
                      <a:pt x="69" y="5"/>
                    </a:cubicBezTo>
                    <a:cubicBezTo>
                      <a:pt x="80" y="16"/>
                      <a:pt x="80" y="16"/>
                      <a:pt x="80" y="16"/>
                    </a:cubicBezTo>
                    <a:lnTo>
                      <a:pt x="34" y="63"/>
                    </a:lnTo>
                    <a:close/>
                  </a:path>
                </a:pathLst>
              </a:custGeom>
              <a:solidFill>
                <a:schemeClr val="accent3"/>
              </a:solidFill>
              <a:ln w="9525" cap="flat" cmpd="sng">
                <a:solidFill>
                  <a:srgbClr val="D50032"/>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000"/>
                  <a:buFont typeface="Calibri"/>
                  <a:buNone/>
                </a:pPr>
                <a:endParaRPr sz="1000" b="0" i="0" u="none" strike="noStrike" cap="none">
                  <a:solidFill>
                    <a:schemeClr val="dk1"/>
                  </a:solidFill>
                  <a:latin typeface="Twentieth Century"/>
                  <a:ea typeface="Twentieth Century"/>
                  <a:cs typeface="Twentieth Century"/>
                  <a:sym typeface="Twentieth Century"/>
                </a:endParaRPr>
              </a:p>
            </p:txBody>
          </p:sp>
          <p:sp>
            <p:nvSpPr>
              <p:cNvPr id="350" name="Google Shape;350;p31"/>
              <p:cNvSpPr/>
              <p:nvPr/>
            </p:nvSpPr>
            <p:spPr>
              <a:xfrm>
                <a:off x="5848350" y="3238500"/>
                <a:ext cx="466800" cy="466800"/>
              </a:xfrm>
              <a:prstGeom prst="ellipse">
                <a:avLst/>
              </a:prstGeom>
              <a:noFill/>
              <a:ln w="19050" cap="flat" cmpd="sng">
                <a:solidFill>
                  <a:srgbClr val="D50032"/>
                </a:solidFill>
                <a:prstDash val="solid"/>
                <a:round/>
                <a:headEnd type="none" w="sm" len="sm"/>
                <a:tailEnd type="none" w="sm" len="sm"/>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chemeClr val="dk1"/>
                  </a:buClr>
                  <a:buSzPts val="1000"/>
                  <a:buFont typeface="Calibri"/>
                  <a:buNone/>
                </a:pPr>
                <a:endParaRPr sz="1000" b="0" i="0" u="none" strike="noStrike" cap="none">
                  <a:solidFill>
                    <a:schemeClr val="lt1"/>
                  </a:solidFill>
                  <a:latin typeface="Twentieth Century"/>
                  <a:ea typeface="Twentieth Century"/>
                  <a:cs typeface="Twentieth Century"/>
                  <a:sym typeface="Twentieth Century"/>
                </a:endParaRPr>
              </a:p>
            </p:txBody>
          </p:sp>
        </p:grpSp>
        <p:grpSp>
          <p:nvGrpSpPr>
            <p:cNvPr id="5" name="Group 4">
              <a:extLst>
                <a:ext uri="{FF2B5EF4-FFF2-40B4-BE49-F238E27FC236}">
                  <a16:creationId xmlns:a16="http://schemas.microsoft.com/office/drawing/2014/main" id="{BDF82CDC-5505-4A4C-B989-A9A82D91FFFD}"/>
                </a:ext>
              </a:extLst>
            </p:cNvPr>
            <p:cNvGrpSpPr/>
            <p:nvPr/>
          </p:nvGrpSpPr>
          <p:grpSpPr>
            <a:xfrm>
              <a:off x="5442032" y="2602854"/>
              <a:ext cx="347735" cy="3784797"/>
              <a:chOff x="5442032" y="2602854"/>
              <a:chExt cx="347735" cy="3784797"/>
            </a:xfrm>
          </p:grpSpPr>
          <p:grpSp>
            <p:nvGrpSpPr>
              <p:cNvPr id="345" name="Google Shape;345;p31"/>
              <p:cNvGrpSpPr/>
              <p:nvPr/>
            </p:nvGrpSpPr>
            <p:grpSpPr>
              <a:xfrm>
                <a:off x="5442032" y="5144226"/>
                <a:ext cx="330261" cy="287876"/>
                <a:chOff x="5848350" y="3238500"/>
                <a:chExt cx="466800" cy="466800"/>
              </a:xfrm>
            </p:grpSpPr>
            <p:sp>
              <p:nvSpPr>
                <p:cNvPr id="346" name="Google Shape;346;p31"/>
                <p:cNvSpPr/>
                <p:nvPr/>
              </p:nvSpPr>
              <p:spPr>
                <a:xfrm>
                  <a:off x="5948362" y="3365500"/>
                  <a:ext cx="266700" cy="212725"/>
                </a:xfrm>
                <a:custGeom>
                  <a:avLst/>
                  <a:gdLst/>
                  <a:ahLst/>
                  <a:cxnLst/>
                  <a:rect l="l" t="t" r="r" b="b"/>
                  <a:pathLst>
                    <a:path w="85" h="68" extrusionOk="0">
                      <a:moveTo>
                        <a:pt x="84" y="13"/>
                      </a:moveTo>
                      <a:cubicBezTo>
                        <a:pt x="72" y="1"/>
                        <a:pt x="72" y="1"/>
                        <a:pt x="72" y="1"/>
                      </a:cubicBezTo>
                      <a:cubicBezTo>
                        <a:pt x="71" y="0"/>
                        <a:pt x="70" y="0"/>
                        <a:pt x="69" y="0"/>
                      </a:cubicBezTo>
                      <a:cubicBezTo>
                        <a:pt x="67" y="0"/>
                        <a:pt x="66" y="1"/>
                        <a:pt x="65" y="1"/>
                      </a:cubicBezTo>
                      <a:cubicBezTo>
                        <a:pt x="34" y="33"/>
                        <a:pt x="34" y="33"/>
                        <a:pt x="34" y="33"/>
                      </a:cubicBezTo>
                      <a:cubicBezTo>
                        <a:pt x="20" y="19"/>
                        <a:pt x="20" y="19"/>
                        <a:pt x="20" y="19"/>
                      </a:cubicBezTo>
                      <a:cubicBezTo>
                        <a:pt x="19" y="18"/>
                        <a:pt x="18" y="18"/>
                        <a:pt x="17" y="18"/>
                      </a:cubicBezTo>
                      <a:cubicBezTo>
                        <a:pt x="15" y="18"/>
                        <a:pt x="14" y="18"/>
                        <a:pt x="13" y="19"/>
                      </a:cubicBezTo>
                      <a:cubicBezTo>
                        <a:pt x="2" y="31"/>
                        <a:pt x="2" y="31"/>
                        <a:pt x="2" y="31"/>
                      </a:cubicBezTo>
                      <a:cubicBezTo>
                        <a:pt x="0" y="33"/>
                        <a:pt x="0" y="36"/>
                        <a:pt x="2" y="38"/>
                      </a:cubicBezTo>
                      <a:cubicBezTo>
                        <a:pt x="30" y="66"/>
                        <a:pt x="30" y="66"/>
                        <a:pt x="30" y="66"/>
                      </a:cubicBezTo>
                      <a:cubicBezTo>
                        <a:pt x="31" y="67"/>
                        <a:pt x="32" y="68"/>
                        <a:pt x="34" y="68"/>
                      </a:cubicBezTo>
                      <a:cubicBezTo>
                        <a:pt x="35" y="68"/>
                        <a:pt x="36" y="67"/>
                        <a:pt x="37" y="66"/>
                      </a:cubicBezTo>
                      <a:cubicBezTo>
                        <a:pt x="84" y="20"/>
                        <a:pt x="84" y="20"/>
                        <a:pt x="84" y="20"/>
                      </a:cubicBezTo>
                      <a:cubicBezTo>
                        <a:pt x="85" y="19"/>
                        <a:pt x="85" y="18"/>
                        <a:pt x="85" y="16"/>
                      </a:cubicBezTo>
                      <a:cubicBezTo>
                        <a:pt x="85" y="15"/>
                        <a:pt x="85" y="14"/>
                        <a:pt x="84" y="13"/>
                      </a:cubicBezTo>
                      <a:close/>
                      <a:moveTo>
                        <a:pt x="34" y="63"/>
                      </a:moveTo>
                      <a:cubicBezTo>
                        <a:pt x="5" y="34"/>
                        <a:pt x="5" y="34"/>
                        <a:pt x="5" y="34"/>
                      </a:cubicBezTo>
                      <a:cubicBezTo>
                        <a:pt x="17" y="23"/>
                        <a:pt x="17" y="23"/>
                        <a:pt x="17" y="23"/>
                      </a:cubicBezTo>
                      <a:cubicBezTo>
                        <a:pt x="34" y="40"/>
                        <a:pt x="34" y="40"/>
                        <a:pt x="34" y="40"/>
                      </a:cubicBezTo>
                      <a:cubicBezTo>
                        <a:pt x="69" y="5"/>
                        <a:pt x="69" y="5"/>
                        <a:pt x="69" y="5"/>
                      </a:cubicBezTo>
                      <a:cubicBezTo>
                        <a:pt x="80" y="16"/>
                        <a:pt x="80" y="16"/>
                        <a:pt x="80" y="16"/>
                      </a:cubicBezTo>
                      <a:lnTo>
                        <a:pt x="34" y="63"/>
                      </a:lnTo>
                      <a:close/>
                    </a:path>
                  </a:pathLst>
                </a:custGeom>
                <a:solidFill>
                  <a:schemeClr val="accent3"/>
                </a:solidFill>
                <a:ln w="9525" cap="flat" cmpd="sng">
                  <a:solidFill>
                    <a:srgbClr val="D50032"/>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000"/>
                    <a:buFont typeface="Calibri"/>
                    <a:buNone/>
                  </a:pPr>
                  <a:endParaRPr sz="1000" b="0" i="0" u="none" strike="noStrike" cap="none">
                    <a:solidFill>
                      <a:schemeClr val="dk1"/>
                    </a:solidFill>
                    <a:latin typeface="Twentieth Century"/>
                    <a:ea typeface="Twentieth Century"/>
                    <a:cs typeface="Twentieth Century"/>
                    <a:sym typeface="Twentieth Century"/>
                  </a:endParaRPr>
                </a:p>
              </p:txBody>
            </p:sp>
            <p:sp>
              <p:nvSpPr>
                <p:cNvPr id="347" name="Google Shape;347;p31"/>
                <p:cNvSpPr/>
                <p:nvPr/>
              </p:nvSpPr>
              <p:spPr>
                <a:xfrm>
                  <a:off x="5848350" y="3238500"/>
                  <a:ext cx="466800" cy="466800"/>
                </a:xfrm>
                <a:prstGeom prst="ellipse">
                  <a:avLst/>
                </a:prstGeom>
                <a:noFill/>
                <a:ln w="19050" cap="flat" cmpd="sng">
                  <a:solidFill>
                    <a:srgbClr val="D50032"/>
                  </a:solidFill>
                  <a:prstDash val="solid"/>
                  <a:round/>
                  <a:headEnd type="none" w="sm" len="sm"/>
                  <a:tailEnd type="none" w="sm" len="sm"/>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chemeClr val="dk1"/>
                    </a:buClr>
                    <a:buSzPts val="1000"/>
                    <a:buFont typeface="Calibri"/>
                    <a:buNone/>
                  </a:pPr>
                  <a:endParaRPr sz="1000" b="0" i="0" u="none" strike="noStrike" cap="none">
                    <a:solidFill>
                      <a:schemeClr val="lt1"/>
                    </a:solidFill>
                    <a:latin typeface="Twentieth Century"/>
                    <a:ea typeface="Twentieth Century"/>
                    <a:cs typeface="Twentieth Century"/>
                    <a:sym typeface="Twentieth Century"/>
                  </a:endParaRPr>
                </a:p>
              </p:txBody>
            </p:sp>
          </p:grpSp>
          <p:grpSp>
            <p:nvGrpSpPr>
              <p:cNvPr id="4" name="Group 3">
                <a:extLst>
                  <a:ext uri="{FF2B5EF4-FFF2-40B4-BE49-F238E27FC236}">
                    <a16:creationId xmlns:a16="http://schemas.microsoft.com/office/drawing/2014/main" id="{B7897518-4415-49B5-A898-90614CFF0114}"/>
                  </a:ext>
                </a:extLst>
              </p:cNvPr>
              <p:cNvGrpSpPr/>
              <p:nvPr/>
            </p:nvGrpSpPr>
            <p:grpSpPr>
              <a:xfrm>
                <a:off x="5442032" y="2602854"/>
                <a:ext cx="347735" cy="3784797"/>
                <a:chOff x="5442032" y="2602854"/>
                <a:chExt cx="347735" cy="3784797"/>
              </a:xfrm>
            </p:grpSpPr>
            <p:grpSp>
              <p:nvGrpSpPr>
                <p:cNvPr id="339" name="Google Shape;339;p31"/>
                <p:cNvGrpSpPr/>
                <p:nvPr/>
              </p:nvGrpSpPr>
              <p:grpSpPr>
                <a:xfrm>
                  <a:off x="5442032" y="3113001"/>
                  <a:ext cx="330261" cy="287876"/>
                  <a:chOff x="5848350" y="3238500"/>
                  <a:chExt cx="466800" cy="466800"/>
                </a:xfrm>
              </p:grpSpPr>
              <p:sp>
                <p:nvSpPr>
                  <p:cNvPr id="340" name="Google Shape;340;p31"/>
                  <p:cNvSpPr/>
                  <p:nvPr/>
                </p:nvSpPr>
                <p:spPr>
                  <a:xfrm>
                    <a:off x="5948362" y="3365500"/>
                    <a:ext cx="266700" cy="212725"/>
                  </a:xfrm>
                  <a:custGeom>
                    <a:avLst/>
                    <a:gdLst/>
                    <a:ahLst/>
                    <a:cxnLst/>
                    <a:rect l="l" t="t" r="r" b="b"/>
                    <a:pathLst>
                      <a:path w="85" h="68" extrusionOk="0">
                        <a:moveTo>
                          <a:pt x="84" y="13"/>
                        </a:moveTo>
                        <a:cubicBezTo>
                          <a:pt x="72" y="1"/>
                          <a:pt x="72" y="1"/>
                          <a:pt x="72" y="1"/>
                        </a:cubicBezTo>
                        <a:cubicBezTo>
                          <a:pt x="71" y="0"/>
                          <a:pt x="70" y="0"/>
                          <a:pt x="69" y="0"/>
                        </a:cubicBezTo>
                        <a:cubicBezTo>
                          <a:pt x="67" y="0"/>
                          <a:pt x="66" y="1"/>
                          <a:pt x="65" y="1"/>
                        </a:cubicBezTo>
                        <a:cubicBezTo>
                          <a:pt x="34" y="33"/>
                          <a:pt x="34" y="33"/>
                          <a:pt x="34" y="33"/>
                        </a:cubicBezTo>
                        <a:cubicBezTo>
                          <a:pt x="20" y="19"/>
                          <a:pt x="20" y="19"/>
                          <a:pt x="20" y="19"/>
                        </a:cubicBezTo>
                        <a:cubicBezTo>
                          <a:pt x="19" y="18"/>
                          <a:pt x="18" y="18"/>
                          <a:pt x="17" y="18"/>
                        </a:cubicBezTo>
                        <a:cubicBezTo>
                          <a:pt x="15" y="18"/>
                          <a:pt x="14" y="18"/>
                          <a:pt x="13" y="19"/>
                        </a:cubicBezTo>
                        <a:cubicBezTo>
                          <a:pt x="2" y="31"/>
                          <a:pt x="2" y="31"/>
                          <a:pt x="2" y="31"/>
                        </a:cubicBezTo>
                        <a:cubicBezTo>
                          <a:pt x="0" y="33"/>
                          <a:pt x="0" y="36"/>
                          <a:pt x="2" y="38"/>
                        </a:cubicBezTo>
                        <a:cubicBezTo>
                          <a:pt x="30" y="66"/>
                          <a:pt x="30" y="66"/>
                          <a:pt x="30" y="66"/>
                        </a:cubicBezTo>
                        <a:cubicBezTo>
                          <a:pt x="31" y="67"/>
                          <a:pt x="32" y="68"/>
                          <a:pt x="34" y="68"/>
                        </a:cubicBezTo>
                        <a:cubicBezTo>
                          <a:pt x="35" y="68"/>
                          <a:pt x="36" y="67"/>
                          <a:pt x="37" y="66"/>
                        </a:cubicBezTo>
                        <a:cubicBezTo>
                          <a:pt x="84" y="20"/>
                          <a:pt x="84" y="20"/>
                          <a:pt x="84" y="20"/>
                        </a:cubicBezTo>
                        <a:cubicBezTo>
                          <a:pt x="85" y="19"/>
                          <a:pt x="85" y="18"/>
                          <a:pt x="85" y="16"/>
                        </a:cubicBezTo>
                        <a:cubicBezTo>
                          <a:pt x="85" y="15"/>
                          <a:pt x="85" y="14"/>
                          <a:pt x="84" y="13"/>
                        </a:cubicBezTo>
                        <a:close/>
                        <a:moveTo>
                          <a:pt x="34" y="63"/>
                        </a:moveTo>
                        <a:cubicBezTo>
                          <a:pt x="5" y="34"/>
                          <a:pt x="5" y="34"/>
                          <a:pt x="5" y="34"/>
                        </a:cubicBezTo>
                        <a:cubicBezTo>
                          <a:pt x="17" y="23"/>
                          <a:pt x="17" y="23"/>
                          <a:pt x="17" y="23"/>
                        </a:cubicBezTo>
                        <a:cubicBezTo>
                          <a:pt x="34" y="40"/>
                          <a:pt x="34" y="40"/>
                          <a:pt x="34" y="40"/>
                        </a:cubicBezTo>
                        <a:cubicBezTo>
                          <a:pt x="69" y="5"/>
                          <a:pt x="69" y="5"/>
                          <a:pt x="69" y="5"/>
                        </a:cubicBezTo>
                        <a:cubicBezTo>
                          <a:pt x="80" y="16"/>
                          <a:pt x="80" y="16"/>
                          <a:pt x="80" y="16"/>
                        </a:cubicBezTo>
                        <a:lnTo>
                          <a:pt x="34" y="63"/>
                        </a:lnTo>
                        <a:close/>
                      </a:path>
                    </a:pathLst>
                  </a:custGeom>
                  <a:solidFill>
                    <a:schemeClr val="accent2"/>
                  </a:solidFill>
                  <a:ln w="9525" cap="flat" cmpd="sng">
                    <a:solidFill>
                      <a:srgbClr val="D50032"/>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000"/>
                      <a:buFont typeface="Calibri"/>
                      <a:buNone/>
                    </a:pPr>
                    <a:endParaRPr sz="1000" b="0" i="0" u="none" strike="noStrike" cap="none">
                      <a:solidFill>
                        <a:schemeClr val="dk1"/>
                      </a:solidFill>
                      <a:latin typeface="Twentieth Century"/>
                      <a:ea typeface="Twentieth Century"/>
                      <a:cs typeface="Twentieth Century"/>
                      <a:sym typeface="Twentieth Century"/>
                    </a:endParaRPr>
                  </a:p>
                </p:txBody>
              </p:sp>
              <p:sp>
                <p:nvSpPr>
                  <p:cNvPr id="341" name="Google Shape;341;p31"/>
                  <p:cNvSpPr/>
                  <p:nvPr/>
                </p:nvSpPr>
                <p:spPr>
                  <a:xfrm>
                    <a:off x="5848350" y="3238500"/>
                    <a:ext cx="466800" cy="466800"/>
                  </a:xfrm>
                  <a:prstGeom prst="ellipse">
                    <a:avLst/>
                  </a:prstGeom>
                  <a:noFill/>
                  <a:ln w="19050" cap="flat" cmpd="sng">
                    <a:solidFill>
                      <a:srgbClr val="D50032"/>
                    </a:solidFill>
                    <a:prstDash val="solid"/>
                    <a:round/>
                    <a:headEnd type="none" w="sm" len="sm"/>
                    <a:tailEnd type="none" w="sm" len="sm"/>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chemeClr val="dk1"/>
                      </a:buClr>
                      <a:buSzPts val="1000"/>
                      <a:buFont typeface="Calibri"/>
                      <a:buNone/>
                    </a:pPr>
                    <a:endParaRPr sz="1000" b="0" i="0" u="none" strike="noStrike" cap="none">
                      <a:solidFill>
                        <a:schemeClr val="lt1"/>
                      </a:solidFill>
                      <a:latin typeface="Twentieth Century"/>
                      <a:ea typeface="Twentieth Century"/>
                      <a:cs typeface="Twentieth Century"/>
                      <a:sym typeface="Twentieth Century"/>
                    </a:endParaRPr>
                  </a:p>
                </p:txBody>
              </p:sp>
            </p:grpSp>
            <p:grpSp>
              <p:nvGrpSpPr>
                <p:cNvPr id="359" name="Google Shape;359;p31"/>
                <p:cNvGrpSpPr/>
                <p:nvPr/>
              </p:nvGrpSpPr>
              <p:grpSpPr>
                <a:xfrm>
                  <a:off x="5442032" y="3615991"/>
                  <a:ext cx="330261" cy="287876"/>
                  <a:chOff x="5848350" y="3238500"/>
                  <a:chExt cx="466800" cy="466800"/>
                </a:xfrm>
              </p:grpSpPr>
              <p:sp>
                <p:nvSpPr>
                  <p:cNvPr id="360" name="Google Shape;360;p31"/>
                  <p:cNvSpPr/>
                  <p:nvPr/>
                </p:nvSpPr>
                <p:spPr>
                  <a:xfrm>
                    <a:off x="5948362" y="3365500"/>
                    <a:ext cx="266700" cy="212725"/>
                  </a:xfrm>
                  <a:custGeom>
                    <a:avLst/>
                    <a:gdLst/>
                    <a:ahLst/>
                    <a:cxnLst/>
                    <a:rect l="l" t="t" r="r" b="b"/>
                    <a:pathLst>
                      <a:path w="85" h="68" extrusionOk="0">
                        <a:moveTo>
                          <a:pt x="84" y="13"/>
                        </a:moveTo>
                        <a:cubicBezTo>
                          <a:pt x="72" y="1"/>
                          <a:pt x="72" y="1"/>
                          <a:pt x="72" y="1"/>
                        </a:cubicBezTo>
                        <a:cubicBezTo>
                          <a:pt x="71" y="0"/>
                          <a:pt x="70" y="0"/>
                          <a:pt x="69" y="0"/>
                        </a:cubicBezTo>
                        <a:cubicBezTo>
                          <a:pt x="67" y="0"/>
                          <a:pt x="66" y="1"/>
                          <a:pt x="65" y="1"/>
                        </a:cubicBezTo>
                        <a:cubicBezTo>
                          <a:pt x="34" y="33"/>
                          <a:pt x="34" y="33"/>
                          <a:pt x="34" y="33"/>
                        </a:cubicBezTo>
                        <a:cubicBezTo>
                          <a:pt x="20" y="19"/>
                          <a:pt x="20" y="19"/>
                          <a:pt x="20" y="19"/>
                        </a:cubicBezTo>
                        <a:cubicBezTo>
                          <a:pt x="19" y="18"/>
                          <a:pt x="18" y="18"/>
                          <a:pt x="17" y="18"/>
                        </a:cubicBezTo>
                        <a:cubicBezTo>
                          <a:pt x="15" y="18"/>
                          <a:pt x="14" y="18"/>
                          <a:pt x="13" y="19"/>
                        </a:cubicBezTo>
                        <a:cubicBezTo>
                          <a:pt x="2" y="31"/>
                          <a:pt x="2" y="31"/>
                          <a:pt x="2" y="31"/>
                        </a:cubicBezTo>
                        <a:cubicBezTo>
                          <a:pt x="0" y="33"/>
                          <a:pt x="0" y="36"/>
                          <a:pt x="2" y="38"/>
                        </a:cubicBezTo>
                        <a:cubicBezTo>
                          <a:pt x="30" y="66"/>
                          <a:pt x="30" y="66"/>
                          <a:pt x="30" y="66"/>
                        </a:cubicBezTo>
                        <a:cubicBezTo>
                          <a:pt x="31" y="67"/>
                          <a:pt x="32" y="68"/>
                          <a:pt x="34" y="68"/>
                        </a:cubicBezTo>
                        <a:cubicBezTo>
                          <a:pt x="35" y="68"/>
                          <a:pt x="36" y="67"/>
                          <a:pt x="37" y="66"/>
                        </a:cubicBezTo>
                        <a:cubicBezTo>
                          <a:pt x="84" y="20"/>
                          <a:pt x="84" y="20"/>
                          <a:pt x="84" y="20"/>
                        </a:cubicBezTo>
                        <a:cubicBezTo>
                          <a:pt x="85" y="19"/>
                          <a:pt x="85" y="18"/>
                          <a:pt x="85" y="16"/>
                        </a:cubicBezTo>
                        <a:cubicBezTo>
                          <a:pt x="85" y="15"/>
                          <a:pt x="85" y="14"/>
                          <a:pt x="84" y="13"/>
                        </a:cubicBezTo>
                        <a:close/>
                        <a:moveTo>
                          <a:pt x="34" y="63"/>
                        </a:moveTo>
                        <a:cubicBezTo>
                          <a:pt x="5" y="34"/>
                          <a:pt x="5" y="34"/>
                          <a:pt x="5" y="34"/>
                        </a:cubicBezTo>
                        <a:cubicBezTo>
                          <a:pt x="17" y="23"/>
                          <a:pt x="17" y="23"/>
                          <a:pt x="17" y="23"/>
                        </a:cubicBezTo>
                        <a:cubicBezTo>
                          <a:pt x="34" y="40"/>
                          <a:pt x="34" y="40"/>
                          <a:pt x="34" y="40"/>
                        </a:cubicBezTo>
                        <a:cubicBezTo>
                          <a:pt x="69" y="5"/>
                          <a:pt x="69" y="5"/>
                          <a:pt x="69" y="5"/>
                        </a:cubicBezTo>
                        <a:cubicBezTo>
                          <a:pt x="80" y="16"/>
                          <a:pt x="80" y="16"/>
                          <a:pt x="80" y="16"/>
                        </a:cubicBezTo>
                        <a:lnTo>
                          <a:pt x="34" y="63"/>
                        </a:lnTo>
                        <a:close/>
                      </a:path>
                    </a:pathLst>
                  </a:custGeom>
                  <a:solidFill>
                    <a:schemeClr val="accent3"/>
                  </a:solidFill>
                  <a:ln w="9525" cap="flat" cmpd="sng">
                    <a:solidFill>
                      <a:srgbClr val="D50032"/>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000"/>
                      <a:buFont typeface="Calibri"/>
                      <a:buNone/>
                    </a:pPr>
                    <a:endParaRPr sz="1000" b="0" i="0" u="none" strike="noStrike" cap="none">
                      <a:solidFill>
                        <a:schemeClr val="dk1"/>
                      </a:solidFill>
                      <a:latin typeface="Twentieth Century"/>
                      <a:ea typeface="Twentieth Century"/>
                      <a:cs typeface="Twentieth Century"/>
                      <a:sym typeface="Twentieth Century"/>
                    </a:endParaRPr>
                  </a:p>
                </p:txBody>
              </p:sp>
              <p:sp>
                <p:nvSpPr>
                  <p:cNvPr id="361" name="Google Shape;361;p31"/>
                  <p:cNvSpPr/>
                  <p:nvPr/>
                </p:nvSpPr>
                <p:spPr>
                  <a:xfrm>
                    <a:off x="5848350" y="3238500"/>
                    <a:ext cx="466800" cy="466800"/>
                  </a:xfrm>
                  <a:prstGeom prst="ellipse">
                    <a:avLst/>
                  </a:prstGeom>
                  <a:noFill/>
                  <a:ln w="19050" cap="flat" cmpd="sng">
                    <a:solidFill>
                      <a:srgbClr val="D50032"/>
                    </a:solidFill>
                    <a:prstDash val="solid"/>
                    <a:round/>
                    <a:headEnd type="none" w="sm" len="sm"/>
                    <a:tailEnd type="none" w="sm" len="sm"/>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chemeClr val="dk1"/>
                      </a:buClr>
                      <a:buSzPts val="1000"/>
                      <a:buFont typeface="Calibri"/>
                      <a:buNone/>
                    </a:pPr>
                    <a:endParaRPr sz="1000" b="0" i="0" u="none" strike="noStrike" cap="none">
                      <a:solidFill>
                        <a:schemeClr val="lt1"/>
                      </a:solidFill>
                      <a:latin typeface="Twentieth Century"/>
                      <a:ea typeface="Twentieth Century"/>
                      <a:cs typeface="Twentieth Century"/>
                      <a:sym typeface="Twentieth Century"/>
                    </a:endParaRPr>
                  </a:p>
                </p:txBody>
              </p:sp>
            </p:grpSp>
            <p:grpSp>
              <p:nvGrpSpPr>
                <p:cNvPr id="3" name="Group 2">
                  <a:extLst>
                    <a:ext uri="{FF2B5EF4-FFF2-40B4-BE49-F238E27FC236}">
                      <a16:creationId xmlns:a16="http://schemas.microsoft.com/office/drawing/2014/main" id="{4489FCCA-9AE0-4B44-AAE4-E4583F04180A}"/>
                    </a:ext>
                  </a:extLst>
                </p:cNvPr>
                <p:cNvGrpSpPr/>
                <p:nvPr/>
              </p:nvGrpSpPr>
              <p:grpSpPr>
                <a:xfrm>
                  <a:off x="5442032" y="2602854"/>
                  <a:ext cx="347735" cy="3784797"/>
                  <a:chOff x="5442032" y="2602854"/>
                  <a:chExt cx="347735" cy="3784797"/>
                </a:xfrm>
              </p:grpSpPr>
              <p:grpSp>
                <p:nvGrpSpPr>
                  <p:cNvPr id="335" name="Google Shape;335;p31"/>
                  <p:cNvGrpSpPr/>
                  <p:nvPr/>
                </p:nvGrpSpPr>
                <p:grpSpPr>
                  <a:xfrm>
                    <a:off x="5442032" y="2602854"/>
                    <a:ext cx="330261" cy="287876"/>
                    <a:chOff x="5848350" y="3238500"/>
                    <a:chExt cx="466800" cy="466800"/>
                  </a:xfrm>
                </p:grpSpPr>
                <p:sp>
                  <p:nvSpPr>
                    <p:cNvPr id="336" name="Google Shape;336;p31"/>
                    <p:cNvSpPr/>
                    <p:nvPr/>
                  </p:nvSpPr>
                  <p:spPr>
                    <a:xfrm>
                      <a:off x="5948362" y="3365500"/>
                      <a:ext cx="266700" cy="212725"/>
                    </a:xfrm>
                    <a:custGeom>
                      <a:avLst/>
                      <a:gdLst/>
                      <a:ahLst/>
                      <a:cxnLst/>
                      <a:rect l="l" t="t" r="r" b="b"/>
                      <a:pathLst>
                        <a:path w="85" h="68" extrusionOk="0">
                          <a:moveTo>
                            <a:pt x="84" y="13"/>
                          </a:moveTo>
                          <a:cubicBezTo>
                            <a:pt x="72" y="1"/>
                            <a:pt x="72" y="1"/>
                            <a:pt x="72" y="1"/>
                          </a:cubicBezTo>
                          <a:cubicBezTo>
                            <a:pt x="71" y="0"/>
                            <a:pt x="70" y="0"/>
                            <a:pt x="69" y="0"/>
                          </a:cubicBezTo>
                          <a:cubicBezTo>
                            <a:pt x="67" y="0"/>
                            <a:pt x="66" y="1"/>
                            <a:pt x="65" y="1"/>
                          </a:cubicBezTo>
                          <a:cubicBezTo>
                            <a:pt x="34" y="33"/>
                            <a:pt x="34" y="33"/>
                            <a:pt x="34" y="33"/>
                          </a:cubicBezTo>
                          <a:cubicBezTo>
                            <a:pt x="20" y="19"/>
                            <a:pt x="20" y="19"/>
                            <a:pt x="20" y="19"/>
                          </a:cubicBezTo>
                          <a:cubicBezTo>
                            <a:pt x="19" y="18"/>
                            <a:pt x="18" y="18"/>
                            <a:pt x="17" y="18"/>
                          </a:cubicBezTo>
                          <a:cubicBezTo>
                            <a:pt x="15" y="18"/>
                            <a:pt x="14" y="18"/>
                            <a:pt x="13" y="19"/>
                          </a:cubicBezTo>
                          <a:cubicBezTo>
                            <a:pt x="2" y="31"/>
                            <a:pt x="2" y="31"/>
                            <a:pt x="2" y="31"/>
                          </a:cubicBezTo>
                          <a:cubicBezTo>
                            <a:pt x="0" y="33"/>
                            <a:pt x="0" y="36"/>
                            <a:pt x="2" y="38"/>
                          </a:cubicBezTo>
                          <a:cubicBezTo>
                            <a:pt x="30" y="66"/>
                            <a:pt x="30" y="66"/>
                            <a:pt x="30" y="66"/>
                          </a:cubicBezTo>
                          <a:cubicBezTo>
                            <a:pt x="31" y="67"/>
                            <a:pt x="32" y="68"/>
                            <a:pt x="34" y="68"/>
                          </a:cubicBezTo>
                          <a:cubicBezTo>
                            <a:pt x="35" y="68"/>
                            <a:pt x="36" y="67"/>
                            <a:pt x="37" y="66"/>
                          </a:cubicBezTo>
                          <a:cubicBezTo>
                            <a:pt x="84" y="20"/>
                            <a:pt x="84" y="20"/>
                            <a:pt x="84" y="20"/>
                          </a:cubicBezTo>
                          <a:cubicBezTo>
                            <a:pt x="85" y="19"/>
                            <a:pt x="85" y="18"/>
                            <a:pt x="85" y="16"/>
                          </a:cubicBezTo>
                          <a:cubicBezTo>
                            <a:pt x="85" y="15"/>
                            <a:pt x="85" y="14"/>
                            <a:pt x="84" y="13"/>
                          </a:cubicBezTo>
                          <a:close/>
                          <a:moveTo>
                            <a:pt x="34" y="63"/>
                          </a:moveTo>
                          <a:cubicBezTo>
                            <a:pt x="5" y="34"/>
                            <a:pt x="5" y="34"/>
                            <a:pt x="5" y="34"/>
                          </a:cubicBezTo>
                          <a:cubicBezTo>
                            <a:pt x="17" y="23"/>
                            <a:pt x="17" y="23"/>
                            <a:pt x="17" y="23"/>
                          </a:cubicBezTo>
                          <a:cubicBezTo>
                            <a:pt x="34" y="40"/>
                            <a:pt x="34" y="40"/>
                            <a:pt x="34" y="40"/>
                          </a:cubicBezTo>
                          <a:cubicBezTo>
                            <a:pt x="69" y="5"/>
                            <a:pt x="69" y="5"/>
                            <a:pt x="69" y="5"/>
                          </a:cubicBezTo>
                          <a:cubicBezTo>
                            <a:pt x="80" y="16"/>
                            <a:pt x="80" y="16"/>
                            <a:pt x="80" y="16"/>
                          </a:cubicBezTo>
                          <a:lnTo>
                            <a:pt x="34" y="63"/>
                          </a:lnTo>
                          <a:close/>
                        </a:path>
                      </a:pathLst>
                    </a:custGeom>
                    <a:solidFill>
                      <a:schemeClr val="accent1"/>
                    </a:solidFill>
                    <a:ln w="9525" cap="flat" cmpd="sng">
                      <a:solidFill>
                        <a:srgbClr val="D50032"/>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000"/>
                        <a:buFont typeface="Calibri"/>
                        <a:buNone/>
                      </a:pPr>
                      <a:endParaRPr sz="1000" b="0" i="0" u="none" strike="noStrike" cap="none">
                        <a:solidFill>
                          <a:schemeClr val="dk1"/>
                        </a:solidFill>
                        <a:latin typeface="Twentieth Century"/>
                        <a:ea typeface="Twentieth Century"/>
                        <a:cs typeface="Twentieth Century"/>
                        <a:sym typeface="Twentieth Century"/>
                      </a:endParaRPr>
                    </a:p>
                  </p:txBody>
                </p:sp>
                <p:sp>
                  <p:nvSpPr>
                    <p:cNvPr id="337" name="Google Shape;337;p31"/>
                    <p:cNvSpPr/>
                    <p:nvPr/>
                  </p:nvSpPr>
                  <p:spPr>
                    <a:xfrm>
                      <a:off x="5848350" y="3238500"/>
                      <a:ext cx="466800" cy="466800"/>
                    </a:xfrm>
                    <a:prstGeom prst="ellipse">
                      <a:avLst/>
                    </a:prstGeom>
                    <a:noFill/>
                    <a:ln w="19050" cap="flat" cmpd="sng">
                      <a:solidFill>
                        <a:srgbClr val="D50032"/>
                      </a:solidFill>
                      <a:prstDash val="solid"/>
                      <a:round/>
                      <a:headEnd type="none" w="sm" len="sm"/>
                      <a:tailEnd type="none" w="sm" len="sm"/>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chemeClr val="dk1"/>
                        </a:buClr>
                        <a:buSzPts val="1000"/>
                        <a:buFont typeface="Calibri"/>
                        <a:buNone/>
                      </a:pPr>
                      <a:endParaRPr sz="1000" b="0" i="0" u="none" strike="noStrike" cap="none">
                        <a:solidFill>
                          <a:schemeClr val="lt1"/>
                        </a:solidFill>
                        <a:latin typeface="Twentieth Century"/>
                        <a:ea typeface="Twentieth Century"/>
                        <a:cs typeface="Twentieth Century"/>
                        <a:sym typeface="Twentieth Century"/>
                      </a:endParaRPr>
                    </a:p>
                  </p:txBody>
                </p:sp>
              </p:grpSp>
              <p:grpSp>
                <p:nvGrpSpPr>
                  <p:cNvPr id="342" name="Google Shape;342;p31"/>
                  <p:cNvGrpSpPr/>
                  <p:nvPr/>
                </p:nvGrpSpPr>
                <p:grpSpPr>
                  <a:xfrm>
                    <a:off x="5444994" y="4144446"/>
                    <a:ext cx="330261" cy="287876"/>
                    <a:chOff x="5848350" y="3238500"/>
                    <a:chExt cx="466800" cy="466800"/>
                  </a:xfrm>
                </p:grpSpPr>
                <p:sp>
                  <p:nvSpPr>
                    <p:cNvPr id="343" name="Google Shape;343;p31"/>
                    <p:cNvSpPr/>
                    <p:nvPr/>
                  </p:nvSpPr>
                  <p:spPr>
                    <a:xfrm>
                      <a:off x="5948362" y="3365500"/>
                      <a:ext cx="266700" cy="212725"/>
                    </a:xfrm>
                    <a:custGeom>
                      <a:avLst/>
                      <a:gdLst/>
                      <a:ahLst/>
                      <a:cxnLst/>
                      <a:rect l="l" t="t" r="r" b="b"/>
                      <a:pathLst>
                        <a:path w="85" h="68" extrusionOk="0">
                          <a:moveTo>
                            <a:pt x="84" y="13"/>
                          </a:moveTo>
                          <a:cubicBezTo>
                            <a:pt x="72" y="1"/>
                            <a:pt x="72" y="1"/>
                            <a:pt x="72" y="1"/>
                          </a:cubicBezTo>
                          <a:cubicBezTo>
                            <a:pt x="71" y="0"/>
                            <a:pt x="70" y="0"/>
                            <a:pt x="69" y="0"/>
                          </a:cubicBezTo>
                          <a:cubicBezTo>
                            <a:pt x="67" y="0"/>
                            <a:pt x="66" y="1"/>
                            <a:pt x="65" y="1"/>
                          </a:cubicBezTo>
                          <a:cubicBezTo>
                            <a:pt x="34" y="33"/>
                            <a:pt x="34" y="33"/>
                            <a:pt x="34" y="33"/>
                          </a:cubicBezTo>
                          <a:cubicBezTo>
                            <a:pt x="20" y="19"/>
                            <a:pt x="20" y="19"/>
                            <a:pt x="20" y="19"/>
                          </a:cubicBezTo>
                          <a:cubicBezTo>
                            <a:pt x="19" y="18"/>
                            <a:pt x="18" y="18"/>
                            <a:pt x="17" y="18"/>
                          </a:cubicBezTo>
                          <a:cubicBezTo>
                            <a:pt x="15" y="18"/>
                            <a:pt x="14" y="18"/>
                            <a:pt x="13" y="19"/>
                          </a:cubicBezTo>
                          <a:cubicBezTo>
                            <a:pt x="2" y="31"/>
                            <a:pt x="2" y="31"/>
                            <a:pt x="2" y="31"/>
                          </a:cubicBezTo>
                          <a:cubicBezTo>
                            <a:pt x="0" y="33"/>
                            <a:pt x="0" y="36"/>
                            <a:pt x="2" y="38"/>
                          </a:cubicBezTo>
                          <a:cubicBezTo>
                            <a:pt x="30" y="66"/>
                            <a:pt x="30" y="66"/>
                            <a:pt x="30" y="66"/>
                          </a:cubicBezTo>
                          <a:cubicBezTo>
                            <a:pt x="31" y="67"/>
                            <a:pt x="32" y="68"/>
                            <a:pt x="34" y="68"/>
                          </a:cubicBezTo>
                          <a:cubicBezTo>
                            <a:pt x="35" y="68"/>
                            <a:pt x="36" y="67"/>
                            <a:pt x="37" y="66"/>
                          </a:cubicBezTo>
                          <a:cubicBezTo>
                            <a:pt x="84" y="20"/>
                            <a:pt x="84" y="20"/>
                            <a:pt x="84" y="20"/>
                          </a:cubicBezTo>
                          <a:cubicBezTo>
                            <a:pt x="85" y="19"/>
                            <a:pt x="85" y="18"/>
                            <a:pt x="85" y="16"/>
                          </a:cubicBezTo>
                          <a:cubicBezTo>
                            <a:pt x="85" y="15"/>
                            <a:pt x="85" y="14"/>
                            <a:pt x="84" y="13"/>
                          </a:cubicBezTo>
                          <a:close/>
                          <a:moveTo>
                            <a:pt x="34" y="63"/>
                          </a:moveTo>
                          <a:cubicBezTo>
                            <a:pt x="5" y="34"/>
                            <a:pt x="5" y="34"/>
                            <a:pt x="5" y="34"/>
                          </a:cubicBezTo>
                          <a:cubicBezTo>
                            <a:pt x="17" y="23"/>
                            <a:pt x="17" y="23"/>
                            <a:pt x="17" y="23"/>
                          </a:cubicBezTo>
                          <a:cubicBezTo>
                            <a:pt x="34" y="40"/>
                            <a:pt x="34" y="40"/>
                            <a:pt x="34" y="40"/>
                          </a:cubicBezTo>
                          <a:cubicBezTo>
                            <a:pt x="69" y="5"/>
                            <a:pt x="69" y="5"/>
                            <a:pt x="69" y="5"/>
                          </a:cubicBezTo>
                          <a:cubicBezTo>
                            <a:pt x="80" y="16"/>
                            <a:pt x="80" y="16"/>
                            <a:pt x="80" y="16"/>
                          </a:cubicBezTo>
                          <a:lnTo>
                            <a:pt x="34" y="63"/>
                          </a:lnTo>
                          <a:close/>
                        </a:path>
                      </a:pathLst>
                    </a:custGeom>
                    <a:solidFill>
                      <a:schemeClr val="accent3"/>
                    </a:solidFill>
                    <a:ln w="9525" cap="flat" cmpd="sng">
                      <a:solidFill>
                        <a:srgbClr val="D50032"/>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000"/>
                        <a:buFont typeface="Calibri"/>
                        <a:buNone/>
                      </a:pPr>
                      <a:endParaRPr sz="1000" b="0" i="0" u="none" strike="noStrike" cap="none">
                        <a:solidFill>
                          <a:schemeClr val="dk1"/>
                        </a:solidFill>
                        <a:latin typeface="Twentieth Century"/>
                        <a:ea typeface="Twentieth Century"/>
                        <a:cs typeface="Twentieth Century"/>
                        <a:sym typeface="Twentieth Century"/>
                      </a:endParaRPr>
                    </a:p>
                  </p:txBody>
                </p:sp>
                <p:sp>
                  <p:nvSpPr>
                    <p:cNvPr id="344" name="Google Shape;344;p31"/>
                    <p:cNvSpPr/>
                    <p:nvPr/>
                  </p:nvSpPr>
                  <p:spPr>
                    <a:xfrm>
                      <a:off x="5848350" y="3238500"/>
                      <a:ext cx="466800" cy="466800"/>
                    </a:xfrm>
                    <a:prstGeom prst="ellipse">
                      <a:avLst/>
                    </a:prstGeom>
                    <a:noFill/>
                    <a:ln w="19050" cap="flat" cmpd="sng">
                      <a:solidFill>
                        <a:srgbClr val="D50032"/>
                      </a:solidFill>
                      <a:prstDash val="solid"/>
                      <a:round/>
                      <a:headEnd type="none" w="sm" len="sm"/>
                      <a:tailEnd type="none" w="sm" len="sm"/>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chemeClr val="dk1"/>
                        </a:buClr>
                        <a:buSzPts val="1000"/>
                        <a:buFont typeface="Calibri"/>
                        <a:buNone/>
                      </a:pPr>
                      <a:endParaRPr sz="1000" b="0" i="0" u="none" strike="noStrike" cap="none">
                        <a:solidFill>
                          <a:schemeClr val="lt1"/>
                        </a:solidFill>
                        <a:latin typeface="Twentieth Century"/>
                        <a:ea typeface="Twentieth Century"/>
                        <a:cs typeface="Twentieth Century"/>
                        <a:sym typeface="Twentieth Century"/>
                      </a:endParaRPr>
                    </a:p>
                  </p:txBody>
                </p:sp>
              </p:grpSp>
              <p:grpSp>
                <p:nvGrpSpPr>
                  <p:cNvPr id="351" name="Google Shape;351;p31"/>
                  <p:cNvGrpSpPr/>
                  <p:nvPr/>
                </p:nvGrpSpPr>
                <p:grpSpPr>
                  <a:xfrm>
                    <a:off x="5459506" y="4647436"/>
                    <a:ext cx="330261" cy="287876"/>
                    <a:chOff x="5848350" y="3238500"/>
                    <a:chExt cx="466800" cy="466800"/>
                  </a:xfrm>
                </p:grpSpPr>
                <p:sp>
                  <p:nvSpPr>
                    <p:cNvPr id="352" name="Google Shape;352;p31"/>
                    <p:cNvSpPr/>
                    <p:nvPr/>
                  </p:nvSpPr>
                  <p:spPr>
                    <a:xfrm>
                      <a:off x="5948362" y="3365500"/>
                      <a:ext cx="266700" cy="212725"/>
                    </a:xfrm>
                    <a:custGeom>
                      <a:avLst/>
                      <a:gdLst/>
                      <a:ahLst/>
                      <a:cxnLst/>
                      <a:rect l="l" t="t" r="r" b="b"/>
                      <a:pathLst>
                        <a:path w="85" h="68" extrusionOk="0">
                          <a:moveTo>
                            <a:pt x="84" y="13"/>
                          </a:moveTo>
                          <a:cubicBezTo>
                            <a:pt x="72" y="1"/>
                            <a:pt x="72" y="1"/>
                            <a:pt x="72" y="1"/>
                          </a:cubicBezTo>
                          <a:cubicBezTo>
                            <a:pt x="71" y="0"/>
                            <a:pt x="70" y="0"/>
                            <a:pt x="69" y="0"/>
                          </a:cubicBezTo>
                          <a:cubicBezTo>
                            <a:pt x="67" y="0"/>
                            <a:pt x="66" y="1"/>
                            <a:pt x="65" y="1"/>
                          </a:cubicBezTo>
                          <a:cubicBezTo>
                            <a:pt x="34" y="33"/>
                            <a:pt x="34" y="33"/>
                            <a:pt x="34" y="33"/>
                          </a:cubicBezTo>
                          <a:cubicBezTo>
                            <a:pt x="20" y="19"/>
                            <a:pt x="20" y="19"/>
                            <a:pt x="20" y="19"/>
                          </a:cubicBezTo>
                          <a:cubicBezTo>
                            <a:pt x="19" y="18"/>
                            <a:pt x="18" y="18"/>
                            <a:pt x="17" y="18"/>
                          </a:cubicBezTo>
                          <a:cubicBezTo>
                            <a:pt x="15" y="18"/>
                            <a:pt x="14" y="18"/>
                            <a:pt x="13" y="19"/>
                          </a:cubicBezTo>
                          <a:cubicBezTo>
                            <a:pt x="2" y="31"/>
                            <a:pt x="2" y="31"/>
                            <a:pt x="2" y="31"/>
                          </a:cubicBezTo>
                          <a:cubicBezTo>
                            <a:pt x="0" y="33"/>
                            <a:pt x="0" y="36"/>
                            <a:pt x="2" y="38"/>
                          </a:cubicBezTo>
                          <a:cubicBezTo>
                            <a:pt x="30" y="66"/>
                            <a:pt x="30" y="66"/>
                            <a:pt x="30" y="66"/>
                          </a:cubicBezTo>
                          <a:cubicBezTo>
                            <a:pt x="31" y="67"/>
                            <a:pt x="32" y="68"/>
                            <a:pt x="34" y="68"/>
                          </a:cubicBezTo>
                          <a:cubicBezTo>
                            <a:pt x="35" y="68"/>
                            <a:pt x="36" y="67"/>
                            <a:pt x="37" y="66"/>
                          </a:cubicBezTo>
                          <a:cubicBezTo>
                            <a:pt x="84" y="20"/>
                            <a:pt x="84" y="20"/>
                            <a:pt x="84" y="20"/>
                          </a:cubicBezTo>
                          <a:cubicBezTo>
                            <a:pt x="85" y="19"/>
                            <a:pt x="85" y="18"/>
                            <a:pt x="85" y="16"/>
                          </a:cubicBezTo>
                          <a:cubicBezTo>
                            <a:pt x="85" y="15"/>
                            <a:pt x="85" y="14"/>
                            <a:pt x="84" y="13"/>
                          </a:cubicBezTo>
                          <a:close/>
                          <a:moveTo>
                            <a:pt x="34" y="63"/>
                          </a:moveTo>
                          <a:cubicBezTo>
                            <a:pt x="5" y="34"/>
                            <a:pt x="5" y="34"/>
                            <a:pt x="5" y="34"/>
                          </a:cubicBezTo>
                          <a:cubicBezTo>
                            <a:pt x="17" y="23"/>
                            <a:pt x="17" y="23"/>
                            <a:pt x="17" y="23"/>
                          </a:cubicBezTo>
                          <a:cubicBezTo>
                            <a:pt x="34" y="40"/>
                            <a:pt x="34" y="40"/>
                            <a:pt x="34" y="40"/>
                          </a:cubicBezTo>
                          <a:cubicBezTo>
                            <a:pt x="69" y="5"/>
                            <a:pt x="69" y="5"/>
                            <a:pt x="69" y="5"/>
                          </a:cubicBezTo>
                          <a:cubicBezTo>
                            <a:pt x="80" y="16"/>
                            <a:pt x="80" y="16"/>
                            <a:pt x="80" y="16"/>
                          </a:cubicBezTo>
                          <a:lnTo>
                            <a:pt x="34" y="63"/>
                          </a:lnTo>
                          <a:close/>
                        </a:path>
                      </a:pathLst>
                    </a:custGeom>
                    <a:solidFill>
                      <a:schemeClr val="accent3"/>
                    </a:solidFill>
                    <a:ln w="9525" cap="flat" cmpd="sng">
                      <a:solidFill>
                        <a:srgbClr val="D50032"/>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000"/>
                        <a:buFont typeface="Calibri"/>
                        <a:buNone/>
                      </a:pPr>
                      <a:endParaRPr sz="1000" b="0" i="0" u="none" strike="noStrike" cap="none">
                        <a:solidFill>
                          <a:schemeClr val="dk1"/>
                        </a:solidFill>
                        <a:latin typeface="Twentieth Century"/>
                        <a:ea typeface="Twentieth Century"/>
                        <a:cs typeface="Twentieth Century"/>
                        <a:sym typeface="Twentieth Century"/>
                      </a:endParaRPr>
                    </a:p>
                  </p:txBody>
                </p:sp>
                <p:sp>
                  <p:nvSpPr>
                    <p:cNvPr id="353" name="Google Shape;353;p31"/>
                    <p:cNvSpPr/>
                    <p:nvPr/>
                  </p:nvSpPr>
                  <p:spPr>
                    <a:xfrm>
                      <a:off x="5848350" y="3238500"/>
                      <a:ext cx="466800" cy="466800"/>
                    </a:xfrm>
                    <a:prstGeom prst="ellipse">
                      <a:avLst/>
                    </a:prstGeom>
                    <a:noFill/>
                    <a:ln w="19050" cap="flat" cmpd="sng">
                      <a:solidFill>
                        <a:srgbClr val="D50032"/>
                      </a:solidFill>
                      <a:prstDash val="solid"/>
                      <a:round/>
                      <a:headEnd type="none" w="sm" len="sm"/>
                      <a:tailEnd type="none" w="sm" len="sm"/>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chemeClr val="dk1"/>
                        </a:buClr>
                        <a:buSzPts val="1000"/>
                        <a:buFont typeface="Calibri"/>
                        <a:buNone/>
                      </a:pPr>
                      <a:endParaRPr sz="1000" b="0" i="0" u="none" strike="noStrike" cap="none">
                        <a:solidFill>
                          <a:schemeClr val="lt1"/>
                        </a:solidFill>
                        <a:latin typeface="Twentieth Century"/>
                        <a:ea typeface="Twentieth Century"/>
                        <a:cs typeface="Twentieth Century"/>
                        <a:sym typeface="Twentieth Century"/>
                      </a:endParaRPr>
                    </a:p>
                  </p:txBody>
                </p:sp>
              </p:grpSp>
              <p:grpSp>
                <p:nvGrpSpPr>
                  <p:cNvPr id="363" name="Google Shape;363;p31"/>
                  <p:cNvGrpSpPr/>
                  <p:nvPr/>
                </p:nvGrpSpPr>
                <p:grpSpPr>
                  <a:xfrm>
                    <a:off x="5459478" y="6099775"/>
                    <a:ext cx="330261" cy="287876"/>
                    <a:chOff x="5848350" y="3238500"/>
                    <a:chExt cx="466800" cy="466800"/>
                  </a:xfrm>
                </p:grpSpPr>
                <p:sp>
                  <p:nvSpPr>
                    <p:cNvPr id="364" name="Google Shape;364;p31"/>
                    <p:cNvSpPr/>
                    <p:nvPr/>
                  </p:nvSpPr>
                  <p:spPr>
                    <a:xfrm>
                      <a:off x="5948362" y="3365500"/>
                      <a:ext cx="266700" cy="212725"/>
                    </a:xfrm>
                    <a:custGeom>
                      <a:avLst/>
                      <a:gdLst/>
                      <a:ahLst/>
                      <a:cxnLst/>
                      <a:rect l="l" t="t" r="r" b="b"/>
                      <a:pathLst>
                        <a:path w="85" h="68" extrusionOk="0">
                          <a:moveTo>
                            <a:pt x="84" y="13"/>
                          </a:moveTo>
                          <a:cubicBezTo>
                            <a:pt x="72" y="1"/>
                            <a:pt x="72" y="1"/>
                            <a:pt x="72" y="1"/>
                          </a:cubicBezTo>
                          <a:cubicBezTo>
                            <a:pt x="71" y="0"/>
                            <a:pt x="70" y="0"/>
                            <a:pt x="69" y="0"/>
                          </a:cubicBezTo>
                          <a:cubicBezTo>
                            <a:pt x="67" y="0"/>
                            <a:pt x="66" y="1"/>
                            <a:pt x="65" y="1"/>
                          </a:cubicBezTo>
                          <a:cubicBezTo>
                            <a:pt x="34" y="33"/>
                            <a:pt x="34" y="33"/>
                            <a:pt x="34" y="33"/>
                          </a:cubicBezTo>
                          <a:cubicBezTo>
                            <a:pt x="20" y="19"/>
                            <a:pt x="20" y="19"/>
                            <a:pt x="20" y="19"/>
                          </a:cubicBezTo>
                          <a:cubicBezTo>
                            <a:pt x="19" y="18"/>
                            <a:pt x="18" y="18"/>
                            <a:pt x="17" y="18"/>
                          </a:cubicBezTo>
                          <a:cubicBezTo>
                            <a:pt x="15" y="18"/>
                            <a:pt x="14" y="18"/>
                            <a:pt x="13" y="19"/>
                          </a:cubicBezTo>
                          <a:cubicBezTo>
                            <a:pt x="2" y="31"/>
                            <a:pt x="2" y="31"/>
                            <a:pt x="2" y="31"/>
                          </a:cubicBezTo>
                          <a:cubicBezTo>
                            <a:pt x="0" y="33"/>
                            <a:pt x="0" y="36"/>
                            <a:pt x="2" y="38"/>
                          </a:cubicBezTo>
                          <a:cubicBezTo>
                            <a:pt x="30" y="66"/>
                            <a:pt x="30" y="66"/>
                            <a:pt x="30" y="66"/>
                          </a:cubicBezTo>
                          <a:cubicBezTo>
                            <a:pt x="31" y="67"/>
                            <a:pt x="32" y="68"/>
                            <a:pt x="34" y="68"/>
                          </a:cubicBezTo>
                          <a:cubicBezTo>
                            <a:pt x="35" y="68"/>
                            <a:pt x="36" y="67"/>
                            <a:pt x="37" y="66"/>
                          </a:cubicBezTo>
                          <a:cubicBezTo>
                            <a:pt x="84" y="20"/>
                            <a:pt x="84" y="20"/>
                            <a:pt x="84" y="20"/>
                          </a:cubicBezTo>
                          <a:cubicBezTo>
                            <a:pt x="85" y="19"/>
                            <a:pt x="85" y="18"/>
                            <a:pt x="85" y="16"/>
                          </a:cubicBezTo>
                          <a:cubicBezTo>
                            <a:pt x="85" y="15"/>
                            <a:pt x="85" y="14"/>
                            <a:pt x="84" y="13"/>
                          </a:cubicBezTo>
                          <a:close/>
                          <a:moveTo>
                            <a:pt x="34" y="63"/>
                          </a:moveTo>
                          <a:cubicBezTo>
                            <a:pt x="5" y="34"/>
                            <a:pt x="5" y="34"/>
                            <a:pt x="5" y="34"/>
                          </a:cubicBezTo>
                          <a:cubicBezTo>
                            <a:pt x="17" y="23"/>
                            <a:pt x="17" y="23"/>
                            <a:pt x="17" y="23"/>
                          </a:cubicBezTo>
                          <a:cubicBezTo>
                            <a:pt x="34" y="40"/>
                            <a:pt x="34" y="40"/>
                            <a:pt x="34" y="40"/>
                          </a:cubicBezTo>
                          <a:cubicBezTo>
                            <a:pt x="69" y="5"/>
                            <a:pt x="69" y="5"/>
                            <a:pt x="69" y="5"/>
                          </a:cubicBezTo>
                          <a:cubicBezTo>
                            <a:pt x="80" y="16"/>
                            <a:pt x="80" y="16"/>
                            <a:pt x="80" y="16"/>
                          </a:cubicBezTo>
                          <a:lnTo>
                            <a:pt x="34" y="63"/>
                          </a:lnTo>
                          <a:close/>
                        </a:path>
                      </a:pathLst>
                    </a:custGeom>
                    <a:solidFill>
                      <a:schemeClr val="accent3"/>
                    </a:solidFill>
                    <a:ln w="9525" cap="flat" cmpd="sng">
                      <a:solidFill>
                        <a:srgbClr val="D50032"/>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300"/>
                        <a:buFont typeface="Calibri"/>
                        <a:buNone/>
                      </a:pPr>
                      <a:endParaRPr sz="1300" b="0" i="0" u="none" strike="noStrike" cap="none">
                        <a:solidFill>
                          <a:schemeClr val="dk1"/>
                        </a:solidFill>
                        <a:latin typeface="Twentieth Century"/>
                        <a:ea typeface="Twentieth Century"/>
                        <a:cs typeface="Twentieth Century"/>
                        <a:sym typeface="Twentieth Century"/>
                      </a:endParaRPr>
                    </a:p>
                  </p:txBody>
                </p:sp>
                <p:sp>
                  <p:nvSpPr>
                    <p:cNvPr id="365" name="Google Shape;365;p31"/>
                    <p:cNvSpPr/>
                    <p:nvPr/>
                  </p:nvSpPr>
                  <p:spPr>
                    <a:xfrm>
                      <a:off x="5848350" y="3238500"/>
                      <a:ext cx="466800" cy="466800"/>
                    </a:xfrm>
                    <a:prstGeom prst="ellipse">
                      <a:avLst/>
                    </a:prstGeom>
                    <a:noFill/>
                    <a:ln w="19050" cap="flat" cmpd="sng">
                      <a:solidFill>
                        <a:srgbClr val="D50032"/>
                      </a:solidFill>
                      <a:prstDash val="solid"/>
                      <a:round/>
                      <a:headEnd type="none" w="sm" len="sm"/>
                      <a:tailEnd type="none" w="sm" len="sm"/>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chemeClr val="dk1"/>
                        </a:buClr>
                        <a:buSzPts val="1300"/>
                        <a:buFont typeface="Calibri"/>
                        <a:buNone/>
                      </a:pPr>
                      <a:endParaRPr sz="1300" b="0" i="0" u="none" strike="noStrike" cap="none">
                        <a:solidFill>
                          <a:schemeClr val="lt1"/>
                        </a:solidFill>
                        <a:latin typeface="Twentieth Century"/>
                        <a:ea typeface="Twentieth Century"/>
                        <a:cs typeface="Twentieth Century"/>
                        <a:sym typeface="Twentieth Century"/>
                      </a:endParaRPr>
                    </a:p>
                  </p:txBody>
                </p:sp>
              </p:grpSp>
            </p:grpSp>
          </p:grpSp>
        </p:grpSp>
      </p:grpSp>
      <p:sp>
        <p:nvSpPr>
          <p:cNvPr id="308" name="Google Shape;308;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70"/>
        <p:cNvGrpSpPr/>
        <p:nvPr/>
      </p:nvGrpSpPr>
      <p:grpSpPr>
        <a:xfrm>
          <a:off x="0" y="0"/>
          <a:ext cx="0" cy="0"/>
          <a:chOff x="0" y="0"/>
          <a:chExt cx="0" cy="0"/>
        </a:xfrm>
      </p:grpSpPr>
      <p:sp>
        <p:nvSpPr>
          <p:cNvPr id="371" name="Google Shape;371;p32"/>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sz="4800"/>
              <a:t>Timeline: What to Expect When</a:t>
            </a:r>
            <a:endParaRPr sz="48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76"/>
        <p:cNvGrpSpPr/>
        <p:nvPr/>
      </p:nvGrpSpPr>
      <p:grpSpPr>
        <a:xfrm>
          <a:off x="0" y="0"/>
          <a:ext cx="0" cy="0"/>
          <a:chOff x="0" y="0"/>
          <a:chExt cx="0" cy="0"/>
        </a:xfrm>
      </p:grpSpPr>
      <p:sp>
        <p:nvSpPr>
          <p:cNvPr id="377" name="Google Shape;377;p33"/>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Key Activities for the VDOE in 22-23</a:t>
            </a:r>
            <a:endParaRPr/>
          </a:p>
        </p:txBody>
      </p:sp>
      <p:sp>
        <p:nvSpPr>
          <p:cNvPr id="378" name="Google Shape;378;p3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18</a:t>
            </a:fld>
            <a:endParaRPr/>
          </a:p>
        </p:txBody>
      </p:sp>
      <p:sp>
        <p:nvSpPr>
          <p:cNvPr id="379" name="Google Shape;379;p33"/>
          <p:cNvSpPr txBox="1"/>
          <p:nvPr/>
        </p:nvSpPr>
        <p:spPr>
          <a:xfrm>
            <a:off x="598167" y="1568632"/>
            <a:ext cx="11360800" cy="4462053"/>
          </a:xfrm>
          <a:prstGeom prst="rect">
            <a:avLst/>
          </a:prstGeom>
          <a:noFill/>
          <a:ln>
            <a:noFill/>
          </a:ln>
        </p:spPr>
        <p:txBody>
          <a:bodyPr spcFirstLastPara="1" wrap="square" lIns="121900" tIns="121900" rIns="121900" bIns="121900" anchor="t" anchorCtr="0">
            <a:noAutofit/>
          </a:bodyPr>
          <a:lstStyle/>
          <a:p>
            <a:pPr marL="0" marR="0" lvl="0" indent="0" algn="l" rtl="0">
              <a:lnSpc>
                <a:spcPct val="100000"/>
              </a:lnSpc>
              <a:spcBef>
                <a:spcPts val="0"/>
              </a:spcBef>
              <a:spcAft>
                <a:spcPts val="0"/>
              </a:spcAft>
              <a:buClr>
                <a:schemeClr val="accent1"/>
              </a:buClr>
              <a:buSzPts val="2500"/>
              <a:buFont typeface="Arial"/>
              <a:buNone/>
            </a:pPr>
            <a:r>
              <a:rPr lang="en-US" sz="2500" b="0" i="0" u="none" strike="noStrike" cap="none">
                <a:solidFill>
                  <a:schemeClr val="dk1"/>
                </a:solidFill>
                <a:latin typeface="Georgia"/>
                <a:ea typeface="Georgia"/>
                <a:cs typeface="Georgia"/>
                <a:sym typeface="Georgia"/>
              </a:rPr>
              <a:t>In 2022-2023, the VDOE will support divisions to prepare for VLA implementation by: </a:t>
            </a:r>
            <a:endParaRPr sz="1400" b="0" i="0" u="none" strike="noStrike" cap="none">
              <a:solidFill>
                <a:srgbClr val="000000"/>
              </a:solidFill>
              <a:latin typeface="Arial"/>
              <a:ea typeface="Arial"/>
              <a:cs typeface="Arial"/>
              <a:sym typeface="Arial"/>
            </a:endParaRPr>
          </a:p>
          <a:p>
            <a:pPr marL="457200" marR="0" lvl="0" indent="-342900" algn="l" rtl="0">
              <a:lnSpc>
                <a:spcPct val="100000"/>
              </a:lnSpc>
              <a:spcBef>
                <a:spcPts val="600"/>
              </a:spcBef>
              <a:spcAft>
                <a:spcPts val="0"/>
              </a:spcAft>
              <a:buClr>
                <a:schemeClr val="dk1"/>
              </a:buClr>
              <a:buSzPts val="1800"/>
              <a:buFont typeface="Arial"/>
              <a:buChar char="●"/>
            </a:pPr>
            <a:r>
              <a:rPr lang="en-US" sz="2500" b="0" i="0" u="none" strike="noStrike" cap="none">
                <a:solidFill>
                  <a:schemeClr val="dk1"/>
                </a:solidFill>
                <a:latin typeface="Georgia"/>
                <a:ea typeface="Georgia"/>
                <a:cs typeface="Georgia"/>
                <a:sym typeface="Georgia"/>
              </a:rPr>
              <a:t>Building and running a rigorous, multi-phase process that engages Virginia experts/educators to identify best-in-class K-3 core curriculum, supplemental and intervention materials and professional development providers. </a:t>
            </a:r>
            <a:endParaRPr sz="2500" b="0" i="0" u="none" strike="noStrike" cap="none">
              <a:solidFill>
                <a:schemeClr val="dk1"/>
              </a:solidFill>
              <a:latin typeface="Georgia"/>
              <a:ea typeface="Georgia"/>
              <a:cs typeface="Georgia"/>
              <a:sym typeface="Georgia"/>
            </a:endParaRPr>
          </a:p>
          <a:p>
            <a:pPr marL="457200" marR="0" lvl="0" indent="-342900" algn="l" rtl="0">
              <a:lnSpc>
                <a:spcPct val="100000"/>
              </a:lnSpc>
              <a:spcBef>
                <a:spcPts val="600"/>
              </a:spcBef>
              <a:spcAft>
                <a:spcPts val="0"/>
              </a:spcAft>
              <a:buClr>
                <a:schemeClr val="dk1"/>
              </a:buClr>
              <a:buSzPts val="1800"/>
              <a:buFont typeface="Arial"/>
              <a:buChar char="●"/>
            </a:pPr>
            <a:r>
              <a:rPr lang="en-US" sz="2500" b="0" i="0" u="none" strike="noStrike" cap="none">
                <a:solidFill>
                  <a:schemeClr val="dk1"/>
                </a:solidFill>
                <a:latin typeface="Georgia"/>
                <a:ea typeface="Georgia"/>
                <a:cs typeface="Georgia"/>
                <a:sym typeface="Georgia"/>
              </a:rPr>
              <a:t>Developing guidelines and tools for supporting students who have not yet met reading benchmarks using a student-specific reading plan. </a:t>
            </a:r>
            <a:endParaRPr sz="1400" b="0" i="0" u="none" strike="noStrike" cap="none">
              <a:solidFill>
                <a:srgbClr val="000000"/>
              </a:solidFill>
              <a:latin typeface="Arial"/>
              <a:ea typeface="Arial"/>
              <a:cs typeface="Arial"/>
              <a:sym typeface="Arial"/>
            </a:endParaRPr>
          </a:p>
          <a:p>
            <a:pPr marL="457200" marR="0" lvl="0" indent="-342900" algn="l" rtl="0">
              <a:lnSpc>
                <a:spcPct val="100000"/>
              </a:lnSpc>
              <a:spcBef>
                <a:spcPts val="600"/>
              </a:spcBef>
              <a:spcAft>
                <a:spcPts val="0"/>
              </a:spcAft>
              <a:buClr>
                <a:schemeClr val="dk1"/>
              </a:buClr>
              <a:buSzPts val="1800"/>
              <a:buFont typeface="Arial"/>
              <a:buChar char="●"/>
            </a:pPr>
            <a:r>
              <a:rPr lang="en-US" sz="2500" b="0" i="0" u="none" strike="noStrike" cap="none">
                <a:solidFill>
                  <a:schemeClr val="dk1"/>
                </a:solidFill>
                <a:latin typeface="Georgia"/>
                <a:ea typeface="Georgia"/>
                <a:cs typeface="Georgia"/>
                <a:sym typeface="Georgia"/>
              </a:rPr>
              <a:t>Providing statewide training for reading specialists, beginning in Summer 2023.</a:t>
            </a:r>
            <a:endParaRPr sz="1400" b="0" i="0" u="none" strike="noStrike" cap="none">
              <a:solidFill>
                <a:srgbClr val="000000"/>
              </a:solidFill>
              <a:latin typeface="Arial"/>
              <a:ea typeface="Arial"/>
              <a:cs typeface="Arial"/>
              <a:sym typeface="Arial"/>
            </a:endParaRPr>
          </a:p>
          <a:p>
            <a:pPr marL="457200" marR="0" lvl="0" indent="-342900" algn="l" rtl="0">
              <a:lnSpc>
                <a:spcPct val="100000"/>
              </a:lnSpc>
              <a:spcBef>
                <a:spcPts val="600"/>
              </a:spcBef>
              <a:spcAft>
                <a:spcPts val="0"/>
              </a:spcAft>
              <a:buClr>
                <a:schemeClr val="dk1"/>
              </a:buClr>
              <a:buSzPts val="1800"/>
              <a:buFont typeface="Arial"/>
              <a:buChar char="●"/>
            </a:pPr>
            <a:r>
              <a:rPr lang="en-US" sz="2500" b="0" i="0" u="none" strike="noStrike" cap="none">
                <a:solidFill>
                  <a:schemeClr val="dk1"/>
                </a:solidFill>
                <a:latin typeface="Georgia"/>
                <a:ea typeface="Georgia"/>
                <a:cs typeface="Georgia"/>
                <a:sym typeface="Georgia"/>
              </a:rPr>
              <a:t>Developing guidance and tools for divisions to build literacy plans. </a:t>
            </a:r>
            <a:endParaRPr sz="1400" b="0" i="0" u="none" strike="noStrike" cap="none">
              <a:solidFill>
                <a:srgbClr val="000000"/>
              </a:solidFill>
              <a:latin typeface="Arial"/>
              <a:ea typeface="Arial"/>
              <a:cs typeface="Arial"/>
              <a:sym typeface="Arial"/>
            </a:endParaRPr>
          </a:p>
          <a:p>
            <a:pPr marL="228600" marR="0" lvl="0" indent="-107950" algn="l" rtl="0">
              <a:lnSpc>
                <a:spcPct val="100000"/>
              </a:lnSpc>
              <a:spcBef>
                <a:spcPts val="600"/>
              </a:spcBef>
              <a:spcAft>
                <a:spcPts val="0"/>
              </a:spcAft>
              <a:buClr>
                <a:schemeClr val="dk1"/>
              </a:buClr>
              <a:buSzPts val="1900"/>
              <a:buFont typeface="Arial"/>
              <a:buNone/>
            </a:pPr>
            <a:endParaRPr sz="2500" b="0" i="0" u="none" strike="noStrike" cap="none">
              <a:solidFill>
                <a:schemeClr val="dk1"/>
              </a:solidFill>
              <a:latin typeface="Georgia"/>
              <a:ea typeface="Georgia"/>
              <a:cs typeface="Georgia"/>
              <a:sym typeface="Georgia"/>
            </a:endParaRPr>
          </a:p>
          <a:p>
            <a:pPr marL="0" marR="0" lvl="0" indent="0" algn="l" rtl="0">
              <a:lnSpc>
                <a:spcPct val="100000"/>
              </a:lnSpc>
              <a:spcBef>
                <a:spcPts val="600"/>
              </a:spcBef>
              <a:spcAft>
                <a:spcPts val="0"/>
              </a:spcAft>
              <a:buClr>
                <a:schemeClr val="accent1"/>
              </a:buClr>
              <a:buSzPts val="2500"/>
              <a:buFont typeface="Arial"/>
              <a:buNone/>
            </a:pPr>
            <a:endParaRPr sz="2500" b="0" i="0" u="none" strike="noStrike" cap="none">
              <a:solidFill>
                <a:schemeClr val="dk1"/>
              </a:solidFill>
              <a:latin typeface="Georgia"/>
              <a:ea typeface="Georgia"/>
              <a:cs typeface="Georgia"/>
              <a:sym typeface="Georgia"/>
            </a:endParaRPr>
          </a:p>
          <a:p>
            <a:pPr marL="0" marR="0" lvl="0" indent="0" algn="l" rtl="0">
              <a:lnSpc>
                <a:spcPct val="100000"/>
              </a:lnSpc>
              <a:spcBef>
                <a:spcPts val="600"/>
              </a:spcBef>
              <a:spcAft>
                <a:spcPts val="0"/>
              </a:spcAft>
              <a:buClr>
                <a:schemeClr val="accent1"/>
              </a:buClr>
              <a:buSzPts val="2500"/>
              <a:buFont typeface="Arial"/>
              <a:buNone/>
            </a:pPr>
            <a:endParaRPr sz="2500" b="0" i="0" u="none" strike="noStrike" cap="none">
              <a:solidFill>
                <a:schemeClr val="dk1"/>
              </a:solidFill>
              <a:latin typeface="Calibri"/>
              <a:ea typeface="Calibri"/>
              <a:cs typeface="Calibri"/>
              <a:sym typeface="Calibri"/>
            </a:endParaRPr>
          </a:p>
          <a:p>
            <a:pPr marL="0" marR="0" lvl="0" indent="0" algn="l" rtl="0">
              <a:lnSpc>
                <a:spcPct val="100000"/>
              </a:lnSpc>
              <a:spcBef>
                <a:spcPts val="600"/>
              </a:spcBef>
              <a:spcAft>
                <a:spcPts val="2133"/>
              </a:spcAft>
              <a:buClr>
                <a:schemeClr val="accent1"/>
              </a:buClr>
              <a:buSzPts val="2500"/>
              <a:buFont typeface="Arial"/>
              <a:buNone/>
            </a:pPr>
            <a:endParaRPr sz="2500" b="0" i="0" u="none" strike="noStrike" cap="none">
              <a:solidFill>
                <a:srgbClr val="1D7E74"/>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83"/>
        <p:cNvGrpSpPr/>
        <p:nvPr/>
      </p:nvGrpSpPr>
      <p:grpSpPr>
        <a:xfrm>
          <a:off x="0" y="0"/>
          <a:ext cx="0" cy="0"/>
          <a:chOff x="0" y="0"/>
          <a:chExt cx="0" cy="0"/>
        </a:xfrm>
      </p:grpSpPr>
      <p:sp>
        <p:nvSpPr>
          <p:cNvPr id="384" name="Google Shape;384;p35"/>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Key Activities for Divisions in 22-23</a:t>
            </a:r>
            <a:endParaRPr/>
          </a:p>
        </p:txBody>
      </p:sp>
      <p:sp>
        <p:nvSpPr>
          <p:cNvPr id="385" name="Google Shape;385;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19</a:t>
            </a:fld>
            <a:endParaRPr/>
          </a:p>
        </p:txBody>
      </p:sp>
      <p:sp>
        <p:nvSpPr>
          <p:cNvPr id="386" name="Google Shape;386;p35"/>
          <p:cNvSpPr txBox="1"/>
          <p:nvPr/>
        </p:nvSpPr>
        <p:spPr>
          <a:xfrm>
            <a:off x="569592" y="1568633"/>
            <a:ext cx="11360800" cy="989200"/>
          </a:xfrm>
          <a:prstGeom prst="rect">
            <a:avLst/>
          </a:prstGeom>
          <a:noFill/>
          <a:ln>
            <a:noFill/>
          </a:ln>
        </p:spPr>
        <p:txBody>
          <a:bodyPr spcFirstLastPara="1" wrap="square" lIns="121900" tIns="121900" rIns="121900" bIns="121900" anchor="t" anchorCtr="0">
            <a:noAutofit/>
          </a:bodyPr>
          <a:lstStyle/>
          <a:p>
            <a:pPr marL="0" marR="0" lvl="0" indent="0" algn="l" rtl="0">
              <a:lnSpc>
                <a:spcPct val="100000"/>
              </a:lnSpc>
              <a:spcBef>
                <a:spcPts val="0"/>
              </a:spcBef>
              <a:spcAft>
                <a:spcPts val="0"/>
              </a:spcAft>
              <a:buClr>
                <a:schemeClr val="accent1"/>
              </a:buClr>
              <a:buSzPts val="2500"/>
              <a:buFont typeface="Arial"/>
              <a:buNone/>
            </a:pPr>
            <a:r>
              <a:rPr lang="en-US" sz="2500" b="0" i="0" u="none" strike="noStrike" cap="none">
                <a:solidFill>
                  <a:schemeClr val="dk1"/>
                </a:solidFill>
                <a:latin typeface="Georgia"/>
                <a:ea typeface="Georgia"/>
                <a:cs typeface="Georgia"/>
                <a:sym typeface="Georgia"/>
              </a:rPr>
              <a:t>In 2022-2023, school divisions can prepare by: </a:t>
            </a:r>
            <a:endParaRPr sz="1400" b="0" i="0" u="none" strike="noStrike" cap="none">
              <a:solidFill>
                <a:srgbClr val="000000"/>
              </a:solidFill>
              <a:latin typeface="Arial"/>
              <a:ea typeface="Arial"/>
              <a:cs typeface="Arial"/>
              <a:sym typeface="Arial"/>
            </a:endParaRPr>
          </a:p>
          <a:p>
            <a:pPr marL="457200" marR="0" lvl="0" indent="-342900" algn="l" rtl="0">
              <a:lnSpc>
                <a:spcPct val="100000"/>
              </a:lnSpc>
              <a:spcBef>
                <a:spcPts val="600"/>
              </a:spcBef>
              <a:spcAft>
                <a:spcPts val="0"/>
              </a:spcAft>
              <a:buClr>
                <a:schemeClr val="dk1"/>
              </a:buClr>
              <a:buSzPts val="1800"/>
              <a:buFont typeface="Arial"/>
              <a:buChar char="●"/>
            </a:pPr>
            <a:r>
              <a:rPr lang="en-US" sz="2500" b="0" i="0" u="none" strike="noStrike" cap="none">
                <a:solidFill>
                  <a:schemeClr val="dk1"/>
                </a:solidFill>
                <a:latin typeface="Georgia"/>
                <a:ea typeface="Georgia"/>
                <a:cs typeface="Georgia"/>
                <a:sym typeface="Georgia"/>
              </a:rPr>
              <a:t>Building awareness of the VLA and why evidence-based literacy instruction matters for students, focusing on principals, reading specialists and K-3 educators. </a:t>
            </a:r>
            <a:endParaRPr sz="1400" b="0" i="0" u="none" strike="noStrike" cap="none">
              <a:solidFill>
                <a:srgbClr val="000000"/>
              </a:solidFill>
              <a:latin typeface="Arial"/>
              <a:ea typeface="Arial"/>
              <a:cs typeface="Arial"/>
              <a:sym typeface="Arial"/>
            </a:endParaRPr>
          </a:p>
          <a:p>
            <a:pPr marL="457200" marR="0" lvl="0" indent="-342900" algn="l" rtl="0">
              <a:lnSpc>
                <a:spcPct val="100000"/>
              </a:lnSpc>
              <a:spcBef>
                <a:spcPts val="600"/>
              </a:spcBef>
              <a:spcAft>
                <a:spcPts val="0"/>
              </a:spcAft>
              <a:buClr>
                <a:schemeClr val="dk1"/>
              </a:buClr>
              <a:buSzPts val="1800"/>
              <a:buFont typeface="Arial"/>
              <a:buChar char="●"/>
            </a:pPr>
            <a:r>
              <a:rPr lang="en-US" sz="2500" b="0" i="0" u="none" strike="noStrike" cap="none">
                <a:solidFill>
                  <a:schemeClr val="dk1"/>
                </a:solidFill>
                <a:latin typeface="Georgia"/>
                <a:ea typeface="Georgia"/>
                <a:cs typeface="Georgia"/>
                <a:sym typeface="Georgia"/>
              </a:rPr>
              <a:t>Submitting curricula or ensuring curriculum vendors submit their materials for review. </a:t>
            </a:r>
            <a:endParaRPr sz="2500" b="0" i="0" u="none" strike="noStrike" cap="none">
              <a:solidFill>
                <a:schemeClr val="dk1"/>
              </a:solidFill>
              <a:latin typeface="Georgia"/>
              <a:ea typeface="Georgia"/>
              <a:cs typeface="Georgia"/>
              <a:sym typeface="Georgia"/>
            </a:endParaRPr>
          </a:p>
          <a:p>
            <a:pPr marL="457200" marR="0" lvl="0" indent="-342900" algn="l" rtl="0">
              <a:lnSpc>
                <a:spcPct val="100000"/>
              </a:lnSpc>
              <a:spcBef>
                <a:spcPts val="600"/>
              </a:spcBef>
              <a:spcAft>
                <a:spcPts val="0"/>
              </a:spcAft>
              <a:buClr>
                <a:schemeClr val="dk1"/>
              </a:buClr>
              <a:buSzPts val="1800"/>
              <a:buFont typeface="Arial"/>
              <a:buChar char="●"/>
            </a:pPr>
            <a:r>
              <a:rPr lang="en-US" sz="2500" b="0" i="0" u="none" strike="noStrike" cap="none">
                <a:solidFill>
                  <a:schemeClr val="dk1"/>
                </a:solidFill>
                <a:latin typeface="Georgia"/>
                <a:ea typeface="Georgia"/>
                <a:cs typeface="Georgia"/>
                <a:sym typeface="Georgia"/>
              </a:rPr>
              <a:t>Evaluating which students are not yet meeting reading benchmarks and introduce the concept of using student specific reading plans.  </a:t>
            </a:r>
            <a:endParaRPr sz="2500" b="0" i="0" u="none" strike="noStrike" cap="none">
              <a:solidFill>
                <a:schemeClr val="dk1"/>
              </a:solidFill>
              <a:latin typeface="Georgia"/>
              <a:ea typeface="Georgia"/>
              <a:cs typeface="Georgia"/>
              <a:sym typeface="Georgia"/>
            </a:endParaRPr>
          </a:p>
          <a:p>
            <a:pPr marL="457200" marR="0" lvl="0" indent="-342900" algn="l" rtl="0">
              <a:lnSpc>
                <a:spcPct val="100000"/>
              </a:lnSpc>
              <a:spcBef>
                <a:spcPts val="600"/>
              </a:spcBef>
              <a:spcAft>
                <a:spcPts val="0"/>
              </a:spcAft>
              <a:buClr>
                <a:schemeClr val="dk1"/>
              </a:buClr>
              <a:buSzPts val="1800"/>
              <a:buFont typeface="Arial"/>
              <a:buChar char="●"/>
            </a:pPr>
            <a:r>
              <a:rPr lang="en-US" sz="2500" b="0" i="0" u="none" strike="noStrike" cap="none">
                <a:solidFill>
                  <a:schemeClr val="dk1"/>
                </a:solidFill>
                <a:latin typeface="Georgia"/>
                <a:ea typeface="Georgia"/>
                <a:cs typeface="Georgia"/>
                <a:sym typeface="Georgia"/>
              </a:rPr>
              <a:t>Calculating reading specialist ratios and adding staff if needed.</a:t>
            </a:r>
            <a:endParaRPr sz="1400" b="0" i="0" u="none" strike="noStrike" cap="none">
              <a:solidFill>
                <a:srgbClr val="000000"/>
              </a:solidFill>
              <a:latin typeface="Arial"/>
              <a:ea typeface="Arial"/>
              <a:cs typeface="Arial"/>
              <a:sym typeface="Arial"/>
            </a:endParaRPr>
          </a:p>
          <a:p>
            <a:pPr marL="457200" marR="0" lvl="0" indent="-342900" algn="l" rtl="0">
              <a:lnSpc>
                <a:spcPct val="100000"/>
              </a:lnSpc>
              <a:spcBef>
                <a:spcPts val="600"/>
              </a:spcBef>
              <a:spcAft>
                <a:spcPts val="0"/>
              </a:spcAft>
              <a:buClr>
                <a:schemeClr val="dk1"/>
              </a:buClr>
              <a:buSzPts val="1800"/>
              <a:buFont typeface="Arial"/>
              <a:buChar char="●"/>
            </a:pPr>
            <a:r>
              <a:rPr lang="en-US" sz="2500" b="0" i="0" u="none" strike="noStrike" cap="none">
                <a:solidFill>
                  <a:schemeClr val="dk1"/>
                </a:solidFill>
                <a:latin typeface="Georgia"/>
                <a:ea typeface="Georgia"/>
                <a:cs typeface="Georgia"/>
                <a:sym typeface="Georgia"/>
              </a:rPr>
              <a:t>Ensuring that reading specialists can participate in statewide training beginning in Summer 2023.</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600"/>
              </a:spcBef>
              <a:spcAft>
                <a:spcPts val="0"/>
              </a:spcAft>
              <a:buClr>
                <a:schemeClr val="accent1"/>
              </a:buClr>
              <a:buSzPts val="2500"/>
              <a:buFont typeface="Arial"/>
              <a:buNone/>
            </a:pPr>
            <a:endParaRPr sz="2500" b="0" i="0" u="none" strike="noStrike" cap="none">
              <a:solidFill>
                <a:schemeClr val="dk1"/>
              </a:solidFill>
              <a:latin typeface="Georgia"/>
              <a:ea typeface="Georgia"/>
              <a:cs typeface="Georgia"/>
              <a:sym typeface="Georgia"/>
            </a:endParaRPr>
          </a:p>
          <a:p>
            <a:pPr marL="0" marR="0" lvl="0" indent="0" algn="l" rtl="0">
              <a:lnSpc>
                <a:spcPct val="100000"/>
              </a:lnSpc>
              <a:spcBef>
                <a:spcPts val="600"/>
              </a:spcBef>
              <a:spcAft>
                <a:spcPts val="0"/>
              </a:spcAft>
              <a:buClr>
                <a:schemeClr val="accent1"/>
              </a:buClr>
              <a:buSzPts val="2500"/>
              <a:buFont typeface="Arial"/>
              <a:buNone/>
            </a:pPr>
            <a:endParaRPr sz="2500" b="0" i="0" u="none" strike="noStrike" cap="none">
              <a:solidFill>
                <a:schemeClr val="dk1"/>
              </a:solidFill>
              <a:latin typeface="Calibri"/>
              <a:ea typeface="Calibri"/>
              <a:cs typeface="Calibri"/>
              <a:sym typeface="Calibri"/>
            </a:endParaRPr>
          </a:p>
          <a:p>
            <a:pPr marL="0" marR="0" lvl="0" indent="0" algn="l" rtl="0">
              <a:lnSpc>
                <a:spcPct val="100000"/>
              </a:lnSpc>
              <a:spcBef>
                <a:spcPts val="600"/>
              </a:spcBef>
              <a:spcAft>
                <a:spcPts val="2133"/>
              </a:spcAft>
              <a:buClr>
                <a:schemeClr val="accent1"/>
              </a:buClr>
              <a:buSzPts val="2500"/>
              <a:buFont typeface="Arial"/>
              <a:buNone/>
            </a:pPr>
            <a:endParaRPr sz="2500" b="0" i="0" u="none" strike="noStrike" cap="none">
              <a:solidFill>
                <a:srgbClr val="1D7E74"/>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Objectives</a:t>
            </a:r>
            <a:endParaRPr/>
          </a:p>
        </p:txBody>
      </p:sp>
      <p:sp>
        <p:nvSpPr>
          <p:cNvPr id="157" name="Google Shape;157;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2</a:t>
            </a:fld>
            <a:endParaRPr/>
          </a:p>
        </p:txBody>
      </p:sp>
      <p:sp>
        <p:nvSpPr>
          <p:cNvPr id="158" name="Google Shape;158;p2"/>
          <p:cNvSpPr txBox="1">
            <a:spLocks noGrp="1"/>
          </p:cNvSpPr>
          <p:nvPr>
            <p:ph type="body" idx="1"/>
          </p:nvPr>
        </p:nvSpPr>
        <p:spPr>
          <a:xfrm>
            <a:off x="729350" y="1481150"/>
            <a:ext cx="11161500" cy="4718100"/>
          </a:xfrm>
          <a:prstGeom prst="rect">
            <a:avLst/>
          </a:prstGeom>
          <a:noFill/>
          <a:ln>
            <a:noFill/>
          </a:ln>
        </p:spPr>
        <p:txBody>
          <a:bodyPr spcFirstLastPara="1" wrap="square" lIns="91425" tIns="45700" rIns="91425" bIns="45700" anchor="t" anchorCtr="0">
            <a:noAutofit/>
          </a:bodyPr>
          <a:lstStyle/>
          <a:p>
            <a:pPr marL="457200" lvl="0" indent="-406400" algn="l" rtl="0">
              <a:lnSpc>
                <a:spcPct val="150000"/>
              </a:lnSpc>
              <a:spcBef>
                <a:spcPts val="1200"/>
              </a:spcBef>
              <a:spcAft>
                <a:spcPts val="0"/>
              </a:spcAft>
              <a:buClr>
                <a:schemeClr val="dk1"/>
              </a:buClr>
              <a:buSzPts val="2800"/>
              <a:buFont typeface="Georgia"/>
              <a:buChar char="•"/>
            </a:pPr>
            <a:r>
              <a:rPr lang="en-US">
                <a:solidFill>
                  <a:schemeClr val="dk1"/>
                </a:solidFill>
                <a:latin typeface="Georgia"/>
                <a:ea typeface="Georgia"/>
                <a:cs typeface="Georgia"/>
                <a:sym typeface="Georgia"/>
              </a:rPr>
              <a:t>Get to know each other and connect on shared purpose</a:t>
            </a:r>
            <a:endParaRPr>
              <a:solidFill>
                <a:schemeClr val="dk1"/>
              </a:solidFill>
              <a:latin typeface="Georgia"/>
              <a:ea typeface="Georgia"/>
              <a:cs typeface="Georgia"/>
              <a:sym typeface="Georgia"/>
            </a:endParaRPr>
          </a:p>
          <a:p>
            <a:pPr marL="457200" lvl="0" indent="-406400" algn="l" rtl="0">
              <a:lnSpc>
                <a:spcPct val="150000"/>
              </a:lnSpc>
              <a:spcBef>
                <a:spcPts val="0"/>
              </a:spcBef>
              <a:spcAft>
                <a:spcPts val="0"/>
              </a:spcAft>
              <a:buClr>
                <a:schemeClr val="dk1"/>
              </a:buClr>
              <a:buSzPts val="2800"/>
              <a:buFont typeface="Georgia"/>
              <a:buChar char="•"/>
            </a:pPr>
            <a:r>
              <a:rPr lang="en-US">
                <a:solidFill>
                  <a:schemeClr val="dk1"/>
                </a:solidFill>
                <a:latin typeface="Georgia"/>
                <a:ea typeface="Georgia"/>
                <a:cs typeface="Georgia"/>
                <a:sym typeface="Georgia"/>
              </a:rPr>
              <a:t>Build common understanding of the Virginia Literacy Act</a:t>
            </a:r>
            <a:endParaRPr>
              <a:solidFill>
                <a:schemeClr val="dk1"/>
              </a:solidFill>
              <a:latin typeface="Georgia"/>
              <a:ea typeface="Georgia"/>
              <a:cs typeface="Georgia"/>
              <a:sym typeface="Georgia"/>
            </a:endParaRPr>
          </a:p>
          <a:p>
            <a:pPr marL="457200" lvl="0" indent="-406400" algn="l" rtl="0">
              <a:lnSpc>
                <a:spcPct val="150000"/>
              </a:lnSpc>
              <a:spcBef>
                <a:spcPts val="0"/>
              </a:spcBef>
              <a:spcAft>
                <a:spcPts val="0"/>
              </a:spcAft>
              <a:buClr>
                <a:schemeClr val="dk1"/>
              </a:buClr>
              <a:buSzPts val="2800"/>
              <a:buFont typeface="Georgia"/>
              <a:buChar char="•"/>
            </a:pPr>
            <a:r>
              <a:rPr lang="en-US">
                <a:solidFill>
                  <a:schemeClr val="dk1"/>
                </a:solidFill>
                <a:latin typeface="Georgia"/>
                <a:ea typeface="Georgia"/>
                <a:cs typeface="Georgia"/>
                <a:sym typeface="Georgia"/>
              </a:rPr>
              <a:t>Provide feedback on translating literacy research to practice in Virginia</a:t>
            </a:r>
            <a:endParaRPr>
              <a:solidFill>
                <a:schemeClr val="dk1"/>
              </a:solidFill>
              <a:latin typeface="Georgia"/>
              <a:ea typeface="Georgia"/>
              <a:cs typeface="Georgia"/>
              <a:sym typeface="Georgia"/>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90"/>
        <p:cNvGrpSpPr/>
        <p:nvPr/>
      </p:nvGrpSpPr>
      <p:grpSpPr>
        <a:xfrm>
          <a:off x="0" y="0"/>
          <a:ext cx="0" cy="0"/>
          <a:chOff x="0" y="0"/>
          <a:chExt cx="0" cy="0"/>
        </a:xfrm>
      </p:grpSpPr>
      <p:sp>
        <p:nvSpPr>
          <p:cNvPr id="391" name="Google Shape;391;p36"/>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High Level Timeline for 2023-2024</a:t>
            </a:r>
            <a:endParaRPr/>
          </a:p>
        </p:txBody>
      </p:sp>
      <p:sp>
        <p:nvSpPr>
          <p:cNvPr id="392" name="Google Shape;392;p3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20</a:t>
            </a:fld>
            <a:endParaRPr/>
          </a:p>
        </p:txBody>
      </p:sp>
      <p:sp>
        <p:nvSpPr>
          <p:cNvPr id="393" name="Google Shape;393;p36"/>
          <p:cNvSpPr txBox="1">
            <a:spLocks noGrp="1"/>
          </p:cNvSpPr>
          <p:nvPr>
            <p:ph type="body" idx="1"/>
          </p:nvPr>
        </p:nvSpPr>
        <p:spPr>
          <a:xfrm>
            <a:off x="424543" y="1458930"/>
            <a:ext cx="11321143" cy="4718033"/>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2500"/>
              <a:buNone/>
            </a:pPr>
            <a:r>
              <a:rPr lang="en-US" sz="2500">
                <a:solidFill>
                  <a:schemeClr val="dk1"/>
                </a:solidFill>
                <a:latin typeface="Georgia"/>
                <a:ea typeface="Georgia"/>
                <a:cs typeface="Georgia"/>
                <a:sym typeface="Georgia"/>
              </a:rPr>
              <a:t>In 2023-2024, the VDOE and divisions will take additional steps to prepare for full implementation of the VLA by 2024-2025.  </a:t>
            </a:r>
            <a:endParaRPr sz="2500">
              <a:solidFill>
                <a:schemeClr val="dk1"/>
              </a:solidFill>
              <a:latin typeface="Georgia"/>
              <a:ea typeface="Georgia"/>
              <a:cs typeface="Georgia"/>
              <a:sym typeface="Georgia"/>
            </a:endParaRPr>
          </a:p>
          <a:p>
            <a:pPr marL="347663" lvl="0" indent="-347663" algn="l" rtl="0">
              <a:lnSpc>
                <a:spcPct val="100000"/>
              </a:lnSpc>
              <a:spcBef>
                <a:spcPts val="600"/>
              </a:spcBef>
              <a:spcAft>
                <a:spcPts val="0"/>
              </a:spcAft>
              <a:buSzPts val="2500"/>
              <a:buChar char="•"/>
            </a:pPr>
            <a:r>
              <a:rPr lang="en-US" sz="2500">
                <a:solidFill>
                  <a:schemeClr val="dk1"/>
                </a:solidFill>
                <a:latin typeface="Georgia"/>
                <a:ea typeface="Georgia"/>
                <a:cs typeface="Georgia"/>
                <a:sym typeface="Georgia"/>
              </a:rPr>
              <a:t>There will be additional rounds to identify best-in-class literacy instructional materials focused on supplemental and intervention materials. </a:t>
            </a:r>
            <a:endParaRPr sz="2500">
              <a:solidFill>
                <a:schemeClr val="dk1"/>
              </a:solidFill>
              <a:latin typeface="Georgia"/>
              <a:ea typeface="Georgia"/>
              <a:cs typeface="Georgia"/>
              <a:sym typeface="Georgia"/>
            </a:endParaRPr>
          </a:p>
          <a:p>
            <a:pPr marL="347663" lvl="0" indent="-347663" algn="l" rtl="0">
              <a:lnSpc>
                <a:spcPct val="100000"/>
              </a:lnSpc>
              <a:spcBef>
                <a:spcPts val="600"/>
              </a:spcBef>
              <a:spcAft>
                <a:spcPts val="0"/>
              </a:spcAft>
              <a:buSzPts val="2500"/>
              <a:buChar char="•"/>
            </a:pPr>
            <a:r>
              <a:rPr lang="en-US" sz="2500">
                <a:solidFill>
                  <a:schemeClr val="dk1"/>
                </a:solidFill>
                <a:latin typeface="Georgia"/>
                <a:ea typeface="Georgia"/>
                <a:cs typeface="Georgia"/>
                <a:sym typeface="Georgia"/>
              </a:rPr>
              <a:t>Statewide training options in evidence-based literacy instruction and science based reading research will be available for teachers and principals, beginning Summer 2024.</a:t>
            </a:r>
            <a:endParaRPr/>
          </a:p>
          <a:p>
            <a:pPr marL="347663" lvl="0" indent="-347663" algn="l" rtl="0">
              <a:lnSpc>
                <a:spcPct val="100000"/>
              </a:lnSpc>
              <a:spcBef>
                <a:spcPts val="600"/>
              </a:spcBef>
              <a:spcAft>
                <a:spcPts val="0"/>
              </a:spcAft>
              <a:buSzPts val="2500"/>
              <a:buChar char="•"/>
            </a:pPr>
            <a:r>
              <a:rPr lang="en-US" sz="2500">
                <a:solidFill>
                  <a:schemeClr val="dk1"/>
                </a:solidFill>
                <a:latin typeface="Georgia"/>
                <a:ea typeface="Georgia"/>
                <a:cs typeface="Georgia"/>
                <a:sym typeface="Georgia"/>
              </a:rPr>
              <a:t>VDOE will release templates, tools and guidance for literacy plans and student-specific reading plans along with a proposed calendar for annual VLA data collection and reporting.  </a:t>
            </a:r>
            <a:endParaRPr/>
          </a:p>
          <a:p>
            <a:pPr marL="347663" lvl="0" indent="-347663" algn="l" rtl="0">
              <a:lnSpc>
                <a:spcPct val="100000"/>
              </a:lnSpc>
              <a:spcBef>
                <a:spcPts val="600"/>
              </a:spcBef>
              <a:spcAft>
                <a:spcPts val="0"/>
              </a:spcAft>
              <a:buSzPts val="2500"/>
              <a:buChar char="•"/>
            </a:pPr>
            <a:r>
              <a:rPr lang="en-US" sz="2500">
                <a:solidFill>
                  <a:schemeClr val="dk1"/>
                </a:solidFill>
                <a:latin typeface="Georgia"/>
                <a:ea typeface="Georgia"/>
                <a:cs typeface="Georgia"/>
                <a:sym typeface="Georgia"/>
              </a:rPr>
              <a:t>VDOE will also work closely with educator preparation programs to begin to institute the shifts required by the VLA.</a:t>
            </a:r>
            <a:endParaRPr/>
          </a:p>
          <a:p>
            <a:pPr marL="347663" lvl="0" indent="-188913" algn="l" rtl="0">
              <a:lnSpc>
                <a:spcPct val="100000"/>
              </a:lnSpc>
              <a:spcBef>
                <a:spcPts val="600"/>
              </a:spcBef>
              <a:spcAft>
                <a:spcPts val="0"/>
              </a:spcAft>
              <a:buSzPts val="2500"/>
              <a:buNone/>
            </a:pPr>
            <a:endParaRPr sz="2500">
              <a:solidFill>
                <a:schemeClr val="dk1"/>
              </a:solidFill>
              <a:latin typeface="Georgia"/>
              <a:ea typeface="Georgia"/>
              <a:cs typeface="Georgia"/>
              <a:sym typeface="Georgia"/>
            </a:endParaRPr>
          </a:p>
          <a:p>
            <a:pPr marL="228600" lvl="0" indent="-69850" algn="l" rtl="0">
              <a:lnSpc>
                <a:spcPct val="100000"/>
              </a:lnSpc>
              <a:spcBef>
                <a:spcPts val="1000"/>
              </a:spcBef>
              <a:spcAft>
                <a:spcPts val="0"/>
              </a:spcAft>
              <a:buSzPts val="2500"/>
              <a:buNone/>
            </a:pPr>
            <a:endParaRPr sz="25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97"/>
        <p:cNvGrpSpPr/>
        <p:nvPr/>
      </p:nvGrpSpPr>
      <p:grpSpPr>
        <a:xfrm>
          <a:off x="0" y="0"/>
          <a:ext cx="0" cy="0"/>
          <a:chOff x="0" y="0"/>
          <a:chExt cx="0" cy="0"/>
        </a:xfrm>
      </p:grpSpPr>
      <p:sp>
        <p:nvSpPr>
          <p:cNvPr id="398" name="Google Shape;398;g1a3430342e1_0_535"/>
          <p:cNvSpPr txBox="1">
            <a:spLocks noGrp="1"/>
          </p:cNvSpPr>
          <p:nvPr>
            <p:ph type="title"/>
          </p:nvPr>
        </p:nvSpPr>
        <p:spPr>
          <a:xfrm>
            <a:off x="831849" y="1709738"/>
            <a:ext cx="10521951" cy="28527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sz="4800" dirty="0"/>
              <a:t>Welcome from Superintendent </a:t>
            </a:r>
            <a:r>
              <a:rPr lang="en-US" sz="4800" dirty="0" err="1"/>
              <a:t>Balow</a:t>
            </a:r>
            <a:endParaRPr sz="4800" dirty="0"/>
          </a:p>
        </p:txBody>
      </p:sp>
      <p:sp>
        <p:nvSpPr>
          <p:cNvPr id="399" name="Google Shape;399;g1a3430342e1_0_535"/>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21</a:t>
            </a:fld>
            <a:endParaRPr/>
          </a:p>
        </p:txBody>
      </p:sp>
    </p:spTree>
    <p:extLst>
      <p:ext uri="{BB962C8B-B14F-4D97-AF65-F5344CB8AC3E}">
        <p14:creationId xmlns:p14="http://schemas.microsoft.com/office/powerpoint/2010/main" val="36895414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420"/>
        <p:cNvGrpSpPr/>
        <p:nvPr/>
      </p:nvGrpSpPr>
      <p:grpSpPr>
        <a:xfrm>
          <a:off x="0" y="0"/>
          <a:ext cx="0" cy="0"/>
          <a:chOff x="0" y="0"/>
          <a:chExt cx="0" cy="0"/>
        </a:xfrm>
      </p:grpSpPr>
      <p:sp>
        <p:nvSpPr>
          <p:cNvPr id="421" name="Google Shape;421;g1a8b5dd2f66_0_0"/>
          <p:cNvSpPr txBox="1">
            <a:spLocks noGrp="1"/>
          </p:cNvSpPr>
          <p:nvPr>
            <p:ph type="title"/>
          </p:nvPr>
        </p:nvSpPr>
        <p:spPr>
          <a:xfrm>
            <a:off x="0" y="0"/>
            <a:ext cx="12192000" cy="1323900"/>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Welcome</a:t>
            </a:r>
            <a:endParaRPr/>
          </a:p>
        </p:txBody>
      </p:sp>
      <p:pic>
        <p:nvPicPr>
          <p:cNvPr id="423" name="Google Shape;423;g1a8b5dd2f66_0_0" descr="Jillian Balow"/>
          <p:cNvPicPr preferRelativeResize="0"/>
          <p:nvPr/>
        </p:nvPicPr>
        <p:blipFill rotWithShape="1">
          <a:blip r:embed="rId3">
            <a:alphaModFix/>
          </a:blip>
          <a:srcRect/>
          <a:stretch/>
        </p:blipFill>
        <p:spPr>
          <a:xfrm>
            <a:off x="3714750" y="1614475"/>
            <a:ext cx="4762500" cy="4924425"/>
          </a:xfrm>
          <a:prstGeom prst="rect">
            <a:avLst/>
          </a:prstGeom>
          <a:noFill/>
          <a:ln>
            <a:noFill/>
          </a:ln>
        </p:spPr>
      </p:pic>
      <p:sp>
        <p:nvSpPr>
          <p:cNvPr id="422" name="Google Shape;422;g1a8b5dd2f66_0_0"/>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22</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427"/>
        <p:cNvGrpSpPr/>
        <p:nvPr/>
      </p:nvGrpSpPr>
      <p:grpSpPr>
        <a:xfrm>
          <a:off x="0" y="0"/>
          <a:ext cx="0" cy="0"/>
          <a:chOff x="0" y="0"/>
          <a:chExt cx="0" cy="0"/>
        </a:xfrm>
      </p:grpSpPr>
      <p:sp>
        <p:nvSpPr>
          <p:cNvPr id="428" name="Google Shape;428;p41"/>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sz="4800" dirty="0"/>
              <a:t>Discussion: Translating Literacy Research to Practice</a:t>
            </a:r>
            <a:endParaRPr sz="4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9D5BC-6C79-49D6-B97D-745F1B1035AC}"/>
              </a:ext>
            </a:extLst>
          </p:cNvPr>
          <p:cNvSpPr>
            <a:spLocks noGrp="1"/>
          </p:cNvSpPr>
          <p:nvPr>
            <p:ph type="title"/>
          </p:nvPr>
        </p:nvSpPr>
        <p:spPr/>
        <p:txBody>
          <a:bodyPr>
            <a:normAutofit/>
          </a:bodyPr>
          <a:lstStyle/>
          <a:p>
            <a:r>
              <a:rPr lang="en-US" sz="4800" dirty="0"/>
              <a:t>Translating Reading Science into Real World Settings</a:t>
            </a:r>
          </a:p>
        </p:txBody>
      </p:sp>
      <p:sp>
        <p:nvSpPr>
          <p:cNvPr id="4" name="Slide Number Placeholder 3">
            <a:extLst>
              <a:ext uri="{FF2B5EF4-FFF2-40B4-BE49-F238E27FC236}">
                <a16:creationId xmlns:a16="http://schemas.microsoft.com/office/drawing/2014/main" id="{591C8FAA-F12F-4A44-A293-E7DC5156BEAF}"/>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24</a:t>
            </a:fld>
            <a:endParaRPr lang="en-US"/>
          </a:p>
        </p:txBody>
      </p:sp>
    </p:spTree>
    <p:extLst>
      <p:ext uri="{BB962C8B-B14F-4D97-AF65-F5344CB8AC3E}">
        <p14:creationId xmlns:p14="http://schemas.microsoft.com/office/powerpoint/2010/main" val="1045580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427"/>
        <p:cNvGrpSpPr/>
        <p:nvPr/>
      </p:nvGrpSpPr>
      <p:grpSpPr>
        <a:xfrm>
          <a:off x="0" y="0"/>
          <a:ext cx="0" cy="0"/>
          <a:chOff x="0" y="0"/>
          <a:chExt cx="0" cy="0"/>
        </a:xfrm>
      </p:grpSpPr>
      <p:sp>
        <p:nvSpPr>
          <p:cNvPr id="428" name="Google Shape;428;p41"/>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sz="4800" dirty="0"/>
              <a:t>Highlights from Virginia</a:t>
            </a:r>
            <a:endParaRPr sz="4800" dirty="0"/>
          </a:p>
        </p:txBody>
      </p:sp>
    </p:spTree>
    <p:extLst>
      <p:ext uri="{BB962C8B-B14F-4D97-AF65-F5344CB8AC3E}">
        <p14:creationId xmlns:p14="http://schemas.microsoft.com/office/powerpoint/2010/main" val="34785619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440"/>
        <p:cNvGrpSpPr/>
        <p:nvPr/>
      </p:nvGrpSpPr>
      <p:grpSpPr>
        <a:xfrm>
          <a:off x="0" y="0"/>
          <a:ext cx="0" cy="0"/>
          <a:chOff x="0" y="0"/>
          <a:chExt cx="0" cy="0"/>
        </a:xfrm>
      </p:grpSpPr>
      <p:sp>
        <p:nvSpPr>
          <p:cNvPr id="441" name="Google Shape;441;g1ba6316604d_0_0"/>
          <p:cNvSpPr txBox="1">
            <a:spLocks noGrp="1"/>
          </p:cNvSpPr>
          <p:nvPr>
            <p:ph type="title"/>
          </p:nvPr>
        </p:nvSpPr>
        <p:spPr>
          <a:xfrm>
            <a:off x="0" y="0"/>
            <a:ext cx="12192000" cy="1323900"/>
          </a:xfrm>
          <a:prstGeom prst="rect">
            <a:avLst/>
          </a:prstGeom>
          <a:solidFill>
            <a:schemeClr val="dk1"/>
          </a:solidFill>
          <a:ln>
            <a:noFill/>
          </a:ln>
        </p:spPr>
        <p:txBody>
          <a:bodyPr spcFirstLastPara="1" wrap="square" lIns="822950" tIns="45700" rIns="91425" bIns="45700" anchor="b" anchorCtr="0">
            <a:normAutofit fontScale="90000"/>
          </a:bodyPr>
          <a:lstStyle/>
          <a:p>
            <a:pPr marL="0" lvl="0" indent="0" algn="l" rtl="0">
              <a:lnSpc>
                <a:spcPct val="100000"/>
              </a:lnSpc>
              <a:spcBef>
                <a:spcPts val="0"/>
              </a:spcBef>
              <a:spcAft>
                <a:spcPts val="0"/>
              </a:spcAft>
              <a:buSzPct val="100000"/>
              <a:buNone/>
            </a:pPr>
            <a:r>
              <a:rPr lang="en-US" dirty="0"/>
              <a:t>Highlight: Multisensory Structured Literacy Training</a:t>
            </a:r>
            <a:endParaRPr dirty="0"/>
          </a:p>
        </p:txBody>
      </p:sp>
      <p:sp>
        <p:nvSpPr>
          <p:cNvPr id="442" name="Google Shape;442;g1ba6316604d_0_0"/>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26</a:t>
            </a:fld>
            <a:endParaRPr/>
          </a:p>
        </p:txBody>
      </p:sp>
      <p:sp>
        <p:nvSpPr>
          <p:cNvPr id="443" name="Google Shape;443;g1ba6316604d_0_0"/>
          <p:cNvSpPr txBox="1"/>
          <p:nvPr/>
        </p:nvSpPr>
        <p:spPr>
          <a:xfrm>
            <a:off x="536713" y="1503665"/>
            <a:ext cx="10982740" cy="5017497"/>
          </a:xfrm>
          <a:prstGeom prst="rect">
            <a:avLst/>
          </a:prstGeom>
          <a:noFill/>
          <a:ln>
            <a:noFill/>
          </a:ln>
        </p:spPr>
        <p:txBody>
          <a:bodyPr spcFirstLastPara="1" wrap="square" lIns="91425" tIns="91425" rIns="91425" bIns="91425" anchor="t" anchorCtr="0">
            <a:spAutoFit/>
          </a:bodyPr>
          <a:lstStyle/>
          <a:p>
            <a:pPr marL="457200" marR="0" lvl="0" indent="-406400" algn="l" rtl="0">
              <a:lnSpc>
                <a:spcPct val="115000"/>
              </a:lnSpc>
              <a:spcAft>
                <a:spcPts val="0"/>
              </a:spcAft>
              <a:buClr>
                <a:schemeClr val="dk1"/>
              </a:buClr>
              <a:buSzPts val="2800"/>
              <a:buFont typeface="Georgia"/>
              <a:buChar char="●"/>
            </a:pPr>
            <a:r>
              <a:rPr lang="en-US" sz="2400" i="0" u="none" strike="noStrike" cap="none" dirty="0">
                <a:solidFill>
                  <a:schemeClr val="dk1"/>
                </a:solidFill>
                <a:latin typeface="Georgia"/>
                <a:ea typeface="Georgia"/>
                <a:cs typeface="Georgia"/>
                <a:sym typeface="Georgia"/>
              </a:rPr>
              <a:t>30-hour professional development in an explicit, systematic, and diagnostic approach to teaching phoneme awareness and letter/sound relationships that embeds cumulative review and corrective feedback; participants supported through regional Training and Technical Assistance Center (TTAC) Program Specialists with Communities of Practice and individual coaching.</a:t>
            </a:r>
            <a:endParaRPr sz="2400" i="0" u="none" strike="noStrike" cap="none" dirty="0">
              <a:solidFill>
                <a:schemeClr val="dk1"/>
              </a:solidFill>
              <a:latin typeface="Georgia"/>
              <a:ea typeface="Georgia"/>
              <a:cs typeface="Georgia"/>
              <a:sym typeface="Georgia"/>
            </a:endParaRPr>
          </a:p>
          <a:p>
            <a:pPr marL="457200" marR="0" lvl="0" indent="-406400" algn="l" rtl="0">
              <a:lnSpc>
                <a:spcPct val="115000"/>
              </a:lnSpc>
              <a:spcAft>
                <a:spcPts val="0"/>
              </a:spcAft>
              <a:buClr>
                <a:schemeClr val="dk1"/>
              </a:buClr>
              <a:buSzPts val="2800"/>
              <a:buFont typeface="Georgia"/>
              <a:buChar char="●"/>
            </a:pPr>
            <a:r>
              <a:rPr lang="en-US" sz="2400" i="0" u="none" strike="noStrike" cap="none" dirty="0">
                <a:solidFill>
                  <a:schemeClr val="dk1"/>
                </a:solidFill>
                <a:latin typeface="Georgia"/>
                <a:ea typeface="Georgia"/>
                <a:cs typeface="Georgia"/>
                <a:sym typeface="Georgia"/>
              </a:rPr>
              <a:t>2015–present </a:t>
            </a:r>
            <a:endParaRPr sz="2400" i="0" u="none" strike="noStrike" cap="none" dirty="0">
              <a:solidFill>
                <a:schemeClr val="dk1"/>
              </a:solidFill>
              <a:latin typeface="Georgia"/>
              <a:ea typeface="Georgia"/>
              <a:cs typeface="Georgia"/>
              <a:sym typeface="Georgia"/>
            </a:endParaRPr>
          </a:p>
          <a:p>
            <a:pPr marL="914400" marR="0" lvl="1" indent="-406400" algn="l" rtl="0">
              <a:lnSpc>
                <a:spcPct val="115000"/>
              </a:lnSpc>
              <a:spcAft>
                <a:spcPts val="0"/>
              </a:spcAft>
              <a:buClr>
                <a:schemeClr val="dk1"/>
              </a:buClr>
              <a:buSzPts val="2800"/>
              <a:buFont typeface="Georgia"/>
              <a:buChar char="○"/>
            </a:pPr>
            <a:r>
              <a:rPr lang="en-US" sz="2400" i="0" u="none" strike="noStrike" cap="none" dirty="0">
                <a:solidFill>
                  <a:schemeClr val="dk1"/>
                </a:solidFill>
                <a:latin typeface="Georgia"/>
                <a:ea typeface="Georgia"/>
                <a:cs typeface="Georgia"/>
                <a:sym typeface="Georgia"/>
              </a:rPr>
              <a:t>Over 1,200 general education, special education, and reading specialists teachers trained in this approach statewide.</a:t>
            </a:r>
            <a:endParaRPr sz="2400" i="0" u="none" strike="noStrike" cap="none" dirty="0">
              <a:solidFill>
                <a:schemeClr val="dk1"/>
              </a:solidFill>
              <a:latin typeface="Georgia"/>
              <a:ea typeface="Georgia"/>
              <a:cs typeface="Georgia"/>
              <a:sym typeface="Georgia"/>
            </a:endParaRPr>
          </a:p>
          <a:p>
            <a:pPr marL="457200" marR="0" lvl="0" indent="0" algn="l" rtl="0">
              <a:lnSpc>
                <a:spcPct val="115000"/>
              </a:lnSpc>
              <a:spcBef>
                <a:spcPts val="1200"/>
              </a:spcBef>
              <a:spcAft>
                <a:spcPts val="1200"/>
              </a:spcAft>
              <a:buClr>
                <a:srgbClr val="000000"/>
              </a:buClr>
              <a:buSzPts val="3100"/>
              <a:buFont typeface="Arial"/>
              <a:buNone/>
            </a:pPr>
            <a:endParaRPr sz="3100" b="0" i="0" u="none" strike="noStrike" cap="none" dirty="0">
              <a:solidFill>
                <a:srgbClr val="000000"/>
              </a:solidFill>
              <a:latin typeface="Arial"/>
              <a:ea typeface="Arial"/>
              <a:cs typeface="Arial"/>
              <a:sym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448"/>
        <p:cNvGrpSpPr/>
        <p:nvPr/>
      </p:nvGrpSpPr>
      <p:grpSpPr>
        <a:xfrm>
          <a:off x="0" y="0"/>
          <a:ext cx="0" cy="0"/>
          <a:chOff x="0" y="0"/>
          <a:chExt cx="0" cy="0"/>
        </a:xfrm>
      </p:grpSpPr>
      <p:sp>
        <p:nvSpPr>
          <p:cNvPr id="449" name="Google Shape;449;g1ba6316604d_0_7"/>
          <p:cNvSpPr txBox="1">
            <a:spLocks noGrp="1"/>
          </p:cNvSpPr>
          <p:nvPr>
            <p:ph type="title"/>
          </p:nvPr>
        </p:nvSpPr>
        <p:spPr>
          <a:xfrm>
            <a:off x="0" y="0"/>
            <a:ext cx="12192000" cy="1323900"/>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100000"/>
              </a:lnSpc>
              <a:spcBef>
                <a:spcPts val="0"/>
              </a:spcBef>
              <a:spcAft>
                <a:spcPts val="0"/>
              </a:spcAft>
              <a:buSzPct val="100000"/>
              <a:buNone/>
            </a:pPr>
            <a:r>
              <a:rPr lang="en-US" dirty="0"/>
              <a:t>Highlight: LETRS</a:t>
            </a:r>
            <a:endParaRPr dirty="0"/>
          </a:p>
        </p:txBody>
      </p:sp>
      <p:sp>
        <p:nvSpPr>
          <p:cNvPr id="450" name="Google Shape;450;g1ba6316604d_0_7"/>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27</a:t>
            </a:fld>
            <a:endParaRPr/>
          </a:p>
        </p:txBody>
      </p:sp>
      <p:sp>
        <p:nvSpPr>
          <p:cNvPr id="451" name="Google Shape;451;g1ba6316604d_0_7"/>
          <p:cNvSpPr txBox="1"/>
          <p:nvPr/>
        </p:nvSpPr>
        <p:spPr>
          <a:xfrm>
            <a:off x="530087" y="1433229"/>
            <a:ext cx="11277600" cy="5462747"/>
          </a:xfrm>
          <a:prstGeom prst="rect">
            <a:avLst/>
          </a:prstGeom>
          <a:noFill/>
          <a:ln>
            <a:noFill/>
          </a:ln>
        </p:spPr>
        <p:txBody>
          <a:bodyPr spcFirstLastPara="1" wrap="square" lIns="91425" tIns="91425" rIns="91425" bIns="91425" anchor="t" anchorCtr="0">
            <a:spAutoFit/>
          </a:bodyPr>
          <a:lstStyle/>
          <a:p>
            <a:pPr marL="457200" marR="0" lvl="0" indent="-406400" algn="l" rtl="0">
              <a:lnSpc>
                <a:spcPct val="90000"/>
              </a:lnSpc>
              <a:spcBef>
                <a:spcPts val="0"/>
              </a:spcBef>
              <a:spcAft>
                <a:spcPts val="0"/>
              </a:spcAft>
              <a:buClr>
                <a:schemeClr val="dk1"/>
              </a:buClr>
              <a:buSzPts val="2800"/>
              <a:buFont typeface="Georgia"/>
              <a:buChar char="●"/>
            </a:pPr>
            <a:r>
              <a:rPr lang="en-US" sz="2400" i="0" u="none" strike="noStrike" cap="none" dirty="0">
                <a:solidFill>
                  <a:schemeClr val="bg2"/>
                </a:solidFill>
                <a:latin typeface="Georgia"/>
                <a:ea typeface="Georgia"/>
                <a:cs typeface="Georgia"/>
                <a:sym typeface="Georgia"/>
              </a:rPr>
              <a:t>LETRS is the </a:t>
            </a:r>
            <a:r>
              <a:rPr lang="en-US" sz="2400" b="0" i="0" dirty="0">
                <a:solidFill>
                  <a:schemeClr val="bg2"/>
                </a:solidFill>
                <a:effectLst/>
                <a:latin typeface="Georgia" panose="02040502050405020303" pitchFamily="18" charset="0"/>
              </a:rPr>
              <a:t>Language Essentials for Teachers of Reading and Spelling, professional learning for educators and administrators</a:t>
            </a:r>
            <a:r>
              <a:rPr lang="en-US" sz="3200" b="0" i="0" dirty="0">
                <a:solidFill>
                  <a:schemeClr val="bg2"/>
                </a:solidFill>
                <a:effectLst/>
                <a:latin typeface="Poppins" panose="020B0502040204020203" pitchFamily="2" charset="0"/>
              </a:rPr>
              <a:t>. </a:t>
            </a:r>
            <a:endParaRPr lang="en-US" sz="2400" i="0" u="none" strike="noStrike" cap="none" dirty="0">
              <a:solidFill>
                <a:schemeClr val="bg2"/>
              </a:solidFill>
              <a:latin typeface="Georgia"/>
              <a:ea typeface="Georgia"/>
              <a:cs typeface="Georgia"/>
              <a:sym typeface="Georgia"/>
            </a:endParaRPr>
          </a:p>
          <a:p>
            <a:pPr marL="457200" marR="0" lvl="0" indent="-406400" algn="l" rtl="0">
              <a:lnSpc>
                <a:spcPct val="114000"/>
              </a:lnSpc>
              <a:spcBef>
                <a:spcPts val="0"/>
              </a:spcBef>
              <a:spcAft>
                <a:spcPts val="0"/>
              </a:spcAft>
              <a:buClr>
                <a:schemeClr val="dk1"/>
              </a:buClr>
              <a:buSzPts val="2800"/>
              <a:buFont typeface="Georgia"/>
              <a:buChar char="●"/>
            </a:pPr>
            <a:r>
              <a:rPr lang="en-US" sz="2400" i="0" u="none" strike="noStrike" cap="none" dirty="0">
                <a:solidFill>
                  <a:schemeClr val="dk1"/>
                </a:solidFill>
                <a:latin typeface="Georgia"/>
                <a:ea typeface="Georgia"/>
                <a:cs typeface="Georgia"/>
                <a:sym typeface="Georgia"/>
              </a:rPr>
              <a:t>Hybrid coursework, which includes online work, readings, and classroom activities that are grounded in reading research.  </a:t>
            </a:r>
            <a:endParaRPr sz="2400" i="0" u="none" strike="noStrike" cap="none" dirty="0">
              <a:solidFill>
                <a:schemeClr val="dk1"/>
              </a:solidFill>
              <a:latin typeface="Georgia"/>
              <a:ea typeface="Georgia"/>
              <a:cs typeface="Georgia"/>
              <a:sym typeface="Georgia"/>
            </a:endParaRPr>
          </a:p>
          <a:p>
            <a:pPr marL="457200" marR="0" lvl="0" indent="-406400" algn="l" rtl="0">
              <a:lnSpc>
                <a:spcPct val="114000"/>
              </a:lnSpc>
              <a:spcBef>
                <a:spcPts val="0"/>
              </a:spcBef>
              <a:spcAft>
                <a:spcPts val="0"/>
              </a:spcAft>
              <a:buClr>
                <a:schemeClr val="dk1"/>
              </a:buClr>
              <a:buSzPts val="2800"/>
              <a:buFont typeface="Georgia"/>
              <a:buChar char="●"/>
            </a:pPr>
            <a:r>
              <a:rPr lang="en-US" sz="2400" i="0" u="none" strike="noStrike" cap="none" dirty="0">
                <a:solidFill>
                  <a:schemeClr val="dk1"/>
                </a:solidFill>
                <a:latin typeface="Georgia"/>
                <a:ea typeface="Georgia"/>
                <a:cs typeface="Georgia"/>
                <a:sym typeface="Georgia"/>
              </a:rPr>
              <a:t>Purpose: To support persons fulfilling the role of dyslexia advisors (DA) in meeting legislative requirements regarding early literacy knowledge and skills.</a:t>
            </a:r>
            <a:endParaRPr sz="2400" i="0" u="none" strike="noStrike" cap="none" dirty="0">
              <a:solidFill>
                <a:schemeClr val="dk1"/>
              </a:solidFill>
              <a:latin typeface="Georgia"/>
              <a:ea typeface="Georgia"/>
              <a:cs typeface="Georgia"/>
              <a:sym typeface="Georgia"/>
            </a:endParaRPr>
          </a:p>
          <a:p>
            <a:pPr marL="457200" marR="0" lvl="0" indent="-406400" algn="l" rtl="0">
              <a:lnSpc>
                <a:spcPct val="114000"/>
              </a:lnSpc>
              <a:spcBef>
                <a:spcPts val="0"/>
              </a:spcBef>
              <a:spcAft>
                <a:spcPts val="0"/>
              </a:spcAft>
              <a:buClr>
                <a:schemeClr val="dk1"/>
              </a:buClr>
              <a:buSzPts val="2800"/>
              <a:buFont typeface="Georgia"/>
              <a:buChar char="●"/>
            </a:pPr>
            <a:r>
              <a:rPr lang="en-US" sz="2400" i="0" u="none" strike="noStrike" cap="none" dirty="0">
                <a:solidFill>
                  <a:schemeClr val="dk1"/>
                </a:solidFill>
                <a:latin typeface="Georgia"/>
                <a:ea typeface="Georgia"/>
                <a:cs typeface="Georgia"/>
                <a:sym typeface="Georgia"/>
              </a:rPr>
              <a:t>VDOE/TTAC provides direct training and support at the division level</a:t>
            </a:r>
            <a:endParaRPr sz="2400" i="0" u="none" strike="noStrike" cap="none" dirty="0">
              <a:solidFill>
                <a:schemeClr val="dk1"/>
              </a:solidFill>
              <a:latin typeface="Georgia"/>
              <a:ea typeface="Georgia"/>
              <a:cs typeface="Georgia"/>
              <a:sym typeface="Georgia"/>
            </a:endParaRPr>
          </a:p>
          <a:p>
            <a:pPr marL="914400" marR="0" lvl="1" indent="-406400" algn="l" rtl="0">
              <a:lnSpc>
                <a:spcPct val="114000"/>
              </a:lnSpc>
              <a:spcBef>
                <a:spcPts val="0"/>
              </a:spcBef>
              <a:spcAft>
                <a:spcPts val="0"/>
              </a:spcAft>
              <a:buClr>
                <a:schemeClr val="dk1"/>
              </a:buClr>
              <a:buSzPts val="2800"/>
              <a:buFont typeface="Georgia"/>
              <a:buChar char="○"/>
            </a:pPr>
            <a:r>
              <a:rPr lang="en-US" sz="2400" i="0" u="none" strike="noStrike" cap="none" dirty="0">
                <a:solidFill>
                  <a:schemeClr val="dk1"/>
                </a:solidFill>
                <a:latin typeface="Georgia"/>
                <a:ea typeface="Georgia"/>
                <a:cs typeface="Georgia"/>
                <a:sym typeface="Georgia"/>
              </a:rPr>
              <a:t>2018-2019: 17 divisions</a:t>
            </a:r>
            <a:endParaRPr sz="2400" i="0" u="none" strike="noStrike" cap="none" dirty="0">
              <a:solidFill>
                <a:schemeClr val="dk1"/>
              </a:solidFill>
              <a:latin typeface="Georgia"/>
              <a:ea typeface="Georgia"/>
              <a:cs typeface="Georgia"/>
              <a:sym typeface="Georgia"/>
            </a:endParaRPr>
          </a:p>
          <a:p>
            <a:pPr marL="914400" marR="0" lvl="1" indent="-406400" algn="l" rtl="0">
              <a:lnSpc>
                <a:spcPct val="114000"/>
              </a:lnSpc>
              <a:spcBef>
                <a:spcPts val="0"/>
              </a:spcBef>
              <a:spcAft>
                <a:spcPts val="0"/>
              </a:spcAft>
              <a:buClr>
                <a:schemeClr val="dk1"/>
              </a:buClr>
              <a:buSzPts val="2800"/>
              <a:buFont typeface="Georgia"/>
              <a:buChar char="○"/>
            </a:pPr>
            <a:r>
              <a:rPr lang="en-US" sz="2400" i="0" u="none" strike="noStrike" cap="none" dirty="0">
                <a:solidFill>
                  <a:schemeClr val="dk1"/>
                </a:solidFill>
                <a:latin typeface="Georgia"/>
                <a:ea typeface="Georgia"/>
                <a:cs typeface="Georgia"/>
                <a:sym typeface="Georgia"/>
              </a:rPr>
              <a:t>2022-2023: 95 divisions </a:t>
            </a:r>
            <a:endParaRPr sz="2400" i="0" u="none" strike="noStrike" cap="none" dirty="0">
              <a:solidFill>
                <a:schemeClr val="dk1"/>
              </a:solidFill>
              <a:latin typeface="Georgia"/>
              <a:ea typeface="Georgia"/>
              <a:cs typeface="Georgia"/>
              <a:sym typeface="Georgia"/>
            </a:endParaRPr>
          </a:p>
          <a:p>
            <a:pPr marL="914400" marR="0" lvl="1" indent="-406400" algn="l" rtl="0">
              <a:lnSpc>
                <a:spcPct val="114000"/>
              </a:lnSpc>
              <a:spcBef>
                <a:spcPts val="0"/>
              </a:spcBef>
              <a:spcAft>
                <a:spcPts val="0"/>
              </a:spcAft>
              <a:buClr>
                <a:schemeClr val="dk1"/>
              </a:buClr>
              <a:buSzPts val="2800"/>
              <a:buFont typeface="Georgia"/>
              <a:buChar char="○"/>
            </a:pPr>
            <a:r>
              <a:rPr lang="en-US" sz="2400" i="0" u="none" strike="noStrike" cap="none" dirty="0">
                <a:solidFill>
                  <a:schemeClr val="dk1"/>
                </a:solidFill>
                <a:latin typeface="Georgia"/>
                <a:ea typeface="Georgia"/>
                <a:cs typeface="Georgia"/>
                <a:sym typeface="Georgia"/>
              </a:rPr>
              <a:t>2021-2022: 4,800 Volume I teacher licenses </a:t>
            </a:r>
            <a:endParaRPr sz="2400" i="0" u="none" strike="noStrike" cap="none" dirty="0">
              <a:solidFill>
                <a:schemeClr val="dk1"/>
              </a:solidFill>
              <a:latin typeface="Georgia"/>
              <a:ea typeface="Georgia"/>
              <a:cs typeface="Georgia"/>
              <a:sym typeface="Georgia"/>
            </a:endParaRPr>
          </a:p>
          <a:p>
            <a:pPr marL="457200" marR="0" lvl="0" indent="-406400" algn="l" rtl="0">
              <a:lnSpc>
                <a:spcPct val="114000"/>
              </a:lnSpc>
              <a:spcBef>
                <a:spcPts val="0"/>
              </a:spcBef>
              <a:spcAft>
                <a:spcPts val="0"/>
              </a:spcAft>
              <a:buClr>
                <a:schemeClr val="dk1"/>
              </a:buClr>
              <a:buSzPts val="2800"/>
              <a:buFont typeface="Georgia"/>
              <a:buChar char="●"/>
            </a:pPr>
            <a:r>
              <a:rPr lang="en-US" sz="2400" i="0" u="none" strike="noStrike" cap="none" dirty="0">
                <a:solidFill>
                  <a:schemeClr val="dk1"/>
                </a:solidFill>
                <a:latin typeface="Georgia"/>
                <a:ea typeface="Georgia"/>
                <a:cs typeface="Georgia"/>
                <a:sym typeface="Georgia"/>
              </a:rPr>
              <a:t>LETRS Volume I coursework satisfies the required six credits for language and literacy professional studies for licensure.</a:t>
            </a:r>
            <a:endParaRPr sz="2400" i="0" u="none" strike="noStrike" cap="none" dirty="0">
              <a:solidFill>
                <a:schemeClr val="dk1"/>
              </a:solidFill>
              <a:latin typeface="Georgia"/>
              <a:ea typeface="Georgia"/>
              <a:cs typeface="Georgia"/>
              <a:sym typeface="Georgia"/>
            </a:endParaRPr>
          </a:p>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chemeClr val="accent1"/>
              </a:solidFill>
              <a:latin typeface="Georgia"/>
              <a:ea typeface="Georgia"/>
              <a:cs typeface="Georgia"/>
              <a:sym typeface="Georgia"/>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456"/>
        <p:cNvGrpSpPr/>
        <p:nvPr/>
      </p:nvGrpSpPr>
      <p:grpSpPr>
        <a:xfrm>
          <a:off x="0" y="0"/>
          <a:ext cx="0" cy="0"/>
          <a:chOff x="0" y="0"/>
          <a:chExt cx="0" cy="0"/>
        </a:xfrm>
      </p:grpSpPr>
      <p:sp>
        <p:nvSpPr>
          <p:cNvPr id="457" name="Google Shape;457;g1ba6316604d_0_14"/>
          <p:cNvSpPr txBox="1">
            <a:spLocks noGrp="1"/>
          </p:cNvSpPr>
          <p:nvPr>
            <p:ph type="title"/>
          </p:nvPr>
        </p:nvSpPr>
        <p:spPr>
          <a:xfrm>
            <a:off x="0" y="0"/>
            <a:ext cx="12192000" cy="1323900"/>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100000"/>
              </a:lnSpc>
              <a:spcBef>
                <a:spcPts val="0"/>
              </a:spcBef>
              <a:spcAft>
                <a:spcPts val="0"/>
              </a:spcAft>
              <a:buSzPct val="100000"/>
              <a:buNone/>
            </a:pPr>
            <a:r>
              <a:rPr lang="en-US" dirty="0"/>
              <a:t>Highlight: Dyslexia Advisors</a:t>
            </a:r>
            <a:endParaRPr dirty="0"/>
          </a:p>
        </p:txBody>
      </p:sp>
      <p:sp>
        <p:nvSpPr>
          <p:cNvPr id="458" name="Google Shape;458;g1ba6316604d_0_14"/>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28</a:t>
            </a:fld>
            <a:endParaRPr/>
          </a:p>
        </p:txBody>
      </p:sp>
      <p:sp>
        <p:nvSpPr>
          <p:cNvPr id="459" name="Google Shape;459;g1ba6316604d_0_14"/>
          <p:cNvSpPr txBox="1"/>
          <p:nvPr/>
        </p:nvSpPr>
        <p:spPr>
          <a:xfrm>
            <a:off x="477078" y="1403412"/>
            <a:ext cx="10876722" cy="5432226"/>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2300"/>
              <a:buFont typeface="Arial"/>
              <a:buNone/>
            </a:pPr>
            <a:r>
              <a:rPr lang="en-US" sz="2300" i="0" u="none" strike="noStrike" cap="none" dirty="0">
                <a:solidFill>
                  <a:schemeClr val="dk1"/>
                </a:solidFill>
                <a:latin typeface="Georgia"/>
                <a:ea typeface="Georgia"/>
                <a:cs typeface="Georgia"/>
                <a:sym typeface="Georgia"/>
              </a:rPr>
              <a:t>Dyslexia Advisors:</a:t>
            </a:r>
            <a:endParaRPr sz="2300" i="0" u="none" strike="noStrike" cap="none" dirty="0">
              <a:solidFill>
                <a:schemeClr val="dk1"/>
              </a:solidFill>
              <a:latin typeface="Georgia"/>
              <a:ea typeface="Georgia"/>
              <a:cs typeface="Georgia"/>
              <a:sym typeface="Georgia"/>
            </a:endParaRPr>
          </a:p>
          <a:p>
            <a:pPr marL="457200" marR="0" lvl="0" indent="-374650" algn="l" rtl="0">
              <a:lnSpc>
                <a:spcPct val="100000"/>
              </a:lnSpc>
              <a:spcBef>
                <a:spcPts val="0"/>
              </a:spcBef>
              <a:spcAft>
                <a:spcPts val="0"/>
              </a:spcAft>
              <a:buClr>
                <a:schemeClr val="dk1"/>
              </a:buClr>
              <a:buSzPts val="2300"/>
              <a:buFont typeface="Georgia"/>
              <a:buChar char="●"/>
            </a:pPr>
            <a:r>
              <a:rPr lang="en-US" sz="2300" i="0" u="none" strike="noStrike" cap="none" dirty="0">
                <a:solidFill>
                  <a:schemeClr val="dk1"/>
                </a:solidFill>
                <a:latin typeface="Georgia"/>
                <a:ea typeface="Georgia"/>
                <a:cs typeface="Georgia"/>
                <a:sym typeface="Georgia"/>
              </a:rPr>
              <a:t>127 of 131 divisions have identified a person to fulfill the role of dyslexia advisor (DA).</a:t>
            </a:r>
            <a:endParaRPr sz="2300" i="0" u="none" strike="noStrike" cap="none" dirty="0">
              <a:solidFill>
                <a:schemeClr val="dk1"/>
              </a:solidFill>
              <a:latin typeface="Georgia"/>
              <a:ea typeface="Georgia"/>
              <a:cs typeface="Georgia"/>
              <a:sym typeface="Georgia"/>
            </a:endParaRPr>
          </a:p>
          <a:p>
            <a:pPr marL="457200" marR="0" lvl="0" indent="-374650" algn="l" rtl="0">
              <a:lnSpc>
                <a:spcPct val="100000"/>
              </a:lnSpc>
              <a:spcBef>
                <a:spcPts val="0"/>
              </a:spcBef>
              <a:spcAft>
                <a:spcPts val="0"/>
              </a:spcAft>
              <a:buClr>
                <a:schemeClr val="dk1"/>
              </a:buClr>
              <a:buSzPts val="2300"/>
              <a:buFont typeface="Georgia"/>
              <a:buChar char="●"/>
            </a:pPr>
            <a:r>
              <a:rPr lang="en-US" sz="2300" i="0" u="none" strike="noStrike" cap="none" dirty="0">
                <a:solidFill>
                  <a:schemeClr val="dk1"/>
                </a:solidFill>
                <a:latin typeface="Georgia"/>
                <a:ea typeface="Georgia"/>
                <a:cs typeface="Georgia"/>
                <a:sym typeface="Georgia"/>
              </a:rPr>
              <a:t>The role of the DA is required by legislation but determined by the division.</a:t>
            </a:r>
            <a:endParaRPr sz="2300" i="0" u="none" strike="noStrike" cap="none" dirty="0">
              <a:solidFill>
                <a:schemeClr val="dk1"/>
              </a:solidFill>
              <a:latin typeface="Georgia"/>
              <a:ea typeface="Georgia"/>
              <a:cs typeface="Georgia"/>
              <a:sym typeface="Georgia"/>
            </a:endParaRPr>
          </a:p>
          <a:p>
            <a:pPr marL="0" marR="0" lvl="0" indent="0" algn="l" rtl="0">
              <a:lnSpc>
                <a:spcPct val="100000"/>
              </a:lnSpc>
              <a:spcBef>
                <a:spcPts val="0"/>
              </a:spcBef>
              <a:spcAft>
                <a:spcPts val="0"/>
              </a:spcAft>
              <a:buClr>
                <a:srgbClr val="000000"/>
              </a:buClr>
              <a:buSzPts val="2300"/>
              <a:buFont typeface="Arial"/>
              <a:buNone/>
            </a:pPr>
            <a:endParaRPr sz="2300" i="0" u="none" strike="noStrike" cap="none" dirty="0">
              <a:solidFill>
                <a:schemeClr val="dk1"/>
              </a:solidFill>
              <a:latin typeface="Georgia"/>
              <a:ea typeface="Georgia"/>
              <a:cs typeface="Georgia"/>
              <a:sym typeface="Georgia"/>
            </a:endParaRPr>
          </a:p>
          <a:p>
            <a:pPr marL="0" marR="0" lvl="0" indent="0" algn="l" rtl="0">
              <a:lnSpc>
                <a:spcPct val="100000"/>
              </a:lnSpc>
              <a:spcBef>
                <a:spcPts val="0"/>
              </a:spcBef>
              <a:spcAft>
                <a:spcPts val="0"/>
              </a:spcAft>
              <a:buClr>
                <a:srgbClr val="000000"/>
              </a:buClr>
              <a:buSzPts val="2300"/>
              <a:buFont typeface="Arial"/>
              <a:buNone/>
            </a:pPr>
            <a:r>
              <a:rPr lang="en-US" sz="2300" i="0" u="none" strike="noStrike" cap="none" dirty="0">
                <a:solidFill>
                  <a:schemeClr val="dk1"/>
                </a:solidFill>
                <a:latin typeface="Georgia"/>
                <a:ea typeface="Georgia"/>
                <a:cs typeface="Georgia"/>
                <a:sym typeface="Georgia"/>
              </a:rPr>
              <a:t>Technical Assistance provided, but not limited to:</a:t>
            </a:r>
            <a:endParaRPr sz="2300" i="0" u="none" strike="noStrike" cap="none" dirty="0">
              <a:solidFill>
                <a:schemeClr val="dk1"/>
              </a:solidFill>
              <a:latin typeface="Georgia"/>
              <a:ea typeface="Georgia"/>
              <a:cs typeface="Georgia"/>
              <a:sym typeface="Georgia"/>
            </a:endParaRPr>
          </a:p>
          <a:p>
            <a:pPr marL="457200" marR="0" lvl="0" indent="-374650" algn="l" rtl="0">
              <a:lnSpc>
                <a:spcPct val="100000"/>
              </a:lnSpc>
              <a:spcBef>
                <a:spcPts val="0"/>
              </a:spcBef>
              <a:spcAft>
                <a:spcPts val="0"/>
              </a:spcAft>
              <a:buClr>
                <a:schemeClr val="dk1"/>
              </a:buClr>
              <a:buSzPts val="2300"/>
              <a:buFont typeface="Georgia"/>
              <a:buChar char="●"/>
            </a:pPr>
            <a:r>
              <a:rPr lang="en-US" sz="2300" i="0" u="none" strike="noStrike" cap="none" dirty="0">
                <a:solidFill>
                  <a:schemeClr val="dk1"/>
                </a:solidFill>
                <a:latin typeface="Georgia"/>
                <a:ea typeface="Georgia"/>
                <a:cs typeface="Georgia"/>
                <a:sym typeface="Georgia"/>
              </a:rPr>
              <a:t>LETRS Volume I and II coursework to support knowledge and skills required by legislation;</a:t>
            </a:r>
            <a:endParaRPr sz="2300" i="0" u="none" strike="noStrike" cap="none" dirty="0">
              <a:solidFill>
                <a:schemeClr val="dk1"/>
              </a:solidFill>
              <a:latin typeface="Georgia"/>
              <a:ea typeface="Georgia"/>
              <a:cs typeface="Georgia"/>
              <a:sym typeface="Georgia"/>
            </a:endParaRPr>
          </a:p>
          <a:p>
            <a:pPr marL="457200" marR="0" lvl="0" indent="-374650" algn="l" rtl="0">
              <a:lnSpc>
                <a:spcPct val="100000"/>
              </a:lnSpc>
              <a:spcBef>
                <a:spcPts val="0"/>
              </a:spcBef>
              <a:spcAft>
                <a:spcPts val="0"/>
              </a:spcAft>
              <a:buClr>
                <a:schemeClr val="dk1"/>
              </a:buClr>
              <a:buSzPts val="2300"/>
              <a:buFont typeface="Georgia"/>
              <a:buChar char="●"/>
            </a:pPr>
            <a:r>
              <a:rPr lang="en-US" sz="2300" i="0" u="none" strike="noStrike" cap="none" dirty="0">
                <a:solidFill>
                  <a:schemeClr val="dk1"/>
                </a:solidFill>
                <a:latin typeface="Georgia"/>
                <a:ea typeface="Georgia"/>
                <a:cs typeface="Georgia"/>
                <a:sym typeface="Georgia"/>
              </a:rPr>
              <a:t>priority in Multisensory Structured Literacy training;</a:t>
            </a:r>
            <a:endParaRPr sz="2300" i="0" u="none" strike="noStrike" cap="none" dirty="0">
              <a:solidFill>
                <a:schemeClr val="dk1"/>
              </a:solidFill>
              <a:latin typeface="Georgia"/>
              <a:ea typeface="Georgia"/>
              <a:cs typeface="Georgia"/>
              <a:sym typeface="Georgia"/>
            </a:endParaRPr>
          </a:p>
          <a:p>
            <a:pPr marL="457200" marR="0" lvl="0" indent="-374650" algn="l" rtl="0">
              <a:lnSpc>
                <a:spcPct val="100000"/>
              </a:lnSpc>
              <a:spcBef>
                <a:spcPts val="0"/>
              </a:spcBef>
              <a:spcAft>
                <a:spcPts val="0"/>
              </a:spcAft>
              <a:buClr>
                <a:schemeClr val="dk1"/>
              </a:buClr>
              <a:buSzPts val="2300"/>
              <a:buFont typeface="Georgia"/>
              <a:buChar char="●"/>
            </a:pPr>
            <a:r>
              <a:rPr lang="en-US" sz="2300" i="0" u="none" strike="noStrike" cap="none" dirty="0">
                <a:solidFill>
                  <a:schemeClr val="dk1"/>
                </a:solidFill>
                <a:latin typeface="Georgia"/>
                <a:ea typeface="Georgia"/>
                <a:cs typeface="Georgia"/>
                <a:sym typeface="Georgia"/>
              </a:rPr>
              <a:t>bi-monthly newsletters;</a:t>
            </a:r>
            <a:endParaRPr sz="2300" i="0" u="none" strike="noStrike" cap="none" dirty="0">
              <a:solidFill>
                <a:schemeClr val="dk1"/>
              </a:solidFill>
              <a:latin typeface="Georgia"/>
              <a:ea typeface="Georgia"/>
              <a:cs typeface="Georgia"/>
              <a:sym typeface="Georgia"/>
            </a:endParaRPr>
          </a:p>
          <a:p>
            <a:pPr marL="457200" marR="0" lvl="0" indent="-374650" algn="l" rtl="0">
              <a:lnSpc>
                <a:spcPct val="100000"/>
              </a:lnSpc>
              <a:spcBef>
                <a:spcPts val="0"/>
              </a:spcBef>
              <a:spcAft>
                <a:spcPts val="0"/>
              </a:spcAft>
              <a:buClr>
                <a:schemeClr val="dk1"/>
              </a:buClr>
              <a:buSzPts val="2300"/>
              <a:buFont typeface="Georgia"/>
              <a:buChar char="●"/>
            </a:pPr>
            <a:r>
              <a:rPr lang="en-US" sz="2300" i="0" u="none" strike="noStrike" cap="none" dirty="0">
                <a:solidFill>
                  <a:schemeClr val="dk1"/>
                </a:solidFill>
                <a:latin typeface="Georgia"/>
                <a:ea typeface="Georgia"/>
                <a:cs typeface="Georgia"/>
                <a:sym typeface="Georgia"/>
              </a:rPr>
              <a:t>attendance at the annual Dyslexia Institute;</a:t>
            </a:r>
            <a:endParaRPr sz="2300" i="0" u="none" strike="noStrike" cap="none" dirty="0">
              <a:solidFill>
                <a:schemeClr val="dk1"/>
              </a:solidFill>
              <a:latin typeface="Georgia"/>
              <a:ea typeface="Georgia"/>
              <a:cs typeface="Georgia"/>
              <a:sym typeface="Georgia"/>
            </a:endParaRPr>
          </a:p>
          <a:p>
            <a:pPr marL="457200" marR="0" lvl="0" indent="-374650" algn="l" rtl="0">
              <a:lnSpc>
                <a:spcPct val="100000"/>
              </a:lnSpc>
              <a:spcBef>
                <a:spcPts val="0"/>
              </a:spcBef>
              <a:spcAft>
                <a:spcPts val="0"/>
              </a:spcAft>
              <a:buClr>
                <a:schemeClr val="dk1"/>
              </a:buClr>
              <a:buSzPts val="2300"/>
              <a:buFont typeface="Georgia"/>
              <a:buChar char="●"/>
            </a:pPr>
            <a:r>
              <a:rPr lang="en-US" sz="2300" i="0" u="none" strike="noStrike" cap="none" dirty="0">
                <a:solidFill>
                  <a:schemeClr val="dk1"/>
                </a:solidFill>
                <a:latin typeface="Georgia"/>
                <a:ea typeface="Georgia"/>
                <a:cs typeface="Georgia"/>
                <a:sym typeface="Georgia"/>
              </a:rPr>
              <a:t>professional conversations around evidence-based practices;</a:t>
            </a:r>
            <a:endParaRPr sz="2300" i="0" u="none" strike="noStrike" cap="none" dirty="0">
              <a:solidFill>
                <a:schemeClr val="dk1"/>
              </a:solidFill>
              <a:latin typeface="Georgia"/>
              <a:ea typeface="Georgia"/>
              <a:cs typeface="Georgia"/>
              <a:sym typeface="Georgia"/>
            </a:endParaRPr>
          </a:p>
          <a:p>
            <a:pPr marL="457200" marR="0" lvl="0" indent="-374650" algn="l" rtl="0">
              <a:lnSpc>
                <a:spcPct val="100000"/>
              </a:lnSpc>
              <a:spcBef>
                <a:spcPts val="0"/>
              </a:spcBef>
              <a:spcAft>
                <a:spcPts val="0"/>
              </a:spcAft>
              <a:buClr>
                <a:schemeClr val="dk1"/>
              </a:buClr>
              <a:buSzPts val="2300"/>
              <a:buFont typeface="Georgia"/>
              <a:buChar char="●"/>
            </a:pPr>
            <a:r>
              <a:rPr lang="en-US" sz="2300" i="0" u="none" strike="noStrike" cap="none" dirty="0">
                <a:solidFill>
                  <a:schemeClr val="dk1"/>
                </a:solidFill>
                <a:latin typeface="Georgia"/>
                <a:ea typeface="Georgia"/>
                <a:cs typeface="Georgia"/>
                <a:sym typeface="Georgia"/>
              </a:rPr>
              <a:t>two Communities of Practice per year provided by regional TTAC; and</a:t>
            </a:r>
            <a:endParaRPr sz="2300" i="0" u="none" strike="noStrike" cap="none" dirty="0">
              <a:solidFill>
                <a:schemeClr val="dk1"/>
              </a:solidFill>
              <a:latin typeface="Georgia"/>
              <a:ea typeface="Georgia"/>
              <a:cs typeface="Georgia"/>
              <a:sym typeface="Georgia"/>
            </a:endParaRPr>
          </a:p>
          <a:p>
            <a:pPr marL="457200" marR="0" lvl="0" indent="-374650" algn="l" rtl="0">
              <a:lnSpc>
                <a:spcPct val="100000"/>
              </a:lnSpc>
              <a:spcBef>
                <a:spcPts val="0"/>
              </a:spcBef>
              <a:spcAft>
                <a:spcPts val="0"/>
              </a:spcAft>
              <a:buClr>
                <a:schemeClr val="dk1"/>
              </a:buClr>
              <a:buSzPts val="2300"/>
              <a:buFont typeface="Georgia"/>
              <a:buChar char="●"/>
            </a:pPr>
            <a:r>
              <a:rPr lang="en-US" sz="2300" i="0" u="none" strike="noStrike" cap="none" dirty="0">
                <a:solidFill>
                  <a:schemeClr val="dk1"/>
                </a:solidFill>
                <a:latin typeface="Georgia"/>
                <a:ea typeface="Georgia"/>
                <a:cs typeface="Georgia"/>
                <a:sym typeface="Georgia"/>
              </a:rPr>
              <a:t>training and coaching to provide support in LETRS at division level. </a:t>
            </a:r>
            <a:endParaRPr sz="2300" i="0" u="none" strike="noStrike" cap="none" dirty="0">
              <a:solidFill>
                <a:schemeClr val="dk1"/>
              </a:solidFill>
              <a:latin typeface="Georgia"/>
              <a:ea typeface="Georgia"/>
              <a:cs typeface="Georgia"/>
              <a:sym typeface="Georgia"/>
            </a:endParaRPr>
          </a:p>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latin typeface="Georgia"/>
              <a:ea typeface="Georgia"/>
              <a:cs typeface="Georgia"/>
              <a:sym typeface="Georgia"/>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B8CA8-7A90-4286-BBA5-DB9B1B4F2F8D}"/>
              </a:ext>
            </a:extLst>
          </p:cNvPr>
          <p:cNvSpPr>
            <a:spLocks noGrp="1"/>
          </p:cNvSpPr>
          <p:nvPr>
            <p:ph type="title"/>
          </p:nvPr>
        </p:nvSpPr>
        <p:spPr/>
        <p:txBody>
          <a:bodyPr/>
          <a:lstStyle/>
          <a:p>
            <a:r>
              <a:rPr lang="en-US" dirty="0"/>
              <a:t>Highlight: Virtual Sessions</a:t>
            </a:r>
          </a:p>
        </p:txBody>
      </p:sp>
      <p:sp>
        <p:nvSpPr>
          <p:cNvPr id="3" name="Slide Number Placeholder 2">
            <a:extLst>
              <a:ext uri="{FF2B5EF4-FFF2-40B4-BE49-F238E27FC236}">
                <a16:creationId xmlns:a16="http://schemas.microsoft.com/office/drawing/2014/main" id="{2696FCF2-0BB3-4B8C-90A2-40C775A5723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29</a:t>
            </a:fld>
            <a:endParaRPr lang="en-US"/>
          </a:p>
        </p:txBody>
      </p:sp>
      <p:sp>
        <p:nvSpPr>
          <p:cNvPr id="4" name="Text Placeholder 3">
            <a:extLst>
              <a:ext uri="{FF2B5EF4-FFF2-40B4-BE49-F238E27FC236}">
                <a16:creationId xmlns:a16="http://schemas.microsoft.com/office/drawing/2014/main" id="{3B447E61-9782-409E-AE4C-A76E1A70C952}"/>
              </a:ext>
            </a:extLst>
          </p:cNvPr>
          <p:cNvSpPr>
            <a:spLocks noGrp="1"/>
          </p:cNvSpPr>
          <p:nvPr>
            <p:ph type="body" idx="1"/>
          </p:nvPr>
        </p:nvSpPr>
        <p:spPr/>
        <p:txBody>
          <a:bodyPr>
            <a:normAutofit lnSpcReduction="10000"/>
          </a:bodyPr>
          <a:lstStyle/>
          <a:p>
            <a:pPr marL="0" lvl="0" indent="0" algn="l" rtl="0">
              <a:lnSpc>
                <a:spcPct val="114000"/>
              </a:lnSpc>
              <a:spcBef>
                <a:spcPts val="0"/>
              </a:spcBef>
              <a:spcAft>
                <a:spcPts val="0"/>
              </a:spcAft>
              <a:buNone/>
            </a:pPr>
            <a:r>
              <a:rPr lang="en-US" sz="2400" dirty="0">
                <a:solidFill>
                  <a:schemeClr val="bg2"/>
                </a:solidFill>
                <a:latin typeface="Georgia" panose="02040502050405020303" pitchFamily="18" charset="0"/>
                <a:ea typeface="Roboto"/>
                <a:cs typeface="Roboto"/>
                <a:sym typeface="Roboto"/>
              </a:rPr>
              <a:t>In October 2022, teachers, principals, and division leaders attended virtual conference style sessions in the grade K-2 band and/or grades 3-5. The VDOE Office of Humanities English program provided a general session on the focus for Literacy across the Commonwealth.</a:t>
            </a:r>
          </a:p>
          <a:p>
            <a:pPr indent="-457200">
              <a:lnSpc>
                <a:spcPct val="114000"/>
              </a:lnSpc>
              <a:spcBef>
                <a:spcPts val="0"/>
              </a:spcBef>
            </a:pPr>
            <a:r>
              <a:rPr lang="en-US" sz="2400" dirty="0">
                <a:solidFill>
                  <a:schemeClr val="bg2"/>
                </a:solidFill>
                <a:latin typeface="Georgia" panose="02040502050405020303" pitchFamily="18" charset="0"/>
                <a:ea typeface="Roboto"/>
                <a:cs typeface="Roboto"/>
                <a:sym typeface="Roboto"/>
              </a:rPr>
              <a:t>The VDOE English team hosted hour-long sessions on topics including: orthographic mapping, building vocabulary and background knowledge, integrating reading and writing, and advanced phonics and morphology. </a:t>
            </a:r>
          </a:p>
          <a:p>
            <a:pPr indent="-457200">
              <a:lnSpc>
                <a:spcPct val="114000"/>
              </a:lnSpc>
              <a:spcBef>
                <a:spcPts val="0"/>
              </a:spcBef>
            </a:pPr>
            <a:r>
              <a:rPr lang="en-US" sz="2400" dirty="0">
                <a:solidFill>
                  <a:schemeClr val="bg2"/>
                </a:solidFill>
                <a:latin typeface="Georgia" panose="02040502050405020303" pitchFamily="18" charset="0"/>
                <a:ea typeface="Roboto"/>
                <a:cs typeface="Roboto"/>
                <a:sym typeface="Roboto"/>
              </a:rPr>
              <a:t>Presenters included the Office of Student Assessment and Virginia Literacy Partnerships. </a:t>
            </a:r>
          </a:p>
          <a:p>
            <a:pPr indent="-457200">
              <a:lnSpc>
                <a:spcPct val="114000"/>
              </a:lnSpc>
              <a:spcBef>
                <a:spcPts val="0"/>
              </a:spcBef>
            </a:pPr>
            <a:r>
              <a:rPr lang="en-US" sz="2400" dirty="0">
                <a:solidFill>
                  <a:schemeClr val="bg2"/>
                </a:solidFill>
                <a:latin typeface="Georgia" panose="02040502050405020303" pitchFamily="18" charset="0"/>
                <a:ea typeface="Roboto"/>
                <a:cs typeface="Roboto"/>
                <a:sym typeface="Roboto"/>
              </a:rPr>
              <a:t>Follow up learning labs were hosted across the Commonwealth in the month of November for participants who wanted to dive deeper, learn more, and create instructional supports for their students.</a:t>
            </a:r>
            <a:endParaRPr lang="en-US" sz="2400" dirty="0">
              <a:solidFill>
                <a:schemeClr val="bg2"/>
              </a:solidFill>
              <a:latin typeface="Georgia" panose="02040502050405020303" pitchFamily="18" charset="0"/>
            </a:endParaRPr>
          </a:p>
          <a:p>
            <a:endParaRPr lang="en-US" dirty="0"/>
          </a:p>
        </p:txBody>
      </p:sp>
    </p:spTree>
    <p:extLst>
      <p:ext uri="{BB962C8B-B14F-4D97-AF65-F5344CB8AC3E}">
        <p14:creationId xmlns:p14="http://schemas.microsoft.com/office/powerpoint/2010/main" val="2054748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g1a3430342e1_0_0"/>
          <p:cNvSpPr txBox="1">
            <a:spLocks noGrp="1"/>
          </p:cNvSpPr>
          <p:nvPr>
            <p:ph type="title"/>
          </p:nvPr>
        </p:nvSpPr>
        <p:spPr>
          <a:xfrm>
            <a:off x="0" y="0"/>
            <a:ext cx="12192000" cy="1323900"/>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Agenda</a:t>
            </a:r>
            <a:endParaRPr/>
          </a:p>
        </p:txBody>
      </p:sp>
      <p:sp>
        <p:nvSpPr>
          <p:cNvPr id="164" name="Google Shape;164;g1a3430342e1_0_0"/>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3</a:t>
            </a:fld>
            <a:endParaRPr/>
          </a:p>
        </p:txBody>
      </p:sp>
      <p:sp>
        <p:nvSpPr>
          <p:cNvPr id="165" name="Google Shape;165;g1a3430342e1_0_0"/>
          <p:cNvSpPr txBox="1">
            <a:spLocks noGrp="1"/>
          </p:cNvSpPr>
          <p:nvPr>
            <p:ph type="body" idx="1"/>
          </p:nvPr>
        </p:nvSpPr>
        <p:spPr>
          <a:xfrm>
            <a:off x="729350" y="1481150"/>
            <a:ext cx="11161500" cy="4718100"/>
          </a:xfrm>
          <a:prstGeom prst="rect">
            <a:avLst/>
          </a:prstGeom>
          <a:noFill/>
          <a:ln>
            <a:noFill/>
          </a:ln>
        </p:spPr>
        <p:txBody>
          <a:bodyPr spcFirstLastPara="1" wrap="square" lIns="91425" tIns="45700" rIns="91425" bIns="45700" anchor="t" anchorCtr="0">
            <a:noAutofit/>
          </a:bodyPr>
          <a:lstStyle/>
          <a:p>
            <a:pPr marL="571500" lvl="0" indent="-508000" algn="l" rtl="0">
              <a:lnSpc>
                <a:spcPct val="114000"/>
              </a:lnSpc>
              <a:spcBef>
                <a:spcPts val="0"/>
              </a:spcBef>
              <a:spcAft>
                <a:spcPts val="0"/>
              </a:spcAft>
              <a:buClr>
                <a:schemeClr val="dk1"/>
              </a:buClr>
              <a:buSzPts val="2600"/>
              <a:buChar char="•"/>
            </a:pPr>
            <a:r>
              <a:rPr lang="en-US" sz="2600" dirty="0">
                <a:solidFill>
                  <a:schemeClr val="dk1"/>
                </a:solidFill>
                <a:latin typeface="Georgia"/>
                <a:ea typeface="Georgia"/>
                <a:cs typeface="Georgia"/>
                <a:sym typeface="Georgia"/>
              </a:rPr>
              <a:t>Advisory Group Convenes</a:t>
            </a:r>
            <a:endParaRPr sz="2600" dirty="0">
              <a:solidFill>
                <a:schemeClr val="dk1"/>
              </a:solidFill>
              <a:latin typeface="Georgia"/>
              <a:ea typeface="Georgia"/>
              <a:cs typeface="Georgia"/>
              <a:sym typeface="Georgia"/>
            </a:endParaRPr>
          </a:p>
          <a:p>
            <a:pPr marL="914400" lvl="1" indent="-368300" algn="l" rtl="0">
              <a:lnSpc>
                <a:spcPct val="114000"/>
              </a:lnSpc>
              <a:spcBef>
                <a:spcPts val="0"/>
              </a:spcBef>
              <a:spcAft>
                <a:spcPts val="0"/>
              </a:spcAft>
              <a:buClr>
                <a:schemeClr val="dk1"/>
              </a:buClr>
              <a:buSzPts val="2200"/>
              <a:buFont typeface="Georgia"/>
              <a:buChar char="-"/>
            </a:pPr>
            <a:r>
              <a:rPr lang="en-US" sz="2200" dirty="0">
                <a:solidFill>
                  <a:schemeClr val="dk1"/>
                </a:solidFill>
                <a:latin typeface="Georgia"/>
                <a:ea typeface="Georgia"/>
                <a:cs typeface="Georgia"/>
                <a:sym typeface="Georgia"/>
              </a:rPr>
              <a:t>Framing</a:t>
            </a:r>
            <a:endParaRPr sz="2200" dirty="0">
              <a:solidFill>
                <a:schemeClr val="dk1"/>
              </a:solidFill>
              <a:latin typeface="Georgia"/>
              <a:ea typeface="Georgia"/>
              <a:cs typeface="Georgia"/>
              <a:sym typeface="Georgia"/>
            </a:endParaRPr>
          </a:p>
          <a:p>
            <a:pPr marL="914400" lvl="1" indent="-330200" algn="l" rtl="0">
              <a:lnSpc>
                <a:spcPct val="114000"/>
              </a:lnSpc>
              <a:spcBef>
                <a:spcPts val="0"/>
              </a:spcBef>
              <a:spcAft>
                <a:spcPts val="0"/>
              </a:spcAft>
              <a:buClr>
                <a:schemeClr val="dk1"/>
              </a:buClr>
              <a:buSzPts val="1600"/>
              <a:buFont typeface="Georgia"/>
              <a:buChar char="-"/>
            </a:pPr>
            <a:r>
              <a:rPr lang="en-US" sz="2200" dirty="0">
                <a:solidFill>
                  <a:schemeClr val="dk1"/>
                </a:solidFill>
                <a:latin typeface="Georgia"/>
                <a:ea typeface="Georgia"/>
                <a:cs typeface="Georgia"/>
                <a:sym typeface="Georgia"/>
              </a:rPr>
              <a:t>Introductions in breakout rooms</a:t>
            </a:r>
            <a:endParaRPr sz="2200" dirty="0">
              <a:solidFill>
                <a:schemeClr val="dk1"/>
              </a:solidFill>
              <a:latin typeface="Georgia"/>
              <a:ea typeface="Georgia"/>
              <a:cs typeface="Georgia"/>
              <a:sym typeface="Georgia"/>
            </a:endParaRPr>
          </a:p>
          <a:p>
            <a:pPr marL="571500" lvl="0" indent="-508000" algn="l" rtl="0">
              <a:lnSpc>
                <a:spcPct val="114000"/>
              </a:lnSpc>
              <a:spcBef>
                <a:spcPts val="0"/>
              </a:spcBef>
              <a:spcAft>
                <a:spcPts val="0"/>
              </a:spcAft>
              <a:buClr>
                <a:schemeClr val="dk1"/>
              </a:buClr>
              <a:buSzPts val="2600"/>
              <a:buFont typeface="Georgia"/>
              <a:buChar char="•"/>
            </a:pPr>
            <a:r>
              <a:rPr lang="en-US" sz="2600" dirty="0">
                <a:solidFill>
                  <a:schemeClr val="dk1"/>
                </a:solidFill>
                <a:latin typeface="Georgia"/>
                <a:ea typeface="Georgia"/>
                <a:cs typeface="Georgia"/>
                <a:sym typeface="Georgia"/>
              </a:rPr>
              <a:t>Overview of Virginia Literacy Act</a:t>
            </a:r>
            <a:endParaRPr sz="2600" dirty="0">
              <a:solidFill>
                <a:schemeClr val="dk1"/>
              </a:solidFill>
              <a:latin typeface="Georgia"/>
              <a:ea typeface="Georgia"/>
              <a:cs typeface="Georgia"/>
              <a:sym typeface="Georgia"/>
            </a:endParaRPr>
          </a:p>
          <a:p>
            <a:pPr marL="571500" lvl="0" indent="-508000" algn="l" rtl="0">
              <a:lnSpc>
                <a:spcPct val="114000"/>
              </a:lnSpc>
              <a:spcBef>
                <a:spcPts val="0"/>
              </a:spcBef>
              <a:spcAft>
                <a:spcPts val="0"/>
              </a:spcAft>
              <a:buClr>
                <a:schemeClr val="dk1"/>
              </a:buClr>
              <a:buSzPts val="2600"/>
              <a:buFont typeface="Georgia"/>
              <a:buChar char="•"/>
            </a:pPr>
            <a:r>
              <a:rPr lang="en-US" sz="2600" dirty="0">
                <a:solidFill>
                  <a:schemeClr val="dk1"/>
                </a:solidFill>
                <a:latin typeface="Georgia"/>
                <a:ea typeface="Georgia"/>
                <a:cs typeface="Georgia"/>
                <a:sym typeface="Georgia"/>
              </a:rPr>
              <a:t>Welcome from Superintendent </a:t>
            </a:r>
            <a:r>
              <a:rPr lang="en-US" sz="2600" dirty="0" err="1">
                <a:solidFill>
                  <a:schemeClr val="dk1"/>
                </a:solidFill>
                <a:latin typeface="Georgia"/>
                <a:ea typeface="Georgia"/>
                <a:cs typeface="Georgia"/>
                <a:sym typeface="Georgia"/>
              </a:rPr>
              <a:t>Balow</a:t>
            </a:r>
            <a:endParaRPr sz="2600" dirty="0">
              <a:solidFill>
                <a:schemeClr val="dk1"/>
              </a:solidFill>
              <a:latin typeface="Georgia"/>
              <a:ea typeface="Georgia"/>
              <a:cs typeface="Georgia"/>
              <a:sym typeface="Georgia"/>
            </a:endParaRPr>
          </a:p>
          <a:p>
            <a:pPr marL="571500" lvl="0" indent="-508000" algn="l" rtl="0">
              <a:lnSpc>
                <a:spcPct val="114000"/>
              </a:lnSpc>
              <a:spcBef>
                <a:spcPts val="0"/>
              </a:spcBef>
              <a:spcAft>
                <a:spcPts val="0"/>
              </a:spcAft>
              <a:buClr>
                <a:schemeClr val="dk1"/>
              </a:buClr>
              <a:buSzPts val="2600"/>
              <a:buFont typeface="Georgia"/>
              <a:buChar char="•"/>
            </a:pPr>
            <a:r>
              <a:rPr lang="en-US" sz="2600" dirty="0">
                <a:solidFill>
                  <a:schemeClr val="dk1"/>
                </a:solidFill>
                <a:latin typeface="Georgia"/>
                <a:ea typeface="Georgia"/>
                <a:cs typeface="Georgia"/>
                <a:sym typeface="Georgia"/>
              </a:rPr>
              <a:t>Discussion: Translating Literacy Research into Practice in Virginia</a:t>
            </a:r>
            <a:endParaRPr sz="2600" dirty="0">
              <a:solidFill>
                <a:schemeClr val="dk1"/>
              </a:solidFill>
              <a:latin typeface="Georgia"/>
              <a:ea typeface="Georgia"/>
              <a:cs typeface="Georgia"/>
              <a:sym typeface="Georgia"/>
            </a:endParaRPr>
          </a:p>
          <a:p>
            <a:pPr marL="914400" lvl="1" indent="-368300" algn="l" rtl="0">
              <a:lnSpc>
                <a:spcPct val="114000"/>
              </a:lnSpc>
              <a:spcBef>
                <a:spcPts val="0"/>
              </a:spcBef>
              <a:spcAft>
                <a:spcPts val="0"/>
              </a:spcAft>
              <a:buClr>
                <a:schemeClr val="dk1"/>
              </a:buClr>
              <a:buSzPts val="2200"/>
              <a:buFont typeface="Georgia"/>
              <a:buChar char="-"/>
            </a:pPr>
            <a:r>
              <a:rPr lang="en-US" sz="2200" dirty="0">
                <a:solidFill>
                  <a:schemeClr val="dk1"/>
                </a:solidFill>
                <a:latin typeface="Georgia"/>
                <a:ea typeface="Georgia"/>
                <a:cs typeface="Georgia"/>
                <a:sym typeface="Georgia"/>
              </a:rPr>
              <a:t>Overview</a:t>
            </a:r>
            <a:endParaRPr sz="2200" dirty="0">
              <a:solidFill>
                <a:schemeClr val="dk1"/>
              </a:solidFill>
              <a:latin typeface="Georgia"/>
              <a:ea typeface="Georgia"/>
              <a:cs typeface="Georgia"/>
              <a:sym typeface="Georgia"/>
            </a:endParaRPr>
          </a:p>
          <a:p>
            <a:pPr marL="914400" lvl="1" indent="-368300" algn="l" rtl="0">
              <a:lnSpc>
                <a:spcPct val="114000"/>
              </a:lnSpc>
              <a:spcBef>
                <a:spcPts val="0"/>
              </a:spcBef>
              <a:spcAft>
                <a:spcPts val="0"/>
              </a:spcAft>
              <a:buClr>
                <a:schemeClr val="dk1"/>
              </a:buClr>
              <a:buSzPts val="2200"/>
              <a:buFont typeface="Georgia"/>
              <a:buChar char="-"/>
            </a:pPr>
            <a:r>
              <a:rPr lang="en-US" sz="2200" dirty="0">
                <a:solidFill>
                  <a:schemeClr val="dk1"/>
                </a:solidFill>
                <a:latin typeface="Georgia"/>
                <a:ea typeface="Georgia"/>
                <a:cs typeface="Georgia"/>
                <a:sym typeface="Georgia"/>
              </a:rPr>
              <a:t>Highlights in Virginia </a:t>
            </a:r>
            <a:endParaRPr sz="2200" dirty="0">
              <a:solidFill>
                <a:schemeClr val="dk1"/>
              </a:solidFill>
              <a:latin typeface="Georgia"/>
              <a:ea typeface="Georgia"/>
              <a:cs typeface="Georgia"/>
              <a:sym typeface="Georgia"/>
            </a:endParaRPr>
          </a:p>
          <a:p>
            <a:pPr marL="914400" lvl="1" indent="-368300" algn="l" rtl="0">
              <a:lnSpc>
                <a:spcPct val="114000"/>
              </a:lnSpc>
              <a:spcBef>
                <a:spcPts val="0"/>
              </a:spcBef>
              <a:spcAft>
                <a:spcPts val="0"/>
              </a:spcAft>
              <a:buClr>
                <a:schemeClr val="dk1"/>
              </a:buClr>
              <a:buSzPts val="2200"/>
              <a:buFont typeface="Georgia"/>
              <a:buChar char="-"/>
            </a:pPr>
            <a:r>
              <a:rPr lang="en-US" sz="2200" dirty="0">
                <a:solidFill>
                  <a:schemeClr val="dk1"/>
                </a:solidFill>
                <a:latin typeface="Georgia"/>
                <a:ea typeface="Georgia"/>
                <a:cs typeface="Georgia"/>
                <a:sym typeface="Georgia"/>
              </a:rPr>
              <a:t>Breakout room discussions</a:t>
            </a:r>
            <a:endParaRPr sz="2200" dirty="0">
              <a:solidFill>
                <a:schemeClr val="dk1"/>
              </a:solidFill>
              <a:latin typeface="Georgia"/>
              <a:ea typeface="Georgia"/>
              <a:cs typeface="Georgia"/>
              <a:sym typeface="Georgia"/>
            </a:endParaRPr>
          </a:p>
          <a:p>
            <a:pPr marL="571500" lvl="0" indent="-508000" algn="l" rtl="0">
              <a:lnSpc>
                <a:spcPct val="114000"/>
              </a:lnSpc>
              <a:spcBef>
                <a:spcPts val="0"/>
              </a:spcBef>
              <a:spcAft>
                <a:spcPts val="0"/>
              </a:spcAft>
              <a:buClr>
                <a:schemeClr val="dk1"/>
              </a:buClr>
              <a:buSzPts val="2600"/>
              <a:buFont typeface="Georgia"/>
              <a:buChar char="•"/>
            </a:pPr>
            <a:r>
              <a:rPr lang="en-US" sz="2600" dirty="0">
                <a:solidFill>
                  <a:schemeClr val="dk1"/>
                </a:solidFill>
                <a:latin typeface="Georgia"/>
                <a:ea typeface="Georgia"/>
                <a:cs typeface="Georgia"/>
                <a:sym typeface="Georgia"/>
              </a:rPr>
              <a:t>Closing</a:t>
            </a:r>
            <a:endParaRPr sz="2600" dirty="0">
              <a:solidFill>
                <a:schemeClr val="dk1"/>
              </a:solidFill>
              <a:latin typeface="Georgia"/>
              <a:ea typeface="Georgia"/>
              <a:cs typeface="Georgia"/>
              <a:sym typeface="Georgia"/>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463"/>
        <p:cNvGrpSpPr/>
        <p:nvPr/>
      </p:nvGrpSpPr>
      <p:grpSpPr>
        <a:xfrm>
          <a:off x="0" y="0"/>
          <a:ext cx="0" cy="0"/>
          <a:chOff x="0" y="0"/>
          <a:chExt cx="0" cy="0"/>
        </a:xfrm>
      </p:grpSpPr>
      <p:sp>
        <p:nvSpPr>
          <p:cNvPr id="464" name="Google Shape;464;g1a3430342e1_0_694"/>
          <p:cNvSpPr txBox="1">
            <a:spLocks noGrp="1"/>
          </p:cNvSpPr>
          <p:nvPr>
            <p:ph type="title"/>
          </p:nvPr>
        </p:nvSpPr>
        <p:spPr>
          <a:xfrm>
            <a:off x="0" y="0"/>
            <a:ext cx="12192000" cy="1323900"/>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dirty="0"/>
              <a:t>Discussion</a:t>
            </a:r>
            <a:endParaRPr dirty="0"/>
          </a:p>
        </p:txBody>
      </p:sp>
      <p:sp>
        <p:nvSpPr>
          <p:cNvPr id="465" name="Google Shape;465;g1a3430342e1_0_694"/>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30</a:t>
            </a:fld>
            <a:endParaRPr/>
          </a:p>
        </p:txBody>
      </p:sp>
      <p:sp>
        <p:nvSpPr>
          <p:cNvPr id="466" name="Google Shape;466;g1a3430342e1_0_694"/>
          <p:cNvSpPr txBox="1"/>
          <p:nvPr/>
        </p:nvSpPr>
        <p:spPr>
          <a:xfrm>
            <a:off x="598167" y="1546860"/>
            <a:ext cx="11360700" cy="5430900"/>
          </a:xfrm>
          <a:prstGeom prst="rect">
            <a:avLst/>
          </a:prstGeom>
          <a:noFill/>
          <a:ln>
            <a:noFill/>
          </a:ln>
        </p:spPr>
        <p:txBody>
          <a:bodyPr spcFirstLastPara="1" wrap="square" lIns="121900" tIns="121900" rIns="121900" bIns="121900" anchor="t" anchorCtr="0">
            <a:noAutofit/>
          </a:bodyPr>
          <a:lstStyle/>
          <a:p>
            <a:pPr marL="285750" marR="0" lvl="0" indent="-285750" algn="l" rtl="0">
              <a:lnSpc>
                <a:spcPct val="100000"/>
              </a:lnSpc>
              <a:spcBef>
                <a:spcPts val="600"/>
              </a:spcBef>
              <a:spcAft>
                <a:spcPts val="0"/>
              </a:spcAft>
              <a:buClr>
                <a:schemeClr val="accent1"/>
              </a:buClr>
              <a:buSzPts val="2400"/>
              <a:buFont typeface="Arial"/>
              <a:buChar char="•"/>
            </a:pPr>
            <a:r>
              <a:rPr lang="en-US" sz="2400" b="0" i="0" u="none" strike="noStrike" cap="none" dirty="0">
                <a:solidFill>
                  <a:schemeClr val="dk1"/>
                </a:solidFill>
                <a:latin typeface="Georgia"/>
                <a:ea typeface="Georgia"/>
                <a:cs typeface="Georgia"/>
                <a:sym typeface="Georgia"/>
              </a:rPr>
              <a:t>In your small group, please discuss the following questions:</a:t>
            </a:r>
            <a:endParaRPr sz="2400" b="0" i="0" u="none" strike="noStrike" cap="none" dirty="0">
              <a:solidFill>
                <a:schemeClr val="dk1"/>
              </a:solidFill>
              <a:latin typeface="Georgia"/>
              <a:ea typeface="Georgia"/>
              <a:cs typeface="Georgia"/>
              <a:sym typeface="Georgia"/>
            </a:endParaRPr>
          </a:p>
          <a:p>
            <a:pPr marL="914400" marR="0" lvl="1" indent="-355600" algn="l" rtl="0">
              <a:lnSpc>
                <a:spcPct val="100000"/>
              </a:lnSpc>
              <a:spcBef>
                <a:spcPts val="600"/>
              </a:spcBef>
              <a:spcAft>
                <a:spcPts val="0"/>
              </a:spcAft>
              <a:buClr>
                <a:schemeClr val="dk1"/>
              </a:buClr>
              <a:buSzPts val="2000"/>
              <a:buFont typeface="Georgia"/>
              <a:buChar char="○"/>
            </a:pPr>
            <a:r>
              <a:rPr lang="en-US" sz="2000" b="0" i="0" u="none" strike="noStrike" cap="none" dirty="0">
                <a:solidFill>
                  <a:schemeClr val="dk1"/>
                </a:solidFill>
                <a:highlight>
                  <a:srgbClr val="FFFFFF"/>
                </a:highlight>
                <a:latin typeface="Georgia"/>
                <a:ea typeface="Georgia"/>
                <a:cs typeface="Georgia"/>
                <a:sym typeface="Georgia"/>
              </a:rPr>
              <a:t>Where do you see these evidence-based approaches to literacy instruction occurring in your work in Virginia? Where are their gaps?</a:t>
            </a:r>
            <a:endParaRPr sz="2000" b="0" i="0" u="none" strike="noStrike" cap="none" dirty="0">
              <a:solidFill>
                <a:schemeClr val="dk1"/>
              </a:solidFill>
              <a:highlight>
                <a:srgbClr val="FFFFFF"/>
              </a:highlight>
              <a:latin typeface="Georgia"/>
              <a:ea typeface="Georgia"/>
              <a:cs typeface="Georgia"/>
              <a:sym typeface="Georgia"/>
            </a:endParaRPr>
          </a:p>
          <a:p>
            <a:pPr marL="914400" marR="0" lvl="1" indent="-355600" algn="l" rtl="0">
              <a:lnSpc>
                <a:spcPct val="100000"/>
              </a:lnSpc>
              <a:spcBef>
                <a:spcPts val="600"/>
              </a:spcBef>
              <a:spcAft>
                <a:spcPts val="0"/>
              </a:spcAft>
              <a:buClr>
                <a:schemeClr val="dk1"/>
              </a:buClr>
              <a:buSzPts val="2000"/>
              <a:buFont typeface="Georgia"/>
              <a:buChar char="○"/>
            </a:pPr>
            <a:r>
              <a:rPr lang="en-US" sz="2000" b="0" i="0" u="none" strike="noStrike" cap="none" dirty="0">
                <a:solidFill>
                  <a:schemeClr val="dk1"/>
                </a:solidFill>
                <a:highlight>
                  <a:srgbClr val="FFFFFF"/>
                </a:highlight>
                <a:latin typeface="Georgia"/>
                <a:ea typeface="Georgia"/>
                <a:cs typeface="Georgia"/>
                <a:sym typeface="Georgia"/>
              </a:rPr>
              <a:t>What are potential barriers to implementing these approaches in Virginia K-3 classrooms? What can we do to overcome these challenges?</a:t>
            </a:r>
            <a:endParaRPr sz="2000" b="0" i="0" u="none" strike="noStrike" cap="none" dirty="0">
              <a:solidFill>
                <a:schemeClr val="dk1"/>
              </a:solidFill>
              <a:highlight>
                <a:srgbClr val="FFFFFF"/>
              </a:highlight>
              <a:latin typeface="Georgia"/>
              <a:ea typeface="Georgia"/>
              <a:cs typeface="Georgia"/>
              <a:sym typeface="Georgia"/>
            </a:endParaRPr>
          </a:p>
          <a:p>
            <a:pPr marL="914400" marR="0" lvl="1" indent="-355600" algn="l" rtl="0">
              <a:lnSpc>
                <a:spcPct val="100000"/>
              </a:lnSpc>
              <a:spcBef>
                <a:spcPts val="600"/>
              </a:spcBef>
              <a:spcAft>
                <a:spcPts val="0"/>
              </a:spcAft>
              <a:buClr>
                <a:schemeClr val="dk1"/>
              </a:buClr>
              <a:buSzPts val="2000"/>
              <a:buFont typeface="Georgia"/>
              <a:buChar char="○"/>
            </a:pPr>
            <a:r>
              <a:rPr lang="en-US" sz="2000" b="0" i="0" u="none" strike="noStrike" cap="none" dirty="0">
                <a:solidFill>
                  <a:schemeClr val="dk1"/>
                </a:solidFill>
                <a:highlight>
                  <a:srgbClr val="FFFFFF"/>
                </a:highlight>
                <a:latin typeface="Georgia"/>
                <a:ea typeface="Georgia"/>
                <a:cs typeface="Georgia"/>
                <a:sym typeface="Georgia"/>
              </a:rPr>
              <a:t>What can we do to increase awareness about using evidence-based approaches to literacy and why it matters, especially as we </a:t>
            </a:r>
            <a:r>
              <a:rPr lang="en-US" sz="2000" b="0" i="0" u="none" strike="noStrike" cap="none">
                <a:solidFill>
                  <a:schemeClr val="dk1"/>
                </a:solidFill>
                <a:highlight>
                  <a:srgbClr val="FFFFFF"/>
                </a:highlight>
                <a:latin typeface="Georgia"/>
                <a:ea typeface="Georgia"/>
                <a:cs typeface="Georgia"/>
                <a:sym typeface="Georgia"/>
              </a:rPr>
              <a:t>prepare to </a:t>
            </a:r>
            <a:r>
              <a:rPr lang="en-US" sz="2000" b="0" i="0" u="none" strike="noStrike" cap="none" dirty="0">
                <a:solidFill>
                  <a:schemeClr val="dk1"/>
                </a:solidFill>
                <a:highlight>
                  <a:srgbClr val="FFFFFF"/>
                </a:highlight>
                <a:latin typeface="Georgia"/>
                <a:ea typeface="Georgia"/>
                <a:cs typeface="Georgia"/>
                <a:sym typeface="Georgia"/>
              </a:rPr>
              <a:t>implement the Virginia Literacy Act?</a:t>
            </a:r>
            <a:endParaRPr sz="2000" b="0" i="0" u="none" strike="noStrike" cap="none" dirty="0">
              <a:solidFill>
                <a:schemeClr val="dk1"/>
              </a:solidFill>
              <a:latin typeface="Georgia"/>
              <a:ea typeface="Georgia"/>
              <a:cs typeface="Georgia"/>
              <a:sym typeface="Georgia"/>
            </a:endParaRPr>
          </a:p>
          <a:p>
            <a:pPr marL="457200" marR="0" lvl="0" indent="-381000" algn="l" rtl="0">
              <a:lnSpc>
                <a:spcPct val="100000"/>
              </a:lnSpc>
              <a:spcBef>
                <a:spcPts val="600"/>
              </a:spcBef>
              <a:spcAft>
                <a:spcPts val="0"/>
              </a:spcAft>
              <a:buClr>
                <a:schemeClr val="dk1"/>
              </a:buClr>
              <a:buSzPts val="2400"/>
              <a:buFont typeface="Georgia"/>
              <a:buChar char="•"/>
            </a:pPr>
            <a:r>
              <a:rPr lang="en-US" sz="2400" b="0" i="0" u="none" strike="noStrike" cap="none" dirty="0">
                <a:solidFill>
                  <a:schemeClr val="dk1"/>
                </a:solidFill>
                <a:latin typeface="Georgia"/>
                <a:ea typeface="Georgia"/>
                <a:cs typeface="Georgia"/>
                <a:sym typeface="Georgia"/>
              </a:rPr>
              <a:t>Each group will have a VDOE representative capturing notes and facilitating the conversation.</a:t>
            </a:r>
            <a:endParaRPr sz="2400" b="0" i="0" u="none" strike="noStrike" cap="none" dirty="0">
              <a:solidFill>
                <a:schemeClr val="dk1"/>
              </a:solidFill>
              <a:latin typeface="Georgia"/>
              <a:ea typeface="Georgia"/>
              <a:cs typeface="Georgia"/>
              <a:sym typeface="Georgia"/>
            </a:endParaRPr>
          </a:p>
          <a:p>
            <a:pPr marL="457200" marR="0" lvl="0" indent="-381000" algn="l" rtl="0">
              <a:lnSpc>
                <a:spcPct val="100000"/>
              </a:lnSpc>
              <a:spcBef>
                <a:spcPts val="600"/>
              </a:spcBef>
              <a:spcAft>
                <a:spcPts val="0"/>
              </a:spcAft>
              <a:buClr>
                <a:schemeClr val="dk1"/>
              </a:buClr>
              <a:buSzPts val="2400"/>
              <a:buFont typeface="Georgia"/>
              <a:buChar char="•"/>
            </a:pPr>
            <a:r>
              <a:rPr lang="en-US" sz="2400" b="0" i="0" u="none" strike="noStrike" cap="none" dirty="0">
                <a:solidFill>
                  <a:schemeClr val="dk1"/>
                </a:solidFill>
                <a:latin typeface="Georgia"/>
                <a:ea typeface="Georgia"/>
                <a:cs typeface="Georgia"/>
                <a:sym typeface="Georgia"/>
              </a:rPr>
              <a:t>Be prepared to have one representative from your group share ONE highlight from your conversation with the whole group.</a:t>
            </a:r>
            <a:endParaRPr sz="2400" b="0" i="0" u="none" strike="noStrike" cap="none" dirty="0">
              <a:solidFill>
                <a:schemeClr val="dk1"/>
              </a:solidFill>
              <a:latin typeface="Georgia"/>
              <a:ea typeface="Georgia"/>
              <a:cs typeface="Georgia"/>
              <a:sym typeface="Georgia"/>
            </a:endParaRPr>
          </a:p>
          <a:p>
            <a:pPr marL="0" marR="0" lvl="0" indent="0" algn="l" rtl="0">
              <a:lnSpc>
                <a:spcPct val="100000"/>
              </a:lnSpc>
              <a:spcBef>
                <a:spcPts val="600"/>
              </a:spcBef>
              <a:spcAft>
                <a:spcPts val="0"/>
              </a:spcAft>
              <a:buClr>
                <a:schemeClr val="accent1"/>
              </a:buClr>
              <a:buSzPts val="2400"/>
              <a:buFont typeface="Arial"/>
              <a:buNone/>
            </a:pPr>
            <a:endParaRPr sz="2400" b="0" i="0" u="none" strike="noStrike" cap="none" dirty="0">
              <a:solidFill>
                <a:schemeClr val="dk1"/>
              </a:solidFill>
              <a:latin typeface="Georgia"/>
              <a:ea typeface="Georgia"/>
              <a:cs typeface="Georgia"/>
              <a:sym typeface="Georgia"/>
            </a:endParaRPr>
          </a:p>
          <a:p>
            <a:pPr marL="0" marR="0" lvl="0" indent="0" algn="l" rtl="0">
              <a:lnSpc>
                <a:spcPct val="100000"/>
              </a:lnSpc>
              <a:spcBef>
                <a:spcPts val="600"/>
              </a:spcBef>
              <a:spcAft>
                <a:spcPts val="0"/>
              </a:spcAft>
              <a:buClr>
                <a:schemeClr val="accent1"/>
              </a:buClr>
              <a:buSzPts val="2400"/>
              <a:buFont typeface="Arial"/>
              <a:buNone/>
            </a:pPr>
            <a:endParaRPr sz="2400" b="0" i="0" u="none" strike="noStrike" cap="none" dirty="0">
              <a:solidFill>
                <a:schemeClr val="dk1"/>
              </a:solidFill>
              <a:latin typeface="Georgia"/>
              <a:ea typeface="Georgia"/>
              <a:cs typeface="Georgia"/>
              <a:sym typeface="Georgia"/>
            </a:endParaRPr>
          </a:p>
          <a:p>
            <a:pPr marL="0" marR="0" lvl="0" indent="0" algn="l" rtl="0">
              <a:lnSpc>
                <a:spcPct val="100000"/>
              </a:lnSpc>
              <a:spcBef>
                <a:spcPts val="600"/>
              </a:spcBef>
              <a:spcAft>
                <a:spcPts val="2133"/>
              </a:spcAft>
              <a:buClr>
                <a:schemeClr val="accent1"/>
              </a:buClr>
              <a:buSzPts val="2400"/>
              <a:buFont typeface="Arial"/>
              <a:buNone/>
            </a:pPr>
            <a:endParaRPr sz="2400" b="0" i="0" u="none" strike="noStrike" cap="none" dirty="0">
              <a:solidFill>
                <a:schemeClr val="dk1"/>
              </a:solidFill>
              <a:latin typeface="Georgia"/>
              <a:ea typeface="Georgia"/>
              <a:cs typeface="Georgia"/>
              <a:sym typeface="Georgia"/>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477"/>
        <p:cNvGrpSpPr/>
        <p:nvPr/>
      </p:nvGrpSpPr>
      <p:grpSpPr>
        <a:xfrm>
          <a:off x="0" y="0"/>
          <a:ext cx="0" cy="0"/>
          <a:chOff x="0" y="0"/>
          <a:chExt cx="0" cy="0"/>
        </a:xfrm>
      </p:grpSpPr>
      <p:sp>
        <p:nvSpPr>
          <p:cNvPr id="478" name="Google Shape;478;g1a3430342e1_0_844"/>
          <p:cNvSpPr txBox="1">
            <a:spLocks noGrp="1"/>
          </p:cNvSpPr>
          <p:nvPr>
            <p:ph type="title"/>
          </p:nvPr>
        </p:nvSpPr>
        <p:spPr>
          <a:xfrm>
            <a:off x="831850" y="1709738"/>
            <a:ext cx="10515600" cy="28527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sz="4800"/>
              <a:t>Closing</a:t>
            </a:r>
            <a:endParaRPr sz="4800"/>
          </a:p>
        </p:txBody>
      </p:sp>
      <p:sp>
        <p:nvSpPr>
          <p:cNvPr id="479" name="Google Shape;479;g1a3430342e1_0_844"/>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31</a:t>
            </a:fld>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483"/>
        <p:cNvGrpSpPr/>
        <p:nvPr/>
      </p:nvGrpSpPr>
      <p:grpSpPr>
        <a:xfrm>
          <a:off x="0" y="0"/>
          <a:ext cx="0" cy="0"/>
          <a:chOff x="0" y="0"/>
          <a:chExt cx="0" cy="0"/>
        </a:xfrm>
      </p:grpSpPr>
      <p:sp>
        <p:nvSpPr>
          <p:cNvPr id="484" name="Google Shape;484;g1a3430342e1_0_849"/>
          <p:cNvSpPr txBox="1">
            <a:spLocks noGrp="1"/>
          </p:cNvSpPr>
          <p:nvPr>
            <p:ph type="title"/>
          </p:nvPr>
        </p:nvSpPr>
        <p:spPr>
          <a:xfrm>
            <a:off x="0" y="0"/>
            <a:ext cx="12192000" cy="1323900"/>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Closing</a:t>
            </a:r>
            <a:endParaRPr/>
          </a:p>
        </p:txBody>
      </p:sp>
      <p:sp>
        <p:nvSpPr>
          <p:cNvPr id="485" name="Google Shape;485;g1a3430342e1_0_849"/>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32</a:t>
            </a:fld>
            <a:endParaRPr/>
          </a:p>
        </p:txBody>
      </p:sp>
      <p:sp>
        <p:nvSpPr>
          <p:cNvPr id="486" name="Google Shape;486;g1a3430342e1_0_849"/>
          <p:cNvSpPr txBox="1">
            <a:spLocks noGrp="1"/>
          </p:cNvSpPr>
          <p:nvPr>
            <p:ph type="body" idx="1"/>
          </p:nvPr>
        </p:nvSpPr>
        <p:spPr>
          <a:xfrm>
            <a:off x="729350" y="1481150"/>
            <a:ext cx="11161500" cy="4718100"/>
          </a:xfrm>
          <a:prstGeom prst="rect">
            <a:avLst/>
          </a:prstGeom>
          <a:noFill/>
          <a:ln>
            <a:noFill/>
          </a:ln>
        </p:spPr>
        <p:txBody>
          <a:bodyPr spcFirstLastPara="1" wrap="square" lIns="91425" tIns="45700" rIns="91425" bIns="45700" anchor="t" anchorCtr="0">
            <a:noAutofit/>
          </a:bodyPr>
          <a:lstStyle/>
          <a:p>
            <a:pPr marL="571500" lvl="0" indent="-508000" algn="l" rtl="0">
              <a:lnSpc>
                <a:spcPct val="100000"/>
              </a:lnSpc>
              <a:spcBef>
                <a:spcPts val="600"/>
              </a:spcBef>
              <a:spcAft>
                <a:spcPts val="0"/>
              </a:spcAft>
              <a:buClr>
                <a:schemeClr val="dk1"/>
              </a:buClr>
              <a:buSzPts val="2600"/>
              <a:buFont typeface="Georgia"/>
              <a:buChar char="•"/>
            </a:pPr>
            <a:r>
              <a:rPr lang="en-US" sz="2600">
                <a:solidFill>
                  <a:schemeClr val="dk1"/>
                </a:solidFill>
                <a:latin typeface="Georgia"/>
                <a:ea typeface="Georgia"/>
                <a:cs typeface="Georgia"/>
                <a:sym typeface="Georgia"/>
              </a:rPr>
              <a:t>Thank you for your commitment to this work.</a:t>
            </a:r>
            <a:endParaRPr sz="2600">
              <a:solidFill>
                <a:schemeClr val="dk1"/>
              </a:solidFill>
              <a:latin typeface="Georgia"/>
              <a:ea typeface="Georgia"/>
              <a:cs typeface="Georgia"/>
              <a:sym typeface="Georgia"/>
            </a:endParaRPr>
          </a:p>
          <a:p>
            <a:pPr marL="571500" lvl="0" indent="-508000" algn="l" rtl="0">
              <a:lnSpc>
                <a:spcPct val="100000"/>
              </a:lnSpc>
              <a:spcBef>
                <a:spcPts val="600"/>
              </a:spcBef>
              <a:spcAft>
                <a:spcPts val="0"/>
              </a:spcAft>
              <a:buClr>
                <a:schemeClr val="dk1"/>
              </a:buClr>
              <a:buSzPts val="2600"/>
              <a:buFont typeface="Georgia"/>
              <a:buChar char="•"/>
            </a:pPr>
            <a:r>
              <a:rPr lang="en-US" sz="2600">
                <a:solidFill>
                  <a:schemeClr val="dk1"/>
                </a:solidFill>
                <a:latin typeface="Georgia"/>
                <a:ea typeface="Georgia"/>
                <a:cs typeface="Georgia"/>
                <a:sym typeface="Georgia"/>
              </a:rPr>
              <a:t>Accepting nominations for chairperson via email (</a:t>
            </a:r>
            <a:r>
              <a:rPr lang="en-US" sz="2600" u="sng">
                <a:solidFill>
                  <a:schemeClr val="hlink"/>
                </a:solidFill>
                <a:latin typeface="Georgia"/>
                <a:ea typeface="Georgia"/>
                <a:cs typeface="Georgia"/>
                <a:sym typeface="Georgia"/>
                <a:hlinkClick r:id="rId3"/>
              </a:rPr>
              <a:t>vla@doe.virginia.gov</a:t>
            </a:r>
            <a:r>
              <a:rPr lang="en-US" sz="2600">
                <a:solidFill>
                  <a:schemeClr val="dk1"/>
                </a:solidFill>
                <a:latin typeface="Georgia"/>
                <a:ea typeface="Georgia"/>
                <a:cs typeface="Georgia"/>
                <a:sym typeface="Georgia"/>
              </a:rPr>
              <a:t>) </a:t>
            </a:r>
            <a:endParaRPr sz="2600">
              <a:solidFill>
                <a:schemeClr val="dk1"/>
              </a:solidFill>
              <a:latin typeface="Georgia"/>
              <a:ea typeface="Georgia"/>
              <a:cs typeface="Georgia"/>
              <a:sym typeface="Georgia"/>
            </a:endParaRPr>
          </a:p>
          <a:p>
            <a:pPr marL="571500" lvl="0" indent="-508000" algn="l" rtl="0">
              <a:lnSpc>
                <a:spcPct val="100000"/>
              </a:lnSpc>
              <a:spcBef>
                <a:spcPts val="600"/>
              </a:spcBef>
              <a:spcAft>
                <a:spcPts val="0"/>
              </a:spcAft>
              <a:buClr>
                <a:schemeClr val="dk1"/>
              </a:buClr>
              <a:buSzPts val="2600"/>
              <a:buFont typeface="Georgia"/>
              <a:buChar char="•"/>
            </a:pPr>
            <a:r>
              <a:rPr lang="en-US" sz="2600">
                <a:solidFill>
                  <a:schemeClr val="dk1"/>
                </a:solidFill>
                <a:latin typeface="Georgia"/>
                <a:ea typeface="Georgia"/>
                <a:cs typeface="Georgia"/>
                <a:sym typeface="Georgia"/>
              </a:rPr>
              <a:t>Coming soon - invitations for quarterly meetings.</a:t>
            </a:r>
            <a:endParaRPr sz="2600">
              <a:solidFill>
                <a:schemeClr val="dk1"/>
              </a:solidFill>
              <a:latin typeface="Georgia"/>
              <a:ea typeface="Georgia"/>
              <a:cs typeface="Georgia"/>
              <a:sym typeface="Georgia"/>
            </a:endParaRPr>
          </a:p>
          <a:p>
            <a:pPr marL="571500" lvl="0" indent="-508000" algn="l" rtl="0">
              <a:lnSpc>
                <a:spcPct val="100000"/>
              </a:lnSpc>
              <a:spcBef>
                <a:spcPts val="600"/>
              </a:spcBef>
              <a:spcAft>
                <a:spcPts val="0"/>
              </a:spcAft>
              <a:buClr>
                <a:schemeClr val="dk1"/>
              </a:buClr>
              <a:buSzPts val="2600"/>
              <a:buFont typeface="Georgia"/>
              <a:buChar char="•"/>
            </a:pPr>
            <a:r>
              <a:rPr lang="en-US" sz="2600">
                <a:solidFill>
                  <a:schemeClr val="dk1"/>
                </a:solidFill>
                <a:latin typeface="Georgia"/>
                <a:ea typeface="Georgia"/>
                <a:cs typeface="Georgia"/>
                <a:sym typeface="Georgia"/>
              </a:rPr>
              <a:t>Final reflections:</a:t>
            </a:r>
            <a:endParaRPr sz="2600">
              <a:solidFill>
                <a:schemeClr val="dk1"/>
              </a:solidFill>
              <a:latin typeface="Georgia"/>
              <a:ea typeface="Georgia"/>
              <a:cs typeface="Georgia"/>
              <a:sym typeface="Georgia"/>
            </a:endParaRPr>
          </a:p>
          <a:p>
            <a:pPr marL="914400" lvl="1" indent="-393700" algn="l" rtl="0">
              <a:lnSpc>
                <a:spcPct val="100000"/>
              </a:lnSpc>
              <a:spcBef>
                <a:spcPts val="600"/>
              </a:spcBef>
              <a:spcAft>
                <a:spcPts val="0"/>
              </a:spcAft>
              <a:buClr>
                <a:schemeClr val="dk1"/>
              </a:buClr>
              <a:buSzPts val="2600"/>
              <a:buFont typeface="Georgia"/>
              <a:buChar char="-"/>
            </a:pPr>
            <a:r>
              <a:rPr lang="en-US" sz="2600">
                <a:solidFill>
                  <a:schemeClr val="dk1"/>
                </a:solidFill>
                <a:latin typeface="Georgia"/>
                <a:ea typeface="Georgia"/>
                <a:cs typeface="Georgia"/>
                <a:sym typeface="Georgia"/>
              </a:rPr>
              <a:t>Please share ONE WORD in the chat that describes how you’re leaving today’s meeting.</a:t>
            </a:r>
            <a:endParaRPr sz="2600">
              <a:solidFill>
                <a:schemeClr val="dk1"/>
              </a:solidFill>
              <a:latin typeface="Georgia"/>
              <a:ea typeface="Georgia"/>
              <a:cs typeface="Georgia"/>
              <a:sym typeface="Georgia"/>
            </a:endParaRPr>
          </a:p>
          <a:p>
            <a:pPr marL="914400" lvl="1" indent="-393700" algn="l" rtl="0">
              <a:lnSpc>
                <a:spcPct val="100000"/>
              </a:lnSpc>
              <a:spcBef>
                <a:spcPts val="600"/>
              </a:spcBef>
              <a:spcAft>
                <a:spcPts val="0"/>
              </a:spcAft>
              <a:buClr>
                <a:schemeClr val="dk1"/>
              </a:buClr>
              <a:buSzPts val="2600"/>
              <a:buFont typeface="Georgia"/>
              <a:buChar char="-"/>
            </a:pPr>
            <a:r>
              <a:rPr lang="en-US" sz="2600">
                <a:solidFill>
                  <a:schemeClr val="dk1"/>
                </a:solidFill>
                <a:latin typeface="Georgia"/>
                <a:ea typeface="Georgia"/>
                <a:cs typeface="Georgia"/>
                <a:sym typeface="Georgia"/>
              </a:rPr>
              <a:t>Please fill out </a:t>
            </a:r>
            <a:r>
              <a:rPr lang="en-US" sz="2600" u="sng">
                <a:solidFill>
                  <a:schemeClr val="hlink"/>
                </a:solidFill>
                <a:latin typeface="Georgia"/>
                <a:ea typeface="Georgia"/>
                <a:cs typeface="Georgia"/>
                <a:sym typeface="Georgia"/>
                <a:hlinkClick r:id="rId4"/>
              </a:rPr>
              <a:t>this exit survey</a:t>
            </a:r>
            <a:r>
              <a:rPr lang="en-US" sz="2600">
                <a:solidFill>
                  <a:schemeClr val="dk1"/>
                </a:solidFill>
                <a:latin typeface="Georgia"/>
                <a:ea typeface="Georgia"/>
                <a:cs typeface="Georgia"/>
                <a:sym typeface="Georgia"/>
              </a:rPr>
              <a:t> to help us schedule our meetings and improve the experience for you!</a:t>
            </a:r>
            <a:endParaRPr sz="2600">
              <a:solidFill>
                <a:schemeClr val="dk1"/>
              </a:solidFill>
              <a:latin typeface="Georgia"/>
              <a:ea typeface="Georgia"/>
              <a:cs typeface="Georgia"/>
              <a:sym typeface="Georgi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g1a3430342e1_0_855"/>
          <p:cNvSpPr txBox="1">
            <a:spLocks noGrp="1"/>
          </p:cNvSpPr>
          <p:nvPr>
            <p:ph type="title"/>
          </p:nvPr>
        </p:nvSpPr>
        <p:spPr>
          <a:xfrm>
            <a:off x="0" y="0"/>
            <a:ext cx="12192000" cy="1323900"/>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Advisory Group Agreements</a:t>
            </a:r>
            <a:endParaRPr/>
          </a:p>
        </p:txBody>
      </p:sp>
      <p:sp>
        <p:nvSpPr>
          <p:cNvPr id="171" name="Google Shape;171;g1a3430342e1_0_855"/>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4</a:t>
            </a:fld>
            <a:endParaRPr/>
          </a:p>
        </p:txBody>
      </p:sp>
      <p:sp>
        <p:nvSpPr>
          <p:cNvPr id="172" name="Google Shape;172;g1a3430342e1_0_855"/>
          <p:cNvSpPr txBox="1">
            <a:spLocks noGrp="1"/>
          </p:cNvSpPr>
          <p:nvPr>
            <p:ph type="body" idx="1"/>
          </p:nvPr>
        </p:nvSpPr>
        <p:spPr>
          <a:xfrm>
            <a:off x="729350" y="1481150"/>
            <a:ext cx="11161500" cy="4718100"/>
          </a:xfrm>
          <a:prstGeom prst="rect">
            <a:avLst/>
          </a:prstGeom>
          <a:noFill/>
          <a:ln>
            <a:noFill/>
          </a:ln>
        </p:spPr>
        <p:txBody>
          <a:bodyPr spcFirstLastPara="1" wrap="square" lIns="91425" tIns="45700" rIns="91425" bIns="45700" anchor="t" anchorCtr="0">
            <a:noAutofit/>
          </a:bodyPr>
          <a:lstStyle/>
          <a:p>
            <a:pPr marL="457200" lvl="0" indent="-381000" algn="l" rtl="0">
              <a:lnSpc>
                <a:spcPct val="150000"/>
              </a:lnSpc>
              <a:spcBef>
                <a:spcPts val="0"/>
              </a:spcBef>
              <a:spcAft>
                <a:spcPts val="0"/>
              </a:spcAft>
              <a:buClr>
                <a:schemeClr val="dk1"/>
              </a:buClr>
              <a:buSzPts val="2400"/>
              <a:buFont typeface="Georgia"/>
              <a:buChar char="•"/>
            </a:pPr>
            <a:r>
              <a:rPr lang="en-US" sz="2400">
                <a:solidFill>
                  <a:schemeClr val="dk1"/>
                </a:solidFill>
                <a:latin typeface="Georgia"/>
                <a:ea typeface="Georgia"/>
                <a:cs typeface="Georgia"/>
                <a:sym typeface="Georgia"/>
              </a:rPr>
              <a:t>Meetings will be held on a quarterly basis.</a:t>
            </a:r>
            <a:endParaRPr sz="2400">
              <a:solidFill>
                <a:schemeClr val="dk1"/>
              </a:solidFill>
              <a:latin typeface="Georgia"/>
              <a:ea typeface="Georgia"/>
              <a:cs typeface="Georgia"/>
              <a:sym typeface="Georgia"/>
            </a:endParaRPr>
          </a:p>
          <a:p>
            <a:pPr marL="457200" lvl="0" indent="-381000" algn="l" rtl="0">
              <a:lnSpc>
                <a:spcPct val="150000"/>
              </a:lnSpc>
              <a:spcBef>
                <a:spcPts val="0"/>
              </a:spcBef>
              <a:spcAft>
                <a:spcPts val="0"/>
              </a:spcAft>
              <a:buClr>
                <a:schemeClr val="dk1"/>
              </a:buClr>
              <a:buSzPts val="2400"/>
              <a:buFont typeface="Georgia"/>
              <a:buChar char="•"/>
            </a:pPr>
            <a:r>
              <a:rPr lang="en-US" sz="2400">
                <a:solidFill>
                  <a:schemeClr val="dk1"/>
                </a:solidFill>
                <a:latin typeface="Georgia"/>
                <a:ea typeface="Georgia"/>
                <a:cs typeface="Georgia"/>
                <a:sym typeface="Georgia"/>
              </a:rPr>
              <a:t>Meetings will be available virtually. </a:t>
            </a:r>
            <a:endParaRPr sz="2400">
              <a:solidFill>
                <a:schemeClr val="dk1"/>
              </a:solidFill>
              <a:latin typeface="Georgia"/>
              <a:ea typeface="Georgia"/>
              <a:cs typeface="Georgia"/>
              <a:sym typeface="Georgia"/>
            </a:endParaRPr>
          </a:p>
          <a:p>
            <a:pPr marL="457200" lvl="0" indent="-381000" algn="l" rtl="0">
              <a:lnSpc>
                <a:spcPct val="150000"/>
              </a:lnSpc>
              <a:spcBef>
                <a:spcPts val="0"/>
              </a:spcBef>
              <a:spcAft>
                <a:spcPts val="0"/>
              </a:spcAft>
              <a:buClr>
                <a:schemeClr val="dk1"/>
              </a:buClr>
              <a:buSzPts val="2400"/>
              <a:buFont typeface="Georgia"/>
              <a:buChar char="•"/>
            </a:pPr>
            <a:r>
              <a:rPr lang="en-US" sz="2400">
                <a:solidFill>
                  <a:schemeClr val="dk1"/>
                </a:solidFill>
                <a:latin typeface="Georgia"/>
                <a:ea typeface="Georgia"/>
                <a:cs typeface="Georgia"/>
                <a:sym typeface="Georgia"/>
              </a:rPr>
              <a:t>This group will convene through December 2024.</a:t>
            </a:r>
            <a:endParaRPr sz="2400">
              <a:solidFill>
                <a:schemeClr val="dk1"/>
              </a:solidFill>
              <a:latin typeface="Georgia"/>
              <a:ea typeface="Georgia"/>
              <a:cs typeface="Georgia"/>
              <a:sym typeface="Georgia"/>
            </a:endParaRPr>
          </a:p>
          <a:p>
            <a:pPr marL="457200" lvl="0" indent="-381000" algn="l" rtl="0">
              <a:lnSpc>
                <a:spcPct val="150000"/>
              </a:lnSpc>
              <a:spcBef>
                <a:spcPts val="0"/>
              </a:spcBef>
              <a:spcAft>
                <a:spcPts val="0"/>
              </a:spcAft>
              <a:buClr>
                <a:schemeClr val="dk1"/>
              </a:buClr>
              <a:buSzPts val="2400"/>
              <a:buFont typeface="Georgia"/>
              <a:buChar char="•"/>
            </a:pPr>
            <a:r>
              <a:rPr lang="en-US" sz="2400">
                <a:solidFill>
                  <a:schemeClr val="dk1"/>
                </a:solidFill>
                <a:latin typeface="Georgia"/>
                <a:ea typeface="Georgia"/>
                <a:cs typeface="Georgia"/>
                <a:sym typeface="Georgia"/>
              </a:rPr>
              <a:t>VDOE staff will set agendas in partnership with the Chair.</a:t>
            </a:r>
            <a:endParaRPr sz="2400">
              <a:solidFill>
                <a:schemeClr val="dk1"/>
              </a:solidFill>
              <a:latin typeface="Georgia"/>
              <a:ea typeface="Georgia"/>
              <a:cs typeface="Georgia"/>
              <a:sym typeface="Georgia"/>
            </a:endParaRPr>
          </a:p>
          <a:p>
            <a:pPr marL="457200" lvl="0" indent="-381000" algn="l" rtl="0">
              <a:lnSpc>
                <a:spcPct val="150000"/>
              </a:lnSpc>
              <a:spcBef>
                <a:spcPts val="0"/>
              </a:spcBef>
              <a:spcAft>
                <a:spcPts val="0"/>
              </a:spcAft>
              <a:buClr>
                <a:schemeClr val="dk1"/>
              </a:buClr>
              <a:buSzPts val="2400"/>
              <a:buFont typeface="Georgia"/>
              <a:buChar char="•"/>
            </a:pPr>
            <a:r>
              <a:rPr lang="en-US" sz="2400">
                <a:solidFill>
                  <a:schemeClr val="dk1"/>
                </a:solidFill>
                <a:latin typeface="Georgia"/>
                <a:ea typeface="Georgia"/>
                <a:cs typeface="Georgia"/>
                <a:sym typeface="Georgia"/>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rPr>
              <a:t>Agendas will be approved at the start of each meeting.</a:t>
            </a:r>
            <a:endParaRPr sz="2400">
              <a:solidFill>
                <a:schemeClr val="dk1"/>
              </a:solidFill>
              <a:latin typeface="Georgia"/>
              <a:ea typeface="Georgia"/>
              <a:cs typeface="Georgia"/>
              <a:sym typeface="Georgia"/>
            </a:endParaRPr>
          </a:p>
          <a:p>
            <a:pPr marL="457200" lvl="0" indent="-381000" algn="l" rtl="0">
              <a:lnSpc>
                <a:spcPct val="150000"/>
              </a:lnSpc>
              <a:spcBef>
                <a:spcPts val="0"/>
              </a:spcBef>
              <a:spcAft>
                <a:spcPts val="0"/>
              </a:spcAft>
              <a:buClr>
                <a:schemeClr val="dk1"/>
              </a:buClr>
              <a:buSzPts val="2400"/>
              <a:buFont typeface="Georgia"/>
              <a:buChar char="•"/>
            </a:pPr>
            <a:r>
              <a:rPr lang="en-US" sz="2400">
                <a:solidFill>
                  <a:schemeClr val="dk1"/>
                </a:solidFill>
                <a:latin typeface="Georgia"/>
                <a:ea typeface="Georgia"/>
                <a:cs typeface="Georgia"/>
                <a:sym typeface="Georgia"/>
              </a:rPr>
              <a:t>VDOE will share the agenda and any pre-work one week in advance.</a:t>
            </a:r>
            <a:endParaRPr sz="2400">
              <a:solidFill>
                <a:schemeClr val="dk1"/>
              </a:solidFill>
              <a:latin typeface="Georgia"/>
              <a:ea typeface="Georgia"/>
              <a:cs typeface="Georgia"/>
              <a:sym typeface="Georgia"/>
            </a:endParaRPr>
          </a:p>
          <a:p>
            <a:pPr marL="457200" lvl="0" indent="-381000" algn="l" rtl="0">
              <a:lnSpc>
                <a:spcPct val="150000"/>
              </a:lnSpc>
              <a:spcBef>
                <a:spcPts val="0"/>
              </a:spcBef>
              <a:spcAft>
                <a:spcPts val="0"/>
              </a:spcAft>
              <a:buClr>
                <a:schemeClr val="dk1"/>
              </a:buClr>
              <a:buSzPts val="2400"/>
              <a:buFont typeface="Georgia"/>
              <a:buChar char="•"/>
            </a:pPr>
            <a:r>
              <a:rPr lang="en-US" sz="2400">
                <a:solidFill>
                  <a:schemeClr val="dk1"/>
                </a:solidFill>
                <a:latin typeface="Georgia"/>
                <a:ea typeface="Georgia"/>
                <a:cs typeface="Georgia"/>
                <a:sym typeface="Georgia"/>
              </a:rPr>
              <a:t>Members may email feedback or questions at any time to vla@doe.virginia.gov.</a:t>
            </a:r>
            <a:endParaRPr sz="2400">
              <a:solidFill>
                <a:schemeClr val="dk1"/>
              </a:solidFill>
              <a:latin typeface="Georgia"/>
              <a:ea typeface="Georgia"/>
              <a:cs typeface="Georgia"/>
              <a:sym typeface="Georgia"/>
            </a:endParaRPr>
          </a:p>
          <a:p>
            <a:pPr marL="457200" lvl="0" indent="0" algn="l" rtl="0">
              <a:lnSpc>
                <a:spcPct val="150000"/>
              </a:lnSpc>
              <a:spcBef>
                <a:spcPts val="0"/>
              </a:spcBef>
              <a:spcAft>
                <a:spcPts val="0"/>
              </a:spcAft>
              <a:buSzPts val="1800"/>
              <a:buNone/>
            </a:pPr>
            <a:endParaRPr sz="2400">
              <a:solidFill>
                <a:schemeClr val="dk1"/>
              </a:solidFill>
              <a:latin typeface="Georgia"/>
              <a:ea typeface="Georgia"/>
              <a:cs typeface="Georgia"/>
              <a:sym typeface="Georgi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g1a3430342e1_0_323"/>
          <p:cNvSpPr txBox="1">
            <a:spLocks noGrp="1"/>
          </p:cNvSpPr>
          <p:nvPr>
            <p:ph type="title"/>
          </p:nvPr>
        </p:nvSpPr>
        <p:spPr>
          <a:xfrm>
            <a:off x="0" y="0"/>
            <a:ext cx="12192000" cy="1323900"/>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VLA Advisory Group</a:t>
            </a:r>
            <a:endParaRPr/>
          </a:p>
        </p:txBody>
      </p:sp>
      <p:sp>
        <p:nvSpPr>
          <p:cNvPr id="178" name="Google Shape;178;g1a3430342e1_0_323"/>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5</a:t>
            </a:fld>
            <a:endParaRPr/>
          </a:p>
        </p:txBody>
      </p:sp>
      <p:sp>
        <p:nvSpPr>
          <p:cNvPr id="179" name="Google Shape;179;g1a3430342e1_0_323"/>
          <p:cNvSpPr txBox="1">
            <a:spLocks noGrp="1"/>
          </p:cNvSpPr>
          <p:nvPr>
            <p:ph type="body" idx="1"/>
          </p:nvPr>
        </p:nvSpPr>
        <p:spPr>
          <a:xfrm>
            <a:off x="729350" y="1481150"/>
            <a:ext cx="11161500" cy="4718100"/>
          </a:xfrm>
          <a:prstGeom prst="rect">
            <a:avLst/>
          </a:prstGeom>
          <a:noFill/>
          <a:ln>
            <a:noFill/>
          </a:ln>
        </p:spPr>
        <p:txBody>
          <a:bodyPr spcFirstLastPara="1" wrap="square" lIns="91425" tIns="45700" rIns="91425" bIns="45700" anchor="t" anchorCtr="0">
            <a:noAutofit/>
          </a:bodyPr>
          <a:lstStyle/>
          <a:p>
            <a:pPr marL="571500" lvl="0" indent="-495300" algn="l" rtl="0">
              <a:lnSpc>
                <a:spcPct val="150000"/>
              </a:lnSpc>
              <a:spcBef>
                <a:spcPts val="0"/>
              </a:spcBef>
              <a:spcAft>
                <a:spcPts val="0"/>
              </a:spcAft>
              <a:buClr>
                <a:schemeClr val="dk1"/>
              </a:buClr>
              <a:buSzPts val="2400"/>
              <a:buFont typeface="Georgia"/>
              <a:buChar char="•"/>
            </a:pPr>
            <a:r>
              <a:rPr lang="en-US" sz="2400">
                <a:solidFill>
                  <a:schemeClr val="dk1"/>
                </a:solidFill>
                <a:latin typeface="Georgia"/>
                <a:ea typeface="Georgia"/>
                <a:cs typeface="Georgia"/>
                <a:sym typeface="Georgia"/>
              </a:rPr>
              <a:t>Selected from almost 200 applications </a:t>
            </a:r>
            <a:endParaRPr sz="2400">
              <a:solidFill>
                <a:schemeClr val="dk1"/>
              </a:solidFill>
              <a:latin typeface="Georgia"/>
              <a:ea typeface="Georgia"/>
              <a:cs typeface="Georgia"/>
              <a:sym typeface="Georgia"/>
            </a:endParaRPr>
          </a:p>
          <a:p>
            <a:pPr marL="571500" lvl="0" indent="-495300" algn="l" rtl="0">
              <a:lnSpc>
                <a:spcPct val="150000"/>
              </a:lnSpc>
              <a:spcBef>
                <a:spcPts val="0"/>
              </a:spcBef>
              <a:spcAft>
                <a:spcPts val="0"/>
              </a:spcAft>
              <a:buClr>
                <a:schemeClr val="dk1"/>
              </a:buClr>
              <a:buSzPts val="2400"/>
              <a:buFont typeface="Georgia"/>
              <a:buChar char="•"/>
            </a:pPr>
            <a:r>
              <a:rPr lang="en-US" sz="2400">
                <a:solidFill>
                  <a:schemeClr val="dk1"/>
                </a:solidFill>
                <a:latin typeface="Georgia"/>
                <a:ea typeface="Georgia"/>
                <a:cs typeface="Georgia"/>
                <a:sym typeface="Georgia"/>
              </a:rPr>
              <a:t>Includes representatives from all 8 superintendent regions</a:t>
            </a:r>
            <a:endParaRPr sz="2400">
              <a:solidFill>
                <a:schemeClr val="dk1"/>
              </a:solidFill>
              <a:latin typeface="Georgia"/>
              <a:ea typeface="Georgia"/>
              <a:cs typeface="Georgia"/>
              <a:sym typeface="Georgia"/>
            </a:endParaRPr>
          </a:p>
          <a:p>
            <a:pPr marL="571500" lvl="0" indent="-495300" algn="l" rtl="0">
              <a:lnSpc>
                <a:spcPct val="150000"/>
              </a:lnSpc>
              <a:spcBef>
                <a:spcPts val="0"/>
              </a:spcBef>
              <a:spcAft>
                <a:spcPts val="0"/>
              </a:spcAft>
              <a:buClr>
                <a:schemeClr val="dk1"/>
              </a:buClr>
              <a:buSzPts val="2400"/>
              <a:buFont typeface="Georgia"/>
              <a:buChar char="•"/>
            </a:pPr>
            <a:r>
              <a:rPr lang="en-US" sz="2400">
                <a:solidFill>
                  <a:schemeClr val="dk1"/>
                </a:solidFill>
                <a:latin typeface="Georgia"/>
                <a:ea typeface="Georgia"/>
                <a:cs typeface="Georgia"/>
                <a:sym typeface="Georgia"/>
              </a:rPr>
              <a:t>Includes representatives across the following role categories:</a:t>
            </a:r>
            <a:endParaRPr sz="2400">
              <a:solidFill>
                <a:schemeClr val="dk1"/>
              </a:solidFill>
              <a:latin typeface="Georgia"/>
              <a:ea typeface="Georgia"/>
              <a:cs typeface="Georgia"/>
              <a:sym typeface="Georgia"/>
            </a:endParaRPr>
          </a:p>
          <a:p>
            <a:pPr marL="914400" lvl="1" indent="-355600" algn="l" rtl="0">
              <a:lnSpc>
                <a:spcPct val="150000"/>
              </a:lnSpc>
              <a:spcBef>
                <a:spcPts val="0"/>
              </a:spcBef>
              <a:spcAft>
                <a:spcPts val="0"/>
              </a:spcAft>
              <a:buClr>
                <a:schemeClr val="dk1"/>
              </a:buClr>
              <a:buSzPts val="2000"/>
              <a:buFont typeface="Georgia"/>
              <a:buChar char="-"/>
            </a:pPr>
            <a:r>
              <a:rPr lang="en-US" sz="2000">
                <a:solidFill>
                  <a:schemeClr val="dk1"/>
                </a:solidFill>
                <a:latin typeface="Georgia"/>
                <a:ea typeface="Georgia"/>
                <a:cs typeface="Georgia"/>
                <a:sym typeface="Georgia"/>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
                  </a:ext>
                </a:extLst>
              </a:rPr>
              <a:t>K-3 teachers, Reading Specialists, Higher Education, Community Based Organizations, Chief Academic Officers, School Division Leaders, School Board Members, Childcare/Early Childhood, Middle School Language Arts, Parents, English Learners, Students with Disabilities/Dyslexia, Principals</a:t>
            </a:r>
            <a:endParaRPr sz="2000">
              <a:solidFill>
                <a:schemeClr val="dk1"/>
              </a:solidFill>
              <a:latin typeface="Georgia"/>
              <a:ea typeface="Georgia"/>
              <a:cs typeface="Georgia"/>
              <a:sym typeface="Georgia"/>
            </a:endParaRPr>
          </a:p>
          <a:p>
            <a:pPr marL="457200" lvl="0" indent="-381000" algn="l" rtl="0">
              <a:lnSpc>
                <a:spcPct val="150000"/>
              </a:lnSpc>
              <a:spcBef>
                <a:spcPts val="0"/>
              </a:spcBef>
              <a:spcAft>
                <a:spcPts val="0"/>
              </a:spcAft>
              <a:buClr>
                <a:schemeClr val="dk1"/>
              </a:buClr>
              <a:buSzPts val="2400"/>
              <a:buFont typeface="Georgia"/>
              <a:buChar char="•"/>
            </a:pPr>
            <a:r>
              <a:rPr lang="en-US" sz="2400">
                <a:solidFill>
                  <a:schemeClr val="dk1"/>
                </a:solidFill>
                <a:latin typeface="Georgia"/>
                <a:ea typeface="Georgia"/>
                <a:cs typeface="Georgia"/>
                <a:sym typeface="Georgia"/>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Appointments from Superintendent Balow, the General Assembly, the Board of Education and the Early Childhood Advisory Committee</a:t>
            </a:r>
            <a:endParaRPr sz="2400">
              <a:solidFill>
                <a:schemeClr val="dk1"/>
              </a:solidFill>
              <a:latin typeface="Georgia"/>
              <a:ea typeface="Georgia"/>
              <a:cs typeface="Georgia"/>
              <a:sym typeface="Georgi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g1a3430342e1_0_319"/>
          <p:cNvSpPr txBox="1">
            <a:spLocks noGrp="1"/>
          </p:cNvSpPr>
          <p:nvPr>
            <p:ph type="title"/>
          </p:nvPr>
        </p:nvSpPr>
        <p:spPr>
          <a:xfrm>
            <a:off x="831850" y="1709738"/>
            <a:ext cx="10515600" cy="28527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sz="4800"/>
              <a:t>Introductions</a:t>
            </a:r>
            <a:endParaRPr sz="48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g1a3430342e1_0_329"/>
          <p:cNvSpPr txBox="1">
            <a:spLocks noGrp="1"/>
          </p:cNvSpPr>
          <p:nvPr>
            <p:ph type="title"/>
          </p:nvPr>
        </p:nvSpPr>
        <p:spPr>
          <a:xfrm>
            <a:off x="0" y="0"/>
            <a:ext cx="12192000" cy="1323900"/>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a:t>Introductions</a:t>
            </a:r>
            <a:endParaRPr/>
          </a:p>
        </p:txBody>
      </p:sp>
      <p:sp>
        <p:nvSpPr>
          <p:cNvPr id="190" name="Google Shape;190;g1a3430342e1_0_329"/>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7</a:t>
            </a:fld>
            <a:endParaRPr/>
          </a:p>
        </p:txBody>
      </p:sp>
      <p:sp>
        <p:nvSpPr>
          <p:cNvPr id="191" name="Google Shape;191;g1a3430342e1_0_329"/>
          <p:cNvSpPr txBox="1">
            <a:spLocks noGrp="1"/>
          </p:cNvSpPr>
          <p:nvPr>
            <p:ph type="body" idx="1"/>
          </p:nvPr>
        </p:nvSpPr>
        <p:spPr>
          <a:xfrm>
            <a:off x="729350" y="1481150"/>
            <a:ext cx="11161500" cy="4718100"/>
          </a:xfrm>
          <a:prstGeom prst="rect">
            <a:avLst/>
          </a:prstGeom>
          <a:noFill/>
          <a:ln>
            <a:noFill/>
          </a:ln>
        </p:spPr>
        <p:txBody>
          <a:bodyPr spcFirstLastPara="1" wrap="square" lIns="91425" tIns="45700" rIns="91425" bIns="45700" anchor="t" anchorCtr="0">
            <a:noAutofit/>
          </a:bodyPr>
          <a:lstStyle/>
          <a:p>
            <a:pPr marL="457200" lvl="0" indent="-381000" algn="l" rtl="0">
              <a:lnSpc>
                <a:spcPct val="150000"/>
              </a:lnSpc>
              <a:spcBef>
                <a:spcPts val="0"/>
              </a:spcBef>
              <a:spcAft>
                <a:spcPts val="0"/>
              </a:spcAft>
              <a:buClr>
                <a:schemeClr val="dk1"/>
              </a:buClr>
              <a:buSzPts val="2400"/>
              <a:buFont typeface="Georgia"/>
              <a:buChar char="•"/>
            </a:pPr>
            <a:r>
              <a:rPr lang="en-US" sz="2400">
                <a:solidFill>
                  <a:schemeClr val="dk1"/>
                </a:solidFill>
                <a:latin typeface="Georgia"/>
                <a:ea typeface="Georgia"/>
                <a:cs typeface="Georgia"/>
                <a:sym typeface="Georgia"/>
              </a:rPr>
              <a:t>In breakout rooms, share answers to the following questions:</a:t>
            </a:r>
            <a:endParaRPr sz="2400">
              <a:solidFill>
                <a:schemeClr val="dk1"/>
              </a:solidFill>
              <a:latin typeface="Georgia"/>
              <a:ea typeface="Georgia"/>
              <a:cs typeface="Georgia"/>
              <a:sym typeface="Georgia"/>
            </a:endParaRPr>
          </a:p>
          <a:p>
            <a:pPr marL="914400" lvl="1" indent="-381000" algn="l" rtl="0">
              <a:lnSpc>
                <a:spcPct val="150000"/>
              </a:lnSpc>
              <a:spcBef>
                <a:spcPts val="0"/>
              </a:spcBef>
              <a:spcAft>
                <a:spcPts val="0"/>
              </a:spcAft>
              <a:buClr>
                <a:schemeClr val="dk1"/>
              </a:buClr>
              <a:buSzPts val="2400"/>
              <a:buFont typeface="Georgia"/>
              <a:buChar char="-"/>
            </a:pPr>
            <a:r>
              <a:rPr lang="en-US">
                <a:solidFill>
                  <a:schemeClr val="dk1"/>
                </a:solidFill>
                <a:latin typeface="Georgia"/>
                <a:ea typeface="Georgia"/>
                <a:cs typeface="Georgia"/>
                <a:sym typeface="Georgia"/>
              </a:rPr>
              <a:t>Your name</a:t>
            </a:r>
            <a:endParaRPr>
              <a:solidFill>
                <a:schemeClr val="dk1"/>
              </a:solidFill>
              <a:latin typeface="Georgia"/>
              <a:ea typeface="Georgia"/>
              <a:cs typeface="Georgia"/>
              <a:sym typeface="Georgia"/>
            </a:endParaRPr>
          </a:p>
          <a:p>
            <a:pPr marL="914400" lvl="1" indent="-342900" algn="l" rtl="0">
              <a:lnSpc>
                <a:spcPct val="150000"/>
              </a:lnSpc>
              <a:spcBef>
                <a:spcPts val="0"/>
              </a:spcBef>
              <a:spcAft>
                <a:spcPts val="0"/>
              </a:spcAft>
              <a:buClr>
                <a:schemeClr val="dk1"/>
              </a:buClr>
              <a:buSzPts val="1800"/>
              <a:buFont typeface="Georgia"/>
              <a:buChar char="-"/>
            </a:pPr>
            <a:r>
              <a:rPr lang="en-US">
                <a:solidFill>
                  <a:schemeClr val="dk1"/>
                </a:solidFill>
                <a:latin typeface="Georgia"/>
                <a:ea typeface="Georgia"/>
                <a:cs typeface="Georgia"/>
                <a:sym typeface="Georgia"/>
              </a:rPr>
              <a:t>Your role</a:t>
            </a:r>
            <a:endParaRPr>
              <a:solidFill>
                <a:schemeClr val="dk1"/>
              </a:solidFill>
              <a:latin typeface="Georgia"/>
              <a:ea typeface="Georgia"/>
              <a:cs typeface="Georgia"/>
              <a:sym typeface="Georgia"/>
            </a:endParaRPr>
          </a:p>
          <a:p>
            <a:pPr marL="914400" lvl="1" indent="-342900" algn="l" rtl="0">
              <a:lnSpc>
                <a:spcPct val="150000"/>
              </a:lnSpc>
              <a:spcBef>
                <a:spcPts val="0"/>
              </a:spcBef>
              <a:spcAft>
                <a:spcPts val="0"/>
              </a:spcAft>
              <a:buClr>
                <a:schemeClr val="dk1"/>
              </a:buClr>
              <a:buSzPts val="1800"/>
              <a:buFont typeface="Georgia"/>
              <a:buChar char="-"/>
            </a:pPr>
            <a:r>
              <a:rPr lang="en-US">
                <a:solidFill>
                  <a:schemeClr val="dk1"/>
                </a:solidFill>
                <a:latin typeface="Georgia"/>
                <a:ea typeface="Georgia"/>
                <a:cs typeface="Georgia"/>
                <a:sym typeface="Georgia"/>
              </a:rPr>
              <a:t>Your location</a:t>
            </a:r>
            <a:endParaRPr>
              <a:solidFill>
                <a:schemeClr val="dk1"/>
              </a:solidFill>
              <a:latin typeface="Georgia"/>
              <a:ea typeface="Georgia"/>
              <a:cs typeface="Georgia"/>
              <a:sym typeface="Georgia"/>
            </a:endParaRPr>
          </a:p>
          <a:p>
            <a:pPr marL="914400" lvl="1" indent="-342900" algn="l" rtl="0">
              <a:lnSpc>
                <a:spcPct val="150000"/>
              </a:lnSpc>
              <a:spcBef>
                <a:spcPts val="0"/>
              </a:spcBef>
              <a:spcAft>
                <a:spcPts val="0"/>
              </a:spcAft>
              <a:buClr>
                <a:schemeClr val="dk1"/>
              </a:buClr>
              <a:buSzPts val="1800"/>
              <a:buFont typeface="Georgia"/>
              <a:buChar char="-"/>
            </a:pPr>
            <a:r>
              <a:rPr lang="en-US">
                <a:solidFill>
                  <a:schemeClr val="dk1"/>
                </a:solidFill>
                <a:latin typeface="Georgia"/>
                <a:ea typeface="Georgia"/>
                <a:cs typeface="Georgia"/>
                <a:sym typeface="Georgia"/>
              </a:rPr>
              <a:t>Why you think the VLA is needed</a:t>
            </a:r>
            <a:endParaRPr>
              <a:solidFill>
                <a:schemeClr val="dk1"/>
              </a:solidFill>
              <a:latin typeface="Georgia"/>
              <a:ea typeface="Georgia"/>
              <a:cs typeface="Georgia"/>
              <a:sym typeface="Georgia"/>
            </a:endParaRPr>
          </a:p>
          <a:p>
            <a:pPr marL="914400" lvl="1" indent="-342900" algn="l" rtl="0">
              <a:lnSpc>
                <a:spcPct val="150000"/>
              </a:lnSpc>
              <a:spcBef>
                <a:spcPts val="0"/>
              </a:spcBef>
              <a:spcAft>
                <a:spcPts val="0"/>
              </a:spcAft>
              <a:buClr>
                <a:schemeClr val="dk1"/>
              </a:buClr>
              <a:buSzPts val="1800"/>
              <a:buFont typeface="Georgia"/>
              <a:buChar char="-"/>
            </a:pPr>
            <a:r>
              <a:rPr lang="en-US">
                <a:solidFill>
                  <a:schemeClr val="dk1"/>
                </a:solidFill>
                <a:latin typeface="Georgia"/>
                <a:ea typeface="Georgia"/>
                <a:cs typeface="Georgia"/>
                <a:sym typeface="Georgia"/>
              </a:rPr>
              <a:t>Any question(s) you’re bringing today</a:t>
            </a:r>
            <a:endParaRPr>
              <a:solidFill>
                <a:schemeClr val="dk1"/>
              </a:solidFill>
              <a:latin typeface="Georgia"/>
              <a:ea typeface="Georgia"/>
              <a:cs typeface="Georgia"/>
              <a:sym typeface="Georgia"/>
            </a:endParaRPr>
          </a:p>
          <a:p>
            <a:pPr marL="457200" lvl="0" indent="-381000" algn="l" rtl="0">
              <a:lnSpc>
                <a:spcPct val="150000"/>
              </a:lnSpc>
              <a:spcBef>
                <a:spcPts val="0"/>
              </a:spcBef>
              <a:spcAft>
                <a:spcPts val="0"/>
              </a:spcAft>
              <a:buClr>
                <a:schemeClr val="dk1"/>
              </a:buClr>
              <a:buSzPts val="2400"/>
              <a:buFont typeface="Georgia"/>
              <a:buChar char="•"/>
            </a:pPr>
            <a:r>
              <a:rPr lang="en-US" sz="2400">
                <a:solidFill>
                  <a:schemeClr val="dk1"/>
                </a:solidFill>
                <a:latin typeface="Georgia"/>
                <a:ea typeface="Georgia"/>
                <a:cs typeface="Georgia"/>
                <a:sym typeface="Georgia"/>
              </a:rPr>
              <a:t>You will have 15 minutes.</a:t>
            </a:r>
            <a:endParaRPr sz="2400">
              <a:solidFill>
                <a:schemeClr val="dk1"/>
              </a:solidFill>
              <a:latin typeface="Georgia"/>
              <a:ea typeface="Georgia"/>
              <a:cs typeface="Georgia"/>
              <a:sym typeface="Georgia"/>
            </a:endParaRPr>
          </a:p>
          <a:p>
            <a:pPr marL="457200" lvl="0" indent="-381000" algn="l" rtl="0">
              <a:lnSpc>
                <a:spcPct val="150000"/>
              </a:lnSpc>
              <a:spcBef>
                <a:spcPts val="0"/>
              </a:spcBef>
              <a:spcAft>
                <a:spcPts val="0"/>
              </a:spcAft>
              <a:buClr>
                <a:schemeClr val="dk1"/>
              </a:buClr>
              <a:buSzPts val="2400"/>
              <a:buFont typeface="Georgia"/>
              <a:buChar char="•"/>
            </a:pPr>
            <a:r>
              <a:rPr lang="en-US" sz="2400">
                <a:solidFill>
                  <a:schemeClr val="dk1"/>
                </a:solidFill>
                <a:latin typeface="Georgia"/>
                <a:ea typeface="Georgia"/>
                <a:cs typeface="Georgia"/>
                <a:sym typeface="Georgia"/>
              </a:rPr>
              <a:t>Capture the needs and questions in </a:t>
            </a:r>
            <a:r>
              <a:rPr lang="en-US" sz="2400" u="sng">
                <a:solidFill>
                  <a:schemeClr val="hlink"/>
                </a:solidFill>
                <a:latin typeface="Georgia"/>
                <a:ea typeface="Georgia"/>
                <a:cs typeface="Georgia"/>
                <a:sym typeface="Georgia"/>
                <a:hlinkClick r:id="rId3"/>
              </a:rPr>
              <a:t>this jamboard</a:t>
            </a:r>
            <a:r>
              <a:rPr lang="en-US" sz="2400">
                <a:solidFill>
                  <a:schemeClr val="dk1"/>
                </a:solidFill>
                <a:latin typeface="Georgia"/>
                <a:ea typeface="Georgia"/>
                <a:cs typeface="Georgia"/>
                <a:sym typeface="Georgia"/>
              </a:rPr>
              <a:t>.</a:t>
            </a:r>
            <a:endParaRPr sz="2400">
              <a:solidFill>
                <a:schemeClr val="dk1"/>
              </a:solidFill>
              <a:latin typeface="Georgia"/>
              <a:ea typeface="Georgia"/>
              <a:cs typeface="Georgia"/>
              <a:sym typeface="Georgi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g1a3430342e1_0_6"/>
          <p:cNvSpPr txBox="1">
            <a:spLocks noGrp="1"/>
          </p:cNvSpPr>
          <p:nvPr>
            <p:ph type="title"/>
          </p:nvPr>
        </p:nvSpPr>
        <p:spPr>
          <a:xfrm>
            <a:off x="831850" y="1709738"/>
            <a:ext cx="10515600" cy="28527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sz="4800" dirty="0"/>
              <a:t>Overview: Why We Need the VLA</a:t>
            </a:r>
            <a:endParaRPr sz="4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g1ba6316604d_0_150"/>
          <p:cNvSpPr txBox="1">
            <a:spLocks noGrp="1"/>
          </p:cNvSpPr>
          <p:nvPr>
            <p:ph type="title"/>
          </p:nvPr>
        </p:nvSpPr>
        <p:spPr>
          <a:xfrm>
            <a:off x="0" y="0"/>
            <a:ext cx="12192000" cy="1323900"/>
          </a:xfrm>
          <a:prstGeom prst="rect">
            <a:avLst/>
          </a:prstGeom>
          <a:solidFill>
            <a:schemeClr val="dk1"/>
          </a:solidFill>
          <a:ln>
            <a:noFill/>
          </a:ln>
        </p:spPr>
        <p:txBody>
          <a:bodyPr spcFirstLastPara="1" wrap="square" lIns="822950" tIns="45700" rIns="91425" bIns="45700" anchor="b" anchorCtr="0">
            <a:normAutofit fontScale="90000"/>
          </a:bodyPr>
          <a:lstStyle/>
          <a:p>
            <a:pPr marL="0" lvl="0" indent="0" algn="l" rtl="0">
              <a:lnSpc>
                <a:spcPct val="90000"/>
              </a:lnSpc>
              <a:spcBef>
                <a:spcPts val="0"/>
              </a:spcBef>
              <a:spcAft>
                <a:spcPts val="0"/>
              </a:spcAft>
              <a:buClr>
                <a:schemeClr val="lt1"/>
              </a:buClr>
              <a:buSzPts val="5333"/>
              <a:buFont typeface="Georgia"/>
              <a:buNone/>
            </a:pPr>
            <a:r>
              <a:rPr lang="en-US"/>
              <a:t>Your Reflections: Why we need the VLA</a:t>
            </a:r>
            <a:endParaRPr/>
          </a:p>
        </p:txBody>
      </p:sp>
      <p:sp>
        <p:nvSpPr>
          <p:cNvPr id="202" name="Google Shape;202;g1ba6316604d_0_150"/>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9</a:t>
            </a:fld>
            <a:endParaRPr/>
          </a:p>
        </p:txBody>
      </p:sp>
      <p:sp>
        <p:nvSpPr>
          <p:cNvPr id="203" name="Google Shape;203;g1ba6316604d_0_150"/>
          <p:cNvSpPr txBox="1">
            <a:spLocks noGrp="1"/>
          </p:cNvSpPr>
          <p:nvPr>
            <p:ph type="body" idx="1"/>
          </p:nvPr>
        </p:nvSpPr>
        <p:spPr>
          <a:xfrm>
            <a:off x="228600" y="1458925"/>
            <a:ext cx="11897700" cy="4718100"/>
          </a:xfrm>
          <a:prstGeom prst="rect">
            <a:avLst/>
          </a:prstGeom>
        </p:spPr>
        <p:txBody>
          <a:bodyPr spcFirstLastPara="1" wrap="square" lIns="91425" tIns="45700" rIns="91425" bIns="45700" anchor="t" anchorCtr="0">
            <a:noAutofit/>
          </a:bodyPr>
          <a:lstStyle/>
          <a:p>
            <a:pPr marL="0" lvl="0" indent="0" algn="l" rtl="0">
              <a:lnSpc>
                <a:spcPct val="120000"/>
              </a:lnSpc>
              <a:spcBef>
                <a:spcPts val="0"/>
              </a:spcBef>
              <a:spcAft>
                <a:spcPts val="0"/>
              </a:spcAft>
              <a:buNone/>
            </a:pPr>
            <a:r>
              <a:rPr lang="en-US" sz="2200" dirty="0">
                <a:solidFill>
                  <a:srgbClr val="000000"/>
                </a:solidFill>
                <a:latin typeface="Georgia"/>
                <a:ea typeface="Georgia"/>
                <a:cs typeface="Georgia"/>
                <a:sym typeface="Georgia"/>
              </a:rPr>
              <a:t>To ensure all Virginia students receive high-quality instruction</a:t>
            </a:r>
            <a:endParaRPr sz="2200" dirty="0">
              <a:solidFill>
                <a:srgbClr val="000000"/>
              </a:solidFill>
              <a:latin typeface="Georgia"/>
              <a:ea typeface="Georgia"/>
              <a:cs typeface="Georgia"/>
              <a:sym typeface="Georgia"/>
            </a:endParaRPr>
          </a:p>
          <a:p>
            <a:pPr marL="914400" lvl="1" indent="-355600" algn="l" rtl="0">
              <a:lnSpc>
                <a:spcPct val="120000"/>
              </a:lnSpc>
              <a:spcBef>
                <a:spcPts val="0"/>
              </a:spcBef>
              <a:spcAft>
                <a:spcPts val="0"/>
              </a:spcAft>
              <a:buClr>
                <a:srgbClr val="000000"/>
              </a:buClr>
              <a:buSzPts val="2000"/>
              <a:buFont typeface="Georgia"/>
              <a:buChar char="-"/>
            </a:pPr>
            <a:r>
              <a:rPr lang="en-US" sz="2000" i="1" dirty="0">
                <a:solidFill>
                  <a:schemeClr val="dk1"/>
                </a:solidFill>
                <a:latin typeface="Georgia"/>
                <a:ea typeface="Georgia"/>
                <a:cs typeface="Georgia"/>
                <a:sym typeface="Georgia"/>
              </a:rPr>
              <a:t>Quality Tier 1 literacy instruction is one of the most significant barriers for Virginia students</a:t>
            </a:r>
            <a:r>
              <a:rPr lang="en-US" sz="2000" i="1" dirty="0">
                <a:solidFill>
                  <a:srgbClr val="000000"/>
                </a:solidFill>
                <a:latin typeface="Georgia"/>
                <a:ea typeface="Georgia"/>
                <a:cs typeface="Georgia"/>
                <a:sym typeface="Georgia"/>
              </a:rPr>
              <a:t>. </a:t>
            </a:r>
            <a:endParaRPr sz="2000" i="1" dirty="0">
              <a:solidFill>
                <a:srgbClr val="000000"/>
              </a:solidFill>
              <a:latin typeface="Georgia"/>
              <a:ea typeface="Georgia"/>
              <a:cs typeface="Georgia"/>
              <a:sym typeface="Georgia"/>
            </a:endParaRPr>
          </a:p>
          <a:p>
            <a:pPr marL="914400" lvl="1" indent="-355600" algn="l" rtl="0">
              <a:lnSpc>
                <a:spcPct val="120000"/>
              </a:lnSpc>
              <a:spcBef>
                <a:spcPts val="0"/>
              </a:spcBef>
              <a:spcAft>
                <a:spcPts val="0"/>
              </a:spcAft>
              <a:buClr>
                <a:schemeClr val="dk1"/>
              </a:buClr>
              <a:buSzPts val="2000"/>
              <a:buFont typeface="Georgia"/>
              <a:buChar char="-"/>
            </a:pPr>
            <a:r>
              <a:rPr lang="en-US" sz="2000" i="1" dirty="0">
                <a:solidFill>
                  <a:schemeClr val="dk1"/>
                </a:solidFill>
                <a:latin typeface="Georgia"/>
                <a:ea typeface="Georgia"/>
                <a:cs typeface="Georgia"/>
                <a:sym typeface="Georgia"/>
              </a:rPr>
              <a:t>I have been involved in situations in which teachers, school administrators, and parents viewed structured literacy as exclusively for use with students with disabilities and/or students with learning challenges.</a:t>
            </a:r>
            <a:endParaRPr sz="2000" i="1" dirty="0">
              <a:solidFill>
                <a:schemeClr val="dk1"/>
              </a:solidFill>
              <a:latin typeface="Georgia"/>
              <a:ea typeface="Georgia"/>
              <a:cs typeface="Georgia"/>
              <a:sym typeface="Georgia"/>
            </a:endParaRPr>
          </a:p>
          <a:p>
            <a:pPr marL="914400" lvl="1" indent="-355600" algn="l" rtl="0">
              <a:lnSpc>
                <a:spcPct val="120000"/>
              </a:lnSpc>
              <a:spcBef>
                <a:spcPts val="0"/>
              </a:spcBef>
              <a:spcAft>
                <a:spcPts val="0"/>
              </a:spcAft>
              <a:buClr>
                <a:schemeClr val="dk1"/>
              </a:buClr>
              <a:buSzPts val="2000"/>
              <a:buFont typeface="Georgia"/>
              <a:buChar char="-"/>
            </a:pPr>
            <a:r>
              <a:rPr lang="en-US" sz="2000" i="1" dirty="0">
                <a:solidFill>
                  <a:schemeClr val="dk1"/>
                </a:solidFill>
                <a:latin typeface="Georgia"/>
                <a:ea typeface="Georgia"/>
                <a:cs typeface="Georgia"/>
                <a:sym typeface="Georgia"/>
              </a:rPr>
              <a:t>Many school districts and schools do not have the resources and knowledge base to identify quality reading instructional materials.</a:t>
            </a:r>
            <a:endParaRPr sz="2000" dirty="0">
              <a:solidFill>
                <a:schemeClr val="dk1"/>
              </a:solidFill>
              <a:latin typeface="Georgia"/>
              <a:ea typeface="Georgia"/>
              <a:cs typeface="Georgia"/>
              <a:sym typeface="Georgia"/>
            </a:endParaRPr>
          </a:p>
          <a:p>
            <a:pPr marL="0" lvl="0" indent="0" algn="l" rtl="0">
              <a:lnSpc>
                <a:spcPct val="120000"/>
              </a:lnSpc>
              <a:spcBef>
                <a:spcPts val="0"/>
              </a:spcBef>
              <a:spcAft>
                <a:spcPts val="0"/>
              </a:spcAft>
              <a:buNone/>
            </a:pPr>
            <a:r>
              <a:rPr lang="en-US" sz="2200" dirty="0">
                <a:solidFill>
                  <a:srgbClr val="000000"/>
                </a:solidFill>
                <a:latin typeface="Georgia"/>
                <a:ea typeface="Georgia"/>
                <a:cs typeface="Georgia"/>
                <a:sym typeface="Georgia"/>
              </a:rPr>
              <a:t>To ensure all teachers understand science-based reading research and are supported to translate research into practice</a:t>
            </a:r>
            <a:endParaRPr sz="2200" dirty="0">
              <a:solidFill>
                <a:srgbClr val="000000"/>
              </a:solidFill>
              <a:latin typeface="Georgia"/>
              <a:ea typeface="Georgia"/>
              <a:cs typeface="Georgia"/>
              <a:sym typeface="Georgia"/>
            </a:endParaRPr>
          </a:p>
          <a:p>
            <a:pPr marL="914400" lvl="1" indent="-355600" algn="l" rtl="0">
              <a:lnSpc>
                <a:spcPct val="120000"/>
              </a:lnSpc>
              <a:spcBef>
                <a:spcPts val="0"/>
              </a:spcBef>
              <a:spcAft>
                <a:spcPts val="0"/>
              </a:spcAft>
              <a:buClr>
                <a:schemeClr val="dk1"/>
              </a:buClr>
              <a:buSzPts val="2000"/>
              <a:buFont typeface="Georgia"/>
              <a:buChar char="-"/>
            </a:pPr>
            <a:r>
              <a:rPr lang="en-US" sz="2000" i="1" dirty="0">
                <a:solidFill>
                  <a:schemeClr val="dk1"/>
                </a:solidFill>
                <a:latin typeface="Georgia"/>
                <a:ea typeface="Georgia"/>
                <a:cs typeface="Georgia"/>
                <a:sym typeface="Georgia"/>
              </a:rPr>
              <a:t>Most of the teachers in the classroom today were not taught the components of the Science of Reading and do not have an in-depth understanding of how students learn to read.</a:t>
            </a:r>
            <a:endParaRPr sz="2000" i="1" dirty="0">
              <a:solidFill>
                <a:schemeClr val="dk1"/>
              </a:solidFill>
              <a:latin typeface="Georgia"/>
              <a:ea typeface="Georgia"/>
              <a:cs typeface="Georgia"/>
              <a:sym typeface="Georgia"/>
            </a:endParaRPr>
          </a:p>
          <a:p>
            <a:pPr marL="914400" lvl="1" indent="-355600" algn="l" rtl="0">
              <a:lnSpc>
                <a:spcPct val="120000"/>
              </a:lnSpc>
              <a:spcBef>
                <a:spcPts val="0"/>
              </a:spcBef>
              <a:spcAft>
                <a:spcPts val="0"/>
              </a:spcAft>
              <a:buClr>
                <a:schemeClr val="dk1"/>
              </a:buClr>
              <a:buSzPts val="2000"/>
              <a:buFont typeface="Georgia"/>
              <a:buChar char="-"/>
            </a:pPr>
            <a:r>
              <a:rPr lang="en-US" sz="2000" i="1" dirty="0">
                <a:solidFill>
                  <a:schemeClr val="dk1"/>
                </a:solidFill>
                <a:latin typeface="Georgia"/>
                <a:ea typeface="Georgia"/>
                <a:cs typeface="Georgia"/>
                <a:sym typeface="Georgia"/>
              </a:rPr>
              <a:t>Teachers need to see what </a:t>
            </a:r>
            <a:r>
              <a:rPr lang="en-US" sz="2000" i="1" dirty="0" err="1">
                <a:solidFill>
                  <a:schemeClr val="dk1"/>
                </a:solidFill>
                <a:latin typeface="Georgia"/>
                <a:ea typeface="Georgia"/>
                <a:cs typeface="Georgia"/>
                <a:sym typeface="Georgia"/>
              </a:rPr>
              <a:t>SoR</a:t>
            </a:r>
            <a:r>
              <a:rPr lang="en-US" sz="2000" i="1" dirty="0">
                <a:solidFill>
                  <a:schemeClr val="dk1"/>
                </a:solidFill>
                <a:latin typeface="Georgia"/>
                <a:ea typeface="Georgia"/>
                <a:cs typeface="Georgia"/>
                <a:sym typeface="Georgia"/>
              </a:rPr>
              <a:t> looks like across the school day.</a:t>
            </a:r>
            <a:endParaRPr sz="2000" i="1" dirty="0">
              <a:solidFill>
                <a:schemeClr val="dk1"/>
              </a:solidFill>
              <a:latin typeface="Georgia"/>
              <a:ea typeface="Georgia"/>
              <a:cs typeface="Georgia"/>
              <a:sym typeface="Georgia"/>
            </a:endParaRPr>
          </a:p>
          <a:p>
            <a:pPr marL="914400" lvl="1" indent="-355600" algn="l" rtl="0">
              <a:lnSpc>
                <a:spcPct val="120000"/>
              </a:lnSpc>
              <a:spcBef>
                <a:spcPts val="0"/>
              </a:spcBef>
              <a:spcAft>
                <a:spcPts val="0"/>
              </a:spcAft>
              <a:buClr>
                <a:schemeClr val="dk1"/>
              </a:buClr>
              <a:buSzPts val="2000"/>
              <a:buFont typeface="Georgia"/>
              <a:buChar char="-"/>
            </a:pPr>
            <a:r>
              <a:rPr lang="en-US" sz="2000" i="1" dirty="0">
                <a:solidFill>
                  <a:schemeClr val="dk1"/>
                </a:solidFill>
                <a:latin typeface="Georgia"/>
                <a:ea typeface="Georgia"/>
                <a:cs typeface="Georgia"/>
                <a:sym typeface="Georgia"/>
              </a:rPr>
              <a:t>Veteran teachers need to know the science of reading, and most new teachers haven’t been effectively taught that either.</a:t>
            </a:r>
            <a:endParaRPr sz="2000" dirty="0">
              <a:solidFill>
                <a:schemeClr val="dk1"/>
              </a:solidFill>
              <a:latin typeface="Georgia"/>
              <a:ea typeface="Georgia"/>
              <a:cs typeface="Georgia"/>
              <a:sym typeface="Georgia"/>
            </a:endParaRPr>
          </a:p>
        </p:txBody>
      </p:sp>
      <p:sp>
        <p:nvSpPr>
          <p:cNvPr id="204" name="Google Shape;204;g1ba6316604d_0_150"/>
          <p:cNvSpPr txBox="1">
            <a:spLocks noGrp="1"/>
          </p:cNvSpPr>
          <p:nvPr>
            <p:ph type="title"/>
          </p:nvPr>
        </p:nvSpPr>
        <p:spPr>
          <a:xfrm>
            <a:off x="0" y="0"/>
            <a:ext cx="12192000" cy="1323900"/>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5333"/>
              <a:buFont typeface="Georgia"/>
              <a:buNone/>
            </a:pPr>
            <a:r>
              <a:rPr lang="en-US" dirty="0">
                <a:solidFill>
                  <a:schemeClr val="lt1"/>
                </a:solidFill>
              </a:rPr>
              <a:t>Your Reflections: The Need for VLA</a:t>
            </a:r>
            <a:endParaRPr dirty="0">
              <a:solidFill>
                <a:schemeClr val="lt1"/>
              </a:solidFill>
            </a:endParaRPr>
          </a:p>
        </p:txBody>
      </p:sp>
    </p:spTree>
  </p:cSld>
  <p:clrMapOvr>
    <a:masterClrMapping/>
  </p:clrMapOvr>
</p:sld>
</file>

<file path=ppt/theme/theme1.xml><?xml version="1.0" encoding="utf-8"?>
<a:theme xmlns:a="http://schemas.openxmlformats.org/drawingml/2006/main" name="Office Theme">
  <a:themeElements>
    <a:clrScheme name="VDOE New">
      <a:dk1>
        <a:srgbClr val="003C71"/>
      </a:dk1>
      <a:lt1>
        <a:srgbClr val="FFFFFF"/>
      </a:lt1>
      <a:dk2>
        <a:srgbClr val="003C71"/>
      </a:dk2>
      <a:lt2>
        <a:srgbClr val="FFFFFF"/>
      </a:lt2>
      <a:accent1>
        <a:srgbClr val="003C71"/>
      </a:accent1>
      <a:accent2>
        <a:srgbClr val="FF6A39"/>
      </a:accent2>
      <a:accent3>
        <a:srgbClr val="555555"/>
      </a:accent3>
      <a:accent4>
        <a:srgbClr val="FFC600"/>
      </a:accent4>
      <a:accent5>
        <a:srgbClr val="0160B6"/>
      </a:accent5>
      <a:accent6>
        <a:srgbClr val="279989"/>
      </a:accent6>
      <a:hlink>
        <a:srgbClr val="0563C1"/>
      </a:hlink>
      <a:folHlink>
        <a:srgbClr val="8496B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VDOE New">
      <a:dk1>
        <a:srgbClr val="003C71"/>
      </a:dk1>
      <a:lt1>
        <a:srgbClr val="FFFFFF"/>
      </a:lt1>
      <a:dk2>
        <a:srgbClr val="003C71"/>
      </a:dk2>
      <a:lt2>
        <a:srgbClr val="FFFFFF"/>
      </a:lt2>
      <a:accent1>
        <a:srgbClr val="003C71"/>
      </a:accent1>
      <a:accent2>
        <a:srgbClr val="FF6A39"/>
      </a:accent2>
      <a:accent3>
        <a:srgbClr val="555555"/>
      </a:accent3>
      <a:accent4>
        <a:srgbClr val="FFC600"/>
      </a:accent4>
      <a:accent5>
        <a:srgbClr val="0160B6"/>
      </a:accent5>
      <a:accent6>
        <a:srgbClr val="279989"/>
      </a:accent6>
      <a:hlink>
        <a:srgbClr val="0563C1"/>
      </a:hlink>
      <a:folHlink>
        <a:srgbClr val="8496B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7429</TotalTime>
  <Words>2141</Words>
  <Application>Microsoft Office PowerPoint</Application>
  <PresentationFormat>Widescreen</PresentationFormat>
  <Paragraphs>244</Paragraphs>
  <Slides>32</Slides>
  <Notes>31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32</vt:i4>
      </vt:variant>
    </vt:vector>
  </HeadingPairs>
  <TitlesOfParts>
    <vt:vector size="41" baseType="lpstr">
      <vt:lpstr>Arial</vt:lpstr>
      <vt:lpstr>Calibri</vt:lpstr>
      <vt:lpstr>Courier New</vt:lpstr>
      <vt:lpstr>Georgia</vt:lpstr>
      <vt:lpstr>Poppins</vt:lpstr>
      <vt:lpstr>Trebuchet MS</vt:lpstr>
      <vt:lpstr>Twentieth Century</vt:lpstr>
      <vt:lpstr>Office Theme</vt:lpstr>
      <vt:lpstr>Office Theme</vt:lpstr>
      <vt:lpstr>The Virginia Literacy Act</vt:lpstr>
      <vt:lpstr>Objectives</vt:lpstr>
      <vt:lpstr>Agenda</vt:lpstr>
      <vt:lpstr>Advisory Group Agreements</vt:lpstr>
      <vt:lpstr>VLA Advisory Group</vt:lpstr>
      <vt:lpstr>Introductions</vt:lpstr>
      <vt:lpstr>Introductions</vt:lpstr>
      <vt:lpstr>Overview: Why We Need the VLA</vt:lpstr>
      <vt:lpstr>Your Reflections: Why we need the VLA</vt:lpstr>
      <vt:lpstr>Your Reflections: Why we need the VLA</vt:lpstr>
      <vt:lpstr>Why We Need the VLA</vt:lpstr>
      <vt:lpstr>Overview of the VLA</vt:lpstr>
      <vt:lpstr>What is the Virginia Literacy Act?</vt:lpstr>
      <vt:lpstr>How the VLA Will Improve Literacy</vt:lpstr>
      <vt:lpstr>Who Will Benefit?</vt:lpstr>
      <vt:lpstr>VLA = Comprehensive Supports for All</vt:lpstr>
      <vt:lpstr>Timeline: What to Expect When</vt:lpstr>
      <vt:lpstr>Key Activities for the VDOE in 22-23</vt:lpstr>
      <vt:lpstr>Key Activities for Divisions in 22-23</vt:lpstr>
      <vt:lpstr>High Level Timeline for 2023-2024</vt:lpstr>
      <vt:lpstr>Welcome from Superintendent Balow</vt:lpstr>
      <vt:lpstr>Welcome</vt:lpstr>
      <vt:lpstr>Discussion: Translating Literacy Research to Practice</vt:lpstr>
      <vt:lpstr>Translating Reading Science into Real World Settings</vt:lpstr>
      <vt:lpstr>Highlights from Virginia</vt:lpstr>
      <vt:lpstr>Highlight: Multisensory Structured Literacy Training</vt:lpstr>
      <vt:lpstr>Highlight: LETRS</vt:lpstr>
      <vt:lpstr>Highlight: Dyslexia Advisors</vt:lpstr>
      <vt:lpstr>Highlight: Virtual Sessions</vt:lpstr>
      <vt:lpstr>Discussion</vt:lpstr>
      <vt:lpstr>Closing</vt:lpstr>
      <vt:lpstr>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Virginia Literacy Act</dc:title>
  <dc:creator>VITA Program</dc:creator>
  <cp:lastModifiedBy>Little, Karin (DOE)</cp:lastModifiedBy>
  <cp:revision>12</cp:revision>
  <dcterms:created xsi:type="dcterms:W3CDTF">2022-07-20T12:39:39Z</dcterms:created>
  <dcterms:modified xsi:type="dcterms:W3CDTF">2023-01-25T18:47:55Z</dcterms:modified>
</cp:coreProperties>
</file>