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9"/>
  </p:notesMasterIdLst>
  <p:sldIdLst>
    <p:sldId id="257" r:id="rId2"/>
    <p:sldId id="267" r:id="rId3"/>
    <p:sldId id="280" r:id="rId4"/>
    <p:sldId id="278" r:id="rId5"/>
    <p:sldId id="269" r:id="rId6"/>
    <p:sldId id="286" r:id="rId7"/>
    <p:sldId id="274" r:id="rId8"/>
    <p:sldId id="297" r:id="rId9"/>
    <p:sldId id="296" r:id="rId10"/>
    <p:sldId id="283" r:id="rId11"/>
    <p:sldId id="281" r:id="rId12"/>
    <p:sldId id="282" r:id="rId13"/>
    <p:sldId id="295" r:id="rId14"/>
    <p:sldId id="284" r:id="rId15"/>
    <p:sldId id="270" r:id="rId16"/>
    <p:sldId id="287" r:id="rId17"/>
    <p:sldId id="288" r:id="rId18"/>
    <p:sldId id="293" r:id="rId19"/>
    <p:sldId id="260" r:id="rId20"/>
    <p:sldId id="271" r:id="rId21"/>
    <p:sldId id="289" r:id="rId22"/>
    <p:sldId id="294" r:id="rId23"/>
    <p:sldId id="261" r:id="rId24"/>
    <p:sldId id="277" r:id="rId25"/>
    <p:sldId id="292" r:id="rId26"/>
    <p:sldId id="291" r:id="rId27"/>
    <p:sldId id="279"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E8EB"/>
    <a:srgbClr val="CBCED5"/>
    <a:srgbClr val="555555"/>
    <a:srgbClr val="003C71"/>
    <a:srgbClr val="000000"/>
    <a:srgbClr val="1A4480"/>
    <a:srgbClr val="3E5B9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8370" autoAdjust="0"/>
    <p:restoredTop sz="96327"/>
  </p:normalViewPr>
  <p:slideViewPr>
    <p:cSldViewPr snapToGrid="0">
      <p:cViewPr>
        <p:scale>
          <a:sx n="10" d="100"/>
          <a:sy n="10" d="100"/>
        </p:scale>
        <p:origin x="2248" y="1088"/>
      </p:cViewPr>
      <p:guideLst>
        <p:guide orient="horz" pos="2160"/>
        <p:guide pos="3840"/>
      </p:guideLst>
    </p:cSldViewPr>
  </p:slideViewPr>
  <p:outlineViewPr>
    <p:cViewPr>
      <p:scale>
        <a:sx n="33" d="100"/>
        <a:sy n="33" d="100"/>
      </p:scale>
      <p:origin x="0" y="-1512"/>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270128E-993C-4902-8012-4837AFDCDFE9}" type="datetimeFigureOut">
              <a:rPr lang="en-US" smtClean="0"/>
              <a:t>2/1/2023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DDDA28-A9E5-470C-8A90-D17729306CEC}" type="slidenum">
              <a:rPr lang="en-US" smtClean="0"/>
              <a:t>‹#›</a:t>
            </a:fld>
            <a:endParaRPr lang="en-US" dirty="0"/>
          </a:p>
        </p:txBody>
      </p:sp>
    </p:spTree>
    <p:extLst>
      <p:ext uri="{BB962C8B-B14F-4D97-AF65-F5344CB8AC3E}">
        <p14:creationId xmlns:p14="http://schemas.microsoft.com/office/powerpoint/2010/main" val="38347010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38200" y="1130909"/>
            <a:ext cx="5254951" cy="2387600"/>
          </a:xfrm>
        </p:spPr>
        <p:txBody>
          <a:bodyPr anchor="b"/>
          <a:lstStyle>
            <a:lvl1pPr algn="l">
              <a:defRPr sz="6000" cap="small" baseline="0"/>
            </a:lvl1pPr>
          </a:lstStyle>
          <a:p>
            <a:r>
              <a:rPr lang="en-US" dirty="0"/>
              <a:t>Click to edit Master title style</a:t>
            </a:r>
          </a:p>
        </p:txBody>
      </p:sp>
      <p:sp>
        <p:nvSpPr>
          <p:cNvPr id="3" name="Subtitle 2"/>
          <p:cNvSpPr>
            <a:spLocks noGrp="1"/>
          </p:cNvSpPr>
          <p:nvPr>
            <p:ph type="subTitle" idx="1"/>
          </p:nvPr>
        </p:nvSpPr>
        <p:spPr>
          <a:xfrm>
            <a:off x="838200" y="3636221"/>
            <a:ext cx="5254951"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5410D7D0-E191-4C83-8A0F-12414189B1E3}" type="datetime1">
              <a:rPr lang="en-US" smtClean="0"/>
              <a:t>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2102BAA-C61A-4A39-BDF1-4340D572B82C}" type="slidenum">
              <a:rPr lang="en-US" smtClean="0"/>
              <a:t>‹#›</a:t>
            </a:fld>
            <a:endParaRPr lang="en-US" dirty="0"/>
          </a:p>
        </p:txBody>
      </p:sp>
      <p:sp>
        <p:nvSpPr>
          <p:cNvPr id="8" name="Rectangle 7" descr="VDOE Logo"/>
          <p:cNvSpPr/>
          <p:nvPr userDrawn="1"/>
        </p:nvSpPr>
        <p:spPr>
          <a:xfrm>
            <a:off x="2020701" y="919537"/>
            <a:ext cx="10893915" cy="5938463"/>
          </a:xfrm>
          <a:prstGeom prst="rect">
            <a:avLst/>
          </a:prstGeom>
          <a:blipFill dpi="0" rotWithShape="1">
            <a:blip r:embed="rId2">
              <a:alphaModFix amt="20000"/>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extBox 9"/>
          <p:cNvSpPr txBox="1"/>
          <p:nvPr userDrawn="1"/>
        </p:nvSpPr>
        <p:spPr>
          <a:xfrm>
            <a:off x="2178121" y="5751826"/>
            <a:ext cx="9513869" cy="692497"/>
          </a:xfrm>
          <a:prstGeom prst="rect">
            <a:avLst/>
          </a:prstGeom>
          <a:noFill/>
        </p:spPr>
        <p:txBody>
          <a:bodyPr wrap="square" rtlCol="0">
            <a:spAutoFit/>
          </a:bodyPr>
          <a:lstStyle/>
          <a:p>
            <a:pPr algn="r"/>
            <a:r>
              <a:rPr lang="en-US" sz="3900" b="1" dirty="0">
                <a:solidFill>
                  <a:schemeClr val="tx1">
                    <a:alpha val="20000"/>
                  </a:schemeClr>
                </a:solidFill>
                <a:latin typeface="Trebuchet MS" panose="020B0603020202020204" pitchFamily="34" charset="0"/>
              </a:rPr>
              <a:t>VIRGINIA DEPARTMENT OF EDUCATION</a:t>
            </a:r>
          </a:p>
        </p:txBody>
      </p:sp>
    </p:spTree>
    <p:extLst>
      <p:ext uri="{BB962C8B-B14F-4D97-AF65-F5344CB8AC3E}">
        <p14:creationId xmlns:p14="http://schemas.microsoft.com/office/powerpoint/2010/main" val="10540306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2BD541-267A-DAF0-C4B8-B92F657E07DD}"/>
              </a:ext>
            </a:extLst>
          </p:cNvPr>
          <p:cNvSpPr>
            <a:spLocks noGrp="1"/>
          </p:cNvSpPr>
          <p:nvPr>
            <p:ph type="title"/>
          </p:nvPr>
        </p:nvSpPr>
        <p:spPr>
          <a:xfrm>
            <a:off x="0" y="0"/>
            <a:ext cx="12192000" cy="1323975"/>
          </a:xfrm>
          <a:noFill/>
        </p:spPr>
        <p:txBody>
          <a:bodyPr lIns="822960" anchor="b">
            <a:normAutofit/>
          </a:bodyPr>
          <a:lstStyle>
            <a:lvl1pPr>
              <a:defRPr sz="4800" cap="small" baseline="0">
                <a:solidFill>
                  <a:schemeClr val="tx1"/>
                </a:solidFill>
              </a:defRPr>
            </a:lvl1pPr>
          </a:lstStyle>
          <a:p>
            <a:r>
              <a:rPr lang="en-US" dirty="0"/>
              <a:t>Click to edit Master title style</a:t>
            </a:r>
          </a:p>
        </p:txBody>
      </p:sp>
      <p:sp>
        <p:nvSpPr>
          <p:cNvPr id="5" name="Date Placeholder 4"/>
          <p:cNvSpPr>
            <a:spLocks noGrp="1"/>
          </p:cNvSpPr>
          <p:nvPr>
            <p:ph type="dt" sz="half" idx="10"/>
          </p:nvPr>
        </p:nvSpPr>
        <p:spPr/>
        <p:txBody>
          <a:bodyPr/>
          <a:lstStyle/>
          <a:p>
            <a:fld id="{F06C96A5-1280-4BBD-93AB-AD67D678B93B}" type="datetime1">
              <a:rPr lang="en-US" smtClean="0"/>
              <a:t>2/1/2023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2102BAA-C61A-4A39-BDF1-4340D572B82C}" type="slidenum">
              <a:rPr lang="en-US" smtClean="0"/>
              <a:t>‹#›</a:t>
            </a:fld>
            <a:endParaRPr lang="en-US" dirty="0"/>
          </a:p>
        </p:txBody>
      </p:sp>
      <p:sp>
        <p:nvSpPr>
          <p:cNvPr id="9" name="Content Placeholder 2"/>
          <p:cNvSpPr>
            <a:spLocks noGrp="1"/>
          </p:cNvSpPr>
          <p:nvPr>
            <p:ph sz="half" idx="1"/>
          </p:nvPr>
        </p:nvSpPr>
        <p:spPr>
          <a:xfrm>
            <a:off x="838200" y="1548622"/>
            <a:ext cx="5181600" cy="4628341"/>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3"/>
          <p:cNvSpPr>
            <a:spLocks noGrp="1"/>
          </p:cNvSpPr>
          <p:nvPr>
            <p:ph sz="half" idx="2"/>
          </p:nvPr>
        </p:nvSpPr>
        <p:spPr>
          <a:xfrm>
            <a:off x="6172200" y="1548622"/>
            <a:ext cx="5181600" cy="4628341"/>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939118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E2590-EA3D-2431-8ECC-6E434A51295E}"/>
              </a:ext>
            </a:extLst>
          </p:cNvPr>
          <p:cNvSpPr>
            <a:spLocks noGrp="1"/>
          </p:cNvSpPr>
          <p:nvPr>
            <p:ph type="title"/>
          </p:nvPr>
        </p:nvSpPr>
        <p:spPr>
          <a:xfrm>
            <a:off x="0" y="0"/>
            <a:ext cx="12192000" cy="1323975"/>
          </a:xfrm>
          <a:solidFill>
            <a:schemeClr val="tx1"/>
          </a:solidFill>
        </p:spPr>
        <p:txBody>
          <a:bodyPr lIns="822960" anchor="b">
            <a:normAutofit/>
          </a:bodyPr>
          <a:lstStyle>
            <a:lvl1pPr>
              <a:defRPr sz="4800" cap="small" baseline="0">
                <a:solidFill>
                  <a:schemeClr val="bg1"/>
                </a:solidFill>
              </a:defRPr>
            </a:lvl1pPr>
          </a:lstStyle>
          <a:p>
            <a:r>
              <a:rPr lang="en-US" dirty="0"/>
              <a:t>Click to edit Master title style</a:t>
            </a:r>
          </a:p>
        </p:txBody>
      </p:sp>
      <p:sp>
        <p:nvSpPr>
          <p:cNvPr id="3" name="Text Placeholder 2"/>
          <p:cNvSpPr>
            <a:spLocks noGrp="1"/>
          </p:cNvSpPr>
          <p:nvPr>
            <p:ph type="body" idx="1"/>
          </p:nvPr>
        </p:nvSpPr>
        <p:spPr>
          <a:xfrm>
            <a:off x="839788" y="1525199"/>
            <a:ext cx="5157787" cy="823912"/>
          </a:xfrm>
        </p:spPr>
        <p:txBody>
          <a:bodyPr anchor="b"/>
          <a:lstStyle>
            <a:lvl1pPr marL="0" indent="0">
              <a:buNone/>
              <a:defRPr sz="24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525199"/>
            <a:ext cx="5183188" cy="823912"/>
          </a:xfrm>
        </p:spPr>
        <p:txBody>
          <a:bodyPr anchor="b"/>
          <a:lstStyle>
            <a:lvl1pPr marL="0" indent="0">
              <a:buNone/>
              <a:defRPr sz="24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5380D8FE-4F26-421C-BC9E-A31C57605D1F}" type="datetime1">
              <a:rPr lang="en-US" smtClean="0"/>
              <a:t>2/1/2023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2102BAA-C61A-4A39-BDF1-4340D572B82C}" type="slidenum">
              <a:rPr lang="en-US" smtClean="0"/>
              <a:t>‹#›</a:t>
            </a:fld>
            <a:endParaRPr lang="en-US" dirty="0"/>
          </a:p>
        </p:txBody>
      </p:sp>
    </p:spTree>
    <p:extLst>
      <p:ext uri="{BB962C8B-B14F-4D97-AF65-F5344CB8AC3E}">
        <p14:creationId xmlns:p14="http://schemas.microsoft.com/office/powerpoint/2010/main" val="33441651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C1B387-EEF6-85E8-878F-7654D7B03C94}"/>
              </a:ext>
            </a:extLst>
          </p:cNvPr>
          <p:cNvSpPr>
            <a:spLocks noGrp="1"/>
          </p:cNvSpPr>
          <p:nvPr>
            <p:ph type="title"/>
          </p:nvPr>
        </p:nvSpPr>
        <p:spPr>
          <a:xfrm>
            <a:off x="0" y="0"/>
            <a:ext cx="12192000" cy="1323975"/>
          </a:xfrm>
          <a:noFill/>
        </p:spPr>
        <p:txBody>
          <a:bodyPr lIns="822960" anchor="b">
            <a:normAutofit/>
          </a:bodyPr>
          <a:lstStyle>
            <a:lvl1pPr>
              <a:defRPr sz="4800" cap="small" baseline="0">
                <a:solidFill>
                  <a:schemeClr val="tx1"/>
                </a:solidFill>
              </a:defRPr>
            </a:lvl1pPr>
          </a:lstStyle>
          <a:p>
            <a:r>
              <a:rPr lang="en-US" dirty="0"/>
              <a:t>Click to edit Master title style</a:t>
            </a:r>
          </a:p>
        </p:txBody>
      </p:sp>
      <p:sp>
        <p:nvSpPr>
          <p:cNvPr id="3" name="Text Placeholder 2"/>
          <p:cNvSpPr>
            <a:spLocks noGrp="1"/>
          </p:cNvSpPr>
          <p:nvPr>
            <p:ph type="body" idx="1"/>
          </p:nvPr>
        </p:nvSpPr>
        <p:spPr>
          <a:xfrm>
            <a:off x="839788" y="1525199"/>
            <a:ext cx="5157787" cy="823912"/>
          </a:xfrm>
        </p:spPr>
        <p:txBody>
          <a:bodyPr anchor="b"/>
          <a:lstStyle>
            <a:lvl1pPr marL="0" indent="0">
              <a:buNone/>
              <a:defRPr sz="24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525199"/>
            <a:ext cx="5183188" cy="823912"/>
          </a:xfrm>
        </p:spPr>
        <p:txBody>
          <a:bodyPr anchor="b"/>
          <a:lstStyle>
            <a:lvl1pPr marL="0" indent="0">
              <a:buNone/>
              <a:defRPr sz="24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5380D8FE-4F26-421C-BC9E-A31C57605D1F}" type="datetime1">
              <a:rPr lang="en-US" smtClean="0"/>
              <a:t>2/1/2023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2102BAA-C61A-4A39-BDF1-4340D572B82C}" type="slidenum">
              <a:rPr lang="en-US" smtClean="0"/>
              <a:t>‹#›</a:t>
            </a:fld>
            <a:endParaRPr lang="en-US" dirty="0"/>
          </a:p>
        </p:txBody>
      </p:sp>
    </p:spTree>
    <p:extLst>
      <p:ext uri="{BB962C8B-B14F-4D97-AF65-F5344CB8AC3E}">
        <p14:creationId xmlns:p14="http://schemas.microsoft.com/office/powerpoint/2010/main" val="38323586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B5D157-36F0-A5D1-DE89-F14DFFE208CB}"/>
              </a:ext>
            </a:extLst>
          </p:cNvPr>
          <p:cNvSpPr>
            <a:spLocks noGrp="1"/>
          </p:cNvSpPr>
          <p:nvPr>
            <p:ph type="title"/>
          </p:nvPr>
        </p:nvSpPr>
        <p:spPr>
          <a:xfrm>
            <a:off x="0" y="0"/>
            <a:ext cx="12192000" cy="1323975"/>
          </a:xfrm>
          <a:noFill/>
        </p:spPr>
        <p:txBody>
          <a:bodyPr lIns="822960" anchor="b">
            <a:normAutofit/>
          </a:bodyPr>
          <a:lstStyle>
            <a:lvl1pPr>
              <a:defRPr sz="4800" cap="small" baseline="0">
                <a:solidFill>
                  <a:schemeClr val="tx1"/>
                </a:solidFill>
              </a:defRPr>
            </a:lvl1pPr>
          </a:lstStyle>
          <a:p>
            <a:r>
              <a:rPr lang="en-US" dirty="0"/>
              <a:t>Click to edit Master title style</a:t>
            </a:r>
          </a:p>
        </p:txBody>
      </p:sp>
      <p:sp>
        <p:nvSpPr>
          <p:cNvPr id="3" name="Date Placeholder 2"/>
          <p:cNvSpPr>
            <a:spLocks noGrp="1"/>
          </p:cNvSpPr>
          <p:nvPr>
            <p:ph type="dt" sz="half" idx="10"/>
          </p:nvPr>
        </p:nvSpPr>
        <p:spPr/>
        <p:txBody>
          <a:bodyPr/>
          <a:lstStyle/>
          <a:p>
            <a:fld id="{17859DFB-BBD1-424E-8E61-D0F07BC8954A}" type="datetime1">
              <a:rPr lang="en-US" smtClean="0"/>
              <a:t>2/1/2023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2102BAA-C61A-4A39-BDF1-4340D572B82C}" type="slidenum">
              <a:rPr lang="en-US" smtClean="0"/>
              <a:t>‹#›</a:t>
            </a:fld>
            <a:endParaRPr lang="en-US" dirty="0"/>
          </a:p>
        </p:txBody>
      </p:sp>
    </p:spTree>
    <p:extLst>
      <p:ext uri="{BB962C8B-B14F-4D97-AF65-F5344CB8AC3E}">
        <p14:creationId xmlns:p14="http://schemas.microsoft.com/office/powerpoint/2010/main" val="41266679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11DC38-4FAD-4906-B701-8C1D07FFDAE2}" type="datetime1">
              <a:rPr lang="en-US" smtClean="0"/>
              <a:t>2/1/2023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2102BAA-C61A-4A39-BDF1-4340D572B82C}" type="slidenum">
              <a:rPr lang="en-US" smtClean="0"/>
              <a:t>‹#›</a:t>
            </a:fld>
            <a:endParaRPr lang="en-US" dirty="0"/>
          </a:p>
        </p:txBody>
      </p:sp>
    </p:spTree>
    <p:extLst>
      <p:ext uri="{BB962C8B-B14F-4D97-AF65-F5344CB8AC3E}">
        <p14:creationId xmlns:p14="http://schemas.microsoft.com/office/powerpoint/2010/main" val="1643180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5C962E0-DFCC-480B-934F-571908404525}" type="datetime1">
              <a:rPr lang="en-US" smtClean="0"/>
              <a:t>2/1/2023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2102BAA-C61A-4A39-BDF1-4340D572B82C}" type="slidenum">
              <a:rPr lang="en-US" smtClean="0"/>
              <a:t>‹#›</a:t>
            </a:fld>
            <a:endParaRPr lang="en-US" dirty="0"/>
          </a:p>
        </p:txBody>
      </p:sp>
    </p:spTree>
    <p:extLst>
      <p:ext uri="{BB962C8B-B14F-4D97-AF65-F5344CB8AC3E}">
        <p14:creationId xmlns:p14="http://schemas.microsoft.com/office/powerpoint/2010/main" val="36113987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E2DB1A3-8D5C-47DE-BDB0-FBDB82B09CF6}" type="datetime1">
              <a:rPr lang="en-US" smtClean="0"/>
              <a:t>2/1/2023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2102BAA-C61A-4A39-BDF1-4340D572B82C}" type="slidenum">
              <a:rPr lang="en-US" smtClean="0"/>
              <a:t>‹#›</a:t>
            </a:fld>
            <a:endParaRPr lang="en-US" dirty="0"/>
          </a:p>
        </p:txBody>
      </p:sp>
    </p:spTree>
    <p:extLst>
      <p:ext uri="{BB962C8B-B14F-4D97-AF65-F5344CB8AC3E}">
        <p14:creationId xmlns:p14="http://schemas.microsoft.com/office/powerpoint/2010/main" val="16867716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225920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E2DB1A3-8D5C-47DE-BDB0-FBDB82B09CF6}" type="datetime1">
              <a:rPr lang="en-US" smtClean="0"/>
              <a:t>2/1/2023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2102BAA-C61A-4A39-BDF1-4340D572B82C}" type="slidenum">
              <a:rPr lang="en-US" smtClean="0"/>
              <a:t>‹#›</a:t>
            </a:fld>
            <a:endParaRPr lang="en-US" dirty="0"/>
          </a:p>
        </p:txBody>
      </p:sp>
      <p:sp>
        <p:nvSpPr>
          <p:cNvPr id="9" name="Picture Placeholder 2"/>
          <p:cNvSpPr>
            <a:spLocks noGrp="1"/>
          </p:cNvSpPr>
          <p:nvPr>
            <p:ph type="pic" idx="13"/>
          </p:nvPr>
        </p:nvSpPr>
        <p:spPr>
          <a:xfrm>
            <a:off x="5183188" y="3451509"/>
            <a:ext cx="2970212" cy="225920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10" name="Picture Placeholder 2"/>
          <p:cNvSpPr>
            <a:spLocks noGrp="1"/>
          </p:cNvSpPr>
          <p:nvPr>
            <p:ph type="pic" idx="14"/>
          </p:nvPr>
        </p:nvSpPr>
        <p:spPr>
          <a:xfrm>
            <a:off x="8383588" y="3451508"/>
            <a:ext cx="2970212" cy="225920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Tree>
    <p:extLst>
      <p:ext uri="{BB962C8B-B14F-4D97-AF65-F5344CB8AC3E}">
        <p14:creationId xmlns:p14="http://schemas.microsoft.com/office/powerpoint/2010/main" val="7768318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2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838201" y="1130909"/>
            <a:ext cx="10515600" cy="2387600"/>
          </a:xfrm>
        </p:spPr>
        <p:txBody>
          <a:bodyPr anchor="b"/>
          <a:lstStyle>
            <a:lvl1pPr algn="ctr">
              <a:defRPr sz="6000" cap="small" baseline="0"/>
            </a:lvl1pPr>
          </a:lstStyle>
          <a:p>
            <a:r>
              <a:rPr lang="en-US" dirty="0"/>
              <a:t>Click to Edit Master title style</a:t>
            </a:r>
          </a:p>
        </p:txBody>
      </p:sp>
      <p:sp>
        <p:nvSpPr>
          <p:cNvPr id="3" name="Subtitle 2"/>
          <p:cNvSpPr>
            <a:spLocks noGrp="1"/>
          </p:cNvSpPr>
          <p:nvPr>
            <p:ph type="subTitle" idx="1"/>
          </p:nvPr>
        </p:nvSpPr>
        <p:spPr>
          <a:xfrm>
            <a:off x="838200" y="3636221"/>
            <a:ext cx="105156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404C249E-D282-4660-885A-F74A817FB28E}" type="datetime1">
              <a:rPr lang="en-US" smtClean="0"/>
              <a:t>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2102BAA-C61A-4A39-BDF1-4340D572B82C}" type="slidenum">
              <a:rPr lang="en-US" smtClean="0"/>
              <a:t>‹#›</a:t>
            </a:fld>
            <a:endParaRPr lang="en-US" dirty="0"/>
          </a:p>
        </p:txBody>
      </p:sp>
    </p:spTree>
    <p:extLst>
      <p:ext uri="{BB962C8B-B14F-4D97-AF65-F5344CB8AC3E}">
        <p14:creationId xmlns:p14="http://schemas.microsoft.com/office/powerpoint/2010/main" val="28173965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1_Title Slide">
    <p:bg>
      <p:bgRef idx="1003">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838200" y="1130909"/>
            <a:ext cx="5254951" cy="2387600"/>
          </a:xfrm>
        </p:spPr>
        <p:txBody>
          <a:bodyPr anchor="b"/>
          <a:lstStyle>
            <a:lvl1pPr algn="l">
              <a:defRPr sz="6000" cap="small" baseline="0"/>
            </a:lvl1pPr>
          </a:lstStyle>
          <a:p>
            <a:r>
              <a:rPr lang="en-US" dirty="0"/>
              <a:t>Click to edit Master title style</a:t>
            </a:r>
          </a:p>
        </p:txBody>
      </p:sp>
      <p:sp>
        <p:nvSpPr>
          <p:cNvPr id="3" name="Subtitle 2"/>
          <p:cNvSpPr>
            <a:spLocks noGrp="1"/>
          </p:cNvSpPr>
          <p:nvPr>
            <p:ph type="subTitle" idx="1"/>
          </p:nvPr>
        </p:nvSpPr>
        <p:spPr>
          <a:xfrm>
            <a:off x="838200" y="3636221"/>
            <a:ext cx="5254951" cy="1655762"/>
          </a:xfrm>
        </p:spPr>
        <p:txBody>
          <a:bodyPr/>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9E2D3C0D-AEE8-4C37-B586-2E02B9B135CF}" type="datetime1">
              <a:rPr lang="en-US" smtClean="0"/>
              <a:t>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2102BAA-C61A-4A39-BDF1-4340D572B82C}" type="slidenum">
              <a:rPr lang="en-US" smtClean="0"/>
              <a:t>‹#›</a:t>
            </a:fld>
            <a:endParaRPr lang="en-US" dirty="0"/>
          </a:p>
        </p:txBody>
      </p:sp>
      <p:sp>
        <p:nvSpPr>
          <p:cNvPr id="7" name="Rectangle 6" descr="VDOE Logo"/>
          <p:cNvSpPr/>
          <p:nvPr userDrawn="1"/>
        </p:nvSpPr>
        <p:spPr>
          <a:xfrm>
            <a:off x="2020701" y="919537"/>
            <a:ext cx="10893915" cy="5938463"/>
          </a:xfrm>
          <a:prstGeom prst="rect">
            <a:avLst/>
          </a:prstGeom>
          <a:blipFill dpi="0" rotWithShape="1">
            <a:blip r:embed="rId2">
              <a:alphaModFix amt="6000"/>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p:cNvSpPr txBox="1"/>
          <p:nvPr userDrawn="1"/>
        </p:nvSpPr>
        <p:spPr>
          <a:xfrm>
            <a:off x="2178121" y="5751826"/>
            <a:ext cx="9513869" cy="692497"/>
          </a:xfrm>
          <a:prstGeom prst="rect">
            <a:avLst/>
          </a:prstGeom>
          <a:noFill/>
        </p:spPr>
        <p:txBody>
          <a:bodyPr wrap="square" rtlCol="0">
            <a:spAutoFit/>
          </a:bodyPr>
          <a:lstStyle/>
          <a:p>
            <a:pPr algn="r"/>
            <a:r>
              <a:rPr lang="en-US" sz="3900" b="1" dirty="0">
                <a:solidFill>
                  <a:schemeClr val="tx1">
                    <a:alpha val="7000"/>
                  </a:schemeClr>
                </a:solidFill>
                <a:latin typeface="Trebuchet MS" panose="020B0603020202020204" pitchFamily="34" charset="0"/>
              </a:rPr>
              <a:t>VIRGINIA DEPARTMENT OF EDUCATION</a:t>
            </a:r>
          </a:p>
        </p:txBody>
      </p:sp>
    </p:spTree>
    <p:extLst>
      <p:ext uri="{BB962C8B-B14F-4D97-AF65-F5344CB8AC3E}">
        <p14:creationId xmlns:p14="http://schemas.microsoft.com/office/powerpoint/2010/main" val="1158173876"/>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3_Title Slide">
    <p:bg>
      <p:bgPr>
        <a:gradFill rotWithShape="1">
          <a:gsLst>
            <a:gs pos="0">
              <a:srgbClr val="3E5B91"/>
            </a:gs>
            <a:gs pos="50000">
              <a:srgbClr val="1A4480"/>
            </a:gs>
            <a:gs pos="100000">
              <a:schemeClr val="bg1">
                <a:shade val="63000"/>
                <a:satMod val="12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838200" y="1130909"/>
            <a:ext cx="10515600" cy="2387600"/>
          </a:xfrm>
        </p:spPr>
        <p:txBody>
          <a:bodyPr anchor="b"/>
          <a:lstStyle>
            <a:lvl1pPr algn="ctr">
              <a:defRPr sz="6000" cap="small" baseline="0"/>
            </a:lvl1pPr>
          </a:lstStyle>
          <a:p>
            <a:r>
              <a:rPr lang="en-US" dirty="0"/>
              <a:t>Click to edit Master title style</a:t>
            </a:r>
          </a:p>
        </p:txBody>
      </p:sp>
      <p:sp>
        <p:nvSpPr>
          <p:cNvPr id="3" name="Subtitle 2"/>
          <p:cNvSpPr>
            <a:spLocks noGrp="1"/>
          </p:cNvSpPr>
          <p:nvPr>
            <p:ph type="subTitle" idx="1"/>
          </p:nvPr>
        </p:nvSpPr>
        <p:spPr>
          <a:xfrm>
            <a:off x="838200" y="3636221"/>
            <a:ext cx="10515600" cy="1655762"/>
          </a:xfrm>
        </p:spPr>
        <p:txBody>
          <a:bodyPr/>
          <a:lstStyle>
            <a:lvl1pPr marL="0" indent="0" algn="ctr">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0181799C-EA78-4FD4-8B5A-E18EB096E5C6}" type="datetime1">
              <a:rPr lang="en-US" smtClean="0"/>
              <a:t>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2102BAA-C61A-4A39-BDF1-4340D572B82C}" type="slidenum">
              <a:rPr lang="en-US" smtClean="0"/>
              <a:t>‹#›</a:t>
            </a:fld>
            <a:endParaRPr lang="en-US" dirty="0"/>
          </a:p>
        </p:txBody>
      </p:sp>
    </p:spTree>
    <p:extLst>
      <p:ext uri="{BB962C8B-B14F-4D97-AF65-F5344CB8AC3E}">
        <p14:creationId xmlns:p14="http://schemas.microsoft.com/office/powerpoint/2010/main" val="387849773"/>
      </p:ext>
    </p:extLst>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7BD67D3E-DC23-56D0-E49A-79F87FFEB4C8}"/>
              </a:ext>
            </a:extLst>
          </p:cNvPr>
          <p:cNvSpPr>
            <a:spLocks noGrp="1"/>
          </p:cNvSpPr>
          <p:nvPr>
            <p:ph type="title"/>
          </p:nvPr>
        </p:nvSpPr>
        <p:spPr>
          <a:xfrm>
            <a:off x="0" y="0"/>
            <a:ext cx="12192000" cy="1323975"/>
          </a:xfrm>
          <a:solidFill>
            <a:schemeClr val="tx1"/>
          </a:solidFill>
        </p:spPr>
        <p:txBody>
          <a:bodyPr lIns="822960" anchor="b">
            <a:normAutofit/>
          </a:bodyPr>
          <a:lstStyle>
            <a:lvl1pPr>
              <a:defRPr sz="4800" cap="small" baseline="0">
                <a:solidFill>
                  <a:schemeClr val="bg1"/>
                </a:solidFill>
              </a:defRPr>
            </a:lvl1pPr>
          </a:lstStyle>
          <a:p>
            <a:r>
              <a:rPr lang="en-US" dirty="0"/>
              <a:t>Click to edit Master title style</a:t>
            </a:r>
          </a:p>
        </p:txBody>
      </p:sp>
      <p:sp>
        <p:nvSpPr>
          <p:cNvPr id="4" name="Date Placeholder 3"/>
          <p:cNvSpPr>
            <a:spLocks noGrp="1"/>
          </p:cNvSpPr>
          <p:nvPr>
            <p:ph type="dt" sz="half" idx="10"/>
          </p:nvPr>
        </p:nvSpPr>
        <p:spPr/>
        <p:txBody>
          <a:bodyPr/>
          <a:lstStyle/>
          <a:p>
            <a:fld id="{2A720E70-56EB-42D6-915F-EA4C717EB9E4}" type="datetime1">
              <a:rPr lang="en-US" smtClean="0"/>
              <a:t>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2102BAA-C61A-4A39-BDF1-4340D572B82C}" type="slidenum">
              <a:rPr lang="en-US" smtClean="0"/>
              <a:t>‹#›</a:t>
            </a:fld>
            <a:endParaRPr lang="en-US" dirty="0"/>
          </a:p>
        </p:txBody>
      </p:sp>
      <p:sp>
        <p:nvSpPr>
          <p:cNvPr id="8" name="Content Placeholder 2"/>
          <p:cNvSpPr>
            <a:spLocks noGrp="1"/>
          </p:cNvSpPr>
          <p:nvPr>
            <p:ph idx="1"/>
          </p:nvPr>
        </p:nvSpPr>
        <p:spPr>
          <a:xfrm>
            <a:off x="838200" y="1458930"/>
            <a:ext cx="10515600" cy="4718033"/>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2161242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28566EF1-4ABD-9736-83E3-A0AB60E23EF0}"/>
              </a:ext>
            </a:extLst>
          </p:cNvPr>
          <p:cNvSpPr>
            <a:spLocks noGrp="1"/>
          </p:cNvSpPr>
          <p:nvPr>
            <p:ph type="title"/>
          </p:nvPr>
        </p:nvSpPr>
        <p:spPr>
          <a:xfrm>
            <a:off x="0" y="0"/>
            <a:ext cx="12192000" cy="1323975"/>
          </a:xfrm>
          <a:noFill/>
        </p:spPr>
        <p:txBody>
          <a:bodyPr lIns="822960" anchor="b">
            <a:normAutofit/>
          </a:bodyPr>
          <a:lstStyle>
            <a:lvl1pPr>
              <a:defRPr sz="4800" cap="small" baseline="0">
                <a:solidFill>
                  <a:schemeClr val="tx1"/>
                </a:solidFill>
              </a:defRPr>
            </a:lvl1pPr>
          </a:lstStyle>
          <a:p>
            <a:r>
              <a:rPr lang="en-US" dirty="0"/>
              <a:t>Click to edit Master title style</a:t>
            </a:r>
          </a:p>
        </p:txBody>
      </p:sp>
      <p:sp>
        <p:nvSpPr>
          <p:cNvPr id="3" name="Content Placeholder 2"/>
          <p:cNvSpPr>
            <a:spLocks noGrp="1"/>
          </p:cNvSpPr>
          <p:nvPr>
            <p:ph idx="1"/>
          </p:nvPr>
        </p:nvSpPr>
        <p:spPr>
          <a:xfrm>
            <a:off x="838200" y="1458930"/>
            <a:ext cx="10515600" cy="471803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720E70-56EB-42D6-915F-EA4C717EB9E4}" type="datetime1">
              <a:rPr lang="en-US" smtClean="0"/>
              <a:t>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2102BAA-C61A-4A39-BDF1-4340D572B82C}" type="slidenum">
              <a:rPr lang="en-US" smtClean="0"/>
              <a:t>‹#›</a:t>
            </a:fld>
            <a:endParaRPr lang="en-US" dirty="0"/>
          </a:p>
        </p:txBody>
      </p:sp>
    </p:spTree>
    <p:extLst>
      <p:ext uri="{BB962C8B-B14F-4D97-AF65-F5344CB8AC3E}">
        <p14:creationId xmlns:p14="http://schemas.microsoft.com/office/powerpoint/2010/main" val="40886962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accent3"/>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 name="Date Placeholder 3"/>
          <p:cNvSpPr>
            <a:spLocks noGrp="1"/>
          </p:cNvSpPr>
          <p:nvPr>
            <p:ph type="dt" sz="half" idx="10"/>
          </p:nvPr>
        </p:nvSpPr>
        <p:spPr/>
        <p:txBody>
          <a:bodyPr/>
          <a:lstStyle/>
          <a:p>
            <a:fld id="{171AC85E-EDEC-42A1-88DA-B1145C21F245}" type="datetime1">
              <a:rPr lang="en-US" smtClean="0"/>
              <a:t>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2102BAA-C61A-4A39-BDF1-4340D572B82C}" type="slidenum">
              <a:rPr lang="en-US" smtClean="0"/>
              <a:t>‹#›</a:t>
            </a:fld>
            <a:endParaRPr lang="en-US" dirty="0"/>
          </a:p>
        </p:txBody>
      </p:sp>
    </p:spTree>
    <p:extLst>
      <p:ext uri="{BB962C8B-B14F-4D97-AF65-F5344CB8AC3E}">
        <p14:creationId xmlns:p14="http://schemas.microsoft.com/office/powerpoint/2010/main" val="33696115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1_Section Header">
    <p:bg>
      <p:bgPr>
        <a:gradFill flip="none" rotWithShape="1">
          <a:gsLst>
            <a:gs pos="0">
              <a:schemeClr val="tx1"/>
            </a:gs>
            <a:gs pos="50000">
              <a:srgbClr val="1A4480"/>
            </a:gs>
            <a:gs pos="100000">
              <a:srgbClr val="3E5B91"/>
            </a:gs>
          </a:gsLst>
          <a:lin ang="162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solidFill>
                  <a:schemeClr val="bg1"/>
                </a:solidFill>
              </a:defRPr>
            </a:lvl1pPr>
          </a:lstStyle>
          <a:p>
            <a:r>
              <a:rPr lang="en-US" dirty="0"/>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 name="Date Placeholder 3"/>
          <p:cNvSpPr>
            <a:spLocks noGrp="1"/>
          </p:cNvSpPr>
          <p:nvPr>
            <p:ph type="dt" sz="half" idx="10"/>
          </p:nvPr>
        </p:nvSpPr>
        <p:spPr/>
        <p:txBody>
          <a:bodyPr/>
          <a:lstStyle/>
          <a:p>
            <a:fld id="{171AC85E-EDEC-42A1-88DA-B1145C21F245}" type="datetime1">
              <a:rPr lang="en-US" smtClean="0"/>
              <a:t>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2102BAA-C61A-4A39-BDF1-4340D572B82C}" type="slidenum">
              <a:rPr lang="en-US" smtClean="0"/>
              <a:t>‹#›</a:t>
            </a:fld>
            <a:endParaRPr lang="en-US" dirty="0"/>
          </a:p>
        </p:txBody>
      </p:sp>
    </p:spTree>
    <p:extLst>
      <p:ext uri="{BB962C8B-B14F-4D97-AF65-F5344CB8AC3E}">
        <p14:creationId xmlns:p14="http://schemas.microsoft.com/office/powerpoint/2010/main" val="25699196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DE0B6B-6944-E12E-832D-39E6B070307C}"/>
              </a:ext>
            </a:extLst>
          </p:cNvPr>
          <p:cNvSpPr>
            <a:spLocks noGrp="1"/>
          </p:cNvSpPr>
          <p:nvPr>
            <p:ph type="title"/>
          </p:nvPr>
        </p:nvSpPr>
        <p:spPr>
          <a:xfrm>
            <a:off x="0" y="0"/>
            <a:ext cx="12192000" cy="1323975"/>
          </a:xfrm>
          <a:solidFill>
            <a:schemeClr val="tx1"/>
          </a:solidFill>
        </p:spPr>
        <p:txBody>
          <a:bodyPr lIns="822960" anchor="b">
            <a:normAutofit/>
          </a:bodyPr>
          <a:lstStyle>
            <a:lvl1pPr>
              <a:defRPr sz="4800" cap="small" baseline="0">
                <a:solidFill>
                  <a:schemeClr val="bg1"/>
                </a:solidFill>
              </a:defRPr>
            </a:lvl1pPr>
          </a:lstStyle>
          <a:p>
            <a:r>
              <a:rPr lang="en-US" dirty="0"/>
              <a:t>Click to edit Master title style</a:t>
            </a:r>
          </a:p>
        </p:txBody>
      </p:sp>
      <p:sp>
        <p:nvSpPr>
          <p:cNvPr id="3" name="Content Placeholder 2"/>
          <p:cNvSpPr>
            <a:spLocks noGrp="1"/>
          </p:cNvSpPr>
          <p:nvPr>
            <p:ph sz="half" idx="1"/>
          </p:nvPr>
        </p:nvSpPr>
        <p:spPr>
          <a:xfrm>
            <a:off x="838200" y="1548622"/>
            <a:ext cx="5181600" cy="4628341"/>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72200" y="1548622"/>
            <a:ext cx="5181600" cy="4628341"/>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F06C96A5-1280-4BBD-93AB-AD67D678B93B}" type="datetime1">
              <a:rPr lang="en-US" smtClean="0"/>
              <a:t>2/1/2023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2102BAA-C61A-4A39-BDF1-4340D572B82C}" type="slidenum">
              <a:rPr lang="en-US" smtClean="0"/>
              <a:t>‹#›</a:t>
            </a:fld>
            <a:endParaRPr lang="en-US" dirty="0"/>
          </a:p>
        </p:txBody>
      </p:sp>
    </p:spTree>
    <p:extLst>
      <p:ext uri="{BB962C8B-B14F-4D97-AF65-F5344CB8AC3E}">
        <p14:creationId xmlns:p14="http://schemas.microsoft.com/office/powerpoint/2010/main" val="5952607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8F71C4-ABB1-43BF-A1B6-165F4DBACD94}" type="datetime1">
              <a:rPr lang="en-US" smtClean="0"/>
              <a:t>2/1/2023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102BAA-C61A-4A39-BDF1-4340D572B82C}" type="slidenum">
              <a:rPr lang="en-US" smtClean="0"/>
              <a:t>‹#›</a:t>
            </a:fld>
            <a:endParaRPr lang="en-US" dirty="0"/>
          </a:p>
        </p:txBody>
      </p:sp>
    </p:spTree>
    <p:extLst>
      <p:ext uri="{BB962C8B-B14F-4D97-AF65-F5344CB8AC3E}">
        <p14:creationId xmlns:p14="http://schemas.microsoft.com/office/powerpoint/2010/main" val="2468087798"/>
      </p:ext>
    </p:extLst>
  </p:cSld>
  <p:clrMap bg1="lt1" tx1="dk1" bg2="lt2" tx2="dk2" accent1="accent1" accent2="accent2" accent3="accent3" accent4="accent4" accent5="accent5" accent6="accent6" hlink="hlink" folHlink="folHlink"/>
  <p:sldLayoutIdLst>
    <p:sldLayoutId id="2147483673" r:id="rId1"/>
    <p:sldLayoutId id="2147483685" r:id="rId2"/>
    <p:sldLayoutId id="2147483684" r:id="rId3"/>
    <p:sldLayoutId id="2147483686" r:id="rId4"/>
    <p:sldLayoutId id="2147483674" r:id="rId5"/>
    <p:sldLayoutId id="2147483687" r:id="rId6"/>
    <p:sldLayoutId id="2147483675" r:id="rId7"/>
    <p:sldLayoutId id="2147483691" r:id="rId8"/>
    <p:sldLayoutId id="2147483676" r:id="rId9"/>
    <p:sldLayoutId id="2147483689" r:id="rId10"/>
    <p:sldLayoutId id="2147483677" r:id="rId11"/>
    <p:sldLayoutId id="2147483690" r:id="rId12"/>
    <p:sldLayoutId id="2147483678" r:id="rId13"/>
    <p:sldLayoutId id="2147483679" r:id="rId14"/>
    <p:sldLayoutId id="2147483680" r:id="rId15"/>
    <p:sldLayoutId id="2147483681" r:id="rId16"/>
    <p:sldLayoutId id="2147483688" r:id="rId17"/>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Clr>
          <a:schemeClr val="accent1"/>
        </a:buClr>
        <a:buFont typeface="Arial" panose="020B0604020202020204" pitchFamily="34" charset="0"/>
        <a:buChar char="•"/>
        <a:defRPr sz="2800" kern="1200">
          <a:solidFill>
            <a:srgbClr val="555555"/>
          </a:solidFill>
          <a:latin typeface="+mn-lt"/>
          <a:ea typeface="+mn-ea"/>
          <a:cs typeface="+mn-cs"/>
        </a:defRPr>
      </a:lvl1pPr>
      <a:lvl2pPr marL="685800" indent="-228600" algn="l" defTabSz="914400" rtl="0" eaLnBrk="1" latinLnBrk="0" hangingPunct="1">
        <a:lnSpc>
          <a:spcPct val="90000"/>
        </a:lnSpc>
        <a:spcBef>
          <a:spcPts val="500"/>
        </a:spcBef>
        <a:buClr>
          <a:schemeClr val="accent1"/>
        </a:buClr>
        <a:buFont typeface="Calibri" panose="020F0502020204030204" pitchFamily="34" charset="0"/>
        <a:buChar char="-"/>
        <a:defRPr sz="2400" kern="1200">
          <a:solidFill>
            <a:srgbClr val="555555"/>
          </a:solidFill>
          <a:latin typeface="+mn-lt"/>
          <a:ea typeface="+mn-ea"/>
          <a:cs typeface="+mn-cs"/>
        </a:defRPr>
      </a:lvl2pPr>
      <a:lvl3pPr marL="1143000" indent="-228600" algn="l" defTabSz="914400" rtl="0" eaLnBrk="1" latinLnBrk="0" hangingPunct="1">
        <a:lnSpc>
          <a:spcPct val="90000"/>
        </a:lnSpc>
        <a:spcBef>
          <a:spcPts val="500"/>
        </a:spcBef>
        <a:buClr>
          <a:schemeClr val="accent1"/>
        </a:buClr>
        <a:buSzPct val="65000"/>
        <a:buFont typeface="Courier New" panose="02070309020205020404" pitchFamily="49" charset="0"/>
        <a:buChar char="o"/>
        <a:defRPr sz="2000" kern="1200">
          <a:solidFill>
            <a:srgbClr val="555555"/>
          </a:solidFill>
          <a:latin typeface="+mn-lt"/>
          <a:ea typeface="+mn-ea"/>
          <a:cs typeface="+mn-cs"/>
        </a:defRPr>
      </a:lvl3pPr>
      <a:lvl4pPr marL="1600200" indent="-228600" algn="l" defTabSz="914400" rtl="0" eaLnBrk="1" latinLnBrk="0" hangingPunct="1">
        <a:lnSpc>
          <a:spcPct val="90000"/>
        </a:lnSpc>
        <a:spcBef>
          <a:spcPts val="500"/>
        </a:spcBef>
        <a:buClr>
          <a:schemeClr val="accent1"/>
        </a:buClr>
        <a:buFont typeface="Arial" panose="020B0604020202020204" pitchFamily="34" charset="0"/>
        <a:buChar char="•"/>
        <a:defRPr sz="1800" kern="1200">
          <a:solidFill>
            <a:srgbClr val="555555"/>
          </a:solidFill>
          <a:latin typeface="+mn-lt"/>
          <a:ea typeface="+mn-ea"/>
          <a:cs typeface="+mn-cs"/>
        </a:defRPr>
      </a:lvl4pPr>
      <a:lvl5pPr marL="2057400" indent="-228600" algn="l" defTabSz="914400" rtl="0" eaLnBrk="1" latinLnBrk="0" hangingPunct="1">
        <a:lnSpc>
          <a:spcPct val="90000"/>
        </a:lnSpc>
        <a:spcBef>
          <a:spcPts val="500"/>
        </a:spcBef>
        <a:buClr>
          <a:schemeClr val="accent1"/>
        </a:buClr>
        <a:buFont typeface="Calibri" panose="020F0502020204030204" pitchFamily="34" charset="0"/>
        <a:buChar char="-"/>
        <a:defRPr sz="1800" kern="1200">
          <a:solidFill>
            <a:srgbClr val="555555"/>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hyperlink" Target="https://law.lis.virginia.gov/vacode/title22.1/chapter19.1/section22.1-349.1/" TargetMode="Externa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hyperlink" Target="https://law.lis.virginia.gov/vacode/title22.1/chapter19.1/section22.1-349.5/" TargetMode="Externa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00549" y="226341"/>
            <a:ext cx="7116097" cy="2387600"/>
          </a:xfrm>
        </p:spPr>
        <p:txBody>
          <a:bodyPr>
            <a:normAutofit fontScale="90000"/>
          </a:bodyPr>
          <a:lstStyle/>
          <a:p>
            <a:r>
              <a:rPr lang="en-US" dirty="0"/>
              <a:t>College Partnership Laboratory Schools</a:t>
            </a:r>
          </a:p>
        </p:txBody>
      </p:sp>
      <p:sp>
        <p:nvSpPr>
          <p:cNvPr id="3" name="Subtitle 2"/>
          <p:cNvSpPr>
            <a:spLocks noGrp="1"/>
          </p:cNvSpPr>
          <p:nvPr>
            <p:ph type="subTitle" idx="1"/>
          </p:nvPr>
        </p:nvSpPr>
        <p:spPr>
          <a:xfrm>
            <a:off x="700549" y="2731653"/>
            <a:ext cx="6083709" cy="1655762"/>
          </a:xfrm>
        </p:spPr>
        <p:txBody>
          <a:bodyPr>
            <a:normAutofit/>
          </a:bodyPr>
          <a:lstStyle/>
          <a:p>
            <a:r>
              <a:rPr lang="en-US" dirty="0"/>
              <a:t>State Board of Education’s </a:t>
            </a:r>
          </a:p>
          <a:p>
            <a:r>
              <a:rPr lang="en-US" dirty="0"/>
              <a:t>Standing Committee Meeting</a:t>
            </a:r>
          </a:p>
          <a:p>
            <a:r>
              <a:rPr lang="en-US" dirty="0"/>
              <a:t>Wednesday, February 1, 2023</a:t>
            </a:r>
          </a:p>
        </p:txBody>
      </p:sp>
      <p:sp>
        <p:nvSpPr>
          <p:cNvPr id="4" name="Slide Number Placeholder 3"/>
          <p:cNvSpPr>
            <a:spLocks noGrp="1"/>
          </p:cNvSpPr>
          <p:nvPr>
            <p:ph type="sldNum" sz="quarter" idx="12"/>
          </p:nvPr>
        </p:nvSpPr>
        <p:spPr/>
        <p:txBody>
          <a:bodyPr/>
          <a:lstStyle/>
          <a:p>
            <a:fld id="{B2102BAA-C61A-4A39-BDF1-4340D572B82C}" type="slidenum">
              <a:rPr lang="en-US" smtClean="0"/>
              <a:t>1</a:t>
            </a:fld>
            <a:endParaRPr lang="en-US" dirty="0"/>
          </a:p>
        </p:txBody>
      </p:sp>
    </p:spTree>
    <p:extLst>
      <p:ext uri="{BB962C8B-B14F-4D97-AF65-F5344CB8AC3E}">
        <p14:creationId xmlns:p14="http://schemas.microsoft.com/office/powerpoint/2010/main" val="9201463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Elements of a Lab School Application</a:t>
            </a:r>
          </a:p>
        </p:txBody>
      </p:sp>
      <p:sp>
        <p:nvSpPr>
          <p:cNvPr id="3" name="Slide Number Placeholder 2"/>
          <p:cNvSpPr>
            <a:spLocks noGrp="1"/>
          </p:cNvSpPr>
          <p:nvPr>
            <p:ph type="sldNum" sz="quarter" idx="12"/>
          </p:nvPr>
        </p:nvSpPr>
        <p:spPr/>
        <p:txBody>
          <a:bodyPr/>
          <a:lstStyle/>
          <a:p>
            <a:fld id="{B2102BAA-C61A-4A39-BDF1-4340D572B82C}" type="slidenum">
              <a:rPr lang="en-US" smtClean="0"/>
              <a:t>10</a:t>
            </a:fld>
            <a:endParaRPr lang="en-US" dirty="0"/>
          </a:p>
        </p:txBody>
      </p:sp>
      <p:sp>
        <p:nvSpPr>
          <p:cNvPr id="4" name="Content Placeholder 3"/>
          <p:cNvSpPr>
            <a:spLocks noGrp="1"/>
          </p:cNvSpPr>
          <p:nvPr>
            <p:ph idx="1"/>
          </p:nvPr>
        </p:nvSpPr>
        <p:spPr>
          <a:xfrm>
            <a:off x="838199" y="1927951"/>
            <a:ext cx="10515601" cy="4693185"/>
          </a:xfrm>
        </p:spPr>
        <p:txBody>
          <a:bodyPr>
            <a:normAutofit fontScale="92500" lnSpcReduction="20000"/>
          </a:bodyPr>
          <a:lstStyle/>
          <a:p>
            <a:pPr marL="457200" marR="419100" lvl="0" indent="-457200" algn="just">
              <a:lnSpc>
                <a:spcPct val="100000"/>
              </a:lnSpc>
              <a:spcBef>
                <a:spcPts val="600"/>
              </a:spcBef>
              <a:buFont typeface="+mj-lt"/>
              <a:buAutoNum type="arabicPeriod" startAt="4"/>
            </a:pPr>
            <a:r>
              <a:rPr lang="en-US" sz="2400" b="1" dirty="0">
                <a:effectLst/>
                <a:ea typeface="Times New Roman" panose="02020603050405020304" pitchFamily="18" charset="0"/>
              </a:rPr>
              <a:t>Governance:</a:t>
            </a:r>
            <a:r>
              <a:rPr lang="en-US" sz="2400" dirty="0">
                <a:effectLst/>
                <a:ea typeface="Times New Roman" panose="02020603050405020304" pitchFamily="18" charset="0"/>
              </a:rPr>
              <a:t> Do the </a:t>
            </a:r>
            <a:r>
              <a:rPr lang="en-US" sz="2400" dirty="0">
                <a:solidFill>
                  <a:srgbClr val="000000"/>
                </a:solidFill>
                <a:effectLst/>
                <a:ea typeface="Times New Roman" panose="02020603050405020304" pitchFamily="18" charset="0"/>
              </a:rPr>
              <a:t>organizational structure and the roles and responsibilities enumerated for the governing board demonstrate clear leadership for the successful management and support of the proposed Lab School?</a:t>
            </a:r>
          </a:p>
          <a:p>
            <a:pPr marL="457200" marR="419100" lvl="0" indent="-457200" algn="just">
              <a:lnSpc>
                <a:spcPct val="100000"/>
              </a:lnSpc>
              <a:spcBef>
                <a:spcPts val="600"/>
              </a:spcBef>
              <a:buFont typeface="+mj-lt"/>
              <a:buAutoNum type="arabicPeriod" startAt="4"/>
            </a:pPr>
            <a:r>
              <a:rPr lang="en-US" sz="2400" b="1" dirty="0">
                <a:effectLst/>
                <a:ea typeface="Times New Roman" panose="02020603050405020304" pitchFamily="18" charset="0"/>
              </a:rPr>
              <a:t>Management Structure:</a:t>
            </a:r>
            <a:r>
              <a:rPr lang="en-US" sz="2400" dirty="0">
                <a:effectLst/>
                <a:ea typeface="Times New Roman" panose="02020603050405020304" pitchFamily="18" charset="0"/>
              </a:rPr>
              <a:t> Does the Applicant address recruiting, staffing, leadership, licensure, employment policies, and performance evaluations sufficiently to demonstrate success for proposed Lab School? In addition, how does the Applicant address parent and community involvement; student recruitment plan, open enrollment and waiting list; student conduct; start-up plan with tasks, timelines, and responsible individuals; co-curricular and extracurricular programs, and partnerships with school divisions?</a:t>
            </a:r>
          </a:p>
          <a:p>
            <a:pPr marL="457200" marR="419100" lvl="0" indent="-457200" algn="just">
              <a:lnSpc>
                <a:spcPct val="100000"/>
              </a:lnSpc>
              <a:spcBef>
                <a:spcPts val="600"/>
              </a:spcBef>
              <a:buFont typeface="+mj-lt"/>
              <a:buAutoNum type="arabicPeriod" startAt="4"/>
            </a:pPr>
            <a:r>
              <a:rPr lang="en-US" sz="2400" b="1" dirty="0">
                <a:effectLst/>
                <a:ea typeface="Times New Roman" panose="02020603050405020304" pitchFamily="18" charset="0"/>
              </a:rPr>
              <a:t>Financial Operations Information:</a:t>
            </a:r>
            <a:r>
              <a:rPr lang="en-US" sz="2400" dirty="0">
                <a:effectLst/>
                <a:ea typeface="Times New Roman" panose="02020603050405020304" pitchFamily="18" charset="0"/>
              </a:rPr>
              <a:t> Has the Applicant provided and addressed financial assumptions, start-up and five-year budgets, </a:t>
            </a:r>
            <a:r>
              <a:rPr lang="en-US" sz="2400" dirty="0">
                <a:solidFill>
                  <a:srgbClr val="000000"/>
                </a:solidFill>
                <a:effectLst/>
                <a:ea typeface="Times New Roman" panose="02020603050405020304" pitchFamily="18" charset="0"/>
              </a:rPr>
              <a:t>anticipated fundraising contributions, insurance coverage, a sound facilities plan</a:t>
            </a:r>
            <a:r>
              <a:rPr lang="en-US" sz="2400" dirty="0">
                <a:effectLst/>
                <a:ea typeface="Times New Roman" panose="02020603050405020304" pitchFamily="18" charset="0"/>
              </a:rPr>
              <a:t>, </a:t>
            </a:r>
            <a:r>
              <a:rPr lang="en-US" sz="2400" dirty="0">
                <a:solidFill>
                  <a:srgbClr val="000000"/>
                </a:solidFill>
                <a:effectLst/>
                <a:ea typeface="Times New Roman" panose="02020603050405020304" pitchFamily="18" charset="0"/>
              </a:rPr>
              <a:t>transportation services, including for students with disabilities, and food service operations</a:t>
            </a:r>
            <a:r>
              <a:rPr lang="en-US" sz="2400" dirty="0">
                <a:effectLst/>
                <a:ea typeface="Times New Roman" panose="02020603050405020304" pitchFamily="18" charset="0"/>
              </a:rPr>
              <a:t> to successfully start and maintain operations?</a:t>
            </a:r>
          </a:p>
          <a:p>
            <a:pPr marL="342900" marR="419100" indent="-342900" algn="just">
              <a:lnSpc>
                <a:spcPct val="100000"/>
              </a:lnSpc>
              <a:spcBef>
                <a:spcPts val="600"/>
              </a:spcBef>
              <a:buFont typeface="+mj-lt"/>
              <a:buAutoNum type="arabicPeriod" startAt="4"/>
            </a:pPr>
            <a:endParaRPr lang="en-US" sz="2000" dirty="0">
              <a:effectLst/>
              <a:ea typeface="Times New Roman" panose="02020603050405020304" pitchFamily="18" charset="0"/>
            </a:endParaRPr>
          </a:p>
          <a:p>
            <a:pPr marL="342900" marR="419100" lvl="0" indent="-342900" algn="just">
              <a:lnSpc>
                <a:spcPct val="100000"/>
              </a:lnSpc>
              <a:spcBef>
                <a:spcPts val="600"/>
              </a:spcBef>
              <a:buFont typeface="+mj-lt"/>
              <a:buAutoNum type="arabicPeriod" startAt="4"/>
            </a:pPr>
            <a:endParaRPr lang="en-US" sz="2000" dirty="0">
              <a:effectLst/>
              <a:ea typeface="Times New Roman" panose="02020603050405020304" pitchFamily="18" charset="0"/>
            </a:endParaRPr>
          </a:p>
        </p:txBody>
      </p:sp>
    </p:spTree>
    <p:extLst>
      <p:ext uri="{BB962C8B-B14F-4D97-AF65-F5344CB8AC3E}">
        <p14:creationId xmlns:p14="http://schemas.microsoft.com/office/powerpoint/2010/main" val="33037352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Elements of a Lab School Application</a:t>
            </a:r>
          </a:p>
        </p:txBody>
      </p:sp>
      <p:sp>
        <p:nvSpPr>
          <p:cNvPr id="3" name="Slide Number Placeholder 2"/>
          <p:cNvSpPr>
            <a:spLocks noGrp="1"/>
          </p:cNvSpPr>
          <p:nvPr>
            <p:ph type="sldNum" sz="quarter" idx="12"/>
          </p:nvPr>
        </p:nvSpPr>
        <p:spPr/>
        <p:txBody>
          <a:bodyPr/>
          <a:lstStyle/>
          <a:p>
            <a:fld id="{B2102BAA-C61A-4A39-BDF1-4340D572B82C}" type="slidenum">
              <a:rPr lang="en-US" smtClean="0"/>
              <a:t>11</a:t>
            </a:fld>
            <a:endParaRPr lang="en-US" dirty="0"/>
          </a:p>
        </p:txBody>
      </p:sp>
      <p:sp>
        <p:nvSpPr>
          <p:cNvPr id="4" name="Content Placeholder 3"/>
          <p:cNvSpPr>
            <a:spLocks noGrp="1"/>
          </p:cNvSpPr>
          <p:nvPr>
            <p:ph idx="1"/>
          </p:nvPr>
        </p:nvSpPr>
        <p:spPr>
          <a:xfrm>
            <a:off x="838199" y="1949986"/>
            <a:ext cx="10515601" cy="4011885"/>
          </a:xfrm>
        </p:spPr>
        <p:txBody>
          <a:bodyPr>
            <a:noAutofit/>
          </a:bodyPr>
          <a:lstStyle/>
          <a:p>
            <a:pPr marL="457200" marR="419100" lvl="0" indent="-457200" algn="just">
              <a:lnSpc>
                <a:spcPct val="80000"/>
              </a:lnSpc>
              <a:spcBef>
                <a:spcPts val="0"/>
              </a:spcBef>
              <a:spcAft>
                <a:spcPts val="0"/>
              </a:spcAft>
              <a:buFont typeface="+mj-lt"/>
              <a:buAutoNum type="arabicPeriod" startAt="7"/>
            </a:pPr>
            <a:r>
              <a:rPr lang="en-US" sz="2400" b="1" dirty="0">
                <a:effectLst/>
                <a:ea typeface="Times New Roman" panose="02020603050405020304" pitchFamily="18" charset="0"/>
              </a:rPr>
              <a:t>Placement Plan:</a:t>
            </a:r>
            <a:r>
              <a:rPr lang="en-US" sz="2400" dirty="0">
                <a:effectLst/>
                <a:ea typeface="Times New Roman" panose="02020603050405020304" pitchFamily="18" charset="0"/>
              </a:rPr>
              <a:t> Does the Applicant provide a plan for effective communication and placement of </a:t>
            </a:r>
            <a:r>
              <a:rPr lang="en-US" sz="2400" dirty="0">
                <a:solidFill>
                  <a:srgbClr val="000000"/>
                </a:solidFill>
                <a:effectLst/>
                <a:ea typeface="Times New Roman" panose="02020603050405020304" pitchFamily="18" charset="0"/>
              </a:rPr>
              <a:t>school students, teachers, and employees in the event of termination or revocation of the contract, including a plan for student records, student transfers, assistance to employees, and a close-out plan related to financial obligations and audits?</a:t>
            </a:r>
          </a:p>
          <a:p>
            <a:pPr marL="0" marR="419100" lvl="0" indent="0" algn="just">
              <a:lnSpc>
                <a:spcPct val="80000"/>
              </a:lnSpc>
              <a:spcBef>
                <a:spcPts val="0"/>
              </a:spcBef>
              <a:spcAft>
                <a:spcPts val="0"/>
              </a:spcAft>
              <a:buNone/>
            </a:pPr>
            <a:endParaRPr lang="en-US" sz="2400" dirty="0">
              <a:effectLst/>
              <a:ea typeface="Times New Roman" panose="02020603050405020304" pitchFamily="18" charset="0"/>
            </a:endParaRPr>
          </a:p>
          <a:p>
            <a:pPr marL="457200" marR="419100" lvl="0" indent="-457200" algn="just">
              <a:lnSpc>
                <a:spcPct val="80000"/>
              </a:lnSpc>
              <a:spcBef>
                <a:spcPts val="0"/>
              </a:spcBef>
              <a:spcAft>
                <a:spcPts val="0"/>
              </a:spcAft>
              <a:buFont typeface="+mj-lt"/>
              <a:buAutoNum type="arabicPeriod" startAt="8"/>
            </a:pPr>
            <a:r>
              <a:rPr lang="en-US" sz="2400" b="1" dirty="0">
                <a:effectLst/>
                <a:ea typeface="Times New Roman" panose="02020603050405020304" pitchFamily="18" charset="0"/>
              </a:rPr>
              <a:t>Other Assurances and Requirement:</a:t>
            </a:r>
            <a:r>
              <a:rPr lang="en-US" sz="2400" dirty="0">
                <a:effectLst/>
                <a:ea typeface="Times New Roman" panose="02020603050405020304" pitchFamily="18" charset="0"/>
              </a:rPr>
              <a:t> Does the Applicant demonstrate processes in place to implement and monitor federal and state compliance with regulations and waivers, including </a:t>
            </a:r>
            <a:r>
              <a:rPr lang="en-US" sz="2400" dirty="0">
                <a:solidFill>
                  <a:srgbClr val="000000"/>
                </a:solidFill>
                <a:effectLst/>
                <a:ea typeface="Times New Roman" panose="02020603050405020304" pitchFamily="18" charset="0"/>
              </a:rPr>
              <a:t>compliance with the federal </a:t>
            </a:r>
            <a:r>
              <a:rPr lang="en-US" sz="2400" i="1" dirty="0">
                <a:solidFill>
                  <a:srgbClr val="000000"/>
                </a:solidFill>
                <a:effectLst/>
                <a:ea typeface="Times New Roman" panose="02020603050405020304" pitchFamily="18" charset="0"/>
              </a:rPr>
              <a:t>Family Educational Rights and Privacy Act</a:t>
            </a:r>
            <a:r>
              <a:rPr lang="en-US" sz="2400" dirty="0">
                <a:solidFill>
                  <a:srgbClr val="000000"/>
                </a:solidFill>
                <a:effectLst/>
                <a:ea typeface="Times New Roman" panose="02020603050405020304" pitchFamily="18" charset="0"/>
              </a:rPr>
              <a:t>, records retention schedules, and the </a:t>
            </a:r>
            <a:r>
              <a:rPr lang="en-US" sz="2400" i="1" dirty="0">
                <a:solidFill>
                  <a:srgbClr val="000000"/>
                </a:solidFill>
                <a:effectLst/>
                <a:ea typeface="Times New Roman" panose="02020603050405020304" pitchFamily="18" charset="0"/>
              </a:rPr>
              <a:t>Virginia Freedom of Information Act</a:t>
            </a:r>
            <a:r>
              <a:rPr lang="en-US" sz="2400" dirty="0">
                <a:solidFill>
                  <a:srgbClr val="000000"/>
                </a:solidFill>
                <a:effectLst/>
                <a:ea typeface="Times New Roman" panose="02020603050405020304" pitchFamily="18" charset="0"/>
              </a:rPr>
              <a:t>? Does the Applicant document collaborative partnerships with public school divisions and address conflicts of interest?</a:t>
            </a:r>
            <a:endParaRPr lang="en-US" sz="2400" dirty="0">
              <a:effectLst/>
              <a:ea typeface="Times New Roman" panose="02020603050405020304" pitchFamily="18" charset="0"/>
            </a:endParaRPr>
          </a:p>
        </p:txBody>
      </p:sp>
    </p:spTree>
    <p:extLst>
      <p:ext uri="{BB962C8B-B14F-4D97-AF65-F5344CB8AC3E}">
        <p14:creationId xmlns:p14="http://schemas.microsoft.com/office/powerpoint/2010/main" val="31980831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Elements of a Lab School Application</a:t>
            </a:r>
          </a:p>
        </p:txBody>
      </p:sp>
      <p:sp>
        <p:nvSpPr>
          <p:cNvPr id="3" name="Slide Number Placeholder 2"/>
          <p:cNvSpPr>
            <a:spLocks noGrp="1"/>
          </p:cNvSpPr>
          <p:nvPr>
            <p:ph type="sldNum" sz="quarter" idx="12"/>
          </p:nvPr>
        </p:nvSpPr>
        <p:spPr/>
        <p:txBody>
          <a:bodyPr/>
          <a:lstStyle/>
          <a:p>
            <a:fld id="{B2102BAA-C61A-4A39-BDF1-4340D572B82C}" type="slidenum">
              <a:rPr lang="en-US" smtClean="0"/>
              <a:t>12</a:t>
            </a:fld>
            <a:endParaRPr lang="en-US" dirty="0"/>
          </a:p>
        </p:txBody>
      </p:sp>
      <p:sp>
        <p:nvSpPr>
          <p:cNvPr id="4" name="Content Placeholder 3"/>
          <p:cNvSpPr>
            <a:spLocks noGrp="1"/>
          </p:cNvSpPr>
          <p:nvPr>
            <p:ph idx="1"/>
          </p:nvPr>
        </p:nvSpPr>
        <p:spPr>
          <a:xfrm>
            <a:off x="838199" y="1608285"/>
            <a:ext cx="10515601" cy="5012852"/>
          </a:xfrm>
        </p:spPr>
        <p:txBody>
          <a:bodyPr>
            <a:normAutofit/>
          </a:bodyPr>
          <a:lstStyle/>
          <a:p>
            <a:pPr marL="0" indent="0">
              <a:buNone/>
            </a:pPr>
            <a:r>
              <a:rPr lang="en-US" dirty="0"/>
              <a:t>The plus one:</a:t>
            </a:r>
          </a:p>
          <a:p>
            <a:pPr marL="0" indent="0">
              <a:buNone/>
            </a:pPr>
            <a:endParaRPr lang="en-US" sz="2000" dirty="0">
              <a:effectLst/>
              <a:ea typeface="Times New Roman" panose="02020603050405020304" pitchFamily="18" charset="0"/>
            </a:endParaRPr>
          </a:p>
          <a:p>
            <a:pPr marL="342900" marR="419100" indent="-342900" algn="just">
              <a:lnSpc>
                <a:spcPct val="100000"/>
              </a:lnSpc>
              <a:spcBef>
                <a:spcPts val="600"/>
              </a:spcBef>
              <a:buFont typeface="+mj-lt"/>
              <a:buAutoNum type="arabicPeriod"/>
            </a:pPr>
            <a:r>
              <a:rPr lang="en-US" sz="2400" b="1" dirty="0">
                <a:effectLst/>
                <a:ea typeface="Times New Roman" panose="02020603050405020304" pitchFamily="18" charset="0"/>
              </a:rPr>
              <a:t>Public Comment:</a:t>
            </a:r>
            <a:r>
              <a:rPr lang="en-US" sz="2400" dirty="0">
                <a:effectLst/>
                <a:ea typeface="Times New Roman" panose="02020603050405020304" pitchFamily="18" charset="0"/>
              </a:rPr>
              <a:t> In addition to the elements found in the Application, the Standing Committee reviews and considers any public comments received when developing its recommendation and report for the Board.</a:t>
            </a:r>
          </a:p>
          <a:p>
            <a:pPr marL="342900" marR="419100" indent="-342900" algn="just">
              <a:lnSpc>
                <a:spcPct val="100000"/>
              </a:lnSpc>
              <a:spcBef>
                <a:spcPts val="600"/>
              </a:spcBef>
              <a:buFont typeface="+mj-lt"/>
              <a:buAutoNum type="arabicPeriod"/>
            </a:pPr>
            <a:endParaRPr lang="en-US" sz="2400" dirty="0">
              <a:ea typeface="Times New Roman" panose="02020603050405020304" pitchFamily="18" charset="0"/>
            </a:endParaRPr>
          </a:p>
          <a:p>
            <a:pPr marR="419100" lvl="1" algn="just">
              <a:lnSpc>
                <a:spcPct val="100000"/>
              </a:lnSpc>
              <a:spcBef>
                <a:spcPts val="600"/>
              </a:spcBef>
            </a:pPr>
            <a:r>
              <a:rPr lang="en-US" dirty="0">
                <a:effectLst/>
                <a:ea typeface="Times New Roman" panose="02020603050405020304" pitchFamily="18" charset="0"/>
              </a:rPr>
              <a:t>Public Comment period needs to be posted by the Board Office on Board’s webpage and Town Hall for each Lab School Application received.</a:t>
            </a:r>
          </a:p>
          <a:p>
            <a:pPr marR="419100" lvl="1" algn="just">
              <a:lnSpc>
                <a:spcPct val="100000"/>
              </a:lnSpc>
              <a:spcBef>
                <a:spcPts val="600"/>
              </a:spcBef>
            </a:pPr>
            <a:r>
              <a:rPr lang="en-US" dirty="0">
                <a:ea typeface="Times New Roman" panose="02020603050405020304" pitchFamily="18" charset="0"/>
              </a:rPr>
              <a:t>Public comments received will have to be sent to Standing Committee for review and consideration in the recommendation and report process.</a:t>
            </a:r>
            <a:endParaRPr lang="en-US" dirty="0">
              <a:effectLst/>
              <a:ea typeface="Times New Roman" panose="02020603050405020304" pitchFamily="18" charset="0"/>
            </a:endParaRPr>
          </a:p>
          <a:p>
            <a:pPr marL="0" marR="419100" lvl="0" indent="0" algn="just">
              <a:lnSpc>
                <a:spcPct val="100000"/>
              </a:lnSpc>
              <a:spcBef>
                <a:spcPts val="600"/>
              </a:spcBef>
              <a:buNone/>
            </a:pPr>
            <a:endParaRPr lang="en-US" sz="2000" dirty="0">
              <a:effectLst/>
              <a:ea typeface="Times New Roman" panose="02020603050405020304" pitchFamily="18" charset="0"/>
            </a:endParaRPr>
          </a:p>
        </p:txBody>
      </p:sp>
    </p:spTree>
    <p:extLst>
      <p:ext uri="{BB962C8B-B14F-4D97-AF65-F5344CB8AC3E}">
        <p14:creationId xmlns:p14="http://schemas.microsoft.com/office/powerpoint/2010/main" val="40478206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9BF8A-F2A3-6A77-6DCA-924D85EDF774}"/>
              </a:ext>
            </a:extLst>
          </p:cNvPr>
          <p:cNvSpPr>
            <a:spLocks noGrp="1"/>
          </p:cNvSpPr>
          <p:nvPr>
            <p:ph type="title"/>
          </p:nvPr>
        </p:nvSpPr>
        <p:spPr>
          <a:xfrm>
            <a:off x="838200" y="1463196"/>
            <a:ext cx="10515600" cy="2852737"/>
          </a:xfrm>
        </p:spPr>
        <p:txBody>
          <a:bodyPr/>
          <a:lstStyle/>
          <a:p>
            <a:r>
              <a:rPr lang="en-US" dirty="0">
                <a:solidFill>
                  <a:srgbClr val="003C71"/>
                </a:solidFill>
              </a:rPr>
              <a:t>Structure of the </a:t>
            </a:r>
            <a:br>
              <a:rPr lang="en-US" dirty="0">
                <a:solidFill>
                  <a:srgbClr val="003C71"/>
                </a:solidFill>
              </a:rPr>
            </a:br>
            <a:r>
              <a:rPr lang="en-US" dirty="0">
                <a:solidFill>
                  <a:srgbClr val="003C71"/>
                </a:solidFill>
              </a:rPr>
              <a:t>Standing Committee Report </a:t>
            </a:r>
            <a:br>
              <a:rPr lang="en-US" dirty="0">
                <a:solidFill>
                  <a:srgbClr val="003C71"/>
                </a:solidFill>
              </a:rPr>
            </a:br>
            <a:r>
              <a:rPr lang="en-US" dirty="0">
                <a:solidFill>
                  <a:srgbClr val="003C71"/>
                </a:solidFill>
              </a:rPr>
              <a:t>to the Board</a:t>
            </a:r>
          </a:p>
        </p:txBody>
      </p:sp>
      <p:sp>
        <p:nvSpPr>
          <p:cNvPr id="3" name="Text Placeholder 2">
            <a:extLst>
              <a:ext uri="{FF2B5EF4-FFF2-40B4-BE49-F238E27FC236}">
                <a16:creationId xmlns:a16="http://schemas.microsoft.com/office/drawing/2014/main" id="{40FFDC76-CE2C-549E-DA88-0F54A4AF336D}"/>
              </a:ext>
            </a:extLst>
          </p:cNvPr>
          <p:cNvSpPr>
            <a:spLocks noGrp="1"/>
          </p:cNvSpPr>
          <p:nvPr>
            <p:ph type="body" idx="1"/>
          </p:nvPr>
        </p:nvSpPr>
        <p:spPr>
          <a:xfrm>
            <a:off x="831849" y="4582633"/>
            <a:ext cx="10778903" cy="1507017"/>
          </a:xfrm>
        </p:spPr>
        <p:txBody>
          <a:bodyPr>
            <a:normAutofit/>
          </a:bodyPr>
          <a:lstStyle/>
          <a:p>
            <a:pPr algn="l"/>
            <a:r>
              <a:rPr lang="en-US" sz="3200" i="1" dirty="0">
                <a:effectLst/>
                <a:ea typeface="Times New Roman" panose="02020603050405020304" pitchFamily="18" charset="0"/>
              </a:rPr>
              <a:t>Focus</a:t>
            </a:r>
            <a:r>
              <a:rPr lang="en-US" sz="3200" i="1" spc="-50" dirty="0">
                <a:effectLst/>
                <a:ea typeface="Times New Roman" panose="02020603050405020304" pitchFamily="18" charset="0"/>
              </a:rPr>
              <a:t> </a:t>
            </a:r>
            <a:r>
              <a:rPr lang="en-US" sz="3200" i="1" dirty="0">
                <a:effectLst/>
                <a:ea typeface="Times New Roman" panose="02020603050405020304" pitchFamily="18" charset="0"/>
              </a:rPr>
              <a:t>Questions,</a:t>
            </a:r>
            <a:r>
              <a:rPr lang="en-US" sz="3200" i="1" spc="-50" dirty="0">
                <a:effectLst/>
                <a:ea typeface="Times New Roman" panose="02020603050405020304" pitchFamily="18" charset="0"/>
              </a:rPr>
              <a:t> </a:t>
            </a:r>
            <a:r>
              <a:rPr lang="en-US" sz="3200" i="1" dirty="0">
                <a:effectLst/>
                <a:ea typeface="Times New Roman" panose="02020603050405020304" pitchFamily="18" charset="0"/>
              </a:rPr>
              <a:t>Evidence, Rubric,                                          Overall</a:t>
            </a:r>
            <a:r>
              <a:rPr lang="en-US" sz="3200" i="1" spc="-50" dirty="0">
                <a:effectLst/>
                <a:ea typeface="Times New Roman" panose="02020603050405020304" pitchFamily="18" charset="0"/>
              </a:rPr>
              <a:t> Element </a:t>
            </a:r>
            <a:r>
              <a:rPr lang="en-US" sz="3200" i="1" dirty="0">
                <a:effectLst/>
                <a:ea typeface="Times New Roman" panose="02020603050405020304" pitchFamily="18" charset="0"/>
              </a:rPr>
              <a:t>Assessment, and Public Comment Assessment</a:t>
            </a:r>
            <a:endParaRPr lang="en-US" sz="3200" i="1" kern="1200" dirty="0">
              <a:solidFill>
                <a:srgbClr val="555555"/>
              </a:solidFill>
              <a:effectLst/>
              <a:ea typeface="+mn-ea"/>
              <a:cs typeface="+mn-cs"/>
            </a:endParaRPr>
          </a:p>
        </p:txBody>
      </p:sp>
      <p:sp>
        <p:nvSpPr>
          <p:cNvPr id="4" name="Slide Number Placeholder 3">
            <a:extLst>
              <a:ext uri="{FF2B5EF4-FFF2-40B4-BE49-F238E27FC236}">
                <a16:creationId xmlns:a16="http://schemas.microsoft.com/office/drawing/2014/main" id="{A8C1D20A-DD95-B136-7A0B-2D955011D416}"/>
              </a:ext>
            </a:extLst>
          </p:cNvPr>
          <p:cNvSpPr>
            <a:spLocks noGrp="1"/>
          </p:cNvSpPr>
          <p:nvPr>
            <p:ph type="sldNum" sz="quarter" idx="12"/>
          </p:nvPr>
        </p:nvSpPr>
        <p:spPr/>
        <p:txBody>
          <a:bodyPr/>
          <a:lstStyle/>
          <a:p>
            <a:fld id="{B2102BAA-C61A-4A39-BDF1-4340D572B82C}" type="slidenum">
              <a:rPr lang="en-US" smtClean="0"/>
              <a:t>13</a:t>
            </a:fld>
            <a:endParaRPr lang="en-US" dirty="0"/>
          </a:p>
        </p:txBody>
      </p:sp>
    </p:spTree>
    <p:extLst>
      <p:ext uri="{BB962C8B-B14F-4D97-AF65-F5344CB8AC3E}">
        <p14:creationId xmlns:p14="http://schemas.microsoft.com/office/powerpoint/2010/main" val="26228071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F04596-E61E-B137-6D4A-91A33A3E5F45}"/>
              </a:ext>
            </a:extLst>
          </p:cNvPr>
          <p:cNvSpPr>
            <a:spLocks noGrp="1"/>
          </p:cNvSpPr>
          <p:nvPr>
            <p:ph type="title"/>
          </p:nvPr>
        </p:nvSpPr>
        <p:spPr>
          <a:solidFill>
            <a:schemeClr val="tx1"/>
          </a:solidFill>
        </p:spPr>
        <p:txBody>
          <a:bodyPr>
            <a:normAutofit/>
          </a:bodyPr>
          <a:lstStyle/>
          <a:p>
            <a:r>
              <a:rPr lang="en-US" dirty="0">
                <a:solidFill>
                  <a:schemeClr val="bg1"/>
                </a:solidFill>
              </a:rPr>
              <a:t>Structure of the Report</a:t>
            </a:r>
          </a:p>
        </p:txBody>
      </p:sp>
      <p:sp>
        <p:nvSpPr>
          <p:cNvPr id="3" name="Text Placeholder 2">
            <a:extLst>
              <a:ext uri="{FF2B5EF4-FFF2-40B4-BE49-F238E27FC236}">
                <a16:creationId xmlns:a16="http://schemas.microsoft.com/office/drawing/2014/main" id="{44395A41-282A-56C1-04C1-292B90CC098D}"/>
              </a:ext>
            </a:extLst>
          </p:cNvPr>
          <p:cNvSpPr>
            <a:spLocks noGrp="1"/>
          </p:cNvSpPr>
          <p:nvPr>
            <p:ph type="body" idx="1"/>
          </p:nvPr>
        </p:nvSpPr>
        <p:spPr>
          <a:xfrm>
            <a:off x="1036813" y="1340230"/>
            <a:ext cx="1482925" cy="823912"/>
          </a:xfrm>
        </p:spPr>
        <p:txBody>
          <a:bodyPr/>
          <a:lstStyle/>
          <a:p>
            <a:r>
              <a:rPr lang="en-US" sz="2400" b="1" kern="1200" cap="all" dirty="0">
                <a:solidFill>
                  <a:schemeClr val="dk1"/>
                </a:solidFill>
                <a:effectLst/>
                <a:latin typeface="+mn-lt"/>
                <a:ea typeface="+mn-ea"/>
                <a:cs typeface="+mn-cs"/>
              </a:rPr>
              <a:t>S</a:t>
            </a:r>
            <a:r>
              <a:rPr lang="en-US" sz="2400" b="1" kern="1200" dirty="0">
                <a:solidFill>
                  <a:schemeClr val="dk1"/>
                </a:solidFill>
                <a:effectLst/>
                <a:latin typeface="+mn-lt"/>
                <a:ea typeface="+mn-ea"/>
                <a:cs typeface="+mn-cs"/>
              </a:rPr>
              <a:t>tructure:</a:t>
            </a:r>
            <a:endParaRPr lang="en-US" sz="2400" b="1" kern="1200" cap="all" dirty="0">
              <a:solidFill>
                <a:schemeClr val="dk1"/>
              </a:solidFill>
              <a:effectLst/>
              <a:latin typeface="+mn-lt"/>
              <a:ea typeface="+mn-ea"/>
              <a:cs typeface="+mn-cs"/>
            </a:endParaRPr>
          </a:p>
        </p:txBody>
      </p:sp>
      <p:sp>
        <p:nvSpPr>
          <p:cNvPr id="7" name="Slide Number Placeholder 6">
            <a:extLst>
              <a:ext uri="{FF2B5EF4-FFF2-40B4-BE49-F238E27FC236}">
                <a16:creationId xmlns:a16="http://schemas.microsoft.com/office/drawing/2014/main" id="{7E12148D-313C-01FD-C97A-2AC388B05025}"/>
              </a:ext>
            </a:extLst>
          </p:cNvPr>
          <p:cNvSpPr>
            <a:spLocks noGrp="1"/>
          </p:cNvSpPr>
          <p:nvPr>
            <p:ph type="sldNum" sz="quarter" idx="12"/>
          </p:nvPr>
        </p:nvSpPr>
        <p:spPr/>
        <p:txBody>
          <a:bodyPr/>
          <a:lstStyle/>
          <a:p>
            <a:fld id="{B2102BAA-C61A-4A39-BDF1-4340D572B82C}" type="slidenum">
              <a:rPr lang="en-US" smtClean="0"/>
              <a:t>14</a:t>
            </a:fld>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2489325567"/>
              </p:ext>
            </p:extLst>
          </p:nvPr>
        </p:nvGraphicFramePr>
        <p:xfrm>
          <a:off x="2647328" y="1752186"/>
          <a:ext cx="8197881" cy="1012190"/>
        </p:xfrm>
        <a:graphic>
          <a:graphicData uri="http://schemas.openxmlformats.org/drawingml/2006/table">
            <a:tbl>
              <a:tblPr>
                <a:tableStyleId>{5C22544A-7EE6-4342-B048-85BDC9FD1C3A}</a:tableStyleId>
              </a:tblPr>
              <a:tblGrid>
                <a:gridCol w="8197881">
                  <a:extLst>
                    <a:ext uri="{9D8B030D-6E8A-4147-A177-3AD203B41FA5}">
                      <a16:colId xmlns:a16="http://schemas.microsoft.com/office/drawing/2014/main" val="3934193754"/>
                    </a:ext>
                  </a:extLst>
                </a:gridCol>
              </a:tblGrid>
              <a:tr h="933503">
                <a:tc>
                  <a:txBody>
                    <a:bodyPr/>
                    <a:lstStyle/>
                    <a:p>
                      <a:pPr algn="l"/>
                      <a:r>
                        <a:rPr lang="en-US" sz="2400" kern="1200" dirty="0">
                          <a:solidFill>
                            <a:schemeClr val="dk1"/>
                          </a:solidFill>
                          <a:effectLst/>
                          <a:latin typeface="+mn-lt"/>
                          <a:ea typeface="+mn-ea"/>
                          <a:cs typeface="+mn-cs"/>
                        </a:rPr>
                        <a:t>A structure is provided to assist the Standing Committee in developing its report to the Board. </a:t>
                      </a:r>
                    </a:p>
                    <a:p>
                      <a:pPr algn="l"/>
                      <a:endParaRPr lang="en-US" sz="1800" kern="1200" dirty="0">
                        <a:solidFill>
                          <a:schemeClr val="dk1"/>
                        </a:solidFill>
                        <a:effectLst/>
                        <a:latin typeface="+mn-lt"/>
                        <a:ea typeface="+mn-ea"/>
                        <a:cs typeface="+mn-cs"/>
                      </a:endParaRPr>
                    </a:p>
                  </a:txBody>
                  <a:tcPr marL="6350" marR="6350" marT="6350" marB="0" anchor="ctr">
                    <a:noFill/>
                  </a:tcPr>
                </a:tc>
                <a:extLst>
                  <a:ext uri="{0D108BD9-81ED-4DB2-BD59-A6C34878D82A}">
                    <a16:rowId xmlns:a16="http://schemas.microsoft.com/office/drawing/2014/main" val="2498043762"/>
                  </a:ext>
                </a:extLst>
              </a:tr>
            </a:tbl>
          </a:graphicData>
        </a:graphic>
      </p:graphicFrame>
      <p:graphicFrame>
        <p:nvGraphicFramePr>
          <p:cNvPr id="12" name="Table 11"/>
          <p:cNvGraphicFramePr>
            <a:graphicFrameLocks noGrp="1"/>
          </p:cNvGraphicFramePr>
          <p:nvPr>
            <p:extLst>
              <p:ext uri="{D42A27DB-BD31-4B8C-83A1-F6EECF244321}">
                <p14:modId xmlns:p14="http://schemas.microsoft.com/office/powerpoint/2010/main" val="1334401569"/>
              </p:ext>
            </p:extLst>
          </p:nvPr>
        </p:nvGraphicFramePr>
        <p:xfrm>
          <a:off x="935665" y="2956988"/>
          <a:ext cx="9781954" cy="3206750"/>
        </p:xfrm>
        <a:graphic>
          <a:graphicData uri="http://schemas.openxmlformats.org/drawingml/2006/table">
            <a:tbl>
              <a:tblPr>
                <a:tableStyleId>{5C22544A-7EE6-4342-B048-85BDC9FD1C3A}</a:tableStyleId>
              </a:tblPr>
              <a:tblGrid>
                <a:gridCol w="9781954">
                  <a:extLst>
                    <a:ext uri="{9D8B030D-6E8A-4147-A177-3AD203B41FA5}">
                      <a16:colId xmlns:a16="http://schemas.microsoft.com/office/drawing/2014/main" val="4060952578"/>
                    </a:ext>
                  </a:extLst>
                </a:gridCol>
              </a:tblGrid>
              <a:tr h="234348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kern="1200" dirty="0">
                          <a:solidFill>
                            <a:schemeClr val="dk1"/>
                          </a:solidFill>
                          <a:effectLst/>
                          <a:latin typeface="+mn-lt"/>
                          <a:ea typeface="+mn-ea"/>
                          <a:cs typeface="+mn-cs"/>
                        </a:rPr>
                        <a:t>Focus Questions, Evidence, Rubric, Overall Element Assessment, and Public Comment Assessment, along with some concluding overview questions, provide the components for the structure of the Standing Committee’s written report and recommendation to the Board, which the Board will use in its consideration and decision whether to approve a Lab School Application.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2400" kern="1200" dirty="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2400" kern="1200" dirty="0">
                          <a:solidFill>
                            <a:schemeClr val="dk1"/>
                          </a:solidFill>
                          <a:effectLst/>
                          <a:latin typeface="+mn-lt"/>
                          <a:ea typeface="+mn-ea"/>
                          <a:cs typeface="+mn-cs"/>
                        </a:rPr>
                        <a:t>The structure for the Standing Committee’s review and evaluation process includes the following for the Application elements: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effectLst/>
                        <a:latin typeface="+mn-lt"/>
                        <a:ea typeface="+mn-ea"/>
                        <a:cs typeface="+mn-cs"/>
                      </a:endParaRPr>
                    </a:p>
                  </a:txBody>
                  <a:tcPr marL="6350" marR="6350" marT="6350" marB="0" anchor="ctr">
                    <a:noFill/>
                  </a:tcPr>
                </a:tc>
                <a:extLst>
                  <a:ext uri="{0D108BD9-81ED-4DB2-BD59-A6C34878D82A}">
                    <a16:rowId xmlns:a16="http://schemas.microsoft.com/office/drawing/2014/main" val="2689888691"/>
                  </a:ext>
                </a:extLst>
              </a:tr>
            </a:tbl>
          </a:graphicData>
        </a:graphic>
      </p:graphicFrame>
    </p:spTree>
    <p:extLst>
      <p:ext uri="{BB962C8B-B14F-4D97-AF65-F5344CB8AC3E}">
        <p14:creationId xmlns:p14="http://schemas.microsoft.com/office/powerpoint/2010/main" val="2780876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F04596-E61E-B137-6D4A-91A33A3E5F45}"/>
              </a:ext>
            </a:extLst>
          </p:cNvPr>
          <p:cNvSpPr>
            <a:spLocks noGrp="1"/>
          </p:cNvSpPr>
          <p:nvPr>
            <p:ph type="title"/>
          </p:nvPr>
        </p:nvSpPr>
        <p:spPr>
          <a:solidFill>
            <a:schemeClr val="tx1"/>
          </a:solidFill>
        </p:spPr>
        <p:txBody>
          <a:bodyPr>
            <a:normAutofit/>
          </a:bodyPr>
          <a:lstStyle/>
          <a:p>
            <a:r>
              <a:rPr lang="en-US" dirty="0">
                <a:solidFill>
                  <a:schemeClr val="bg1"/>
                </a:solidFill>
              </a:rPr>
              <a:t>Structure of the Report</a:t>
            </a:r>
          </a:p>
        </p:txBody>
      </p:sp>
      <p:sp>
        <p:nvSpPr>
          <p:cNvPr id="7" name="Slide Number Placeholder 6">
            <a:extLst>
              <a:ext uri="{FF2B5EF4-FFF2-40B4-BE49-F238E27FC236}">
                <a16:creationId xmlns:a16="http://schemas.microsoft.com/office/drawing/2014/main" id="{7E12148D-313C-01FD-C97A-2AC388B05025}"/>
              </a:ext>
            </a:extLst>
          </p:cNvPr>
          <p:cNvSpPr>
            <a:spLocks noGrp="1"/>
          </p:cNvSpPr>
          <p:nvPr>
            <p:ph type="sldNum" sz="quarter" idx="12"/>
          </p:nvPr>
        </p:nvSpPr>
        <p:spPr/>
        <p:txBody>
          <a:bodyPr/>
          <a:lstStyle/>
          <a:p>
            <a:fld id="{B2102BAA-C61A-4A39-BDF1-4340D572B82C}" type="slidenum">
              <a:rPr lang="en-US" smtClean="0"/>
              <a:t>15</a:t>
            </a:fld>
            <a:endParaRPr lang="en-US" dirty="0"/>
          </a:p>
        </p:txBody>
      </p:sp>
      <p:graphicFrame>
        <p:nvGraphicFramePr>
          <p:cNvPr id="12" name="Table 11"/>
          <p:cNvGraphicFramePr>
            <a:graphicFrameLocks noGrp="1"/>
          </p:cNvGraphicFramePr>
          <p:nvPr>
            <p:extLst>
              <p:ext uri="{D42A27DB-BD31-4B8C-83A1-F6EECF244321}">
                <p14:modId xmlns:p14="http://schemas.microsoft.com/office/powerpoint/2010/main" val="3058821816"/>
              </p:ext>
            </p:extLst>
          </p:nvPr>
        </p:nvGraphicFramePr>
        <p:xfrm>
          <a:off x="935665" y="1765005"/>
          <a:ext cx="9781954" cy="4791710"/>
        </p:xfrm>
        <a:graphic>
          <a:graphicData uri="http://schemas.openxmlformats.org/drawingml/2006/table">
            <a:tbl>
              <a:tblPr>
                <a:tableStyleId>{5C22544A-7EE6-4342-B048-85BDC9FD1C3A}</a:tableStyleId>
              </a:tblPr>
              <a:tblGrid>
                <a:gridCol w="9781954">
                  <a:extLst>
                    <a:ext uri="{9D8B030D-6E8A-4147-A177-3AD203B41FA5}">
                      <a16:colId xmlns:a16="http://schemas.microsoft.com/office/drawing/2014/main" val="4060952578"/>
                    </a:ext>
                  </a:extLst>
                </a:gridCol>
              </a:tblGrid>
              <a:tr h="3712245">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3200" b="1" kern="1200" dirty="0">
                          <a:solidFill>
                            <a:schemeClr val="dk1"/>
                          </a:solidFill>
                          <a:effectLst/>
                          <a:latin typeface="+mn-lt"/>
                          <a:ea typeface="+mn-ea"/>
                          <a:cs typeface="+mn-cs"/>
                        </a:rPr>
                        <a:t>Focus Questions</a:t>
                      </a:r>
                      <a:r>
                        <a:rPr lang="en-US" sz="3200" kern="1200" dirty="0">
                          <a:solidFill>
                            <a:schemeClr val="dk1"/>
                          </a:solidFill>
                          <a:effectLst/>
                          <a:latin typeface="+mn-lt"/>
                          <a:ea typeface="+mn-ea"/>
                          <a:cs typeface="+mn-cs"/>
                        </a:rPr>
                        <a:t>: </a:t>
                      </a:r>
                      <a:endParaRPr lang="en-US" sz="3200" dirty="0"/>
                    </a:p>
                    <a:p>
                      <a:pPr algn="l" fontAlgn="ctr"/>
                      <a:endParaRPr lang="en-US" sz="1800" kern="1200" dirty="0">
                        <a:solidFill>
                          <a:schemeClr val="dk1"/>
                        </a:solidFill>
                        <a:effectLst/>
                        <a:latin typeface="+mn-lt"/>
                        <a:ea typeface="+mn-ea"/>
                        <a:cs typeface="+mn-cs"/>
                      </a:endParaRPr>
                    </a:p>
                    <a:p>
                      <a:pPr algn="l" fontAlgn="ctr"/>
                      <a:r>
                        <a:rPr lang="en-US" sz="1800" kern="1200" dirty="0">
                          <a:solidFill>
                            <a:schemeClr val="dk1"/>
                          </a:solidFill>
                          <a:effectLst/>
                          <a:latin typeface="+mn-lt"/>
                          <a:ea typeface="+mn-ea"/>
                          <a:cs typeface="+mn-cs"/>
                        </a:rPr>
                        <a:t>Focus questions are provided for the Standing Committee to aid in a thorough review and evaluation of the information provided in the Application, guide the discussion during the in-person meeting with the Applicant, and assist in scoring elements of the Application on a rubric.</a:t>
                      </a:r>
                    </a:p>
                    <a:p>
                      <a:pPr algn="l" fontAlgn="ctr"/>
                      <a:endParaRPr lang="en-US" sz="1800" kern="1200" dirty="0">
                        <a:solidFill>
                          <a:schemeClr val="dk1"/>
                        </a:solidFill>
                        <a:effectLst/>
                        <a:latin typeface="+mn-lt"/>
                        <a:ea typeface="+mn-ea"/>
                        <a:cs typeface="+mn-cs"/>
                      </a:endParaRPr>
                    </a:p>
                    <a:p>
                      <a:pPr algn="l" fontAlgn="ctr"/>
                      <a:r>
                        <a:rPr lang="en-US" sz="1800" kern="1200" dirty="0">
                          <a:solidFill>
                            <a:schemeClr val="dk1"/>
                          </a:solidFill>
                          <a:effectLst/>
                          <a:latin typeface="+mn-lt"/>
                          <a:ea typeface="+mn-ea"/>
                          <a:cs typeface="+mn-cs"/>
                        </a:rPr>
                        <a:t>The focus questions also provide an opportunity for the Applicant to describe its ability to meet the factors set forth in rubric.</a:t>
                      </a:r>
                    </a:p>
                    <a:p>
                      <a:pPr algn="l" fontAlgn="ctr"/>
                      <a:endParaRPr lang="en-US" sz="1800" b="0" i="0" u="sng" strike="noStrike" kern="1200" dirty="0">
                        <a:solidFill>
                          <a:schemeClr val="dk1"/>
                        </a:solidFill>
                        <a:effectLst/>
                        <a:latin typeface="+mn-lt"/>
                        <a:ea typeface="+mn-ea"/>
                        <a:cs typeface="+mn-cs"/>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en-US" sz="3200" b="1" kern="1200" dirty="0">
                          <a:solidFill>
                            <a:schemeClr val="dk1"/>
                          </a:solidFill>
                          <a:effectLst/>
                          <a:latin typeface="+mn-lt"/>
                          <a:ea typeface="+mn-ea"/>
                          <a:cs typeface="+mn-cs"/>
                        </a:rPr>
                        <a:t>Evidence</a:t>
                      </a:r>
                      <a:r>
                        <a:rPr lang="en-US" sz="3200" kern="1200" dirty="0">
                          <a:solidFill>
                            <a:schemeClr val="dk1"/>
                          </a:solidFill>
                          <a:effectLst/>
                          <a:latin typeface="+mn-lt"/>
                          <a:ea typeface="+mn-ea"/>
                          <a:cs typeface="+mn-cs"/>
                        </a:rPr>
                        <a:t>: </a:t>
                      </a:r>
                    </a:p>
                    <a:p>
                      <a:pPr marL="0" marR="0" lvl="0" indent="0" algn="l" defTabSz="914400" rtl="0" eaLnBrk="1" fontAlgn="ctr" latinLnBrk="0" hangingPunct="1">
                        <a:lnSpc>
                          <a:spcPct val="100000"/>
                        </a:lnSpc>
                        <a:spcBef>
                          <a:spcPts val="0"/>
                        </a:spcBef>
                        <a:spcAft>
                          <a:spcPts val="0"/>
                        </a:spcAft>
                        <a:buClrTx/>
                        <a:buSzTx/>
                        <a:buFontTx/>
                        <a:buNone/>
                        <a:tabLst/>
                        <a:defRPr/>
                      </a:pPr>
                      <a:endParaRPr lang="en-US" sz="1800" kern="1200" dirty="0">
                        <a:solidFill>
                          <a:schemeClr val="dk1"/>
                        </a:solidFill>
                        <a:effectLst/>
                        <a:latin typeface="+mn-lt"/>
                        <a:ea typeface="+mn-ea"/>
                        <a:cs typeface="+mn-cs"/>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The evidence allows the Standing Committee to evaluate indicators of the Applicant’s proposed practices, policies, partnerships, and financial plan for success and sustainability, and to effectively determine if the Applicant has demonstrated that it will be able to successfully execute the start-up and maintenance of the proposed Lab School.</a:t>
                      </a:r>
                    </a:p>
                    <a:p>
                      <a:pPr algn="l" fontAlgn="ctr"/>
                      <a:endParaRPr lang="en-US" sz="1600" b="0" i="0" u="sng" strike="noStrike" dirty="0">
                        <a:solidFill>
                          <a:srgbClr val="0563C1"/>
                        </a:solidFill>
                        <a:effectLst/>
                        <a:latin typeface="Calibri" panose="020F0502020204030204" pitchFamily="34" charset="0"/>
                      </a:endParaRPr>
                    </a:p>
                  </a:txBody>
                  <a:tcPr marL="6350" marR="6350" marT="6350" marB="0" anchor="ctr">
                    <a:noFill/>
                  </a:tcPr>
                </a:tc>
                <a:extLst>
                  <a:ext uri="{0D108BD9-81ED-4DB2-BD59-A6C34878D82A}">
                    <a16:rowId xmlns:a16="http://schemas.microsoft.com/office/drawing/2014/main" val="2689888691"/>
                  </a:ext>
                </a:extLst>
              </a:tr>
            </a:tbl>
          </a:graphicData>
        </a:graphic>
      </p:graphicFrame>
    </p:spTree>
    <p:extLst>
      <p:ext uri="{BB962C8B-B14F-4D97-AF65-F5344CB8AC3E}">
        <p14:creationId xmlns:p14="http://schemas.microsoft.com/office/powerpoint/2010/main" val="18858928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F04596-E61E-B137-6D4A-91A33A3E5F45}"/>
              </a:ext>
            </a:extLst>
          </p:cNvPr>
          <p:cNvSpPr>
            <a:spLocks noGrp="1"/>
          </p:cNvSpPr>
          <p:nvPr>
            <p:ph type="title"/>
          </p:nvPr>
        </p:nvSpPr>
        <p:spPr>
          <a:solidFill>
            <a:schemeClr val="tx1"/>
          </a:solidFill>
        </p:spPr>
        <p:txBody>
          <a:bodyPr>
            <a:normAutofit/>
          </a:bodyPr>
          <a:lstStyle/>
          <a:p>
            <a:r>
              <a:rPr lang="en-US" dirty="0">
                <a:solidFill>
                  <a:schemeClr val="bg1"/>
                </a:solidFill>
              </a:rPr>
              <a:t>Structure of the Report</a:t>
            </a:r>
          </a:p>
        </p:txBody>
      </p:sp>
      <p:sp>
        <p:nvSpPr>
          <p:cNvPr id="7" name="Slide Number Placeholder 6">
            <a:extLst>
              <a:ext uri="{FF2B5EF4-FFF2-40B4-BE49-F238E27FC236}">
                <a16:creationId xmlns:a16="http://schemas.microsoft.com/office/drawing/2014/main" id="{7E12148D-313C-01FD-C97A-2AC388B05025}"/>
              </a:ext>
            </a:extLst>
          </p:cNvPr>
          <p:cNvSpPr>
            <a:spLocks noGrp="1"/>
          </p:cNvSpPr>
          <p:nvPr>
            <p:ph type="sldNum" sz="quarter" idx="12"/>
          </p:nvPr>
        </p:nvSpPr>
        <p:spPr/>
        <p:txBody>
          <a:bodyPr/>
          <a:lstStyle/>
          <a:p>
            <a:fld id="{B2102BAA-C61A-4A39-BDF1-4340D572B82C}" type="slidenum">
              <a:rPr lang="en-US" smtClean="0"/>
              <a:t>16</a:t>
            </a:fld>
            <a:endParaRPr lang="en-US" dirty="0"/>
          </a:p>
        </p:txBody>
      </p:sp>
      <p:graphicFrame>
        <p:nvGraphicFramePr>
          <p:cNvPr id="12" name="Table 11"/>
          <p:cNvGraphicFramePr>
            <a:graphicFrameLocks noGrp="1"/>
          </p:cNvGraphicFramePr>
          <p:nvPr>
            <p:extLst>
              <p:ext uri="{D42A27DB-BD31-4B8C-83A1-F6EECF244321}">
                <p14:modId xmlns:p14="http://schemas.microsoft.com/office/powerpoint/2010/main" val="3546101249"/>
              </p:ext>
            </p:extLst>
          </p:nvPr>
        </p:nvGraphicFramePr>
        <p:xfrm>
          <a:off x="935665" y="1765006"/>
          <a:ext cx="9781954" cy="2383790"/>
        </p:xfrm>
        <a:graphic>
          <a:graphicData uri="http://schemas.openxmlformats.org/drawingml/2006/table">
            <a:tbl>
              <a:tblPr>
                <a:tableStyleId>{5C22544A-7EE6-4342-B048-85BDC9FD1C3A}</a:tableStyleId>
              </a:tblPr>
              <a:tblGrid>
                <a:gridCol w="9781954">
                  <a:extLst>
                    <a:ext uri="{9D8B030D-6E8A-4147-A177-3AD203B41FA5}">
                      <a16:colId xmlns:a16="http://schemas.microsoft.com/office/drawing/2014/main" val="4060952578"/>
                    </a:ext>
                  </a:extLst>
                </a:gridCol>
              </a:tblGrid>
              <a:tr h="2243468">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3200" b="1" kern="1200" dirty="0">
                          <a:solidFill>
                            <a:schemeClr val="dk1"/>
                          </a:solidFill>
                          <a:effectLst/>
                          <a:latin typeface="+mn-lt"/>
                          <a:ea typeface="+mn-ea"/>
                          <a:cs typeface="+mn-cs"/>
                        </a:rPr>
                        <a:t>Rubric</a:t>
                      </a:r>
                      <a:r>
                        <a:rPr lang="en-US" sz="3200" kern="1200" dirty="0">
                          <a:solidFill>
                            <a:schemeClr val="dk1"/>
                          </a:solidFill>
                          <a:effectLst/>
                          <a:latin typeface="+mn-lt"/>
                          <a:ea typeface="+mn-ea"/>
                          <a:cs typeface="+mn-cs"/>
                        </a:rPr>
                        <a:t>: </a:t>
                      </a:r>
                      <a:endParaRPr lang="en-US" sz="3200" dirty="0"/>
                    </a:p>
                    <a:p>
                      <a:pPr algn="l" fontAlgn="ctr"/>
                      <a:endParaRPr lang="en-US" sz="1800" kern="1200" dirty="0">
                        <a:solidFill>
                          <a:schemeClr val="dk1"/>
                        </a:solidFill>
                        <a:effectLst/>
                        <a:latin typeface="+mn-lt"/>
                        <a:ea typeface="+mn-ea"/>
                        <a:cs typeface="+mn-cs"/>
                      </a:endParaRPr>
                    </a:p>
                    <a:p>
                      <a:r>
                        <a:rPr lang="en-US" sz="1800" kern="1200" dirty="0">
                          <a:solidFill>
                            <a:schemeClr val="dk1"/>
                          </a:solidFill>
                          <a:effectLst/>
                          <a:latin typeface="+mn-lt"/>
                          <a:ea typeface="+mn-ea"/>
                          <a:cs typeface="+mn-cs"/>
                        </a:rPr>
                        <a:t>The rubric enables the Standing Committee to assess the degree to which the elements have been included in the Application.  The Standing Committee should use the rubric as an opportunity to ask challenging questions and determine areas of strength and opportunities for improvement to ascertain to what degree the elements provided demonstrate that the Applicant is ready for implementation. Rubric ratings are as follows:</a:t>
                      </a:r>
                      <a:endParaRPr lang="en-US" sz="1800" b="0" i="0" u="sng" strike="noStrike" kern="1200" dirty="0">
                        <a:solidFill>
                          <a:schemeClr val="dk1"/>
                        </a:solidFill>
                        <a:effectLst/>
                        <a:latin typeface="+mn-lt"/>
                        <a:ea typeface="+mn-ea"/>
                        <a:cs typeface="+mn-cs"/>
                      </a:endParaRPr>
                    </a:p>
                    <a:p>
                      <a:pPr algn="l" fontAlgn="ctr"/>
                      <a:endParaRPr lang="en-US" sz="1600" b="0" i="0" u="sng" strike="noStrike" dirty="0">
                        <a:solidFill>
                          <a:srgbClr val="0563C1"/>
                        </a:solidFill>
                        <a:effectLst/>
                        <a:latin typeface="Calibri" panose="020F0502020204030204" pitchFamily="34" charset="0"/>
                      </a:endParaRPr>
                    </a:p>
                  </a:txBody>
                  <a:tcPr marL="6350" marR="6350" marT="6350" marB="0" anchor="ctr">
                    <a:noFill/>
                  </a:tcPr>
                </a:tc>
                <a:extLst>
                  <a:ext uri="{0D108BD9-81ED-4DB2-BD59-A6C34878D82A}">
                    <a16:rowId xmlns:a16="http://schemas.microsoft.com/office/drawing/2014/main" val="2689888691"/>
                  </a:ext>
                </a:extLst>
              </a:tr>
            </a:tbl>
          </a:graphicData>
        </a:graphic>
      </p:graphicFrame>
      <p:graphicFrame>
        <p:nvGraphicFramePr>
          <p:cNvPr id="3" name="Table 2">
            <a:extLst>
              <a:ext uri="{FF2B5EF4-FFF2-40B4-BE49-F238E27FC236}">
                <a16:creationId xmlns:a16="http://schemas.microsoft.com/office/drawing/2014/main" id="{B60BDDA6-7377-4BCE-84DD-EC05DED7CAD9}"/>
              </a:ext>
            </a:extLst>
          </p:cNvPr>
          <p:cNvGraphicFramePr>
            <a:graphicFrameLocks noGrp="1"/>
          </p:cNvGraphicFramePr>
          <p:nvPr>
            <p:extLst>
              <p:ext uri="{D42A27DB-BD31-4B8C-83A1-F6EECF244321}">
                <p14:modId xmlns:p14="http://schemas.microsoft.com/office/powerpoint/2010/main" val="1558947069"/>
              </p:ext>
            </p:extLst>
          </p:nvPr>
        </p:nvGraphicFramePr>
        <p:xfrm>
          <a:off x="1557669" y="4148796"/>
          <a:ext cx="8537945" cy="2016567"/>
        </p:xfrm>
        <a:graphic>
          <a:graphicData uri="http://schemas.openxmlformats.org/drawingml/2006/table">
            <a:tbl>
              <a:tblPr firstRow="1" firstCol="1" bandRow="1">
                <a:tableStyleId>{5C22544A-7EE6-4342-B048-85BDC9FD1C3A}</a:tableStyleId>
              </a:tblPr>
              <a:tblGrid>
                <a:gridCol w="3130580">
                  <a:extLst>
                    <a:ext uri="{9D8B030D-6E8A-4147-A177-3AD203B41FA5}">
                      <a16:colId xmlns:a16="http://schemas.microsoft.com/office/drawing/2014/main" val="3908321698"/>
                    </a:ext>
                  </a:extLst>
                </a:gridCol>
                <a:gridCol w="5407365">
                  <a:extLst>
                    <a:ext uri="{9D8B030D-6E8A-4147-A177-3AD203B41FA5}">
                      <a16:colId xmlns:a16="http://schemas.microsoft.com/office/drawing/2014/main" val="807248764"/>
                    </a:ext>
                  </a:extLst>
                </a:gridCol>
              </a:tblGrid>
              <a:tr h="672189">
                <a:tc>
                  <a:txBody>
                    <a:bodyPr/>
                    <a:lstStyle/>
                    <a:p>
                      <a:pPr marL="0" marR="0">
                        <a:spcBef>
                          <a:spcPts val="0"/>
                        </a:spcBef>
                        <a:spcAft>
                          <a:spcPts val="0"/>
                        </a:spcAft>
                        <a:tabLst>
                          <a:tab pos="2364105" algn="l"/>
                        </a:tabLst>
                      </a:pPr>
                      <a:r>
                        <a:rPr lang="en-US" sz="1800">
                          <a:effectLst/>
                        </a:rPr>
                        <a:t>Not</a:t>
                      </a:r>
                      <a:r>
                        <a:rPr lang="en-US" sz="1800" spc="-25">
                          <a:effectLst/>
                        </a:rPr>
                        <a:t> </a:t>
                      </a:r>
                      <a:r>
                        <a:rPr lang="en-US" sz="1800" spc="-10">
                          <a:effectLst/>
                        </a:rPr>
                        <a:t>Evident</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spcBef>
                          <a:spcPts val="300"/>
                        </a:spcBef>
                        <a:spcAft>
                          <a:spcPts val="0"/>
                        </a:spcAft>
                        <a:tabLst>
                          <a:tab pos="2364105" algn="l"/>
                        </a:tabLst>
                      </a:pPr>
                      <a:r>
                        <a:rPr lang="en-US" sz="1800" dirty="0">
                          <a:effectLst/>
                        </a:rPr>
                        <a:t>Little</a:t>
                      </a:r>
                      <a:r>
                        <a:rPr lang="en-US" sz="1800" spc="-30" dirty="0">
                          <a:effectLst/>
                        </a:rPr>
                        <a:t> </a:t>
                      </a:r>
                      <a:r>
                        <a:rPr lang="en-US" sz="1800" dirty="0">
                          <a:effectLst/>
                        </a:rPr>
                        <a:t>or</a:t>
                      </a:r>
                      <a:r>
                        <a:rPr lang="en-US" sz="1800" spc="-25" dirty="0">
                          <a:effectLst/>
                        </a:rPr>
                        <a:t> </a:t>
                      </a:r>
                      <a:r>
                        <a:rPr lang="en-US" sz="1800" dirty="0">
                          <a:effectLst/>
                        </a:rPr>
                        <a:t>no</a:t>
                      </a:r>
                      <a:r>
                        <a:rPr lang="en-US" sz="1800" spc="-30" dirty="0">
                          <a:effectLst/>
                        </a:rPr>
                        <a:t> </a:t>
                      </a:r>
                      <a:r>
                        <a:rPr lang="en-US" sz="1800" dirty="0">
                          <a:effectLst/>
                        </a:rPr>
                        <a:t>evidence</a:t>
                      </a:r>
                      <a:r>
                        <a:rPr lang="en-US" sz="1800" spc="-25" dirty="0">
                          <a:effectLst/>
                        </a:rPr>
                        <a:t> </a:t>
                      </a:r>
                      <a:r>
                        <a:rPr lang="en-US" sz="1800" spc="-10" dirty="0">
                          <a:effectLst/>
                        </a:rPr>
                        <a:t>exists for implementation activities</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203295318"/>
                  </a:ext>
                </a:extLst>
              </a:tr>
              <a:tr h="672189">
                <a:tc>
                  <a:txBody>
                    <a:bodyPr/>
                    <a:lstStyle/>
                    <a:p>
                      <a:pPr marL="0" marR="0">
                        <a:spcBef>
                          <a:spcPts val="0"/>
                        </a:spcBef>
                        <a:spcAft>
                          <a:spcPts val="0"/>
                        </a:spcAft>
                        <a:tabLst>
                          <a:tab pos="2364105" algn="l"/>
                        </a:tabLst>
                      </a:pPr>
                      <a:r>
                        <a:rPr lang="en-US" sz="1800" spc="-10" dirty="0">
                          <a:solidFill>
                            <a:srgbClr val="003C71"/>
                          </a:solidFill>
                          <a:effectLst/>
                        </a:rPr>
                        <a:t>Emerging/Partial detail</a:t>
                      </a:r>
                      <a:endParaRPr lang="en-US" sz="1800" dirty="0">
                        <a:solidFill>
                          <a:srgbClr val="003C7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solidFill>
                      <a:srgbClr val="CBCED5"/>
                    </a:solidFill>
                  </a:tcPr>
                </a:tc>
                <a:tc>
                  <a:txBody>
                    <a:bodyPr/>
                    <a:lstStyle/>
                    <a:p>
                      <a:pPr marL="0" marR="0">
                        <a:spcBef>
                          <a:spcPts val="0"/>
                        </a:spcBef>
                        <a:spcAft>
                          <a:spcPts val="0"/>
                        </a:spcAft>
                        <a:tabLst>
                          <a:tab pos="2364105" algn="l"/>
                        </a:tabLst>
                      </a:pPr>
                      <a:r>
                        <a:rPr lang="en-US" sz="1800" dirty="0">
                          <a:effectLst/>
                        </a:rPr>
                        <a:t>Evidence</a:t>
                      </a:r>
                      <a:r>
                        <a:rPr lang="en-US" sz="1800" spc="-60" dirty="0">
                          <a:effectLst/>
                        </a:rPr>
                        <a:t> </a:t>
                      </a:r>
                      <a:r>
                        <a:rPr lang="en-US" sz="1800" dirty="0">
                          <a:effectLst/>
                        </a:rPr>
                        <a:t>indicates</a:t>
                      </a:r>
                      <a:r>
                        <a:rPr lang="en-US" sz="1800" spc="-60" dirty="0">
                          <a:effectLst/>
                        </a:rPr>
                        <a:t> </a:t>
                      </a:r>
                      <a:r>
                        <a:rPr lang="en-US" sz="1800" dirty="0">
                          <a:effectLst/>
                        </a:rPr>
                        <a:t>preliminary</a:t>
                      </a:r>
                      <a:r>
                        <a:rPr lang="en-US" sz="1800" spc="-60" dirty="0">
                          <a:effectLst/>
                        </a:rPr>
                        <a:t> </a:t>
                      </a:r>
                      <a:r>
                        <a:rPr lang="en-US" sz="1800" dirty="0">
                          <a:effectLst/>
                        </a:rPr>
                        <a:t>stages</a:t>
                      </a:r>
                      <a:r>
                        <a:rPr lang="en-US" sz="1800" spc="-60" dirty="0">
                          <a:effectLst/>
                        </a:rPr>
                        <a:t> </a:t>
                      </a:r>
                      <a:r>
                        <a:rPr lang="en-US" sz="1800" dirty="0">
                          <a:effectLst/>
                        </a:rPr>
                        <a:t>of implementation for some practices and procedures</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solidFill>
                      <a:srgbClr val="CBCED5"/>
                    </a:solidFill>
                  </a:tcPr>
                </a:tc>
                <a:extLst>
                  <a:ext uri="{0D108BD9-81ED-4DB2-BD59-A6C34878D82A}">
                    <a16:rowId xmlns:a16="http://schemas.microsoft.com/office/drawing/2014/main" val="325723897"/>
                  </a:ext>
                </a:extLst>
              </a:tr>
              <a:tr h="672189">
                <a:tc>
                  <a:txBody>
                    <a:bodyPr/>
                    <a:lstStyle/>
                    <a:p>
                      <a:pPr marL="0" marR="0">
                        <a:spcBef>
                          <a:spcPts val="300"/>
                        </a:spcBef>
                        <a:spcAft>
                          <a:spcPts val="0"/>
                        </a:spcAft>
                        <a:tabLst>
                          <a:tab pos="2364105" algn="l"/>
                        </a:tabLst>
                      </a:pPr>
                      <a:r>
                        <a:rPr lang="en-US" sz="1800" spc="-10" dirty="0">
                          <a:solidFill>
                            <a:srgbClr val="003C71"/>
                          </a:solidFill>
                          <a:effectLst/>
                        </a:rPr>
                        <a:t>Operational/</a:t>
                      </a:r>
                      <a:endParaRPr lang="en-US" sz="1800" dirty="0">
                        <a:solidFill>
                          <a:srgbClr val="003C71"/>
                        </a:solidFill>
                        <a:effectLst/>
                      </a:endParaRPr>
                    </a:p>
                    <a:p>
                      <a:pPr marL="0" marR="0">
                        <a:spcBef>
                          <a:spcPts val="0"/>
                        </a:spcBef>
                        <a:spcAft>
                          <a:spcPts val="0"/>
                        </a:spcAft>
                        <a:tabLst>
                          <a:tab pos="2364105" algn="l"/>
                        </a:tabLst>
                      </a:pPr>
                      <a:r>
                        <a:rPr lang="en-US" sz="1800" spc="-10" dirty="0">
                          <a:solidFill>
                            <a:srgbClr val="003C71"/>
                          </a:solidFill>
                          <a:effectLst/>
                        </a:rPr>
                        <a:t>Ready to implement</a:t>
                      </a:r>
                      <a:endParaRPr lang="en-US" sz="1800" dirty="0">
                        <a:solidFill>
                          <a:srgbClr val="003C7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solidFill>
                      <a:srgbClr val="E7E8EB"/>
                    </a:solidFill>
                  </a:tcPr>
                </a:tc>
                <a:tc>
                  <a:txBody>
                    <a:bodyPr/>
                    <a:lstStyle/>
                    <a:p>
                      <a:pPr marL="0" marR="0">
                        <a:spcBef>
                          <a:spcPts val="0"/>
                        </a:spcBef>
                        <a:spcAft>
                          <a:spcPts val="0"/>
                        </a:spcAft>
                        <a:tabLst>
                          <a:tab pos="2364105" algn="l"/>
                        </a:tabLst>
                      </a:pPr>
                      <a:r>
                        <a:rPr lang="en-US" sz="1800" dirty="0">
                          <a:solidFill>
                            <a:srgbClr val="003C71"/>
                          </a:solidFill>
                          <a:effectLst/>
                        </a:rPr>
                        <a:t>Evidence</a:t>
                      </a:r>
                      <a:r>
                        <a:rPr lang="en-US" sz="1800" spc="-40" dirty="0">
                          <a:solidFill>
                            <a:srgbClr val="003C71"/>
                          </a:solidFill>
                          <a:effectLst/>
                        </a:rPr>
                        <a:t> </a:t>
                      </a:r>
                      <a:r>
                        <a:rPr lang="en-US" sz="1800" dirty="0">
                          <a:solidFill>
                            <a:srgbClr val="003C71"/>
                          </a:solidFill>
                          <a:effectLst/>
                        </a:rPr>
                        <a:t>indicates</a:t>
                      </a:r>
                      <a:r>
                        <a:rPr lang="en-US" sz="1800" spc="-40" dirty="0">
                          <a:solidFill>
                            <a:srgbClr val="003C71"/>
                          </a:solidFill>
                          <a:effectLst/>
                        </a:rPr>
                        <a:t> </a:t>
                      </a:r>
                      <a:r>
                        <a:rPr lang="en-US" sz="1800" dirty="0">
                          <a:solidFill>
                            <a:srgbClr val="003C71"/>
                          </a:solidFill>
                          <a:effectLst/>
                        </a:rPr>
                        <a:t>practices</a:t>
                      </a:r>
                      <a:r>
                        <a:rPr lang="en-US" sz="1800" spc="-40" dirty="0">
                          <a:solidFill>
                            <a:srgbClr val="003C71"/>
                          </a:solidFill>
                          <a:effectLst/>
                        </a:rPr>
                        <a:t> </a:t>
                      </a:r>
                      <a:r>
                        <a:rPr lang="en-US" sz="1800" dirty="0">
                          <a:solidFill>
                            <a:srgbClr val="003C71"/>
                          </a:solidFill>
                          <a:effectLst/>
                        </a:rPr>
                        <a:t>and</a:t>
                      </a:r>
                      <a:r>
                        <a:rPr lang="en-US" sz="1800" spc="-40" dirty="0">
                          <a:solidFill>
                            <a:srgbClr val="003C71"/>
                          </a:solidFill>
                          <a:effectLst/>
                        </a:rPr>
                        <a:t> </a:t>
                      </a:r>
                      <a:r>
                        <a:rPr lang="en-US" sz="1800" dirty="0">
                          <a:solidFill>
                            <a:srgbClr val="003C71"/>
                          </a:solidFill>
                          <a:effectLst/>
                        </a:rPr>
                        <a:t>procedures</a:t>
                      </a:r>
                      <a:r>
                        <a:rPr lang="en-US" sz="1800" spc="-40" dirty="0">
                          <a:solidFill>
                            <a:srgbClr val="003C71"/>
                          </a:solidFill>
                          <a:effectLst/>
                        </a:rPr>
                        <a:t> fully described and ready to implement</a:t>
                      </a:r>
                      <a:endParaRPr lang="en-US" sz="1800" dirty="0">
                        <a:solidFill>
                          <a:srgbClr val="003C7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solidFill>
                      <a:srgbClr val="E7E8EB"/>
                    </a:solidFill>
                  </a:tcPr>
                </a:tc>
                <a:extLst>
                  <a:ext uri="{0D108BD9-81ED-4DB2-BD59-A6C34878D82A}">
                    <a16:rowId xmlns:a16="http://schemas.microsoft.com/office/drawing/2014/main" val="987436481"/>
                  </a:ext>
                </a:extLst>
              </a:tr>
            </a:tbl>
          </a:graphicData>
        </a:graphic>
      </p:graphicFrame>
    </p:spTree>
    <p:extLst>
      <p:ext uri="{BB962C8B-B14F-4D97-AF65-F5344CB8AC3E}">
        <p14:creationId xmlns:p14="http://schemas.microsoft.com/office/powerpoint/2010/main" val="7285410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F04596-E61E-B137-6D4A-91A33A3E5F45}"/>
              </a:ext>
            </a:extLst>
          </p:cNvPr>
          <p:cNvSpPr>
            <a:spLocks noGrp="1"/>
          </p:cNvSpPr>
          <p:nvPr>
            <p:ph type="title"/>
          </p:nvPr>
        </p:nvSpPr>
        <p:spPr>
          <a:solidFill>
            <a:schemeClr val="tx1"/>
          </a:solidFill>
        </p:spPr>
        <p:txBody>
          <a:bodyPr>
            <a:normAutofit/>
          </a:bodyPr>
          <a:lstStyle/>
          <a:p>
            <a:r>
              <a:rPr lang="en-US" dirty="0">
                <a:solidFill>
                  <a:schemeClr val="bg1"/>
                </a:solidFill>
              </a:rPr>
              <a:t>Structure of the Report</a:t>
            </a:r>
          </a:p>
        </p:txBody>
      </p:sp>
      <p:sp>
        <p:nvSpPr>
          <p:cNvPr id="7" name="Slide Number Placeholder 6">
            <a:extLst>
              <a:ext uri="{FF2B5EF4-FFF2-40B4-BE49-F238E27FC236}">
                <a16:creationId xmlns:a16="http://schemas.microsoft.com/office/drawing/2014/main" id="{7E12148D-313C-01FD-C97A-2AC388B05025}"/>
              </a:ext>
            </a:extLst>
          </p:cNvPr>
          <p:cNvSpPr>
            <a:spLocks noGrp="1"/>
          </p:cNvSpPr>
          <p:nvPr>
            <p:ph type="sldNum" sz="quarter" idx="12"/>
          </p:nvPr>
        </p:nvSpPr>
        <p:spPr/>
        <p:txBody>
          <a:bodyPr/>
          <a:lstStyle/>
          <a:p>
            <a:fld id="{B2102BAA-C61A-4A39-BDF1-4340D572B82C}" type="slidenum">
              <a:rPr lang="en-US" smtClean="0"/>
              <a:t>17</a:t>
            </a:fld>
            <a:endParaRPr lang="en-US" dirty="0"/>
          </a:p>
        </p:txBody>
      </p:sp>
      <p:graphicFrame>
        <p:nvGraphicFramePr>
          <p:cNvPr id="12" name="Table 11"/>
          <p:cNvGraphicFramePr>
            <a:graphicFrameLocks noGrp="1"/>
          </p:cNvGraphicFramePr>
          <p:nvPr>
            <p:extLst>
              <p:ext uri="{D42A27DB-BD31-4B8C-83A1-F6EECF244321}">
                <p14:modId xmlns:p14="http://schemas.microsoft.com/office/powerpoint/2010/main" val="3672306482"/>
              </p:ext>
            </p:extLst>
          </p:nvPr>
        </p:nvGraphicFramePr>
        <p:xfrm>
          <a:off x="935665" y="1860703"/>
          <a:ext cx="9781954" cy="3694430"/>
        </p:xfrm>
        <a:graphic>
          <a:graphicData uri="http://schemas.openxmlformats.org/drawingml/2006/table">
            <a:tbl>
              <a:tblPr>
                <a:tableStyleId>{5C22544A-7EE6-4342-B048-85BDC9FD1C3A}</a:tableStyleId>
              </a:tblPr>
              <a:tblGrid>
                <a:gridCol w="9781954">
                  <a:extLst>
                    <a:ext uri="{9D8B030D-6E8A-4147-A177-3AD203B41FA5}">
                      <a16:colId xmlns:a16="http://schemas.microsoft.com/office/drawing/2014/main" val="4060952578"/>
                    </a:ext>
                  </a:extLst>
                </a:gridCol>
              </a:tblGrid>
              <a:tr h="3466214">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3200" b="1" kern="1200" dirty="0">
                          <a:solidFill>
                            <a:schemeClr val="dk1"/>
                          </a:solidFill>
                          <a:effectLst/>
                          <a:latin typeface="+mn-lt"/>
                          <a:ea typeface="+mn-ea"/>
                          <a:cs typeface="+mn-cs"/>
                        </a:rPr>
                        <a:t>Overall Element Assessment</a:t>
                      </a:r>
                      <a:r>
                        <a:rPr lang="en-US" sz="3200" kern="1200" dirty="0">
                          <a:solidFill>
                            <a:schemeClr val="dk1"/>
                          </a:solidFill>
                          <a:effectLst/>
                          <a:latin typeface="+mn-lt"/>
                          <a:ea typeface="+mn-ea"/>
                          <a:cs typeface="+mn-cs"/>
                        </a:rPr>
                        <a:t>: </a:t>
                      </a:r>
                      <a:endParaRPr lang="en-US" sz="3200" dirty="0"/>
                    </a:p>
                    <a:p>
                      <a:pPr algn="l" fontAlgn="ctr"/>
                      <a:endParaRPr lang="en-US" sz="1800" kern="1200" dirty="0">
                        <a:solidFill>
                          <a:schemeClr val="dk1"/>
                        </a:solidFill>
                        <a:effectLst/>
                        <a:latin typeface="+mn-lt"/>
                        <a:ea typeface="+mn-ea"/>
                        <a:cs typeface="+mn-cs"/>
                      </a:endParaRPr>
                    </a:p>
                    <a:p>
                      <a:r>
                        <a:rPr lang="en-US" sz="1800" kern="1200" dirty="0">
                          <a:solidFill>
                            <a:schemeClr val="dk1"/>
                          </a:solidFill>
                          <a:effectLst/>
                          <a:latin typeface="+mn-lt"/>
                          <a:ea typeface="+mn-ea"/>
                          <a:cs typeface="+mn-cs"/>
                        </a:rPr>
                        <a:t>The Overall Element Assessment provides an overview of the impact the elements presented will have on the success of the Lab School.</a:t>
                      </a:r>
                    </a:p>
                    <a:p>
                      <a:pPr algn="l" fontAlgn="ctr"/>
                      <a:endParaRPr lang="en-US" sz="1800" b="0" i="0" u="sng" strike="noStrike" kern="1200" dirty="0">
                        <a:solidFill>
                          <a:schemeClr val="dk1"/>
                        </a:solidFill>
                        <a:effectLst/>
                        <a:latin typeface="+mn-lt"/>
                        <a:ea typeface="+mn-ea"/>
                        <a:cs typeface="+mn-cs"/>
                      </a:endParaRPr>
                    </a:p>
                    <a:p>
                      <a:pPr algn="l" fontAlgn="ctr"/>
                      <a:endParaRPr lang="en-US" sz="1800" b="0" i="0" u="sng" strike="noStrike" kern="1200" dirty="0">
                        <a:solidFill>
                          <a:schemeClr val="dk1"/>
                        </a:solidFill>
                        <a:effectLst/>
                        <a:latin typeface="+mn-lt"/>
                        <a:ea typeface="+mn-ea"/>
                        <a:cs typeface="+mn-cs"/>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en-US" sz="3200" b="1" kern="1200" dirty="0">
                          <a:solidFill>
                            <a:schemeClr val="dk1"/>
                          </a:solidFill>
                          <a:effectLst/>
                          <a:latin typeface="+mn-lt"/>
                          <a:ea typeface="+mn-ea"/>
                          <a:cs typeface="+mn-cs"/>
                        </a:rPr>
                        <a:t>Public Comment Assessment</a:t>
                      </a:r>
                      <a:r>
                        <a:rPr lang="en-US" sz="3200" kern="1200" dirty="0">
                          <a:solidFill>
                            <a:schemeClr val="dk1"/>
                          </a:solidFill>
                          <a:effectLst/>
                          <a:latin typeface="+mn-lt"/>
                          <a:ea typeface="+mn-ea"/>
                          <a:cs typeface="+mn-cs"/>
                        </a:rPr>
                        <a:t>: </a:t>
                      </a:r>
                    </a:p>
                    <a:p>
                      <a:pPr marL="0" marR="0" lvl="0" indent="0" algn="l" defTabSz="914400" rtl="0" eaLnBrk="1" fontAlgn="ctr" latinLnBrk="0" hangingPunct="1">
                        <a:lnSpc>
                          <a:spcPct val="100000"/>
                        </a:lnSpc>
                        <a:spcBef>
                          <a:spcPts val="0"/>
                        </a:spcBef>
                        <a:spcAft>
                          <a:spcPts val="0"/>
                        </a:spcAft>
                        <a:buClrTx/>
                        <a:buSzTx/>
                        <a:buFontTx/>
                        <a:buNone/>
                        <a:tabLst/>
                        <a:defRPr/>
                      </a:pPr>
                      <a:endParaRPr lang="en-US" sz="1800" kern="1200" dirty="0">
                        <a:solidFill>
                          <a:schemeClr val="dk1"/>
                        </a:solidFill>
                        <a:effectLst/>
                        <a:latin typeface="+mn-lt"/>
                        <a:ea typeface="+mn-ea"/>
                        <a:cs typeface="+mn-cs"/>
                      </a:endParaRPr>
                    </a:p>
                    <a:p>
                      <a:r>
                        <a:rPr lang="en-US" sz="1800" kern="1200" dirty="0">
                          <a:solidFill>
                            <a:schemeClr val="dk1"/>
                          </a:solidFill>
                          <a:effectLst/>
                          <a:latin typeface="+mn-lt"/>
                          <a:ea typeface="+mn-ea"/>
                          <a:cs typeface="+mn-cs"/>
                        </a:rPr>
                        <a:t>The Standing Committee reviews, considers, and assesses public comments received on the Application.</a:t>
                      </a:r>
                    </a:p>
                    <a:p>
                      <a:endParaRPr lang="en-US" sz="1800" kern="1200" dirty="0">
                        <a:solidFill>
                          <a:schemeClr val="dk1"/>
                        </a:solidFill>
                        <a:effectLst/>
                        <a:latin typeface="+mn-lt"/>
                        <a:ea typeface="+mn-ea"/>
                        <a:cs typeface="+mn-cs"/>
                      </a:endParaRPr>
                    </a:p>
                    <a:p>
                      <a:endParaRPr lang="en-US" sz="1800" kern="1200" dirty="0">
                        <a:solidFill>
                          <a:schemeClr val="dk1"/>
                        </a:solidFill>
                        <a:effectLst/>
                        <a:latin typeface="+mn-lt"/>
                        <a:ea typeface="+mn-ea"/>
                        <a:cs typeface="+mn-cs"/>
                      </a:endParaRPr>
                    </a:p>
                    <a:p>
                      <a:pPr algn="l" fontAlgn="ctr"/>
                      <a:endParaRPr lang="en-US" sz="1600" b="0" i="0" u="sng" strike="noStrike" dirty="0">
                        <a:solidFill>
                          <a:srgbClr val="0563C1"/>
                        </a:solidFill>
                        <a:effectLst/>
                        <a:latin typeface="Calibri" panose="020F0502020204030204" pitchFamily="34" charset="0"/>
                      </a:endParaRPr>
                    </a:p>
                  </a:txBody>
                  <a:tcPr marL="6350" marR="6350" marT="6350" marB="0" anchor="ctr">
                    <a:noFill/>
                  </a:tcPr>
                </a:tc>
                <a:extLst>
                  <a:ext uri="{0D108BD9-81ED-4DB2-BD59-A6C34878D82A}">
                    <a16:rowId xmlns:a16="http://schemas.microsoft.com/office/drawing/2014/main" val="2689888691"/>
                  </a:ext>
                </a:extLst>
              </a:tr>
            </a:tbl>
          </a:graphicData>
        </a:graphic>
      </p:graphicFrame>
    </p:spTree>
    <p:extLst>
      <p:ext uri="{BB962C8B-B14F-4D97-AF65-F5344CB8AC3E}">
        <p14:creationId xmlns:p14="http://schemas.microsoft.com/office/powerpoint/2010/main" val="132835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F04596-E61E-B137-6D4A-91A33A3E5F45}"/>
              </a:ext>
            </a:extLst>
          </p:cNvPr>
          <p:cNvSpPr>
            <a:spLocks noGrp="1"/>
          </p:cNvSpPr>
          <p:nvPr>
            <p:ph type="title"/>
          </p:nvPr>
        </p:nvSpPr>
        <p:spPr>
          <a:solidFill>
            <a:schemeClr val="tx1"/>
          </a:solidFill>
        </p:spPr>
        <p:txBody>
          <a:bodyPr>
            <a:normAutofit/>
          </a:bodyPr>
          <a:lstStyle/>
          <a:p>
            <a:r>
              <a:rPr lang="en-US" dirty="0">
                <a:solidFill>
                  <a:schemeClr val="bg1"/>
                </a:solidFill>
              </a:rPr>
              <a:t>Draft Process Discussion</a:t>
            </a:r>
          </a:p>
        </p:txBody>
      </p:sp>
      <p:sp>
        <p:nvSpPr>
          <p:cNvPr id="7" name="Slide Number Placeholder 6">
            <a:extLst>
              <a:ext uri="{FF2B5EF4-FFF2-40B4-BE49-F238E27FC236}">
                <a16:creationId xmlns:a16="http://schemas.microsoft.com/office/drawing/2014/main" id="{7E12148D-313C-01FD-C97A-2AC388B05025}"/>
              </a:ext>
            </a:extLst>
          </p:cNvPr>
          <p:cNvSpPr>
            <a:spLocks noGrp="1"/>
          </p:cNvSpPr>
          <p:nvPr>
            <p:ph type="sldNum" sz="quarter" idx="12"/>
          </p:nvPr>
        </p:nvSpPr>
        <p:spPr/>
        <p:txBody>
          <a:bodyPr/>
          <a:lstStyle/>
          <a:p>
            <a:fld id="{B2102BAA-C61A-4A39-BDF1-4340D572B82C}" type="slidenum">
              <a:rPr lang="en-US" smtClean="0"/>
              <a:t>18</a:t>
            </a:fld>
            <a:endParaRPr lang="en-US" dirty="0"/>
          </a:p>
        </p:txBody>
      </p:sp>
      <p:graphicFrame>
        <p:nvGraphicFramePr>
          <p:cNvPr id="12" name="Table 11"/>
          <p:cNvGraphicFramePr>
            <a:graphicFrameLocks noGrp="1"/>
          </p:cNvGraphicFramePr>
          <p:nvPr>
            <p:extLst>
              <p:ext uri="{D42A27DB-BD31-4B8C-83A1-F6EECF244321}">
                <p14:modId xmlns:p14="http://schemas.microsoft.com/office/powerpoint/2010/main" val="4087068892"/>
              </p:ext>
            </p:extLst>
          </p:nvPr>
        </p:nvGraphicFramePr>
        <p:xfrm>
          <a:off x="935665" y="1860703"/>
          <a:ext cx="9668835" cy="3466214"/>
        </p:xfrm>
        <a:graphic>
          <a:graphicData uri="http://schemas.openxmlformats.org/drawingml/2006/table">
            <a:tbl>
              <a:tblPr>
                <a:tableStyleId>{5C22544A-7EE6-4342-B048-85BDC9FD1C3A}</a:tableStyleId>
              </a:tblPr>
              <a:tblGrid>
                <a:gridCol w="9668835">
                  <a:extLst>
                    <a:ext uri="{9D8B030D-6E8A-4147-A177-3AD203B41FA5}">
                      <a16:colId xmlns:a16="http://schemas.microsoft.com/office/drawing/2014/main" val="4060952578"/>
                    </a:ext>
                  </a:extLst>
                </a:gridCol>
              </a:tblGrid>
              <a:tr h="3466214">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3200" b="1" kern="1200" dirty="0">
                          <a:solidFill>
                            <a:schemeClr val="dk1"/>
                          </a:solidFill>
                          <a:effectLst/>
                          <a:latin typeface="+mn-lt"/>
                          <a:ea typeface="+mn-ea"/>
                          <a:cs typeface="+mn-cs"/>
                        </a:rPr>
                        <a:t>Comments and Adoption of Draft Process</a:t>
                      </a:r>
                      <a:r>
                        <a:rPr lang="en-US" sz="3200" kern="1200" dirty="0">
                          <a:solidFill>
                            <a:schemeClr val="dk1"/>
                          </a:solidFill>
                          <a:effectLst/>
                          <a:latin typeface="+mn-lt"/>
                          <a:ea typeface="+mn-ea"/>
                          <a:cs typeface="+mn-cs"/>
                        </a:rPr>
                        <a:t>: </a:t>
                      </a:r>
                      <a:endParaRPr lang="en-US" sz="3200" dirty="0"/>
                    </a:p>
                    <a:p>
                      <a:pPr algn="l" fontAlgn="ctr"/>
                      <a:endParaRPr lang="en-US" sz="1800" kern="1200" dirty="0">
                        <a:solidFill>
                          <a:schemeClr val="dk1"/>
                        </a:solidFill>
                        <a:effectLst/>
                        <a:latin typeface="+mn-lt"/>
                        <a:ea typeface="+mn-ea"/>
                        <a:cs typeface="+mn-cs"/>
                      </a:endParaRPr>
                    </a:p>
                    <a:p>
                      <a:r>
                        <a:rPr lang="en-US" sz="2800" kern="1200" dirty="0">
                          <a:solidFill>
                            <a:schemeClr val="dk1"/>
                          </a:solidFill>
                          <a:effectLst/>
                          <a:latin typeface="+mn-lt"/>
                          <a:ea typeface="+mn-ea"/>
                          <a:cs typeface="+mn-cs"/>
                        </a:rPr>
                        <a:t>Standing Committee discusses and/or adopts Draft Process</a:t>
                      </a:r>
                    </a:p>
                    <a:p>
                      <a:pPr algn="l" fontAlgn="ctr"/>
                      <a:endParaRPr lang="en-US" sz="1800" b="0" i="0" u="sng" strike="noStrike" kern="1200" dirty="0">
                        <a:solidFill>
                          <a:schemeClr val="dk1"/>
                        </a:solidFill>
                        <a:effectLst/>
                        <a:latin typeface="+mn-lt"/>
                        <a:ea typeface="+mn-ea"/>
                        <a:cs typeface="+mn-cs"/>
                      </a:endParaRPr>
                    </a:p>
                    <a:p>
                      <a:endParaRPr lang="en-US" sz="1800" kern="1200" dirty="0">
                        <a:solidFill>
                          <a:schemeClr val="dk1"/>
                        </a:solidFill>
                        <a:effectLst/>
                        <a:latin typeface="+mn-lt"/>
                        <a:ea typeface="+mn-ea"/>
                        <a:cs typeface="+mn-cs"/>
                      </a:endParaRPr>
                    </a:p>
                    <a:p>
                      <a:pPr algn="l" fontAlgn="ctr"/>
                      <a:endParaRPr lang="en-US" sz="1600" b="0" i="0" u="sng" strike="noStrike" dirty="0">
                        <a:solidFill>
                          <a:srgbClr val="0563C1"/>
                        </a:solidFill>
                        <a:effectLst/>
                        <a:latin typeface="Calibri" panose="020F0502020204030204" pitchFamily="34" charset="0"/>
                      </a:endParaRPr>
                    </a:p>
                  </a:txBody>
                  <a:tcPr marL="6350" marR="6350" marT="6350" marB="0" anchor="ctr">
                    <a:noFill/>
                  </a:tcPr>
                </a:tc>
                <a:extLst>
                  <a:ext uri="{0D108BD9-81ED-4DB2-BD59-A6C34878D82A}">
                    <a16:rowId xmlns:a16="http://schemas.microsoft.com/office/drawing/2014/main" val="2689888691"/>
                  </a:ext>
                </a:extLst>
              </a:tr>
            </a:tbl>
          </a:graphicData>
        </a:graphic>
      </p:graphicFrame>
    </p:spTree>
    <p:extLst>
      <p:ext uri="{BB962C8B-B14F-4D97-AF65-F5344CB8AC3E}">
        <p14:creationId xmlns:p14="http://schemas.microsoft.com/office/powerpoint/2010/main" val="40842392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9BF8A-F2A3-6A77-6DCA-924D85EDF774}"/>
              </a:ext>
            </a:extLst>
          </p:cNvPr>
          <p:cNvSpPr>
            <a:spLocks noGrp="1"/>
          </p:cNvSpPr>
          <p:nvPr>
            <p:ph type="title"/>
          </p:nvPr>
        </p:nvSpPr>
        <p:spPr/>
        <p:txBody>
          <a:bodyPr/>
          <a:lstStyle/>
          <a:p>
            <a:r>
              <a:rPr lang="en-US" dirty="0"/>
              <a:t>Standing Committee </a:t>
            </a:r>
            <a:br>
              <a:rPr lang="en-US" dirty="0"/>
            </a:br>
            <a:r>
              <a:rPr lang="en-US" u="sng" dirty="0"/>
              <a:t>Draft</a:t>
            </a:r>
            <a:r>
              <a:rPr lang="en-US" dirty="0"/>
              <a:t> Work Calendar</a:t>
            </a:r>
          </a:p>
        </p:txBody>
      </p:sp>
      <p:sp>
        <p:nvSpPr>
          <p:cNvPr id="3" name="Text Placeholder 2">
            <a:extLst>
              <a:ext uri="{FF2B5EF4-FFF2-40B4-BE49-F238E27FC236}">
                <a16:creationId xmlns:a16="http://schemas.microsoft.com/office/drawing/2014/main" id="{40FFDC76-CE2C-549E-DA88-0F54A4AF336D}"/>
              </a:ext>
            </a:extLst>
          </p:cNvPr>
          <p:cNvSpPr>
            <a:spLocks noGrp="1"/>
          </p:cNvSpPr>
          <p:nvPr>
            <p:ph type="body" idx="1"/>
          </p:nvPr>
        </p:nvSpPr>
        <p:spPr/>
        <p:txBody>
          <a:bodyPr>
            <a:normAutofit/>
          </a:bodyPr>
          <a:lstStyle/>
          <a:p>
            <a:r>
              <a:rPr lang="en-US" sz="3200" i="1" dirty="0">
                <a:solidFill>
                  <a:srgbClr val="555555"/>
                </a:solidFill>
              </a:rPr>
              <a:t>Draft</a:t>
            </a:r>
            <a:r>
              <a:rPr lang="en-US" sz="3200" i="1" dirty="0"/>
              <a:t> Work Calendar, with Board and Department Deadlines for Discussion</a:t>
            </a:r>
          </a:p>
        </p:txBody>
      </p:sp>
      <p:sp>
        <p:nvSpPr>
          <p:cNvPr id="4" name="Slide Number Placeholder 3">
            <a:extLst>
              <a:ext uri="{FF2B5EF4-FFF2-40B4-BE49-F238E27FC236}">
                <a16:creationId xmlns:a16="http://schemas.microsoft.com/office/drawing/2014/main" id="{A8C1D20A-DD95-B136-7A0B-2D955011D416}"/>
              </a:ext>
            </a:extLst>
          </p:cNvPr>
          <p:cNvSpPr>
            <a:spLocks noGrp="1"/>
          </p:cNvSpPr>
          <p:nvPr>
            <p:ph type="sldNum" sz="quarter" idx="12"/>
          </p:nvPr>
        </p:nvSpPr>
        <p:spPr/>
        <p:txBody>
          <a:bodyPr/>
          <a:lstStyle/>
          <a:p>
            <a:fld id="{B2102BAA-C61A-4A39-BDF1-4340D572B82C}" type="slidenum">
              <a:rPr lang="en-US" smtClean="0"/>
              <a:t>19</a:t>
            </a:fld>
            <a:endParaRPr lang="en-US" dirty="0"/>
          </a:p>
        </p:txBody>
      </p:sp>
    </p:spTree>
    <p:extLst>
      <p:ext uri="{BB962C8B-B14F-4D97-AF65-F5344CB8AC3E}">
        <p14:creationId xmlns:p14="http://schemas.microsoft.com/office/powerpoint/2010/main" val="36147398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DD06B8-9CCD-3549-0122-4825DF4972DD}"/>
              </a:ext>
            </a:extLst>
          </p:cNvPr>
          <p:cNvSpPr>
            <a:spLocks noGrp="1"/>
          </p:cNvSpPr>
          <p:nvPr>
            <p:ph type="title"/>
          </p:nvPr>
        </p:nvSpPr>
        <p:spPr/>
        <p:txBody>
          <a:bodyPr/>
          <a:lstStyle/>
          <a:p>
            <a:r>
              <a:rPr lang="en-US" dirty="0"/>
              <a:t>Standing Committee Meeting Agenda</a:t>
            </a:r>
          </a:p>
        </p:txBody>
      </p:sp>
      <p:sp>
        <p:nvSpPr>
          <p:cNvPr id="3" name="Slide Number Placeholder 2">
            <a:extLst>
              <a:ext uri="{FF2B5EF4-FFF2-40B4-BE49-F238E27FC236}">
                <a16:creationId xmlns:a16="http://schemas.microsoft.com/office/drawing/2014/main" id="{023B56D6-1E29-2D73-4A19-32C55494EB92}"/>
              </a:ext>
            </a:extLst>
          </p:cNvPr>
          <p:cNvSpPr>
            <a:spLocks noGrp="1"/>
          </p:cNvSpPr>
          <p:nvPr>
            <p:ph type="sldNum" sz="quarter" idx="12"/>
          </p:nvPr>
        </p:nvSpPr>
        <p:spPr/>
        <p:txBody>
          <a:bodyPr/>
          <a:lstStyle/>
          <a:p>
            <a:fld id="{B2102BAA-C61A-4A39-BDF1-4340D572B82C}" type="slidenum">
              <a:rPr lang="en-US" smtClean="0"/>
              <a:t>2</a:t>
            </a:fld>
            <a:endParaRPr lang="en-US" dirty="0"/>
          </a:p>
        </p:txBody>
      </p:sp>
      <p:sp>
        <p:nvSpPr>
          <p:cNvPr id="4" name="Content Placeholder 3">
            <a:extLst>
              <a:ext uri="{FF2B5EF4-FFF2-40B4-BE49-F238E27FC236}">
                <a16:creationId xmlns:a16="http://schemas.microsoft.com/office/drawing/2014/main" id="{59106886-F605-4A21-2DB2-381F227BBABE}"/>
              </a:ext>
            </a:extLst>
          </p:cNvPr>
          <p:cNvSpPr>
            <a:spLocks noGrp="1"/>
          </p:cNvSpPr>
          <p:nvPr>
            <p:ph idx="1"/>
          </p:nvPr>
        </p:nvSpPr>
        <p:spPr>
          <a:xfrm>
            <a:off x="744279" y="1458930"/>
            <a:ext cx="10483702" cy="4897420"/>
          </a:xfrm>
        </p:spPr>
        <p:txBody>
          <a:bodyPr>
            <a:normAutofit fontScale="92500" lnSpcReduction="10000"/>
          </a:bodyPr>
          <a:lstStyle/>
          <a:p>
            <a:pPr>
              <a:spcBef>
                <a:spcPts val="300"/>
              </a:spcBef>
            </a:pPr>
            <a:r>
              <a:rPr lang="en-US" sz="1900" dirty="0"/>
              <a:t>8:15 am: </a:t>
            </a:r>
            <a:r>
              <a:rPr lang="en-US" dirty="0"/>
              <a:t>		</a:t>
            </a:r>
            <a:r>
              <a:rPr lang="en-US" sz="2600" b="1" dirty="0"/>
              <a:t>Welcome and Introduction</a:t>
            </a:r>
            <a:r>
              <a:rPr lang="en-US" b="1" dirty="0"/>
              <a:t>s</a:t>
            </a:r>
          </a:p>
          <a:p>
            <a:pPr>
              <a:spcBef>
                <a:spcPts val="300"/>
              </a:spcBef>
            </a:pPr>
            <a:r>
              <a:rPr lang="en-US" sz="2200" dirty="0"/>
              <a:t>8:30 am – 9:15 am: </a:t>
            </a:r>
            <a:r>
              <a:rPr lang="en-US" dirty="0"/>
              <a:t>	</a:t>
            </a:r>
            <a:r>
              <a:rPr lang="en-US" b="1" dirty="0"/>
              <a:t>Overview Presentation</a:t>
            </a:r>
          </a:p>
          <a:p>
            <a:pPr lvl="6">
              <a:spcBef>
                <a:spcPts val="300"/>
              </a:spcBef>
            </a:pPr>
            <a:r>
              <a:rPr lang="en-US" sz="1900" dirty="0"/>
              <a:t>Call to Order </a:t>
            </a:r>
          </a:p>
          <a:p>
            <a:pPr lvl="7">
              <a:spcBef>
                <a:spcPts val="300"/>
              </a:spcBef>
              <a:buFont typeface="Courier New" panose="02070309020205020404" pitchFamily="49" charset="0"/>
              <a:buChar char="o"/>
            </a:pPr>
            <a:r>
              <a:rPr lang="en-US" sz="1900" dirty="0"/>
              <a:t>Quorum Check – Attendance</a:t>
            </a:r>
          </a:p>
          <a:p>
            <a:pPr lvl="7">
              <a:spcBef>
                <a:spcPts val="300"/>
              </a:spcBef>
              <a:buFont typeface="Courier New" panose="02070309020205020404" pitchFamily="49" charset="0"/>
              <a:buChar char="o"/>
            </a:pPr>
            <a:r>
              <a:rPr lang="en-US" sz="1900" dirty="0"/>
              <a:t>Approval of the Agenda &amp; Minutes from prior meeting (pending quorum)</a:t>
            </a:r>
          </a:p>
          <a:p>
            <a:pPr lvl="6">
              <a:spcBef>
                <a:spcPts val="300"/>
              </a:spcBef>
            </a:pPr>
            <a:r>
              <a:rPr lang="en-US" sz="1900" dirty="0"/>
              <a:t>Review, Comment, and Adopt:</a:t>
            </a:r>
          </a:p>
          <a:p>
            <a:pPr lvl="7">
              <a:spcBef>
                <a:spcPts val="300"/>
              </a:spcBef>
              <a:buFont typeface="Courier New" panose="02070309020205020404" pitchFamily="49" charset="0"/>
              <a:buChar char="o"/>
            </a:pPr>
            <a:r>
              <a:rPr lang="en-US" sz="1900" dirty="0"/>
              <a:t>Draft Process for the Review, Recommendation, and Report on College Partnership Laboratory School Applications</a:t>
            </a:r>
          </a:p>
          <a:p>
            <a:pPr lvl="7">
              <a:spcBef>
                <a:spcPts val="300"/>
              </a:spcBef>
              <a:buFont typeface="Courier New" panose="02070309020205020404" pitchFamily="49" charset="0"/>
              <a:buChar char="o"/>
            </a:pPr>
            <a:r>
              <a:rPr lang="en-US" sz="1900" dirty="0"/>
              <a:t>Draft Work Calendar</a:t>
            </a:r>
          </a:p>
          <a:p>
            <a:pPr>
              <a:spcBef>
                <a:spcPts val="300"/>
              </a:spcBef>
            </a:pPr>
            <a:r>
              <a:rPr lang="en-US" sz="1900" dirty="0"/>
              <a:t>9:15 am – 9:25 am: </a:t>
            </a:r>
            <a:r>
              <a:rPr lang="en-US" sz="2600" dirty="0"/>
              <a:t>	</a:t>
            </a:r>
            <a:r>
              <a:rPr lang="en-US" sz="2600" b="1" dirty="0"/>
              <a:t>Break</a:t>
            </a:r>
          </a:p>
          <a:p>
            <a:pPr>
              <a:spcBef>
                <a:spcPts val="300"/>
              </a:spcBef>
            </a:pPr>
            <a:r>
              <a:rPr lang="en-US" sz="2200" dirty="0"/>
              <a:t>9:25 am – 10:00 am: </a:t>
            </a:r>
            <a:r>
              <a:rPr lang="en-US" dirty="0"/>
              <a:t>	</a:t>
            </a:r>
            <a:r>
              <a:rPr lang="en-US" b="1" dirty="0"/>
              <a:t>Standing Committee Discussion</a:t>
            </a:r>
          </a:p>
          <a:p>
            <a:pPr lvl="6">
              <a:spcBef>
                <a:spcPts val="300"/>
              </a:spcBef>
            </a:pPr>
            <a:r>
              <a:rPr lang="en-US" sz="1900" dirty="0"/>
              <a:t>Reminders</a:t>
            </a:r>
          </a:p>
          <a:p>
            <a:pPr lvl="6">
              <a:spcBef>
                <a:spcPts val="300"/>
              </a:spcBef>
            </a:pPr>
            <a:r>
              <a:rPr lang="en-US" sz="1900" dirty="0"/>
              <a:t>Next Steps:</a:t>
            </a:r>
          </a:p>
          <a:p>
            <a:pPr lvl="7">
              <a:spcBef>
                <a:spcPts val="300"/>
              </a:spcBef>
              <a:buFont typeface="Courier New" panose="02070309020205020404" pitchFamily="49" charset="0"/>
              <a:buChar char="o"/>
            </a:pPr>
            <a:r>
              <a:rPr lang="en-US" sz="1900" dirty="0"/>
              <a:t>Discuss internal processes for writing and submission of the report to the Board on the Lab School Applications received to-date</a:t>
            </a:r>
          </a:p>
          <a:p>
            <a:pPr lvl="7">
              <a:spcBef>
                <a:spcPts val="300"/>
              </a:spcBef>
              <a:buFont typeface="Courier New" panose="02070309020205020404" pitchFamily="49" charset="0"/>
              <a:buChar char="o"/>
            </a:pPr>
            <a:r>
              <a:rPr lang="en-US" sz="1900" dirty="0"/>
              <a:t>Q&amp;A</a:t>
            </a:r>
          </a:p>
          <a:p>
            <a:pPr lvl="7">
              <a:spcBef>
                <a:spcPts val="0"/>
              </a:spcBef>
              <a:buFont typeface="Courier New" panose="02070309020205020404" pitchFamily="49" charset="0"/>
              <a:buChar char="o"/>
            </a:pPr>
            <a:r>
              <a:rPr lang="en-US" sz="1900" dirty="0"/>
              <a:t>Confirm Next Meeting Date &amp; Adjournment</a:t>
            </a:r>
          </a:p>
          <a:p>
            <a:pPr marL="914400" lvl="2" indent="0">
              <a:buNone/>
            </a:pPr>
            <a:endParaRPr lang="en-US" dirty="0"/>
          </a:p>
          <a:p>
            <a:endParaRPr lang="en-US" dirty="0"/>
          </a:p>
        </p:txBody>
      </p:sp>
    </p:spTree>
    <p:extLst>
      <p:ext uri="{BB962C8B-B14F-4D97-AF65-F5344CB8AC3E}">
        <p14:creationId xmlns:p14="http://schemas.microsoft.com/office/powerpoint/2010/main" val="16642941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23D09407-53BC-485E-B4CE-BC5E4FC4B2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921DB988-49FC-4608-B0A2-E2F3A40190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a:extLst>
              <a:ext uri="{FF2B5EF4-FFF2-40B4-BE49-F238E27FC236}">
                <a16:creationId xmlns:a16="http://schemas.microsoft.com/office/drawing/2014/main" id="{E9B930FD-8671-4C4C-ADCF-73AC1D0CD41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9676747" y="0"/>
            <a:ext cx="2514948" cy="2174333"/>
            <a:chOff x="-305" y="-4155"/>
            <a:chExt cx="2514948" cy="2174333"/>
          </a:xfrm>
        </p:grpSpPr>
        <p:sp>
          <p:nvSpPr>
            <p:cNvPr id="17" name="Freeform: Shape 16">
              <a:extLst>
                <a:ext uri="{FF2B5EF4-FFF2-40B4-BE49-F238E27FC236}">
                  <a16:creationId xmlns:a16="http://schemas.microsoft.com/office/drawing/2014/main" id="{C35B12C1-569C-4E37-AA33-7EF215F201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F23E2660-7810-46F6-8752-187127C830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C991DC45-0378-45B3-B325-FB8F98545E6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20" name="Freeform: Shape 19">
              <a:extLst>
                <a:ext uri="{FF2B5EF4-FFF2-40B4-BE49-F238E27FC236}">
                  <a16:creationId xmlns:a16="http://schemas.microsoft.com/office/drawing/2014/main" id="{E228F5BA-5150-4554-B7EA-93F371F3B1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a:extLst>
              <a:ext uri="{FF2B5EF4-FFF2-40B4-BE49-F238E27FC236}">
                <a16:creationId xmlns:a16="http://schemas.microsoft.com/office/drawing/2014/main" id="{2847EAC2-2E5C-4D41-9F70-E364C295F8D3}"/>
              </a:ext>
            </a:extLst>
          </p:cNvPr>
          <p:cNvPicPr>
            <a:picLocks noChangeAspect="1"/>
          </p:cNvPicPr>
          <p:nvPr/>
        </p:nvPicPr>
        <p:blipFill rotWithShape="1">
          <a:blip r:embed="rId2"/>
          <a:srcRect l="949" t="20188" r="39688"/>
          <a:stretch/>
        </p:blipFill>
        <p:spPr>
          <a:xfrm>
            <a:off x="-305" y="616080"/>
            <a:ext cx="12027205" cy="4294104"/>
          </a:xfrm>
          <a:prstGeom prst="rect">
            <a:avLst/>
          </a:prstGeom>
        </p:spPr>
      </p:pic>
      <p:grpSp>
        <p:nvGrpSpPr>
          <p:cNvPr id="22" name="Group 21">
            <a:extLst>
              <a:ext uri="{FF2B5EF4-FFF2-40B4-BE49-F238E27FC236}">
                <a16:creationId xmlns:a16="http://schemas.microsoft.com/office/drawing/2014/main" id="{383C2651-AE0C-4AE4-8725-E2F9414FE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flipH="1">
            <a:off x="-305" y="4322879"/>
            <a:ext cx="3378428" cy="2535121"/>
            <a:chOff x="-305" y="-1"/>
            <a:chExt cx="3832880" cy="2876136"/>
          </a:xfrm>
        </p:grpSpPr>
        <p:sp>
          <p:nvSpPr>
            <p:cNvPr id="23" name="Freeform: Shape 22">
              <a:extLst>
                <a:ext uri="{FF2B5EF4-FFF2-40B4-BE49-F238E27FC236}">
                  <a16:creationId xmlns:a16="http://schemas.microsoft.com/office/drawing/2014/main" id="{CCE13265-B5D2-47B4-A199-E05F390D5B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3">
              <a:extLst>
                <a:ext uri="{FF2B5EF4-FFF2-40B4-BE49-F238E27FC236}">
                  <a16:creationId xmlns:a16="http://schemas.microsoft.com/office/drawing/2014/main" id="{693EBD03-D832-462C-9304-7273698ED4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Freeform: Shape 24">
              <a:extLst>
                <a:ext uri="{FF2B5EF4-FFF2-40B4-BE49-F238E27FC236}">
                  <a16:creationId xmlns:a16="http://schemas.microsoft.com/office/drawing/2014/main" id="{0D53D3E2-805E-40D2-964F-352BF6D476B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Freeform: Shape 25">
              <a:extLst>
                <a:ext uri="{FF2B5EF4-FFF2-40B4-BE49-F238E27FC236}">
                  <a16:creationId xmlns:a16="http://schemas.microsoft.com/office/drawing/2014/main" id="{B7A9A916-A926-43E6-800F-432ABC3F24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5550835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23D09407-53BC-485E-B4CE-BC5E4FC4B2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921DB988-49FC-4608-B0A2-E2F3A40190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a:extLst>
              <a:ext uri="{FF2B5EF4-FFF2-40B4-BE49-F238E27FC236}">
                <a16:creationId xmlns:a16="http://schemas.microsoft.com/office/drawing/2014/main" id="{E9B930FD-8671-4C4C-ADCF-73AC1D0CD41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9676747" y="0"/>
            <a:ext cx="2514948" cy="2174333"/>
            <a:chOff x="-305" y="-4155"/>
            <a:chExt cx="2514948" cy="2174333"/>
          </a:xfrm>
        </p:grpSpPr>
        <p:sp>
          <p:nvSpPr>
            <p:cNvPr id="17" name="Freeform: Shape 16">
              <a:extLst>
                <a:ext uri="{FF2B5EF4-FFF2-40B4-BE49-F238E27FC236}">
                  <a16:creationId xmlns:a16="http://schemas.microsoft.com/office/drawing/2014/main" id="{C35B12C1-569C-4E37-AA33-7EF215F201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F23E2660-7810-46F6-8752-187127C830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C991DC45-0378-45B3-B325-FB8F98545E6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20" name="Freeform: Shape 19">
              <a:extLst>
                <a:ext uri="{FF2B5EF4-FFF2-40B4-BE49-F238E27FC236}">
                  <a16:creationId xmlns:a16="http://schemas.microsoft.com/office/drawing/2014/main" id="{E228F5BA-5150-4554-B7EA-93F371F3B1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a:extLst>
              <a:ext uri="{FF2B5EF4-FFF2-40B4-BE49-F238E27FC236}">
                <a16:creationId xmlns:a16="http://schemas.microsoft.com/office/drawing/2014/main" id="{2847EAC2-2E5C-4D41-9F70-E364C295F8D3}"/>
              </a:ext>
            </a:extLst>
          </p:cNvPr>
          <p:cNvPicPr>
            <a:picLocks noChangeAspect="1"/>
          </p:cNvPicPr>
          <p:nvPr/>
        </p:nvPicPr>
        <p:blipFill rotWithShape="1">
          <a:blip r:embed="rId2"/>
          <a:srcRect l="50921" t="20563" r="2130" b="1892"/>
          <a:stretch/>
        </p:blipFill>
        <p:spPr>
          <a:xfrm>
            <a:off x="451885" y="548539"/>
            <a:ext cx="11495532" cy="5041900"/>
          </a:xfrm>
          <a:prstGeom prst="rect">
            <a:avLst/>
          </a:prstGeom>
        </p:spPr>
      </p:pic>
      <p:grpSp>
        <p:nvGrpSpPr>
          <p:cNvPr id="22" name="Group 21">
            <a:extLst>
              <a:ext uri="{FF2B5EF4-FFF2-40B4-BE49-F238E27FC236}">
                <a16:creationId xmlns:a16="http://schemas.microsoft.com/office/drawing/2014/main" id="{383C2651-AE0C-4AE4-8725-E2F9414FE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flipH="1">
            <a:off x="-305" y="4322879"/>
            <a:ext cx="3378428" cy="2535121"/>
            <a:chOff x="-305" y="-1"/>
            <a:chExt cx="3832880" cy="2876136"/>
          </a:xfrm>
        </p:grpSpPr>
        <p:sp>
          <p:nvSpPr>
            <p:cNvPr id="23" name="Freeform: Shape 22">
              <a:extLst>
                <a:ext uri="{FF2B5EF4-FFF2-40B4-BE49-F238E27FC236}">
                  <a16:creationId xmlns:a16="http://schemas.microsoft.com/office/drawing/2014/main" id="{CCE13265-B5D2-47B4-A199-E05F390D5B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3">
              <a:extLst>
                <a:ext uri="{FF2B5EF4-FFF2-40B4-BE49-F238E27FC236}">
                  <a16:creationId xmlns:a16="http://schemas.microsoft.com/office/drawing/2014/main" id="{693EBD03-D832-462C-9304-7273698ED4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Freeform: Shape 24">
              <a:extLst>
                <a:ext uri="{FF2B5EF4-FFF2-40B4-BE49-F238E27FC236}">
                  <a16:creationId xmlns:a16="http://schemas.microsoft.com/office/drawing/2014/main" id="{0D53D3E2-805E-40D2-964F-352BF6D476B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Freeform: Shape 25">
              <a:extLst>
                <a:ext uri="{FF2B5EF4-FFF2-40B4-BE49-F238E27FC236}">
                  <a16:creationId xmlns:a16="http://schemas.microsoft.com/office/drawing/2014/main" id="{B7A9A916-A926-43E6-800F-432ABC3F24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3796438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F04596-E61E-B137-6D4A-91A33A3E5F45}"/>
              </a:ext>
            </a:extLst>
          </p:cNvPr>
          <p:cNvSpPr>
            <a:spLocks noGrp="1"/>
          </p:cNvSpPr>
          <p:nvPr>
            <p:ph type="title"/>
          </p:nvPr>
        </p:nvSpPr>
        <p:spPr>
          <a:solidFill>
            <a:schemeClr val="tx1"/>
          </a:solidFill>
        </p:spPr>
        <p:txBody>
          <a:bodyPr>
            <a:normAutofit/>
          </a:bodyPr>
          <a:lstStyle/>
          <a:p>
            <a:r>
              <a:rPr lang="en-US" dirty="0">
                <a:solidFill>
                  <a:schemeClr val="bg1"/>
                </a:solidFill>
              </a:rPr>
              <a:t>Draft Work Calendar Discussion</a:t>
            </a:r>
          </a:p>
        </p:txBody>
      </p:sp>
      <p:sp>
        <p:nvSpPr>
          <p:cNvPr id="7" name="Slide Number Placeholder 6">
            <a:extLst>
              <a:ext uri="{FF2B5EF4-FFF2-40B4-BE49-F238E27FC236}">
                <a16:creationId xmlns:a16="http://schemas.microsoft.com/office/drawing/2014/main" id="{7E12148D-313C-01FD-C97A-2AC388B05025}"/>
              </a:ext>
            </a:extLst>
          </p:cNvPr>
          <p:cNvSpPr>
            <a:spLocks noGrp="1"/>
          </p:cNvSpPr>
          <p:nvPr>
            <p:ph type="sldNum" sz="quarter" idx="12"/>
          </p:nvPr>
        </p:nvSpPr>
        <p:spPr/>
        <p:txBody>
          <a:bodyPr/>
          <a:lstStyle/>
          <a:p>
            <a:fld id="{B2102BAA-C61A-4A39-BDF1-4340D572B82C}" type="slidenum">
              <a:rPr lang="en-US" smtClean="0"/>
              <a:t>22</a:t>
            </a:fld>
            <a:endParaRPr lang="en-US" dirty="0"/>
          </a:p>
        </p:txBody>
      </p:sp>
      <p:graphicFrame>
        <p:nvGraphicFramePr>
          <p:cNvPr id="12" name="Table 11"/>
          <p:cNvGraphicFramePr>
            <a:graphicFrameLocks noGrp="1"/>
          </p:cNvGraphicFramePr>
          <p:nvPr>
            <p:extLst>
              <p:ext uri="{D42A27DB-BD31-4B8C-83A1-F6EECF244321}">
                <p14:modId xmlns:p14="http://schemas.microsoft.com/office/powerpoint/2010/main" val="2564210683"/>
              </p:ext>
            </p:extLst>
          </p:nvPr>
        </p:nvGraphicFramePr>
        <p:xfrm>
          <a:off x="897565" y="2013103"/>
          <a:ext cx="9668835" cy="3466214"/>
        </p:xfrm>
        <a:graphic>
          <a:graphicData uri="http://schemas.openxmlformats.org/drawingml/2006/table">
            <a:tbl>
              <a:tblPr>
                <a:tableStyleId>{5C22544A-7EE6-4342-B048-85BDC9FD1C3A}</a:tableStyleId>
              </a:tblPr>
              <a:tblGrid>
                <a:gridCol w="9668835">
                  <a:extLst>
                    <a:ext uri="{9D8B030D-6E8A-4147-A177-3AD203B41FA5}">
                      <a16:colId xmlns:a16="http://schemas.microsoft.com/office/drawing/2014/main" val="4060952578"/>
                    </a:ext>
                  </a:extLst>
                </a:gridCol>
              </a:tblGrid>
              <a:tr h="3466214">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3200" b="1" kern="1200" dirty="0">
                          <a:solidFill>
                            <a:schemeClr val="dk1"/>
                          </a:solidFill>
                          <a:effectLst/>
                          <a:latin typeface="+mn-lt"/>
                          <a:ea typeface="+mn-ea"/>
                          <a:cs typeface="+mn-cs"/>
                        </a:rPr>
                        <a:t>Comments and Adoption of Draft Work Calendar</a:t>
                      </a:r>
                      <a:r>
                        <a:rPr lang="en-US" sz="3200" kern="1200" dirty="0">
                          <a:solidFill>
                            <a:schemeClr val="dk1"/>
                          </a:solidFill>
                          <a:effectLst/>
                          <a:latin typeface="+mn-lt"/>
                          <a:ea typeface="+mn-ea"/>
                          <a:cs typeface="+mn-cs"/>
                        </a:rPr>
                        <a:t>: </a:t>
                      </a:r>
                      <a:endParaRPr lang="en-US" sz="3200" dirty="0"/>
                    </a:p>
                    <a:p>
                      <a:pPr algn="l" fontAlgn="ctr"/>
                      <a:endParaRPr lang="en-US" sz="1800" kern="1200" dirty="0">
                        <a:solidFill>
                          <a:schemeClr val="dk1"/>
                        </a:solidFill>
                        <a:effectLst/>
                        <a:latin typeface="+mn-lt"/>
                        <a:ea typeface="+mn-ea"/>
                        <a:cs typeface="+mn-cs"/>
                      </a:endParaRPr>
                    </a:p>
                    <a:p>
                      <a:r>
                        <a:rPr lang="en-US" sz="2800" kern="1200" dirty="0">
                          <a:solidFill>
                            <a:schemeClr val="dk1"/>
                          </a:solidFill>
                          <a:effectLst/>
                          <a:latin typeface="+mn-lt"/>
                          <a:ea typeface="+mn-ea"/>
                          <a:cs typeface="+mn-cs"/>
                        </a:rPr>
                        <a:t>Standing Committee discusses and/or adopts Draft Work Calendar</a:t>
                      </a:r>
                    </a:p>
                    <a:p>
                      <a:pPr algn="l" fontAlgn="ctr"/>
                      <a:endParaRPr lang="en-US" sz="1800" b="0" i="0" u="sng" strike="noStrike" kern="1200" dirty="0">
                        <a:solidFill>
                          <a:schemeClr val="dk1"/>
                        </a:solidFill>
                        <a:effectLst/>
                        <a:latin typeface="+mn-lt"/>
                        <a:ea typeface="+mn-ea"/>
                        <a:cs typeface="+mn-cs"/>
                      </a:endParaRPr>
                    </a:p>
                    <a:p>
                      <a:endParaRPr lang="en-US" sz="1800" kern="1200" dirty="0">
                        <a:solidFill>
                          <a:schemeClr val="dk1"/>
                        </a:solidFill>
                        <a:effectLst/>
                        <a:latin typeface="+mn-lt"/>
                        <a:ea typeface="+mn-ea"/>
                        <a:cs typeface="+mn-cs"/>
                      </a:endParaRPr>
                    </a:p>
                    <a:p>
                      <a:pPr algn="l" fontAlgn="ctr"/>
                      <a:endParaRPr lang="en-US" sz="1600" b="0" i="0" u="sng" strike="noStrike" dirty="0">
                        <a:solidFill>
                          <a:srgbClr val="0563C1"/>
                        </a:solidFill>
                        <a:effectLst/>
                        <a:latin typeface="Calibri" panose="020F0502020204030204" pitchFamily="34" charset="0"/>
                      </a:endParaRPr>
                    </a:p>
                  </a:txBody>
                  <a:tcPr marL="6350" marR="6350" marT="6350" marB="0" anchor="ctr">
                    <a:noFill/>
                  </a:tcPr>
                </a:tc>
                <a:extLst>
                  <a:ext uri="{0D108BD9-81ED-4DB2-BD59-A6C34878D82A}">
                    <a16:rowId xmlns:a16="http://schemas.microsoft.com/office/drawing/2014/main" val="2689888691"/>
                  </a:ext>
                </a:extLst>
              </a:tr>
            </a:tbl>
          </a:graphicData>
        </a:graphic>
      </p:graphicFrame>
    </p:spTree>
    <p:extLst>
      <p:ext uri="{BB962C8B-B14F-4D97-AF65-F5344CB8AC3E}">
        <p14:creationId xmlns:p14="http://schemas.microsoft.com/office/powerpoint/2010/main" val="39721623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9D5A96-047A-342E-09EE-C077F6271E57}"/>
              </a:ext>
            </a:extLst>
          </p:cNvPr>
          <p:cNvSpPr>
            <a:spLocks noGrp="1"/>
          </p:cNvSpPr>
          <p:nvPr>
            <p:ph type="title"/>
          </p:nvPr>
        </p:nvSpPr>
        <p:spPr/>
        <p:txBody>
          <a:bodyPr/>
          <a:lstStyle/>
          <a:p>
            <a:r>
              <a:rPr lang="en-US" dirty="0"/>
              <a:t>BREAK</a:t>
            </a:r>
          </a:p>
        </p:txBody>
      </p:sp>
      <p:sp>
        <p:nvSpPr>
          <p:cNvPr id="3" name="Text Placeholder 2">
            <a:extLst>
              <a:ext uri="{FF2B5EF4-FFF2-40B4-BE49-F238E27FC236}">
                <a16:creationId xmlns:a16="http://schemas.microsoft.com/office/drawing/2014/main" id="{923C92EA-016D-AF76-BA92-26C706A86EFC}"/>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658943E4-7A5C-C33C-5A80-970143976D15}"/>
              </a:ext>
            </a:extLst>
          </p:cNvPr>
          <p:cNvSpPr>
            <a:spLocks noGrp="1"/>
          </p:cNvSpPr>
          <p:nvPr>
            <p:ph type="sldNum" sz="quarter" idx="12"/>
          </p:nvPr>
        </p:nvSpPr>
        <p:spPr/>
        <p:txBody>
          <a:bodyPr/>
          <a:lstStyle/>
          <a:p>
            <a:fld id="{B2102BAA-C61A-4A39-BDF1-4340D572B82C}" type="slidenum">
              <a:rPr lang="en-US" smtClean="0"/>
              <a:t>23</a:t>
            </a:fld>
            <a:endParaRPr lang="en-US" dirty="0"/>
          </a:p>
        </p:txBody>
      </p:sp>
    </p:spTree>
    <p:extLst>
      <p:ext uri="{BB962C8B-B14F-4D97-AF65-F5344CB8AC3E}">
        <p14:creationId xmlns:p14="http://schemas.microsoft.com/office/powerpoint/2010/main" val="38654781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E6CAB2-C5F9-0E7D-18A3-F44217F62B04}"/>
              </a:ext>
            </a:extLst>
          </p:cNvPr>
          <p:cNvSpPr>
            <a:spLocks noGrp="1"/>
          </p:cNvSpPr>
          <p:nvPr>
            <p:ph type="title"/>
          </p:nvPr>
        </p:nvSpPr>
        <p:spPr/>
        <p:txBody>
          <a:bodyPr>
            <a:normAutofit/>
          </a:bodyPr>
          <a:lstStyle/>
          <a:p>
            <a:r>
              <a:rPr lang="en-US" dirty="0"/>
              <a:t>Reminders:</a:t>
            </a:r>
          </a:p>
        </p:txBody>
      </p:sp>
      <p:sp>
        <p:nvSpPr>
          <p:cNvPr id="4" name="Content Placeholder 3">
            <a:extLst>
              <a:ext uri="{FF2B5EF4-FFF2-40B4-BE49-F238E27FC236}">
                <a16:creationId xmlns:a16="http://schemas.microsoft.com/office/drawing/2014/main" id="{E67E1743-D7D3-AB4F-D3E8-17B1D9BEF5EF}"/>
              </a:ext>
            </a:extLst>
          </p:cNvPr>
          <p:cNvSpPr>
            <a:spLocks noGrp="1"/>
          </p:cNvSpPr>
          <p:nvPr>
            <p:ph sz="half" idx="2"/>
          </p:nvPr>
        </p:nvSpPr>
        <p:spPr>
          <a:xfrm>
            <a:off x="925033" y="1548622"/>
            <a:ext cx="10428767" cy="4915678"/>
          </a:xfrm>
        </p:spPr>
        <p:txBody>
          <a:bodyPr>
            <a:normAutofit/>
          </a:bodyPr>
          <a:lstStyle/>
          <a:p>
            <a:r>
              <a:rPr lang="en-US" dirty="0"/>
              <a:t>Standing Committee Meetings are Public Meetings</a:t>
            </a:r>
          </a:p>
          <a:p>
            <a:pPr lvl="2"/>
            <a:r>
              <a:rPr lang="en-US" dirty="0"/>
              <a:t>Must be properly noticed</a:t>
            </a:r>
          </a:p>
          <a:p>
            <a:pPr lvl="2"/>
            <a:r>
              <a:rPr lang="en-US" dirty="0"/>
              <a:t>Must decide when and where to meet</a:t>
            </a:r>
          </a:p>
          <a:p>
            <a:pPr lvl="3"/>
            <a:r>
              <a:rPr lang="en-US" dirty="0"/>
              <a:t>Need quorum physically present; beyond quorum, virtual participation is allowed</a:t>
            </a:r>
          </a:p>
          <a:p>
            <a:pPr lvl="2"/>
            <a:r>
              <a:rPr lang="en-US" dirty="0"/>
              <a:t>Communications are subject to FOIA</a:t>
            </a:r>
          </a:p>
          <a:p>
            <a:pPr lvl="2"/>
            <a:r>
              <a:rPr lang="en-US" dirty="0"/>
              <a:t>The Board may review the Standing Committee’s recommendation and approve (or not) a Lab School at any subsequent Board Meeting</a:t>
            </a:r>
          </a:p>
          <a:p>
            <a:r>
              <a:rPr lang="en-US" dirty="0"/>
              <a:t>Timeline and Objectives for Reviews and Recommendations</a:t>
            </a:r>
          </a:p>
          <a:p>
            <a:pPr lvl="2"/>
            <a:r>
              <a:rPr lang="en-US" dirty="0"/>
              <a:t>Set meeting dates</a:t>
            </a:r>
          </a:p>
          <a:p>
            <a:pPr lvl="3"/>
            <a:r>
              <a:rPr lang="en-US" dirty="0"/>
              <a:t>Can always yield unneeded dates</a:t>
            </a:r>
          </a:p>
          <a:p>
            <a:pPr lvl="2"/>
            <a:r>
              <a:rPr lang="en-US" dirty="0"/>
              <a:t>Coordinate what happens outside of meeting dates</a:t>
            </a:r>
          </a:p>
          <a:p>
            <a:pPr lvl="3"/>
            <a:r>
              <a:rPr lang="en-US" dirty="0"/>
              <a:t>Report writing, delivery to Board and Applicant with deadlines for Board and Department, and recommendation discussion by/with Board</a:t>
            </a:r>
          </a:p>
        </p:txBody>
      </p:sp>
      <p:sp>
        <p:nvSpPr>
          <p:cNvPr id="5" name="Slide Number Placeholder 4">
            <a:extLst>
              <a:ext uri="{FF2B5EF4-FFF2-40B4-BE49-F238E27FC236}">
                <a16:creationId xmlns:a16="http://schemas.microsoft.com/office/drawing/2014/main" id="{BBAA5AA1-E161-435E-3FBA-4904C4744B9F}"/>
              </a:ext>
            </a:extLst>
          </p:cNvPr>
          <p:cNvSpPr>
            <a:spLocks noGrp="1"/>
          </p:cNvSpPr>
          <p:nvPr>
            <p:ph type="sldNum" sz="quarter" idx="12"/>
          </p:nvPr>
        </p:nvSpPr>
        <p:spPr/>
        <p:txBody>
          <a:bodyPr/>
          <a:lstStyle/>
          <a:p>
            <a:fld id="{B2102BAA-C61A-4A39-BDF1-4340D572B82C}" type="slidenum">
              <a:rPr lang="en-US" smtClean="0"/>
              <a:t>24</a:t>
            </a:fld>
            <a:endParaRPr lang="en-US" dirty="0"/>
          </a:p>
        </p:txBody>
      </p:sp>
    </p:spTree>
    <p:extLst>
      <p:ext uri="{BB962C8B-B14F-4D97-AF65-F5344CB8AC3E}">
        <p14:creationId xmlns:p14="http://schemas.microsoft.com/office/powerpoint/2010/main" val="20107477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E6CAB2-C5F9-0E7D-18A3-F44217F62B04}"/>
              </a:ext>
            </a:extLst>
          </p:cNvPr>
          <p:cNvSpPr>
            <a:spLocks noGrp="1"/>
          </p:cNvSpPr>
          <p:nvPr>
            <p:ph type="title"/>
          </p:nvPr>
        </p:nvSpPr>
        <p:spPr/>
        <p:txBody>
          <a:bodyPr>
            <a:normAutofit/>
          </a:bodyPr>
          <a:lstStyle/>
          <a:p>
            <a:r>
              <a:rPr lang="en-US" dirty="0"/>
              <a:t>Reminders:</a:t>
            </a:r>
          </a:p>
        </p:txBody>
      </p:sp>
      <p:sp>
        <p:nvSpPr>
          <p:cNvPr id="4" name="Content Placeholder 3">
            <a:extLst>
              <a:ext uri="{FF2B5EF4-FFF2-40B4-BE49-F238E27FC236}">
                <a16:creationId xmlns:a16="http://schemas.microsoft.com/office/drawing/2014/main" id="{E67E1743-D7D3-AB4F-D3E8-17B1D9BEF5EF}"/>
              </a:ext>
            </a:extLst>
          </p:cNvPr>
          <p:cNvSpPr>
            <a:spLocks noGrp="1"/>
          </p:cNvSpPr>
          <p:nvPr>
            <p:ph sz="half" idx="2"/>
          </p:nvPr>
        </p:nvSpPr>
        <p:spPr>
          <a:xfrm>
            <a:off x="925033" y="1548622"/>
            <a:ext cx="10428767" cy="4915678"/>
          </a:xfrm>
        </p:spPr>
        <p:txBody>
          <a:bodyPr>
            <a:normAutofit/>
          </a:bodyPr>
          <a:lstStyle/>
          <a:p>
            <a:r>
              <a:rPr lang="en-US" sz="3200" dirty="0"/>
              <a:t>Preview of coming changes</a:t>
            </a:r>
          </a:p>
          <a:p>
            <a:pPr lvl="1"/>
            <a:r>
              <a:rPr lang="en-US" sz="2800" dirty="0"/>
              <a:t>Department presenting updated/recommended language changes to Board, February 2, 2023</a:t>
            </a:r>
          </a:p>
          <a:p>
            <a:pPr lvl="2"/>
            <a:r>
              <a:rPr lang="en-US" sz="2400" dirty="0"/>
              <a:t>Clean-up of Lab School Application Process document (Guidelines)</a:t>
            </a:r>
          </a:p>
          <a:p>
            <a:pPr lvl="2"/>
            <a:r>
              <a:rPr lang="en-US" sz="2400" dirty="0"/>
              <a:t>Addressing confusing and misaligned language</a:t>
            </a:r>
          </a:p>
          <a:p>
            <a:pPr lvl="2"/>
            <a:r>
              <a:rPr lang="en-US" sz="2400" dirty="0"/>
              <a:t>Upon Board approval, Lab School Application will be updated as well</a:t>
            </a:r>
          </a:p>
        </p:txBody>
      </p:sp>
      <p:sp>
        <p:nvSpPr>
          <p:cNvPr id="5" name="Slide Number Placeholder 4">
            <a:extLst>
              <a:ext uri="{FF2B5EF4-FFF2-40B4-BE49-F238E27FC236}">
                <a16:creationId xmlns:a16="http://schemas.microsoft.com/office/drawing/2014/main" id="{BBAA5AA1-E161-435E-3FBA-4904C4744B9F}"/>
              </a:ext>
            </a:extLst>
          </p:cNvPr>
          <p:cNvSpPr>
            <a:spLocks noGrp="1"/>
          </p:cNvSpPr>
          <p:nvPr>
            <p:ph type="sldNum" sz="quarter" idx="12"/>
          </p:nvPr>
        </p:nvSpPr>
        <p:spPr/>
        <p:txBody>
          <a:bodyPr/>
          <a:lstStyle/>
          <a:p>
            <a:fld id="{B2102BAA-C61A-4A39-BDF1-4340D572B82C}" type="slidenum">
              <a:rPr lang="en-US" smtClean="0"/>
              <a:t>25</a:t>
            </a:fld>
            <a:endParaRPr lang="en-US" dirty="0"/>
          </a:p>
        </p:txBody>
      </p:sp>
    </p:spTree>
    <p:extLst>
      <p:ext uri="{BB962C8B-B14F-4D97-AF65-F5344CB8AC3E}">
        <p14:creationId xmlns:p14="http://schemas.microsoft.com/office/powerpoint/2010/main" val="12744117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E6CAB2-C5F9-0E7D-18A3-F44217F62B04}"/>
              </a:ext>
            </a:extLst>
          </p:cNvPr>
          <p:cNvSpPr>
            <a:spLocks noGrp="1"/>
          </p:cNvSpPr>
          <p:nvPr>
            <p:ph type="title"/>
          </p:nvPr>
        </p:nvSpPr>
        <p:spPr/>
        <p:txBody>
          <a:bodyPr>
            <a:normAutofit/>
          </a:bodyPr>
          <a:lstStyle/>
          <a:p>
            <a:r>
              <a:rPr lang="en-US" dirty="0"/>
              <a:t>Next Steps:</a:t>
            </a:r>
          </a:p>
        </p:txBody>
      </p:sp>
      <p:sp>
        <p:nvSpPr>
          <p:cNvPr id="4" name="Content Placeholder 3">
            <a:extLst>
              <a:ext uri="{FF2B5EF4-FFF2-40B4-BE49-F238E27FC236}">
                <a16:creationId xmlns:a16="http://schemas.microsoft.com/office/drawing/2014/main" id="{E67E1743-D7D3-AB4F-D3E8-17B1D9BEF5EF}"/>
              </a:ext>
            </a:extLst>
          </p:cNvPr>
          <p:cNvSpPr>
            <a:spLocks noGrp="1"/>
          </p:cNvSpPr>
          <p:nvPr>
            <p:ph sz="half" idx="2"/>
          </p:nvPr>
        </p:nvSpPr>
        <p:spPr>
          <a:xfrm>
            <a:off x="785333" y="1636712"/>
            <a:ext cx="10187467" cy="4406900"/>
          </a:xfrm>
        </p:spPr>
        <p:txBody>
          <a:bodyPr>
            <a:noAutofit/>
          </a:bodyPr>
          <a:lstStyle/>
          <a:p>
            <a:r>
              <a:rPr lang="en-US" b="1" dirty="0">
                <a:effectLst/>
                <a:ea typeface="Times New Roman" panose="02020603050405020304" pitchFamily="18" charset="0"/>
              </a:rPr>
              <a:t>Organization: </a:t>
            </a:r>
            <a:r>
              <a:rPr lang="en-US" dirty="0">
                <a:effectLst/>
                <a:ea typeface="Times New Roman" panose="02020603050405020304" pitchFamily="18" charset="0"/>
              </a:rPr>
              <a:t>Standing Committee may organize leadership structure to facilitate its work.</a:t>
            </a:r>
            <a:endParaRPr lang="en-US" dirty="0"/>
          </a:p>
          <a:p>
            <a:r>
              <a:rPr lang="en-US" b="1" dirty="0"/>
              <a:t>Internal process: </a:t>
            </a:r>
            <a:r>
              <a:rPr lang="en-US" dirty="0"/>
              <a:t>Discuss writing and submission of the report to the Board on the Lab School Applications received to-date for March 22-23, 2023, Board Meeting :</a:t>
            </a:r>
          </a:p>
          <a:p>
            <a:pPr lvl="1"/>
            <a:r>
              <a:rPr lang="en-US" dirty="0"/>
              <a:t>James Madison University</a:t>
            </a:r>
          </a:p>
          <a:p>
            <a:pPr lvl="1"/>
            <a:r>
              <a:rPr lang="en-US" dirty="0"/>
              <a:t>Southside Virginia Community College</a:t>
            </a:r>
          </a:p>
          <a:p>
            <a:r>
              <a:rPr lang="en-US" b="1" dirty="0"/>
              <a:t>Q&amp;A</a:t>
            </a:r>
          </a:p>
          <a:p>
            <a:r>
              <a:rPr lang="en-US" b="1" dirty="0"/>
              <a:t>Next Standing Committee Meeting:</a:t>
            </a:r>
            <a:r>
              <a:rPr lang="en-US" dirty="0"/>
              <a:t> Confirm Date, Time, and Location</a:t>
            </a:r>
          </a:p>
          <a:p>
            <a:r>
              <a:rPr lang="en-US" b="1" dirty="0"/>
              <a:t>Adjourn</a:t>
            </a:r>
          </a:p>
        </p:txBody>
      </p:sp>
      <p:sp>
        <p:nvSpPr>
          <p:cNvPr id="5" name="Slide Number Placeholder 4">
            <a:extLst>
              <a:ext uri="{FF2B5EF4-FFF2-40B4-BE49-F238E27FC236}">
                <a16:creationId xmlns:a16="http://schemas.microsoft.com/office/drawing/2014/main" id="{BBAA5AA1-E161-435E-3FBA-4904C4744B9F}"/>
              </a:ext>
            </a:extLst>
          </p:cNvPr>
          <p:cNvSpPr>
            <a:spLocks noGrp="1"/>
          </p:cNvSpPr>
          <p:nvPr>
            <p:ph type="sldNum" sz="quarter" idx="12"/>
          </p:nvPr>
        </p:nvSpPr>
        <p:spPr/>
        <p:txBody>
          <a:bodyPr/>
          <a:lstStyle/>
          <a:p>
            <a:fld id="{B2102BAA-C61A-4A39-BDF1-4340D572B82C}" type="slidenum">
              <a:rPr lang="en-US" smtClean="0"/>
              <a:t>26</a:t>
            </a:fld>
            <a:endParaRPr lang="en-US" dirty="0"/>
          </a:p>
        </p:txBody>
      </p:sp>
    </p:spTree>
    <p:extLst>
      <p:ext uri="{BB962C8B-B14F-4D97-AF65-F5344CB8AC3E}">
        <p14:creationId xmlns:p14="http://schemas.microsoft.com/office/powerpoint/2010/main" val="1176919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20042" y="490869"/>
            <a:ext cx="9262158" cy="2387600"/>
          </a:xfrm>
        </p:spPr>
        <p:txBody>
          <a:bodyPr>
            <a:normAutofit fontScale="90000"/>
          </a:bodyPr>
          <a:lstStyle/>
          <a:p>
            <a:r>
              <a:rPr lang="en-US" dirty="0"/>
              <a:t>Incubate, Innovate, Collaborate, and Facilitate</a:t>
            </a:r>
          </a:p>
        </p:txBody>
      </p:sp>
      <p:sp>
        <p:nvSpPr>
          <p:cNvPr id="3" name="Subtitle 2"/>
          <p:cNvSpPr>
            <a:spLocks noGrp="1"/>
          </p:cNvSpPr>
          <p:nvPr>
            <p:ph type="subTitle" idx="1"/>
          </p:nvPr>
        </p:nvSpPr>
        <p:spPr>
          <a:xfrm>
            <a:off x="700549" y="3251199"/>
            <a:ext cx="5877462" cy="2197101"/>
          </a:xfrm>
        </p:spPr>
        <p:txBody>
          <a:bodyPr>
            <a:normAutofit/>
          </a:bodyPr>
          <a:lstStyle/>
          <a:p>
            <a:r>
              <a:rPr lang="en-US" dirty="0"/>
              <a:t>Getting Lab Schools open for the benefit of students and families in the Commonwealth begins with the Standing Committee’s work!</a:t>
            </a:r>
          </a:p>
          <a:p>
            <a:endParaRPr lang="en-US" dirty="0"/>
          </a:p>
          <a:p>
            <a:r>
              <a:rPr lang="en-US" b="1" i="1" dirty="0"/>
              <a:t>Thank you!</a:t>
            </a:r>
          </a:p>
        </p:txBody>
      </p:sp>
      <p:sp>
        <p:nvSpPr>
          <p:cNvPr id="4" name="Slide Number Placeholder 3"/>
          <p:cNvSpPr>
            <a:spLocks noGrp="1"/>
          </p:cNvSpPr>
          <p:nvPr>
            <p:ph type="sldNum" sz="quarter" idx="12"/>
          </p:nvPr>
        </p:nvSpPr>
        <p:spPr/>
        <p:txBody>
          <a:bodyPr/>
          <a:lstStyle/>
          <a:p>
            <a:fld id="{B2102BAA-C61A-4A39-BDF1-4340D572B82C}" type="slidenum">
              <a:rPr lang="en-US" smtClean="0"/>
              <a:t>27</a:t>
            </a:fld>
            <a:endParaRPr lang="en-US" dirty="0"/>
          </a:p>
        </p:txBody>
      </p:sp>
      <p:sp>
        <p:nvSpPr>
          <p:cNvPr id="5" name="Content Placeholder 2">
            <a:extLst>
              <a:ext uri="{FF2B5EF4-FFF2-40B4-BE49-F238E27FC236}">
                <a16:creationId xmlns:a16="http://schemas.microsoft.com/office/drawing/2014/main" id="{8CA5CB78-5847-D1B3-640E-69974594C647}"/>
              </a:ext>
            </a:extLst>
          </p:cNvPr>
          <p:cNvSpPr txBox="1">
            <a:spLocks/>
          </p:cNvSpPr>
          <p:nvPr/>
        </p:nvSpPr>
        <p:spPr>
          <a:xfrm>
            <a:off x="999460" y="4082901"/>
            <a:ext cx="4614531" cy="1903229"/>
          </a:xfrm>
          <a:prstGeom prst="rect">
            <a:avLst/>
          </a:prstGeom>
        </p:spPr>
        <p:txBody>
          <a:bodyPr vert="horz" lIns="91440" tIns="45720" rIns="91440" bIns="45720" rtlCol="0">
            <a:normAutofit/>
            <a:scene3d>
              <a:camera prst="orthographicFront"/>
              <a:lightRig rig="threePt" dir="t"/>
            </a:scene3d>
            <a:sp3d extrusionH="57150">
              <a:bevelT w="69850" h="38100" prst="cross"/>
            </a:sp3d>
          </a:bodyPr>
          <a:lstStyle>
            <a:lvl1pPr marL="0" indent="0" algn="l" defTabSz="914400" rtl="0" eaLnBrk="1" latinLnBrk="0" hangingPunct="1">
              <a:lnSpc>
                <a:spcPct val="90000"/>
              </a:lnSpc>
              <a:spcBef>
                <a:spcPts val="1000"/>
              </a:spcBef>
              <a:buClr>
                <a:schemeClr val="accent1"/>
              </a:buClr>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Clr>
                <a:schemeClr val="accent1"/>
              </a:buClr>
              <a:buFont typeface="Calibri" panose="020F0502020204030204" pitchFamily="34" charset="0"/>
              <a:buNone/>
              <a:defRPr sz="2000" kern="1200">
                <a:solidFill>
                  <a:srgbClr val="555555"/>
                </a:solidFill>
                <a:latin typeface="+mn-lt"/>
                <a:ea typeface="+mn-ea"/>
                <a:cs typeface="+mn-cs"/>
              </a:defRPr>
            </a:lvl2pPr>
            <a:lvl3pPr marL="914400" indent="0" algn="ctr" defTabSz="914400" rtl="0" eaLnBrk="1" latinLnBrk="0" hangingPunct="1">
              <a:lnSpc>
                <a:spcPct val="90000"/>
              </a:lnSpc>
              <a:spcBef>
                <a:spcPts val="500"/>
              </a:spcBef>
              <a:buClr>
                <a:schemeClr val="accent1"/>
              </a:buClr>
              <a:buSzPct val="65000"/>
              <a:buFont typeface="Courier New" panose="02070309020205020404" pitchFamily="49" charset="0"/>
              <a:buNone/>
              <a:defRPr sz="1800" kern="1200">
                <a:solidFill>
                  <a:srgbClr val="555555"/>
                </a:solidFill>
                <a:latin typeface="+mn-lt"/>
                <a:ea typeface="+mn-ea"/>
                <a:cs typeface="+mn-cs"/>
              </a:defRPr>
            </a:lvl3pPr>
            <a:lvl4pPr marL="1371600" indent="0" algn="ctr" defTabSz="914400" rtl="0" eaLnBrk="1" latinLnBrk="0" hangingPunct="1">
              <a:lnSpc>
                <a:spcPct val="90000"/>
              </a:lnSpc>
              <a:spcBef>
                <a:spcPts val="500"/>
              </a:spcBef>
              <a:buClr>
                <a:schemeClr val="accent1"/>
              </a:buClr>
              <a:buFont typeface="Arial" panose="020B0604020202020204" pitchFamily="34" charset="0"/>
              <a:buNone/>
              <a:defRPr sz="1600" kern="1200">
                <a:solidFill>
                  <a:srgbClr val="555555"/>
                </a:solidFill>
                <a:latin typeface="+mn-lt"/>
                <a:ea typeface="+mn-ea"/>
                <a:cs typeface="+mn-cs"/>
              </a:defRPr>
            </a:lvl4pPr>
            <a:lvl5pPr marL="1828800" indent="0" algn="ctr" defTabSz="914400" rtl="0" eaLnBrk="1" latinLnBrk="0" hangingPunct="1">
              <a:lnSpc>
                <a:spcPct val="90000"/>
              </a:lnSpc>
              <a:spcBef>
                <a:spcPts val="500"/>
              </a:spcBef>
              <a:buClr>
                <a:schemeClr val="accent1"/>
              </a:buClr>
              <a:buFont typeface="Calibri" panose="020F0502020204030204" pitchFamily="34" charset="0"/>
              <a:buNone/>
              <a:defRPr sz="1600" kern="1200">
                <a:solidFill>
                  <a:srgbClr val="555555"/>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514350" indent="-514350">
              <a:lnSpc>
                <a:spcPct val="100000"/>
              </a:lnSpc>
              <a:spcBef>
                <a:spcPts val="0"/>
              </a:spcBef>
              <a:buFont typeface="+mj-lt"/>
              <a:buAutoNum type="arabicPeriod"/>
            </a:pPr>
            <a:endParaRPr lang="en-US" sz="2800" b="1" dirty="0">
              <a:ln w="10160">
                <a:solidFill>
                  <a:schemeClr val="tx1">
                    <a:lumMod val="95000"/>
                  </a:schemeClr>
                </a:solidFill>
                <a:prstDash val="solid"/>
              </a:ln>
              <a:solidFill>
                <a:schemeClr val="tx2"/>
              </a:solidFill>
              <a:effectLst>
                <a:outerShdw blurRad="38100" dist="22860" dir="5400000" algn="tl" rotWithShape="0">
                  <a:srgbClr val="000000">
                    <a:alpha val="30000"/>
                  </a:srgbClr>
                </a:outerShdw>
              </a:effectLst>
            </a:endParaRPr>
          </a:p>
        </p:txBody>
      </p:sp>
    </p:spTree>
    <p:extLst>
      <p:ext uri="{BB962C8B-B14F-4D97-AF65-F5344CB8AC3E}">
        <p14:creationId xmlns:p14="http://schemas.microsoft.com/office/powerpoint/2010/main" val="36522847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9BF8A-F2A3-6A77-6DCA-924D85EDF774}"/>
              </a:ext>
            </a:extLst>
          </p:cNvPr>
          <p:cNvSpPr>
            <a:spLocks noGrp="1"/>
          </p:cNvSpPr>
          <p:nvPr>
            <p:ph type="title"/>
          </p:nvPr>
        </p:nvSpPr>
        <p:spPr/>
        <p:txBody>
          <a:bodyPr>
            <a:normAutofit fontScale="90000"/>
          </a:bodyPr>
          <a:lstStyle/>
          <a:p>
            <a:r>
              <a:rPr lang="en-US" sz="6000" dirty="0">
                <a:solidFill>
                  <a:srgbClr val="003C71"/>
                </a:solidFill>
                <a:latin typeface="+mj-lt"/>
              </a:rPr>
              <a:t>Draft Process for the Review, Recommendation, and Report on College Partnership Laboratory School Applications</a:t>
            </a:r>
            <a:endParaRPr lang="en-US" dirty="0">
              <a:solidFill>
                <a:srgbClr val="003C71"/>
              </a:solidFill>
            </a:endParaRPr>
          </a:p>
        </p:txBody>
      </p:sp>
      <p:sp>
        <p:nvSpPr>
          <p:cNvPr id="3" name="Text Placeholder 2">
            <a:extLst>
              <a:ext uri="{FF2B5EF4-FFF2-40B4-BE49-F238E27FC236}">
                <a16:creationId xmlns:a16="http://schemas.microsoft.com/office/drawing/2014/main" id="{40FFDC76-CE2C-549E-DA88-0F54A4AF336D}"/>
              </a:ext>
            </a:extLst>
          </p:cNvPr>
          <p:cNvSpPr>
            <a:spLocks noGrp="1"/>
          </p:cNvSpPr>
          <p:nvPr>
            <p:ph type="body" idx="1"/>
          </p:nvPr>
        </p:nvSpPr>
        <p:spPr/>
        <p:txBody>
          <a:bodyPr>
            <a:normAutofit/>
          </a:bodyPr>
          <a:lstStyle/>
          <a:p>
            <a:r>
              <a:rPr lang="en-US" sz="3200" i="1" dirty="0"/>
              <a:t>General Process for Evaluating Lab School Applications</a:t>
            </a:r>
          </a:p>
        </p:txBody>
      </p:sp>
      <p:sp>
        <p:nvSpPr>
          <p:cNvPr id="4" name="Slide Number Placeholder 3">
            <a:extLst>
              <a:ext uri="{FF2B5EF4-FFF2-40B4-BE49-F238E27FC236}">
                <a16:creationId xmlns:a16="http://schemas.microsoft.com/office/drawing/2014/main" id="{A8C1D20A-DD95-B136-7A0B-2D955011D416}"/>
              </a:ext>
            </a:extLst>
          </p:cNvPr>
          <p:cNvSpPr>
            <a:spLocks noGrp="1"/>
          </p:cNvSpPr>
          <p:nvPr>
            <p:ph type="sldNum" sz="quarter" idx="12"/>
          </p:nvPr>
        </p:nvSpPr>
        <p:spPr/>
        <p:txBody>
          <a:bodyPr/>
          <a:lstStyle/>
          <a:p>
            <a:fld id="{B2102BAA-C61A-4A39-BDF1-4340D572B82C}" type="slidenum">
              <a:rPr lang="en-US" smtClean="0"/>
              <a:t>3</a:t>
            </a:fld>
            <a:endParaRPr lang="en-US" dirty="0"/>
          </a:p>
        </p:txBody>
      </p:sp>
    </p:spTree>
    <p:extLst>
      <p:ext uri="{BB962C8B-B14F-4D97-AF65-F5344CB8AC3E}">
        <p14:creationId xmlns:p14="http://schemas.microsoft.com/office/powerpoint/2010/main" val="15359702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DD06B8-9CCD-3549-0122-4825DF4972DD}"/>
              </a:ext>
            </a:extLst>
          </p:cNvPr>
          <p:cNvSpPr>
            <a:spLocks noGrp="1"/>
          </p:cNvSpPr>
          <p:nvPr>
            <p:ph type="title"/>
          </p:nvPr>
        </p:nvSpPr>
        <p:spPr/>
        <p:txBody>
          <a:bodyPr>
            <a:normAutofit/>
          </a:bodyPr>
          <a:lstStyle/>
          <a:p>
            <a:pPr lvl="7"/>
            <a:r>
              <a:rPr lang="en-US" sz="4400" cap="all" dirty="0">
                <a:solidFill>
                  <a:schemeClr val="bg1"/>
                </a:solidFill>
                <a:latin typeface="+mj-lt"/>
              </a:rPr>
              <a:t>General Process</a:t>
            </a:r>
          </a:p>
        </p:txBody>
      </p:sp>
      <p:sp>
        <p:nvSpPr>
          <p:cNvPr id="3" name="Slide Number Placeholder 2">
            <a:extLst>
              <a:ext uri="{FF2B5EF4-FFF2-40B4-BE49-F238E27FC236}">
                <a16:creationId xmlns:a16="http://schemas.microsoft.com/office/drawing/2014/main" id="{023B56D6-1E29-2D73-4A19-32C55494EB92}"/>
              </a:ext>
            </a:extLst>
          </p:cNvPr>
          <p:cNvSpPr>
            <a:spLocks noGrp="1"/>
          </p:cNvSpPr>
          <p:nvPr>
            <p:ph type="sldNum" sz="quarter" idx="12"/>
          </p:nvPr>
        </p:nvSpPr>
        <p:spPr/>
        <p:txBody>
          <a:bodyPr/>
          <a:lstStyle/>
          <a:p>
            <a:fld id="{B2102BAA-C61A-4A39-BDF1-4340D572B82C}" type="slidenum">
              <a:rPr lang="en-US" smtClean="0"/>
              <a:t>4</a:t>
            </a:fld>
            <a:endParaRPr lang="en-US" dirty="0"/>
          </a:p>
        </p:txBody>
      </p:sp>
      <p:sp>
        <p:nvSpPr>
          <p:cNvPr id="4" name="Content Placeholder 3">
            <a:extLst>
              <a:ext uri="{FF2B5EF4-FFF2-40B4-BE49-F238E27FC236}">
                <a16:creationId xmlns:a16="http://schemas.microsoft.com/office/drawing/2014/main" id="{59106886-F605-4A21-2DB2-381F227BBABE}"/>
              </a:ext>
            </a:extLst>
          </p:cNvPr>
          <p:cNvSpPr>
            <a:spLocks noGrp="1"/>
          </p:cNvSpPr>
          <p:nvPr>
            <p:ph idx="1"/>
          </p:nvPr>
        </p:nvSpPr>
        <p:spPr>
          <a:xfrm>
            <a:off x="838200" y="1820879"/>
            <a:ext cx="10515600" cy="4409799"/>
          </a:xfrm>
        </p:spPr>
        <p:txBody>
          <a:bodyPr>
            <a:normAutofit/>
          </a:bodyPr>
          <a:lstStyle/>
          <a:p>
            <a:pPr marL="0" marR="420370" indent="0" algn="just">
              <a:spcBef>
                <a:spcPts val="0"/>
              </a:spcBef>
              <a:spcAft>
                <a:spcPts val="0"/>
              </a:spcAft>
              <a:buNone/>
            </a:pPr>
            <a:r>
              <a:rPr lang="en-US" sz="2400" dirty="0">
                <a:effectLst/>
                <a:ea typeface="Times New Roman" panose="02020603050405020304" pitchFamily="18" charset="0"/>
              </a:rPr>
              <a:t>The process for reviewing the Lab School Application, developing recommendations, and delivering a report to the Board allows the Standing Committee to:</a:t>
            </a:r>
          </a:p>
          <a:p>
            <a:pPr marL="0" marR="420370" indent="0" algn="just">
              <a:spcBef>
                <a:spcPts val="0"/>
              </a:spcBef>
              <a:spcAft>
                <a:spcPts val="0"/>
              </a:spcAft>
              <a:buNone/>
            </a:pPr>
            <a:r>
              <a:rPr lang="en-US" sz="2400" dirty="0">
                <a:effectLst/>
                <a:ea typeface="Times New Roman" panose="02020603050405020304" pitchFamily="18" charset="0"/>
              </a:rPr>
              <a:t> </a:t>
            </a:r>
          </a:p>
          <a:p>
            <a:pPr marL="738188" marR="420370" indent="-341313" algn="just">
              <a:lnSpc>
                <a:spcPct val="110000"/>
              </a:lnSpc>
              <a:spcBef>
                <a:spcPts val="0"/>
              </a:spcBef>
              <a:buFont typeface="+mj-lt"/>
              <a:buAutoNum type="arabicPeriod"/>
            </a:pPr>
            <a:r>
              <a:rPr lang="en-US" sz="2000" dirty="0">
                <a:effectLst/>
                <a:ea typeface="Times New Roman" panose="02020603050405020304" pitchFamily="18" charset="0"/>
              </a:rPr>
              <a:t>Receive </a:t>
            </a:r>
            <a:r>
              <a:rPr lang="en-US" sz="2000" dirty="0">
                <a:ea typeface="Times New Roman" panose="02020603050405020304" pitchFamily="18" charset="0"/>
              </a:rPr>
              <a:t>a </a:t>
            </a:r>
            <a:r>
              <a:rPr lang="en-US" sz="2000" dirty="0">
                <a:effectLst/>
                <a:ea typeface="Times New Roman" panose="02020603050405020304" pitchFamily="18" charset="0"/>
              </a:rPr>
              <a:t>Lab School Application from the Department after it has been reviewed for completeness by the Department;</a:t>
            </a:r>
          </a:p>
          <a:p>
            <a:pPr marL="738188" marR="420370" indent="-341313" algn="just">
              <a:lnSpc>
                <a:spcPct val="110000"/>
              </a:lnSpc>
              <a:spcBef>
                <a:spcPts val="0"/>
              </a:spcBef>
              <a:buFont typeface="+mj-lt"/>
              <a:buAutoNum type="arabicPeriod"/>
            </a:pPr>
            <a:r>
              <a:rPr lang="en-US" sz="2000" dirty="0">
                <a:effectLst/>
                <a:ea typeface="Times New Roman" panose="02020603050405020304" pitchFamily="18" charset="0"/>
              </a:rPr>
              <a:t>Review the Lab School Application;</a:t>
            </a:r>
          </a:p>
          <a:p>
            <a:pPr marL="738188" marR="420370" indent="-341313" algn="just">
              <a:lnSpc>
                <a:spcPct val="110000"/>
              </a:lnSpc>
              <a:spcBef>
                <a:spcPts val="0"/>
              </a:spcBef>
              <a:buFont typeface="+mj-lt"/>
              <a:buAutoNum type="arabicPeriod"/>
            </a:pPr>
            <a:r>
              <a:rPr lang="en-US" sz="2000" dirty="0">
                <a:effectLst/>
                <a:ea typeface="Times New Roman" panose="02020603050405020304" pitchFamily="18" charset="0"/>
              </a:rPr>
              <a:t>Meet with and interview the Applicant;</a:t>
            </a:r>
          </a:p>
          <a:p>
            <a:pPr marL="738188" marR="420370" indent="-341313" algn="just">
              <a:lnSpc>
                <a:spcPct val="110000"/>
              </a:lnSpc>
              <a:spcBef>
                <a:spcPts val="0"/>
              </a:spcBef>
              <a:buFont typeface="+mj-lt"/>
              <a:buAutoNum type="arabicPeriod"/>
            </a:pPr>
            <a:r>
              <a:rPr lang="en-US" sz="2000" dirty="0">
                <a:effectLst/>
                <a:ea typeface="Times New Roman" panose="02020603050405020304" pitchFamily="18" charset="0"/>
              </a:rPr>
              <a:t>Provide a public comment period for input on the Lab School Application;</a:t>
            </a:r>
          </a:p>
          <a:p>
            <a:pPr marL="738188" marR="420370" indent="-341313" algn="just">
              <a:lnSpc>
                <a:spcPct val="110000"/>
              </a:lnSpc>
              <a:spcBef>
                <a:spcPts val="0"/>
              </a:spcBef>
              <a:buFont typeface="+mj-lt"/>
              <a:buAutoNum type="arabicPeriod"/>
            </a:pPr>
            <a:r>
              <a:rPr lang="en-US" sz="2000" dirty="0">
                <a:effectLst/>
                <a:ea typeface="Times New Roman" panose="02020603050405020304" pitchFamily="18" charset="0"/>
              </a:rPr>
              <a:t>Develop and provide a written report of recommendations to the Board based on elements of the Application and any public comment; and</a:t>
            </a:r>
          </a:p>
          <a:p>
            <a:pPr marL="738188" marR="420370" indent="-341313" algn="just">
              <a:lnSpc>
                <a:spcPct val="110000"/>
              </a:lnSpc>
              <a:spcBef>
                <a:spcPts val="0"/>
              </a:spcBef>
              <a:buFont typeface="+mj-lt"/>
              <a:buAutoNum type="arabicPeriod"/>
            </a:pPr>
            <a:r>
              <a:rPr lang="en-US" sz="2000" dirty="0">
                <a:effectLst/>
                <a:ea typeface="Times New Roman" panose="02020603050405020304" pitchFamily="18" charset="0"/>
              </a:rPr>
              <a:t>Provide a copy of the written report to the Applicant.</a:t>
            </a:r>
          </a:p>
        </p:txBody>
      </p:sp>
    </p:spTree>
    <p:extLst>
      <p:ext uri="{BB962C8B-B14F-4D97-AF65-F5344CB8AC3E}">
        <p14:creationId xmlns:p14="http://schemas.microsoft.com/office/powerpoint/2010/main" val="34262802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E6CAB2-C5F9-0E7D-18A3-F44217F62B04}"/>
              </a:ext>
            </a:extLst>
          </p:cNvPr>
          <p:cNvSpPr>
            <a:spLocks noGrp="1"/>
          </p:cNvSpPr>
          <p:nvPr>
            <p:ph type="title"/>
          </p:nvPr>
        </p:nvSpPr>
        <p:spPr/>
        <p:txBody>
          <a:bodyPr>
            <a:normAutofit/>
          </a:bodyPr>
          <a:lstStyle/>
          <a:p>
            <a:r>
              <a:rPr lang="en-US"/>
              <a:t>Focus of the Review Process</a:t>
            </a:r>
            <a:endParaRPr lang="en-US" dirty="0"/>
          </a:p>
        </p:txBody>
      </p:sp>
      <p:sp>
        <p:nvSpPr>
          <p:cNvPr id="3" name="Content Placeholder 2">
            <a:extLst>
              <a:ext uri="{FF2B5EF4-FFF2-40B4-BE49-F238E27FC236}">
                <a16:creationId xmlns:a16="http://schemas.microsoft.com/office/drawing/2014/main" id="{67056CC8-CE30-E31C-DE4E-429F46ADB1BD}"/>
              </a:ext>
            </a:extLst>
          </p:cNvPr>
          <p:cNvSpPr>
            <a:spLocks noGrp="1"/>
          </p:cNvSpPr>
          <p:nvPr>
            <p:ph sz="half" idx="1"/>
          </p:nvPr>
        </p:nvSpPr>
        <p:spPr>
          <a:xfrm>
            <a:off x="974643" y="1733107"/>
            <a:ext cx="10379157" cy="4433777"/>
          </a:xfrm>
        </p:spPr>
        <p:txBody>
          <a:bodyPr>
            <a:normAutofit/>
          </a:bodyPr>
          <a:lstStyle/>
          <a:p>
            <a:r>
              <a:rPr lang="en-US" dirty="0"/>
              <a:t>Standing Committee focuses on “Part B: Schedule for Review by the Virginia Board of Education” of the Application. </a:t>
            </a:r>
          </a:p>
          <a:p>
            <a:r>
              <a:rPr lang="en-US" dirty="0"/>
              <a:t>The goal is to:</a:t>
            </a:r>
          </a:p>
          <a:p>
            <a:pPr lvl="1"/>
            <a:r>
              <a:rPr lang="en-US" dirty="0"/>
              <a:t>Receive and Review Lab School Application </a:t>
            </a:r>
          </a:p>
          <a:p>
            <a:pPr lvl="1"/>
            <a:r>
              <a:rPr lang="en-US" dirty="0"/>
              <a:t>Meet with Applicant</a:t>
            </a:r>
          </a:p>
          <a:p>
            <a:pPr lvl="1"/>
            <a:r>
              <a:rPr lang="en-US" dirty="0"/>
              <a:t>Request Advisory Work Group or Technical Expertise, if needed</a:t>
            </a:r>
          </a:p>
          <a:p>
            <a:pPr lvl="1"/>
            <a:r>
              <a:rPr lang="en-US" dirty="0"/>
              <a:t>Conduct Public Comment or Public Hearing</a:t>
            </a:r>
          </a:p>
          <a:p>
            <a:pPr lvl="1"/>
            <a:r>
              <a:rPr lang="en-US" dirty="0"/>
              <a:t>Develop Recommendation and Report to Board</a:t>
            </a:r>
          </a:p>
        </p:txBody>
      </p:sp>
      <p:sp>
        <p:nvSpPr>
          <p:cNvPr id="5" name="Slide Number Placeholder 4">
            <a:extLst>
              <a:ext uri="{FF2B5EF4-FFF2-40B4-BE49-F238E27FC236}">
                <a16:creationId xmlns:a16="http://schemas.microsoft.com/office/drawing/2014/main" id="{BBAA5AA1-E161-435E-3FBA-4904C4744B9F}"/>
              </a:ext>
            </a:extLst>
          </p:cNvPr>
          <p:cNvSpPr>
            <a:spLocks noGrp="1"/>
          </p:cNvSpPr>
          <p:nvPr>
            <p:ph type="sldNum" sz="quarter" idx="12"/>
          </p:nvPr>
        </p:nvSpPr>
        <p:spPr/>
        <p:txBody>
          <a:bodyPr/>
          <a:lstStyle/>
          <a:p>
            <a:fld id="{B2102BAA-C61A-4A39-BDF1-4340D572B82C}" type="slidenum">
              <a:rPr lang="en-US" smtClean="0"/>
              <a:t>5</a:t>
            </a:fld>
            <a:endParaRPr lang="en-US" dirty="0"/>
          </a:p>
        </p:txBody>
      </p:sp>
    </p:spTree>
    <p:extLst>
      <p:ext uri="{BB962C8B-B14F-4D97-AF65-F5344CB8AC3E}">
        <p14:creationId xmlns:p14="http://schemas.microsoft.com/office/powerpoint/2010/main" val="14038520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9BF8A-F2A3-6A77-6DCA-924D85EDF774}"/>
              </a:ext>
            </a:extLst>
          </p:cNvPr>
          <p:cNvSpPr>
            <a:spLocks noGrp="1"/>
          </p:cNvSpPr>
          <p:nvPr>
            <p:ph type="title"/>
          </p:nvPr>
        </p:nvSpPr>
        <p:spPr>
          <a:xfrm>
            <a:off x="838200" y="1463196"/>
            <a:ext cx="10515600" cy="2852737"/>
          </a:xfrm>
        </p:spPr>
        <p:txBody>
          <a:bodyPr/>
          <a:lstStyle/>
          <a:p>
            <a:r>
              <a:rPr lang="en-US" dirty="0">
                <a:solidFill>
                  <a:srgbClr val="003C71"/>
                </a:solidFill>
              </a:rPr>
              <a:t>Elements of a Lab School Application</a:t>
            </a:r>
          </a:p>
        </p:txBody>
      </p:sp>
      <p:sp>
        <p:nvSpPr>
          <p:cNvPr id="3" name="Text Placeholder 2">
            <a:extLst>
              <a:ext uri="{FF2B5EF4-FFF2-40B4-BE49-F238E27FC236}">
                <a16:creationId xmlns:a16="http://schemas.microsoft.com/office/drawing/2014/main" id="{40FFDC76-CE2C-549E-DA88-0F54A4AF336D}"/>
              </a:ext>
            </a:extLst>
          </p:cNvPr>
          <p:cNvSpPr>
            <a:spLocks noGrp="1"/>
          </p:cNvSpPr>
          <p:nvPr>
            <p:ph type="body" idx="1"/>
          </p:nvPr>
        </p:nvSpPr>
        <p:spPr>
          <a:xfrm>
            <a:off x="831849" y="4582633"/>
            <a:ext cx="10778903" cy="1507017"/>
          </a:xfrm>
        </p:spPr>
        <p:txBody>
          <a:bodyPr>
            <a:normAutofit/>
          </a:bodyPr>
          <a:lstStyle/>
          <a:p>
            <a:pPr algn="l"/>
            <a:r>
              <a:rPr lang="en-US" sz="3200" i="1" dirty="0">
                <a:effectLst/>
                <a:ea typeface="Times New Roman" panose="02020603050405020304" pitchFamily="18" charset="0"/>
              </a:rPr>
              <a:t>Statutory and Board Components of a Lab School Application</a:t>
            </a:r>
            <a:endParaRPr lang="en-US" sz="3200" i="1" kern="1200" dirty="0">
              <a:solidFill>
                <a:srgbClr val="555555"/>
              </a:solidFill>
              <a:effectLst/>
              <a:ea typeface="+mn-ea"/>
              <a:cs typeface="+mn-cs"/>
            </a:endParaRPr>
          </a:p>
        </p:txBody>
      </p:sp>
      <p:sp>
        <p:nvSpPr>
          <p:cNvPr id="4" name="Slide Number Placeholder 3">
            <a:extLst>
              <a:ext uri="{FF2B5EF4-FFF2-40B4-BE49-F238E27FC236}">
                <a16:creationId xmlns:a16="http://schemas.microsoft.com/office/drawing/2014/main" id="{A8C1D20A-DD95-B136-7A0B-2D955011D416}"/>
              </a:ext>
            </a:extLst>
          </p:cNvPr>
          <p:cNvSpPr>
            <a:spLocks noGrp="1"/>
          </p:cNvSpPr>
          <p:nvPr>
            <p:ph type="sldNum" sz="quarter" idx="12"/>
          </p:nvPr>
        </p:nvSpPr>
        <p:spPr/>
        <p:txBody>
          <a:bodyPr/>
          <a:lstStyle/>
          <a:p>
            <a:fld id="{B2102BAA-C61A-4A39-BDF1-4340D572B82C}" type="slidenum">
              <a:rPr lang="en-US" smtClean="0"/>
              <a:t>6</a:t>
            </a:fld>
            <a:endParaRPr lang="en-US" dirty="0"/>
          </a:p>
        </p:txBody>
      </p:sp>
    </p:spTree>
    <p:extLst>
      <p:ext uri="{BB962C8B-B14F-4D97-AF65-F5344CB8AC3E}">
        <p14:creationId xmlns:p14="http://schemas.microsoft.com/office/powerpoint/2010/main" val="13731868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Virginia Code on Lab Schools</a:t>
            </a:r>
          </a:p>
        </p:txBody>
      </p:sp>
      <p:sp>
        <p:nvSpPr>
          <p:cNvPr id="3" name="Slide Number Placeholder 2"/>
          <p:cNvSpPr>
            <a:spLocks noGrp="1"/>
          </p:cNvSpPr>
          <p:nvPr>
            <p:ph type="sldNum" sz="quarter" idx="12"/>
          </p:nvPr>
        </p:nvSpPr>
        <p:spPr/>
        <p:txBody>
          <a:bodyPr/>
          <a:lstStyle/>
          <a:p>
            <a:fld id="{B2102BAA-C61A-4A39-BDF1-4340D572B82C}" type="slidenum">
              <a:rPr lang="en-US" smtClean="0"/>
              <a:t>7</a:t>
            </a:fld>
            <a:endParaRPr lang="en-US" dirty="0"/>
          </a:p>
        </p:txBody>
      </p:sp>
      <p:sp>
        <p:nvSpPr>
          <p:cNvPr id="4" name="Content Placeholder 3"/>
          <p:cNvSpPr>
            <a:spLocks noGrp="1"/>
          </p:cNvSpPr>
          <p:nvPr>
            <p:ph idx="1"/>
          </p:nvPr>
        </p:nvSpPr>
        <p:spPr>
          <a:xfrm>
            <a:off x="838199" y="1938969"/>
            <a:ext cx="10515601" cy="4682168"/>
          </a:xfrm>
        </p:spPr>
        <p:txBody>
          <a:bodyPr>
            <a:normAutofit/>
          </a:bodyPr>
          <a:lstStyle/>
          <a:p>
            <a:pPr marL="0" marR="0" indent="0">
              <a:lnSpc>
                <a:spcPct val="100000"/>
              </a:lnSpc>
              <a:spcBef>
                <a:spcPts val="0"/>
              </a:spcBef>
              <a:spcAft>
                <a:spcPts val="0"/>
              </a:spcAft>
              <a:buNone/>
            </a:pPr>
            <a:r>
              <a:rPr lang="en-US" sz="2400" dirty="0">
                <a:solidFill>
                  <a:srgbClr val="000000"/>
                </a:solidFill>
                <a:ea typeface="Times New Roman" panose="02020603050405020304" pitchFamily="18" charset="0"/>
              </a:rPr>
              <a:t>Per Virginia Code </a:t>
            </a:r>
            <a:r>
              <a:rPr lang="en-US" sz="2400" dirty="0">
                <a:solidFill>
                  <a:srgbClr val="000000"/>
                </a:solidFill>
                <a:effectLst/>
                <a:ea typeface="Times New Roman" panose="02020603050405020304" pitchFamily="18" charset="0"/>
              </a:rPr>
              <a:t>§ </a:t>
            </a:r>
            <a:r>
              <a:rPr lang="en-US" sz="2400" u="sng" dirty="0">
                <a:solidFill>
                  <a:srgbClr val="0000FF"/>
                </a:solidFill>
                <a:effectLst/>
                <a:ea typeface="Times New Roman" panose="02020603050405020304" pitchFamily="18" charset="0"/>
                <a:hlinkClick r:id="rId2"/>
              </a:rPr>
              <a:t>22.1-349.1</a:t>
            </a:r>
            <a:r>
              <a:rPr lang="en-US" sz="2400" dirty="0">
                <a:solidFill>
                  <a:srgbClr val="000000"/>
                </a:solidFill>
                <a:effectLst/>
                <a:ea typeface="Times New Roman" panose="02020603050405020304" pitchFamily="18" charset="0"/>
              </a:rPr>
              <a:t>, a college partnership laboratory school may be established in Virginia in order to accomplish the following:  </a:t>
            </a:r>
            <a:endParaRPr lang="en-US" sz="2400" dirty="0">
              <a:effectLst/>
              <a:ea typeface="Times New Roman" panose="02020603050405020304" pitchFamily="18" charset="0"/>
            </a:endParaRPr>
          </a:p>
          <a:p>
            <a:pPr marL="0" marR="0" indent="0">
              <a:lnSpc>
                <a:spcPct val="100000"/>
              </a:lnSpc>
              <a:spcBef>
                <a:spcPts val="0"/>
              </a:spcBef>
              <a:spcAft>
                <a:spcPts val="0"/>
              </a:spcAft>
              <a:buNone/>
            </a:pPr>
            <a:endParaRPr lang="en-US" sz="2400" dirty="0">
              <a:effectLst/>
              <a:ea typeface="Times New Roman" panose="02020603050405020304" pitchFamily="18" charset="0"/>
            </a:endParaRPr>
          </a:p>
          <a:p>
            <a:pPr marL="342900" marR="0" lvl="0" indent="-342900">
              <a:lnSpc>
                <a:spcPct val="100000"/>
              </a:lnSpc>
              <a:spcBef>
                <a:spcPts val="0"/>
              </a:spcBef>
              <a:spcAft>
                <a:spcPts val="0"/>
              </a:spcAft>
              <a:buFont typeface="Arial" panose="020B0604020202020204" pitchFamily="34" charset="0"/>
              <a:buChar char="●"/>
            </a:pPr>
            <a:r>
              <a:rPr lang="en-US" sz="2000" dirty="0">
                <a:solidFill>
                  <a:srgbClr val="000000"/>
                </a:solidFill>
                <a:effectLst/>
                <a:ea typeface="Noto Sans Symbols"/>
                <a:cs typeface="Noto Sans Symbols"/>
              </a:rPr>
              <a:t>Stimulate the development of innovative programs for preschool through grade 12 students.</a:t>
            </a:r>
            <a:endParaRPr lang="en-US" sz="2000" dirty="0">
              <a:effectLst/>
              <a:ea typeface="Noto Sans Symbols"/>
              <a:cs typeface="Noto Sans Symbols"/>
            </a:endParaRPr>
          </a:p>
          <a:p>
            <a:pPr marL="342900" marR="0" lvl="0" indent="-342900">
              <a:lnSpc>
                <a:spcPct val="100000"/>
              </a:lnSpc>
              <a:spcBef>
                <a:spcPts val="0"/>
              </a:spcBef>
              <a:spcAft>
                <a:spcPts val="0"/>
              </a:spcAft>
              <a:buFont typeface="Arial" panose="020B0604020202020204" pitchFamily="34" charset="0"/>
              <a:buChar char="●"/>
            </a:pPr>
            <a:r>
              <a:rPr lang="en-US" sz="2000" dirty="0">
                <a:solidFill>
                  <a:srgbClr val="000000"/>
                </a:solidFill>
                <a:effectLst/>
                <a:ea typeface="Noto Sans Symbols"/>
                <a:cs typeface="Noto Sans Symbols"/>
              </a:rPr>
              <a:t>Provide opportunities for innovative instruction and assessment.</a:t>
            </a:r>
            <a:endParaRPr lang="en-US" sz="2000" dirty="0">
              <a:effectLst/>
              <a:ea typeface="Noto Sans Symbols"/>
              <a:cs typeface="Noto Sans Symbols"/>
            </a:endParaRPr>
          </a:p>
          <a:p>
            <a:pPr marL="342900" marR="0" lvl="0" indent="-342900">
              <a:lnSpc>
                <a:spcPct val="100000"/>
              </a:lnSpc>
              <a:spcBef>
                <a:spcPts val="0"/>
              </a:spcBef>
              <a:spcAft>
                <a:spcPts val="0"/>
              </a:spcAft>
              <a:buFont typeface="Arial" panose="020B0604020202020204" pitchFamily="34" charset="0"/>
              <a:buChar char="●"/>
            </a:pPr>
            <a:r>
              <a:rPr lang="en-US" sz="2000" dirty="0">
                <a:solidFill>
                  <a:srgbClr val="000000"/>
                </a:solidFill>
                <a:effectLst/>
                <a:ea typeface="Noto Sans Symbols"/>
                <a:cs typeface="Noto Sans Symbols"/>
              </a:rPr>
              <a:t>Provide teachers with a vehicle for establishing schools with alternative innovative instruction and school scheduling, management, and structure.</a:t>
            </a:r>
            <a:endParaRPr lang="en-US" sz="2000" dirty="0">
              <a:effectLst/>
              <a:ea typeface="Noto Sans Symbols"/>
              <a:cs typeface="Noto Sans Symbols"/>
            </a:endParaRPr>
          </a:p>
          <a:p>
            <a:pPr marL="342900" marR="0" lvl="0" indent="-342900">
              <a:lnSpc>
                <a:spcPct val="100000"/>
              </a:lnSpc>
              <a:spcBef>
                <a:spcPts val="0"/>
              </a:spcBef>
              <a:spcAft>
                <a:spcPts val="0"/>
              </a:spcAft>
              <a:buFont typeface="Arial" panose="020B0604020202020204" pitchFamily="34" charset="0"/>
              <a:buChar char="●"/>
            </a:pPr>
            <a:r>
              <a:rPr lang="en-US" sz="2000" dirty="0">
                <a:solidFill>
                  <a:srgbClr val="000000"/>
                </a:solidFill>
                <a:effectLst/>
                <a:ea typeface="Noto Sans Symbols"/>
                <a:cs typeface="Noto Sans Symbols"/>
              </a:rPr>
              <a:t>Encourage the use of performance-based educational programs.</a:t>
            </a:r>
            <a:endParaRPr lang="en-US" sz="2000" dirty="0">
              <a:effectLst/>
              <a:ea typeface="Noto Sans Symbols"/>
              <a:cs typeface="Noto Sans Symbols"/>
            </a:endParaRPr>
          </a:p>
          <a:p>
            <a:pPr marL="342900" marR="0" lvl="0" indent="-342900">
              <a:lnSpc>
                <a:spcPct val="100000"/>
              </a:lnSpc>
              <a:spcBef>
                <a:spcPts val="0"/>
              </a:spcBef>
              <a:spcAft>
                <a:spcPts val="0"/>
              </a:spcAft>
              <a:buFont typeface="Arial" panose="020B0604020202020204" pitchFamily="34" charset="0"/>
              <a:buChar char="●"/>
            </a:pPr>
            <a:r>
              <a:rPr lang="en-US" sz="2000" dirty="0">
                <a:solidFill>
                  <a:srgbClr val="000000"/>
                </a:solidFill>
                <a:effectLst/>
                <a:ea typeface="Noto Sans Symbols"/>
                <a:cs typeface="Noto Sans Symbols"/>
              </a:rPr>
              <a:t>Establish high standards for both teachers and administrators.</a:t>
            </a:r>
            <a:endParaRPr lang="en-US" sz="2000" dirty="0">
              <a:effectLst/>
              <a:ea typeface="Noto Sans Symbols"/>
              <a:cs typeface="Noto Sans Symbols"/>
            </a:endParaRPr>
          </a:p>
          <a:p>
            <a:pPr marL="342900" marR="0" lvl="0" indent="-342900">
              <a:lnSpc>
                <a:spcPct val="100000"/>
              </a:lnSpc>
              <a:spcBef>
                <a:spcPts val="0"/>
              </a:spcBef>
              <a:spcAft>
                <a:spcPts val="0"/>
              </a:spcAft>
              <a:buFont typeface="Arial" panose="020B0604020202020204" pitchFamily="34" charset="0"/>
              <a:buChar char="●"/>
            </a:pPr>
            <a:r>
              <a:rPr lang="en-US" sz="2000" dirty="0">
                <a:solidFill>
                  <a:srgbClr val="000000"/>
                </a:solidFill>
                <a:effectLst/>
                <a:ea typeface="Noto Sans Symbols"/>
                <a:cs typeface="Noto Sans Symbols"/>
              </a:rPr>
              <a:t>Encourage greater collaboration between education providers from preschool to the postsecondary level.</a:t>
            </a:r>
            <a:endParaRPr lang="en-US" sz="2000" dirty="0">
              <a:effectLst/>
              <a:ea typeface="Noto Sans Symbols"/>
              <a:cs typeface="Noto Sans Symbols"/>
            </a:endParaRPr>
          </a:p>
          <a:p>
            <a:pPr marL="342900" marR="0" lvl="0" indent="-342900">
              <a:lnSpc>
                <a:spcPct val="100000"/>
              </a:lnSpc>
              <a:spcBef>
                <a:spcPts val="0"/>
              </a:spcBef>
              <a:spcAft>
                <a:spcPts val="0"/>
              </a:spcAft>
              <a:buFont typeface="Arial" panose="020B0604020202020204" pitchFamily="34" charset="0"/>
              <a:buChar char="●"/>
            </a:pPr>
            <a:r>
              <a:rPr lang="en-US" sz="2000" dirty="0">
                <a:solidFill>
                  <a:srgbClr val="000000"/>
                </a:solidFill>
                <a:effectLst/>
                <a:ea typeface="Noto Sans Symbols"/>
                <a:cs typeface="Noto Sans Symbols"/>
              </a:rPr>
              <a:t>Develop models for replication in other public schools.</a:t>
            </a:r>
            <a:endParaRPr lang="en-US" sz="2000" dirty="0">
              <a:effectLst/>
              <a:ea typeface="Noto Sans Symbols"/>
              <a:cs typeface="Noto Sans Symbols"/>
            </a:endParaRPr>
          </a:p>
        </p:txBody>
      </p:sp>
    </p:spTree>
    <p:extLst>
      <p:ext uri="{BB962C8B-B14F-4D97-AF65-F5344CB8AC3E}">
        <p14:creationId xmlns:p14="http://schemas.microsoft.com/office/powerpoint/2010/main" val="10680599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Virginia Code on Lab Schools</a:t>
            </a:r>
          </a:p>
        </p:txBody>
      </p:sp>
      <p:sp>
        <p:nvSpPr>
          <p:cNvPr id="3" name="Slide Number Placeholder 2"/>
          <p:cNvSpPr>
            <a:spLocks noGrp="1"/>
          </p:cNvSpPr>
          <p:nvPr>
            <p:ph type="sldNum" sz="quarter" idx="12"/>
          </p:nvPr>
        </p:nvSpPr>
        <p:spPr/>
        <p:txBody>
          <a:bodyPr/>
          <a:lstStyle/>
          <a:p>
            <a:fld id="{B2102BAA-C61A-4A39-BDF1-4340D572B82C}" type="slidenum">
              <a:rPr lang="en-US" smtClean="0"/>
              <a:t>8</a:t>
            </a:fld>
            <a:endParaRPr lang="en-US" dirty="0"/>
          </a:p>
        </p:txBody>
      </p:sp>
      <p:sp>
        <p:nvSpPr>
          <p:cNvPr id="4" name="Content Placeholder 3"/>
          <p:cNvSpPr>
            <a:spLocks noGrp="1"/>
          </p:cNvSpPr>
          <p:nvPr>
            <p:ph idx="1"/>
          </p:nvPr>
        </p:nvSpPr>
        <p:spPr>
          <a:xfrm>
            <a:off x="838199" y="1938969"/>
            <a:ext cx="10515601" cy="4682168"/>
          </a:xfrm>
        </p:spPr>
        <p:txBody>
          <a:bodyPr>
            <a:normAutofit/>
          </a:bodyPr>
          <a:lstStyle/>
          <a:p>
            <a:pPr marL="0" marR="0" indent="0">
              <a:lnSpc>
                <a:spcPct val="100000"/>
              </a:lnSpc>
              <a:spcBef>
                <a:spcPts val="0"/>
              </a:spcBef>
              <a:spcAft>
                <a:spcPts val="0"/>
              </a:spcAft>
              <a:buNone/>
            </a:pPr>
            <a:r>
              <a:rPr lang="en-US" dirty="0">
                <a:effectLst/>
                <a:ea typeface="Times New Roman" panose="02020603050405020304" pitchFamily="18" charset="0"/>
              </a:rPr>
              <a:t>Section </a:t>
            </a:r>
            <a:r>
              <a:rPr lang="en-US" u="sng" dirty="0">
                <a:solidFill>
                  <a:srgbClr val="0000FF"/>
                </a:solidFill>
                <a:effectLst/>
                <a:ea typeface="Times New Roman" panose="02020603050405020304" pitchFamily="18" charset="0"/>
                <a:hlinkClick r:id="rId2"/>
              </a:rPr>
              <a:t>22.1-349.5</a:t>
            </a:r>
            <a:r>
              <a:rPr lang="en-US" dirty="0">
                <a:effectLst/>
                <a:ea typeface="Times New Roman" panose="02020603050405020304" pitchFamily="18" charset="0"/>
              </a:rPr>
              <a:t> of the</a:t>
            </a:r>
            <a:r>
              <a:rPr lang="en-US" i="1" dirty="0">
                <a:effectLst/>
                <a:ea typeface="Times New Roman" panose="02020603050405020304" pitchFamily="18" charset="0"/>
              </a:rPr>
              <a:t> </a:t>
            </a:r>
            <a:r>
              <a:rPr lang="en-US" i="1" dirty="0">
                <a:solidFill>
                  <a:srgbClr val="000000"/>
                </a:solidFill>
                <a:effectLst/>
                <a:ea typeface="Times New Roman" panose="02020603050405020304" pitchFamily="18" charset="0"/>
              </a:rPr>
              <a:t>Code of Virginia</a:t>
            </a:r>
            <a:r>
              <a:rPr lang="en-US" dirty="0">
                <a:solidFill>
                  <a:srgbClr val="000000"/>
                </a:solidFill>
                <a:effectLst/>
                <a:ea typeface="Times New Roman" panose="02020603050405020304" pitchFamily="18" charset="0"/>
              </a:rPr>
              <a:t> identifies the 31 essential elements that shall be provided or described thoroughly for a proposed school plan by an Applicant.</a:t>
            </a:r>
          </a:p>
          <a:p>
            <a:pPr marL="0" marR="0" indent="0">
              <a:lnSpc>
                <a:spcPct val="100000"/>
              </a:lnSpc>
              <a:spcBef>
                <a:spcPts val="0"/>
              </a:spcBef>
              <a:spcAft>
                <a:spcPts val="0"/>
              </a:spcAft>
              <a:buNone/>
            </a:pPr>
            <a:endParaRPr lang="en-US" dirty="0">
              <a:solidFill>
                <a:srgbClr val="000000"/>
              </a:solidFill>
              <a:ea typeface="Times New Roman" panose="02020603050405020304" pitchFamily="18" charset="0"/>
            </a:endParaRPr>
          </a:p>
          <a:p>
            <a:pPr marL="0" marR="0" indent="0">
              <a:lnSpc>
                <a:spcPct val="100000"/>
              </a:lnSpc>
              <a:spcBef>
                <a:spcPts val="0"/>
              </a:spcBef>
              <a:spcAft>
                <a:spcPts val="0"/>
              </a:spcAft>
              <a:buNone/>
            </a:pPr>
            <a:r>
              <a:rPr lang="en-US" dirty="0">
                <a:solidFill>
                  <a:srgbClr val="000000"/>
                </a:solidFill>
                <a:effectLst/>
                <a:ea typeface="Times New Roman" panose="02020603050405020304" pitchFamily="18" charset="0"/>
              </a:rPr>
              <a:t>The essential elements are also included in Section I of the Lab School Application process document, and grouped in eight categories in the Lab School Application, along with requested additional information needed for the evaluation of the Application.</a:t>
            </a:r>
            <a:endParaRPr lang="en-US" sz="3200" dirty="0">
              <a:effectLst/>
              <a:ea typeface="Noto Sans Symbols"/>
              <a:cs typeface="Noto Sans Symbols"/>
            </a:endParaRPr>
          </a:p>
        </p:txBody>
      </p:sp>
    </p:spTree>
    <p:extLst>
      <p:ext uri="{BB962C8B-B14F-4D97-AF65-F5344CB8AC3E}">
        <p14:creationId xmlns:p14="http://schemas.microsoft.com/office/powerpoint/2010/main" val="4314722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Elements of a Lab School Application</a:t>
            </a:r>
          </a:p>
        </p:txBody>
      </p:sp>
      <p:sp>
        <p:nvSpPr>
          <p:cNvPr id="3" name="Slide Number Placeholder 2"/>
          <p:cNvSpPr>
            <a:spLocks noGrp="1"/>
          </p:cNvSpPr>
          <p:nvPr>
            <p:ph type="sldNum" sz="quarter" idx="12"/>
          </p:nvPr>
        </p:nvSpPr>
        <p:spPr/>
        <p:txBody>
          <a:bodyPr/>
          <a:lstStyle/>
          <a:p>
            <a:fld id="{B2102BAA-C61A-4A39-BDF1-4340D572B82C}" type="slidenum">
              <a:rPr lang="en-US" smtClean="0"/>
              <a:t>9</a:t>
            </a:fld>
            <a:endParaRPr lang="en-US" dirty="0"/>
          </a:p>
        </p:txBody>
      </p:sp>
      <p:sp>
        <p:nvSpPr>
          <p:cNvPr id="4" name="Content Placeholder 3"/>
          <p:cNvSpPr>
            <a:spLocks noGrp="1"/>
          </p:cNvSpPr>
          <p:nvPr>
            <p:ph idx="1"/>
          </p:nvPr>
        </p:nvSpPr>
        <p:spPr>
          <a:xfrm>
            <a:off x="838199" y="1856744"/>
            <a:ext cx="10515601" cy="4682168"/>
          </a:xfrm>
        </p:spPr>
        <p:txBody>
          <a:bodyPr>
            <a:normAutofit/>
          </a:bodyPr>
          <a:lstStyle/>
          <a:p>
            <a:pPr marL="0" indent="0">
              <a:buNone/>
            </a:pPr>
            <a:r>
              <a:rPr lang="en-US" dirty="0"/>
              <a:t>The 8 +1: Eight categories of elements, plus one – summarized as follows:</a:t>
            </a:r>
            <a:endParaRPr lang="en-US" dirty="0">
              <a:effectLst/>
              <a:ea typeface="Times New Roman" panose="02020603050405020304" pitchFamily="18" charset="0"/>
            </a:endParaRPr>
          </a:p>
          <a:p>
            <a:pPr marL="0" indent="0">
              <a:lnSpc>
                <a:spcPct val="100000"/>
              </a:lnSpc>
              <a:spcBef>
                <a:spcPts val="600"/>
              </a:spcBef>
              <a:buNone/>
            </a:pPr>
            <a:endParaRPr lang="en-US" sz="1800" dirty="0">
              <a:effectLst/>
              <a:ea typeface="Times New Roman" panose="02020603050405020304" pitchFamily="18" charset="0"/>
            </a:endParaRPr>
          </a:p>
          <a:p>
            <a:pPr marL="342900" marR="419100" lvl="0" indent="-342900" algn="just">
              <a:lnSpc>
                <a:spcPct val="100000"/>
              </a:lnSpc>
              <a:spcBef>
                <a:spcPts val="600"/>
              </a:spcBef>
              <a:buFont typeface="+mj-lt"/>
              <a:buAutoNum type="arabicPeriod"/>
            </a:pPr>
            <a:r>
              <a:rPr lang="en-US" sz="2400" b="1" dirty="0">
                <a:solidFill>
                  <a:srgbClr val="000000"/>
                </a:solidFill>
                <a:effectLst/>
                <a:ea typeface="Times New Roman" panose="02020603050405020304" pitchFamily="18" charset="0"/>
              </a:rPr>
              <a:t>Executive Summary: </a:t>
            </a:r>
            <a:r>
              <a:rPr lang="en-US" sz="2400" dirty="0">
                <a:solidFill>
                  <a:srgbClr val="000000"/>
                </a:solidFill>
                <a:effectLst/>
                <a:ea typeface="Times New Roman" panose="02020603050405020304" pitchFamily="18" charset="0"/>
              </a:rPr>
              <a:t>Does the Applicant provide the summary and address the need for the Lab School, its goals, and objectives?</a:t>
            </a:r>
            <a:endParaRPr lang="en-US" sz="2400" dirty="0">
              <a:effectLst/>
              <a:ea typeface="Times New Roman" panose="02020603050405020304" pitchFamily="18" charset="0"/>
            </a:endParaRPr>
          </a:p>
          <a:p>
            <a:pPr marL="342900" marR="419100" lvl="0" indent="-342900" algn="just">
              <a:lnSpc>
                <a:spcPct val="100000"/>
              </a:lnSpc>
              <a:spcBef>
                <a:spcPts val="600"/>
              </a:spcBef>
              <a:buFont typeface="+mj-lt"/>
              <a:buAutoNum type="arabicPeriod"/>
            </a:pPr>
            <a:r>
              <a:rPr lang="en-US" sz="2400" b="1" dirty="0">
                <a:effectLst/>
                <a:ea typeface="Times New Roman" panose="02020603050405020304" pitchFamily="18" charset="0"/>
              </a:rPr>
              <a:t>Mission and Vision:</a:t>
            </a:r>
            <a:r>
              <a:rPr lang="en-US" sz="2400" dirty="0">
                <a:effectLst/>
                <a:ea typeface="Times New Roman" panose="02020603050405020304" pitchFamily="18" charset="0"/>
              </a:rPr>
              <a:t> Does the Applicant clearly communicate a </a:t>
            </a:r>
            <a:r>
              <a:rPr lang="en-US" sz="2400" dirty="0">
                <a:solidFill>
                  <a:srgbClr val="000000"/>
                </a:solidFill>
                <a:effectLst/>
                <a:ea typeface="Times New Roman" panose="02020603050405020304" pitchFamily="18" charset="0"/>
              </a:rPr>
              <a:t>mission and vision, including identification of the targeted student, for the proposed Lab School </a:t>
            </a:r>
            <a:r>
              <a:rPr lang="en-US" sz="2400" dirty="0">
                <a:effectLst/>
                <a:ea typeface="Times New Roman" panose="02020603050405020304" pitchFamily="18" charset="0"/>
              </a:rPr>
              <a:t>to succeed?</a:t>
            </a:r>
          </a:p>
          <a:p>
            <a:pPr marL="342900" marR="419100" lvl="0" indent="-342900" algn="just">
              <a:lnSpc>
                <a:spcPct val="100000"/>
              </a:lnSpc>
              <a:spcBef>
                <a:spcPts val="600"/>
              </a:spcBef>
              <a:buFont typeface="+mj-lt"/>
              <a:buAutoNum type="arabicPeriod"/>
            </a:pPr>
            <a:r>
              <a:rPr lang="en-US" sz="2400" b="1" dirty="0">
                <a:effectLst/>
                <a:ea typeface="Times New Roman" panose="02020603050405020304" pitchFamily="18" charset="0"/>
              </a:rPr>
              <a:t>Educational Program:</a:t>
            </a:r>
            <a:r>
              <a:rPr lang="en-US" sz="2400" dirty="0">
                <a:effectLst/>
                <a:ea typeface="Times New Roman" panose="02020603050405020304" pitchFamily="18" charset="0"/>
              </a:rPr>
              <a:t> Does the curriculum, instructional design, and assessment practices guide ensure teacher effectiveness and student learning?</a:t>
            </a:r>
          </a:p>
          <a:p>
            <a:pPr marL="0" marR="419100" lvl="0" indent="0" algn="just">
              <a:lnSpc>
                <a:spcPct val="100000"/>
              </a:lnSpc>
              <a:spcBef>
                <a:spcPts val="600"/>
              </a:spcBef>
              <a:buNone/>
            </a:pPr>
            <a:endParaRPr lang="en-US" sz="2000" dirty="0">
              <a:effectLst/>
              <a:ea typeface="Times New Roman" panose="02020603050405020304" pitchFamily="18" charset="0"/>
            </a:endParaRPr>
          </a:p>
        </p:txBody>
      </p:sp>
    </p:spTree>
    <p:extLst>
      <p:ext uri="{BB962C8B-B14F-4D97-AF65-F5344CB8AC3E}">
        <p14:creationId xmlns:p14="http://schemas.microsoft.com/office/powerpoint/2010/main" val="4018560208"/>
      </p:ext>
    </p:extLst>
  </p:cSld>
  <p:clrMapOvr>
    <a:masterClrMapping/>
  </p:clrMapOvr>
</p:sld>
</file>

<file path=ppt/theme/theme1.xml><?xml version="1.0" encoding="utf-8"?>
<a:theme xmlns:a="http://schemas.openxmlformats.org/drawingml/2006/main" name="Office Theme">
  <a:themeElements>
    <a:clrScheme name="VDOE New">
      <a:dk1>
        <a:srgbClr val="003C71"/>
      </a:dk1>
      <a:lt1>
        <a:srgbClr val="FFFFFF"/>
      </a:lt1>
      <a:dk2>
        <a:srgbClr val="003C71"/>
      </a:dk2>
      <a:lt2>
        <a:srgbClr val="FFFFFF"/>
      </a:lt2>
      <a:accent1>
        <a:srgbClr val="003C71"/>
      </a:accent1>
      <a:accent2>
        <a:srgbClr val="FF6A39"/>
      </a:accent2>
      <a:accent3>
        <a:srgbClr val="555555"/>
      </a:accent3>
      <a:accent4>
        <a:srgbClr val="FFC600"/>
      </a:accent4>
      <a:accent5>
        <a:srgbClr val="0160B6"/>
      </a:accent5>
      <a:accent6>
        <a:srgbClr val="279989"/>
      </a:accent6>
      <a:hlink>
        <a:srgbClr val="0563C1"/>
      </a:hlink>
      <a:folHlink>
        <a:srgbClr val="8496B0"/>
      </a:folHlink>
    </a:clrScheme>
    <a:fontScheme name="VDOE-New">
      <a:majorFont>
        <a:latin typeface="Georgia"/>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2052</TotalTime>
  <Words>1763</Words>
  <Application>Microsoft Office PowerPoint</Application>
  <PresentationFormat>Widescreen</PresentationFormat>
  <Paragraphs>183</Paragraphs>
  <Slides>27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27</vt:i4>
      </vt:variant>
    </vt:vector>
  </HeadingPairs>
  <TitlesOfParts>
    <vt:vector size="34" baseType="lpstr">
      <vt:lpstr>Arial</vt:lpstr>
      <vt:lpstr>Calibri</vt:lpstr>
      <vt:lpstr>Courier New</vt:lpstr>
      <vt:lpstr>Georgia</vt:lpstr>
      <vt:lpstr>Times New Roman</vt:lpstr>
      <vt:lpstr>Trebuchet MS</vt:lpstr>
      <vt:lpstr>Office Theme</vt:lpstr>
      <vt:lpstr>College Partnership Laboratory Schools</vt:lpstr>
      <vt:lpstr>Standing Committee Meeting Agenda</vt:lpstr>
      <vt:lpstr>Draft Process for the Review, Recommendation, and Report on College Partnership Laboratory School Applications</vt:lpstr>
      <vt:lpstr>General Process</vt:lpstr>
      <vt:lpstr>Focus of the Review Process</vt:lpstr>
      <vt:lpstr>Elements of a Lab School Application</vt:lpstr>
      <vt:lpstr>Virginia Code on Lab Schools</vt:lpstr>
      <vt:lpstr>Virginia Code on Lab Schools</vt:lpstr>
      <vt:lpstr>Elements of a Lab School Application</vt:lpstr>
      <vt:lpstr>Elements of a Lab School Application</vt:lpstr>
      <vt:lpstr>Elements of a Lab School Application</vt:lpstr>
      <vt:lpstr>Elements of a Lab School Application</vt:lpstr>
      <vt:lpstr>Structure of the  Standing Committee Report  to the Board</vt:lpstr>
      <vt:lpstr>Structure of the Report</vt:lpstr>
      <vt:lpstr>Structure of the Report</vt:lpstr>
      <vt:lpstr>Structure of the Report</vt:lpstr>
      <vt:lpstr>Structure of the Report</vt:lpstr>
      <vt:lpstr>Draft Process Discussion</vt:lpstr>
      <vt:lpstr>Standing Committee  Draft Work Calendar</vt:lpstr>
      <vt:lpstr>PowerPoint Presentation</vt:lpstr>
      <vt:lpstr>PowerPoint Presentation</vt:lpstr>
      <vt:lpstr>Draft Work Calendar Discussion</vt:lpstr>
      <vt:lpstr>BREAK</vt:lpstr>
      <vt:lpstr>Reminders:</vt:lpstr>
      <vt:lpstr>Reminders:</vt:lpstr>
      <vt:lpstr>Next Steps:</vt:lpstr>
      <vt:lpstr>Incubate, Innovate, Collaborate, and Facilitate</vt:lpstr>
    </vt:vector>
  </TitlesOfParts>
  <Company>Virginia Information Technologies Agency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VITA Program</dc:creator>
  <cp:lastModifiedBy>Schultz, Elizabeth (DOE)</cp:lastModifiedBy>
  <cp:revision>66</cp:revision>
  <dcterms:created xsi:type="dcterms:W3CDTF">2022-07-20T12:39:39Z</dcterms:created>
  <dcterms:modified xsi:type="dcterms:W3CDTF">2023-02-01T09:59:37Z</dcterms:modified>
</cp:coreProperties>
</file>