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 id="2147483660" r:id="rId2"/>
  </p:sldMasterIdLst>
  <p:notesMasterIdLst>
    <p:notesMasterId r:id="rId23"/>
  </p:notesMasterIdLst>
  <p:sldIdLst>
    <p:sldId id="266" r:id="rId3"/>
    <p:sldId id="309" r:id="rId4"/>
    <p:sldId id="316" r:id="rId5"/>
    <p:sldId id="323" r:id="rId6"/>
    <p:sldId id="310" r:id="rId7"/>
    <p:sldId id="313" r:id="rId8"/>
    <p:sldId id="314" r:id="rId9"/>
    <p:sldId id="294" r:id="rId10"/>
    <p:sldId id="298" r:id="rId11"/>
    <p:sldId id="324" r:id="rId12"/>
    <p:sldId id="297" r:id="rId13"/>
    <p:sldId id="312" r:id="rId14"/>
    <p:sldId id="296" r:id="rId15"/>
    <p:sldId id="295" r:id="rId16"/>
    <p:sldId id="317" r:id="rId17"/>
    <p:sldId id="325" r:id="rId18"/>
    <p:sldId id="320" r:id="rId19"/>
    <p:sldId id="321" r:id="rId20"/>
    <p:sldId id="322" r:id="rId21"/>
    <p:sldId id="272" r:id="rId2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0" roundtripDataSignature="AMtx7mj+kATN+8vjgpSu1KcEycJoQyJRUQ=="/>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C71"/>
    <a:srgbClr val="01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79FACB-AB51-FFA4-BC30-C40FA63AF5D0}" v="102" dt="2023-01-30T00:18:03.041"/>
    <p1510:client id="{2E7B83A7-D418-B1A8-EEAD-CB96285E4674}" v="663" dt="2023-01-29T22:53:00.565"/>
    <p1510:client id="{A0E82D85-47EC-92FA-4B3A-C0615EAF02E4}" v="20" dt="2023-01-30T16:29:22.397"/>
    <p1510:client id="{A9890E1C-DB48-4779-BE19-02A5C237615B}" v="1" dt="2023-01-30T16:12:16.759"/>
    <p1510:client id="{DECCF56B-46BD-E9C6-2D42-63CA93175C7C}" v="581" dt="2023-01-29T22:50:59.705"/>
  </p1510:revLst>
</p1510:revInfo>
</file>

<file path=ppt/tableStyles.xml><?xml version="1.0" encoding="utf-8"?>
<a:tblStyleLst xmlns:a="http://schemas.openxmlformats.org/drawingml/2006/main" def="{4AC93BE6-24F2-4D38-9EE1-789EC3756C38}">
  <a:tblStyle styleId="{4AC93BE6-24F2-4D38-9EE1-789EC3756C38}"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003" autoAdjust="0"/>
  </p:normalViewPr>
  <p:slideViewPr>
    <p:cSldViewPr snapToGrid="0">
      <p:cViewPr varScale="1">
        <p:scale>
          <a:sx n="37" d="100"/>
          <a:sy n="37" d="100"/>
        </p:scale>
        <p:origin x="1696" y="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46"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40" Type="http://customschemas.google.com/relationships/presentationmetadata" Target="metadata"/><Relationship Id="rId45"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9C564E-402A-4878-B88F-7D8BD5185EAE}"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16A34C31-C180-4F8C-B9DF-C945A6D80B21}">
      <dgm:prSet phldrT="[Text]" phldr="0"/>
      <dgm:spPr/>
      <dgm:t>
        <a:bodyPr/>
        <a:lstStyle/>
        <a:p>
          <a:pPr rtl="0"/>
          <a:r>
            <a:rPr lang="en-US" dirty="0"/>
            <a:t>Standards of Quality</a:t>
          </a:r>
        </a:p>
      </dgm:t>
    </dgm:pt>
    <dgm:pt modelId="{C2C7084E-4678-452C-918E-F1552E337968}" type="parTrans" cxnId="{EDCB00A4-9A87-41A6-96DB-1B2E1D091B8C}">
      <dgm:prSet/>
      <dgm:spPr/>
      <dgm:t>
        <a:bodyPr/>
        <a:lstStyle/>
        <a:p>
          <a:endParaRPr lang="en-US"/>
        </a:p>
      </dgm:t>
    </dgm:pt>
    <dgm:pt modelId="{49438533-729D-4583-B168-D03558F771EC}" type="sibTrans" cxnId="{EDCB00A4-9A87-41A6-96DB-1B2E1D091B8C}">
      <dgm:prSet/>
      <dgm:spPr/>
      <dgm:t>
        <a:bodyPr/>
        <a:lstStyle/>
        <a:p>
          <a:endParaRPr lang="en-US"/>
        </a:p>
      </dgm:t>
    </dgm:pt>
    <dgm:pt modelId="{80EEC4D0-F192-47B5-81C8-ED03ECA7441F}">
      <dgm:prSet phldrT="[Text]" phldr="0"/>
      <dgm:spPr/>
      <dgm:t>
        <a:bodyPr/>
        <a:lstStyle/>
        <a:p>
          <a:pPr rtl="0"/>
          <a:r>
            <a:rPr lang="en-US" dirty="0">
              <a:latin typeface="Arial"/>
            </a:rPr>
            <a:t>Accreditation (State Accountability) </a:t>
          </a:r>
        </a:p>
        <a:p>
          <a:pPr rtl="0"/>
          <a:r>
            <a:rPr lang="en-US" dirty="0">
              <a:latin typeface="Arial"/>
            </a:rPr>
            <a:t>Includes both compliance and measures of student outcomes</a:t>
          </a:r>
          <a:endParaRPr lang="en-US" dirty="0"/>
        </a:p>
      </dgm:t>
    </dgm:pt>
    <dgm:pt modelId="{247AABF6-D001-466E-BD83-001CDC16346F}" type="parTrans" cxnId="{7AF8563D-3E5F-43E5-8404-8E7020928590}">
      <dgm:prSet/>
      <dgm:spPr/>
      <dgm:t>
        <a:bodyPr/>
        <a:lstStyle/>
        <a:p>
          <a:endParaRPr lang="en-US"/>
        </a:p>
      </dgm:t>
    </dgm:pt>
    <dgm:pt modelId="{3F30565C-0FFA-4CF4-8E95-773E5BD7DFAA}" type="sibTrans" cxnId="{7AF8563D-3E5F-43E5-8404-8E7020928590}">
      <dgm:prSet/>
      <dgm:spPr/>
      <dgm:t>
        <a:bodyPr/>
        <a:lstStyle/>
        <a:p>
          <a:endParaRPr lang="en-US"/>
        </a:p>
      </dgm:t>
    </dgm:pt>
    <dgm:pt modelId="{ABD8DF31-DE43-4297-9B13-93D5EC0BF25D}">
      <dgm:prSet phldrT="[Text]" phldr="0" custT="1"/>
      <dgm:spPr/>
      <dgm:t>
        <a:bodyPr/>
        <a:lstStyle/>
        <a:p>
          <a:pPr rtl="0">
            <a:lnSpc>
              <a:spcPct val="100000"/>
            </a:lnSpc>
          </a:pPr>
          <a:r>
            <a:rPr lang="en-US" sz="1100" dirty="0">
              <a:latin typeface="Arial"/>
            </a:rPr>
            <a:t>Used to identify schools who need support meeting state benchmarks.</a:t>
          </a:r>
          <a:endParaRPr lang="en-US" sz="1100" dirty="0"/>
        </a:p>
      </dgm:t>
    </dgm:pt>
    <dgm:pt modelId="{A8975574-09D7-4E16-8810-7C0870FD0F2F}" type="parTrans" cxnId="{256BE427-7862-42E6-A798-955C58943094}">
      <dgm:prSet/>
      <dgm:spPr/>
      <dgm:t>
        <a:bodyPr/>
        <a:lstStyle/>
        <a:p>
          <a:endParaRPr lang="en-US"/>
        </a:p>
      </dgm:t>
    </dgm:pt>
    <dgm:pt modelId="{AFFA0BB6-3707-4134-BED9-2D3E7B1E51AE}" type="sibTrans" cxnId="{256BE427-7862-42E6-A798-955C58943094}">
      <dgm:prSet/>
      <dgm:spPr/>
      <dgm:t>
        <a:bodyPr/>
        <a:lstStyle/>
        <a:p>
          <a:endParaRPr lang="en-US"/>
        </a:p>
      </dgm:t>
    </dgm:pt>
    <dgm:pt modelId="{B05C574F-C34F-4D3B-8263-9507D772A467}">
      <dgm:prSet phldrT="[Text]" phldr="0"/>
      <dgm:spPr/>
      <dgm:t>
        <a:bodyPr/>
        <a:lstStyle/>
        <a:p>
          <a:pPr rtl="0"/>
          <a:r>
            <a:rPr lang="en-US" dirty="0">
              <a:latin typeface="Arial"/>
            </a:rPr>
            <a:t>ESSA (Federal Accountability System)</a:t>
          </a:r>
        </a:p>
        <a:p>
          <a:pPr rtl="0"/>
          <a:r>
            <a:rPr lang="en-US" dirty="0">
              <a:latin typeface="Arial"/>
            </a:rPr>
            <a:t> Includes measures of student outcomes that differ from accreditation</a:t>
          </a:r>
          <a:endParaRPr lang="en-US" dirty="0"/>
        </a:p>
      </dgm:t>
    </dgm:pt>
    <dgm:pt modelId="{2DAA0A51-F9C1-443F-83C5-6E27DB1AF25F}" type="parTrans" cxnId="{D3DF9241-CB2F-4A4F-8C98-A871FC2808F5}">
      <dgm:prSet/>
      <dgm:spPr/>
      <dgm:t>
        <a:bodyPr/>
        <a:lstStyle/>
        <a:p>
          <a:endParaRPr lang="en-US"/>
        </a:p>
      </dgm:t>
    </dgm:pt>
    <dgm:pt modelId="{DD61000A-855B-4A0F-AD46-8483368FD976}" type="sibTrans" cxnId="{D3DF9241-CB2F-4A4F-8C98-A871FC2808F5}">
      <dgm:prSet/>
      <dgm:spPr/>
      <dgm:t>
        <a:bodyPr/>
        <a:lstStyle/>
        <a:p>
          <a:endParaRPr lang="en-US"/>
        </a:p>
      </dgm:t>
    </dgm:pt>
    <dgm:pt modelId="{4BC7EA0E-4FC2-4D97-90E9-CCACB6EFCFE5}">
      <dgm:prSet phldrT="[Text]" phldr="0" custT="1"/>
      <dgm:spPr/>
      <dgm:t>
        <a:bodyPr/>
        <a:lstStyle/>
        <a:p>
          <a:pPr rtl="0">
            <a:lnSpc>
              <a:spcPct val="100000"/>
            </a:lnSpc>
          </a:pPr>
          <a:r>
            <a:rPr lang="en-US" sz="1100" dirty="0">
              <a:solidFill>
                <a:srgbClr val="003C71"/>
              </a:solidFill>
              <a:latin typeface="Arial"/>
            </a:rPr>
            <a:t>Federal measures used to identify schools that need support based on their federal support designation.</a:t>
          </a:r>
          <a:endParaRPr lang="en-US" sz="1100" dirty="0">
            <a:solidFill>
              <a:srgbClr val="003C71"/>
            </a:solidFill>
          </a:endParaRPr>
        </a:p>
      </dgm:t>
    </dgm:pt>
    <dgm:pt modelId="{F04ED4C0-3601-40E3-8FF3-7474DF503D18}" type="parTrans" cxnId="{48762A86-4196-450A-8C3D-D3B53ACC5E40}">
      <dgm:prSet/>
      <dgm:spPr/>
      <dgm:t>
        <a:bodyPr/>
        <a:lstStyle/>
        <a:p>
          <a:endParaRPr lang="en-US"/>
        </a:p>
      </dgm:t>
    </dgm:pt>
    <dgm:pt modelId="{C30C84A9-F245-41E0-8B36-344B42B9307C}" type="sibTrans" cxnId="{48762A86-4196-450A-8C3D-D3B53ACC5E40}">
      <dgm:prSet/>
      <dgm:spPr/>
      <dgm:t>
        <a:bodyPr/>
        <a:lstStyle/>
        <a:p>
          <a:endParaRPr lang="en-US"/>
        </a:p>
      </dgm:t>
    </dgm:pt>
    <dgm:pt modelId="{6DB8173E-1BFF-4265-9035-1031C48E1932}">
      <dgm:prSet phldrT="[Text]" phldr="0"/>
      <dgm:spPr/>
      <dgm:t>
        <a:bodyPr/>
        <a:lstStyle/>
        <a:p>
          <a:pPr rtl="0"/>
          <a:r>
            <a:rPr lang="en-US" dirty="0">
              <a:latin typeface="Arial"/>
            </a:rPr>
            <a:t>School Quality Profiles</a:t>
          </a:r>
          <a:endParaRPr lang="en-US" dirty="0"/>
        </a:p>
      </dgm:t>
    </dgm:pt>
    <dgm:pt modelId="{0503359A-800B-4F1F-9156-235DACA80C89}" type="parTrans" cxnId="{36B3EA1A-7B94-48EA-AFCB-0086B9368618}">
      <dgm:prSet/>
      <dgm:spPr/>
      <dgm:t>
        <a:bodyPr/>
        <a:lstStyle/>
        <a:p>
          <a:endParaRPr lang="en-US"/>
        </a:p>
      </dgm:t>
    </dgm:pt>
    <dgm:pt modelId="{631AC8AB-1190-4F96-8B83-4C4BBB2C546D}" type="sibTrans" cxnId="{36B3EA1A-7B94-48EA-AFCB-0086B9368618}">
      <dgm:prSet/>
      <dgm:spPr/>
      <dgm:t>
        <a:bodyPr/>
        <a:lstStyle/>
        <a:p>
          <a:endParaRPr lang="en-US"/>
        </a:p>
      </dgm:t>
    </dgm:pt>
    <dgm:pt modelId="{1D75A5F5-462E-4910-8FEF-6321D8FE142B}">
      <dgm:prSet phldr="0" custT="1"/>
      <dgm:spPr/>
      <dgm:t>
        <a:bodyPr/>
        <a:lstStyle/>
        <a:p>
          <a:pPr rtl="0">
            <a:lnSpc>
              <a:spcPct val="100000"/>
            </a:lnSpc>
          </a:pPr>
          <a:r>
            <a:rPr lang="en-US" sz="1200" dirty="0">
              <a:solidFill>
                <a:schemeClr val="bg2"/>
              </a:solidFill>
            </a:rPr>
            <a:t>Public reporting function for both state accreditation and federal accountability</a:t>
          </a:r>
          <a:endParaRPr lang="en-US" sz="1200" dirty="0">
            <a:solidFill>
              <a:srgbClr val="003C71"/>
            </a:solidFill>
            <a:latin typeface="Arial"/>
          </a:endParaRPr>
        </a:p>
      </dgm:t>
    </dgm:pt>
    <dgm:pt modelId="{8A0EAAA3-295E-4933-918F-772104E5817F}" type="parTrans" cxnId="{9300F1C8-A4B7-44D3-BC17-ECCF0B82AA7D}">
      <dgm:prSet/>
      <dgm:spPr/>
      <dgm:t>
        <a:bodyPr/>
        <a:lstStyle/>
        <a:p>
          <a:endParaRPr lang="en-US"/>
        </a:p>
      </dgm:t>
    </dgm:pt>
    <dgm:pt modelId="{22FCE3C0-C9FB-4B92-8F06-A6ACAA6FAA16}" type="sibTrans" cxnId="{9300F1C8-A4B7-44D3-BC17-ECCF0B82AA7D}">
      <dgm:prSet/>
      <dgm:spPr/>
      <dgm:t>
        <a:bodyPr/>
        <a:lstStyle/>
        <a:p>
          <a:endParaRPr lang="en-US"/>
        </a:p>
      </dgm:t>
    </dgm:pt>
    <dgm:pt modelId="{72AFA284-DB37-4FFE-8BA6-1A46B55388A5}" type="pres">
      <dgm:prSet presAssocID="{0E9C564E-402A-4878-B88F-7D8BD5185EAE}" presName="composite" presStyleCnt="0">
        <dgm:presLayoutVars>
          <dgm:chMax val="5"/>
          <dgm:dir/>
          <dgm:animLvl val="ctr"/>
          <dgm:resizeHandles val="exact"/>
        </dgm:presLayoutVars>
      </dgm:prSet>
      <dgm:spPr/>
    </dgm:pt>
    <dgm:pt modelId="{5CD790AD-2CFF-4A15-85D9-087E935271A0}" type="pres">
      <dgm:prSet presAssocID="{0E9C564E-402A-4878-B88F-7D8BD5185EAE}" presName="cycle" presStyleCnt="0"/>
      <dgm:spPr/>
    </dgm:pt>
    <dgm:pt modelId="{8FB47E3A-D32B-4299-9707-BABC82FF2714}" type="pres">
      <dgm:prSet presAssocID="{0E9C564E-402A-4878-B88F-7D8BD5185EAE}" presName="centerShape" presStyleCnt="0"/>
      <dgm:spPr/>
    </dgm:pt>
    <dgm:pt modelId="{05577EE3-3CBA-497F-8276-FD98EAE554AF}" type="pres">
      <dgm:prSet presAssocID="{0E9C564E-402A-4878-B88F-7D8BD5185EAE}" presName="connSite" presStyleLbl="node1" presStyleIdx="0" presStyleCnt="5"/>
      <dgm:spPr/>
    </dgm:pt>
    <dgm:pt modelId="{97190DD2-E763-47EB-B7A7-1895354FF304}" type="pres">
      <dgm:prSet presAssocID="{0E9C564E-402A-4878-B88F-7D8BD5185EAE}" presName="visible" presStyleLbl="node1" presStyleIdx="0" presStyleCnt="5" custLinFactNeighborX="-9710" custLinFactNeighborY="8327"/>
      <dgm:spPr/>
    </dgm:pt>
    <dgm:pt modelId="{7A4185FE-CE8A-4D16-A9D1-F30E66BE1178}" type="pres">
      <dgm:prSet presAssocID="{C2C7084E-4678-452C-918E-F1552E337968}" presName="Name25" presStyleLbl="parChTrans1D1" presStyleIdx="0" presStyleCnt="4"/>
      <dgm:spPr/>
    </dgm:pt>
    <dgm:pt modelId="{51E126AD-94ED-4DBC-B544-5291702E1DCE}" type="pres">
      <dgm:prSet presAssocID="{16A34C31-C180-4F8C-B9DF-C945A6D80B21}" presName="node" presStyleCnt="0"/>
      <dgm:spPr/>
    </dgm:pt>
    <dgm:pt modelId="{CF28E3E6-B178-475C-A52C-3749D66DFD0C}" type="pres">
      <dgm:prSet presAssocID="{16A34C31-C180-4F8C-B9DF-C945A6D80B21}" presName="parentNode" presStyleLbl="node1" presStyleIdx="1" presStyleCnt="5">
        <dgm:presLayoutVars>
          <dgm:chMax val="1"/>
          <dgm:bulletEnabled val="1"/>
        </dgm:presLayoutVars>
      </dgm:prSet>
      <dgm:spPr/>
    </dgm:pt>
    <dgm:pt modelId="{71882FF8-FD1B-412E-AADA-A1E8DA563F07}" type="pres">
      <dgm:prSet presAssocID="{16A34C31-C180-4F8C-B9DF-C945A6D80B21}" presName="childNode" presStyleLbl="revTx" presStyleIdx="0" presStyleCnt="3">
        <dgm:presLayoutVars>
          <dgm:bulletEnabled val="1"/>
        </dgm:presLayoutVars>
      </dgm:prSet>
      <dgm:spPr/>
    </dgm:pt>
    <dgm:pt modelId="{E74AD8B5-3727-4DCF-B203-8C7DF2162D83}" type="pres">
      <dgm:prSet presAssocID="{247AABF6-D001-466E-BD83-001CDC16346F}" presName="Name25" presStyleLbl="parChTrans1D1" presStyleIdx="1" presStyleCnt="4"/>
      <dgm:spPr/>
    </dgm:pt>
    <dgm:pt modelId="{8B12E0E3-7DAE-4E95-A380-4FFD6E60DDD0}" type="pres">
      <dgm:prSet presAssocID="{80EEC4D0-F192-47B5-81C8-ED03ECA7441F}" presName="node" presStyleCnt="0"/>
      <dgm:spPr/>
    </dgm:pt>
    <dgm:pt modelId="{98D853B4-7164-4986-BC20-487F345B7208}" type="pres">
      <dgm:prSet presAssocID="{80EEC4D0-F192-47B5-81C8-ED03ECA7441F}" presName="parentNode" presStyleLbl="node1" presStyleIdx="2" presStyleCnt="5">
        <dgm:presLayoutVars>
          <dgm:chMax val="1"/>
          <dgm:bulletEnabled val="1"/>
        </dgm:presLayoutVars>
      </dgm:prSet>
      <dgm:spPr/>
    </dgm:pt>
    <dgm:pt modelId="{A3246392-C481-4C98-97CF-8CB1A7EC42F8}" type="pres">
      <dgm:prSet presAssocID="{80EEC4D0-F192-47B5-81C8-ED03ECA7441F}" presName="childNode" presStyleLbl="revTx" presStyleIdx="0" presStyleCnt="3">
        <dgm:presLayoutVars>
          <dgm:bulletEnabled val="1"/>
        </dgm:presLayoutVars>
      </dgm:prSet>
      <dgm:spPr/>
    </dgm:pt>
    <dgm:pt modelId="{59E16615-449B-4BB2-B2C9-4F8598B77794}" type="pres">
      <dgm:prSet presAssocID="{2DAA0A51-F9C1-443F-83C5-6E27DB1AF25F}" presName="Name25" presStyleLbl="parChTrans1D1" presStyleIdx="2" presStyleCnt="4"/>
      <dgm:spPr/>
    </dgm:pt>
    <dgm:pt modelId="{219322D2-8991-423C-A32D-D0FF4BE69EA3}" type="pres">
      <dgm:prSet presAssocID="{B05C574F-C34F-4D3B-8263-9507D772A467}" presName="node" presStyleCnt="0"/>
      <dgm:spPr/>
    </dgm:pt>
    <dgm:pt modelId="{41228010-92B1-4283-81D5-C52FD69C3E6D}" type="pres">
      <dgm:prSet presAssocID="{B05C574F-C34F-4D3B-8263-9507D772A467}" presName="parentNode" presStyleLbl="node1" presStyleIdx="3" presStyleCnt="5">
        <dgm:presLayoutVars>
          <dgm:chMax val="1"/>
          <dgm:bulletEnabled val="1"/>
        </dgm:presLayoutVars>
      </dgm:prSet>
      <dgm:spPr/>
    </dgm:pt>
    <dgm:pt modelId="{6BB9E2BE-3CB1-4311-ADA2-7444C9C0923E}" type="pres">
      <dgm:prSet presAssocID="{B05C574F-C34F-4D3B-8263-9507D772A467}" presName="childNode" presStyleLbl="revTx" presStyleIdx="1" presStyleCnt="3">
        <dgm:presLayoutVars>
          <dgm:bulletEnabled val="1"/>
        </dgm:presLayoutVars>
      </dgm:prSet>
      <dgm:spPr/>
    </dgm:pt>
    <dgm:pt modelId="{0CEB0DFB-0CAC-4689-AA6F-849018FA42D0}" type="pres">
      <dgm:prSet presAssocID="{0503359A-800B-4F1F-9156-235DACA80C89}" presName="Name25" presStyleLbl="parChTrans1D1" presStyleIdx="3" presStyleCnt="4"/>
      <dgm:spPr/>
    </dgm:pt>
    <dgm:pt modelId="{0348AE64-C281-46F4-A805-35A2207D9185}" type="pres">
      <dgm:prSet presAssocID="{6DB8173E-1BFF-4265-9035-1031C48E1932}" presName="node" presStyleCnt="0"/>
      <dgm:spPr/>
    </dgm:pt>
    <dgm:pt modelId="{4888F529-F3F6-41DD-9E89-A42983D15336}" type="pres">
      <dgm:prSet presAssocID="{6DB8173E-1BFF-4265-9035-1031C48E1932}" presName="parentNode" presStyleLbl="node1" presStyleIdx="4" presStyleCnt="5">
        <dgm:presLayoutVars>
          <dgm:chMax val="1"/>
          <dgm:bulletEnabled val="1"/>
        </dgm:presLayoutVars>
      </dgm:prSet>
      <dgm:spPr/>
    </dgm:pt>
    <dgm:pt modelId="{5A02BBCA-215B-43EB-A717-4AFA73FE6DA3}" type="pres">
      <dgm:prSet presAssocID="{6DB8173E-1BFF-4265-9035-1031C48E1932}" presName="childNode" presStyleLbl="revTx" presStyleIdx="2" presStyleCnt="3">
        <dgm:presLayoutVars>
          <dgm:bulletEnabled val="1"/>
        </dgm:presLayoutVars>
      </dgm:prSet>
      <dgm:spPr/>
    </dgm:pt>
  </dgm:ptLst>
  <dgm:cxnLst>
    <dgm:cxn modelId="{D5ED5902-74DF-4EEC-BEBC-F06C4F37385D}" type="presOf" srcId="{0503359A-800B-4F1F-9156-235DACA80C89}" destId="{0CEB0DFB-0CAC-4689-AA6F-849018FA42D0}" srcOrd="0" destOrd="0" presId="urn:microsoft.com/office/officeart/2005/8/layout/radial2"/>
    <dgm:cxn modelId="{36B3EA1A-7B94-48EA-AFCB-0086B9368618}" srcId="{0E9C564E-402A-4878-B88F-7D8BD5185EAE}" destId="{6DB8173E-1BFF-4265-9035-1031C48E1932}" srcOrd="3" destOrd="0" parTransId="{0503359A-800B-4F1F-9156-235DACA80C89}" sibTransId="{631AC8AB-1190-4F96-8B83-4C4BBB2C546D}"/>
    <dgm:cxn modelId="{779A1E1F-7372-4682-AF96-68DB0DF0B466}" type="presOf" srcId="{6DB8173E-1BFF-4265-9035-1031C48E1932}" destId="{4888F529-F3F6-41DD-9E89-A42983D15336}" srcOrd="0" destOrd="0" presId="urn:microsoft.com/office/officeart/2005/8/layout/radial2"/>
    <dgm:cxn modelId="{256BE427-7862-42E6-A798-955C58943094}" srcId="{80EEC4D0-F192-47B5-81C8-ED03ECA7441F}" destId="{ABD8DF31-DE43-4297-9B13-93D5EC0BF25D}" srcOrd="0" destOrd="0" parTransId="{A8975574-09D7-4E16-8810-7C0870FD0F2F}" sibTransId="{AFFA0BB6-3707-4134-BED9-2D3E7B1E51AE}"/>
    <dgm:cxn modelId="{21559D2E-04B0-4469-BF47-93B9DB9BF1F2}" type="presOf" srcId="{B05C574F-C34F-4D3B-8263-9507D772A467}" destId="{41228010-92B1-4283-81D5-C52FD69C3E6D}" srcOrd="0" destOrd="0" presId="urn:microsoft.com/office/officeart/2005/8/layout/radial2"/>
    <dgm:cxn modelId="{A4632239-E08D-4521-BEAC-5A0EAEC9CD7D}" type="presOf" srcId="{247AABF6-D001-466E-BD83-001CDC16346F}" destId="{E74AD8B5-3727-4DCF-B203-8C7DF2162D83}" srcOrd="0" destOrd="0" presId="urn:microsoft.com/office/officeart/2005/8/layout/radial2"/>
    <dgm:cxn modelId="{7AF8563D-3E5F-43E5-8404-8E7020928590}" srcId="{0E9C564E-402A-4878-B88F-7D8BD5185EAE}" destId="{80EEC4D0-F192-47B5-81C8-ED03ECA7441F}" srcOrd="1" destOrd="0" parTransId="{247AABF6-D001-466E-BD83-001CDC16346F}" sibTransId="{3F30565C-0FFA-4CF4-8E95-773E5BD7DFAA}"/>
    <dgm:cxn modelId="{D3DF9241-CB2F-4A4F-8C98-A871FC2808F5}" srcId="{0E9C564E-402A-4878-B88F-7D8BD5185EAE}" destId="{B05C574F-C34F-4D3B-8263-9507D772A467}" srcOrd="2" destOrd="0" parTransId="{2DAA0A51-F9C1-443F-83C5-6E27DB1AF25F}" sibTransId="{DD61000A-855B-4A0F-AD46-8483368FD976}"/>
    <dgm:cxn modelId="{D86DE67E-35AA-4142-A31B-F02944D7526E}" type="presOf" srcId="{ABD8DF31-DE43-4297-9B13-93D5EC0BF25D}" destId="{A3246392-C481-4C98-97CF-8CB1A7EC42F8}" srcOrd="0" destOrd="0" presId="urn:microsoft.com/office/officeart/2005/8/layout/radial2"/>
    <dgm:cxn modelId="{48762A86-4196-450A-8C3D-D3B53ACC5E40}" srcId="{B05C574F-C34F-4D3B-8263-9507D772A467}" destId="{4BC7EA0E-4FC2-4D97-90E9-CCACB6EFCFE5}" srcOrd="0" destOrd="0" parTransId="{F04ED4C0-3601-40E3-8FF3-7474DF503D18}" sibTransId="{C30C84A9-F245-41E0-8B36-344B42B9307C}"/>
    <dgm:cxn modelId="{9B49A88C-618E-44DA-8C08-F59D63CDCF8D}" type="presOf" srcId="{C2C7084E-4678-452C-918E-F1552E337968}" destId="{7A4185FE-CE8A-4D16-A9D1-F30E66BE1178}" srcOrd="0" destOrd="0" presId="urn:microsoft.com/office/officeart/2005/8/layout/radial2"/>
    <dgm:cxn modelId="{EE82EA9E-BEA5-4902-89A7-D3A5F8534E3C}" type="presOf" srcId="{80EEC4D0-F192-47B5-81C8-ED03ECA7441F}" destId="{98D853B4-7164-4986-BC20-487F345B7208}" srcOrd="0" destOrd="0" presId="urn:microsoft.com/office/officeart/2005/8/layout/radial2"/>
    <dgm:cxn modelId="{EDCB00A4-9A87-41A6-96DB-1B2E1D091B8C}" srcId="{0E9C564E-402A-4878-B88F-7D8BD5185EAE}" destId="{16A34C31-C180-4F8C-B9DF-C945A6D80B21}" srcOrd="0" destOrd="0" parTransId="{C2C7084E-4678-452C-918E-F1552E337968}" sibTransId="{49438533-729D-4583-B168-D03558F771EC}"/>
    <dgm:cxn modelId="{641FD8B8-EC4B-4F8B-864D-B8FD3AA5CC93}" type="presOf" srcId="{16A34C31-C180-4F8C-B9DF-C945A6D80B21}" destId="{CF28E3E6-B178-475C-A52C-3749D66DFD0C}" srcOrd="0" destOrd="0" presId="urn:microsoft.com/office/officeart/2005/8/layout/radial2"/>
    <dgm:cxn modelId="{9300F1C8-A4B7-44D3-BC17-ECCF0B82AA7D}" srcId="{6DB8173E-1BFF-4265-9035-1031C48E1932}" destId="{1D75A5F5-462E-4910-8FEF-6321D8FE142B}" srcOrd="0" destOrd="0" parTransId="{8A0EAAA3-295E-4933-918F-772104E5817F}" sibTransId="{22FCE3C0-C9FB-4B92-8F06-A6ACAA6FAA16}"/>
    <dgm:cxn modelId="{F57B48DC-3CC6-4CA4-B9D2-32D900655618}" type="presOf" srcId="{4BC7EA0E-4FC2-4D97-90E9-CCACB6EFCFE5}" destId="{6BB9E2BE-3CB1-4311-ADA2-7444C9C0923E}" srcOrd="0" destOrd="0" presId="urn:microsoft.com/office/officeart/2005/8/layout/radial2"/>
    <dgm:cxn modelId="{F5049EE4-D5DD-44EA-A760-2D504BF5C5DF}" type="presOf" srcId="{1D75A5F5-462E-4910-8FEF-6321D8FE142B}" destId="{5A02BBCA-215B-43EB-A717-4AFA73FE6DA3}" srcOrd="0" destOrd="0" presId="urn:microsoft.com/office/officeart/2005/8/layout/radial2"/>
    <dgm:cxn modelId="{9D53D5F3-9C73-4438-93FF-EBF4FE610557}" type="presOf" srcId="{2DAA0A51-F9C1-443F-83C5-6E27DB1AF25F}" destId="{59E16615-449B-4BB2-B2C9-4F8598B77794}" srcOrd="0" destOrd="0" presId="urn:microsoft.com/office/officeart/2005/8/layout/radial2"/>
    <dgm:cxn modelId="{3C06E3F7-05B9-43C3-BD48-277C646606FD}" type="presOf" srcId="{0E9C564E-402A-4878-B88F-7D8BD5185EAE}" destId="{72AFA284-DB37-4FFE-8BA6-1A46B55388A5}" srcOrd="0" destOrd="0" presId="urn:microsoft.com/office/officeart/2005/8/layout/radial2"/>
    <dgm:cxn modelId="{988D340C-7B22-48D3-B76A-47E77733A598}" type="presParOf" srcId="{72AFA284-DB37-4FFE-8BA6-1A46B55388A5}" destId="{5CD790AD-2CFF-4A15-85D9-087E935271A0}" srcOrd="0" destOrd="0" presId="urn:microsoft.com/office/officeart/2005/8/layout/radial2"/>
    <dgm:cxn modelId="{BFEEA0F7-B44A-43AB-86C8-DFEFB3763C8F}" type="presParOf" srcId="{5CD790AD-2CFF-4A15-85D9-087E935271A0}" destId="{8FB47E3A-D32B-4299-9707-BABC82FF2714}" srcOrd="0" destOrd="0" presId="urn:microsoft.com/office/officeart/2005/8/layout/radial2"/>
    <dgm:cxn modelId="{5C7F991A-2BB4-4FE9-9521-440D35188B05}" type="presParOf" srcId="{8FB47E3A-D32B-4299-9707-BABC82FF2714}" destId="{05577EE3-3CBA-497F-8276-FD98EAE554AF}" srcOrd="0" destOrd="0" presId="urn:microsoft.com/office/officeart/2005/8/layout/radial2"/>
    <dgm:cxn modelId="{24F07A04-7703-4918-8AC9-AF148AAD2EC2}" type="presParOf" srcId="{8FB47E3A-D32B-4299-9707-BABC82FF2714}" destId="{97190DD2-E763-47EB-B7A7-1895354FF304}" srcOrd="1" destOrd="0" presId="urn:microsoft.com/office/officeart/2005/8/layout/radial2"/>
    <dgm:cxn modelId="{D9506241-3A05-4227-ABA7-249A1F16EFF3}" type="presParOf" srcId="{5CD790AD-2CFF-4A15-85D9-087E935271A0}" destId="{7A4185FE-CE8A-4D16-A9D1-F30E66BE1178}" srcOrd="1" destOrd="0" presId="urn:microsoft.com/office/officeart/2005/8/layout/radial2"/>
    <dgm:cxn modelId="{7671B90F-E9E7-47D8-95FC-44C4AB1828FF}" type="presParOf" srcId="{5CD790AD-2CFF-4A15-85D9-087E935271A0}" destId="{51E126AD-94ED-4DBC-B544-5291702E1DCE}" srcOrd="2" destOrd="0" presId="urn:microsoft.com/office/officeart/2005/8/layout/radial2"/>
    <dgm:cxn modelId="{469BF79E-C0BF-4EC7-BA2A-2535CF58F4E7}" type="presParOf" srcId="{51E126AD-94ED-4DBC-B544-5291702E1DCE}" destId="{CF28E3E6-B178-475C-A52C-3749D66DFD0C}" srcOrd="0" destOrd="0" presId="urn:microsoft.com/office/officeart/2005/8/layout/radial2"/>
    <dgm:cxn modelId="{D1483167-B422-49E7-81BE-A2A1A6439080}" type="presParOf" srcId="{51E126AD-94ED-4DBC-B544-5291702E1DCE}" destId="{71882FF8-FD1B-412E-AADA-A1E8DA563F07}" srcOrd="1" destOrd="0" presId="urn:microsoft.com/office/officeart/2005/8/layout/radial2"/>
    <dgm:cxn modelId="{D2DE2D5C-0B36-453C-BD50-6BE18994DB71}" type="presParOf" srcId="{5CD790AD-2CFF-4A15-85D9-087E935271A0}" destId="{E74AD8B5-3727-4DCF-B203-8C7DF2162D83}" srcOrd="3" destOrd="0" presId="urn:microsoft.com/office/officeart/2005/8/layout/radial2"/>
    <dgm:cxn modelId="{FB76AA30-4444-4AE3-AD1C-3FC8B825D9CA}" type="presParOf" srcId="{5CD790AD-2CFF-4A15-85D9-087E935271A0}" destId="{8B12E0E3-7DAE-4E95-A380-4FFD6E60DDD0}" srcOrd="4" destOrd="0" presId="urn:microsoft.com/office/officeart/2005/8/layout/radial2"/>
    <dgm:cxn modelId="{1E880ED6-E170-40CD-A93F-7EC09D6063C1}" type="presParOf" srcId="{8B12E0E3-7DAE-4E95-A380-4FFD6E60DDD0}" destId="{98D853B4-7164-4986-BC20-487F345B7208}" srcOrd="0" destOrd="0" presId="urn:microsoft.com/office/officeart/2005/8/layout/radial2"/>
    <dgm:cxn modelId="{5A8525EC-0549-4F44-A497-5BFB689727A0}" type="presParOf" srcId="{8B12E0E3-7DAE-4E95-A380-4FFD6E60DDD0}" destId="{A3246392-C481-4C98-97CF-8CB1A7EC42F8}" srcOrd="1" destOrd="0" presId="urn:microsoft.com/office/officeart/2005/8/layout/radial2"/>
    <dgm:cxn modelId="{A135765A-C2FC-47B0-851F-66AC5FBD8C6F}" type="presParOf" srcId="{5CD790AD-2CFF-4A15-85D9-087E935271A0}" destId="{59E16615-449B-4BB2-B2C9-4F8598B77794}" srcOrd="5" destOrd="0" presId="urn:microsoft.com/office/officeart/2005/8/layout/radial2"/>
    <dgm:cxn modelId="{2F0429E3-FB32-424B-82A7-9D774DD07170}" type="presParOf" srcId="{5CD790AD-2CFF-4A15-85D9-087E935271A0}" destId="{219322D2-8991-423C-A32D-D0FF4BE69EA3}" srcOrd="6" destOrd="0" presId="urn:microsoft.com/office/officeart/2005/8/layout/radial2"/>
    <dgm:cxn modelId="{38750342-DF99-4C0E-8B36-ACD0A41799A6}" type="presParOf" srcId="{219322D2-8991-423C-A32D-D0FF4BE69EA3}" destId="{41228010-92B1-4283-81D5-C52FD69C3E6D}" srcOrd="0" destOrd="0" presId="urn:microsoft.com/office/officeart/2005/8/layout/radial2"/>
    <dgm:cxn modelId="{8C9206EB-92E2-4445-A153-EE19A61342AD}" type="presParOf" srcId="{219322D2-8991-423C-A32D-D0FF4BE69EA3}" destId="{6BB9E2BE-3CB1-4311-ADA2-7444C9C0923E}" srcOrd="1" destOrd="0" presId="urn:microsoft.com/office/officeart/2005/8/layout/radial2"/>
    <dgm:cxn modelId="{EFF08391-1F2A-41D9-888A-CEB6B29C96EF}" type="presParOf" srcId="{5CD790AD-2CFF-4A15-85D9-087E935271A0}" destId="{0CEB0DFB-0CAC-4689-AA6F-849018FA42D0}" srcOrd="7" destOrd="0" presId="urn:microsoft.com/office/officeart/2005/8/layout/radial2"/>
    <dgm:cxn modelId="{0B694F4A-0506-4E0B-B712-A216C8760BEE}" type="presParOf" srcId="{5CD790AD-2CFF-4A15-85D9-087E935271A0}" destId="{0348AE64-C281-46F4-A805-35A2207D9185}" srcOrd="8" destOrd="0" presId="urn:microsoft.com/office/officeart/2005/8/layout/radial2"/>
    <dgm:cxn modelId="{DF4FEED0-A054-40A6-A89F-04DBC968D84A}" type="presParOf" srcId="{0348AE64-C281-46F4-A805-35A2207D9185}" destId="{4888F529-F3F6-41DD-9E89-A42983D15336}" srcOrd="0" destOrd="0" presId="urn:microsoft.com/office/officeart/2005/8/layout/radial2"/>
    <dgm:cxn modelId="{9A3F60EA-7300-42A1-88D6-D3A17FEAE39B}" type="presParOf" srcId="{0348AE64-C281-46F4-A805-35A2207D9185}" destId="{5A02BBCA-215B-43EB-A717-4AFA73FE6DA3}" srcOrd="1" destOrd="0" presId="urn:microsoft.com/office/officeart/2005/8/layout/radial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9C564E-402A-4878-B88F-7D8BD5185EAE}"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16A34C31-C180-4F8C-B9DF-C945A6D80B21}">
      <dgm:prSet phldrT="[Text]" phldr="0"/>
      <dgm:spPr/>
      <dgm:t>
        <a:bodyPr/>
        <a:lstStyle/>
        <a:p>
          <a:r>
            <a:rPr lang="en-US" dirty="0"/>
            <a:t>Standards of Quality</a:t>
          </a:r>
        </a:p>
      </dgm:t>
    </dgm:pt>
    <dgm:pt modelId="{C2C7084E-4678-452C-918E-F1552E337968}" type="parTrans" cxnId="{EDCB00A4-9A87-41A6-96DB-1B2E1D091B8C}">
      <dgm:prSet/>
      <dgm:spPr/>
      <dgm:t>
        <a:bodyPr/>
        <a:lstStyle/>
        <a:p>
          <a:endParaRPr lang="en-US"/>
        </a:p>
      </dgm:t>
    </dgm:pt>
    <dgm:pt modelId="{49438533-729D-4583-B168-D03558F771EC}" type="sibTrans" cxnId="{EDCB00A4-9A87-41A6-96DB-1B2E1D091B8C}">
      <dgm:prSet/>
      <dgm:spPr/>
      <dgm:t>
        <a:bodyPr/>
        <a:lstStyle/>
        <a:p>
          <a:endParaRPr lang="en-US"/>
        </a:p>
      </dgm:t>
    </dgm:pt>
    <dgm:pt modelId="{80EEC4D0-F192-47B5-81C8-ED03ECA7441F}">
      <dgm:prSet phldrT="[Text]" phldr="0"/>
      <dgm:spPr/>
      <dgm:t>
        <a:bodyPr/>
        <a:lstStyle/>
        <a:p>
          <a:pPr rtl="0"/>
          <a:r>
            <a:rPr lang="en-US" dirty="0">
              <a:latin typeface="Arial"/>
            </a:rPr>
            <a:t>Accreditation (State Accountability)</a:t>
          </a:r>
        </a:p>
        <a:p>
          <a:r>
            <a:rPr lang="en-US" dirty="0">
              <a:latin typeface="Arial"/>
            </a:rPr>
            <a:t>Includes both compliance and measures of student outcomes</a:t>
          </a:r>
          <a:endParaRPr lang="en-US" dirty="0"/>
        </a:p>
      </dgm:t>
    </dgm:pt>
    <dgm:pt modelId="{247AABF6-D001-466E-BD83-001CDC16346F}" type="parTrans" cxnId="{7AF8563D-3E5F-43E5-8404-8E7020928590}">
      <dgm:prSet/>
      <dgm:spPr/>
      <dgm:t>
        <a:bodyPr/>
        <a:lstStyle/>
        <a:p>
          <a:endParaRPr lang="en-US"/>
        </a:p>
      </dgm:t>
    </dgm:pt>
    <dgm:pt modelId="{3F30565C-0FFA-4CF4-8E95-773E5BD7DFAA}" type="sibTrans" cxnId="{7AF8563D-3E5F-43E5-8404-8E7020928590}">
      <dgm:prSet/>
      <dgm:spPr/>
      <dgm:t>
        <a:bodyPr/>
        <a:lstStyle/>
        <a:p>
          <a:endParaRPr lang="en-US"/>
        </a:p>
      </dgm:t>
    </dgm:pt>
    <dgm:pt modelId="{B05C574F-C34F-4D3B-8263-9507D772A467}">
      <dgm:prSet phldrT="[Text]" phldr="0"/>
      <dgm:spPr/>
      <dgm:t>
        <a:bodyPr/>
        <a:lstStyle/>
        <a:p>
          <a:pPr rtl="0"/>
          <a:r>
            <a:rPr lang="en-US" dirty="0">
              <a:latin typeface="Arial"/>
            </a:rPr>
            <a:t>ESSA (Federal Accountability )</a:t>
          </a:r>
        </a:p>
        <a:p>
          <a:r>
            <a:rPr lang="en-US" dirty="0">
              <a:latin typeface="Arial"/>
            </a:rPr>
            <a:t>Includes measures of student outcomes that differ from accreditation</a:t>
          </a:r>
          <a:endParaRPr lang="en-US" dirty="0"/>
        </a:p>
      </dgm:t>
    </dgm:pt>
    <dgm:pt modelId="{2DAA0A51-F9C1-443F-83C5-6E27DB1AF25F}" type="parTrans" cxnId="{D3DF9241-CB2F-4A4F-8C98-A871FC2808F5}">
      <dgm:prSet/>
      <dgm:spPr/>
      <dgm:t>
        <a:bodyPr/>
        <a:lstStyle/>
        <a:p>
          <a:endParaRPr lang="en-US"/>
        </a:p>
      </dgm:t>
    </dgm:pt>
    <dgm:pt modelId="{DD61000A-855B-4A0F-AD46-8483368FD976}" type="sibTrans" cxnId="{D3DF9241-CB2F-4A4F-8C98-A871FC2808F5}">
      <dgm:prSet/>
      <dgm:spPr/>
      <dgm:t>
        <a:bodyPr/>
        <a:lstStyle/>
        <a:p>
          <a:endParaRPr lang="en-US"/>
        </a:p>
      </dgm:t>
    </dgm:pt>
    <dgm:pt modelId="{6DB8173E-1BFF-4265-9035-1031C48E1932}">
      <dgm:prSet phldrT="[Text]" phldr="0"/>
      <dgm:spPr/>
      <dgm:t>
        <a:bodyPr/>
        <a:lstStyle/>
        <a:p>
          <a:pPr rtl="0"/>
          <a:r>
            <a:rPr lang="en-US" dirty="0">
              <a:latin typeface="Arial"/>
            </a:rPr>
            <a:t>School Quality Profile</a:t>
          </a:r>
          <a:endParaRPr lang="en-US" dirty="0"/>
        </a:p>
      </dgm:t>
    </dgm:pt>
    <dgm:pt modelId="{0503359A-800B-4F1F-9156-235DACA80C89}" type="parTrans" cxnId="{36B3EA1A-7B94-48EA-AFCB-0086B9368618}">
      <dgm:prSet/>
      <dgm:spPr/>
      <dgm:t>
        <a:bodyPr/>
        <a:lstStyle/>
        <a:p>
          <a:endParaRPr lang="en-US"/>
        </a:p>
      </dgm:t>
    </dgm:pt>
    <dgm:pt modelId="{631AC8AB-1190-4F96-8B83-4C4BBB2C546D}" type="sibTrans" cxnId="{36B3EA1A-7B94-48EA-AFCB-0086B9368618}">
      <dgm:prSet/>
      <dgm:spPr/>
      <dgm:t>
        <a:bodyPr/>
        <a:lstStyle/>
        <a:p>
          <a:endParaRPr lang="en-US"/>
        </a:p>
      </dgm:t>
    </dgm:pt>
    <dgm:pt modelId="{72AFA284-DB37-4FFE-8BA6-1A46B55388A5}" type="pres">
      <dgm:prSet presAssocID="{0E9C564E-402A-4878-B88F-7D8BD5185EAE}" presName="composite" presStyleCnt="0">
        <dgm:presLayoutVars>
          <dgm:chMax val="5"/>
          <dgm:dir/>
          <dgm:animLvl val="ctr"/>
          <dgm:resizeHandles val="exact"/>
        </dgm:presLayoutVars>
      </dgm:prSet>
      <dgm:spPr/>
    </dgm:pt>
    <dgm:pt modelId="{5CD790AD-2CFF-4A15-85D9-087E935271A0}" type="pres">
      <dgm:prSet presAssocID="{0E9C564E-402A-4878-B88F-7D8BD5185EAE}" presName="cycle" presStyleCnt="0"/>
      <dgm:spPr/>
    </dgm:pt>
    <dgm:pt modelId="{8FB47E3A-D32B-4299-9707-BABC82FF2714}" type="pres">
      <dgm:prSet presAssocID="{0E9C564E-402A-4878-B88F-7D8BD5185EAE}" presName="centerShape" presStyleCnt="0"/>
      <dgm:spPr/>
    </dgm:pt>
    <dgm:pt modelId="{05577EE3-3CBA-497F-8276-FD98EAE554AF}" type="pres">
      <dgm:prSet presAssocID="{0E9C564E-402A-4878-B88F-7D8BD5185EAE}" presName="connSite" presStyleLbl="node1" presStyleIdx="0" presStyleCnt="5"/>
      <dgm:spPr/>
    </dgm:pt>
    <dgm:pt modelId="{97190DD2-E763-47EB-B7A7-1895354FF304}" type="pres">
      <dgm:prSet presAssocID="{0E9C564E-402A-4878-B88F-7D8BD5185EAE}" presName="visible" presStyleLbl="node1" presStyleIdx="0" presStyleCnt="5" custLinFactNeighborX="-9710" custLinFactNeighborY="8327"/>
      <dgm:spPr/>
    </dgm:pt>
    <dgm:pt modelId="{7A4185FE-CE8A-4D16-A9D1-F30E66BE1178}" type="pres">
      <dgm:prSet presAssocID="{C2C7084E-4678-452C-918E-F1552E337968}" presName="Name25" presStyleLbl="parChTrans1D1" presStyleIdx="0" presStyleCnt="4"/>
      <dgm:spPr/>
    </dgm:pt>
    <dgm:pt modelId="{51E126AD-94ED-4DBC-B544-5291702E1DCE}" type="pres">
      <dgm:prSet presAssocID="{16A34C31-C180-4F8C-B9DF-C945A6D80B21}" presName="node" presStyleCnt="0"/>
      <dgm:spPr/>
    </dgm:pt>
    <dgm:pt modelId="{CF28E3E6-B178-475C-A52C-3749D66DFD0C}" type="pres">
      <dgm:prSet presAssocID="{16A34C31-C180-4F8C-B9DF-C945A6D80B21}" presName="parentNode" presStyleLbl="node1" presStyleIdx="1" presStyleCnt="5">
        <dgm:presLayoutVars>
          <dgm:chMax val="1"/>
          <dgm:bulletEnabled val="1"/>
        </dgm:presLayoutVars>
      </dgm:prSet>
      <dgm:spPr/>
    </dgm:pt>
    <dgm:pt modelId="{71882FF8-FD1B-412E-AADA-A1E8DA563F07}" type="pres">
      <dgm:prSet presAssocID="{16A34C31-C180-4F8C-B9DF-C945A6D80B21}" presName="childNode" presStyleLbl="revTx" presStyleIdx="0" presStyleCnt="0">
        <dgm:presLayoutVars>
          <dgm:bulletEnabled val="1"/>
        </dgm:presLayoutVars>
      </dgm:prSet>
      <dgm:spPr/>
    </dgm:pt>
    <dgm:pt modelId="{E74AD8B5-3727-4DCF-B203-8C7DF2162D83}" type="pres">
      <dgm:prSet presAssocID="{247AABF6-D001-466E-BD83-001CDC16346F}" presName="Name25" presStyleLbl="parChTrans1D1" presStyleIdx="1" presStyleCnt="4"/>
      <dgm:spPr/>
    </dgm:pt>
    <dgm:pt modelId="{8B12E0E3-7DAE-4E95-A380-4FFD6E60DDD0}" type="pres">
      <dgm:prSet presAssocID="{80EEC4D0-F192-47B5-81C8-ED03ECA7441F}" presName="node" presStyleCnt="0"/>
      <dgm:spPr/>
    </dgm:pt>
    <dgm:pt modelId="{98D853B4-7164-4986-BC20-487F345B7208}" type="pres">
      <dgm:prSet presAssocID="{80EEC4D0-F192-47B5-81C8-ED03ECA7441F}" presName="parentNode" presStyleLbl="node1" presStyleIdx="2" presStyleCnt="5">
        <dgm:presLayoutVars>
          <dgm:chMax val="1"/>
          <dgm:bulletEnabled val="1"/>
        </dgm:presLayoutVars>
      </dgm:prSet>
      <dgm:spPr/>
    </dgm:pt>
    <dgm:pt modelId="{A3246392-C481-4C98-97CF-8CB1A7EC42F8}" type="pres">
      <dgm:prSet presAssocID="{80EEC4D0-F192-47B5-81C8-ED03ECA7441F}" presName="childNode" presStyleLbl="revTx" presStyleIdx="0" presStyleCnt="0">
        <dgm:presLayoutVars>
          <dgm:bulletEnabled val="1"/>
        </dgm:presLayoutVars>
      </dgm:prSet>
      <dgm:spPr/>
    </dgm:pt>
    <dgm:pt modelId="{59E16615-449B-4BB2-B2C9-4F8598B77794}" type="pres">
      <dgm:prSet presAssocID="{2DAA0A51-F9C1-443F-83C5-6E27DB1AF25F}" presName="Name25" presStyleLbl="parChTrans1D1" presStyleIdx="2" presStyleCnt="4"/>
      <dgm:spPr/>
    </dgm:pt>
    <dgm:pt modelId="{219322D2-8991-423C-A32D-D0FF4BE69EA3}" type="pres">
      <dgm:prSet presAssocID="{B05C574F-C34F-4D3B-8263-9507D772A467}" presName="node" presStyleCnt="0"/>
      <dgm:spPr/>
    </dgm:pt>
    <dgm:pt modelId="{41228010-92B1-4283-81D5-C52FD69C3E6D}" type="pres">
      <dgm:prSet presAssocID="{B05C574F-C34F-4D3B-8263-9507D772A467}" presName="parentNode" presStyleLbl="node1" presStyleIdx="3" presStyleCnt="5">
        <dgm:presLayoutVars>
          <dgm:chMax val="1"/>
          <dgm:bulletEnabled val="1"/>
        </dgm:presLayoutVars>
      </dgm:prSet>
      <dgm:spPr/>
    </dgm:pt>
    <dgm:pt modelId="{6BB9E2BE-3CB1-4311-ADA2-7444C9C0923E}" type="pres">
      <dgm:prSet presAssocID="{B05C574F-C34F-4D3B-8263-9507D772A467}" presName="childNode" presStyleLbl="revTx" presStyleIdx="0" presStyleCnt="0">
        <dgm:presLayoutVars>
          <dgm:bulletEnabled val="1"/>
        </dgm:presLayoutVars>
      </dgm:prSet>
      <dgm:spPr/>
    </dgm:pt>
    <dgm:pt modelId="{0CEB0DFB-0CAC-4689-AA6F-849018FA42D0}" type="pres">
      <dgm:prSet presAssocID="{0503359A-800B-4F1F-9156-235DACA80C89}" presName="Name25" presStyleLbl="parChTrans1D1" presStyleIdx="3" presStyleCnt="4"/>
      <dgm:spPr/>
    </dgm:pt>
    <dgm:pt modelId="{0348AE64-C281-46F4-A805-35A2207D9185}" type="pres">
      <dgm:prSet presAssocID="{6DB8173E-1BFF-4265-9035-1031C48E1932}" presName="node" presStyleCnt="0"/>
      <dgm:spPr/>
    </dgm:pt>
    <dgm:pt modelId="{4888F529-F3F6-41DD-9E89-A42983D15336}" type="pres">
      <dgm:prSet presAssocID="{6DB8173E-1BFF-4265-9035-1031C48E1932}" presName="parentNode" presStyleLbl="node1" presStyleIdx="4" presStyleCnt="5">
        <dgm:presLayoutVars>
          <dgm:chMax val="1"/>
          <dgm:bulletEnabled val="1"/>
        </dgm:presLayoutVars>
      </dgm:prSet>
      <dgm:spPr/>
    </dgm:pt>
    <dgm:pt modelId="{5A02BBCA-215B-43EB-A717-4AFA73FE6DA3}" type="pres">
      <dgm:prSet presAssocID="{6DB8173E-1BFF-4265-9035-1031C48E1932}" presName="childNode" presStyleLbl="revTx" presStyleIdx="0" presStyleCnt="0">
        <dgm:presLayoutVars>
          <dgm:bulletEnabled val="1"/>
        </dgm:presLayoutVars>
      </dgm:prSet>
      <dgm:spPr/>
    </dgm:pt>
  </dgm:ptLst>
  <dgm:cxnLst>
    <dgm:cxn modelId="{36B3EA1A-7B94-48EA-AFCB-0086B9368618}" srcId="{0E9C564E-402A-4878-B88F-7D8BD5185EAE}" destId="{6DB8173E-1BFF-4265-9035-1031C48E1932}" srcOrd="3" destOrd="0" parTransId="{0503359A-800B-4F1F-9156-235DACA80C89}" sibTransId="{631AC8AB-1190-4F96-8B83-4C4BBB2C546D}"/>
    <dgm:cxn modelId="{80F9932B-A792-46C7-9A44-5028C24FD67B}" type="presOf" srcId="{C2C7084E-4678-452C-918E-F1552E337968}" destId="{7A4185FE-CE8A-4D16-A9D1-F30E66BE1178}" srcOrd="0" destOrd="0" presId="urn:microsoft.com/office/officeart/2005/8/layout/radial2"/>
    <dgm:cxn modelId="{C4E97436-08C2-4DD8-B759-9A5AC831C225}" type="presOf" srcId="{0503359A-800B-4F1F-9156-235DACA80C89}" destId="{0CEB0DFB-0CAC-4689-AA6F-849018FA42D0}" srcOrd="0" destOrd="0" presId="urn:microsoft.com/office/officeart/2005/8/layout/radial2"/>
    <dgm:cxn modelId="{7AF8563D-3E5F-43E5-8404-8E7020928590}" srcId="{0E9C564E-402A-4878-B88F-7D8BD5185EAE}" destId="{80EEC4D0-F192-47B5-81C8-ED03ECA7441F}" srcOrd="1" destOrd="0" parTransId="{247AABF6-D001-466E-BD83-001CDC16346F}" sibTransId="{3F30565C-0FFA-4CF4-8E95-773E5BD7DFAA}"/>
    <dgm:cxn modelId="{D3DF9241-CB2F-4A4F-8C98-A871FC2808F5}" srcId="{0E9C564E-402A-4878-B88F-7D8BD5185EAE}" destId="{B05C574F-C34F-4D3B-8263-9507D772A467}" srcOrd="2" destOrd="0" parTransId="{2DAA0A51-F9C1-443F-83C5-6E27DB1AF25F}" sibTransId="{DD61000A-855B-4A0F-AD46-8483368FD976}"/>
    <dgm:cxn modelId="{F3B91D9D-A60D-4DD7-A64B-3E2D32EF1A9C}" type="presOf" srcId="{80EEC4D0-F192-47B5-81C8-ED03ECA7441F}" destId="{98D853B4-7164-4986-BC20-487F345B7208}" srcOrd="0" destOrd="0" presId="urn:microsoft.com/office/officeart/2005/8/layout/radial2"/>
    <dgm:cxn modelId="{EDCB00A4-9A87-41A6-96DB-1B2E1D091B8C}" srcId="{0E9C564E-402A-4878-B88F-7D8BD5185EAE}" destId="{16A34C31-C180-4F8C-B9DF-C945A6D80B21}" srcOrd="0" destOrd="0" parTransId="{C2C7084E-4678-452C-918E-F1552E337968}" sibTransId="{49438533-729D-4583-B168-D03558F771EC}"/>
    <dgm:cxn modelId="{4AE963B0-2A01-4EAA-8A7B-EC79465A3579}" type="presOf" srcId="{6DB8173E-1BFF-4265-9035-1031C48E1932}" destId="{4888F529-F3F6-41DD-9E89-A42983D15336}" srcOrd="0" destOrd="0" presId="urn:microsoft.com/office/officeart/2005/8/layout/radial2"/>
    <dgm:cxn modelId="{949002DD-CF97-4044-8FDD-79F275EC4D46}" type="presOf" srcId="{247AABF6-D001-466E-BD83-001CDC16346F}" destId="{E74AD8B5-3727-4DCF-B203-8C7DF2162D83}" srcOrd="0" destOrd="0" presId="urn:microsoft.com/office/officeart/2005/8/layout/radial2"/>
    <dgm:cxn modelId="{E13812E3-C9F0-4752-A2BA-2343FA1B7A04}" type="presOf" srcId="{2DAA0A51-F9C1-443F-83C5-6E27DB1AF25F}" destId="{59E16615-449B-4BB2-B2C9-4F8598B77794}" srcOrd="0" destOrd="0" presId="urn:microsoft.com/office/officeart/2005/8/layout/radial2"/>
    <dgm:cxn modelId="{C78D44EE-53EA-47EC-A1AB-BF639C06ED66}" type="presOf" srcId="{B05C574F-C34F-4D3B-8263-9507D772A467}" destId="{41228010-92B1-4283-81D5-C52FD69C3E6D}" srcOrd="0" destOrd="0" presId="urn:microsoft.com/office/officeart/2005/8/layout/radial2"/>
    <dgm:cxn modelId="{3C06E3F7-05B9-43C3-BD48-277C646606FD}" type="presOf" srcId="{0E9C564E-402A-4878-B88F-7D8BD5185EAE}" destId="{72AFA284-DB37-4FFE-8BA6-1A46B55388A5}" srcOrd="0" destOrd="0" presId="urn:microsoft.com/office/officeart/2005/8/layout/radial2"/>
    <dgm:cxn modelId="{8DA05CF8-8239-4ABD-BE4D-58D7D6458D66}" type="presOf" srcId="{16A34C31-C180-4F8C-B9DF-C945A6D80B21}" destId="{CF28E3E6-B178-475C-A52C-3749D66DFD0C}" srcOrd="0" destOrd="0" presId="urn:microsoft.com/office/officeart/2005/8/layout/radial2"/>
    <dgm:cxn modelId="{940C0858-F964-4F7F-A746-DF44D5DD3C4D}" type="presParOf" srcId="{72AFA284-DB37-4FFE-8BA6-1A46B55388A5}" destId="{5CD790AD-2CFF-4A15-85D9-087E935271A0}" srcOrd="0" destOrd="0" presId="urn:microsoft.com/office/officeart/2005/8/layout/radial2"/>
    <dgm:cxn modelId="{35A6A5B2-C926-4A21-B974-31F03C264E9F}" type="presParOf" srcId="{5CD790AD-2CFF-4A15-85D9-087E935271A0}" destId="{8FB47E3A-D32B-4299-9707-BABC82FF2714}" srcOrd="0" destOrd="0" presId="urn:microsoft.com/office/officeart/2005/8/layout/radial2"/>
    <dgm:cxn modelId="{DE1AA5D9-5671-4E9C-BD16-E48FAB7B27FB}" type="presParOf" srcId="{8FB47E3A-D32B-4299-9707-BABC82FF2714}" destId="{05577EE3-3CBA-497F-8276-FD98EAE554AF}" srcOrd="0" destOrd="0" presId="urn:microsoft.com/office/officeart/2005/8/layout/radial2"/>
    <dgm:cxn modelId="{F6F8FDBB-8229-4C49-B40A-87680A86CAF7}" type="presParOf" srcId="{8FB47E3A-D32B-4299-9707-BABC82FF2714}" destId="{97190DD2-E763-47EB-B7A7-1895354FF304}" srcOrd="1" destOrd="0" presId="urn:microsoft.com/office/officeart/2005/8/layout/radial2"/>
    <dgm:cxn modelId="{625E6E64-68D5-4642-806F-F637A031F69D}" type="presParOf" srcId="{5CD790AD-2CFF-4A15-85D9-087E935271A0}" destId="{7A4185FE-CE8A-4D16-A9D1-F30E66BE1178}" srcOrd="1" destOrd="0" presId="urn:microsoft.com/office/officeart/2005/8/layout/radial2"/>
    <dgm:cxn modelId="{EA98EEC7-973D-4935-9204-02CDC787DF5B}" type="presParOf" srcId="{5CD790AD-2CFF-4A15-85D9-087E935271A0}" destId="{51E126AD-94ED-4DBC-B544-5291702E1DCE}" srcOrd="2" destOrd="0" presId="urn:microsoft.com/office/officeart/2005/8/layout/radial2"/>
    <dgm:cxn modelId="{C31F34DC-AC9A-45D2-874C-25041BC40231}" type="presParOf" srcId="{51E126AD-94ED-4DBC-B544-5291702E1DCE}" destId="{CF28E3E6-B178-475C-A52C-3749D66DFD0C}" srcOrd="0" destOrd="0" presId="urn:microsoft.com/office/officeart/2005/8/layout/radial2"/>
    <dgm:cxn modelId="{C8DACFEE-3FE1-4A7A-B7E2-77E9CF92CF24}" type="presParOf" srcId="{51E126AD-94ED-4DBC-B544-5291702E1DCE}" destId="{71882FF8-FD1B-412E-AADA-A1E8DA563F07}" srcOrd="1" destOrd="0" presId="urn:microsoft.com/office/officeart/2005/8/layout/radial2"/>
    <dgm:cxn modelId="{32A23827-07EE-40BF-9A61-DB19DD1D6464}" type="presParOf" srcId="{5CD790AD-2CFF-4A15-85D9-087E935271A0}" destId="{E74AD8B5-3727-4DCF-B203-8C7DF2162D83}" srcOrd="3" destOrd="0" presId="urn:microsoft.com/office/officeart/2005/8/layout/radial2"/>
    <dgm:cxn modelId="{552B5142-7D08-4982-9073-AFBBACD08DA5}" type="presParOf" srcId="{5CD790AD-2CFF-4A15-85D9-087E935271A0}" destId="{8B12E0E3-7DAE-4E95-A380-4FFD6E60DDD0}" srcOrd="4" destOrd="0" presId="urn:microsoft.com/office/officeart/2005/8/layout/radial2"/>
    <dgm:cxn modelId="{9CD76B9C-0E50-4F1A-B922-0CCFD41535BF}" type="presParOf" srcId="{8B12E0E3-7DAE-4E95-A380-4FFD6E60DDD0}" destId="{98D853B4-7164-4986-BC20-487F345B7208}" srcOrd="0" destOrd="0" presId="urn:microsoft.com/office/officeart/2005/8/layout/radial2"/>
    <dgm:cxn modelId="{71969949-BC53-4F92-BC28-053D1D0BCBB6}" type="presParOf" srcId="{8B12E0E3-7DAE-4E95-A380-4FFD6E60DDD0}" destId="{A3246392-C481-4C98-97CF-8CB1A7EC42F8}" srcOrd="1" destOrd="0" presId="urn:microsoft.com/office/officeart/2005/8/layout/radial2"/>
    <dgm:cxn modelId="{9892936B-5F47-465D-B64A-7D7FC931B151}" type="presParOf" srcId="{5CD790AD-2CFF-4A15-85D9-087E935271A0}" destId="{59E16615-449B-4BB2-B2C9-4F8598B77794}" srcOrd="5" destOrd="0" presId="urn:microsoft.com/office/officeart/2005/8/layout/radial2"/>
    <dgm:cxn modelId="{4CE8E65D-A02F-456B-8D5C-BCEF2962810C}" type="presParOf" srcId="{5CD790AD-2CFF-4A15-85D9-087E935271A0}" destId="{219322D2-8991-423C-A32D-D0FF4BE69EA3}" srcOrd="6" destOrd="0" presId="urn:microsoft.com/office/officeart/2005/8/layout/radial2"/>
    <dgm:cxn modelId="{5FB8EDA5-65D2-496E-A038-ADF1BEDF662A}" type="presParOf" srcId="{219322D2-8991-423C-A32D-D0FF4BE69EA3}" destId="{41228010-92B1-4283-81D5-C52FD69C3E6D}" srcOrd="0" destOrd="0" presId="urn:microsoft.com/office/officeart/2005/8/layout/radial2"/>
    <dgm:cxn modelId="{B7B2BB21-FC8F-4D95-833B-6589A3E6D98F}" type="presParOf" srcId="{219322D2-8991-423C-A32D-D0FF4BE69EA3}" destId="{6BB9E2BE-3CB1-4311-ADA2-7444C9C0923E}" srcOrd="1" destOrd="0" presId="urn:microsoft.com/office/officeart/2005/8/layout/radial2"/>
    <dgm:cxn modelId="{5B519479-783C-4296-9A2A-5D0B8ED64F47}" type="presParOf" srcId="{5CD790AD-2CFF-4A15-85D9-087E935271A0}" destId="{0CEB0DFB-0CAC-4689-AA6F-849018FA42D0}" srcOrd="7" destOrd="0" presId="urn:microsoft.com/office/officeart/2005/8/layout/radial2"/>
    <dgm:cxn modelId="{762EFDCB-6B70-41FB-8297-DE004663ADA8}" type="presParOf" srcId="{5CD790AD-2CFF-4A15-85D9-087E935271A0}" destId="{0348AE64-C281-46F4-A805-35A2207D9185}" srcOrd="8" destOrd="0" presId="urn:microsoft.com/office/officeart/2005/8/layout/radial2"/>
    <dgm:cxn modelId="{CEB07AC0-82B2-433E-B74E-40C0CB43BD21}" type="presParOf" srcId="{0348AE64-C281-46F4-A805-35A2207D9185}" destId="{4888F529-F3F6-41DD-9E89-A42983D15336}" srcOrd="0" destOrd="0" presId="urn:microsoft.com/office/officeart/2005/8/layout/radial2"/>
    <dgm:cxn modelId="{AEDA8954-FB57-4D5D-9F44-7E1B138D34C1}" type="presParOf" srcId="{0348AE64-C281-46F4-A805-35A2207D9185}" destId="{5A02BBCA-215B-43EB-A717-4AFA73FE6DA3}" srcOrd="1" destOrd="0" presId="urn:microsoft.com/office/officeart/2005/8/layout/radial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EB0DFB-0CAC-4689-AA6F-849018FA42D0}">
      <dsp:nvSpPr>
        <dsp:cNvPr id="0" name=""/>
        <dsp:cNvSpPr/>
      </dsp:nvSpPr>
      <dsp:spPr>
        <a:xfrm rot="3682520">
          <a:off x="1916968" y="3645980"/>
          <a:ext cx="970970" cy="50009"/>
        </a:xfrm>
        <a:custGeom>
          <a:avLst/>
          <a:gdLst/>
          <a:ahLst/>
          <a:cxnLst/>
          <a:rect l="0" t="0" r="0" b="0"/>
          <a:pathLst>
            <a:path>
              <a:moveTo>
                <a:pt x="0" y="25004"/>
              </a:moveTo>
              <a:lnTo>
                <a:pt x="970970" y="2500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E16615-449B-4BB2-B2C9-4F8598B77794}">
      <dsp:nvSpPr>
        <dsp:cNvPr id="0" name=""/>
        <dsp:cNvSpPr/>
      </dsp:nvSpPr>
      <dsp:spPr>
        <a:xfrm rot="1312323">
          <a:off x="2450463" y="2946447"/>
          <a:ext cx="694142" cy="50009"/>
        </a:xfrm>
        <a:custGeom>
          <a:avLst/>
          <a:gdLst/>
          <a:ahLst/>
          <a:cxnLst/>
          <a:rect l="0" t="0" r="0" b="0"/>
          <a:pathLst>
            <a:path>
              <a:moveTo>
                <a:pt x="0" y="25004"/>
              </a:moveTo>
              <a:lnTo>
                <a:pt x="694142" y="2500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4AD8B5-3727-4DCF-B203-8C7DF2162D83}">
      <dsp:nvSpPr>
        <dsp:cNvPr id="0" name=""/>
        <dsp:cNvSpPr/>
      </dsp:nvSpPr>
      <dsp:spPr>
        <a:xfrm rot="20326228">
          <a:off x="2448523" y="2142096"/>
          <a:ext cx="793457" cy="50009"/>
        </a:xfrm>
        <a:custGeom>
          <a:avLst/>
          <a:gdLst/>
          <a:ahLst/>
          <a:cxnLst/>
          <a:rect l="0" t="0" r="0" b="0"/>
          <a:pathLst>
            <a:path>
              <a:moveTo>
                <a:pt x="0" y="25004"/>
              </a:moveTo>
              <a:lnTo>
                <a:pt x="793457" y="2500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4185FE-CE8A-4D16-A9D1-F30E66BE1178}">
      <dsp:nvSpPr>
        <dsp:cNvPr id="0" name=""/>
        <dsp:cNvSpPr/>
      </dsp:nvSpPr>
      <dsp:spPr>
        <a:xfrm rot="17997042">
          <a:off x="1932503" y="1428205"/>
          <a:ext cx="1029819" cy="50009"/>
        </a:xfrm>
        <a:custGeom>
          <a:avLst/>
          <a:gdLst/>
          <a:ahLst/>
          <a:cxnLst/>
          <a:rect l="0" t="0" r="0" b="0"/>
          <a:pathLst>
            <a:path>
              <a:moveTo>
                <a:pt x="0" y="25004"/>
              </a:moveTo>
              <a:lnTo>
                <a:pt x="1029819" y="2500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190DD2-E763-47EB-B7A7-1895354FF304}">
      <dsp:nvSpPr>
        <dsp:cNvPr id="0" name=""/>
        <dsp:cNvSpPr/>
      </dsp:nvSpPr>
      <dsp:spPr>
        <a:xfrm>
          <a:off x="655010" y="1771093"/>
          <a:ext cx="1922115" cy="192211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28E3E6-B178-475C-A52C-3749D66DFD0C}">
      <dsp:nvSpPr>
        <dsp:cNvPr id="0" name=""/>
        <dsp:cNvSpPr/>
      </dsp:nvSpPr>
      <dsp:spPr>
        <a:xfrm>
          <a:off x="2435079" y="2897"/>
          <a:ext cx="1076014" cy="10760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rtl="0">
            <a:lnSpc>
              <a:spcPct val="90000"/>
            </a:lnSpc>
            <a:spcBef>
              <a:spcPct val="0"/>
            </a:spcBef>
            <a:spcAft>
              <a:spcPct val="35000"/>
            </a:spcAft>
            <a:buNone/>
          </a:pPr>
          <a:r>
            <a:rPr lang="en-US" sz="700" kern="1200" dirty="0"/>
            <a:t>Standards of Quality</a:t>
          </a:r>
        </a:p>
      </dsp:txBody>
      <dsp:txXfrm>
        <a:off x="2592658" y="160476"/>
        <a:ext cx="760856" cy="760856"/>
      </dsp:txXfrm>
    </dsp:sp>
    <dsp:sp modelId="{98D853B4-7164-4986-BC20-487F345B7208}">
      <dsp:nvSpPr>
        <dsp:cNvPr id="0" name=""/>
        <dsp:cNvSpPr/>
      </dsp:nvSpPr>
      <dsp:spPr>
        <a:xfrm>
          <a:off x="3178547" y="1290621"/>
          <a:ext cx="1076014" cy="10760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rtl="0">
            <a:lnSpc>
              <a:spcPct val="90000"/>
            </a:lnSpc>
            <a:spcBef>
              <a:spcPct val="0"/>
            </a:spcBef>
            <a:spcAft>
              <a:spcPct val="35000"/>
            </a:spcAft>
            <a:buNone/>
          </a:pPr>
          <a:r>
            <a:rPr lang="en-US" sz="700" kern="1200" dirty="0">
              <a:latin typeface="Arial"/>
            </a:rPr>
            <a:t>Accreditation (State Accountability) </a:t>
          </a:r>
        </a:p>
        <a:p>
          <a:pPr marL="0" lvl="0" indent="0" algn="ctr" defTabSz="311150" rtl="0">
            <a:lnSpc>
              <a:spcPct val="90000"/>
            </a:lnSpc>
            <a:spcBef>
              <a:spcPct val="0"/>
            </a:spcBef>
            <a:spcAft>
              <a:spcPct val="35000"/>
            </a:spcAft>
            <a:buNone/>
          </a:pPr>
          <a:r>
            <a:rPr lang="en-US" sz="700" kern="1200" dirty="0">
              <a:latin typeface="Arial"/>
            </a:rPr>
            <a:t>Includes both compliance and measures of student outcomes</a:t>
          </a:r>
          <a:endParaRPr lang="en-US" sz="700" kern="1200" dirty="0"/>
        </a:p>
      </dsp:txBody>
      <dsp:txXfrm>
        <a:off x="3336126" y="1448200"/>
        <a:ext cx="760856" cy="760856"/>
      </dsp:txXfrm>
    </dsp:sp>
    <dsp:sp modelId="{A3246392-C481-4C98-97CF-8CB1A7EC42F8}">
      <dsp:nvSpPr>
        <dsp:cNvPr id="0" name=""/>
        <dsp:cNvSpPr/>
      </dsp:nvSpPr>
      <dsp:spPr>
        <a:xfrm>
          <a:off x="4362163" y="1290621"/>
          <a:ext cx="1614022" cy="10760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57150" lvl="1" indent="-57150" algn="l" defTabSz="488950" rtl="0">
            <a:lnSpc>
              <a:spcPct val="100000"/>
            </a:lnSpc>
            <a:spcBef>
              <a:spcPct val="0"/>
            </a:spcBef>
            <a:spcAft>
              <a:spcPct val="15000"/>
            </a:spcAft>
            <a:buChar char="•"/>
          </a:pPr>
          <a:r>
            <a:rPr lang="en-US" sz="1100" kern="1200" dirty="0">
              <a:latin typeface="Arial"/>
            </a:rPr>
            <a:t>Used to identify schools who need support meeting state benchmarks.</a:t>
          </a:r>
          <a:endParaRPr lang="en-US" sz="1100" kern="1200" dirty="0"/>
        </a:p>
      </dsp:txBody>
      <dsp:txXfrm>
        <a:off x="4362163" y="1290621"/>
        <a:ext cx="1614022" cy="1076014"/>
      </dsp:txXfrm>
    </dsp:sp>
    <dsp:sp modelId="{41228010-92B1-4283-81D5-C52FD69C3E6D}">
      <dsp:nvSpPr>
        <dsp:cNvPr id="0" name=""/>
        <dsp:cNvSpPr/>
      </dsp:nvSpPr>
      <dsp:spPr>
        <a:xfrm>
          <a:off x="3078116" y="2738930"/>
          <a:ext cx="1153269" cy="115326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rtl="0">
            <a:lnSpc>
              <a:spcPct val="90000"/>
            </a:lnSpc>
            <a:spcBef>
              <a:spcPct val="0"/>
            </a:spcBef>
            <a:spcAft>
              <a:spcPct val="35000"/>
            </a:spcAft>
            <a:buNone/>
          </a:pPr>
          <a:r>
            <a:rPr lang="en-US" sz="700" kern="1200" dirty="0">
              <a:latin typeface="Arial"/>
            </a:rPr>
            <a:t>ESSA (Federal Accountability System)</a:t>
          </a:r>
        </a:p>
        <a:p>
          <a:pPr marL="0" lvl="0" indent="0" algn="ctr" defTabSz="311150" rtl="0">
            <a:lnSpc>
              <a:spcPct val="90000"/>
            </a:lnSpc>
            <a:spcBef>
              <a:spcPct val="0"/>
            </a:spcBef>
            <a:spcAft>
              <a:spcPct val="35000"/>
            </a:spcAft>
            <a:buNone/>
          </a:pPr>
          <a:r>
            <a:rPr lang="en-US" sz="700" kern="1200" dirty="0">
              <a:latin typeface="Arial"/>
            </a:rPr>
            <a:t> Includes measures of student outcomes that differ from accreditation</a:t>
          </a:r>
          <a:endParaRPr lang="en-US" sz="700" kern="1200" dirty="0"/>
        </a:p>
      </dsp:txBody>
      <dsp:txXfrm>
        <a:off x="3247008" y="2907822"/>
        <a:ext cx="815485" cy="815485"/>
      </dsp:txXfrm>
    </dsp:sp>
    <dsp:sp modelId="{6BB9E2BE-3CB1-4311-ADA2-7444C9C0923E}">
      <dsp:nvSpPr>
        <dsp:cNvPr id="0" name=""/>
        <dsp:cNvSpPr/>
      </dsp:nvSpPr>
      <dsp:spPr>
        <a:xfrm>
          <a:off x="4346712" y="2738930"/>
          <a:ext cx="1729904" cy="1153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57150" lvl="1" indent="-57150" algn="l" defTabSz="488950" rtl="0">
            <a:lnSpc>
              <a:spcPct val="100000"/>
            </a:lnSpc>
            <a:spcBef>
              <a:spcPct val="0"/>
            </a:spcBef>
            <a:spcAft>
              <a:spcPct val="15000"/>
            </a:spcAft>
            <a:buChar char="•"/>
          </a:pPr>
          <a:r>
            <a:rPr lang="en-US" sz="1100" kern="1200" dirty="0">
              <a:solidFill>
                <a:srgbClr val="003C71"/>
              </a:solidFill>
              <a:latin typeface="Arial"/>
            </a:rPr>
            <a:t>Federal measures used to identify schools that need support based on their federal support designation.</a:t>
          </a:r>
          <a:endParaRPr lang="en-US" sz="1100" kern="1200" dirty="0">
            <a:solidFill>
              <a:srgbClr val="003C71"/>
            </a:solidFill>
          </a:endParaRPr>
        </a:p>
      </dsp:txBody>
      <dsp:txXfrm>
        <a:off x="4346712" y="2738930"/>
        <a:ext cx="1729904" cy="1153269"/>
      </dsp:txXfrm>
    </dsp:sp>
    <dsp:sp modelId="{4888F529-F3F6-41DD-9E89-A42983D15336}">
      <dsp:nvSpPr>
        <dsp:cNvPr id="0" name=""/>
        <dsp:cNvSpPr/>
      </dsp:nvSpPr>
      <dsp:spPr>
        <a:xfrm>
          <a:off x="2334648" y="4026654"/>
          <a:ext cx="1153269" cy="115326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rtl="0">
            <a:lnSpc>
              <a:spcPct val="90000"/>
            </a:lnSpc>
            <a:spcBef>
              <a:spcPct val="0"/>
            </a:spcBef>
            <a:spcAft>
              <a:spcPct val="35000"/>
            </a:spcAft>
            <a:buNone/>
          </a:pPr>
          <a:r>
            <a:rPr lang="en-US" sz="700" kern="1200" dirty="0">
              <a:latin typeface="Arial"/>
            </a:rPr>
            <a:t>School Quality Profiles</a:t>
          </a:r>
          <a:endParaRPr lang="en-US" sz="700" kern="1200" dirty="0"/>
        </a:p>
      </dsp:txBody>
      <dsp:txXfrm>
        <a:off x="2503540" y="4195546"/>
        <a:ext cx="815485" cy="815485"/>
      </dsp:txXfrm>
    </dsp:sp>
    <dsp:sp modelId="{5A02BBCA-215B-43EB-A717-4AFA73FE6DA3}">
      <dsp:nvSpPr>
        <dsp:cNvPr id="0" name=""/>
        <dsp:cNvSpPr/>
      </dsp:nvSpPr>
      <dsp:spPr>
        <a:xfrm>
          <a:off x="3603244" y="4026654"/>
          <a:ext cx="1729904" cy="1153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33400" rtl="0">
            <a:lnSpc>
              <a:spcPct val="100000"/>
            </a:lnSpc>
            <a:spcBef>
              <a:spcPct val="0"/>
            </a:spcBef>
            <a:spcAft>
              <a:spcPct val="15000"/>
            </a:spcAft>
            <a:buChar char="•"/>
          </a:pPr>
          <a:r>
            <a:rPr lang="en-US" sz="1200" kern="1200" dirty="0">
              <a:solidFill>
                <a:schemeClr val="bg2"/>
              </a:solidFill>
            </a:rPr>
            <a:t>Public reporting function for both state accreditation and federal accountability</a:t>
          </a:r>
          <a:endParaRPr lang="en-US" sz="1200" kern="1200" dirty="0">
            <a:solidFill>
              <a:srgbClr val="003C71"/>
            </a:solidFill>
            <a:latin typeface="Arial"/>
          </a:endParaRPr>
        </a:p>
      </dsp:txBody>
      <dsp:txXfrm>
        <a:off x="3603244" y="4026654"/>
        <a:ext cx="1729904" cy="11532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EB0DFB-0CAC-4689-AA6F-849018FA42D0}">
      <dsp:nvSpPr>
        <dsp:cNvPr id="0" name=""/>
        <dsp:cNvSpPr/>
      </dsp:nvSpPr>
      <dsp:spPr>
        <a:xfrm rot="3683623">
          <a:off x="1814288" y="3645354"/>
          <a:ext cx="969604" cy="51591"/>
        </a:xfrm>
        <a:custGeom>
          <a:avLst/>
          <a:gdLst/>
          <a:ahLst/>
          <a:cxnLst/>
          <a:rect l="0" t="0" r="0" b="0"/>
          <a:pathLst>
            <a:path>
              <a:moveTo>
                <a:pt x="0" y="25795"/>
              </a:moveTo>
              <a:lnTo>
                <a:pt x="969604" y="257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E16615-449B-4BB2-B2C9-4F8598B77794}">
      <dsp:nvSpPr>
        <dsp:cNvPr id="0" name=""/>
        <dsp:cNvSpPr/>
      </dsp:nvSpPr>
      <dsp:spPr>
        <a:xfrm rot="1312866">
          <a:off x="2348217" y="2945736"/>
          <a:ext cx="692215" cy="51591"/>
        </a:xfrm>
        <a:custGeom>
          <a:avLst/>
          <a:gdLst/>
          <a:ahLst/>
          <a:cxnLst/>
          <a:rect l="0" t="0" r="0" b="0"/>
          <a:pathLst>
            <a:path>
              <a:moveTo>
                <a:pt x="0" y="25795"/>
              </a:moveTo>
              <a:lnTo>
                <a:pt x="692215" y="257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4AD8B5-3727-4DCF-B203-8C7DF2162D83}">
      <dsp:nvSpPr>
        <dsp:cNvPr id="0" name=""/>
        <dsp:cNvSpPr/>
      </dsp:nvSpPr>
      <dsp:spPr>
        <a:xfrm rot="20287134">
          <a:off x="2348217" y="2146824"/>
          <a:ext cx="692215" cy="51591"/>
        </a:xfrm>
        <a:custGeom>
          <a:avLst/>
          <a:gdLst/>
          <a:ahLst/>
          <a:cxnLst/>
          <a:rect l="0" t="0" r="0" b="0"/>
          <a:pathLst>
            <a:path>
              <a:moveTo>
                <a:pt x="0" y="25795"/>
              </a:moveTo>
              <a:lnTo>
                <a:pt x="692215" y="257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4185FE-CE8A-4D16-A9D1-F30E66BE1178}">
      <dsp:nvSpPr>
        <dsp:cNvPr id="0" name=""/>
        <dsp:cNvSpPr/>
      </dsp:nvSpPr>
      <dsp:spPr>
        <a:xfrm rot="17996039">
          <a:off x="1829846" y="1427181"/>
          <a:ext cx="1028495" cy="51591"/>
        </a:xfrm>
        <a:custGeom>
          <a:avLst/>
          <a:gdLst/>
          <a:ahLst/>
          <a:cxnLst/>
          <a:rect l="0" t="0" r="0" b="0"/>
          <a:pathLst>
            <a:path>
              <a:moveTo>
                <a:pt x="0" y="25795"/>
              </a:moveTo>
              <a:lnTo>
                <a:pt x="1028495" y="257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190DD2-E763-47EB-B7A7-1895354FF304}">
      <dsp:nvSpPr>
        <dsp:cNvPr id="0" name=""/>
        <dsp:cNvSpPr/>
      </dsp:nvSpPr>
      <dsp:spPr>
        <a:xfrm>
          <a:off x="550791" y="1770226"/>
          <a:ext cx="1924147" cy="192414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28E3E6-B178-475C-A52C-3749D66DFD0C}">
      <dsp:nvSpPr>
        <dsp:cNvPr id="0" name=""/>
        <dsp:cNvSpPr/>
      </dsp:nvSpPr>
      <dsp:spPr>
        <a:xfrm>
          <a:off x="2330878" y="2022"/>
          <a:ext cx="1077152" cy="107715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Standards of Quality</a:t>
          </a:r>
        </a:p>
      </dsp:txBody>
      <dsp:txXfrm>
        <a:off x="2488623" y="159767"/>
        <a:ext cx="761662" cy="761662"/>
      </dsp:txXfrm>
    </dsp:sp>
    <dsp:sp modelId="{98D853B4-7164-4986-BC20-487F345B7208}">
      <dsp:nvSpPr>
        <dsp:cNvPr id="0" name=""/>
        <dsp:cNvSpPr/>
      </dsp:nvSpPr>
      <dsp:spPr>
        <a:xfrm>
          <a:off x="2973914" y="1251259"/>
          <a:ext cx="1154488" cy="115448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rtl="0">
            <a:lnSpc>
              <a:spcPct val="90000"/>
            </a:lnSpc>
            <a:spcBef>
              <a:spcPct val="0"/>
            </a:spcBef>
            <a:spcAft>
              <a:spcPct val="35000"/>
            </a:spcAft>
            <a:buNone/>
          </a:pPr>
          <a:r>
            <a:rPr lang="en-US" sz="800" kern="1200" dirty="0">
              <a:latin typeface="Arial"/>
            </a:rPr>
            <a:t>Accreditation (State Accountability)</a:t>
          </a:r>
        </a:p>
        <a:p>
          <a:pPr marL="0" lvl="0" indent="0" algn="ctr" defTabSz="355600">
            <a:lnSpc>
              <a:spcPct val="90000"/>
            </a:lnSpc>
            <a:spcBef>
              <a:spcPct val="0"/>
            </a:spcBef>
            <a:spcAft>
              <a:spcPct val="35000"/>
            </a:spcAft>
            <a:buNone/>
          </a:pPr>
          <a:r>
            <a:rPr lang="en-US" sz="800" kern="1200" dirty="0">
              <a:latin typeface="Arial"/>
            </a:rPr>
            <a:t>Includes both compliance and measures of student outcomes</a:t>
          </a:r>
          <a:endParaRPr lang="en-US" sz="800" kern="1200" dirty="0"/>
        </a:p>
      </dsp:txBody>
      <dsp:txXfrm>
        <a:off x="3142985" y="1420330"/>
        <a:ext cx="816346" cy="816346"/>
      </dsp:txXfrm>
    </dsp:sp>
    <dsp:sp modelId="{41228010-92B1-4283-81D5-C52FD69C3E6D}">
      <dsp:nvSpPr>
        <dsp:cNvPr id="0" name=""/>
        <dsp:cNvSpPr/>
      </dsp:nvSpPr>
      <dsp:spPr>
        <a:xfrm>
          <a:off x="2973914" y="2738404"/>
          <a:ext cx="1154488" cy="115448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rtl="0">
            <a:lnSpc>
              <a:spcPct val="90000"/>
            </a:lnSpc>
            <a:spcBef>
              <a:spcPct val="0"/>
            </a:spcBef>
            <a:spcAft>
              <a:spcPct val="35000"/>
            </a:spcAft>
            <a:buNone/>
          </a:pPr>
          <a:r>
            <a:rPr lang="en-US" sz="800" kern="1200" dirty="0">
              <a:latin typeface="Arial"/>
            </a:rPr>
            <a:t>ESSA (Federal Accountability )</a:t>
          </a:r>
        </a:p>
        <a:p>
          <a:pPr marL="0" lvl="0" indent="0" algn="ctr" defTabSz="355600">
            <a:lnSpc>
              <a:spcPct val="90000"/>
            </a:lnSpc>
            <a:spcBef>
              <a:spcPct val="0"/>
            </a:spcBef>
            <a:spcAft>
              <a:spcPct val="35000"/>
            </a:spcAft>
            <a:buNone/>
          </a:pPr>
          <a:r>
            <a:rPr lang="en-US" sz="800" kern="1200" dirty="0">
              <a:latin typeface="Arial"/>
            </a:rPr>
            <a:t>Includes measures of student outcomes that differ from accreditation</a:t>
          </a:r>
          <a:endParaRPr lang="en-US" sz="800" kern="1200" dirty="0"/>
        </a:p>
      </dsp:txBody>
      <dsp:txXfrm>
        <a:off x="3142985" y="2907475"/>
        <a:ext cx="816346" cy="816346"/>
      </dsp:txXfrm>
    </dsp:sp>
    <dsp:sp modelId="{4888F529-F3F6-41DD-9E89-A42983D15336}">
      <dsp:nvSpPr>
        <dsp:cNvPr id="0" name=""/>
        <dsp:cNvSpPr/>
      </dsp:nvSpPr>
      <dsp:spPr>
        <a:xfrm>
          <a:off x="2230341" y="4026309"/>
          <a:ext cx="1154488" cy="115448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rtl="0">
            <a:lnSpc>
              <a:spcPct val="90000"/>
            </a:lnSpc>
            <a:spcBef>
              <a:spcPct val="0"/>
            </a:spcBef>
            <a:spcAft>
              <a:spcPct val="35000"/>
            </a:spcAft>
            <a:buNone/>
          </a:pPr>
          <a:r>
            <a:rPr lang="en-US" sz="800" kern="1200" dirty="0">
              <a:latin typeface="Arial"/>
            </a:rPr>
            <a:t>School Quality Profile</a:t>
          </a:r>
          <a:endParaRPr lang="en-US" sz="800" kern="1200" dirty="0"/>
        </a:p>
      </dsp:txBody>
      <dsp:txXfrm>
        <a:off x="2399412" y="4195380"/>
        <a:ext cx="816346" cy="816346"/>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08598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83358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19096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45727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150169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8104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4941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73816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12809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849643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817807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3"/>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3"/>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13" descr="VDOE Logo"/>
          <p:cNvSpPr/>
          <p:nvPr/>
        </p:nvSpPr>
        <p:spPr>
          <a:xfrm>
            <a:off x="2020701" y="919537"/>
            <a:ext cx="10893915" cy="5938463"/>
          </a:xfrm>
          <a:prstGeom prst="rect">
            <a:avLst/>
          </a:prstGeom>
          <a:blipFill rotWithShape="1">
            <a:blip r:embed="rId2">
              <a:alphaModFix amt="20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 name="Google Shape;22;p13"/>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dk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Title Slide">
  <p:cSld name="2_Title Slide">
    <p:spTree>
      <p:nvGrpSpPr>
        <p:cNvPr id="1" name="Shape 95"/>
        <p:cNvGrpSpPr/>
        <p:nvPr/>
      </p:nvGrpSpPr>
      <p:grpSpPr>
        <a:xfrm>
          <a:off x="0" y="0"/>
          <a:ext cx="0" cy="0"/>
          <a:chOff x="0" y="0"/>
          <a:chExt cx="0" cy="0"/>
        </a:xfrm>
      </p:grpSpPr>
      <p:sp>
        <p:nvSpPr>
          <p:cNvPr id="96" name="Google Shape;96;p26"/>
          <p:cNvSpPr txBox="1">
            <a:spLocks noGrp="1"/>
          </p:cNvSpPr>
          <p:nvPr>
            <p:ph type="ctrTitle"/>
          </p:nvPr>
        </p:nvSpPr>
        <p:spPr>
          <a:xfrm>
            <a:off x="838201"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7" name="Google Shape;97;p26"/>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98" name="Google Shape;98;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0" name="Google Shape;100;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le Slide">
  <p:cSld name="1_Title Slide">
    <p:bg>
      <p:bgPr>
        <a:gradFill>
          <a:gsLst>
            <a:gs pos="0">
              <a:srgbClr val="3E588E"/>
            </a:gs>
            <a:gs pos="50000">
              <a:srgbClr val="1D417D"/>
            </a:gs>
            <a:gs pos="100000">
              <a:srgbClr val="003064"/>
            </a:gs>
          </a:gsLst>
          <a:lin ang="5400000" scaled="0"/>
        </a:gradFill>
        <a:effectLst/>
      </p:bgPr>
    </p:bg>
    <p:spTree>
      <p:nvGrpSpPr>
        <p:cNvPr id="1" name="Shape 101"/>
        <p:cNvGrpSpPr/>
        <p:nvPr/>
      </p:nvGrpSpPr>
      <p:grpSpPr>
        <a:xfrm>
          <a:off x="0" y="0"/>
          <a:ext cx="0" cy="0"/>
          <a:chOff x="0" y="0"/>
          <a:chExt cx="0" cy="0"/>
        </a:xfrm>
      </p:grpSpPr>
      <p:sp>
        <p:nvSpPr>
          <p:cNvPr id="102" name="Google Shape;102;p15"/>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15"/>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04" name="Google Shape;104;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07" name="Google Shape;107;p15" descr="VDOE Logo"/>
          <p:cNvSpPr/>
          <p:nvPr/>
        </p:nvSpPr>
        <p:spPr>
          <a:xfrm>
            <a:off x="2020701" y="919537"/>
            <a:ext cx="10893915" cy="5938463"/>
          </a:xfrm>
          <a:prstGeom prst="rect">
            <a:avLst/>
          </a:prstGeom>
          <a:blipFill rotWithShape="1">
            <a:blip r:embed="rId2">
              <a:alphaModFix amt="6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8" name="Google Shape;108;p15"/>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lt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3_Title Slide">
  <p:cSld name="3_Title Slide">
    <p:bg>
      <p:bgPr>
        <a:gradFill>
          <a:gsLst>
            <a:gs pos="0">
              <a:srgbClr val="3E5B91"/>
            </a:gs>
            <a:gs pos="50000">
              <a:srgbClr val="1A4480"/>
            </a:gs>
            <a:gs pos="100000">
              <a:srgbClr val="003064"/>
            </a:gs>
          </a:gsLst>
          <a:lin ang="5400000" scaled="0"/>
        </a:gradFill>
        <a:effectLst/>
      </p:bgPr>
    </p:bg>
    <p:spTree>
      <p:nvGrpSpPr>
        <p:cNvPr id="1" name="Shape 109"/>
        <p:cNvGrpSpPr/>
        <p:nvPr/>
      </p:nvGrpSpPr>
      <p:grpSpPr>
        <a:xfrm>
          <a:off x="0" y="0"/>
          <a:ext cx="0" cy="0"/>
          <a:chOff x="0" y="0"/>
          <a:chExt cx="0" cy="0"/>
        </a:xfrm>
      </p:grpSpPr>
      <p:sp>
        <p:nvSpPr>
          <p:cNvPr id="110" name="Google Shape;110;p27"/>
          <p:cNvSpPr txBox="1">
            <a:spLocks noGrp="1"/>
          </p:cNvSpPr>
          <p:nvPr>
            <p:ph type="ctrTitle"/>
          </p:nvPr>
        </p:nvSpPr>
        <p:spPr>
          <a:xfrm>
            <a:off x="838200"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27"/>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12" name="Google Shape;112;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4" name="Google Shape;114;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115"/>
        <p:cNvGrpSpPr/>
        <p:nvPr/>
      </p:nvGrpSpPr>
      <p:grpSpPr>
        <a:xfrm>
          <a:off x="0" y="0"/>
          <a:ext cx="0" cy="0"/>
          <a:chOff x="0" y="0"/>
          <a:chExt cx="0" cy="0"/>
        </a:xfrm>
      </p:grpSpPr>
      <p:sp>
        <p:nvSpPr>
          <p:cNvPr id="116" name="Google Shape;116;p2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8" name="Google Shape;118;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9" name="Google Shape;119;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20" name="Google Shape;120;p28"/>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1" name="Google Shape;121;p28"/>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22"/>
        <p:cNvGrpSpPr/>
        <p:nvPr/>
      </p:nvGrpSpPr>
      <p:grpSpPr>
        <a:xfrm>
          <a:off x="0" y="0"/>
          <a:ext cx="0" cy="0"/>
          <a:chOff x="0" y="0"/>
          <a:chExt cx="0" cy="0"/>
        </a:xfrm>
      </p:grpSpPr>
      <p:sp>
        <p:nvSpPr>
          <p:cNvPr id="123" name="Google Shape;123;p30"/>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6" name="Google Shape;126;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7"/>
        <p:cNvGrpSpPr/>
        <p:nvPr/>
      </p:nvGrpSpPr>
      <p:grpSpPr>
        <a:xfrm>
          <a:off x="0" y="0"/>
          <a:ext cx="0" cy="0"/>
          <a:chOff x="0" y="0"/>
          <a:chExt cx="0" cy="0"/>
        </a:xfrm>
      </p:grpSpPr>
      <p:sp>
        <p:nvSpPr>
          <p:cNvPr id="128" name="Google Shape;128;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3"/>
        <p:cNvGrpSpPr/>
        <p:nvPr/>
      </p:nvGrpSpPr>
      <p:grpSpPr>
        <a:xfrm>
          <a:off x="0" y="0"/>
          <a:ext cx="0" cy="0"/>
          <a:chOff x="0" y="0"/>
          <a:chExt cx="0" cy="0"/>
        </a:xfrm>
      </p:grpSpPr>
      <p:sp>
        <p:nvSpPr>
          <p:cNvPr id="24" name="Google Shape;24;p1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8"/>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29"/>
        <p:cNvGrpSpPr/>
        <p:nvPr/>
      </p:nvGrpSpPr>
      <p:grpSpPr>
        <a:xfrm>
          <a:off x="0" y="0"/>
          <a:ext cx="0" cy="0"/>
          <a:chOff x="0" y="0"/>
          <a:chExt cx="0" cy="0"/>
        </a:xfrm>
      </p:grpSpPr>
      <p:sp>
        <p:nvSpPr>
          <p:cNvPr id="30" name="Google Shape;30;p29"/>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9"/>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2" name="Google Shape;32;p2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29"/>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4" name="Google Shape;34;p2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Section Header">
  <p:cSld name="1_Section Header">
    <p:bg>
      <p:bgPr>
        <a:gradFill>
          <a:gsLst>
            <a:gs pos="0">
              <a:schemeClr val="dk1"/>
            </a:gs>
            <a:gs pos="50000">
              <a:srgbClr val="1A4480"/>
            </a:gs>
            <a:gs pos="100000">
              <a:srgbClr val="3E5B91"/>
            </a:gs>
          </a:gsLst>
          <a:lin ang="16200000" scaled="0"/>
        </a:gradFill>
        <a:effectLst/>
      </p:bgPr>
    </p:bg>
    <p:spTree>
      <p:nvGrpSpPr>
        <p:cNvPr id="1" name="Shape 50"/>
        <p:cNvGrpSpPr/>
        <p:nvPr/>
      </p:nvGrpSpPr>
      <p:grpSpPr>
        <a:xfrm>
          <a:off x="0" y="0"/>
          <a:ext cx="0" cy="0"/>
          <a:chOff x="0" y="0"/>
          <a:chExt cx="0" cy="0"/>
        </a:xfrm>
      </p:grpSpPr>
      <p:sp>
        <p:nvSpPr>
          <p:cNvPr id="51" name="Google Shape;51;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lt1"/>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53" name="Google Shape;53;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56"/>
        <p:cNvGrpSpPr/>
        <p:nvPr/>
      </p:nvGrpSpPr>
      <p:grpSpPr>
        <a:xfrm>
          <a:off x="0" y="0"/>
          <a:ext cx="0" cy="0"/>
          <a:chOff x="0" y="0"/>
          <a:chExt cx="0" cy="0"/>
        </a:xfrm>
      </p:grpSpPr>
      <p:sp>
        <p:nvSpPr>
          <p:cNvPr id="57" name="Google Shape;57;p21"/>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21"/>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9" name="Google Shape;59;p21"/>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_Comparison">
  <p:cSld name="1_Comparison">
    <p:spTree>
      <p:nvGrpSpPr>
        <p:cNvPr id="1" name="Shape 63"/>
        <p:cNvGrpSpPr/>
        <p:nvPr/>
      </p:nvGrpSpPr>
      <p:grpSpPr>
        <a:xfrm>
          <a:off x="0" y="0"/>
          <a:ext cx="0" cy="0"/>
          <a:chOff x="0" y="0"/>
          <a:chExt cx="0" cy="0"/>
        </a:xfrm>
      </p:grpSpPr>
      <p:sp>
        <p:nvSpPr>
          <p:cNvPr id="64" name="Google Shape;64;p22"/>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2"/>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6" name="Google Shape;66;p2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22"/>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8" name="Google Shape;68;p2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2"/>
        <p:cNvGrpSpPr/>
        <p:nvPr/>
      </p:nvGrpSpPr>
      <p:grpSpPr>
        <a:xfrm>
          <a:off x="0" y="0"/>
          <a:ext cx="0" cy="0"/>
          <a:chOff x="0" y="0"/>
          <a:chExt cx="0" cy="0"/>
        </a:xfrm>
      </p:grpSpPr>
      <p:sp>
        <p:nvSpPr>
          <p:cNvPr id="73" name="Google Shape;73;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vl1pPr>
            <a:lvl2pPr marL="914400" lvl="1" indent="-406400" algn="l">
              <a:lnSpc>
                <a:spcPct val="90000"/>
              </a:lnSpc>
              <a:spcBef>
                <a:spcPts val="500"/>
              </a:spcBef>
              <a:spcAft>
                <a:spcPts val="0"/>
              </a:spcAft>
              <a:buSzPts val="2800"/>
              <a:buChar char="-"/>
              <a:defRPr sz="2800"/>
            </a:lvl2pPr>
            <a:lvl3pPr marL="1371600" lvl="2" indent="-327660" algn="l">
              <a:lnSpc>
                <a:spcPct val="90000"/>
              </a:lnSpc>
              <a:spcBef>
                <a:spcPts val="500"/>
              </a:spcBef>
              <a:spcAft>
                <a:spcPts val="0"/>
              </a:spcAft>
              <a:buSzPts val="1560"/>
              <a:buChar char="o"/>
              <a:defRPr sz="2400"/>
            </a:lvl3pPr>
            <a:lvl4pPr marL="1828800" lvl="3" indent="-355600" algn="l">
              <a:lnSpc>
                <a:spcPct val="90000"/>
              </a:lnSpc>
              <a:spcBef>
                <a:spcPts val="500"/>
              </a:spcBef>
              <a:spcAft>
                <a:spcPts val="0"/>
              </a:spcAft>
              <a:buSzPts val="2000"/>
              <a:buChar char="•"/>
              <a:defRPr sz="2000"/>
            </a:lvl4pPr>
            <a:lvl5pPr marL="2286000" lvl="4" indent="-355600" algn="l">
              <a:lnSpc>
                <a:spcPct val="90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5" name="Google Shape;75;p2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6" name="Google Shape;76;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9"/>
        <p:cNvGrpSpPr/>
        <p:nvPr/>
      </p:nvGrpSpPr>
      <p:grpSpPr>
        <a:xfrm>
          <a:off x="0" y="0"/>
          <a:ext cx="0" cy="0"/>
          <a:chOff x="0" y="0"/>
          <a:chExt cx="0" cy="0"/>
        </a:xfrm>
      </p:grpSpPr>
      <p:sp>
        <p:nvSpPr>
          <p:cNvPr id="80" name="Google Shape;80;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24"/>
          <p:cNvSpPr>
            <a:spLocks noGrp="1"/>
          </p:cNvSpPr>
          <p:nvPr>
            <p:ph type="pic" idx="2"/>
          </p:nvPr>
        </p:nvSpPr>
        <p:spPr>
          <a:xfrm>
            <a:off x="5183188" y="987425"/>
            <a:ext cx="6172200" cy="4873625"/>
          </a:xfrm>
          <a:prstGeom prst="rect">
            <a:avLst/>
          </a:prstGeom>
          <a:noFill/>
          <a:ln>
            <a:noFill/>
          </a:ln>
        </p:spPr>
      </p:sp>
      <p:sp>
        <p:nvSpPr>
          <p:cNvPr id="82" name="Google Shape;82;p2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3" name="Google Shape;83;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Picture with Caption">
  <p:cSld name="1_Picture with Caption">
    <p:spTree>
      <p:nvGrpSpPr>
        <p:cNvPr id="1" name="Shape 86"/>
        <p:cNvGrpSpPr/>
        <p:nvPr/>
      </p:nvGrpSpPr>
      <p:grpSpPr>
        <a:xfrm>
          <a:off x="0" y="0"/>
          <a:ext cx="0" cy="0"/>
          <a:chOff x="0" y="0"/>
          <a:chExt cx="0" cy="0"/>
        </a:xfrm>
      </p:grpSpPr>
      <p:sp>
        <p:nvSpPr>
          <p:cNvPr id="87" name="Google Shape;87;p2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25"/>
          <p:cNvSpPr>
            <a:spLocks noGrp="1"/>
          </p:cNvSpPr>
          <p:nvPr>
            <p:ph type="pic" idx="2"/>
          </p:nvPr>
        </p:nvSpPr>
        <p:spPr>
          <a:xfrm>
            <a:off x="5183188" y="987425"/>
            <a:ext cx="6172200" cy="2259209"/>
          </a:xfrm>
          <a:prstGeom prst="rect">
            <a:avLst/>
          </a:prstGeom>
          <a:noFill/>
          <a:ln>
            <a:noFill/>
          </a:ln>
        </p:spPr>
      </p:sp>
      <p:sp>
        <p:nvSpPr>
          <p:cNvPr id="89" name="Google Shape;89;p2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90" name="Google Shape;90;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93" name="Google Shape;93;p25"/>
          <p:cNvSpPr>
            <a:spLocks noGrp="1"/>
          </p:cNvSpPr>
          <p:nvPr>
            <p:ph type="pic" idx="3"/>
          </p:nvPr>
        </p:nvSpPr>
        <p:spPr>
          <a:xfrm>
            <a:off x="5183188" y="3451509"/>
            <a:ext cx="2970212" cy="2259209"/>
          </a:xfrm>
          <a:prstGeom prst="rect">
            <a:avLst/>
          </a:prstGeom>
          <a:noFill/>
          <a:ln>
            <a:noFill/>
          </a:ln>
        </p:spPr>
      </p:sp>
      <p:sp>
        <p:nvSpPr>
          <p:cNvPr id="94" name="Google Shape;94;p25"/>
          <p:cNvSpPr>
            <a:spLocks noGrp="1"/>
          </p:cNvSpPr>
          <p:nvPr>
            <p:ph type="pic" idx="4"/>
          </p:nvPr>
        </p:nvSpPr>
        <p:spPr>
          <a:xfrm>
            <a:off x="8383588" y="3451508"/>
            <a:ext cx="2970212" cy="2259209"/>
          </a:xfrm>
          <a:prstGeom prst="rect">
            <a:avLst/>
          </a:prstGeom>
          <a:noFill/>
          <a:ln>
            <a:noFill/>
          </a:ln>
        </p:spPr>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4" r:id="rId4"/>
    <p:sldLayoutId id="2147483655" r:id="rId5"/>
    <p:sldLayoutId id="2147483656" r:id="rId6"/>
    <p:sldLayoutId id="2147483657" r:id="rId7"/>
    <p:sldLayoutId id="2147483658" r:id="rId8"/>
    <p:sldLayoutId id="2147483659" r:id="rId9"/>
    <p:sldLayoutId id="2147483702" r:id="rId10"/>
    <p:sldLayoutId id="2147483703" r:id="rId11"/>
    <p:sldLayoutId id="2147483704" r:id="rId12"/>
    <p:sldLayoutId id="2147483705" r:id="rId13"/>
    <p:sldLayoutId id="2147483706" r:id="rId14"/>
    <p:sldLayoutId id="2147483707" r:id="rId1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1/31/2023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governor.virginia.gov/media/governorvirginiagov/governor-of-virginia/pdf/NAEP-Release-1-Pager.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hyperlink" Target="https://law.lis.virginia.gov/admincode/title8/agency20/chapter131/section370/" TargetMode="External"/><Relationship Id="rId7" Type="http://schemas.openxmlformats.org/officeDocument/2006/relationships/diagramLayout" Target="../diagrams/layout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openxmlformats.org/officeDocument/2006/relationships/image" Target="../media/image4.png"/><Relationship Id="rId10" Type="http://schemas.microsoft.com/office/2007/relationships/diagramDrawing" Target="../diagrams/drawing1.xml"/><Relationship Id="rId4" Type="http://schemas.openxmlformats.org/officeDocument/2006/relationships/image" Target="../media/image3.png"/><Relationship Id="rId9" Type="http://schemas.openxmlformats.org/officeDocument/2006/relationships/diagramColors" Target="../diagrams/colors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doe.virginia.gov/home/showpublisheddocument/2706/638044704195649197"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2" Type="http://schemas.openxmlformats.org/officeDocument/2006/relationships/hyperlink" Target="https://www.governor.virginia.gov/media/governorvirginiagov/governor-of-virginia/pdf/NAEP-Release-1-Page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0E16E0-3CF4-42BA-A7B3-D3315F51D092}"/>
              </a:ext>
            </a:extLst>
          </p:cNvPr>
          <p:cNvSpPr>
            <a:spLocks noGrp="1"/>
          </p:cNvSpPr>
          <p:nvPr>
            <p:ph type="ctrTitle"/>
          </p:nvPr>
        </p:nvSpPr>
        <p:spPr>
          <a:xfrm>
            <a:off x="838200" y="1130909"/>
            <a:ext cx="7983734" cy="2387600"/>
          </a:xfrm>
        </p:spPr>
        <p:txBody>
          <a:bodyPr>
            <a:normAutofit fontScale="90000"/>
          </a:bodyPr>
          <a:lstStyle/>
          <a:p>
            <a:r>
              <a:rPr lang="en-US" dirty="0"/>
              <a:t>An Overview of Reforming Virginia's Accountability System</a:t>
            </a:r>
          </a:p>
        </p:txBody>
      </p:sp>
      <p:sp>
        <p:nvSpPr>
          <p:cNvPr id="4" name="Slide Number Placeholder 3">
            <a:extLst>
              <a:ext uri="{FF2B5EF4-FFF2-40B4-BE49-F238E27FC236}">
                <a16:creationId xmlns:a16="http://schemas.microsoft.com/office/drawing/2014/main" id="{BE50FB50-26E4-49B0-BF46-6401E8A55BD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a:t>
            </a:fld>
            <a:endParaRPr lang="en-US"/>
          </a:p>
        </p:txBody>
      </p:sp>
      <p:sp>
        <p:nvSpPr>
          <p:cNvPr id="2" name="TextBox 1">
            <a:extLst>
              <a:ext uri="{FF2B5EF4-FFF2-40B4-BE49-F238E27FC236}">
                <a16:creationId xmlns:a16="http://schemas.microsoft.com/office/drawing/2014/main" id="{F523C2B2-D2B4-4229-AA67-145A772942D4}"/>
              </a:ext>
            </a:extLst>
          </p:cNvPr>
          <p:cNvSpPr txBox="1"/>
          <p:nvPr/>
        </p:nvSpPr>
        <p:spPr>
          <a:xfrm>
            <a:off x="984738" y="3640015"/>
            <a:ext cx="4844562" cy="1569660"/>
          </a:xfrm>
          <a:prstGeom prst="rect">
            <a:avLst/>
          </a:prstGeom>
          <a:noFill/>
        </p:spPr>
        <p:txBody>
          <a:bodyPr wrap="square" lIns="91440" tIns="45720" rIns="91440" bIns="45720" rtlCol="0" anchor="t">
            <a:spAutoFit/>
          </a:bodyPr>
          <a:lstStyle/>
          <a:p>
            <a:r>
              <a:rPr lang="en-US" sz="2400" dirty="0">
                <a:solidFill>
                  <a:schemeClr val="accent3">
                    <a:lumMod val="50000"/>
                  </a:schemeClr>
                </a:solidFill>
                <a:latin typeface="Georgia"/>
                <a:cs typeface="Calibri"/>
              </a:rPr>
              <a:t>Making Virginia's Accountability System Best in Class</a:t>
            </a:r>
            <a:endParaRPr lang="en-US" dirty="0">
              <a:solidFill>
                <a:schemeClr val="accent3">
                  <a:lumMod val="50000"/>
                </a:schemeClr>
              </a:solidFill>
            </a:endParaRPr>
          </a:p>
          <a:p>
            <a:r>
              <a:rPr lang="en-US" sz="2400" dirty="0">
                <a:solidFill>
                  <a:schemeClr val="accent3">
                    <a:lumMod val="50000"/>
                  </a:schemeClr>
                </a:solidFill>
                <a:latin typeface="Georgia"/>
                <a:cs typeface="Calibri"/>
              </a:rPr>
              <a:t>Board of Education Work Session</a:t>
            </a:r>
            <a:endParaRPr lang="en-US">
              <a:solidFill>
                <a:schemeClr val="accent3">
                  <a:lumMod val="50000"/>
                </a:schemeClr>
              </a:solidFill>
            </a:endParaRPr>
          </a:p>
          <a:p>
            <a:r>
              <a:rPr lang="en-US" sz="2400" dirty="0">
                <a:solidFill>
                  <a:schemeClr val="accent3">
                    <a:lumMod val="50000"/>
                  </a:schemeClr>
                </a:solidFill>
                <a:latin typeface="Georgia" panose="02040502050405020303" pitchFamily="18" charset="0"/>
                <a:cs typeface="Calibri" panose="020F0502020204030204" pitchFamily="34" charset="0"/>
              </a:rPr>
              <a:t>February 1, 2023</a:t>
            </a:r>
          </a:p>
        </p:txBody>
      </p:sp>
    </p:spTree>
    <p:extLst>
      <p:ext uri="{BB962C8B-B14F-4D97-AF65-F5344CB8AC3E}">
        <p14:creationId xmlns:p14="http://schemas.microsoft.com/office/powerpoint/2010/main" val="427629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AA592-5463-17B0-9F28-359B6C0D31CE}"/>
              </a:ext>
            </a:extLst>
          </p:cNvPr>
          <p:cNvSpPr>
            <a:spLocks noGrp="1"/>
          </p:cNvSpPr>
          <p:nvPr>
            <p:ph type="title"/>
          </p:nvPr>
        </p:nvSpPr>
        <p:spPr/>
        <p:txBody>
          <a:bodyPr anchor="b">
            <a:normAutofit/>
          </a:bodyPr>
          <a:lstStyle/>
          <a:p>
            <a:r>
              <a:rPr lang="en-US" sz="4000" dirty="0">
                <a:ea typeface="+mj-lt"/>
                <a:cs typeface="+mj-lt"/>
                <a:hlinkClick r:id="rId2"/>
              </a:rPr>
              <a:t>Our Commitment to Virginia's Children</a:t>
            </a:r>
            <a:r>
              <a:rPr lang="en-US" sz="4000" dirty="0">
                <a:ea typeface="+mj-lt"/>
                <a:cs typeface="+mj-lt"/>
              </a:rPr>
              <a:t> </a:t>
            </a:r>
            <a:br>
              <a:rPr lang="en-US" sz="4000" dirty="0">
                <a:ea typeface="+mj-lt"/>
                <a:cs typeface="+mj-lt"/>
              </a:rPr>
            </a:br>
            <a:r>
              <a:rPr lang="en-US" sz="4000" dirty="0">
                <a:ea typeface="+mj-lt"/>
                <a:cs typeface="+mj-lt"/>
              </a:rPr>
              <a:t>(2 of 2)</a:t>
            </a:r>
            <a:endParaRPr lang="en-US" dirty="0"/>
          </a:p>
        </p:txBody>
      </p:sp>
      <p:sp>
        <p:nvSpPr>
          <p:cNvPr id="3" name="Content Placeholder 2">
            <a:extLst>
              <a:ext uri="{FF2B5EF4-FFF2-40B4-BE49-F238E27FC236}">
                <a16:creationId xmlns:a16="http://schemas.microsoft.com/office/drawing/2014/main" id="{7FC7DD1B-D3C5-F639-6F20-4AD4C9E794A3}"/>
              </a:ext>
            </a:extLst>
          </p:cNvPr>
          <p:cNvSpPr>
            <a:spLocks noGrp="1"/>
          </p:cNvSpPr>
          <p:nvPr>
            <p:ph type="body" idx="1"/>
          </p:nvPr>
        </p:nvSpPr>
        <p:spPr>
          <a:xfrm>
            <a:off x="747579" y="1574322"/>
            <a:ext cx="11099470" cy="4718033"/>
          </a:xfrm>
        </p:spPr>
        <p:txBody>
          <a:bodyPr vert="horz" lIns="91440" tIns="45720" rIns="91440" bIns="45720" rtlCol="0" anchor="t">
            <a:noAutofit/>
          </a:bodyPr>
          <a:lstStyle/>
          <a:p>
            <a:pPr marL="0" lvl="1" indent="0">
              <a:lnSpc>
                <a:spcPct val="114999"/>
              </a:lnSpc>
              <a:buNone/>
            </a:pPr>
            <a:r>
              <a:rPr lang="en-US" sz="2000" dirty="0">
                <a:solidFill>
                  <a:srgbClr val="000000"/>
                </a:solidFill>
                <a:ea typeface="+mn-lt"/>
                <a:cs typeface="+mn-lt"/>
              </a:rPr>
              <a:t>(continued)</a:t>
            </a:r>
          </a:p>
          <a:p>
            <a:pPr marL="0" lvl="1" indent="0">
              <a:lnSpc>
                <a:spcPct val="114999"/>
              </a:lnSpc>
              <a:buNone/>
            </a:pPr>
            <a:r>
              <a:rPr lang="en-US" sz="2000" b="1" u="sng" dirty="0">
                <a:solidFill>
                  <a:srgbClr val="010000"/>
                </a:solidFill>
                <a:ea typeface="+mn-lt"/>
              </a:rPr>
              <a:t>Action 6: Provide Parents, Students, and Teachers with Actionable Information</a:t>
            </a:r>
            <a:endParaRPr lang="en-US" u="sng">
              <a:solidFill>
                <a:srgbClr val="010000"/>
              </a:solidFill>
              <a:ea typeface="+mn-lt"/>
            </a:endParaRPr>
          </a:p>
          <a:p>
            <a:pPr marL="342900" lvl="1">
              <a:lnSpc>
                <a:spcPct val="114999"/>
              </a:lnSpc>
              <a:buFont typeface="Arial"/>
              <a:buChar char="•"/>
            </a:pPr>
            <a:r>
              <a:rPr lang="en-US" sz="2000" dirty="0">
                <a:solidFill>
                  <a:srgbClr val="010000"/>
                </a:solidFill>
                <a:ea typeface="+mn-lt"/>
              </a:rPr>
              <a:t>Provide every grade 4-12 teacher and family direct access to individualized, comprehensive student success reports beginning in February 2023. </a:t>
            </a:r>
            <a:endParaRPr lang="en-US">
              <a:solidFill>
                <a:srgbClr val="010000"/>
              </a:solidFill>
              <a:ea typeface="+mn-lt"/>
            </a:endParaRPr>
          </a:p>
          <a:p>
            <a:pPr marL="342900" lvl="1">
              <a:lnSpc>
                <a:spcPct val="114999"/>
              </a:lnSpc>
              <a:buFont typeface="Arial"/>
              <a:buChar char="•"/>
            </a:pPr>
            <a:r>
              <a:rPr lang="en-US" sz="2000" dirty="0">
                <a:solidFill>
                  <a:srgbClr val="010000"/>
                </a:solidFill>
                <a:ea typeface="+mn-lt"/>
              </a:rPr>
              <a:t>Expand participation in the recently launched Bridging the Gap initiative from 15 to 25 school divisions so that students who are not on grade level will receive a Personalized Learning Plans to get them back on track. </a:t>
            </a:r>
            <a:endParaRPr lang="en-US">
              <a:solidFill>
                <a:srgbClr val="010000"/>
              </a:solidFill>
              <a:ea typeface="+mn-lt"/>
            </a:endParaRPr>
          </a:p>
          <a:p>
            <a:pPr marL="342900" lvl="1">
              <a:lnSpc>
                <a:spcPct val="114999"/>
              </a:lnSpc>
              <a:buFont typeface="Arial"/>
              <a:buChar char="•"/>
            </a:pPr>
            <a:r>
              <a:rPr lang="en-US" sz="2000" dirty="0">
                <a:solidFill>
                  <a:srgbClr val="010000"/>
                </a:solidFill>
                <a:ea typeface="+mn-lt"/>
              </a:rPr>
              <a:t>Release the “Learning Needs Dashboard,” an easy-to-navigate platform allowing parents students, and teachers to see and compare learning loss, recovery, and the current status of student performance in Virginia across grades, subjects, and demographics. </a:t>
            </a:r>
            <a:endParaRPr lang="en-US">
              <a:solidFill>
                <a:srgbClr val="010000"/>
              </a:solidFill>
            </a:endParaRPr>
          </a:p>
        </p:txBody>
      </p:sp>
    </p:spTree>
    <p:extLst>
      <p:ext uri="{BB962C8B-B14F-4D97-AF65-F5344CB8AC3E}">
        <p14:creationId xmlns:p14="http://schemas.microsoft.com/office/powerpoint/2010/main" val="3774006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BE008-89CC-99D5-259B-B597ED0CFBEE}"/>
              </a:ext>
            </a:extLst>
          </p:cNvPr>
          <p:cNvSpPr>
            <a:spLocks noGrp="1"/>
          </p:cNvSpPr>
          <p:nvPr>
            <p:ph type="title"/>
          </p:nvPr>
        </p:nvSpPr>
        <p:spPr/>
        <p:txBody>
          <a:bodyPr>
            <a:normAutofit/>
          </a:bodyPr>
          <a:lstStyle/>
          <a:p>
            <a:r>
              <a:rPr lang="en-US" sz="3600" dirty="0"/>
              <a:t>Objectives: Accreditation and Accountability </a:t>
            </a:r>
          </a:p>
        </p:txBody>
      </p:sp>
      <p:sp>
        <p:nvSpPr>
          <p:cNvPr id="3" name="Text Placeholder 2">
            <a:extLst>
              <a:ext uri="{FF2B5EF4-FFF2-40B4-BE49-F238E27FC236}">
                <a16:creationId xmlns:a16="http://schemas.microsoft.com/office/drawing/2014/main" id="{2DA18D7A-7967-769D-2869-420DAB4A828C}"/>
              </a:ext>
            </a:extLst>
          </p:cNvPr>
          <p:cNvSpPr>
            <a:spLocks noGrp="1"/>
          </p:cNvSpPr>
          <p:nvPr>
            <p:ph type="body" idx="1"/>
          </p:nvPr>
        </p:nvSpPr>
        <p:spPr/>
        <p:txBody>
          <a:bodyPr spcFirstLastPara="1" wrap="square" lIns="91425" tIns="45700" rIns="91425" bIns="45700" anchor="t" anchorCtr="0">
            <a:noAutofit/>
          </a:bodyPr>
          <a:lstStyle/>
          <a:p>
            <a:pPr marL="571500" indent="-457200">
              <a:lnSpc>
                <a:spcPct val="114999"/>
              </a:lnSpc>
              <a:buAutoNum type="arabicPeriod"/>
            </a:pPr>
            <a:r>
              <a:rPr lang="en-US" sz="2000" b="1" dirty="0">
                <a:solidFill>
                  <a:srgbClr val="000000"/>
                </a:solidFill>
              </a:rPr>
              <a:t>The North Star is high expectations for every student.</a:t>
            </a:r>
            <a:r>
              <a:rPr lang="en-US" sz="2000" dirty="0">
                <a:solidFill>
                  <a:srgbClr val="000000"/>
                </a:solidFill>
              </a:rPr>
              <a:t>  Proficiency definitions will be set by benchmarking against the demands of Virginia employers and higher education, as well as against states who have the most rigorous definitions of proficiency in the nation. </a:t>
            </a:r>
            <a:endParaRPr lang="en-US" sz="2000"/>
          </a:p>
          <a:p>
            <a:pPr marL="571500" indent="-457200">
              <a:lnSpc>
                <a:spcPct val="114999"/>
              </a:lnSpc>
              <a:buAutoNum type="arabicPeriod"/>
            </a:pPr>
            <a:r>
              <a:rPr lang="en-US" sz="2000" b="1" dirty="0">
                <a:solidFill>
                  <a:srgbClr val="000000"/>
                </a:solidFill>
              </a:rPr>
              <a:t>Transparency and access to actionable information</a:t>
            </a:r>
            <a:r>
              <a:rPr lang="en-US" sz="2000" dirty="0">
                <a:solidFill>
                  <a:srgbClr val="000000"/>
                </a:solidFill>
              </a:rPr>
              <a:t> will be a hallmark of our approach and our new system.  </a:t>
            </a:r>
          </a:p>
          <a:p>
            <a:pPr marL="571500" indent="-457200">
              <a:lnSpc>
                <a:spcPct val="114999"/>
              </a:lnSpc>
              <a:buAutoNum type="arabicPeriod"/>
            </a:pPr>
            <a:r>
              <a:rPr lang="en-US" sz="2000" dirty="0">
                <a:solidFill>
                  <a:srgbClr val="000000"/>
                </a:solidFill>
              </a:rPr>
              <a:t>Student academic growth and proficiency are both vital measures, but the </a:t>
            </a:r>
            <a:r>
              <a:rPr lang="en-US" sz="2000" b="1" dirty="0">
                <a:solidFill>
                  <a:srgbClr val="000000"/>
                </a:solidFill>
              </a:rPr>
              <a:t>system must prioritize getting every student to proficiency</a:t>
            </a:r>
            <a:r>
              <a:rPr lang="en-US" sz="2000" dirty="0">
                <a:solidFill>
                  <a:srgbClr val="000000"/>
                </a:solidFill>
              </a:rPr>
              <a:t>. </a:t>
            </a:r>
          </a:p>
          <a:p>
            <a:pPr marL="571500" indent="-457200">
              <a:lnSpc>
                <a:spcPct val="114999"/>
              </a:lnSpc>
              <a:buAutoNum type="arabicPeriod"/>
            </a:pPr>
            <a:r>
              <a:rPr lang="en-US" sz="2000" dirty="0">
                <a:solidFill>
                  <a:srgbClr val="000000"/>
                </a:solidFill>
              </a:rPr>
              <a:t>The purpose of accountability is </a:t>
            </a:r>
            <a:r>
              <a:rPr lang="en-US" sz="2000" b="1" dirty="0">
                <a:solidFill>
                  <a:srgbClr val="000000"/>
                </a:solidFill>
              </a:rPr>
              <a:t>to build trust between schools, parents, and students</a:t>
            </a:r>
            <a:r>
              <a:rPr lang="en-US" sz="2000" dirty="0">
                <a:solidFill>
                  <a:srgbClr val="000000"/>
                </a:solidFill>
              </a:rPr>
              <a:t>. We must provide necessary supports and work alongside schools in need of help.  </a:t>
            </a:r>
          </a:p>
          <a:p>
            <a:pPr marL="571500" indent="-457200">
              <a:lnSpc>
                <a:spcPct val="114999"/>
              </a:lnSpc>
              <a:buAutoNum type="arabicPeriod"/>
            </a:pPr>
            <a:r>
              <a:rPr lang="en-US" sz="2000" b="1" dirty="0">
                <a:solidFill>
                  <a:srgbClr val="000000"/>
                </a:solidFill>
              </a:rPr>
              <a:t>Stakeholder input is critical</a:t>
            </a:r>
            <a:r>
              <a:rPr lang="en-US" sz="2000" dirty="0">
                <a:solidFill>
                  <a:srgbClr val="000000"/>
                </a:solidFill>
              </a:rPr>
              <a:t>. Teachers, parents, students, and education leaders will inform the Board’s process to build a best-in-class accreditation and accountability system. </a:t>
            </a:r>
          </a:p>
          <a:p>
            <a:pPr marL="114300" indent="0">
              <a:buNone/>
            </a:pPr>
            <a:endParaRPr lang="en-US" dirty="0"/>
          </a:p>
        </p:txBody>
      </p:sp>
      <p:sp>
        <p:nvSpPr>
          <p:cNvPr id="4" name="Slide Number Placeholder 3">
            <a:extLst>
              <a:ext uri="{FF2B5EF4-FFF2-40B4-BE49-F238E27FC236}">
                <a16:creationId xmlns:a16="http://schemas.microsoft.com/office/drawing/2014/main" id="{339A5FFD-71CC-5B07-C828-9356FFB95C5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dirty="0"/>
              <a:t>11</a:t>
            </a:fld>
            <a:endParaRPr lang="en-US" dirty="0"/>
          </a:p>
        </p:txBody>
      </p:sp>
    </p:spTree>
    <p:extLst>
      <p:ext uri="{BB962C8B-B14F-4D97-AF65-F5344CB8AC3E}">
        <p14:creationId xmlns:p14="http://schemas.microsoft.com/office/powerpoint/2010/main" val="1726158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0E16E0-3CF4-42BA-A7B3-D3315F51D092}"/>
              </a:ext>
            </a:extLst>
          </p:cNvPr>
          <p:cNvSpPr>
            <a:spLocks noGrp="1"/>
          </p:cNvSpPr>
          <p:nvPr>
            <p:ph type="title"/>
          </p:nvPr>
        </p:nvSpPr>
        <p:spPr/>
        <p:txBody>
          <a:bodyPr>
            <a:normAutofit/>
          </a:bodyPr>
          <a:lstStyle/>
          <a:p>
            <a:r>
              <a:rPr lang="en-US" dirty="0"/>
              <a:t>November Business Meeting</a:t>
            </a:r>
          </a:p>
        </p:txBody>
      </p:sp>
      <p:sp>
        <p:nvSpPr>
          <p:cNvPr id="3" name="Text Placeholder 2">
            <a:extLst>
              <a:ext uri="{FF2B5EF4-FFF2-40B4-BE49-F238E27FC236}">
                <a16:creationId xmlns:a16="http://schemas.microsoft.com/office/drawing/2014/main" id="{535D42C3-4D02-E112-84B8-0D8672E40BF7}"/>
              </a:ext>
            </a:extLst>
          </p:cNvPr>
          <p:cNvSpPr>
            <a:spLocks noGrp="1"/>
          </p:cNvSpPr>
          <p:nvPr>
            <p:ph type="body" idx="1"/>
          </p:nvPr>
        </p:nvSpPr>
        <p:spPr>
          <a:xfrm>
            <a:off x="753359" y="1323975"/>
            <a:ext cx="10515600" cy="1977744"/>
          </a:xfrm>
        </p:spPr>
        <p:txBody>
          <a:bodyPr spcFirstLastPara="1" wrap="square" lIns="91425" tIns="45700" rIns="91425" bIns="45700" anchor="t" anchorCtr="0">
            <a:noAutofit/>
          </a:bodyPr>
          <a:lstStyle/>
          <a:p>
            <a:pPr marL="114300" indent="0">
              <a:lnSpc>
                <a:spcPct val="114999"/>
              </a:lnSpc>
              <a:buNone/>
            </a:pPr>
            <a:r>
              <a:rPr lang="en-US" sz="2000" dirty="0">
                <a:solidFill>
                  <a:srgbClr val="000000"/>
                </a:solidFill>
              </a:rPr>
              <a:t>At the November business meeting, the State Board of Education (Board) asked that the Department return in February with a timeline and plan for moving forward with the bifurcation of accreditation and accountability, AND creation of the new accountability system.</a:t>
            </a:r>
            <a:endParaRPr lang="en-US" sz="2000"/>
          </a:p>
          <a:p>
            <a:pPr marL="114300" indent="0">
              <a:lnSpc>
                <a:spcPct val="114999"/>
              </a:lnSpc>
              <a:buNone/>
            </a:pPr>
            <a:r>
              <a:rPr lang="en-US" sz="2000" dirty="0">
                <a:solidFill>
                  <a:srgbClr val="000000"/>
                </a:solidFill>
              </a:rPr>
              <a:t>There will be two phases (Phase I and Phase II) to reform the current accreditation system: </a:t>
            </a:r>
          </a:p>
          <a:p>
            <a:pPr marL="342900">
              <a:lnSpc>
                <a:spcPct val="114999"/>
              </a:lnSpc>
            </a:pPr>
            <a:r>
              <a:rPr lang="en-US" sz="2000" b="1" dirty="0">
                <a:solidFill>
                  <a:srgbClr val="C00000"/>
                </a:solidFill>
              </a:rPr>
              <a:t>Phase I</a:t>
            </a:r>
            <a:r>
              <a:rPr lang="en-US" sz="2000" dirty="0">
                <a:solidFill>
                  <a:srgbClr val="C00000"/>
                </a:solidFill>
              </a:rPr>
              <a:t> (In effect for accountability year 2024-2025): Revise the current accreditation system to create a more transparent and accurate accountability system. This is a transition phase between the current accreditation model and the new accountability system. (These changes can be made under the Board's existing authority, without statutory or regulatory changes.)</a:t>
            </a:r>
            <a:endParaRPr lang="en-US" dirty="0"/>
          </a:p>
          <a:p>
            <a:pPr marL="342900">
              <a:lnSpc>
                <a:spcPct val="114999"/>
              </a:lnSpc>
            </a:pPr>
            <a:r>
              <a:rPr lang="en-US" sz="2000" b="1" dirty="0">
                <a:solidFill>
                  <a:srgbClr val="C00000"/>
                </a:solidFill>
              </a:rPr>
              <a:t>Phase II </a:t>
            </a:r>
            <a:r>
              <a:rPr lang="en-US" sz="2000" dirty="0">
                <a:solidFill>
                  <a:srgbClr val="C00000"/>
                </a:solidFill>
              </a:rPr>
              <a:t>(In effect for accountability year 2025-2026): Implement a new accountability system based on student outcomes and implement a separate accreditation system based on compliance measures. (These changes may require regulatory or statutory changes.)</a:t>
            </a:r>
          </a:p>
          <a:p>
            <a:pPr marL="112395" indent="0">
              <a:lnSpc>
                <a:spcPct val="114999"/>
              </a:lnSpc>
              <a:buNone/>
            </a:pPr>
            <a:r>
              <a:rPr lang="en-US" sz="2000" dirty="0">
                <a:solidFill>
                  <a:srgbClr val="000000"/>
                </a:solidFill>
              </a:rPr>
              <a:t>Work on both phases will be completed simultaneously.</a:t>
            </a:r>
            <a:endParaRPr lang="en-US"/>
          </a:p>
          <a:p>
            <a:pPr>
              <a:lnSpc>
                <a:spcPct val="135000"/>
              </a:lnSpc>
            </a:pPr>
            <a:endParaRPr lang="en-US" dirty="0"/>
          </a:p>
          <a:p>
            <a:pPr>
              <a:lnSpc>
                <a:spcPct val="135000"/>
              </a:lnSpc>
            </a:pPr>
            <a:endParaRPr lang="en-US" dirty="0"/>
          </a:p>
        </p:txBody>
      </p:sp>
      <p:sp>
        <p:nvSpPr>
          <p:cNvPr id="4" name="Slide Number Placeholder 3">
            <a:extLst>
              <a:ext uri="{FF2B5EF4-FFF2-40B4-BE49-F238E27FC236}">
                <a16:creationId xmlns:a16="http://schemas.microsoft.com/office/drawing/2014/main" id="{BE50FB50-26E4-49B0-BF46-6401E8A55BD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dirty="0"/>
          </a:p>
        </p:txBody>
      </p:sp>
    </p:spTree>
    <p:extLst>
      <p:ext uri="{BB962C8B-B14F-4D97-AF65-F5344CB8AC3E}">
        <p14:creationId xmlns:p14="http://schemas.microsoft.com/office/powerpoint/2010/main" val="2338285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42119-E886-835B-95B0-2B286C0B140C}"/>
              </a:ext>
            </a:extLst>
          </p:cNvPr>
          <p:cNvSpPr>
            <a:spLocks noGrp="1"/>
          </p:cNvSpPr>
          <p:nvPr>
            <p:ph type="title"/>
          </p:nvPr>
        </p:nvSpPr>
        <p:spPr/>
        <p:txBody>
          <a:bodyPr>
            <a:normAutofit fontScale="90000"/>
          </a:bodyPr>
          <a:lstStyle/>
          <a:p>
            <a:r>
              <a:rPr lang="en-US" dirty="0"/>
              <a:t>Phase I Milestones </a:t>
            </a:r>
            <a:r>
              <a:rPr lang="en-US" dirty="0">
                <a:solidFill>
                  <a:srgbClr val="003C71"/>
                </a:solidFill>
              </a:rPr>
              <a:t>(</a:t>
            </a:r>
            <a:r>
              <a:rPr lang="en-US" sz="4800" dirty="0">
                <a:solidFill>
                  <a:srgbClr val="003C71"/>
                </a:solidFill>
              </a:rPr>
              <a:t>Revisions to current accreditation system)</a:t>
            </a:r>
            <a:endParaRPr lang="en-US" dirty="0">
              <a:solidFill>
                <a:srgbClr val="003C71"/>
              </a:solidFill>
            </a:endParaRPr>
          </a:p>
        </p:txBody>
      </p:sp>
      <p:sp>
        <p:nvSpPr>
          <p:cNvPr id="4" name="Text Placeholder 3">
            <a:extLst>
              <a:ext uri="{FF2B5EF4-FFF2-40B4-BE49-F238E27FC236}">
                <a16:creationId xmlns:a16="http://schemas.microsoft.com/office/drawing/2014/main" id="{3A826DA5-88CD-C5EC-E48A-BF78A5761EAB}"/>
              </a:ext>
            </a:extLst>
          </p:cNvPr>
          <p:cNvSpPr>
            <a:spLocks noGrp="1"/>
          </p:cNvSpPr>
          <p:nvPr>
            <p:ph type="body" idx="1"/>
          </p:nvPr>
        </p:nvSpPr>
        <p:spPr>
          <a:xfrm>
            <a:off x="798616" y="1396916"/>
            <a:ext cx="10515600" cy="5262545"/>
          </a:xfrm>
        </p:spPr>
        <p:txBody>
          <a:bodyPr>
            <a:noAutofit/>
          </a:bodyPr>
          <a:lstStyle/>
          <a:p>
            <a:pPr>
              <a:lnSpc>
                <a:spcPct val="100000"/>
              </a:lnSpc>
            </a:pPr>
            <a:r>
              <a:rPr lang="en-US" sz="1800" b="1" dirty="0">
                <a:solidFill>
                  <a:srgbClr val="000000"/>
                </a:solidFill>
              </a:rPr>
              <a:t>February 2023: </a:t>
            </a:r>
            <a:r>
              <a:rPr lang="en-US" sz="1800" dirty="0">
                <a:solidFill>
                  <a:srgbClr val="000000"/>
                </a:solidFill>
              </a:rPr>
              <a:t>Board reviews plan and timeline to reform the accountability system. </a:t>
            </a:r>
            <a:endParaRPr lang="en-US" dirty="0"/>
          </a:p>
          <a:p>
            <a:pPr>
              <a:lnSpc>
                <a:spcPct val="100000"/>
              </a:lnSpc>
            </a:pPr>
            <a:r>
              <a:rPr lang="en-US" sz="1800" b="1" dirty="0">
                <a:solidFill>
                  <a:srgbClr val="000000"/>
                </a:solidFill>
              </a:rPr>
              <a:t>April 2023: </a:t>
            </a:r>
          </a:p>
          <a:p>
            <a:pPr lvl="1">
              <a:lnSpc>
                <a:spcPct val="100000"/>
              </a:lnSpc>
              <a:buFont typeface="Courier New" panose="02070309020205020404" pitchFamily="49" charset="0"/>
              <a:buChar char="o"/>
            </a:pPr>
            <a:r>
              <a:rPr lang="en-US" sz="1800" dirty="0">
                <a:solidFill>
                  <a:srgbClr val="000000"/>
                </a:solidFill>
              </a:rPr>
              <a:t>Board has first review of revisions to the current accreditation system.</a:t>
            </a:r>
          </a:p>
          <a:p>
            <a:pPr>
              <a:lnSpc>
                <a:spcPct val="100000"/>
              </a:lnSpc>
            </a:pPr>
            <a:r>
              <a:rPr lang="en-US" sz="1800" b="1" dirty="0">
                <a:solidFill>
                  <a:srgbClr val="000000"/>
                </a:solidFill>
              </a:rPr>
              <a:t>June 2023: </a:t>
            </a:r>
          </a:p>
          <a:p>
            <a:pPr lvl="1">
              <a:lnSpc>
                <a:spcPct val="100000"/>
              </a:lnSpc>
              <a:buFont typeface="Courier New" panose="02070309020205020404" pitchFamily="49" charset="0"/>
              <a:buChar char="o"/>
            </a:pPr>
            <a:r>
              <a:rPr lang="en-US" sz="1800" dirty="0">
                <a:solidFill>
                  <a:srgbClr val="000000"/>
                </a:solidFill>
              </a:rPr>
              <a:t>Board has final review of revisions to the current accreditation system.</a:t>
            </a:r>
          </a:p>
          <a:p>
            <a:pPr lvl="1">
              <a:lnSpc>
                <a:spcPct val="100000"/>
              </a:lnSpc>
              <a:buFont typeface="Courier New" panose="02070309020205020404" pitchFamily="49" charset="0"/>
              <a:buChar char="o"/>
            </a:pPr>
            <a:r>
              <a:rPr lang="en-US" sz="1800" dirty="0">
                <a:solidFill>
                  <a:srgbClr val="000000"/>
                </a:solidFill>
              </a:rPr>
              <a:t>Office of School Quality continues ongoing work to support schools.</a:t>
            </a:r>
          </a:p>
          <a:p>
            <a:pPr>
              <a:lnSpc>
                <a:spcPct val="100000"/>
              </a:lnSpc>
            </a:pPr>
            <a:r>
              <a:rPr lang="en-US" sz="1800" b="1" dirty="0">
                <a:solidFill>
                  <a:srgbClr val="000000"/>
                </a:solidFill>
              </a:rPr>
              <a:t>Summer 2023: </a:t>
            </a:r>
            <a:r>
              <a:rPr lang="en-US" sz="1800" dirty="0">
                <a:solidFill>
                  <a:srgbClr val="000000"/>
                </a:solidFill>
              </a:rPr>
              <a:t>Stakeholder outreach and communications to all school divisions and constituency groups to seek input and prepare for changes.</a:t>
            </a:r>
          </a:p>
          <a:p>
            <a:pPr>
              <a:lnSpc>
                <a:spcPct val="100000"/>
              </a:lnSpc>
            </a:pPr>
            <a:r>
              <a:rPr lang="en-US" sz="1800" b="1" dirty="0">
                <a:solidFill>
                  <a:srgbClr val="000000"/>
                </a:solidFill>
              </a:rPr>
              <a:t>October 2023: </a:t>
            </a:r>
          </a:p>
          <a:p>
            <a:pPr marL="920750" lvl="1">
              <a:lnSpc>
                <a:spcPct val="100000"/>
              </a:lnSpc>
              <a:spcBef>
                <a:spcPts val="0"/>
              </a:spcBef>
              <a:buFont typeface="Courier New" panose="02070309020205020404" pitchFamily="49" charset="0"/>
              <a:buChar char="o"/>
            </a:pPr>
            <a:r>
              <a:rPr lang="en-US" sz="1800" dirty="0">
                <a:solidFill>
                  <a:srgbClr val="000000"/>
                </a:solidFill>
              </a:rPr>
              <a:t>VDOE begins work on updates to design of </a:t>
            </a:r>
            <a:r>
              <a:rPr lang="en-US" sz="1800" dirty="0">
                <a:solidFill>
                  <a:srgbClr val="000000"/>
                </a:solidFill>
                <a:ea typeface="Calibri" panose="020F0502020204030204" pitchFamily="34" charset="0"/>
              </a:rPr>
              <a:t>School Quality Profiles for fall 2024. </a:t>
            </a:r>
          </a:p>
          <a:p>
            <a:pPr marL="920750" lvl="1">
              <a:lnSpc>
                <a:spcPct val="100000"/>
              </a:lnSpc>
              <a:spcBef>
                <a:spcPts val="0"/>
              </a:spcBef>
              <a:buFont typeface="Courier New" panose="02070309020205020404" pitchFamily="49" charset="0"/>
              <a:buChar char="o"/>
            </a:pPr>
            <a:r>
              <a:rPr lang="en-US" sz="1800" dirty="0">
                <a:solidFill>
                  <a:srgbClr val="000000"/>
                </a:solidFill>
                <a:ea typeface="Calibri" panose="020F0502020204030204" pitchFamily="34" charset="0"/>
              </a:rPr>
              <a:t>Technology and Systems Development begins to update programming </a:t>
            </a:r>
            <a:r>
              <a:rPr lang="en-US" sz="1800" dirty="0">
                <a:solidFill>
                  <a:srgbClr val="000000"/>
                </a:solidFill>
                <a:effectLst/>
                <a:ea typeface="Calibri" panose="020F0502020204030204" pitchFamily="34" charset="0"/>
              </a:rPr>
              <a:t>to</a:t>
            </a:r>
            <a:r>
              <a:rPr lang="en-US" sz="1800" dirty="0">
                <a:solidFill>
                  <a:srgbClr val="000000"/>
                </a:solidFill>
                <a:ea typeface="Calibri" panose="020F0502020204030204" pitchFamily="34" charset="0"/>
              </a:rPr>
              <a:t> reflect Phase I changes to accreditation; work on </a:t>
            </a:r>
            <a:r>
              <a:rPr lang="en-US" sz="1800" dirty="0">
                <a:solidFill>
                  <a:srgbClr val="000000"/>
                </a:solidFill>
                <a:effectLst/>
                <a:ea typeface="Calibri" panose="020F0502020204030204" pitchFamily="34" charset="0"/>
              </a:rPr>
              <a:t>school </a:t>
            </a:r>
            <a:r>
              <a:rPr lang="en-US" sz="1800" dirty="0">
                <a:solidFill>
                  <a:srgbClr val="000000"/>
                </a:solidFill>
                <a:ea typeface="Calibri" panose="020F0502020204030204" pitchFamily="34" charset="0"/>
              </a:rPr>
              <a:t>division reports also begins.</a:t>
            </a:r>
          </a:p>
          <a:p>
            <a:pPr>
              <a:lnSpc>
                <a:spcPct val="100000"/>
              </a:lnSpc>
            </a:pPr>
            <a:r>
              <a:rPr lang="en-US" sz="1800" b="1" dirty="0">
                <a:solidFill>
                  <a:srgbClr val="000000"/>
                </a:solidFill>
              </a:rPr>
              <a:t>2024-2025</a:t>
            </a:r>
            <a:r>
              <a:rPr lang="en-US" sz="1800" dirty="0">
                <a:solidFill>
                  <a:srgbClr val="000000"/>
                </a:solidFill>
              </a:rPr>
              <a:t> </a:t>
            </a:r>
            <a:r>
              <a:rPr lang="en-US" sz="1800" b="1" dirty="0">
                <a:solidFill>
                  <a:srgbClr val="000000"/>
                </a:solidFill>
              </a:rPr>
              <a:t>accountability year</a:t>
            </a:r>
            <a:r>
              <a:rPr lang="en-US" sz="1800" dirty="0">
                <a:solidFill>
                  <a:srgbClr val="000000"/>
                </a:solidFill>
              </a:rPr>
              <a:t> (based on data from school year 2023-2024): Revisions to the current accreditation system (Phase I changes) will be effective for accreditation determinations.</a:t>
            </a:r>
          </a:p>
          <a:p>
            <a:pPr lvl="1">
              <a:lnSpc>
                <a:spcPct val="100000"/>
              </a:lnSpc>
            </a:pPr>
            <a:r>
              <a:rPr lang="en-US" sz="1400" b="1" dirty="0">
                <a:solidFill>
                  <a:srgbClr val="000000"/>
                </a:solidFill>
              </a:rPr>
              <a:t>September 2024</a:t>
            </a:r>
            <a:r>
              <a:rPr lang="en-US" sz="1400" dirty="0">
                <a:solidFill>
                  <a:srgbClr val="000000"/>
                </a:solidFill>
              </a:rPr>
              <a:t>: Accountability determinations are made based on Phase I changes. </a:t>
            </a:r>
          </a:p>
          <a:p>
            <a:pPr lvl="1">
              <a:lnSpc>
                <a:spcPct val="113999"/>
              </a:lnSpc>
              <a:buFont typeface="Courier New"/>
              <a:buChar char="o"/>
            </a:pPr>
            <a:endParaRPr lang="en-US" sz="1400" dirty="0">
              <a:solidFill>
                <a:srgbClr val="000000"/>
              </a:solidFill>
            </a:endParaRPr>
          </a:p>
          <a:p>
            <a:endParaRPr lang="en-US" sz="2200" dirty="0">
              <a:solidFill>
                <a:srgbClr val="000000"/>
              </a:solidFill>
            </a:endParaRPr>
          </a:p>
          <a:p>
            <a:pPr lvl="2" indent="-302260"/>
            <a:endParaRPr lang="en-US" sz="2200" dirty="0"/>
          </a:p>
          <a:p>
            <a:pPr lvl="2" indent="-302260"/>
            <a:endParaRPr lang="en-US" sz="2200" dirty="0"/>
          </a:p>
          <a:p>
            <a:pPr lvl="1"/>
            <a:endParaRPr lang="en-US" sz="2200" dirty="0"/>
          </a:p>
          <a:p>
            <a:pPr lvl="1"/>
            <a:endParaRPr lang="en-US" sz="2200" dirty="0"/>
          </a:p>
        </p:txBody>
      </p:sp>
      <p:sp>
        <p:nvSpPr>
          <p:cNvPr id="3" name="Slide Number Placeholder 2">
            <a:extLst>
              <a:ext uri="{FF2B5EF4-FFF2-40B4-BE49-F238E27FC236}">
                <a16:creationId xmlns:a16="http://schemas.microsoft.com/office/drawing/2014/main" id="{C0906A36-AC64-FEF8-34E3-4EA0D6BAB58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13</a:t>
            </a:fld>
            <a:endParaRPr lang="en-US"/>
          </a:p>
        </p:txBody>
      </p:sp>
    </p:spTree>
    <p:extLst>
      <p:ext uri="{BB962C8B-B14F-4D97-AF65-F5344CB8AC3E}">
        <p14:creationId xmlns:p14="http://schemas.microsoft.com/office/powerpoint/2010/main" val="1851907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42119-E886-835B-95B0-2B286C0B140C}"/>
              </a:ext>
            </a:extLst>
          </p:cNvPr>
          <p:cNvSpPr>
            <a:spLocks noGrp="1"/>
          </p:cNvSpPr>
          <p:nvPr>
            <p:ph type="title"/>
          </p:nvPr>
        </p:nvSpPr>
        <p:spPr/>
        <p:txBody>
          <a:bodyPr>
            <a:normAutofit fontScale="90000"/>
          </a:bodyPr>
          <a:lstStyle/>
          <a:p>
            <a:r>
              <a:rPr lang="en-US" sz="3600" dirty="0"/>
              <a:t>Phase II Milestones </a:t>
            </a:r>
            <a:r>
              <a:rPr lang="en-US" sz="3600" dirty="0">
                <a:solidFill>
                  <a:srgbClr val="003C71"/>
                </a:solidFill>
              </a:rPr>
              <a:t>(New accountability system and new accreditation system of compliance) </a:t>
            </a:r>
            <a:r>
              <a:rPr lang="en-US" sz="3600" dirty="0"/>
              <a:t> (1 of 3) </a:t>
            </a:r>
            <a:endParaRPr lang="en-US" sz="3600" b="1" dirty="0"/>
          </a:p>
        </p:txBody>
      </p:sp>
      <p:sp>
        <p:nvSpPr>
          <p:cNvPr id="4" name="Text Placeholder 3">
            <a:extLst>
              <a:ext uri="{FF2B5EF4-FFF2-40B4-BE49-F238E27FC236}">
                <a16:creationId xmlns:a16="http://schemas.microsoft.com/office/drawing/2014/main" id="{3A826DA5-88CD-C5EC-E48A-BF78A5761EAB}"/>
              </a:ext>
            </a:extLst>
          </p:cNvPr>
          <p:cNvSpPr>
            <a:spLocks noGrp="1"/>
          </p:cNvSpPr>
          <p:nvPr>
            <p:ph type="body" idx="1"/>
          </p:nvPr>
        </p:nvSpPr>
        <p:spPr>
          <a:xfrm>
            <a:off x="838200" y="1458930"/>
            <a:ext cx="10515600" cy="5262545"/>
          </a:xfrm>
        </p:spPr>
        <p:txBody>
          <a:bodyPr>
            <a:normAutofit fontScale="85000" lnSpcReduction="20000"/>
          </a:bodyPr>
          <a:lstStyle/>
          <a:p>
            <a:pPr marL="114300" indent="0">
              <a:lnSpc>
                <a:spcPct val="134000"/>
              </a:lnSpc>
              <a:buNone/>
            </a:pPr>
            <a:r>
              <a:rPr lang="en-US" sz="2500" dirty="0">
                <a:solidFill>
                  <a:srgbClr val="000000"/>
                </a:solidFill>
              </a:rPr>
              <a:t>There will be a new, approved, and implemented accountability system by September 2025.</a:t>
            </a:r>
          </a:p>
          <a:p>
            <a:pPr lvl="1">
              <a:lnSpc>
                <a:spcPct val="134000"/>
              </a:lnSpc>
              <a:buFont typeface="Arial" panose="020B0604020202020204" pitchFamily="34" charset="0"/>
              <a:buChar char="•"/>
            </a:pPr>
            <a:r>
              <a:rPr lang="en-US" sz="2600" b="1" dirty="0">
                <a:solidFill>
                  <a:srgbClr val="000000"/>
                </a:solidFill>
              </a:rPr>
              <a:t>February 2023: </a:t>
            </a:r>
            <a:r>
              <a:rPr lang="en-US" sz="2600" dirty="0">
                <a:solidFill>
                  <a:srgbClr val="000000"/>
                </a:solidFill>
              </a:rPr>
              <a:t>Board reviews plan and timeline to reform the accountability system. </a:t>
            </a:r>
          </a:p>
          <a:p>
            <a:pPr lvl="1">
              <a:lnSpc>
                <a:spcPct val="134000"/>
              </a:lnSpc>
              <a:buFont typeface="Arial" panose="020B0604020202020204" pitchFamily="34" charset="0"/>
              <a:buChar char="•"/>
            </a:pPr>
            <a:r>
              <a:rPr lang="en-US" sz="2500" b="1" dirty="0">
                <a:solidFill>
                  <a:srgbClr val="000000"/>
                </a:solidFill>
              </a:rPr>
              <a:t>March 2023 through September 2023:</a:t>
            </a:r>
            <a:r>
              <a:rPr lang="en-US" sz="2500" dirty="0">
                <a:solidFill>
                  <a:srgbClr val="000000"/>
                </a:solidFill>
              </a:rPr>
              <a:t> Development of new accountability system and accountability as compliance system</a:t>
            </a:r>
          </a:p>
          <a:p>
            <a:pPr lvl="2" indent="-302260">
              <a:lnSpc>
                <a:spcPct val="134000"/>
              </a:lnSpc>
              <a:buFont typeface="Courier New" panose="02070309020205020404" pitchFamily="49" charset="0"/>
              <a:buChar char="o"/>
            </a:pPr>
            <a:r>
              <a:rPr lang="en-US" sz="2500" dirty="0">
                <a:solidFill>
                  <a:srgbClr val="000000"/>
                </a:solidFill>
              </a:rPr>
              <a:t>Monthly updates to the Board regarding progress.</a:t>
            </a:r>
          </a:p>
          <a:p>
            <a:pPr lvl="2" indent="-302260">
              <a:lnSpc>
                <a:spcPct val="134000"/>
              </a:lnSpc>
              <a:buFont typeface="Courier New" panose="02070309020205020404" pitchFamily="49" charset="0"/>
              <a:buChar char="o"/>
            </a:pPr>
            <a:r>
              <a:rPr lang="en-US" sz="2500" dirty="0">
                <a:solidFill>
                  <a:srgbClr val="000000"/>
                </a:solidFill>
              </a:rPr>
              <a:t>Regular outreach and advice from stakeholder groups.</a:t>
            </a:r>
          </a:p>
          <a:p>
            <a:pPr lvl="2" indent="-302260">
              <a:lnSpc>
                <a:spcPct val="134000"/>
              </a:lnSpc>
              <a:buFont typeface="Courier New" panose="02070309020205020404" pitchFamily="49" charset="0"/>
              <a:buChar char="o"/>
            </a:pPr>
            <a:r>
              <a:rPr lang="en-US" sz="2500" dirty="0">
                <a:solidFill>
                  <a:srgbClr val="000000"/>
                </a:solidFill>
              </a:rPr>
              <a:t>Multiple stakeholder </a:t>
            </a:r>
            <a:r>
              <a:rPr lang="en-US" sz="2500">
                <a:solidFill>
                  <a:srgbClr val="000000"/>
                </a:solidFill>
              </a:rPr>
              <a:t>group</a:t>
            </a:r>
            <a:r>
              <a:rPr lang="en-US" sz="2500" dirty="0">
                <a:solidFill>
                  <a:srgbClr val="000000"/>
                </a:solidFill>
              </a:rPr>
              <a:t> meetings (superintendents, division leaders, teachers, parents, business leaders, educational organizations).</a:t>
            </a:r>
          </a:p>
          <a:p>
            <a:pPr lvl="2" indent="-302260">
              <a:lnSpc>
                <a:spcPct val="134000"/>
              </a:lnSpc>
              <a:buFont typeface="Courier New" panose="02070309020205020404" pitchFamily="49" charset="0"/>
              <a:buChar char="o"/>
            </a:pPr>
            <a:r>
              <a:rPr lang="en-US" sz="2500" dirty="0">
                <a:solidFill>
                  <a:srgbClr val="000000"/>
                </a:solidFill>
              </a:rPr>
              <a:t>Multiple Internal VDOE Meetings with relevant departments.</a:t>
            </a:r>
          </a:p>
          <a:p>
            <a:pPr lvl="1">
              <a:lnSpc>
                <a:spcPct val="134000"/>
              </a:lnSpc>
              <a:buFont typeface="Arial" panose="020B0604020202020204" pitchFamily="34" charset="0"/>
              <a:buChar char="•"/>
            </a:pPr>
            <a:r>
              <a:rPr lang="en-US" sz="2500" b="1" dirty="0">
                <a:solidFill>
                  <a:srgbClr val="000000"/>
                </a:solidFill>
              </a:rPr>
              <a:t>October 2023: </a:t>
            </a:r>
            <a:r>
              <a:rPr lang="en-US" sz="2500" dirty="0">
                <a:solidFill>
                  <a:srgbClr val="000000"/>
                </a:solidFill>
              </a:rPr>
              <a:t>Department presents the new accountability system and accreditation as compliance system.</a:t>
            </a:r>
            <a:endParaRPr lang="en-US" sz="2600" dirty="0">
              <a:solidFill>
                <a:srgbClr val="C00000"/>
              </a:solidFill>
            </a:endParaRPr>
          </a:p>
          <a:p>
            <a:pPr lvl="2" indent="-302260">
              <a:lnSpc>
                <a:spcPct val="134000"/>
              </a:lnSpc>
            </a:pPr>
            <a:endParaRPr lang="en-US" sz="2600" dirty="0"/>
          </a:p>
          <a:p>
            <a:pPr lvl="2" indent="-302260"/>
            <a:endParaRPr lang="en-US" dirty="0"/>
          </a:p>
          <a:p>
            <a:pPr lvl="2" indent="-302260"/>
            <a:endParaRPr lang="en-US" dirty="0"/>
          </a:p>
          <a:p>
            <a:pPr lvl="2" indent="-302260"/>
            <a:endParaRPr lang="en-US" dirty="0"/>
          </a:p>
          <a:p>
            <a:pPr lvl="2" indent="-302260"/>
            <a:endParaRPr lang="en-US" dirty="0"/>
          </a:p>
          <a:p>
            <a:pPr lvl="1"/>
            <a:endParaRPr lang="en-US" dirty="0"/>
          </a:p>
          <a:p>
            <a:pPr lvl="1"/>
            <a:endParaRPr lang="en-US" dirty="0"/>
          </a:p>
        </p:txBody>
      </p:sp>
      <p:sp>
        <p:nvSpPr>
          <p:cNvPr id="3" name="Slide Number Placeholder 2">
            <a:extLst>
              <a:ext uri="{FF2B5EF4-FFF2-40B4-BE49-F238E27FC236}">
                <a16:creationId xmlns:a16="http://schemas.microsoft.com/office/drawing/2014/main" id="{C0906A36-AC64-FEF8-34E3-4EA0D6BAB58E}"/>
              </a:ext>
            </a:extLst>
          </p:cNvPr>
          <p:cNvSpPr>
            <a:spLocks noGrp="1"/>
          </p:cNvSpPr>
          <p:nvPr>
            <p:ph type="sldNum" idx="12"/>
          </p:nvPr>
        </p:nvSpPr>
        <p:spPr>
          <a:xfrm>
            <a:off x="9024068" y="6356350"/>
            <a:ext cx="2743200" cy="365125"/>
          </a:xfrm>
        </p:spPr>
        <p:txBody>
          <a:bodyPr/>
          <a:lstStyle/>
          <a:p>
            <a:pPr marL="0" lvl="0" indent="0" algn="r" rtl="0">
              <a:spcBef>
                <a:spcPts val="0"/>
              </a:spcBef>
              <a:spcAft>
                <a:spcPts val="0"/>
              </a:spcAft>
              <a:buNone/>
            </a:pPr>
            <a:fld id="{00000000-1234-1234-1234-123412341234}" type="slidenum">
              <a:rPr lang="en-US"/>
              <a:t>14</a:t>
            </a:fld>
            <a:endParaRPr lang="en-US" dirty="0"/>
          </a:p>
        </p:txBody>
      </p:sp>
    </p:spTree>
    <p:extLst>
      <p:ext uri="{BB962C8B-B14F-4D97-AF65-F5344CB8AC3E}">
        <p14:creationId xmlns:p14="http://schemas.microsoft.com/office/powerpoint/2010/main" val="1755006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42119-E886-835B-95B0-2B286C0B140C}"/>
              </a:ext>
            </a:extLst>
          </p:cNvPr>
          <p:cNvSpPr>
            <a:spLocks noGrp="1"/>
          </p:cNvSpPr>
          <p:nvPr>
            <p:ph type="title"/>
          </p:nvPr>
        </p:nvSpPr>
        <p:spPr>
          <a:xfrm>
            <a:off x="0" y="0"/>
            <a:ext cx="12192000" cy="1323975"/>
          </a:xfrm>
        </p:spPr>
        <p:txBody>
          <a:bodyPr>
            <a:normAutofit fontScale="90000"/>
          </a:bodyPr>
          <a:lstStyle/>
          <a:p>
            <a:r>
              <a:rPr lang="en-US" sz="3600" dirty="0"/>
              <a:t>Phase II Milestones </a:t>
            </a:r>
            <a:r>
              <a:rPr lang="en-US" sz="3600" dirty="0">
                <a:solidFill>
                  <a:srgbClr val="003C71"/>
                </a:solidFill>
              </a:rPr>
              <a:t>(New accountability system and new accreditation system of compliance) </a:t>
            </a:r>
            <a:r>
              <a:rPr lang="en-US" sz="3600" dirty="0"/>
              <a:t> (2 of 3) </a:t>
            </a:r>
            <a:endParaRPr lang="en-US" sz="3600" b="1" dirty="0"/>
          </a:p>
        </p:txBody>
      </p:sp>
      <p:sp>
        <p:nvSpPr>
          <p:cNvPr id="4" name="Text Placeholder 3">
            <a:extLst>
              <a:ext uri="{FF2B5EF4-FFF2-40B4-BE49-F238E27FC236}">
                <a16:creationId xmlns:a16="http://schemas.microsoft.com/office/drawing/2014/main" id="{3A826DA5-88CD-C5EC-E48A-BF78A5761EAB}"/>
              </a:ext>
            </a:extLst>
          </p:cNvPr>
          <p:cNvSpPr>
            <a:spLocks noGrp="1"/>
          </p:cNvSpPr>
          <p:nvPr>
            <p:ph type="body" idx="1"/>
          </p:nvPr>
        </p:nvSpPr>
        <p:spPr>
          <a:xfrm>
            <a:off x="761035" y="1565114"/>
            <a:ext cx="10515600" cy="5339154"/>
          </a:xfrm>
        </p:spPr>
        <p:txBody>
          <a:bodyPr spcFirstLastPara="1" wrap="square" lIns="91425" tIns="45700" rIns="91425" bIns="45700" anchor="t" anchorCtr="0">
            <a:noAutofit/>
          </a:bodyPr>
          <a:lstStyle/>
          <a:p>
            <a:pPr lvl="1">
              <a:lnSpc>
                <a:spcPct val="114999"/>
              </a:lnSpc>
              <a:buFont typeface="Arial" panose="020B0604020202020204" pitchFamily="34" charset="0"/>
              <a:buChar char="•"/>
            </a:pPr>
            <a:r>
              <a:rPr lang="en-US" b="1" dirty="0">
                <a:solidFill>
                  <a:srgbClr val="000000"/>
                </a:solidFill>
              </a:rPr>
              <a:t>November 2023- July 2024: </a:t>
            </a:r>
            <a:r>
              <a:rPr lang="en-US" dirty="0">
                <a:solidFill>
                  <a:srgbClr val="000000"/>
                </a:solidFill>
              </a:rPr>
              <a:t>Enact any necessary legislative or regulatory actions to make  permanent changes to the accountability and accreditation systems.</a:t>
            </a:r>
          </a:p>
          <a:p>
            <a:pPr lvl="2" indent="-302260">
              <a:lnSpc>
                <a:spcPct val="114999"/>
              </a:lnSpc>
              <a:buFont typeface="Courier New" panose="020B0604020202020204" pitchFamily="34" charset="0"/>
              <a:buChar char="o"/>
            </a:pPr>
            <a:r>
              <a:rPr lang="en-US" sz="2400" b="1" dirty="0">
                <a:solidFill>
                  <a:srgbClr val="000000"/>
                </a:solidFill>
                <a:cs typeface="Arial"/>
              </a:rPr>
              <a:t>April 2024:</a:t>
            </a:r>
            <a:r>
              <a:rPr lang="en-US" sz="2400" dirty="0">
                <a:solidFill>
                  <a:srgbClr val="000000"/>
                </a:solidFill>
                <a:cs typeface="Arial"/>
              </a:rPr>
              <a:t> If needed, bills separating accountability and accreditation systems and enacting new accountability system passed by General Assembly. </a:t>
            </a:r>
            <a:endParaRPr lang="en-US" sz="2400" b="1" dirty="0">
              <a:solidFill>
                <a:srgbClr val="000000"/>
              </a:solidFill>
            </a:endParaRPr>
          </a:p>
          <a:p>
            <a:pPr lvl="2" indent="-302260">
              <a:lnSpc>
                <a:spcPct val="114999"/>
              </a:lnSpc>
              <a:buFont typeface="Courier New" panose="020B0604020202020204" pitchFamily="34" charset="0"/>
              <a:buChar char="o"/>
            </a:pPr>
            <a:r>
              <a:rPr lang="en-US" sz="2400" b="1" dirty="0">
                <a:solidFill>
                  <a:srgbClr val="000000"/>
                </a:solidFill>
              </a:rPr>
              <a:t>June 2024: </a:t>
            </a:r>
            <a:r>
              <a:rPr lang="en-US" sz="2400" dirty="0">
                <a:solidFill>
                  <a:srgbClr val="000000"/>
                </a:solidFill>
              </a:rPr>
              <a:t>If needed, Board’s first review of new regulations.</a:t>
            </a:r>
            <a:endParaRPr lang="en-US" sz="2400"/>
          </a:p>
          <a:p>
            <a:pPr lvl="2" indent="-302260">
              <a:lnSpc>
                <a:spcPct val="114999"/>
              </a:lnSpc>
              <a:buFont typeface="Courier New" panose="020B0604020202020204" pitchFamily="34" charset="0"/>
              <a:buChar char="o"/>
            </a:pPr>
            <a:r>
              <a:rPr lang="en-US" sz="2400" b="1" dirty="0">
                <a:solidFill>
                  <a:srgbClr val="000000"/>
                </a:solidFill>
              </a:rPr>
              <a:t>July 2024:  </a:t>
            </a:r>
            <a:r>
              <a:rPr lang="en-US" sz="2400" dirty="0">
                <a:solidFill>
                  <a:srgbClr val="000000"/>
                </a:solidFill>
              </a:rPr>
              <a:t>If needed, Board’s final review of new regulations.</a:t>
            </a:r>
            <a:endParaRPr lang="en-US" sz="2400" dirty="0"/>
          </a:p>
          <a:p>
            <a:pPr lvl="1">
              <a:lnSpc>
                <a:spcPct val="114999"/>
              </a:lnSpc>
              <a:buFont typeface="Arial"/>
              <a:buChar char="•"/>
            </a:pPr>
            <a:r>
              <a:rPr lang="en-US" b="1" dirty="0">
                <a:solidFill>
                  <a:srgbClr val="000000"/>
                </a:solidFill>
              </a:rPr>
              <a:t>July and August 2024: </a:t>
            </a:r>
            <a:r>
              <a:rPr lang="en-US" dirty="0">
                <a:solidFill>
                  <a:srgbClr val="000000"/>
                </a:solidFill>
              </a:rPr>
              <a:t>Communication to school divisions prior to the start of the 2024-2025 school year.  </a:t>
            </a:r>
            <a:endParaRPr lang="en-US" dirty="0"/>
          </a:p>
          <a:p>
            <a:pPr lvl="1"/>
            <a:endParaRPr lang="en-US" sz="1800" dirty="0"/>
          </a:p>
        </p:txBody>
      </p:sp>
      <p:sp>
        <p:nvSpPr>
          <p:cNvPr id="3" name="Slide Number Placeholder 2">
            <a:extLst>
              <a:ext uri="{FF2B5EF4-FFF2-40B4-BE49-F238E27FC236}">
                <a16:creationId xmlns:a16="http://schemas.microsoft.com/office/drawing/2014/main" id="{C0906A36-AC64-FEF8-34E3-4EA0D6BAB58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15</a:t>
            </a:fld>
            <a:endParaRPr lang="en-US"/>
          </a:p>
        </p:txBody>
      </p:sp>
    </p:spTree>
    <p:extLst>
      <p:ext uri="{BB962C8B-B14F-4D97-AF65-F5344CB8AC3E}">
        <p14:creationId xmlns:p14="http://schemas.microsoft.com/office/powerpoint/2010/main" val="3895702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42119-E886-835B-95B0-2B286C0B140C}"/>
              </a:ext>
            </a:extLst>
          </p:cNvPr>
          <p:cNvSpPr>
            <a:spLocks noGrp="1"/>
          </p:cNvSpPr>
          <p:nvPr>
            <p:ph type="title"/>
          </p:nvPr>
        </p:nvSpPr>
        <p:spPr>
          <a:xfrm>
            <a:off x="0" y="0"/>
            <a:ext cx="12192000" cy="1323975"/>
          </a:xfrm>
        </p:spPr>
        <p:txBody>
          <a:bodyPr>
            <a:normAutofit fontScale="90000"/>
          </a:bodyPr>
          <a:lstStyle/>
          <a:p>
            <a:r>
              <a:rPr lang="en-US" sz="3600" dirty="0"/>
              <a:t>Phase II Milestones </a:t>
            </a:r>
            <a:r>
              <a:rPr lang="en-US" sz="3600" dirty="0">
                <a:solidFill>
                  <a:srgbClr val="003C71"/>
                </a:solidFill>
              </a:rPr>
              <a:t>(New accountability system and new accreditation system of compliance) </a:t>
            </a:r>
            <a:r>
              <a:rPr lang="en-US" sz="3600" dirty="0"/>
              <a:t> (3 of 3) </a:t>
            </a:r>
            <a:endParaRPr lang="en-US" sz="3600" b="1" dirty="0"/>
          </a:p>
        </p:txBody>
      </p:sp>
      <p:sp>
        <p:nvSpPr>
          <p:cNvPr id="4" name="Text Placeholder 3">
            <a:extLst>
              <a:ext uri="{FF2B5EF4-FFF2-40B4-BE49-F238E27FC236}">
                <a16:creationId xmlns:a16="http://schemas.microsoft.com/office/drawing/2014/main" id="{3A826DA5-88CD-C5EC-E48A-BF78A5761EAB}"/>
              </a:ext>
            </a:extLst>
          </p:cNvPr>
          <p:cNvSpPr>
            <a:spLocks noGrp="1"/>
          </p:cNvSpPr>
          <p:nvPr>
            <p:ph type="body" idx="1"/>
          </p:nvPr>
        </p:nvSpPr>
        <p:spPr>
          <a:xfrm>
            <a:off x="738266" y="1523844"/>
            <a:ext cx="10515600" cy="3448623"/>
          </a:xfrm>
        </p:spPr>
        <p:txBody>
          <a:bodyPr spcFirstLastPara="1" wrap="square" lIns="91425" tIns="45700" rIns="91425" bIns="45700" anchor="t" anchorCtr="0">
            <a:noAutofit/>
          </a:bodyPr>
          <a:lstStyle/>
          <a:p>
            <a:pPr lvl="1">
              <a:lnSpc>
                <a:spcPct val="134000"/>
              </a:lnSpc>
              <a:buFont typeface="Arial" panose="020B0604020202020204" pitchFamily="34" charset="0"/>
              <a:buChar char="•"/>
            </a:pPr>
            <a:r>
              <a:rPr lang="en-US" b="1" dirty="0">
                <a:solidFill>
                  <a:srgbClr val="000000"/>
                </a:solidFill>
              </a:rPr>
              <a:t>October 2024: </a:t>
            </a:r>
            <a:r>
              <a:rPr lang="en-US" dirty="0">
                <a:solidFill>
                  <a:srgbClr val="000000"/>
                </a:solidFill>
              </a:rPr>
              <a:t>Board’s first review of Amendment to Virginia’s Consolidated State Plan (ESSA accountability model).</a:t>
            </a:r>
            <a:endParaRPr lang="en-US" dirty="0"/>
          </a:p>
          <a:p>
            <a:pPr lvl="1">
              <a:lnSpc>
                <a:spcPct val="134000"/>
              </a:lnSpc>
              <a:buFont typeface="Arial" panose="020B0604020202020204" pitchFamily="34" charset="0"/>
              <a:buChar char="•"/>
            </a:pPr>
            <a:r>
              <a:rPr lang="en-US" b="1" dirty="0">
                <a:solidFill>
                  <a:srgbClr val="000000"/>
                </a:solidFill>
              </a:rPr>
              <a:t>November 2024: </a:t>
            </a:r>
            <a:r>
              <a:rPr lang="en-US" dirty="0">
                <a:solidFill>
                  <a:srgbClr val="000000"/>
                </a:solidFill>
              </a:rPr>
              <a:t>Board’s final review of Amendment to Virginia’s Consolidated State Plan (ESSA accountability model).</a:t>
            </a:r>
          </a:p>
          <a:p>
            <a:pPr lvl="1">
              <a:lnSpc>
                <a:spcPct val="134000"/>
              </a:lnSpc>
              <a:buFont typeface="Arial" panose="020B0604020202020204" pitchFamily="34" charset="0"/>
              <a:buChar char="•"/>
            </a:pPr>
            <a:r>
              <a:rPr lang="en-US" b="1" dirty="0">
                <a:solidFill>
                  <a:srgbClr val="000000"/>
                </a:solidFill>
              </a:rPr>
              <a:t>September 2025: </a:t>
            </a:r>
            <a:r>
              <a:rPr lang="en-US" dirty="0">
                <a:solidFill>
                  <a:srgbClr val="000000"/>
                </a:solidFill>
              </a:rPr>
              <a:t>New accountability determinations based on new accountability system and new cut scores</a:t>
            </a:r>
            <a:r>
              <a:rPr lang="en-US" b="1" i="1" dirty="0">
                <a:solidFill>
                  <a:srgbClr val="000000"/>
                </a:solidFill>
              </a:rPr>
              <a:t> </a:t>
            </a:r>
            <a:r>
              <a:rPr lang="en-US" b="1" dirty="0">
                <a:solidFill>
                  <a:srgbClr val="000000"/>
                </a:solidFill>
              </a:rPr>
              <a:t>and </a:t>
            </a:r>
            <a:r>
              <a:rPr lang="en-US" dirty="0">
                <a:solidFill>
                  <a:srgbClr val="000000"/>
                </a:solidFill>
              </a:rPr>
              <a:t>new accreditation system determinations based on new compliance-based accreditation system.</a:t>
            </a:r>
            <a:endParaRPr lang="en-US"/>
          </a:p>
          <a:p>
            <a:pPr lvl="1"/>
            <a:endParaRPr lang="en-US" sz="1800" dirty="0"/>
          </a:p>
        </p:txBody>
      </p:sp>
      <p:sp>
        <p:nvSpPr>
          <p:cNvPr id="3" name="Slide Number Placeholder 2">
            <a:extLst>
              <a:ext uri="{FF2B5EF4-FFF2-40B4-BE49-F238E27FC236}">
                <a16:creationId xmlns:a16="http://schemas.microsoft.com/office/drawing/2014/main" id="{C0906A36-AC64-FEF8-34E3-4EA0D6BAB58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16</a:t>
            </a:fld>
            <a:endParaRPr lang="en-US"/>
          </a:p>
        </p:txBody>
      </p:sp>
    </p:spTree>
    <p:extLst>
      <p:ext uri="{BB962C8B-B14F-4D97-AF65-F5344CB8AC3E}">
        <p14:creationId xmlns:p14="http://schemas.microsoft.com/office/powerpoint/2010/main" val="3443372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9442B-492F-4207-B887-101E742A829A}"/>
              </a:ext>
            </a:extLst>
          </p:cNvPr>
          <p:cNvSpPr>
            <a:spLocks noGrp="1"/>
          </p:cNvSpPr>
          <p:nvPr>
            <p:ph type="title"/>
          </p:nvPr>
        </p:nvSpPr>
        <p:spPr/>
        <p:txBody>
          <a:bodyPr/>
          <a:lstStyle/>
          <a:p>
            <a:r>
              <a:rPr lang="en-US" dirty="0"/>
              <a:t>Assessment Related Milestones</a:t>
            </a:r>
          </a:p>
        </p:txBody>
      </p:sp>
      <p:sp>
        <p:nvSpPr>
          <p:cNvPr id="3" name="Text Placeholder 2">
            <a:extLst>
              <a:ext uri="{FF2B5EF4-FFF2-40B4-BE49-F238E27FC236}">
                <a16:creationId xmlns:a16="http://schemas.microsoft.com/office/drawing/2014/main" id="{5EAEFFD8-17E9-4D2D-9AC0-471B13A2DB23}"/>
              </a:ext>
            </a:extLst>
          </p:cNvPr>
          <p:cNvSpPr>
            <a:spLocks noGrp="1"/>
          </p:cNvSpPr>
          <p:nvPr>
            <p:ph type="body" idx="1"/>
          </p:nvPr>
        </p:nvSpPr>
        <p:spPr/>
        <p:txBody>
          <a:bodyPr>
            <a:normAutofit fontScale="70000" lnSpcReduction="20000"/>
          </a:bodyPr>
          <a:lstStyle/>
          <a:p>
            <a:pPr marL="457200" lvl="2" indent="-457200">
              <a:lnSpc>
                <a:spcPct val="134000"/>
              </a:lnSpc>
              <a:buFont typeface="Arial" panose="020B0604020202020204" pitchFamily="34" charset="0"/>
              <a:buChar char="•"/>
            </a:pPr>
            <a:r>
              <a:rPr lang="en-US" sz="3100" b="1" dirty="0">
                <a:solidFill>
                  <a:srgbClr val="000000"/>
                </a:solidFill>
                <a:effectLst/>
                <a:latin typeface="Calibri"/>
              </a:rPr>
              <a:t>March 2023: </a:t>
            </a:r>
            <a:r>
              <a:rPr lang="en-US" sz="3100" dirty="0">
                <a:solidFill>
                  <a:srgbClr val="000000"/>
                </a:solidFill>
                <a:effectLst/>
                <a:latin typeface="Calibri"/>
              </a:rPr>
              <a:t>HB585 Committee convenes and begins working on recommendations </a:t>
            </a:r>
            <a:r>
              <a:rPr lang="en-US" sz="3100" dirty="0">
                <a:solidFill>
                  <a:srgbClr val="000000"/>
                </a:solidFill>
              </a:rPr>
              <a:t>for changes to </a:t>
            </a:r>
            <a:r>
              <a:rPr lang="en-US" sz="3100" dirty="0">
                <a:solidFill>
                  <a:srgbClr val="000000"/>
                </a:solidFill>
                <a:effectLst/>
                <a:latin typeface="Calibri"/>
              </a:rPr>
              <a:t>assessment system. </a:t>
            </a:r>
          </a:p>
          <a:p>
            <a:pPr marL="457200" lvl="2" indent="-457200">
              <a:lnSpc>
                <a:spcPct val="134000"/>
              </a:lnSpc>
              <a:buFont typeface="Arial" panose="020B0604020202020204" pitchFamily="34" charset="0"/>
              <a:buChar char="•"/>
            </a:pPr>
            <a:r>
              <a:rPr lang="en-US" sz="3100" b="1" dirty="0">
                <a:solidFill>
                  <a:srgbClr val="000000"/>
                </a:solidFill>
                <a:effectLst/>
                <a:latin typeface="Calibri"/>
              </a:rPr>
              <a:t>October 2023: </a:t>
            </a:r>
            <a:r>
              <a:rPr lang="en-US" sz="3100" dirty="0">
                <a:solidFill>
                  <a:srgbClr val="000000"/>
                </a:solidFill>
                <a:effectLst/>
                <a:latin typeface="Calibri"/>
              </a:rPr>
              <a:t>Department convenes standards committee to recommend higher </a:t>
            </a:r>
            <a:r>
              <a:rPr lang="en-US" sz="3100" dirty="0">
                <a:solidFill>
                  <a:srgbClr val="000000"/>
                </a:solidFill>
              </a:rPr>
              <a:t>reading and mathematics cut</a:t>
            </a:r>
            <a:r>
              <a:rPr lang="en-US" sz="3100" dirty="0">
                <a:solidFill>
                  <a:srgbClr val="000000"/>
                </a:solidFill>
                <a:effectLst/>
                <a:latin typeface="Calibri"/>
              </a:rPr>
              <a:t> scores</a:t>
            </a:r>
            <a:r>
              <a:rPr lang="en-US" sz="3100" dirty="0">
                <a:solidFill>
                  <a:srgbClr val="000000"/>
                </a:solidFill>
              </a:rPr>
              <a:t> </a:t>
            </a:r>
            <a:r>
              <a:rPr lang="en-US" sz="3100" dirty="0">
                <a:solidFill>
                  <a:srgbClr val="000000"/>
                </a:solidFill>
                <a:effectLst/>
                <a:latin typeface="Calibri"/>
              </a:rPr>
              <a:t> that are aligned to NAEP/highest performing states (includes parents, educators, higher education community, and business leaders).</a:t>
            </a:r>
          </a:p>
          <a:p>
            <a:pPr indent="-457200">
              <a:lnSpc>
                <a:spcPct val="134000"/>
              </a:lnSpc>
              <a:buSzPct val="54000"/>
              <a:buFont typeface="Arial" panose="020B0604020202020204" pitchFamily="34" charset="0"/>
              <a:buChar char="•"/>
            </a:pPr>
            <a:r>
              <a:rPr lang="en-US" sz="3100" b="1" dirty="0">
                <a:solidFill>
                  <a:srgbClr val="000000"/>
                </a:solidFill>
              </a:rPr>
              <a:t>November 2023: </a:t>
            </a:r>
            <a:r>
              <a:rPr lang="en-US" sz="3100" dirty="0">
                <a:solidFill>
                  <a:srgbClr val="000000"/>
                </a:solidFill>
                <a:effectLst/>
                <a:latin typeface="Calibri"/>
              </a:rPr>
              <a:t>Finalize initial report for HB585 to submit to the General Assembly.</a:t>
            </a:r>
            <a:endParaRPr lang="en-US" sz="3100" b="1" dirty="0">
              <a:solidFill>
                <a:srgbClr val="000000"/>
              </a:solidFill>
            </a:endParaRPr>
          </a:p>
          <a:p>
            <a:pPr marL="457200" lvl="2" indent="-457200">
              <a:lnSpc>
                <a:spcPct val="134000"/>
              </a:lnSpc>
              <a:buFont typeface="Arial" panose="020B0604020202020204" pitchFamily="34" charset="0"/>
              <a:buChar char="•"/>
            </a:pPr>
            <a:r>
              <a:rPr lang="en-US" sz="3100" b="1" dirty="0">
                <a:solidFill>
                  <a:srgbClr val="000000"/>
                </a:solidFill>
              </a:rPr>
              <a:t>March 2024: </a:t>
            </a:r>
            <a:r>
              <a:rPr lang="en-US" sz="3100" dirty="0">
                <a:solidFill>
                  <a:srgbClr val="000000"/>
                </a:solidFill>
              </a:rPr>
              <a:t>Board’s first review of new more rigorous cut scores in reading and mathematics. </a:t>
            </a:r>
          </a:p>
          <a:p>
            <a:pPr marL="457200" lvl="2" indent="-457200">
              <a:lnSpc>
                <a:spcPct val="134000"/>
              </a:lnSpc>
              <a:buFont typeface="Arial" panose="020B0604020202020204" pitchFamily="34" charset="0"/>
              <a:buChar char="•"/>
            </a:pPr>
            <a:r>
              <a:rPr lang="en-US" sz="3100" b="1" dirty="0">
                <a:solidFill>
                  <a:srgbClr val="000000"/>
                </a:solidFill>
              </a:rPr>
              <a:t>April 2024:  </a:t>
            </a:r>
            <a:r>
              <a:rPr lang="en-US" sz="3100" dirty="0">
                <a:solidFill>
                  <a:srgbClr val="000000"/>
                </a:solidFill>
              </a:rPr>
              <a:t>Board’s final review of new more rigorous cut scores in reading and mathematics. </a:t>
            </a:r>
            <a:endParaRPr lang="en-US" sz="3100" dirty="0">
              <a:solidFill>
                <a:srgbClr val="000000"/>
              </a:solidFill>
              <a:effectLst/>
              <a:latin typeface="Calibri"/>
            </a:endParaRPr>
          </a:p>
          <a:p>
            <a:endParaRPr lang="en-US" dirty="0"/>
          </a:p>
        </p:txBody>
      </p:sp>
      <p:sp>
        <p:nvSpPr>
          <p:cNvPr id="4" name="Slide Number Placeholder 3">
            <a:extLst>
              <a:ext uri="{FF2B5EF4-FFF2-40B4-BE49-F238E27FC236}">
                <a16:creationId xmlns:a16="http://schemas.microsoft.com/office/drawing/2014/main" id="{32F4186C-C456-469C-9308-EC32CFF7756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Tree>
    <p:extLst>
      <p:ext uri="{BB962C8B-B14F-4D97-AF65-F5344CB8AC3E}">
        <p14:creationId xmlns:p14="http://schemas.microsoft.com/office/powerpoint/2010/main" val="2571002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B1957-E38D-4AD1-ADDB-15EC88A8095A}"/>
              </a:ext>
            </a:extLst>
          </p:cNvPr>
          <p:cNvSpPr>
            <a:spLocks noGrp="1"/>
          </p:cNvSpPr>
          <p:nvPr>
            <p:ph type="title"/>
          </p:nvPr>
        </p:nvSpPr>
        <p:spPr>
          <a:xfrm>
            <a:off x="-419555" y="-47385"/>
            <a:ext cx="11963399" cy="907931"/>
          </a:xfrm>
        </p:spPr>
        <p:txBody>
          <a:bodyPr/>
          <a:lstStyle/>
          <a:p>
            <a:r>
              <a:rPr lang="en-US" dirty="0"/>
              <a:t>Draft Timeline (1 of 2)</a:t>
            </a:r>
          </a:p>
        </p:txBody>
      </p:sp>
      <p:sp>
        <p:nvSpPr>
          <p:cNvPr id="4" name="Slide Number Placeholder 3">
            <a:extLst>
              <a:ext uri="{FF2B5EF4-FFF2-40B4-BE49-F238E27FC236}">
                <a16:creationId xmlns:a16="http://schemas.microsoft.com/office/drawing/2014/main" id="{C320AD25-2AFC-43F8-8F7E-6214506FEE1A}"/>
              </a:ext>
            </a:extLst>
          </p:cNvPr>
          <p:cNvSpPr>
            <a:spLocks noGrp="1"/>
          </p:cNvSpPr>
          <p:nvPr>
            <p:ph type="sldNum" idx="12"/>
          </p:nvPr>
        </p:nvSpPr>
        <p:spPr>
          <a:xfrm>
            <a:off x="8642405" y="6353683"/>
            <a:ext cx="2743200" cy="365125"/>
          </a:xfrm>
        </p:spPr>
        <p:txBody>
          <a:bodyPr/>
          <a:lstStyle/>
          <a:p>
            <a:pPr marL="0" lvl="0" indent="0" algn="r" rtl="0">
              <a:spcBef>
                <a:spcPts val="0"/>
              </a:spcBef>
              <a:spcAft>
                <a:spcPts val="0"/>
              </a:spcAft>
              <a:buNone/>
            </a:pPr>
            <a:fld id="{00000000-1234-1234-1234-123412341234}" type="slidenum">
              <a:rPr lang="en-US" smtClean="0"/>
              <a:t>18</a:t>
            </a:fld>
            <a:endParaRPr lang="en-US" dirty="0"/>
          </a:p>
        </p:txBody>
      </p:sp>
      <p:sp>
        <p:nvSpPr>
          <p:cNvPr id="9" name="TextBox 8">
            <a:extLst>
              <a:ext uri="{FF2B5EF4-FFF2-40B4-BE49-F238E27FC236}">
                <a16:creationId xmlns:a16="http://schemas.microsoft.com/office/drawing/2014/main" id="{4875A2AC-44A1-419F-849C-0A4162E66FB9}"/>
              </a:ext>
            </a:extLst>
          </p:cNvPr>
          <p:cNvSpPr txBox="1"/>
          <p:nvPr/>
        </p:nvSpPr>
        <p:spPr>
          <a:xfrm>
            <a:off x="341521" y="1325926"/>
            <a:ext cx="3292221" cy="1200329"/>
          </a:xfrm>
          <a:prstGeom prst="rect">
            <a:avLst/>
          </a:prstGeom>
          <a:noFill/>
          <a:ln w="41275">
            <a:solidFill>
              <a:schemeClr val="accent2"/>
            </a:solidFill>
          </a:ln>
        </p:spPr>
        <p:txBody>
          <a:bodyPr wrap="square" lIns="91440" tIns="45720" rIns="91440" bIns="45720" rtlCol="0" anchor="t">
            <a:spAutoFit/>
          </a:bodyPr>
          <a:lstStyle/>
          <a:p>
            <a:r>
              <a:rPr lang="en-US" sz="1200" b="1" dirty="0"/>
              <a:t>February 2023 – June 2023</a:t>
            </a:r>
          </a:p>
          <a:p>
            <a:r>
              <a:rPr lang="en-US" sz="1200" dirty="0"/>
              <a:t>Revise current accreditation system to provide greater differentiation between schools, prioritize proficiency and growth, and provide more transparency. Seek input from stakeholder groups.</a:t>
            </a:r>
          </a:p>
        </p:txBody>
      </p:sp>
      <p:sp>
        <p:nvSpPr>
          <p:cNvPr id="10" name="TextBox 9">
            <a:extLst>
              <a:ext uri="{FF2B5EF4-FFF2-40B4-BE49-F238E27FC236}">
                <a16:creationId xmlns:a16="http://schemas.microsoft.com/office/drawing/2014/main" id="{7C4FF039-3830-4298-A078-92C8B574A2C8}"/>
              </a:ext>
            </a:extLst>
          </p:cNvPr>
          <p:cNvSpPr txBox="1"/>
          <p:nvPr/>
        </p:nvSpPr>
        <p:spPr>
          <a:xfrm>
            <a:off x="278300" y="3944909"/>
            <a:ext cx="11847440" cy="307777"/>
          </a:xfrm>
          <a:prstGeom prst="rect">
            <a:avLst/>
          </a:prstGeom>
          <a:noFill/>
        </p:spPr>
        <p:txBody>
          <a:bodyPr wrap="square" rtlCol="0">
            <a:spAutoFit/>
          </a:bodyPr>
          <a:lstStyle/>
          <a:p>
            <a:r>
              <a:rPr lang="en-US" dirty="0"/>
              <a:t>January 2023				      			                                                                January 2024</a:t>
            </a:r>
          </a:p>
        </p:txBody>
      </p:sp>
      <p:cxnSp>
        <p:nvCxnSpPr>
          <p:cNvPr id="18" name="Straight Connector 17" descr="A line that connects the event to the location on the timeline." title="Connector to event">
            <a:extLst>
              <a:ext uri="{FF2B5EF4-FFF2-40B4-BE49-F238E27FC236}">
                <a16:creationId xmlns:a16="http://schemas.microsoft.com/office/drawing/2014/main" id="{88DDBF2D-B97E-40A5-BD3F-BC534C3D45D7}"/>
              </a:ext>
            </a:extLst>
          </p:cNvPr>
          <p:cNvCxnSpPr>
            <a:cxnSpLocks/>
          </p:cNvCxnSpPr>
          <p:nvPr/>
        </p:nvCxnSpPr>
        <p:spPr>
          <a:xfrm flipH="1">
            <a:off x="7013189" y="1814201"/>
            <a:ext cx="0" cy="187430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Straight Arrow Connector 5" descr="A timeline extending across the slide to show events between January 2023 to January 2024" title="A timeline from January 2023 to January 2024">
            <a:extLst>
              <a:ext uri="{FF2B5EF4-FFF2-40B4-BE49-F238E27FC236}">
                <a16:creationId xmlns:a16="http://schemas.microsoft.com/office/drawing/2014/main" id="{316FC4DA-69DF-46FB-9A1B-2C86BDDC527D}"/>
              </a:ext>
            </a:extLst>
          </p:cNvPr>
          <p:cNvCxnSpPr>
            <a:cxnSpLocks/>
          </p:cNvCxnSpPr>
          <p:nvPr/>
        </p:nvCxnSpPr>
        <p:spPr>
          <a:xfrm>
            <a:off x="152240" y="3714686"/>
            <a:ext cx="11973499" cy="20833"/>
          </a:xfrm>
          <a:prstGeom prst="straightConnector1">
            <a:avLst/>
          </a:prstGeom>
          <a:ln w="6032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3" name="Straight Connector 42" descr="A line that connects the event to the location on the timeline." title="Connector to event">
            <a:extLst>
              <a:ext uri="{FF2B5EF4-FFF2-40B4-BE49-F238E27FC236}">
                <a16:creationId xmlns:a16="http://schemas.microsoft.com/office/drawing/2014/main" id="{36896CA0-0F4E-4592-A60A-472E8B168445}"/>
              </a:ext>
            </a:extLst>
          </p:cNvPr>
          <p:cNvCxnSpPr>
            <a:cxnSpLocks/>
          </p:cNvCxnSpPr>
          <p:nvPr/>
        </p:nvCxnSpPr>
        <p:spPr>
          <a:xfrm>
            <a:off x="3118070" y="2483934"/>
            <a:ext cx="0" cy="118528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F2709653-8D1B-4947-8854-1C913C63415C}"/>
              </a:ext>
            </a:extLst>
          </p:cNvPr>
          <p:cNvSpPr txBox="1"/>
          <p:nvPr/>
        </p:nvSpPr>
        <p:spPr>
          <a:xfrm>
            <a:off x="3721269" y="971598"/>
            <a:ext cx="3777205" cy="830997"/>
          </a:xfrm>
          <a:prstGeom prst="rect">
            <a:avLst/>
          </a:prstGeom>
          <a:noFill/>
          <a:ln w="41275">
            <a:solidFill>
              <a:schemeClr val="accent2"/>
            </a:solidFill>
          </a:ln>
        </p:spPr>
        <p:txBody>
          <a:bodyPr wrap="square" lIns="91440" tIns="45720" rIns="91440" bIns="45720" rtlCol="0" anchor="t">
            <a:spAutoFit/>
          </a:bodyPr>
          <a:lstStyle/>
          <a:p>
            <a:r>
              <a:rPr lang="en-US" sz="1200" b="1" dirty="0"/>
              <a:t>June 2023 – August 2023</a:t>
            </a:r>
          </a:p>
          <a:p>
            <a:r>
              <a:rPr lang="en-US" sz="1200"/>
              <a:t>Stakeholder outreach and communications to all school divisions and constituency groups to seek input and prepare for changes.</a:t>
            </a:r>
            <a:endParaRPr lang="en-US" sz="1200" dirty="0"/>
          </a:p>
        </p:txBody>
      </p:sp>
      <p:sp>
        <p:nvSpPr>
          <p:cNvPr id="30" name="TextBox 29">
            <a:extLst>
              <a:ext uri="{FF2B5EF4-FFF2-40B4-BE49-F238E27FC236}">
                <a16:creationId xmlns:a16="http://schemas.microsoft.com/office/drawing/2014/main" id="{922F3A8A-0C58-46A2-AEEE-9DCC0889D637}"/>
              </a:ext>
            </a:extLst>
          </p:cNvPr>
          <p:cNvSpPr txBox="1"/>
          <p:nvPr/>
        </p:nvSpPr>
        <p:spPr>
          <a:xfrm>
            <a:off x="8800373" y="590418"/>
            <a:ext cx="2502653" cy="1754326"/>
          </a:xfrm>
          <a:prstGeom prst="rect">
            <a:avLst/>
          </a:prstGeom>
          <a:noFill/>
          <a:ln w="41275">
            <a:solidFill>
              <a:schemeClr val="accent2"/>
            </a:solidFill>
          </a:ln>
        </p:spPr>
        <p:txBody>
          <a:bodyPr wrap="square" rtlCol="0">
            <a:spAutoFit/>
          </a:bodyPr>
          <a:lstStyle/>
          <a:p>
            <a:r>
              <a:rPr lang="en-US" sz="1200" b="1" dirty="0"/>
              <a:t>October 2023</a:t>
            </a:r>
          </a:p>
          <a:p>
            <a:r>
              <a:rPr lang="en-US" sz="1200" dirty="0"/>
              <a:t>VDOE begins work on updates to design of </a:t>
            </a:r>
            <a:r>
              <a:rPr lang="en-US" sz="1200" dirty="0">
                <a:ea typeface="Calibri" panose="020F0502020204030204" pitchFamily="34" charset="0"/>
              </a:rPr>
              <a:t>School Quality Profiles for fall 2024. Technology and Systems Development begins to update programming </a:t>
            </a:r>
            <a:r>
              <a:rPr lang="en-US" sz="1200" dirty="0">
                <a:effectLst/>
                <a:ea typeface="Calibri" panose="020F0502020204030204" pitchFamily="34" charset="0"/>
              </a:rPr>
              <a:t>to</a:t>
            </a:r>
            <a:r>
              <a:rPr lang="en-US" sz="1200" dirty="0">
                <a:ea typeface="Calibri" panose="020F0502020204030204" pitchFamily="34" charset="0"/>
              </a:rPr>
              <a:t> reflect Phase I changes to accreditation; work on </a:t>
            </a:r>
            <a:r>
              <a:rPr lang="en-US" sz="1200" dirty="0">
                <a:effectLst/>
                <a:ea typeface="Calibri" panose="020F0502020204030204" pitchFamily="34" charset="0"/>
              </a:rPr>
              <a:t>school </a:t>
            </a:r>
            <a:r>
              <a:rPr lang="en-US" sz="1200" dirty="0">
                <a:ea typeface="Calibri" panose="020F0502020204030204" pitchFamily="34" charset="0"/>
              </a:rPr>
              <a:t>division reports also begins.</a:t>
            </a:r>
            <a:endParaRPr lang="en-US" sz="1200" dirty="0"/>
          </a:p>
        </p:txBody>
      </p:sp>
      <p:cxnSp>
        <p:nvCxnSpPr>
          <p:cNvPr id="32" name="Straight Connector 31" descr="A line that connects the event to the location on the timeline." title="Connector to event">
            <a:extLst>
              <a:ext uri="{FF2B5EF4-FFF2-40B4-BE49-F238E27FC236}">
                <a16:creationId xmlns:a16="http://schemas.microsoft.com/office/drawing/2014/main" id="{701D3226-463B-49FA-BA5A-DF070AE0DE95}"/>
              </a:ext>
            </a:extLst>
          </p:cNvPr>
          <p:cNvCxnSpPr>
            <a:cxnSpLocks/>
          </p:cNvCxnSpPr>
          <p:nvPr/>
        </p:nvCxnSpPr>
        <p:spPr>
          <a:xfrm>
            <a:off x="9655815" y="2344744"/>
            <a:ext cx="1" cy="1334116"/>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4EE7EB12-A4E8-451E-BB3E-787C03A9AF21}"/>
              </a:ext>
            </a:extLst>
          </p:cNvPr>
          <p:cNvSpPr txBox="1"/>
          <p:nvPr/>
        </p:nvSpPr>
        <p:spPr>
          <a:xfrm>
            <a:off x="7431267" y="2472013"/>
            <a:ext cx="1585539" cy="861774"/>
          </a:xfrm>
          <a:prstGeom prst="rect">
            <a:avLst/>
          </a:prstGeom>
          <a:noFill/>
          <a:ln w="41275">
            <a:solidFill>
              <a:srgbClr val="000000"/>
            </a:solidFill>
          </a:ln>
        </p:spPr>
        <p:txBody>
          <a:bodyPr wrap="square" lIns="91440" tIns="45720" rIns="91440" bIns="45720" rtlCol="0" anchor="t">
            <a:spAutoFit/>
          </a:bodyPr>
          <a:lstStyle/>
          <a:p>
            <a:r>
              <a:rPr lang="en-US" sz="1000" b="1" dirty="0"/>
              <a:t>September 2023</a:t>
            </a:r>
          </a:p>
          <a:p>
            <a:r>
              <a:rPr lang="en-US" sz="1000" dirty="0"/>
              <a:t>Accreditation results released based on current accreditation system.</a:t>
            </a:r>
          </a:p>
        </p:txBody>
      </p:sp>
      <p:sp>
        <p:nvSpPr>
          <p:cNvPr id="40" name="TextBox 39">
            <a:extLst>
              <a:ext uri="{FF2B5EF4-FFF2-40B4-BE49-F238E27FC236}">
                <a16:creationId xmlns:a16="http://schemas.microsoft.com/office/drawing/2014/main" id="{F8E35D23-97E7-4C48-B0D0-CB1C6A4C46C1}"/>
              </a:ext>
            </a:extLst>
          </p:cNvPr>
          <p:cNvSpPr txBox="1"/>
          <p:nvPr/>
        </p:nvSpPr>
        <p:spPr>
          <a:xfrm>
            <a:off x="3174691" y="4168575"/>
            <a:ext cx="6577580" cy="1765814"/>
          </a:xfrm>
          <a:prstGeom prst="rect">
            <a:avLst/>
          </a:prstGeom>
          <a:noFill/>
          <a:ln w="41275">
            <a:solidFill>
              <a:srgbClr val="92D050"/>
            </a:solidFill>
          </a:ln>
        </p:spPr>
        <p:txBody>
          <a:bodyPr wrap="square" lIns="91440" tIns="45720" rIns="91440" bIns="45720" anchor="t">
            <a:spAutoFit/>
          </a:bodyPr>
          <a:lstStyle/>
          <a:p>
            <a:pPr lvl="1"/>
            <a:r>
              <a:rPr lang="en-US" sz="1200" b="1" dirty="0"/>
              <a:t>March 2023 – September 2023:</a:t>
            </a:r>
            <a:r>
              <a:rPr lang="en-US" sz="1200" dirty="0"/>
              <a:t> </a:t>
            </a:r>
          </a:p>
          <a:p>
            <a:pPr lvl="1"/>
            <a:r>
              <a:rPr lang="en-US" sz="1200" dirty="0"/>
              <a:t>Development and preliminary reviews of the new accountability system and accreditation as compliance system.</a:t>
            </a:r>
          </a:p>
          <a:p>
            <a:pPr marL="285750" lvl="2" indent="-285750" defTabSz="3832225">
              <a:buFont typeface="Arial" panose="020B0604020202020204" pitchFamily="34" charset="0"/>
              <a:buChar char="•"/>
            </a:pPr>
            <a:r>
              <a:rPr lang="en-US" sz="1200" dirty="0"/>
              <a:t>Monthly updates to the Board regarding progress.</a:t>
            </a:r>
          </a:p>
          <a:p>
            <a:pPr marL="285750" lvl="2" indent="-285750">
              <a:buFont typeface="Arial" panose="020B0604020202020204" pitchFamily="34" charset="0"/>
              <a:buChar char="•"/>
            </a:pPr>
            <a:r>
              <a:rPr lang="en-US" sz="1200" dirty="0"/>
              <a:t>Multiple stakeholder committee meetings.</a:t>
            </a:r>
          </a:p>
          <a:p>
            <a:pPr marL="285750" lvl="2" indent="-285750">
              <a:buFont typeface="Arial" panose="020B0604020202020204" pitchFamily="34" charset="0"/>
              <a:buChar char="•"/>
            </a:pPr>
            <a:r>
              <a:rPr lang="en-US" sz="1200" dirty="0"/>
              <a:t>Multiple Internal VDOE Meetings with relevant departments.</a:t>
            </a:r>
          </a:p>
          <a:p>
            <a:pPr lvl="2"/>
            <a:r>
              <a:rPr lang="en-US" sz="1200" b="1" dirty="0"/>
              <a:t>October 2023:</a:t>
            </a:r>
          </a:p>
          <a:p>
            <a:pPr marL="285750" lvl="2" indent="-285750">
              <a:buFont typeface="Arial" panose="020B0604020202020204" pitchFamily="34" charset="0"/>
              <a:buChar char="•"/>
            </a:pPr>
            <a:r>
              <a:rPr lang="en-US" sz="1200" dirty="0"/>
              <a:t>Department presents the new accountability system and accreditation as compliance system.</a:t>
            </a:r>
            <a:endParaRPr lang="en-US" sz="1200" b="1" dirty="0">
              <a:highlight>
                <a:srgbClr val="FFFF00"/>
              </a:highlight>
            </a:endParaRPr>
          </a:p>
        </p:txBody>
      </p:sp>
      <p:cxnSp>
        <p:nvCxnSpPr>
          <p:cNvPr id="42" name="Straight Connector 41" descr="A line that connects the event to the location on the timeline." title="Connector to event">
            <a:extLst>
              <a:ext uri="{FF2B5EF4-FFF2-40B4-BE49-F238E27FC236}">
                <a16:creationId xmlns:a16="http://schemas.microsoft.com/office/drawing/2014/main" id="{85F5492C-B364-4638-9337-7899085CFAF3}"/>
              </a:ext>
            </a:extLst>
          </p:cNvPr>
          <p:cNvCxnSpPr>
            <a:cxnSpLocks/>
          </p:cNvCxnSpPr>
          <p:nvPr/>
        </p:nvCxnSpPr>
        <p:spPr>
          <a:xfrm>
            <a:off x="9570197" y="3735519"/>
            <a:ext cx="0" cy="423411"/>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82A7BF43-C221-443F-9DAA-24798784C05A}"/>
              </a:ext>
            </a:extLst>
          </p:cNvPr>
          <p:cNvSpPr txBox="1"/>
          <p:nvPr/>
        </p:nvSpPr>
        <p:spPr>
          <a:xfrm>
            <a:off x="341521" y="908570"/>
            <a:ext cx="1804143" cy="369332"/>
          </a:xfrm>
          <a:prstGeom prst="rect">
            <a:avLst/>
          </a:prstGeom>
          <a:noFill/>
        </p:spPr>
        <p:txBody>
          <a:bodyPr wrap="square" rtlCol="0">
            <a:spAutoFit/>
          </a:bodyPr>
          <a:lstStyle/>
          <a:p>
            <a:r>
              <a:rPr lang="en-US" sz="1800" b="1" dirty="0">
                <a:solidFill>
                  <a:schemeClr val="accent2"/>
                </a:solidFill>
              </a:rPr>
              <a:t>PHASE I</a:t>
            </a:r>
          </a:p>
        </p:txBody>
      </p:sp>
      <p:sp>
        <p:nvSpPr>
          <p:cNvPr id="55" name="TextBox 54">
            <a:extLst>
              <a:ext uri="{FF2B5EF4-FFF2-40B4-BE49-F238E27FC236}">
                <a16:creationId xmlns:a16="http://schemas.microsoft.com/office/drawing/2014/main" id="{3C38F660-1816-49A4-AF8F-A3E1670B56D4}"/>
              </a:ext>
            </a:extLst>
          </p:cNvPr>
          <p:cNvSpPr txBox="1"/>
          <p:nvPr/>
        </p:nvSpPr>
        <p:spPr>
          <a:xfrm>
            <a:off x="341521" y="4270607"/>
            <a:ext cx="1933347" cy="369332"/>
          </a:xfrm>
          <a:prstGeom prst="rect">
            <a:avLst/>
          </a:prstGeom>
          <a:noFill/>
        </p:spPr>
        <p:txBody>
          <a:bodyPr wrap="square">
            <a:spAutoFit/>
          </a:bodyPr>
          <a:lstStyle/>
          <a:p>
            <a:r>
              <a:rPr lang="en-US" sz="1800" b="1" dirty="0">
                <a:solidFill>
                  <a:srgbClr val="92D050"/>
                </a:solidFill>
              </a:rPr>
              <a:t>PHASE II</a:t>
            </a:r>
          </a:p>
        </p:txBody>
      </p:sp>
      <p:cxnSp>
        <p:nvCxnSpPr>
          <p:cNvPr id="58" name="Straight Connector 57" descr="A line that connects the event to the location on the timeline." title="Connector to event">
            <a:extLst>
              <a:ext uri="{FF2B5EF4-FFF2-40B4-BE49-F238E27FC236}">
                <a16:creationId xmlns:a16="http://schemas.microsoft.com/office/drawing/2014/main" id="{580878A8-0892-46FC-A9DF-CA8E47316CBC}"/>
              </a:ext>
            </a:extLst>
          </p:cNvPr>
          <p:cNvCxnSpPr>
            <a:cxnSpLocks/>
          </p:cNvCxnSpPr>
          <p:nvPr/>
        </p:nvCxnSpPr>
        <p:spPr>
          <a:xfrm>
            <a:off x="8156190" y="3333787"/>
            <a:ext cx="0" cy="354718"/>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0255199-2153-A2CC-569E-7499329377CB}"/>
              </a:ext>
            </a:extLst>
          </p:cNvPr>
          <p:cNvSpPr txBox="1"/>
          <p:nvPr/>
        </p:nvSpPr>
        <p:spPr>
          <a:xfrm>
            <a:off x="795115" y="4883406"/>
            <a:ext cx="2154626" cy="1200329"/>
          </a:xfrm>
          <a:prstGeom prst="rect">
            <a:avLst/>
          </a:prstGeom>
          <a:noFill/>
          <a:ln w="41275">
            <a:solidFill>
              <a:srgbClr val="000000"/>
            </a:solidFill>
          </a:ln>
        </p:spPr>
        <p:txBody>
          <a:bodyPr wrap="square" lIns="91440" tIns="45720" rIns="91440" bIns="45720" rtlCol="0" anchor="t">
            <a:spAutoFit/>
          </a:bodyPr>
          <a:lstStyle/>
          <a:p>
            <a:r>
              <a:rPr lang="en-US" sz="1200" b="1" dirty="0"/>
              <a:t>March 2023</a:t>
            </a:r>
          </a:p>
          <a:p>
            <a:r>
              <a:rPr lang="en-US" sz="1200" dirty="0"/>
              <a:t>HB585 Committee convenes and begins working on recommendations for changes to assessment system. </a:t>
            </a:r>
          </a:p>
        </p:txBody>
      </p:sp>
      <p:cxnSp>
        <p:nvCxnSpPr>
          <p:cNvPr id="5" name="Straight Connector 4" descr="A line that connects the event to the location on the timeline." title="Connector to event">
            <a:extLst>
              <a:ext uri="{FF2B5EF4-FFF2-40B4-BE49-F238E27FC236}">
                <a16:creationId xmlns:a16="http://schemas.microsoft.com/office/drawing/2014/main" id="{6518D668-95E2-DD46-6A0B-9471D3DED528}"/>
              </a:ext>
            </a:extLst>
          </p:cNvPr>
          <p:cNvCxnSpPr>
            <a:cxnSpLocks/>
          </p:cNvCxnSpPr>
          <p:nvPr/>
        </p:nvCxnSpPr>
        <p:spPr>
          <a:xfrm>
            <a:off x="1992671" y="3738901"/>
            <a:ext cx="0" cy="1155298"/>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5374D44A-0C57-726B-EAE3-C2E0BFBCAF6E}"/>
              </a:ext>
            </a:extLst>
          </p:cNvPr>
          <p:cNvSpPr txBox="1"/>
          <p:nvPr/>
        </p:nvSpPr>
        <p:spPr>
          <a:xfrm>
            <a:off x="9871595" y="4613329"/>
            <a:ext cx="1788095" cy="1569660"/>
          </a:xfrm>
          <a:prstGeom prst="rect">
            <a:avLst/>
          </a:prstGeom>
          <a:noFill/>
          <a:ln w="41275">
            <a:solidFill>
              <a:srgbClr val="000000"/>
            </a:solidFill>
          </a:ln>
        </p:spPr>
        <p:txBody>
          <a:bodyPr wrap="square" lIns="91440" tIns="45720" rIns="91440" bIns="45720" rtlCol="0" anchor="t">
            <a:spAutoFit/>
          </a:bodyPr>
          <a:lstStyle/>
          <a:p>
            <a:r>
              <a:rPr lang="en-US" sz="1200" b="1" dirty="0"/>
              <a:t>October 2023</a:t>
            </a:r>
          </a:p>
          <a:p>
            <a:r>
              <a:rPr lang="en-US" sz="1200" dirty="0"/>
              <a:t>Department convenes standards committee to recommend higher reading and math cut scores that are aligned to NAEP/highest performing states. </a:t>
            </a:r>
          </a:p>
        </p:txBody>
      </p:sp>
      <p:cxnSp>
        <p:nvCxnSpPr>
          <p:cNvPr id="8" name="Straight Connector 7" descr="A line that connects the event to the location on the timeline." title="Connector to event">
            <a:extLst>
              <a:ext uri="{FF2B5EF4-FFF2-40B4-BE49-F238E27FC236}">
                <a16:creationId xmlns:a16="http://schemas.microsoft.com/office/drawing/2014/main" id="{3E595B6F-B184-1365-6A01-8AC394187FFB}"/>
              </a:ext>
            </a:extLst>
          </p:cNvPr>
          <p:cNvCxnSpPr>
            <a:cxnSpLocks/>
          </p:cNvCxnSpPr>
          <p:nvPr/>
        </p:nvCxnSpPr>
        <p:spPr>
          <a:xfrm flipH="1">
            <a:off x="10008139" y="3719611"/>
            <a:ext cx="0" cy="856285"/>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17491B5F-2908-B237-F006-DF42F6DD0B3A}"/>
              </a:ext>
            </a:extLst>
          </p:cNvPr>
          <p:cNvSpPr txBox="1"/>
          <p:nvPr/>
        </p:nvSpPr>
        <p:spPr>
          <a:xfrm>
            <a:off x="9871596" y="2597406"/>
            <a:ext cx="2154626" cy="830997"/>
          </a:xfrm>
          <a:prstGeom prst="rect">
            <a:avLst/>
          </a:prstGeom>
          <a:noFill/>
          <a:ln w="41275">
            <a:solidFill>
              <a:srgbClr val="000000"/>
            </a:solidFill>
          </a:ln>
        </p:spPr>
        <p:txBody>
          <a:bodyPr wrap="square" lIns="91440" tIns="45720" rIns="91440" bIns="45720" rtlCol="0" anchor="t">
            <a:spAutoFit/>
          </a:bodyPr>
          <a:lstStyle/>
          <a:p>
            <a:r>
              <a:rPr lang="en-US" sz="1200" b="1" dirty="0"/>
              <a:t>November 2023</a:t>
            </a:r>
          </a:p>
          <a:p>
            <a:r>
              <a:rPr lang="en-US" sz="1200" dirty="0"/>
              <a:t>Finalize report for HB585 to submit to the General Assembly.</a:t>
            </a:r>
            <a:endParaRPr lang="en-US" dirty="0"/>
          </a:p>
        </p:txBody>
      </p:sp>
      <p:cxnSp>
        <p:nvCxnSpPr>
          <p:cNvPr id="12" name="Straight Connector 11" descr="A line that connects the event to the location on the timeline." title="Connector to event">
            <a:extLst>
              <a:ext uri="{FF2B5EF4-FFF2-40B4-BE49-F238E27FC236}">
                <a16:creationId xmlns:a16="http://schemas.microsoft.com/office/drawing/2014/main" id="{8ECD4E5F-1D33-4EE2-5646-AAE1858AC4CA}"/>
              </a:ext>
            </a:extLst>
          </p:cNvPr>
          <p:cNvCxnSpPr>
            <a:cxnSpLocks/>
          </p:cNvCxnSpPr>
          <p:nvPr/>
        </p:nvCxnSpPr>
        <p:spPr>
          <a:xfrm>
            <a:off x="10586873" y="3430242"/>
            <a:ext cx="0" cy="258263"/>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D733D93C-675B-C328-0DC3-FE479BC43F5A}"/>
              </a:ext>
            </a:extLst>
          </p:cNvPr>
          <p:cNvSpPr txBox="1"/>
          <p:nvPr/>
        </p:nvSpPr>
        <p:spPr>
          <a:xfrm>
            <a:off x="274002" y="2905203"/>
            <a:ext cx="2595078" cy="523220"/>
          </a:xfrm>
          <a:prstGeom prst="rect">
            <a:avLst/>
          </a:prstGeom>
          <a:noFill/>
        </p:spPr>
        <p:txBody>
          <a:bodyPr wrap="square" lIns="91440" tIns="45720" rIns="91440" bIns="45720" rtlCol="0" anchor="t">
            <a:spAutoFit/>
          </a:bodyPr>
          <a:lstStyle/>
          <a:p>
            <a:r>
              <a:rPr lang="en-US" b="1" dirty="0">
                <a:solidFill>
                  <a:srgbClr val="010000"/>
                </a:solidFill>
              </a:rPr>
              <a:t>*Related activities shown in black boxes.</a:t>
            </a:r>
            <a:endParaRPr lang="en-US" dirty="0">
              <a:solidFill>
                <a:srgbClr val="010000"/>
              </a:solidFill>
            </a:endParaRPr>
          </a:p>
        </p:txBody>
      </p:sp>
    </p:spTree>
    <p:extLst>
      <p:ext uri="{BB962C8B-B14F-4D97-AF65-F5344CB8AC3E}">
        <p14:creationId xmlns:p14="http://schemas.microsoft.com/office/powerpoint/2010/main" val="1016156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8" name="Straight Connector 57" descr="A line that connects the event to the location on the timeline." title="Connector to Event">
            <a:extLst>
              <a:ext uri="{FF2B5EF4-FFF2-40B4-BE49-F238E27FC236}">
                <a16:creationId xmlns:a16="http://schemas.microsoft.com/office/drawing/2014/main" id="{EB45D1BC-D694-4CA1-83D2-AA14D95337B6}"/>
              </a:ext>
            </a:extLst>
          </p:cNvPr>
          <p:cNvCxnSpPr>
            <a:cxnSpLocks/>
          </p:cNvCxnSpPr>
          <p:nvPr/>
        </p:nvCxnSpPr>
        <p:spPr>
          <a:xfrm>
            <a:off x="2455006" y="2853281"/>
            <a:ext cx="0" cy="885921"/>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descr="A line that connects the event to the location on the timeline." title="Connector to event">
            <a:extLst>
              <a:ext uri="{FF2B5EF4-FFF2-40B4-BE49-F238E27FC236}">
                <a16:creationId xmlns:a16="http://schemas.microsoft.com/office/drawing/2014/main" id="{171CB358-2E7B-4945-ADEC-049CD3FFC5C2}"/>
              </a:ext>
            </a:extLst>
          </p:cNvPr>
          <p:cNvCxnSpPr>
            <a:cxnSpLocks/>
          </p:cNvCxnSpPr>
          <p:nvPr/>
        </p:nvCxnSpPr>
        <p:spPr>
          <a:xfrm>
            <a:off x="11169194" y="3696582"/>
            <a:ext cx="0" cy="949655"/>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C0B1957-E38D-4AD1-ADDB-15EC88A8095A}"/>
              </a:ext>
            </a:extLst>
          </p:cNvPr>
          <p:cNvSpPr>
            <a:spLocks noGrp="1"/>
          </p:cNvSpPr>
          <p:nvPr>
            <p:ph type="title"/>
          </p:nvPr>
        </p:nvSpPr>
        <p:spPr>
          <a:xfrm>
            <a:off x="-419555" y="-47385"/>
            <a:ext cx="11963399" cy="907931"/>
          </a:xfrm>
        </p:spPr>
        <p:txBody>
          <a:bodyPr/>
          <a:lstStyle/>
          <a:p>
            <a:r>
              <a:rPr lang="en-US" dirty="0"/>
              <a:t>Draft Timeline (2 of 2)</a:t>
            </a:r>
          </a:p>
        </p:txBody>
      </p:sp>
      <p:sp>
        <p:nvSpPr>
          <p:cNvPr id="4" name="Slide Number Placeholder 3">
            <a:extLst>
              <a:ext uri="{FF2B5EF4-FFF2-40B4-BE49-F238E27FC236}">
                <a16:creationId xmlns:a16="http://schemas.microsoft.com/office/drawing/2014/main" id="{C320AD25-2AFC-43F8-8F7E-6214506FEE1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19</a:t>
            </a:fld>
            <a:endParaRPr lang="en-US" dirty="0"/>
          </a:p>
        </p:txBody>
      </p:sp>
      <p:sp>
        <p:nvSpPr>
          <p:cNvPr id="10" name="TextBox 9">
            <a:extLst>
              <a:ext uri="{FF2B5EF4-FFF2-40B4-BE49-F238E27FC236}">
                <a16:creationId xmlns:a16="http://schemas.microsoft.com/office/drawing/2014/main" id="{7C4FF039-3830-4298-A078-92C8B574A2C8}"/>
              </a:ext>
            </a:extLst>
          </p:cNvPr>
          <p:cNvSpPr txBox="1"/>
          <p:nvPr/>
        </p:nvSpPr>
        <p:spPr>
          <a:xfrm>
            <a:off x="341522" y="3944909"/>
            <a:ext cx="11617238" cy="307777"/>
          </a:xfrm>
          <a:prstGeom prst="rect">
            <a:avLst/>
          </a:prstGeom>
          <a:noFill/>
        </p:spPr>
        <p:txBody>
          <a:bodyPr wrap="square" rtlCol="0">
            <a:spAutoFit/>
          </a:bodyPr>
          <a:lstStyle/>
          <a:p>
            <a:r>
              <a:rPr lang="en-US" dirty="0"/>
              <a:t>January 2024				      			                  January 2025</a:t>
            </a:r>
          </a:p>
        </p:txBody>
      </p:sp>
      <p:sp>
        <p:nvSpPr>
          <p:cNvPr id="39" name="TextBox 38">
            <a:extLst>
              <a:ext uri="{FF2B5EF4-FFF2-40B4-BE49-F238E27FC236}">
                <a16:creationId xmlns:a16="http://schemas.microsoft.com/office/drawing/2014/main" id="{4EE7EB12-A4E8-451E-BB3E-787C03A9AF21}"/>
              </a:ext>
            </a:extLst>
          </p:cNvPr>
          <p:cNvSpPr txBox="1"/>
          <p:nvPr/>
        </p:nvSpPr>
        <p:spPr>
          <a:xfrm>
            <a:off x="6096000" y="2078013"/>
            <a:ext cx="1585539" cy="1200329"/>
          </a:xfrm>
          <a:prstGeom prst="rect">
            <a:avLst/>
          </a:prstGeom>
          <a:noFill/>
          <a:ln w="41275">
            <a:solidFill>
              <a:schemeClr val="accent2"/>
            </a:solidFill>
          </a:ln>
        </p:spPr>
        <p:txBody>
          <a:bodyPr wrap="square" rtlCol="0">
            <a:spAutoFit/>
          </a:bodyPr>
          <a:lstStyle/>
          <a:p>
            <a:r>
              <a:rPr lang="en-US" sz="1200" b="1" dirty="0"/>
              <a:t>September 2024</a:t>
            </a:r>
          </a:p>
          <a:p>
            <a:r>
              <a:rPr lang="en-US" sz="1200" dirty="0"/>
              <a:t>Accreditation Results Released based on revised accreditation system (Phase I changes).</a:t>
            </a:r>
          </a:p>
        </p:txBody>
      </p:sp>
      <p:cxnSp>
        <p:nvCxnSpPr>
          <p:cNvPr id="22" name="Straight Connector 21" descr="A line that connects the event to the location on the timeline." title="Connector to event">
            <a:extLst>
              <a:ext uri="{FF2B5EF4-FFF2-40B4-BE49-F238E27FC236}">
                <a16:creationId xmlns:a16="http://schemas.microsoft.com/office/drawing/2014/main" id="{08D259B6-BD11-45CC-B4CC-D3E2C3D83BC0}"/>
              </a:ext>
            </a:extLst>
          </p:cNvPr>
          <p:cNvCxnSpPr>
            <a:cxnSpLocks/>
          </p:cNvCxnSpPr>
          <p:nvPr/>
        </p:nvCxnSpPr>
        <p:spPr>
          <a:xfrm>
            <a:off x="5078300" y="3779126"/>
            <a:ext cx="6350" cy="1065761"/>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4AE66B14-DD6A-4D9E-8DE3-629A2F4A37D2}"/>
              </a:ext>
            </a:extLst>
          </p:cNvPr>
          <p:cNvSpPr txBox="1"/>
          <p:nvPr/>
        </p:nvSpPr>
        <p:spPr>
          <a:xfrm>
            <a:off x="7514491" y="5269552"/>
            <a:ext cx="2486132" cy="1015663"/>
          </a:xfrm>
          <a:prstGeom prst="rect">
            <a:avLst/>
          </a:prstGeom>
          <a:noFill/>
          <a:ln w="41275">
            <a:solidFill>
              <a:srgbClr val="92D050"/>
            </a:solidFill>
          </a:ln>
        </p:spPr>
        <p:txBody>
          <a:bodyPr wrap="square" rtlCol="0">
            <a:spAutoFit/>
          </a:bodyPr>
          <a:lstStyle/>
          <a:p>
            <a:pPr lvl="1"/>
            <a:r>
              <a:rPr lang="en-US" sz="1200" b="1" dirty="0">
                <a:solidFill>
                  <a:srgbClr val="000000"/>
                </a:solidFill>
              </a:rPr>
              <a:t>October and November 2024: </a:t>
            </a:r>
            <a:r>
              <a:rPr lang="en-US" sz="1200" dirty="0">
                <a:solidFill>
                  <a:srgbClr val="000000"/>
                </a:solidFill>
              </a:rPr>
              <a:t>Board’s first and final review of Amendment to Virginia’s Consolidated State Plan (ESSA accountability model).</a:t>
            </a:r>
          </a:p>
        </p:txBody>
      </p:sp>
      <p:cxnSp>
        <p:nvCxnSpPr>
          <p:cNvPr id="24" name="Straight Connector 23" descr="A line that connects the event to the location on the timeline." title="Connector to event">
            <a:extLst>
              <a:ext uri="{FF2B5EF4-FFF2-40B4-BE49-F238E27FC236}">
                <a16:creationId xmlns:a16="http://schemas.microsoft.com/office/drawing/2014/main" id="{3B265CC9-9A31-4098-8FA0-D6508D760FD4}"/>
              </a:ext>
            </a:extLst>
          </p:cNvPr>
          <p:cNvCxnSpPr>
            <a:cxnSpLocks/>
          </p:cNvCxnSpPr>
          <p:nvPr/>
        </p:nvCxnSpPr>
        <p:spPr>
          <a:xfrm>
            <a:off x="8335260" y="3744534"/>
            <a:ext cx="12700" cy="1518668"/>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3DC87B92-F7FD-405A-B5FB-4A026F3EF695}"/>
              </a:ext>
            </a:extLst>
          </p:cNvPr>
          <p:cNvSpPr txBox="1"/>
          <p:nvPr/>
        </p:nvSpPr>
        <p:spPr>
          <a:xfrm>
            <a:off x="5928810" y="4171717"/>
            <a:ext cx="2120412" cy="830997"/>
          </a:xfrm>
          <a:prstGeom prst="rect">
            <a:avLst/>
          </a:prstGeom>
          <a:noFill/>
          <a:ln w="41275">
            <a:solidFill>
              <a:srgbClr val="92D050"/>
            </a:solidFill>
          </a:ln>
        </p:spPr>
        <p:txBody>
          <a:bodyPr wrap="square" rtlCol="0">
            <a:spAutoFit/>
          </a:bodyPr>
          <a:lstStyle/>
          <a:p>
            <a:r>
              <a:rPr lang="en-US" sz="1200" b="1" dirty="0"/>
              <a:t>July and August 2024: </a:t>
            </a:r>
            <a:r>
              <a:rPr lang="en-US" sz="1200" dirty="0"/>
              <a:t>Communication to school divisions prior to the start of the 2024-2025 school year.  </a:t>
            </a:r>
          </a:p>
        </p:txBody>
      </p:sp>
      <p:cxnSp>
        <p:nvCxnSpPr>
          <p:cNvPr id="27" name="Straight Connector 26" descr="A line that connects the event to the location on the timeline." title="Connector to event">
            <a:extLst>
              <a:ext uri="{FF2B5EF4-FFF2-40B4-BE49-F238E27FC236}">
                <a16:creationId xmlns:a16="http://schemas.microsoft.com/office/drawing/2014/main" id="{CC7B40C1-1977-4C0D-8F3C-62BF0A0AE652}"/>
              </a:ext>
            </a:extLst>
          </p:cNvPr>
          <p:cNvCxnSpPr>
            <a:cxnSpLocks/>
          </p:cNvCxnSpPr>
          <p:nvPr/>
        </p:nvCxnSpPr>
        <p:spPr>
          <a:xfrm>
            <a:off x="6251926" y="3733433"/>
            <a:ext cx="0" cy="419234"/>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6D94321B-2F4E-4D41-B44A-971CDBD73341}"/>
              </a:ext>
            </a:extLst>
          </p:cNvPr>
          <p:cNvSpPr txBox="1"/>
          <p:nvPr/>
        </p:nvSpPr>
        <p:spPr>
          <a:xfrm>
            <a:off x="338328" y="4265547"/>
            <a:ext cx="1933347" cy="369332"/>
          </a:xfrm>
          <a:prstGeom prst="rect">
            <a:avLst/>
          </a:prstGeom>
          <a:noFill/>
        </p:spPr>
        <p:txBody>
          <a:bodyPr wrap="square">
            <a:spAutoFit/>
          </a:bodyPr>
          <a:lstStyle/>
          <a:p>
            <a:r>
              <a:rPr lang="en-US" sz="1800" b="1" dirty="0">
                <a:solidFill>
                  <a:srgbClr val="92D050"/>
                </a:solidFill>
              </a:rPr>
              <a:t>PHASE II</a:t>
            </a:r>
          </a:p>
        </p:txBody>
      </p:sp>
      <p:cxnSp>
        <p:nvCxnSpPr>
          <p:cNvPr id="29" name="Straight Connector 28" descr="A line that connects the event to the location on the timeline." title="Connector to event">
            <a:extLst>
              <a:ext uri="{FF2B5EF4-FFF2-40B4-BE49-F238E27FC236}">
                <a16:creationId xmlns:a16="http://schemas.microsoft.com/office/drawing/2014/main" id="{84F761B4-8554-441F-82E7-F4AD41D06F17}"/>
              </a:ext>
            </a:extLst>
          </p:cNvPr>
          <p:cNvCxnSpPr>
            <a:cxnSpLocks/>
          </p:cNvCxnSpPr>
          <p:nvPr/>
        </p:nvCxnSpPr>
        <p:spPr>
          <a:xfrm flipH="1">
            <a:off x="6777736" y="3292777"/>
            <a:ext cx="6649" cy="422983"/>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62CCE3DE-3D02-49FB-93EC-83E84CFF5479}"/>
              </a:ext>
            </a:extLst>
          </p:cNvPr>
          <p:cNvSpPr txBox="1"/>
          <p:nvPr/>
        </p:nvSpPr>
        <p:spPr>
          <a:xfrm>
            <a:off x="338328" y="905256"/>
            <a:ext cx="1804143" cy="369332"/>
          </a:xfrm>
          <a:prstGeom prst="rect">
            <a:avLst/>
          </a:prstGeom>
          <a:noFill/>
        </p:spPr>
        <p:txBody>
          <a:bodyPr wrap="square" rtlCol="0">
            <a:spAutoFit/>
          </a:bodyPr>
          <a:lstStyle/>
          <a:p>
            <a:r>
              <a:rPr lang="en-US" sz="1800" b="1" dirty="0">
                <a:solidFill>
                  <a:schemeClr val="accent2"/>
                </a:solidFill>
              </a:rPr>
              <a:t>PHASE I</a:t>
            </a:r>
          </a:p>
        </p:txBody>
      </p:sp>
      <p:sp>
        <p:nvSpPr>
          <p:cNvPr id="17" name="TextBox 16">
            <a:extLst>
              <a:ext uri="{FF2B5EF4-FFF2-40B4-BE49-F238E27FC236}">
                <a16:creationId xmlns:a16="http://schemas.microsoft.com/office/drawing/2014/main" id="{7CC4772D-E147-43A3-A272-2F950303AC2F}"/>
              </a:ext>
            </a:extLst>
          </p:cNvPr>
          <p:cNvSpPr txBox="1"/>
          <p:nvPr/>
        </p:nvSpPr>
        <p:spPr>
          <a:xfrm>
            <a:off x="10203184" y="4700106"/>
            <a:ext cx="1866900" cy="1754326"/>
          </a:xfrm>
          <a:prstGeom prst="rect">
            <a:avLst/>
          </a:prstGeom>
          <a:noFill/>
          <a:ln w="41275">
            <a:solidFill>
              <a:srgbClr val="92D050"/>
            </a:solidFill>
          </a:ln>
        </p:spPr>
        <p:txBody>
          <a:bodyPr wrap="square" lIns="91440" tIns="45720" rIns="91440" bIns="45720" rtlCol="0" anchor="t">
            <a:spAutoFit/>
          </a:bodyPr>
          <a:lstStyle/>
          <a:p>
            <a:r>
              <a:rPr lang="en-US" sz="1200" b="1" dirty="0">
                <a:solidFill>
                  <a:srgbClr val="000000"/>
                </a:solidFill>
              </a:rPr>
              <a:t>September 2025: </a:t>
            </a:r>
          </a:p>
          <a:p>
            <a:r>
              <a:rPr lang="en-US" sz="1200" dirty="0">
                <a:solidFill>
                  <a:srgbClr val="000000"/>
                </a:solidFill>
              </a:rPr>
              <a:t>Accountability determinations based on </a:t>
            </a:r>
            <a:r>
              <a:rPr lang="en-US" sz="1200" dirty="0"/>
              <a:t>new </a:t>
            </a:r>
            <a:r>
              <a:rPr lang="en-US" sz="1200" dirty="0">
                <a:solidFill>
                  <a:srgbClr val="000000"/>
                </a:solidFill>
              </a:rPr>
              <a:t>accountability system and </a:t>
            </a:r>
            <a:r>
              <a:rPr lang="en-US" sz="1200" b="1" i="1" dirty="0">
                <a:solidFill>
                  <a:srgbClr val="000000"/>
                </a:solidFill>
              </a:rPr>
              <a:t>new cut scores</a:t>
            </a:r>
            <a:r>
              <a:rPr lang="en-US" sz="1200" dirty="0">
                <a:solidFill>
                  <a:srgbClr val="000000"/>
                </a:solidFill>
              </a:rPr>
              <a:t>.</a:t>
            </a:r>
            <a:r>
              <a:rPr lang="en-US" sz="1200" dirty="0"/>
              <a:t> </a:t>
            </a:r>
            <a:endParaRPr lang="en-US" sz="1200" dirty="0">
              <a:solidFill>
                <a:srgbClr val="000000"/>
              </a:solidFill>
            </a:endParaRPr>
          </a:p>
          <a:p>
            <a:r>
              <a:rPr lang="en-US" sz="1200" dirty="0"/>
              <a:t>Accreditation as compliance implemented.</a:t>
            </a:r>
            <a:endParaRPr lang="en-US" dirty="0"/>
          </a:p>
        </p:txBody>
      </p:sp>
      <p:cxnSp>
        <p:nvCxnSpPr>
          <p:cNvPr id="23" name="Straight Arrow Connector 22" descr="A timeline extending three fourths across the slide to show events between January 2024 to January 2025. The timeline ends at the timeline break." title="A timeline from January 2024 to January 2025">
            <a:extLst>
              <a:ext uri="{FF2B5EF4-FFF2-40B4-BE49-F238E27FC236}">
                <a16:creationId xmlns:a16="http://schemas.microsoft.com/office/drawing/2014/main" id="{8FCF9615-2A8E-4CBF-B7E9-FF0BC136AA7D}"/>
              </a:ext>
            </a:extLst>
          </p:cNvPr>
          <p:cNvCxnSpPr>
            <a:cxnSpLocks/>
          </p:cNvCxnSpPr>
          <p:nvPr/>
        </p:nvCxnSpPr>
        <p:spPr>
          <a:xfrm flipH="1">
            <a:off x="83128" y="3729296"/>
            <a:ext cx="9768538" cy="36172"/>
          </a:xfrm>
          <a:prstGeom prst="straightConnector1">
            <a:avLst/>
          </a:prstGeom>
          <a:ln w="66675">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descr="A timeline extending one fourth across the slide to show events between January 2025 to September 2025. The timeline starts at the timeline break." title="A timeline from a break to September 2025">
            <a:extLst>
              <a:ext uri="{FF2B5EF4-FFF2-40B4-BE49-F238E27FC236}">
                <a16:creationId xmlns:a16="http://schemas.microsoft.com/office/drawing/2014/main" id="{F066C70D-1614-4BCB-94C1-E011EE6E656D}"/>
              </a:ext>
            </a:extLst>
          </p:cNvPr>
          <p:cNvCxnSpPr>
            <a:cxnSpLocks/>
          </p:cNvCxnSpPr>
          <p:nvPr/>
        </p:nvCxnSpPr>
        <p:spPr>
          <a:xfrm flipV="1">
            <a:off x="10005310" y="3729296"/>
            <a:ext cx="2168449" cy="18086"/>
          </a:xfrm>
          <a:prstGeom prst="straightConnector1">
            <a:avLst/>
          </a:prstGeom>
          <a:ln w="66675">
            <a:tailEnd type="triangle"/>
          </a:ln>
        </p:spPr>
        <p:style>
          <a:lnRef idx="1">
            <a:schemeClr val="accent1"/>
          </a:lnRef>
          <a:fillRef idx="0">
            <a:schemeClr val="accent1"/>
          </a:fillRef>
          <a:effectRef idx="0">
            <a:schemeClr val="accent1"/>
          </a:effectRef>
          <a:fontRef idx="minor">
            <a:schemeClr val="tx1"/>
          </a:fontRef>
        </p:style>
      </p:cxnSp>
      <p:cxnSp>
        <p:nvCxnSpPr>
          <p:cNvPr id="44" name="Straight Connector 43" descr="A line that demonstrates a break in the timeline." title="Break in timeline">
            <a:extLst>
              <a:ext uri="{FF2B5EF4-FFF2-40B4-BE49-F238E27FC236}">
                <a16:creationId xmlns:a16="http://schemas.microsoft.com/office/drawing/2014/main" id="{2D95CCC4-BE65-4244-9262-07D05D87F53E}"/>
              </a:ext>
            </a:extLst>
          </p:cNvPr>
          <p:cNvCxnSpPr/>
          <p:nvPr/>
        </p:nvCxnSpPr>
        <p:spPr>
          <a:xfrm flipH="1">
            <a:off x="9769834" y="3496557"/>
            <a:ext cx="163664" cy="448352"/>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47" name="Straight Connector 46" descr="A line that demonstrates a break in the timeline." title="Break in timeline">
            <a:extLst>
              <a:ext uri="{FF2B5EF4-FFF2-40B4-BE49-F238E27FC236}">
                <a16:creationId xmlns:a16="http://schemas.microsoft.com/office/drawing/2014/main" id="{E5713FF6-CD6B-4DF9-BD2B-6CDAB54C8E19}"/>
              </a:ext>
            </a:extLst>
          </p:cNvPr>
          <p:cNvCxnSpPr/>
          <p:nvPr/>
        </p:nvCxnSpPr>
        <p:spPr>
          <a:xfrm flipH="1">
            <a:off x="9923478" y="3514660"/>
            <a:ext cx="163664" cy="448352"/>
          </a:xfrm>
          <a:prstGeom prst="line">
            <a:avLst/>
          </a:prstGeom>
          <a:ln w="41275"/>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75974575-9F25-4A7A-A1D1-25E5645F66B0}"/>
              </a:ext>
            </a:extLst>
          </p:cNvPr>
          <p:cNvSpPr txBox="1"/>
          <p:nvPr/>
        </p:nvSpPr>
        <p:spPr>
          <a:xfrm>
            <a:off x="1188597" y="2198199"/>
            <a:ext cx="2832189" cy="646331"/>
          </a:xfrm>
          <a:prstGeom prst="rect">
            <a:avLst/>
          </a:prstGeom>
          <a:noFill/>
          <a:ln w="41275">
            <a:solidFill>
              <a:srgbClr val="000000"/>
            </a:solidFill>
          </a:ln>
        </p:spPr>
        <p:txBody>
          <a:bodyPr wrap="square" lIns="91440" tIns="45720" rIns="91440" bIns="45720" rtlCol="0" anchor="t">
            <a:spAutoFit/>
          </a:bodyPr>
          <a:lstStyle/>
          <a:p>
            <a:r>
              <a:rPr lang="en-US" sz="1200" b="1" dirty="0">
                <a:solidFill>
                  <a:srgbClr val="000000"/>
                </a:solidFill>
                <a:latin typeface="+mn-lt"/>
              </a:rPr>
              <a:t>March 2024 and April 2024: </a:t>
            </a:r>
          </a:p>
          <a:p>
            <a:r>
              <a:rPr lang="en-US" sz="1200" dirty="0">
                <a:solidFill>
                  <a:srgbClr val="000000"/>
                </a:solidFill>
                <a:effectLst/>
                <a:latin typeface="+mn-lt"/>
              </a:rPr>
              <a:t>Board’s first and </a:t>
            </a:r>
            <a:r>
              <a:rPr lang="en-US" sz="1200" dirty="0">
                <a:latin typeface="+mn-lt"/>
              </a:rPr>
              <a:t>final</a:t>
            </a:r>
            <a:r>
              <a:rPr lang="en-US" sz="1200" dirty="0">
                <a:solidFill>
                  <a:srgbClr val="000000"/>
                </a:solidFill>
                <a:effectLst/>
                <a:latin typeface="+mn-lt"/>
              </a:rPr>
              <a:t> reviews of more rigorous cut scores.</a:t>
            </a:r>
          </a:p>
        </p:txBody>
      </p:sp>
      <p:sp>
        <p:nvSpPr>
          <p:cNvPr id="5" name="TextBox 4">
            <a:extLst>
              <a:ext uri="{FF2B5EF4-FFF2-40B4-BE49-F238E27FC236}">
                <a16:creationId xmlns:a16="http://schemas.microsoft.com/office/drawing/2014/main" id="{6B0D32EF-13CF-4103-D8EF-F266E522DC9A}"/>
              </a:ext>
            </a:extLst>
          </p:cNvPr>
          <p:cNvSpPr txBox="1"/>
          <p:nvPr/>
        </p:nvSpPr>
        <p:spPr>
          <a:xfrm>
            <a:off x="643496" y="4847243"/>
            <a:ext cx="5205100" cy="1569660"/>
          </a:xfrm>
          <a:prstGeom prst="rect">
            <a:avLst/>
          </a:prstGeom>
          <a:noFill/>
          <a:ln w="41275">
            <a:solidFill>
              <a:srgbClr val="92D050"/>
            </a:solidFill>
          </a:ln>
        </p:spPr>
        <p:txBody>
          <a:bodyPr wrap="square" lIns="91440" tIns="45720" rIns="91440" bIns="45720" rtlCol="0" anchor="t">
            <a:spAutoFit/>
          </a:bodyPr>
          <a:lstStyle/>
          <a:p>
            <a:r>
              <a:rPr lang="en-US" sz="1200" b="1" dirty="0">
                <a:latin typeface="+mn-lt"/>
              </a:rPr>
              <a:t>November 2023 – July 2024</a:t>
            </a:r>
            <a:r>
              <a:rPr lang="en-US" sz="1200" b="1" dirty="0">
                <a:solidFill>
                  <a:srgbClr val="000000"/>
                </a:solidFill>
                <a:latin typeface="+mn-lt"/>
              </a:rPr>
              <a:t>:</a:t>
            </a:r>
            <a:r>
              <a:rPr lang="en-US" sz="1200" b="1" dirty="0">
                <a:latin typeface="+mn-lt"/>
              </a:rPr>
              <a:t> </a:t>
            </a:r>
            <a:endParaRPr lang="en-US" sz="1200" b="1">
              <a:solidFill>
                <a:srgbClr val="000000"/>
              </a:solidFill>
              <a:latin typeface="+mn-lt"/>
            </a:endParaRPr>
          </a:p>
          <a:p>
            <a:r>
              <a:rPr lang="en-US" sz="1200" dirty="0">
                <a:latin typeface="+mn-lt"/>
              </a:rPr>
              <a:t>Take any necessary legislative or regulatory actions to make  permanent changes to the </a:t>
            </a:r>
            <a:r>
              <a:rPr lang="en-US" sz="1200" dirty="0">
                <a:effectLst/>
                <a:latin typeface="+mn-lt"/>
              </a:rPr>
              <a:t>accountability and accreditation systems.</a:t>
            </a:r>
            <a:endParaRPr lang="en-US" sz="1200">
              <a:effectLst/>
              <a:latin typeface="+mn-lt"/>
            </a:endParaRPr>
          </a:p>
          <a:p>
            <a:pPr marL="171450" indent="-171450">
              <a:buChar char="•"/>
            </a:pPr>
            <a:r>
              <a:rPr lang="en-US" sz="1200" b="1" dirty="0"/>
              <a:t>April 2024: </a:t>
            </a:r>
            <a:r>
              <a:rPr lang="en-US" sz="1200" dirty="0"/>
              <a:t>If needed, bills separating accountability and accreditation systems and enacting new accountability system passed by General Assembly. </a:t>
            </a:r>
            <a:endParaRPr lang="en-US" sz="1200"/>
          </a:p>
          <a:p>
            <a:pPr marL="171450" indent="-171450">
              <a:buChar char="•"/>
            </a:pPr>
            <a:r>
              <a:rPr lang="en-US" sz="1200" b="1" dirty="0"/>
              <a:t>June 2024 and July 2024: </a:t>
            </a:r>
            <a:r>
              <a:rPr lang="en-US" sz="1200" dirty="0"/>
              <a:t>If needed, Board’s first and final review of new regulations.</a:t>
            </a:r>
          </a:p>
        </p:txBody>
      </p:sp>
      <p:cxnSp>
        <p:nvCxnSpPr>
          <p:cNvPr id="12" name="Straight Arrow Connector 11">
            <a:extLst>
              <a:ext uri="{FF2B5EF4-FFF2-40B4-BE49-F238E27FC236}">
                <a16:creationId xmlns:a16="http://schemas.microsoft.com/office/drawing/2014/main" id="{D30481F8-DA1B-C31B-1879-0CA1EACF17DA}"/>
              </a:ext>
            </a:extLst>
          </p:cNvPr>
          <p:cNvCxnSpPr>
            <a:cxnSpLocks/>
          </p:cNvCxnSpPr>
          <p:nvPr/>
        </p:nvCxnSpPr>
        <p:spPr>
          <a:xfrm flipH="1">
            <a:off x="17991" y="5606706"/>
            <a:ext cx="642673" cy="5171"/>
          </a:xfrm>
          <a:prstGeom prst="straightConnector1">
            <a:avLst/>
          </a:prstGeom>
          <a:ln w="41275">
            <a:solidFill>
              <a:srgbClr val="92D05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0733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0E16E0-3CF4-42BA-A7B3-D3315F51D092}"/>
              </a:ext>
            </a:extLst>
          </p:cNvPr>
          <p:cNvSpPr>
            <a:spLocks noGrp="1"/>
          </p:cNvSpPr>
          <p:nvPr>
            <p:ph type="title"/>
          </p:nvPr>
        </p:nvSpPr>
        <p:spPr>
          <a:xfrm>
            <a:off x="0" y="4013"/>
            <a:ext cx="12192000" cy="1323975"/>
          </a:xfrm>
        </p:spPr>
        <p:txBody>
          <a:bodyPr>
            <a:normAutofit fontScale="90000"/>
          </a:bodyPr>
          <a:lstStyle/>
          <a:p>
            <a:r>
              <a:rPr lang="en-US" dirty="0"/>
              <a:t>Virginia's Current Accountability System </a:t>
            </a:r>
          </a:p>
        </p:txBody>
      </p:sp>
      <p:sp>
        <p:nvSpPr>
          <p:cNvPr id="3" name="Text Placeholder 2">
            <a:extLst>
              <a:ext uri="{FF2B5EF4-FFF2-40B4-BE49-F238E27FC236}">
                <a16:creationId xmlns:a16="http://schemas.microsoft.com/office/drawing/2014/main" id="{535D42C3-4D02-E112-84B8-0D8672E40BF7}"/>
              </a:ext>
            </a:extLst>
          </p:cNvPr>
          <p:cNvSpPr>
            <a:spLocks noGrp="1"/>
          </p:cNvSpPr>
          <p:nvPr>
            <p:ph type="body" idx="1"/>
          </p:nvPr>
        </p:nvSpPr>
        <p:spPr>
          <a:xfrm>
            <a:off x="8296930" y="5847122"/>
            <a:ext cx="2842093" cy="581463"/>
          </a:xfrm>
        </p:spPr>
        <p:txBody>
          <a:bodyPr spcFirstLastPara="1" wrap="square" lIns="91425" tIns="45700" rIns="91425" bIns="45700" anchor="t" anchorCtr="0">
            <a:noAutofit/>
          </a:bodyPr>
          <a:lstStyle/>
          <a:p>
            <a:pPr marL="114300" indent="0">
              <a:lnSpc>
                <a:spcPct val="114999"/>
              </a:lnSpc>
              <a:buNone/>
            </a:pPr>
            <a:r>
              <a:rPr lang="en-US" sz="2100" dirty="0"/>
              <a:t> (</a:t>
            </a:r>
            <a:r>
              <a:rPr lang="en-US" sz="2100" dirty="0">
                <a:hlinkClick r:id="rId3"/>
              </a:rPr>
              <a:t>8VAC20-131-370.B</a:t>
            </a:r>
            <a:r>
              <a:rPr lang="en-US" sz="2100" dirty="0"/>
              <a:t>) </a:t>
            </a:r>
          </a:p>
        </p:txBody>
      </p:sp>
      <p:sp>
        <p:nvSpPr>
          <p:cNvPr id="4" name="Slide Number Placeholder 3">
            <a:extLst>
              <a:ext uri="{FF2B5EF4-FFF2-40B4-BE49-F238E27FC236}">
                <a16:creationId xmlns:a16="http://schemas.microsoft.com/office/drawing/2014/main" id="{BE50FB50-26E4-49B0-BF46-6401E8A55BD1}"/>
              </a:ext>
            </a:extLst>
          </p:cNvPr>
          <p:cNvSpPr>
            <a:spLocks noGrp="1"/>
          </p:cNvSpPr>
          <p:nvPr>
            <p:ph type="sldNum" idx="12"/>
          </p:nvPr>
        </p:nvSpPr>
        <p:spPr>
          <a:xfrm>
            <a:off x="8666287" y="6356349"/>
            <a:ext cx="2743200" cy="365125"/>
          </a:xfrm>
        </p:spPr>
        <p:txBody>
          <a:bodyPr/>
          <a:lstStyle/>
          <a:p>
            <a:pPr marL="0" lvl="0" indent="0" algn="r" rtl="0">
              <a:spcBef>
                <a:spcPts val="0"/>
              </a:spcBef>
              <a:spcAft>
                <a:spcPts val="0"/>
              </a:spcAft>
              <a:buNone/>
            </a:pPr>
            <a:fld id="{00000000-1234-1234-1234-123412341234}" type="slidenum">
              <a:rPr lang="en-US" smtClean="0"/>
              <a:t>2</a:t>
            </a:fld>
            <a:endParaRPr lang="en-US"/>
          </a:p>
        </p:txBody>
      </p:sp>
      <p:pic>
        <p:nvPicPr>
          <p:cNvPr id="8" name="Picture 8">
            <a:extLst>
              <a:ext uri="{FF2B5EF4-FFF2-40B4-BE49-F238E27FC236}">
                <a16:creationId xmlns:a16="http://schemas.microsoft.com/office/drawing/2014/main" id="{446C6991-E498-63B6-9D57-4B2DCBF46CC9}"/>
              </a:ext>
            </a:extLst>
          </p:cNvPr>
          <p:cNvPicPr>
            <a:picLocks noChangeAspect="1"/>
          </p:cNvPicPr>
          <p:nvPr/>
        </p:nvPicPr>
        <p:blipFill>
          <a:blip r:embed="rId4"/>
          <a:stretch>
            <a:fillRect/>
          </a:stretch>
        </p:blipFill>
        <p:spPr>
          <a:xfrm>
            <a:off x="1714877" y="3511474"/>
            <a:ext cx="1710721" cy="972004"/>
          </a:xfrm>
          <a:prstGeom prst="rect">
            <a:avLst/>
          </a:prstGeom>
        </p:spPr>
      </p:pic>
      <p:pic>
        <p:nvPicPr>
          <p:cNvPr id="12" name="Picture 12">
            <a:extLst>
              <a:ext uri="{FF2B5EF4-FFF2-40B4-BE49-F238E27FC236}">
                <a16:creationId xmlns:a16="http://schemas.microsoft.com/office/drawing/2014/main" id="{45FFFF57-7865-624F-ECFF-6F13668A1CC3}"/>
              </a:ext>
            </a:extLst>
          </p:cNvPr>
          <p:cNvPicPr>
            <a:picLocks noChangeAspect="1"/>
          </p:cNvPicPr>
          <p:nvPr/>
        </p:nvPicPr>
        <p:blipFill>
          <a:blip r:embed="rId5"/>
          <a:stretch>
            <a:fillRect/>
          </a:stretch>
        </p:blipFill>
        <p:spPr>
          <a:xfrm>
            <a:off x="7036273" y="2673113"/>
            <a:ext cx="542925" cy="2366716"/>
          </a:xfrm>
          <a:prstGeom prst="rect">
            <a:avLst/>
          </a:prstGeom>
        </p:spPr>
      </p:pic>
      <p:grpSp>
        <p:nvGrpSpPr>
          <p:cNvPr id="15" name="Group 14">
            <a:extLst>
              <a:ext uri="{FF2B5EF4-FFF2-40B4-BE49-F238E27FC236}">
                <a16:creationId xmlns:a16="http://schemas.microsoft.com/office/drawing/2014/main" id="{5BE514FC-8B1A-463D-8F26-50D89CDD4316}"/>
              </a:ext>
            </a:extLst>
          </p:cNvPr>
          <p:cNvGrpSpPr/>
          <p:nvPr/>
        </p:nvGrpSpPr>
        <p:grpSpPr>
          <a:xfrm>
            <a:off x="869074" y="1375696"/>
            <a:ext cx="6918265" cy="5182821"/>
            <a:chOff x="301733" y="1356091"/>
            <a:chExt cx="6918265" cy="5182821"/>
          </a:xfrm>
        </p:grpSpPr>
        <p:graphicFrame>
          <p:nvGraphicFramePr>
            <p:cNvPr id="13" name="Diagram 13">
              <a:extLst>
                <a:ext uri="{FF2B5EF4-FFF2-40B4-BE49-F238E27FC236}">
                  <a16:creationId xmlns:a16="http://schemas.microsoft.com/office/drawing/2014/main" id="{59C3706D-414D-AD51-3C91-EB6959F11102}"/>
                </a:ext>
              </a:extLst>
            </p:cNvPr>
            <p:cNvGraphicFramePr/>
            <p:nvPr>
              <p:extLst>
                <p:ext uri="{D42A27DB-BD31-4B8C-83A1-F6EECF244321}">
                  <p14:modId xmlns:p14="http://schemas.microsoft.com/office/powerpoint/2010/main" val="2143830646"/>
                </p:ext>
              </p:extLst>
            </p:nvPr>
          </p:nvGraphicFramePr>
          <p:xfrm>
            <a:off x="301733" y="1356091"/>
            <a:ext cx="6918265" cy="518282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2" name="TextBox 1">
              <a:extLst>
                <a:ext uri="{FF2B5EF4-FFF2-40B4-BE49-F238E27FC236}">
                  <a16:creationId xmlns:a16="http://schemas.microsoft.com/office/drawing/2014/main" id="{BD139DC9-A14F-4FDA-9C73-DB6D10F8A61B}"/>
                </a:ext>
              </a:extLst>
            </p:cNvPr>
            <p:cNvSpPr txBox="1"/>
            <p:nvPr/>
          </p:nvSpPr>
          <p:spPr>
            <a:xfrm>
              <a:off x="3902696" y="1356091"/>
              <a:ext cx="1772239" cy="261610"/>
            </a:xfrm>
            <a:prstGeom prst="rect">
              <a:avLst/>
            </a:prstGeom>
            <a:noFill/>
          </p:spPr>
          <p:txBody>
            <a:bodyPr wrap="square" lIns="91440" tIns="45720" rIns="91440" bIns="45720" rtlCol="0" anchor="t">
              <a:spAutoFit/>
            </a:bodyPr>
            <a:lstStyle/>
            <a:p>
              <a:pPr marL="55245" indent="-55245">
                <a:buFont typeface="Arial" panose="020B0604020202020204" pitchFamily="34" charset="0"/>
                <a:buChar char="•"/>
              </a:pPr>
              <a:endParaRPr lang="en-US" sz="1100" dirty="0">
                <a:solidFill>
                  <a:schemeClr val="bg2"/>
                </a:solidFill>
              </a:endParaRPr>
            </a:p>
          </p:txBody>
        </p:sp>
      </p:grpSp>
      <p:sp>
        <p:nvSpPr>
          <p:cNvPr id="14" name="TextBox 13">
            <a:extLst>
              <a:ext uri="{FF2B5EF4-FFF2-40B4-BE49-F238E27FC236}">
                <a16:creationId xmlns:a16="http://schemas.microsoft.com/office/drawing/2014/main" id="{AB5B23B5-B792-4791-A2BD-455DCAD6E9C3}"/>
              </a:ext>
            </a:extLst>
          </p:cNvPr>
          <p:cNvSpPr txBox="1"/>
          <p:nvPr/>
        </p:nvSpPr>
        <p:spPr>
          <a:xfrm>
            <a:off x="7558431" y="3490264"/>
            <a:ext cx="3412613" cy="769441"/>
          </a:xfrm>
          <a:prstGeom prst="rect">
            <a:avLst/>
          </a:prstGeom>
          <a:noFill/>
        </p:spPr>
        <p:txBody>
          <a:bodyPr wrap="square" rtlCol="0">
            <a:spAutoFit/>
          </a:bodyPr>
          <a:lstStyle/>
          <a:p>
            <a:pPr marL="171450" indent="-171450">
              <a:buFont typeface="Arial" panose="020B0604020202020204" pitchFamily="34" charset="0"/>
              <a:buChar char="•"/>
            </a:pPr>
            <a:r>
              <a:rPr lang="en-US" sz="1100" dirty="0">
                <a:solidFill>
                  <a:srgbClr val="003C71"/>
                </a:solidFill>
              </a:rPr>
              <a:t>Measures reflect effectiveness of the instructional programs.</a:t>
            </a:r>
          </a:p>
          <a:p>
            <a:pPr marL="171450" indent="-171450">
              <a:buFont typeface="Arial" panose="020B0604020202020204" pitchFamily="34" charset="0"/>
              <a:buChar char="•"/>
            </a:pPr>
            <a:r>
              <a:rPr lang="en-US" sz="1100" dirty="0">
                <a:solidFill>
                  <a:srgbClr val="003C71"/>
                </a:solidFill>
              </a:rPr>
              <a:t>Directs levels of support and intervention from the Office of School Quality.</a:t>
            </a:r>
          </a:p>
        </p:txBody>
      </p:sp>
      <p:sp>
        <p:nvSpPr>
          <p:cNvPr id="6" name="TextBox 5">
            <a:extLst>
              <a:ext uri="{FF2B5EF4-FFF2-40B4-BE49-F238E27FC236}">
                <a16:creationId xmlns:a16="http://schemas.microsoft.com/office/drawing/2014/main" id="{640E1391-ECC0-474E-93F7-C72E4A3E13F0}"/>
              </a:ext>
            </a:extLst>
          </p:cNvPr>
          <p:cNvSpPr txBox="1"/>
          <p:nvPr/>
        </p:nvSpPr>
        <p:spPr>
          <a:xfrm>
            <a:off x="1669696" y="3704822"/>
            <a:ext cx="1642743" cy="769441"/>
          </a:xfrm>
          <a:prstGeom prst="rect">
            <a:avLst/>
          </a:prstGeom>
          <a:solidFill>
            <a:schemeClr val="accent1">
              <a:hueOff val="0"/>
              <a:satOff val="0"/>
              <a:lumOff val="0"/>
            </a:schemeClr>
          </a:solidFill>
        </p:spPr>
        <p:txBody>
          <a:bodyPr wrap="square" rtlCol="0">
            <a:spAutoFit/>
          </a:bodyPr>
          <a:lstStyle/>
          <a:p>
            <a:r>
              <a:rPr lang="en-US" sz="1100" dirty="0">
                <a:solidFill>
                  <a:schemeClr val="bg1"/>
                </a:solidFill>
              </a:rPr>
              <a:t>Accountability System</a:t>
            </a:r>
          </a:p>
          <a:p>
            <a:pPr marL="112713" indent="-112713">
              <a:buClr>
                <a:schemeClr val="bg1"/>
              </a:buClr>
              <a:buFont typeface="Arial" panose="020B0604020202020204" pitchFamily="34" charset="0"/>
              <a:buChar char="•"/>
            </a:pPr>
            <a:r>
              <a:rPr lang="en-US" sz="1100" dirty="0">
                <a:solidFill>
                  <a:schemeClr val="bg1"/>
                </a:solidFill>
              </a:rPr>
              <a:t>Public Reporting.</a:t>
            </a:r>
          </a:p>
          <a:p>
            <a:pPr marL="112713" indent="-112713">
              <a:buClr>
                <a:schemeClr val="bg1"/>
              </a:buClr>
              <a:buFont typeface="Arial" panose="020B0604020202020204" pitchFamily="34" charset="0"/>
              <a:buChar char="•"/>
            </a:pPr>
            <a:r>
              <a:rPr lang="en-US" sz="1100" dirty="0">
                <a:solidFill>
                  <a:schemeClr val="bg1"/>
                </a:solidFill>
              </a:rPr>
              <a:t>Drives Continuous Improvement.</a:t>
            </a:r>
          </a:p>
        </p:txBody>
      </p:sp>
      <p:sp>
        <p:nvSpPr>
          <p:cNvPr id="404" name="TextBox 403">
            <a:extLst>
              <a:ext uri="{FF2B5EF4-FFF2-40B4-BE49-F238E27FC236}">
                <a16:creationId xmlns:a16="http://schemas.microsoft.com/office/drawing/2014/main" id="{C3865D2A-8D94-F4ED-080F-D12A8B5CE526}"/>
              </a:ext>
            </a:extLst>
          </p:cNvPr>
          <p:cNvSpPr txBox="1"/>
          <p:nvPr/>
        </p:nvSpPr>
        <p:spPr>
          <a:xfrm>
            <a:off x="4627536" y="1280440"/>
            <a:ext cx="274320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1">
              <a:buChar char="•"/>
            </a:pPr>
            <a:r>
              <a:rPr lang="en-US" sz="1100" dirty="0">
                <a:solidFill>
                  <a:srgbClr val="003C71"/>
                </a:solidFill>
              </a:rPr>
              <a:t>Essential elements of school  functions.​</a:t>
            </a:r>
          </a:p>
          <a:p>
            <a:pPr lvl="1">
              <a:buChar char="•"/>
            </a:pPr>
            <a:r>
              <a:rPr lang="en-US" sz="1100" dirty="0">
                <a:solidFill>
                  <a:srgbClr val="003C71"/>
                </a:solidFill>
              </a:rPr>
              <a:t> School compliance.​</a:t>
            </a:r>
          </a:p>
          <a:p>
            <a:pPr lvl="1">
              <a:buChar char="•"/>
            </a:pPr>
            <a:r>
              <a:rPr lang="en-US" sz="1100" dirty="0">
                <a:solidFill>
                  <a:srgbClr val="003C71"/>
                </a:solidFill>
              </a:rPr>
              <a:t>Ensures necessary resources are in place.</a:t>
            </a:r>
          </a:p>
        </p:txBody>
      </p:sp>
    </p:spTree>
    <p:extLst>
      <p:ext uri="{BB962C8B-B14F-4D97-AF65-F5344CB8AC3E}">
        <p14:creationId xmlns:p14="http://schemas.microsoft.com/office/powerpoint/2010/main" val="2782455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35189-06E7-4B90-BB19-6A6E5A97391C}"/>
              </a:ext>
            </a:extLst>
          </p:cNvPr>
          <p:cNvSpPr>
            <a:spLocks noGrp="1"/>
          </p:cNvSpPr>
          <p:nvPr>
            <p:ph type="title"/>
          </p:nvPr>
        </p:nvSpPr>
        <p:spPr/>
        <p:txBody>
          <a:bodyPr>
            <a:normAutofit/>
          </a:bodyPr>
          <a:lstStyle/>
          <a:p>
            <a:r>
              <a:rPr lang="en-US" dirty="0"/>
              <a:t>Review of Transition</a:t>
            </a:r>
            <a:endParaRPr lang="en-US" dirty="0">
              <a:highlight>
                <a:srgbClr val="00FFFF"/>
              </a:highlight>
            </a:endParaRPr>
          </a:p>
        </p:txBody>
      </p:sp>
      <p:sp>
        <p:nvSpPr>
          <p:cNvPr id="3" name="Text Placeholder 2">
            <a:extLst>
              <a:ext uri="{FF2B5EF4-FFF2-40B4-BE49-F238E27FC236}">
                <a16:creationId xmlns:a16="http://schemas.microsoft.com/office/drawing/2014/main" id="{AF9B9D4A-B892-4746-8CCE-96A8FCDC5250}"/>
              </a:ext>
            </a:extLst>
          </p:cNvPr>
          <p:cNvSpPr>
            <a:spLocks noGrp="1"/>
          </p:cNvSpPr>
          <p:nvPr>
            <p:ph type="body" idx="1"/>
          </p:nvPr>
        </p:nvSpPr>
        <p:spPr>
          <a:xfrm>
            <a:off x="838200" y="1458930"/>
            <a:ext cx="10515600" cy="5194283"/>
          </a:xfrm>
        </p:spPr>
        <p:txBody>
          <a:bodyPr>
            <a:normAutofit fontScale="77500" lnSpcReduction="20000"/>
          </a:bodyPr>
          <a:lstStyle/>
          <a:p>
            <a:pPr marL="114300" indent="0">
              <a:lnSpc>
                <a:spcPct val="135000"/>
              </a:lnSpc>
              <a:buNone/>
            </a:pPr>
            <a:r>
              <a:rPr lang="en-US" b="1" dirty="0">
                <a:solidFill>
                  <a:srgbClr val="000000"/>
                </a:solidFill>
              </a:rPr>
              <a:t>2023-2024 Accountability Year</a:t>
            </a:r>
            <a:r>
              <a:rPr lang="en-US" b="1">
                <a:solidFill>
                  <a:srgbClr val="000000"/>
                </a:solidFill>
              </a:rPr>
              <a:t>  (September 2023 Accreditation – No Changes)</a:t>
            </a:r>
            <a:endParaRPr lang="en-US" dirty="0"/>
          </a:p>
          <a:p>
            <a:pPr marL="571500" indent="-457200">
              <a:lnSpc>
                <a:spcPct val="135000"/>
              </a:lnSpc>
            </a:pPr>
            <a:r>
              <a:rPr lang="en-US" dirty="0">
                <a:solidFill>
                  <a:srgbClr val="000000"/>
                </a:solidFill>
              </a:rPr>
              <a:t>No changes to the accreditation system. </a:t>
            </a:r>
          </a:p>
          <a:p>
            <a:pPr marL="571500" indent="-457200">
              <a:lnSpc>
                <a:spcPct val="135000"/>
              </a:lnSpc>
            </a:pPr>
            <a:r>
              <a:rPr lang="en-US" dirty="0">
                <a:solidFill>
                  <a:srgbClr val="000000"/>
                </a:solidFill>
              </a:rPr>
              <a:t>Current ESSA Model (federal accountability) with amendment(s) as needed.</a:t>
            </a:r>
            <a:endParaRPr lang="en-US" dirty="0"/>
          </a:p>
          <a:p>
            <a:pPr marL="114300" indent="0">
              <a:lnSpc>
                <a:spcPct val="135000"/>
              </a:lnSpc>
              <a:buNone/>
            </a:pPr>
            <a:r>
              <a:rPr lang="en-US" b="1" dirty="0">
                <a:solidFill>
                  <a:srgbClr val="000000"/>
                </a:solidFill>
              </a:rPr>
              <a:t>2024-2025 Accountability Year</a:t>
            </a:r>
            <a:r>
              <a:rPr lang="en-US" b="1">
                <a:solidFill>
                  <a:srgbClr val="000000"/>
                </a:solidFill>
              </a:rPr>
              <a:t> (September 2024 Accreditation – Based on Phase I)</a:t>
            </a:r>
            <a:endParaRPr lang="en-US" b="1" dirty="0">
              <a:solidFill>
                <a:srgbClr val="000000"/>
              </a:solidFill>
            </a:endParaRPr>
          </a:p>
          <a:p>
            <a:pPr marL="571500" indent="-457200">
              <a:lnSpc>
                <a:spcPct val="135000"/>
              </a:lnSpc>
            </a:pPr>
            <a:r>
              <a:rPr lang="en-US" dirty="0">
                <a:solidFill>
                  <a:srgbClr val="000000"/>
                </a:solidFill>
              </a:rPr>
              <a:t>Phase I Accreditation Model used to evaluate schools </a:t>
            </a:r>
            <a:r>
              <a:rPr lang="en-US" dirty="0">
                <a:solidFill>
                  <a:srgbClr val="C00000"/>
                </a:solidFill>
              </a:rPr>
              <a:t>(Based on authority granted to Board in SOA).</a:t>
            </a:r>
            <a:endParaRPr lang="en-US" dirty="0"/>
          </a:p>
          <a:p>
            <a:pPr marL="571500" indent="-457200">
              <a:lnSpc>
                <a:spcPct val="135000"/>
              </a:lnSpc>
            </a:pPr>
            <a:r>
              <a:rPr lang="en-US" dirty="0">
                <a:solidFill>
                  <a:srgbClr val="000000"/>
                </a:solidFill>
              </a:rPr>
              <a:t>Current ESSA Model (federal accountability) with amendment(s) as needed.</a:t>
            </a:r>
            <a:endParaRPr lang="en-US" dirty="0"/>
          </a:p>
          <a:p>
            <a:pPr marL="114300" indent="0">
              <a:lnSpc>
                <a:spcPct val="135000"/>
              </a:lnSpc>
              <a:buNone/>
            </a:pPr>
            <a:r>
              <a:rPr lang="en-US" b="1" dirty="0">
                <a:solidFill>
                  <a:srgbClr val="000000"/>
                </a:solidFill>
              </a:rPr>
              <a:t>2025-2026 Accountability Year</a:t>
            </a:r>
            <a:r>
              <a:rPr lang="en-US" b="1">
                <a:solidFill>
                  <a:srgbClr val="000000"/>
                </a:solidFill>
              </a:rPr>
              <a:t> (September 2025 Accountability – Based on Phase II)</a:t>
            </a:r>
            <a:endParaRPr lang="en-US" dirty="0"/>
          </a:p>
          <a:p>
            <a:pPr marL="571500" indent="-457200">
              <a:lnSpc>
                <a:spcPct val="135000"/>
              </a:lnSpc>
            </a:pPr>
            <a:r>
              <a:rPr lang="en-US" dirty="0">
                <a:solidFill>
                  <a:srgbClr val="000000"/>
                </a:solidFill>
              </a:rPr>
              <a:t>Phase II Implemented- New accountability system and accreditation as compliance.  </a:t>
            </a:r>
            <a:endParaRPr lang="en-US" dirty="0"/>
          </a:p>
          <a:p>
            <a:pPr marL="571500" indent="-457200">
              <a:lnSpc>
                <a:spcPct val="135000"/>
              </a:lnSpc>
            </a:pPr>
            <a:r>
              <a:rPr lang="en-US" dirty="0">
                <a:solidFill>
                  <a:srgbClr val="000000"/>
                </a:solidFill>
              </a:rPr>
              <a:t>ESSA Model (federal accountability) based on new accountability system.</a:t>
            </a:r>
            <a:endParaRPr lang="en-US" dirty="0"/>
          </a:p>
        </p:txBody>
      </p:sp>
      <p:sp>
        <p:nvSpPr>
          <p:cNvPr id="4" name="Slide Number Placeholder 3">
            <a:extLst>
              <a:ext uri="{FF2B5EF4-FFF2-40B4-BE49-F238E27FC236}">
                <a16:creationId xmlns:a16="http://schemas.microsoft.com/office/drawing/2014/main" id="{C02BC638-E559-4C09-98C7-4ED15F1997D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dirty="0" smtClean="0"/>
              <a:t>20</a:t>
            </a:fld>
            <a:endParaRPr lang="en-US" dirty="0"/>
          </a:p>
        </p:txBody>
      </p:sp>
    </p:spTree>
    <p:extLst>
      <p:ext uri="{BB962C8B-B14F-4D97-AF65-F5344CB8AC3E}">
        <p14:creationId xmlns:p14="http://schemas.microsoft.com/office/powerpoint/2010/main" val="1770335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0E16E0-3CF4-42BA-A7B3-D3315F51D092}"/>
              </a:ext>
            </a:extLst>
          </p:cNvPr>
          <p:cNvSpPr>
            <a:spLocks noGrp="1"/>
          </p:cNvSpPr>
          <p:nvPr>
            <p:ph type="title"/>
          </p:nvPr>
        </p:nvSpPr>
        <p:spPr>
          <a:xfrm>
            <a:off x="0" y="0"/>
            <a:ext cx="12192000" cy="1323975"/>
          </a:xfrm>
        </p:spPr>
        <p:txBody>
          <a:bodyPr>
            <a:normAutofit fontScale="90000"/>
          </a:bodyPr>
          <a:lstStyle/>
          <a:p>
            <a:r>
              <a:rPr lang="en-US" dirty="0"/>
              <a:t>Bifurcation of Virginia's Accountability System </a:t>
            </a:r>
          </a:p>
        </p:txBody>
      </p:sp>
      <p:sp>
        <p:nvSpPr>
          <p:cNvPr id="4" name="Slide Number Placeholder 3">
            <a:extLst>
              <a:ext uri="{FF2B5EF4-FFF2-40B4-BE49-F238E27FC236}">
                <a16:creationId xmlns:a16="http://schemas.microsoft.com/office/drawing/2014/main" id="{BE50FB50-26E4-49B0-BF46-6401E8A55BD1}"/>
              </a:ext>
            </a:extLst>
          </p:cNvPr>
          <p:cNvSpPr>
            <a:spLocks noGrp="1"/>
          </p:cNvSpPr>
          <p:nvPr>
            <p:ph type="sldNum" idx="12"/>
          </p:nvPr>
        </p:nvSpPr>
        <p:spPr>
          <a:xfrm>
            <a:off x="8666287" y="6356349"/>
            <a:ext cx="2743200" cy="365125"/>
          </a:xfrm>
        </p:spPr>
        <p:txBody>
          <a:bodyPr/>
          <a:lstStyle/>
          <a:p>
            <a:pPr marL="0" lvl="0" indent="0" algn="r" rtl="0">
              <a:spcBef>
                <a:spcPts val="0"/>
              </a:spcBef>
              <a:spcAft>
                <a:spcPts val="0"/>
              </a:spcAft>
              <a:buNone/>
            </a:pPr>
            <a:fld id="{00000000-1234-1234-1234-123412341234}" type="slidenum">
              <a:rPr lang="en-US" smtClean="0"/>
              <a:t>3</a:t>
            </a:fld>
            <a:endParaRPr lang="en-US" dirty="0"/>
          </a:p>
        </p:txBody>
      </p:sp>
      <p:pic>
        <p:nvPicPr>
          <p:cNvPr id="8" name="Picture 8">
            <a:extLst>
              <a:ext uri="{FF2B5EF4-FFF2-40B4-BE49-F238E27FC236}">
                <a16:creationId xmlns:a16="http://schemas.microsoft.com/office/drawing/2014/main" id="{446C6991-E498-63B6-9D57-4B2DCBF46CC9}"/>
              </a:ext>
            </a:extLst>
          </p:cNvPr>
          <p:cNvPicPr>
            <a:picLocks noChangeAspect="1"/>
          </p:cNvPicPr>
          <p:nvPr/>
        </p:nvPicPr>
        <p:blipFill>
          <a:blip r:embed="rId3"/>
          <a:stretch>
            <a:fillRect/>
          </a:stretch>
        </p:blipFill>
        <p:spPr>
          <a:xfrm>
            <a:off x="1714877" y="3511474"/>
            <a:ext cx="1710721" cy="972004"/>
          </a:xfrm>
          <a:prstGeom prst="rect">
            <a:avLst/>
          </a:prstGeom>
        </p:spPr>
      </p:pic>
      <p:grpSp>
        <p:nvGrpSpPr>
          <p:cNvPr id="7" name="Group 6">
            <a:extLst>
              <a:ext uri="{FF2B5EF4-FFF2-40B4-BE49-F238E27FC236}">
                <a16:creationId xmlns:a16="http://schemas.microsoft.com/office/drawing/2014/main" id="{8D02788C-9E8B-43C3-8E8B-D90BD15113AE}"/>
              </a:ext>
            </a:extLst>
          </p:cNvPr>
          <p:cNvGrpSpPr/>
          <p:nvPr/>
        </p:nvGrpSpPr>
        <p:grpSpPr>
          <a:xfrm>
            <a:off x="767848" y="1174665"/>
            <a:ext cx="6713211" cy="5182821"/>
            <a:chOff x="845220" y="1406065"/>
            <a:chExt cx="6713211" cy="5182821"/>
          </a:xfrm>
        </p:grpSpPr>
        <p:graphicFrame>
          <p:nvGraphicFramePr>
            <p:cNvPr id="13" name="Diagram 13">
              <a:extLst>
                <a:ext uri="{FF2B5EF4-FFF2-40B4-BE49-F238E27FC236}">
                  <a16:creationId xmlns:a16="http://schemas.microsoft.com/office/drawing/2014/main" id="{59C3706D-414D-AD51-3C91-EB6959F11102}"/>
                </a:ext>
              </a:extLst>
            </p:cNvPr>
            <p:cNvGraphicFramePr/>
            <p:nvPr>
              <p:extLst>
                <p:ext uri="{D42A27DB-BD31-4B8C-83A1-F6EECF244321}">
                  <p14:modId xmlns:p14="http://schemas.microsoft.com/office/powerpoint/2010/main" val="2083812616"/>
                </p:ext>
              </p:extLst>
            </p:nvPr>
          </p:nvGraphicFramePr>
          <p:xfrm>
            <a:off x="845220" y="1406065"/>
            <a:ext cx="6713211" cy="518282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TextBox 5">
              <a:extLst>
                <a:ext uri="{FF2B5EF4-FFF2-40B4-BE49-F238E27FC236}">
                  <a16:creationId xmlns:a16="http://schemas.microsoft.com/office/drawing/2014/main" id="{640E1391-ECC0-474E-93F7-C72E4A3E13F0}"/>
                </a:ext>
              </a:extLst>
            </p:cNvPr>
            <p:cNvSpPr txBox="1"/>
            <p:nvPr/>
          </p:nvSpPr>
          <p:spPr>
            <a:xfrm>
              <a:off x="1552764" y="3659891"/>
              <a:ext cx="1642743" cy="938719"/>
            </a:xfrm>
            <a:prstGeom prst="rect">
              <a:avLst/>
            </a:prstGeom>
            <a:solidFill>
              <a:schemeClr val="accent1">
                <a:hueOff val="0"/>
                <a:satOff val="0"/>
                <a:lumOff val="0"/>
              </a:schemeClr>
            </a:solidFill>
          </p:spPr>
          <p:txBody>
            <a:bodyPr wrap="square" lIns="91440" tIns="45720" rIns="91440" bIns="45720" rtlCol="0" anchor="t">
              <a:spAutoFit/>
            </a:bodyPr>
            <a:lstStyle/>
            <a:p>
              <a:pPr algn="ctr"/>
              <a:r>
                <a:rPr lang="en-US" sz="1100" dirty="0">
                  <a:solidFill>
                    <a:schemeClr val="bg1"/>
                  </a:solidFill>
                </a:rPr>
                <a:t>Accountability </a:t>
              </a:r>
              <a:r>
                <a:rPr lang="en-US" sz="1100" dirty="0">
                  <a:solidFill>
                    <a:srgbClr val="92D050"/>
                  </a:solidFill>
                </a:rPr>
                <a:t>Framework</a:t>
              </a:r>
              <a:endParaRPr lang="en-US"/>
            </a:p>
            <a:p>
              <a:pPr marL="112395" indent="-112395" algn="ctr">
                <a:buClr>
                  <a:schemeClr val="bg1"/>
                </a:buClr>
                <a:buFont typeface="Arial" panose="020B0604020202020204" pitchFamily="34" charset="0"/>
                <a:buChar char="•"/>
              </a:pPr>
              <a:r>
                <a:rPr lang="en-US" sz="1100" dirty="0">
                  <a:solidFill>
                    <a:schemeClr val="bg1"/>
                  </a:solidFill>
                </a:rPr>
                <a:t>Public Reporting.</a:t>
              </a:r>
            </a:p>
            <a:p>
              <a:pPr marL="112395" indent="-112395" algn="ctr">
                <a:buClr>
                  <a:schemeClr val="bg1"/>
                </a:buClr>
                <a:buFont typeface="Arial" panose="020B0604020202020204" pitchFamily="34" charset="0"/>
                <a:buChar char="•"/>
              </a:pPr>
              <a:r>
                <a:rPr lang="en-US" sz="1100" dirty="0">
                  <a:solidFill>
                    <a:schemeClr val="bg1"/>
                  </a:solidFill>
                </a:rPr>
                <a:t>Drives Continuous Improvement.</a:t>
              </a:r>
            </a:p>
          </p:txBody>
        </p:sp>
      </p:grpSp>
      <p:sp>
        <p:nvSpPr>
          <p:cNvPr id="20" name="Rectangle 19">
            <a:extLst>
              <a:ext uri="{FF2B5EF4-FFF2-40B4-BE49-F238E27FC236}">
                <a16:creationId xmlns:a16="http://schemas.microsoft.com/office/drawing/2014/main" id="{E0BAD31D-BBB6-43F5-B59F-B20355AC722A}"/>
              </a:ext>
            </a:extLst>
          </p:cNvPr>
          <p:cNvSpPr/>
          <p:nvPr/>
        </p:nvSpPr>
        <p:spPr>
          <a:xfrm>
            <a:off x="10477123" y="3944637"/>
            <a:ext cx="1707629" cy="113841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3" name="Rectangle 22">
            <a:extLst>
              <a:ext uri="{FF2B5EF4-FFF2-40B4-BE49-F238E27FC236}">
                <a16:creationId xmlns:a16="http://schemas.microsoft.com/office/drawing/2014/main" id="{7FC0C806-DB44-40C4-9B23-A3B951DB8E59}"/>
              </a:ext>
            </a:extLst>
          </p:cNvPr>
          <p:cNvSpPr/>
          <p:nvPr/>
        </p:nvSpPr>
        <p:spPr>
          <a:xfrm>
            <a:off x="10477122" y="2423179"/>
            <a:ext cx="1707629" cy="113841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3" name="TextBox 32">
            <a:extLst>
              <a:ext uri="{FF2B5EF4-FFF2-40B4-BE49-F238E27FC236}">
                <a16:creationId xmlns:a16="http://schemas.microsoft.com/office/drawing/2014/main" id="{3E146832-C5C1-4046-84D9-BBC55FA79E67}"/>
              </a:ext>
            </a:extLst>
          </p:cNvPr>
          <p:cNvSpPr txBox="1"/>
          <p:nvPr/>
        </p:nvSpPr>
        <p:spPr>
          <a:xfrm>
            <a:off x="7859470" y="3849891"/>
            <a:ext cx="2528468" cy="1323439"/>
          </a:xfrm>
          <a:prstGeom prst="rect">
            <a:avLst/>
          </a:prstGeom>
          <a:noFill/>
          <a:ln w="41275">
            <a:solidFill>
              <a:srgbClr val="92D050"/>
            </a:solidFill>
          </a:ln>
        </p:spPr>
        <p:txBody>
          <a:bodyPr wrap="square" lIns="91440" tIns="45720" rIns="91440" bIns="45720" rtlCol="0" anchor="t">
            <a:spAutoFit/>
          </a:bodyPr>
          <a:lstStyle/>
          <a:p>
            <a:pPr algn="ctr"/>
            <a:r>
              <a:rPr lang="en-US" sz="1000" dirty="0"/>
              <a:t>The new accountability system will satisfy ESSA requirements. There will be one set of indicators used to evaluate schools, drive improvement, and indicate whether support is needed.</a:t>
            </a:r>
          </a:p>
          <a:p>
            <a:pPr algn="ctr"/>
            <a:endParaRPr lang="en-US" sz="1000" dirty="0"/>
          </a:p>
          <a:p>
            <a:pPr algn="ctr"/>
            <a:r>
              <a:rPr lang="en-US" sz="1000" dirty="0"/>
              <a:t>The School Quality Profiles will meet the reporting requirements of ESSA.</a:t>
            </a:r>
          </a:p>
        </p:txBody>
      </p:sp>
      <p:grpSp>
        <p:nvGrpSpPr>
          <p:cNvPr id="84" name="Group 83">
            <a:extLst>
              <a:ext uri="{FF2B5EF4-FFF2-40B4-BE49-F238E27FC236}">
                <a16:creationId xmlns:a16="http://schemas.microsoft.com/office/drawing/2014/main" id="{44541BDA-3479-0194-46CA-677591831738}"/>
              </a:ext>
            </a:extLst>
          </p:cNvPr>
          <p:cNvGrpSpPr/>
          <p:nvPr/>
        </p:nvGrpSpPr>
        <p:grpSpPr>
          <a:xfrm>
            <a:off x="5051615" y="1261565"/>
            <a:ext cx="2458649" cy="1642042"/>
            <a:chOff x="5051615" y="1261565"/>
            <a:chExt cx="2458649" cy="1642042"/>
          </a:xfrm>
        </p:grpSpPr>
        <p:grpSp>
          <p:nvGrpSpPr>
            <p:cNvPr id="82" name="Group 81">
              <a:extLst>
                <a:ext uri="{FF2B5EF4-FFF2-40B4-BE49-F238E27FC236}">
                  <a16:creationId xmlns:a16="http://schemas.microsoft.com/office/drawing/2014/main" id="{FA712A37-EBF9-0AF7-2AFC-0BFE99ECD65E}"/>
                </a:ext>
              </a:extLst>
            </p:cNvPr>
            <p:cNvGrpSpPr/>
            <p:nvPr/>
          </p:nvGrpSpPr>
          <p:grpSpPr>
            <a:xfrm>
              <a:off x="6381180" y="1261565"/>
              <a:ext cx="1129084" cy="1124989"/>
              <a:chOff x="6381180" y="1261565"/>
              <a:chExt cx="1129084" cy="1124989"/>
            </a:xfrm>
          </p:grpSpPr>
          <p:sp>
            <p:nvSpPr>
              <p:cNvPr id="61" name="Oval 60">
                <a:extLst>
                  <a:ext uri="{FF2B5EF4-FFF2-40B4-BE49-F238E27FC236}">
                    <a16:creationId xmlns:a16="http://schemas.microsoft.com/office/drawing/2014/main" id="{AB77A472-BC83-9840-A324-BE3B3A4940F5}"/>
                  </a:ext>
                </a:extLst>
              </p:cNvPr>
              <p:cNvSpPr/>
              <p:nvPr/>
            </p:nvSpPr>
            <p:spPr>
              <a:xfrm>
                <a:off x="6384568" y="1261565"/>
                <a:ext cx="1124989" cy="1124989"/>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9478DCD9-8547-4892-B7A3-84B4972B367B}"/>
                  </a:ext>
                </a:extLst>
              </p:cNvPr>
              <p:cNvSpPr txBox="1"/>
              <p:nvPr/>
            </p:nvSpPr>
            <p:spPr>
              <a:xfrm>
                <a:off x="6381180" y="1659796"/>
                <a:ext cx="1129084" cy="461665"/>
              </a:xfrm>
              <a:prstGeom prst="rect">
                <a:avLst/>
              </a:prstGeom>
              <a:noFill/>
            </p:spPr>
            <p:txBody>
              <a:bodyPr wrap="square" lIns="91440" tIns="45720" rIns="91440" bIns="45720" rtlCol="0" anchor="t">
                <a:spAutoFit/>
              </a:bodyPr>
              <a:lstStyle/>
              <a:p>
                <a:pPr algn="ctr"/>
                <a:r>
                  <a:rPr lang="en-US" sz="800" dirty="0">
                    <a:solidFill>
                      <a:schemeClr val="bg1"/>
                    </a:solidFill>
                  </a:rPr>
                  <a:t>Accreditation System</a:t>
                </a:r>
              </a:p>
              <a:p>
                <a:pPr algn="ctr"/>
                <a:r>
                  <a:rPr lang="en-US" sz="800" dirty="0">
                    <a:solidFill>
                      <a:schemeClr val="bg1"/>
                    </a:solidFill>
                  </a:rPr>
                  <a:t>(Compliance-based)</a:t>
                </a:r>
              </a:p>
            </p:txBody>
          </p:sp>
        </p:grpSp>
        <p:cxnSp>
          <p:nvCxnSpPr>
            <p:cNvPr id="35" name="Straight Arrow Connector 34">
              <a:extLst>
                <a:ext uri="{FF2B5EF4-FFF2-40B4-BE49-F238E27FC236}">
                  <a16:creationId xmlns:a16="http://schemas.microsoft.com/office/drawing/2014/main" id="{F25B8869-3F55-4161-930F-EB792FC9265F}"/>
                </a:ext>
              </a:extLst>
            </p:cNvPr>
            <p:cNvCxnSpPr>
              <a:cxnSpLocks/>
            </p:cNvCxnSpPr>
            <p:nvPr/>
          </p:nvCxnSpPr>
          <p:spPr>
            <a:xfrm flipV="1">
              <a:off x="5051615" y="1882795"/>
              <a:ext cx="1305502" cy="1020812"/>
            </a:xfrm>
            <a:prstGeom prst="straightConnector1">
              <a:avLst/>
            </a:prstGeom>
            <a:ln w="41275">
              <a:solidFill>
                <a:srgbClr val="92D050"/>
              </a:solidFill>
              <a:tailEnd type="triangle"/>
            </a:ln>
          </p:spPr>
          <p:style>
            <a:lnRef idx="1">
              <a:schemeClr val="accent1"/>
            </a:lnRef>
            <a:fillRef idx="0">
              <a:schemeClr val="accent1"/>
            </a:fillRef>
            <a:effectRef idx="0">
              <a:schemeClr val="accent1"/>
            </a:effectRef>
            <a:fontRef idx="minor">
              <a:schemeClr val="tx1"/>
            </a:fontRef>
          </p:style>
        </p:cxnSp>
      </p:grpSp>
      <p:sp>
        <p:nvSpPr>
          <p:cNvPr id="41" name="TextBox 40">
            <a:extLst>
              <a:ext uri="{FF2B5EF4-FFF2-40B4-BE49-F238E27FC236}">
                <a16:creationId xmlns:a16="http://schemas.microsoft.com/office/drawing/2014/main" id="{DA8E23B9-F344-4DC1-867C-7C90738E4247}"/>
              </a:ext>
            </a:extLst>
          </p:cNvPr>
          <p:cNvSpPr txBox="1"/>
          <p:nvPr/>
        </p:nvSpPr>
        <p:spPr>
          <a:xfrm rot="19320000">
            <a:off x="4713242" y="1956612"/>
            <a:ext cx="2166702" cy="276999"/>
          </a:xfrm>
          <a:prstGeom prst="rect">
            <a:avLst/>
          </a:prstGeom>
          <a:noFill/>
        </p:spPr>
        <p:txBody>
          <a:bodyPr wrap="square" rtlCol="0">
            <a:spAutoFit/>
          </a:bodyPr>
          <a:lstStyle/>
          <a:p>
            <a:r>
              <a:rPr lang="en-US" sz="1200" dirty="0"/>
              <a:t>Compliance criteria</a:t>
            </a:r>
          </a:p>
        </p:txBody>
      </p:sp>
      <p:cxnSp>
        <p:nvCxnSpPr>
          <p:cNvPr id="43" name="Straight Arrow Connector 42">
            <a:extLst>
              <a:ext uri="{FF2B5EF4-FFF2-40B4-BE49-F238E27FC236}">
                <a16:creationId xmlns:a16="http://schemas.microsoft.com/office/drawing/2014/main" id="{85C769C4-FF34-4FD3-B3B3-58D1E8EF8560}"/>
              </a:ext>
            </a:extLst>
          </p:cNvPr>
          <p:cNvCxnSpPr>
            <a:cxnSpLocks/>
          </p:cNvCxnSpPr>
          <p:nvPr/>
        </p:nvCxnSpPr>
        <p:spPr>
          <a:xfrm>
            <a:off x="4927864" y="4565306"/>
            <a:ext cx="1294077" cy="138521"/>
          </a:xfrm>
          <a:prstGeom prst="straightConnector1">
            <a:avLst/>
          </a:prstGeom>
          <a:ln w="41275">
            <a:solidFill>
              <a:srgbClr val="92D050"/>
            </a:solidFill>
            <a:prstDash val="sysDash"/>
            <a:tailEnd type="triangle"/>
          </a:ln>
        </p:spPr>
        <p:style>
          <a:lnRef idx="1">
            <a:schemeClr val="accent1"/>
          </a:lnRef>
          <a:fillRef idx="0">
            <a:schemeClr val="accent1"/>
          </a:fillRef>
          <a:effectRef idx="0">
            <a:schemeClr val="accent1"/>
          </a:effectRef>
          <a:fontRef idx="minor">
            <a:schemeClr val="tx1"/>
          </a:fontRef>
        </p:style>
      </p:cxnSp>
      <p:grpSp>
        <p:nvGrpSpPr>
          <p:cNvPr id="85" name="Group 84">
            <a:extLst>
              <a:ext uri="{FF2B5EF4-FFF2-40B4-BE49-F238E27FC236}">
                <a16:creationId xmlns:a16="http://schemas.microsoft.com/office/drawing/2014/main" id="{450B62CB-179B-0700-D0F6-05BE4E65532E}"/>
              </a:ext>
            </a:extLst>
          </p:cNvPr>
          <p:cNvGrpSpPr/>
          <p:nvPr/>
        </p:nvGrpSpPr>
        <p:grpSpPr>
          <a:xfrm>
            <a:off x="4731898" y="3125257"/>
            <a:ext cx="2796028" cy="1992622"/>
            <a:chOff x="4722002" y="3115361"/>
            <a:chExt cx="2796028" cy="1992622"/>
          </a:xfrm>
        </p:grpSpPr>
        <p:cxnSp>
          <p:nvCxnSpPr>
            <p:cNvPr id="38" name="Straight Arrow Connector 37">
              <a:extLst>
                <a:ext uri="{FF2B5EF4-FFF2-40B4-BE49-F238E27FC236}">
                  <a16:creationId xmlns:a16="http://schemas.microsoft.com/office/drawing/2014/main" id="{A213FB65-6A19-40EE-9DA4-3076643D4E6B}"/>
                </a:ext>
              </a:extLst>
            </p:cNvPr>
            <p:cNvCxnSpPr>
              <a:cxnSpLocks/>
            </p:cNvCxnSpPr>
            <p:nvPr/>
          </p:nvCxnSpPr>
          <p:spPr>
            <a:xfrm>
              <a:off x="5067183" y="3115361"/>
              <a:ext cx="1239590" cy="910238"/>
            </a:xfrm>
            <a:prstGeom prst="straightConnector1">
              <a:avLst/>
            </a:prstGeom>
            <a:ln w="41275">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834853E4-326C-423C-A3F1-C74E6D9AE5D3}"/>
                </a:ext>
              </a:extLst>
            </p:cNvPr>
            <p:cNvSpPr txBox="1"/>
            <p:nvPr/>
          </p:nvSpPr>
          <p:spPr>
            <a:xfrm rot="2199855">
              <a:off x="4722002" y="3760920"/>
              <a:ext cx="2166702" cy="461665"/>
            </a:xfrm>
            <a:prstGeom prst="rect">
              <a:avLst/>
            </a:prstGeom>
            <a:noFill/>
          </p:spPr>
          <p:txBody>
            <a:bodyPr wrap="square" rtlCol="0">
              <a:spAutoFit/>
            </a:bodyPr>
            <a:lstStyle/>
            <a:p>
              <a:r>
                <a:rPr lang="en-US" sz="1200" dirty="0"/>
                <a:t>Measures of Student Outcomes</a:t>
              </a:r>
            </a:p>
          </p:txBody>
        </p:sp>
        <p:grpSp>
          <p:nvGrpSpPr>
            <p:cNvPr id="83" name="Group 82">
              <a:extLst>
                <a:ext uri="{FF2B5EF4-FFF2-40B4-BE49-F238E27FC236}">
                  <a16:creationId xmlns:a16="http://schemas.microsoft.com/office/drawing/2014/main" id="{C321BA64-4B48-145D-B15C-11258FC9B915}"/>
                </a:ext>
              </a:extLst>
            </p:cNvPr>
            <p:cNvGrpSpPr/>
            <p:nvPr/>
          </p:nvGrpSpPr>
          <p:grpSpPr>
            <a:xfrm>
              <a:off x="6384569" y="3982994"/>
              <a:ext cx="1133461" cy="1124989"/>
              <a:chOff x="6384569" y="3982994"/>
              <a:chExt cx="1133461" cy="1124989"/>
            </a:xfrm>
          </p:grpSpPr>
          <p:sp>
            <p:nvSpPr>
              <p:cNvPr id="29" name="Oval 28">
                <a:extLst>
                  <a:ext uri="{FF2B5EF4-FFF2-40B4-BE49-F238E27FC236}">
                    <a16:creationId xmlns:a16="http://schemas.microsoft.com/office/drawing/2014/main" id="{502790C0-FA27-4BF4-B6B4-004C5D67B234}"/>
                  </a:ext>
                </a:extLst>
              </p:cNvPr>
              <p:cNvSpPr/>
              <p:nvPr/>
            </p:nvSpPr>
            <p:spPr>
              <a:xfrm>
                <a:off x="6384569" y="3982994"/>
                <a:ext cx="1124989" cy="1124989"/>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DED75D5C-5DB2-4799-8BFF-1DF274923C45}"/>
                  </a:ext>
                </a:extLst>
              </p:cNvPr>
              <p:cNvSpPr txBox="1"/>
              <p:nvPr/>
            </p:nvSpPr>
            <p:spPr>
              <a:xfrm>
                <a:off x="6388946" y="4267617"/>
                <a:ext cx="1129084" cy="707886"/>
              </a:xfrm>
              <a:prstGeom prst="rect">
                <a:avLst/>
              </a:prstGeom>
              <a:noFill/>
            </p:spPr>
            <p:txBody>
              <a:bodyPr wrap="square" rtlCol="0">
                <a:spAutoFit/>
              </a:bodyPr>
              <a:lstStyle/>
              <a:p>
                <a:pPr algn="ctr"/>
                <a:r>
                  <a:rPr lang="en-US" sz="800" dirty="0">
                    <a:solidFill>
                      <a:schemeClr val="bg1"/>
                    </a:solidFill>
                  </a:rPr>
                  <a:t>One accountability system used for both state and federal accountability</a:t>
                </a:r>
              </a:p>
            </p:txBody>
          </p:sp>
        </p:grpSp>
      </p:grpSp>
      <p:cxnSp>
        <p:nvCxnSpPr>
          <p:cNvPr id="266" name="Straight Arrow Connector 265">
            <a:extLst>
              <a:ext uri="{FF2B5EF4-FFF2-40B4-BE49-F238E27FC236}">
                <a16:creationId xmlns:a16="http://schemas.microsoft.com/office/drawing/2014/main" id="{25352920-6607-FE33-CBEF-5A92D7AE6E63}"/>
              </a:ext>
            </a:extLst>
          </p:cNvPr>
          <p:cNvCxnSpPr>
            <a:cxnSpLocks/>
          </p:cNvCxnSpPr>
          <p:nvPr/>
        </p:nvCxnSpPr>
        <p:spPr>
          <a:xfrm>
            <a:off x="4271965" y="1575179"/>
            <a:ext cx="1940330" cy="42066"/>
          </a:xfrm>
          <a:prstGeom prst="straightConnector1">
            <a:avLst/>
          </a:prstGeom>
          <a:ln w="41275">
            <a:solidFill>
              <a:srgbClr val="92D05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67" name="TextBox 266">
            <a:extLst>
              <a:ext uri="{FF2B5EF4-FFF2-40B4-BE49-F238E27FC236}">
                <a16:creationId xmlns:a16="http://schemas.microsoft.com/office/drawing/2014/main" id="{214B5D59-AE64-82ED-4DBD-D1047FBF21B5}"/>
              </a:ext>
            </a:extLst>
          </p:cNvPr>
          <p:cNvSpPr txBox="1"/>
          <p:nvPr/>
        </p:nvSpPr>
        <p:spPr>
          <a:xfrm rot="120000">
            <a:off x="4279191" y="1300712"/>
            <a:ext cx="2166702" cy="276999"/>
          </a:xfrm>
          <a:prstGeom prst="rect">
            <a:avLst/>
          </a:prstGeom>
          <a:noFill/>
        </p:spPr>
        <p:txBody>
          <a:bodyPr wrap="square" rtlCol="0">
            <a:spAutoFit/>
          </a:bodyPr>
          <a:lstStyle/>
          <a:p>
            <a:r>
              <a:rPr lang="en-US" sz="1200" dirty="0"/>
              <a:t>Compliance criteria</a:t>
            </a:r>
          </a:p>
        </p:txBody>
      </p:sp>
      <p:cxnSp>
        <p:nvCxnSpPr>
          <p:cNvPr id="268" name="Straight Arrow Connector 267">
            <a:extLst>
              <a:ext uri="{FF2B5EF4-FFF2-40B4-BE49-F238E27FC236}">
                <a16:creationId xmlns:a16="http://schemas.microsoft.com/office/drawing/2014/main" id="{A3828AF4-0704-36DC-1466-749FD1A7545B}"/>
              </a:ext>
            </a:extLst>
          </p:cNvPr>
          <p:cNvCxnSpPr>
            <a:cxnSpLocks/>
          </p:cNvCxnSpPr>
          <p:nvPr/>
        </p:nvCxnSpPr>
        <p:spPr>
          <a:xfrm flipV="1">
            <a:off x="4339484" y="5118587"/>
            <a:ext cx="2239341" cy="777807"/>
          </a:xfrm>
          <a:prstGeom prst="straightConnector1">
            <a:avLst/>
          </a:prstGeom>
          <a:ln w="41275">
            <a:solidFill>
              <a:srgbClr val="92D05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0978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59DD7-5B05-4149-BE29-FB8D9AA54FB4}"/>
              </a:ext>
            </a:extLst>
          </p:cNvPr>
          <p:cNvSpPr>
            <a:spLocks noGrp="1"/>
          </p:cNvSpPr>
          <p:nvPr>
            <p:ph type="title"/>
          </p:nvPr>
        </p:nvSpPr>
        <p:spPr/>
        <p:txBody>
          <a:bodyPr/>
          <a:lstStyle/>
          <a:p>
            <a:r>
              <a:rPr lang="en-US" dirty="0"/>
              <a:t>Goal and Implementation Date</a:t>
            </a:r>
          </a:p>
        </p:txBody>
      </p:sp>
      <p:sp>
        <p:nvSpPr>
          <p:cNvPr id="3" name="Text Placeholder 2">
            <a:extLst>
              <a:ext uri="{FF2B5EF4-FFF2-40B4-BE49-F238E27FC236}">
                <a16:creationId xmlns:a16="http://schemas.microsoft.com/office/drawing/2014/main" id="{ECD35E8E-C872-B27D-7101-6D1AA8565A86}"/>
              </a:ext>
            </a:extLst>
          </p:cNvPr>
          <p:cNvSpPr>
            <a:spLocks noGrp="1"/>
          </p:cNvSpPr>
          <p:nvPr>
            <p:ph type="body" idx="1"/>
          </p:nvPr>
        </p:nvSpPr>
        <p:spPr>
          <a:xfrm>
            <a:off x="838200" y="1458930"/>
            <a:ext cx="10383079" cy="4718033"/>
          </a:xfrm>
        </p:spPr>
        <p:txBody>
          <a:bodyPr/>
          <a:lstStyle/>
          <a:p>
            <a:r>
              <a:rPr lang="en-US" dirty="0">
                <a:solidFill>
                  <a:srgbClr val="000000"/>
                </a:solidFill>
              </a:rPr>
              <a:t>By fall 2025*, all education stakeholders—parents, teachers, principals, superintendents, taxpayers and policymakers—will have access to quality, timely, actionable information about  how each K-12 public school is preparing students to be prepared for success in life after graduation, and every school which is not meeting performance goals will receive timely and productive assistance to improve.</a:t>
            </a:r>
          </a:p>
          <a:p>
            <a:pPr marL="114300" indent="0">
              <a:buNone/>
            </a:pPr>
            <a:endParaRPr lang="en-US" dirty="0">
              <a:solidFill>
                <a:srgbClr val="000000"/>
              </a:solidFill>
            </a:endParaRPr>
          </a:p>
          <a:p>
            <a:pPr marL="114300" indent="0">
              <a:buNone/>
            </a:pPr>
            <a:r>
              <a:rPr lang="en-US" sz="1800" i="1" dirty="0">
                <a:solidFill>
                  <a:srgbClr val="000000"/>
                </a:solidFill>
              </a:rPr>
              <a:t>*</a:t>
            </a:r>
            <a:r>
              <a:rPr lang="en-US" sz="1800" dirty="0"/>
              <a:t>Schools will be accountable under the new system in the 2024-2025 school year with final designations released in fall 2025.</a:t>
            </a:r>
            <a:endParaRPr lang="en-US" sz="1800" i="1" dirty="0">
              <a:solidFill>
                <a:srgbClr val="000000"/>
              </a:solidFill>
            </a:endParaRPr>
          </a:p>
        </p:txBody>
      </p:sp>
      <p:sp>
        <p:nvSpPr>
          <p:cNvPr id="4" name="Slide Number Placeholder 3">
            <a:extLst>
              <a:ext uri="{FF2B5EF4-FFF2-40B4-BE49-F238E27FC236}">
                <a16:creationId xmlns:a16="http://schemas.microsoft.com/office/drawing/2014/main" id="{10179EDB-E1C8-27B4-4F38-DCAA43A9637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4</a:t>
            </a:fld>
            <a:endParaRPr lang="en-US"/>
          </a:p>
        </p:txBody>
      </p:sp>
    </p:spTree>
    <p:extLst>
      <p:ext uri="{BB962C8B-B14F-4D97-AF65-F5344CB8AC3E}">
        <p14:creationId xmlns:p14="http://schemas.microsoft.com/office/powerpoint/2010/main" val="3021360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0E16E0-3CF4-42BA-A7B3-D3315F51D092}"/>
              </a:ext>
            </a:extLst>
          </p:cNvPr>
          <p:cNvSpPr>
            <a:spLocks noGrp="1"/>
          </p:cNvSpPr>
          <p:nvPr>
            <p:ph type="title"/>
          </p:nvPr>
        </p:nvSpPr>
        <p:spPr/>
        <p:txBody>
          <a:bodyPr>
            <a:normAutofit fontScale="90000"/>
          </a:bodyPr>
          <a:lstStyle/>
          <a:p>
            <a:r>
              <a:rPr lang="en-US" dirty="0"/>
              <a:t>Reformation of Current Accountability System (1 of 2)</a:t>
            </a:r>
          </a:p>
        </p:txBody>
      </p:sp>
      <p:sp>
        <p:nvSpPr>
          <p:cNvPr id="3" name="Text Placeholder 2">
            <a:extLst>
              <a:ext uri="{FF2B5EF4-FFF2-40B4-BE49-F238E27FC236}">
                <a16:creationId xmlns:a16="http://schemas.microsoft.com/office/drawing/2014/main" id="{535D42C3-4D02-E112-84B8-0D8672E40BF7}"/>
              </a:ext>
            </a:extLst>
          </p:cNvPr>
          <p:cNvSpPr>
            <a:spLocks noGrp="1"/>
          </p:cNvSpPr>
          <p:nvPr>
            <p:ph type="body" idx="1"/>
          </p:nvPr>
        </p:nvSpPr>
        <p:spPr>
          <a:xfrm>
            <a:off x="838200" y="1458930"/>
            <a:ext cx="10515600" cy="5182982"/>
          </a:xfrm>
        </p:spPr>
        <p:txBody>
          <a:bodyPr>
            <a:normAutofit fontScale="85000" lnSpcReduction="10000"/>
          </a:bodyPr>
          <a:lstStyle/>
          <a:p>
            <a:pPr marL="114300" indent="0">
              <a:lnSpc>
                <a:spcPct val="135000"/>
              </a:lnSpc>
              <a:buNone/>
            </a:pPr>
            <a:r>
              <a:rPr lang="en-US" b="1" dirty="0">
                <a:solidFill>
                  <a:srgbClr val="000000"/>
                </a:solidFill>
              </a:rPr>
              <a:t>Governor Youngkin's Goals (</a:t>
            </a:r>
            <a:r>
              <a:rPr lang="en-US" b="1" dirty="0">
                <a:solidFill>
                  <a:srgbClr val="000000"/>
                </a:solidFill>
                <a:hlinkClick r:id="rId3"/>
              </a:rPr>
              <a:t>Our Commitment to Virginians</a:t>
            </a:r>
            <a:r>
              <a:rPr lang="en-US" b="1" dirty="0">
                <a:solidFill>
                  <a:srgbClr val="000000"/>
                </a:solidFill>
              </a:rPr>
              <a:t>): </a:t>
            </a:r>
            <a:endParaRPr lang="en-US" b="1" dirty="0"/>
          </a:p>
          <a:p>
            <a:pPr marL="114300" indent="0">
              <a:lnSpc>
                <a:spcPct val="125000"/>
              </a:lnSpc>
              <a:buNone/>
            </a:pPr>
            <a:r>
              <a:rPr lang="en-US" sz="2400" dirty="0">
                <a:solidFill>
                  <a:srgbClr val="000000"/>
                </a:solidFill>
              </a:rPr>
              <a:t>Creation of a </a:t>
            </a:r>
            <a:r>
              <a:rPr lang="en-US" sz="2400" b="1" i="1" dirty="0">
                <a:solidFill>
                  <a:srgbClr val="FF0000"/>
                </a:solidFill>
              </a:rPr>
              <a:t>best-in-class</a:t>
            </a:r>
            <a:r>
              <a:rPr lang="en-US" sz="2400" b="1" dirty="0">
                <a:solidFill>
                  <a:srgbClr val="FF0000"/>
                </a:solidFill>
              </a:rPr>
              <a:t> </a:t>
            </a:r>
            <a:r>
              <a:rPr lang="en-US" sz="2400" dirty="0">
                <a:solidFill>
                  <a:srgbClr val="000000"/>
                </a:solidFill>
              </a:rPr>
              <a:t>accountability system that-</a:t>
            </a:r>
          </a:p>
          <a:p>
            <a:pPr indent="0">
              <a:lnSpc>
                <a:spcPct val="125000"/>
              </a:lnSpc>
            </a:pPr>
            <a:r>
              <a:rPr lang="en-US" sz="2400" dirty="0">
                <a:solidFill>
                  <a:srgbClr val="000000"/>
                </a:solidFill>
              </a:rPr>
              <a:t>Creates high expectations for the performance of all students; </a:t>
            </a:r>
            <a:endParaRPr lang="en-US" sz="2400"/>
          </a:p>
          <a:p>
            <a:pPr indent="0">
              <a:lnSpc>
                <a:spcPct val="125000"/>
              </a:lnSpc>
            </a:pPr>
            <a:r>
              <a:rPr lang="en-US" sz="2400" dirty="0">
                <a:solidFill>
                  <a:srgbClr val="000000"/>
                </a:solidFill>
              </a:rPr>
              <a:t>Provides all education stakeholders—parents, teachers, principals, superintendents, taxpayers and policymakers—with access to quality, timely, actionable information about each K-12 public school. The school data and analysis will demonstrate school performance on: </a:t>
            </a:r>
            <a:endParaRPr lang="en-US" sz="2400"/>
          </a:p>
          <a:p>
            <a:pPr marL="1085850" lvl="1" indent="0">
              <a:lnSpc>
                <a:spcPct val="125000"/>
              </a:lnSpc>
              <a:buAutoNum type="alphaLcParenR"/>
            </a:pPr>
            <a:r>
              <a:rPr lang="en-US" dirty="0">
                <a:solidFill>
                  <a:srgbClr val="000000"/>
                </a:solidFill>
              </a:rPr>
              <a:t>meeting basic and necessary skills, </a:t>
            </a:r>
            <a:endParaRPr lang="en-US" dirty="0"/>
          </a:p>
          <a:p>
            <a:pPr marL="1085850" lvl="1" indent="0">
              <a:lnSpc>
                <a:spcPct val="125000"/>
              </a:lnSpc>
              <a:buAutoNum type="alphaLcParenR"/>
            </a:pPr>
            <a:r>
              <a:rPr lang="en-US" dirty="0">
                <a:solidFill>
                  <a:srgbClr val="000000"/>
                </a:solidFill>
              </a:rPr>
              <a:t> preparing students for success in life after graduation, and </a:t>
            </a:r>
            <a:endParaRPr lang="en-US" dirty="0"/>
          </a:p>
          <a:p>
            <a:pPr marL="1085850" lvl="1" indent="0">
              <a:lnSpc>
                <a:spcPct val="125000"/>
              </a:lnSpc>
              <a:buAutoNum type="alphaLcParenR"/>
            </a:pPr>
            <a:r>
              <a:rPr lang="en-US" dirty="0">
                <a:solidFill>
                  <a:srgbClr val="000000"/>
                </a:solidFill>
              </a:rPr>
              <a:t>receiving a skill-based credential.</a:t>
            </a:r>
            <a:endParaRPr lang="en-US" dirty="0"/>
          </a:p>
          <a:p>
            <a:pPr indent="0">
              <a:lnSpc>
                <a:spcPct val="125000"/>
              </a:lnSpc>
            </a:pPr>
            <a:r>
              <a:rPr lang="en-US" sz="2400" dirty="0">
                <a:solidFill>
                  <a:srgbClr val="000000"/>
                </a:solidFill>
              </a:rPr>
              <a:t>Provides timely and productive supports from the Department for every school that is not meeting performance goals.</a:t>
            </a:r>
          </a:p>
          <a:p>
            <a:pPr lvl="1">
              <a:lnSpc>
                <a:spcPct val="135000"/>
              </a:lnSpc>
              <a:buFont typeface="Courier New"/>
              <a:buChar char="o"/>
            </a:pPr>
            <a:endParaRPr lang="en-US" dirty="0">
              <a:solidFill>
                <a:srgbClr val="000000"/>
              </a:solidFill>
            </a:endParaRPr>
          </a:p>
        </p:txBody>
      </p:sp>
      <p:sp>
        <p:nvSpPr>
          <p:cNvPr id="4" name="Slide Number Placeholder 3">
            <a:extLst>
              <a:ext uri="{FF2B5EF4-FFF2-40B4-BE49-F238E27FC236}">
                <a16:creationId xmlns:a16="http://schemas.microsoft.com/office/drawing/2014/main" id="{BE50FB50-26E4-49B0-BF46-6401E8A55BD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617548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0E16E0-3CF4-42BA-A7B3-D3315F51D092}"/>
              </a:ext>
            </a:extLst>
          </p:cNvPr>
          <p:cNvSpPr>
            <a:spLocks noGrp="1"/>
          </p:cNvSpPr>
          <p:nvPr>
            <p:ph type="title"/>
          </p:nvPr>
        </p:nvSpPr>
        <p:spPr/>
        <p:txBody>
          <a:bodyPr>
            <a:normAutofit fontScale="90000"/>
          </a:bodyPr>
          <a:lstStyle/>
          <a:p>
            <a:r>
              <a:rPr lang="en-US" dirty="0"/>
              <a:t>Reformation of Current Accountability System (2 of 2)</a:t>
            </a:r>
          </a:p>
        </p:txBody>
      </p:sp>
      <p:sp>
        <p:nvSpPr>
          <p:cNvPr id="3" name="Text Placeholder 2">
            <a:extLst>
              <a:ext uri="{FF2B5EF4-FFF2-40B4-BE49-F238E27FC236}">
                <a16:creationId xmlns:a16="http://schemas.microsoft.com/office/drawing/2014/main" id="{535D42C3-4D02-E112-84B8-0D8672E40BF7}"/>
              </a:ext>
            </a:extLst>
          </p:cNvPr>
          <p:cNvSpPr>
            <a:spLocks noGrp="1"/>
          </p:cNvSpPr>
          <p:nvPr>
            <p:ph type="body" idx="1"/>
          </p:nvPr>
        </p:nvSpPr>
        <p:spPr>
          <a:xfrm>
            <a:off x="838200" y="1321520"/>
            <a:ext cx="10515600" cy="5337590"/>
          </a:xfrm>
        </p:spPr>
        <p:txBody>
          <a:bodyPr>
            <a:normAutofit lnSpcReduction="10000"/>
          </a:bodyPr>
          <a:lstStyle/>
          <a:p>
            <a:pPr marL="0" indent="0">
              <a:lnSpc>
                <a:spcPct val="132999"/>
              </a:lnSpc>
              <a:buNone/>
            </a:pPr>
            <a:r>
              <a:rPr lang="en-US" sz="2000" b="1" dirty="0">
                <a:solidFill>
                  <a:srgbClr val="000000"/>
                </a:solidFill>
              </a:rPr>
              <a:t>Key Objectives:</a:t>
            </a:r>
            <a:r>
              <a:rPr lang="en-US" sz="2000" dirty="0">
                <a:solidFill>
                  <a:srgbClr val="000000"/>
                </a:solidFill>
              </a:rPr>
              <a:t> </a:t>
            </a:r>
            <a:endParaRPr lang="en-US" sz="2000"/>
          </a:p>
          <a:p>
            <a:pPr marL="0" indent="0">
              <a:lnSpc>
                <a:spcPct val="113999"/>
              </a:lnSpc>
              <a:buNone/>
            </a:pPr>
            <a:r>
              <a:rPr lang="en-US" sz="1800" b="1" dirty="0">
                <a:solidFill>
                  <a:srgbClr val="000000"/>
                </a:solidFill>
              </a:rPr>
              <a:t>Accountability system:</a:t>
            </a:r>
            <a:endParaRPr lang="en-US" sz="1800"/>
          </a:p>
          <a:p>
            <a:pPr marL="342900">
              <a:lnSpc>
                <a:spcPct val="113999"/>
              </a:lnSpc>
              <a:buAutoNum type="arabicPeriod"/>
            </a:pPr>
            <a:r>
              <a:rPr lang="en-US" sz="1800" dirty="0">
                <a:solidFill>
                  <a:srgbClr val="000000"/>
                </a:solidFill>
              </a:rPr>
              <a:t>Create an accountability system that is </a:t>
            </a:r>
            <a:r>
              <a:rPr lang="en-US" sz="1800" b="1" dirty="0">
                <a:solidFill>
                  <a:srgbClr val="000000"/>
                </a:solidFill>
              </a:rPr>
              <a:t>less complex, more transparent,</a:t>
            </a:r>
            <a:r>
              <a:rPr lang="en-US" sz="1800" dirty="0">
                <a:solidFill>
                  <a:srgbClr val="000000"/>
                </a:solidFill>
              </a:rPr>
              <a:t> and provides a </a:t>
            </a:r>
            <a:r>
              <a:rPr lang="en-US" sz="1800" b="1" dirty="0">
                <a:solidFill>
                  <a:srgbClr val="000000"/>
                </a:solidFill>
              </a:rPr>
              <a:t>clear picture of mastery of critical knowledge</a:t>
            </a:r>
            <a:r>
              <a:rPr lang="en-US" sz="1800" dirty="0">
                <a:solidFill>
                  <a:srgbClr val="000000"/>
                </a:solidFill>
              </a:rPr>
              <a:t> (proficiency on assessments) </a:t>
            </a:r>
            <a:r>
              <a:rPr lang="en-US" sz="1800" b="1" dirty="0">
                <a:solidFill>
                  <a:srgbClr val="000000"/>
                </a:solidFill>
              </a:rPr>
              <a:t>and</a:t>
            </a:r>
            <a:r>
              <a:rPr lang="en-US" sz="1800" dirty="0">
                <a:solidFill>
                  <a:srgbClr val="000000"/>
                </a:solidFill>
              </a:rPr>
              <a:t> </a:t>
            </a:r>
            <a:r>
              <a:rPr lang="en-US" sz="1800" b="1" dirty="0">
                <a:solidFill>
                  <a:srgbClr val="000000"/>
                </a:solidFill>
              </a:rPr>
              <a:t>student</a:t>
            </a:r>
            <a:r>
              <a:rPr lang="en-US" sz="1800" dirty="0">
                <a:solidFill>
                  <a:srgbClr val="000000"/>
                </a:solidFill>
              </a:rPr>
              <a:t> </a:t>
            </a:r>
            <a:r>
              <a:rPr lang="en-US" sz="1800" b="1" dirty="0">
                <a:solidFill>
                  <a:srgbClr val="000000"/>
                </a:solidFill>
              </a:rPr>
              <a:t>growth</a:t>
            </a:r>
            <a:r>
              <a:rPr lang="en-US" sz="1800" dirty="0">
                <a:solidFill>
                  <a:srgbClr val="000000"/>
                </a:solidFill>
              </a:rPr>
              <a:t>.  </a:t>
            </a:r>
            <a:endParaRPr lang="en-US" sz="1800"/>
          </a:p>
          <a:p>
            <a:pPr marL="342900">
              <a:lnSpc>
                <a:spcPct val="113999"/>
              </a:lnSpc>
              <a:buAutoNum type="arabicPeriod"/>
            </a:pPr>
            <a:endParaRPr lang="en-US" sz="1800" dirty="0">
              <a:solidFill>
                <a:srgbClr val="000000"/>
              </a:solidFill>
            </a:endParaRPr>
          </a:p>
          <a:p>
            <a:pPr marL="0" lvl="1" indent="0">
              <a:lnSpc>
                <a:spcPct val="113999"/>
              </a:lnSpc>
              <a:buNone/>
            </a:pPr>
            <a:r>
              <a:rPr lang="en-US" sz="1800" b="1" dirty="0">
                <a:solidFill>
                  <a:srgbClr val="000000"/>
                </a:solidFill>
              </a:rPr>
              <a:t>Other objectives related to the accountability system:</a:t>
            </a:r>
            <a:endParaRPr lang="en-US" sz="1800" dirty="0"/>
          </a:p>
          <a:p>
            <a:pPr marL="342900" lvl="1">
              <a:lnSpc>
                <a:spcPct val="113999"/>
              </a:lnSpc>
              <a:buAutoNum type="arabicPeriod"/>
            </a:pPr>
            <a:r>
              <a:rPr lang="en-US" sz="1800" b="1" dirty="0">
                <a:solidFill>
                  <a:srgbClr val="000000"/>
                </a:solidFill>
              </a:rPr>
              <a:t>Set proficiency definitions</a:t>
            </a:r>
            <a:r>
              <a:rPr lang="en-US" sz="1800" dirty="0">
                <a:solidFill>
                  <a:srgbClr val="000000"/>
                </a:solidFill>
              </a:rPr>
              <a:t> </a:t>
            </a:r>
            <a:r>
              <a:rPr lang="en-US" sz="1800" b="1" dirty="0">
                <a:solidFill>
                  <a:srgbClr val="000000"/>
                </a:solidFill>
              </a:rPr>
              <a:t>and cut scores</a:t>
            </a:r>
            <a:r>
              <a:rPr lang="en-US" sz="1800" dirty="0">
                <a:solidFill>
                  <a:srgbClr val="000000"/>
                </a:solidFill>
              </a:rPr>
              <a:t> that reflect skills, knowledge, and competencies needed by grade to be on track for postsecondary success; </a:t>
            </a:r>
            <a:endParaRPr lang="en-US" sz="1800" dirty="0"/>
          </a:p>
          <a:p>
            <a:pPr marL="342900" lvl="1">
              <a:lnSpc>
                <a:spcPct val="113999"/>
              </a:lnSpc>
              <a:buAutoNum type="arabicPeriod"/>
            </a:pPr>
            <a:r>
              <a:rPr lang="en-US" sz="1800" dirty="0">
                <a:solidFill>
                  <a:srgbClr val="000000"/>
                </a:solidFill>
              </a:rPr>
              <a:t>Align the work of the HB585 </a:t>
            </a:r>
            <a:r>
              <a:rPr lang="en-US" sz="1800" i="1" dirty="0">
                <a:solidFill>
                  <a:srgbClr val="000000"/>
                </a:solidFill>
              </a:rPr>
              <a:t>Workgroup on the Future of Assessment</a:t>
            </a:r>
            <a:r>
              <a:rPr lang="en-US" sz="1800" dirty="0">
                <a:solidFill>
                  <a:srgbClr val="000000"/>
                </a:solidFill>
              </a:rPr>
              <a:t> with this effort so that </a:t>
            </a:r>
            <a:r>
              <a:rPr lang="en-US" sz="1800" b="1" dirty="0">
                <a:solidFill>
                  <a:srgbClr val="000000"/>
                </a:solidFill>
              </a:rPr>
              <a:t>Virginia has best-in-class, aligned assessment and accountability systems</a:t>
            </a:r>
            <a:r>
              <a:rPr lang="en-US" sz="1800" dirty="0">
                <a:solidFill>
                  <a:srgbClr val="000000"/>
                </a:solidFill>
              </a:rPr>
              <a:t>; </a:t>
            </a:r>
            <a:endParaRPr lang="en-US" sz="1800"/>
          </a:p>
          <a:p>
            <a:pPr marL="342900" lvl="1">
              <a:lnSpc>
                <a:spcPct val="113999"/>
              </a:lnSpc>
              <a:buAutoNum type="arabicPeriod"/>
            </a:pPr>
            <a:r>
              <a:rPr lang="en-US" sz="1800" b="1" dirty="0">
                <a:solidFill>
                  <a:srgbClr val="000000"/>
                </a:solidFill>
              </a:rPr>
              <a:t>Build information portals, systems, and tools </a:t>
            </a:r>
            <a:r>
              <a:rPr lang="en-US" sz="1800" dirty="0">
                <a:solidFill>
                  <a:srgbClr val="000000"/>
                </a:solidFill>
              </a:rPr>
              <a:t>that prioritize providing actionable information to students, parents, and teachers so that they can use timely data to improve outcomes as quickly as possible; and</a:t>
            </a:r>
            <a:endParaRPr lang="en-US" sz="1800"/>
          </a:p>
          <a:p>
            <a:pPr marL="342900" lvl="1">
              <a:lnSpc>
                <a:spcPct val="113999"/>
              </a:lnSpc>
              <a:buAutoNum type="arabicPeriod"/>
            </a:pPr>
            <a:r>
              <a:rPr lang="en-US" sz="1800" b="1" dirty="0">
                <a:solidFill>
                  <a:srgbClr val="000000"/>
                </a:solidFill>
              </a:rPr>
              <a:t>Provide effective and strategic support and prioritize resources</a:t>
            </a:r>
            <a:r>
              <a:rPr lang="en-US" sz="1800" dirty="0">
                <a:solidFill>
                  <a:srgbClr val="000000"/>
                </a:solidFill>
              </a:rPr>
              <a:t> to ensure schools in need of support receive the resources they need to make meaningful improvements. </a:t>
            </a:r>
          </a:p>
          <a:p>
            <a:pPr marL="571500" indent="0">
              <a:lnSpc>
                <a:spcPct val="135000"/>
              </a:lnSpc>
              <a:buFont typeface="Arial"/>
              <a:buNone/>
            </a:pPr>
            <a:endParaRPr lang="en-US" sz="1200" dirty="0"/>
          </a:p>
          <a:p>
            <a:pPr marL="1028700" lvl="1" indent="-457200">
              <a:lnSpc>
                <a:spcPct val="132999"/>
              </a:lnSpc>
              <a:buAutoNum type="arabicPeriod" startAt="2"/>
            </a:pPr>
            <a:endParaRPr lang="en-US" sz="1200" dirty="0"/>
          </a:p>
          <a:p>
            <a:pPr>
              <a:lnSpc>
                <a:spcPct val="135000"/>
              </a:lnSpc>
            </a:pPr>
            <a:endParaRPr lang="en-US" sz="1200" dirty="0">
              <a:solidFill>
                <a:srgbClr val="000000"/>
              </a:solidFill>
            </a:endParaRPr>
          </a:p>
        </p:txBody>
      </p:sp>
    </p:spTree>
    <p:extLst>
      <p:ext uri="{BB962C8B-B14F-4D97-AF65-F5344CB8AC3E}">
        <p14:creationId xmlns:p14="http://schemas.microsoft.com/office/powerpoint/2010/main" val="2790220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A1AE6AA-78CC-6B8D-F18A-995B1C4CFE08}"/>
              </a:ext>
            </a:extLst>
          </p:cNvPr>
          <p:cNvSpPr>
            <a:spLocks noGrp="1"/>
          </p:cNvSpPr>
          <p:nvPr>
            <p:ph type="body" idx="1"/>
          </p:nvPr>
        </p:nvSpPr>
        <p:spPr>
          <a:xfrm>
            <a:off x="838200" y="1304321"/>
            <a:ext cx="10515600" cy="5226033"/>
          </a:xfrm>
        </p:spPr>
        <p:txBody>
          <a:bodyPr>
            <a:noAutofit/>
          </a:bodyPr>
          <a:lstStyle/>
          <a:p>
            <a:pPr marL="0" indent="0">
              <a:lnSpc>
                <a:spcPct val="114000"/>
              </a:lnSpc>
              <a:buNone/>
            </a:pPr>
            <a:r>
              <a:rPr lang="en-US" sz="2400" b="0" i="0" dirty="0">
                <a:solidFill>
                  <a:srgbClr val="000000"/>
                </a:solidFill>
                <a:effectLst/>
              </a:rPr>
              <a:t>When the National Assessment of Education Progress (NAEP) scores were released in October 2022, the results underscored the learning loss that Virginia educators were facing.</a:t>
            </a:r>
            <a:endParaRPr lang="en-US" sz="2400" dirty="0">
              <a:solidFill>
                <a:srgbClr val="003C71"/>
              </a:solidFill>
            </a:endParaRPr>
          </a:p>
          <a:p>
            <a:pPr marL="342900">
              <a:lnSpc>
                <a:spcPct val="113999"/>
              </a:lnSpc>
            </a:pPr>
            <a:r>
              <a:rPr lang="en-US" sz="2400" b="1" i="0" dirty="0">
                <a:solidFill>
                  <a:srgbClr val="000000"/>
                </a:solidFill>
                <a:effectLst/>
              </a:rPr>
              <a:t>4</a:t>
            </a:r>
            <a:r>
              <a:rPr lang="en-US" sz="2400" b="1" i="0" baseline="30000" dirty="0">
                <a:solidFill>
                  <a:srgbClr val="000000"/>
                </a:solidFill>
                <a:effectLst/>
              </a:rPr>
              <a:t>th</a:t>
            </a:r>
            <a:r>
              <a:rPr lang="en-US" sz="2400" b="1" i="0" dirty="0">
                <a:solidFill>
                  <a:srgbClr val="000000"/>
                </a:solidFill>
                <a:effectLst/>
              </a:rPr>
              <a:t> grade Reading: </a:t>
            </a:r>
            <a:r>
              <a:rPr lang="en-US" sz="2400" b="0" i="0" dirty="0">
                <a:solidFill>
                  <a:srgbClr val="000000"/>
                </a:solidFill>
                <a:effectLst/>
              </a:rPr>
              <a:t>The percent of fourth grade Virginia students who were classified as NAEP proficient declined from 43% in 2017 to 32% in </a:t>
            </a:r>
            <a:r>
              <a:rPr lang="en-US" sz="2400" dirty="0">
                <a:solidFill>
                  <a:srgbClr val="000000"/>
                </a:solidFill>
              </a:rPr>
              <a:t>2022.</a:t>
            </a:r>
            <a:endParaRPr lang="en-US" sz="2400" dirty="0">
              <a:solidFill>
                <a:srgbClr val="003C71"/>
              </a:solidFill>
            </a:endParaRPr>
          </a:p>
          <a:p>
            <a:pPr marL="342900">
              <a:lnSpc>
                <a:spcPct val="113999"/>
              </a:lnSpc>
            </a:pPr>
            <a:r>
              <a:rPr lang="en-US" sz="2400" b="1" dirty="0">
                <a:solidFill>
                  <a:srgbClr val="000000"/>
                </a:solidFill>
              </a:rPr>
              <a:t>4</a:t>
            </a:r>
            <a:r>
              <a:rPr lang="en-US" sz="2400" b="1" baseline="30000" dirty="0">
                <a:solidFill>
                  <a:srgbClr val="000000"/>
                </a:solidFill>
              </a:rPr>
              <a:t>th</a:t>
            </a:r>
            <a:r>
              <a:rPr lang="en-US" sz="2400" b="1" i="0" dirty="0">
                <a:solidFill>
                  <a:srgbClr val="000000"/>
                </a:solidFill>
                <a:effectLst/>
              </a:rPr>
              <a:t> grade Mathematics: </a:t>
            </a:r>
            <a:r>
              <a:rPr lang="en-US" sz="2400" b="0" i="0" dirty="0">
                <a:solidFill>
                  <a:srgbClr val="000000"/>
                </a:solidFill>
                <a:effectLst/>
              </a:rPr>
              <a:t>The percent of fourth grade Virginia students who were classified as NAEP proficient declined from 50% in 2017 to 38% in </a:t>
            </a:r>
            <a:r>
              <a:rPr lang="en-US" sz="2400" dirty="0">
                <a:solidFill>
                  <a:srgbClr val="000000"/>
                </a:solidFill>
              </a:rPr>
              <a:t>2022.</a:t>
            </a:r>
            <a:endParaRPr lang="en-US" sz="2400" dirty="0">
              <a:solidFill>
                <a:srgbClr val="003C71"/>
              </a:solidFill>
            </a:endParaRPr>
          </a:p>
          <a:p>
            <a:pPr marL="342900">
              <a:lnSpc>
                <a:spcPct val="113999"/>
              </a:lnSpc>
            </a:pPr>
            <a:r>
              <a:rPr lang="en-US" sz="2400" b="1" dirty="0">
                <a:solidFill>
                  <a:srgbClr val="000000"/>
                </a:solidFill>
              </a:rPr>
              <a:t>8</a:t>
            </a:r>
            <a:r>
              <a:rPr lang="en-US" sz="2400" b="1" baseline="30000" dirty="0">
                <a:solidFill>
                  <a:srgbClr val="000000"/>
                </a:solidFill>
              </a:rPr>
              <a:t>th</a:t>
            </a:r>
            <a:r>
              <a:rPr lang="en-US" sz="2400" b="1" i="0" dirty="0">
                <a:solidFill>
                  <a:srgbClr val="000000"/>
                </a:solidFill>
                <a:effectLst/>
              </a:rPr>
              <a:t> grade Reading: </a:t>
            </a:r>
            <a:r>
              <a:rPr lang="en-US" sz="2400" b="0" i="0" dirty="0">
                <a:solidFill>
                  <a:srgbClr val="000000"/>
                </a:solidFill>
                <a:effectLst/>
              </a:rPr>
              <a:t>The percent of eighth grade Virginia students who were classified as NAEP proficient declined from 37% in 2017 to 31% in </a:t>
            </a:r>
            <a:r>
              <a:rPr lang="en-US" sz="2400" dirty="0">
                <a:solidFill>
                  <a:srgbClr val="000000"/>
                </a:solidFill>
              </a:rPr>
              <a:t>2022.</a:t>
            </a:r>
            <a:endParaRPr lang="en-US" sz="2400" dirty="0">
              <a:solidFill>
                <a:srgbClr val="003C71"/>
              </a:solidFill>
            </a:endParaRPr>
          </a:p>
          <a:p>
            <a:pPr marL="342900" marR="0" algn="l">
              <a:lnSpc>
                <a:spcPct val="113999"/>
              </a:lnSpc>
              <a:spcAft>
                <a:spcPts val="0"/>
              </a:spcAft>
            </a:pPr>
            <a:r>
              <a:rPr lang="en-US" sz="2400" b="1" dirty="0">
                <a:solidFill>
                  <a:srgbClr val="000000"/>
                </a:solidFill>
              </a:rPr>
              <a:t>8</a:t>
            </a:r>
            <a:r>
              <a:rPr lang="en-US" sz="2400" b="1" baseline="30000" dirty="0">
                <a:solidFill>
                  <a:srgbClr val="000000"/>
                </a:solidFill>
              </a:rPr>
              <a:t>th</a:t>
            </a:r>
            <a:r>
              <a:rPr lang="en-US" sz="2400" b="1" i="0" dirty="0">
                <a:solidFill>
                  <a:srgbClr val="000000"/>
                </a:solidFill>
                <a:effectLst/>
              </a:rPr>
              <a:t> grade Mathematics: </a:t>
            </a:r>
            <a:r>
              <a:rPr lang="en-US" sz="2400" b="0" i="0" dirty="0">
                <a:solidFill>
                  <a:srgbClr val="000000"/>
                </a:solidFill>
                <a:effectLst/>
              </a:rPr>
              <a:t>The percent of eighth grade Virginia students who were classified as NAEP proficient declined from 40% in 2017 to 31% in 2022.</a:t>
            </a:r>
            <a:endParaRPr lang="en-US" sz="2400" b="0" i="0">
              <a:solidFill>
                <a:srgbClr val="003C71"/>
              </a:solidFill>
              <a:effectLst/>
            </a:endParaRPr>
          </a:p>
        </p:txBody>
      </p:sp>
      <p:sp>
        <p:nvSpPr>
          <p:cNvPr id="4" name="Slide Number Placeholder 3">
            <a:extLst>
              <a:ext uri="{FF2B5EF4-FFF2-40B4-BE49-F238E27FC236}">
                <a16:creationId xmlns:a16="http://schemas.microsoft.com/office/drawing/2014/main" id="{9C2EC7E8-24B2-347C-C0D7-829A5E4EABC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7</a:t>
            </a:fld>
            <a:endParaRPr lang="en-US"/>
          </a:p>
        </p:txBody>
      </p:sp>
      <p:sp>
        <p:nvSpPr>
          <p:cNvPr id="6" name="Title 5">
            <a:extLst>
              <a:ext uri="{FF2B5EF4-FFF2-40B4-BE49-F238E27FC236}">
                <a16:creationId xmlns:a16="http://schemas.microsoft.com/office/drawing/2014/main" id="{BBDAF088-DE80-64E2-EE20-F357123CB469}"/>
              </a:ext>
            </a:extLst>
          </p:cNvPr>
          <p:cNvSpPr>
            <a:spLocks noGrp="1"/>
          </p:cNvSpPr>
          <p:nvPr>
            <p:ph type="title"/>
          </p:nvPr>
        </p:nvSpPr>
        <p:spPr/>
        <p:txBody>
          <a:bodyPr>
            <a:normAutofit fontScale="90000"/>
          </a:bodyPr>
          <a:lstStyle/>
          <a:p>
            <a:r>
              <a:rPr lang="en-US" dirty="0"/>
              <a:t>Learning Loss: </a:t>
            </a:r>
            <a:br>
              <a:rPr lang="en-US" dirty="0"/>
            </a:br>
            <a:r>
              <a:rPr lang="en-US" dirty="0"/>
              <a:t>Nation's Report Card and SOL Assessments</a:t>
            </a:r>
          </a:p>
        </p:txBody>
      </p:sp>
    </p:spTree>
    <p:extLst>
      <p:ext uri="{BB962C8B-B14F-4D97-AF65-F5344CB8AC3E}">
        <p14:creationId xmlns:p14="http://schemas.microsoft.com/office/powerpoint/2010/main" val="462552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5549E-54EF-FE2F-B5E2-1DE1023D1265}"/>
              </a:ext>
            </a:extLst>
          </p:cNvPr>
          <p:cNvSpPr>
            <a:spLocks noGrp="1"/>
          </p:cNvSpPr>
          <p:nvPr>
            <p:ph type="title"/>
          </p:nvPr>
        </p:nvSpPr>
        <p:spPr>
          <a:xfrm>
            <a:off x="338137" y="157327"/>
            <a:ext cx="11765755" cy="822356"/>
          </a:xfrm>
        </p:spPr>
        <p:txBody>
          <a:bodyPr vert="horz" lIns="91440" tIns="45720" rIns="91440" bIns="45720" rtlCol="0" anchor="b">
            <a:normAutofit/>
          </a:bodyPr>
          <a:lstStyle/>
          <a:p>
            <a:r>
              <a:rPr lang="en-US" sz="4000" dirty="0">
                <a:solidFill>
                  <a:srgbClr val="003C71"/>
                </a:solidFill>
                <a:latin typeface="Georgia"/>
              </a:rPr>
              <a:t>2022-2023 ACCREDITATION</a:t>
            </a:r>
            <a:r>
              <a:rPr lang="en-US" sz="4000" kern="1200" dirty="0">
                <a:solidFill>
                  <a:srgbClr val="003C71"/>
                </a:solidFill>
                <a:latin typeface="Georgia"/>
              </a:rPr>
              <a:t> </a:t>
            </a:r>
            <a:r>
              <a:rPr lang="en-US" sz="4000" dirty="0">
                <a:solidFill>
                  <a:srgbClr val="003C71"/>
                </a:solidFill>
                <a:latin typeface="Georgia"/>
              </a:rPr>
              <a:t>RESULTS</a:t>
            </a:r>
            <a:endParaRPr lang="en-US" sz="4000" kern="1200" dirty="0">
              <a:solidFill>
                <a:srgbClr val="003C71"/>
              </a:solidFill>
              <a:latin typeface="Georgia"/>
            </a:endParaRPr>
          </a:p>
        </p:txBody>
      </p:sp>
      <p:graphicFrame>
        <p:nvGraphicFramePr>
          <p:cNvPr id="16" name="Content Placeholder 15" descr="Column One indicates the accreditation ratings: Accredited, Accredited with Conditions, Not accredited; Column 2 indicates the number and percentage of schools with each rating in 2019; Column 3 indicates the number and percentage of schools with each rating in 2022.&#10;2019: Accredited is 1,682 schools or 92%; Accredited with conditions is 132 schools or 7%; not accredited is 0 schools and 0 percent.&#10;2022: Accredited is 1,628 schools or 89%; Accredited with conditions is 190 schools or 10%; not accredited is 0 schools and 0 percent." title="Accreditation Ratings 2019 and 2022">
            <a:extLst>
              <a:ext uri="{FF2B5EF4-FFF2-40B4-BE49-F238E27FC236}">
                <a16:creationId xmlns:a16="http://schemas.microsoft.com/office/drawing/2014/main" id="{D62FBC72-A716-437B-0956-8CFDD9E26C9E}"/>
              </a:ext>
            </a:extLst>
          </p:cNvPr>
          <p:cNvGraphicFramePr>
            <a:graphicFrameLocks noGrp="1"/>
          </p:cNvGraphicFramePr>
          <p:nvPr>
            <p:ph idx="4294967295"/>
            <p:extLst>
              <p:ext uri="{D42A27DB-BD31-4B8C-83A1-F6EECF244321}">
                <p14:modId xmlns:p14="http://schemas.microsoft.com/office/powerpoint/2010/main" val="223886490"/>
              </p:ext>
            </p:extLst>
          </p:nvPr>
        </p:nvGraphicFramePr>
        <p:xfrm>
          <a:off x="6035271" y="1058175"/>
          <a:ext cx="5659271" cy="2721973"/>
        </p:xfrm>
        <a:graphic>
          <a:graphicData uri="http://schemas.openxmlformats.org/drawingml/2006/table">
            <a:tbl>
              <a:tblPr firstRow="1" bandRow="1">
                <a:tableStyleId>{5940675A-B579-460E-94D1-54222C63F5DA}</a:tableStyleId>
              </a:tblPr>
              <a:tblGrid>
                <a:gridCol w="1448183">
                  <a:extLst>
                    <a:ext uri="{9D8B030D-6E8A-4147-A177-3AD203B41FA5}">
                      <a16:colId xmlns:a16="http://schemas.microsoft.com/office/drawing/2014/main" val="2762585155"/>
                    </a:ext>
                  </a:extLst>
                </a:gridCol>
                <a:gridCol w="2105544">
                  <a:extLst>
                    <a:ext uri="{9D8B030D-6E8A-4147-A177-3AD203B41FA5}">
                      <a16:colId xmlns:a16="http://schemas.microsoft.com/office/drawing/2014/main" val="2178918903"/>
                    </a:ext>
                  </a:extLst>
                </a:gridCol>
                <a:gridCol w="2105544">
                  <a:extLst>
                    <a:ext uri="{9D8B030D-6E8A-4147-A177-3AD203B41FA5}">
                      <a16:colId xmlns:a16="http://schemas.microsoft.com/office/drawing/2014/main" val="2756651435"/>
                    </a:ext>
                  </a:extLst>
                </a:gridCol>
              </a:tblGrid>
              <a:tr h="677846">
                <a:tc>
                  <a:txBody>
                    <a:bodyPr/>
                    <a:lstStyle/>
                    <a:p>
                      <a:pPr algn="ctr"/>
                      <a:r>
                        <a:rPr lang="en-US" sz="1400" b="1" dirty="0">
                          <a:effectLst/>
                          <a:latin typeface="+mn-lt"/>
                        </a:rPr>
                        <a:t>Accreditation </a:t>
                      </a:r>
                      <a:endParaRPr lang="en-US" sz="1400" dirty="0">
                        <a:latin typeface="+mn-lt"/>
                      </a:endParaRPr>
                    </a:p>
                    <a:p>
                      <a:pPr lvl="0" algn="ctr">
                        <a:buNone/>
                      </a:pPr>
                      <a:r>
                        <a:rPr lang="en-US" sz="1400" b="1" dirty="0">
                          <a:effectLst/>
                          <a:latin typeface="+mn-lt"/>
                        </a:rPr>
                        <a:t>Rating​</a:t>
                      </a:r>
                    </a:p>
                  </a:txBody>
                  <a:tcPr marL="0" marR="0" marT="0" marB="0" anchor="ctr">
                    <a:solidFill>
                      <a:srgbClr val="4472C4"/>
                    </a:solidFill>
                  </a:tcPr>
                </a:tc>
                <a:tc>
                  <a:txBody>
                    <a:bodyPr/>
                    <a:lstStyle/>
                    <a:p>
                      <a:pPr algn="ctr"/>
                      <a:r>
                        <a:rPr lang="en-US" sz="1400" b="1" dirty="0">
                          <a:effectLst/>
                          <a:latin typeface="+mn-lt"/>
                        </a:rPr>
                        <a:t>Number/Percentage</a:t>
                      </a:r>
                      <a:br>
                        <a:rPr lang="en-US" sz="1400" b="1" dirty="0">
                          <a:effectLst/>
                          <a:latin typeface="+mn-lt"/>
                        </a:rPr>
                      </a:br>
                      <a:r>
                        <a:rPr lang="en-US" sz="1400" b="1" dirty="0">
                          <a:effectLst/>
                          <a:latin typeface="+mn-lt"/>
                        </a:rPr>
                        <a:t>2019-2020</a:t>
                      </a:r>
                    </a:p>
                  </a:txBody>
                  <a:tcPr marL="0" marR="0" marT="0" marB="0" anchor="ctr">
                    <a:solidFill>
                      <a:srgbClr val="4472C4"/>
                    </a:solidFill>
                  </a:tcPr>
                </a:tc>
                <a:tc>
                  <a:txBody>
                    <a:bodyPr/>
                    <a:lstStyle/>
                    <a:p>
                      <a:pPr lvl="0" algn="ctr">
                        <a:buNone/>
                      </a:pPr>
                      <a:r>
                        <a:rPr lang="en-US" sz="1400" b="1" dirty="0">
                          <a:effectLst/>
                          <a:latin typeface="+mn-lt"/>
                        </a:rPr>
                        <a:t> Number/Percentage </a:t>
                      </a:r>
                      <a:br>
                        <a:rPr lang="en-US" sz="1400" b="1" dirty="0">
                          <a:effectLst/>
                          <a:latin typeface="+mn-lt"/>
                        </a:rPr>
                      </a:br>
                      <a:r>
                        <a:rPr lang="en-US" sz="1400" b="1" dirty="0">
                          <a:effectLst/>
                          <a:latin typeface="+mn-lt"/>
                        </a:rPr>
                        <a:t>2022-2023</a:t>
                      </a:r>
                      <a:endParaRPr lang="en-US" sz="1400">
                        <a:latin typeface="+mn-lt"/>
                      </a:endParaRPr>
                    </a:p>
                  </a:txBody>
                  <a:tcPr marL="0" marR="0" marT="0" marB="0" anchor="ctr">
                    <a:solidFill>
                      <a:srgbClr val="4472C4"/>
                    </a:solidFill>
                  </a:tcPr>
                </a:tc>
                <a:extLst>
                  <a:ext uri="{0D108BD9-81ED-4DB2-BD59-A6C34878D82A}">
                    <a16:rowId xmlns:a16="http://schemas.microsoft.com/office/drawing/2014/main" val="563954114"/>
                  </a:ext>
                </a:extLst>
              </a:tr>
              <a:tr h="322741">
                <a:tc>
                  <a:txBody>
                    <a:bodyPr/>
                    <a:lstStyle/>
                    <a:p>
                      <a:pPr algn="ctr"/>
                      <a:r>
                        <a:rPr lang="en-US" sz="1400" dirty="0">
                          <a:effectLst/>
                          <a:latin typeface="+mn-lt"/>
                        </a:rPr>
                        <a:t>Accredited​</a:t>
                      </a:r>
                    </a:p>
                  </a:txBody>
                  <a:tcPr marL="0" marR="0" marT="0" marB="0" anchor="ctr"/>
                </a:tc>
                <a:tc>
                  <a:txBody>
                    <a:bodyPr/>
                    <a:lstStyle/>
                    <a:p>
                      <a:pPr algn="ctr"/>
                      <a:r>
                        <a:rPr lang="en-US" sz="1400" dirty="0">
                          <a:effectLst/>
                          <a:latin typeface="+mn-lt"/>
                        </a:rPr>
                        <a:t>1,682​ / 92%</a:t>
                      </a:r>
                    </a:p>
                  </a:txBody>
                  <a:tcPr marL="0" marR="0" marT="0" marB="0" anchor="ctr"/>
                </a:tc>
                <a:tc>
                  <a:txBody>
                    <a:bodyPr/>
                    <a:lstStyle/>
                    <a:p>
                      <a:pPr lvl="0" algn="ctr">
                        <a:buNone/>
                      </a:pPr>
                      <a:r>
                        <a:rPr lang="en-US" sz="1400" dirty="0">
                          <a:effectLst/>
                          <a:latin typeface="+mn-lt"/>
                        </a:rPr>
                        <a:t>1,628​ / 89%</a:t>
                      </a:r>
                      <a:endParaRPr lang="en-US" sz="1400" dirty="0">
                        <a:latin typeface="+mn-lt"/>
                      </a:endParaRPr>
                    </a:p>
                  </a:txBody>
                  <a:tcPr marL="0" marR="0" marT="0" marB="0" anchor="ctr"/>
                </a:tc>
                <a:extLst>
                  <a:ext uri="{0D108BD9-81ED-4DB2-BD59-A6C34878D82A}">
                    <a16:rowId xmlns:a16="http://schemas.microsoft.com/office/drawing/2014/main" val="3017093147"/>
                  </a:ext>
                </a:extLst>
              </a:tr>
              <a:tr h="753163">
                <a:tc>
                  <a:txBody>
                    <a:bodyPr/>
                    <a:lstStyle/>
                    <a:p>
                      <a:pPr algn="ctr"/>
                      <a:r>
                        <a:rPr lang="en-US" sz="1400" dirty="0">
                          <a:effectLst/>
                          <a:latin typeface="+mn-lt"/>
                        </a:rPr>
                        <a:t>Accredited With </a:t>
                      </a:r>
                      <a:endParaRPr lang="en-US" sz="1400" dirty="0">
                        <a:latin typeface="+mn-lt"/>
                      </a:endParaRPr>
                    </a:p>
                    <a:p>
                      <a:pPr lvl="0" algn="ctr">
                        <a:buNone/>
                      </a:pPr>
                      <a:r>
                        <a:rPr lang="en-US" sz="1400" dirty="0">
                          <a:effectLst/>
                          <a:latin typeface="+mn-lt"/>
                        </a:rPr>
                        <a:t>Conditions​</a:t>
                      </a:r>
                    </a:p>
                  </a:txBody>
                  <a:tcPr marL="0" marR="0" marT="0" marB="0" anchor="ctr"/>
                </a:tc>
                <a:tc>
                  <a:txBody>
                    <a:bodyPr/>
                    <a:lstStyle/>
                    <a:p>
                      <a:pPr algn="ctr"/>
                      <a:r>
                        <a:rPr lang="en-US" sz="1400" dirty="0">
                          <a:effectLst/>
                          <a:latin typeface="+mn-lt"/>
                        </a:rPr>
                        <a:t>132 ​/ 7%</a:t>
                      </a:r>
                    </a:p>
                  </a:txBody>
                  <a:tcPr marL="0" marR="0" marT="0" marB="0" anchor="ctr"/>
                </a:tc>
                <a:tc>
                  <a:txBody>
                    <a:bodyPr/>
                    <a:lstStyle/>
                    <a:p>
                      <a:pPr lvl="0" algn="ctr">
                        <a:buNone/>
                      </a:pPr>
                      <a:r>
                        <a:rPr lang="en-US" sz="1400" dirty="0">
                          <a:effectLst/>
                          <a:latin typeface="+mn-lt"/>
                        </a:rPr>
                        <a:t>190​ / 10%</a:t>
                      </a:r>
                      <a:endParaRPr lang="en-US" sz="1400" dirty="0">
                        <a:latin typeface="+mn-lt"/>
                      </a:endParaRPr>
                    </a:p>
                  </a:txBody>
                  <a:tcPr marL="0" marR="0" marT="0" marB="0" anchor="ctr"/>
                </a:tc>
                <a:extLst>
                  <a:ext uri="{0D108BD9-81ED-4DB2-BD59-A6C34878D82A}">
                    <a16:rowId xmlns:a16="http://schemas.microsoft.com/office/drawing/2014/main" val="2998433110"/>
                  </a:ext>
                </a:extLst>
              </a:tr>
              <a:tr h="645482">
                <a:tc>
                  <a:txBody>
                    <a:bodyPr/>
                    <a:lstStyle/>
                    <a:p>
                      <a:pPr lvl="0" algn="ctr">
                        <a:buNone/>
                      </a:pPr>
                      <a:r>
                        <a:rPr lang="en-US" sz="1400" dirty="0">
                          <a:effectLst/>
                          <a:latin typeface="+mn-lt"/>
                        </a:rPr>
                        <a:t>Not accredited</a:t>
                      </a:r>
                    </a:p>
                  </a:txBody>
                  <a:tcPr marL="0" marR="0" marT="0" marB="0" anchor="ctr"/>
                </a:tc>
                <a:tc>
                  <a:txBody>
                    <a:bodyPr/>
                    <a:lstStyle/>
                    <a:p>
                      <a:pPr lvl="0" algn="ctr">
                        <a:buNone/>
                      </a:pPr>
                      <a:r>
                        <a:rPr lang="en-US" sz="1400" dirty="0">
                          <a:effectLst/>
                          <a:latin typeface="+mn-lt"/>
                        </a:rPr>
                        <a:t>0 / 0%</a:t>
                      </a:r>
                    </a:p>
                  </a:txBody>
                  <a:tcPr marL="0" marR="0" marT="0" marB="0" anchor="ctr"/>
                </a:tc>
                <a:tc>
                  <a:txBody>
                    <a:bodyPr/>
                    <a:lstStyle/>
                    <a:p>
                      <a:pPr lvl="0" algn="ctr">
                        <a:buNone/>
                      </a:pPr>
                      <a:r>
                        <a:rPr lang="en-US" sz="1400" dirty="0">
                          <a:effectLst/>
                          <a:latin typeface="+mn-lt"/>
                        </a:rPr>
                        <a:t>0 / 0%</a:t>
                      </a:r>
                      <a:endParaRPr lang="en-US" sz="1400" dirty="0">
                        <a:latin typeface="+mn-lt"/>
                      </a:endParaRPr>
                    </a:p>
                  </a:txBody>
                  <a:tcPr marL="0" marR="0" marT="0" marB="0" anchor="ctr"/>
                </a:tc>
                <a:extLst>
                  <a:ext uri="{0D108BD9-81ED-4DB2-BD59-A6C34878D82A}">
                    <a16:rowId xmlns:a16="http://schemas.microsoft.com/office/drawing/2014/main" val="3686840726"/>
                  </a:ext>
                </a:extLst>
              </a:tr>
              <a:tr h="322741">
                <a:tc>
                  <a:txBody>
                    <a:bodyPr/>
                    <a:lstStyle/>
                    <a:p>
                      <a:pPr algn="ctr"/>
                      <a:r>
                        <a:rPr lang="en-US" sz="1400" dirty="0">
                          <a:effectLst/>
                          <a:latin typeface="+mn-lt"/>
                        </a:rPr>
                        <a:t>Total*​</a:t>
                      </a:r>
                    </a:p>
                  </a:txBody>
                  <a:tcPr marL="0" marR="0" marT="0" marB="0" anchor="ctr"/>
                </a:tc>
                <a:tc>
                  <a:txBody>
                    <a:bodyPr/>
                    <a:lstStyle/>
                    <a:p>
                      <a:pPr algn="ctr"/>
                      <a:r>
                        <a:rPr lang="en-US" sz="1400" dirty="0">
                          <a:effectLst/>
                          <a:latin typeface="+mn-lt"/>
                        </a:rPr>
                        <a:t>1,825 ​</a:t>
                      </a:r>
                    </a:p>
                  </a:txBody>
                  <a:tcPr marL="0" marR="0" marT="0" marB="0" anchor="ctr"/>
                </a:tc>
                <a:tc>
                  <a:txBody>
                    <a:bodyPr/>
                    <a:lstStyle/>
                    <a:p>
                      <a:pPr lvl="0" algn="ctr">
                        <a:buNone/>
                      </a:pPr>
                      <a:r>
                        <a:rPr lang="en-US" sz="1400" dirty="0">
                          <a:effectLst/>
                          <a:latin typeface="+mn-lt"/>
                        </a:rPr>
                        <a:t>1,830 ​</a:t>
                      </a:r>
                      <a:endParaRPr lang="en-US" sz="1400" dirty="0">
                        <a:latin typeface="+mn-lt"/>
                      </a:endParaRPr>
                    </a:p>
                  </a:txBody>
                  <a:tcPr marL="0" marR="0" marT="0" marB="0" anchor="ctr"/>
                </a:tc>
                <a:extLst>
                  <a:ext uri="{0D108BD9-81ED-4DB2-BD59-A6C34878D82A}">
                    <a16:rowId xmlns:a16="http://schemas.microsoft.com/office/drawing/2014/main" val="3309013068"/>
                  </a:ext>
                </a:extLst>
              </a:tr>
            </a:tbl>
          </a:graphicData>
        </a:graphic>
      </p:graphicFrame>
      <p:sp>
        <p:nvSpPr>
          <p:cNvPr id="6" name="TextBox 5">
            <a:extLst>
              <a:ext uri="{FF2B5EF4-FFF2-40B4-BE49-F238E27FC236}">
                <a16:creationId xmlns:a16="http://schemas.microsoft.com/office/drawing/2014/main" id="{A2DA586C-83FD-9DD2-94BF-FAE64A093E30}"/>
              </a:ext>
            </a:extLst>
          </p:cNvPr>
          <p:cNvSpPr txBox="1"/>
          <p:nvPr/>
        </p:nvSpPr>
        <p:spPr>
          <a:xfrm>
            <a:off x="338137" y="1058173"/>
            <a:ext cx="5271096" cy="5476803"/>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marL="342900" indent="-342900">
              <a:lnSpc>
                <a:spcPct val="135000"/>
              </a:lnSpc>
              <a:spcAft>
                <a:spcPts val="600"/>
              </a:spcAft>
              <a:buChar char="•"/>
            </a:pPr>
            <a:endParaRPr lang="en-US" sz="2000" dirty="0">
              <a:latin typeface="Calibri"/>
            </a:endParaRPr>
          </a:p>
        </p:txBody>
      </p:sp>
      <p:sp>
        <p:nvSpPr>
          <p:cNvPr id="5" name="TextBox 4">
            <a:extLst>
              <a:ext uri="{FF2B5EF4-FFF2-40B4-BE49-F238E27FC236}">
                <a16:creationId xmlns:a16="http://schemas.microsoft.com/office/drawing/2014/main" id="{3C2C5B72-F540-5AAE-FCEC-6EF51D2E748F}"/>
              </a:ext>
            </a:extLst>
          </p:cNvPr>
          <p:cNvSpPr txBox="1"/>
          <p:nvPr/>
        </p:nvSpPr>
        <p:spPr>
          <a:xfrm>
            <a:off x="497457" y="1058173"/>
            <a:ext cx="4971690" cy="517244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114999"/>
              </a:lnSpc>
              <a:buChar char="•"/>
            </a:pPr>
            <a:endParaRPr lang="en-US" sz="1600" dirty="0">
              <a:latin typeface="Calibri"/>
            </a:endParaRPr>
          </a:p>
          <a:p>
            <a:pPr marL="342900" indent="-342900">
              <a:lnSpc>
                <a:spcPct val="114999"/>
              </a:lnSpc>
              <a:buFont typeface="Arial"/>
              <a:buChar char="•"/>
            </a:pPr>
            <a:r>
              <a:rPr lang="en-US" sz="1600" dirty="0">
                <a:latin typeface="Calibri"/>
              </a:rPr>
              <a:t>Virginia’s current accreditation system does not provide the community with an accurate picture of school and student performance. The learning loss represented by SOL and NAEP data is not reflected in the 2022-2023 accreditation ratings.</a:t>
            </a:r>
          </a:p>
          <a:p>
            <a:pPr marL="342900" indent="-342900">
              <a:lnSpc>
                <a:spcPct val="114999"/>
              </a:lnSpc>
              <a:buFont typeface="Arial"/>
              <a:buChar char="•"/>
            </a:pPr>
            <a:r>
              <a:rPr lang="en-US" sz="1600" dirty="0">
                <a:latin typeface="Calibri"/>
              </a:rPr>
              <a:t>The percent of schools </a:t>
            </a:r>
            <a:r>
              <a:rPr lang="en-US" sz="1600" i="1" dirty="0">
                <a:latin typeface="Calibri"/>
              </a:rPr>
              <a:t>Accredited</a:t>
            </a:r>
            <a:r>
              <a:rPr lang="en-US" sz="1600" dirty="0">
                <a:latin typeface="Calibri"/>
              </a:rPr>
              <a:t> in 2022-2023 (post-pandemic) is nearly the same as the percent of schools </a:t>
            </a:r>
            <a:r>
              <a:rPr lang="en-US" sz="1600" i="1" dirty="0">
                <a:latin typeface="Calibri"/>
              </a:rPr>
              <a:t>Accredited</a:t>
            </a:r>
            <a:r>
              <a:rPr lang="en-US" sz="1600" dirty="0">
                <a:latin typeface="Calibri"/>
              </a:rPr>
              <a:t> in 2019-2020 (pre-pandemic), even though there was significant learning loss during the pandemic.​</a:t>
            </a:r>
          </a:p>
          <a:p>
            <a:pPr marL="342900" indent="-342900">
              <a:lnSpc>
                <a:spcPct val="114999"/>
              </a:lnSpc>
              <a:buChar char="•"/>
            </a:pPr>
            <a:r>
              <a:rPr lang="en-US" sz="1600" dirty="0">
                <a:latin typeface="Calibri"/>
              </a:rPr>
              <a:t>Because the accreditation system uses a combined rate (students who pass the state assessment plus those who fail the state assessment but demonstrate sufficient growth) in elementary and middle schools, the accreditation results for those schools do not represent the number of students who demonstrate proficiency.</a:t>
            </a:r>
          </a:p>
        </p:txBody>
      </p:sp>
      <p:graphicFrame>
        <p:nvGraphicFramePr>
          <p:cNvPr id="4" name="Table 3" descr="The columns are School and Indicator, Annual Pass Rate for 2021-2022, Accreditation Combined rate for 2021-2022 and Accreditation Performance Level for 2021-2022. &#10;School A: Math Pass rate of 56%, combined rate 88%, Level 1&#10;School A: Reading pass rate 66%,combined rate 86%, Level 1&#10;School B: Math pass rate 40%,combined rate 82%, Level 1&#10;School B: Reading pass rate 58%,combined rate 82%, Level 1&#10;School C: Math Pass rate of 91%, combined rate 97%, Level 1&#10;School C: Reading pass rate 93%,combined rate 98%, Level 1" title="Annual Pass Rate Versus Combined Rate">
            <a:extLst>
              <a:ext uri="{FF2B5EF4-FFF2-40B4-BE49-F238E27FC236}">
                <a16:creationId xmlns:a16="http://schemas.microsoft.com/office/drawing/2014/main" id="{C12A80B2-CCD4-4D0C-AA6E-1D1AB45CFA0D}"/>
              </a:ext>
            </a:extLst>
          </p:cNvPr>
          <p:cNvGraphicFramePr>
            <a:graphicFrameLocks noGrp="1"/>
          </p:cNvGraphicFramePr>
          <p:nvPr>
            <p:extLst>
              <p:ext uri="{D42A27DB-BD31-4B8C-83A1-F6EECF244321}">
                <p14:modId xmlns:p14="http://schemas.microsoft.com/office/powerpoint/2010/main" val="3861699807"/>
              </p:ext>
            </p:extLst>
          </p:nvPr>
        </p:nvGraphicFramePr>
        <p:xfrm>
          <a:off x="6035272" y="4140353"/>
          <a:ext cx="5659270" cy="2560320"/>
        </p:xfrm>
        <a:graphic>
          <a:graphicData uri="http://schemas.openxmlformats.org/drawingml/2006/table">
            <a:tbl>
              <a:tblPr firstRow="1" firstCol="1" bandRow="1">
                <a:tableStyleId>{4AC93BE6-24F2-4D38-9EE1-789EC3756C38}</a:tableStyleId>
              </a:tblPr>
              <a:tblGrid>
                <a:gridCol w="1413910">
                  <a:extLst>
                    <a:ext uri="{9D8B030D-6E8A-4147-A177-3AD203B41FA5}">
                      <a16:colId xmlns:a16="http://schemas.microsoft.com/office/drawing/2014/main" val="663185709"/>
                    </a:ext>
                  </a:extLst>
                </a:gridCol>
                <a:gridCol w="1415120">
                  <a:extLst>
                    <a:ext uri="{9D8B030D-6E8A-4147-A177-3AD203B41FA5}">
                      <a16:colId xmlns:a16="http://schemas.microsoft.com/office/drawing/2014/main" val="1349095763"/>
                    </a:ext>
                  </a:extLst>
                </a:gridCol>
                <a:gridCol w="1415120">
                  <a:extLst>
                    <a:ext uri="{9D8B030D-6E8A-4147-A177-3AD203B41FA5}">
                      <a16:colId xmlns:a16="http://schemas.microsoft.com/office/drawing/2014/main" val="2894873062"/>
                    </a:ext>
                  </a:extLst>
                </a:gridCol>
                <a:gridCol w="1415120">
                  <a:extLst>
                    <a:ext uri="{9D8B030D-6E8A-4147-A177-3AD203B41FA5}">
                      <a16:colId xmlns:a16="http://schemas.microsoft.com/office/drawing/2014/main" val="3906057173"/>
                    </a:ext>
                  </a:extLst>
                </a:gridCol>
              </a:tblGrid>
              <a:tr h="0">
                <a:tc>
                  <a:txBody>
                    <a:bodyPr/>
                    <a:lstStyle/>
                    <a:p>
                      <a:pPr marL="0" marR="0" algn="ctr">
                        <a:spcBef>
                          <a:spcPts val="0"/>
                        </a:spcBef>
                        <a:spcAft>
                          <a:spcPts val="0"/>
                        </a:spcAft>
                      </a:pPr>
                      <a:r>
                        <a:rPr lang="en-US" sz="1400" dirty="0">
                          <a:solidFill>
                            <a:schemeClr val="tx1"/>
                          </a:solidFill>
                          <a:effectLst/>
                          <a:latin typeface="+mn-lt"/>
                        </a:rPr>
                        <a:t>School and Indicator</a:t>
                      </a:r>
                      <a:endParaRPr lang="en-US" sz="1400" dirty="0">
                        <a:solidFill>
                          <a:schemeClr val="tx1"/>
                        </a:solidFill>
                        <a:effectLst/>
                        <a:latin typeface="+mn-lt"/>
                        <a:ea typeface="Arial" panose="020B0604020202020204" pitchFamily="34" charset="0"/>
                      </a:endParaRPr>
                    </a:p>
                  </a:txBody>
                  <a:tcPr marL="68580" marR="68580" marT="0" marB="0" anchor="ctr">
                    <a:solidFill>
                      <a:srgbClr val="FFC000"/>
                    </a:solidFill>
                  </a:tcPr>
                </a:tc>
                <a:tc>
                  <a:txBody>
                    <a:bodyPr/>
                    <a:lstStyle/>
                    <a:p>
                      <a:pPr marL="0" marR="0" algn="ctr">
                        <a:spcBef>
                          <a:spcPts val="0"/>
                        </a:spcBef>
                        <a:spcAft>
                          <a:spcPts val="0"/>
                        </a:spcAft>
                      </a:pPr>
                      <a:r>
                        <a:rPr lang="en-US" sz="1400" dirty="0">
                          <a:solidFill>
                            <a:schemeClr val="tx1"/>
                          </a:solidFill>
                          <a:effectLst/>
                          <a:latin typeface="+mn-lt"/>
                        </a:rPr>
                        <a:t>Annual Pass Rate</a:t>
                      </a:r>
                      <a:endParaRPr lang="en-US" sz="1400" dirty="0">
                        <a:solidFill>
                          <a:schemeClr val="tx1"/>
                        </a:solidFill>
                        <a:effectLst/>
                        <a:latin typeface="+mn-lt"/>
                        <a:ea typeface="Arial" panose="020B0604020202020204" pitchFamily="34" charset="0"/>
                      </a:endParaRPr>
                    </a:p>
                  </a:txBody>
                  <a:tcPr marL="68580" marR="68580" marT="0" marB="0" anchor="ctr">
                    <a:solidFill>
                      <a:srgbClr val="FFC000"/>
                    </a:solidFill>
                  </a:tcPr>
                </a:tc>
                <a:tc>
                  <a:txBody>
                    <a:bodyPr/>
                    <a:lstStyle/>
                    <a:p>
                      <a:pPr marL="0" marR="0" algn="ctr">
                        <a:spcBef>
                          <a:spcPts val="0"/>
                        </a:spcBef>
                        <a:spcAft>
                          <a:spcPts val="0"/>
                        </a:spcAft>
                      </a:pPr>
                      <a:r>
                        <a:rPr lang="en-US" sz="1400" dirty="0">
                          <a:solidFill>
                            <a:schemeClr val="tx1"/>
                          </a:solidFill>
                          <a:effectLst/>
                          <a:latin typeface="+mn-lt"/>
                        </a:rPr>
                        <a:t>Accreditation Combined Rate</a:t>
                      </a:r>
                      <a:endParaRPr lang="en-US" sz="1400" dirty="0">
                        <a:solidFill>
                          <a:schemeClr val="tx1"/>
                        </a:solidFill>
                        <a:effectLst/>
                        <a:latin typeface="+mn-lt"/>
                        <a:ea typeface="Arial" panose="020B0604020202020204" pitchFamily="34" charset="0"/>
                      </a:endParaRPr>
                    </a:p>
                  </a:txBody>
                  <a:tcPr marL="68580" marR="68580" marT="0" marB="0" anchor="ctr">
                    <a:solidFill>
                      <a:srgbClr val="FFC000"/>
                    </a:solidFill>
                  </a:tcPr>
                </a:tc>
                <a:tc>
                  <a:txBody>
                    <a:bodyPr/>
                    <a:lstStyle/>
                    <a:p>
                      <a:pPr marL="0" marR="0" algn="ctr">
                        <a:spcBef>
                          <a:spcPts val="0"/>
                        </a:spcBef>
                        <a:spcAft>
                          <a:spcPts val="0"/>
                        </a:spcAft>
                      </a:pPr>
                      <a:r>
                        <a:rPr lang="en-US" sz="1400" dirty="0">
                          <a:solidFill>
                            <a:schemeClr val="tx1"/>
                          </a:solidFill>
                          <a:effectLst/>
                          <a:latin typeface="+mn-lt"/>
                        </a:rPr>
                        <a:t>Accreditation Performance Level</a:t>
                      </a:r>
                      <a:endParaRPr lang="en-US" sz="1400" dirty="0">
                        <a:solidFill>
                          <a:schemeClr val="tx1"/>
                        </a:solidFill>
                        <a:effectLst/>
                        <a:latin typeface="+mn-lt"/>
                        <a:ea typeface="Arial" panose="020B0604020202020204" pitchFamily="34" charset="0"/>
                      </a:endParaRPr>
                    </a:p>
                  </a:txBody>
                  <a:tcPr marL="68580" marR="68580" marT="0" marB="0" anchor="ctr">
                    <a:solidFill>
                      <a:srgbClr val="FFC000"/>
                    </a:solidFill>
                  </a:tcPr>
                </a:tc>
                <a:extLst>
                  <a:ext uri="{0D108BD9-81ED-4DB2-BD59-A6C34878D82A}">
                    <a16:rowId xmlns:a16="http://schemas.microsoft.com/office/drawing/2014/main" val="2538065641"/>
                  </a:ext>
                </a:extLst>
              </a:tr>
              <a:tr h="0">
                <a:tc>
                  <a:txBody>
                    <a:bodyPr/>
                    <a:lstStyle/>
                    <a:p>
                      <a:pPr marL="0" marR="0">
                        <a:spcBef>
                          <a:spcPts val="0"/>
                        </a:spcBef>
                        <a:spcAft>
                          <a:spcPts val="0"/>
                        </a:spcAft>
                      </a:pPr>
                      <a:r>
                        <a:rPr lang="en-US" sz="1400">
                          <a:effectLst/>
                          <a:latin typeface="+mn-lt"/>
                        </a:rPr>
                        <a:t>School A: Math</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56%</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dirty="0">
                          <a:effectLst/>
                          <a:latin typeface="+mn-lt"/>
                        </a:rPr>
                        <a:t>88%</a:t>
                      </a:r>
                      <a:endParaRPr lang="en-US" sz="1400" dirty="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dirty="0">
                          <a:effectLst/>
                          <a:latin typeface="+mn-lt"/>
                        </a:rPr>
                        <a:t>Level 1</a:t>
                      </a:r>
                      <a:endParaRPr lang="en-US" sz="1400" dirty="0">
                        <a:effectLst/>
                        <a:latin typeface="+mn-lt"/>
                        <a:ea typeface="Arial" panose="020B0604020202020204" pitchFamily="34" charset="0"/>
                      </a:endParaRPr>
                    </a:p>
                  </a:txBody>
                  <a:tcPr marL="68580" marR="68580" marT="0" marB="0" anchor="ctr"/>
                </a:tc>
                <a:extLst>
                  <a:ext uri="{0D108BD9-81ED-4DB2-BD59-A6C34878D82A}">
                    <a16:rowId xmlns:a16="http://schemas.microsoft.com/office/drawing/2014/main" val="2406968379"/>
                  </a:ext>
                </a:extLst>
              </a:tr>
              <a:tr h="0">
                <a:tc>
                  <a:txBody>
                    <a:bodyPr/>
                    <a:lstStyle/>
                    <a:p>
                      <a:pPr marL="0" marR="0">
                        <a:spcBef>
                          <a:spcPts val="0"/>
                        </a:spcBef>
                        <a:spcAft>
                          <a:spcPts val="0"/>
                        </a:spcAft>
                      </a:pPr>
                      <a:r>
                        <a:rPr lang="en-US" sz="1400">
                          <a:effectLst/>
                          <a:latin typeface="+mn-lt"/>
                        </a:rPr>
                        <a:t>School A: Reading</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66%</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dirty="0">
                          <a:effectLst/>
                          <a:latin typeface="+mn-lt"/>
                        </a:rPr>
                        <a:t>86%</a:t>
                      </a:r>
                      <a:endParaRPr lang="en-US" sz="1400" dirty="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dirty="0">
                          <a:effectLst/>
                          <a:latin typeface="+mn-lt"/>
                        </a:rPr>
                        <a:t>Level 1</a:t>
                      </a:r>
                      <a:endParaRPr lang="en-US" sz="1400" dirty="0">
                        <a:effectLst/>
                        <a:latin typeface="+mn-lt"/>
                        <a:ea typeface="Arial" panose="020B0604020202020204" pitchFamily="34" charset="0"/>
                      </a:endParaRPr>
                    </a:p>
                  </a:txBody>
                  <a:tcPr marL="68580" marR="68580" marT="0" marB="0" anchor="ctr"/>
                </a:tc>
                <a:extLst>
                  <a:ext uri="{0D108BD9-81ED-4DB2-BD59-A6C34878D82A}">
                    <a16:rowId xmlns:a16="http://schemas.microsoft.com/office/drawing/2014/main" val="1774545757"/>
                  </a:ext>
                </a:extLst>
              </a:tr>
              <a:tr h="0">
                <a:tc>
                  <a:txBody>
                    <a:bodyPr/>
                    <a:lstStyle/>
                    <a:p>
                      <a:pPr marL="0" marR="0">
                        <a:spcBef>
                          <a:spcPts val="0"/>
                        </a:spcBef>
                        <a:spcAft>
                          <a:spcPts val="0"/>
                        </a:spcAft>
                      </a:pPr>
                      <a:r>
                        <a:rPr lang="en-US" sz="1400">
                          <a:effectLst/>
                          <a:latin typeface="+mn-lt"/>
                        </a:rPr>
                        <a:t>School B: Math</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40%</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82%</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dirty="0">
                          <a:effectLst/>
                          <a:latin typeface="+mn-lt"/>
                        </a:rPr>
                        <a:t>Level 1</a:t>
                      </a:r>
                      <a:endParaRPr lang="en-US" sz="1400" dirty="0">
                        <a:effectLst/>
                        <a:latin typeface="+mn-lt"/>
                        <a:ea typeface="Arial" panose="020B0604020202020204" pitchFamily="34" charset="0"/>
                      </a:endParaRPr>
                    </a:p>
                  </a:txBody>
                  <a:tcPr marL="68580" marR="68580" marT="0" marB="0" anchor="ctr"/>
                </a:tc>
                <a:extLst>
                  <a:ext uri="{0D108BD9-81ED-4DB2-BD59-A6C34878D82A}">
                    <a16:rowId xmlns:a16="http://schemas.microsoft.com/office/drawing/2014/main" val="834397246"/>
                  </a:ext>
                </a:extLst>
              </a:tr>
              <a:tr h="0">
                <a:tc>
                  <a:txBody>
                    <a:bodyPr/>
                    <a:lstStyle/>
                    <a:p>
                      <a:pPr marL="0" marR="0">
                        <a:spcBef>
                          <a:spcPts val="0"/>
                        </a:spcBef>
                        <a:spcAft>
                          <a:spcPts val="0"/>
                        </a:spcAft>
                      </a:pPr>
                      <a:r>
                        <a:rPr lang="en-US" sz="1400">
                          <a:effectLst/>
                          <a:latin typeface="+mn-lt"/>
                        </a:rPr>
                        <a:t>School B: Reading</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58%</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82%</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dirty="0">
                          <a:effectLst/>
                          <a:latin typeface="+mn-lt"/>
                        </a:rPr>
                        <a:t>Level 1</a:t>
                      </a:r>
                      <a:endParaRPr lang="en-US" sz="1400" dirty="0">
                        <a:effectLst/>
                        <a:latin typeface="+mn-lt"/>
                        <a:ea typeface="Arial" panose="020B0604020202020204" pitchFamily="34" charset="0"/>
                      </a:endParaRPr>
                    </a:p>
                  </a:txBody>
                  <a:tcPr marL="68580" marR="68580" marT="0" marB="0" anchor="ctr"/>
                </a:tc>
                <a:extLst>
                  <a:ext uri="{0D108BD9-81ED-4DB2-BD59-A6C34878D82A}">
                    <a16:rowId xmlns:a16="http://schemas.microsoft.com/office/drawing/2014/main" val="2005028550"/>
                  </a:ext>
                </a:extLst>
              </a:tr>
              <a:tr h="0">
                <a:tc>
                  <a:txBody>
                    <a:bodyPr/>
                    <a:lstStyle/>
                    <a:p>
                      <a:pPr marL="0" marR="0">
                        <a:spcBef>
                          <a:spcPts val="0"/>
                        </a:spcBef>
                        <a:spcAft>
                          <a:spcPts val="0"/>
                        </a:spcAft>
                      </a:pPr>
                      <a:r>
                        <a:rPr lang="en-US" sz="1400">
                          <a:effectLst/>
                          <a:latin typeface="+mn-lt"/>
                        </a:rPr>
                        <a:t>School C: Math</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91%</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97%</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dirty="0">
                          <a:effectLst/>
                          <a:latin typeface="+mn-lt"/>
                        </a:rPr>
                        <a:t>Level 1</a:t>
                      </a:r>
                      <a:endParaRPr lang="en-US" sz="1400" dirty="0">
                        <a:effectLst/>
                        <a:latin typeface="+mn-lt"/>
                        <a:ea typeface="Arial" panose="020B0604020202020204" pitchFamily="34" charset="0"/>
                      </a:endParaRPr>
                    </a:p>
                  </a:txBody>
                  <a:tcPr marL="68580" marR="68580" marT="0" marB="0" anchor="ctr"/>
                </a:tc>
                <a:extLst>
                  <a:ext uri="{0D108BD9-81ED-4DB2-BD59-A6C34878D82A}">
                    <a16:rowId xmlns:a16="http://schemas.microsoft.com/office/drawing/2014/main" val="2808452582"/>
                  </a:ext>
                </a:extLst>
              </a:tr>
              <a:tr h="0">
                <a:tc>
                  <a:txBody>
                    <a:bodyPr/>
                    <a:lstStyle/>
                    <a:p>
                      <a:pPr marL="0" marR="0">
                        <a:spcBef>
                          <a:spcPts val="0"/>
                        </a:spcBef>
                        <a:spcAft>
                          <a:spcPts val="0"/>
                        </a:spcAft>
                      </a:pPr>
                      <a:r>
                        <a:rPr lang="en-US" sz="1400">
                          <a:effectLst/>
                          <a:latin typeface="+mn-lt"/>
                        </a:rPr>
                        <a:t>School C: Reading</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93%</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a:effectLst/>
                          <a:latin typeface="+mn-lt"/>
                        </a:rPr>
                        <a:t>98%</a:t>
                      </a:r>
                      <a:endParaRPr lang="en-US" sz="1400">
                        <a:effectLst/>
                        <a:latin typeface="+mn-lt"/>
                        <a:ea typeface="Arial" panose="020B0604020202020204" pitchFamily="34" charset="0"/>
                      </a:endParaRPr>
                    </a:p>
                  </a:txBody>
                  <a:tcPr marL="68580" marR="68580" marT="0" marB="0" anchor="ctr"/>
                </a:tc>
                <a:tc>
                  <a:txBody>
                    <a:bodyPr/>
                    <a:lstStyle/>
                    <a:p>
                      <a:pPr marL="0" marR="0" algn="ctr">
                        <a:spcBef>
                          <a:spcPts val="0"/>
                        </a:spcBef>
                        <a:spcAft>
                          <a:spcPts val="0"/>
                        </a:spcAft>
                      </a:pPr>
                      <a:r>
                        <a:rPr lang="en-US" sz="1400" dirty="0">
                          <a:effectLst/>
                          <a:latin typeface="+mn-lt"/>
                        </a:rPr>
                        <a:t>Level 1</a:t>
                      </a:r>
                      <a:endParaRPr lang="en-US" sz="1400" dirty="0">
                        <a:effectLst/>
                        <a:latin typeface="+mn-lt"/>
                        <a:ea typeface="Arial" panose="020B0604020202020204" pitchFamily="34" charset="0"/>
                      </a:endParaRPr>
                    </a:p>
                  </a:txBody>
                  <a:tcPr marL="68580" marR="68580" marT="0" marB="0" anchor="ctr"/>
                </a:tc>
                <a:extLst>
                  <a:ext uri="{0D108BD9-81ED-4DB2-BD59-A6C34878D82A}">
                    <a16:rowId xmlns:a16="http://schemas.microsoft.com/office/drawing/2014/main" val="1259833918"/>
                  </a:ext>
                </a:extLst>
              </a:tr>
            </a:tbl>
          </a:graphicData>
        </a:graphic>
      </p:graphicFrame>
    </p:spTree>
    <p:extLst>
      <p:ext uri="{BB962C8B-B14F-4D97-AF65-F5344CB8AC3E}">
        <p14:creationId xmlns:p14="http://schemas.microsoft.com/office/powerpoint/2010/main" val="3375677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AA592-5463-17B0-9F28-359B6C0D31CE}"/>
              </a:ext>
            </a:extLst>
          </p:cNvPr>
          <p:cNvSpPr>
            <a:spLocks noGrp="1"/>
          </p:cNvSpPr>
          <p:nvPr>
            <p:ph type="title"/>
          </p:nvPr>
        </p:nvSpPr>
        <p:spPr/>
        <p:txBody>
          <a:bodyPr anchor="b">
            <a:normAutofit/>
          </a:bodyPr>
          <a:lstStyle/>
          <a:p>
            <a:r>
              <a:rPr lang="en-US" sz="4000" dirty="0">
                <a:ea typeface="+mj-lt"/>
                <a:cs typeface="+mj-lt"/>
                <a:hlinkClick r:id="rId2"/>
              </a:rPr>
              <a:t>Our Commitment to Virginia's Children</a:t>
            </a:r>
            <a:r>
              <a:rPr lang="en-US" sz="4000" dirty="0">
                <a:ea typeface="+mj-lt"/>
                <a:cs typeface="+mj-lt"/>
              </a:rPr>
              <a:t> </a:t>
            </a:r>
            <a:br>
              <a:rPr lang="en-US" sz="4000" dirty="0">
                <a:ea typeface="+mj-lt"/>
                <a:cs typeface="+mj-lt"/>
              </a:rPr>
            </a:br>
            <a:r>
              <a:rPr lang="en-US" sz="4000" dirty="0">
                <a:ea typeface="+mj-lt"/>
                <a:cs typeface="+mj-lt"/>
              </a:rPr>
              <a:t>(1 of 2)</a:t>
            </a:r>
            <a:endParaRPr lang="en-US" dirty="0"/>
          </a:p>
        </p:txBody>
      </p:sp>
      <p:sp>
        <p:nvSpPr>
          <p:cNvPr id="3" name="Content Placeholder 2">
            <a:extLst>
              <a:ext uri="{FF2B5EF4-FFF2-40B4-BE49-F238E27FC236}">
                <a16:creationId xmlns:a16="http://schemas.microsoft.com/office/drawing/2014/main" id="{7FC7DD1B-D3C5-F639-6F20-4AD4C9E794A3}"/>
              </a:ext>
            </a:extLst>
          </p:cNvPr>
          <p:cNvSpPr>
            <a:spLocks noGrp="1"/>
          </p:cNvSpPr>
          <p:nvPr>
            <p:ph type="body" idx="1"/>
          </p:nvPr>
        </p:nvSpPr>
        <p:spPr>
          <a:xfrm>
            <a:off x="828397" y="1435777"/>
            <a:ext cx="11099470" cy="4718033"/>
          </a:xfrm>
        </p:spPr>
        <p:txBody>
          <a:bodyPr vert="horz" lIns="91440" tIns="45720" rIns="91440" bIns="45720" rtlCol="0" anchor="t">
            <a:noAutofit/>
          </a:bodyPr>
          <a:lstStyle/>
          <a:p>
            <a:pPr marL="0" lvl="1" indent="0">
              <a:lnSpc>
                <a:spcPct val="114999"/>
              </a:lnSpc>
              <a:buNone/>
            </a:pPr>
            <a:r>
              <a:rPr lang="en-US" sz="2000" dirty="0">
                <a:solidFill>
                  <a:srgbClr val="000000"/>
                </a:solidFill>
                <a:ea typeface="+mn-lt"/>
                <a:cs typeface="+mn-lt"/>
              </a:rPr>
              <a:t>After the release of the NAEP scores and 2022-2023 accreditation ratings, the Governor doubled down on his commitment to Virginia's children. Actions specific to Accountability and Assessment are:</a:t>
            </a:r>
            <a:endParaRPr lang="en-US" sz="2000" b="1" u="sng" dirty="0">
              <a:solidFill>
                <a:srgbClr val="000000"/>
              </a:solidFill>
              <a:ea typeface="+mn-lt"/>
              <a:cs typeface="+mn-lt"/>
            </a:endParaRPr>
          </a:p>
          <a:p>
            <a:pPr marL="0" lvl="1" indent="0">
              <a:lnSpc>
                <a:spcPct val="114999"/>
              </a:lnSpc>
              <a:buNone/>
            </a:pPr>
            <a:r>
              <a:rPr lang="en-US" sz="2000" b="1" u="sng" dirty="0">
                <a:solidFill>
                  <a:srgbClr val="000000"/>
                </a:solidFill>
                <a:ea typeface="+mn-lt"/>
                <a:cs typeface="+mn-lt"/>
              </a:rPr>
              <a:t>Action 1: Raise the floor and the ceiling (Assessment)</a:t>
            </a:r>
            <a:endParaRPr lang="en-US" sz="2000" b="1" dirty="0">
              <a:solidFill>
                <a:srgbClr val="000000"/>
              </a:solidFill>
              <a:ea typeface="+mn-lt"/>
              <a:cs typeface="+mn-lt"/>
            </a:endParaRPr>
          </a:p>
          <a:p>
            <a:pPr marL="342900" lvl="1">
              <a:lnSpc>
                <a:spcPct val="114999"/>
              </a:lnSpc>
              <a:buFont typeface="Arial" panose="020B0604020202020204" pitchFamily="34" charset="0"/>
              <a:buChar char="•"/>
            </a:pPr>
            <a:r>
              <a:rPr lang="en-US" sz="2000" dirty="0">
                <a:solidFill>
                  <a:srgbClr val="000000"/>
                </a:solidFill>
                <a:ea typeface="+mn-lt"/>
                <a:cs typeface="+mn-lt"/>
              </a:rPr>
              <a:t>Direct the Board of Education to raise Virginia’s expectations for students from the lowest in the nation to the highest by the time our students take their SOL exams next spring.</a:t>
            </a:r>
          </a:p>
          <a:p>
            <a:pPr marL="0" lvl="1" indent="0">
              <a:lnSpc>
                <a:spcPct val="114999"/>
              </a:lnSpc>
              <a:buNone/>
            </a:pPr>
            <a:r>
              <a:rPr lang="en-US" sz="2000" b="1" u="sng" dirty="0">
                <a:solidFill>
                  <a:srgbClr val="000000"/>
                </a:solidFill>
                <a:ea typeface="+mn-lt"/>
                <a:cs typeface="+mn-lt"/>
              </a:rPr>
              <a:t>Action 4: Hold Ourselves and Our Schools Accountable (Accountability)</a:t>
            </a:r>
            <a:endParaRPr lang="en-US" sz="2000" b="1" dirty="0">
              <a:solidFill>
                <a:srgbClr val="000000"/>
              </a:solidFill>
              <a:ea typeface="+mn-lt"/>
              <a:cs typeface="+mn-lt"/>
            </a:endParaRPr>
          </a:p>
          <a:p>
            <a:pPr marL="342900" lvl="1">
              <a:lnSpc>
                <a:spcPct val="114999"/>
              </a:lnSpc>
              <a:buFont typeface="Arial" panose="020B0604020202020204" pitchFamily="34" charset="0"/>
              <a:buChar char="•"/>
            </a:pPr>
            <a:r>
              <a:rPr lang="en-US" sz="2000" dirty="0">
                <a:solidFill>
                  <a:srgbClr val="000000"/>
                </a:solidFill>
                <a:ea typeface="+mn-lt"/>
                <a:cs typeface="+mn-lt"/>
              </a:rPr>
              <a:t>Direct the Board of Education to overhaul our broken school accreditation system, which currently masks the fact that too many students are being failed across the Commonwealth. </a:t>
            </a:r>
          </a:p>
          <a:p>
            <a:pPr marL="342900" lvl="1">
              <a:lnSpc>
                <a:spcPct val="114999"/>
              </a:lnSpc>
              <a:buFont typeface="Arial" panose="020B0604020202020204" pitchFamily="34" charset="0"/>
              <a:buChar char="•"/>
            </a:pPr>
            <a:r>
              <a:rPr lang="en-US" sz="2000" dirty="0">
                <a:solidFill>
                  <a:srgbClr val="000000"/>
                </a:solidFill>
                <a:ea typeface="+mn-lt"/>
                <a:cs typeface="+mn-lt"/>
              </a:rPr>
              <a:t>Design a system to hold schools accountable for results by providing a clear picture of how every school is serving its students. </a:t>
            </a:r>
          </a:p>
          <a:p>
            <a:pPr marL="342900" lvl="1">
              <a:lnSpc>
                <a:spcPct val="114999"/>
              </a:lnSpc>
              <a:buFont typeface="Arial" panose="020B0604020202020204" pitchFamily="34" charset="0"/>
              <a:buChar char="•"/>
            </a:pPr>
            <a:endParaRPr lang="en-US" sz="2000" dirty="0">
              <a:solidFill>
                <a:srgbClr val="000000"/>
              </a:solidFill>
              <a:cs typeface="Arial"/>
            </a:endParaRPr>
          </a:p>
          <a:p>
            <a:pPr marL="0" lvl="1" indent="0">
              <a:lnSpc>
                <a:spcPct val="114999"/>
              </a:lnSpc>
              <a:buNone/>
            </a:pPr>
            <a:r>
              <a:rPr lang="en-US" sz="2000" dirty="0">
                <a:solidFill>
                  <a:srgbClr val="000000"/>
                </a:solidFill>
                <a:cs typeface="Arial"/>
              </a:rPr>
              <a:t>(continued on the next slide)</a:t>
            </a:r>
          </a:p>
        </p:txBody>
      </p:sp>
    </p:spTree>
    <p:extLst>
      <p:ext uri="{BB962C8B-B14F-4D97-AF65-F5344CB8AC3E}">
        <p14:creationId xmlns:p14="http://schemas.microsoft.com/office/powerpoint/2010/main" val="2925319963"/>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2834</Words>
  <Application>Microsoft Office PowerPoint</Application>
  <PresentationFormat>Widescreen</PresentationFormat>
  <Paragraphs>276</Paragraphs>
  <Slides>20</Slides>
  <Notes>11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20</vt:i4>
      </vt:variant>
    </vt:vector>
  </HeadingPairs>
  <TitlesOfParts>
    <vt:vector size="28" baseType="lpstr">
      <vt:lpstr>Arial</vt:lpstr>
      <vt:lpstr>Calibri</vt:lpstr>
      <vt:lpstr>Calibri Light</vt:lpstr>
      <vt:lpstr>Courier New</vt:lpstr>
      <vt:lpstr>Georgia</vt:lpstr>
      <vt:lpstr>Trebuchet MS</vt:lpstr>
      <vt:lpstr>Office Theme</vt:lpstr>
      <vt:lpstr>office theme</vt:lpstr>
      <vt:lpstr>An Overview of Reforming Virginia's Accountability System</vt:lpstr>
      <vt:lpstr>Virginia's Current Accountability System </vt:lpstr>
      <vt:lpstr>Bifurcation of Virginia's Accountability System </vt:lpstr>
      <vt:lpstr>Goal and Implementation Date</vt:lpstr>
      <vt:lpstr>Reformation of Current Accountability System (1 of 2)</vt:lpstr>
      <vt:lpstr>Reformation of Current Accountability System (2 of 2)</vt:lpstr>
      <vt:lpstr>Learning Loss:  Nation's Report Card and SOL Assessments</vt:lpstr>
      <vt:lpstr>2022-2023 ACCREDITATION RESULTS</vt:lpstr>
      <vt:lpstr>Our Commitment to Virginia's Children  (1 of 2)</vt:lpstr>
      <vt:lpstr>Our Commitment to Virginia's Children  (2 of 2)</vt:lpstr>
      <vt:lpstr>Objectives: Accreditation and Accountability </vt:lpstr>
      <vt:lpstr>November Business Meeting</vt:lpstr>
      <vt:lpstr>Phase I Milestones (Revisions to current accreditation system)</vt:lpstr>
      <vt:lpstr>Phase II Milestones (New accountability system and new accreditation system of compliance)  (1 of 3) </vt:lpstr>
      <vt:lpstr>Phase II Milestones (New accountability system and new accreditation system of compliance)  (2 of 3) </vt:lpstr>
      <vt:lpstr>Phase II Milestones (New accountability system and new accreditation system of compliance)  (3 of 3) </vt:lpstr>
      <vt:lpstr>Assessment Related Milestones</vt:lpstr>
      <vt:lpstr>Draft Timeline (1 of 2)</vt:lpstr>
      <vt:lpstr>Draft Timeline (2 of 2)</vt:lpstr>
      <vt:lpstr>Review of Transition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2023-01-31T21:16:50Z</dcterms:created>
  <dcterms:modified xsi:type="dcterms:W3CDTF">2023-01-31T21:18:41Z</dcterms:modified>
</cp:coreProperties>
</file>