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2"/>
  </p:notesMasterIdLst>
  <p:sldIdLst>
    <p:sldId id="256" r:id="rId5"/>
    <p:sldId id="328" r:id="rId6"/>
    <p:sldId id="329" r:id="rId7"/>
    <p:sldId id="314" r:id="rId8"/>
    <p:sldId id="315" r:id="rId9"/>
    <p:sldId id="268" r:id="rId10"/>
    <p:sldId id="32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480"/>
    <a:srgbClr val="3E5B91"/>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15EF58-67AC-61E3-F6F3-FCD9E8AA3C12}" v="29" dt="2023-01-30T21:40:44.970"/>
    <p1510:client id="{C763FBE9-9718-E347-1CA7-4466097E153A}" v="211" dt="2023-01-25T22:38:23.279"/>
    <p1510:client id="{FC8302CA-BF75-4306-B0AB-35207BFC66D5}" v="2" dt="2023-01-30T21:55:36.6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360"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DDDA28-A9E5-470C-8A90-D17729306CE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4525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6"/>
        <p:cNvGrpSpPr/>
        <p:nvPr/>
      </p:nvGrpSpPr>
      <p:grpSpPr>
        <a:xfrm>
          <a:off x="0" y="0"/>
          <a:ext cx="0" cy="0"/>
          <a:chOff x="0" y="0"/>
          <a:chExt cx="0" cy="0"/>
        </a:xfrm>
      </p:grpSpPr>
      <p:sp>
        <p:nvSpPr>
          <p:cNvPr id="1187" name="Google Shape;1187;g1f890f49486_1_5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8" name="Google Shape;1188;g1f890f49486_1_57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9" name="Google Shape;1189;g1f890f49486_1_570: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6C96A5-1280-4BBD-93AB-AD67D678B93B}" type="datetime1">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a:t>Click Here to Edit Master Title</a:t>
            </a:r>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859DFB-BBD1-424E-8E61-D0F07BC8954A}" type="datetime1">
              <a:rPr lang="en-US" smtClean="0"/>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
        <p:nvSpPr>
          <p:cNvPr id="7"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icture with Caption" type="picTx">
  <p:cSld name="2_Picture with Caption">
    <p:spTree>
      <p:nvGrpSpPr>
        <p:cNvPr id="1" name="Shape 70"/>
        <p:cNvGrpSpPr/>
        <p:nvPr/>
      </p:nvGrpSpPr>
      <p:grpSpPr>
        <a:xfrm>
          <a:off x="0" y="0"/>
          <a:ext cx="0" cy="0"/>
          <a:chOff x="0" y="0"/>
          <a:chExt cx="0" cy="0"/>
        </a:xfrm>
      </p:grpSpPr>
      <p:sp>
        <p:nvSpPr>
          <p:cNvPr id="71" name="Google Shape;71;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4"/>
          <p:cNvSpPr>
            <a:spLocks noGrp="1"/>
          </p:cNvSpPr>
          <p:nvPr>
            <p:ph type="pic" idx="2"/>
          </p:nvPr>
        </p:nvSpPr>
        <p:spPr>
          <a:xfrm>
            <a:off x="5183188" y="987425"/>
            <a:ext cx="6172200" cy="4873625"/>
          </a:xfrm>
          <a:prstGeom prst="rect">
            <a:avLst/>
          </a:prstGeom>
          <a:noFill/>
          <a:ln>
            <a:noFill/>
          </a:ln>
        </p:spPr>
      </p:sp>
      <p:sp>
        <p:nvSpPr>
          <p:cNvPr id="73" name="Google Shape;73;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4" name="Google Shape;74;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26196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720E70-56EB-42D6-915F-EA4C717EB9E4}"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a:t>Click Here to Edit Master Title</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C96A5-1280-4BBD-93AB-AD67D678B93B}" type="datetime1">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a:t>Click Here to Edit Master Title</a:t>
            </a:r>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1/30/2023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 id="2147483692"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is.virginia.gov/cgi-bin/legp604.exe?221+ful+CHAP0549" TargetMode="External"/><Relationship Id="rId2" Type="http://schemas.openxmlformats.org/officeDocument/2006/relationships/hyperlink" Target="https://law.lis.virginia.gov/vacodefull/title22.1/chapter13.2/"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lis.virginia.gov/cgi-bin/legp604.exe?221+ful+CHAP0549"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Jill.Nogueras@doe.virginia.gov"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3.png"/><Relationship Id="rId5" Type="http://schemas.openxmlformats.org/officeDocument/2006/relationships/hyperlink" Target="mailto:Colleen.Cassada@doe.Virginia.gov" TargetMode="External"/><Relationship Id="rId4" Type="http://schemas.openxmlformats.org/officeDocument/2006/relationships/hyperlink" Target="mailto:Carmen.Kurek@doe.virgini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a:t>Timeline for the Revisions of the English Standards of Learning</a:t>
            </a:r>
          </a:p>
        </p:txBody>
      </p:sp>
      <p:sp>
        <p:nvSpPr>
          <p:cNvPr id="3" name="Subtitle 2"/>
          <p:cNvSpPr>
            <a:spLocks noGrp="1"/>
          </p:cNvSpPr>
          <p:nvPr>
            <p:ph type="subTitle" idx="1"/>
          </p:nvPr>
        </p:nvSpPr>
        <p:spPr>
          <a:xfrm>
            <a:off x="838200" y="3636221"/>
            <a:ext cx="6682359" cy="1655762"/>
          </a:xfrm>
        </p:spPr>
        <p:txBody>
          <a:bodyPr vert="horz" lIns="91440" tIns="45720" rIns="91440" bIns="45720" rtlCol="0" anchor="t">
            <a:normAutofit fontScale="92500" lnSpcReduction="10000"/>
          </a:bodyPr>
          <a:lstStyle/>
          <a:p>
            <a:r>
              <a:rPr lang="en-US">
                <a:solidFill>
                  <a:schemeClr val="tx1"/>
                </a:solidFill>
              </a:rPr>
              <a:t>Dr. Christine Harris, Director of Humanities</a:t>
            </a:r>
          </a:p>
          <a:p>
            <a:r>
              <a:rPr lang="en-US">
                <a:solidFill>
                  <a:schemeClr val="tx1"/>
                </a:solidFill>
              </a:rPr>
              <a:t>Jill Nogueras, K-12 English Coordinator</a:t>
            </a:r>
          </a:p>
          <a:p>
            <a:r>
              <a:rPr lang="en-US">
                <a:solidFill>
                  <a:schemeClr val="tx1"/>
                </a:solidFill>
                <a:cs typeface="Calibri"/>
              </a:rPr>
              <a:t>Carmen Kurek, Elementary English/Reading Specialist</a:t>
            </a:r>
          </a:p>
          <a:p>
            <a:r>
              <a:rPr lang="en-US">
                <a:solidFill>
                  <a:schemeClr val="tx1"/>
                </a:solidFill>
                <a:cs typeface="Calibri"/>
              </a:rPr>
              <a:t>Colleen Cassada, Middle School English Specialist</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8B75BF-FF0C-43B5-B524-491062111701}"/>
              </a:ext>
            </a:extLst>
          </p:cNvPr>
          <p:cNvSpPr>
            <a:spLocks noGrp="1"/>
          </p:cNvSpPr>
          <p:nvPr>
            <p:ph type="sldNum" sz="quarter" idx="12"/>
          </p:nvPr>
        </p:nvSpPr>
        <p:spPr/>
        <p:txBody>
          <a:bodyPr/>
          <a:lstStyle/>
          <a:p>
            <a:fld id="{B2102BAA-C61A-4A39-BDF1-4340D572B82C}" type="slidenum">
              <a:rPr lang="en-US" smtClean="0"/>
              <a:t>2</a:t>
            </a:fld>
            <a:endParaRPr lang="en-US"/>
          </a:p>
        </p:txBody>
      </p:sp>
      <p:sp>
        <p:nvSpPr>
          <p:cNvPr id="3" name="Content Placeholder 2">
            <a:extLst>
              <a:ext uri="{FF2B5EF4-FFF2-40B4-BE49-F238E27FC236}">
                <a16:creationId xmlns:a16="http://schemas.microsoft.com/office/drawing/2014/main" id="{A7695D13-FDCD-419B-B1D0-BB6B91DC82E0}"/>
              </a:ext>
            </a:extLst>
          </p:cNvPr>
          <p:cNvSpPr>
            <a:spLocks noGrp="1"/>
          </p:cNvSpPr>
          <p:nvPr>
            <p:ph idx="1"/>
          </p:nvPr>
        </p:nvSpPr>
        <p:spPr>
          <a:xfrm>
            <a:off x="90237" y="1429542"/>
            <a:ext cx="12011526" cy="5291933"/>
          </a:xfrm>
        </p:spPr>
        <p:txBody>
          <a:bodyPr>
            <a:normAutofit/>
          </a:bodyPr>
          <a:lstStyle/>
          <a:p>
            <a:pPr marL="0" indent="0">
              <a:buNone/>
            </a:pPr>
            <a:r>
              <a:rPr lang="en-US">
                <a:solidFill>
                  <a:schemeClr val="tx1"/>
                </a:solidFill>
                <a:latin typeface="Times New Roman" panose="02020603050405020304" pitchFamily="18" charset="0"/>
                <a:cs typeface="Times New Roman" panose="02020603050405020304" pitchFamily="18" charset="0"/>
              </a:rPr>
              <a:t>The Code of Virginia requires a review of Virginia’s Standards of Learning every seven years.</a:t>
            </a:r>
            <a:br>
              <a:rPr lang="en-US">
                <a:solidFill>
                  <a:schemeClr val="tx1"/>
                </a:solidFill>
                <a:latin typeface="Times New Roman" panose="02020603050405020304" pitchFamily="18" charset="0"/>
                <a:cs typeface="Times New Roman" panose="02020603050405020304" pitchFamily="18" charset="0"/>
              </a:rPr>
            </a:br>
            <a:r>
              <a:rPr lang="en-US">
                <a:solidFill>
                  <a:schemeClr val="tx1"/>
                </a:solidFill>
                <a:latin typeface="Times New Roman" panose="02020603050405020304" pitchFamily="18" charset="0"/>
                <a:cs typeface="Times New Roman" panose="02020603050405020304" pitchFamily="18" charset="0"/>
              </a:rPr>
              <a:t>Code of Virginia, Section 22.1-253.13:1-B (</a:t>
            </a:r>
            <a:r>
              <a:rPr lang="en-US">
                <a:solidFill>
                  <a:schemeClr val="tx1"/>
                </a:solidFill>
                <a:effectLst/>
                <a:latin typeface="Times New Roman" panose="02020603050405020304" pitchFamily="18" charset="0"/>
                <a:cs typeface="Times New Roman" panose="02020603050405020304" pitchFamily="18" charset="0"/>
                <a:hlinkClick r:id="rId2" tooltip="https://law.lis.virginia.gov/vacodefull/title22.1/chapter13.2/">
                  <a:extLst>
                    <a:ext uri="{A12FA001-AC4F-418D-AE19-62706E023703}">
                      <ahyp:hlinkClr xmlns:ahyp="http://schemas.microsoft.com/office/drawing/2018/hyperlinkcolor" val="tx"/>
                    </a:ext>
                  </a:extLst>
                </a:hlinkClick>
              </a:rPr>
              <a:t>https://law.lis.virginia.gov/vacodefull/title22.1/chapter13.2/</a:t>
            </a:r>
            <a:r>
              <a:rPr lang="en-US">
                <a:solidFill>
                  <a:schemeClr val="tx1"/>
                </a:solidFill>
                <a:latin typeface="Times New Roman" panose="02020603050405020304" pitchFamily="18" charset="0"/>
                <a:cs typeface="Times New Roman" panose="02020603050405020304" pitchFamily="18" charset="0"/>
              </a:rPr>
              <a:t>)</a:t>
            </a:r>
          </a:p>
          <a:p>
            <a:pPr marL="0" indent="0">
              <a:buNone/>
            </a:pPr>
            <a:endParaRPr lang="en-US">
              <a:solidFill>
                <a:schemeClr val="tx1"/>
              </a:solidFill>
              <a:latin typeface="Times New Roman" panose="02020603050405020304" pitchFamily="18" charset="0"/>
              <a:cs typeface="Times New Roman" panose="02020603050405020304" pitchFamily="18" charset="0"/>
            </a:endParaRPr>
          </a:p>
          <a:p>
            <a:pPr marL="0" indent="0">
              <a:buNone/>
            </a:pPr>
            <a:endParaRPr lang="en-US">
              <a:solidFill>
                <a:schemeClr val="tx1"/>
              </a:solidFill>
              <a:latin typeface="Times New Roman" panose="02020603050405020304" pitchFamily="18" charset="0"/>
              <a:cs typeface="Times New Roman" panose="02020603050405020304" pitchFamily="18" charset="0"/>
            </a:endParaRPr>
          </a:p>
          <a:p>
            <a:pPr marL="0" indent="0">
              <a:buNone/>
            </a:pPr>
            <a:r>
              <a:rPr lang="en-US">
                <a:solidFill>
                  <a:schemeClr val="tx1"/>
                </a:solidFill>
                <a:latin typeface="Times New Roman" panose="02020603050405020304" pitchFamily="18" charset="0"/>
                <a:cs typeface="Times New Roman" panose="02020603050405020304" pitchFamily="18" charset="0"/>
              </a:rPr>
              <a:t>“The Board of Education shall establish a regular schedule, in a manner it deems appropriate, for the review, and revision as may be necessary of the Standards of Learning in all subject areas. Such review of each subject area shall occur at least once every seven years. Nothing in this section shall be construed to prohibit the Board from conducting such review and revision on a more frequent basis. . .”</a:t>
            </a:r>
          </a:p>
          <a:p>
            <a:pPr marL="0" indent="0">
              <a:buNone/>
            </a:pPr>
            <a:endParaRPr lang="en-US">
              <a:hlinkClick r:id="rId3"/>
            </a:endParaRPr>
          </a:p>
          <a:p>
            <a:pPr marL="0" indent="0">
              <a:buNone/>
            </a:pPr>
            <a:endParaRPr lang="en-US">
              <a:hlinkClick r:id="rId3"/>
            </a:endParaRPr>
          </a:p>
          <a:p>
            <a:endParaRPr lang="en-US"/>
          </a:p>
        </p:txBody>
      </p:sp>
      <p:sp>
        <p:nvSpPr>
          <p:cNvPr id="4" name="Text Placeholder 3">
            <a:extLst>
              <a:ext uri="{FF2B5EF4-FFF2-40B4-BE49-F238E27FC236}">
                <a16:creationId xmlns:a16="http://schemas.microsoft.com/office/drawing/2014/main" id="{AC9784D4-2779-46E6-BF3D-73B8FF93A785}"/>
              </a:ext>
            </a:extLst>
          </p:cNvPr>
          <p:cNvSpPr>
            <a:spLocks noGrp="1"/>
          </p:cNvSpPr>
          <p:nvPr>
            <p:ph type="body" sz="quarter" idx="13"/>
          </p:nvPr>
        </p:nvSpPr>
        <p:spPr/>
        <p:txBody>
          <a:bodyPr/>
          <a:lstStyle/>
          <a:p>
            <a:r>
              <a:rPr lang="en-US"/>
              <a:t>Relevant Legislation (1 of 2)</a:t>
            </a:r>
          </a:p>
        </p:txBody>
      </p:sp>
    </p:spTree>
    <p:extLst>
      <p:ext uri="{BB962C8B-B14F-4D97-AF65-F5344CB8AC3E}">
        <p14:creationId xmlns:p14="http://schemas.microsoft.com/office/powerpoint/2010/main" val="419937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FD87061-CD26-4F08-9238-0872F78A848D}"/>
              </a:ext>
            </a:extLst>
          </p:cNvPr>
          <p:cNvSpPr>
            <a:spLocks noGrp="1"/>
          </p:cNvSpPr>
          <p:nvPr>
            <p:ph type="sldNum" sz="quarter" idx="12"/>
          </p:nvPr>
        </p:nvSpPr>
        <p:spPr/>
        <p:txBody>
          <a:bodyPr/>
          <a:lstStyle/>
          <a:p>
            <a:fld id="{B2102BAA-C61A-4A39-BDF1-4340D572B82C}" type="slidenum">
              <a:rPr lang="en-US" smtClean="0"/>
              <a:t>3</a:t>
            </a:fld>
            <a:endParaRPr lang="en-US"/>
          </a:p>
        </p:txBody>
      </p:sp>
      <p:sp>
        <p:nvSpPr>
          <p:cNvPr id="3" name="Content Placeholder 2">
            <a:extLst>
              <a:ext uri="{FF2B5EF4-FFF2-40B4-BE49-F238E27FC236}">
                <a16:creationId xmlns:a16="http://schemas.microsoft.com/office/drawing/2014/main" id="{E53B827C-B317-468E-A2A0-BB671799FAED}"/>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en-US" sz="2800">
                <a:latin typeface="Times New Roman" panose="02020603050405020304" pitchFamily="18" charset="0"/>
                <a:cs typeface="Times New Roman" panose="02020603050405020304" pitchFamily="18" charset="0"/>
                <a:hlinkClick r:id="rId2"/>
              </a:rPr>
              <a:t>The Virginia Literacy Act</a:t>
            </a:r>
            <a:r>
              <a:rPr lang="en-US" sz="2800">
                <a:latin typeface="Times New Roman" panose="02020603050405020304" pitchFamily="18" charset="0"/>
                <a:cs typeface="Times New Roman" panose="02020603050405020304" pitchFamily="18" charset="0"/>
              </a:rPr>
              <a:t>-</a:t>
            </a:r>
          </a:p>
          <a:p>
            <a:pPr marL="0" indent="0" rtl="0">
              <a:buNone/>
            </a:pPr>
            <a:r>
              <a:rPr lang="en-US" sz="2800">
                <a:solidFill>
                  <a:schemeClr val="tx1"/>
                </a:solidFill>
                <a:effectLst/>
                <a:latin typeface="Times New Roman" panose="02020603050405020304" pitchFamily="18" charset="0"/>
                <a:cs typeface="Times New Roman" panose="02020603050405020304" pitchFamily="18" charset="0"/>
              </a:rPr>
              <a:t>Beginning in the 2024-2025 school year:</a:t>
            </a:r>
          </a:p>
          <a:p>
            <a:pPr rtl="0">
              <a:buFont typeface="Arial" panose="020B0604020202020204" pitchFamily="34" charset="0"/>
              <a:buChar char="•"/>
            </a:pPr>
            <a:r>
              <a:rPr lang="en-US" sz="2800" b="1">
                <a:solidFill>
                  <a:schemeClr val="tx1"/>
                </a:solidFill>
                <a:effectLst/>
                <a:latin typeface="Times New Roman"/>
                <a:cs typeface="Times New Roman"/>
              </a:rPr>
              <a:t>Every student in kindergarten</a:t>
            </a:r>
            <a:r>
              <a:rPr lang="en-US" sz="2800">
                <a:solidFill>
                  <a:schemeClr val="tx1"/>
                </a:solidFill>
                <a:effectLst/>
                <a:latin typeface="Times New Roman"/>
                <a:cs typeface="Times New Roman"/>
              </a:rPr>
              <a:t> to grade three will receive core literacy instruction based in scientifically based reading research and </a:t>
            </a:r>
            <a:r>
              <a:rPr lang="en-US">
                <a:solidFill>
                  <a:schemeClr val="tx1"/>
                </a:solidFill>
                <a:latin typeface="Times New Roman"/>
                <a:cs typeface="Times New Roman"/>
              </a:rPr>
              <a:t>evidence-based</a:t>
            </a:r>
            <a:r>
              <a:rPr lang="en-US" sz="2800">
                <a:solidFill>
                  <a:schemeClr val="tx1"/>
                </a:solidFill>
                <a:effectLst/>
                <a:latin typeface="Times New Roman"/>
                <a:cs typeface="Times New Roman"/>
              </a:rPr>
              <a:t> literacy instruction, as defined in the VLA. Students will also receive evidence-based instruction and intervention, as outlined in an individualized student reading plan, if they do not meet literacy benchmarks.</a:t>
            </a:r>
          </a:p>
          <a:p>
            <a:pPr rtl="0">
              <a:buFont typeface="Arial" panose="020B0604020202020204" pitchFamily="34" charset="0"/>
              <a:buChar char="•"/>
            </a:pPr>
            <a:r>
              <a:rPr lang="en-US" sz="2800" b="1">
                <a:solidFill>
                  <a:schemeClr val="tx1"/>
                </a:solidFill>
                <a:effectLst/>
                <a:latin typeface="Times New Roman"/>
                <a:cs typeface="Times New Roman"/>
              </a:rPr>
              <a:t>Every family</a:t>
            </a:r>
            <a:r>
              <a:rPr lang="en-US" sz="2800">
                <a:solidFill>
                  <a:schemeClr val="tx1"/>
                </a:solidFill>
                <a:effectLst/>
                <a:latin typeface="Times New Roman"/>
                <a:cs typeface="Times New Roman"/>
              </a:rPr>
              <a:t> will have access to online resources to support literacy development at home, and will be able to participate in the development of their child’s student reading plan, if their child does not meet literacy benchmarks.</a:t>
            </a:r>
          </a:p>
          <a:p>
            <a:pPr rtl="0">
              <a:buFont typeface="Arial" panose="020B0604020202020204" pitchFamily="34" charset="0"/>
              <a:buChar char="•"/>
            </a:pPr>
            <a:r>
              <a:rPr lang="en-US" sz="2800" b="1">
                <a:solidFill>
                  <a:schemeClr val="tx1"/>
                </a:solidFill>
                <a:effectLst/>
                <a:latin typeface="Times New Roman" panose="02020603050405020304" pitchFamily="18" charset="0"/>
                <a:cs typeface="Times New Roman" panose="02020603050405020304" pitchFamily="18" charset="0"/>
              </a:rPr>
              <a:t>Every teacher</a:t>
            </a:r>
            <a:r>
              <a:rPr lang="en-US" sz="2800">
                <a:solidFill>
                  <a:schemeClr val="tx1"/>
                </a:solidFill>
                <a:effectLst/>
                <a:latin typeface="Times New Roman" panose="02020603050405020304" pitchFamily="18" charset="0"/>
                <a:cs typeface="Times New Roman" panose="02020603050405020304" pitchFamily="18" charset="0"/>
              </a:rPr>
              <a:t> will use evidence-based literacy curriculum, assess student learning using approved literacy screeners, use student-level data to inform instruction and intervention, and participate in pre-service preparation or training on evidence-based literacy instruction.</a:t>
            </a:r>
          </a:p>
          <a:p>
            <a:pPr rtl="0">
              <a:buFont typeface="Arial" panose="020B0604020202020204" pitchFamily="34" charset="0"/>
              <a:buChar char="•"/>
            </a:pPr>
            <a:r>
              <a:rPr lang="en-US" sz="2800" b="1">
                <a:solidFill>
                  <a:schemeClr val="tx1"/>
                </a:solidFill>
                <a:effectLst/>
                <a:latin typeface="Times New Roman" panose="02020603050405020304" pitchFamily="18" charset="0"/>
                <a:cs typeface="Times New Roman" panose="02020603050405020304" pitchFamily="18" charset="0"/>
              </a:rPr>
              <a:t>Every reading specialist, </a:t>
            </a:r>
            <a:r>
              <a:rPr lang="en-US" sz="2800">
                <a:solidFill>
                  <a:schemeClr val="tx1"/>
                </a:solidFill>
                <a:effectLst/>
                <a:latin typeface="Times New Roman" panose="02020603050405020304" pitchFamily="18" charset="0"/>
                <a:cs typeface="Times New Roman" panose="02020603050405020304" pitchFamily="18" charset="0"/>
              </a:rPr>
              <a:t>in consultation with classroom teachers, will coordinate and oversee intervention for students not meeting literacy benchmarks, and will develop and monitor student progress on student reading plans, working closely with families and teachers.</a:t>
            </a:r>
          </a:p>
          <a:p>
            <a:pPr rtl="0">
              <a:buFont typeface="Arial" panose="020B0604020202020204" pitchFamily="34" charset="0"/>
              <a:buChar char="•"/>
            </a:pPr>
            <a:r>
              <a:rPr lang="en-US" sz="2800" b="1">
                <a:solidFill>
                  <a:schemeClr val="tx1"/>
                </a:solidFill>
                <a:effectLst/>
                <a:latin typeface="Times New Roman" panose="02020603050405020304" pitchFamily="18" charset="0"/>
                <a:cs typeface="Times New Roman" panose="02020603050405020304" pitchFamily="18" charset="0"/>
              </a:rPr>
              <a:t>Every division </a:t>
            </a:r>
            <a:r>
              <a:rPr lang="en-US" sz="2800">
                <a:solidFill>
                  <a:schemeClr val="tx1"/>
                </a:solidFill>
                <a:effectLst/>
                <a:latin typeface="Times New Roman" panose="02020603050405020304" pitchFamily="18" charset="0"/>
                <a:cs typeface="Times New Roman" panose="02020603050405020304" pitchFamily="18" charset="0"/>
              </a:rPr>
              <a:t>will develop a literacy plan, ensure the use of evidence-based literacy curriculum, staff enough reading specialists to support intervention needs, and provide professional development to support teachers, reading specialists, and principals.</a:t>
            </a:r>
          </a:p>
          <a:p>
            <a:endParaRPr lang="en-US"/>
          </a:p>
        </p:txBody>
      </p:sp>
      <p:sp>
        <p:nvSpPr>
          <p:cNvPr id="4" name="Text Placeholder 3">
            <a:extLst>
              <a:ext uri="{FF2B5EF4-FFF2-40B4-BE49-F238E27FC236}">
                <a16:creationId xmlns:a16="http://schemas.microsoft.com/office/drawing/2014/main" id="{198D0F5B-3EE6-49E7-B55D-A755B7E7682C}"/>
              </a:ext>
            </a:extLst>
          </p:cNvPr>
          <p:cNvSpPr>
            <a:spLocks noGrp="1"/>
          </p:cNvSpPr>
          <p:nvPr>
            <p:ph type="body" sz="quarter" idx="13"/>
          </p:nvPr>
        </p:nvSpPr>
        <p:spPr/>
        <p:txBody>
          <a:bodyPr/>
          <a:lstStyle/>
          <a:p>
            <a:r>
              <a:rPr lang="en-US"/>
              <a:t>Relevant Legislation (2 of 2)</a:t>
            </a:r>
          </a:p>
        </p:txBody>
      </p:sp>
    </p:spTree>
    <p:extLst>
      <p:ext uri="{BB962C8B-B14F-4D97-AF65-F5344CB8AC3E}">
        <p14:creationId xmlns:p14="http://schemas.microsoft.com/office/powerpoint/2010/main" val="1442254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70CDD5C7-B1ED-4217-95C2-DE1BC8A8D4CC}"/>
              </a:ext>
            </a:extLst>
          </p:cNvPr>
          <p:cNvSpPr>
            <a:spLocks noGrp="1"/>
          </p:cNvSpPr>
          <p:nvPr>
            <p:ph sz="half" idx="1"/>
          </p:nvPr>
        </p:nvSpPr>
        <p:spPr>
          <a:xfrm>
            <a:off x="230204" y="1728009"/>
            <a:ext cx="5865796" cy="4628341"/>
          </a:xfrm>
        </p:spPr>
        <p:txBody>
          <a:bodyPr>
            <a:normAutofit fontScale="92500" lnSpcReduction="20000"/>
          </a:bodyPr>
          <a:lstStyle/>
          <a:p>
            <a:pPr marL="0" marR="0" indent="0">
              <a:lnSpc>
                <a:spcPct val="115000"/>
              </a:lnSpc>
              <a:spcBef>
                <a:spcPts val="0"/>
              </a:spcBef>
              <a:spcAft>
                <a:spcPts val="0"/>
              </a:spcAft>
              <a:buNone/>
            </a:pPr>
            <a:r>
              <a:rPr lang="en-US" sz="2000">
                <a:solidFill>
                  <a:schemeClr val="tx1"/>
                </a:solidFill>
                <a:effectLst/>
                <a:latin typeface="Times New Roman" panose="02020603050405020304" pitchFamily="18" charset="0"/>
                <a:ea typeface="Times New Roman" panose="02020603050405020304" pitchFamily="18" charset="0"/>
              </a:rPr>
              <a:t>Standards for kindergarten through twelfth grade are organized in four related strands:  Communication and Multimodal Literacies, Reading, Writing, and Research. </a:t>
            </a:r>
          </a:p>
          <a:p>
            <a:pPr marL="0" marR="0" indent="0">
              <a:lnSpc>
                <a:spcPct val="115000"/>
              </a:lnSpc>
              <a:spcBef>
                <a:spcPts val="0"/>
              </a:spcBef>
              <a:spcAft>
                <a:spcPts val="0"/>
              </a:spcAft>
              <a:buNone/>
            </a:pP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Although the strands are developed separately, they are expected to be seamlessly integrated in the classroom. Standards that incorporate rigor in English help students develop the expected performance competencies.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200"/>
              </a:spcAft>
            </a:pPr>
            <a:r>
              <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Proficiency in reading, writing, communication, and research skills allows students to learn and use knowledge to make meaningful connections between their lives and academic disciplines. Through the rigorous application of the </a:t>
            </a:r>
            <a:r>
              <a:rPr lang="en-US" sz="20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English Standards of Learning</a:t>
            </a:r>
            <a:r>
              <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students become critical thinkers, effective contributors, and global citizens.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200">
              <a:solidFill>
                <a:schemeClr val="tx1"/>
              </a:solidFill>
            </a:endParaRPr>
          </a:p>
        </p:txBody>
      </p:sp>
      <p:sp>
        <p:nvSpPr>
          <p:cNvPr id="11" name="Content Placeholder 10">
            <a:extLst>
              <a:ext uri="{FF2B5EF4-FFF2-40B4-BE49-F238E27FC236}">
                <a16:creationId xmlns:a16="http://schemas.microsoft.com/office/drawing/2014/main" id="{67FF9EA9-BA49-4AF9-8AEA-15C74EAD67E7}"/>
              </a:ext>
            </a:extLst>
          </p:cNvPr>
          <p:cNvSpPr>
            <a:spLocks noGrp="1"/>
          </p:cNvSpPr>
          <p:nvPr>
            <p:ph sz="half" idx="2"/>
          </p:nvPr>
        </p:nvSpPr>
        <p:spPr>
          <a:xfrm>
            <a:off x="6335830" y="2959726"/>
            <a:ext cx="5181600" cy="2237093"/>
          </a:xfrm>
        </p:spPr>
        <p:txBody>
          <a:bodyPr numCol="2">
            <a:normAutofit fontScale="25000" lnSpcReduction="20000"/>
          </a:bodyPr>
          <a:lstStyle/>
          <a:p>
            <a:pPr marL="0" indent="0">
              <a:buNone/>
            </a:pPr>
            <a:r>
              <a:rPr lang="en-US" sz="11200" b="1">
                <a:solidFill>
                  <a:schemeClr val="tx1"/>
                </a:solidFill>
              </a:rPr>
              <a:t>Kindergarten</a:t>
            </a:r>
          </a:p>
          <a:p>
            <a:pPr marL="0" indent="0">
              <a:buNone/>
            </a:pPr>
            <a:r>
              <a:rPr lang="en-US" sz="11200" b="1">
                <a:solidFill>
                  <a:schemeClr val="tx1"/>
                </a:solidFill>
              </a:rPr>
              <a:t>1</a:t>
            </a:r>
            <a:r>
              <a:rPr lang="en-US" sz="11200" b="1" baseline="30000">
                <a:solidFill>
                  <a:schemeClr val="tx1"/>
                </a:solidFill>
              </a:rPr>
              <a:t>st</a:t>
            </a:r>
            <a:r>
              <a:rPr lang="en-US" sz="11200" b="1">
                <a:solidFill>
                  <a:schemeClr val="tx1"/>
                </a:solidFill>
              </a:rPr>
              <a:t> Grade</a:t>
            </a:r>
          </a:p>
          <a:p>
            <a:pPr marL="0" indent="0">
              <a:buNone/>
            </a:pPr>
            <a:r>
              <a:rPr lang="en-US" sz="11200" b="1">
                <a:solidFill>
                  <a:schemeClr val="tx1"/>
                </a:solidFill>
              </a:rPr>
              <a:t>2</a:t>
            </a:r>
            <a:r>
              <a:rPr lang="en-US" sz="11200" b="1" baseline="30000">
                <a:solidFill>
                  <a:schemeClr val="tx1"/>
                </a:solidFill>
              </a:rPr>
              <a:t>nd</a:t>
            </a:r>
            <a:r>
              <a:rPr lang="en-US" sz="11200" b="1">
                <a:solidFill>
                  <a:schemeClr val="tx1"/>
                </a:solidFill>
              </a:rPr>
              <a:t> Grade</a:t>
            </a:r>
          </a:p>
          <a:p>
            <a:pPr marL="0" indent="0">
              <a:buNone/>
            </a:pPr>
            <a:r>
              <a:rPr lang="en-US" sz="11200" b="1">
                <a:solidFill>
                  <a:schemeClr val="tx1"/>
                </a:solidFill>
              </a:rPr>
              <a:t>3</a:t>
            </a:r>
            <a:r>
              <a:rPr lang="en-US" sz="11200" b="1" baseline="30000">
                <a:solidFill>
                  <a:schemeClr val="tx1"/>
                </a:solidFill>
              </a:rPr>
              <a:t>rd</a:t>
            </a:r>
            <a:r>
              <a:rPr lang="en-US" sz="11200" b="1">
                <a:solidFill>
                  <a:schemeClr val="tx1"/>
                </a:solidFill>
              </a:rPr>
              <a:t> Grade</a:t>
            </a:r>
          </a:p>
          <a:p>
            <a:pPr marL="0" indent="0">
              <a:buNone/>
            </a:pPr>
            <a:r>
              <a:rPr lang="en-US" sz="11200" b="1">
                <a:solidFill>
                  <a:schemeClr val="tx1"/>
                </a:solidFill>
              </a:rPr>
              <a:t>4</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5</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6</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7</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8</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9</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10</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11</a:t>
            </a:r>
            <a:r>
              <a:rPr lang="en-US" sz="11200" b="1" baseline="30000">
                <a:solidFill>
                  <a:schemeClr val="tx1"/>
                </a:solidFill>
              </a:rPr>
              <a:t>th</a:t>
            </a:r>
            <a:r>
              <a:rPr lang="en-US" sz="11200" b="1">
                <a:solidFill>
                  <a:schemeClr val="tx1"/>
                </a:solidFill>
              </a:rPr>
              <a:t> Grade</a:t>
            </a:r>
          </a:p>
          <a:p>
            <a:pPr marL="0" indent="0">
              <a:buNone/>
            </a:pPr>
            <a:r>
              <a:rPr lang="en-US" sz="11200" b="1">
                <a:solidFill>
                  <a:schemeClr val="tx1"/>
                </a:solidFill>
              </a:rPr>
              <a:t>12</a:t>
            </a:r>
            <a:r>
              <a:rPr lang="en-US" sz="11200" b="1" baseline="30000">
                <a:solidFill>
                  <a:schemeClr val="tx1"/>
                </a:solidFill>
              </a:rPr>
              <a:t>th</a:t>
            </a:r>
            <a:r>
              <a:rPr lang="en-US" sz="11200" b="1">
                <a:solidFill>
                  <a:schemeClr val="tx1"/>
                </a:solidFill>
              </a:rPr>
              <a:t> Grade</a:t>
            </a:r>
          </a:p>
          <a:p>
            <a:endParaRPr lang="en-US" sz="11200" b="1"/>
          </a:p>
          <a:p>
            <a:endParaRPr lang="en-US"/>
          </a:p>
        </p:txBody>
      </p:sp>
      <p:sp>
        <p:nvSpPr>
          <p:cNvPr id="2" name="Slide Number Placeholder 1">
            <a:extLst>
              <a:ext uri="{FF2B5EF4-FFF2-40B4-BE49-F238E27FC236}">
                <a16:creationId xmlns:a16="http://schemas.microsoft.com/office/drawing/2014/main" id="{536C2595-3E00-CB8E-E7DA-EDCB5176B7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102BAA-C61A-4A39-BDF1-4340D572B82C}" type="slidenum">
              <a:rPr kumimoji="0" lang="en-US" sz="1200" b="0" i="0" u="none" strike="noStrike" kern="1200" cap="none" spc="0" normalizeH="0" baseline="0" noProof="0" smtClean="0">
                <a:ln>
                  <a:noFill/>
                </a:ln>
                <a:solidFill>
                  <a:srgbClr val="003C71">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03C71">
                  <a:tint val="75000"/>
                </a:srgbClr>
              </a:solidFill>
              <a:effectLst/>
              <a:uLnTx/>
              <a:uFillTx/>
              <a:latin typeface="Calibri"/>
              <a:ea typeface="+mn-ea"/>
              <a:cs typeface="+mn-cs"/>
            </a:endParaRPr>
          </a:p>
        </p:txBody>
      </p:sp>
      <p:sp>
        <p:nvSpPr>
          <p:cNvPr id="4" name="Text Placeholder 3">
            <a:extLst>
              <a:ext uri="{FF2B5EF4-FFF2-40B4-BE49-F238E27FC236}">
                <a16:creationId xmlns:a16="http://schemas.microsoft.com/office/drawing/2014/main" id="{B5F45C98-568C-1080-A4E6-365569060582}"/>
              </a:ext>
            </a:extLst>
          </p:cNvPr>
          <p:cNvSpPr>
            <a:spLocks noGrp="1"/>
          </p:cNvSpPr>
          <p:nvPr>
            <p:ph type="body" sz="quarter" idx="13"/>
          </p:nvPr>
        </p:nvSpPr>
        <p:spPr/>
        <p:txBody>
          <a:bodyPr vert="horz" lIns="822960" tIns="640080" rIns="91440" bIns="45720" rtlCol="0" anchor="t">
            <a:normAutofit/>
          </a:bodyPr>
          <a:lstStyle/>
          <a:p>
            <a:r>
              <a:rPr lang="en-US"/>
              <a:t>Standards Revision</a:t>
            </a:r>
          </a:p>
        </p:txBody>
      </p:sp>
      <p:sp>
        <p:nvSpPr>
          <p:cNvPr id="12" name="TextBox 11">
            <a:extLst>
              <a:ext uri="{FF2B5EF4-FFF2-40B4-BE49-F238E27FC236}">
                <a16:creationId xmlns:a16="http://schemas.microsoft.com/office/drawing/2014/main" id="{6668DD1A-18A1-4E51-BC04-1B926958223E}"/>
              </a:ext>
            </a:extLst>
          </p:cNvPr>
          <p:cNvSpPr txBox="1"/>
          <p:nvPr/>
        </p:nvSpPr>
        <p:spPr>
          <a:xfrm>
            <a:off x="6297730" y="1657061"/>
            <a:ext cx="5257800" cy="1231106"/>
          </a:xfrm>
          <a:prstGeom prst="rect">
            <a:avLst/>
          </a:prstGeom>
          <a:noFill/>
        </p:spPr>
        <p:txBody>
          <a:bodyPr wrap="square" rtlCol="0">
            <a:spAutoFit/>
          </a:bodyPr>
          <a:lstStyle/>
          <a:p>
            <a:r>
              <a:rPr lang="en-US" sz="2800" b="1"/>
              <a:t>Standards to be part of the revision process include:</a:t>
            </a:r>
          </a:p>
          <a:p>
            <a:endParaRPr lang="en-US"/>
          </a:p>
        </p:txBody>
      </p:sp>
    </p:spTree>
    <p:extLst>
      <p:ext uri="{BB962C8B-B14F-4D97-AF65-F5344CB8AC3E}">
        <p14:creationId xmlns:p14="http://schemas.microsoft.com/office/powerpoint/2010/main" val="2313139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949132-8845-447F-B661-0E2AA5A42CE6}"/>
              </a:ext>
            </a:extLst>
          </p:cNvPr>
          <p:cNvSpPr>
            <a:spLocks noGrp="1"/>
          </p:cNvSpPr>
          <p:nvPr>
            <p:ph type="sldNum" sz="quarter" idx="12"/>
          </p:nvPr>
        </p:nvSpPr>
        <p:spPr/>
        <p:txBody>
          <a:bodyPr/>
          <a:lstStyle/>
          <a:p>
            <a:fld id="{B2102BAA-C61A-4A39-BDF1-4340D572B82C}" type="slidenum">
              <a:rPr lang="en-US" smtClean="0"/>
              <a:t>5</a:t>
            </a:fld>
            <a:endParaRPr lang="en-US"/>
          </a:p>
        </p:txBody>
      </p:sp>
      <p:sp>
        <p:nvSpPr>
          <p:cNvPr id="3" name="Content Placeholder 2">
            <a:extLst>
              <a:ext uri="{FF2B5EF4-FFF2-40B4-BE49-F238E27FC236}">
                <a16:creationId xmlns:a16="http://schemas.microsoft.com/office/drawing/2014/main" id="{9196EC11-2577-4336-8834-B6A940A54A59}"/>
              </a:ext>
            </a:extLst>
          </p:cNvPr>
          <p:cNvSpPr>
            <a:spLocks noGrp="1"/>
          </p:cNvSpPr>
          <p:nvPr>
            <p:ph idx="1"/>
          </p:nvPr>
        </p:nvSpPr>
        <p:spPr>
          <a:xfrm>
            <a:off x="356135" y="1458930"/>
            <a:ext cx="10997665" cy="4718033"/>
          </a:xfrm>
        </p:spPr>
        <p:txBody>
          <a:bodyPr vert="horz" lIns="91440" tIns="45720" rIns="91440" bIns="45720" rtlCol="0" anchor="t">
            <a:normAutofit lnSpcReduction="10000"/>
          </a:bodyPr>
          <a:lstStyle/>
          <a:p>
            <a:pPr marL="0" indent="0">
              <a:lnSpc>
                <a:spcPct val="100000"/>
              </a:lnSpc>
              <a:spcBef>
                <a:spcPts val="0"/>
              </a:spcBef>
              <a:buClrTx/>
              <a:buNone/>
              <a:defRPr/>
            </a:pPr>
            <a:endParaRPr lang="en-US" sz="2800">
              <a:solidFill>
                <a:schemeClr val="tx1"/>
              </a:solidFill>
              <a:latin typeface="Times New Roman" panose="02020603050405020304" pitchFamily="18" charset="0"/>
              <a:cs typeface="Times New Roman" panose="02020603050405020304" pitchFamily="18" charset="0"/>
            </a:endParaRPr>
          </a:p>
          <a:p>
            <a:pPr>
              <a:lnSpc>
                <a:spcPct val="100000"/>
              </a:lnSpc>
              <a:spcBef>
                <a:spcPts val="0"/>
              </a:spcBef>
              <a:buClrTx/>
              <a:defRPr/>
            </a:pPr>
            <a:r>
              <a:rPr lang="en-US" b="1">
                <a:solidFill>
                  <a:schemeClr val="tx1"/>
                </a:solidFill>
                <a:latin typeface="Times New Roman"/>
                <a:cs typeface="Times New Roman"/>
              </a:rPr>
              <a:t>Feedback</a:t>
            </a:r>
            <a:r>
              <a:rPr lang="en-US">
                <a:solidFill>
                  <a:schemeClr val="tx1"/>
                </a:solidFill>
                <a:latin typeface="Times New Roman"/>
                <a:cs typeface="Times New Roman"/>
              </a:rPr>
              <a:t> on the 2017 English </a:t>
            </a:r>
            <a:r>
              <a:rPr lang="en-US" i="1">
                <a:solidFill>
                  <a:schemeClr val="tx1"/>
                </a:solidFill>
                <a:latin typeface="Times New Roman"/>
                <a:cs typeface="Times New Roman"/>
              </a:rPr>
              <a:t>Standards of Learning (</a:t>
            </a:r>
            <a:r>
              <a:rPr lang="en-US">
                <a:solidFill>
                  <a:schemeClr val="tx1"/>
                </a:solidFill>
                <a:latin typeface="Times New Roman"/>
                <a:cs typeface="Times New Roman"/>
              </a:rPr>
              <a:t>submission of public comment, community engagement sessions, collection of vision statements) </a:t>
            </a:r>
          </a:p>
          <a:p>
            <a:pPr marL="285750" indent="-285750">
              <a:lnSpc>
                <a:spcPct val="100000"/>
              </a:lnSpc>
              <a:spcBef>
                <a:spcPts val="0"/>
              </a:spcBef>
              <a:buClrTx/>
              <a:buFont typeface="Arial"/>
              <a:buChar char="•"/>
              <a:defRPr/>
            </a:pPr>
            <a:r>
              <a:rPr lang="en-US" b="1">
                <a:solidFill>
                  <a:schemeClr val="tx1"/>
                </a:solidFill>
                <a:latin typeface="Times New Roman"/>
                <a:cs typeface="Times New Roman"/>
              </a:rPr>
              <a:t>Opportunities for stakeholder input</a:t>
            </a:r>
            <a:r>
              <a:rPr kumimoji="0" lang="en-US" sz="2800" b="0" i="0" u="none" strike="noStrike" kern="1200" cap="none" spc="0" normalizeH="0" baseline="0" noProof="0">
                <a:ln>
                  <a:noFill/>
                </a:ln>
                <a:solidFill>
                  <a:schemeClr val="tx1"/>
                </a:solidFill>
                <a:effectLst/>
                <a:uLnTx/>
                <a:uFillTx/>
                <a:latin typeface="Times New Roman"/>
                <a:cs typeface="Times New Roman"/>
              </a:rPr>
              <a:t> </a:t>
            </a:r>
            <a:r>
              <a:rPr kumimoji="0" lang="en-US" sz="2800" b="1" i="0" u="none" strike="noStrike" kern="1200" cap="none" spc="0" normalizeH="0" baseline="0" noProof="0">
                <a:ln>
                  <a:noFill/>
                </a:ln>
                <a:solidFill>
                  <a:schemeClr val="tx1"/>
                </a:solidFill>
                <a:effectLst/>
                <a:uLnTx/>
                <a:uFillTx/>
                <a:latin typeface="Times New Roman"/>
                <a:cs typeface="Times New Roman"/>
              </a:rPr>
              <a:t>throughout the revision process</a:t>
            </a:r>
            <a:r>
              <a:rPr kumimoji="0" lang="en-US" sz="2800" i="0" u="none" strike="noStrike" kern="1200" cap="none" spc="0" normalizeH="0" baseline="0" noProof="0">
                <a:ln>
                  <a:noFill/>
                </a:ln>
                <a:solidFill>
                  <a:schemeClr val="tx1"/>
                </a:solidFill>
                <a:effectLst/>
                <a:uLnTx/>
                <a:uFillTx/>
                <a:latin typeface="Times New Roman"/>
                <a:cs typeface="Times New Roman"/>
              </a:rPr>
              <a:t> (to include institutes of higher educ</a:t>
            </a:r>
            <a:r>
              <a:rPr kumimoji="0" lang="en-US" sz="2800" b="0" i="0" u="none" strike="noStrike" kern="1200" cap="none" spc="0" normalizeH="0" baseline="0" noProof="0">
                <a:ln>
                  <a:noFill/>
                </a:ln>
                <a:solidFill>
                  <a:schemeClr val="tx1"/>
                </a:solidFill>
                <a:effectLst/>
                <a:uLnTx/>
                <a:uFillTx/>
                <a:latin typeface="Times New Roman"/>
                <a:cs typeface="Times New Roman"/>
              </a:rPr>
              <a:t>ation, parents, business and industry/military representatives, VLA </a:t>
            </a:r>
            <a:r>
              <a:rPr lang="en-US">
                <a:solidFill>
                  <a:schemeClr val="tx1"/>
                </a:solidFill>
                <a:latin typeface="Times New Roman"/>
                <a:cs typeface="Times New Roman"/>
              </a:rPr>
              <a:t>stakeholders</a:t>
            </a:r>
            <a:r>
              <a:rPr kumimoji="0" lang="en-US" sz="2800" b="0" i="0" u="none" strike="noStrike" kern="1200" cap="none" spc="0" normalizeH="0" baseline="0" noProof="0">
                <a:ln>
                  <a:noFill/>
                </a:ln>
                <a:solidFill>
                  <a:schemeClr val="tx1"/>
                </a:solidFill>
                <a:effectLst/>
                <a:uLnTx/>
                <a:uFillTx/>
                <a:latin typeface="Times New Roman"/>
                <a:cs typeface="Times New Roman"/>
              </a:rPr>
              <a:t>, professional organizations, and K-12 educators and leaders)</a:t>
            </a:r>
            <a:endParaRPr lang="en-US" sz="2800" b="0" i="0" u="none" strike="noStrike" kern="1200" cap="none" spc="0" normalizeH="0" baseline="0" noProof="0">
              <a:ln>
                <a:noFill/>
              </a:ln>
              <a:solidFill>
                <a:schemeClr val="tx1"/>
              </a:solidFill>
              <a:effectLst/>
              <a:uLnTx/>
              <a:uFillTx/>
              <a:latin typeface="Times New Roman"/>
              <a:cs typeface="Times New Roman"/>
            </a:endParaRPr>
          </a:p>
          <a:p>
            <a:pPr marL="285750" indent="-285750">
              <a:lnSpc>
                <a:spcPct val="100000"/>
              </a:lnSpc>
              <a:spcBef>
                <a:spcPts val="0"/>
              </a:spcBef>
              <a:buClrTx/>
              <a:buFont typeface="Arial"/>
              <a:buChar char="•"/>
              <a:defRPr/>
            </a:pPr>
            <a:r>
              <a:rPr lang="en-US" b="1">
                <a:solidFill>
                  <a:schemeClr val="tx1"/>
                </a:solidFill>
                <a:latin typeface="Times New Roman"/>
                <a:cs typeface="Times New Roman"/>
              </a:rPr>
              <a:t>VLA Advisory Work Group</a:t>
            </a:r>
            <a:endParaRPr lang="en-US">
              <a:solidFill>
                <a:schemeClr val="tx1"/>
              </a:solidFill>
              <a:latin typeface="Times New Roman"/>
              <a:cs typeface="Times New Roman"/>
            </a:endParaRPr>
          </a:p>
          <a:p>
            <a:pPr marL="285750" indent="-285750">
              <a:lnSpc>
                <a:spcPct val="100000"/>
              </a:lnSpc>
              <a:spcBef>
                <a:spcPts val="0"/>
              </a:spcBef>
              <a:buClrTx/>
              <a:buFont typeface="Arial"/>
              <a:buChar char="•"/>
              <a:defRPr/>
            </a:pPr>
            <a:r>
              <a:rPr lang="en-US" b="1">
                <a:solidFill>
                  <a:schemeClr val="tx1"/>
                </a:solidFill>
                <a:latin typeface="Times New Roman"/>
                <a:cs typeface="Times New Roman"/>
              </a:rPr>
              <a:t>English Education Advisory Board </a:t>
            </a:r>
            <a:endParaRPr lang="en-US">
              <a:solidFill>
                <a:schemeClr val="tx1"/>
              </a:solidFill>
              <a:latin typeface="Times New Roman"/>
              <a:cs typeface="Times New Roman"/>
            </a:endParaRPr>
          </a:p>
          <a:p>
            <a:pPr marL="285750" indent="-285750">
              <a:lnSpc>
                <a:spcPct val="100000"/>
              </a:lnSpc>
              <a:spcBef>
                <a:spcPts val="0"/>
              </a:spcBef>
              <a:buClrTx/>
              <a:buFont typeface="Arial"/>
              <a:buChar char="•"/>
              <a:defRPr/>
            </a:pPr>
            <a:r>
              <a:rPr lang="en-US" b="1">
                <a:solidFill>
                  <a:schemeClr val="tx1"/>
                </a:solidFill>
                <a:latin typeface="Times New Roman"/>
                <a:cs typeface="Times New Roman"/>
              </a:rPr>
              <a:t>English Standards</a:t>
            </a:r>
            <a:r>
              <a:rPr lang="en-US" sz="2800" b="1">
                <a:solidFill>
                  <a:schemeClr val="tx1"/>
                </a:solidFill>
                <a:latin typeface="Times New Roman"/>
                <a:cs typeface="Times New Roman"/>
              </a:rPr>
              <a:t> Revision Steering Committee</a:t>
            </a:r>
          </a:p>
          <a:p>
            <a:pPr marL="285750" indent="-285750">
              <a:lnSpc>
                <a:spcPct val="100000"/>
              </a:lnSpc>
              <a:spcBef>
                <a:spcPts val="0"/>
              </a:spcBef>
              <a:buClrTx/>
              <a:buFont typeface="Arial"/>
              <a:buChar char="•"/>
              <a:defRPr/>
            </a:pPr>
            <a:r>
              <a:rPr lang="en-US" sz="2800" b="1">
                <a:solidFill>
                  <a:schemeClr val="tx1"/>
                </a:solidFill>
                <a:latin typeface="Times New Roman"/>
                <a:cs typeface="Times New Roman"/>
              </a:rPr>
              <a:t>K-12</a:t>
            </a:r>
            <a:r>
              <a:rPr lang="en-US" b="1">
                <a:solidFill>
                  <a:schemeClr val="tx1"/>
                </a:solidFill>
                <a:latin typeface="Times New Roman"/>
                <a:cs typeface="Times New Roman"/>
              </a:rPr>
              <a:t> English</a:t>
            </a:r>
            <a:r>
              <a:rPr lang="en-US" sz="2800" b="1">
                <a:solidFill>
                  <a:schemeClr val="tx1"/>
                </a:solidFill>
                <a:latin typeface="Times New Roman"/>
                <a:cs typeface="Times New Roman"/>
              </a:rPr>
              <a:t> Standards Revision Committee</a:t>
            </a:r>
          </a:p>
          <a:p>
            <a:pPr marL="0" indent="0">
              <a:buNone/>
            </a:pPr>
            <a:endParaRPr lang="en-US"/>
          </a:p>
        </p:txBody>
      </p:sp>
      <p:sp>
        <p:nvSpPr>
          <p:cNvPr id="4" name="Text Placeholder 3">
            <a:extLst>
              <a:ext uri="{FF2B5EF4-FFF2-40B4-BE49-F238E27FC236}">
                <a16:creationId xmlns:a16="http://schemas.microsoft.com/office/drawing/2014/main" id="{AB8C51F4-3D96-4322-9404-5D651E435F7E}"/>
              </a:ext>
            </a:extLst>
          </p:cNvPr>
          <p:cNvSpPr>
            <a:spLocks noGrp="1"/>
          </p:cNvSpPr>
          <p:nvPr>
            <p:ph type="body" sz="quarter" idx="13"/>
          </p:nvPr>
        </p:nvSpPr>
        <p:spPr/>
        <p:txBody>
          <a:bodyPr/>
          <a:lstStyle/>
          <a:p>
            <a:r>
              <a:rPr lang="en-US"/>
              <a:t>Key Features of the Revision Process</a:t>
            </a:r>
          </a:p>
        </p:txBody>
      </p:sp>
    </p:spTree>
    <p:extLst>
      <p:ext uri="{BB962C8B-B14F-4D97-AF65-F5344CB8AC3E}">
        <p14:creationId xmlns:p14="http://schemas.microsoft.com/office/powerpoint/2010/main" val="3117980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a:t>Proposed Timeline</a:t>
            </a: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102BAA-C61A-4A39-BDF1-4340D572B82C}" type="slidenum">
              <a:rPr kumimoji="0" lang="en-US" sz="1200" b="0" i="0" u="none" strike="noStrike" kern="1200" cap="none" spc="0" normalizeH="0" baseline="0" noProof="0" smtClean="0">
                <a:ln>
                  <a:noFill/>
                </a:ln>
                <a:solidFill>
                  <a:srgbClr val="003C71">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srgbClr val="003C71">
                  <a:tint val="75000"/>
                </a:srgbClr>
              </a:solidFill>
              <a:effectLst/>
              <a:uLnTx/>
              <a:uFillTx/>
              <a:latin typeface="Calibri"/>
              <a:ea typeface="+mn-ea"/>
              <a:cs typeface="+mn-cs"/>
            </a:endParaRPr>
          </a:p>
        </p:txBody>
      </p:sp>
      <p:cxnSp>
        <p:nvCxnSpPr>
          <p:cNvPr id="28" name="Straight Arrow Connector 27">
            <a:extLst>
              <a:ext uri="{FF2B5EF4-FFF2-40B4-BE49-F238E27FC236}">
                <a16:creationId xmlns:a16="http://schemas.microsoft.com/office/drawing/2014/main" id="{A8C62018-60E3-6004-0E03-44B64046BD2D}"/>
              </a:ext>
            </a:extLst>
          </p:cNvPr>
          <p:cNvCxnSpPr>
            <a:cxnSpLocks/>
          </p:cNvCxnSpPr>
          <p:nvPr/>
        </p:nvCxnSpPr>
        <p:spPr>
          <a:xfrm>
            <a:off x="687825" y="4174234"/>
            <a:ext cx="10665975" cy="22441"/>
          </a:xfrm>
          <a:prstGeom prst="straightConnector1">
            <a:avLst/>
          </a:prstGeom>
          <a:ln w="57150">
            <a:tailEnd type="triangle"/>
          </a:ln>
        </p:spPr>
        <p:style>
          <a:lnRef idx="3">
            <a:schemeClr val="accent1"/>
          </a:lnRef>
          <a:fillRef idx="0">
            <a:schemeClr val="accent1"/>
          </a:fillRef>
          <a:effectRef idx="2">
            <a:schemeClr val="accent1"/>
          </a:effectRef>
          <a:fontRef idx="minor">
            <a:schemeClr val="tx1"/>
          </a:fontRef>
        </p:style>
      </p:cxnSp>
      <p:sp>
        <p:nvSpPr>
          <p:cNvPr id="29" name="TextBox 28">
            <a:extLst>
              <a:ext uri="{FF2B5EF4-FFF2-40B4-BE49-F238E27FC236}">
                <a16:creationId xmlns:a16="http://schemas.microsoft.com/office/drawing/2014/main" id="{58D432A3-889B-6F41-96D5-41AC64D4311A}"/>
              </a:ext>
            </a:extLst>
          </p:cNvPr>
          <p:cNvSpPr txBox="1"/>
          <p:nvPr/>
        </p:nvSpPr>
        <p:spPr>
          <a:xfrm>
            <a:off x="856087" y="4465988"/>
            <a:ext cx="133618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003C71"/>
                </a:solidFill>
                <a:effectLst/>
                <a:uLnTx/>
                <a:uFillTx/>
                <a:latin typeface="Calibri"/>
                <a:ea typeface="+mn-ea"/>
                <a:cs typeface="Calibri"/>
              </a:rPr>
              <a:t>2023</a:t>
            </a:r>
          </a:p>
        </p:txBody>
      </p:sp>
      <p:sp>
        <p:nvSpPr>
          <p:cNvPr id="30" name="TextBox 29">
            <a:extLst>
              <a:ext uri="{FF2B5EF4-FFF2-40B4-BE49-F238E27FC236}">
                <a16:creationId xmlns:a16="http://schemas.microsoft.com/office/drawing/2014/main" id="{F88BC3AE-CFAD-4DA1-436C-A336C9106026}"/>
              </a:ext>
            </a:extLst>
          </p:cNvPr>
          <p:cNvSpPr txBox="1"/>
          <p:nvPr/>
        </p:nvSpPr>
        <p:spPr>
          <a:xfrm>
            <a:off x="3010593" y="4465988"/>
            <a:ext cx="133618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003C71"/>
                </a:solidFill>
                <a:effectLst/>
                <a:uLnTx/>
                <a:uFillTx/>
                <a:latin typeface="Calibri"/>
                <a:ea typeface="+mn-ea"/>
                <a:cs typeface="+mn-cs"/>
              </a:rPr>
              <a:t>2024</a:t>
            </a:r>
            <a:endParaRPr kumimoji="0" lang="en-US" sz="2800" b="1" i="0" u="none" strike="noStrike" kern="1200" cap="none" spc="0" normalizeH="0" baseline="0" noProof="0">
              <a:ln>
                <a:noFill/>
              </a:ln>
              <a:solidFill>
                <a:srgbClr val="003C71"/>
              </a:solidFill>
              <a:effectLst/>
              <a:uLnTx/>
              <a:uFillTx/>
              <a:latin typeface="Calibri"/>
              <a:ea typeface="+mn-ea"/>
              <a:cs typeface="Calibri"/>
            </a:endParaRPr>
          </a:p>
        </p:txBody>
      </p:sp>
      <p:sp>
        <p:nvSpPr>
          <p:cNvPr id="31" name="TextBox 30">
            <a:extLst>
              <a:ext uri="{FF2B5EF4-FFF2-40B4-BE49-F238E27FC236}">
                <a16:creationId xmlns:a16="http://schemas.microsoft.com/office/drawing/2014/main" id="{1C6D53D3-E2DA-D3C0-E1DA-C3BA1B7DFA36}"/>
              </a:ext>
            </a:extLst>
          </p:cNvPr>
          <p:cNvSpPr txBox="1"/>
          <p:nvPr/>
        </p:nvSpPr>
        <p:spPr>
          <a:xfrm>
            <a:off x="7425974" y="4442128"/>
            <a:ext cx="1336183"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003C71"/>
                </a:solidFill>
                <a:effectLst/>
                <a:uLnTx/>
                <a:uFillTx/>
                <a:latin typeface="Calibri"/>
                <a:ea typeface="+mn-ea"/>
                <a:cs typeface="+mn-cs"/>
              </a:rPr>
              <a:t>2025-2026</a:t>
            </a:r>
            <a:endParaRPr kumimoji="0" lang="en-US" sz="2800" b="1" i="0" u="none" strike="noStrike" kern="1200" cap="none" spc="0" normalizeH="0" baseline="0" noProof="0">
              <a:ln>
                <a:noFill/>
              </a:ln>
              <a:solidFill>
                <a:srgbClr val="003C71"/>
              </a:solidFill>
              <a:effectLst/>
              <a:uLnTx/>
              <a:uFillTx/>
              <a:latin typeface="Calibri"/>
              <a:ea typeface="+mn-ea"/>
              <a:cs typeface="Calibri"/>
            </a:endParaRPr>
          </a:p>
        </p:txBody>
      </p:sp>
      <p:sp>
        <p:nvSpPr>
          <p:cNvPr id="32" name="TextBox 31">
            <a:extLst>
              <a:ext uri="{FF2B5EF4-FFF2-40B4-BE49-F238E27FC236}">
                <a16:creationId xmlns:a16="http://schemas.microsoft.com/office/drawing/2014/main" id="{E1B3D82A-5FFD-4026-E25A-570E11A48DC5}"/>
              </a:ext>
            </a:extLst>
          </p:cNvPr>
          <p:cNvSpPr txBox="1"/>
          <p:nvPr/>
        </p:nvSpPr>
        <p:spPr>
          <a:xfrm>
            <a:off x="9766478" y="4402689"/>
            <a:ext cx="1336183"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003C71"/>
                </a:solidFill>
                <a:effectLst/>
                <a:uLnTx/>
                <a:uFillTx/>
                <a:latin typeface="Calibri"/>
                <a:ea typeface="+mn-ea"/>
                <a:cs typeface="+mn-cs"/>
              </a:rPr>
              <a:t>2026-2027</a:t>
            </a:r>
            <a:endParaRPr kumimoji="0" lang="en-US" sz="2800" b="1" i="0" u="none" strike="noStrike" kern="1200" cap="none" spc="0" normalizeH="0" baseline="0" noProof="0">
              <a:ln>
                <a:noFill/>
              </a:ln>
              <a:solidFill>
                <a:srgbClr val="003C71"/>
              </a:solidFill>
              <a:effectLst/>
              <a:uLnTx/>
              <a:uFillTx/>
              <a:latin typeface="Calibri"/>
              <a:ea typeface="+mn-ea"/>
              <a:cs typeface="Calibri"/>
            </a:endParaRPr>
          </a:p>
        </p:txBody>
      </p:sp>
      <p:sp>
        <p:nvSpPr>
          <p:cNvPr id="33" name="TextBox 32">
            <a:extLst>
              <a:ext uri="{FF2B5EF4-FFF2-40B4-BE49-F238E27FC236}">
                <a16:creationId xmlns:a16="http://schemas.microsoft.com/office/drawing/2014/main" id="{28465592-A996-8AA7-974F-C39644EA1A57}"/>
              </a:ext>
            </a:extLst>
          </p:cNvPr>
          <p:cNvSpPr txBox="1"/>
          <p:nvPr/>
        </p:nvSpPr>
        <p:spPr>
          <a:xfrm>
            <a:off x="7011947" y="1647392"/>
            <a:ext cx="2248435"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3C71"/>
                </a:solidFill>
                <a:effectLst/>
                <a:uLnTx/>
                <a:uFillTx/>
                <a:latin typeface="Calibri"/>
                <a:ea typeface="+mn-ea"/>
                <a:cs typeface="+mn-cs"/>
              </a:rPr>
              <a:t>Crosswalk year between the 2017 English </a:t>
            </a:r>
            <a:r>
              <a:rPr kumimoji="0" lang="en-US" sz="2000" b="0" i="1" u="none" strike="noStrike" kern="1200" cap="none" spc="0" normalizeH="0" baseline="0" noProof="0">
                <a:ln>
                  <a:noFill/>
                </a:ln>
                <a:solidFill>
                  <a:srgbClr val="003C71"/>
                </a:solidFill>
                <a:effectLst/>
                <a:uLnTx/>
                <a:uFillTx/>
                <a:latin typeface="Calibri"/>
                <a:ea typeface="+mn-ea"/>
                <a:cs typeface="+mn-cs"/>
              </a:rPr>
              <a:t>Standards of Learning </a:t>
            </a:r>
            <a:r>
              <a:rPr kumimoji="0" lang="en-US" sz="2000" b="0" i="0" u="none" strike="noStrike" kern="1200" cap="none" spc="0" normalizeH="0" baseline="0" noProof="0">
                <a:ln>
                  <a:noFill/>
                </a:ln>
                <a:solidFill>
                  <a:srgbClr val="003C71"/>
                </a:solidFill>
                <a:effectLst/>
                <a:uLnTx/>
                <a:uFillTx/>
                <a:latin typeface="Calibri"/>
                <a:ea typeface="+mn-ea"/>
                <a:cs typeface="+mn-cs"/>
              </a:rPr>
              <a:t>and the 2024 English </a:t>
            </a:r>
            <a:r>
              <a:rPr kumimoji="0" lang="en-US" sz="2000" b="0" i="1" u="none" strike="noStrike" kern="1200" cap="none" spc="0" normalizeH="0" baseline="0" noProof="0">
                <a:ln>
                  <a:noFill/>
                </a:ln>
                <a:solidFill>
                  <a:srgbClr val="003C71"/>
                </a:solidFill>
                <a:effectLst/>
                <a:uLnTx/>
                <a:uFillTx/>
                <a:latin typeface="Calibri"/>
                <a:ea typeface="+mn-ea"/>
                <a:cs typeface="+mn-cs"/>
              </a:rPr>
              <a:t>Standards of Learning</a:t>
            </a:r>
            <a:endParaRPr kumimoji="0" lang="en-US" sz="2000" b="0" i="1" u="none" strike="noStrike" kern="1200" cap="none" spc="0" normalizeH="0" baseline="0" noProof="0">
              <a:ln>
                <a:noFill/>
              </a:ln>
              <a:solidFill>
                <a:srgbClr val="003C71"/>
              </a:solidFill>
              <a:effectLst/>
              <a:uLnTx/>
              <a:uFillTx/>
              <a:latin typeface="Calibri"/>
              <a:ea typeface="+mn-ea"/>
              <a:cs typeface="Calibri"/>
            </a:endParaRPr>
          </a:p>
        </p:txBody>
      </p:sp>
      <p:sp>
        <p:nvSpPr>
          <p:cNvPr id="34" name="TextBox 33">
            <a:extLst>
              <a:ext uri="{FF2B5EF4-FFF2-40B4-BE49-F238E27FC236}">
                <a16:creationId xmlns:a16="http://schemas.microsoft.com/office/drawing/2014/main" id="{2B29F755-8CB2-405D-4050-4C0443EC9B23}"/>
              </a:ext>
            </a:extLst>
          </p:cNvPr>
          <p:cNvSpPr txBox="1"/>
          <p:nvPr/>
        </p:nvSpPr>
        <p:spPr>
          <a:xfrm>
            <a:off x="241482" y="1758642"/>
            <a:ext cx="1789450"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3C71"/>
                </a:solidFill>
                <a:effectLst/>
                <a:uLnTx/>
                <a:uFillTx/>
                <a:latin typeface="Calibri"/>
                <a:ea typeface="+mn-ea"/>
                <a:cs typeface="+mn-cs"/>
              </a:rPr>
              <a:t>The revision process occurs for the K-12 English </a:t>
            </a:r>
            <a:r>
              <a:rPr kumimoji="0" lang="en-US" sz="2000" b="0" i="1" u="none" strike="noStrike" kern="1200" cap="none" spc="0" normalizeH="0" baseline="0" noProof="0">
                <a:ln>
                  <a:noFill/>
                </a:ln>
                <a:solidFill>
                  <a:srgbClr val="003C71"/>
                </a:solidFill>
                <a:effectLst/>
                <a:uLnTx/>
                <a:uFillTx/>
                <a:latin typeface="Calibri"/>
                <a:ea typeface="+mn-ea"/>
                <a:cs typeface="+mn-cs"/>
              </a:rPr>
              <a:t>Standards of Learning</a:t>
            </a:r>
            <a:endParaRPr kumimoji="0" lang="en-US" sz="2000" b="0" i="0" u="none" strike="noStrike" kern="1200" cap="none" spc="0" normalizeH="0" baseline="0" noProof="0">
              <a:ln>
                <a:noFill/>
              </a:ln>
              <a:solidFill>
                <a:srgbClr val="003C71"/>
              </a:solidFill>
              <a:effectLst/>
              <a:uLnTx/>
              <a:uFillTx/>
              <a:latin typeface="Calibri"/>
              <a:ea typeface="+mn-ea"/>
              <a:cs typeface="Calibri"/>
            </a:endParaRPr>
          </a:p>
        </p:txBody>
      </p:sp>
      <p:sp>
        <p:nvSpPr>
          <p:cNvPr id="35" name="TextBox 34">
            <a:extLst>
              <a:ext uri="{FF2B5EF4-FFF2-40B4-BE49-F238E27FC236}">
                <a16:creationId xmlns:a16="http://schemas.microsoft.com/office/drawing/2014/main" id="{4EB7FFA6-4A47-FB11-BC4B-F4D07A3BFAA6}"/>
              </a:ext>
            </a:extLst>
          </p:cNvPr>
          <p:cNvSpPr txBox="1"/>
          <p:nvPr/>
        </p:nvSpPr>
        <p:spPr>
          <a:xfrm>
            <a:off x="2390892" y="1658152"/>
            <a:ext cx="2677865"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3C71"/>
                </a:solidFill>
                <a:effectLst/>
                <a:uLnTx/>
                <a:uFillTx/>
                <a:latin typeface="Calibri"/>
                <a:ea typeface="+mn-ea"/>
                <a:cs typeface="+mn-cs"/>
              </a:rPr>
              <a:t>Anticipated adoption of the 2024 English </a:t>
            </a:r>
            <a:r>
              <a:rPr kumimoji="0" lang="en-US" sz="2000" b="0" i="1" u="none" strike="noStrike" kern="1200" cap="none" spc="0" normalizeH="0" baseline="0" noProof="0">
                <a:ln>
                  <a:noFill/>
                </a:ln>
                <a:solidFill>
                  <a:srgbClr val="003C71"/>
                </a:solidFill>
                <a:effectLst/>
                <a:uLnTx/>
                <a:uFillTx/>
                <a:latin typeface="Calibri"/>
                <a:ea typeface="+mn-ea"/>
                <a:cs typeface="+mn-cs"/>
              </a:rPr>
              <a:t>Standards of Learning </a:t>
            </a:r>
            <a:r>
              <a:rPr kumimoji="0" lang="en-US" sz="2000" b="0" u="none" strike="noStrike" kern="1200" cap="none" spc="0" normalizeH="0" baseline="0" noProof="0">
                <a:ln>
                  <a:noFill/>
                </a:ln>
                <a:solidFill>
                  <a:srgbClr val="003C71"/>
                </a:solidFill>
                <a:effectLst/>
                <a:uLnTx/>
                <a:uFillTx/>
                <a:latin typeface="Calibri"/>
                <a:ea typeface="+mn-ea"/>
                <a:cs typeface="+mn-cs"/>
              </a:rPr>
              <a:t>and revision process occurs for the K-12 English</a:t>
            </a:r>
            <a:r>
              <a:rPr lang="en-US" sz="2000">
                <a:solidFill>
                  <a:srgbClr val="003C71"/>
                </a:solidFill>
                <a:latin typeface="Calibri"/>
              </a:rPr>
              <a:t> Curriculum Framework</a:t>
            </a:r>
            <a:endParaRPr kumimoji="0" lang="en-US" sz="2000" b="0" i="0" u="none" strike="noStrike" kern="1200" cap="none" spc="0" normalizeH="0" baseline="0" noProof="0">
              <a:ln>
                <a:noFill/>
              </a:ln>
              <a:solidFill>
                <a:srgbClr val="003C71"/>
              </a:solidFill>
              <a:effectLst/>
              <a:uLnTx/>
              <a:uFillTx/>
              <a:latin typeface="Calibri"/>
              <a:ea typeface="+mn-ea"/>
              <a:cs typeface="Calibri"/>
            </a:endParaRPr>
          </a:p>
        </p:txBody>
      </p:sp>
      <p:sp>
        <p:nvSpPr>
          <p:cNvPr id="36" name="TextBox 35">
            <a:extLst>
              <a:ext uri="{FF2B5EF4-FFF2-40B4-BE49-F238E27FC236}">
                <a16:creationId xmlns:a16="http://schemas.microsoft.com/office/drawing/2014/main" id="{6544E145-6B7C-2175-7655-8FA9C64B2CB6}"/>
              </a:ext>
            </a:extLst>
          </p:cNvPr>
          <p:cNvSpPr txBox="1"/>
          <p:nvPr/>
        </p:nvSpPr>
        <p:spPr>
          <a:xfrm>
            <a:off x="9444507" y="1658152"/>
            <a:ext cx="1980126"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3C71"/>
                </a:solidFill>
                <a:effectLst/>
                <a:uLnTx/>
                <a:uFillTx/>
                <a:latin typeface="Calibri"/>
                <a:ea typeface="+mn-ea"/>
                <a:cs typeface="Calibri"/>
              </a:rPr>
              <a:t>Anticipated Full Implementation of the 2024 English </a:t>
            </a:r>
            <a:r>
              <a:rPr kumimoji="0" lang="en-US" sz="2000" b="0" i="1" u="none" strike="noStrike" kern="1200" cap="none" spc="0" normalizeH="0" baseline="0" noProof="0">
                <a:ln>
                  <a:noFill/>
                </a:ln>
                <a:solidFill>
                  <a:srgbClr val="003C71"/>
                </a:solidFill>
                <a:effectLst/>
                <a:uLnTx/>
                <a:uFillTx/>
                <a:latin typeface="Calibri"/>
                <a:ea typeface="+mn-ea"/>
                <a:cs typeface="Calibri"/>
              </a:rPr>
              <a:t>Standards of Learning</a:t>
            </a:r>
            <a:endParaRPr kumimoji="0" lang="en-US" sz="2000" b="0" i="0" u="none" strike="noStrike" kern="1200" cap="none" spc="0" normalizeH="0" baseline="0" noProof="0">
              <a:ln>
                <a:noFill/>
              </a:ln>
              <a:solidFill>
                <a:srgbClr val="003C71"/>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3C71"/>
              </a:solidFill>
              <a:effectLst/>
              <a:uLnTx/>
              <a:uFillTx/>
              <a:latin typeface="Calibri"/>
              <a:ea typeface="+mn-ea"/>
              <a:cs typeface="Calibri"/>
            </a:endParaRPr>
          </a:p>
        </p:txBody>
      </p:sp>
      <p:cxnSp>
        <p:nvCxnSpPr>
          <p:cNvPr id="37" name="Straight Arrow Connector 36">
            <a:extLst>
              <a:ext uri="{FF2B5EF4-FFF2-40B4-BE49-F238E27FC236}">
                <a16:creationId xmlns:a16="http://schemas.microsoft.com/office/drawing/2014/main" id="{10CF848E-6118-F925-8A7C-015447341F48}"/>
              </a:ext>
            </a:extLst>
          </p:cNvPr>
          <p:cNvCxnSpPr/>
          <p:nvPr/>
        </p:nvCxnSpPr>
        <p:spPr>
          <a:xfrm>
            <a:off x="2353609" y="3573607"/>
            <a:ext cx="2148" cy="1397356"/>
          </a:xfrm>
          <a:prstGeom prst="straightConnector1">
            <a:avLst/>
          </a:prstGeom>
          <a:ln>
            <a:solidFill>
              <a:srgbClr val="1A4480"/>
            </a:solidFill>
          </a:ln>
        </p:spPr>
        <p:style>
          <a:lnRef idx="3">
            <a:schemeClr val="accent5"/>
          </a:lnRef>
          <a:fillRef idx="0">
            <a:schemeClr val="accent5"/>
          </a:fillRef>
          <a:effectRef idx="2">
            <a:schemeClr val="accent5"/>
          </a:effectRef>
          <a:fontRef idx="minor">
            <a:schemeClr val="tx1"/>
          </a:fontRef>
        </p:style>
      </p:cxnSp>
      <p:cxnSp>
        <p:nvCxnSpPr>
          <p:cNvPr id="39" name="Straight Arrow Connector 38">
            <a:extLst>
              <a:ext uri="{FF2B5EF4-FFF2-40B4-BE49-F238E27FC236}">
                <a16:creationId xmlns:a16="http://schemas.microsoft.com/office/drawing/2014/main" id="{082EFEC3-B5BF-146A-0DA6-66C657A90FEF}"/>
              </a:ext>
            </a:extLst>
          </p:cNvPr>
          <p:cNvCxnSpPr>
            <a:cxnSpLocks/>
          </p:cNvCxnSpPr>
          <p:nvPr/>
        </p:nvCxnSpPr>
        <p:spPr>
          <a:xfrm>
            <a:off x="9063378" y="3519567"/>
            <a:ext cx="12880" cy="1225639"/>
          </a:xfrm>
          <a:prstGeom prst="straightConnector1">
            <a:avLst/>
          </a:prstGeom>
          <a:ln>
            <a:solidFill>
              <a:srgbClr val="1A4480"/>
            </a:solidFill>
          </a:ln>
        </p:spPr>
        <p:style>
          <a:lnRef idx="3">
            <a:schemeClr val="accent5"/>
          </a:lnRef>
          <a:fillRef idx="0">
            <a:schemeClr val="accent5"/>
          </a:fillRef>
          <a:effectRef idx="2">
            <a:schemeClr val="accent5"/>
          </a:effectRef>
          <a:fontRef idx="minor">
            <a:schemeClr val="tx1"/>
          </a:fontRef>
        </p:style>
      </p:cxnSp>
      <p:cxnSp>
        <p:nvCxnSpPr>
          <p:cNvPr id="40" name="Straight Arrow Connector 39">
            <a:extLst>
              <a:ext uri="{FF2B5EF4-FFF2-40B4-BE49-F238E27FC236}">
                <a16:creationId xmlns:a16="http://schemas.microsoft.com/office/drawing/2014/main" id="{33D4DC47-D3FF-E4D3-0E32-9B878174C4F8}"/>
              </a:ext>
            </a:extLst>
          </p:cNvPr>
          <p:cNvCxnSpPr>
            <a:cxnSpLocks/>
          </p:cNvCxnSpPr>
          <p:nvPr/>
        </p:nvCxnSpPr>
        <p:spPr>
          <a:xfrm>
            <a:off x="4791282" y="3732188"/>
            <a:ext cx="2148" cy="1268568"/>
          </a:xfrm>
          <a:prstGeom prst="straightConnector1">
            <a:avLst/>
          </a:prstGeom>
          <a:ln>
            <a:solidFill>
              <a:srgbClr val="1A4480"/>
            </a:solidFill>
          </a:ln>
        </p:spPr>
        <p:style>
          <a:lnRef idx="3">
            <a:schemeClr val="accent5"/>
          </a:lnRef>
          <a:fillRef idx="0">
            <a:schemeClr val="accent5"/>
          </a:fillRef>
          <a:effectRef idx="2">
            <a:schemeClr val="accent5"/>
          </a:effectRef>
          <a:fontRef idx="minor">
            <a:schemeClr val="tx1"/>
          </a:fontRef>
        </p:style>
      </p:cxnSp>
      <p:cxnSp>
        <p:nvCxnSpPr>
          <p:cNvPr id="18" name="Straight Arrow Connector 17">
            <a:extLst>
              <a:ext uri="{FF2B5EF4-FFF2-40B4-BE49-F238E27FC236}">
                <a16:creationId xmlns:a16="http://schemas.microsoft.com/office/drawing/2014/main" id="{5BBD1866-4C9A-4832-AC2B-61FFC4CFCC0F}"/>
              </a:ext>
            </a:extLst>
          </p:cNvPr>
          <p:cNvCxnSpPr>
            <a:cxnSpLocks/>
          </p:cNvCxnSpPr>
          <p:nvPr/>
        </p:nvCxnSpPr>
        <p:spPr>
          <a:xfrm>
            <a:off x="6822946" y="3695918"/>
            <a:ext cx="2148" cy="1268568"/>
          </a:xfrm>
          <a:prstGeom prst="straightConnector1">
            <a:avLst/>
          </a:prstGeom>
          <a:ln>
            <a:solidFill>
              <a:srgbClr val="1A4480"/>
            </a:solidFill>
          </a:ln>
        </p:spPr>
        <p:style>
          <a:lnRef idx="3">
            <a:schemeClr val="accent5"/>
          </a:lnRef>
          <a:fillRef idx="0">
            <a:schemeClr val="accent5"/>
          </a:fillRef>
          <a:effectRef idx="2">
            <a:schemeClr val="accent5"/>
          </a:effectRef>
          <a:fontRef idx="minor">
            <a:schemeClr val="tx1"/>
          </a:fontRef>
        </p:style>
      </p:cxnSp>
      <p:sp>
        <p:nvSpPr>
          <p:cNvPr id="21" name="TextBox 20">
            <a:extLst>
              <a:ext uri="{FF2B5EF4-FFF2-40B4-BE49-F238E27FC236}">
                <a16:creationId xmlns:a16="http://schemas.microsoft.com/office/drawing/2014/main" id="{852B92EB-381A-4B84-A1AA-C584C86536A3}"/>
              </a:ext>
            </a:extLst>
          </p:cNvPr>
          <p:cNvSpPr txBox="1"/>
          <p:nvPr/>
        </p:nvSpPr>
        <p:spPr>
          <a:xfrm>
            <a:off x="5211436" y="4516024"/>
            <a:ext cx="133618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003C71"/>
                </a:solidFill>
                <a:effectLst/>
                <a:uLnTx/>
                <a:uFillTx/>
                <a:latin typeface="Calibri"/>
                <a:ea typeface="+mn-ea"/>
                <a:cs typeface="+mn-cs"/>
              </a:rPr>
              <a:t>2025</a:t>
            </a:r>
            <a:endParaRPr kumimoji="0" lang="en-US" sz="2800" b="1" i="0" u="none" strike="noStrike" kern="1200" cap="none" spc="0" normalizeH="0" baseline="0" noProof="0">
              <a:ln>
                <a:noFill/>
              </a:ln>
              <a:solidFill>
                <a:srgbClr val="003C71"/>
              </a:solidFill>
              <a:effectLst/>
              <a:uLnTx/>
              <a:uFillTx/>
              <a:latin typeface="Calibri"/>
              <a:ea typeface="+mn-ea"/>
              <a:cs typeface="Calibri"/>
            </a:endParaRPr>
          </a:p>
        </p:txBody>
      </p:sp>
      <p:sp>
        <p:nvSpPr>
          <p:cNvPr id="25" name="TextBox 24">
            <a:extLst>
              <a:ext uri="{FF2B5EF4-FFF2-40B4-BE49-F238E27FC236}">
                <a16:creationId xmlns:a16="http://schemas.microsoft.com/office/drawing/2014/main" id="{26682B81-04C2-43DE-9FF2-D4A5D4717196}"/>
              </a:ext>
            </a:extLst>
          </p:cNvPr>
          <p:cNvSpPr txBox="1"/>
          <p:nvPr/>
        </p:nvSpPr>
        <p:spPr>
          <a:xfrm>
            <a:off x="5091746" y="1687275"/>
            <a:ext cx="1574942" cy="193899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3C71"/>
                </a:solidFill>
                <a:effectLst/>
                <a:uLnTx/>
                <a:uFillTx/>
                <a:latin typeface="Calibri"/>
                <a:ea typeface="+mn-ea"/>
                <a:cs typeface="+mn-cs"/>
              </a:rPr>
              <a:t>Anticipated adoption of the 2025 English Curriculum Framework</a:t>
            </a:r>
            <a:endParaRPr kumimoji="0" lang="en-US" sz="2000" b="0" i="0" u="none" strike="noStrike" kern="1200" cap="none" spc="0" normalizeH="0" baseline="0" noProof="0">
              <a:ln>
                <a:noFill/>
              </a:ln>
              <a:solidFill>
                <a:srgbClr val="003C71"/>
              </a:solidFill>
              <a:effectLst/>
              <a:uLnTx/>
              <a:uFillTx/>
              <a:latin typeface="Calibri"/>
              <a:ea typeface="+mn-ea"/>
              <a:cs typeface="Calibri"/>
            </a:endParaRPr>
          </a:p>
        </p:txBody>
      </p:sp>
    </p:spTree>
    <p:extLst>
      <p:ext uri="{BB962C8B-B14F-4D97-AF65-F5344CB8AC3E}">
        <p14:creationId xmlns:p14="http://schemas.microsoft.com/office/powerpoint/2010/main" val="1610250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0"/>
        <p:cNvGrpSpPr/>
        <p:nvPr/>
      </p:nvGrpSpPr>
      <p:grpSpPr>
        <a:xfrm>
          <a:off x="0" y="0"/>
          <a:ext cx="0" cy="0"/>
          <a:chOff x="0" y="0"/>
          <a:chExt cx="0" cy="0"/>
        </a:xfrm>
      </p:grpSpPr>
      <p:sp>
        <p:nvSpPr>
          <p:cNvPr id="1191" name="Google Shape;1191;g1f890f49486_1_570"/>
          <p:cNvSpPr txBox="1">
            <a:spLocks noGrp="1"/>
          </p:cNvSpPr>
          <p:nvPr>
            <p:ph type="title"/>
          </p:nvPr>
        </p:nvSpPr>
        <p:spPr>
          <a:xfrm>
            <a:off x="663776" y="730258"/>
            <a:ext cx="4876200" cy="9378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sz="4300">
                <a:latin typeface="Georgia"/>
                <a:ea typeface="Georgia"/>
                <a:cs typeface="Georgia"/>
                <a:sym typeface="Georgia"/>
              </a:rPr>
              <a:t>Thank You!</a:t>
            </a:r>
            <a:endParaRPr sz="4300">
              <a:latin typeface="Georgia"/>
              <a:ea typeface="Georgia"/>
              <a:cs typeface="Georgia"/>
              <a:sym typeface="Georgia"/>
            </a:endParaRPr>
          </a:p>
        </p:txBody>
      </p:sp>
      <p:sp>
        <p:nvSpPr>
          <p:cNvPr id="1192" name="Google Shape;1192;g1f890f49486_1_570"/>
          <p:cNvSpPr txBox="1">
            <a:spLocks noGrp="1"/>
          </p:cNvSpPr>
          <p:nvPr>
            <p:ph type="body" idx="1"/>
          </p:nvPr>
        </p:nvSpPr>
        <p:spPr>
          <a:xfrm>
            <a:off x="114275" y="1971886"/>
            <a:ext cx="5772300" cy="4301400"/>
          </a:xfrm>
          <a:prstGeom prst="rect">
            <a:avLst/>
          </a:prstGeom>
        </p:spPr>
        <p:txBody>
          <a:bodyPr spcFirstLastPara="1" wrap="square" lIns="91425" tIns="45700" rIns="91425" bIns="45700" anchor="t" anchorCtr="0">
            <a:noAutofit/>
          </a:bodyPr>
          <a:lstStyle/>
          <a:p>
            <a:pPr marL="0" lvl="0" indent="0" algn="ctr" rtl="0">
              <a:lnSpc>
                <a:spcPct val="70000"/>
              </a:lnSpc>
              <a:spcBef>
                <a:spcPts val="0"/>
              </a:spcBef>
              <a:spcAft>
                <a:spcPts val="0"/>
              </a:spcAft>
              <a:buClr>
                <a:srgbClr val="FF0000"/>
              </a:buClr>
              <a:buSzPts val="780"/>
              <a:buFont typeface="Arial"/>
              <a:buNone/>
            </a:pPr>
            <a:r>
              <a:rPr lang="en-US" sz="2752">
                <a:latin typeface="Calibri"/>
                <a:ea typeface="Calibri"/>
                <a:cs typeface="Calibri"/>
                <a:sym typeface="Calibri"/>
              </a:rPr>
              <a:t>Jill Nogueras</a:t>
            </a:r>
            <a:endParaRPr sz="2752">
              <a:latin typeface="Calibri"/>
              <a:ea typeface="Calibri"/>
              <a:cs typeface="Calibri"/>
              <a:sym typeface="Calibri"/>
            </a:endParaRPr>
          </a:p>
          <a:p>
            <a:pPr marL="0" lvl="0" indent="0" algn="ctr" rtl="0">
              <a:lnSpc>
                <a:spcPct val="70000"/>
              </a:lnSpc>
              <a:spcBef>
                <a:spcPts val="0"/>
              </a:spcBef>
              <a:spcAft>
                <a:spcPts val="0"/>
              </a:spcAft>
              <a:buClr>
                <a:srgbClr val="000000"/>
              </a:buClr>
              <a:buSzPts val="650"/>
              <a:buFont typeface="Arial"/>
              <a:buNone/>
            </a:pPr>
            <a:r>
              <a:rPr lang="en-US" sz="2552">
                <a:solidFill>
                  <a:srgbClr val="000000"/>
                </a:solidFill>
                <a:latin typeface="Calibri"/>
                <a:ea typeface="Calibri"/>
                <a:cs typeface="Calibri"/>
                <a:sym typeface="Calibri"/>
              </a:rPr>
              <a:t>K-12 English Coordinator</a:t>
            </a:r>
            <a:endParaRPr sz="2552">
              <a:latin typeface="Calibri"/>
              <a:ea typeface="Calibri"/>
              <a:cs typeface="Calibri"/>
              <a:sym typeface="Calibri"/>
            </a:endParaRPr>
          </a:p>
          <a:p>
            <a:pPr marL="0" lvl="0" indent="0" algn="ctr" rtl="0">
              <a:lnSpc>
                <a:spcPct val="70000"/>
              </a:lnSpc>
              <a:spcBef>
                <a:spcPts val="0"/>
              </a:spcBef>
              <a:spcAft>
                <a:spcPts val="0"/>
              </a:spcAft>
              <a:buClr>
                <a:srgbClr val="000000"/>
              </a:buClr>
              <a:buSzPts val="520"/>
              <a:buFont typeface="Arial"/>
              <a:buNone/>
            </a:pPr>
            <a:r>
              <a:rPr lang="en-US" sz="2552" u="sng">
                <a:solidFill>
                  <a:schemeClr val="hlink"/>
                </a:solidFill>
                <a:latin typeface="Calibri"/>
                <a:ea typeface="Calibri"/>
                <a:cs typeface="Calibri"/>
                <a:sym typeface="Calibri"/>
                <a:hlinkClick r:id="rId3"/>
              </a:rPr>
              <a:t>Jill.Nogueras@doe.virginia.gov</a:t>
            </a:r>
            <a:endParaRPr sz="2552">
              <a:solidFill>
                <a:srgbClr val="000000"/>
              </a:solidFill>
              <a:latin typeface="Calibri"/>
              <a:ea typeface="Calibri"/>
              <a:cs typeface="Calibri"/>
              <a:sym typeface="Calibri"/>
            </a:endParaRPr>
          </a:p>
          <a:p>
            <a:pPr marL="0" lvl="0" indent="0" algn="ctr" rtl="0">
              <a:lnSpc>
                <a:spcPct val="70000"/>
              </a:lnSpc>
              <a:spcBef>
                <a:spcPts val="0"/>
              </a:spcBef>
              <a:spcAft>
                <a:spcPts val="0"/>
              </a:spcAft>
              <a:buClr>
                <a:schemeClr val="accent1"/>
              </a:buClr>
              <a:buSzPts val="390"/>
              <a:buFont typeface="Arial"/>
              <a:buNone/>
            </a:pPr>
            <a:endParaRPr sz="2552">
              <a:solidFill>
                <a:srgbClr val="000000"/>
              </a:solidFill>
              <a:latin typeface="Calibri"/>
              <a:ea typeface="Calibri"/>
              <a:cs typeface="Calibri"/>
              <a:sym typeface="Calibri"/>
            </a:endParaRPr>
          </a:p>
          <a:p>
            <a:pPr marL="0" lvl="0" indent="0" algn="ctr" rtl="0">
              <a:lnSpc>
                <a:spcPct val="70000"/>
              </a:lnSpc>
              <a:spcBef>
                <a:spcPts val="0"/>
              </a:spcBef>
              <a:spcAft>
                <a:spcPts val="0"/>
              </a:spcAft>
              <a:buClr>
                <a:srgbClr val="FF0000"/>
              </a:buClr>
              <a:buSzPts val="780"/>
              <a:buFont typeface="Arial"/>
              <a:buNone/>
            </a:pPr>
            <a:endParaRPr sz="2852">
              <a:latin typeface="Calibri"/>
              <a:ea typeface="Calibri"/>
              <a:cs typeface="Calibri"/>
              <a:sym typeface="Calibri"/>
            </a:endParaRPr>
          </a:p>
          <a:p>
            <a:pPr marL="0" lvl="0" indent="0" algn="ctr" rtl="0">
              <a:lnSpc>
                <a:spcPct val="70000"/>
              </a:lnSpc>
              <a:spcBef>
                <a:spcPts val="0"/>
              </a:spcBef>
              <a:spcAft>
                <a:spcPts val="0"/>
              </a:spcAft>
              <a:buClr>
                <a:srgbClr val="FF0000"/>
              </a:buClr>
              <a:buSzPts val="780"/>
              <a:buFont typeface="Arial"/>
              <a:buNone/>
            </a:pPr>
            <a:r>
              <a:rPr lang="en-US" sz="2752">
                <a:latin typeface="Calibri"/>
                <a:ea typeface="Calibri"/>
                <a:cs typeface="Calibri"/>
                <a:sym typeface="Calibri"/>
              </a:rPr>
              <a:t>Carmen Kurek</a:t>
            </a:r>
            <a:endParaRPr sz="2752">
              <a:latin typeface="Calibri"/>
              <a:ea typeface="Calibri"/>
              <a:cs typeface="Calibri"/>
              <a:sym typeface="Calibri"/>
            </a:endParaRPr>
          </a:p>
          <a:p>
            <a:pPr marL="0" lvl="0" indent="0" algn="ctr" rtl="0">
              <a:lnSpc>
                <a:spcPct val="70000"/>
              </a:lnSpc>
              <a:spcBef>
                <a:spcPts val="0"/>
              </a:spcBef>
              <a:spcAft>
                <a:spcPts val="0"/>
              </a:spcAft>
              <a:buClr>
                <a:srgbClr val="000000"/>
              </a:buClr>
              <a:buSzPts val="520"/>
              <a:buFont typeface="Arial"/>
              <a:buNone/>
            </a:pPr>
            <a:r>
              <a:rPr lang="en-US" sz="2552">
                <a:solidFill>
                  <a:srgbClr val="000000"/>
                </a:solidFill>
                <a:latin typeface="Calibri"/>
                <a:ea typeface="Calibri"/>
                <a:cs typeface="Calibri"/>
                <a:sym typeface="Calibri"/>
              </a:rPr>
              <a:t>Elementary English/Reading Specialist</a:t>
            </a:r>
            <a:endParaRPr sz="2552">
              <a:latin typeface="Calibri"/>
              <a:ea typeface="Calibri"/>
              <a:cs typeface="Calibri"/>
              <a:sym typeface="Calibri"/>
            </a:endParaRPr>
          </a:p>
          <a:p>
            <a:pPr marL="0" lvl="0" indent="0" algn="ctr" rtl="0">
              <a:lnSpc>
                <a:spcPct val="70000"/>
              </a:lnSpc>
              <a:spcBef>
                <a:spcPts val="0"/>
              </a:spcBef>
              <a:spcAft>
                <a:spcPts val="0"/>
              </a:spcAft>
              <a:buClr>
                <a:srgbClr val="000000"/>
              </a:buClr>
              <a:buSzPts val="520"/>
              <a:buFont typeface="Arial"/>
              <a:buNone/>
            </a:pPr>
            <a:r>
              <a:rPr lang="en-US" sz="2552" u="sng">
                <a:solidFill>
                  <a:schemeClr val="hlink"/>
                </a:solidFill>
                <a:latin typeface="Calibri"/>
                <a:ea typeface="Calibri"/>
                <a:cs typeface="Calibri"/>
                <a:sym typeface="Calibri"/>
                <a:hlinkClick r:id="rId4"/>
              </a:rPr>
              <a:t>Carmen.Kurek@doe.virginia.gov</a:t>
            </a:r>
            <a:endParaRPr sz="2552">
              <a:solidFill>
                <a:srgbClr val="000000"/>
              </a:solidFill>
              <a:latin typeface="Calibri"/>
              <a:ea typeface="Calibri"/>
              <a:cs typeface="Calibri"/>
              <a:sym typeface="Calibri"/>
            </a:endParaRPr>
          </a:p>
          <a:p>
            <a:pPr marL="0" lvl="0" indent="0" algn="ctr" rtl="0">
              <a:lnSpc>
                <a:spcPct val="70000"/>
              </a:lnSpc>
              <a:spcBef>
                <a:spcPts val="0"/>
              </a:spcBef>
              <a:spcAft>
                <a:spcPts val="0"/>
              </a:spcAft>
              <a:buClr>
                <a:schemeClr val="accent1"/>
              </a:buClr>
              <a:buSzPts val="390"/>
              <a:buFont typeface="Arial"/>
              <a:buNone/>
            </a:pPr>
            <a:endParaRPr sz="2552">
              <a:solidFill>
                <a:srgbClr val="000000"/>
              </a:solidFill>
              <a:latin typeface="Calibri"/>
              <a:ea typeface="Calibri"/>
              <a:cs typeface="Calibri"/>
              <a:sym typeface="Calibri"/>
            </a:endParaRPr>
          </a:p>
          <a:p>
            <a:pPr marL="0" lvl="0" indent="0" algn="ctr" rtl="0">
              <a:lnSpc>
                <a:spcPct val="70000"/>
              </a:lnSpc>
              <a:spcBef>
                <a:spcPts val="0"/>
              </a:spcBef>
              <a:spcAft>
                <a:spcPts val="0"/>
              </a:spcAft>
              <a:buClr>
                <a:srgbClr val="FF0000"/>
              </a:buClr>
              <a:buSzPts val="780"/>
              <a:buFont typeface="Arial"/>
              <a:buNone/>
            </a:pPr>
            <a:endParaRPr sz="2752">
              <a:latin typeface="Calibri"/>
              <a:ea typeface="Calibri"/>
              <a:cs typeface="Calibri"/>
              <a:sym typeface="Calibri"/>
            </a:endParaRPr>
          </a:p>
          <a:p>
            <a:pPr marL="0" lvl="0" indent="0" algn="ctr" rtl="0">
              <a:lnSpc>
                <a:spcPct val="70000"/>
              </a:lnSpc>
              <a:spcBef>
                <a:spcPts val="0"/>
              </a:spcBef>
              <a:spcAft>
                <a:spcPts val="0"/>
              </a:spcAft>
              <a:buClr>
                <a:srgbClr val="FF0000"/>
              </a:buClr>
              <a:buSzPts val="780"/>
              <a:buFont typeface="Arial"/>
              <a:buNone/>
            </a:pPr>
            <a:r>
              <a:rPr lang="en-US" sz="2752">
                <a:latin typeface="Calibri"/>
                <a:ea typeface="Calibri"/>
                <a:cs typeface="Calibri"/>
                <a:sym typeface="Calibri"/>
              </a:rPr>
              <a:t>Colleen Cassada</a:t>
            </a:r>
            <a:endParaRPr sz="2752">
              <a:latin typeface="Calibri"/>
              <a:ea typeface="Calibri"/>
              <a:cs typeface="Calibri"/>
              <a:sym typeface="Calibri"/>
            </a:endParaRPr>
          </a:p>
          <a:p>
            <a:pPr marL="0" lvl="0" indent="0" algn="ctr" rtl="0">
              <a:lnSpc>
                <a:spcPct val="70000"/>
              </a:lnSpc>
              <a:spcBef>
                <a:spcPts val="0"/>
              </a:spcBef>
              <a:spcAft>
                <a:spcPts val="0"/>
              </a:spcAft>
              <a:buClr>
                <a:srgbClr val="000000"/>
              </a:buClr>
              <a:buSzPts val="520"/>
              <a:buFont typeface="Arial"/>
              <a:buNone/>
            </a:pPr>
            <a:r>
              <a:rPr lang="en-US" sz="2552">
                <a:solidFill>
                  <a:srgbClr val="000000"/>
                </a:solidFill>
                <a:latin typeface="Calibri"/>
                <a:ea typeface="Calibri"/>
                <a:cs typeface="Calibri"/>
                <a:sym typeface="Calibri"/>
              </a:rPr>
              <a:t>Middle School English Specialist</a:t>
            </a:r>
            <a:endParaRPr sz="2552">
              <a:latin typeface="Calibri"/>
              <a:ea typeface="Calibri"/>
              <a:cs typeface="Calibri"/>
              <a:sym typeface="Calibri"/>
            </a:endParaRPr>
          </a:p>
          <a:p>
            <a:pPr marL="0" lvl="0" indent="0" algn="ctr" rtl="0">
              <a:lnSpc>
                <a:spcPct val="70000"/>
              </a:lnSpc>
              <a:spcBef>
                <a:spcPts val="0"/>
              </a:spcBef>
              <a:spcAft>
                <a:spcPts val="0"/>
              </a:spcAft>
              <a:buClr>
                <a:srgbClr val="000000"/>
              </a:buClr>
              <a:buSzPts val="520"/>
              <a:buFont typeface="Arial"/>
              <a:buNone/>
            </a:pPr>
            <a:r>
              <a:rPr lang="en-US" sz="2552" u="sng">
                <a:solidFill>
                  <a:schemeClr val="hlink"/>
                </a:solidFill>
                <a:latin typeface="Calibri"/>
                <a:ea typeface="Calibri"/>
                <a:cs typeface="Calibri"/>
                <a:sym typeface="Calibri"/>
                <a:hlinkClick r:id="rId5"/>
              </a:rPr>
              <a:t>Colleen.Cassada@doe.Virginia.gov</a:t>
            </a:r>
            <a:endParaRPr sz="2552">
              <a:solidFill>
                <a:srgbClr val="000000"/>
              </a:solidFill>
              <a:latin typeface="Calibri"/>
              <a:ea typeface="Calibri"/>
              <a:cs typeface="Calibri"/>
              <a:sym typeface="Calibri"/>
            </a:endParaRPr>
          </a:p>
          <a:p>
            <a:pPr marL="0" lvl="0" indent="0" algn="ctr" rtl="0">
              <a:lnSpc>
                <a:spcPct val="70000"/>
              </a:lnSpc>
              <a:spcBef>
                <a:spcPts val="0"/>
              </a:spcBef>
              <a:spcAft>
                <a:spcPts val="0"/>
              </a:spcAft>
              <a:buClr>
                <a:schemeClr val="accent1"/>
              </a:buClr>
              <a:buSzPts val="390"/>
              <a:buFont typeface="Arial"/>
              <a:buNone/>
            </a:pPr>
            <a:endParaRPr sz="2552">
              <a:solidFill>
                <a:srgbClr val="000000"/>
              </a:solidFill>
              <a:latin typeface="Calibri"/>
              <a:ea typeface="Calibri"/>
              <a:cs typeface="Calibri"/>
              <a:sym typeface="Calibri"/>
            </a:endParaRPr>
          </a:p>
        </p:txBody>
      </p:sp>
      <p:pic>
        <p:nvPicPr>
          <p:cNvPr id="1193" name="Google Shape;1193;g1f890f49486_1_570"/>
          <p:cNvPicPr preferRelativeResize="0"/>
          <p:nvPr/>
        </p:nvPicPr>
        <p:blipFill>
          <a:blip r:embed="rId6">
            <a:alphaModFix/>
          </a:blip>
          <a:stretch>
            <a:fillRect/>
          </a:stretch>
        </p:blipFill>
        <p:spPr>
          <a:xfrm>
            <a:off x="5886575" y="1126525"/>
            <a:ext cx="5957627" cy="4604951"/>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4c2c5aab-b472-4b8f-a7fa-721e1e86a722">
      <UserInfo>
        <DisplayName>Balow, Jillian (DOE)</DisplayName>
        <AccountId>44</AccountId>
        <AccountType/>
      </UserInfo>
      <UserInfo>
        <DisplayName>Richey, Kimberly (DOE)</DisplayName>
        <AccountId>34</AccountId>
        <AccountType/>
      </UserInfo>
      <UserInfo>
        <DisplayName>Nogueras, Jill (DOE)</DisplayName>
        <AccountId>96</AccountId>
        <AccountType/>
      </UserInfo>
      <UserInfo>
        <DisplayName>Harris, Christine (DOE)</DisplayName>
        <AccountId>48</AccountId>
        <AccountType/>
      </UserInfo>
      <UserInfo>
        <DisplayName>Chapman, Jim (DOE)</DisplayName>
        <AccountId>15</AccountId>
        <AccountType/>
      </UserInfo>
      <UserInfo>
        <DisplayName>Dursa, Emily (DOE)</DisplayName>
        <AccountId>84</AccountId>
        <AccountType/>
      </UserInfo>
      <UserInfo>
        <DisplayName>Nuthall, Timothy (DOE)</DisplayName>
        <AccountId>91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D48E4D-DD5C-4105-860E-D890AF7F64D3}">
  <ds:schemaRefs>
    <ds:schemaRef ds:uri="http://schemas.microsoft.com/sharepoint/v3/contenttype/forms"/>
  </ds:schemaRefs>
</ds:datastoreItem>
</file>

<file path=customXml/itemProps2.xml><?xml version="1.0" encoding="utf-8"?>
<ds:datastoreItem xmlns:ds="http://schemas.openxmlformats.org/officeDocument/2006/customXml" ds:itemID="{DCE1074D-05AE-4B39-AB3F-305DFDFD7B0A}">
  <ds:schemaRefs>
    <ds:schemaRef ds:uri="http://purl.org/dc/terms/"/>
    <ds:schemaRef ds:uri="049005b6-5a38-4419-91fa-ebdf32acfed3"/>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4c2c5aab-b472-4b8f-a7fa-721e1e86a722"/>
    <ds:schemaRef ds:uri="http://www.w3.org/XML/1998/namespace"/>
    <ds:schemaRef ds:uri="http://purl.org/dc/dcmitype/"/>
  </ds:schemaRefs>
</ds:datastoreItem>
</file>

<file path=customXml/itemProps3.xml><?xml version="1.0" encoding="utf-8"?>
<ds:datastoreItem xmlns:ds="http://schemas.openxmlformats.org/officeDocument/2006/customXml" ds:itemID="{130AC0B6-1796-4E06-9528-D45D85D40A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005b6-5a38-4419-91fa-ebdf32acfed3"/>
    <ds:schemaRef ds:uri="4c2c5aab-b472-4b8f-a7fa-721e1e86a7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751</Words>
  <Application>Microsoft Office PowerPoint</Application>
  <PresentationFormat>Widescreen</PresentationFormat>
  <Paragraphs>80</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Courier New</vt:lpstr>
      <vt:lpstr>Georgia</vt:lpstr>
      <vt:lpstr>Times New Roman</vt:lpstr>
      <vt:lpstr>Trebuchet MS</vt:lpstr>
      <vt:lpstr>Office Theme</vt:lpstr>
      <vt:lpstr>Timeline for the Revisions of the English Standards of Learning</vt:lpstr>
      <vt:lpstr>PowerPoint Presentation</vt:lpstr>
      <vt:lpstr>PowerPoint Presentation</vt:lpstr>
      <vt:lpstr>PowerPoint Presentation</vt:lpstr>
      <vt:lpstr>PowerPoint Presentation</vt:lpstr>
      <vt:lpstr>PowerPoint Presentation</vt:lpstr>
      <vt:lpstr>Thank You!</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Dursa, Emily (DOE)</cp:lastModifiedBy>
  <cp:revision>2</cp:revision>
  <dcterms:created xsi:type="dcterms:W3CDTF">2022-07-20T12:39:39Z</dcterms:created>
  <dcterms:modified xsi:type="dcterms:W3CDTF">2023-01-31T00:14:24Z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