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8" r:id="rId3"/>
    <p:sldId id="312" r:id="rId4"/>
    <p:sldId id="313" r:id="rId5"/>
    <p:sldId id="314" r:id="rId6"/>
    <p:sldId id="30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3E5B91"/>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C97E8F-E781-C3ED-91DC-D5B746D24336}" v="20" dt="2023-01-24T15:34:14.368"/>
    <p1510:client id="{BBBA4D65-30C1-47C7-AFFD-F9B07B923887}" v="2645" dt="2023-01-24T18:34:33.797"/>
    <p1510:client id="{EC751B6F-302A-653F-F385-9779B47F6A97}" v="1" dt="2023-01-24T14:17:15.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Timeline extended to account for the large number of courses.  Eleven approved courses do not currently have standards or curriculum frameworks in place.  These are being developed for the 11 courses to ensure students have content and expectations across the Commonwealth.  Timeline is also extended to allow the advisory board and stakeholders time to review and provide feedback on the large number of documents that will be a part of the 2025 Science Standards of Learning.</a:t>
            </a:r>
          </a:p>
        </p:txBody>
      </p:sp>
      <p:sp>
        <p:nvSpPr>
          <p:cNvPr id="4" name="Slide Number Placeholder 3"/>
          <p:cNvSpPr>
            <a:spLocks noGrp="1"/>
          </p:cNvSpPr>
          <p:nvPr>
            <p:ph type="sldNum" sz="quarter" idx="5"/>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1974525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Looking at the curriculum framework, the first thing we see is the </a:t>
            </a:r>
            <a:r>
              <a:rPr lang="en-US" b="1"/>
              <a:t>standard</a:t>
            </a:r>
            <a:r>
              <a:rPr lang="en-US"/>
              <a:t>. The standard was written to support teachers as they develop questions to guide student understanding of science concepts.</a:t>
            </a:r>
          </a:p>
          <a:p>
            <a:r>
              <a:rPr lang="en-US"/>
              <a:t>The </a:t>
            </a:r>
            <a:r>
              <a:rPr lang="en-US" b="1"/>
              <a:t>Central Idea</a:t>
            </a:r>
            <a:r>
              <a:rPr lang="en-US"/>
              <a:t> is a short summary of the standard and should be at the forefront of planning science instruction and assessments. </a:t>
            </a:r>
          </a:p>
          <a:p>
            <a:r>
              <a:rPr lang="en-US"/>
              <a:t>The </a:t>
            </a:r>
            <a:r>
              <a:rPr lang="en-US" b="1"/>
              <a:t>Vertical Articulation</a:t>
            </a:r>
            <a:r>
              <a:rPr lang="en-US"/>
              <a:t> identifies content across grade levels. In planning science instruction, teachers often identify and activate student prior knowledge. Knowing what science concepts were taught in previous grades is useful in this regard. Teachers should use pre-assessments to determine current levels of student knowledge and material in this section is a good starting point. </a:t>
            </a:r>
          </a:p>
          <a:p>
            <a:r>
              <a:rPr lang="en-US"/>
              <a:t>This table unpacks the standards into </a:t>
            </a:r>
            <a:r>
              <a:rPr lang="en-US" b="1"/>
              <a:t>Enduring Understandings</a:t>
            </a:r>
            <a:r>
              <a:rPr lang="en-US"/>
              <a:t>, we see on the left, and </a:t>
            </a:r>
            <a:r>
              <a:rPr lang="en-US" b="1"/>
              <a:t>Essential Knowledge and Practices</a:t>
            </a:r>
            <a:r>
              <a:rPr lang="en-US"/>
              <a:t>, we see on the right. This is essential in planning science instruction.</a:t>
            </a:r>
          </a:p>
          <a:p>
            <a:r>
              <a:rPr lang="en-US"/>
              <a:t>The Enduring Understandings identifies concepts that students are expected to </a:t>
            </a:r>
            <a:r>
              <a:rPr lang="en-US" u="sng"/>
              <a:t>know</a:t>
            </a:r>
            <a:r>
              <a:rPr lang="en-US"/>
              <a:t> as a result of science instruction. The Essential Knowledge and Practices identifies what students should be able to </a:t>
            </a:r>
            <a:r>
              <a:rPr lang="en-US" u="sng"/>
              <a:t>do</a:t>
            </a:r>
            <a:r>
              <a:rPr lang="en-US"/>
              <a:t> as a result of science instruction. </a:t>
            </a:r>
          </a:p>
          <a:p>
            <a:pPr marL="465795" indent="-232898" defTabSz="931591"/>
            <a:r>
              <a:rPr lang="en-US"/>
              <a:t>Looking further into the table, you will see some parts are italicized. These italicized parts exist to provide guardrails for both instructional and assessment purposes. In this case, for example, we can see that “Formulas … are used to calculate speed, velocity, and acceleration. However, “</a:t>
            </a:r>
            <a:r>
              <a:rPr lang="en-US" i="1"/>
              <a:t>Students are not expected to memorize formulas.</a:t>
            </a:r>
            <a:r>
              <a:rPr lang="en-US"/>
              <a:t>”</a:t>
            </a:r>
          </a:p>
          <a:p>
            <a:r>
              <a:rPr lang="en-US"/>
              <a:t>At the end of each Enduring Understanding and Essential Knowledge and Practice you will see that it is aligned to a specific standard.</a:t>
            </a:r>
          </a:p>
          <a:p>
            <a:r>
              <a:rPr lang="en-US"/>
              <a:t>And lastly, you will see that in the Essential Knowledge and Practices that some items are bulleted while other items have a leaf. The leafs indicate integration of the Scientific and Engineering Practices!</a:t>
            </a:r>
          </a:p>
          <a:p>
            <a:endParaRPr lang="en-US"/>
          </a:p>
        </p:txBody>
      </p:sp>
      <p:sp>
        <p:nvSpPr>
          <p:cNvPr id="4" name="Slide Number Placeholder 3"/>
          <p:cNvSpPr>
            <a:spLocks noGrp="1"/>
          </p:cNvSpPr>
          <p:nvPr>
            <p:ph type="sldNum" sz="quarter" idx="10"/>
          </p:nvPr>
        </p:nvSpPr>
        <p:spPr/>
        <p:txBody>
          <a:bodyPr/>
          <a:lstStyle/>
          <a:p>
            <a:fld id="{8571A650-665F-B049-BFDF-C141BB58E043}" type="slidenum">
              <a:rPr lang="en-US" smtClean="0"/>
              <a:pPr/>
              <a:t>6</a:t>
            </a:fld>
            <a:endParaRPr lang="en-US"/>
          </a:p>
        </p:txBody>
      </p:sp>
    </p:spTree>
    <p:extLst>
      <p:ext uri="{BB962C8B-B14F-4D97-AF65-F5344CB8AC3E}">
        <p14:creationId xmlns:p14="http://schemas.microsoft.com/office/powerpoint/2010/main" val="696193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6C96A5-1280-4BBD-93AB-AD67D678B93B}" type="datetime1">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
        <p:nvSpPr>
          <p:cNvPr id="11"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859DFB-BBD1-424E-8E61-D0F07BC8954A}" type="datetime1">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
        <p:nvSpPr>
          <p:cNvPr id="7"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2_Title and Content">
    <p:spTree>
      <p:nvGrpSpPr>
        <p:cNvPr id="1" name="Shape 25"/>
        <p:cNvGrpSpPr/>
        <p:nvPr/>
      </p:nvGrpSpPr>
      <p:grpSpPr>
        <a:xfrm>
          <a:off x="0" y="0"/>
          <a:ext cx="0" cy="0"/>
          <a:chOff x="0" y="0"/>
          <a:chExt cx="0" cy="0"/>
        </a:xfrm>
      </p:grpSpPr>
      <p:sp>
        <p:nvSpPr>
          <p:cNvPr id="26" name="Google Shape;26;p75"/>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D5003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7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D50032"/>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rgbClr val="9F0025"/>
              </a:buClr>
              <a:buSzPts val="1800"/>
              <a:buChar char="•"/>
              <a:defRPr/>
            </a:lvl4pPr>
            <a:lvl5pPr marL="2286000" lvl="4" indent="-342900" algn="l">
              <a:lnSpc>
                <a:spcPct val="90000"/>
              </a:lnSpc>
              <a:spcBef>
                <a:spcPts val="500"/>
              </a:spcBef>
              <a:spcAft>
                <a:spcPts val="0"/>
              </a:spcAft>
              <a:buClr>
                <a:srgbClr val="52525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7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7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75"/>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1" name="Google Shape;31;p75" descr="Virginia Department of Education"/>
          <p:cNvPicPr preferRelativeResize="0"/>
          <p:nvPr/>
        </p:nvPicPr>
        <p:blipFill rotWithShape="1">
          <a:blip r:embed="rId2">
            <a:alphaModFix/>
          </a:blip>
          <a:srcRect/>
          <a:stretch/>
        </p:blipFill>
        <p:spPr>
          <a:xfrm rot="-5400000">
            <a:off x="-3027420" y="3223349"/>
            <a:ext cx="6664605" cy="381164"/>
          </a:xfrm>
          <a:prstGeom prst="rect">
            <a:avLst/>
          </a:prstGeom>
          <a:noFill/>
          <a:ln>
            <a:noFill/>
          </a:ln>
        </p:spPr>
      </p:pic>
      <p:pic>
        <p:nvPicPr>
          <p:cNvPr id="32" name="Google Shape;32;p75" descr="VDOE Logo&#10;"/>
          <p:cNvPicPr preferRelativeResize="0"/>
          <p:nvPr/>
        </p:nvPicPr>
        <p:blipFill rotWithShape="1">
          <a:blip r:embed="rId3">
            <a:alphaModFix/>
          </a:blip>
          <a:srcRect/>
          <a:stretch/>
        </p:blipFill>
        <p:spPr>
          <a:xfrm>
            <a:off x="9622340" y="6116944"/>
            <a:ext cx="2531806" cy="843935"/>
          </a:xfrm>
          <a:prstGeom prst="rect">
            <a:avLst/>
          </a:prstGeom>
          <a:noFill/>
          <a:ln>
            <a:noFill/>
          </a:ln>
        </p:spPr>
      </p:pic>
    </p:spTree>
    <p:extLst>
      <p:ext uri="{BB962C8B-B14F-4D97-AF65-F5344CB8AC3E}">
        <p14:creationId xmlns:p14="http://schemas.microsoft.com/office/powerpoint/2010/main" val="883856554"/>
      </p:ext>
    </p:extLst>
  </p:cSld>
  <p:clrMapOvr>
    <a:masterClrMapping/>
  </p:clrMapOvr>
  <p:extLst>
    <p:ext uri="{DCECCB84-F9BA-43D5-87BE-67443E8EF086}">
      <p15:sldGuideLst xmlns:p15="http://schemas.microsoft.com/office/powerpoint/2012/main">
        <p15:guide id="1" orient="horz" pos="42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20E70-56EB-42D6-915F-EA4C717EB9E4}"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a:t>Click Here to Edit Master Title</a:t>
            </a:r>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Text Placeholder 10"/>
          <p:cNvSpPr>
            <a:spLocks noGrp="1"/>
          </p:cNvSpPr>
          <p:nvPr>
            <p:ph type="body" sz="quarter" idx="13" hasCustomPrompt="1"/>
          </p:nvPr>
        </p:nvSpPr>
        <p:spPr>
          <a:xfrm>
            <a:off x="0" y="0"/>
            <a:ext cx="12192000" cy="1323975"/>
          </a:xfrm>
          <a:solidFill>
            <a:schemeClr val="tx1"/>
          </a:solidFill>
        </p:spPr>
        <p:txBody>
          <a:bodyPr lIns="822960" tIns="640080">
            <a:normAutofit/>
          </a:bodyPr>
          <a:lstStyle>
            <a:lvl1pPr marL="0" indent="0">
              <a:buNone/>
              <a:defRPr sz="4400" cap="small" baseline="0">
                <a:solidFill>
                  <a:schemeClr val="bg1"/>
                </a:solidFill>
                <a:latin typeface="+mj-lt"/>
              </a:defRPr>
            </a:lvl1pPr>
          </a:lstStyle>
          <a:p>
            <a:pPr lvl="0"/>
            <a:r>
              <a:rPr lang="en-US"/>
              <a:t>Click Here to Edit Master Title</a:t>
            </a:r>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 id="2147483692"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8"/>
            <a:ext cx="4656667" cy="2298091"/>
          </a:xfrm>
        </p:spPr>
        <p:txBody>
          <a:bodyPr>
            <a:normAutofit/>
          </a:bodyPr>
          <a:lstStyle/>
          <a:p>
            <a:r>
              <a:rPr lang="en-US" sz="2800">
                <a:effectLst/>
                <a:latin typeface="Times New Roman" panose="02020603050405020304" pitchFamily="18" charset="0"/>
                <a:ea typeface="Times New Roman" panose="02020603050405020304" pitchFamily="18" charset="0"/>
              </a:rPr>
              <a:t>Timeline for the Development and Revisions to the Science Standards of Learning</a:t>
            </a:r>
            <a:endParaRPr lang="en-US" sz="2800"/>
          </a:p>
        </p:txBody>
      </p:sp>
      <p:sp>
        <p:nvSpPr>
          <p:cNvPr id="3" name="Subtitle 2"/>
          <p:cNvSpPr>
            <a:spLocks noGrp="1"/>
          </p:cNvSpPr>
          <p:nvPr>
            <p:ph type="subTitle" idx="1"/>
          </p:nvPr>
        </p:nvSpPr>
        <p:spPr/>
        <p:txBody>
          <a:bodyPr/>
          <a:lstStyle/>
          <a:p>
            <a:r>
              <a:rPr lang="en-US"/>
              <a:t>Brendon </a:t>
            </a:r>
            <a:r>
              <a:rPr lang="en-US" err="1"/>
              <a:t>Albon</a:t>
            </a:r>
            <a:r>
              <a:rPr lang="en-US"/>
              <a:t>, Director of STEM and Innovation</a:t>
            </a:r>
          </a:p>
          <a:p>
            <a:r>
              <a:rPr lang="en-US"/>
              <a:t>Anne Petersen, Science Coordinator</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0867-FB48-8916-757D-BC6E3D0E6F4A}"/>
              </a:ext>
            </a:extLst>
          </p:cNvPr>
          <p:cNvSpPr>
            <a:spLocks noGrp="1"/>
          </p:cNvSpPr>
          <p:nvPr>
            <p:ph type="body" sz="quarter" idx="13"/>
          </p:nvPr>
        </p:nvSpPr>
        <p:spPr/>
        <p:txBody>
          <a:bodyPr/>
          <a:lstStyle/>
          <a:p>
            <a:r>
              <a:rPr lang="en-US"/>
              <a:t>Proposed Timeline</a:t>
            </a:r>
          </a:p>
        </p:txBody>
      </p:sp>
      <p:sp>
        <p:nvSpPr>
          <p:cNvPr id="2" name="Slide Number Placeholder 1">
            <a:extLst>
              <a:ext uri="{FF2B5EF4-FFF2-40B4-BE49-F238E27FC236}">
                <a16:creationId xmlns:a16="http://schemas.microsoft.com/office/drawing/2014/main" id="{24FD08F6-7DC4-982C-B91C-DC9B3F87F5D3}"/>
              </a:ext>
            </a:extLst>
          </p:cNvPr>
          <p:cNvSpPr>
            <a:spLocks noGrp="1"/>
          </p:cNvSpPr>
          <p:nvPr>
            <p:ph type="sldNum" sz="quarter" idx="12"/>
          </p:nvPr>
        </p:nvSpPr>
        <p:spPr/>
        <p:txBody>
          <a:bodyPr/>
          <a:lstStyle/>
          <a:p>
            <a:fld id="{B2102BAA-C61A-4A39-BDF1-4340D572B82C}" type="slidenum">
              <a:rPr lang="en-US" smtClean="0"/>
              <a:t>2</a:t>
            </a:fld>
            <a:endParaRPr lang="en-US"/>
          </a:p>
        </p:txBody>
      </p:sp>
      <p:cxnSp>
        <p:nvCxnSpPr>
          <p:cNvPr id="28" name="Straight Arrow Connector 27">
            <a:extLst>
              <a:ext uri="{FF2B5EF4-FFF2-40B4-BE49-F238E27FC236}">
                <a16:creationId xmlns:a16="http://schemas.microsoft.com/office/drawing/2014/main" id="{A8C62018-60E3-6004-0E03-44B64046BD2D}"/>
              </a:ext>
            </a:extLst>
          </p:cNvPr>
          <p:cNvCxnSpPr/>
          <p:nvPr/>
        </p:nvCxnSpPr>
        <p:spPr>
          <a:xfrm>
            <a:off x="895082" y="3894786"/>
            <a:ext cx="10519892" cy="88005"/>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sp>
        <p:nvSpPr>
          <p:cNvPr id="29" name="TextBox 28">
            <a:extLst>
              <a:ext uri="{FF2B5EF4-FFF2-40B4-BE49-F238E27FC236}">
                <a16:creationId xmlns:a16="http://schemas.microsoft.com/office/drawing/2014/main" id="{58D432A3-889B-6F41-96D5-41AC64D4311A}"/>
              </a:ext>
            </a:extLst>
          </p:cNvPr>
          <p:cNvSpPr txBox="1"/>
          <p:nvPr/>
        </p:nvSpPr>
        <p:spPr>
          <a:xfrm>
            <a:off x="965915" y="4523703"/>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a:cs typeface="Calibri"/>
              </a:rPr>
              <a:t>2023</a:t>
            </a:r>
          </a:p>
        </p:txBody>
      </p:sp>
      <p:sp>
        <p:nvSpPr>
          <p:cNvPr id="30" name="TextBox 29">
            <a:extLst>
              <a:ext uri="{FF2B5EF4-FFF2-40B4-BE49-F238E27FC236}">
                <a16:creationId xmlns:a16="http://schemas.microsoft.com/office/drawing/2014/main" id="{F88BC3AE-CFAD-4DA1-436C-A336C9106026}"/>
              </a:ext>
            </a:extLst>
          </p:cNvPr>
          <p:cNvSpPr txBox="1"/>
          <p:nvPr/>
        </p:nvSpPr>
        <p:spPr>
          <a:xfrm>
            <a:off x="4056843" y="4480773"/>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a:t>2024</a:t>
            </a:r>
            <a:endParaRPr lang="en-US" sz="2800" b="1">
              <a:cs typeface="Calibri"/>
            </a:endParaRPr>
          </a:p>
        </p:txBody>
      </p:sp>
      <p:sp>
        <p:nvSpPr>
          <p:cNvPr id="31" name="TextBox 30">
            <a:extLst>
              <a:ext uri="{FF2B5EF4-FFF2-40B4-BE49-F238E27FC236}">
                <a16:creationId xmlns:a16="http://schemas.microsoft.com/office/drawing/2014/main" id="{1C6D53D3-E2DA-D3C0-E1DA-C3BA1B7DFA36}"/>
              </a:ext>
            </a:extLst>
          </p:cNvPr>
          <p:cNvSpPr txBox="1"/>
          <p:nvPr/>
        </p:nvSpPr>
        <p:spPr>
          <a:xfrm>
            <a:off x="7094112" y="4523703"/>
            <a:ext cx="13361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a:t>2025</a:t>
            </a:r>
            <a:endParaRPr lang="en-US" sz="2800" b="1">
              <a:cs typeface="Calibri"/>
            </a:endParaRPr>
          </a:p>
        </p:txBody>
      </p:sp>
      <p:sp>
        <p:nvSpPr>
          <p:cNvPr id="32" name="TextBox 31">
            <a:extLst>
              <a:ext uri="{FF2B5EF4-FFF2-40B4-BE49-F238E27FC236}">
                <a16:creationId xmlns:a16="http://schemas.microsoft.com/office/drawing/2014/main" id="{E1B3D82A-5FFD-4026-E25A-570E11A48DC5}"/>
              </a:ext>
            </a:extLst>
          </p:cNvPr>
          <p:cNvSpPr txBox="1"/>
          <p:nvPr/>
        </p:nvSpPr>
        <p:spPr>
          <a:xfrm>
            <a:off x="10088449" y="4523703"/>
            <a:ext cx="133618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t>2026-2028</a:t>
            </a:r>
            <a:endParaRPr lang="en-US" sz="2800" b="1">
              <a:cs typeface="Calibri"/>
            </a:endParaRPr>
          </a:p>
        </p:txBody>
      </p:sp>
      <p:sp>
        <p:nvSpPr>
          <p:cNvPr id="33" name="TextBox 32">
            <a:extLst>
              <a:ext uri="{FF2B5EF4-FFF2-40B4-BE49-F238E27FC236}">
                <a16:creationId xmlns:a16="http://schemas.microsoft.com/office/drawing/2014/main" id="{28465592-A996-8AA7-974F-C39644EA1A57}"/>
              </a:ext>
            </a:extLst>
          </p:cNvPr>
          <p:cNvSpPr txBox="1"/>
          <p:nvPr/>
        </p:nvSpPr>
        <p:spPr>
          <a:xfrm>
            <a:off x="6536028" y="1658153"/>
            <a:ext cx="224843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t>Anticipated adoption of the 2025 Science Standards of Learning (24 courses)</a:t>
            </a:r>
            <a:endParaRPr lang="en-US" sz="2400">
              <a:cs typeface="Calibri"/>
            </a:endParaRPr>
          </a:p>
        </p:txBody>
      </p:sp>
      <p:sp>
        <p:nvSpPr>
          <p:cNvPr id="34" name="TextBox 33">
            <a:extLst>
              <a:ext uri="{FF2B5EF4-FFF2-40B4-BE49-F238E27FC236}">
                <a16:creationId xmlns:a16="http://schemas.microsoft.com/office/drawing/2014/main" id="{2B29F755-8CB2-405D-4050-4C0443EC9B23}"/>
              </a:ext>
            </a:extLst>
          </p:cNvPr>
          <p:cNvSpPr txBox="1"/>
          <p:nvPr/>
        </p:nvSpPr>
        <p:spPr>
          <a:xfrm>
            <a:off x="515154" y="1658154"/>
            <a:ext cx="248454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t>Standards and Curriculum Framework (CF)  Development (11 Courses)</a:t>
            </a:r>
            <a:endParaRPr lang="en-US" sz="2400">
              <a:cs typeface="Calibri"/>
            </a:endParaRPr>
          </a:p>
        </p:txBody>
      </p:sp>
      <p:sp>
        <p:nvSpPr>
          <p:cNvPr id="35" name="TextBox 34">
            <a:extLst>
              <a:ext uri="{FF2B5EF4-FFF2-40B4-BE49-F238E27FC236}">
                <a16:creationId xmlns:a16="http://schemas.microsoft.com/office/drawing/2014/main" id="{4EB7FFA6-4A47-FB11-BC4B-F4D07A3BFAA6}"/>
              </a:ext>
            </a:extLst>
          </p:cNvPr>
          <p:cNvSpPr txBox="1"/>
          <p:nvPr/>
        </p:nvSpPr>
        <p:spPr>
          <a:xfrm>
            <a:off x="3359237" y="1711815"/>
            <a:ext cx="2248436"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t>2018 Science Standards and CF Revision (13 grade levels/courses)</a:t>
            </a:r>
            <a:endParaRPr lang="en-US" sz="2400">
              <a:cs typeface="Calibri"/>
            </a:endParaRPr>
          </a:p>
        </p:txBody>
      </p:sp>
      <p:sp>
        <p:nvSpPr>
          <p:cNvPr id="36" name="TextBox 35">
            <a:extLst>
              <a:ext uri="{FF2B5EF4-FFF2-40B4-BE49-F238E27FC236}">
                <a16:creationId xmlns:a16="http://schemas.microsoft.com/office/drawing/2014/main" id="{6544E145-6B7C-2175-7655-8FA9C64B2CB6}"/>
              </a:ext>
            </a:extLst>
          </p:cNvPr>
          <p:cNvSpPr txBox="1"/>
          <p:nvPr/>
        </p:nvSpPr>
        <p:spPr>
          <a:xfrm>
            <a:off x="9444506" y="1658152"/>
            <a:ext cx="2506013"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cs typeface="Calibri"/>
              </a:rPr>
              <a:t>Implementation</a:t>
            </a:r>
          </a:p>
          <a:p>
            <a:r>
              <a:rPr lang="en-US" sz="2400">
                <a:cs typeface="Calibri"/>
              </a:rPr>
              <a:t>2026-2027 Crosswalk</a:t>
            </a:r>
          </a:p>
          <a:p>
            <a:r>
              <a:rPr lang="en-US" sz="2400">
                <a:cs typeface="Calibri"/>
              </a:rPr>
              <a:t>2027-2028 Full Implementation</a:t>
            </a:r>
          </a:p>
          <a:p>
            <a:endParaRPr lang="en-US">
              <a:cs typeface="Calibri"/>
            </a:endParaRPr>
          </a:p>
        </p:txBody>
      </p:sp>
      <p:cxnSp>
        <p:nvCxnSpPr>
          <p:cNvPr id="37" name="Straight Arrow Connector 36">
            <a:extLst>
              <a:ext uri="{FF2B5EF4-FFF2-40B4-BE49-F238E27FC236}">
                <a16:creationId xmlns:a16="http://schemas.microsoft.com/office/drawing/2014/main" id="{10CF848E-6118-F925-8A7C-015447341F48}"/>
              </a:ext>
            </a:extLst>
          </p:cNvPr>
          <p:cNvCxnSpPr/>
          <p:nvPr/>
        </p:nvCxnSpPr>
        <p:spPr>
          <a:xfrm>
            <a:off x="2988843" y="3519568"/>
            <a:ext cx="2148" cy="1397356"/>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cxnSp>
        <p:nvCxnSpPr>
          <p:cNvPr id="39" name="Straight Arrow Connector 38">
            <a:extLst>
              <a:ext uri="{FF2B5EF4-FFF2-40B4-BE49-F238E27FC236}">
                <a16:creationId xmlns:a16="http://schemas.microsoft.com/office/drawing/2014/main" id="{082EFEC3-B5BF-146A-0DA6-66C657A90FEF}"/>
              </a:ext>
            </a:extLst>
          </p:cNvPr>
          <p:cNvCxnSpPr>
            <a:cxnSpLocks/>
          </p:cNvCxnSpPr>
          <p:nvPr/>
        </p:nvCxnSpPr>
        <p:spPr>
          <a:xfrm>
            <a:off x="9063378" y="3519567"/>
            <a:ext cx="12880" cy="1225639"/>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cxnSp>
        <p:nvCxnSpPr>
          <p:cNvPr id="40" name="Straight Arrow Connector 39">
            <a:extLst>
              <a:ext uri="{FF2B5EF4-FFF2-40B4-BE49-F238E27FC236}">
                <a16:creationId xmlns:a16="http://schemas.microsoft.com/office/drawing/2014/main" id="{33D4DC47-D3FF-E4D3-0E32-9B878174C4F8}"/>
              </a:ext>
            </a:extLst>
          </p:cNvPr>
          <p:cNvCxnSpPr>
            <a:cxnSpLocks/>
          </p:cNvCxnSpPr>
          <p:nvPr/>
        </p:nvCxnSpPr>
        <p:spPr>
          <a:xfrm>
            <a:off x="6154899" y="3530300"/>
            <a:ext cx="2148" cy="1268568"/>
          </a:xfrm>
          <a:prstGeom prst="straightConnector1">
            <a:avLst/>
          </a:prstGeom>
          <a:ln>
            <a:solidFill>
              <a:srgbClr val="1A4480"/>
            </a:solidFill>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464685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0CB35F-07CD-8237-A7FF-2B25E11EE9CA}"/>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3" name="Content Placeholder 2">
            <a:extLst>
              <a:ext uri="{FF2B5EF4-FFF2-40B4-BE49-F238E27FC236}">
                <a16:creationId xmlns:a16="http://schemas.microsoft.com/office/drawing/2014/main" id="{214CD54C-C60E-BD0F-FEB0-F31F5617BCBE}"/>
              </a:ext>
            </a:extLst>
          </p:cNvPr>
          <p:cNvSpPr>
            <a:spLocks noGrp="1"/>
          </p:cNvSpPr>
          <p:nvPr>
            <p:ph idx="1"/>
          </p:nvPr>
        </p:nvSpPr>
        <p:spPr>
          <a:xfrm>
            <a:off x="713509" y="1957694"/>
            <a:ext cx="10501746" cy="4995123"/>
          </a:xfrm>
        </p:spPr>
        <p:txBody>
          <a:bodyPr vert="horz" lIns="91440" tIns="45720" rIns="91440" bIns="45720" rtlCol="0" anchor="t">
            <a:normAutofit/>
          </a:bodyPr>
          <a:lstStyle/>
          <a:p>
            <a:pPr marL="457200" indent="-457200"/>
            <a:r>
              <a:rPr lang="en-US">
                <a:cs typeface="Calibri"/>
              </a:rPr>
              <a:t>Currently 33 laboratory science courses on the </a:t>
            </a:r>
            <a:r>
              <a:rPr lang="en-US" i="1">
                <a:ea typeface="+mn-lt"/>
                <a:cs typeface="+mn-lt"/>
              </a:rPr>
              <a:t>Board of Education Approved Courses to Satisfy Graduation Requirements for the Standard, Advanced Studies, and Modified Standard Diplomas in Virginia Public Schools.</a:t>
            </a:r>
          </a:p>
          <a:p>
            <a:pPr marL="457200" indent="-457200"/>
            <a:r>
              <a:rPr lang="en-US">
                <a:cs typeface="Calibri"/>
              </a:rPr>
              <a:t>Eleven of these advanced level courses currently do not have standards or expectations.</a:t>
            </a:r>
          </a:p>
          <a:p>
            <a:pPr marL="457200" indent="-457200"/>
            <a:r>
              <a:rPr lang="en-US">
                <a:cs typeface="Calibri"/>
              </a:rPr>
              <a:t>Content Guidelines were constructed to support instruction of these courses with the intent that these become standards during the 2025 revision.</a:t>
            </a:r>
            <a:endParaRPr lang="en-US"/>
          </a:p>
          <a:p>
            <a:pPr marL="0" indent="0">
              <a:buNone/>
            </a:pPr>
            <a:endParaRPr lang="en-US">
              <a:cs typeface="Calibri"/>
            </a:endParaRPr>
          </a:p>
        </p:txBody>
      </p:sp>
      <p:sp>
        <p:nvSpPr>
          <p:cNvPr id="4" name="Text Placeholder 3">
            <a:extLst>
              <a:ext uri="{FF2B5EF4-FFF2-40B4-BE49-F238E27FC236}">
                <a16:creationId xmlns:a16="http://schemas.microsoft.com/office/drawing/2014/main" id="{A42CF78E-13C5-C2CA-9FFF-15B931A3F04C}"/>
              </a:ext>
            </a:extLst>
          </p:cNvPr>
          <p:cNvSpPr>
            <a:spLocks noGrp="1"/>
          </p:cNvSpPr>
          <p:nvPr>
            <p:ph type="body" sz="quarter" idx="13"/>
          </p:nvPr>
        </p:nvSpPr>
        <p:spPr/>
        <p:txBody>
          <a:bodyPr vert="horz" lIns="822960" tIns="640080" rIns="91440" bIns="45720" rtlCol="0" anchor="t">
            <a:normAutofit/>
          </a:bodyPr>
          <a:lstStyle/>
          <a:p>
            <a:r>
              <a:rPr lang="en-US"/>
              <a:t>History of Content Guidelines</a:t>
            </a:r>
          </a:p>
        </p:txBody>
      </p:sp>
    </p:spTree>
    <p:extLst>
      <p:ext uri="{BB962C8B-B14F-4D97-AF65-F5344CB8AC3E}">
        <p14:creationId xmlns:p14="http://schemas.microsoft.com/office/powerpoint/2010/main" val="3342300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6E9BA3-9F8A-1272-FCBF-0C007FF96538}"/>
              </a:ext>
            </a:extLst>
          </p:cNvPr>
          <p:cNvSpPr>
            <a:spLocks noGrp="1"/>
          </p:cNvSpPr>
          <p:nvPr>
            <p:ph type="sldNum" sz="quarter" idx="12"/>
          </p:nvPr>
        </p:nvSpPr>
        <p:spPr/>
        <p:txBody>
          <a:bodyPr/>
          <a:lstStyle/>
          <a:p>
            <a:fld id="{B2102BAA-C61A-4A39-BDF1-4340D572B82C}" type="slidenum">
              <a:rPr lang="en-US" smtClean="0"/>
              <a:t>4</a:t>
            </a:fld>
            <a:endParaRPr lang="en-US"/>
          </a:p>
        </p:txBody>
      </p:sp>
      <p:sp>
        <p:nvSpPr>
          <p:cNvPr id="3" name="Content Placeholder 2">
            <a:extLst>
              <a:ext uri="{FF2B5EF4-FFF2-40B4-BE49-F238E27FC236}">
                <a16:creationId xmlns:a16="http://schemas.microsoft.com/office/drawing/2014/main" id="{651BBE27-45A3-C1BC-743E-C0664D978BC1}"/>
              </a:ext>
            </a:extLst>
          </p:cNvPr>
          <p:cNvSpPr>
            <a:spLocks noGrp="1"/>
          </p:cNvSpPr>
          <p:nvPr>
            <p:ph idx="1"/>
          </p:nvPr>
        </p:nvSpPr>
        <p:spPr>
          <a:xfrm>
            <a:off x="290848" y="1587719"/>
            <a:ext cx="6651939" cy="5040004"/>
          </a:xfrm>
        </p:spPr>
        <p:txBody>
          <a:bodyPr vert="horz" lIns="91440" tIns="45720" rIns="91440" bIns="45720" rtlCol="0" anchor="t">
            <a:normAutofit/>
          </a:bodyPr>
          <a:lstStyle/>
          <a:p>
            <a:r>
              <a:rPr lang="en-US" sz="3200">
                <a:cs typeface="Calibri"/>
              </a:rPr>
              <a:t>Environmental Science</a:t>
            </a:r>
          </a:p>
          <a:p>
            <a:r>
              <a:rPr lang="en-US" sz="3200">
                <a:cs typeface="Calibri"/>
              </a:rPr>
              <a:t>Biology II: Advanced Survey of Biology Topics</a:t>
            </a:r>
          </a:p>
          <a:p>
            <a:r>
              <a:rPr lang="en-US" sz="3200">
                <a:cs typeface="Calibri"/>
              </a:rPr>
              <a:t>Biology II: Anatomy and Physiology</a:t>
            </a:r>
          </a:p>
          <a:p>
            <a:r>
              <a:rPr lang="en-US" sz="3200">
                <a:cs typeface="Calibri"/>
              </a:rPr>
              <a:t>Biology II: Ecology</a:t>
            </a:r>
          </a:p>
          <a:p>
            <a:r>
              <a:rPr lang="en-US" sz="3200">
                <a:cs typeface="Calibri"/>
              </a:rPr>
              <a:t>Biology II: Genetics</a:t>
            </a:r>
          </a:p>
          <a:p>
            <a:r>
              <a:rPr lang="en-US" sz="3200">
                <a:cs typeface="Calibri"/>
              </a:rPr>
              <a:t>Chemistry II</a:t>
            </a:r>
          </a:p>
          <a:p>
            <a:endParaRPr lang="en-US">
              <a:cs typeface="Calibri"/>
            </a:endParaRPr>
          </a:p>
        </p:txBody>
      </p:sp>
      <p:sp>
        <p:nvSpPr>
          <p:cNvPr id="4" name="Text Placeholder 3">
            <a:extLst>
              <a:ext uri="{FF2B5EF4-FFF2-40B4-BE49-F238E27FC236}">
                <a16:creationId xmlns:a16="http://schemas.microsoft.com/office/drawing/2014/main" id="{376E8339-BFE1-C4AD-E300-934E2D97EA82}"/>
              </a:ext>
            </a:extLst>
          </p:cNvPr>
          <p:cNvSpPr>
            <a:spLocks noGrp="1"/>
          </p:cNvSpPr>
          <p:nvPr>
            <p:ph type="body" sz="quarter" idx="13"/>
          </p:nvPr>
        </p:nvSpPr>
        <p:spPr/>
        <p:txBody>
          <a:bodyPr vert="horz" lIns="822960" tIns="640080" rIns="91440" bIns="45720" rtlCol="0" anchor="t">
            <a:normAutofit/>
          </a:bodyPr>
          <a:lstStyle/>
          <a:p>
            <a:r>
              <a:rPr lang="en-US"/>
              <a:t>Standards Development</a:t>
            </a:r>
          </a:p>
        </p:txBody>
      </p:sp>
      <p:sp>
        <p:nvSpPr>
          <p:cNvPr id="6" name="Content Placeholder 2">
            <a:extLst>
              <a:ext uri="{FF2B5EF4-FFF2-40B4-BE49-F238E27FC236}">
                <a16:creationId xmlns:a16="http://schemas.microsoft.com/office/drawing/2014/main" id="{B479D19F-1692-51A0-D5E0-1DD1890EFC6C}"/>
              </a:ext>
            </a:extLst>
          </p:cNvPr>
          <p:cNvSpPr txBox="1">
            <a:spLocks/>
          </p:cNvSpPr>
          <p:nvPr/>
        </p:nvSpPr>
        <p:spPr>
          <a:xfrm>
            <a:off x="6549980" y="1514739"/>
            <a:ext cx="7199291" cy="471803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cs typeface="Calibri"/>
            </a:endParaRPr>
          </a:p>
        </p:txBody>
      </p:sp>
      <p:sp>
        <p:nvSpPr>
          <p:cNvPr id="8" name="Content Placeholder 2">
            <a:extLst>
              <a:ext uri="{FF2B5EF4-FFF2-40B4-BE49-F238E27FC236}">
                <a16:creationId xmlns:a16="http://schemas.microsoft.com/office/drawing/2014/main" id="{D9D03648-DCD9-1D51-E689-FF6AB9EEC634}"/>
              </a:ext>
            </a:extLst>
          </p:cNvPr>
          <p:cNvSpPr txBox="1">
            <a:spLocks/>
          </p:cNvSpPr>
          <p:nvPr/>
        </p:nvSpPr>
        <p:spPr>
          <a:xfrm>
            <a:off x="6549980" y="1514739"/>
            <a:ext cx="6651939" cy="471803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a:ea typeface="+mn-lt"/>
                <a:cs typeface="+mn-lt"/>
              </a:rPr>
              <a:t>Earth Science II: Advanced </a:t>
            </a:r>
            <a:endParaRPr lang="en-US">
              <a:ea typeface="+mn-lt"/>
              <a:cs typeface="+mn-lt"/>
            </a:endParaRPr>
          </a:p>
          <a:p>
            <a:pPr marL="457200" lvl="1" indent="0">
              <a:buNone/>
            </a:pPr>
            <a:r>
              <a:rPr lang="en-US" sz="2800">
                <a:ea typeface="+mn-lt"/>
                <a:cs typeface="+mn-lt"/>
              </a:rPr>
              <a:t>Survey of Earth Science Topics</a:t>
            </a:r>
            <a:endParaRPr lang="en-US" sz="2800">
              <a:cs typeface="Calibri"/>
            </a:endParaRPr>
          </a:p>
          <a:p>
            <a:r>
              <a:rPr lang="en-US" sz="3200">
                <a:ea typeface="+mn-lt"/>
                <a:cs typeface="+mn-lt"/>
              </a:rPr>
              <a:t>Earth Science II: Geology</a:t>
            </a:r>
          </a:p>
          <a:p>
            <a:r>
              <a:rPr lang="en-US" sz="3200">
                <a:ea typeface="+mn-lt"/>
                <a:cs typeface="+mn-lt"/>
              </a:rPr>
              <a:t>Earth Science II: Oceanography</a:t>
            </a:r>
            <a:endParaRPr lang="en-US" sz="3200">
              <a:cs typeface="Calibri"/>
            </a:endParaRPr>
          </a:p>
          <a:p>
            <a:r>
              <a:rPr lang="en-US" sz="3200">
                <a:cs typeface="Calibri"/>
              </a:rPr>
              <a:t>Earth Science II: Astronomy</a:t>
            </a:r>
          </a:p>
          <a:p>
            <a:r>
              <a:rPr lang="en-US" sz="3200">
                <a:cs typeface="Calibri"/>
              </a:rPr>
              <a:t>Physics II</a:t>
            </a:r>
          </a:p>
          <a:p>
            <a:pPr marL="0" indent="0">
              <a:buNone/>
            </a:pPr>
            <a:endParaRPr lang="en-US" sz="3200">
              <a:cs typeface="Calibri"/>
            </a:endParaRPr>
          </a:p>
        </p:txBody>
      </p:sp>
      <p:sp>
        <p:nvSpPr>
          <p:cNvPr id="9" name="TextBox 8">
            <a:extLst>
              <a:ext uri="{FF2B5EF4-FFF2-40B4-BE49-F238E27FC236}">
                <a16:creationId xmlns:a16="http://schemas.microsoft.com/office/drawing/2014/main" id="{73ECFDEE-AEBB-EF5E-8D81-81C98F314751}"/>
              </a:ext>
            </a:extLst>
          </p:cNvPr>
          <p:cNvSpPr txBox="1"/>
          <p:nvPr/>
        </p:nvSpPr>
        <p:spPr>
          <a:xfrm>
            <a:off x="2755950" y="4856407"/>
            <a:ext cx="9359133"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rgbClr val="C00000"/>
                </a:solidFill>
                <a:cs typeface="Calibri"/>
              </a:rPr>
              <a:t>The standards will ensure that all students enrolled in these courses receive the same rigorous content and meet the high expectations appropriate for advanced level coursework.</a:t>
            </a:r>
          </a:p>
          <a:p>
            <a:endParaRPr lang="en-US" sz="2000">
              <a:solidFill>
                <a:srgbClr val="C00000"/>
              </a:solidFill>
              <a:cs typeface="Calibri"/>
            </a:endParaRPr>
          </a:p>
          <a:p>
            <a:r>
              <a:rPr lang="en-US" sz="2000">
                <a:solidFill>
                  <a:srgbClr val="C00000"/>
                </a:solidFill>
                <a:cs typeface="Calibri"/>
              </a:rPr>
              <a:t>The standards will align to descriptions in the School Courses for the Exchange Database (SCED) used to communicate courses across divisions and to higher education.</a:t>
            </a:r>
          </a:p>
        </p:txBody>
      </p:sp>
    </p:spTree>
    <p:extLst>
      <p:ext uri="{BB962C8B-B14F-4D97-AF65-F5344CB8AC3E}">
        <p14:creationId xmlns:p14="http://schemas.microsoft.com/office/powerpoint/2010/main" val="370117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36C2595-3E00-CB8E-E7DA-EDCB5176B799}"/>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3" name="Content Placeholder 2">
            <a:extLst>
              <a:ext uri="{FF2B5EF4-FFF2-40B4-BE49-F238E27FC236}">
                <a16:creationId xmlns:a16="http://schemas.microsoft.com/office/drawing/2014/main" id="{AAD88562-C3DA-1AE1-8F16-6AE06C9DCF2D}"/>
              </a:ext>
            </a:extLst>
          </p:cNvPr>
          <p:cNvSpPr>
            <a:spLocks noGrp="1"/>
          </p:cNvSpPr>
          <p:nvPr>
            <p:ph idx="1"/>
          </p:nvPr>
        </p:nvSpPr>
        <p:spPr>
          <a:xfrm>
            <a:off x="838200" y="1458930"/>
            <a:ext cx="5707488" cy="4718033"/>
          </a:xfrm>
        </p:spPr>
        <p:txBody>
          <a:bodyPr vert="horz" lIns="91440" tIns="45720" rIns="91440" bIns="45720" rtlCol="0" anchor="t">
            <a:normAutofit/>
          </a:bodyPr>
          <a:lstStyle/>
          <a:p>
            <a:pPr marL="0" indent="0">
              <a:buNone/>
            </a:pPr>
            <a:r>
              <a:rPr lang="en-US">
                <a:cs typeface="Calibri"/>
              </a:rPr>
              <a:t>Standards to be part of the revision process include:</a:t>
            </a:r>
          </a:p>
          <a:p>
            <a:r>
              <a:rPr lang="en-US">
                <a:cs typeface="Calibri"/>
              </a:rPr>
              <a:t>K-6 Science</a:t>
            </a:r>
          </a:p>
          <a:p>
            <a:r>
              <a:rPr lang="en-US">
                <a:cs typeface="Calibri"/>
              </a:rPr>
              <a:t>Life Science</a:t>
            </a:r>
          </a:p>
          <a:p>
            <a:r>
              <a:rPr lang="en-US">
                <a:cs typeface="Calibri"/>
              </a:rPr>
              <a:t>Physical Science</a:t>
            </a:r>
          </a:p>
          <a:p>
            <a:r>
              <a:rPr lang="en-US">
                <a:cs typeface="Calibri"/>
              </a:rPr>
              <a:t>Biology I</a:t>
            </a:r>
          </a:p>
          <a:p>
            <a:r>
              <a:rPr lang="en-US">
                <a:cs typeface="Calibri"/>
              </a:rPr>
              <a:t>Chemistry I</a:t>
            </a:r>
          </a:p>
          <a:p>
            <a:r>
              <a:rPr lang="en-US">
                <a:cs typeface="Calibri"/>
              </a:rPr>
              <a:t>Earth Science I</a:t>
            </a:r>
          </a:p>
          <a:p>
            <a:r>
              <a:rPr lang="en-US">
                <a:cs typeface="Calibri"/>
              </a:rPr>
              <a:t>Physics I</a:t>
            </a:r>
          </a:p>
        </p:txBody>
      </p:sp>
      <p:sp>
        <p:nvSpPr>
          <p:cNvPr id="4" name="Text Placeholder 3">
            <a:extLst>
              <a:ext uri="{FF2B5EF4-FFF2-40B4-BE49-F238E27FC236}">
                <a16:creationId xmlns:a16="http://schemas.microsoft.com/office/drawing/2014/main" id="{B5F45C98-568C-1080-A4E6-365569060582}"/>
              </a:ext>
            </a:extLst>
          </p:cNvPr>
          <p:cNvSpPr>
            <a:spLocks noGrp="1"/>
          </p:cNvSpPr>
          <p:nvPr>
            <p:ph type="body" sz="quarter" idx="13"/>
          </p:nvPr>
        </p:nvSpPr>
        <p:spPr/>
        <p:txBody>
          <a:bodyPr vert="horz" lIns="822960" tIns="640080" rIns="91440" bIns="45720" rtlCol="0" anchor="t">
            <a:normAutofit/>
          </a:bodyPr>
          <a:lstStyle/>
          <a:p>
            <a:r>
              <a:rPr lang="en-US"/>
              <a:t>Standards Revision</a:t>
            </a:r>
          </a:p>
        </p:txBody>
      </p:sp>
      <p:sp>
        <p:nvSpPr>
          <p:cNvPr id="5" name="TextBox 4">
            <a:extLst>
              <a:ext uri="{FF2B5EF4-FFF2-40B4-BE49-F238E27FC236}">
                <a16:creationId xmlns:a16="http://schemas.microsoft.com/office/drawing/2014/main" id="{60A615E1-4BA4-04B9-35F1-93459A749726}"/>
              </a:ext>
            </a:extLst>
          </p:cNvPr>
          <p:cNvSpPr txBox="1"/>
          <p:nvPr/>
        </p:nvSpPr>
        <p:spPr>
          <a:xfrm>
            <a:off x="6589690" y="1464971"/>
            <a:ext cx="5602309"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C00000"/>
                </a:solidFill>
                <a:cs typeface="Calibri"/>
              </a:rPr>
              <a:t>Key features of the revision process include</a:t>
            </a:r>
          </a:p>
          <a:p>
            <a:pPr marL="285750" indent="-285750">
              <a:buFont typeface="Arial"/>
              <a:buChar char="•"/>
            </a:pPr>
            <a:r>
              <a:rPr lang="en-US" sz="2400" b="1">
                <a:solidFill>
                  <a:srgbClr val="C00000"/>
                </a:solidFill>
                <a:cs typeface="Calibri"/>
              </a:rPr>
              <a:t>Science Education Advisory Board </a:t>
            </a:r>
          </a:p>
          <a:p>
            <a:pPr marL="285750" indent="-285750">
              <a:buFont typeface="Arial"/>
              <a:buChar char="•"/>
            </a:pPr>
            <a:r>
              <a:rPr lang="en-US" sz="2400" b="1">
                <a:solidFill>
                  <a:srgbClr val="C00000"/>
                </a:solidFill>
                <a:cs typeface="Calibri"/>
              </a:rPr>
              <a:t>Public feedback </a:t>
            </a:r>
            <a:r>
              <a:rPr lang="en-US" sz="2400">
                <a:solidFill>
                  <a:srgbClr val="C00000"/>
                </a:solidFill>
                <a:cs typeface="Calibri"/>
              </a:rPr>
              <a:t>on 2018 Science Standards of Learning and Curriculum Frameworks</a:t>
            </a:r>
          </a:p>
          <a:p>
            <a:pPr marL="285750" indent="-285750">
              <a:buFont typeface="Arial"/>
              <a:buChar char="•"/>
            </a:pPr>
            <a:r>
              <a:rPr lang="en-US" sz="2400" b="1">
                <a:solidFill>
                  <a:srgbClr val="C00000"/>
                </a:solidFill>
                <a:cs typeface="Calibri"/>
              </a:rPr>
              <a:t>Stakeholder feedback</a:t>
            </a:r>
            <a:r>
              <a:rPr lang="en-US" sz="2400">
                <a:solidFill>
                  <a:srgbClr val="C00000"/>
                </a:solidFill>
                <a:cs typeface="Calibri"/>
              </a:rPr>
              <a:t> throughout the revision process (to include institutes of higher education, parents, business and organizations, and K-12 educators)</a:t>
            </a:r>
          </a:p>
          <a:p>
            <a:pPr marL="285750" indent="-285750">
              <a:buFont typeface="Arial"/>
              <a:buChar char="•"/>
            </a:pPr>
            <a:r>
              <a:rPr lang="en-US" sz="2400" b="1">
                <a:solidFill>
                  <a:srgbClr val="C00000"/>
                </a:solidFill>
                <a:cs typeface="Calibri"/>
              </a:rPr>
              <a:t>Extended feedback windows</a:t>
            </a:r>
            <a:r>
              <a:rPr lang="en-US" sz="2400">
                <a:solidFill>
                  <a:srgbClr val="C00000"/>
                </a:solidFill>
                <a:cs typeface="Calibri"/>
              </a:rPr>
              <a:t> on the proposed draft standards due to the extensive number of documents to be part of the 2025 Science Standards of Learning.</a:t>
            </a:r>
          </a:p>
        </p:txBody>
      </p:sp>
    </p:spTree>
    <p:extLst>
      <p:ext uri="{BB962C8B-B14F-4D97-AF65-F5344CB8AC3E}">
        <p14:creationId xmlns:p14="http://schemas.microsoft.com/office/powerpoint/2010/main" val="231313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65589" y="1233075"/>
            <a:ext cx="7975770" cy="5609449"/>
          </a:xfrm>
          <a:prstGeom prst="rect">
            <a:avLst/>
          </a:prstGeom>
        </p:spPr>
      </p:pic>
      <p:sp>
        <p:nvSpPr>
          <p:cNvPr id="2" name="Title 1"/>
          <p:cNvSpPr>
            <a:spLocks noGrp="1"/>
          </p:cNvSpPr>
          <p:nvPr>
            <p:ph type="title" idx="4294967295"/>
          </p:nvPr>
        </p:nvSpPr>
        <p:spPr>
          <a:xfrm>
            <a:off x="0" y="-53975"/>
            <a:ext cx="11750040" cy="1325563"/>
          </a:xfrm>
        </p:spPr>
        <p:txBody>
          <a:bodyPr>
            <a:normAutofit/>
          </a:bodyPr>
          <a:lstStyle/>
          <a:p>
            <a:r>
              <a:rPr lang="en-US"/>
              <a:t>Structure of the 2018 Science Curriculum Framework (CF)</a:t>
            </a:r>
          </a:p>
        </p:txBody>
      </p:sp>
      <p:sp>
        <p:nvSpPr>
          <p:cNvPr id="5" name="Line Callout 1 (Accent Bar) 4"/>
          <p:cNvSpPr/>
          <p:nvPr/>
        </p:nvSpPr>
        <p:spPr>
          <a:xfrm>
            <a:off x="9378402" y="1811303"/>
            <a:ext cx="2668261" cy="581891"/>
          </a:xfrm>
          <a:prstGeom prst="accentCallout1">
            <a:avLst>
              <a:gd name="adj1" fmla="val 18750"/>
              <a:gd name="adj2" fmla="val -8333"/>
              <a:gd name="adj3" fmla="val 29477"/>
              <a:gd name="adj4" fmla="val -37966"/>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The </a:t>
            </a:r>
            <a:r>
              <a:rPr lang="en-US" sz="1600" b="1">
                <a:solidFill>
                  <a:schemeClr val="tx1"/>
                </a:solidFill>
              </a:rPr>
              <a:t>Central Idea </a:t>
            </a:r>
            <a:r>
              <a:rPr lang="en-US" sz="1600">
                <a:solidFill>
                  <a:schemeClr val="tx1"/>
                </a:solidFill>
              </a:rPr>
              <a:t>of the standard is summarized</a:t>
            </a:r>
          </a:p>
        </p:txBody>
      </p:sp>
      <p:sp>
        <p:nvSpPr>
          <p:cNvPr id="6" name="Line Callout 1 (Accent Bar) 5"/>
          <p:cNvSpPr/>
          <p:nvPr/>
        </p:nvSpPr>
        <p:spPr>
          <a:xfrm>
            <a:off x="9378401" y="2480424"/>
            <a:ext cx="2668261" cy="753698"/>
          </a:xfrm>
          <a:prstGeom prst="accentCallout1">
            <a:avLst>
              <a:gd name="adj1" fmla="val 18750"/>
              <a:gd name="adj2" fmla="val -8333"/>
              <a:gd name="adj3" fmla="val 10494"/>
              <a:gd name="adj4" fmla="val -40044"/>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a:solidFill>
                  <a:schemeClr val="tx1"/>
                </a:solidFill>
              </a:rPr>
              <a:t>Vertical Alignment </a:t>
            </a:r>
            <a:r>
              <a:rPr lang="en-US" sz="1600">
                <a:solidFill>
                  <a:schemeClr val="tx1"/>
                </a:solidFill>
              </a:rPr>
              <a:t>provides guardrails for instruction and can shape pre-assessment</a:t>
            </a:r>
          </a:p>
        </p:txBody>
      </p:sp>
      <p:sp>
        <p:nvSpPr>
          <p:cNvPr id="7" name="Line Callout 1 (Accent Bar) 6"/>
          <p:cNvSpPr/>
          <p:nvPr/>
        </p:nvSpPr>
        <p:spPr>
          <a:xfrm>
            <a:off x="9405089" y="4448180"/>
            <a:ext cx="2693347" cy="775558"/>
          </a:xfrm>
          <a:prstGeom prst="accentCallout1">
            <a:avLst>
              <a:gd name="adj1" fmla="val 18750"/>
              <a:gd name="adj2" fmla="val -8333"/>
              <a:gd name="adj3" fmla="val 195421"/>
              <a:gd name="adj4" fmla="val -185761"/>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Guardrails (in italics) exist for both instructional and assessment purposes</a:t>
            </a:r>
          </a:p>
        </p:txBody>
      </p:sp>
      <p:sp>
        <p:nvSpPr>
          <p:cNvPr id="8" name="Line Callout 1 (Accent Bar) 7"/>
          <p:cNvSpPr/>
          <p:nvPr/>
        </p:nvSpPr>
        <p:spPr>
          <a:xfrm>
            <a:off x="9392545" y="6149816"/>
            <a:ext cx="2693347" cy="674690"/>
          </a:xfrm>
          <a:prstGeom prst="accentCallout1">
            <a:avLst>
              <a:gd name="adj1" fmla="val 18750"/>
              <a:gd name="adj2" fmla="val -8333"/>
              <a:gd name="adj3" fmla="val 63257"/>
              <a:gd name="adj4" fmla="val -167596"/>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The “leafs” indicate integration of Scientific and Engineering Practices</a:t>
            </a:r>
          </a:p>
        </p:txBody>
      </p:sp>
      <p:sp>
        <p:nvSpPr>
          <p:cNvPr id="9" name="Line Callout 1 (Accent Bar) 8"/>
          <p:cNvSpPr/>
          <p:nvPr/>
        </p:nvSpPr>
        <p:spPr>
          <a:xfrm>
            <a:off x="9405089" y="3340114"/>
            <a:ext cx="2668261" cy="1039989"/>
          </a:xfrm>
          <a:prstGeom prst="accentCallout1">
            <a:avLst>
              <a:gd name="adj1" fmla="val 18750"/>
              <a:gd name="adj2" fmla="val -8333"/>
              <a:gd name="adj3" fmla="val -22173"/>
              <a:gd name="adj4" fmla="val -251082"/>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a:solidFill>
                  <a:schemeClr val="tx1"/>
                </a:solidFill>
              </a:rPr>
              <a:t>Students are expected to </a:t>
            </a:r>
            <a:r>
              <a:rPr lang="en-US" sz="1400" u="sng">
                <a:solidFill>
                  <a:schemeClr val="tx1"/>
                </a:solidFill>
              </a:rPr>
              <a:t>know</a:t>
            </a:r>
            <a:r>
              <a:rPr lang="en-US" sz="1400">
                <a:solidFill>
                  <a:schemeClr val="tx1"/>
                </a:solidFill>
              </a:rPr>
              <a:t> all </a:t>
            </a:r>
            <a:r>
              <a:rPr lang="en-US" sz="1400" b="1">
                <a:solidFill>
                  <a:schemeClr val="tx1"/>
                </a:solidFill>
              </a:rPr>
              <a:t>Enduring Understandings </a:t>
            </a:r>
            <a:r>
              <a:rPr lang="en-US" sz="1400">
                <a:solidFill>
                  <a:schemeClr val="tx1"/>
                </a:solidFill>
              </a:rPr>
              <a:t>and be able to </a:t>
            </a:r>
            <a:r>
              <a:rPr lang="en-US" sz="1400" u="sng">
                <a:solidFill>
                  <a:schemeClr val="tx1"/>
                </a:solidFill>
              </a:rPr>
              <a:t>do</a:t>
            </a:r>
            <a:r>
              <a:rPr lang="en-US" sz="1400">
                <a:solidFill>
                  <a:schemeClr val="tx1"/>
                </a:solidFill>
              </a:rPr>
              <a:t> all </a:t>
            </a:r>
            <a:r>
              <a:rPr lang="en-US" sz="1400" b="1">
                <a:solidFill>
                  <a:schemeClr val="tx1"/>
                </a:solidFill>
              </a:rPr>
              <a:t>Essential Knowledge and Practices</a:t>
            </a:r>
          </a:p>
        </p:txBody>
      </p:sp>
      <p:sp>
        <p:nvSpPr>
          <p:cNvPr id="10" name="Line Callout 1 (Accent Bar) 9"/>
          <p:cNvSpPr/>
          <p:nvPr/>
        </p:nvSpPr>
        <p:spPr>
          <a:xfrm>
            <a:off x="9385472" y="5301528"/>
            <a:ext cx="2693347" cy="780211"/>
          </a:xfrm>
          <a:prstGeom prst="accentCallout1">
            <a:avLst>
              <a:gd name="adj1" fmla="val 18750"/>
              <a:gd name="adj2" fmla="val -8333"/>
              <a:gd name="adj3" fmla="val 102618"/>
              <a:gd name="adj4" fmla="val -132870"/>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Specifics in standard are indicated for ease of alignment</a:t>
            </a:r>
          </a:p>
        </p:txBody>
      </p:sp>
      <p:cxnSp>
        <p:nvCxnSpPr>
          <p:cNvPr id="18" name="Straight Connector 17"/>
          <p:cNvCxnSpPr/>
          <p:nvPr/>
        </p:nvCxnSpPr>
        <p:spPr>
          <a:xfrm>
            <a:off x="6937927" y="3090789"/>
            <a:ext cx="2231977" cy="410568"/>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12" name="Line Callout 1 (Accent Bar) 11"/>
          <p:cNvSpPr/>
          <p:nvPr/>
        </p:nvSpPr>
        <p:spPr>
          <a:xfrm>
            <a:off x="9385472" y="1185797"/>
            <a:ext cx="2661191" cy="581891"/>
          </a:xfrm>
          <a:prstGeom prst="accentCallout1">
            <a:avLst>
              <a:gd name="adj1" fmla="val 18750"/>
              <a:gd name="adj2" fmla="val -8333"/>
              <a:gd name="adj3" fmla="val 54963"/>
              <a:gd name="adj4" fmla="val -82451"/>
            </a:avLst>
          </a:prstGeom>
          <a:solidFill>
            <a:schemeClr val="accent1">
              <a:lumMod val="20000"/>
              <a:lumOff val="80000"/>
            </a:schemeClr>
          </a:solidFill>
          <a:ln w="3175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The </a:t>
            </a:r>
            <a:r>
              <a:rPr lang="en-US" sz="1600" b="1">
                <a:solidFill>
                  <a:schemeClr val="tx1"/>
                </a:solidFill>
              </a:rPr>
              <a:t>Standard </a:t>
            </a:r>
            <a:r>
              <a:rPr lang="en-US" sz="1600">
                <a:solidFill>
                  <a:schemeClr val="tx1"/>
                </a:solidFill>
              </a:rPr>
              <a:t>is identified</a:t>
            </a:r>
          </a:p>
        </p:txBody>
      </p:sp>
    </p:spTree>
    <p:extLst>
      <p:ext uri="{BB962C8B-B14F-4D97-AF65-F5344CB8AC3E}">
        <p14:creationId xmlns:p14="http://schemas.microsoft.com/office/powerpoint/2010/main" val="276009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Lst>
  </p:timing>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Balow, Jillian (DOE)</DisplayName>
        <AccountId>44</AccountId>
        <AccountType/>
      </UserInfo>
      <UserInfo>
        <DisplayName>Richey, Kimberly (DOE)</DisplayName>
        <AccountId>34</AccountId>
        <AccountType/>
      </UserInfo>
      <UserInfo>
        <DisplayName>Albon, Brendon (DOE)</DisplayName>
        <AccountId>36</AccountId>
        <AccountType/>
      </UserInfo>
    </SharedWithUsers>
  </documentManagement>
</p:properties>
</file>

<file path=customXml/itemProps1.xml><?xml version="1.0" encoding="utf-8"?>
<ds:datastoreItem xmlns:ds="http://schemas.openxmlformats.org/officeDocument/2006/customXml" ds:itemID="{3E4E890D-4134-4C94-A7D3-9C8D95F89F10}"/>
</file>

<file path=customXml/itemProps2.xml><?xml version="1.0" encoding="utf-8"?>
<ds:datastoreItem xmlns:ds="http://schemas.openxmlformats.org/officeDocument/2006/customXml" ds:itemID="{31EDB9E9-F629-461F-BC64-C23CF234F854}"/>
</file>

<file path=customXml/itemProps3.xml><?xml version="1.0" encoding="utf-8"?>
<ds:datastoreItem xmlns:ds="http://schemas.openxmlformats.org/officeDocument/2006/customXml" ds:itemID="{34013BE9-1171-4EFB-AEC6-2464C52B1112}"/>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6</Slides>
  <Notes>2</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Timeline for the Development and Revisions to the Science Standards of Learning</vt:lpstr>
      <vt:lpstr>PowerPoint Presentation</vt:lpstr>
      <vt:lpstr>PowerPoint Presentation</vt:lpstr>
      <vt:lpstr>PowerPoint Presentation</vt:lpstr>
      <vt:lpstr>PowerPoint Presentation</vt:lpstr>
      <vt:lpstr>Structure of the 2018 Science Curriculum Framework (CF)</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revision>4</cp:revision>
  <dcterms:created xsi:type="dcterms:W3CDTF">2022-07-20T12:39:39Z</dcterms:created>
  <dcterms:modified xsi:type="dcterms:W3CDTF">2023-01-27T20:09:59Z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