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17"/>
  </p:notesMasterIdLst>
  <p:sldIdLst>
    <p:sldId id="256" r:id="rId5"/>
    <p:sldId id="257" r:id="rId6"/>
    <p:sldId id="265" r:id="rId7"/>
    <p:sldId id="267" r:id="rId8"/>
    <p:sldId id="261" r:id="rId9"/>
    <p:sldId id="260" r:id="rId10"/>
    <p:sldId id="278" r:id="rId11"/>
    <p:sldId id="279" r:id="rId12"/>
    <p:sldId id="277" r:id="rId13"/>
    <p:sldId id="263" r:id="rId14"/>
    <p:sldId id="262" r:id="rId15"/>
    <p:sldId id="264" r:id="rId16"/>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4" roundtripDataSignature="AMtx7mhyy9MjisAF+HdeP7QEx+MNDAUEUg=="/>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2E98910-95EA-89A8-DAD8-26163A341386}" name="Chapman, Jim (DOE)" initials="C(" userId="S::jim.chapman@doe.virginia.gov::23bfb676-8f60-428c-b7a6-abe7962ed77c" providerId="AD"/>
  <p188:author id="{9A22C099-D49F-A03E-76BE-8C03939CBDBC}" name="Balow, Jillian (DOE)" initials="B(" userId="S::jillian.balow@doe.virginia.gov::0dad09c2-f83d-42fc-be50-dff8a9fe40b1" providerId="AD"/>
  <p188:author id="{B5B3D7AB-03CC-10F8-9FF1-618843198A5D}" name="Harris, Christine (DOE)" initials="H(" userId="S::christine.harris@doe.virginia.gov::ec825b76-fbbe-4764-8696-52e42d26147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F12443-889D-4F86-B6CA-AB55D4D7E4DE}" v="3" dt="2023-01-26T13:11:57.895"/>
    <p1510:client id="{1FC06DD5-93AA-32B0-8CC3-9B8F0A7872F3}" v="1" dt="2023-01-27T23:05:36.749"/>
    <p1510:client id="{2AF399A0-2139-0659-2898-07FDD095EA28}" v="104" dt="2023-01-29T16:10:55.715"/>
    <p1510:client id="{539A71C7-1A20-470B-9900-B4C0650CEDB9}" v="668" dt="2023-01-27T20:41:15.850"/>
    <p1510:client id="{649C9ED0-74A3-41F6-A4D5-5B3D1C3F0665}" v="30" dt="2023-01-25T21:49:21.472"/>
    <p1510:client id="{7A24BA8D-413B-6A58-649B-23FF4CBCB56E}" v="1" dt="2023-01-29T13:42:13.706"/>
    <p1510:client id="{881B2159-851C-ADE4-EBD7-A1C1E3C90C40}" v="74" dt="2023-01-25T22:07:45.599"/>
    <p1510:client id="{9A0CB436-3720-3DFB-A218-A769CF1CA719}" v="11" dt="2023-01-27T22:01:07.759"/>
    <p1510:client id="{CE0FF777-0104-BABD-FDBF-E697CF36F173}" v="1" dt="2023-01-29T20:11:54.760"/>
    <p1510:client id="{DB8E402A-F38B-1EFE-55BA-96DBFC0A5399}" v="2" dt="2023-01-29T20:12:37.478"/>
    <p1510:client id="{EDFD2D28-F326-C452-AF10-68F7B54FC47F}" v="112" dt="2023-01-26T15:36:34.5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26"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customschemas.google.com/relationships/presentationmetadata" Target="metadata"/><Relationship Id="rId5" Type="http://schemas.openxmlformats.org/officeDocument/2006/relationships/slide" Target="slides/slide1.xml"/><Relationship Id="rId15" Type="http://schemas.openxmlformats.org/officeDocument/2006/relationships/slide" Target="slides/slide11.xml"/><Relationship Id="rId28"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7" Type="http://schemas.openxmlformats.org/officeDocument/2006/relationships/theme" Target="theme/theme1.xml"/><Relationship Id="rId30"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3" name="Google Shape;133;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9" name="Google Shape;139;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7" name="Google Shape;167;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1e0645028b6_4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1e0645028b6_4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0" name="Google Shape;160;g1e0645028b6_4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6</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4" name="Google Shape;174;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5" name="Google Shape;175;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8"/>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Georgia"/>
              <a:buNone/>
              <a:defRPr sz="6000" cap="small"/>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8"/>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21" name="Google Shape;21;p8" descr="VDOE Logo"/>
          <p:cNvSpPr/>
          <p:nvPr/>
        </p:nvSpPr>
        <p:spPr>
          <a:xfrm>
            <a:off x="2020701" y="919537"/>
            <a:ext cx="10893915" cy="5938463"/>
          </a:xfrm>
          <a:prstGeom prst="rect">
            <a:avLst/>
          </a:prstGeom>
          <a:blipFill rotWithShape="1">
            <a:blip r:embed="rId2">
              <a:alphaModFix amt="20000"/>
            </a:blip>
            <a:stretch>
              <a:fillRect/>
            </a:stretch>
          </a:blip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2" name="Google Shape;22;p8"/>
          <p:cNvSpPr txBox="1"/>
          <p:nvPr/>
        </p:nvSpPr>
        <p:spPr>
          <a:xfrm>
            <a:off x="2178121" y="5751826"/>
            <a:ext cx="9513869" cy="523180"/>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US" sz="2800" b="1" i="0" u="none" strike="noStrike" cap="none">
                <a:solidFill>
                  <a:schemeClr val="dk1"/>
                </a:solidFill>
                <a:latin typeface="Times New Roman" panose="02020603050405020304" pitchFamily="18" charset="0"/>
                <a:ea typeface="Trebuchet MS"/>
                <a:cs typeface="Times New Roman" panose="02020603050405020304" pitchFamily="18" charset="0"/>
                <a:sym typeface="Trebuchet MS"/>
              </a:rPr>
              <a:t>VIRGINIA DEPARTMENT OF EDUCATION</a:t>
            </a:r>
            <a:endParaRPr sz="2800">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_Two Content">
  <p:cSld name="1_Two Content">
    <p:spTree>
      <p:nvGrpSpPr>
        <p:cNvPr id="1" name="Shape 74"/>
        <p:cNvGrpSpPr/>
        <p:nvPr/>
      </p:nvGrpSpPr>
      <p:grpSpPr>
        <a:xfrm>
          <a:off x="0" y="0"/>
          <a:ext cx="0" cy="0"/>
          <a:chOff x="0" y="0"/>
          <a:chExt cx="0" cy="0"/>
        </a:xfrm>
      </p:grpSpPr>
      <p:sp>
        <p:nvSpPr>
          <p:cNvPr id="75" name="Google Shape;75;p17"/>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79" name="Google Shape;79;p17"/>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0" name="Google Shape;80;p17"/>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81"/>
        <p:cNvGrpSpPr/>
        <p:nvPr/>
      </p:nvGrpSpPr>
      <p:grpSpPr>
        <a:xfrm>
          <a:off x="0" y="0"/>
          <a:ext cx="0" cy="0"/>
          <a:chOff x="0" y="0"/>
          <a:chExt cx="0" cy="0"/>
        </a:xfrm>
      </p:grpSpPr>
      <p:sp>
        <p:nvSpPr>
          <p:cNvPr id="82" name="Google Shape;82;p18"/>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3" name="Google Shape;83;p18"/>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84" name="Google Shape;84;p1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5" name="Google Shape;85;p18"/>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86" name="Google Shape;86;p1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7" name="Google Shape;87;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Comparison">
  <p:cSld name="1_Comparison">
    <p:spTree>
      <p:nvGrpSpPr>
        <p:cNvPr id="1" name="Shape 90"/>
        <p:cNvGrpSpPr/>
        <p:nvPr/>
      </p:nvGrpSpPr>
      <p:grpSpPr>
        <a:xfrm>
          <a:off x="0" y="0"/>
          <a:ext cx="0" cy="0"/>
          <a:chOff x="0" y="0"/>
          <a:chExt cx="0" cy="0"/>
        </a:xfrm>
      </p:grpSpPr>
      <p:sp>
        <p:nvSpPr>
          <p:cNvPr id="91" name="Google Shape;91;p19"/>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2" name="Google Shape;92;p19"/>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93" name="Google Shape;93;p1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4" name="Google Shape;94;p19"/>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95" name="Google Shape;95;p1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6" name="Google Shape;96;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7" name="Google Shape;97;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99"/>
        <p:cNvGrpSpPr/>
        <p:nvPr/>
      </p:nvGrpSpPr>
      <p:grpSpPr>
        <a:xfrm>
          <a:off x="0" y="0"/>
          <a:ext cx="0" cy="0"/>
          <a:chOff x="0" y="0"/>
          <a:chExt cx="0" cy="0"/>
        </a:xfrm>
      </p:grpSpPr>
      <p:sp>
        <p:nvSpPr>
          <p:cNvPr id="100" name="Google Shape;100;p20"/>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1" name="Google Shape;101;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 name="Google Shape;103;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4"/>
        <p:cNvGrpSpPr/>
        <p:nvPr/>
      </p:nvGrpSpPr>
      <p:grpSpPr>
        <a:xfrm>
          <a:off x="0" y="0"/>
          <a:ext cx="0" cy="0"/>
          <a:chOff x="0" y="0"/>
          <a:chExt cx="0" cy="0"/>
        </a:xfrm>
      </p:grpSpPr>
      <p:sp>
        <p:nvSpPr>
          <p:cNvPr id="105" name="Google Shape;105;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 name="Google Shape;106;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 name="Google Shape;107;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08"/>
        <p:cNvGrpSpPr/>
        <p:nvPr/>
      </p:nvGrpSpPr>
      <p:grpSpPr>
        <a:xfrm>
          <a:off x="0" y="0"/>
          <a:ext cx="0" cy="0"/>
          <a:chOff x="0" y="0"/>
          <a:chExt cx="0" cy="0"/>
        </a:xfrm>
      </p:grpSpPr>
      <p:sp>
        <p:nvSpPr>
          <p:cNvPr id="109" name="Google Shape;109;p2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0" name="Google Shape;110;p2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SzPts val="3200"/>
              <a:buChar char="•"/>
              <a:defRPr sz="3200"/>
            </a:lvl1pPr>
            <a:lvl2pPr marL="914400" lvl="1" indent="-406400" algn="l">
              <a:lnSpc>
                <a:spcPct val="90000"/>
              </a:lnSpc>
              <a:spcBef>
                <a:spcPts val="500"/>
              </a:spcBef>
              <a:spcAft>
                <a:spcPts val="0"/>
              </a:spcAft>
              <a:buSzPts val="2800"/>
              <a:buChar char="-"/>
              <a:defRPr sz="2800"/>
            </a:lvl2pPr>
            <a:lvl3pPr marL="1371600" lvl="2" indent="-327660" algn="l">
              <a:lnSpc>
                <a:spcPct val="90000"/>
              </a:lnSpc>
              <a:spcBef>
                <a:spcPts val="500"/>
              </a:spcBef>
              <a:spcAft>
                <a:spcPts val="0"/>
              </a:spcAft>
              <a:buSzPts val="1560"/>
              <a:buChar char="o"/>
              <a:defRPr sz="2400"/>
            </a:lvl3pPr>
            <a:lvl4pPr marL="1828800" lvl="3" indent="-355600" algn="l">
              <a:lnSpc>
                <a:spcPct val="90000"/>
              </a:lnSpc>
              <a:spcBef>
                <a:spcPts val="500"/>
              </a:spcBef>
              <a:spcAft>
                <a:spcPts val="0"/>
              </a:spcAft>
              <a:buSzPts val="2000"/>
              <a:buChar char="•"/>
              <a:defRPr sz="2000"/>
            </a:lvl4pPr>
            <a:lvl5pPr marL="2286000" lvl="4" indent="-355600" algn="l">
              <a:lnSpc>
                <a:spcPct val="90000"/>
              </a:lnSpc>
              <a:spcBef>
                <a:spcPts val="500"/>
              </a:spcBef>
              <a:spcAft>
                <a:spcPts val="0"/>
              </a:spcAft>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111" name="Google Shape;111;p2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12" name="Google Shape;112;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4" name="Google Shape;114;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15"/>
        <p:cNvGrpSpPr/>
        <p:nvPr/>
      </p:nvGrpSpPr>
      <p:grpSpPr>
        <a:xfrm>
          <a:off x="0" y="0"/>
          <a:ext cx="0" cy="0"/>
          <a:chOff x="0" y="0"/>
          <a:chExt cx="0" cy="0"/>
        </a:xfrm>
      </p:grpSpPr>
      <p:sp>
        <p:nvSpPr>
          <p:cNvPr id="116" name="Google Shape;116;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7" name="Google Shape;117;p23"/>
          <p:cNvSpPr>
            <a:spLocks noGrp="1"/>
          </p:cNvSpPr>
          <p:nvPr>
            <p:ph type="pic" idx="2"/>
          </p:nvPr>
        </p:nvSpPr>
        <p:spPr>
          <a:xfrm>
            <a:off x="5183188" y="987425"/>
            <a:ext cx="6172200" cy="4873625"/>
          </a:xfrm>
          <a:prstGeom prst="rect">
            <a:avLst/>
          </a:prstGeom>
          <a:noFill/>
          <a:ln>
            <a:noFill/>
          </a:ln>
        </p:spPr>
      </p:sp>
      <p:sp>
        <p:nvSpPr>
          <p:cNvPr id="118" name="Google Shape;118;p2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19" name="Google Shape;119;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0" name="Google Shape;120;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1" name="Google Shape;121;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1_Picture with Caption">
  <p:cSld name="1_Picture with Caption">
    <p:spTree>
      <p:nvGrpSpPr>
        <p:cNvPr id="1" name="Shape 122"/>
        <p:cNvGrpSpPr/>
        <p:nvPr/>
      </p:nvGrpSpPr>
      <p:grpSpPr>
        <a:xfrm>
          <a:off x="0" y="0"/>
          <a:ext cx="0" cy="0"/>
          <a:chOff x="0" y="0"/>
          <a:chExt cx="0" cy="0"/>
        </a:xfrm>
      </p:grpSpPr>
      <p:sp>
        <p:nvSpPr>
          <p:cNvPr id="123" name="Google Shape;123;p2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4" name="Google Shape;124;p24"/>
          <p:cNvSpPr>
            <a:spLocks noGrp="1"/>
          </p:cNvSpPr>
          <p:nvPr>
            <p:ph type="pic" idx="2"/>
          </p:nvPr>
        </p:nvSpPr>
        <p:spPr>
          <a:xfrm>
            <a:off x="5183188" y="987425"/>
            <a:ext cx="6172200" cy="2259209"/>
          </a:xfrm>
          <a:prstGeom prst="rect">
            <a:avLst/>
          </a:prstGeom>
          <a:noFill/>
          <a:ln>
            <a:noFill/>
          </a:ln>
        </p:spPr>
      </p:sp>
      <p:sp>
        <p:nvSpPr>
          <p:cNvPr id="125" name="Google Shape;125;p2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26" name="Google Shape;126;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7" name="Google Shape;127;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8" name="Google Shape;128;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29" name="Google Shape;129;p24"/>
          <p:cNvSpPr>
            <a:spLocks noGrp="1"/>
          </p:cNvSpPr>
          <p:nvPr>
            <p:ph type="pic" idx="3"/>
          </p:nvPr>
        </p:nvSpPr>
        <p:spPr>
          <a:xfrm>
            <a:off x="5183188" y="3451509"/>
            <a:ext cx="2970212" cy="2259209"/>
          </a:xfrm>
          <a:prstGeom prst="rect">
            <a:avLst/>
          </a:prstGeom>
          <a:noFill/>
          <a:ln>
            <a:noFill/>
          </a:ln>
        </p:spPr>
      </p:sp>
      <p:sp>
        <p:nvSpPr>
          <p:cNvPr id="130" name="Google Shape;130;p24"/>
          <p:cNvSpPr>
            <a:spLocks noGrp="1"/>
          </p:cNvSpPr>
          <p:nvPr>
            <p:ph type="pic" idx="4"/>
          </p:nvPr>
        </p:nvSpPr>
        <p:spPr>
          <a:xfrm>
            <a:off x="8383588" y="3451508"/>
            <a:ext cx="2970212" cy="2259209"/>
          </a:xfrm>
          <a:prstGeom prst="rect">
            <a:avLst/>
          </a:prstGeom>
          <a:noFill/>
          <a:ln>
            <a:noFill/>
          </a:ln>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23"/>
        <p:cNvGrpSpPr/>
        <p:nvPr/>
      </p:nvGrpSpPr>
      <p:grpSpPr>
        <a:xfrm>
          <a:off x="0" y="0"/>
          <a:ext cx="0" cy="0"/>
          <a:chOff x="0" y="0"/>
          <a:chExt cx="0" cy="0"/>
        </a:xfrm>
      </p:grpSpPr>
      <p:sp>
        <p:nvSpPr>
          <p:cNvPr id="24" name="Google Shape;24;p9"/>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9"/>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_Title Slide">
  <p:cSld name="2_Title Slide">
    <p:spTree>
      <p:nvGrpSpPr>
        <p:cNvPr id="1" name="Shape 29"/>
        <p:cNvGrpSpPr/>
        <p:nvPr/>
      </p:nvGrpSpPr>
      <p:grpSpPr>
        <a:xfrm>
          <a:off x="0" y="0"/>
          <a:ext cx="0" cy="0"/>
          <a:chOff x="0" y="0"/>
          <a:chExt cx="0" cy="0"/>
        </a:xfrm>
      </p:grpSpPr>
      <p:sp>
        <p:nvSpPr>
          <p:cNvPr id="30" name="Google Shape;30;p10"/>
          <p:cNvSpPr txBox="1">
            <a:spLocks noGrp="1"/>
          </p:cNvSpPr>
          <p:nvPr>
            <p:ph type="ctrTitle"/>
          </p:nvPr>
        </p:nvSpPr>
        <p:spPr>
          <a:xfrm>
            <a:off x="838201" y="1130909"/>
            <a:ext cx="105156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Georgia"/>
              <a:buNone/>
              <a:defRPr sz="6000" cap="small"/>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0"/>
          <p:cNvSpPr txBox="1">
            <a:spLocks noGrp="1"/>
          </p:cNvSpPr>
          <p:nvPr>
            <p:ph type="subTitle" idx="1"/>
          </p:nvPr>
        </p:nvSpPr>
        <p:spPr>
          <a:xfrm>
            <a:off x="838200" y="3636221"/>
            <a:ext cx="105156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400"/>
              <a:buNone/>
              <a:defRPr sz="2400"/>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32" name="Google Shape;32;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Title Slide">
  <p:cSld name="1_Title Slide">
    <p:bg>
      <p:bgPr>
        <a:gradFill>
          <a:gsLst>
            <a:gs pos="0">
              <a:srgbClr val="3E588E"/>
            </a:gs>
            <a:gs pos="50000">
              <a:srgbClr val="1D417D"/>
            </a:gs>
            <a:gs pos="100000">
              <a:srgbClr val="003064"/>
            </a:gs>
          </a:gsLst>
          <a:lin ang="5400000" scaled="0"/>
        </a:gradFill>
        <a:effectLst/>
      </p:bgPr>
    </p:bg>
    <p:spTree>
      <p:nvGrpSpPr>
        <p:cNvPr id="1" name="Shape 35"/>
        <p:cNvGrpSpPr/>
        <p:nvPr/>
      </p:nvGrpSpPr>
      <p:grpSpPr>
        <a:xfrm>
          <a:off x="0" y="0"/>
          <a:ext cx="0" cy="0"/>
          <a:chOff x="0" y="0"/>
          <a:chExt cx="0" cy="0"/>
        </a:xfrm>
      </p:grpSpPr>
      <p:sp>
        <p:nvSpPr>
          <p:cNvPr id="36" name="Google Shape;36;p11"/>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cap="small"/>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11"/>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38" name="Google Shape;38;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41" name="Google Shape;41;p11" descr="VDOE Logo"/>
          <p:cNvSpPr/>
          <p:nvPr/>
        </p:nvSpPr>
        <p:spPr>
          <a:xfrm>
            <a:off x="2020701" y="919537"/>
            <a:ext cx="10893915" cy="5938463"/>
          </a:xfrm>
          <a:prstGeom prst="rect">
            <a:avLst/>
          </a:prstGeom>
          <a:blipFill rotWithShape="1">
            <a:blip r:embed="rId2">
              <a:alphaModFix amt="6000"/>
            </a:blip>
            <a:stretch>
              <a:fillRect/>
            </a:stretch>
          </a:blip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42" name="Google Shape;42;p11"/>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US" sz="3900" b="1" i="0" u="none" strike="noStrike" cap="none">
                <a:solidFill>
                  <a:schemeClr val="lt1"/>
                </a:solidFill>
                <a:latin typeface="Trebuchet MS"/>
                <a:ea typeface="Trebuchet MS"/>
                <a:cs typeface="Trebuchet MS"/>
                <a:sym typeface="Trebuchet MS"/>
              </a:rPr>
              <a:t>VIRGINIA DEPARTMENT OF EDUCATION</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3_Title Slide">
  <p:cSld name="3_Title Slide">
    <p:bg>
      <p:bgPr>
        <a:gradFill>
          <a:gsLst>
            <a:gs pos="0">
              <a:srgbClr val="3E5B91"/>
            </a:gs>
            <a:gs pos="50000">
              <a:srgbClr val="1A4480"/>
            </a:gs>
            <a:gs pos="100000">
              <a:srgbClr val="003064"/>
            </a:gs>
          </a:gsLst>
          <a:lin ang="5400000" scaled="0"/>
        </a:gradFill>
        <a:effectLst/>
      </p:bgPr>
    </p:bg>
    <p:spTree>
      <p:nvGrpSpPr>
        <p:cNvPr id="1" name="Shape 43"/>
        <p:cNvGrpSpPr/>
        <p:nvPr/>
      </p:nvGrpSpPr>
      <p:grpSpPr>
        <a:xfrm>
          <a:off x="0" y="0"/>
          <a:ext cx="0" cy="0"/>
          <a:chOff x="0" y="0"/>
          <a:chExt cx="0" cy="0"/>
        </a:xfrm>
      </p:grpSpPr>
      <p:sp>
        <p:nvSpPr>
          <p:cNvPr id="44" name="Google Shape;44;p12"/>
          <p:cNvSpPr txBox="1">
            <a:spLocks noGrp="1"/>
          </p:cNvSpPr>
          <p:nvPr>
            <p:ph type="ctrTitle"/>
          </p:nvPr>
        </p:nvSpPr>
        <p:spPr>
          <a:xfrm>
            <a:off x="838200" y="1130909"/>
            <a:ext cx="105156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6000"/>
              <a:buFont typeface="Georgia"/>
              <a:buNone/>
              <a:defRPr sz="6000" cap="small"/>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5" name="Google Shape;45;p12"/>
          <p:cNvSpPr txBox="1">
            <a:spLocks noGrp="1"/>
          </p:cNvSpPr>
          <p:nvPr>
            <p:ph type="subTitle" idx="1"/>
          </p:nvPr>
        </p:nvSpPr>
        <p:spPr>
          <a:xfrm>
            <a:off x="838200" y="3636221"/>
            <a:ext cx="105156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46" name="Google Shape;46;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49"/>
        <p:cNvGrpSpPr/>
        <p:nvPr/>
      </p:nvGrpSpPr>
      <p:grpSpPr>
        <a:xfrm>
          <a:off x="0" y="0"/>
          <a:ext cx="0" cy="0"/>
          <a:chOff x="0" y="0"/>
          <a:chExt cx="0" cy="0"/>
        </a:xfrm>
      </p:grpSpPr>
      <p:sp>
        <p:nvSpPr>
          <p:cNvPr id="50" name="Google Shape;50;p13"/>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54" name="Google Shape;54;p13"/>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5"/>
        <p:cNvGrpSpPr/>
        <p:nvPr/>
      </p:nvGrpSpPr>
      <p:grpSpPr>
        <a:xfrm>
          <a:off x="0" y="0"/>
          <a:ext cx="0" cy="0"/>
          <a:chOff x="0" y="0"/>
          <a:chExt cx="0" cy="0"/>
        </a:xfrm>
      </p:grpSpPr>
      <p:sp>
        <p:nvSpPr>
          <p:cNvPr id="56" name="Google Shape;56;p1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Georgia"/>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7" name="Google Shape;57;p1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400"/>
              <a:buNone/>
              <a:defRPr sz="2400">
                <a:solidFill>
                  <a:schemeClr val="accent3"/>
                </a:solidFill>
              </a:defRPr>
            </a:lvl1pPr>
            <a:lvl2pPr marL="914400" lvl="1" indent="-228600" algn="l">
              <a:lnSpc>
                <a:spcPct val="90000"/>
              </a:lnSpc>
              <a:spcBef>
                <a:spcPts val="500"/>
              </a:spcBef>
              <a:spcAft>
                <a:spcPts val="0"/>
              </a:spcAft>
              <a:buSzPts val="2000"/>
              <a:buNone/>
              <a:defRPr sz="2000">
                <a:solidFill>
                  <a:srgbClr val="888FA3"/>
                </a:solidFill>
              </a:defRPr>
            </a:lvl2pPr>
            <a:lvl3pPr marL="1371600" lvl="2" indent="-228600" algn="l">
              <a:lnSpc>
                <a:spcPct val="90000"/>
              </a:lnSpc>
              <a:spcBef>
                <a:spcPts val="500"/>
              </a:spcBef>
              <a:spcAft>
                <a:spcPts val="0"/>
              </a:spcAft>
              <a:buSzPts val="1170"/>
              <a:buNone/>
              <a:defRPr sz="1800">
                <a:solidFill>
                  <a:srgbClr val="888FA3"/>
                </a:solidFill>
              </a:defRPr>
            </a:lvl3pPr>
            <a:lvl4pPr marL="1828800" lvl="3" indent="-228600" algn="l">
              <a:lnSpc>
                <a:spcPct val="90000"/>
              </a:lnSpc>
              <a:spcBef>
                <a:spcPts val="500"/>
              </a:spcBef>
              <a:spcAft>
                <a:spcPts val="0"/>
              </a:spcAft>
              <a:buSzPts val="1600"/>
              <a:buNone/>
              <a:defRPr sz="1600">
                <a:solidFill>
                  <a:srgbClr val="888FA3"/>
                </a:solidFill>
              </a:defRPr>
            </a:lvl4pPr>
            <a:lvl5pPr marL="2286000" lvl="4" indent="-228600" algn="l">
              <a:lnSpc>
                <a:spcPct val="90000"/>
              </a:lnSpc>
              <a:spcBef>
                <a:spcPts val="500"/>
              </a:spcBef>
              <a:spcAft>
                <a:spcPts val="0"/>
              </a:spcAft>
              <a:buSzPts val="1600"/>
              <a:buNone/>
              <a:defRPr sz="1600">
                <a:solidFill>
                  <a:srgbClr val="888FA3"/>
                </a:solidFill>
              </a:defRPr>
            </a:lvl5pPr>
            <a:lvl6pPr marL="2743200" lvl="5" indent="-228600" algn="l">
              <a:lnSpc>
                <a:spcPct val="90000"/>
              </a:lnSpc>
              <a:spcBef>
                <a:spcPts val="500"/>
              </a:spcBef>
              <a:spcAft>
                <a:spcPts val="0"/>
              </a:spcAft>
              <a:buClr>
                <a:srgbClr val="888FA3"/>
              </a:buClr>
              <a:buSzPts val="1600"/>
              <a:buNone/>
              <a:defRPr sz="1600">
                <a:solidFill>
                  <a:srgbClr val="888FA3"/>
                </a:solidFill>
              </a:defRPr>
            </a:lvl6pPr>
            <a:lvl7pPr marL="3200400" lvl="6" indent="-228600" algn="l">
              <a:lnSpc>
                <a:spcPct val="90000"/>
              </a:lnSpc>
              <a:spcBef>
                <a:spcPts val="500"/>
              </a:spcBef>
              <a:spcAft>
                <a:spcPts val="0"/>
              </a:spcAft>
              <a:buClr>
                <a:srgbClr val="888FA3"/>
              </a:buClr>
              <a:buSzPts val="1600"/>
              <a:buNone/>
              <a:defRPr sz="1600">
                <a:solidFill>
                  <a:srgbClr val="888FA3"/>
                </a:solidFill>
              </a:defRPr>
            </a:lvl7pPr>
            <a:lvl8pPr marL="3657600" lvl="7" indent="-228600" algn="l">
              <a:lnSpc>
                <a:spcPct val="90000"/>
              </a:lnSpc>
              <a:spcBef>
                <a:spcPts val="500"/>
              </a:spcBef>
              <a:spcAft>
                <a:spcPts val="0"/>
              </a:spcAft>
              <a:buClr>
                <a:srgbClr val="888FA3"/>
              </a:buClr>
              <a:buSzPts val="1600"/>
              <a:buNone/>
              <a:defRPr sz="1600">
                <a:solidFill>
                  <a:srgbClr val="888FA3"/>
                </a:solidFill>
              </a:defRPr>
            </a:lvl8pPr>
            <a:lvl9pPr marL="4114800" lvl="8" indent="-228600" algn="l">
              <a:lnSpc>
                <a:spcPct val="90000"/>
              </a:lnSpc>
              <a:spcBef>
                <a:spcPts val="500"/>
              </a:spcBef>
              <a:spcAft>
                <a:spcPts val="0"/>
              </a:spcAft>
              <a:buClr>
                <a:srgbClr val="888FA3"/>
              </a:buClr>
              <a:buSzPts val="1600"/>
              <a:buNone/>
              <a:defRPr sz="1600">
                <a:solidFill>
                  <a:srgbClr val="888FA3"/>
                </a:solidFill>
              </a:defRPr>
            </a:lvl9pPr>
          </a:lstStyle>
          <a:p>
            <a:endParaRPr/>
          </a:p>
        </p:txBody>
      </p:sp>
      <p:sp>
        <p:nvSpPr>
          <p:cNvPr id="58" name="Google Shape;58;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1_Section Header">
  <p:cSld name="1_Section Header">
    <p:bg>
      <p:bgPr>
        <a:gradFill>
          <a:gsLst>
            <a:gs pos="0">
              <a:schemeClr val="dk1"/>
            </a:gs>
            <a:gs pos="50000">
              <a:srgbClr val="1A4480"/>
            </a:gs>
            <a:gs pos="100000">
              <a:srgbClr val="3E5B91"/>
            </a:gs>
          </a:gsLst>
          <a:lin ang="16200000" scaled="0"/>
        </a:gradFill>
        <a:effectLst/>
      </p:bgPr>
    </p:bg>
    <p:spTree>
      <p:nvGrpSpPr>
        <p:cNvPr id="1" name="Shape 61"/>
        <p:cNvGrpSpPr/>
        <p:nvPr/>
      </p:nvGrpSpPr>
      <p:grpSpPr>
        <a:xfrm>
          <a:off x="0" y="0"/>
          <a:ext cx="0" cy="0"/>
          <a:chOff x="0" y="0"/>
          <a:chExt cx="0" cy="0"/>
        </a:xfrm>
      </p:grpSpPr>
      <p:sp>
        <p:nvSpPr>
          <p:cNvPr id="62" name="Google Shape;62;p1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400"/>
              <a:buNone/>
              <a:defRPr sz="2400">
                <a:solidFill>
                  <a:schemeClr val="lt1"/>
                </a:solidFill>
              </a:defRPr>
            </a:lvl1pPr>
            <a:lvl2pPr marL="914400" lvl="1" indent="-228600" algn="l">
              <a:lnSpc>
                <a:spcPct val="90000"/>
              </a:lnSpc>
              <a:spcBef>
                <a:spcPts val="500"/>
              </a:spcBef>
              <a:spcAft>
                <a:spcPts val="0"/>
              </a:spcAft>
              <a:buSzPts val="2000"/>
              <a:buNone/>
              <a:defRPr sz="2000">
                <a:solidFill>
                  <a:srgbClr val="888FA3"/>
                </a:solidFill>
              </a:defRPr>
            </a:lvl2pPr>
            <a:lvl3pPr marL="1371600" lvl="2" indent="-228600" algn="l">
              <a:lnSpc>
                <a:spcPct val="90000"/>
              </a:lnSpc>
              <a:spcBef>
                <a:spcPts val="500"/>
              </a:spcBef>
              <a:spcAft>
                <a:spcPts val="0"/>
              </a:spcAft>
              <a:buSzPts val="1170"/>
              <a:buNone/>
              <a:defRPr sz="1800">
                <a:solidFill>
                  <a:srgbClr val="888FA3"/>
                </a:solidFill>
              </a:defRPr>
            </a:lvl3pPr>
            <a:lvl4pPr marL="1828800" lvl="3" indent="-228600" algn="l">
              <a:lnSpc>
                <a:spcPct val="90000"/>
              </a:lnSpc>
              <a:spcBef>
                <a:spcPts val="500"/>
              </a:spcBef>
              <a:spcAft>
                <a:spcPts val="0"/>
              </a:spcAft>
              <a:buSzPts val="1600"/>
              <a:buNone/>
              <a:defRPr sz="1600">
                <a:solidFill>
                  <a:srgbClr val="888FA3"/>
                </a:solidFill>
              </a:defRPr>
            </a:lvl4pPr>
            <a:lvl5pPr marL="2286000" lvl="4" indent="-228600" algn="l">
              <a:lnSpc>
                <a:spcPct val="90000"/>
              </a:lnSpc>
              <a:spcBef>
                <a:spcPts val="500"/>
              </a:spcBef>
              <a:spcAft>
                <a:spcPts val="0"/>
              </a:spcAft>
              <a:buSzPts val="1600"/>
              <a:buNone/>
              <a:defRPr sz="1600">
                <a:solidFill>
                  <a:srgbClr val="888FA3"/>
                </a:solidFill>
              </a:defRPr>
            </a:lvl5pPr>
            <a:lvl6pPr marL="2743200" lvl="5" indent="-228600" algn="l">
              <a:lnSpc>
                <a:spcPct val="90000"/>
              </a:lnSpc>
              <a:spcBef>
                <a:spcPts val="500"/>
              </a:spcBef>
              <a:spcAft>
                <a:spcPts val="0"/>
              </a:spcAft>
              <a:buClr>
                <a:srgbClr val="888FA3"/>
              </a:buClr>
              <a:buSzPts val="1600"/>
              <a:buNone/>
              <a:defRPr sz="1600">
                <a:solidFill>
                  <a:srgbClr val="888FA3"/>
                </a:solidFill>
              </a:defRPr>
            </a:lvl6pPr>
            <a:lvl7pPr marL="3200400" lvl="6" indent="-228600" algn="l">
              <a:lnSpc>
                <a:spcPct val="90000"/>
              </a:lnSpc>
              <a:spcBef>
                <a:spcPts val="500"/>
              </a:spcBef>
              <a:spcAft>
                <a:spcPts val="0"/>
              </a:spcAft>
              <a:buClr>
                <a:srgbClr val="888FA3"/>
              </a:buClr>
              <a:buSzPts val="1600"/>
              <a:buNone/>
              <a:defRPr sz="1600">
                <a:solidFill>
                  <a:srgbClr val="888FA3"/>
                </a:solidFill>
              </a:defRPr>
            </a:lvl7pPr>
            <a:lvl8pPr marL="3657600" lvl="7" indent="-228600" algn="l">
              <a:lnSpc>
                <a:spcPct val="90000"/>
              </a:lnSpc>
              <a:spcBef>
                <a:spcPts val="500"/>
              </a:spcBef>
              <a:spcAft>
                <a:spcPts val="0"/>
              </a:spcAft>
              <a:buClr>
                <a:srgbClr val="888FA3"/>
              </a:buClr>
              <a:buSzPts val="1600"/>
              <a:buNone/>
              <a:defRPr sz="1600">
                <a:solidFill>
                  <a:srgbClr val="888FA3"/>
                </a:solidFill>
              </a:defRPr>
            </a:lvl8pPr>
            <a:lvl9pPr marL="4114800" lvl="8" indent="-228600" algn="l">
              <a:lnSpc>
                <a:spcPct val="90000"/>
              </a:lnSpc>
              <a:spcBef>
                <a:spcPts val="500"/>
              </a:spcBef>
              <a:spcAft>
                <a:spcPts val="0"/>
              </a:spcAft>
              <a:buClr>
                <a:srgbClr val="888FA3"/>
              </a:buClr>
              <a:buSzPts val="1600"/>
              <a:buNone/>
              <a:defRPr sz="1600">
                <a:solidFill>
                  <a:srgbClr val="888FA3"/>
                </a:solidFill>
              </a:defRPr>
            </a:lvl9pPr>
          </a:lstStyle>
          <a:p>
            <a:endParaRPr/>
          </a:p>
        </p:txBody>
      </p:sp>
      <p:sp>
        <p:nvSpPr>
          <p:cNvPr id="64" name="Google Shape;64;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67"/>
        <p:cNvGrpSpPr/>
        <p:nvPr/>
      </p:nvGrpSpPr>
      <p:grpSpPr>
        <a:xfrm>
          <a:off x="0" y="0"/>
          <a:ext cx="0" cy="0"/>
          <a:chOff x="0" y="0"/>
          <a:chExt cx="0" cy="0"/>
        </a:xfrm>
      </p:grpSpPr>
      <p:sp>
        <p:nvSpPr>
          <p:cNvPr id="68" name="Google Shape;68;p16"/>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9" name="Google Shape;69;p16"/>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0" name="Google Shape;70;p16"/>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accent1"/>
              </a:buClr>
              <a:buSzPts val="2800"/>
              <a:buFont typeface="Arial"/>
              <a:buChar char="•"/>
              <a:defRPr sz="2800" b="0" i="0" u="none" strike="noStrike" cap="none">
                <a:solidFill>
                  <a:srgbClr val="555555"/>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accent1"/>
              </a:buClr>
              <a:buSzPts val="2400"/>
              <a:buFont typeface="Calibri"/>
              <a:buChar char="-"/>
              <a:defRPr sz="2400" b="0" i="0" u="none" strike="noStrike" cap="none">
                <a:solidFill>
                  <a:srgbClr val="555555"/>
                </a:solidFill>
                <a:latin typeface="Calibri"/>
                <a:ea typeface="Calibri"/>
                <a:cs typeface="Calibri"/>
                <a:sym typeface="Calibri"/>
              </a:defRPr>
            </a:lvl2pPr>
            <a:lvl3pPr marL="1371600" marR="0" lvl="2" indent="-311150" algn="l" rtl="0">
              <a:lnSpc>
                <a:spcPct val="90000"/>
              </a:lnSpc>
              <a:spcBef>
                <a:spcPts val="500"/>
              </a:spcBef>
              <a:spcAft>
                <a:spcPts val="0"/>
              </a:spcAft>
              <a:buClr>
                <a:schemeClr val="accent1"/>
              </a:buClr>
              <a:buSzPts val="1300"/>
              <a:buFont typeface="Courier New"/>
              <a:buChar char="o"/>
              <a:defRPr sz="2000" b="0" i="0" u="none" strike="noStrike" cap="none">
                <a:solidFill>
                  <a:srgbClr val="555555"/>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accent1"/>
              </a:buClr>
              <a:buSzPts val="1800"/>
              <a:buFont typeface="Arial"/>
              <a:buChar char="•"/>
              <a:defRPr sz="1800" b="0" i="0" u="none" strike="noStrike" cap="none">
                <a:solidFill>
                  <a:srgbClr val="555555"/>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accent1"/>
              </a:buClr>
              <a:buSzPts val="1800"/>
              <a:buFont typeface="Calibri"/>
              <a:buChar char="-"/>
              <a:defRPr sz="1800" b="0" i="0" u="none" strike="noStrike" cap="none">
                <a:solidFill>
                  <a:srgbClr val="55555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FA3"/>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FA3"/>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FA3"/>
                </a:solidFill>
                <a:latin typeface="Calibri"/>
                <a:ea typeface="Calibri"/>
                <a:cs typeface="Calibri"/>
                <a:sym typeface="Calibri"/>
              </a:defRPr>
            </a:lvl1pPr>
            <a:lvl2pPr marL="0" marR="0" lvl="1" indent="0" algn="r" rtl="0">
              <a:spcBef>
                <a:spcPts val="0"/>
              </a:spcBef>
              <a:buNone/>
              <a:defRPr sz="1200" b="0" i="0" u="none" strike="noStrike" cap="none">
                <a:solidFill>
                  <a:srgbClr val="888FA3"/>
                </a:solidFill>
                <a:latin typeface="Calibri"/>
                <a:ea typeface="Calibri"/>
                <a:cs typeface="Calibri"/>
                <a:sym typeface="Calibri"/>
              </a:defRPr>
            </a:lvl2pPr>
            <a:lvl3pPr marL="0" marR="0" lvl="2" indent="0" algn="r" rtl="0">
              <a:spcBef>
                <a:spcPts val="0"/>
              </a:spcBef>
              <a:buNone/>
              <a:defRPr sz="1200" b="0" i="0" u="none" strike="noStrike" cap="none">
                <a:solidFill>
                  <a:srgbClr val="888FA3"/>
                </a:solidFill>
                <a:latin typeface="Calibri"/>
                <a:ea typeface="Calibri"/>
                <a:cs typeface="Calibri"/>
                <a:sym typeface="Calibri"/>
              </a:defRPr>
            </a:lvl3pPr>
            <a:lvl4pPr marL="0" marR="0" lvl="3" indent="0" algn="r" rtl="0">
              <a:spcBef>
                <a:spcPts val="0"/>
              </a:spcBef>
              <a:buNone/>
              <a:defRPr sz="1200" b="0" i="0" u="none" strike="noStrike" cap="none">
                <a:solidFill>
                  <a:srgbClr val="888FA3"/>
                </a:solidFill>
                <a:latin typeface="Calibri"/>
                <a:ea typeface="Calibri"/>
                <a:cs typeface="Calibri"/>
                <a:sym typeface="Calibri"/>
              </a:defRPr>
            </a:lvl4pPr>
            <a:lvl5pPr marL="0" marR="0" lvl="4" indent="0" algn="r" rtl="0">
              <a:spcBef>
                <a:spcPts val="0"/>
              </a:spcBef>
              <a:buNone/>
              <a:defRPr sz="1200" b="0" i="0" u="none" strike="noStrike" cap="none">
                <a:solidFill>
                  <a:srgbClr val="888FA3"/>
                </a:solidFill>
                <a:latin typeface="Calibri"/>
                <a:ea typeface="Calibri"/>
                <a:cs typeface="Calibri"/>
                <a:sym typeface="Calibri"/>
              </a:defRPr>
            </a:lvl5pPr>
            <a:lvl6pPr marL="0" marR="0" lvl="5" indent="0" algn="r" rtl="0">
              <a:spcBef>
                <a:spcPts val="0"/>
              </a:spcBef>
              <a:buNone/>
              <a:defRPr sz="1200" b="0" i="0" u="none" strike="noStrike" cap="none">
                <a:solidFill>
                  <a:srgbClr val="888FA3"/>
                </a:solidFill>
                <a:latin typeface="Calibri"/>
                <a:ea typeface="Calibri"/>
                <a:cs typeface="Calibri"/>
                <a:sym typeface="Calibri"/>
              </a:defRPr>
            </a:lvl6pPr>
            <a:lvl7pPr marL="0" marR="0" lvl="6" indent="0" algn="r" rtl="0">
              <a:spcBef>
                <a:spcPts val="0"/>
              </a:spcBef>
              <a:buNone/>
              <a:defRPr sz="1200" b="0" i="0" u="none" strike="noStrike" cap="none">
                <a:solidFill>
                  <a:srgbClr val="888FA3"/>
                </a:solidFill>
                <a:latin typeface="Calibri"/>
                <a:ea typeface="Calibri"/>
                <a:cs typeface="Calibri"/>
                <a:sym typeface="Calibri"/>
              </a:defRPr>
            </a:lvl7pPr>
            <a:lvl8pPr marL="0" marR="0" lvl="7" indent="0" algn="r" rtl="0">
              <a:spcBef>
                <a:spcPts val="0"/>
              </a:spcBef>
              <a:buNone/>
              <a:defRPr sz="1200" b="0" i="0" u="none" strike="noStrike" cap="none">
                <a:solidFill>
                  <a:srgbClr val="888FA3"/>
                </a:solidFill>
                <a:latin typeface="Calibri"/>
                <a:ea typeface="Calibri"/>
                <a:cs typeface="Calibri"/>
                <a:sym typeface="Calibri"/>
              </a:defRPr>
            </a:lvl8pPr>
            <a:lvl9pPr marL="0" marR="0" lvl="8" indent="0" algn="r" rtl="0">
              <a:spcBef>
                <a:spcPts val="0"/>
              </a:spcBef>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1"/>
          <p:cNvSpPr txBox="1">
            <a:spLocks noGrp="1"/>
          </p:cNvSpPr>
          <p:nvPr>
            <p:ph type="ctrTitle"/>
          </p:nvPr>
        </p:nvSpPr>
        <p:spPr>
          <a:xfrm>
            <a:off x="1105963" y="0"/>
            <a:ext cx="10504844" cy="2387600"/>
          </a:xfrm>
          <a:prstGeom prst="rect">
            <a:avLst/>
          </a:prstGeom>
          <a:noFill/>
          <a:ln>
            <a:noFill/>
          </a:ln>
        </p:spPr>
        <p:txBody>
          <a:bodyPr spcFirstLastPara="1" wrap="square" lIns="91425" tIns="45700" rIns="91425" bIns="45700" anchor="b" anchorCtr="0">
            <a:normAutofit/>
          </a:bodyPr>
          <a:lstStyle/>
          <a:p>
            <a:pPr algn="ctr">
              <a:buSzPts val="4000"/>
            </a:pPr>
            <a:r>
              <a:rPr lang="en-US" sz="4000"/>
              <a:t>Proposed Revised 2023 History &amp; Social Science </a:t>
            </a:r>
            <a:br>
              <a:rPr lang="en-US" sz="4000"/>
            </a:br>
            <a:r>
              <a:rPr lang="en-US" sz="4000"/>
              <a:t>Standards of Learning</a:t>
            </a:r>
            <a:br>
              <a:rPr lang="en-US" sz="4000"/>
            </a:br>
            <a:r>
              <a:rPr lang="en-US" sz="4000"/>
              <a:t>February 1, 2023</a:t>
            </a:r>
            <a:endParaRPr/>
          </a:p>
        </p:txBody>
      </p:sp>
      <p:sp>
        <p:nvSpPr>
          <p:cNvPr id="136" name="Google Shape;136;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2C373-D571-0733-63B9-FA04D929633C}"/>
              </a:ext>
            </a:extLst>
          </p:cNvPr>
          <p:cNvSpPr>
            <a:spLocks noGrp="1"/>
          </p:cNvSpPr>
          <p:nvPr>
            <p:ph type="title"/>
          </p:nvPr>
        </p:nvSpPr>
        <p:spPr/>
        <p:txBody>
          <a:bodyPr/>
          <a:lstStyle/>
          <a:p>
            <a:r>
              <a:rPr lang="en-US"/>
              <a:t>About the Curriculum Frameworks</a:t>
            </a:r>
          </a:p>
        </p:txBody>
      </p:sp>
      <p:sp>
        <p:nvSpPr>
          <p:cNvPr id="3" name="Text Placeholder 2">
            <a:extLst>
              <a:ext uri="{FF2B5EF4-FFF2-40B4-BE49-F238E27FC236}">
                <a16:creationId xmlns:a16="http://schemas.microsoft.com/office/drawing/2014/main" id="{66F95BEF-98AA-BD00-1281-EBBCACE42B63}"/>
              </a:ext>
            </a:extLst>
          </p:cNvPr>
          <p:cNvSpPr>
            <a:spLocks noGrp="1"/>
          </p:cNvSpPr>
          <p:nvPr>
            <p:ph type="body" idx="1"/>
          </p:nvPr>
        </p:nvSpPr>
        <p:spPr/>
        <p:txBody>
          <a:bodyPr/>
          <a:lstStyle/>
          <a:p>
            <a:r>
              <a:rPr lang="en-US" sz="2400">
                <a:latin typeface="Georgia"/>
              </a:rPr>
              <a:t>Content from the August combined (standards and curriculum framework) draft document are available on the VDOE website.</a:t>
            </a:r>
          </a:p>
          <a:p>
            <a:r>
              <a:rPr lang="en-US" sz="2400">
                <a:latin typeface="Georgia"/>
              </a:rPr>
              <a:t>This content will be incorporated into the work to develop the curriculum frameworks (as in the past) once the standards are approved.</a:t>
            </a:r>
          </a:p>
          <a:p>
            <a:r>
              <a:rPr lang="en-US" sz="2400">
                <a:latin typeface="Georgia"/>
              </a:rPr>
              <a:t>Development of the curriculum frameworks will look like it has in the past with input primarily from educators.</a:t>
            </a:r>
          </a:p>
        </p:txBody>
      </p:sp>
      <p:sp>
        <p:nvSpPr>
          <p:cNvPr id="4" name="Slide Number Placeholder 3">
            <a:extLst>
              <a:ext uri="{FF2B5EF4-FFF2-40B4-BE49-F238E27FC236}">
                <a16:creationId xmlns:a16="http://schemas.microsoft.com/office/drawing/2014/main" id="{67425C6A-C650-E981-2409-39EB2398964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10</a:t>
            </a:fld>
            <a:endParaRPr lang="en-US"/>
          </a:p>
        </p:txBody>
      </p:sp>
    </p:spTree>
    <p:extLst>
      <p:ext uri="{BB962C8B-B14F-4D97-AF65-F5344CB8AC3E}">
        <p14:creationId xmlns:p14="http://schemas.microsoft.com/office/powerpoint/2010/main" val="1633921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6"/>
          <p:cNvSpPr txBox="1">
            <a:spLocks noGrp="1"/>
          </p:cNvSpPr>
          <p:nvPr>
            <p:ph type="title"/>
          </p:nvPr>
        </p:nvSpPr>
        <p:spPr>
          <a:xfrm>
            <a:off x="-193637" y="136525"/>
            <a:ext cx="12192000" cy="1323975"/>
          </a:xfrm>
          <a:prstGeom prst="rect">
            <a:avLst/>
          </a:prstGeom>
          <a:noFill/>
          <a:ln>
            <a:noFill/>
          </a:ln>
        </p:spPr>
        <p:txBody>
          <a:bodyPr spcFirstLastPara="1" wrap="square" lIns="822950" tIns="45700" rIns="91425" bIns="45700" anchor="b" anchorCtr="0">
            <a:normAutofit/>
          </a:bodyPr>
          <a:lstStyle/>
          <a:p>
            <a:pPr marL="0" lvl="0" indent="0" rtl="0">
              <a:lnSpc>
                <a:spcPct val="90000"/>
              </a:lnSpc>
              <a:spcBef>
                <a:spcPts val="0"/>
              </a:spcBef>
              <a:spcAft>
                <a:spcPts val="0"/>
              </a:spcAft>
              <a:buClr>
                <a:srgbClr val="1A4480"/>
              </a:buClr>
              <a:buSzPct val="100000"/>
              <a:buFont typeface="Georgia"/>
              <a:buNone/>
            </a:pPr>
            <a:r>
              <a:rPr lang="en-US" b="0" i="0">
                <a:solidFill>
                  <a:srgbClr val="1A4480"/>
                </a:solidFill>
              </a:rPr>
              <a:t>Timeline</a:t>
            </a:r>
            <a:endParaRPr>
              <a:solidFill>
                <a:srgbClr val="1A4480"/>
              </a:solidFill>
            </a:endParaRPr>
          </a:p>
        </p:txBody>
      </p:sp>
      <p:sp>
        <p:nvSpPr>
          <p:cNvPr id="178" name="Google Shape;178;p6"/>
          <p:cNvSpPr txBox="1">
            <a:spLocks noGrp="1"/>
          </p:cNvSpPr>
          <p:nvPr>
            <p:ph type="body" idx="1"/>
          </p:nvPr>
        </p:nvSpPr>
        <p:spPr>
          <a:xfrm>
            <a:off x="450926" y="1638317"/>
            <a:ext cx="11160451" cy="4718033"/>
          </a:xfrm>
          <a:prstGeom prst="rect">
            <a:avLst/>
          </a:prstGeom>
          <a:noFill/>
          <a:ln>
            <a:noFill/>
          </a:ln>
        </p:spPr>
        <p:txBody>
          <a:bodyPr spcFirstLastPara="1" wrap="square" lIns="91425" tIns="45700" rIns="91425" bIns="45700" anchor="t" anchorCtr="0">
            <a:noAutofit/>
          </a:bodyPr>
          <a:lstStyle/>
          <a:p>
            <a:pPr indent="-228600">
              <a:spcBef>
                <a:spcPts val="0"/>
              </a:spcBef>
              <a:buSzPts val="2800"/>
            </a:pPr>
            <a:r>
              <a:rPr lang="en-US" b="0" i="0">
                <a:solidFill>
                  <a:srgbClr val="1A4480"/>
                </a:solidFill>
                <a:latin typeface="Georgia"/>
                <a:ea typeface="Georgia"/>
                <a:cs typeface="Georgia"/>
                <a:sym typeface="Georgia"/>
              </a:rPr>
              <a:t>February 2, 2023</a:t>
            </a:r>
            <a:r>
              <a:rPr lang="en-US" b="0" i="0">
                <a:solidFill>
                  <a:srgbClr val="222222"/>
                </a:solidFill>
                <a:latin typeface="Georgia"/>
                <a:ea typeface="Georgia"/>
                <a:cs typeface="Georgia"/>
                <a:sym typeface="Georgia"/>
              </a:rPr>
              <a:t>— </a:t>
            </a:r>
            <a:r>
              <a:rPr lang="en-US">
                <a:solidFill>
                  <a:srgbClr val="222222"/>
                </a:solidFill>
                <a:latin typeface="Georgia"/>
                <a:ea typeface="Georgia"/>
                <a:cs typeface="Georgia"/>
                <a:sym typeface="Georgia"/>
              </a:rPr>
              <a:t>VDOE presents Proposed Revised 2023 History and Social Science Standards of Learning to Board, if a</a:t>
            </a:r>
            <a:r>
              <a:rPr lang="en-US" b="0" i="0">
                <a:solidFill>
                  <a:srgbClr val="222222"/>
                </a:solidFill>
                <a:latin typeface="Georgia"/>
                <a:ea typeface="Georgia"/>
                <a:cs typeface="Georgia"/>
                <a:sym typeface="Georgia"/>
              </a:rPr>
              <a:t>ccepted for First Review of draft SOL by Board of Education then</a:t>
            </a:r>
            <a:r>
              <a:rPr lang="en-US">
                <a:solidFill>
                  <a:srgbClr val="222222"/>
                </a:solidFill>
                <a:latin typeface="Georgia"/>
                <a:ea typeface="Georgia"/>
                <a:cs typeface="Georgia"/>
                <a:sym typeface="Georgia"/>
              </a:rPr>
              <a:t>:</a:t>
            </a:r>
            <a:br>
              <a:rPr lang="en-US" b="0" i="0">
                <a:latin typeface="Georgia"/>
                <a:ea typeface="Georgia"/>
                <a:cs typeface="Georgia"/>
              </a:rPr>
            </a:br>
            <a:endParaRPr lang="en-US" b="0" i="0">
              <a:solidFill>
                <a:srgbClr val="222222"/>
              </a:solidFill>
              <a:latin typeface="Georgia"/>
              <a:ea typeface="Georgia"/>
              <a:cs typeface="Georgia"/>
            </a:endParaRPr>
          </a:p>
          <a:p>
            <a:pPr lvl="1">
              <a:spcBef>
                <a:spcPts val="0"/>
              </a:spcBef>
              <a:buSzPts val="2800"/>
            </a:pPr>
            <a:r>
              <a:rPr lang="en-US" sz="2800">
                <a:solidFill>
                  <a:srgbClr val="1A4480"/>
                </a:solidFill>
                <a:latin typeface="Georgia"/>
                <a:ea typeface="Georgia"/>
                <a:cs typeface="Georgia"/>
                <a:sym typeface="Georgia"/>
              </a:rPr>
              <a:t>March 13-21, 2023</a:t>
            </a:r>
            <a:r>
              <a:rPr lang="en-US" sz="2800" b="0" i="0">
                <a:solidFill>
                  <a:srgbClr val="1A4480"/>
                </a:solidFill>
                <a:latin typeface="Georgia"/>
                <a:ea typeface="Georgia"/>
                <a:cs typeface="Georgia"/>
                <a:sym typeface="Georgia"/>
              </a:rPr>
              <a:t> </a:t>
            </a:r>
            <a:r>
              <a:rPr lang="en-US" sz="2800" b="0" i="0">
                <a:solidFill>
                  <a:srgbClr val="222222"/>
                </a:solidFill>
                <a:latin typeface="Georgia"/>
                <a:ea typeface="Georgia"/>
                <a:cs typeface="Georgia"/>
                <a:sym typeface="Georgia"/>
              </a:rPr>
              <a:t>— Public Hearings.</a:t>
            </a:r>
            <a:br>
              <a:rPr lang="en-US" sz="2800" b="0" i="0">
                <a:latin typeface="Georgia"/>
                <a:ea typeface="Georgia"/>
                <a:cs typeface="Georgia"/>
              </a:rPr>
            </a:br>
            <a:endParaRPr sz="2800" b="0" i="0">
              <a:solidFill>
                <a:srgbClr val="222222"/>
              </a:solidFill>
              <a:latin typeface="Georgia"/>
              <a:ea typeface="Georgia"/>
              <a:cs typeface="Georgia"/>
            </a:endParaRPr>
          </a:p>
          <a:p>
            <a:pPr lvl="1">
              <a:spcBef>
                <a:spcPts val="0"/>
              </a:spcBef>
              <a:buSzPts val="2800"/>
            </a:pPr>
            <a:r>
              <a:rPr lang="en-US" sz="2800">
                <a:solidFill>
                  <a:srgbClr val="1A4480"/>
                </a:solidFill>
                <a:latin typeface="Georgia"/>
                <a:ea typeface="Georgia"/>
                <a:cs typeface="Georgia"/>
                <a:sym typeface="Georgia"/>
              </a:rPr>
              <a:t>March 2023</a:t>
            </a:r>
            <a:r>
              <a:rPr lang="en-US" sz="2800" b="0" i="0">
                <a:solidFill>
                  <a:srgbClr val="1A4480"/>
                </a:solidFill>
                <a:latin typeface="Georgia"/>
                <a:ea typeface="Georgia"/>
                <a:cs typeface="Georgia"/>
                <a:sym typeface="Georgia"/>
              </a:rPr>
              <a:t> </a:t>
            </a:r>
            <a:r>
              <a:rPr lang="en-US" sz="2800" b="0" i="0">
                <a:solidFill>
                  <a:srgbClr val="222222"/>
                </a:solidFill>
                <a:latin typeface="Georgia"/>
                <a:ea typeface="Georgia"/>
                <a:cs typeface="Georgia"/>
                <a:sym typeface="Georgia"/>
              </a:rPr>
              <a:t>— Review </a:t>
            </a:r>
            <a:r>
              <a:rPr lang="en-US" sz="2800">
                <a:solidFill>
                  <a:srgbClr val="222222"/>
                </a:solidFill>
                <a:latin typeface="Georgia"/>
                <a:ea typeface="Georgia"/>
                <a:cs typeface="Georgia"/>
                <a:sym typeface="Georgia"/>
              </a:rPr>
              <a:t>and consider public</a:t>
            </a:r>
            <a:r>
              <a:rPr lang="en-US" sz="2800" b="0" i="0">
                <a:solidFill>
                  <a:srgbClr val="222222"/>
                </a:solidFill>
                <a:latin typeface="Georgia"/>
                <a:ea typeface="Georgia"/>
                <a:cs typeface="Georgia"/>
                <a:sym typeface="Georgia"/>
              </a:rPr>
              <a:t> comments and suggested edits.</a:t>
            </a:r>
            <a:br>
              <a:rPr lang="en-US" sz="2800" b="0" i="0">
                <a:latin typeface="Georgia"/>
                <a:ea typeface="Georgia"/>
                <a:cs typeface="Georgia"/>
              </a:rPr>
            </a:br>
            <a:endParaRPr sz="2800" b="0" i="0">
              <a:solidFill>
                <a:srgbClr val="222222"/>
              </a:solidFill>
              <a:latin typeface="Georgia"/>
              <a:ea typeface="Georgia"/>
              <a:cs typeface="Georgia"/>
            </a:endParaRPr>
          </a:p>
          <a:p>
            <a:pPr lvl="1">
              <a:spcBef>
                <a:spcPts val="0"/>
              </a:spcBef>
              <a:buSzPts val="2800"/>
            </a:pPr>
            <a:r>
              <a:rPr lang="en-US" sz="2800">
                <a:solidFill>
                  <a:srgbClr val="1A4480"/>
                </a:solidFill>
                <a:latin typeface="Georgia"/>
                <a:ea typeface="Georgia"/>
                <a:cs typeface="Georgia"/>
                <a:sym typeface="Georgia"/>
              </a:rPr>
              <a:t>April</a:t>
            </a:r>
            <a:r>
              <a:rPr lang="en-US" sz="2800" b="0" i="0">
                <a:solidFill>
                  <a:srgbClr val="1A4480"/>
                </a:solidFill>
                <a:latin typeface="Georgia"/>
                <a:ea typeface="Georgia"/>
                <a:cs typeface="Georgia"/>
                <a:sym typeface="Georgia"/>
              </a:rPr>
              <a:t> </a:t>
            </a:r>
            <a:r>
              <a:rPr lang="en-US" sz="2800">
                <a:solidFill>
                  <a:srgbClr val="1A4480"/>
                </a:solidFill>
                <a:latin typeface="Georgia"/>
                <a:ea typeface="Georgia"/>
                <a:cs typeface="Georgia"/>
                <a:sym typeface="Georgia"/>
              </a:rPr>
              <a:t>20, 2023</a:t>
            </a:r>
            <a:r>
              <a:rPr lang="en-US" sz="2800" b="0" i="0">
                <a:solidFill>
                  <a:srgbClr val="1A4480"/>
                </a:solidFill>
                <a:latin typeface="Georgia"/>
                <a:ea typeface="Georgia"/>
                <a:cs typeface="Georgia"/>
                <a:sym typeface="Georgia"/>
              </a:rPr>
              <a:t> </a:t>
            </a:r>
            <a:r>
              <a:rPr lang="en-US" sz="2800" b="0" i="0">
                <a:solidFill>
                  <a:srgbClr val="222222"/>
                </a:solidFill>
                <a:latin typeface="Georgia"/>
                <a:ea typeface="Georgia"/>
                <a:cs typeface="Georgia"/>
                <a:sym typeface="Georgia"/>
              </a:rPr>
              <a:t>— Final Review and adoption of the 2023 History &amp; Social Science Standards of Learning.</a:t>
            </a:r>
            <a:endParaRPr sz="2800"/>
          </a:p>
        </p:txBody>
      </p:sp>
      <p:sp>
        <p:nvSpPr>
          <p:cNvPr id="179" name="Google Shape;179;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4433D-9DFB-7C85-1E42-8DEC87C66194}"/>
              </a:ext>
            </a:extLst>
          </p:cNvPr>
          <p:cNvSpPr>
            <a:spLocks noGrp="1"/>
          </p:cNvSpPr>
          <p:nvPr>
            <p:ph type="title"/>
          </p:nvPr>
        </p:nvSpPr>
        <p:spPr/>
        <p:txBody>
          <a:bodyPr/>
          <a:lstStyle/>
          <a:p>
            <a:r>
              <a:rPr lang="en-US"/>
              <a:t>Implementation Timeline</a:t>
            </a:r>
          </a:p>
        </p:txBody>
      </p:sp>
      <p:sp>
        <p:nvSpPr>
          <p:cNvPr id="3" name="Text Placeholder 2">
            <a:extLst>
              <a:ext uri="{FF2B5EF4-FFF2-40B4-BE49-F238E27FC236}">
                <a16:creationId xmlns:a16="http://schemas.microsoft.com/office/drawing/2014/main" id="{4793843C-1489-59C9-8477-650194A078BF}"/>
              </a:ext>
            </a:extLst>
          </p:cNvPr>
          <p:cNvSpPr>
            <a:spLocks noGrp="1"/>
          </p:cNvSpPr>
          <p:nvPr>
            <p:ph type="body" idx="1"/>
          </p:nvPr>
        </p:nvSpPr>
        <p:spPr/>
        <p:txBody>
          <a:bodyPr/>
          <a:lstStyle/>
          <a:p>
            <a:r>
              <a:rPr lang="en-US" sz="2400">
                <a:latin typeface="Georgia"/>
              </a:rPr>
              <a:t>Curriculum Frameworks</a:t>
            </a:r>
          </a:p>
          <a:p>
            <a:r>
              <a:rPr lang="en-US" sz="2400">
                <a:latin typeface="Georgia"/>
              </a:rPr>
              <a:t>Professional Development</a:t>
            </a:r>
          </a:p>
          <a:p>
            <a:r>
              <a:rPr lang="en-US" sz="2400">
                <a:latin typeface="Georgia"/>
              </a:rPr>
              <a:t>Local Curriculum Adoption</a:t>
            </a:r>
          </a:p>
          <a:p>
            <a:r>
              <a:rPr lang="en-US" sz="2400">
                <a:latin typeface="Georgia"/>
              </a:rPr>
              <a:t>Implementation</a:t>
            </a:r>
          </a:p>
          <a:p>
            <a:r>
              <a:rPr lang="en-US" sz="2400">
                <a:latin typeface="Georgia"/>
              </a:rPr>
              <a:t>Textbook Adoption</a:t>
            </a:r>
          </a:p>
          <a:p>
            <a:endParaRPr lang="en-US" sz="2400">
              <a:latin typeface="Georgia"/>
            </a:endParaRPr>
          </a:p>
        </p:txBody>
      </p:sp>
      <p:sp>
        <p:nvSpPr>
          <p:cNvPr id="4" name="Slide Number Placeholder 3">
            <a:extLst>
              <a:ext uri="{FF2B5EF4-FFF2-40B4-BE49-F238E27FC236}">
                <a16:creationId xmlns:a16="http://schemas.microsoft.com/office/drawing/2014/main" id="{6FB6EE0C-7394-4CC2-E534-369BF1FBA9C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12</a:t>
            </a:fld>
            <a:endParaRPr lang="en-US"/>
          </a:p>
        </p:txBody>
      </p:sp>
    </p:spTree>
    <p:extLst>
      <p:ext uri="{BB962C8B-B14F-4D97-AF65-F5344CB8AC3E}">
        <p14:creationId xmlns:p14="http://schemas.microsoft.com/office/powerpoint/2010/main" val="3803113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rgbClr val="1A4480"/>
              </a:buClr>
              <a:buSzPts val="4500"/>
              <a:buFont typeface="Georgia"/>
              <a:buNone/>
            </a:pPr>
            <a:r>
              <a:rPr lang="en-US" sz="4000" b="0" i="0">
                <a:solidFill>
                  <a:srgbClr val="1A4480"/>
                </a:solidFill>
              </a:rPr>
              <a:t>Standards of Learning </a:t>
            </a:r>
            <a:r>
              <a:rPr lang="en-US" sz="4000">
                <a:solidFill>
                  <a:srgbClr val="1A4480"/>
                </a:solidFill>
              </a:rPr>
              <a:t>Authority</a:t>
            </a:r>
            <a:endParaRPr sz="4000">
              <a:solidFill>
                <a:srgbClr val="1A4480"/>
              </a:solidFill>
            </a:endParaRPr>
          </a:p>
        </p:txBody>
      </p:sp>
      <p:sp>
        <p:nvSpPr>
          <p:cNvPr id="142" name="Google Shape;142;p2"/>
          <p:cNvSpPr txBox="1">
            <a:spLocks noGrp="1"/>
          </p:cNvSpPr>
          <p:nvPr>
            <p:ph type="body" idx="1"/>
          </p:nvPr>
        </p:nvSpPr>
        <p:spPr>
          <a:xfrm>
            <a:off x="450926" y="1718672"/>
            <a:ext cx="11194256" cy="4741845"/>
          </a:xfrm>
          <a:prstGeom prst="rect">
            <a:avLst/>
          </a:prstGeom>
          <a:noFill/>
          <a:ln>
            <a:noFill/>
          </a:ln>
        </p:spPr>
        <p:txBody>
          <a:bodyPr spcFirstLastPara="1" wrap="square" lIns="91425" tIns="45700" rIns="91425" bIns="45700" anchor="t" anchorCtr="0">
            <a:normAutofit/>
          </a:bodyPr>
          <a:lstStyle/>
          <a:p>
            <a:pPr marL="457200" marR="0" lvl="0" indent="-228600" algn="l" rtl="0">
              <a:lnSpc>
                <a:spcPct val="90000"/>
              </a:lnSpc>
              <a:spcBef>
                <a:spcPts val="0"/>
              </a:spcBef>
              <a:spcAft>
                <a:spcPts val="0"/>
              </a:spcAft>
              <a:buSzPts val="2400"/>
              <a:buChar char="•"/>
            </a:pPr>
            <a:r>
              <a:rPr lang="en-US" sz="2400" b="1" i="1">
                <a:latin typeface="Georgia"/>
                <a:ea typeface="Georgia"/>
                <a:cs typeface="Georgia"/>
                <a:sym typeface="Georgia"/>
              </a:rPr>
              <a:t>Section 22.1-253.13:1 </a:t>
            </a:r>
            <a:r>
              <a:rPr lang="en-US" sz="2400">
                <a:latin typeface="Georgia"/>
                <a:ea typeface="Georgia"/>
                <a:cs typeface="Georgia"/>
                <a:sym typeface="Georgia"/>
              </a:rPr>
              <a:t>of the Code of Virginia requires the Board to establish educational objectives to form the core of Virginia’s educational program and require that the Standards be reviewed every seven years.</a:t>
            </a:r>
            <a:r>
              <a:rPr lang="en-US" sz="2400" i="1">
                <a:latin typeface="Georgia"/>
                <a:ea typeface="Georgia"/>
                <a:cs typeface="Georgia"/>
                <a:sym typeface="Georgia"/>
              </a:rPr>
              <a:t> </a:t>
            </a:r>
            <a:r>
              <a:rPr lang="en-US" sz="2400">
                <a:latin typeface="Georgia"/>
                <a:ea typeface="Georgia"/>
                <a:cs typeface="Georgia"/>
                <a:sym typeface="Georgia"/>
              </a:rPr>
              <a:t>Nothing in this section shall be construed to prohibit the Board from conducting such review and revision on a more frequent basis.</a:t>
            </a:r>
            <a:br>
              <a:rPr lang="en-US" sz="2400" b="0" i="0">
                <a:solidFill>
                  <a:srgbClr val="222222"/>
                </a:solidFill>
                <a:latin typeface="Georgia"/>
                <a:ea typeface="Georgia"/>
                <a:cs typeface="Georgia"/>
                <a:sym typeface="Georgia"/>
              </a:rPr>
            </a:br>
            <a:endParaRPr sz="2400" b="0" i="0">
              <a:solidFill>
                <a:srgbClr val="222222"/>
              </a:solidFill>
              <a:latin typeface="Georgia"/>
              <a:ea typeface="Georgia"/>
              <a:cs typeface="Georgia"/>
              <a:sym typeface="Georgia"/>
            </a:endParaRPr>
          </a:p>
          <a:p>
            <a:pPr marL="457200" marR="0" lvl="0" indent="-228600" algn="l" rtl="0">
              <a:lnSpc>
                <a:spcPct val="90000"/>
              </a:lnSpc>
              <a:spcBef>
                <a:spcPts val="0"/>
              </a:spcBef>
              <a:spcAft>
                <a:spcPts val="0"/>
              </a:spcAft>
              <a:buSzPts val="2400"/>
              <a:buChar char="•"/>
            </a:pPr>
            <a:r>
              <a:rPr lang="en-US" sz="2400" b="0" i="0">
                <a:solidFill>
                  <a:srgbClr val="222222"/>
                </a:solidFill>
                <a:latin typeface="Georgia"/>
                <a:ea typeface="Georgia"/>
                <a:cs typeface="Georgia"/>
                <a:sym typeface="Georgia"/>
              </a:rPr>
              <a:t>The History &amp; Social Science Standards of Learning were originally adopted in 1995 and have been reviewed and revised in 2001, 2008, and 2015.</a:t>
            </a:r>
            <a:endParaRPr/>
          </a:p>
        </p:txBody>
      </p:sp>
      <p:sp>
        <p:nvSpPr>
          <p:cNvPr id="143" name="Google Shape;143;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4E8B6-CC80-C02A-8C1D-9D827D57A545}"/>
              </a:ext>
            </a:extLst>
          </p:cNvPr>
          <p:cNvSpPr>
            <a:spLocks noGrp="1"/>
          </p:cNvSpPr>
          <p:nvPr>
            <p:ph type="title"/>
          </p:nvPr>
        </p:nvSpPr>
        <p:spPr/>
        <p:txBody>
          <a:bodyPr/>
          <a:lstStyle/>
          <a:p>
            <a:r>
              <a:rPr lang="en-US"/>
              <a:t>Shared Goal: Best In Class Standards</a:t>
            </a:r>
          </a:p>
        </p:txBody>
      </p:sp>
      <p:sp>
        <p:nvSpPr>
          <p:cNvPr id="3" name="Text Placeholder 2">
            <a:extLst>
              <a:ext uri="{FF2B5EF4-FFF2-40B4-BE49-F238E27FC236}">
                <a16:creationId xmlns:a16="http://schemas.microsoft.com/office/drawing/2014/main" id="{AC578422-B728-4D81-B583-BF35CDFBEC25}"/>
              </a:ext>
            </a:extLst>
          </p:cNvPr>
          <p:cNvSpPr>
            <a:spLocks noGrp="1"/>
          </p:cNvSpPr>
          <p:nvPr>
            <p:ph type="body" idx="1"/>
          </p:nvPr>
        </p:nvSpPr>
        <p:spPr/>
        <p:txBody>
          <a:bodyPr>
            <a:normAutofit lnSpcReduction="10000"/>
          </a:bodyPr>
          <a:lstStyle/>
          <a:p>
            <a:r>
              <a:rPr lang="en-US">
                <a:latin typeface="Georgia"/>
              </a:rPr>
              <a:t>Teach ALL history—the good and the bad — and preparing every student to be an informed member of our democracy and communities. </a:t>
            </a:r>
          </a:p>
          <a:p>
            <a:r>
              <a:rPr lang="en-US">
                <a:latin typeface="Georgia"/>
              </a:rPr>
              <a:t>Provide high-level goals for what our students will learn.</a:t>
            </a:r>
          </a:p>
          <a:p>
            <a:r>
              <a:rPr lang="en-US">
                <a:latin typeface="Georgia"/>
              </a:rPr>
              <a:t>Set the foundation for curriculum frameworks and teaching resources (curriculum frameworks are in-depth guides for how our teachers teach the content). </a:t>
            </a:r>
          </a:p>
          <a:p>
            <a:r>
              <a:rPr lang="en-US">
                <a:latin typeface="Georgia"/>
              </a:rPr>
              <a:t>Honor</a:t>
            </a:r>
            <a:r>
              <a:rPr lang="en-US" b="1">
                <a:latin typeface="Georgia"/>
              </a:rPr>
              <a:t> </a:t>
            </a:r>
            <a:r>
              <a:rPr lang="en-US">
                <a:latin typeface="Georgia"/>
              </a:rPr>
              <a:t>a diverse and robust set of voices, figures, and moments in history with clarity.</a:t>
            </a:r>
          </a:p>
          <a:p>
            <a:r>
              <a:rPr lang="en-US">
                <a:latin typeface="Georgia"/>
              </a:rPr>
              <a:t>Representative of many voices across Virginia (200+ since 2021)</a:t>
            </a:r>
          </a:p>
          <a:p>
            <a:endParaRPr lang="en-US"/>
          </a:p>
        </p:txBody>
      </p:sp>
      <p:sp>
        <p:nvSpPr>
          <p:cNvPr id="4" name="Slide Number Placeholder 3">
            <a:extLst>
              <a:ext uri="{FF2B5EF4-FFF2-40B4-BE49-F238E27FC236}">
                <a16:creationId xmlns:a16="http://schemas.microsoft.com/office/drawing/2014/main" id="{59BD4C5A-31B0-9046-44D2-AA194F155D1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3</a:t>
            </a:fld>
            <a:endParaRPr lang="en-US"/>
          </a:p>
        </p:txBody>
      </p:sp>
    </p:spTree>
    <p:extLst>
      <p:ext uri="{BB962C8B-B14F-4D97-AF65-F5344CB8AC3E}">
        <p14:creationId xmlns:p14="http://schemas.microsoft.com/office/powerpoint/2010/main" val="2729943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CC75E-25AD-8A64-3380-A188F5BB35CE}"/>
              </a:ext>
            </a:extLst>
          </p:cNvPr>
          <p:cNvSpPr>
            <a:spLocks noGrp="1"/>
          </p:cNvSpPr>
          <p:nvPr>
            <p:ph type="title"/>
          </p:nvPr>
        </p:nvSpPr>
        <p:spPr/>
        <p:txBody>
          <a:bodyPr/>
          <a:lstStyle/>
          <a:p>
            <a:r>
              <a:rPr lang="en-US"/>
              <a:t>November Directive to VDOE</a:t>
            </a:r>
          </a:p>
        </p:txBody>
      </p:sp>
      <p:sp>
        <p:nvSpPr>
          <p:cNvPr id="3" name="Text Placeholder 2">
            <a:extLst>
              <a:ext uri="{FF2B5EF4-FFF2-40B4-BE49-F238E27FC236}">
                <a16:creationId xmlns:a16="http://schemas.microsoft.com/office/drawing/2014/main" id="{FB945F7C-74AA-D57B-4B9D-9982425053B3}"/>
              </a:ext>
            </a:extLst>
          </p:cNvPr>
          <p:cNvSpPr>
            <a:spLocks noGrp="1"/>
          </p:cNvSpPr>
          <p:nvPr>
            <p:ph type="body" idx="1"/>
          </p:nvPr>
        </p:nvSpPr>
        <p:spPr>
          <a:xfrm>
            <a:off x="838200" y="1458930"/>
            <a:ext cx="11049000" cy="4718033"/>
          </a:xfrm>
        </p:spPr>
        <p:txBody>
          <a:bodyPr/>
          <a:lstStyle/>
          <a:p>
            <a:r>
              <a:rPr lang="en-US" sz="3200">
                <a:latin typeface="Georgia"/>
              </a:rPr>
              <a:t>Use the November draft as the base document</a:t>
            </a:r>
          </a:p>
          <a:p>
            <a:r>
              <a:rPr lang="en-US" sz="3200">
                <a:latin typeface="Georgia"/>
              </a:rPr>
              <a:t>Edit the November document and where useful, incorporate elements of the 2015 Standards and the August draft</a:t>
            </a:r>
            <a:endParaRPr lang="en-US"/>
          </a:p>
          <a:p>
            <a:pPr>
              <a:lnSpc>
                <a:spcPct val="100000"/>
              </a:lnSpc>
              <a:spcBef>
                <a:spcPts val="0"/>
              </a:spcBef>
            </a:pPr>
            <a:r>
              <a:rPr lang="en-US" sz="3200">
                <a:latin typeface="Georgia"/>
              </a:rPr>
              <a:t>Clarify all errors and omissions;</a:t>
            </a:r>
          </a:p>
          <a:p>
            <a:pPr>
              <a:lnSpc>
                <a:spcPct val="100000"/>
              </a:lnSpc>
              <a:spcBef>
                <a:spcPts val="0"/>
              </a:spcBef>
            </a:pPr>
            <a:r>
              <a:rPr lang="en-US" sz="3200">
                <a:latin typeface="Georgia"/>
              </a:rPr>
              <a:t>Provide a crosswalk of the differences between the 2015 Standards, August draft, and November draft</a:t>
            </a:r>
          </a:p>
          <a:p>
            <a:pPr>
              <a:lnSpc>
                <a:spcPct val="100000"/>
              </a:lnSpc>
              <a:spcBef>
                <a:spcPts val="0"/>
              </a:spcBef>
            </a:pPr>
            <a:r>
              <a:rPr lang="en-US" sz="3200">
                <a:latin typeface="Georgia"/>
              </a:rPr>
              <a:t>Execute a transparent and timely process</a:t>
            </a:r>
          </a:p>
          <a:p>
            <a:endParaRPr lang="en-US" sz="3200">
              <a:latin typeface="Georgia"/>
            </a:endParaRPr>
          </a:p>
        </p:txBody>
      </p:sp>
      <p:sp>
        <p:nvSpPr>
          <p:cNvPr id="4" name="Slide Number Placeholder 3">
            <a:extLst>
              <a:ext uri="{FF2B5EF4-FFF2-40B4-BE49-F238E27FC236}">
                <a16:creationId xmlns:a16="http://schemas.microsoft.com/office/drawing/2014/main" id="{47762183-5758-ED2C-B947-1F9349E812E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4</a:t>
            </a:fld>
            <a:endParaRPr lang="en-US"/>
          </a:p>
        </p:txBody>
      </p:sp>
    </p:spTree>
    <p:extLst>
      <p:ext uri="{BB962C8B-B14F-4D97-AF65-F5344CB8AC3E}">
        <p14:creationId xmlns:p14="http://schemas.microsoft.com/office/powerpoint/2010/main" val="3857977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5"/>
          <p:cNvSpPr txBox="1">
            <a:spLocks noGrp="1"/>
          </p:cNvSpPr>
          <p:nvPr>
            <p:ph type="title"/>
          </p:nvPr>
        </p:nvSpPr>
        <p:spPr>
          <a:xfrm>
            <a:off x="-193637" y="-160413"/>
            <a:ext cx="12192000" cy="1323975"/>
          </a:xfrm>
          <a:prstGeom prst="rect">
            <a:avLst/>
          </a:prstGeom>
          <a:noFill/>
          <a:ln>
            <a:noFill/>
          </a:ln>
        </p:spPr>
        <p:txBody>
          <a:bodyPr spcFirstLastPara="1" wrap="square" lIns="822950" tIns="45700" rIns="91425" bIns="45700" anchor="b" anchorCtr="0">
            <a:normAutofit/>
          </a:bodyPr>
          <a:lstStyle/>
          <a:p>
            <a:pPr>
              <a:buClr>
                <a:srgbClr val="1A4480"/>
              </a:buClr>
            </a:pPr>
            <a:r>
              <a:rPr lang="en-US" sz="4000">
                <a:solidFill>
                  <a:srgbClr val="1A4480"/>
                </a:solidFill>
              </a:rPr>
              <a:t>Proposed History and Social Science Standards of Learning (SOLs)</a:t>
            </a:r>
          </a:p>
        </p:txBody>
      </p:sp>
      <p:sp>
        <p:nvSpPr>
          <p:cNvPr id="170" name="Google Shape;170;p5"/>
          <p:cNvSpPr txBox="1">
            <a:spLocks noGrp="1"/>
          </p:cNvSpPr>
          <p:nvPr>
            <p:ph type="body" idx="1"/>
          </p:nvPr>
        </p:nvSpPr>
        <p:spPr>
          <a:xfrm>
            <a:off x="450925" y="1721073"/>
            <a:ext cx="11390700" cy="5000402"/>
          </a:xfrm>
          <a:prstGeom prst="rect">
            <a:avLst/>
          </a:prstGeom>
          <a:noFill/>
          <a:ln>
            <a:noFill/>
          </a:ln>
        </p:spPr>
        <p:txBody>
          <a:bodyPr spcFirstLastPara="1" wrap="square" lIns="91425" tIns="45700" rIns="91425" bIns="45700" anchor="t" anchorCtr="0">
            <a:noAutofit/>
          </a:bodyPr>
          <a:lstStyle/>
          <a:p>
            <a:pPr marL="444500">
              <a:lnSpc>
                <a:spcPct val="100000"/>
              </a:lnSpc>
              <a:spcBef>
                <a:spcPts val="600"/>
              </a:spcBef>
              <a:spcAft>
                <a:spcPts val="600"/>
              </a:spcAft>
              <a:buSzPts val="2000"/>
              <a:buFont typeface="Wingdings"/>
              <a:buChar char="ü"/>
            </a:pPr>
            <a:r>
              <a:rPr lang="en-US">
                <a:solidFill>
                  <a:srgbClr val="2A2A2A"/>
                </a:solidFill>
                <a:latin typeface="Georgia"/>
                <a:ea typeface="Georgia"/>
                <a:cs typeface="Lucida Sans Unicode"/>
              </a:rPr>
              <a:t>Corrected</a:t>
            </a:r>
            <a:r>
              <a:rPr lang="en-US">
                <a:solidFill>
                  <a:srgbClr val="2A2A2A"/>
                </a:solidFill>
                <a:latin typeface="Georgia"/>
                <a:ea typeface="Georgia"/>
                <a:cs typeface="Lucida Sans Unicode"/>
                <a:sym typeface="Georgia"/>
              </a:rPr>
              <a:t> errors and omissions</a:t>
            </a:r>
            <a:endParaRPr lang="en-US">
              <a:solidFill>
                <a:srgbClr val="2A2A2A"/>
              </a:solidFill>
              <a:latin typeface="Georgia"/>
              <a:ea typeface="Georgia"/>
              <a:cs typeface="Lucida Sans Unicode"/>
            </a:endParaRPr>
          </a:p>
          <a:p>
            <a:pPr marL="444500">
              <a:lnSpc>
                <a:spcPct val="100000"/>
              </a:lnSpc>
              <a:spcBef>
                <a:spcPts val="600"/>
              </a:spcBef>
              <a:spcAft>
                <a:spcPts val="600"/>
              </a:spcAft>
              <a:buSzPts val="2000"/>
              <a:buFont typeface="Wingdings"/>
              <a:buChar char="ü"/>
            </a:pPr>
            <a:r>
              <a:rPr lang="en-US">
                <a:solidFill>
                  <a:srgbClr val="2A2A2A"/>
                </a:solidFill>
                <a:latin typeface="Georgia"/>
                <a:ea typeface="Georgia"/>
                <a:cs typeface="Lucida Sans Unicode"/>
                <a:sym typeface="Georgia"/>
              </a:rPr>
              <a:t>Checked for accuracy of facts</a:t>
            </a:r>
            <a:endParaRPr lang="en-US">
              <a:solidFill>
                <a:srgbClr val="2A2A2A"/>
              </a:solidFill>
              <a:latin typeface="Georgia"/>
              <a:ea typeface="Georgia"/>
              <a:cs typeface="Lucida Sans Unicode"/>
            </a:endParaRPr>
          </a:p>
          <a:p>
            <a:pPr marL="444500">
              <a:lnSpc>
                <a:spcPct val="100000"/>
              </a:lnSpc>
              <a:spcBef>
                <a:spcPts val="600"/>
              </a:spcBef>
              <a:spcAft>
                <a:spcPts val="600"/>
              </a:spcAft>
              <a:buSzPts val="2000"/>
              <a:buFont typeface="Wingdings"/>
              <a:buChar char="ü"/>
            </a:pPr>
            <a:r>
              <a:rPr lang="en-US">
                <a:solidFill>
                  <a:srgbClr val="2A2A2A"/>
                </a:solidFill>
                <a:latin typeface="Georgia"/>
                <a:ea typeface="Georgia"/>
                <a:cs typeface="Lucida Sans Unicode"/>
                <a:sym typeface="Georgia"/>
              </a:rPr>
              <a:t>Traditional grade level and course sequence</a:t>
            </a:r>
            <a:endParaRPr lang="en-US">
              <a:solidFill>
                <a:srgbClr val="2A2A2A"/>
              </a:solidFill>
              <a:latin typeface="Georgia"/>
              <a:ea typeface="Georgia"/>
              <a:cs typeface="Lucida Sans Unicode"/>
            </a:endParaRPr>
          </a:p>
          <a:p>
            <a:pPr marL="444500">
              <a:lnSpc>
                <a:spcPct val="100000"/>
              </a:lnSpc>
              <a:spcBef>
                <a:spcPts val="600"/>
              </a:spcBef>
              <a:spcAft>
                <a:spcPts val="600"/>
              </a:spcAft>
              <a:buSzPts val="2000"/>
              <a:buFont typeface="Wingdings"/>
              <a:buChar char="ü"/>
            </a:pPr>
            <a:r>
              <a:rPr lang="en-US">
                <a:solidFill>
                  <a:srgbClr val="2A2A2A"/>
                </a:solidFill>
                <a:latin typeface="Georgia"/>
                <a:ea typeface="Georgia"/>
                <a:cs typeface="Lucida Sans Unicode"/>
                <a:sym typeface="Georgia"/>
              </a:rPr>
              <a:t>Teaches history and civics through facts, historical and contemporary figures, events, and eras. </a:t>
            </a:r>
            <a:endParaRPr lang="en-US">
              <a:solidFill>
                <a:srgbClr val="2A2A2A"/>
              </a:solidFill>
              <a:latin typeface="Georgia" panose="02040502050405020303" pitchFamily="18" charset="0"/>
              <a:ea typeface="Georgia"/>
              <a:cs typeface="Lucida Sans Unicode" panose="020B0602030504020204" pitchFamily="34" charset="0"/>
            </a:endParaRPr>
          </a:p>
          <a:p>
            <a:pPr marL="444500">
              <a:lnSpc>
                <a:spcPct val="100000"/>
              </a:lnSpc>
              <a:spcBef>
                <a:spcPts val="600"/>
              </a:spcBef>
              <a:spcAft>
                <a:spcPts val="600"/>
              </a:spcAft>
              <a:buSzPts val="2000"/>
              <a:buFont typeface="Wingdings"/>
              <a:buChar char="ü"/>
            </a:pPr>
            <a:r>
              <a:rPr lang="en-US">
                <a:solidFill>
                  <a:srgbClr val="2A2A2A"/>
                </a:solidFill>
                <a:latin typeface="Georgia"/>
                <a:ea typeface="Georgia"/>
                <a:cs typeface="Lucida Sans Unicode"/>
                <a:sym typeface="Georgia"/>
              </a:rPr>
              <a:t>Presents many opportunities for application of facts and critical thinking  </a:t>
            </a:r>
            <a:endParaRPr>
              <a:solidFill>
                <a:srgbClr val="2A2A2A"/>
              </a:solidFill>
              <a:latin typeface="Georgia" panose="02040502050405020303" pitchFamily="18" charset="0"/>
              <a:ea typeface="Georgia"/>
              <a:cs typeface="Lucida Sans Unicode" panose="020B0602030504020204" pitchFamily="34" charset="0"/>
            </a:endParaRPr>
          </a:p>
          <a:p>
            <a:pPr marL="444500" marR="0" lvl="0" algn="l" rtl="0">
              <a:lnSpc>
                <a:spcPct val="100000"/>
              </a:lnSpc>
              <a:spcBef>
                <a:spcPts val="600"/>
              </a:spcBef>
              <a:spcAft>
                <a:spcPts val="600"/>
              </a:spcAft>
              <a:buSzPts val="2000"/>
              <a:buFont typeface="Wingdings"/>
              <a:buChar char="ü"/>
            </a:pPr>
            <a:r>
              <a:rPr lang="en-US">
                <a:solidFill>
                  <a:srgbClr val="2A2A2A"/>
                </a:solidFill>
                <a:latin typeface="Georgia"/>
                <a:ea typeface="Georgia"/>
                <a:cs typeface="Lucida Sans Unicode"/>
                <a:sym typeface="Georgia"/>
              </a:rPr>
              <a:t>Expands the civics strand that aligns to the Guiding Principles.</a:t>
            </a:r>
            <a:endParaRPr>
              <a:latin typeface="Georgia"/>
              <a:cs typeface="Lucida Sans Unicode"/>
            </a:endParaRPr>
          </a:p>
        </p:txBody>
      </p:sp>
      <p:sp>
        <p:nvSpPr>
          <p:cNvPr id="171" name="Google Shape;17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g1e0645028b6_4_0"/>
          <p:cNvSpPr txBox="1">
            <a:spLocks noGrp="1"/>
          </p:cNvSpPr>
          <p:nvPr>
            <p:ph type="title"/>
          </p:nvPr>
        </p:nvSpPr>
        <p:spPr>
          <a:xfrm>
            <a:off x="0" y="0"/>
            <a:ext cx="12192000" cy="1323900"/>
          </a:xfrm>
          <a:prstGeom prst="rect">
            <a:avLst/>
          </a:prstGeom>
        </p:spPr>
        <p:txBody>
          <a:bodyPr spcFirstLastPara="1" wrap="square" lIns="822950" tIns="45700" rIns="91425" bIns="45700" anchor="b" anchorCtr="0">
            <a:normAutofit/>
          </a:bodyPr>
          <a:lstStyle/>
          <a:p>
            <a:pPr marL="0" lvl="0" indent="0" algn="l" rtl="0">
              <a:spcBef>
                <a:spcPts val="0"/>
              </a:spcBef>
              <a:spcAft>
                <a:spcPts val="0"/>
              </a:spcAft>
              <a:buNone/>
            </a:pPr>
            <a:r>
              <a:rPr lang="en-US" sz="4000"/>
              <a:t>Process: November-January</a:t>
            </a:r>
            <a:endParaRPr sz="4000"/>
          </a:p>
        </p:txBody>
      </p:sp>
      <p:sp>
        <p:nvSpPr>
          <p:cNvPr id="163" name="Google Shape;163;g1e0645028b6_4_0"/>
          <p:cNvSpPr txBox="1">
            <a:spLocks noGrp="1"/>
          </p:cNvSpPr>
          <p:nvPr>
            <p:ph type="body" idx="1"/>
          </p:nvPr>
        </p:nvSpPr>
        <p:spPr>
          <a:xfrm>
            <a:off x="310300" y="1458925"/>
            <a:ext cx="11474400" cy="4718100"/>
          </a:xfrm>
          <a:prstGeom prst="rect">
            <a:avLst/>
          </a:prstGeom>
        </p:spPr>
        <p:txBody>
          <a:bodyPr spcFirstLastPara="1" wrap="square" lIns="91425" tIns="45700" rIns="91425" bIns="45700" anchor="t" anchorCtr="0">
            <a:normAutofit/>
          </a:bodyPr>
          <a:lstStyle/>
          <a:p>
            <a:pPr marL="914400" lvl="2" indent="-228600">
              <a:lnSpc>
                <a:spcPct val="120000"/>
              </a:lnSpc>
              <a:spcBef>
                <a:spcPts val="600"/>
              </a:spcBef>
              <a:buClr>
                <a:schemeClr val="dk1"/>
              </a:buClr>
              <a:buSzPts val="1560"/>
            </a:pPr>
            <a:r>
              <a:rPr lang="en-US" sz="2400">
                <a:solidFill>
                  <a:srgbClr val="2A2A2A"/>
                </a:solidFill>
                <a:latin typeface="Georgia"/>
                <a:ea typeface="Georgia"/>
                <a:cs typeface="Georgia"/>
                <a:sym typeface="Georgia"/>
              </a:rPr>
              <a:t>VDOE standards team presented revisions to the November document for discussion, editing, and incorporation into the document according to the Board directive.</a:t>
            </a:r>
          </a:p>
          <a:p>
            <a:pPr marL="914400" lvl="2" indent="-228600">
              <a:lnSpc>
                <a:spcPct val="120000"/>
              </a:lnSpc>
              <a:spcBef>
                <a:spcPts val="600"/>
              </a:spcBef>
              <a:buClr>
                <a:schemeClr val="dk1"/>
              </a:buClr>
              <a:buSzPts val="1560"/>
            </a:pPr>
            <a:r>
              <a:rPr lang="en-US" sz="2400">
                <a:solidFill>
                  <a:srgbClr val="2A2A2A"/>
                </a:solidFill>
                <a:latin typeface="Georgia"/>
                <a:ea typeface="Georgia"/>
                <a:cs typeface="Georgia"/>
                <a:sym typeface="Georgia"/>
              </a:rPr>
              <a:t>Conversations were held with various groups to address concerns, corrections, and omissions. </a:t>
            </a:r>
            <a:endParaRPr lang="en-US" sz="2400">
              <a:solidFill>
                <a:srgbClr val="2A2A2A"/>
              </a:solidFill>
              <a:latin typeface="Georgia"/>
              <a:ea typeface="Georgia"/>
              <a:cs typeface="Georgia"/>
            </a:endParaRPr>
          </a:p>
          <a:p>
            <a:pPr marL="914400" lvl="2" indent="-228600">
              <a:lnSpc>
                <a:spcPct val="120000"/>
              </a:lnSpc>
              <a:spcBef>
                <a:spcPts val="600"/>
              </a:spcBef>
              <a:buClr>
                <a:schemeClr val="dk1"/>
              </a:buClr>
              <a:buSzPts val="1560"/>
            </a:pPr>
            <a:r>
              <a:rPr lang="en-US" sz="2400">
                <a:solidFill>
                  <a:srgbClr val="2A2A2A"/>
                </a:solidFill>
                <a:latin typeface="Georgia"/>
                <a:ea typeface="Georgia"/>
                <a:cs typeface="Georgia"/>
                <a:sym typeface="Georgia"/>
              </a:rPr>
              <a:t>VDOE standards team presented instructional guidance and advocacy for best-in-class standards regarding historical accuracy, timelines, and content appropriateness.</a:t>
            </a:r>
            <a:endParaRPr sz="2400"/>
          </a:p>
        </p:txBody>
      </p:sp>
      <p:sp>
        <p:nvSpPr>
          <p:cNvPr id="164" name="Google Shape;164;g1e0645028b6_4_0"/>
          <p:cNvSpPr txBox="1">
            <a:spLocks noGrp="1"/>
          </p:cNvSpPr>
          <p:nvPr>
            <p:ph type="sldNum" idx="12"/>
          </p:nvPr>
        </p:nvSpPr>
        <p:spPr>
          <a:xfrm>
            <a:off x="8610600" y="635635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0151A-5885-0788-3D15-295E0F7D18E1}"/>
              </a:ext>
            </a:extLst>
          </p:cNvPr>
          <p:cNvSpPr>
            <a:spLocks noGrp="1"/>
          </p:cNvSpPr>
          <p:nvPr>
            <p:ph type="title"/>
          </p:nvPr>
        </p:nvSpPr>
        <p:spPr/>
        <p:txBody>
          <a:bodyPr>
            <a:normAutofit fontScale="90000"/>
          </a:bodyPr>
          <a:lstStyle/>
          <a:p>
            <a:r>
              <a:rPr lang="en-US"/>
              <a:t>Sample Build out - Civil Rights</a:t>
            </a:r>
            <a:br>
              <a:rPr lang="en-US"/>
            </a:br>
            <a:r>
              <a:rPr lang="en-US"/>
              <a:t>4th Grade (1 of 2)</a:t>
            </a:r>
          </a:p>
        </p:txBody>
      </p:sp>
      <p:sp>
        <p:nvSpPr>
          <p:cNvPr id="3" name="Text Placeholder 2">
            <a:extLst>
              <a:ext uri="{FF2B5EF4-FFF2-40B4-BE49-F238E27FC236}">
                <a16:creationId xmlns:a16="http://schemas.microsoft.com/office/drawing/2014/main" id="{8F34AA0E-8E8F-A64E-6275-D26D16D19A15}"/>
              </a:ext>
            </a:extLst>
          </p:cNvPr>
          <p:cNvSpPr>
            <a:spLocks noGrp="1"/>
          </p:cNvSpPr>
          <p:nvPr>
            <p:ph type="body" idx="1"/>
          </p:nvPr>
        </p:nvSpPr>
        <p:spPr>
          <a:xfrm>
            <a:off x="730877" y="1458930"/>
            <a:ext cx="10622923" cy="4889751"/>
          </a:xfrm>
        </p:spPr>
        <p:txBody>
          <a:bodyPr>
            <a:normAutofit fontScale="85000" lnSpcReduction="20000"/>
          </a:bodyPr>
          <a:lstStyle/>
          <a:p>
            <a:pPr marL="114300" indent="0">
              <a:buNone/>
            </a:pPr>
            <a:r>
              <a:rPr lang="en-US" sz="2900" b="1"/>
              <a:t>2015 Standards</a:t>
            </a:r>
            <a:endParaRPr lang="en-US" sz="2900"/>
          </a:p>
          <a:p>
            <a:r>
              <a:rPr lang="en-US" sz="2900" i="1"/>
              <a:t>VS.9 The student will demonstrate an understanding of Virginia during the twentieth century and beyond by </a:t>
            </a:r>
          </a:p>
          <a:p>
            <a:pPr lvl="1"/>
            <a:r>
              <a:rPr lang="en-US" sz="2500" i="1"/>
              <a:t>...c) describing the social and political events in Virginia linked to desegregation and Massive Resistance and their relationship to national history; and</a:t>
            </a:r>
          </a:p>
          <a:p>
            <a:pPr lvl="1"/>
            <a:r>
              <a:rPr lang="en-US" sz="2500" i="1"/>
              <a:t>d)  describing the political, social, or economic impact made by Maggie L. Walker; Harry F. Byrd, Sr.; Oliver W. Hill, Sr.; Arthur R. Ashe, Jr.; A. Linwood Holton, Jr.; and L. Douglas Wilder.</a:t>
            </a:r>
          </a:p>
          <a:p>
            <a:pPr marL="114300" indent="0">
              <a:buNone/>
            </a:pPr>
            <a:r>
              <a:rPr lang="en-US" sz="2900" b="1"/>
              <a:t>August 2022 draft</a:t>
            </a:r>
            <a:endParaRPr lang="en-US" sz="2900"/>
          </a:p>
          <a:p>
            <a:r>
              <a:rPr lang="en-US" sz="2900" i="1"/>
              <a:t>VS.11 The student will apply history and social science skills to understand the Civil Rights Movement in Virginia by </a:t>
            </a:r>
          </a:p>
          <a:p>
            <a:pPr lvl="1"/>
            <a:r>
              <a:rPr lang="en-US" sz="2500" i="1"/>
              <a:t>a) explaining the social and political events connected to desegregation and Massive Resistance in national history; and </a:t>
            </a:r>
          </a:p>
          <a:p>
            <a:pPr lvl="1"/>
            <a:r>
              <a:rPr lang="en-US" sz="2500" i="1"/>
              <a:t>b) investigating the political, social, or economic impacts and choices made by Virginians, such as but not limited to Maggie L. Walker, Oliver W. Hill, Sr., Arthur R. Ashe, Jr., Barbara Johns, A. Linwood Holton, Jr., and L. Douglas Wilder.</a:t>
            </a:r>
          </a:p>
          <a:p>
            <a:endParaRPr lang="en-US"/>
          </a:p>
        </p:txBody>
      </p:sp>
      <p:sp>
        <p:nvSpPr>
          <p:cNvPr id="4" name="Slide Number Placeholder 3">
            <a:extLst>
              <a:ext uri="{FF2B5EF4-FFF2-40B4-BE49-F238E27FC236}">
                <a16:creationId xmlns:a16="http://schemas.microsoft.com/office/drawing/2014/main" id="{733CC3E1-DCA7-9FE1-506B-1AA57DAE12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7</a:t>
            </a:fld>
            <a:endParaRPr lang="en-US"/>
          </a:p>
        </p:txBody>
      </p:sp>
    </p:spTree>
    <p:extLst>
      <p:ext uri="{BB962C8B-B14F-4D97-AF65-F5344CB8AC3E}">
        <p14:creationId xmlns:p14="http://schemas.microsoft.com/office/powerpoint/2010/main" val="3022876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9DACF-9D64-FA7D-831D-BE5BA4C724A3}"/>
              </a:ext>
            </a:extLst>
          </p:cNvPr>
          <p:cNvSpPr>
            <a:spLocks noGrp="1"/>
          </p:cNvSpPr>
          <p:nvPr>
            <p:ph type="title"/>
          </p:nvPr>
        </p:nvSpPr>
        <p:spPr/>
        <p:txBody>
          <a:bodyPr>
            <a:normAutofit fontScale="90000"/>
          </a:bodyPr>
          <a:lstStyle/>
          <a:p>
            <a:r>
              <a:rPr lang="en-US"/>
              <a:t>Sample Build out - Civil Rights</a:t>
            </a:r>
            <a:br>
              <a:rPr lang="en-US"/>
            </a:br>
            <a:r>
              <a:rPr lang="en-US"/>
              <a:t>4th Grade (2 of 2)</a:t>
            </a:r>
          </a:p>
        </p:txBody>
      </p:sp>
      <p:sp>
        <p:nvSpPr>
          <p:cNvPr id="3" name="Text Placeholder 2">
            <a:extLst>
              <a:ext uri="{FF2B5EF4-FFF2-40B4-BE49-F238E27FC236}">
                <a16:creationId xmlns:a16="http://schemas.microsoft.com/office/drawing/2014/main" id="{4F759B8F-BD3F-FF70-4615-56D7076AC80A}"/>
              </a:ext>
            </a:extLst>
          </p:cNvPr>
          <p:cNvSpPr>
            <a:spLocks noGrp="1"/>
          </p:cNvSpPr>
          <p:nvPr>
            <p:ph type="body" idx="1"/>
          </p:nvPr>
        </p:nvSpPr>
        <p:spPr/>
        <p:txBody>
          <a:bodyPr>
            <a:normAutofit fontScale="62500" lnSpcReduction="20000"/>
          </a:bodyPr>
          <a:lstStyle/>
          <a:p>
            <a:pPr marL="114300" indent="0">
              <a:buNone/>
            </a:pPr>
            <a:r>
              <a:rPr lang="en-US" b="1"/>
              <a:t>November 2022 draft</a:t>
            </a:r>
          </a:p>
          <a:p>
            <a:r>
              <a:rPr lang="en-US" i="1"/>
              <a:t>VS.10 Students will apply history and social science skills to describe the Civil Rights Movement in Virginia by: </a:t>
            </a:r>
            <a:endParaRPr lang="en-US" b="1" i="1"/>
          </a:p>
          <a:p>
            <a:pPr lvl="1"/>
            <a:r>
              <a:rPr lang="en-US" i="1"/>
              <a:t>explaining the causes and effects of desegregation and Massive Resistance (e.g., 1940 Norfolk School Board case, 1951 Farmville protest, the Supreme Court’s Brown v. Board of Education decision, 1964 Prince Edward County Supreme Court case, “Redlining,” the displacement of Virginia families when the Blue Ridge Parkway was built, the effects that the building of interstate highways had on marginalized communities, and Loving v. Virginia Supreme Court decision in 1967); and </a:t>
            </a:r>
          </a:p>
          <a:p>
            <a:pPr lvl="1"/>
            <a:r>
              <a:rPr lang="en-US" i="1"/>
              <a:t>investigating the political, social, or economic effects of choices made by Virginians during the civil rights era (e.g., Maggie L. Walker, Oliver W. Hill, Sr., Irene Morgan, Arthur R. Ashe, Barbara Johns, A. Linwood Holton, Jr., and L. Douglas Wilder). </a:t>
            </a:r>
          </a:p>
          <a:p>
            <a:pPr marL="114300" indent="0">
              <a:buNone/>
            </a:pPr>
            <a:r>
              <a:rPr lang="en-US" b="1"/>
              <a:t>Proposed 2023</a:t>
            </a:r>
            <a:endParaRPr lang="en-US"/>
          </a:p>
          <a:p>
            <a:r>
              <a:rPr lang="en" i="1"/>
              <a:t>VS.11 The student will apply history and social science skills to understand the Civil Rights Movement in Virginia by</a:t>
            </a:r>
            <a:endParaRPr lang="en-US"/>
          </a:p>
          <a:p>
            <a:pPr lvl="1"/>
            <a:r>
              <a:rPr lang="en" i="1"/>
              <a:t>a) explaining the social and political events connected to desegregation and Massive Resistance, with emphasis on the role of Virginians in the Supreme Court cases, including but not limited to Green v. County Board of New Kent County, Brown v. Board of Education, and Griffin v. School Board of Prince Edward County; and</a:t>
            </a:r>
            <a:endParaRPr lang="en-US"/>
          </a:p>
          <a:p>
            <a:pPr lvl="1"/>
            <a:r>
              <a:rPr lang="en" i="1"/>
              <a:t>b) investigating the political, social, or economic effects of choices made during the Civil Rights Era, including but not limited to Maggie Walker, Robert Russa Moton, Barbara Johns, Samuel Wilbert Tucker, Oliver W. Hill, Sr., Irene Morgan, Arthur R. Ashe, A. Linwood Holton, Jr., and L. Douglas Wilder.     </a:t>
            </a:r>
            <a:endParaRPr lang="en-US"/>
          </a:p>
          <a:p>
            <a:endParaRPr lang="en-US"/>
          </a:p>
          <a:p>
            <a:endParaRPr lang="en-US"/>
          </a:p>
        </p:txBody>
      </p:sp>
      <p:sp>
        <p:nvSpPr>
          <p:cNvPr id="4" name="Slide Number Placeholder 3">
            <a:extLst>
              <a:ext uri="{FF2B5EF4-FFF2-40B4-BE49-F238E27FC236}">
                <a16:creationId xmlns:a16="http://schemas.microsoft.com/office/drawing/2014/main" id="{5C87C9A3-DC79-83CE-F634-BF7EACFF3E9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8</a:t>
            </a:fld>
            <a:endParaRPr lang="en-US"/>
          </a:p>
        </p:txBody>
      </p:sp>
    </p:spTree>
    <p:extLst>
      <p:ext uri="{BB962C8B-B14F-4D97-AF65-F5344CB8AC3E}">
        <p14:creationId xmlns:p14="http://schemas.microsoft.com/office/powerpoint/2010/main" val="1208457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F8304-6A23-865A-CE47-A2ACD8D33127}"/>
              </a:ext>
            </a:extLst>
          </p:cNvPr>
          <p:cNvSpPr>
            <a:spLocks noGrp="1"/>
          </p:cNvSpPr>
          <p:nvPr>
            <p:ph type="title"/>
          </p:nvPr>
        </p:nvSpPr>
        <p:spPr/>
        <p:txBody>
          <a:bodyPr>
            <a:normAutofit fontScale="90000"/>
          </a:bodyPr>
          <a:lstStyle/>
          <a:p>
            <a:r>
              <a:rPr lang="en-US"/>
              <a:t>Sample Build Out – Red Scare </a:t>
            </a:r>
            <a:br>
              <a:rPr lang="en-US"/>
            </a:br>
            <a:r>
              <a:rPr lang="en-US"/>
              <a:t>6th Grade</a:t>
            </a:r>
          </a:p>
        </p:txBody>
      </p:sp>
      <p:sp>
        <p:nvSpPr>
          <p:cNvPr id="3" name="Text Placeholder 2">
            <a:extLst>
              <a:ext uri="{FF2B5EF4-FFF2-40B4-BE49-F238E27FC236}">
                <a16:creationId xmlns:a16="http://schemas.microsoft.com/office/drawing/2014/main" id="{D15439DE-F4B4-2DAA-18EF-47E1E2EC95AE}"/>
              </a:ext>
            </a:extLst>
          </p:cNvPr>
          <p:cNvSpPr>
            <a:spLocks noGrp="1"/>
          </p:cNvSpPr>
          <p:nvPr>
            <p:ph type="body" idx="1"/>
          </p:nvPr>
        </p:nvSpPr>
        <p:spPr/>
        <p:txBody>
          <a:bodyPr>
            <a:normAutofit fontScale="92500" lnSpcReduction="20000"/>
          </a:bodyPr>
          <a:lstStyle/>
          <a:p>
            <a:r>
              <a:rPr lang="en-US"/>
              <a:t>Not included the 2015 standards</a:t>
            </a:r>
          </a:p>
          <a:p>
            <a:r>
              <a:rPr lang="en-US"/>
              <a:t>Not included August 2022 draft </a:t>
            </a:r>
          </a:p>
          <a:p>
            <a:r>
              <a:rPr lang="en-US"/>
              <a:t>November 2022 draft (substandard needed clarification)</a:t>
            </a:r>
          </a:p>
          <a:p>
            <a:pPr lvl="1"/>
            <a:r>
              <a:rPr lang="en-US" i="1"/>
              <a:t>USII.5 Students will apply history and social science skills to analyze the social, political, economic, and technological changes of the early twentieth century by: </a:t>
            </a:r>
          </a:p>
          <a:p>
            <a:pPr lvl="1"/>
            <a:r>
              <a:rPr lang="en-US" i="1"/>
              <a:t>...c. differentiating between capitalism and communism and how each affected America during the early 1900s, including the Bolshevik Revolution and the first Red Scare; </a:t>
            </a:r>
          </a:p>
          <a:p>
            <a:r>
              <a:rPr lang="en-US"/>
              <a:t>Proposed 2023 (substandard is comprehensive and focused)</a:t>
            </a:r>
          </a:p>
          <a:p>
            <a:pPr lvl="1"/>
            <a:r>
              <a:rPr lang="en-US" i="1"/>
              <a:t>USII.5 The student will apply history and social science skills to understand the social, political, economic, and technological changes of the early twentieth century by:</a:t>
            </a:r>
          </a:p>
          <a:p>
            <a:pPr lvl="1"/>
            <a:r>
              <a:rPr lang="en-US" i="1"/>
              <a:t>...b. examining how the rise of communism affected America, including but not limited to the first Red Scare; </a:t>
            </a:r>
          </a:p>
          <a:p>
            <a:endParaRPr lang="en-US"/>
          </a:p>
          <a:p>
            <a:endParaRPr lang="en-US"/>
          </a:p>
        </p:txBody>
      </p:sp>
      <p:sp>
        <p:nvSpPr>
          <p:cNvPr id="4" name="Slide Number Placeholder 3">
            <a:extLst>
              <a:ext uri="{FF2B5EF4-FFF2-40B4-BE49-F238E27FC236}">
                <a16:creationId xmlns:a16="http://schemas.microsoft.com/office/drawing/2014/main" id="{2ABC94EF-68B7-5892-F0F4-1BDE2BF01EA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9</a:t>
            </a:fld>
            <a:endParaRPr lang="en-US"/>
          </a:p>
        </p:txBody>
      </p:sp>
    </p:spTree>
    <p:extLst>
      <p:ext uri="{BB962C8B-B14F-4D97-AF65-F5344CB8AC3E}">
        <p14:creationId xmlns:p14="http://schemas.microsoft.com/office/powerpoint/2010/main" val="1812532623"/>
      </p:ext>
    </p:extLst>
  </p:cSld>
  <p:clrMapOvr>
    <a:masterClrMapping/>
  </p:clrMapOvr>
</p:sld>
</file>

<file path=ppt/theme/theme1.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7E7C583ACDFCF4DB30CA959DC5287DA" ma:contentTypeVersion="4" ma:contentTypeDescription="Create a new document." ma:contentTypeScope="" ma:versionID="3f07ba3cc33c2c26749dd626add05ab5">
  <xsd:schema xmlns:xsd="http://www.w3.org/2001/XMLSchema" xmlns:xs="http://www.w3.org/2001/XMLSchema" xmlns:p="http://schemas.microsoft.com/office/2006/metadata/properties" xmlns:ns2="049005b6-5a38-4419-91fa-ebdf32acfed3" xmlns:ns3="4c2c5aab-b472-4b8f-a7fa-721e1e86a722" targetNamespace="http://schemas.microsoft.com/office/2006/metadata/properties" ma:root="true" ma:fieldsID="f06c3e957ac8c8636c467aaa4aac52a1" ns2:_="" ns3:_="">
    <xsd:import namespace="049005b6-5a38-4419-91fa-ebdf32acfed3"/>
    <xsd:import namespace="4c2c5aab-b472-4b8f-a7fa-721e1e86a72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9005b6-5a38-4419-91fa-ebdf32acfe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c2c5aab-b472-4b8f-a7fa-721e1e86a72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4c2c5aab-b472-4b8f-a7fa-721e1e86a722">
      <UserInfo>
        <DisplayName>Brown, Christonya (DOE)</DisplayName>
        <AccountId>86</AccountId>
        <AccountType/>
      </UserInfo>
    </SharedWithUsers>
  </documentManagement>
</p:properties>
</file>

<file path=customXml/itemProps1.xml><?xml version="1.0" encoding="utf-8"?>
<ds:datastoreItem xmlns:ds="http://schemas.openxmlformats.org/officeDocument/2006/customXml" ds:itemID="{8102E69A-8B9E-4154-9E10-7B5F6ACDBAF5}">
  <ds:schemaRefs>
    <ds:schemaRef ds:uri="049005b6-5a38-4419-91fa-ebdf32acfed3"/>
    <ds:schemaRef ds:uri="4c2c5aab-b472-4b8f-a7fa-721e1e86a72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D0B86F6-81B3-4DB4-AC32-6FA22A2BE7F5}">
  <ds:schemaRefs>
    <ds:schemaRef ds:uri="http://schemas.microsoft.com/sharepoint/v3/contenttype/forms"/>
  </ds:schemaRefs>
</ds:datastoreItem>
</file>

<file path=customXml/itemProps3.xml><?xml version="1.0" encoding="utf-8"?>
<ds:datastoreItem xmlns:ds="http://schemas.openxmlformats.org/officeDocument/2006/customXml" ds:itemID="{9B2A0A0A-9808-4239-AC71-6BE497C7389E}">
  <ds:schemaRefs>
    <ds:schemaRef ds:uri="049005b6-5a38-4419-91fa-ebdf32acfed3"/>
    <ds:schemaRef ds:uri="4c2c5aab-b472-4b8f-a7fa-721e1e86a72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12</Slides>
  <Notes>5</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Proposed Revised 2023 History &amp; Social Science  Standards of Learning February 1, 2023</vt:lpstr>
      <vt:lpstr>Standards of Learning Authority</vt:lpstr>
      <vt:lpstr>Shared Goal: Best In Class Standards</vt:lpstr>
      <vt:lpstr>November Directive to VDOE</vt:lpstr>
      <vt:lpstr>Proposed History and Social Science Standards of Learning (SOLs)</vt:lpstr>
      <vt:lpstr>Process: November-January</vt:lpstr>
      <vt:lpstr>Sample Build out - Civil Rights 4th Grade (1 of 2)</vt:lpstr>
      <vt:lpstr>Sample Build out - Civil Rights 4th Grade (2 of 2)</vt:lpstr>
      <vt:lpstr>Sample Build Out – Red Scare  6th Grade</vt:lpstr>
      <vt:lpstr>About the Curriculum Frameworks</vt:lpstr>
      <vt:lpstr>Timeline</vt:lpstr>
      <vt:lpstr>Implementation Timeline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Revised History &amp; Social Science  Standards of Learning February 1, 2023</dc:title>
  <dc:creator>VITA Program</dc:creator>
  <cp:revision>6</cp:revision>
  <dcterms:created xsi:type="dcterms:W3CDTF">2022-07-20T12:39:39Z</dcterms:created>
  <dcterms:modified xsi:type="dcterms:W3CDTF">2023-01-29T20:36:15Z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0x01010037E7C583ACDFCF4DB30CA959DC5287DA</vt:lpwstr>
  </property>
</Properties>
</file>