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4"/>
    <p:sldMasterId id="2147483666" r:id="rId5"/>
  </p:sldMasterIdLst>
  <p:notesMasterIdLst>
    <p:notesMasterId r:id="rId18"/>
  </p:notesMasterIdLst>
  <p:sldIdLst>
    <p:sldId id="266" r:id="rId6"/>
    <p:sldId id="267" r:id="rId7"/>
    <p:sldId id="292" r:id="rId8"/>
    <p:sldId id="278" r:id="rId9"/>
    <p:sldId id="293" r:id="rId10"/>
    <p:sldId id="294" r:id="rId11"/>
    <p:sldId id="296" r:id="rId12"/>
    <p:sldId id="297" r:id="rId13"/>
    <p:sldId id="298" r:id="rId14"/>
    <p:sldId id="299" r:id="rId15"/>
    <p:sldId id="300" r:id="rId16"/>
    <p:sldId id="30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kATN+8vjgpSu1KcEycJoQyJRU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A5872-E53D-CBFE-8046-F2279B78D899}" v="3" dt="2023-01-23T16:21:52.748"/>
    <p1510:client id="{DA269992-4C4A-6EAB-EFD3-3DF6A0F847B9}" v="25" dt="2023-01-23T16:32:56.249"/>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935" autoAdjust="0"/>
  </p:normalViewPr>
  <p:slideViewPr>
    <p:cSldViewPr snapToGrid="0">
      <p:cViewPr varScale="1">
        <p:scale>
          <a:sx n="113" d="100"/>
          <a:sy n="113" d="100"/>
        </p:scale>
        <p:origin x="47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customschemas.google.com/relationships/presentationmetadata" Target="metadata"/><Relationship Id="rId28" Type="http://schemas.microsoft.com/office/2015/10/relationships/revisionInfo" Target="revisionInfo.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012140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825137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031534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474245625"/>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18363953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99031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03981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764695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0069115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2687662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60974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9087643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1002400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7800733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51571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1475737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7591451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4194704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8292980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hyperlink" Target="https://law.lis.virginia.gov/vacode/title22.1/chapter15/section22.1-298.1/" TargetMode="External"/><Relationship Id="rId2" Type="http://schemas.openxmlformats.org/officeDocument/2006/relationships/hyperlink" Target="https://law.lis.virginia.gov/admincode/title8/agency20/chapter543/" TargetMode="External"/><Relationship Id="rId1" Type="http://schemas.openxmlformats.org/officeDocument/2006/relationships/slideLayout" Target="../slideLayouts/slideLayout2.xml"/><Relationship Id="rId5" Type="http://schemas.openxmlformats.org/officeDocument/2006/relationships/hyperlink" Target="https://law.lis.virginia.gov/admincode/title8/agency20/chapter23/section90/" TargetMode="External"/><Relationship Id="rId4" Type="http://schemas.openxmlformats.org/officeDocument/2006/relationships/hyperlink" Target="https://law.lis.virginia.gov/admincode/title8/agency20/chapter23/section10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doe.virginia.gov/?navid=975" TargetMode="External"/><Relationship Id="rId2" Type="http://schemas.openxmlformats.org/officeDocument/2006/relationships/hyperlink" Target="https://www.doe.virginia.gov/?navid=5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838200" y="1130909"/>
            <a:ext cx="10621334" cy="2387600"/>
          </a:xfrm>
        </p:spPr>
        <p:txBody>
          <a:bodyPr>
            <a:normAutofit fontScale="90000"/>
          </a:bodyPr>
          <a:lstStyle/>
          <a:p>
            <a:r>
              <a:rPr lang="en-US" dirty="0"/>
              <a:t>Overview of Traditional </a:t>
            </a:r>
            <a:br>
              <a:rPr lang="en-US" dirty="0"/>
            </a:br>
            <a:r>
              <a:rPr lang="en-US" dirty="0"/>
              <a:t>and </a:t>
            </a:r>
            <a:br>
              <a:rPr lang="en-US" dirty="0"/>
            </a:br>
            <a:r>
              <a:rPr lang="en-US" dirty="0"/>
              <a:t>Alternate Routes to Licensure</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2" name="TextBox 1">
            <a:extLst>
              <a:ext uri="{FF2B5EF4-FFF2-40B4-BE49-F238E27FC236}">
                <a16:creationId xmlns:a16="http://schemas.microsoft.com/office/drawing/2014/main" id="{F523C2B2-D2B4-4229-AA67-145A772942D4}"/>
              </a:ext>
            </a:extLst>
          </p:cNvPr>
          <p:cNvSpPr txBox="1"/>
          <p:nvPr/>
        </p:nvSpPr>
        <p:spPr>
          <a:xfrm>
            <a:off x="984738" y="3640015"/>
            <a:ext cx="4844562" cy="830997"/>
          </a:xfrm>
          <a:prstGeom prst="rect">
            <a:avLst/>
          </a:prstGeom>
          <a:noFill/>
        </p:spPr>
        <p:txBody>
          <a:bodyPr wrap="square" rtlCol="0">
            <a:spAutoFit/>
          </a:bodyPr>
          <a:lstStyle/>
          <a:p>
            <a:r>
              <a:rPr lang="en-US" sz="2400" dirty="0">
                <a:solidFill>
                  <a:schemeClr val="accent3">
                    <a:lumMod val="50000"/>
                  </a:schemeClr>
                </a:solidFill>
                <a:latin typeface="Georgia" panose="02040502050405020303" pitchFamily="18" charset="0"/>
                <a:cs typeface="Calibri" panose="020F0502020204030204" pitchFamily="34" charset="0"/>
              </a:rPr>
              <a:t>Board of Education Work Session</a:t>
            </a:r>
          </a:p>
          <a:p>
            <a:r>
              <a:rPr lang="en-US" sz="2400" dirty="0">
                <a:solidFill>
                  <a:schemeClr val="accent3">
                    <a:lumMod val="50000"/>
                  </a:schemeClr>
                </a:solidFill>
                <a:latin typeface="Georgia" panose="02040502050405020303" pitchFamily="18" charset="0"/>
                <a:cs typeface="Calibri" panose="020F0502020204030204" pitchFamily="34" charset="0"/>
              </a:rPr>
              <a:t>February 1, 2023</a:t>
            </a:r>
          </a:p>
        </p:txBody>
      </p:sp>
    </p:spTree>
    <p:extLst>
      <p:ext uri="{BB962C8B-B14F-4D97-AF65-F5344CB8AC3E}">
        <p14:creationId xmlns:p14="http://schemas.microsoft.com/office/powerpoint/2010/main" val="42762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May be issued to an individual who:</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Is employed by a Virginia public or accredited nonpublic school as a teacher of special education;</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Earned a baccalaureate degree from a nationally recognized college or university;</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Has completed the prerequisite coursework;</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Has an assigned mentor with an active Virginia teaching license with an endorsement in special education;</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Has a planned program of study in the assigned endorsement area; and</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Has met all conditions for licensure</a:t>
            </a:r>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endParaRPr lang="en-US" b="0" i="0" dirty="0">
              <a:solidFill>
                <a:srgbClr val="003C71"/>
              </a:solidFill>
              <a:effectLst/>
              <a:latin typeface="Calibri" panose="020F0502020204030204" pitchFamily="34" charset="0"/>
              <a:cs typeface="Calibri" panose="020F0502020204030204" pitchFamily="34" charset="0"/>
            </a:endParaRPr>
          </a:p>
          <a:p>
            <a:pPr marL="114300" indent="0" algn="l" rtl="0" fontAlgn="base">
              <a:buNone/>
            </a:pPr>
            <a:endParaRPr lang="en-US" b="0" i="0" dirty="0">
              <a:solidFill>
                <a:srgbClr val="003C71"/>
              </a:solidFill>
              <a:effectLst/>
              <a:latin typeface="Segoe UI" panose="020B0502040204020203"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4600" dirty="0">
                <a:solidFill>
                  <a:schemeClr val="bg1"/>
                </a:solidFill>
              </a:rPr>
              <a:t>Alternate Route to Provisional (</a:t>
            </a:r>
            <a:r>
              <a:rPr lang="en-US" sz="4600" dirty="0" err="1">
                <a:solidFill>
                  <a:schemeClr val="bg1"/>
                </a:solidFill>
              </a:rPr>
              <a:t>SpEd</a:t>
            </a:r>
            <a:r>
              <a:rPr lang="en-US" sz="4600" dirty="0">
                <a:solidFill>
                  <a:schemeClr val="bg1"/>
                </a:solidFill>
              </a:rPr>
              <a:t>)</a:t>
            </a:r>
          </a:p>
        </p:txBody>
      </p:sp>
    </p:spTree>
    <p:extLst>
      <p:ext uri="{BB962C8B-B14F-4D97-AF65-F5344CB8AC3E}">
        <p14:creationId xmlns:p14="http://schemas.microsoft.com/office/powerpoint/2010/main" val="1142390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May be issued to an individual who:</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sz="16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Earned a baccalaureate degree from a nationally recognized college or university;</a:t>
            </a:r>
            <a:r>
              <a:rPr lang="en-US" b="0" i="0" dirty="0">
                <a:solidFill>
                  <a:srgbClr val="003C71"/>
                </a:solidFill>
                <a:effectLst/>
                <a:latin typeface="Calibri" panose="020F0502020204030204" pitchFamily="34" charset="0"/>
                <a:cs typeface="Calibri" panose="020F0502020204030204" pitchFamily="34" charset="0"/>
              </a:rPr>
              <a:t>​</a:t>
            </a:r>
          </a:p>
          <a:p>
            <a:pPr marL="571500" lvl="1" indent="0" fontAlgn="base">
              <a:buNone/>
            </a:pPr>
            <a:endParaRPr lang="en-US" sz="20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Has at least three (3) years of documented successful full-time work experience that may include specialized training related to the endorsement sought;</a:t>
            </a:r>
            <a:r>
              <a:rPr lang="en-US" b="0" i="0" dirty="0">
                <a:solidFill>
                  <a:srgbClr val="003C71"/>
                </a:solidFill>
                <a:effectLst/>
                <a:latin typeface="Calibri" panose="020F0502020204030204" pitchFamily="34" charset="0"/>
                <a:cs typeface="Calibri" panose="020F0502020204030204" pitchFamily="34" charset="0"/>
              </a:rPr>
              <a:t>​</a:t>
            </a:r>
          </a:p>
          <a:p>
            <a:pPr marL="571500" lvl="1" indent="0" fontAlgn="base">
              <a:buNone/>
            </a:pPr>
            <a:endParaRPr lang="en-US" sz="20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Has met the Virginia qualifying score on the content knowledge assessment; and</a:t>
            </a:r>
            <a:r>
              <a:rPr lang="en-US" b="0" i="0" dirty="0">
                <a:solidFill>
                  <a:srgbClr val="003C71"/>
                </a:solidFill>
                <a:effectLst/>
                <a:latin typeface="Calibri" panose="020F0502020204030204" pitchFamily="34" charset="0"/>
                <a:cs typeface="Calibri" panose="020F0502020204030204" pitchFamily="34" charset="0"/>
              </a:rPr>
              <a:t>​</a:t>
            </a:r>
          </a:p>
          <a:p>
            <a:pPr marL="571500" lvl="1" indent="0" fontAlgn="base">
              <a:buNone/>
            </a:pPr>
            <a:endParaRPr lang="en-US" sz="20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Met all conditions for licensure</a:t>
            </a:r>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endParaRPr lang="en-US" b="0" i="0" dirty="0">
              <a:solidFill>
                <a:srgbClr val="003C71"/>
              </a:solidFill>
              <a:effectLst/>
              <a:latin typeface="Calibri" panose="020F0502020204030204" pitchFamily="34" charset="0"/>
              <a:cs typeface="Calibri" panose="020F0502020204030204" pitchFamily="34" charset="0"/>
            </a:endParaRPr>
          </a:p>
          <a:p>
            <a:pPr marL="114300" indent="0" algn="l" rtl="0" fontAlgn="base">
              <a:buNone/>
            </a:pPr>
            <a:endParaRPr lang="en-US" b="0" i="0" dirty="0">
              <a:solidFill>
                <a:srgbClr val="003C71"/>
              </a:solidFill>
              <a:effectLst/>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4600" dirty="0">
                <a:solidFill>
                  <a:schemeClr val="bg1"/>
                </a:solidFill>
              </a:rPr>
              <a:t>Experiential Learning</a:t>
            </a:r>
          </a:p>
        </p:txBody>
      </p:sp>
    </p:spTree>
    <p:extLst>
      <p:ext uri="{BB962C8B-B14F-4D97-AF65-F5344CB8AC3E}">
        <p14:creationId xmlns:p14="http://schemas.microsoft.com/office/powerpoint/2010/main" val="97661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Guidelines were established by the Board that provide a school division, </a:t>
            </a:r>
            <a:r>
              <a:rPr lang="en-US" b="1" i="0" u="sng" strike="noStrike" dirty="0">
                <a:solidFill>
                  <a:srgbClr val="003C71"/>
                </a:solidFill>
                <a:effectLst/>
                <a:latin typeface="Calibri" panose="020F0502020204030204" pitchFamily="34" charset="0"/>
                <a:cs typeface="Calibri" panose="020F0502020204030204" pitchFamily="34" charset="0"/>
              </a:rPr>
              <a:t>or any organization sponsored by a school board</a:t>
            </a:r>
            <a:r>
              <a:rPr lang="en-US" b="1" i="0" u="none" strike="noStrike" dirty="0">
                <a:solidFill>
                  <a:srgbClr val="003C71"/>
                </a:solidFill>
                <a:effectLst/>
                <a:latin typeface="Calibri" panose="020F0502020204030204" pitchFamily="34" charset="0"/>
                <a:cs typeface="Calibri" panose="020F0502020204030204" pitchFamily="34" charset="0"/>
              </a:rPr>
              <a:t>, may submit for approval a program that can be used to meet the requirements of the provisional or renewable license or any endorsement. This program may include alternative professional assessments and coursework. The Board has the authority to impose conditions in conjunction with approval. </a:t>
            </a:r>
            <a:endParaRPr lang="en-US" b="0" i="0" dirty="0">
              <a:solidFill>
                <a:srgbClr val="003C71"/>
              </a:solidFill>
              <a:effectLst/>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4600" dirty="0">
                <a:solidFill>
                  <a:schemeClr val="bg1"/>
                </a:solidFill>
              </a:rPr>
              <a:t>Alternate Route via HB2486</a:t>
            </a:r>
          </a:p>
        </p:txBody>
      </p:sp>
    </p:spTree>
    <p:extLst>
      <p:ext uri="{BB962C8B-B14F-4D97-AF65-F5344CB8AC3E}">
        <p14:creationId xmlns:p14="http://schemas.microsoft.com/office/powerpoint/2010/main" val="2326255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45;p2">
            <a:extLst>
              <a:ext uri="{FF2B5EF4-FFF2-40B4-BE49-F238E27FC236}">
                <a16:creationId xmlns:a16="http://schemas.microsoft.com/office/drawing/2014/main" id="{B885B6B7-14B3-4E2F-AFFD-31D2389E65AE}"/>
              </a:ext>
            </a:extLst>
          </p:cNvPr>
          <p:cNvSpPr txBox="1">
            <a:spLocks/>
          </p:cNvSpPr>
          <p:nvPr/>
        </p:nvSpPr>
        <p:spPr>
          <a:xfrm>
            <a:off x="0" y="-16616"/>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0" y="136525"/>
            <a:ext cx="12192000" cy="1323975"/>
          </a:xfrm>
        </p:spPr>
        <p:txBody>
          <a:bodyPr>
            <a:normAutofit fontScale="90000"/>
          </a:bodyPr>
          <a:lstStyle/>
          <a:p>
            <a:r>
              <a:rPr lang="en-US" dirty="0">
                <a:solidFill>
                  <a:schemeClr val="bg1"/>
                </a:solidFill>
              </a:rPr>
              <a:t>Components of Licensure </a:t>
            </a:r>
            <a:br>
              <a:rPr lang="en-US" dirty="0">
                <a:solidFill>
                  <a:schemeClr val="bg1"/>
                </a:solidFill>
              </a:rPr>
            </a:br>
            <a:r>
              <a:rPr lang="en-US" dirty="0">
                <a:solidFill>
                  <a:schemeClr val="bg1"/>
                </a:solidFill>
              </a:rPr>
              <a:t>to Prepare Teachers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1388533" y="1761067"/>
            <a:ext cx="9965267" cy="4960407"/>
          </a:xfrm>
        </p:spPr>
        <p:txBody>
          <a:bodyPr>
            <a:normAutofit/>
          </a:bodyPr>
          <a:lstStyle/>
          <a:p>
            <a:pPr algn="l" rtl="0"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Bachelor’s Degree (except for the Technical Professional License) from a nationally recognized college or university</a:t>
            </a:r>
            <a:r>
              <a:rPr lang="en-US" sz="3000" b="0" i="0" dirty="0">
                <a:solidFill>
                  <a:srgbClr val="003C71"/>
                </a:solidFill>
                <a:effectLst/>
                <a:latin typeface="Calibri" panose="020F0502020204030204" pitchFamily="34" charset="0"/>
                <a:cs typeface="Calibri" panose="020F0502020204030204" pitchFamily="34" charset="0"/>
              </a:rPr>
              <a:t>​</a:t>
            </a:r>
          </a:p>
          <a:p>
            <a:pPr algn="l" rtl="0" fontAlgn="base"/>
            <a:endParaRPr lang="en-US" sz="1700" b="0" i="0" dirty="0">
              <a:solidFill>
                <a:srgbClr val="003C71"/>
              </a:solidFill>
              <a:effectLst/>
              <a:latin typeface="Calibri" panose="020F0502020204030204" pitchFamily="34" charset="0"/>
              <a:cs typeface="Calibri" panose="020F0502020204030204" pitchFamily="34" charset="0"/>
            </a:endParaRPr>
          </a:p>
          <a:p>
            <a:pPr algn="l" rtl="0"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Content</a:t>
            </a:r>
            <a:r>
              <a:rPr lang="en-US" b="0" i="0" dirty="0">
                <a:solidFill>
                  <a:srgbClr val="003C71"/>
                </a:solidFill>
                <a:effectLst/>
                <a:latin typeface="Calibri" panose="020F0502020204030204" pitchFamily="34" charset="0"/>
                <a:cs typeface="Calibri" panose="020F0502020204030204" pitchFamily="34" charset="0"/>
              </a:rPr>
              <a:t>​</a:t>
            </a:r>
          </a:p>
          <a:p>
            <a:pPr algn="l" rtl="0" fontAlgn="base"/>
            <a:endParaRPr lang="en-US" sz="1700" b="0" i="0" dirty="0">
              <a:solidFill>
                <a:srgbClr val="003C71"/>
              </a:solidFill>
              <a:effectLst/>
              <a:latin typeface="Calibri" panose="020F0502020204030204" pitchFamily="34" charset="0"/>
              <a:cs typeface="Calibri" panose="020F0502020204030204" pitchFamily="34" charset="0"/>
            </a:endParaRPr>
          </a:p>
          <a:p>
            <a:pPr algn="l" rtl="0"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Professional Studies, including clinical experiences (student teaching or successful classroom teaching)</a:t>
            </a:r>
            <a:r>
              <a:rPr lang="en-US" b="0" i="0" dirty="0">
                <a:solidFill>
                  <a:srgbClr val="003C71"/>
                </a:solidFill>
                <a:effectLst/>
                <a:latin typeface="Calibri" panose="020F0502020204030204" pitchFamily="34" charset="0"/>
                <a:cs typeface="Calibri" panose="020F0502020204030204" pitchFamily="34" charset="0"/>
              </a:rPr>
              <a:t>​</a:t>
            </a:r>
          </a:p>
          <a:p>
            <a:pPr algn="l" rtl="0" fontAlgn="base"/>
            <a:endParaRPr lang="en-US" sz="1700" b="0" i="0" dirty="0">
              <a:solidFill>
                <a:srgbClr val="003C71"/>
              </a:solidFill>
              <a:effectLst/>
              <a:latin typeface="Calibri" panose="020F0502020204030204" pitchFamily="34" charset="0"/>
              <a:cs typeface="Calibri" panose="020F0502020204030204" pitchFamily="34" charset="0"/>
            </a:endParaRPr>
          </a:p>
          <a:p>
            <a:pPr algn="l" rtl="0"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Assessments</a:t>
            </a:r>
            <a:r>
              <a:rPr lang="en-US" b="0" i="0" dirty="0">
                <a:solidFill>
                  <a:srgbClr val="003C71"/>
                </a:solidFill>
                <a:effectLst/>
                <a:latin typeface="Calibri" panose="020F0502020204030204" pitchFamily="34" charset="0"/>
                <a:cs typeface="Calibri" panose="020F0502020204030204" pitchFamily="34" charset="0"/>
              </a:rPr>
              <a:t>​</a:t>
            </a:r>
          </a:p>
          <a:p>
            <a:pPr algn="l" rtl="0" fontAlgn="base"/>
            <a:endParaRPr lang="en-US" sz="1700" b="0" i="0" dirty="0">
              <a:solidFill>
                <a:srgbClr val="003C71"/>
              </a:solidFill>
              <a:effectLst/>
              <a:latin typeface="Calibri" panose="020F0502020204030204" pitchFamily="34" charset="0"/>
              <a:cs typeface="Calibri" panose="020F0502020204030204" pitchFamily="34" charset="0"/>
            </a:endParaRPr>
          </a:p>
          <a:p>
            <a:pPr algn="l" rtl="0"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Statutory Requirements</a:t>
            </a:r>
            <a:endParaRPr lang="en-US" b="0" i="0" dirty="0">
              <a:solidFill>
                <a:srgbClr val="003C71"/>
              </a:solidFill>
              <a:effectLst/>
              <a:latin typeface="Calibri" panose="020F0502020204030204" pitchFamily="34" charset="0"/>
              <a:cs typeface="Calibri" panose="020F0502020204030204" pitchFamily="34" charset="0"/>
            </a:endParaRPr>
          </a:p>
          <a:p>
            <a:pPr marL="114300" indent="0">
              <a:buNone/>
            </a:pPr>
            <a:endParaRPr lang="en-US" dirty="0">
              <a:solidFill>
                <a:srgbClr val="003C71"/>
              </a:solidFill>
            </a:endParaRPr>
          </a:p>
          <a:p>
            <a:endParaRPr lang="en-US" dirty="0">
              <a:solidFill>
                <a:srgbClr val="003C71"/>
              </a:solidFill>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6648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5A96-047A-342E-09EE-C077F6271E57}"/>
              </a:ext>
            </a:extLst>
          </p:cNvPr>
          <p:cNvSpPr>
            <a:spLocks noGrp="1"/>
          </p:cNvSpPr>
          <p:nvPr>
            <p:ph type="title"/>
          </p:nvPr>
        </p:nvSpPr>
        <p:spPr/>
        <p:txBody>
          <a:bodyPr>
            <a:normAutofit/>
          </a:bodyPr>
          <a:lstStyle/>
          <a:p>
            <a:r>
              <a:rPr lang="en-US" sz="4800" dirty="0"/>
              <a:t>Routes to Licensure</a:t>
            </a:r>
          </a:p>
        </p:txBody>
      </p:sp>
    </p:spTree>
    <p:extLst>
      <p:ext uri="{BB962C8B-B14F-4D97-AF65-F5344CB8AC3E}">
        <p14:creationId xmlns:p14="http://schemas.microsoft.com/office/powerpoint/2010/main" val="21319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87681" y="1733871"/>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Approved Programs (</a:t>
            </a:r>
            <a:r>
              <a:rPr lang="en-US" b="1" i="0" u="sng" strike="noStrike" dirty="0">
                <a:solidFill>
                  <a:srgbClr val="0563C1"/>
                </a:solidFill>
                <a:effectLst/>
                <a:latin typeface="Calibri" panose="020F0502020204030204" pitchFamily="34" charset="0"/>
                <a:cs typeface="Calibri" panose="020F0502020204030204" pitchFamily="34" charset="0"/>
                <a:hlinkClick r:id="rId2"/>
              </a:rPr>
              <a:t>8VAC20-543</a:t>
            </a:r>
            <a:r>
              <a:rPr lang="en-US" b="1" i="0" u="none" strike="noStrike" dirty="0">
                <a:solidFill>
                  <a:srgbClr val="003C71"/>
                </a:solidFill>
                <a:effectLst/>
                <a:latin typeface="Calibri" panose="020F0502020204030204" pitchFamily="34" charset="0"/>
                <a:cs typeface="Calibri" panose="020F0502020204030204" pitchFamily="34" charset="0"/>
              </a:rPr>
              <a:t>)</a:t>
            </a:r>
            <a:r>
              <a:rPr lang="en-US" b="0" i="0" dirty="0">
                <a:solidFill>
                  <a:srgbClr val="000000"/>
                </a:solidFill>
                <a:effectLst/>
                <a:latin typeface="Calibri" panose="020F0502020204030204" pitchFamily="34" charset="0"/>
                <a:cs typeface="Calibri" panose="020F0502020204030204" pitchFamily="34" charset="0"/>
              </a:rPr>
              <a:t>​</a:t>
            </a:r>
          </a:p>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Reciprocity (</a:t>
            </a:r>
            <a:r>
              <a:rPr lang="en-US" b="1" i="0" u="sng" strike="noStrike" dirty="0">
                <a:solidFill>
                  <a:srgbClr val="0563C1"/>
                </a:solidFill>
                <a:effectLst/>
                <a:latin typeface="Calibri" panose="020F0502020204030204" pitchFamily="34" charset="0"/>
                <a:cs typeface="Calibri" panose="020F0502020204030204" pitchFamily="34" charset="0"/>
                <a:hlinkClick r:id="rId3"/>
              </a:rPr>
              <a:t>§ 22.1-298.1.K</a:t>
            </a:r>
            <a:r>
              <a:rPr lang="en-US" b="1" i="0" u="none" strike="noStrike" dirty="0">
                <a:solidFill>
                  <a:srgbClr val="003C71"/>
                </a:solidFill>
                <a:effectLst/>
                <a:latin typeface="Calibri" panose="020F0502020204030204" pitchFamily="34" charset="0"/>
                <a:cs typeface="Calibri" panose="020F0502020204030204" pitchFamily="34" charset="0"/>
              </a:rPr>
              <a:t>; </a:t>
            </a:r>
            <a:r>
              <a:rPr lang="en-US" b="1" i="0" u="sng" strike="noStrike" dirty="0">
                <a:solidFill>
                  <a:srgbClr val="0563C1"/>
                </a:solidFill>
                <a:effectLst/>
                <a:latin typeface="Calibri" panose="020F0502020204030204" pitchFamily="34" charset="0"/>
                <a:cs typeface="Calibri" panose="020F0502020204030204" pitchFamily="34" charset="0"/>
                <a:hlinkClick r:id="rId4"/>
              </a:rPr>
              <a:t>8VAC20-23-100</a:t>
            </a:r>
            <a:r>
              <a:rPr lang="en-US" b="1" i="0" u="none" strike="noStrike" dirty="0">
                <a:solidFill>
                  <a:srgbClr val="003C71"/>
                </a:solidFill>
                <a:effectLst/>
                <a:latin typeface="Calibri" panose="020F0502020204030204" pitchFamily="34" charset="0"/>
                <a:cs typeface="Calibri" panose="020F0502020204030204" pitchFamily="34" charset="0"/>
              </a:rPr>
              <a:t>)</a:t>
            </a:r>
            <a:r>
              <a:rPr lang="en-US" b="0" i="0" dirty="0">
                <a:solidFill>
                  <a:srgbClr val="000000"/>
                </a:solidFill>
                <a:effectLst/>
                <a:latin typeface="Calibri" panose="020F0502020204030204" pitchFamily="34" charset="0"/>
                <a:cs typeface="Calibri" panose="020F0502020204030204" pitchFamily="34" charset="0"/>
              </a:rPr>
              <a:t>​</a:t>
            </a:r>
          </a:p>
          <a:p>
            <a:pPr algn="l" rtl="0" fontAlgn="base">
              <a:buFont typeface="Arial" panose="020B0604020202020204" pitchFamily="34" charset="0"/>
              <a:buChar char="•"/>
            </a:pPr>
            <a:endParaRPr lang="en-US" sz="2000" b="0" i="0" dirty="0">
              <a:solidFill>
                <a:srgbClr val="000000"/>
              </a:solidFill>
              <a:effectLst/>
              <a:latin typeface="Calibri" panose="020F0502020204030204" pitchFamily="34" charset="0"/>
              <a:cs typeface="Calibri" panose="020F0502020204030204" pitchFamily="34" charset="0"/>
            </a:endParaRPr>
          </a:p>
          <a:p>
            <a:pPr marL="114300" indent="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Alternate Routes (</a:t>
            </a:r>
            <a:r>
              <a:rPr lang="en-US" b="1" i="0" u="sng" strike="noStrike" dirty="0">
                <a:solidFill>
                  <a:srgbClr val="0563C1"/>
                </a:solidFill>
                <a:effectLst/>
                <a:latin typeface="Calibri" panose="020F0502020204030204" pitchFamily="34" charset="0"/>
                <a:cs typeface="Calibri" panose="020F0502020204030204" pitchFamily="34" charset="0"/>
                <a:hlinkClick r:id="rId5"/>
              </a:rPr>
              <a:t>8VAC20-23-90</a:t>
            </a:r>
            <a:r>
              <a:rPr lang="en-US" b="1" i="0" u="none" strike="noStrike" dirty="0">
                <a:solidFill>
                  <a:srgbClr val="003C71"/>
                </a:solidFill>
                <a:effectLst/>
                <a:latin typeface="Calibri" panose="020F0502020204030204" pitchFamily="34" charset="0"/>
                <a:cs typeface="Calibri" panose="020F0502020204030204" pitchFamily="34" charset="0"/>
              </a:rPr>
              <a:t>):</a:t>
            </a:r>
            <a:r>
              <a:rPr lang="en-US" b="0" i="0" dirty="0">
                <a:solidFill>
                  <a:srgbClr val="000000"/>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sz="2000" b="1" i="0" u="none" strike="noStrike" dirty="0">
                <a:solidFill>
                  <a:srgbClr val="003C71"/>
                </a:solidFill>
                <a:effectLst/>
                <a:latin typeface="Calibri" panose="020F0502020204030204" pitchFamily="34" charset="0"/>
                <a:cs typeface="Calibri" panose="020F0502020204030204" pitchFamily="34" charset="0"/>
              </a:rPr>
              <a:t>Certified Career Switcher Programs</a:t>
            </a:r>
            <a:r>
              <a:rPr lang="en-US" sz="2000" b="0" i="0" dirty="0">
                <a:solidFill>
                  <a:srgbClr val="000000"/>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sz="2000" b="1" i="0" u="none" strike="noStrike" dirty="0">
                <a:solidFill>
                  <a:srgbClr val="003C71"/>
                </a:solidFill>
                <a:effectLst/>
                <a:latin typeface="Calibri" panose="020F0502020204030204" pitchFamily="34" charset="0"/>
                <a:cs typeface="Calibri" panose="020F0502020204030204" pitchFamily="34" charset="0"/>
              </a:rPr>
              <a:t>Provisional License at request of VEA</a:t>
            </a:r>
            <a:r>
              <a:rPr lang="en-US" sz="2000" b="0" i="0" dirty="0">
                <a:solidFill>
                  <a:srgbClr val="000000"/>
                </a:solidFill>
                <a:effectLst/>
                <a:latin typeface="Calibri" panose="020F0502020204030204" pitchFamily="34" charset="0"/>
                <a:cs typeface="Calibri" panose="020F0502020204030204" pitchFamily="34" charset="0"/>
              </a:rPr>
              <a:t>​</a:t>
            </a:r>
          </a:p>
          <a:p>
            <a:pPr lvl="2" fontAlgn="base">
              <a:buFont typeface="Arial" panose="020B0604020202020204" pitchFamily="34" charset="0"/>
              <a:buChar char="•"/>
            </a:pPr>
            <a:r>
              <a:rPr lang="en-US" sz="1600" b="1" i="0" u="none" strike="noStrike" dirty="0">
                <a:solidFill>
                  <a:srgbClr val="003C71"/>
                </a:solidFill>
                <a:effectLst/>
                <a:latin typeface="Calibri" panose="020F0502020204030204" pitchFamily="34" charset="0"/>
                <a:cs typeface="Calibri" panose="020F0502020204030204" pitchFamily="34" charset="0"/>
              </a:rPr>
              <a:t>Alt Route for Professional Studies through a VEA</a:t>
            </a:r>
            <a:r>
              <a:rPr lang="en-US" sz="1600" b="0" i="0" dirty="0">
                <a:solidFill>
                  <a:srgbClr val="000000"/>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sz="2000" b="1" i="0" u="none" strike="noStrike" dirty="0">
                <a:solidFill>
                  <a:srgbClr val="003C71"/>
                </a:solidFill>
                <a:effectLst/>
                <a:latin typeface="Calibri" panose="020F0502020204030204" pitchFamily="34" charset="0"/>
                <a:cs typeface="Calibri" panose="020F0502020204030204" pitchFamily="34" charset="0"/>
              </a:rPr>
              <a:t>Provisional (Special Education) License</a:t>
            </a:r>
            <a:r>
              <a:rPr lang="en-US" sz="2000" b="0" i="0" dirty="0">
                <a:solidFill>
                  <a:srgbClr val="000000"/>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sz="2000" b="1" i="0" u="none" strike="noStrike" dirty="0">
                <a:solidFill>
                  <a:srgbClr val="003C71"/>
                </a:solidFill>
                <a:effectLst/>
                <a:latin typeface="Calibri" panose="020F0502020204030204" pitchFamily="34" charset="0"/>
                <a:cs typeface="Calibri" panose="020F0502020204030204" pitchFamily="34" charset="0"/>
              </a:rPr>
              <a:t>Alternate Program at IHE</a:t>
            </a:r>
            <a:r>
              <a:rPr lang="en-US" sz="2000" b="0" i="0" dirty="0">
                <a:solidFill>
                  <a:srgbClr val="000000"/>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sz="2000" b="1" i="0" u="none" strike="noStrike" dirty="0">
                <a:solidFill>
                  <a:srgbClr val="003C71"/>
                </a:solidFill>
                <a:effectLst/>
                <a:latin typeface="Calibri" panose="020F0502020204030204" pitchFamily="34" charset="0"/>
                <a:cs typeface="Calibri" panose="020F0502020204030204" pitchFamily="34" charset="0"/>
              </a:rPr>
              <a:t>Experiential Learning</a:t>
            </a:r>
            <a:r>
              <a:rPr lang="en-US" sz="2000" b="0" i="0" dirty="0">
                <a:solidFill>
                  <a:srgbClr val="000000"/>
                </a:solidFill>
                <a:effectLst/>
                <a:latin typeface="Calibri" panose="020F0502020204030204" pitchFamily="34" charset="0"/>
                <a:cs typeface="Calibri" panose="020F0502020204030204" pitchFamily="34" charset="0"/>
              </a:rPr>
              <a:t>​</a:t>
            </a:r>
          </a:p>
          <a:p>
            <a:pPr algn="l" rtl="0" fontAlgn="base">
              <a:buFont typeface="Arial" panose="020B0604020202020204" pitchFamily="34" charset="0"/>
              <a:buChar char="•"/>
            </a:pPr>
            <a:endParaRPr lang="en-US" sz="2000" b="0" i="0" dirty="0">
              <a:solidFill>
                <a:srgbClr val="000000"/>
              </a:solidFill>
              <a:effectLst/>
              <a:latin typeface="Calibri" panose="020F0502020204030204" pitchFamily="34" charset="0"/>
              <a:cs typeface="Calibri" panose="020F0502020204030204" pitchFamily="34" charset="0"/>
            </a:endParaRPr>
          </a:p>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Alternate Route (</a:t>
            </a:r>
            <a:r>
              <a:rPr lang="en-US" b="1" i="0" u="sng" strike="noStrike" dirty="0">
                <a:solidFill>
                  <a:srgbClr val="0563C1"/>
                </a:solidFill>
                <a:effectLst/>
                <a:latin typeface="Calibri" panose="020F0502020204030204" pitchFamily="34" charset="0"/>
                <a:cs typeface="Calibri" panose="020F0502020204030204" pitchFamily="34" charset="0"/>
                <a:hlinkClick r:id="rId3"/>
              </a:rPr>
              <a:t>§ 22.1-298.1.N</a:t>
            </a:r>
            <a:r>
              <a:rPr lang="en-US" b="1" i="0" u="none" strike="noStrike" dirty="0">
                <a:solidFill>
                  <a:srgbClr val="003C71"/>
                </a:solidFill>
                <a:effectLst/>
                <a:latin typeface="Calibri" panose="020F0502020204030204" pitchFamily="34" charset="0"/>
                <a:cs typeface="Calibri" panose="020F0502020204030204" pitchFamily="34" charset="0"/>
              </a:rPr>
              <a:t>)</a:t>
            </a:r>
            <a:r>
              <a:rPr lang="en-US" b="0" i="0" dirty="0">
                <a:solidFill>
                  <a:srgbClr val="000000"/>
                </a:solidFill>
                <a:effectLst/>
                <a:latin typeface="Calibri" panose="020F0502020204030204" pitchFamily="34" charset="0"/>
                <a:cs typeface="Calibri" panose="020F0502020204030204" pitchFamily="34" charset="0"/>
              </a:rPr>
              <a:t>​</a:t>
            </a:r>
          </a:p>
          <a:p>
            <a:pPr marL="114300" indent="0">
              <a:buNone/>
            </a:pPr>
            <a:endParaRPr lang="en-US" sz="3400" dirty="0">
              <a:solidFill>
                <a:schemeClr val="accent3">
                  <a:lumMod val="50000"/>
                </a:schemeClr>
              </a:solidFill>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solidFill>
                  <a:schemeClr val="bg1"/>
                </a:solidFill>
              </a:rPr>
              <a:t>Routes to Licensure: Overview</a:t>
            </a:r>
          </a:p>
        </p:txBody>
      </p:sp>
    </p:spTree>
    <p:extLst>
      <p:ext uri="{BB962C8B-B14F-4D97-AF65-F5344CB8AC3E}">
        <p14:creationId xmlns:p14="http://schemas.microsoft.com/office/powerpoint/2010/main" val="209041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585322"/>
            <a:ext cx="10515600" cy="5399070"/>
          </a:xfrm>
        </p:spPr>
        <p:txBody>
          <a:bodyPr>
            <a:normAutofit lnSpcReduction="10000"/>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Components of Approved Programs</a:t>
            </a:r>
            <a:r>
              <a:rPr lang="en-US" b="0" i="0" dirty="0">
                <a:solidFill>
                  <a:srgbClr val="003C71"/>
                </a:solidFill>
                <a:effectLst/>
                <a:latin typeface="Calibri" panose="020F0502020204030204" pitchFamily="34" charset="0"/>
                <a:cs typeface="Calibri" panose="020F0502020204030204" pitchFamily="34" charset="0"/>
              </a:rPr>
              <a:t>​</a:t>
            </a:r>
          </a:p>
          <a:p>
            <a:pPr algn="l" rtl="0" fontAlgn="base"/>
            <a:endParaRPr lang="en-US" sz="24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sz="2600" b="1" i="0" u="none" strike="noStrike" dirty="0">
                <a:solidFill>
                  <a:srgbClr val="003C71"/>
                </a:solidFill>
                <a:effectLst/>
                <a:latin typeface="Calibri" panose="020F0502020204030204" pitchFamily="34" charset="0"/>
                <a:cs typeface="Calibri" panose="020F0502020204030204" pitchFamily="34" charset="0"/>
              </a:rPr>
              <a:t>Content Coursework</a:t>
            </a:r>
            <a:r>
              <a:rPr lang="en-US" sz="2600" b="0" i="0" dirty="0">
                <a:solidFill>
                  <a:srgbClr val="003C71"/>
                </a:solidFill>
                <a:effectLst/>
                <a:latin typeface="Calibri" panose="020F0502020204030204" pitchFamily="34" charset="0"/>
                <a:cs typeface="Calibri" panose="020F0502020204030204" pitchFamily="34" charset="0"/>
              </a:rPr>
              <a:t>​</a:t>
            </a:r>
          </a:p>
          <a:p>
            <a:pPr lvl="1" fontAlgn="base"/>
            <a:endParaRPr lang="en-US" sz="17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sz="2600" b="1" i="0" u="none" strike="noStrike" dirty="0">
                <a:solidFill>
                  <a:srgbClr val="003C71"/>
                </a:solidFill>
                <a:effectLst/>
                <a:latin typeface="Calibri" panose="020F0502020204030204" pitchFamily="34" charset="0"/>
                <a:cs typeface="Calibri" panose="020F0502020204030204" pitchFamily="34" charset="0"/>
              </a:rPr>
              <a:t>Professional Studies Courses</a:t>
            </a:r>
            <a:r>
              <a:rPr lang="en-US" sz="2600" b="0" i="0" dirty="0">
                <a:solidFill>
                  <a:srgbClr val="003C71"/>
                </a:solidFill>
                <a:effectLst/>
                <a:latin typeface="Calibri" panose="020F0502020204030204" pitchFamily="34" charset="0"/>
                <a:cs typeface="Calibri" panose="020F0502020204030204" pitchFamily="34" charset="0"/>
              </a:rPr>
              <a:t>​ </a:t>
            </a:r>
            <a:r>
              <a:rPr lang="en-US" sz="2600" b="1" i="0" dirty="0">
                <a:solidFill>
                  <a:srgbClr val="003C71"/>
                </a:solidFill>
                <a:effectLst/>
                <a:latin typeface="Calibri" panose="020F0502020204030204" pitchFamily="34" charset="0"/>
                <a:cs typeface="Calibri" panose="020F0502020204030204" pitchFamily="34" charset="0"/>
              </a:rPr>
              <a:t>and Clinicals</a:t>
            </a:r>
          </a:p>
          <a:p>
            <a:pPr lvl="1" fontAlgn="base"/>
            <a:endParaRPr lang="en-US" sz="17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sz="2600" b="1" i="0" u="none" strike="noStrike" dirty="0">
                <a:solidFill>
                  <a:srgbClr val="003C71"/>
                </a:solidFill>
                <a:effectLst/>
                <a:latin typeface="Calibri" panose="020F0502020204030204" pitchFamily="34" charset="0"/>
                <a:cs typeface="Calibri" panose="020F0502020204030204" pitchFamily="34" charset="0"/>
              </a:rPr>
              <a:t>Student Teaching</a:t>
            </a:r>
            <a:r>
              <a:rPr lang="en-US" sz="2600" b="0" i="0" dirty="0">
                <a:solidFill>
                  <a:srgbClr val="003C71"/>
                </a:solidFill>
                <a:effectLst/>
                <a:latin typeface="Calibri" panose="020F0502020204030204" pitchFamily="34" charset="0"/>
                <a:cs typeface="Calibri" panose="020F0502020204030204" pitchFamily="34" charset="0"/>
              </a:rPr>
              <a:t>​</a:t>
            </a:r>
          </a:p>
          <a:p>
            <a:pPr lvl="1" fontAlgn="base"/>
            <a:endParaRPr lang="en-US" sz="17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sz="2600" b="1" i="0" u="none" strike="noStrike" dirty="0">
                <a:solidFill>
                  <a:srgbClr val="003C71"/>
                </a:solidFill>
                <a:effectLst/>
                <a:latin typeface="Calibri" panose="020F0502020204030204" pitchFamily="34" charset="0"/>
                <a:cs typeface="Calibri" panose="020F0502020204030204" pitchFamily="34" charset="0"/>
              </a:rPr>
              <a:t>Assessments</a:t>
            </a:r>
            <a:r>
              <a:rPr lang="en-US" sz="2600" b="0" i="0" dirty="0">
                <a:solidFill>
                  <a:srgbClr val="003C71"/>
                </a:solidFill>
                <a:effectLst/>
                <a:latin typeface="Calibri" panose="020F0502020204030204" pitchFamily="34" charset="0"/>
                <a:cs typeface="Calibri" panose="020F0502020204030204" pitchFamily="34" charset="0"/>
              </a:rPr>
              <a:t>​</a:t>
            </a:r>
          </a:p>
          <a:p>
            <a:pPr lvl="1" fontAlgn="base"/>
            <a:endParaRPr lang="en-US" sz="17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sz="2600" b="1" i="0" u="none" strike="noStrike" dirty="0">
                <a:solidFill>
                  <a:srgbClr val="003C71"/>
                </a:solidFill>
                <a:effectLst/>
                <a:latin typeface="Calibri" panose="020F0502020204030204" pitchFamily="34" charset="0"/>
                <a:cs typeface="Calibri" panose="020F0502020204030204" pitchFamily="34" charset="0"/>
              </a:rPr>
              <a:t>Statutory Requirements</a:t>
            </a:r>
            <a:r>
              <a:rPr lang="en-US" sz="2600" b="0" i="0" dirty="0">
                <a:solidFill>
                  <a:srgbClr val="003C71"/>
                </a:solidFill>
                <a:effectLst/>
                <a:latin typeface="Calibri" panose="020F0502020204030204" pitchFamily="34" charset="0"/>
                <a:cs typeface="Calibri" panose="020F0502020204030204" pitchFamily="34" charset="0"/>
              </a:rPr>
              <a:t>​</a:t>
            </a:r>
          </a:p>
          <a:p>
            <a:pPr algn="l" rtl="0" fontAlgn="base"/>
            <a:endParaRPr lang="en-US" sz="1600" b="0" i="0" dirty="0">
              <a:solidFill>
                <a:srgbClr val="003C71"/>
              </a:solidFill>
              <a:effectLst/>
              <a:latin typeface="Calibri" panose="020F0502020204030204" pitchFamily="34" charset="0"/>
              <a:cs typeface="Calibri" panose="020F0502020204030204" pitchFamily="34" charset="0"/>
            </a:endParaRPr>
          </a:p>
          <a:p>
            <a:pPr marL="114300" indent="0" algn="l" rtl="0" fontAlgn="base">
              <a:buNone/>
            </a:pPr>
            <a:r>
              <a:rPr lang="en-US" sz="2400" b="1" i="0" u="sng" strike="noStrike" dirty="0">
                <a:solidFill>
                  <a:srgbClr val="0563C1"/>
                </a:solidFill>
                <a:effectLst/>
                <a:latin typeface="Calibri" panose="020F0502020204030204" pitchFamily="34" charset="0"/>
                <a:cs typeface="Calibri" panose="020F0502020204030204" pitchFamily="34" charset="0"/>
                <a:hlinkClick r:id="rId2"/>
              </a:rPr>
              <a:t>List of Programs and Contacts</a:t>
            </a:r>
            <a:r>
              <a:rPr lang="en-US" sz="2400" b="0" i="0" dirty="0">
                <a:solidFill>
                  <a:srgbClr val="000000"/>
                </a:solidFill>
                <a:effectLst/>
                <a:latin typeface="Calibri" panose="020F0502020204030204" pitchFamily="34" charset="0"/>
                <a:cs typeface="Calibri" panose="020F0502020204030204" pitchFamily="34" charset="0"/>
              </a:rPr>
              <a:t>​</a:t>
            </a:r>
          </a:p>
          <a:p>
            <a:pPr marL="114300" indent="0" algn="l" rtl="0" fontAlgn="base">
              <a:buNone/>
            </a:pPr>
            <a:r>
              <a:rPr lang="en-US" sz="2400" b="1" i="0" u="sng" strike="noStrike" dirty="0">
                <a:solidFill>
                  <a:srgbClr val="0563C1"/>
                </a:solidFill>
                <a:effectLst/>
                <a:latin typeface="Calibri" panose="020F0502020204030204" pitchFamily="34" charset="0"/>
                <a:cs typeface="Calibri" panose="020F0502020204030204" pitchFamily="34" charset="0"/>
                <a:hlinkClick r:id="rId3"/>
              </a:rPr>
              <a:t>List of Approved Programs in Virginia</a:t>
            </a:r>
            <a:r>
              <a:rPr lang="en-US" sz="2400" b="0" i="0" dirty="0">
                <a:solidFill>
                  <a:srgbClr val="000000"/>
                </a:solidFill>
                <a:effectLst/>
                <a:latin typeface="Calibri" panose="020F0502020204030204" pitchFamily="34" charset="0"/>
                <a:cs typeface="Calibri" panose="020F0502020204030204" pitchFamily="34" charset="0"/>
              </a:rPr>
              <a:t>​</a:t>
            </a:r>
          </a:p>
          <a:p>
            <a:pPr marL="114300" indent="0">
              <a:buNone/>
            </a:pPr>
            <a:endParaRPr lang="en-US" sz="3400" dirty="0">
              <a:solidFill>
                <a:schemeClr val="accent3">
                  <a:lumMod val="50000"/>
                </a:schemeClr>
              </a:solidFill>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solidFill>
                  <a:schemeClr val="bg1"/>
                </a:solidFill>
              </a:rPr>
              <a:t>Virginia Approved Programs</a:t>
            </a:r>
          </a:p>
        </p:txBody>
      </p:sp>
    </p:spTree>
    <p:extLst>
      <p:ext uri="{BB962C8B-B14F-4D97-AF65-F5344CB8AC3E}">
        <p14:creationId xmlns:p14="http://schemas.microsoft.com/office/powerpoint/2010/main" val="344134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An applicant coming to Virginia from any state may qualify for a Virginia teaching license if they have:</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sz="24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Completed a state-approved educator preparation program through a nationally recognized four-year college or university, </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sz="1400" b="0" i="0" dirty="0">
              <a:solidFill>
                <a:srgbClr val="003C71"/>
              </a:solidFill>
              <a:effectLst/>
              <a:latin typeface="Calibri" panose="020F0502020204030204" pitchFamily="34" charset="0"/>
              <a:cs typeface="Calibri" panose="020F0502020204030204" pitchFamily="34" charset="0"/>
            </a:endParaRPr>
          </a:p>
          <a:p>
            <a:pPr marL="1028700" lvl="2" indent="0" fontAlgn="base">
              <a:buNone/>
            </a:pPr>
            <a:r>
              <a:rPr lang="en-US" sz="2400" b="1" i="0" u="none" strike="noStrike" dirty="0">
                <a:solidFill>
                  <a:srgbClr val="003C71"/>
                </a:solidFill>
                <a:effectLst/>
                <a:latin typeface="Calibri" panose="020F0502020204030204" pitchFamily="34" charset="0"/>
                <a:cs typeface="Calibri" panose="020F0502020204030204" pitchFamily="34" charset="0"/>
              </a:rPr>
              <a:t>or</a:t>
            </a:r>
            <a:r>
              <a:rPr lang="en-US" sz="2400"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sz="1400"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Holds a valid out-of-state teaching license (full credentials without deficiencies) with a comparable endorsement in force at the time the application for Virginia is made </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sz="1800" b="0" i="0" dirty="0">
              <a:solidFill>
                <a:srgbClr val="003C71"/>
              </a:solidFill>
              <a:effectLst/>
              <a:latin typeface="Calibri" panose="020F0502020204030204" pitchFamily="34" charset="0"/>
              <a:cs typeface="Calibri" panose="020F0502020204030204" pitchFamily="34" charset="0"/>
            </a:endParaRPr>
          </a:p>
          <a:p>
            <a:pPr marL="114300" indent="0" algn="l" rtl="0" fontAlgn="base">
              <a:buNone/>
            </a:pPr>
            <a:r>
              <a:rPr lang="en-US" sz="1800" b="1" i="1" u="none" strike="noStrike" dirty="0">
                <a:solidFill>
                  <a:srgbClr val="003C71"/>
                </a:solidFill>
                <a:effectLst/>
                <a:latin typeface="Calibri" panose="020F0502020204030204" pitchFamily="34" charset="0"/>
                <a:cs typeface="Calibri" panose="020F0502020204030204" pitchFamily="34" charset="0"/>
              </a:rPr>
              <a:t>* Note: All conditions for licensure must be met.</a:t>
            </a:r>
            <a:endParaRPr lang="en-US" sz="1800" b="0" i="0" dirty="0">
              <a:solidFill>
                <a:srgbClr val="003C71"/>
              </a:solidFill>
              <a:effectLst/>
              <a:latin typeface="Calibri" panose="020F0502020204030204" pitchFamily="34" charset="0"/>
              <a:cs typeface="Calibri" panose="020F0502020204030204" pitchFamily="34" charset="0"/>
            </a:endParaRPr>
          </a:p>
          <a:p>
            <a:pPr marL="114300" indent="0">
              <a:buNone/>
            </a:pPr>
            <a:endParaRPr lang="en-US" sz="3400" dirty="0">
              <a:solidFill>
                <a:srgbClr val="003C71"/>
              </a:solidFill>
              <a:latin typeface="Calibri" panose="020F0502020204030204" pitchFamily="34" charset="0"/>
              <a:cs typeface="Calibri" panose="020F0502020204030204" pitchFamily="34" charset="0"/>
            </a:endParaRPr>
          </a:p>
          <a:p>
            <a:endParaRPr lang="en-US" dirty="0">
              <a:solidFill>
                <a:srgbClr val="003C71"/>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solidFill>
                  <a:schemeClr val="bg1"/>
                </a:solidFill>
              </a:rPr>
              <a:t>Reciprocity</a:t>
            </a:r>
          </a:p>
        </p:txBody>
      </p:sp>
    </p:spTree>
    <p:extLst>
      <p:ext uri="{BB962C8B-B14F-4D97-AF65-F5344CB8AC3E}">
        <p14:creationId xmlns:p14="http://schemas.microsoft.com/office/powerpoint/2010/main" val="2033368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sz="2400" b="1" i="0" u="none" strike="noStrike" dirty="0">
                <a:solidFill>
                  <a:srgbClr val="003C71"/>
                </a:solidFill>
                <a:effectLst/>
                <a:latin typeface="Calibri" panose="020F0502020204030204" pitchFamily="34" charset="0"/>
                <a:cs typeface="Calibri" panose="020F0502020204030204" pitchFamily="34" charset="0"/>
              </a:rPr>
              <a:t>Providers are certified by the Department after completing a through application, review, and approval process. Once certified, the program is responsible for recruiting, screening, and selecting applicants. They must document that individuals accepted into their career switcher programs meet all Board of Education requirements.</a:t>
            </a:r>
            <a:r>
              <a:rPr lang="en-US" sz="2400"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sz="2000" b="0" i="0" dirty="0">
              <a:solidFill>
                <a:srgbClr val="003C71"/>
              </a:solidFill>
              <a:effectLst/>
              <a:latin typeface="Calibri" panose="020F0502020204030204" pitchFamily="34" charset="0"/>
              <a:cs typeface="Calibri" panose="020F0502020204030204" pitchFamily="34" charset="0"/>
            </a:endParaRPr>
          </a:p>
          <a:p>
            <a:pPr lvl="2"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Old Dominion University</a:t>
            </a:r>
            <a:r>
              <a:rPr lang="en-US" b="0" i="0" dirty="0">
                <a:solidFill>
                  <a:srgbClr val="003C71"/>
                </a:solidFill>
                <a:effectLst/>
                <a:latin typeface="Calibri" panose="020F0502020204030204" pitchFamily="34" charset="0"/>
                <a:cs typeface="Calibri" panose="020F0502020204030204" pitchFamily="34" charset="0"/>
              </a:rPr>
              <a:t>​</a:t>
            </a:r>
          </a:p>
          <a:p>
            <a:pPr lvl="2"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Regent University</a:t>
            </a:r>
            <a:r>
              <a:rPr lang="en-US" b="0" i="0" dirty="0">
                <a:solidFill>
                  <a:srgbClr val="003C71"/>
                </a:solidFill>
                <a:effectLst/>
                <a:latin typeface="Calibri" panose="020F0502020204030204" pitchFamily="34" charset="0"/>
                <a:cs typeface="Calibri" panose="020F0502020204030204" pitchFamily="34" charset="0"/>
              </a:rPr>
              <a:t>​</a:t>
            </a:r>
          </a:p>
          <a:p>
            <a:pPr lvl="2"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Shenandoah University</a:t>
            </a:r>
            <a:r>
              <a:rPr lang="en-US" b="0" i="0" dirty="0">
                <a:solidFill>
                  <a:srgbClr val="003C71"/>
                </a:solidFill>
                <a:effectLst/>
                <a:latin typeface="Calibri" panose="020F0502020204030204" pitchFamily="34" charset="0"/>
                <a:cs typeface="Calibri" panose="020F0502020204030204" pitchFamily="34" charset="0"/>
              </a:rPr>
              <a:t>​</a:t>
            </a:r>
          </a:p>
          <a:p>
            <a:pPr lvl="2"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Virginia Community College System</a:t>
            </a:r>
            <a:r>
              <a:rPr lang="en-US" b="0" i="0" dirty="0">
                <a:solidFill>
                  <a:srgbClr val="003C71"/>
                </a:solidFill>
                <a:effectLst/>
                <a:latin typeface="Calibri" panose="020F0502020204030204" pitchFamily="34" charset="0"/>
                <a:cs typeface="Calibri" panose="020F0502020204030204" pitchFamily="34" charset="0"/>
              </a:rPr>
              <a:t>​</a:t>
            </a:r>
          </a:p>
          <a:p>
            <a:pPr lvl="2"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Virginia Commonwealth University</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r>
              <a:rPr lang="en-US" sz="1600" b="0" i="0" dirty="0">
                <a:solidFill>
                  <a:srgbClr val="003C71"/>
                </a:solidFill>
                <a:effectLst/>
                <a:latin typeface="Josefin Sans" panose="020B0604020202020204" pitchFamily="2" charset="0"/>
              </a:rPr>
              <a:t>​</a:t>
            </a:r>
            <a:endParaRPr lang="en-US" sz="1600" b="0" i="0" dirty="0">
              <a:solidFill>
                <a:srgbClr val="003C71"/>
              </a:solidFill>
              <a:effectLst/>
              <a:latin typeface="Arial" panose="020B0604020202020204" pitchFamily="34" charset="0"/>
            </a:endParaRPr>
          </a:p>
          <a:p>
            <a:pPr marL="114300" indent="0" algn="l" rtl="0" fontAlgn="base">
              <a:buNone/>
            </a:pPr>
            <a:endParaRPr lang="en-US" sz="1600" b="1" i="0" u="none" strike="noStrike" dirty="0">
              <a:solidFill>
                <a:srgbClr val="003C71"/>
              </a:solidFill>
              <a:effectLst/>
              <a:latin typeface="Josefin Sans" panose="020B0604020202020204" pitchFamily="2" charset="0"/>
            </a:endParaRPr>
          </a:p>
          <a:p>
            <a:pPr marL="114300" indent="0" algn="l" rtl="0" fontAlgn="base">
              <a:buNone/>
            </a:pPr>
            <a:r>
              <a:rPr lang="en-US" sz="1600" b="1" i="1" dirty="0">
                <a:solidFill>
                  <a:srgbClr val="003C71"/>
                </a:solidFill>
                <a:latin typeface="Calibri" panose="020F0502020204030204" pitchFamily="34" charset="0"/>
                <a:cs typeface="Calibri" panose="020F0502020204030204" pitchFamily="34" charset="0"/>
              </a:rPr>
              <a:t>* </a:t>
            </a:r>
            <a:r>
              <a:rPr lang="en-US" sz="1600" b="1" i="1" u="none" strike="noStrike" dirty="0">
                <a:solidFill>
                  <a:srgbClr val="003C71"/>
                </a:solidFill>
                <a:effectLst/>
                <a:latin typeface="Calibri" panose="020F0502020204030204" pitchFamily="34" charset="0"/>
                <a:cs typeface="Calibri" panose="020F0502020204030204" pitchFamily="34" charset="0"/>
              </a:rPr>
              <a:t>Not all endorsements can be obtained by completing a Career Switcher program.</a:t>
            </a:r>
            <a:r>
              <a:rPr lang="en-US" sz="1600" b="0" i="1" dirty="0">
                <a:solidFill>
                  <a:srgbClr val="003C71"/>
                </a:solidFill>
                <a:effectLst/>
                <a:latin typeface="Calibri" panose="020F0502020204030204" pitchFamily="34" charset="0"/>
                <a:cs typeface="Calibri" panose="020F0502020204030204" pitchFamily="34" charset="0"/>
              </a:rPr>
              <a:t>​</a:t>
            </a:r>
          </a:p>
          <a:p>
            <a:pPr marL="114300" indent="0">
              <a:buNone/>
            </a:pPr>
            <a:endParaRPr lang="en-US" sz="3400" dirty="0">
              <a:solidFill>
                <a:srgbClr val="003C71"/>
              </a:solidFill>
              <a:latin typeface="Calibri" panose="020F0502020204030204" pitchFamily="34" charset="0"/>
              <a:cs typeface="Calibri" panose="020F0502020204030204" pitchFamily="34" charset="0"/>
            </a:endParaRPr>
          </a:p>
          <a:p>
            <a:endParaRPr lang="en-US" dirty="0">
              <a:solidFill>
                <a:srgbClr val="003C71"/>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solidFill>
                  <a:schemeClr val="bg1"/>
                </a:solidFill>
              </a:rPr>
              <a:t>Certified Career Switcher Program</a:t>
            </a:r>
          </a:p>
        </p:txBody>
      </p:sp>
    </p:spTree>
    <p:extLst>
      <p:ext uri="{BB962C8B-B14F-4D97-AF65-F5344CB8AC3E}">
        <p14:creationId xmlns:p14="http://schemas.microsoft.com/office/powerpoint/2010/main" val="3769356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May be issued to an individual who:</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Is employed by a Virginia Educational Agency or accredited nonpublic school;</a:t>
            </a:r>
            <a:r>
              <a:rPr lang="en-US" b="0" i="0" dirty="0">
                <a:solidFill>
                  <a:srgbClr val="003C71"/>
                </a:solidFill>
                <a:effectLst/>
                <a:latin typeface="Calibri" panose="020F0502020204030204" pitchFamily="34" charset="0"/>
                <a:cs typeface="Calibri" panose="020F0502020204030204" pitchFamily="34" charset="0"/>
              </a:rPr>
              <a:t>​</a:t>
            </a:r>
          </a:p>
          <a:p>
            <a:pPr marL="571500" lvl="1" indent="0" fontAlgn="base">
              <a:buNone/>
            </a:pPr>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Earned a bachelor’s degree from a nationally recognized college or university (except for the Technical Professional License); and</a:t>
            </a:r>
            <a:r>
              <a:rPr lang="en-US" b="0" i="0" dirty="0">
                <a:solidFill>
                  <a:srgbClr val="003C71"/>
                </a:solidFill>
                <a:effectLst/>
                <a:latin typeface="Calibri" panose="020F0502020204030204" pitchFamily="34" charset="0"/>
                <a:cs typeface="Calibri" panose="020F0502020204030204" pitchFamily="34" charset="0"/>
              </a:rPr>
              <a:t>​</a:t>
            </a:r>
          </a:p>
          <a:p>
            <a:pPr lvl="1" fontAlgn="base"/>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Met requirements for the endorsement area and conditions for licensure (including statutory requirements)</a:t>
            </a:r>
            <a:r>
              <a:rPr lang="en-US" b="0" i="0" dirty="0">
                <a:solidFill>
                  <a:srgbClr val="003C71"/>
                </a:solidFill>
                <a:effectLst/>
                <a:latin typeface="Calibri" panose="020F0502020204030204" pitchFamily="34" charset="0"/>
                <a:cs typeface="Calibri" panose="020F0502020204030204" pitchFamily="34" charset="0"/>
              </a:rPr>
              <a:t>​</a:t>
            </a:r>
          </a:p>
          <a:p>
            <a:pPr algn="l" rtl="0" fontAlgn="base"/>
            <a:endParaRPr lang="en-US" b="0" i="0" dirty="0">
              <a:solidFill>
                <a:srgbClr val="003C71"/>
              </a:solidFill>
              <a:effectLst/>
              <a:latin typeface="Calibri" panose="020F0502020204030204" pitchFamily="34" charset="0"/>
              <a:cs typeface="Calibri" panose="020F0502020204030204" pitchFamily="34" charset="0"/>
            </a:endParaRPr>
          </a:p>
          <a:p>
            <a:pPr marL="114300" indent="0">
              <a:buNone/>
            </a:pPr>
            <a:endParaRPr lang="en-US" dirty="0">
              <a:solidFill>
                <a:srgbClr val="003C71"/>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4600" dirty="0">
                <a:solidFill>
                  <a:schemeClr val="bg1"/>
                </a:solidFill>
              </a:rPr>
              <a:t>Alternate Route to Provisional License</a:t>
            </a:r>
          </a:p>
        </p:txBody>
      </p:sp>
    </p:spTree>
    <p:extLst>
      <p:ext uri="{BB962C8B-B14F-4D97-AF65-F5344CB8AC3E}">
        <p14:creationId xmlns:p14="http://schemas.microsoft.com/office/powerpoint/2010/main" val="2312187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619190"/>
            <a:ext cx="10515600" cy="5399070"/>
          </a:xfrm>
        </p:spPr>
        <p:txBody>
          <a:bodyPr>
            <a:normAutofit/>
          </a:bodyPr>
          <a:lstStyle/>
          <a:p>
            <a:pPr marL="114300" indent="0" algn="l" rtl="0" fontAlgn="base">
              <a:buNone/>
            </a:pPr>
            <a:r>
              <a:rPr lang="en-US" b="1" i="0" u="none" strike="noStrike" dirty="0">
                <a:solidFill>
                  <a:srgbClr val="003C71"/>
                </a:solidFill>
                <a:effectLst/>
                <a:latin typeface="Calibri" panose="020F0502020204030204" pitchFamily="34" charset="0"/>
                <a:cs typeface="Calibri" panose="020F0502020204030204" pitchFamily="34" charset="0"/>
              </a:rPr>
              <a:t>A VEA may submit an approval for an alternate program to meet the professional studies requirements. The program shall include training in:</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b="0" i="0" dirty="0">
              <a:solidFill>
                <a:srgbClr val="003C71"/>
              </a:solidFill>
              <a:effectLst/>
              <a:latin typeface="Calibri" panose="020F0502020204030204" pitchFamily="34" charset="0"/>
              <a:cs typeface="Calibri" panose="020F0502020204030204" pitchFamily="34" charset="0"/>
            </a:endParaRP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Human Growth and Development;</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Curriculum and Instruction (including technology);</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Assessment of and for Learning;</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Classroom and Behavior Management; </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Foundations of Education and the Teaching Profession (including legal aspects); and </a:t>
            </a:r>
            <a:r>
              <a:rPr lang="en-US" b="0" i="0" dirty="0">
                <a:solidFill>
                  <a:srgbClr val="003C71"/>
                </a:solidFill>
                <a:effectLst/>
                <a:latin typeface="Calibri" panose="020F0502020204030204" pitchFamily="34" charset="0"/>
                <a:cs typeface="Calibri" panose="020F0502020204030204" pitchFamily="34" charset="0"/>
              </a:rPr>
              <a:t>​</a:t>
            </a:r>
          </a:p>
          <a:p>
            <a:pPr lvl="1" fontAlgn="base">
              <a:buFont typeface="Arial" panose="020B0604020202020204" pitchFamily="34" charset="0"/>
              <a:buChar char="•"/>
            </a:pPr>
            <a:r>
              <a:rPr lang="en-US" b="1" i="0" u="none" strike="noStrike" dirty="0">
                <a:solidFill>
                  <a:srgbClr val="003C71"/>
                </a:solidFill>
                <a:effectLst/>
                <a:latin typeface="Calibri" panose="020F0502020204030204" pitchFamily="34" charset="0"/>
                <a:cs typeface="Calibri" panose="020F0502020204030204" pitchFamily="34" charset="0"/>
              </a:rPr>
              <a:t>Teacher Evaluation</a:t>
            </a:r>
            <a:r>
              <a:rPr lang="en-US" b="0" i="0" dirty="0">
                <a:solidFill>
                  <a:srgbClr val="003C71"/>
                </a:solidFill>
                <a:effectLst/>
                <a:latin typeface="Calibri" panose="020F0502020204030204" pitchFamily="34" charset="0"/>
                <a:cs typeface="Calibri" panose="020F0502020204030204" pitchFamily="34" charset="0"/>
              </a:rPr>
              <a:t>​</a:t>
            </a:r>
          </a:p>
          <a:p>
            <a:pPr marL="114300" indent="0" algn="l" rtl="0" fontAlgn="base">
              <a:buNone/>
            </a:pPr>
            <a:endParaRPr lang="en-US" b="0" i="0" dirty="0">
              <a:solidFill>
                <a:srgbClr val="003C71"/>
              </a:solidFill>
              <a:effectLst/>
              <a:latin typeface="Segoe UI" panose="020B0502040204020203" pitchFamily="34" charset="0"/>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Google Shape;145;p2">
            <a:extLst>
              <a:ext uri="{FF2B5EF4-FFF2-40B4-BE49-F238E27FC236}">
                <a16:creationId xmlns:a16="http://schemas.microsoft.com/office/drawing/2014/main" id="{DC899DC0-7EFA-4E41-82FA-67D10317CDA1}"/>
              </a:ext>
            </a:extLst>
          </p:cNvPr>
          <p:cNvSpPr txBox="1">
            <a:spLocks/>
          </p:cNvSpPr>
          <p:nvPr/>
        </p:nvSpPr>
        <p:spPr>
          <a:xfrm>
            <a:off x="0" y="0"/>
            <a:ext cx="12192000" cy="1498283"/>
          </a:xfrm>
          <a:prstGeom prst="rect">
            <a:avLst/>
          </a:prstGeom>
          <a:solidFill>
            <a:schemeClr val="dk1"/>
          </a:solidFill>
          <a:ln>
            <a:noFill/>
          </a:ln>
        </p:spPr>
        <p:txBody>
          <a:bodyPr spcFirstLastPara="1" wrap="square" lIns="822950" tIns="640075" rIns="91425"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SzPts val="4400"/>
            </a:pPr>
            <a:endParaRPr lang="en-US" dirty="0"/>
          </a:p>
        </p:txBody>
      </p:sp>
      <p:sp>
        <p:nvSpPr>
          <p:cNvPr id="6" name="Title 1">
            <a:extLst>
              <a:ext uri="{FF2B5EF4-FFF2-40B4-BE49-F238E27FC236}">
                <a16:creationId xmlns:a16="http://schemas.microsoft.com/office/drawing/2014/main" id="{7CB11156-C110-4EA8-A701-550C66E2D349}"/>
              </a:ext>
            </a:extLst>
          </p:cNvPr>
          <p:cNvSpPr txBox="1">
            <a:spLocks/>
          </p:cNvSpPr>
          <p:nvPr/>
        </p:nvSpPr>
        <p:spPr>
          <a:xfrm>
            <a:off x="0" y="136525"/>
            <a:ext cx="12192000" cy="1323975"/>
          </a:xfrm>
          <a:prstGeom prst="rect">
            <a:avLst/>
          </a:prstGeom>
          <a:noFill/>
          <a:ln>
            <a:noFill/>
          </a:ln>
        </p:spPr>
        <p:txBody>
          <a:bodyPr spcFirstLastPara="1" wrap="square" lIns="822950" tIns="45700" rIns="91425" bIns="45700" anchor="b" anchorCtr="0">
            <a:normAutofit fontScale="97500" lnSpcReduction="1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800"/>
              <a:buFont typeface="Georgia"/>
              <a:buNone/>
              <a:defRPr sz="4800" b="0" i="0" u="none" strike="noStrike" cap="small">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4600" dirty="0">
                <a:solidFill>
                  <a:schemeClr val="bg1"/>
                </a:solidFill>
              </a:rPr>
              <a:t>Alternate Route for </a:t>
            </a:r>
          </a:p>
          <a:p>
            <a:r>
              <a:rPr lang="en-US" sz="4600" dirty="0">
                <a:solidFill>
                  <a:schemeClr val="bg1"/>
                </a:solidFill>
              </a:rPr>
              <a:t>Professional Studies</a:t>
            </a:r>
          </a:p>
        </p:txBody>
      </p:sp>
    </p:spTree>
    <p:extLst>
      <p:ext uri="{BB962C8B-B14F-4D97-AF65-F5344CB8AC3E}">
        <p14:creationId xmlns:p14="http://schemas.microsoft.com/office/powerpoint/2010/main" val="2243421427"/>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c2c5aab-b472-4b8f-a7fa-721e1e86a722">
      <UserInfo>
        <DisplayName>Chapman, Jim (DOE)</DisplayName>
        <AccountId>15</AccountId>
        <AccountType/>
      </UserInfo>
      <UserInfo>
        <DisplayName>Johnson, Joan (DOE)</DisplayName>
        <AccountId>31</AccountId>
        <AccountType/>
      </UserInfo>
      <UserInfo>
        <DisplayName>Richey, Kimberly (DOE)</DisplayName>
        <AccountId>34</AccountId>
        <AccountType/>
      </UserInfo>
    </SharedWithUsers>
  </documentManagement>
</p:properties>
</file>

<file path=customXml/itemProps1.xml><?xml version="1.0" encoding="utf-8"?>
<ds:datastoreItem xmlns:ds="http://schemas.openxmlformats.org/officeDocument/2006/customXml" ds:itemID="{216347E6-F103-48A8-A423-896A04CD04B8}">
  <ds:schemaRefs>
    <ds:schemaRef ds:uri="http://schemas.microsoft.com/sharepoint/v3/contenttype/forms"/>
  </ds:schemaRefs>
</ds:datastoreItem>
</file>

<file path=customXml/itemProps2.xml><?xml version="1.0" encoding="utf-8"?>
<ds:datastoreItem xmlns:ds="http://schemas.openxmlformats.org/officeDocument/2006/customXml" ds:itemID="{11741207-9203-40C7-B2C3-7E1E4B5842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005b6-5a38-4419-91fa-ebdf32acfed3"/>
    <ds:schemaRef ds:uri="4c2c5aab-b472-4b8f-a7fa-721e1e86a7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A9E349-0116-4568-ABF4-17FC89A9C6CA}">
  <ds:schemaRefs>
    <ds:schemaRef ds:uri="http://schemas.microsoft.com/office/2006/metadata/properties"/>
    <ds:schemaRef ds:uri="http://schemas.microsoft.com/office/infopath/2007/PartnerControls"/>
    <ds:schemaRef ds:uri="4c2c5aab-b472-4b8f-a7fa-721e1e86a722"/>
  </ds:schemaRefs>
</ds:datastoreItem>
</file>

<file path=docProps/app.xml><?xml version="1.0" encoding="utf-8"?>
<Properties xmlns="http://schemas.openxmlformats.org/officeDocument/2006/extended-properties" xmlns:vt="http://schemas.openxmlformats.org/officeDocument/2006/docPropsVTypes">
  <TotalTime>0</TotalTime>
  <Words>725</Words>
  <Application>Microsoft Office PowerPoint</Application>
  <PresentationFormat>Widescreen</PresentationFormat>
  <Paragraphs>114</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1_Office Theme</vt:lpstr>
      <vt:lpstr>Overview of Traditional  and  Alternate Routes to Licensure</vt:lpstr>
      <vt:lpstr>Components of Licensure  to Prepare Teachers</vt:lpstr>
      <vt:lpstr>Routes to Licensure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Revisions to Accreditation and Accountability</dc:title>
  <dc:creator/>
  <cp:lastModifiedBy/>
  <cp:revision>67</cp:revision>
  <dcterms:created xsi:type="dcterms:W3CDTF">2023-01-13T15:47:24Z</dcterms:created>
  <dcterms:modified xsi:type="dcterms:W3CDTF">2023-01-23T16:32:56Z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