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79248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0F29C-A994-4BD2-AA1E-031F24F12EE1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7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40475"/>
            <a:ext cx="3810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838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ardrop 8"/>
          <p:cNvSpPr/>
          <p:nvPr/>
        </p:nvSpPr>
        <p:spPr>
          <a:xfrm>
            <a:off x="990600" y="1371600"/>
            <a:ext cx="7391400" cy="4343400"/>
          </a:xfrm>
          <a:prstGeom prst="teardrop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3657600"/>
            <a:ext cx="7391400" cy="3200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0" y="4419600"/>
            <a:ext cx="6248400" cy="15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</a:b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56351"/>
            <a:ext cx="381000" cy="349250"/>
          </a:xfr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VDOE-h-color s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6324600"/>
            <a:ext cx="2252477" cy="37795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1981200" y="2073275"/>
            <a:ext cx="64008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2297722" y="3825875"/>
            <a:ext cx="516987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52400"/>
            <a:ext cx="2121788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8382000" cy="6248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ardrop 8"/>
          <p:cNvSpPr/>
          <p:nvPr/>
        </p:nvSpPr>
        <p:spPr>
          <a:xfrm>
            <a:off x="990600" y="1371600"/>
            <a:ext cx="7391400" cy="4953000"/>
          </a:xfrm>
          <a:prstGeom prst="teardrop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0" y="3124201"/>
            <a:ext cx="6248400" cy="1295400"/>
          </a:xfrm>
        </p:spPr>
        <p:txBody>
          <a:bodyPr anchor="t">
            <a:normAutofit/>
          </a:bodyPr>
          <a:lstStyle>
            <a:lvl1pPr algn="ctr" eaLnBrk="1" fontAlgn="auto" hangingPunct="1">
              <a:spcAft>
                <a:spcPts val="0"/>
              </a:spcAft>
              <a:defRPr lang="en-US" sz="3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Sub Section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Blank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05400" y="6553201"/>
            <a:ext cx="838200" cy="152400"/>
          </a:xfrm>
          <a:prstGeom prst="rect">
            <a:avLst/>
          </a:prstGeom>
        </p:spPr>
        <p:txBody>
          <a:bodyPr/>
          <a:lstStyle/>
          <a:p>
            <a:fld id="{F060F29C-A994-4BD2-AA1E-031F24F12EE1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53000" y="6248400"/>
            <a:ext cx="3352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8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16200000" flipH="1">
            <a:off x="5410200" y="2971800"/>
            <a:ext cx="6858000" cy="9144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543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356351"/>
            <a:ext cx="3810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FEFE47A-4482-4324-A5E9-762A6D16C7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DOE-h-color sm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019800" y="6324600"/>
            <a:ext cx="2252477" cy="3779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lang="en-US" sz="4000" b="1" kern="1200" dirty="0">
          <a:solidFill>
            <a:srgbClr val="0070C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1" kern="1200">
          <a:solidFill>
            <a:schemeClr val="tx1"/>
          </a:solidFill>
          <a:latin typeface="+mj-lt"/>
          <a:ea typeface="+mn-ea"/>
          <a:cs typeface="Lucida Bright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Lucida Bright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Lucida Bright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Lucida Bright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Lucida Bright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6049962"/>
          </a:xfrm>
        </p:spPr>
        <p:txBody>
          <a:bodyPr>
            <a:normAutofit/>
          </a:bodyPr>
          <a:lstStyle/>
          <a:p>
            <a:r>
              <a:rPr lang="en-US" sz="3200" i="1" cap="small" dirty="0"/>
              <a:t>VIRGINIA BOARD OF EDUCATION</a:t>
            </a:r>
            <a:r>
              <a:rPr lang="en-US" i="1" dirty="0"/>
              <a:t/>
            </a:r>
            <a:br>
              <a:rPr lang="en-US" i="1" dirty="0"/>
            </a:br>
            <a:r>
              <a:rPr lang="en-US" sz="2800" i="1" cap="small" dirty="0" smtClean="0"/>
              <a:t>Model </a:t>
            </a:r>
            <a:r>
              <a:rPr lang="en-US" sz="2800" i="1" cap="small" dirty="0"/>
              <a:t>Guidance for </a:t>
            </a:r>
            <a:r>
              <a:rPr lang="en-US" sz="2800" i="1" cap="small" dirty="0" smtClean="0"/>
              <a:t>Positive </a:t>
            </a:r>
            <a:r>
              <a:rPr lang="en-US" sz="2800" i="1" cap="small" dirty="0"/>
              <a:t>and Preventive </a:t>
            </a:r>
            <a:r>
              <a:rPr lang="en-US" sz="2800" i="1" cap="small" dirty="0" smtClean="0"/>
              <a:t>Code </a:t>
            </a:r>
            <a:r>
              <a:rPr lang="en-US" sz="2800" i="1" cap="small" dirty="0"/>
              <a:t>of Student Conduct Policy 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cap="small" dirty="0" smtClean="0"/>
              <a:t>and 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cap="small" dirty="0" smtClean="0"/>
              <a:t>Alternatives </a:t>
            </a:r>
            <a:r>
              <a:rPr lang="en-US" sz="2800" i="1" cap="small" dirty="0"/>
              <a:t>to Suspension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cap="small" dirty="0"/>
              <a:t>2018-2019</a:t>
            </a:r>
            <a:r>
              <a:rPr lang="en-US" i="1" dirty="0"/>
              <a:t/>
            </a:r>
            <a:br>
              <a:rPr lang="en-US" i="1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8358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Information and Statutory </a:t>
            </a:r>
            <a:r>
              <a:rPr lang="en-US" dirty="0" smtClean="0"/>
              <a:t>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5438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Virginia Board of Education is required by law (§ 22.1-279.6. of the Code of Virginia) to establish guidelines and develop model policies for codes of student conduct to aid local school boards in the implementation of such policies.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Code of Virginia § 22.1-16.6 </a:t>
            </a:r>
            <a:r>
              <a:rPr lang="en-US" dirty="0" smtClean="0"/>
              <a:t>directed the </a:t>
            </a:r>
            <a:r>
              <a:rPr lang="en-US" dirty="0"/>
              <a:t>Board of Education to “establish guidelines for alternatives to short-term and long-term suspension for consideration by local school boards.” 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23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Information and Statutory </a:t>
            </a:r>
            <a:r>
              <a:rPr lang="en-US" dirty="0" smtClean="0"/>
              <a:t>Authority </a:t>
            </a:r>
            <a:r>
              <a:rPr lang="en-US" sz="1800" i="1" dirty="0" smtClean="0"/>
              <a:t>(continued)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543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2018, General Assembly amended  </a:t>
            </a:r>
            <a:r>
              <a:rPr lang="en-US" dirty="0" smtClean="0"/>
              <a:t>§22.1-277  </a:t>
            </a:r>
            <a:r>
              <a:rPr lang="en-US" dirty="0"/>
              <a:t>and prohibits, except for certain acts, students in preschool through grade three from being suspended for more than three school days or expelled from attendance at school. </a:t>
            </a:r>
          </a:p>
          <a:p>
            <a:r>
              <a:rPr lang="en-US" dirty="0"/>
              <a:t>§ 22.1-276.01 and § 22.1-277.05 of the Code of Virginia redefined long-term suspensions as “any disciplinary action whereby a student is not permitted to attend school for 11 to 45 school days.”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0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1143000"/>
          </a:xfrm>
        </p:spPr>
        <p:txBody>
          <a:bodyPr/>
          <a:lstStyle/>
          <a:p>
            <a:r>
              <a:rPr lang="en-US" dirty="0" smtClean="0"/>
              <a:t>Development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5438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Children’s Cabinet</a:t>
            </a:r>
          </a:p>
          <a:p>
            <a:r>
              <a:rPr lang="en-US" dirty="0" smtClean="0"/>
              <a:t>Classrooms Not Courtrooms</a:t>
            </a:r>
          </a:p>
          <a:p>
            <a:r>
              <a:rPr lang="en-US" dirty="0" smtClean="0"/>
              <a:t>Office of School Improvement Focus Groups</a:t>
            </a:r>
          </a:p>
          <a:p>
            <a:r>
              <a:rPr lang="en-US" dirty="0" smtClean="0"/>
              <a:t>Virginia Student Support and Conduct Committee</a:t>
            </a:r>
          </a:p>
          <a:p>
            <a:r>
              <a:rPr lang="en-US" dirty="0" smtClean="0"/>
              <a:t>Reframing Discipline Conference Focus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6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152400"/>
            <a:ext cx="7848601" cy="1143000"/>
          </a:xfrm>
        </p:spPr>
        <p:txBody>
          <a:bodyPr>
            <a:normAutofit/>
          </a:bodyPr>
          <a:lstStyle/>
          <a:p>
            <a:r>
              <a:rPr lang="en-US" sz="3200" dirty="0"/>
              <a:t>Preventive and Positive Approaches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to Discipl</a:t>
            </a:r>
            <a:r>
              <a:rPr lang="en-US" sz="3100" dirty="0" smtClean="0"/>
              <a:t>ine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678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Safe, Supportive School Climate</a:t>
            </a:r>
          </a:p>
          <a:p>
            <a:r>
              <a:rPr lang="en-US" dirty="0" smtClean="0"/>
              <a:t>Focus on Equity</a:t>
            </a:r>
          </a:p>
          <a:p>
            <a:r>
              <a:rPr lang="en-US" dirty="0" smtClean="0"/>
              <a:t>Professional Learning</a:t>
            </a:r>
          </a:p>
          <a:p>
            <a:r>
              <a:rPr lang="en-US" dirty="0" smtClean="0"/>
              <a:t>Clear Behavioral Expectations</a:t>
            </a:r>
          </a:p>
          <a:p>
            <a:r>
              <a:rPr lang="en-US" dirty="0"/>
              <a:t>Leveled Administrative Responses</a:t>
            </a:r>
          </a:p>
          <a:p>
            <a:r>
              <a:rPr lang="en-US" dirty="0" smtClean="0"/>
              <a:t>Learning Supports</a:t>
            </a:r>
          </a:p>
          <a:p>
            <a:r>
              <a:rPr lang="en-US" dirty="0" smtClean="0"/>
              <a:t>Family and Community Partnerships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26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Approach to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Student Behavior Descriptors</a:t>
            </a:r>
          </a:p>
          <a:p>
            <a:r>
              <a:rPr lang="en-US" dirty="0" smtClean="0"/>
              <a:t>Behavior Categories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Guide social emotional learning </a:t>
            </a:r>
          </a:p>
          <a:p>
            <a:r>
              <a:rPr lang="en-US" dirty="0" smtClean="0"/>
              <a:t>Leveled Administrative Responses that include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Interventions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Supports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Consequences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10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</a:t>
            </a:r>
            <a:r>
              <a:rPr lang="en-US" dirty="0" smtClean="0"/>
              <a:t>Alternatives </a:t>
            </a:r>
            <a:r>
              <a:rPr lang="en-US" dirty="0"/>
              <a:t>to Suspension?</a:t>
            </a:r>
            <a:br>
              <a:rPr lang="en-US" dirty="0"/>
            </a:br>
            <a:r>
              <a:rPr lang="en-US" dirty="0"/>
              <a:t>The Effects of </a:t>
            </a:r>
            <a:r>
              <a:rPr lang="en-US" dirty="0" smtClean="0"/>
              <a:t>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114801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en-US" sz="9000" dirty="0"/>
              <a:t>Negative school environments of distrust and alienation</a:t>
            </a:r>
          </a:p>
          <a:p>
            <a:pPr lvl="0"/>
            <a:r>
              <a:rPr lang="en-US" sz="9000" dirty="0"/>
              <a:t>Higher risk of retention in grade</a:t>
            </a:r>
          </a:p>
          <a:p>
            <a:pPr lvl="0"/>
            <a:r>
              <a:rPr lang="en-US" sz="9000" dirty="0"/>
              <a:t>Higher rates of misbehavior</a:t>
            </a:r>
          </a:p>
          <a:p>
            <a:pPr lvl="0"/>
            <a:r>
              <a:rPr lang="en-US" sz="9000" dirty="0"/>
              <a:t>Lower academic achievement</a:t>
            </a:r>
          </a:p>
          <a:p>
            <a:pPr lvl="0"/>
            <a:r>
              <a:rPr lang="en-US" sz="9000" dirty="0"/>
              <a:t>Chronic </a:t>
            </a:r>
            <a:r>
              <a:rPr lang="en-US" sz="9000" dirty="0" smtClean="0"/>
              <a:t>Absenteeism</a:t>
            </a:r>
          </a:p>
          <a:p>
            <a:pPr lvl="0"/>
            <a:r>
              <a:rPr lang="en-US" sz="9000" dirty="0" smtClean="0"/>
              <a:t>Higher </a:t>
            </a:r>
            <a:r>
              <a:rPr lang="en-US" sz="9000" dirty="0"/>
              <a:t>dropout rates</a:t>
            </a:r>
          </a:p>
          <a:p>
            <a:pPr lvl="0"/>
            <a:endParaRPr lang="en-US" sz="9600" b="0" dirty="0" smtClean="0"/>
          </a:p>
          <a:p>
            <a:pPr lvl="0"/>
            <a:endParaRPr lang="en-US" sz="9600" b="0" dirty="0" smtClean="0"/>
          </a:p>
          <a:p>
            <a:pPr lvl="0"/>
            <a:endParaRPr lang="en-US" sz="96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14749" y="6051755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Hanover Research: Alternatives to Suspension @2012 Hanover Research, District Administration Practice, </a:t>
            </a:r>
            <a:r>
              <a:rPr lang="en-US" dirty="0" err="1" smtClean="0"/>
              <a:t>pg</a:t>
            </a:r>
            <a:r>
              <a:rPr lang="en-US" dirty="0" smtClean="0"/>
              <a:t> 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2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</a:t>
            </a:r>
            <a:r>
              <a:rPr lang="en-US" dirty="0" smtClean="0"/>
              <a:t>Alternatives </a:t>
            </a:r>
            <a:r>
              <a:rPr lang="en-US" dirty="0"/>
              <a:t>to Suspension?</a:t>
            </a:r>
            <a:br>
              <a:rPr lang="en-US" dirty="0"/>
            </a:br>
            <a:r>
              <a:rPr lang="en-US" dirty="0"/>
              <a:t>The Effects of </a:t>
            </a:r>
            <a:r>
              <a:rPr lang="en-US" dirty="0" smtClean="0"/>
              <a:t>Exclusion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543800" cy="44497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Restricted </a:t>
            </a:r>
            <a:r>
              <a:rPr lang="en-US" dirty="0"/>
              <a:t>access to school services that might improve behavior</a:t>
            </a:r>
          </a:p>
          <a:p>
            <a:pPr lvl="0"/>
            <a:r>
              <a:rPr lang="en-US" dirty="0"/>
              <a:t>Harm to healthy adult relationships</a:t>
            </a:r>
          </a:p>
          <a:p>
            <a:pPr lvl="0"/>
            <a:r>
              <a:rPr lang="en-US" dirty="0"/>
              <a:t>Unsupervised time and increased opportunity for delinquency for suspended students</a:t>
            </a:r>
          </a:p>
          <a:p>
            <a:pPr lvl="0"/>
            <a:r>
              <a:rPr lang="en-US" dirty="0"/>
              <a:t>Higher risk of involvement with the juvenile justice system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49" y="6051755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Hanover Research: Alternatives to Suspension @2012 Hanover Research, District Administration Practice, </a:t>
            </a:r>
            <a:r>
              <a:rPr lang="en-US" dirty="0" err="1" smtClean="0"/>
              <a:t>pg</a:t>
            </a:r>
            <a:r>
              <a:rPr lang="en-US" dirty="0" smtClean="0"/>
              <a:t> 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42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1143000"/>
          </a:xfrm>
        </p:spPr>
        <p:txBody>
          <a:bodyPr/>
          <a:lstStyle/>
          <a:p>
            <a:r>
              <a:rPr lang="en-US" dirty="0" smtClean="0"/>
              <a:t>Alternatives to Suspension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543800" cy="4830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Tiered Systems of Support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Positive Behavioral Interventions and Supports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School Counseling Programs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Social Emotional Learning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Restorative Approaches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Student Assistance Programming</a:t>
            </a:r>
          </a:p>
          <a:p>
            <a:r>
              <a:rPr lang="en-US" dirty="0" smtClean="0"/>
              <a:t>Family Engagement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6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DOE PowerPoints template_rev2016J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VDOE PowerPoints template_rev2016Jan</Template>
  <TotalTime>85</TotalTime>
  <Words>330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VDOE PowerPoints template_rev2016Jan</vt:lpstr>
      <vt:lpstr>VIRGINIA BOARD OF EDUCATION Model Guidance for Positive and Preventive Code of Student Conduct Policy  and  Alternatives to Suspension 2018-2019 </vt:lpstr>
      <vt:lpstr>Background Information and Statutory Authority</vt:lpstr>
      <vt:lpstr>Background Information and Statutory Authority (continued)</vt:lpstr>
      <vt:lpstr>Development Process</vt:lpstr>
      <vt:lpstr>Preventive and Positive Approaches  to Discipline</vt:lpstr>
      <vt:lpstr>Approach to Discipline</vt:lpstr>
      <vt:lpstr>Why Alternatives to Suspension? The Effects of Exclusion</vt:lpstr>
      <vt:lpstr>Why Alternatives to Suspension? The Effects of Exclusion continued</vt:lpstr>
      <vt:lpstr>Alternatives to Suspension</vt:lpstr>
    </vt:vector>
  </TitlesOfParts>
  <Company>Virginia IT Infrastructure Partnership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 BOARD OF EDUCATION Model Guidance for  Positive and Preventive  Code of Student Conduct Policy  and Alternatives to Suspension 2018-2019</dc:title>
  <dc:creator>Kahila, Rebecca (DOE)</dc:creator>
  <cp:lastModifiedBy>Emily V. Webb (DOE) </cp:lastModifiedBy>
  <cp:revision>10</cp:revision>
  <dcterms:created xsi:type="dcterms:W3CDTF">2018-09-28T17:41:24Z</dcterms:created>
  <dcterms:modified xsi:type="dcterms:W3CDTF">2018-11-13T18:53:30Z</dcterms:modified>
</cp:coreProperties>
</file>