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7"/>
  </p:notesMasterIdLst>
  <p:sldIdLst>
    <p:sldId id="287" r:id="rId2"/>
    <p:sldId id="288" r:id="rId3"/>
    <p:sldId id="289" r:id="rId4"/>
    <p:sldId id="294" r:id="rId5"/>
    <p:sldId id="290" r:id="rId6"/>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362" autoAdjust="0"/>
  </p:normalViewPr>
  <p:slideViewPr>
    <p:cSldViewPr>
      <p:cViewPr>
        <p:scale>
          <a:sx n="70" d="100"/>
          <a:sy n="70" d="100"/>
        </p:scale>
        <p:origin x="-1158" y="-6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0256" y="0"/>
            <a:ext cx="3022018" cy="461804"/>
          </a:xfrm>
          <a:prstGeom prst="rect">
            <a:avLst/>
          </a:prstGeom>
        </p:spPr>
        <p:txBody>
          <a:bodyPr vert="horz" lIns="91440" tIns="45720" rIns="91440" bIns="45720" rtlCol="0"/>
          <a:lstStyle>
            <a:lvl1pPr algn="r">
              <a:defRPr sz="1200"/>
            </a:lvl1pPr>
          </a:lstStyle>
          <a:p>
            <a:fld id="{D728C06F-8EC8-4574-ACDE-6B9631100788}" type="datetimeFigureOut">
              <a:rPr lang="en-US" smtClean="0"/>
              <a:t>11/7/2018</a:t>
            </a:fld>
            <a:endParaRPr lang="en-US"/>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22018"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0256" y="8772669"/>
            <a:ext cx="3022018" cy="461804"/>
          </a:xfrm>
          <a:prstGeom prst="rect">
            <a:avLst/>
          </a:prstGeom>
        </p:spPr>
        <p:txBody>
          <a:bodyPr vert="horz" lIns="91440" tIns="45720" rIns="91440" bIns="45720" rtlCol="0" anchor="b"/>
          <a:lstStyle>
            <a:lvl1pPr algn="r">
              <a:defRPr sz="1200"/>
            </a:lvl1pPr>
          </a:lstStyle>
          <a:p>
            <a:fld id="{DB3C56F9-2D88-4B6D-9E78-3927033C1ACB}" type="slidenum">
              <a:rPr lang="en-US" smtClean="0"/>
              <a:t>‹#›</a:t>
            </a:fld>
            <a:endParaRPr lang="en-US"/>
          </a:p>
        </p:txBody>
      </p:sp>
    </p:spTree>
    <p:extLst>
      <p:ext uri="{BB962C8B-B14F-4D97-AF65-F5344CB8AC3E}">
        <p14:creationId xmlns:p14="http://schemas.microsoft.com/office/powerpoint/2010/main" val="1640819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11/7/2018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a:p>
        </p:txBody>
      </p:sp>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241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524000"/>
            <a:ext cx="7772400" cy="1500187"/>
          </a:xfrm>
        </p:spPr>
        <p:txBody>
          <a:bodyPr anchor="b"/>
          <a:lstStyle>
            <a:lvl1pPr marL="0" indent="0">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00780-5619-4268-B72E-BCB4D60300E3}"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00780-5619-4268-B72E-BCB4D60300E3}"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00780-5619-4268-B72E-BCB4D60300E3}"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E000780-5619-4268-B72E-BCB4D60300E3}" type="datetimeFigureOut">
              <a:rPr lang="en-US" smtClean="0"/>
              <a:pPr/>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48D1FF7-DE7A-468E-81AD-367720C7FDEA}" type="slidenum">
              <a:rPr lang="en-US" smtClean="0"/>
              <a:pPr/>
              <a:t>‹#›</a:t>
            </a:fld>
            <a:endParaRPr lang="en-US"/>
          </a:p>
        </p:txBody>
      </p:sp>
      <p:sp>
        <p:nvSpPr>
          <p:cNvPr id="9" name="Line 6"/>
          <p:cNvSpPr>
            <a:spLocks noChangeShapeType="1"/>
          </p:cNvSpPr>
          <p:nvPr userDrawn="1"/>
        </p:nvSpPr>
        <p:spPr bwMode="auto">
          <a:xfrm flipH="1">
            <a:off x="0" y="6243638"/>
            <a:ext cx="7315200" cy="28575"/>
          </a:xfrm>
          <a:prstGeom prst="line">
            <a:avLst/>
          </a:prstGeom>
          <a:noFill/>
          <a:ln w="12700">
            <a:solidFill>
              <a:srgbClr val="0070C0"/>
            </a:solidFill>
            <a:round/>
            <a:headEnd/>
            <a:tailEnd/>
          </a:ln>
          <a:effectLst>
            <a:outerShdw dist="35921" dir="2700000" algn="ctr" rotWithShape="0">
              <a:schemeClr val="bg2"/>
            </a:outerShdw>
          </a:effectLst>
        </p:spPr>
        <p:txBody>
          <a:bodyPr anchor="ctr"/>
          <a:lstStyle/>
          <a:p>
            <a:pPr>
              <a:defRPr/>
            </a:pPr>
            <a:endParaRPr lang="en-US"/>
          </a:p>
        </p:txBody>
      </p:sp>
      <p:pic>
        <p:nvPicPr>
          <p:cNvPr id="10" name="Picture 9" descr="VDOE"/>
          <p:cNvPicPr>
            <a:picLocks noChangeAspect="1" noChangeArrowheads="1"/>
          </p:cNvPicPr>
          <p:nvPr userDrawn="1"/>
        </p:nvPicPr>
        <p:blipFill>
          <a:blip r:embed="rId13" cstate="print"/>
          <a:srcRect/>
          <a:stretch>
            <a:fillRect/>
          </a:stretch>
        </p:blipFill>
        <p:spPr bwMode="auto">
          <a:xfrm>
            <a:off x="7354888" y="5613400"/>
            <a:ext cx="1433512" cy="965200"/>
          </a:xfrm>
          <a:prstGeom prst="rect">
            <a:avLst/>
          </a:prstGeom>
          <a:noFill/>
          <a:ln w="9525">
            <a:noFill/>
            <a:miter lim="800000"/>
            <a:headEnd/>
            <a:tailEnd/>
          </a:ln>
        </p:spPr>
      </p:pic>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981199"/>
          </a:xfrm>
        </p:spPr>
        <p:txBody>
          <a:bodyPr/>
          <a:lstStyle/>
          <a:p>
            <a:r>
              <a:rPr lang="en-US" dirty="0" smtClean="0">
                <a:latin typeface="Arial" panose="020B0604020202020204" pitchFamily="34" charset="0"/>
                <a:cs typeface="Arial" panose="020B0604020202020204" pitchFamily="34" charset="0"/>
              </a:rPr>
              <a:t>HB 1530: High Schools</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Implementation Overview</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38200" y="3886200"/>
            <a:ext cx="7162800" cy="1752600"/>
          </a:xfrm>
        </p:spPr>
        <p:txBody>
          <a:bodyPr/>
          <a:lstStyle/>
          <a:p>
            <a:r>
              <a:rPr lang="en-US" dirty="0" smtClean="0">
                <a:latin typeface="Arial" panose="020B0604020202020204" pitchFamily="34" charset="0"/>
                <a:cs typeface="Arial" panose="020B0604020202020204" pitchFamily="34" charset="0"/>
              </a:rPr>
              <a:t>Virginia Board of Education </a:t>
            </a:r>
          </a:p>
          <a:p>
            <a:r>
              <a:rPr lang="en-US" dirty="0" smtClean="0">
                <a:latin typeface="Arial" panose="020B0604020202020204" pitchFamily="34" charset="0"/>
                <a:cs typeface="Arial" panose="020B0604020202020204" pitchFamily="34" charset="0"/>
              </a:rPr>
              <a:t>Work Session</a:t>
            </a:r>
          </a:p>
          <a:p>
            <a:r>
              <a:rPr lang="en-US" dirty="0" smtClean="0">
                <a:latin typeface="Arial" panose="020B0604020202020204" pitchFamily="34" charset="0"/>
                <a:cs typeface="Arial" panose="020B0604020202020204" pitchFamily="34" charset="0"/>
              </a:rPr>
              <a:t>November 14, 2018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36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400" dirty="0" smtClean="0">
                <a:latin typeface="Arial" panose="020B0604020202020204" pitchFamily="34" charset="0"/>
                <a:cs typeface="Arial" panose="020B0604020202020204" pitchFamily="34" charset="0"/>
              </a:rPr>
              <a:t>HB 1530 (Davis)</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Virginia Acts of Assembly Chapter 517</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marL="0" indent="0">
              <a:buNone/>
            </a:pPr>
            <a:r>
              <a:rPr lang="en-US" b="0" dirty="0">
                <a:latin typeface="Arial" panose="020B0604020202020204" pitchFamily="34" charset="0"/>
                <a:cs typeface="Arial" panose="020B0604020202020204" pitchFamily="34" charset="0"/>
              </a:rPr>
              <a:t>Be it enacted by the General Assembly of Virginia:</a:t>
            </a:r>
          </a:p>
          <a:p>
            <a:endParaRPr lang="en-US" b="0" dirty="0">
              <a:latin typeface="Arial" panose="020B0604020202020204" pitchFamily="34" charset="0"/>
              <a:cs typeface="Arial" panose="020B0604020202020204" pitchFamily="34" charset="0"/>
            </a:endParaRPr>
          </a:p>
          <a:p>
            <a:pPr marL="0" indent="0">
              <a:buNone/>
            </a:pPr>
            <a:r>
              <a:rPr lang="en-US" b="0" dirty="0" smtClean="0">
                <a:latin typeface="Arial" panose="020B0604020202020204" pitchFamily="34" charset="0"/>
                <a:cs typeface="Arial" panose="020B0604020202020204" pitchFamily="34" charset="0"/>
              </a:rPr>
              <a:t>§ </a:t>
            </a:r>
            <a:r>
              <a:rPr lang="en-US" b="0" dirty="0">
                <a:latin typeface="Arial" panose="020B0604020202020204" pitchFamily="34" charset="0"/>
                <a:cs typeface="Arial" panose="020B0604020202020204" pitchFamily="34" charset="0"/>
              </a:rPr>
              <a:t>1. The Board of Education shall make recommendations to the Governor and the Chairmen of the House Committee on Education and the Senate Committee on Education and Health no later than November 1, 2018, relating </a:t>
            </a:r>
            <a:r>
              <a:rPr lang="en-US" b="0" dirty="0" smtClean="0">
                <a:latin typeface="Arial" panose="020B0604020202020204" pitchFamily="34" charset="0"/>
                <a:cs typeface="Arial" panose="020B0604020202020204" pitchFamily="34" charset="0"/>
              </a:rPr>
              <a:t>to:</a:t>
            </a:r>
          </a:p>
          <a:p>
            <a:pPr marL="0" indent="0">
              <a:buNone/>
            </a:pPr>
            <a:r>
              <a:rPr lang="en-US" b="0" dirty="0" smtClean="0">
                <a:latin typeface="Arial" panose="020B0604020202020204" pitchFamily="34" charset="0"/>
                <a:cs typeface="Arial" panose="020B0604020202020204" pitchFamily="34" charset="0"/>
              </a:rPr>
              <a:t>(</a:t>
            </a:r>
            <a:r>
              <a:rPr lang="en-US" b="0" dirty="0" err="1">
                <a:latin typeface="Arial" panose="020B0604020202020204" pitchFamily="34" charset="0"/>
                <a:cs typeface="Arial" panose="020B0604020202020204" pitchFamily="34" charset="0"/>
              </a:rPr>
              <a:t>i</a:t>
            </a:r>
            <a:r>
              <a:rPr lang="en-US" b="0" dirty="0">
                <a:latin typeface="Arial" panose="020B0604020202020204" pitchFamily="34" charset="0"/>
                <a:cs typeface="Arial" panose="020B0604020202020204" pitchFamily="34" charset="0"/>
              </a:rPr>
              <a:t>) </a:t>
            </a:r>
            <a:r>
              <a:rPr lang="en-US" b="0" u="sng" dirty="0">
                <a:latin typeface="Arial" panose="020B0604020202020204" pitchFamily="34" charset="0"/>
                <a:cs typeface="Arial" panose="020B0604020202020204" pitchFamily="34" charset="0"/>
              </a:rPr>
              <a:t>strategies for eliminating any stigma associated with high school career and technical education pathways </a:t>
            </a:r>
            <a:r>
              <a:rPr lang="en-US" b="0" dirty="0">
                <a:latin typeface="Arial" panose="020B0604020202020204" pitchFamily="34" charset="0"/>
                <a:cs typeface="Arial" panose="020B0604020202020204" pitchFamily="34" charset="0"/>
              </a:rPr>
              <a:t>and the choice of high school students to pursue coursework and other educational opportunities in career and technical education and related fields such as computer science and robotics and </a:t>
            </a:r>
            <a:endParaRPr lang="en-US" b="0" dirty="0" smtClean="0">
              <a:latin typeface="Arial" panose="020B0604020202020204" pitchFamily="34" charset="0"/>
              <a:cs typeface="Arial" panose="020B0604020202020204" pitchFamily="34" charset="0"/>
            </a:endParaRPr>
          </a:p>
          <a:p>
            <a:pPr marL="0" indent="0">
              <a:buNone/>
            </a:pPr>
            <a:endParaRPr lang="en-US" b="0" dirty="0" smtClean="0">
              <a:latin typeface="Arial" panose="020B0604020202020204" pitchFamily="34" charset="0"/>
              <a:cs typeface="Arial" panose="020B0604020202020204" pitchFamily="34" charset="0"/>
            </a:endParaRPr>
          </a:p>
          <a:p>
            <a:pPr marL="0" indent="0">
              <a:buNone/>
            </a:pPr>
            <a:r>
              <a:rPr lang="en-US" b="0" dirty="0" smtClean="0">
                <a:latin typeface="Arial" panose="020B0604020202020204" pitchFamily="34" charset="0"/>
                <a:cs typeface="Arial" panose="020B0604020202020204" pitchFamily="34" charset="0"/>
              </a:rPr>
              <a:t>(</a:t>
            </a:r>
            <a:r>
              <a:rPr lang="en-US" b="0" dirty="0">
                <a:latin typeface="Arial" panose="020B0604020202020204" pitchFamily="34" charset="0"/>
                <a:cs typeface="Arial" panose="020B0604020202020204" pitchFamily="34" charset="0"/>
              </a:rPr>
              <a:t>ii) </a:t>
            </a:r>
            <a:r>
              <a:rPr lang="en-US" b="0" u="sng" dirty="0">
                <a:latin typeface="Arial" panose="020B0604020202020204" pitchFamily="34" charset="0"/>
                <a:cs typeface="Arial" panose="020B0604020202020204" pitchFamily="34" charset="0"/>
              </a:rPr>
              <a:t>the consolidation of the standard and advanced diplomas into a single diploma and the creation of multiple endorsements </a:t>
            </a:r>
            <a:r>
              <a:rPr lang="en-US" b="0" dirty="0">
                <a:latin typeface="Arial" panose="020B0604020202020204" pitchFamily="34" charset="0"/>
                <a:cs typeface="Arial" panose="020B0604020202020204" pitchFamily="34" charset="0"/>
              </a:rPr>
              <a:t>for such diploma to recognize student competencies and achievements in specific subject matter areas.</a:t>
            </a:r>
          </a:p>
          <a:p>
            <a:endParaRPr lang="en-US" dirty="0"/>
          </a:p>
        </p:txBody>
      </p:sp>
    </p:spTree>
    <p:extLst>
      <p:ext uri="{BB962C8B-B14F-4D97-AF65-F5344CB8AC3E}">
        <p14:creationId xmlns:p14="http://schemas.microsoft.com/office/powerpoint/2010/main" val="276709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Study Group - Stigma</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600200"/>
            <a:ext cx="8763000" cy="4525963"/>
          </a:xfrm>
        </p:spPr>
        <p:txBody>
          <a:bodyPr>
            <a:normAutofit/>
          </a:bodyPr>
          <a:lstStyle/>
          <a:p>
            <a:pPr marL="0" indent="0">
              <a:buNone/>
            </a:pPr>
            <a:r>
              <a:rPr lang="en-US" sz="2800" dirty="0" smtClean="0">
                <a:latin typeface="Arial" panose="020B0604020202020204" pitchFamily="34" charset="0"/>
                <a:cs typeface="Arial" panose="020B0604020202020204" pitchFamily="34" charset="0"/>
              </a:rPr>
              <a:t>Preliminary Recommendations from Study Group </a:t>
            </a:r>
          </a:p>
          <a:p>
            <a:pPr marL="0" indent="0">
              <a:buNone/>
            </a:pPr>
            <a:endParaRPr lang="en-US" sz="700" u="sng" dirty="0">
              <a:latin typeface="Arial" panose="020B0604020202020204" pitchFamily="34" charset="0"/>
              <a:cs typeface="Arial" panose="020B0604020202020204" pitchFamily="34" charset="0"/>
            </a:endParaRPr>
          </a:p>
          <a:p>
            <a:pPr marL="0" indent="0">
              <a:buNone/>
            </a:pPr>
            <a:r>
              <a:rPr lang="en-US" sz="2000" b="0" dirty="0" smtClean="0">
                <a:latin typeface="Arial" panose="020B0604020202020204" pitchFamily="34" charset="0"/>
                <a:cs typeface="Arial" panose="020B0604020202020204" pitchFamily="34" charset="0"/>
              </a:rPr>
              <a:t>1.  </a:t>
            </a:r>
            <a:r>
              <a:rPr lang="en-US" sz="2000" b="0" u="sng" dirty="0" smtClean="0">
                <a:latin typeface="Arial" panose="020B0604020202020204" pitchFamily="34" charset="0"/>
                <a:cs typeface="Arial" panose="020B0604020202020204" pitchFamily="34" charset="0"/>
              </a:rPr>
              <a:t>Highly Visible Mass Marketing Campaign </a:t>
            </a:r>
          </a:p>
          <a:p>
            <a:pPr marL="400050" lvl="2" indent="-58738">
              <a:buNone/>
            </a:pPr>
            <a:r>
              <a:rPr lang="en-US" sz="2000" dirty="0" smtClean="0">
                <a:latin typeface="Arial" panose="020B0604020202020204" pitchFamily="34" charset="0"/>
                <a:cs typeface="Arial" panose="020B0604020202020204" pitchFamily="34" charset="0"/>
              </a:rPr>
              <a:t>Focus:</a:t>
            </a:r>
          </a:p>
          <a:p>
            <a:pPr marL="804863"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Enhance positive perceptions about Career and Technical Education (CTE)</a:t>
            </a:r>
          </a:p>
          <a:p>
            <a:pPr marL="804863"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Raise awareness of the CTE opportunities and outcomes</a:t>
            </a:r>
          </a:p>
          <a:p>
            <a:pPr marL="804863"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Highlight 21</a:t>
            </a:r>
            <a:r>
              <a:rPr lang="en-US" sz="2000" baseline="30000" dirty="0" smtClean="0">
                <a:latin typeface="Arial" panose="020B0604020202020204" pitchFamily="34" charset="0"/>
                <a:cs typeface="Arial" panose="020B0604020202020204" pitchFamily="34" charset="0"/>
              </a:rPr>
              <a:t>st</a:t>
            </a:r>
            <a:r>
              <a:rPr lang="en-US" sz="2000" dirty="0" smtClean="0">
                <a:latin typeface="Arial" panose="020B0604020202020204" pitchFamily="34" charset="0"/>
                <a:cs typeface="Arial" panose="020B0604020202020204" pitchFamily="34" charset="0"/>
              </a:rPr>
              <a:t> Century and emerging career options</a:t>
            </a:r>
            <a:endParaRPr lang="en-US" sz="2000" dirty="0">
              <a:latin typeface="Arial" panose="020B0604020202020204" pitchFamily="34" charset="0"/>
              <a:cs typeface="Arial" panose="020B0604020202020204" pitchFamily="34" charset="0"/>
            </a:endParaRPr>
          </a:p>
          <a:p>
            <a:pPr marL="457200" lvl="1" indent="0">
              <a:buNone/>
            </a:pPr>
            <a:endParaRPr lang="en-US" sz="1800" dirty="0" smtClean="0">
              <a:latin typeface="Arial" panose="020B0604020202020204" pitchFamily="34" charset="0"/>
              <a:cs typeface="Arial" panose="020B0604020202020204" pitchFamily="34" charset="0"/>
            </a:endParaRPr>
          </a:p>
          <a:p>
            <a:pPr marL="457200" lvl="1" indent="0">
              <a:buNone/>
            </a:pPr>
            <a:endParaRPr lang="en-US" sz="24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2940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Study Group - Stigma</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2484" y="1676400"/>
            <a:ext cx="8763000" cy="4433008"/>
          </a:xfrm>
        </p:spPr>
        <p:txBody>
          <a:bodyPr>
            <a:normAutofit/>
          </a:bodyPr>
          <a:lstStyle/>
          <a:p>
            <a:pPr marL="0" indent="0">
              <a:buNone/>
            </a:pPr>
            <a:r>
              <a:rPr lang="en-US" sz="2800" dirty="0" smtClean="0">
                <a:latin typeface="Arial" panose="020B0604020202020204" pitchFamily="34" charset="0"/>
                <a:cs typeface="Arial" panose="020B0604020202020204" pitchFamily="34" charset="0"/>
              </a:rPr>
              <a:t>Preliminary Recommendations from Study Group</a:t>
            </a:r>
          </a:p>
          <a:p>
            <a:pPr marL="0" indent="0">
              <a:buNone/>
            </a:pPr>
            <a:endParaRPr lang="en-US" sz="2400" u="sng" dirty="0" smtClean="0">
              <a:latin typeface="Arial" panose="020B0604020202020204" pitchFamily="34" charset="0"/>
              <a:cs typeface="Arial" panose="020B0604020202020204" pitchFamily="34" charset="0"/>
            </a:endParaRPr>
          </a:p>
          <a:p>
            <a:pPr marL="457200" lvl="1" indent="0">
              <a:buNone/>
            </a:pPr>
            <a:endParaRPr lang="en-US" sz="24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 name="Rectangle 3"/>
          <p:cNvSpPr/>
          <p:nvPr/>
        </p:nvSpPr>
        <p:spPr>
          <a:xfrm>
            <a:off x="252484" y="2202261"/>
            <a:ext cx="8739116" cy="3785652"/>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2.  </a:t>
            </a:r>
            <a:r>
              <a:rPr lang="en-US" sz="2000" u="sng" dirty="0" smtClean="0">
                <a:latin typeface="Arial" panose="020B0604020202020204" pitchFamily="34" charset="0"/>
                <a:cs typeface="Arial" panose="020B0604020202020204" pitchFamily="34" charset="0"/>
              </a:rPr>
              <a:t>Strategies</a:t>
            </a:r>
            <a:endParaRPr lang="en-US" sz="2000" u="sng" dirty="0">
              <a:latin typeface="Arial" panose="020B0604020202020204" pitchFamily="34" charset="0"/>
              <a:cs typeface="Arial" panose="020B0604020202020204" pitchFamily="34" charset="0"/>
            </a:endParaRPr>
          </a:p>
          <a:p>
            <a:pPr marL="231775" indent="-231775">
              <a:tabLst>
                <a:tab pos="341313" algn="l"/>
              </a:tabLst>
            </a:pPr>
            <a:r>
              <a:rPr lang="en-US" sz="2000" dirty="0" smtClean="0">
                <a:latin typeface="Arial" panose="020B0604020202020204" pitchFamily="34" charset="0"/>
                <a:cs typeface="Arial" panose="020B0604020202020204" pitchFamily="34" charset="0"/>
              </a:rPr>
              <a:t>		Examples</a:t>
            </a:r>
            <a:r>
              <a:rPr lang="en-US" sz="2000" dirty="0">
                <a:latin typeface="Arial" panose="020B0604020202020204" pitchFamily="34" charset="0"/>
                <a:cs typeface="Arial" panose="020B0604020202020204" pitchFamily="34" charset="0"/>
              </a:rPr>
              <a:t>:</a:t>
            </a:r>
          </a:p>
          <a:p>
            <a:pPr marL="914400" lvl="1" indent="-287338">
              <a:buFont typeface="Wingdings" panose="05000000000000000000" pitchFamily="2" charset="2"/>
              <a:buChar char="Ø"/>
            </a:pPr>
            <a:r>
              <a:rPr lang="en-US" sz="2000" dirty="0">
                <a:latin typeface="Arial" panose="020B0604020202020204" pitchFamily="34" charset="0"/>
                <a:cs typeface="Arial" panose="020B0604020202020204" pitchFamily="34" charset="0"/>
              </a:rPr>
              <a:t>Promotional Campaign – Media presence with consistent </a:t>
            </a:r>
            <a:r>
              <a:rPr lang="en-US" sz="2000" dirty="0" smtClean="0">
                <a:latin typeface="Arial" panose="020B0604020202020204" pitchFamily="34" charset="0"/>
                <a:cs typeface="Arial" panose="020B0604020202020204" pitchFamily="34" charset="0"/>
              </a:rPr>
              <a:t>branding</a:t>
            </a:r>
          </a:p>
          <a:p>
            <a:pPr marL="914400" lvl="1" indent="-287338"/>
            <a:endParaRPr lang="en-US" sz="2000" dirty="0">
              <a:latin typeface="Arial" panose="020B0604020202020204" pitchFamily="34" charset="0"/>
              <a:cs typeface="Arial" panose="020B0604020202020204" pitchFamily="34" charset="0"/>
            </a:endParaRPr>
          </a:p>
          <a:p>
            <a:pPr marL="914400" lvl="1" indent="-287338"/>
            <a:endParaRPr lang="en-US" sz="2000" dirty="0" smtClean="0">
              <a:latin typeface="Arial" panose="020B0604020202020204" pitchFamily="34" charset="0"/>
              <a:cs typeface="Arial" panose="020B0604020202020204" pitchFamily="34" charset="0"/>
            </a:endParaRPr>
          </a:p>
          <a:p>
            <a:pPr marL="914400" lvl="1" indent="-287338">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914400" lvl="1" indent="-287338">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Tell </a:t>
            </a:r>
            <a:r>
              <a:rPr lang="en-US" sz="2000" dirty="0">
                <a:latin typeface="Arial" panose="020B0604020202020204" pitchFamily="34" charset="0"/>
                <a:cs typeface="Arial" panose="020B0604020202020204" pitchFamily="34" charset="0"/>
              </a:rPr>
              <a:t>the Story -  Highlight </a:t>
            </a:r>
            <a:r>
              <a:rPr lang="en-US" sz="2000" dirty="0" smtClean="0">
                <a:latin typeface="Arial" panose="020B0604020202020204" pitchFamily="34" charset="0"/>
                <a:cs typeface="Arial" panose="020B0604020202020204" pitchFamily="34" charset="0"/>
              </a:rPr>
              <a:t>success stories</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partnerships, programs, and rigorous plans of study</a:t>
            </a:r>
          </a:p>
          <a:p>
            <a:pPr marL="914400" lvl="1" indent="-287338">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Tools </a:t>
            </a:r>
            <a:r>
              <a:rPr lang="en-US" sz="2000" dirty="0">
                <a:latin typeface="Arial" panose="020B0604020202020204" pitchFamily="34" charset="0"/>
                <a:cs typeface="Arial" panose="020B0604020202020204" pitchFamily="34" charset="0"/>
              </a:rPr>
              <a:t>for </a:t>
            </a:r>
            <a:r>
              <a:rPr lang="en-US" sz="2000" dirty="0" smtClean="0">
                <a:latin typeface="Arial" panose="020B0604020202020204" pitchFamily="34" charset="0"/>
                <a:cs typeface="Arial" panose="020B0604020202020204" pitchFamily="34" charset="0"/>
              </a:rPr>
              <a:t>continuity </a:t>
            </a:r>
            <a:r>
              <a:rPr lang="en-US" sz="2000" dirty="0">
                <a:latin typeface="Arial" panose="020B0604020202020204" pitchFamily="34" charset="0"/>
                <a:cs typeface="Arial" panose="020B0604020202020204" pitchFamily="34" charset="0"/>
              </a:rPr>
              <a:t>in </a:t>
            </a:r>
            <a:r>
              <a:rPr lang="en-US" sz="2000" dirty="0" smtClean="0">
                <a:latin typeface="Arial" panose="020B0604020202020204" pitchFamily="34" charset="0"/>
                <a:cs typeface="Arial" panose="020B0604020202020204" pitchFamily="34" charset="0"/>
              </a:rPr>
              <a:t>messaging and reporting across Commonwealth</a:t>
            </a:r>
          </a:p>
          <a:p>
            <a:pPr marL="1489075" lvl="3" indent="-404813">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Communication tools and resources</a:t>
            </a:r>
          </a:p>
          <a:p>
            <a:pPr marL="1489075" lvl="3" indent="-404813">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College, Career, and Civic Readiness Index (CCCRI)</a:t>
            </a:r>
            <a:endParaRPr lang="en-US" sz="2000" dirty="0">
              <a:latin typeface="Arial" panose="020B0604020202020204" pitchFamily="34" charset="0"/>
              <a:cs typeface="Arial" panose="020B0604020202020204" pitchFamily="34" charset="0"/>
            </a:endParaRPr>
          </a:p>
        </p:txBody>
      </p:sp>
      <p:grpSp>
        <p:nvGrpSpPr>
          <p:cNvPr id="5" name="Group 4"/>
          <p:cNvGrpSpPr/>
          <p:nvPr/>
        </p:nvGrpSpPr>
        <p:grpSpPr>
          <a:xfrm>
            <a:off x="2133600" y="3305758"/>
            <a:ext cx="4572000" cy="747396"/>
            <a:chOff x="0" y="0"/>
            <a:chExt cx="4572000" cy="747423"/>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3645" y="166977"/>
              <a:ext cx="1248355" cy="373712"/>
            </a:xfrm>
            <a:prstGeom prst="rect">
              <a:avLst/>
            </a:prstGeom>
          </p:spPr>
        </p:pic>
        <p:pic>
          <p:nvPicPr>
            <p:cNvPr id="7" name="Picture 6" descr="https://2.bp.blogspot.com/-9L3LT-jRmPI/ToHpPBsfvTI/AAAAAAAAAzY/pocINeUjW20/s1600/CTE_Virgina_RGB.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6995" y="103367"/>
              <a:ext cx="1200647" cy="437322"/>
            </a:xfrm>
            <a:prstGeom prst="rect">
              <a:avLst/>
            </a:prstGeom>
            <a:noFill/>
            <a:ln>
              <a:no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478943" cy="747423"/>
            </a:xfrm>
            <a:prstGeom prst="rect">
              <a:avLst/>
            </a:prstGeom>
          </p:spPr>
        </p:pic>
      </p:grpSp>
    </p:spTree>
    <p:extLst>
      <p:ext uri="{BB962C8B-B14F-4D97-AF65-F5344CB8AC3E}">
        <p14:creationId xmlns:p14="http://schemas.microsoft.com/office/powerpoint/2010/main" val="110133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Study Group - Diploma</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smtClean="0">
                <a:latin typeface="Arial" panose="020B0604020202020204" pitchFamily="34" charset="0"/>
                <a:cs typeface="Arial" panose="020B0604020202020204" pitchFamily="34" charset="0"/>
              </a:rPr>
              <a:t>Next Steps:</a:t>
            </a:r>
          </a:p>
          <a:p>
            <a:pPr marL="0" indent="0">
              <a:buNone/>
            </a:pPr>
            <a:endParaRPr lang="en-US" sz="2400" b="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0" dirty="0" smtClean="0">
                <a:latin typeface="Arial" panose="020B0604020202020204" pitchFamily="34" charset="0"/>
                <a:cs typeface="Arial" panose="020B0604020202020204" pitchFamily="34" charset="0"/>
              </a:rPr>
              <a:t>Convene a study group to meet with Delegate Davis</a:t>
            </a:r>
          </a:p>
          <a:p>
            <a:pPr>
              <a:buFont typeface="Wingdings" panose="05000000000000000000" pitchFamily="2" charset="2"/>
              <a:buChar char="Ø"/>
            </a:pPr>
            <a:endParaRPr lang="en-US" sz="2400" b="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0" dirty="0" smtClean="0">
                <a:latin typeface="Arial" panose="020B0604020202020204" pitchFamily="34" charset="0"/>
                <a:cs typeface="Arial" panose="020B0604020202020204" pitchFamily="34" charset="0"/>
              </a:rPr>
              <a:t>Meet two times before end of calendar year</a:t>
            </a:r>
          </a:p>
          <a:p>
            <a:pPr>
              <a:buFont typeface="Wingdings" panose="05000000000000000000" pitchFamily="2" charset="2"/>
              <a:buChar char="Ø"/>
            </a:pPr>
            <a:endParaRPr lang="en-US" sz="2400" b="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0" dirty="0" smtClean="0">
                <a:latin typeface="Arial" panose="020B0604020202020204" pitchFamily="34" charset="0"/>
                <a:cs typeface="Arial" panose="020B0604020202020204" pitchFamily="34" charset="0"/>
              </a:rPr>
              <a:t>Submit recommendations for the Virginia Board of Education to consider in January 2019</a:t>
            </a: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0822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TotalTime>
  <Words>246</Words>
  <Application>Microsoft Office PowerPoint</Application>
  <PresentationFormat>On-screen Show (4:3)</PresentationFormat>
  <Paragraphs>41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HB 1530: High Schools Implementation Overview</vt:lpstr>
      <vt:lpstr>HB 1530 (Davis) Virginia Acts of Assembly Chapter 517</vt:lpstr>
      <vt:lpstr>Study Group - Stigma</vt:lpstr>
      <vt:lpstr>Study Group - Stigma</vt:lpstr>
      <vt:lpstr>Study Group - Diploma</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Emily V. Webb (DOE) </cp:lastModifiedBy>
  <cp:revision>81</cp:revision>
  <cp:lastPrinted>2018-11-07T17:14:05Z</cp:lastPrinted>
  <dcterms:created xsi:type="dcterms:W3CDTF">2017-06-06T17:34:59Z</dcterms:created>
  <dcterms:modified xsi:type="dcterms:W3CDTF">2018-11-07T18:58:51Z</dcterms:modified>
</cp:coreProperties>
</file>