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30"/>
  </p:notesMasterIdLst>
  <p:handoutMasterIdLst>
    <p:handoutMasterId r:id="rId31"/>
  </p:handoutMasterIdLst>
  <p:sldIdLst>
    <p:sldId id="287" r:id="rId2"/>
    <p:sldId id="306" r:id="rId3"/>
    <p:sldId id="325" r:id="rId4"/>
    <p:sldId id="298" r:id="rId5"/>
    <p:sldId id="307" r:id="rId6"/>
    <p:sldId id="289" r:id="rId7"/>
    <p:sldId id="295" r:id="rId8"/>
    <p:sldId id="324" r:id="rId9"/>
    <p:sldId id="308" r:id="rId10"/>
    <p:sldId id="300" r:id="rId11"/>
    <p:sldId id="310" r:id="rId12"/>
    <p:sldId id="311" r:id="rId13"/>
    <p:sldId id="312" r:id="rId14"/>
    <p:sldId id="313" r:id="rId15"/>
    <p:sldId id="314" r:id="rId16"/>
    <p:sldId id="326" r:id="rId17"/>
    <p:sldId id="316" r:id="rId18"/>
    <p:sldId id="317" r:id="rId19"/>
    <p:sldId id="318" r:id="rId20"/>
    <p:sldId id="319" r:id="rId21"/>
    <p:sldId id="320" r:id="rId22"/>
    <p:sldId id="321" r:id="rId23"/>
    <p:sldId id="322" r:id="rId24"/>
    <p:sldId id="305" r:id="rId25"/>
    <p:sldId id="309" r:id="rId26"/>
    <p:sldId id="303" r:id="rId27"/>
    <p:sldId id="323" r:id="rId28"/>
    <p:sldId id="30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8E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9416" autoAdjust="0"/>
  </p:normalViewPr>
  <p:slideViewPr>
    <p:cSldViewPr>
      <p:cViewPr>
        <p:scale>
          <a:sx n="104" d="100"/>
          <a:sy n="104" d="100"/>
        </p:scale>
        <p:origin x="-174" y="54"/>
      </p:cViewPr>
      <p:guideLst>
        <p:guide orient="horz" pos="2160"/>
        <p:guide pos="2880"/>
      </p:guideLst>
    </p:cSldViewPr>
  </p:slideViewPr>
  <p:outlineViewPr>
    <p:cViewPr>
      <p:scale>
        <a:sx n="33" d="100"/>
        <a:sy n="33" d="100"/>
      </p:scale>
      <p:origin x="0" y="-1543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0" d="100"/>
          <a:sy n="100" d="100"/>
        </p:scale>
        <p:origin x="-255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2372" cy="457358"/>
          </a:xfrm>
          <a:prstGeom prst="rect">
            <a:avLst/>
          </a:prstGeom>
        </p:spPr>
        <p:txBody>
          <a:bodyPr vert="horz" lIns="90260" tIns="45130" rIns="90260" bIns="45130" rtlCol="0"/>
          <a:lstStyle>
            <a:lvl1pPr algn="l">
              <a:defRPr sz="1200"/>
            </a:lvl1pPr>
          </a:lstStyle>
          <a:p>
            <a:endParaRPr lang="en-US"/>
          </a:p>
        </p:txBody>
      </p:sp>
      <p:sp>
        <p:nvSpPr>
          <p:cNvPr id="3" name="Date Placeholder 2"/>
          <p:cNvSpPr>
            <a:spLocks noGrp="1"/>
          </p:cNvSpPr>
          <p:nvPr>
            <p:ph type="dt" sz="quarter" idx="1"/>
          </p:nvPr>
        </p:nvSpPr>
        <p:spPr>
          <a:xfrm>
            <a:off x="3884066" y="0"/>
            <a:ext cx="2972372" cy="457358"/>
          </a:xfrm>
          <a:prstGeom prst="rect">
            <a:avLst/>
          </a:prstGeom>
        </p:spPr>
        <p:txBody>
          <a:bodyPr vert="horz" lIns="90260" tIns="45130" rIns="90260" bIns="45130" rtlCol="0"/>
          <a:lstStyle>
            <a:lvl1pPr algn="r">
              <a:defRPr sz="1200"/>
            </a:lvl1pPr>
          </a:lstStyle>
          <a:p>
            <a:fld id="{FF1A8720-FC22-4C82-94CB-28DBBB556107}" type="datetimeFigureOut">
              <a:rPr lang="en-US" smtClean="0"/>
              <a:t>11/13/2018</a:t>
            </a:fld>
            <a:endParaRPr lang="en-US"/>
          </a:p>
        </p:txBody>
      </p:sp>
      <p:sp>
        <p:nvSpPr>
          <p:cNvPr id="4" name="Footer Placeholder 3"/>
          <p:cNvSpPr>
            <a:spLocks noGrp="1"/>
          </p:cNvSpPr>
          <p:nvPr>
            <p:ph type="ftr" sz="quarter" idx="2"/>
          </p:nvPr>
        </p:nvSpPr>
        <p:spPr>
          <a:xfrm>
            <a:off x="0" y="8685071"/>
            <a:ext cx="2972372" cy="457358"/>
          </a:xfrm>
          <a:prstGeom prst="rect">
            <a:avLst/>
          </a:prstGeom>
        </p:spPr>
        <p:txBody>
          <a:bodyPr vert="horz" lIns="90260" tIns="45130" rIns="90260" bIns="45130" rtlCol="0" anchor="b"/>
          <a:lstStyle>
            <a:lvl1pPr algn="l">
              <a:defRPr sz="1200"/>
            </a:lvl1pPr>
          </a:lstStyle>
          <a:p>
            <a:endParaRPr lang="en-US"/>
          </a:p>
        </p:txBody>
      </p:sp>
      <p:sp>
        <p:nvSpPr>
          <p:cNvPr id="5" name="Slide Number Placeholder 4"/>
          <p:cNvSpPr>
            <a:spLocks noGrp="1"/>
          </p:cNvSpPr>
          <p:nvPr>
            <p:ph type="sldNum" sz="quarter" idx="3"/>
          </p:nvPr>
        </p:nvSpPr>
        <p:spPr>
          <a:xfrm>
            <a:off x="3884066" y="8685071"/>
            <a:ext cx="2972372" cy="457358"/>
          </a:xfrm>
          <a:prstGeom prst="rect">
            <a:avLst/>
          </a:prstGeom>
        </p:spPr>
        <p:txBody>
          <a:bodyPr vert="horz" lIns="90260" tIns="45130" rIns="90260" bIns="45130" rtlCol="0" anchor="b"/>
          <a:lstStyle>
            <a:lvl1pPr algn="r">
              <a:defRPr sz="1200"/>
            </a:lvl1pPr>
          </a:lstStyle>
          <a:p>
            <a:fld id="{D5BA1B63-A7AF-4EDD-850F-5A39AD475756}" type="slidenum">
              <a:rPr lang="en-US" smtClean="0"/>
              <a:t>‹#›</a:t>
            </a:fld>
            <a:endParaRPr lang="en-US"/>
          </a:p>
        </p:txBody>
      </p:sp>
    </p:spTree>
    <p:extLst>
      <p:ext uri="{BB962C8B-B14F-4D97-AF65-F5344CB8AC3E}">
        <p14:creationId xmlns:p14="http://schemas.microsoft.com/office/powerpoint/2010/main" val="42046447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25" tIns="45713" rIns="91425" bIns="45713"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25" tIns="45713" rIns="91425" bIns="45713" rtlCol="0"/>
          <a:lstStyle>
            <a:lvl1pPr algn="r">
              <a:defRPr sz="1200"/>
            </a:lvl1pPr>
          </a:lstStyle>
          <a:p>
            <a:fld id="{D728C06F-8EC8-4574-ACDE-6B9631100788}" type="datetimeFigureOut">
              <a:rPr lang="en-US" smtClean="0"/>
              <a:t>11/13/2018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25" tIns="45713" rIns="91425" bIns="45713"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25" tIns="45713" rIns="91425" bIns="4571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25" tIns="45713" rIns="91425" bIns="45713"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25" tIns="45713" rIns="91425" bIns="45713" rtlCol="0" anchor="b"/>
          <a:lstStyle>
            <a:lvl1pPr algn="r">
              <a:defRPr sz="1200"/>
            </a:lvl1pPr>
          </a:lstStyle>
          <a:p>
            <a:fld id="{DB3C56F9-2D88-4B6D-9E78-3927033C1ACB}" type="slidenum">
              <a:rPr lang="en-US" smtClean="0"/>
              <a:t>‹#›</a:t>
            </a:fld>
            <a:endParaRPr lang="en-US"/>
          </a:p>
        </p:txBody>
      </p:sp>
    </p:spTree>
    <p:extLst>
      <p:ext uri="{BB962C8B-B14F-4D97-AF65-F5344CB8AC3E}">
        <p14:creationId xmlns:p14="http://schemas.microsoft.com/office/powerpoint/2010/main" val="1640819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3C56F9-2D88-4B6D-9E78-3927033C1ACB}" type="slidenum">
              <a:rPr lang="en-US" smtClean="0"/>
              <a:t>4</a:t>
            </a:fld>
            <a:endParaRPr lang="en-US"/>
          </a:p>
        </p:txBody>
      </p:sp>
    </p:spTree>
    <p:extLst>
      <p:ext uri="{BB962C8B-B14F-4D97-AF65-F5344CB8AC3E}">
        <p14:creationId xmlns:p14="http://schemas.microsoft.com/office/powerpoint/2010/main" val="4072263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3C56F9-2D88-4B6D-9E78-3927033C1ACB}" type="slidenum">
              <a:rPr lang="en-US" smtClean="0"/>
              <a:t>28</a:t>
            </a:fld>
            <a:endParaRPr lang="en-US"/>
          </a:p>
        </p:txBody>
      </p:sp>
    </p:spTree>
    <p:extLst>
      <p:ext uri="{BB962C8B-B14F-4D97-AF65-F5344CB8AC3E}">
        <p14:creationId xmlns:p14="http://schemas.microsoft.com/office/powerpoint/2010/main" val="613568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ln>
            <a:noFill/>
          </a:ln>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65000"/>
                    <a:lumOff val="35000"/>
                  </a:schemeClr>
                </a:solidFill>
              </a:defRPr>
            </a:lvl1pPr>
          </a:lstStyle>
          <a:p>
            <a:fld id="{3E000780-5619-4268-B72E-BCB4D60300E3}" type="datetimeFigureOut">
              <a:rPr lang="en-US" smtClean="0"/>
              <a:pPr/>
              <a:t>11/13/2018</a:t>
            </a:fld>
            <a:endParaRPr lang="en-US" dirty="0"/>
          </a:p>
        </p:txBody>
      </p:sp>
      <p:sp>
        <p:nvSpPr>
          <p:cNvPr id="5" name="Footer Placeholder 4"/>
          <p:cNvSpPr>
            <a:spLocks noGrp="1"/>
          </p:cNvSpPr>
          <p:nvPr>
            <p:ph type="ftr" sz="quarter" idx="11"/>
          </p:nvPr>
        </p:nvSpPr>
        <p:spPr/>
        <p:txBody>
          <a:bodyPr/>
          <a:lstStyle>
            <a:lvl1pPr>
              <a:defRPr>
                <a:solidFill>
                  <a:schemeClr val="tx1">
                    <a:lumMod val="65000"/>
                    <a:lumOff val="3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fld id="{948D1FF7-DE7A-468E-81AD-367720C7FDEA}" type="slidenum">
              <a:rPr lang="en-US" smtClean="0"/>
              <a:pPr/>
              <a:t>‹#›</a:t>
            </a:fld>
            <a:endParaRPr lang="en-US"/>
          </a:p>
        </p:txBody>
      </p:sp>
    </p:spTree>
    <p:extLst>
      <p:ext uri="{BB962C8B-B14F-4D97-AF65-F5344CB8AC3E}">
        <p14:creationId xmlns:p14="http://schemas.microsoft.com/office/powerpoint/2010/main" val="6847333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108866793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5192065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4461216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024187"/>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1524000"/>
            <a:ext cx="7772400" cy="1500187"/>
          </a:xfrm>
        </p:spPr>
        <p:txBody>
          <a:bodyPr anchor="b"/>
          <a:lstStyle>
            <a:lvl1pPr marL="0" indent="0">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000780-5619-4268-B72E-BCB4D60300E3}" type="datetimeFigureOut">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26466659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000780-5619-4268-B72E-BCB4D60300E3}" type="datetimeFigureOut">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1008016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000780-5619-4268-B72E-BCB4D60300E3}" type="datetimeFigureOut">
              <a:rPr lang="en-US" smtClean="0"/>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6857699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000780-5619-4268-B72E-BCB4D60300E3}" type="datetimeFigureOut">
              <a:rPr lang="en-US" smtClean="0"/>
              <a:t>11/13/2018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3786643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00780-5619-4268-B72E-BCB4D60300E3}" type="datetimeFigureOut">
              <a:rPr lang="en-US" smtClean="0"/>
              <a:t>11/13/2018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375215881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000780-5619-4268-B72E-BCB4D60300E3}" type="datetimeFigureOut">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24553575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000780-5619-4268-B72E-BCB4D60300E3}" type="datetimeFigureOut">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spTree>
    <p:extLst>
      <p:ext uri="{BB962C8B-B14F-4D97-AF65-F5344CB8AC3E}">
        <p14:creationId xmlns:p14="http://schemas.microsoft.com/office/powerpoint/2010/main" val="21700881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E000780-5619-4268-B72E-BCB4D60300E3}" type="datetimeFigureOut">
              <a:rPr lang="en-US" smtClean="0"/>
              <a:pPr/>
              <a:t>11/13/2018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948D1FF7-DE7A-468E-81AD-367720C7FDEA}" type="slidenum">
              <a:rPr lang="en-US" smtClean="0"/>
              <a:pPr/>
              <a:t>‹#›</a:t>
            </a:fld>
            <a:endParaRPr lang="en-US"/>
          </a:p>
        </p:txBody>
      </p:sp>
      <p:sp>
        <p:nvSpPr>
          <p:cNvPr id="9" name="Line 6"/>
          <p:cNvSpPr>
            <a:spLocks noChangeShapeType="1"/>
          </p:cNvSpPr>
          <p:nvPr userDrawn="1"/>
        </p:nvSpPr>
        <p:spPr bwMode="auto">
          <a:xfrm flipH="1">
            <a:off x="0" y="6243638"/>
            <a:ext cx="7315200" cy="28575"/>
          </a:xfrm>
          <a:prstGeom prst="line">
            <a:avLst/>
          </a:prstGeom>
          <a:noFill/>
          <a:ln w="12700">
            <a:solidFill>
              <a:srgbClr val="0070C0"/>
            </a:solidFill>
            <a:round/>
            <a:headEnd/>
            <a:tailEnd/>
          </a:ln>
          <a:effectLst>
            <a:outerShdw dist="35921" dir="2700000" algn="ctr" rotWithShape="0">
              <a:schemeClr val="bg2"/>
            </a:outerShdw>
          </a:effectLst>
        </p:spPr>
        <p:txBody>
          <a:bodyPr anchor="ctr"/>
          <a:lstStyle/>
          <a:p>
            <a:pPr>
              <a:defRPr/>
            </a:pPr>
            <a:endParaRPr lang="en-US"/>
          </a:p>
        </p:txBody>
      </p:sp>
      <p:pic>
        <p:nvPicPr>
          <p:cNvPr id="10" name="Picture 9" descr="VDOE"/>
          <p:cNvPicPr>
            <a:picLocks noChangeAspect="1" noChangeArrowheads="1"/>
          </p:cNvPicPr>
          <p:nvPr userDrawn="1"/>
        </p:nvPicPr>
        <p:blipFill>
          <a:blip r:embed="rId13" cstate="print"/>
          <a:srcRect/>
          <a:stretch>
            <a:fillRect/>
          </a:stretch>
        </p:blipFill>
        <p:spPr bwMode="auto">
          <a:xfrm>
            <a:off x="7354888" y="5613400"/>
            <a:ext cx="1433512" cy="965200"/>
          </a:xfrm>
          <a:prstGeom prst="rect">
            <a:avLst/>
          </a:prstGeom>
          <a:noFill/>
          <a:ln w="9525">
            <a:noFill/>
            <a:miter lim="800000"/>
            <a:headEnd/>
            <a:tailEnd/>
          </a:ln>
        </p:spPr>
      </p:pic>
    </p:spTree>
    <p:extLst>
      <p:ext uri="{BB962C8B-B14F-4D97-AF65-F5344CB8AC3E}">
        <p14:creationId xmlns:p14="http://schemas.microsoft.com/office/powerpoint/2010/main" val="1156447352"/>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1"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latin typeface="+mj-lt"/>
                <a:cs typeface="Times New Roman" panose="02020603050405020304" pitchFamily="18" charset="0"/>
              </a:rPr>
              <a:t>Review of the </a:t>
            </a:r>
            <a:br>
              <a:rPr lang="en-US" dirty="0" smtClean="0">
                <a:latin typeface="+mj-lt"/>
                <a:cs typeface="Times New Roman" panose="02020603050405020304" pitchFamily="18" charset="0"/>
              </a:rPr>
            </a:br>
            <a:r>
              <a:rPr lang="en-US" dirty="0" smtClean="0">
                <a:latin typeface="+mj-lt"/>
                <a:cs typeface="Times New Roman" panose="02020603050405020304" pitchFamily="18" charset="0"/>
              </a:rPr>
              <a:t>Standards </a:t>
            </a:r>
            <a:r>
              <a:rPr lang="en-US" dirty="0">
                <a:latin typeface="+mj-lt"/>
                <a:cs typeface="Times New Roman" panose="02020603050405020304" pitchFamily="18" charset="0"/>
              </a:rPr>
              <a:t>of Quality (SOQ)</a:t>
            </a:r>
          </a:p>
        </p:txBody>
      </p:sp>
      <p:sp>
        <p:nvSpPr>
          <p:cNvPr id="3" name="Subtitle 2"/>
          <p:cNvSpPr>
            <a:spLocks noGrp="1"/>
          </p:cNvSpPr>
          <p:nvPr>
            <p:ph type="subTitle" idx="1"/>
          </p:nvPr>
        </p:nvSpPr>
        <p:spPr>
          <a:xfrm>
            <a:off x="1371600" y="3962400"/>
            <a:ext cx="6400800" cy="2057400"/>
          </a:xfrm>
        </p:spPr>
        <p:txBody>
          <a:bodyPr>
            <a:noAutofit/>
          </a:bodyPr>
          <a:lstStyle/>
          <a:p>
            <a:endParaRPr lang="en-US" sz="2400" dirty="0" smtClean="0">
              <a:solidFill>
                <a:schemeClr val="tx1"/>
              </a:solidFill>
            </a:endParaRPr>
          </a:p>
          <a:p>
            <a:pPr>
              <a:spcBef>
                <a:spcPts val="0"/>
              </a:spcBef>
            </a:pPr>
            <a:r>
              <a:rPr lang="en-US" sz="2000" dirty="0" smtClean="0">
                <a:solidFill>
                  <a:schemeClr val="tx1"/>
                </a:solidFill>
                <a:latin typeface="+mj-lt"/>
                <a:cs typeface="Times New Roman" panose="02020603050405020304" pitchFamily="18" charset="0"/>
              </a:rPr>
              <a:t>Zachary Robbins</a:t>
            </a:r>
          </a:p>
          <a:p>
            <a:pPr>
              <a:spcBef>
                <a:spcPts val="0"/>
              </a:spcBef>
            </a:pPr>
            <a:r>
              <a:rPr lang="en-US" sz="2000" dirty="0" smtClean="0">
                <a:solidFill>
                  <a:schemeClr val="tx1"/>
                </a:solidFill>
                <a:latin typeface="+mj-lt"/>
                <a:cs typeface="Times New Roman" panose="02020603050405020304" pitchFamily="18" charset="0"/>
              </a:rPr>
              <a:t>Director of Policy</a:t>
            </a:r>
          </a:p>
          <a:p>
            <a:pPr>
              <a:spcBef>
                <a:spcPts val="0"/>
              </a:spcBef>
            </a:pPr>
            <a:endParaRPr lang="en-US" sz="2000" dirty="0" smtClean="0">
              <a:solidFill>
                <a:schemeClr val="tx1"/>
              </a:solidFill>
              <a:latin typeface="+mj-lt"/>
              <a:cs typeface="Times New Roman" panose="02020603050405020304" pitchFamily="18" charset="0"/>
            </a:endParaRPr>
          </a:p>
          <a:p>
            <a:r>
              <a:rPr lang="en-US" sz="2000" dirty="0" smtClean="0">
                <a:solidFill>
                  <a:schemeClr val="tx1"/>
                </a:solidFill>
                <a:latin typeface="+mj-lt"/>
                <a:cs typeface="Times New Roman" panose="02020603050405020304" pitchFamily="18" charset="0"/>
              </a:rPr>
              <a:t>Virginia Board of Education</a:t>
            </a:r>
          </a:p>
          <a:p>
            <a:r>
              <a:rPr lang="en-US" sz="2000" dirty="0" smtClean="0">
                <a:solidFill>
                  <a:schemeClr val="tx1"/>
                </a:solidFill>
                <a:latin typeface="+mj-lt"/>
                <a:cs typeface="Times New Roman" panose="02020603050405020304" pitchFamily="18" charset="0"/>
              </a:rPr>
              <a:t>November 14, 2018</a:t>
            </a:r>
          </a:p>
        </p:txBody>
      </p:sp>
    </p:spTree>
    <p:extLst>
      <p:ext uri="{BB962C8B-B14F-4D97-AF65-F5344CB8AC3E}">
        <p14:creationId xmlns:p14="http://schemas.microsoft.com/office/powerpoint/2010/main" val="235236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3500"/>
              </a:lnSpc>
            </a:pPr>
            <a:r>
              <a:rPr lang="en-US" sz="4000" dirty="0" smtClean="0">
                <a:latin typeface="+mn-lt"/>
                <a:cs typeface="Times New Roman" panose="02020603050405020304" pitchFamily="18" charset="0"/>
              </a:rPr>
              <a:t>Standard 1: Instructional programs supporting the Standards of Learning</a:t>
            </a:r>
            <a:endParaRPr lang="en-US" sz="4000" dirty="0">
              <a:latin typeface="+mn-lt"/>
              <a:cs typeface="Times New Roman" panose="02020603050405020304" pitchFamily="18" charset="0"/>
            </a:endParaRPr>
          </a:p>
        </p:txBody>
      </p:sp>
      <p:sp>
        <p:nvSpPr>
          <p:cNvPr id="3" name="Content Placeholder 2"/>
          <p:cNvSpPr>
            <a:spLocks noGrp="1"/>
          </p:cNvSpPr>
          <p:nvPr>
            <p:ph idx="1"/>
          </p:nvPr>
        </p:nvSpPr>
        <p:spPr>
          <a:xfrm>
            <a:off x="457200" y="1524000"/>
            <a:ext cx="8229600" cy="4724400"/>
          </a:xfrm>
        </p:spPr>
        <p:txBody>
          <a:bodyPr>
            <a:noAutofit/>
          </a:bodyPr>
          <a:lstStyle/>
          <a:p>
            <a:pPr marL="0" indent="0">
              <a:spcAft>
                <a:spcPts val="1200"/>
              </a:spcAft>
              <a:buNone/>
            </a:pPr>
            <a:r>
              <a:rPr lang="en-US" sz="2800" dirty="0">
                <a:latin typeface="+mn-lt"/>
                <a:cs typeface="Times New Roman" panose="02020603050405020304" pitchFamily="18" charset="0"/>
              </a:rPr>
              <a:t>Preamble: </a:t>
            </a:r>
            <a:endParaRPr lang="en-US" sz="2800" dirty="0" smtClean="0">
              <a:latin typeface="+mn-lt"/>
              <a:cs typeface="Times New Roman" panose="02020603050405020304" pitchFamily="18" charset="0"/>
            </a:endParaRPr>
          </a:p>
          <a:p>
            <a:pPr marL="0" indent="0">
              <a:spcAft>
                <a:spcPts val="1200"/>
              </a:spcAft>
              <a:buNone/>
            </a:pPr>
            <a:r>
              <a:rPr lang="en-US" sz="2800" b="0" dirty="0" smtClean="0">
                <a:latin typeface="+mn-lt"/>
                <a:cs typeface="Times New Roman" panose="02020603050405020304" pitchFamily="18" charset="0"/>
              </a:rPr>
              <a:t>“The </a:t>
            </a:r>
            <a:r>
              <a:rPr lang="en-US" sz="2800" b="0" dirty="0">
                <a:latin typeface="+mn-lt"/>
                <a:cs typeface="Times New Roman" panose="02020603050405020304" pitchFamily="18" charset="0"/>
              </a:rPr>
              <a:t>General Assembly and the Board of Education believe that the fundamental goal of the public schools of the Commonwealth must be to enable each student to develop the skills that are necessary for success in school, preparation for life, and reaching their full potential</a:t>
            </a:r>
            <a:r>
              <a:rPr lang="en-US" sz="2800" b="0" dirty="0" smtClean="0">
                <a:latin typeface="+mn-lt"/>
                <a:cs typeface="Times New Roman" panose="02020603050405020304" pitchFamily="18" charset="0"/>
              </a:rPr>
              <a:t>.”</a:t>
            </a:r>
          </a:p>
        </p:txBody>
      </p:sp>
    </p:spTree>
    <p:extLst>
      <p:ext uri="{BB962C8B-B14F-4D97-AF65-F5344CB8AC3E}">
        <p14:creationId xmlns:p14="http://schemas.microsoft.com/office/powerpoint/2010/main" val="26886956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3500"/>
              </a:lnSpc>
            </a:pPr>
            <a:r>
              <a:rPr lang="en-US" sz="4000" dirty="0" smtClean="0">
                <a:latin typeface="+mn-lt"/>
                <a:cs typeface="Times New Roman" panose="02020603050405020304" pitchFamily="18" charset="0"/>
              </a:rPr>
              <a:t>Standard 1: Instructional programs supporting the Standards of Learning</a:t>
            </a:r>
            <a:endParaRPr lang="en-US" sz="4000" dirty="0">
              <a:latin typeface="+mn-lt"/>
              <a:cs typeface="Times New Roman" panose="02020603050405020304" pitchFamily="18" charset="0"/>
            </a:endParaRPr>
          </a:p>
        </p:txBody>
      </p:sp>
      <p:sp>
        <p:nvSpPr>
          <p:cNvPr id="3" name="Content Placeholder 2"/>
          <p:cNvSpPr>
            <a:spLocks noGrp="1"/>
          </p:cNvSpPr>
          <p:nvPr>
            <p:ph idx="1"/>
          </p:nvPr>
        </p:nvSpPr>
        <p:spPr>
          <a:xfrm>
            <a:off x="457200" y="1524000"/>
            <a:ext cx="8229600" cy="4724400"/>
          </a:xfrm>
        </p:spPr>
        <p:txBody>
          <a:bodyPr>
            <a:noAutofit/>
          </a:bodyPr>
          <a:lstStyle/>
          <a:p>
            <a:pPr marL="0" indent="0">
              <a:spcAft>
                <a:spcPts val="1200"/>
              </a:spcAft>
              <a:buNone/>
            </a:pPr>
            <a:r>
              <a:rPr lang="en-US" sz="2800" b="0" dirty="0" smtClean="0">
                <a:latin typeface="+mn-lt"/>
                <a:cs typeface="Times New Roman" panose="02020603050405020304" pitchFamily="18" charset="0"/>
              </a:rPr>
              <a:t>“the </a:t>
            </a:r>
            <a:r>
              <a:rPr lang="en-US" sz="2800" b="0" dirty="0">
                <a:latin typeface="+mn-lt"/>
                <a:cs typeface="Times New Roman" panose="02020603050405020304" pitchFamily="18" charset="0"/>
              </a:rPr>
              <a:t>quality of education is dependent upon the provision of (</a:t>
            </a:r>
            <a:r>
              <a:rPr lang="en-US" sz="2800" b="0" dirty="0" err="1">
                <a:latin typeface="+mn-lt"/>
                <a:cs typeface="Times New Roman" panose="02020603050405020304" pitchFamily="18" charset="0"/>
              </a:rPr>
              <a:t>i</a:t>
            </a:r>
            <a:r>
              <a:rPr lang="en-US" sz="2800" b="0" dirty="0">
                <a:latin typeface="+mn-lt"/>
                <a:cs typeface="Times New Roman" panose="02020603050405020304" pitchFamily="18" charset="0"/>
              </a:rPr>
              <a:t>) the appropriate working environment, benefits, and salaries necessary to ensure the availability of high-quality instructional personnel; (ii) the appropriate learning environment designed to promote student achievement; (iii) quality instruction that enables each student to become a productive and educated citizen of Virginia and the United States of America; and (iv) the adequate commitment of other resources</a:t>
            </a:r>
            <a:r>
              <a:rPr lang="en-US" sz="2800" b="0" dirty="0" smtClean="0">
                <a:latin typeface="+mn-lt"/>
                <a:cs typeface="Times New Roman" panose="02020603050405020304" pitchFamily="18" charset="0"/>
              </a:rPr>
              <a:t>.”</a:t>
            </a:r>
          </a:p>
        </p:txBody>
      </p:sp>
    </p:spTree>
    <p:extLst>
      <p:ext uri="{BB962C8B-B14F-4D97-AF65-F5344CB8AC3E}">
        <p14:creationId xmlns:p14="http://schemas.microsoft.com/office/powerpoint/2010/main" val="694524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3500"/>
              </a:lnSpc>
            </a:pPr>
            <a:r>
              <a:rPr lang="en-US" sz="4000" dirty="0" smtClean="0">
                <a:latin typeface="+mn-lt"/>
                <a:cs typeface="Times New Roman" panose="02020603050405020304" pitchFamily="18" charset="0"/>
              </a:rPr>
              <a:t>Standard 1: Instructional programs supporting the Standards of Learning</a:t>
            </a:r>
            <a:endParaRPr lang="en-US" sz="4000" dirty="0">
              <a:latin typeface="+mn-lt"/>
              <a:cs typeface="Times New Roman" panose="02020603050405020304" pitchFamily="18" charset="0"/>
            </a:endParaRPr>
          </a:p>
        </p:txBody>
      </p:sp>
      <p:sp>
        <p:nvSpPr>
          <p:cNvPr id="3" name="Content Placeholder 2"/>
          <p:cNvSpPr>
            <a:spLocks noGrp="1"/>
          </p:cNvSpPr>
          <p:nvPr>
            <p:ph idx="1"/>
          </p:nvPr>
        </p:nvSpPr>
        <p:spPr>
          <a:xfrm>
            <a:off x="457200" y="1524000"/>
            <a:ext cx="8229600" cy="4724400"/>
          </a:xfrm>
        </p:spPr>
        <p:txBody>
          <a:bodyPr>
            <a:noAutofit/>
          </a:bodyPr>
          <a:lstStyle/>
          <a:p>
            <a:pPr>
              <a:spcAft>
                <a:spcPts val="1200"/>
              </a:spcAft>
            </a:pPr>
            <a:r>
              <a:rPr lang="en-US" sz="2800" b="0" dirty="0" smtClean="0">
                <a:latin typeface="+mn-lt"/>
                <a:cs typeface="Times New Roman" panose="02020603050405020304" pitchFamily="18" charset="0"/>
              </a:rPr>
              <a:t>Directs the Board to establish learning objectives known as the Standards of Learning</a:t>
            </a:r>
          </a:p>
          <a:p>
            <a:pPr>
              <a:spcAft>
                <a:spcPts val="1200"/>
              </a:spcAft>
            </a:pPr>
            <a:r>
              <a:rPr lang="en-US" sz="2800" b="0" dirty="0" smtClean="0">
                <a:latin typeface="+mn-lt"/>
                <a:cs typeface="Times New Roman" panose="02020603050405020304" pitchFamily="18" charset="0"/>
              </a:rPr>
              <a:t>Directs local school boards to provide instruction that is aligned to the Standards of Learning</a:t>
            </a:r>
          </a:p>
          <a:p>
            <a:pPr>
              <a:spcAft>
                <a:spcPts val="1200"/>
              </a:spcAft>
            </a:pPr>
            <a:r>
              <a:rPr lang="en-US" sz="2800" b="0" dirty="0" smtClean="0">
                <a:latin typeface="+mn-lt"/>
                <a:cs typeface="Times New Roman" panose="02020603050405020304" pitchFamily="18" charset="0"/>
              </a:rPr>
              <a:t>Requires local school boards to provide a program of student services to aid with educational, social, and career development</a:t>
            </a:r>
          </a:p>
          <a:p>
            <a:pPr>
              <a:spcAft>
                <a:spcPts val="1200"/>
              </a:spcAft>
            </a:pPr>
            <a:endParaRPr lang="en-US" sz="2800" b="0" dirty="0" smtClean="0">
              <a:latin typeface="+mn-lt"/>
              <a:cs typeface="Times New Roman" panose="02020603050405020304" pitchFamily="18" charset="0"/>
            </a:endParaRPr>
          </a:p>
          <a:p>
            <a:pPr>
              <a:spcAft>
                <a:spcPts val="1200"/>
              </a:spcAft>
            </a:pPr>
            <a:endParaRPr lang="en-US" sz="2800" b="0" dirty="0" smtClean="0">
              <a:latin typeface="+mn-lt"/>
              <a:cs typeface="Times New Roman" panose="02020603050405020304" pitchFamily="18" charset="0"/>
            </a:endParaRPr>
          </a:p>
        </p:txBody>
      </p:sp>
    </p:spTree>
    <p:extLst>
      <p:ext uri="{BB962C8B-B14F-4D97-AF65-F5344CB8AC3E}">
        <p14:creationId xmlns:p14="http://schemas.microsoft.com/office/powerpoint/2010/main" val="11102837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3500"/>
              </a:lnSpc>
            </a:pPr>
            <a:r>
              <a:rPr lang="en-US" sz="4000" dirty="0" smtClean="0">
                <a:latin typeface="+mn-lt"/>
                <a:cs typeface="Times New Roman" panose="02020603050405020304" pitchFamily="18" charset="0"/>
              </a:rPr>
              <a:t>Standard 1: Instructional programs supporting the Standards of Learning</a:t>
            </a:r>
            <a:endParaRPr lang="en-US" sz="4000" dirty="0">
              <a:latin typeface="+mn-lt"/>
              <a:cs typeface="Times New Roman" panose="02020603050405020304" pitchFamily="18" charset="0"/>
            </a:endParaRPr>
          </a:p>
        </p:txBody>
      </p:sp>
      <p:sp>
        <p:nvSpPr>
          <p:cNvPr id="3" name="Content Placeholder 2"/>
          <p:cNvSpPr>
            <a:spLocks noGrp="1"/>
          </p:cNvSpPr>
          <p:nvPr>
            <p:ph idx="1"/>
          </p:nvPr>
        </p:nvSpPr>
        <p:spPr>
          <a:xfrm>
            <a:off x="457200" y="1524000"/>
            <a:ext cx="8229600" cy="4724400"/>
          </a:xfrm>
        </p:spPr>
        <p:txBody>
          <a:bodyPr>
            <a:noAutofit/>
          </a:bodyPr>
          <a:lstStyle/>
          <a:p>
            <a:pPr>
              <a:spcAft>
                <a:spcPts val="1200"/>
              </a:spcAft>
            </a:pPr>
            <a:r>
              <a:rPr lang="en-US" sz="2800" b="0" dirty="0" smtClean="0">
                <a:latin typeface="+mn-lt"/>
                <a:cs typeface="Times New Roman" panose="02020603050405020304" pitchFamily="18" charset="0"/>
              </a:rPr>
              <a:t>Requires school divisions to implement programs </a:t>
            </a:r>
            <a:r>
              <a:rPr lang="en-US" sz="2800" b="0" dirty="0">
                <a:latin typeface="+mn-lt"/>
                <a:cs typeface="Times New Roman" panose="02020603050405020304" pitchFamily="18" charset="0"/>
              </a:rPr>
              <a:t>addressing the needs of individual students:</a:t>
            </a:r>
          </a:p>
          <a:p>
            <a:pPr lvl="1">
              <a:spcAft>
                <a:spcPts val="1200"/>
              </a:spcAft>
            </a:pPr>
            <a:r>
              <a:rPr lang="en-US" sz="2400" b="0" dirty="0" smtClean="0">
                <a:latin typeface="+mn-lt"/>
                <a:cs typeface="Times New Roman" panose="02020603050405020304" pitchFamily="18" charset="0"/>
              </a:rPr>
              <a:t>Prevention, </a:t>
            </a:r>
            <a:r>
              <a:rPr lang="en-US" sz="2400" b="0" dirty="0">
                <a:latin typeface="+mn-lt"/>
                <a:cs typeface="Times New Roman" panose="02020603050405020304" pitchFamily="18" charset="0"/>
              </a:rPr>
              <a:t>intervention and  remediation programs to at-risk </a:t>
            </a:r>
            <a:r>
              <a:rPr lang="en-US" sz="2400" b="0" dirty="0" smtClean="0">
                <a:latin typeface="+mn-lt"/>
                <a:cs typeface="Times New Roman" panose="02020603050405020304" pitchFamily="18" charset="0"/>
              </a:rPr>
              <a:t>students</a:t>
            </a:r>
          </a:p>
          <a:p>
            <a:pPr lvl="1">
              <a:spcAft>
                <a:spcPts val="1200"/>
              </a:spcAft>
            </a:pPr>
            <a:r>
              <a:rPr lang="en-US" sz="2400" b="0" dirty="0" smtClean="0">
                <a:latin typeface="+mn-lt"/>
                <a:cs typeface="Times New Roman" panose="02020603050405020304" pitchFamily="18" charset="0"/>
              </a:rPr>
              <a:t>Early identification and intervention services for students with reading and mathematics deficiencies</a:t>
            </a:r>
            <a:endParaRPr lang="en-US" sz="2400" b="0" dirty="0">
              <a:latin typeface="+mn-lt"/>
              <a:cs typeface="Times New Roman" panose="02020603050405020304" pitchFamily="18" charset="0"/>
            </a:endParaRPr>
          </a:p>
          <a:p>
            <a:pPr lvl="1">
              <a:spcAft>
                <a:spcPts val="1200"/>
              </a:spcAft>
            </a:pPr>
            <a:r>
              <a:rPr lang="en-US" sz="2400" b="0" dirty="0" smtClean="0">
                <a:latin typeface="+mn-lt"/>
                <a:cs typeface="Times New Roman" panose="02020603050405020304" pitchFamily="18" charset="0"/>
              </a:rPr>
              <a:t>Early </a:t>
            </a:r>
            <a:r>
              <a:rPr lang="en-US" sz="2400" b="0" dirty="0">
                <a:latin typeface="+mn-lt"/>
                <a:cs typeface="Times New Roman" panose="02020603050405020304" pitchFamily="18" charset="0"/>
              </a:rPr>
              <a:t>identification and appropriate instruction for students with disabilities, English learners, and gifted students</a:t>
            </a:r>
          </a:p>
          <a:p>
            <a:pPr>
              <a:spcAft>
                <a:spcPts val="1200"/>
              </a:spcAft>
            </a:pPr>
            <a:endParaRPr lang="en-US" sz="2800" b="0" dirty="0" smtClean="0">
              <a:latin typeface="+mn-lt"/>
              <a:cs typeface="Times New Roman" panose="02020603050405020304" pitchFamily="18" charset="0"/>
            </a:endParaRPr>
          </a:p>
        </p:txBody>
      </p:sp>
    </p:spTree>
    <p:extLst>
      <p:ext uri="{BB962C8B-B14F-4D97-AF65-F5344CB8AC3E}">
        <p14:creationId xmlns:p14="http://schemas.microsoft.com/office/powerpoint/2010/main" val="838279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ts val="3500"/>
              </a:lnSpc>
            </a:pPr>
            <a:r>
              <a:rPr lang="en-US" sz="4000" dirty="0" smtClean="0">
                <a:latin typeface="+mn-lt"/>
                <a:cs typeface="Times New Roman" panose="02020603050405020304" pitchFamily="18" charset="0"/>
              </a:rPr>
              <a:t>Standard 1: Instructional programs supporting the Standards of Learning</a:t>
            </a:r>
            <a:endParaRPr lang="en-US" sz="4000" dirty="0">
              <a:latin typeface="+mn-lt"/>
              <a:cs typeface="Times New Roman" panose="02020603050405020304" pitchFamily="18" charset="0"/>
            </a:endParaRPr>
          </a:p>
        </p:txBody>
      </p:sp>
      <p:sp>
        <p:nvSpPr>
          <p:cNvPr id="3" name="Content Placeholder 2"/>
          <p:cNvSpPr>
            <a:spLocks noGrp="1"/>
          </p:cNvSpPr>
          <p:nvPr>
            <p:ph idx="1"/>
          </p:nvPr>
        </p:nvSpPr>
        <p:spPr>
          <a:xfrm>
            <a:off x="457200" y="1524000"/>
            <a:ext cx="8229600" cy="4724400"/>
          </a:xfrm>
        </p:spPr>
        <p:txBody>
          <a:bodyPr>
            <a:noAutofit/>
          </a:bodyPr>
          <a:lstStyle/>
          <a:p>
            <a:pPr>
              <a:spcAft>
                <a:spcPts val="1200"/>
              </a:spcAft>
            </a:pPr>
            <a:r>
              <a:rPr lang="en-US" sz="2800" b="0" dirty="0">
                <a:latin typeface="+mn-lt"/>
                <a:cs typeface="Times New Roman" panose="02020603050405020304" pitchFamily="18" charset="0"/>
              </a:rPr>
              <a:t>Requires parents and students to be notified of opportunities such as career and technical programs, dual enrollment, advanced placement, Governor’s School </a:t>
            </a:r>
            <a:r>
              <a:rPr lang="en-US" sz="2800" b="0" dirty="0" smtClean="0">
                <a:latin typeface="+mn-lt"/>
                <a:cs typeface="Times New Roman" panose="02020603050405020304" pitchFamily="18" charset="0"/>
              </a:rPr>
              <a:t>programs</a:t>
            </a:r>
          </a:p>
          <a:p>
            <a:pPr>
              <a:spcAft>
                <a:spcPts val="1200"/>
              </a:spcAft>
            </a:pPr>
            <a:endParaRPr lang="en-US" sz="2800" b="0" dirty="0" smtClean="0">
              <a:latin typeface="+mn-lt"/>
              <a:cs typeface="Times New Roman" panose="02020603050405020304" pitchFamily="18" charset="0"/>
            </a:endParaRPr>
          </a:p>
          <a:p>
            <a:pPr>
              <a:spcAft>
                <a:spcPts val="1200"/>
              </a:spcAft>
            </a:pPr>
            <a:endParaRPr lang="en-US" sz="2800" b="0" dirty="0" smtClean="0">
              <a:latin typeface="+mn-lt"/>
              <a:cs typeface="Times New Roman" panose="02020603050405020304" pitchFamily="18" charset="0"/>
            </a:endParaRPr>
          </a:p>
        </p:txBody>
      </p:sp>
    </p:spTree>
    <p:extLst>
      <p:ext uri="{BB962C8B-B14F-4D97-AF65-F5344CB8AC3E}">
        <p14:creationId xmlns:p14="http://schemas.microsoft.com/office/powerpoint/2010/main" val="1591921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Autofit/>
          </a:bodyPr>
          <a:lstStyle/>
          <a:p>
            <a:pPr>
              <a:lnSpc>
                <a:spcPts val="4000"/>
              </a:lnSpc>
            </a:pPr>
            <a:r>
              <a:rPr lang="en-US" sz="4000" dirty="0" smtClean="0">
                <a:latin typeface="+mn-lt"/>
                <a:cs typeface="Times New Roman" panose="02020603050405020304" pitchFamily="18" charset="0"/>
              </a:rPr>
              <a:t>Standard 2</a:t>
            </a:r>
            <a:r>
              <a:rPr lang="en-US" sz="4000" dirty="0">
                <a:latin typeface="+mn-lt"/>
                <a:cs typeface="Times New Roman" panose="02020603050405020304" pitchFamily="18" charset="0"/>
              </a:rPr>
              <a:t>: Instructional, administrative, and support </a:t>
            </a:r>
            <a:r>
              <a:rPr lang="en-US" sz="4000" dirty="0" smtClean="0">
                <a:latin typeface="+mn-lt"/>
                <a:cs typeface="Times New Roman" panose="02020603050405020304" pitchFamily="18" charset="0"/>
              </a:rPr>
              <a:t>personnel</a:t>
            </a:r>
            <a:endParaRPr lang="en-US" sz="4000" dirty="0">
              <a:latin typeface="+mn-lt"/>
              <a:cs typeface="Times New Roman" panose="02020603050405020304" pitchFamily="18" charset="0"/>
            </a:endParaRPr>
          </a:p>
        </p:txBody>
      </p:sp>
      <p:sp>
        <p:nvSpPr>
          <p:cNvPr id="3" name="Content Placeholder 2"/>
          <p:cNvSpPr>
            <a:spLocks noGrp="1"/>
          </p:cNvSpPr>
          <p:nvPr>
            <p:ph idx="1"/>
          </p:nvPr>
        </p:nvSpPr>
        <p:spPr>
          <a:xfrm>
            <a:off x="457200" y="1524000"/>
            <a:ext cx="8229600" cy="4724400"/>
          </a:xfrm>
        </p:spPr>
        <p:txBody>
          <a:bodyPr>
            <a:normAutofit fontScale="92500" lnSpcReduction="20000"/>
          </a:bodyPr>
          <a:lstStyle/>
          <a:p>
            <a:pPr>
              <a:spcAft>
                <a:spcPts val="1200"/>
              </a:spcAft>
            </a:pPr>
            <a:r>
              <a:rPr lang="en-US" sz="2800" b="0" dirty="0" smtClean="0">
                <a:latin typeface="+mn-lt"/>
                <a:cs typeface="Times New Roman" panose="02020603050405020304" pitchFamily="18" charset="0"/>
              </a:rPr>
              <a:t>Establishes minimum staff-to-student ratios for teachers, principals, assistant principals, librarians, counselors</a:t>
            </a:r>
          </a:p>
          <a:p>
            <a:pPr lvl="1">
              <a:spcAft>
                <a:spcPts val="1200"/>
              </a:spcAft>
            </a:pPr>
            <a:r>
              <a:rPr lang="en-US" sz="2400" dirty="0" smtClean="0">
                <a:latin typeface="+mn-lt"/>
                <a:cs typeface="Times New Roman" panose="02020603050405020304" pitchFamily="18" charset="0"/>
              </a:rPr>
              <a:t>These ratios are used to fund the state share of these positions</a:t>
            </a:r>
            <a:endParaRPr lang="en-US" sz="2400" b="0" dirty="0" smtClean="0">
              <a:latin typeface="+mn-lt"/>
              <a:cs typeface="Times New Roman" panose="02020603050405020304" pitchFamily="18" charset="0"/>
            </a:endParaRPr>
          </a:p>
          <a:p>
            <a:pPr>
              <a:spcAft>
                <a:spcPts val="1200"/>
              </a:spcAft>
            </a:pPr>
            <a:r>
              <a:rPr lang="en-US" sz="2800" b="0" dirty="0" smtClean="0">
                <a:latin typeface="+mn-lt"/>
                <a:cs typeface="Times New Roman" panose="02020603050405020304" pitchFamily="18" charset="0"/>
              </a:rPr>
              <a:t>Provides that school boards determine appropriate support staffing</a:t>
            </a:r>
          </a:p>
          <a:p>
            <a:pPr lvl="1">
              <a:spcAft>
                <a:spcPts val="1200"/>
              </a:spcAft>
            </a:pPr>
            <a:r>
              <a:rPr lang="en-US" sz="2400" b="0" dirty="0" smtClean="0">
                <a:latin typeface="+mn-lt"/>
                <a:cs typeface="Times New Roman" panose="02020603050405020304" pitchFamily="18" charset="0"/>
              </a:rPr>
              <a:t>Support staff includes both </a:t>
            </a:r>
            <a:r>
              <a:rPr lang="en-US" sz="2400" b="0" u="sng" dirty="0" smtClean="0">
                <a:latin typeface="+mn-lt"/>
                <a:cs typeface="Times New Roman" panose="02020603050405020304" pitchFamily="18" charset="0"/>
              </a:rPr>
              <a:t>administrative</a:t>
            </a:r>
            <a:r>
              <a:rPr lang="en-US" sz="2400" b="0" dirty="0" smtClean="0">
                <a:latin typeface="+mn-lt"/>
                <a:cs typeface="Times New Roman" panose="02020603050405020304" pitchFamily="18" charset="0"/>
              </a:rPr>
              <a:t> and </a:t>
            </a:r>
            <a:r>
              <a:rPr lang="en-US" sz="2400" b="0" u="sng" dirty="0" smtClean="0">
                <a:latin typeface="+mn-lt"/>
                <a:cs typeface="Times New Roman" panose="02020603050405020304" pitchFamily="18" charset="0"/>
              </a:rPr>
              <a:t>student support</a:t>
            </a:r>
            <a:r>
              <a:rPr lang="en-US" sz="2400" b="0" dirty="0" smtClean="0">
                <a:latin typeface="+mn-lt"/>
                <a:cs typeface="Times New Roman" panose="02020603050405020304" pitchFamily="18" charset="0"/>
              </a:rPr>
              <a:t> positions, and does not </a:t>
            </a:r>
            <a:r>
              <a:rPr lang="en-US" sz="2400" dirty="0" smtClean="0">
                <a:latin typeface="+mn-lt"/>
                <a:cs typeface="Times New Roman" panose="02020603050405020304" pitchFamily="18" charset="0"/>
              </a:rPr>
              <a:t>differentiate among these positions.  Examples include: </a:t>
            </a:r>
            <a:r>
              <a:rPr lang="en-US" sz="2400" b="0" dirty="0" smtClean="0">
                <a:latin typeface="+mn-lt"/>
                <a:cs typeface="Times New Roman" panose="02020603050405020304" pitchFamily="18" charset="0"/>
              </a:rPr>
              <a:t>school nurses, psychologists and social workers, central office administrative staff, administrative support, maintenance, and transportation</a:t>
            </a:r>
          </a:p>
          <a:p>
            <a:pPr lvl="1">
              <a:spcAft>
                <a:spcPts val="1200"/>
              </a:spcAft>
            </a:pPr>
            <a:r>
              <a:rPr lang="en-US" sz="2400" b="0" dirty="0" smtClean="0">
                <a:latin typeface="+mn-lt"/>
                <a:cs typeface="Times New Roman" panose="02020603050405020304" pitchFamily="18" charset="0"/>
              </a:rPr>
              <a:t>State share of funding for these positions is based upon statewide prevailing rates (artificially capped since 2009)</a:t>
            </a:r>
            <a:endParaRPr lang="en-US" sz="2800" b="0" dirty="0" smtClean="0">
              <a:latin typeface="+mn-lt"/>
              <a:cs typeface="Times New Roman" panose="02020603050405020304" pitchFamily="18" charset="0"/>
            </a:endParaRPr>
          </a:p>
        </p:txBody>
      </p:sp>
    </p:spTree>
    <p:extLst>
      <p:ext uri="{BB962C8B-B14F-4D97-AF65-F5344CB8AC3E}">
        <p14:creationId xmlns:p14="http://schemas.microsoft.com/office/powerpoint/2010/main" val="2954344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Autofit/>
          </a:bodyPr>
          <a:lstStyle/>
          <a:p>
            <a:pPr>
              <a:lnSpc>
                <a:spcPts val="4000"/>
              </a:lnSpc>
            </a:pPr>
            <a:r>
              <a:rPr lang="en-US" sz="4000" dirty="0" smtClean="0">
                <a:latin typeface="+mn-lt"/>
                <a:cs typeface="Times New Roman" panose="02020603050405020304" pitchFamily="18" charset="0"/>
              </a:rPr>
              <a:t>Standard 2</a:t>
            </a:r>
            <a:r>
              <a:rPr lang="en-US" sz="4000" dirty="0">
                <a:latin typeface="+mn-lt"/>
                <a:cs typeface="Times New Roman" panose="02020603050405020304" pitchFamily="18" charset="0"/>
              </a:rPr>
              <a:t>: Instructional, administrative, and support </a:t>
            </a:r>
            <a:r>
              <a:rPr lang="en-US" sz="4000" dirty="0" smtClean="0">
                <a:latin typeface="+mn-lt"/>
                <a:cs typeface="Times New Roman" panose="02020603050405020304" pitchFamily="18" charset="0"/>
              </a:rPr>
              <a:t>personnel</a:t>
            </a:r>
            <a:endParaRPr lang="en-US" sz="4000" dirty="0">
              <a:latin typeface="+mn-lt"/>
              <a:cs typeface="Times New Roman" panose="02020603050405020304" pitchFamily="18" charset="0"/>
            </a:endParaRPr>
          </a:p>
        </p:txBody>
      </p:sp>
      <p:sp>
        <p:nvSpPr>
          <p:cNvPr id="3" name="Content Placeholder 2"/>
          <p:cNvSpPr>
            <a:spLocks noGrp="1"/>
          </p:cNvSpPr>
          <p:nvPr>
            <p:ph idx="1"/>
          </p:nvPr>
        </p:nvSpPr>
        <p:spPr>
          <a:xfrm>
            <a:off x="457200" y="1524000"/>
            <a:ext cx="8229600" cy="4724400"/>
          </a:xfrm>
        </p:spPr>
        <p:txBody>
          <a:bodyPr>
            <a:normAutofit/>
          </a:bodyPr>
          <a:lstStyle/>
          <a:p>
            <a:pPr>
              <a:spcAft>
                <a:spcPts val="1200"/>
              </a:spcAft>
            </a:pPr>
            <a:r>
              <a:rPr lang="en-US" sz="2800" b="0" dirty="0" smtClean="0">
                <a:latin typeface="+mn-lt"/>
                <a:cs typeface="Times New Roman" panose="02020603050405020304" pitchFamily="18" charset="0"/>
              </a:rPr>
              <a:t>Requires additional staffing based on student needs:</a:t>
            </a:r>
          </a:p>
          <a:p>
            <a:pPr lvl="1">
              <a:spcAft>
                <a:spcPts val="1200"/>
              </a:spcAft>
            </a:pPr>
            <a:r>
              <a:rPr lang="en-US" sz="2400" b="0" dirty="0" smtClean="0">
                <a:latin typeface="+mn-lt"/>
                <a:cs typeface="Times New Roman" panose="02020603050405020304" pitchFamily="18" charset="0"/>
              </a:rPr>
              <a:t>Special education as provided in the Appropriation Act and in Board regulations</a:t>
            </a:r>
          </a:p>
          <a:p>
            <a:pPr lvl="1">
              <a:spcAft>
                <a:spcPts val="1200"/>
              </a:spcAft>
            </a:pPr>
            <a:r>
              <a:rPr lang="en-US" sz="2400" dirty="0" smtClean="0">
                <a:latin typeface="+mn-lt"/>
                <a:cs typeface="Times New Roman" panose="02020603050405020304" pitchFamily="18" charset="0"/>
              </a:rPr>
              <a:t>Prevention, intervention, and remediation services as provided in the Appropriation Act</a:t>
            </a:r>
          </a:p>
          <a:p>
            <a:pPr lvl="1">
              <a:spcAft>
                <a:spcPts val="1200"/>
              </a:spcAft>
            </a:pPr>
            <a:r>
              <a:rPr lang="en-US" sz="2400" b="0" dirty="0" smtClean="0">
                <a:latin typeface="+mn-lt"/>
                <a:cs typeface="Times New Roman" panose="02020603050405020304" pitchFamily="18" charset="0"/>
              </a:rPr>
              <a:t>17 full time positions per 1,000 English learner students</a:t>
            </a:r>
          </a:p>
          <a:p>
            <a:pPr>
              <a:spcAft>
                <a:spcPts val="1200"/>
              </a:spcAft>
            </a:pPr>
            <a:r>
              <a:rPr lang="en-US" sz="2800" b="0" dirty="0" smtClean="0">
                <a:latin typeface="+mn-lt"/>
                <a:cs typeface="Times New Roman" panose="02020603050405020304" pitchFamily="18" charset="0"/>
              </a:rPr>
              <a:t>Appropriation Act language waives several SOQ staffing requirements to provide flexibility </a:t>
            </a:r>
          </a:p>
        </p:txBody>
      </p:sp>
    </p:spTree>
    <p:extLst>
      <p:ext uri="{BB962C8B-B14F-4D97-AF65-F5344CB8AC3E}">
        <p14:creationId xmlns:p14="http://schemas.microsoft.com/office/powerpoint/2010/main" val="2347172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524000"/>
            <a:ext cx="8229600" cy="4724400"/>
          </a:xfrm>
        </p:spPr>
        <p:txBody>
          <a:bodyPr>
            <a:noAutofit/>
          </a:bodyPr>
          <a:lstStyle/>
          <a:p>
            <a:pPr>
              <a:spcAft>
                <a:spcPts val="1200"/>
              </a:spcAft>
            </a:pPr>
            <a:r>
              <a:rPr lang="en-US" sz="2800" b="0" dirty="0" smtClean="0">
                <a:latin typeface="+mn-lt"/>
                <a:cs typeface="Times New Roman" panose="02020603050405020304" pitchFamily="18" charset="0"/>
              </a:rPr>
              <a:t>Directs the Board to establish Standards of Accreditation</a:t>
            </a:r>
          </a:p>
          <a:p>
            <a:pPr>
              <a:spcAft>
                <a:spcPts val="1200"/>
              </a:spcAft>
            </a:pPr>
            <a:r>
              <a:rPr lang="en-US" sz="2800" b="0" dirty="0" smtClean="0">
                <a:latin typeface="+mn-lt"/>
                <a:cs typeface="Times New Roman" panose="02020603050405020304" pitchFamily="18" charset="0"/>
              </a:rPr>
              <a:t>Requires school boards to maintain accredited schools</a:t>
            </a:r>
          </a:p>
          <a:p>
            <a:pPr lvl="1">
              <a:spcAft>
                <a:spcPts val="1200"/>
              </a:spcAft>
            </a:pPr>
            <a:r>
              <a:rPr lang="en-US" sz="2400" dirty="0" smtClean="0">
                <a:latin typeface="+mn-lt"/>
                <a:cs typeface="Times New Roman" panose="02020603050405020304" pitchFamily="18" charset="0"/>
              </a:rPr>
              <a:t>Provides actions to be taken for schools not meeting standards</a:t>
            </a:r>
            <a:endParaRPr lang="en-US" sz="2400" b="0" dirty="0" smtClean="0">
              <a:latin typeface="+mn-lt"/>
              <a:cs typeface="Times New Roman" panose="02020603050405020304" pitchFamily="18" charset="0"/>
            </a:endParaRPr>
          </a:p>
          <a:p>
            <a:pPr>
              <a:spcAft>
                <a:spcPts val="1200"/>
              </a:spcAft>
            </a:pPr>
            <a:r>
              <a:rPr lang="en-US" sz="2800" b="0" dirty="0" smtClean="0">
                <a:latin typeface="+mn-lt"/>
                <a:cs typeface="Times New Roman" panose="02020603050405020304" pitchFamily="18" charset="0"/>
              </a:rPr>
              <a:t>Directs the Board to “prescribe assessment methods to determine the level of achievement of the Standards of Learning objectives…”</a:t>
            </a:r>
          </a:p>
          <a:p>
            <a:pPr>
              <a:spcAft>
                <a:spcPts val="1200"/>
              </a:spcAft>
            </a:pPr>
            <a:endParaRPr lang="en-US" sz="2800" b="0" dirty="0" smtClean="0">
              <a:latin typeface="+mn-lt"/>
              <a:cs typeface="Times New Roman" panose="02020603050405020304" pitchFamily="18" charset="0"/>
            </a:endParaRPr>
          </a:p>
          <a:p>
            <a:pPr>
              <a:spcAft>
                <a:spcPts val="1200"/>
              </a:spcAft>
            </a:pPr>
            <a:endParaRPr lang="en-US" sz="2800" b="0" dirty="0" smtClean="0">
              <a:latin typeface="+mn-lt"/>
              <a:cs typeface="Times New Roman" panose="02020603050405020304" pitchFamily="18" charset="0"/>
            </a:endParaRPr>
          </a:p>
        </p:txBody>
      </p:sp>
      <p:sp>
        <p:nvSpPr>
          <p:cNvPr id="4" name="Title 3"/>
          <p:cNvSpPr>
            <a:spLocks noGrp="1"/>
          </p:cNvSpPr>
          <p:nvPr>
            <p:ph type="title"/>
          </p:nvPr>
        </p:nvSpPr>
        <p:spPr>
          <a:xfrm>
            <a:off x="457200" y="304800"/>
            <a:ext cx="8229600" cy="1143000"/>
          </a:xfrm>
        </p:spPr>
        <p:txBody>
          <a:bodyPr>
            <a:noAutofit/>
          </a:bodyPr>
          <a:lstStyle/>
          <a:p>
            <a:pPr rtl="0" eaLnBrk="1" latinLnBrk="0" hangingPunct="1">
              <a:lnSpc>
                <a:spcPts val="4000"/>
              </a:lnSpc>
            </a:pPr>
            <a:r>
              <a:rPr lang="en-US" sz="4000" kern="1200" dirty="0" smtClean="0">
                <a:solidFill>
                  <a:srgbClr val="000000"/>
                </a:solidFill>
                <a:effectLst/>
                <a:latin typeface="Calibri" panose="020F0502020204030204" pitchFamily="34" charset="0"/>
                <a:ea typeface="+mn-ea"/>
                <a:cs typeface="Times New Roman" panose="02020603050405020304" pitchFamily="18" charset="0"/>
              </a:rPr>
              <a:t>Standard 3: Accreditation, other standards, assessments</a:t>
            </a:r>
            <a:endParaRPr lang="en-US" sz="4000" dirty="0"/>
          </a:p>
        </p:txBody>
      </p:sp>
    </p:spTree>
    <p:extLst>
      <p:ext uri="{BB962C8B-B14F-4D97-AF65-F5344CB8AC3E}">
        <p14:creationId xmlns:p14="http://schemas.microsoft.com/office/powerpoint/2010/main" val="6731709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524000"/>
            <a:ext cx="8229600" cy="4724400"/>
          </a:xfrm>
        </p:spPr>
        <p:txBody>
          <a:bodyPr>
            <a:normAutofit fontScale="92500" lnSpcReduction="10000"/>
          </a:bodyPr>
          <a:lstStyle/>
          <a:p>
            <a:pPr>
              <a:spcBef>
                <a:spcPts val="600"/>
              </a:spcBef>
            </a:pPr>
            <a:r>
              <a:rPr lang="en-US" sz="2800" b="0" dirty="0" smtClean="0">
                <a:latin typeface="+mn-lt"/>
                <a:cs typeface="Times New Roman" panose="02020603050405020304" pitchFamily="18" charset="0"/>
              </a:rPr>
              <a:t>Directs local school boards to award diplomas to students that meet the graduation requirements prescribed by the Board of Education</a:t>
            </a:r>
          </a:p>
          <a:p>
            <a:pPr>
              <a:spcBef>
                <a:spcPts val="600"/>
              </a:spcBef>
            </a:pPr>
            <a:r>
              <a:rPr lang="en-US" sz="2800" b="0" dirty="0" smtClean="0">
                <a:latin typeface="+mn-lt"/>
                <a:cs typeface="Times New Roman" panose="02020603050405020304" pitchFamily="18" charset="0"/>
              </a:rPr>
              <a:t>Directs the Board of Education to include in its graduation requirements:</a:t>
            </a:r>
          </a:p>
          <a:p>
            <a:pPr lvl="1">
              <a:spcBef>
                <a:spcPts val="600"/>
              </a:spcBef>
            </a:pPr>
            <a:r>
              <a:rPr lang="en-US" sz="2400" b="0" dirty="0" smtClean="0">
                <a:latin typeface="+mn-lt"/>
                <a:cs typeface="Times New Roman" panose="02020603050405020304" pitchFamily="18" charset="0"/>
              </a:rPr>
              <a:t>A Profile of a Virginia Graduate that identifies the knowledge and skills needed, giving consideration to the Five C’s</a:t>
            </a:r>
          </a:p>
          <a:p>
            <a:pPr lvl="1">
              <a:spcBef>
                <a:spcPts val="600"/>
              </a:spcBef>
            </a:pPr>
            <a:r>
              <a:rPr lang="en-US" sz="2400" b="0" dirty="0" smtClean="0">
                <a:latin typeface="+mn-lt"/>
                <a:cs typeface="Times New Roman" panose="02020603050405020304" pitchFamily="18" charset="0"/>
              </a:rPr>
              <a:t>Completion of US/VA history, emergency first aid, cardiopulmonary resuscitation, use of an AED</a:t>
            </a:r>
          </a:p>
          <a:p>
            <a:pPr>
              <a:spcBef>
                <a:spcPts val="600"/>
              </a:spcBef>
            </a:pPr>
            <a:r>
              <a:rPr lang="en-US" sz="2800" b="0" dirty="0" smtClean="0">
                <a:latin typeface="+mn-lt"/>
                <a:cs typeface="Times New Roman" panose="02020603050405020304" pitchFamily="18" charset="0"/>
              </a:rPr>
              <a:t>Requires school divisions to notify parents of students with disabilities and English learners of right to education through age 21 and 22, respectively</a:t>
            </a:r>
          </a:p>
          <a:p>
            <a:pPr marL="0" indent="0">
              <a:spcAft>
                <a:spcPts val="1200"/>
              </a:spcAft>
              <a:buNone/>
            </a:pPr>
            <a:endParaRPr lang="en-US" sz="2800" b="0" dirty="0" smtClean="0">
              <a:latin typeface="+mn-lt"/>
              <a:cs typeface="Times New Roman" panose="02020603050405020304" pitchFamily="18" charset="0"/>
            </a:endParaRPr>
          </a:p>
          <a:p>
            <a:pPr>
              <a:spcAft>
                <a:spcPts val="1200"/>
              </a:spcAft>
            </a:pPr>
            <a:endParaRPr lang="en-US" sz="2800" b="0" dirty="0" smtClean="0">
              <a:latin typeface="+mn-lt"/>
              <a:cs typeface="Times New Roman" panose="02020603050405020304" pitchFamily="18" charset="0"/>
            </a:endParaRPr>
          </a:p>
          <a:p>
            <a:pPr>
              <a:spcAft>
                <a:spcPts val="1200"/>
              </a:spcAft>
            </a:pPr>
            <a:endParaRPr lang="en-US" sz="2800" b="0" dirty="0" smtClean="0">
              <a:latin typeface="+mn-lt"/>
              <a:cs typeface="Times New Roman" panose="02020603050405020304" pitchFamily="18" charset="0"/>
            </a:endParaRPr>
          </a:p>
        </p:txBody>
      </p:sp>
      <p:sp>
        <p:nvSpPr>
          <p:cNvPr id="4" name="Title 3"/>
          <p:cNvSpPr>
            <a:spLocks noGrp="1"/>
          </p:cNvSpPr>
          <p:nvPr>
            <p:ph type="title"/>
          </p:nvPr>
        </p:nvSpPr>
        <p:spPr/>
        <p:txBody>
          <a:bodyPr>
            <a:noAutofit/>
          </a:bodyPr>
          <a:lstStyle/>
          <a:p>
            <a:pPr rtl="0" eaLnBrk="1" latinLnBrk="0" hangingPunct="1"/>
            <a:r>
              <a:rPr lang="en-US" sz="4000" kern="1200" dirty="0" smtClean="0">
                <a:solidFill>
                  <a:srgbClr val="000000"/>
                </a:solidFill>
                <a:effectLst/>
                <a:latin typeface="Calibri" panose="020F0502020204030204" pitchFamily="34" charset="0"/>
                <a:ea typeface="+mn-ea"/>
                <a:cs typeface="Times New Roman" panose="02020603050405020304" pitchFamily="18" charset="0"/>
              </a:rPr>
              <a:t>Standard 4: Student achievement and graduation requirements</a:t>
            </a:r>
            <a:endParaRPr lang="en-US" sz="4000" dirty="0"/>
          </a:p>
        </p:txBody>
      </p:sp>
    </p:spTree>
    <p:extLst>
      <p:ext uri="{BB962C8B-B14F-4D97-AF65-F5344CB8AC3E}">
        <p14:creationId xmlns:p14="http://schemas.microsoft.com/office/powerpoint/2010/main" val="30022004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524000"/>
            <a:ext cx="8229600" cy="4724400"/>
          </a:xfrm>
        </p:spPr>
        <p:txBody>
          <a:bodyPr>
            <a:normAutofit/>
          </a:bodyPr>
          <a:lstStyle/>
          <a:p>
            <a:pPr>
              <a:spcBef>
                <a:spcPts val="600"/>
              </a:spcBef>
            </a:pPr>
            <a:r>
              <a:rPr lang="en-US" sz="2800" b="0" dirty="0" smtClean="0">
                <a:latin typeface="+mn-lt"/>
                <a:cs typeface="Times New Roman" panose="02020603050405020304" pitchFamily="18" charset="0"/>
              </a:rPr>
              <a:t>Requires Board of Education, school boards, school division staff to participate in high-quality professional development</a:t>
            </a:r>
          </a:p>
          <a:p>
            <a:pPr>
              <a:spcBef>
                <a:spcPts val="600"/>
              </a:spcBef>
            </a:pPr>
            <a:r>
              <a:rPr lang="en-US" sz="2800" b="0" dirty="0" smtClean="0">
                <a:latin typeface="+mn-lt"/>
                <a:cs typeface="Times New Roman" panose="02020603050405020304" pitchFamily="18" charset="0"/>
              </a:rPr>
              <a:t>Requires Board to provide guidance on high-quality professional development for teachers, principals, division superintendents, and other school staff</a:t>
            </a:r>
          </a:p>
          <a:p>
            <a:pPr>
              <a:spcBef>
                <a:spcPts val="600"/>
              </a:spcBef>
            </a:pPr>
            <a:r>
              <a:rPr lang="en-US" sz="2800" b="0" dirty="0" smtClean="0">
                <a:latin typeface="+mn-lt"/>
                <a:cs typeface="Times New Roman" panose="02020603050405020304" pitchFamily="18" charset="0"/>
              </a:rPr>
              <a:t>Directs local school boards to provide a high-quality professional development program</a:t>
            </a:r>
          </a:p>
          <a:p>
            <a:pPr>
              <a:spcBef>
                <a:spcPts val="600"/>
              </a:spcBef>
            </a:pPr>
            <a:r>
              <a:rPr lang="en-US" sz="2800" b="0" dirty="0" smtClean="0">
                <a:latin typeface="+mn-lt"/>
                <a:cs typeface="Times New Roman" panose="02020603050405020304" pitchFamily="18" charset="0"/>
              </a:rPr>
              <a:t>Establishes a consistent system for the evaluation of teachers, principals, and superintendents</a:t>
            </a:r>
          </a:p>
          <a:p>
            <a:pPr>
              <a:spcAft>
                <a:spcPts val="1200"/>
              </a:spcAft>
            </a:pPr>
            <a:endParaRPr lang="en-US" sz="2800" b="0" dirty="0" smtClean="0">
              <a:latin typeface="+mn-lt"/>
              <a:cs typeface="Times New Roman" panose="02020603050405020304" pitchFamily="18" charset="0"/>
            </a:endParaRPr>
          </a:p>
          <a:p>
            <a:pPr>
              <a:spcAft>
                <a:spcPts val="1200"/>
              </a:spcAft>
            </a:pPr>
            <a:endParaRPr lang="en-US" sz="2800" b="0" dirty="0" smtClean="0">
              <a:latin typeface="+mn-lt"/>
              <a:cs typeface="Times New Roman" panose="02020603050405020304" pitchFamily="18" charset="0"/>
            </a:endParaRPr>
          </a:p>
        </p:txBody>
      </p:sp>
      <p:sp>
        <p:nvSpPr>
          <p:cNvPr id="4" name="Title 3"/>
          <p:cNvSpPr>
            <a:spLocks noGrp="1"/>
          </p:cNvSpPr>
          <p:nvPr>
            <p:ph type="title"/>
          </p:nvPr>
        </p:nvSpPr>
        <p:spPr/>
        <p:txBody>
          <a:bodyPr>
            <a:normAutofit fontScale="90000"/>
          </a:bodyPr>
          <a:lstStyle/>
          <a:p>
            <a:pPr rtl="0" eaLnBrk="1" latinLnBrk="0" hangingPunct="1"/>
            <a:r>
              <a:rPr lang="en-US" sz="4000" kern="1200" dirty="0" smtClean="0">
                <a:solidFill>
                  <a:srgbClr val="000000"/>
                </a:solidFill>
                <a:effectLst/>
                <a:latin typeface="Calibri" panose="020F0502020204030204" pitchFamily="34" charset="0"/>
                <a:ea typeface="+mn-ea"/>
                <a:cs typeface="Times New Roman" panose="02020603050405020304" pitchFamily="18" charset="0"/>
              </a:rPr>
              <a:t>Standard 5: Quality of classroom instruction and educational leadership</a:t>
            </a:r>
            <a:endParaRPr lang="en-US" dirty="0"/>
          </a:p>
        </p:txBody>
      </p:sp>
    </p:spTree>
    <p:extLst>
      <p:ext uri="{BB962C8B-B14F-4D97-AF65-F5344CB8AC3E}">
        <p14:creationId xmlns:p14="http://schemas.microsoft.com/office/powerpoint/2010/main" val="2233079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prstClr val="black"/>
                </a:solidFill>
                <a:latin typeface="Calibri"/>
              </a:rPr>
              <a:t>Review of the Standards of Quality</a:t>
            </a:r>
            <a:endParaRPr lang="en-US" dirty="0"/>
          </a:p>
        </p:txBody>
      </p:sp>
      <p:sp>
        <p:nvSpPr>
          <p:cNvPr id="3" name="Content Placeholder 2"/>
          <p:cNvSpPr>
            <a:spLocks noGrp="1"/>
          </p:cNvSpPr>
          <p:nvPr>
            <p:ph idx="1"/>
          </p:nvPr>
        </p:nvSpPr>
        <p:spPr/>
        <p:txBody>
          <a:bodyPr>
            <a:normAutofit/>
          </a:bodyPr>
          <a:lstStyle/>
          <a:p>
            <a:r>
              <a:rPr lang="en-US" b="0" dirty="0" smtClean="0">
                <a:latin typeface="+mn-lt"/>
              </a:rPr>
              <a:t>Overview of Standards of Quality</a:t>
            </a:r>
            <a:endParaRPr lang="en-US" b="0" dirty="0">
              <a:latin typeface="+mn-lt"/>
            </a:endParaRPr>
          </a:p>
          <a:p>
            <a:r>
              <a:rPr lang="en-US" b="0" dirty="0" smtClean="0">
                <a:latin typeface="+mn-lt"/>
              </a:rPr>
              <a:t>Constitutional Authority</a:t>
            </a:r>
          </a:p>
          <a:p>
            <a:r>
              <a:rPr lang="en-US" b="0" dirty="0" smtClean="0">
                <a:latin typeface="+mn-lt"/>
              </a:rPr>
              <a:t>Board’s Role with the SOQ</a:t>
            </a:r>
          </a:p>
          <a:p>
            <a:r>
              <a:rPr lang="en-US" b="0" dirty="0" smtClean="0">
                <a:latin typeface="+mn-lt"/>
              </a:rPr>
              <a:t>History of the SOQ</a:t>
            </a:r>
          </a:p>
          <a:p>
            <a:r>
              <a:rPr lang="en-US" b="0" dirty="0" smtClean="0">
                <a:latin typeface="+mn-lt"/>
              </a:rPr>
              <a:t>Review Content of Each Standard</a:t>
            </a:r>
          </a:p>
          <a:p>
            <a:r>
              <a:rPr lang="en-US" b="0" dirty="0" smtClean="0">
                <a:latin typeface="+mn-lt"/>
              </a:rPr>
              <a:t>Review 2016 Board SOQ Recommendations</a:t>
            </a:r>
          </a:p>
          <a:p>
            <a:r>
              <a:rPr lang="en-US" b="0" dirty="0" smtClean="0">
                <a:latin typeface="+mn-lt"/>
              </a:rPr>
              <a:t>Discussion &amp; Timeline</a:t>
            </a:r>
          </a:p>
        </p:txBody>
      </p:sp>
    </p:spTree>
    <p:extLst>
      <p:ext uri="{BB962C8B-B14F-4D97-AF65-F5344CB8AC3E}">
        <p14:creationId xmlns:p14="http://schemas.microsoft.com/office/powerpoint/2010/main" val="38897423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524000"/>
            <a:ext cx="8534400" cy="4724400"/>
          </a:xfrm>
        </p:spPr>
        <p:txBody>
          <a:bodyPr>
            <a:normAutofit lnSpcReduction="10000"/>
          </a:bodyPr>
          <a:lstStyle/>
          <a:p>
            <a:pPr>
              <a:spcAft>
                <a:spcPts val="1200"/>
              </a:spcAft>
            </a:pPr>
            <a:r>
              <a:rPr lang="en-US" sz="2800" b="0" dirty="0" smtClean="0">
                <a:latin typeface="+mn-lt"/>
                <a:cs typeface="Times New Roman" panose="02020603050405020304" pitchFamily="18" charset="0"/>
              </a:rPr>
              <a:t>Requires comprehensive, unified long-range plans to be developed by the Board, local school boards, and individual schools.</a:t>
            </a:r>
          </a:p>
          <a:p>
            <a:pPr>
              <a:spcBef>
                <a:spcPts val="0"/>
              </a:spcBef>
              <a:spcAft>
                <a:spcPts val="600"/>
              </a:spcAft>
            </a:pPr>
            <a:r>
              <a:rPr lang="en-US" sz="2800" b="0" dirty="0" smtClean="0">
                <a:latin typeface="+mn-lt"/>
                <a:cs typeface="Times New Roman" panose="02020603050405020304" pitchFamily="18" charset="0"/>
              </a:rPr>
              <a:t>Plans must be based on data collection, analysis, and evaluation and must address:</a:t>
            </a:r>
          </a:p>
          <a:p>
            <a:pPr lvl="1">
              <a:spcBef>
                <a:spcPts val="0"/>
              </a:spcBef>
              <a:spcAft>
                <a:spcPts val="600"/>
              </a:spcAft>
            </a:pPr>
            <a:r>
              <a:rPr lang="en-US" sz="2400" b="0" dirty="0" smtClean="0">
                <a:latin typeface="+mn-lt"/>
                <a:cs typeface="Times New Roman" panose="02020603050405020304" pitchFamily="18" charset="0"/>
              </a:rPr>
              <a:t>Strategies to improve student achievement, especially for at-risk students</a:t>
            </a:r>
          </a:p>
          <a:p>
            <a:pPr lvl="1">
              <a:spcBef>
                <a:spcPts val="0"/>
              </a:spcBef>
              <a:spcAft>
                <a:spcPts val="600"/>
              </a:spcAft>
            </a:pPr>
            <a:r>
              <a:rPr lang="en-US" sz="2400" dirty="0" smtClean="0">
                <a:latin typeface="+mn-lt"/>
                <a:cs typeface="Times New Roman" panose="02020603050405020304" pitchFamily="18" charset="0"/>
              </a:rPr>
              <a:t>The extent to which plan objectives are being achieved</a:t>
            </a:r>
            <a:endParaRPr lang="en-US" sz="2400" b="0" dirty="0" smtClean="0">
              <a:latin typeface="+mn-lt"/>
              <a:cs typeface="Times New Roman" panose="02020603050405020304" pitchFamily="18" charset="0"/>
            </a:endParaRPr>
          </a:p>
          <a:p>
            <a:pPr lvl="1">
              <a:spcBef>
                <a:spcPts val="0"/>
              </a:spcBef>
              <a:spcAft>
                <a:spcPts val="600"/>
              </a:spcAft>
            </a:pPr>
            <a:r>
              <a:rPr lang="en-US" sz="2400" dirty="0" smtClean="0">
                <a:latin typeface="+mn-lt"/>
                <a:cs typeface="Times New Roman" panose="02020603050405020304" pitchFamily="18" charset="0"/>
              </a:rPr>
              <a:t>Assessment of needs</a:t>
            </a:r>
            <a:endParaRPr lang="en-US" sz="2400" b="0" dirty="0" smtClean="0">
              <a:latin typeface="+mn-lt"/>
              <a:cs typeface="Times New Roman" panose="02020603050405020304" pitchFamily="18" charset="0"/>
            </a:endParaRPr>
          </a:p>
          <a:p>
            <a:pPr lvl="1">
              <a:spcBef>
                <a:spcPts val="0"/>
              </a:spcBef>
              <a:spcAft>
                <a:spcPts val="600"/>
              </a:spcAft>
            </a:pPr>
            <a:r>
              <a:rPr lang="en-US" sz="2400" dirty="0" smtClean="0">
                <a:latin typeface="+mn-lt"/>
                <a:cs typeface="Times New Roman" panose="02020603050405020304" pitchFamily="18" charset="0"/>
              </a:rPr>
              <a:t>Enrollment forecasts</a:t>
            </a:r>
            <a:endParaRPr lang="en-US" sz="2400" b="0" dirty="0" smtClean="0">
              <a:latin typeface="+mn-lt"/>
              <a:cs typeface="Times New Roman" panose="02020603050405020304" pitchFamily="18" charset="0"/>
            </a:endParaRPr>
          </a:p>
          <a:p>
            <a:pPr lvl="1">
              <a:spcBef>
                <a:spcPts val="0"/>
              </a:spcBef>
              <a:spcAft>
                <a:spcPts val="600"/>
              </a:spcAft>
            </a:pPr>
            <a:r>
              <a:rPr lang="en-US" sz="2400" b="0" dirty="0" smtClean="0">
                <a:latin typeface="+mn-lt"/>
                <a:cs typeface="Times New Roman" panose="02020603050405020304" pitchFamily="18" charset="0"/>
              </a:rPr>
              <a:t>Plans for integrating technology into instruction</a:t>
            </a:r>
          </a:p>
          <a:p>
            <a:pPr>
              <a:spcAft>
                <a:spcPts val="1200"/>
              </a:spcAft>
            </a:pPr>
            <a:endParaRPr lang="en-US" sz="2800" b="0" dirty="0" smtClean="0">
              <a:latin typeface="+mn-lt"/>
              <a:cs typeface="Times New Roman" panose="02020603050405020304" pitchFamily="18" charset="0"/>
            </a:endParaRPr>
          </a:p>
          <a:p>
            <a:pPr>
              <a:spcAft>
                <a:spcPts val="1200"/>
              </a:spcAft>
            </a:pPr>
            <a:endParaRPr lang="en-US" sz="2800" b="0" dirty="0" smtClean="0">
              <a:latin typeface="+mn-lt"/>
              <a:cs typeface="Times New Roman" panose="02020603050405020304" pitchFamily="18" charset="0"/>
            </a:endParaRPr>
          </a:p>
        </p:txBody>
      </p:sp>
      <p:sp>
        <p:nvSpPr>
          <p:cNvPr id="4" name="Title 3"/>
          <p:cNvSpPr>
            <a:spLocks noGrp="1"/>
          </p:cNvSpPr>
          <p:nvPr>
            <p:ph type="title"/>
          </p:nvPr>
        </p:nvSpPr>
        <p:spPr>
          <a:xfrm>
            <a:off x="0" y="274638"/>
            <a:ext cx="9144000" cy="1143000"/>
          </a:xfrm>
        </p:spPr>
        <p:txBody>
          <a:bodyPr>
            <a:normAutofit fontScale="90000"/>
          </a:bodyPr>
          <a:lstStyle/>
          <a:p>
            <a:pPr rtl="0" eaLnBrk="1" latinLnBrk="0" hangingPunct="1"/>
            <a:r>
              <a:rPr lang="en-US" sz="4000" kern="1200" dirty="0" smtClean="0">
                <a:solidFill>
                  <a:srgbClr val="000000"/>
                </a:solidFill>
                <a:effectLst/>
                <a:latin typeface="Calibri" panose="020F0502020204030204" pitchFamily="34" charset="0"/>
                <a:ea typeface="+mn-ea"/>
                <a:cs typeface="Times New Roman" panose="02020603050405020304" pitchFamily="18" charset="0"/>
              </a:rPr>
              <a:t>Standard 6: Planning and Public Involvement</a:t>
            </a:r>
            <a:endParaRPr lang="en-US" dirty="0"/>
          </a:p>
        </p:txBody>
      </p:sp>
    </p:spTree>
    <p:extLst>
      <p:ext uri="{BB962C8B-B14F-4D97-AF65-F5344CB8AC3E}">
        <p14:creationId xmlns:p14="http://schemas.microsoft.com/office/powerpoint/2010/main" val="2375393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524000"/>
            <a:ext cx="8534400" cy="4724400"/>
          </a:xfrm>
        </p:spPr>
        <p:txBody>
          <a:bodyPr>
            <a:noAutofit/>
          </a:bodyPr>
          <a:lstStyle/>
          <a:p>
            <a:pPr>
              <a:spcAft>
                <a:spcPts val="1200"/>
              </a:spcAft>
            </a:pPr>
            <a:r>
              <a:rPr lang="en-US" sz="2800" b="0" dirty="0" smtClean="0">
                <a:latin typeface="+mn-lt"/>
                <a:cs typeface="Times New Roman" panose="02020603050405020304" pitchFamily="18" charset="0"/>
              </a:rPr>
              <a:t>Requires school boards to maintain and follow up-to-date policies addressing specified topics, including a student code of conduct</a:t>
            </a:r>
          </a:p>
          <a:p>
            <a:pPr>
              <a:spcBef>
                <a:spcPts val="0"/>
              </a:spcBef>
              <a:spcAft>
                <a:spcPts val="600"/>
              </a:spcAft>
            </a:pPr>
            <a:r>
              <a:rPr lang="en-US" sz="2800" b="0" dirty="0" smtClean="0">
                <a:latin typeface="+mn-lt"/>
                <a:cs typeface="Times New Roman" panose="02020603050405020304" pitchFamily="18" charset="0"/>
              </a:rPr>
              <a:t>Policies must be reviewed and updated as needed at least every five years</a:t>
            </a:r>
          </a:p>
          <a:p>
            <a:pPr>
              <a:spcBef>
                <a:spcPts val="0"/>
              </a:spcBef>
              <a:spcAft>
                <a:spcPts val="600"/>
              </a:spcAft>
            </a:pPr>
            <a:r>
              <a:rPr lang="en-US" sz="2800" b="0" dirty="0" smtClean="0">
                <a:latin typeface="+mn-lt"/>
                <a:cs typeface="Times New Roman" panose="02020603050405020304" pitchFamily="18" charset="0"/>
              </a:rPr>
              <a:t>Policies must be publicly available and posted to the school division’s website</a:t>
            </a:r>
            <a:endParaRPr lang="en-US" sz="2400" b="0" dirty="0" smtClean="0">
              <a:latin typeface="+mn-lt"/>
              <a:cs typeface="Times New Roman" panose="02020603050405020304" pitchFamily="18" charset="0"/>
            </a:endParaRPr>
          </a:p>
          <a:p>
            <a:pPr>
              <a:spcAft>
                <a:spcPts val="1200"/>
              </a:spcAft>
            </a:pPr>
            <a:endParaRPr lang="en-US" sz="2800" b="0" dirty="0" smtClean="0">
              <a:latin typeface="+mn-lt"/>
              <a:cs typeface="Times New Roman" panose="02020603050405020304" pitchFamily="18" charset="0"/>
            </a:endParaRPr>
          </a:p>
          <a:p>
            <a:pPr>
              <a:spcAft>
                <a:spcPts val="1200"/>
              </a:spcAft>
            </a:pPr>
            <a:endParaRPr lang="en-US" sz="2800" b="0" dirty="0" smtClean="0">
              <a:latin typeface="+mn-lt"/>
              <a:cs typeface="Times New Roman" panose="02020603050405020304" pitchFamily="18" charset="0"/>
            </a:endParaRPr>
          </a:p>
        </p:txBody>
      </p:sp>
      <p:sp>
        <p:nvSpPr>
          <p:cNvPr id="4" name="Title 3"/>
          <p:cNvSpPr>
            <a:spLocks noGrp="1"/>
          </p:cNvSpPr>
          <p:nvPr>
            <p:ph type="title"/>
          </p:nvPr>
        </p:nvSpPr>
        <p:spPr>
          <a:xfrm>
            <a:off x="0" y="274638"/>
            <a:ext cx="9144000" cy="1143000"/>
          </a:xfrm>
        </p:spPr>
        <p:txBody>
          <a:bodyPr>
            <a:normAutofit/>
          </a:bodyPr>
          <a:lstStyle/>
          <a:p>
            <a:pPr rtl="0" eaLnBrk="1" latinLnBrk="0" hangingPunct="1"/>
            <a:r>
              <a:rPr lang="en-US" sz="4000" kern="1200" dirty="0" smtClean="0">
                <a:solidFill>
                  <a:srgbClr val="000000"/>
                </a:solidFill>
                <a:effectLst/>
                <a:latin typeface="Calibri" panose="020F0502020204030204" pitchFamily="34" charset="0"/>
                <a:ea typeface="+mn-ea"/>
                <a:cs typeface="Times New Roman" panose="02020603050405020304" pitchFamily="18" charset="0"/>
              </a:rPr>
              <a:t>Standard 7: School board policies</a:t>
            </a:r>
            <a:endParaRPr lang="en-US" dirty="0"/>
          </a:p>
        </p:txBody>
      </p:sp>
    </p:spTree>
    <p:extLst>
      <p:ext uri="{BB962C8B-B14F-4D97-AF65-F5344CB8AC3E}">
        <p14:creationId xmlns:p14="http://schemas.microsoft.com/office/powerpoint/2010/main" val="6268157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524000"/>
            <a:ext cx="8534400" cy="4724400"/>
          </a:xfrm>
        </p:spPr>
        <p:txBody>
          <a:bodyPr>
            <a:normAutofit fontScale="92500" lnSpcReduction="10000"/>
          </a:bodyPr>
          <a:lstStyle/>
          <a:p>
            <a:pPr>
              <a:spcAft>
                <a:spcPts val="1200"/>
              </a:spcAft>
            </a:pPr>
            <a:r>
              <a:rPr lang="en-US" sz="2800" b="0" dirty="0" smtClean="0">
                <a:latin typeface="+mn-lt"/>
                <a:cs typeface="Times New Roman" panose="02020603050405020304" pitchFamily="18" charset="0"/>
              </a:rPr>
              <a:t>Requires school boards to provide at a minimum the programs and services in the Standards of Quality with state and local funds</a:t>
            </a:r>
          </a:p>
          <a:p>
            <a:pPr>
              <a:spcAft>
                <a:spcPts val="1200"/>
              </a:spcAft>
            </a:pPr>
            <a:r>
              <a:rPr lang="en-US" sz="2800" b="0" dirty="0" smtClean="0">
                <a:latin typeface="+mn-lt"/>
                <a:cs typeface="Times New Roman" panose="02020603050405020304" pitchFamily="18" charset="0"/>
              </a:rPr>
              <a:t>Requires school boards to annually report compliance with the SOQ to the Board</a:t>
            </a:r>
          </a:p>
          <a:p>
            <a:pPr>
              <a:spcAft>
                <a:spcPts val="1200"/>
              </a:spcAft>
            </a:pPr>
            <a:r>
              <a:rPr lang="en-US" sz="2800" b="0" dirty="0" smtClean="0">
                <a:latin typeface="+mn-lt"/>
                <a:cs typeface="Times New Roman" panose="02020603050405020304" pitchFamily="18" charset="0"/>
              </a:rPr>
              <a:t>Directs the Board to report instances of noncompliance to the General Assembly </a:t>
            </a:r>
          </a:p>
          <a:p>
            <a:pPr>
              <a:spcAft>
                <a:spcPts val="1200"/>
              </a:spcAft>
            </a:pPr>
            <a:r>
              <a:rPr lang="en-US" sz="2800" b="0" dirty="0" smtClean="0">
                <a:latin typeface="+mn-lt"/>
                <a:cs typeface="Times New Roman" panose="02020603050405020304" pitchFamily="18" charset="0"/>
              </a:rPr>
              <a:t>Authorizes the Board to seek school division compliance, including petitioning court to mandate or enforce compliance</a:t>
            </a:r>
          </a:p>
        </p:txBody>
      </p:sp>
      <p:sp>
        <p:nvSpPr>
          <p:cNvPr id="4" name="Title 3"/>
          <p:cNvSpPr>
            <a:spLocks noGrp="1"/>
          </p:cNvSpPr>
          <p:nvPr>
            <p:ph type="title"/>
          </p:nvPr>
        </p:nvSpPr>
        <p:spPr>
          <a:xfrm>
            <a:off x="0" y="274638"/>
            <a:ext cx="9144000" cy="1143000"/>
          </a:xfrm>
        </p:spPr>
        <p:txBody>
          <a:bodyPr>
            <a:normAutofit/>
          </a:bodyPr>
          <a:lstStyle/>
          <a:p>
            <a:pPr rtl="0" eaLnBrk="1" latinLnBrk="0" hangingPunct="1"/>
            <a:r>
              <a:rPr lang="en-US" sz="4000" kern="1200" dirty="0" smtClean="0">
                <a:solidFill>
                  <a:srgbClr val="000000"/>
                </a:solidFill>
                <a:effectLst/>
                <a:latin typeface="Calibri" panose="020F0502020204030204" pitchFamily="34" charset="0"/>
                <a:ea typeface="+mn-ea"/>
                <a:cs typeface="Times New Roman" panose="02020603050405020304" pitchFamily="18" charset="0"/>
              </a:rPr>
              <a:t>Standard 8: Compliance</a:t>
            </a:r>
            <a:endParaRPr lang="en-US" dirty="0"/>
          </a:p>
        </p:txBody>
      </p:sp>
    </p:spTree>
    <p:extLst>
      <p:ext uri="{BB962C8B-B14F-4D97-AF65-F5344CB8AC3E}">
        <p14:creationId xmlns:p14="http://schemas.microsoft.com/office/powerpoint/2010/main" val="21319383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524000"/>
            <a:ext cx="8534400" cy="4724400"/>
          </a:xfrm>
        </p:spPr>
        <p:txBody>
          <a:bodyPr>
            <a:noAutofit/>
          </a:bodyPr>
          <a:lstStyle/>
          <a:p>
            <a:pPr>
              <a:spcAft>
                <a:spcPts val="1200"/>
              </a:spcAft>
            </a:pPr>
            <a:r>
              <a:rPr lang="en-US" sz="2800" b="0" dirty="0" smtClean="0">
                <a:latin typeface="+mn-lt"/>
                <a:cs typeface="Times New Roman" panose="02020603050405020304" pitchFamily="18" charset="0"/>
              </a:rPr>
              <a:t>Standard 9. Virginia Index of Performance incentive program</a:t>
            </a:r>
          </a:p>
          <a:p>
            <a:pPr lvl="1">
              <a:spcAft>
                <a:spcPts val="1200"/>
              </a:spcAft>
            </a:pPr>
            <a:r>
              <a:rPr lang="en-US" sz="2400" dirty="0" smtClean="0">
                <a:latin typeface="+mn-lt"/>
                <a:cs typeface="Times New Roman" panose="02020603050405020304" pitchFamily="18" charset="0"/>
              </a:rPr>
              <a:t>Directs the Board to establish the VIP program to recognize schools and school divisions for significant performance and achievements</a:t>
            </a:r>
            <a:endParaRPr lang="en-US" sz="2400" b="0" dirty="0" smtClean="0">
              <a:latin typeface="+mn-lt"/>
              <a:cs typeface="Times New Roman" panose="02020603050405020304" pitchFamily="18" charset="0"/>
            </a:endParaRPr>
          </a:p>
          <a:p>
            <a:pPr>
              <a:spcAft>
                <a:spcPts val="1200"/>
              </a:spcAft>
            </a:pPr>
            <a:r>
              <a:rPr lang="en-US" sz="2800" b="0" dirty="0" smtClean="0">
                <a:latin typeface="+mn-lt"/>
                <a:cs typeface="Times New Roman" panose="02020603050405020304" pitchFamily="18" charset="0"/>
              </a:rPr>
              <a:t>Standard 10. Standards of Learning Innovation Committee</a:t>
            </a:r>
            <a:endParaRPr lang="en-US" sz="2400" b="0" dirty="0" smtClean="0">
              <a:latin typeface="+mn-lt"/>
              <a:cs typeface="Times New Roman" panose="02020603050405020304" pitchFamily="18" charset="0"/>
            </a:endParaRPr>
          </a:p>
          <a:p>
            <a:pPr lvl="1">
              <a:spcAft>
                <a:spcPts val="1200"/>
              </a:spcAft>
            </a:pPr>
            <a:r>
              <a:rPr lang="en-US" sz="2400" b="0" dirty="0" smtClean="0">
                <a:latin typeface="+mn-lt"/>
                <a:cs typeface="Times New Roman" panose="02020603050405020304" pitchFamily="18" charset="0"/>
              </a:rPr>
              <a:t>Establishes the committee to make recommendations on SOL assessments, growth measures, innovative practices</a:t>
            </a:r>
          </a:p>
          <a:p>
            <a:pPr>
              <a:spcAft>
                <a:spcPts val="1200"/>
              </a:spcAft>
            </a:pPr>
            <a:endParaRPr lang="en-US" sz="2800" b="0" dirty="0" smtClean="0">
              <a:latin typeface="+mn-lt"/>
              <a:cs typeface="Times New Roman" panose="02020603050405020304" pitchFamily="18" charset="0"/>
            </a:endParaRPr>
          </a:p>
        </p:txBody>
      </p:sp>
      <p:sp>
        <p:nvSpPr>
          <p:cNvPr id="4" name="Title 3"/>
          <p:cNvSpPr>
            <a:spLocks noGrp="1"/>
          </p:cNvSpPr>
          <p:nvPr>
            <p:ph type="title"/>
          </p:nvPr>
        </p:nvSpPr>
        <p:spPr>
          <a:xfrm>
            <a:off x="0" y="274638"/>
            <a:ext cx="9144000" cy="1143000"/>
          </a:xfrm>
        </p:spPr>
        <p:txBody>
          <a:bodyPr>
            <a:normAutofit/>
          </a:bodyPr>
          <a:lstStyle/>
          <a:p>
            <a:pPr rtl="0" eaLnBrk="1" latinLnBrk="0" hangingPunct="1"/>
            <a:r>
              <a:rPr lang="en-US" sz="4000" kern="1200" dirty="0" smtClean="0">
                <a:solidFill>
                  <a:srgbClr val="000000"/>
                </a:solidFill>
                <a:effectLst/>
                <a:latin typeface="Calibri" panose="020F0502020204030204" pitchFamily="34" charset="0"/>
                <a:ea typeface="+mn-ea"/>
                <a:cs typeface="Times New Roman" panose="02020603050405020304" pitchFamily="18" charset="0"/>
              </a:rPr>
              <a:t>Standards 9 and 10</a:t>
            </a:r>
            <a:endParaRPr lang="en-US" dirty="0"/>
          </a:p>
        </p:txBody>
      </p:sp>
    </p:spTree>
    <p:extLst>
      <p:ext uri="{BB962C8B-B14F-4D97-AF65-F5344CB8AC3E}">
        <p14:creationId xmlns:p14="http://schemas.microsoft.com/office/powerpoint/2010/main" val="11348949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1447800"/>
            <a:ext cx="8077200" cy="892552"/>
          </a:xfrm>
          <a:prstGeom prst="rect">
            <a:avLst/>
          </a:prstGeom>
          <a:noFill/>
        </p:spPr>
        <p:txBody>
          <a:bodyPr wrap="square" rtlCol="0">
            <a:spAutoFit/>
          </a:bodyPr>
          <a:lstStyle/>
          <a:p>
            <a:pPr marL="514350" indent="-514350">
              <a:buFont typeface="+mj-lt"/>
              <a:buAutoNum type="arabicPeriod"/>
            </a:pPr>
            <a:r>
              <a:rPr lang="en-US" sz="2600" dirty="0" smtClean="0"/>
              <a:t>The </a:t>
            </a:r>
            <a:r>
              <a:rPr lang="en-US" sz="2600" dirty="0"/>
              <a:t>Board </a:t>
            </a:r>
            <a:r>
              <a:rPr lang="en-US" sz="2600" dirty="0" smtClean="0"/>
              <a:t>recommended </a:t>
            </a:r>
            <a:r>
              <a:rPr lang="en-US" sz="2600" dirty="0"/>
              <a:t>the following staffing requirements:</a:t>
            </a:r>
          </a:p>
        </p:txBody>
      </p:sp>
      <p:sp>
        <p:nvSpPr>
          <p:cNvPr id="21" name="Rounded Rectangle 20"/>
          <p:cNvSpPr/>
          <p:nvPr/>
        </p:nvSpPr>
        <p:spPr>
          <a:xfrm>
            <a:off x="1143000" y="2416751"/>
            <a:ext cx="3352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Assistant Principal: </a:t>
            </a:r>
            <a:r>
              <a:rPr lang="en-US" dirty="0" smtClean="0"/>
              <a:t> </a:t>
            </a:r>
          </a:p>
          <a:p>
            <a:pPr marL="0" lvl="2" algn="ctr"/>
            <a:r>
              <a:rPr lang="en-US" dirty="0">
                <a:cs typeface="Times New Roman" panose="02020603050405020304" pitchFamily="18" charset="0"/>
              </a:rPr>
              <a:t>one full-time </a:t>
            </a:r>
            <a:r>
              <a:rPr lang="en-US" dirty="0" smtClean="0">
                <a:cs typeface="Times New Roman" panose="02020603050405020304" pitchFamily="18" charset="0"/>
              </a:rPr>
              <a:t>asst. </a:t>
            </a:r>
            <a:r>
              <a:rPr lang="en-US" dirty="0">
                <a:cs typeface="Times New Roman" panose="02020603050405020304" pitchFamily="18" charset="0"/>
              </a:rPr>
              <a:t>principal for every 400 students </a:t>
            </a:r>
            <a:r>
              <a:rPr lang="en-US" dirty="0" smtClean="0">
                <a:cs typeface="Times New Roman" panose="02020603050405020304" pitchFamily="18" charset="0"/>
              </a:rPr>
              <a:t>K-12</a:t>
            </a:r>
            <a:endParaRPr lang="en-US" dirty="0">
              <a:cs typeface="Times New Roman" panose="02020603050405020304" pitchFamily="18" charset="0"/>
            </a:endParaRPr>
          </a:p>
        </p:txBody>
      </p:sp>
      <p:sp>
        <p:nvSpPr>
          <p:cNvPr id="22" name="Rounded Rectangle 21"/>
          <p:cNvSpPr/>
          <p:nvPr/>
        </p:nvSpPr>
        <p:spPr>
          <a:xfrm>
            <a:off x="1143000" y="3635951"/>
            <a:ext cx="3352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Principal: </a:t>
            </a:r>
          </a:p>
          <a:p>
            <a:pPr marL="0" lvl="2" algn="ctr"/>
            <a:r>
              <a:rPr lang="en-US" dirty="0">
                <a:cs typeface="Times New Roman" panose="02020603050405020304" pitchFamily="18" charset="0"/>
              </a:rPr>
              <a:t>one full-time principal in every elementary </a:t>
            </a:r>
            <a:r>
              <a:rPr lang="en-US" dirty="0" smtClean="0">
                <a:cs typeface="Times New Roman" panose="02020603050405020304" pitchFamily="18" charset="0"/>
              </a:rPr>
              <a:t>school</a:t>
            </a:r>
            <a:endParaRPr lang="en-US" dirty="0">
              <a:cs typeface="Times New Roman" panose="02020603050405020304" pitchFamily="18" charset="0"/>
            </a:endParaRPr>
          </a:p>
        </p:txBody>
      </p:sp>
      <p:sp>
        <p:nvSpPr>
          <p:cNvPr id="23" name="Rounded Rectangle 22"/>
          <p:cNvSpPr/>
          <p:nvPr/>
        </p:nvSpPr>
        <p:spPr>
          <a:xfrm>
            <a:off x="1143000" y="4855151"/>
            <a:ext cx="3352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School Counselor:</a:t>
            </a:r>
          </a:p>
          <a:p>
            <a:pPr marL="0" lvl="2" algn="ctr"/>
            <a:r>
              <a:rPr lang="en-US" dirty="0">
                <a:cs typeface="Times New Roman" panose="02020603050405020304" pitchFamily="18" charset="0"/>
              </a:rPr>
              <a:t>one school counselor for every 250 students </a:t>
            </a:r>
            <a:r>
              <a:rPr lang="en-US" dirty="0" smtClean="0">
                <a:cs typeface="Times New Roman" panose="02020603050405020304" pitchFamily="18" charset="0"/>
              </a:rPr>
              <a:t>K-12</a:t>
            </a:r>
            <a:endParaRPr lang="en-US" dirty="0">
              <a:cs typeface="Times New Roman" panose="02020603050405020304" pitchFamily="18" charset="0"/>
            </a:endParaRPr>
          </a:p>
        </p:txBody>
      </p:sp>
      <p:sp>
        <p:nvSpPr>
          <p:cNvPr id="15" name="Rounded Rectangle 14"/>
          <p:cNvSpPr/>
          <p:nvPr/>
        </p:nvSpPr>
        <p:spPr>
          <a:xfrm>
            <a:off x="4648200" y="2416751"/>
            <a:ext cx="3352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School Psychologist:</a:t>
            </a:r>
          </a:p>
          <a:p>
            <a:pPr marL="0" lvl="2" algn="ctr"/>
            <a:r>
              <a:rPr lang="en-US" dirty="0">
                <a:cs typeface="Times New Roman" panose="02020603050405020304" pitchFamily="18" charset="0"/>
              </a:rPr>
              <a:t>one full-time school psychologist for every 1,000 </a:t>
            </a:r>
            <a:r>
              <a:rPr lang="en-US" dirty="0" smtClean="0">
                <a:cs typeface="Times New Roman" panose="02020603050405020304" pitchFamily="18" charset="0"/>
              </a:rPr>
              <a:t>students</a:t>
            </a:r>
            <a:endParaRPr lang="en-US" dirty="0">
              <a:cs typeface="Times New Roman" panose="02020603050405020304" pitchFamily="18" charset="0"/>
            </a:endParaRPr>
          </a:p>
        </p:txBody>
      </p:sp>
      <p:sp>
        <p:nvSpPr>
          <p:cNvPr id="16" name="Rounded Rectangle 15"/>
          <p:cNvSpPr/>
          <p:nvPr/>
        </p:nvSpPr>
        <p:spPr>
          <a:xfrm>
            <a:off x="4648200" y="3635951"/>
            <a:ext cx="3352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Social Worker:</a:t>
            </a:r>
          </a:p>
          <a:p>
            <a:pPr marL="0" lvl="2" algn="ctr"/>
            <a:r>
              <a:rPr lang="en-US" dirty="0">
                <a:cs typeface="Times New Roman" panose="02020603050405020304" pitchFamily="18" charset="0"/>
              </a:rPr>
              <a:t>one full-time social worker for every 1,000 </a:t>
            </a:r>
            <a:r>
              <a:rPr lang="en-US" dirty="0" smtClean="0">
                <a:cs typeface="Times New Roman" panose="02020603050405020304" pitchFamily="18" charset="0"/>
              </a:rPr>
              <a:t>students</a:t>
            </a:r>
            <a:endParaRPr lang="en-US" dirty="0">
              <a:cs typeface="Times New Roman" panose="02020603050405020304" pitchFamily="18" charset="0"/>
            </a:endParaRPr>
          </a:p>
        </p:txBody>
      </p:sp>
      <p:sp>
        <p:nvSpPr>
          <p:cNvPr id="17" name="Rounded Rectangle 16"/>
          <p:cNvSpPr/>
          <p:nvPr/>
        </p:nvSpPr>
        <p:spPr>
          <a:xfrm>
            <a:off x="4648200" y="4866037"/>
            <a:ext cx="33528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School Nurse:</a:t>
            </a:r>
          </a:p>
          <a:p>
            <a:pPr marL="0" lvl="2" algn="ctr"/>
            <a:r>
              <a:rPr lang="en-US" dirty="0">
                <a:cs typeface="Times New Roman" panose="02020603050405020304" pitchFamily="18" charset="0"/>
              </a:rPr>
              <a:t>one full-time school nurse for every 550 </a:t>
            </a:r>
            <a:r>
              <a:rPr lang="en-US" dirty="0" smtClean="0">
                <a:cs typeface="Times New Roman" panose="02020603050405020304" pitchFamily="18" charset="0"/>
              </a:rPr>
              <a:t>students</a:t>
            </a:r>
            <a:endParaRPr lang="en-US" dirty="0">
              <a:cs typeface="Times New Roman" panose="02020603050405020304" pitchFamily="18" charset="0"/>
            </a:endParaRPr>
          </a:p>
        </p:txBody>
      </p:sp>
      <p:sp>
        <p:nvSpPr>
          <p:cNvPr id="3" name="Title 2"/>
          <p:cNvSpPr>
            <a:spLocks noGrp="1"/>
          </p:cNvSpPr>
          <p:nvPr>
            <p:ph type="title"/>
          </p:nvPr>
        </p:nvSpPr>
        <p:spPr>
          <a:xfrm>
            <a:off x="0" y="430569"/>
            <a:ext cx="9144000" cy="1143000"/>
          </a:xfrm>
        </p:spPr>
        <p:txBody>
          <a:bodyPr>
            <a:normAutofit/>
          </a:bodyPr>
          <a:lstStyle/>
          <a:p>
            <a:pPr lvl="0">
              <a:lnSpc>
                <a:spcPts val="4000"/>
              </a:lnSpc>
            </a:pPr>
            <a:r>
              <a:rPr lang="en-US" dirty="0" smtClean="0"/>
              <a:t> </a:t>
            </a:r>
            <a:r>
              <a:rPr lang="en-US" dirty="0">
                <a:latin typeface="+mn-lt"/>
              </a:rPr>
              <a:t>The Board’s 2016 </a:t>
            </a:r>
            <a:br>
              <a:rPr lang="en-US" dirty="0">
                <a:latin typeface="+mn-lt"/>
              </a:rPr>
            </a:br>
            <a:r>
              <a:rPr lang="en-US" dirty="0">
                <a:latin typeface="+mn-lt"/>
              </a:rPr>
              <a:t>SOQ Recommendations</a:t>
            </a:r>
            <a:endParaRPr lang="en-US" dirty="0"/>
          </a:p>
        </p:txBody>
      </p:sp>
      <p:sp>
        <p:nvSpPr>
          <p:cNvPr id="10" name="TextBox 9"/>
          <p:cNvSpPr txBox="1"/>
          <p:nvPr/>
        </p:nvSpPr>
        <p:spPr>
          <a:xfrm>
            <a:off x="762000" y="5909846"/>
            <a:ext cx="8077200" cy="338554"/>
          </a:xfrm>
          <a:prstGeom prst="rect">
            <a:avLst/>
          </a:prstGeom>
          <a:noFill/>
        </p:spPr>
        <p:txBody>
          <a:bodyPr wrap="square" rtlCol="0">
            <a:spAutoFit/>
          </a:bodyPr>
          <a:lstStyle/>
          <a:p>
            <a:r>
              <a:rPr lang="en-US" sz="1600" i="1" dirty="0" smtClean="0"/>
              <a:t>Board of Education, October 27, 2016 meeting</a:t>
            </a:r>
            <a:endParaRPr lang="en-US" sz="1600" i="1" dirty="0"/>
          </a:p>
        </p:txBody>
      </p:sp>
    </p:spTree>
    <p:extLst>
      <p:ext uri="{BB962C8B-B14F-4D97-AF65-F5344CB8AC3E}">
        <p14:creationId xmlns:p14="http://schemas.microsoft.com/office/powerpoint/2010/main" val="3623635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latin typeface="+mn-lt"/>
                <a:cs typeface="Times New Roman" panose="02020603050405020304" pitchFamily="18" charset="0"/>
              </a:rPr>
              <a:t>The Board’s 2016 </a:t>
            </a:r>
            <a:br>
              <a:rPr lang="en-US" dirty="0">
                <a:latin typeface="+mn-lt"/>
                <a:cs typeface="Times New Roman" panose="02020603050405020304" pitchFamily="18" charset="0"/>
              </a:rPr>
            </a:br>
            <a:r>
              <a:rPr lang="en-US" dirty="0">
                <a:latin typeface="+mn-lt"/>
                <a:cs typeface="Times New Roman" panose="02020603050405020304" pitchFamily="18" charset="0"/>
              </a:rPr>
              <a:t>SOQ Recommendations</a:t>
            </a:r>
          </a:p>
        </p:txBody>
      </p:sp>
      <p:sp>
        <p:nvSpPr>
          <p:cNvPr id="3" name="Content Placeholder 2"/>
          <p:cNvSpPr>
            <a:spLocks noGrp="1"/>
          </p:cNvSpPr>
          <p:nvPr>
            <p:ph idx="1"/>
          </p:nvPr>
        </p:nvSpPr>
        <p:spPr>
          <a:xfrm>
            <a:off x="457200" y="1524000"/>
            <a:ext cx="8229600" cy="4724400"/>
          </a:xfrm>
        </p:spPr>
        <p:txBody>
          <a:bodyPr>
            <a:noAutofit/>
          </a:bodyPr>
          <a:lstStyle/>
          <a:p>
            <a:pPr marL="514350" indent="-514350">
              <a:spcAft>
                <a:spcPts val="1200"/>
              </a:spcAft>
              <a:buFont typeface="+mj-lt"/>
              <a:buAutoNum type="arabicPeriod" startAt="2"/>
            </a:pPr>
            <a:r>
              <a:rPr lang="en-US" sz="2600" b="0" dirty="0" smtClean="0">
                <a:latin typeface="+mn-lt"/>
                <a:cs typeface="Times New Roman" panose="02020603050405020304" pitchFamily="18" charset="0"/>
              </a:rPr>
              <a:t>Amend the </a:t>
            </a:r>
            <a:r>
              <a:rPr lang="en-US" sz="2600" b="0" i="1" dirty="0" smtClean="0">
                <a:latin typeface="+mn-lt"/>
                <a:cs typeface="Times New Roman" panose="02020603050405020304" pitchFamily="18" charset="0"/>
              </a:rPr>
              <a:t>Code</a:t>
            </a:r>
            <a:r>
              <a:rPr lang="en-US" sz="2600" b="0" dirty="0" smtClean="0">
                <a:latin typeface="+mn-lt"/>
                <a:cs typeface="Times New Roman" panose="02020603050405020304" pitchFamily="18" charset="0"/>
              </a:rPr>
              <a:t> to </a:t>
            </a:r>
            <a:r>
              <a:rPr lang="en-US" sz="2600" b="0" dirty="0">
                <a:latin typeface="+mn-lt"/>
                <a:cs typeface="Times New Roman" panose="02020603050405020304" pitchFamily="18" charset="0"/>
              </a:rPr>
              <a:t>ensure </a:t>
            </a:r>
            <a:r>
              <a:rPr lang="en-US" sz="2600" b="0" dirty="0" smtClean="0">
                <a:latin typeface="+mn-lt"/>
                <a:cs typeface="Times New Roman" panose="02020603050405020304" pitchFamily="18" charset="0"/>
              </a:rPr>
              <a:t>that students </a:t>
            </a:r>
            <a:r>
              <a:rPr lang="en-US" sz="2600" b="0" dirty="0">
                <a:latin typeface="+mn-lt"/>
                <a:cs typeface="Times New Roman" panose="02020603050405020304" pitchFamily="18" charset="0"/>
              </a:rPr>
              <a:t>and parents are made aware of </a:t>
            </a:r>
            <a:r>
              <a:rPr lang="en-US" sz="2600" b="0" dirty="0" smtClean="0">
                <a:latin typeface="+mn-lt"/>
                <a:cs typeface="Times New Roman" panose="02020603050405020304" pitchFamily="18" charset="0"/>
              </a:rPr>
              <a:t>CTE opportunities. </a:t>
            </a:r>
            <a:r>
              <a:rPr lang="en-US" sz="2600" b="0" i="1" dirty="0" smtClean="0">
                <a:latin typeface="+mn-lt"/>
                <a:cs typeface="Times New Roman" panose="02020603050405020304" pitchFamily="18" charset="0"/>
              </a:rPr>
              <a:t>[Adopted by General Assembly]</a:t>
            </a:r>
          </a:p>
          <a:p>
            <a:pPr marL="514350" indent="-514350">
              <a:spcAft>
                <a:spcPts val="1200"/>
              </a:spcAft>
              <a:buFont typeface="+mj-lt"/>
              <a:buAutoNum type="arabicPeriod" startAt="2"/>
            </a:pPr>
            <a:r>
              <a:rPr lang="en-US" sz="2600" b="0" dirty="0" smtClean="0">
                <a:latin typeface="+mn-lt"/>
                <a:cs typeface="Times New Roman" panose="02020603050405020304" pitchFamily="18" charset="0"/>
              </a:rPr>
              <a:t>Provide </a:t>
            </a:r>
            <a:r>
              <a:rPr lang="en-US" sz="2600" b="0" dirty="0">
                <a:latin typeface="+mn-lt"/>
                <a:cs typeface="Times New Roman" panose="02020603050405020304" pitchFamily="18" charset="0"/>
              </a:rPr>
              <a:t>additional resources to support professional development needs associated with the implementation of the </a:t>
            </a:r>
            <a:r>
              <a:rPr lang="en-US" sz="2600" b="0" i="1" dirty="0">
                <a:latin typeface="+mn-lt"/>
                <a:cs typeface="Times New Roman" panose="02020603050405020304" pitchFamily="18" charset="0"/>
              </a:rPr>
              <a:t>Profile of a Virginia </a:t>
            </a:r>
            <a:r>
              <a:rPr lang="en-US" sz="2600" b="0" i="1" dirty="0" smtClean="0">
                <a:latin typeface="+mn-lt"/>
                <a:cs typeface="Times New Roman" panose="02020603050405020304" pitchFamily="18" charset="0"/>
              </a:rPr>
              <a:t>Graduate</a:t>
            </a:r>
            <a:r>
              <a:rPr lang="en-US" sz="2600" b="0" dirty="0" smtClean="0">
                <a:latin typeface="+mn-lt"/>
                <a:cs typeface="Times New Roman" panose="02020603050405020304" pitchFamily="18" charset="0"/>
              </a:rPr>
              <a:t>.</a:t>
            </a:r>
            <a:endParaRPr lang="en-US" sz="2600" b="0" dirty="0">
              <a:latin typeface="+mn-lt"/>
              <a:cs typeface="Times New Roman" panose="02020603050405020304" pitchFamily="18" charset="0"/>
            </a:endParaRPr>
          </a:p>
          <a:p>
            <a:pPr marL="514350" indent="-514350">
              <a:spcAft>
                <a:spcPts val="1200"/>
              </a:spcAft>
              <a:buFont typeface="+mj-lt"/>
              <a:buAutoNum type="arabicPeriod" startAt="2"/>
            </a:pPr>
            <a:r>
              <a:rPr lang="en-US" sz="2600" b="0" dirty="0">
                <a:latin typeface="+mn-lt"/>
                <a:cs typeface="Times New Roman" panose="02020603050405020304" pitchFamily="18" charset="0"/>
              </a:rPr>
              <a:t>Shift the review of the SOQ from even to odd-numbered years to be more aligned with the legislative budget process. </a:t>
            </a:r>
            <a:r>
              <a:rPr lang="en-US" sz="2600" b="0" i="1" dirty="0">
                <a:latin typeface="+mn-lt"/>
                <a:cs typeface="Times New Roman" panose="02020603050405020304" pitchFamily="18" charset="0"/>
              </a:rPr>
              <a:t>[Adopted by General Assembly]</a:t>
            </a:r>
          </a:p>
        </p:txBody>
      </p:sp>
      <p:sp>
        <p:nvSpPr>
          <p:cNvPr id="4" name="TextBox 3"/>
          <p:cNvSpPr txBox="1"/>
          <p:nvPr/>
        </p:nvSpPr>
        <p:spPr>
          <a:xfrm>
            <a:off x="762000" y="5909846"/>
            <a:ext cx="8077200" cy="338554"/>
          </a:xfrm>
          <a:prstGeom prst="rect">
            <a:avLst/>
          </a:prstGeom>
          <a:noFill/>
        </p:spPr>
        <p:txBody>
          <a:bodyPr wrap="square" rtlCol="0">
            <a:spAutoFit/>
          </a:bodyPr>
          <a:lstStyle/>
          <a:p>
            <a:r>
              <a:rPr lang="en-US" sz="1600" i="1" dirty="0" smtClean="0"/>
              <a:t>Board of Education, October 27, 2016 meeting</a:t>
            </a:r>
            <a:endParaRPr lang="en-US" sz="1600" i="1" dirty="0"/>
          </a:p>
        </p:txBody>
      </p:sp>
    </p:spTree>
    <p:extLst>
      <p:ext uri="{BB962C8B-B14F-4D97-AF65-F5344CB8AC3E}">
        <p14:creationId xmlns:p14="http://schemas.microsoft.com/office/powerpoint/2010/main" val="2428587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dirty="0" smtClean="0">
                <a:latin typeface="+mn-lt"/>
                <a:cs typeface="Times New Roman" panose="02020603050405020304" pitchFamily="18" charset="0"/>
              </a:rPr>
              <a:t>The Board’s 2016 </a:t>
            </a:r>
            <a:br>
              <a:rPr lang="en-US" dirty="0" smtClean="0">
                <a:latin typeface="+mn-lt"/>
                <a:cs typeface="Times New Roman" panose="02020603050405020304" pitchFamily="18" charset="0"/>
              </a:rPr>
            </a:br>
            <a:r>
              <a:rPr lang="en-US" dirty="0" smtClean="0">
                <a:latin typeface="+mn-lt"/>
                <a:cs typeface="Times New Roman" panose="02020603050405020304" pitchFamily="18" charset="0"/>
              </a:rPr>
              <a:t>SOQ Recommendations</a:t>
            </a:r>
            <a:endParaRPr lang="en-US" dirty="0">
              <a:latin typeface="+mn-lt"/>
              <a:cs typeface="Times New Roman" panose="02020603050405020304" pitchFamily="18" charset="0"/>
            </a:endParaRPr>
          </a:p>
        </p:txBody>
      </p:sp>
      <p:sp>
        <p:nvSpPr>
          <p:cNvPr id="3" name="Content Placeholder 2"/>
          <p:cNvSpPr>
            <a:spLocks noGrp="1"/>
          </p:cNvSpPr>
          <p:nvPr>
            <p:ph idx="1"/>
          </p:nvPr>
        </p:nvSpPr>
        <p:spPr>
          <a:xfrm>
            <a:off x="457200" y="1447801"/>
            <a:ext cx="8077200" cy="4462046"/>
          </a:xfrm>
        </p:spPr>
        <p:txBody>
          <a:bodyPr>
            <a:noAutofit/>
          </a:bodyPr>
          <a:lstStyle/>
          <a:p>
            <a:pPr marL="514350" indent="-514350">
              <a:spcAft>
                <a:spcPts val="1200"/>
              </a:spcAft>
              <a:buFont typeface="+mj-lt"/>
              <a:buAutoNum type="arabicPeriod" startAt="5"/>
            </a:pPr>
            <a:r>
              <a:rPr lang="en-US" sz="2600" b="0" dirty="0">
                <a:latin typeface="+mn-lt"/>
                <a:cs typeface="Times New Roman" panose="02020603050405020304" pitchFamily="18" charset="0"/>
              </a:rPr>
              <a:t>Propose an in-depth study be conducted to ensure </a:t>
            </a:r>
            <a:r>
              <a:rPr lang="en-US" sz="2600" b="0" dirty="0" smtClean="0">
                <a:latin typeface="+mn-lt"/>
                <a:cs typeface="Times New Roman" panose="02020603050405020304" pitchFamily="18" charset="0"/>
              </a:rPr>
              <a:t> the availability of data </a:t>
            </a:r>
            <a:r>
              <a:rPr lang="en-US" sz="2600" b="0" dirty="0">
                <a:latin typeface="+mn-lt"/>
                <a:cs typeface="Times New Roman" panose="02020603050405020304" pitchFamily="18" charset="0"/>
              </a:rPr>
              <a:t>regarding the local deployment of SOQ positions</a:t>
            </a:r>
            <a:r>
              <a:rPr lang="en-US" sz="2600" b="0" dirty="0" smtClean="0">
                <a:latin typeface="+mn-lt"/>
                <a:cs typeface="Times New Roman" panose="02020603050405020304" pitchFamily="18" charset="0"/>
              </a:rPr>
              <a:t>.</a:t>
            </a:r>
          </a:p>
          <a:p>
            <a:pPr marL="457200" indent="-457200">
              <a:spcAft>
                <a:spcPts val="1200"/>
              </a:spcAft>
              <a:buFont typeface="+mj-lt"/>
              <a:buAutoNum type="arabicPeriod" startAt="5"/>
            </a:pPr>
            <a:r>
              <a:rPr lang="en-US" sz="2600" b="0" dirty="0" smtClean="0">
                <a:latin typeface="+mn-lt"/>
                <a:cs typeface="Times New Roman" panose="02020603050405020304" pitchFamily="18" charset="0"/>
              </a:rPr>
              <a:t>Eliminate flexibility </a:t>
            </a:r>
            <a:r>
              <a:rPr lang="en-US" sz="2600" b="0" dirty="0">
                <a:latin typeface="+mn-lt"/>
                <a:cs typeface="Times New Roman" panose="02020603050405020304" pitchFamily="18" charset="0"/>
              </a:rPr>
              <a:t>provisions </a:t>
            </a:r>
            <a:r>
              <a:rPr lang="en-US" sz="2600" b="0" dirty="0" smtClean="0">
                <a:latin typeface="+mn-lt"/>
                <a:cs typeface="Times New Roman" panose="02020603050405020304" pitchFamily="18" charset="0"/>
              </a:rPr>
              <a:t>in </a:t>
            </a:r>
            <a:r>
              <a:rPr lang="en-US" sz="2600" b="0" dirty="0">
                <a:latin typeface="+mn-lt"/>
                <a:cs typeface="Times New Roman" panose="02020603050405020304" pitchFamily="18" charset="0"/>
              </a:rPr>
              <a:t>the Appropriation Act that </a:t>
            </a:r>
            <a:r>
              <a:rPr lang="en-US" sz="2600" b="0" dirty="0" smtClean="0">
                <a:latin typeface="+mn-lt"/>
                <a:cs typeface="Times New Roman" panose="02020603050405020304" pitchFamily="18" charset="0"/>
              </a:rPr>
              <a:t>waive </a:t>
            </a:r>
            <a:r>
              <a:rPr lang="en-US" sz="2600" b="0" dirty="0">
                <a:latin typeface="+mn-lt"/>
                <a:cs typeface="Times New Roman" panose="02020603050405020304" pitchFamily="18" charset="0"/>
              </a:rPr>
              <a:t>or override </a:t>
            </a:r>
            <a:r>
              <a:rPr lang="en-US" sz="2600" b="0" dirty="0" smtClean="0">
                <a:latin typeface="+mn-lt"/>
                <a:cs typeface="Times New Roman" panose="02020603050405020304" pitchFamily="18" charset="0"/>
              </a:rPr>
              <a:t>staff </a:t>
            </a:r>
            <a:r>
              <a:rPr lang="en-US" sz="2600" b="0" dirty="0">
                <a:latin typeface="+mn-lt"/>
                <a:cs typeface="Times New Roman" panose="02020603050405020304" pitchFamily="18" charset="0"/>
              </a:rPr>
              <a:t>to student ratios </a:t>
            </a:r>
            <a:r>
              <a:rPr lang="en-US" sz="2600" b="0" dirty="0" smtClean="0">
                <a:latin typeface="+mn-lt"/>
                <a:cs typeface="Times New Roman" panose="02020603050405020304" pitchFamily="18" charset="0"/>
              </a:rPr>
              <a:t>in the SOQ.</a:t>
            </a:r>
          </a:p>
          <a:p>
            <a:pPr marL="457200" indent="-457200">
              <a:spcAft>
                <a:spcPts val="1200"/>
              </a:spcAft>
              <a:buFont typeface="+mj-lt"/>
              <a:buAutoNum type="arabicPeriod" startAt="5"/>
            </a:pPr>
            <a:r>
              <a:rPr lang="en-US" sz="2600" b="0" dirty="0" smtClean="0">
                <a:latin typeface="+mn-lt"/>
                <a:cs typeface="Times New Roman" panose="02020603050405020304" pitchFamily="18" charset="0"/>
              </a:rPr>
              <a:t>Eliminate </a:t>
            </a:r>
            <a:r>
              <a:rPr lang="en-US" sz="2600" b="0" dirty="0">
                <a:latin typeface="+mn-lt"/>
                <a:cs typeface="Times New Roman" panose="02020603050405020304" pitchFamily="18" charset="0"/>
              </a:rPr>
              <a:t>the methodology </a:t>
            </a:r>
            <a:r>
              <a:rPr lang="en-US" sz="2600" b="0" dirty="0" smtClean="0">
                <a:latin typeface="+mn-lt"/>
                <a:cs typeface="Times New Roman" panose="02020603050405020304" pitchFamily="18" charset="0"/>
              </a:rPr>
              <a:t>in </a:t>
            </a:r>
            <a:r>
              <a:rPr lang="en-US" sz="2600" b="0" dirty="0">
                <a:latin typeface="+mn-lt"/>
                <a:cs typeface="Times New Roman" panose="02020603050405020304" pitchFamily="18" charset="0"/>
              </a:rPr>
              <a:t>the Appropriation Act that artificially caps </a:t>
            </a:r>
            <a:r>
              <a:rPr lang="en-US" sz="2600" b="0" dirty="0" smtClean="0">
                <a:latin typeface="+mn-lt"/>
                <a:cs typeface="Times New Roman" panose="02020603050405020304" pitchFamily="18" charset="0"/>
              </a:rPr>
              <a:t>state-funded </a:t>
            </a:r>
            <a:r>
              <a:rPr lang="en-US" sz="2600" b="0" dirty="0">
                <a:latin typeface="+mn-lt"/>
                <a:cs typeface="Times New Roman" panose="02020603050405020304" pitchFamily="18" charset="0"/>
              </a:rPr>
              <a:t>support positions at </a:t>
            </a:r>
            <a:r>
              <a:rPr lang="en-US" sz="2600" b="0" dirty="0" smtClean="0">
                <a:latin typeface="+mn-lt"/>
                <a:cs typeface="Times New Roman" panose="02020603050405020304" pitchFamily="18" charset="0"/>
              </a:rPr>
              <a:t>one </a:t>
            </a:r>
            <a:r>
              <a:rPr lang="en-US" sz="2600" b="0" dirty="0">
                <a:latin typeface="+mn-lt"/>
                <a:cs typeface="Times New Roman" panose="02020603050405020304" pitchFamily="18" charset="0"/>
              </a:rPr>
              <a:t>support position for </a:t>
            </a:r>
            <a:r>
              <a:rPr lang="en-US" sz="2600" b="0" dirty="0" smtClean="0">
                <a:latin typeface="+mn-lt"/>
                <a:cs typeface="Times New Roman" panose="02020603050405020304" pitchFamily="18" charset="0"/>
              </a:rPr>
              <a:t>every </a:t>
            </a:r>
            <a:r>
              <a:rPr lang="en-US" sz="2600" b="0" dirty="0">
                <a:latin typeface="+mn-lt"/>
                <a:cs typeface="Times New Roman" panose="02020603050405020304" pitchFamily="18" charset="0"/>
              </a:rPr>
              <a:t>4.03 instructional positions</a:t>
            </a:r>
            <a:r>
              <a:rPr lang="en-US" sz="2600" b="0" dirty="0" smtClean="0">
                <a:latin typeface="+mn-lt"/>
                <a:cs typeface="Times New Roman" panose="02020603050405020304" pitchFamily="18" charset="0"/>
              </a:rPr>
              <a:t>.</a:t>
            </a:r>
          </a:p>
        </p:txBody>
      </p:sp>
      <p:sp>
        <p:nvSpPr>
          <p:cNvPr id="4" name="TextBox 3"/>
          <p:cNvSpPr txBox="1"/>
          <p:nvPr/>
        </p:nvSpPr>
        <p:spPr>
          <a:xfrm>
            <a:off x="762000" y="5909846"/>
            <a:ext cx="8077200" cy="338554"/>
          </a:xfrm>
          <a:prstGeom prst="rect">
            <a:avLst/>
          </a:prstGeom>
          <a:noFill/>
        </p:spPr>
        <p:txBody>
          <a:bodyPr wrap="square" rtlCol="0">
            <a:spAutoFit/>
          </a:bodyPr>
          <a:lstStyle/>
          <a:p>
            <a:r>
              <a:rPr lang="en-US" sz="1600" i="1" dirty="0" smtClean="0"/>
              <a:t>Board of Education, October 27, 2016 meeting</a:t>
            </a:r>
            <a:endParaRPr lang="en-US" sz="1600" i="1" dirty="0"/>
          </a:p>
        </p:txBody>
      </p:sp>
    </p:spTree>
    <p:extLst>
      <p:ext uri="{BB962C8B-B14F-4D97-AF65-F5344CB8AC3E}">
        <p14:creationId xmlns:p14="http://schemas.microsoft.com/office/powerpoint/2010/main" val="2615526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dirty="0" smtClean="0">
                <a:latin typeface="+mn-lt"/>
                <a:cs typeface="Times New Roman" panose="02020603050405020304" pitchFamily="18" charset="0"/>
              </a:rPr>
              <a:t>Discussion</a:t>
            </a:r>
            <a:endParaRPr lang="en-US" dirty="0">
              <a:latin typeface="+mn-lt"/>
              <a:cs typeface="Times New Roman" panose="02020603050405020304" pitchFamily="18" charset="0"/>
            </a:endParaRPr>
          </a:p>
        </p:txBody>
      </p:sp>
      <p:sp>
        <p:nvSpPr>
          <p:cNvPr id="3" name="Content Placeholder 2"/>
          <p:cNvSpPr>
            <a:spLocks noGrp="1"/>
          </p:cNvSpPr>
          <p:nvPr>
            <p:ph idx="1"/>
          </p:nvPr>
        </p:nvSpPr>
        <p:spPr>
          <a:xfrm>
            <a:off x="457200" y="1905000"/>
            <a:ext cx="8077200" cy="4114800"/>
          </a:xfrm>
        </p:spPr>
        <p:txBody>
          <a:bodyPr>
            <a:noAutofit/>
          </a:bodyPr>
          <a:lstStyle/>
          <a:p>
            <a:pPr>
              <a:spcAft>
                <a:spcPts val="1200"/>
              </a:spcAft>
            </a:pPr>
            <a:r>
              <a:rPr lang="en-US" sz="3600" b="0" dirty="0" smtClean="0">
                <a:latin typeface="+mn-lt"/>
                <a:cs typeface="Times New Roman" panose="02020603050405020304" pitchFamily="18" charset="0"/>
              </a:rPr>
              <a:t>What areas of the SOQ could the Board amend to implement its current priorities?</a:t>
            </a:r>
          </a:p>
          <a:p>
            <a:pPr>
              <a:spcAft>
                <a:spcPts val="1200"/>
              </a:spcAft>
            </a:pPr>
            <a:r>
              <a:rPr lang="en-US" sz="3600" b="0" dirty="0" smtClean="0">
                <a:latin typeface="+mn-lt"/>
                <a:cs typeface="Times New Roman" panose="02020603050405020304" pitchFamily="18" charset="0"/>
              </a:rPr>
              <a:t>Are there new standards needed to address the Board’s priorities?</a:t>
            </a:r>
          </a:p>
          <a:p>
            <a:pPr>
              <a:spcAft>
                <a:spcPts val="1200"/>
              </a:spcAft>
            </a:pPr>
            <a:endParaRPr lang="en-US" sz="2800" b="0" dirty="0" smtClean="0">
              <a:latin typeface="+mn-lt"/>
              <a:cs typeface="Times New Roman" panose="02020603050405020304" pitchFamily="18" charset="0"/>
            </a:endParaRPr>
          </a:p>
          <a:p>
            <a:pPr>
              <a:spcAft>
                <a:spcPts val="1200"/>
              </a:spcAft>
            </a:pPr>
            <a:endParaRPr lang="en-US" sz="2800" b="0" dirty="0" smtClean="0">
              <a:latin typeface="+mn-lt"/>
              <a:cs typeface="Times New Roman" panose="02020603050405020304" pitchFamily="18" charset="0"/>
            </a:endParaRPr>
          </a:p>
          <a:p>
            <a:pPr>
              <a:spcAft>
                <a:spcPts val="1200"/>
              </a:spcAft>
            </a:pPr>
            <a:endParaRPr lang="en-US" sz="2800" b="0" dirty="0" smtClean="0">
              <a:latin typeface="+mn-lt"/>
              <a:cs typeface="Times New Roman" panose="02020603050405020304" pitchFamily="18" charset="0"/>
            </a:endParaRPr>
          </a:p>
        </p:txBody>
      </p:sp>
    </p:spTree>
    <p:extLst>
      <p:ext uri="{BB962C8B-B14F-4D97-AF65-F5344CB8AC3E}">
        <p14:creationId xmlns:p14="http://schemas.microsoft.com/office/powerpoint/2010/main" val="31705725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dirty="0" smtClean="0">
                <a:latin typeface="+mj-lt"/>
                <a:cs typeface="Times New Roman" panose="02020603050405020304" pitchFamily="18" charset="0"/>
              </a:rPr>
              <a:t>Timeline for 2019 SOQ Review</a:t>
            </a:r>
            <a:endParaRPr lang="en-US" dirty="0">
              <a:latin typeface="+mj-lt"/>
              <a:cs typeface="Times New Roman" panose="02020603050405020304" pitchFamily="18" charset="0"/>
            </a:endParaRPr>
          </a:p>
        </p:txBody>
      </p:sp>
      <p:graphicFrame>
        <p:nvGraphicFramePr>
          <p:cNvPr id="4" name="Table 3" descr="Timeline for SOQ Review" title="Timeline for SOQ Review"/>
          <p:cNvGraphicFramePr>
            <a:graphicFrameLocks noGrp="1"/>
          </p:cNvGraphicFramePr>
          <p:nvPr>
            <p:extLst>
              <p:ext uri="{D42A27DB-BD31-4B8C-83A1-F6EECF244321}">
                <p14:modId xmlns:p14="http://schemas.microsoft.com/office/powerpoint/2010/main" val="1020975079"/>
              </p:ext>
            </p:extLst>
          </p:nvPr>
        </p:nvGraphicFramePr>
        <p:xfrm>
          <a:off x="152400" y="1295400"/>
          <a:ext cx="8839200" cy="4388487"/>
        </p:xfrm>
        <a:graphic>
          <a:graphicData uri="http://schemas.openxmlformats.org/drawingml/2006/table">
            <a:tbl>
              <a:tblPr firstRow="1" firstCol="1" bandRow="1">
                <a:tableStyleId>{5C22544A-7EE6-4342-B048-85BDC9FD1C3A}</a:tableStyleId>
              </a:tblPr>
              <a:tblGrid>
                <a:gridCol w="1219200">
                  <a:extLst>
                    <a:ext uri="{9D8B030D-6E8A-4147-A177-3AD203B41FA5}">
                      <a16:colId xmlns="" xmlns:a16="http://schemas.microsoft.com/office/drawing/2014/main" val="20000"/>
                    </a:ext>
                  </a:extLst>
                </a:gridCol>
                <a:gridCol w="1905000">
                  <a:extLst>
                    <a:ext uri="{9D8B030D-6E8A-4147-A177-3AD203B41FA5}">
                      <a16:colId xmlns="" xmlns:a16="http://schemas.microsoft.com/office/drawing/2014/main" val="20001"/>
                    </a:ext>
                  </a:extLst>
                </a:gridCol>
                <a:gridCol w="13716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1219200">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0600">
                  <a:extLst>
                    <a:ext uri="{9D8B030D-6E8A-4147-A177-3AD203B41FA5}">
                      <a16:colId xmlns="" xmlns:a16="http://schemas.microsoft.com/office/drawing/2014/main" val="20006"/>
                    </a:ext>
                  </a:extLst>
                </a:gridCol>
              </a:tblGrid>
              <a:tr h="739220">
                <a:tc>
                  <a:txBody>
                    <a:bodyPr/>
                    <a:lstStyle/>
                    <a:p>
                      <a:pPr marL="0" marR="0" algn="ctr">
                        <a:lnSpc>
                          <a:spcPct val="115000"/>
                        </a:lnSpc>
                        <a:spcBef>
                          <a:spcPts val="0"/>
                        </a:spcBef>
                        <a:spcAft>
                          <a:spcPts val="0"/>
                        </a:spcAft>
                      </a:pPr>
                      <a:r>
                        <a:rPr lang="en-US" sz="1400" dirty="0">
                          <a:effectLst/>
                        </a:rPr>
                        <a:t> </a:t>
                      </a:r>
                      <a:endParaRPr lang="en-US" sz="1400" dirty="0">
                        <a:effectLst/>
                        <a:latin typeface="Times New Roman"/>
                        <a:ea typeface="Calibri"/>
                      </a:endParaRPr>
                    </a:p>
                  </a:txBody>
                  <a:tcPr marL="67456" marR="67456" marT="0" marB="0" anchor="ctr"/>
                </a:tc>
                <a:tc>
                  <a:txBody>
                    <a:bodyPr/>
                    <a:lstStyle/>
                    <a:p>
                      <a:pPr marL="0" marR="0" algn="ctr">
                        <a:lnSpc>
                          <a:spcPct val="115000"/>
                        </a:lnSpc>
                        <a:spcBef>
                          <a:spcPts val="0"/>
                        </a:spcBef>
                        <a:spcAft>
                          <a:spcPts val="0"/>
                        </a:spcAft>
                      </a:pPr>
                      <a:r>
                        <a:rPr lang="en-US" sz="1600" dirty="0">
                          <a:effectLst/>
                        </a:rPr>
                        <a:t>November</a:t>
                      </a:r>
                    </a:p>
                    <a:p>
                      <a:pPr marL="0" marR="0" algn="ctr">
                        <a:lnSpc>
                          <a:spcPct val="115000"/>
                        </a:lnSpc>
                        <a:spcBef>
                          <a:spcPts val="0"/>
                        </a:spcBef>
                        <a:spcAft>
                          <a:spcPts val="0"/>
                        </a:spcAft>
                      </a:pPr>
                      <a:r>
                        <a:rPr lang="en-US" sz="1600" dirty="0">
                          <a:effectLst/>
                        </a:rPr>
                        <a:t>2018</a:t>
                      </a:r>
                      <a:endParaRPr lang="en-US" sz="1600" dirty="0">
                        <a:effectLst/>
                        <a:latin typeface="Times New Roman"/>
                        <a:ea typeface="Calibri"/>
                      </a:endParaRPr>
                    </a:p>
                  </a:txBody>
                  <a:tcPr marL="67456" marR="67456" marT="0" marB="0" anchor="ctr"/>
                </a:tc>
                <a:tc>
                  <a:txBody>
                    <a:bodyPr/>
                    <a:lstStyle/>
                    <a:p>
                      <a:pPr marL="0" marR="0" algn="ctr">
                        <a:lnSpc>
                          <a:spcPct val="115000"/>
                        </a:lnSpc>
                        <a:spcBef>
                          <a:spcPts val="0"/>
                        </a:spcBef>
                        <a:spcAft>
                          <a:spcPts val="0"/>
                        </a:spcAft>
                      </a:pPr>
                      <a:r>
                        <a:rPr lang="en-US" sz="1600" dirty="0">
                          <a:effectLst/>
                        </a:rPr>
                        <a:t>January</a:t>
                      </a:r>
                    </a:p>
                    <a:p>
                      <a:pPr marL="0" marR="0" algn="ctr">
                        <a:lnSpc>
                          <a:spcPct val="115000"/>
                        </a:lnSpc>
                        <a:spcBef>
                          <a:spcPts val="0"/>
                        </a:spcBef>
                        <a:spcAft>
                          <a:spcPts val="0"/>
                        </a:spcAft>
                      </a:pPr>
                      <a:r>
                        <a:rPr lang="en-US" sz="1600" dirty="0">
                          <a:effectLst/>
                        </a:rPr>
                        <a:t>2019</a:t>
                      </a:r>
                      <a:endParaRPr lang="en-US" sz="1600" dirty="0">
                        <a:effectLst/>
                        <a:latin typeface="Times New Roman"/>
                        <a:ea typeface="Calibri"/>
                      </a:endParaRPr>
                    </a:p>
                  </a:txBody>
                  <a:tcPr marL="67456" marR="67456" marT="0" marB="0" anchor="ctr"/>
                </a:tc>
                <a:tc>
                  <a:txBody>
                    <a:bodyPr/>
                    <a:lstStyle/>
                    <a:p>
                      <a:pPr marL="0" marR="0" algn="ctr">
                        <a:lnSpc>
                          <a:spcPct val="115000"/>
                        </a:lnSpc>
                        <a:spcBef>
                          <a:spcPts val="0"/>
                        </a:spcBef>
                        <a:spcAft>
                          <a:spcPts val="0"/>
                        </a:spcAft>
                      </a:pPr>
                      <a:r>
                        <a:rPr lang="en-US" sz="1600" dirty="0">
                          <a:effectLst/>
                        </a:rPr>
                        <a:t>March</a:t>
                      </a:r>
                    </a:p>
                    <a:p>
                      <a:pPr marL="0" marR="0" algn="ctr">
                        <a:lnSpc>
                          <a:spcPct val="115000"/>
                        </a:lnSpc>
                        <a:spcBef>
                          <a:spcPts val="0"/>
                        </a:spcBef>
                        <a:spcAft>
                          <a:spcPts val="0"/>
                        </a:spcAft>
                      </a:pPr>
                      <a:r>
                        <a:rPr lang="en-US" sz="1600" dirty="0">
                          <a:effectLst/>
                        </a:rPr>
                        <a:t>2019</a:t>
                      </a:r>
                      <a:endParaRPr lang="en-US" sz="1600" dirty="0">
                        <a:effectLst/>
                        <a:latin typeface="Times New Roman"/>
                        <a:ea typeface="Calibri"/>
                      </a:endParaRPr>
                    </a:p>
                  </a:txBody>
                  <a:tcPr marL="67456" marR="67456" marT="0" marB="0" anchor="ctr"/>
                </a:tc>
                <a:tc>
                  <a:txBody>
                    <a:bodyPr/>
                    <a:lstStyle/>
                    <a:p>
                      <a:pPr marL="0" marR="0" algn="ctr">
                        <a:lnSpc>
                          <a:spcPct val="115000"/>
                        </a:lnSpc>
                        <a:spcBef>
                          <a:spcPts val="0"/>
                        </a:spcBef>
                        <a:spcAft>
                          <a:spcPts val="0"/>
                        </a:spcAft>
                      </a:pPr>
                      <a:r>
                        <a:rPr lang="en-US" sz="1600" dirty="0">
                          <a:effectLst/>
                        </a:rPr>
                        <a:t>April</a:t>
                      </a:r>
                    </a:p>
                    <a:p>
                      <a:pPr marL="0" marR="0" algn="ctr">
                        <a:lnSpc>
                          <a:spcPct val="115000"/>
                        </a:lnSpc>
                        <a:spcBef>
                          <a:spcPts val="0"/>
                        </a:spcBef>
                        <a:spcAft>
                          <a:spcPts val="0"/>
                        </a:spcAft>
                      </a:pPr>
                      <a:r>
                        <a:rPr lang="en-US" sz="1600" dirty="0">
                          <a:effectLst/>
                        </a:rPr>
                        <a:t>2019</a:t>
                      </a:r>
                      <a:endParaRPr lang="en-US" sz="1600" dirty="0">
                        <a:effectLst/>
                        <a:latin typeface="Times New Roman"/>
                        <a:ea typeface="Calibri"/>
                      </a:endParaRPr>
                    </a:p>
                  </a:txBody>
                  <a:tcPr marL="67456" marR="67456" marT="0" marB="0" anchor="ctr"/>
                </a:tc>
                <a:tc>
                  <a:txBody>
                    <a:bodyPr/>
                    <a:lstStyle/>
                    <a:p>
                      <a:pPr marL="0" marR="0" algn="ctr">
                        <a:lnSpc>
                          <a:spcPct val="115000"/>
                        </a:lnSpc>
                        <a:spcBef>
                          <a:spcPts val="0"/>
                        </a:spcBef>
                        <a:spcAft>
                          <a:spcPts val="0"/>
                        </a:spcAft>
                      </a:pPr>
                      <a:r>
                        <a:rPr lang="en-US" sz="1600" dirty="0">
                          <a:effectLst/>
                        </a:rPr>
                        <a:t>June</a:t>
                      </a:r>
                    </a:p>
                    <a:p>
                      <a:pPr marL="0" marR="0" algn="ctr">
                        <a:lnSpc>
                          <a:spcPct val="115000"/>
                        </a:lnSpc>
                        <a:spcBef>
                          <a:spcPts val="0"/>
                        </a:spcBef>
                        <a:spcAft>
                          <a:spcPts val="0"/>
                        </a:spcAft>
                      </a:pPr>
                      <a:r>
                        <a:rPr lang="en-US" sz="1600" dirty="0">
                          <a:effectLst/>
                        </a:rPr>
                        <a:t>2019</a:t>
                      </a:r>
                      <a:endParaRPr lang="en-US" sz="1600" dirty="0">
                        <a:effectLst/>
                        <a:latin typeface="Times New Roman"/>
                        <a:ea typeface="Calibri"/>
                      </a:endParaRPr>
                    </a:p>
                  </a:txBody>
                  <a:tcPr marL="67456" marR="67456" marT="0" marB="0" anchor="ctr"/>
                </a:tc>
                <a:tc>
                  <a:txBody>
                    <a:bodyPr/>
                    <a:lstStyle/>
                    <a:p>
                      <a:pPr marL="0" marR="0" algn="ctr">
                        <a:lnSpc>
                          <a:spcPct val="115000"/>
                        </a:lnSpc>
                        <a:spcBef>
                          <a:spcPts val="0"/>
                        </a:spcBef>
                        <a:spcAft>
                          <a:spcPts val="0"/>
                        </a:spcAft>
                      </a:pPr>
                      <a:r>
                        <a:rPr lang="en-US" sz="1600" dirty="0">
                          <a:effectLst/>
                        </a:rPr>
                        <a:t>July</a:t>
                      </a:r>
                    </a:p>
                    <a:p>
                      <a:pPr marL="0" marR="0" algn="ctr">
                        <a:lnSpc>
                          <a:spcPct val="115000"/>
                        </a:lnSpc>
                        <a:spcBef>
                          <a:spcPts val="0"/>
                        </a:spcBef>
                        <a:spcAft>
                          <a:spcPts val="0"/>
                        </a:spcAft>
                      </a:pPr>
                      <a:r>
                        <a:rPr lang="en-US" sz="1600" dirty="0">
                          <a:effectLst/>
                        </a:rPr>
                        <a:t>2019</a:t>
                      </a:r>
                      <a:endParaRPr lang="en-US" sz="1600" dirty="0">
                        <a:effectLst/>
                        <a:latin typeface="Times New Roman"/>
                        <a:ea typeface="Calibri"/>
                      </a:endParaRPr>
                    </a:p>
                  </a:txBody>
                  <a:tcPr marL="67456" marR="67456" marT="0" marB="0" anchor="ctr"/>
                </a:tc>
                <a:extLst>
                  <a:ext uri="{0D108BD9-81ED-4DB2-BD59-A6C34878D82A}">
                    <a16:rowId xmlns="" xmlns:a16="http://schemas.microsoft.com/office/drawing/2014/main" val="10000"/>
                  </a:ext>
                </a:extLst>
              </a:tr>
              <a:tr h="1546780">
                <a:tc>
                  <a:txBody>
                    <a:bodyPr/>
                    <a:lstStyle/>
                    <a:p>
                      <a:pPr marL="0" marR="0" algn="ctr">
                        <a:lnSpc>
                          <a:spcPct val="115000"/>
                        </a:lnSpc>
                        <a:spcBef>
                          <a:spcPts val="0"/>
                        </a:spcBef>
                        <a:spcAft>
                          <a:spcPts val="0"/>
                        </a:spcAft>
                      </a:pPr>
                      <a:r>
                        <a:rPr lang="en-US" sz="1600" dirty="0">
                          <a:effectLst/>
                        </a:rPr>
                        <a:t>SOQ Committee Meeting</a:t>
                      </a:r>
                      <a:endParaRPr lang="en-US" sz="1600" dirty="0">
                        <a:effectLst/>
                        <a:latin typeface="Times New Roman"/>
                        <a:ea typeface="Calibri"/>
                      </a:endParaRPr>
                    </a:p>
                  </a:txBody>
                  <a:tcPr marL="67456" marR="67456" marT="0" marB="0" anchor="ctr"/>
                </a:tc>
                <a:tc>
                  <a:txBody>
                    <a:bodyPr/>
                    <a:lstStyle/>
                    <a:p>
                      <a:pPr marL="171450" marR="0" indent="-171450" algn="l">
                        <a:lnSpc>
                          <a:spcPct val="115000"/>
                        </a:lnSpc>
                        <a:spcBef>
                          <a:spcPts val="0"/>
                        </a:spcBef>
                        <a:spcAft>
                          <a:spcPts val="600"/>
                        </a:spcAft>
                        <a:buFont typeface="Arial" panose="020B0604020202020204" pitchFamily="34" charset="0"/>
                        <a:buChar char="•"/>
                      </a:pPr>
                      <a:r>
                        <a:rPr lang="en-US" sz="1200" dirty="0" smtClean="0">
                          <a:effectLst/>
                        </a:rPr>
                        <a:t>Overview of SOQ  and Review process</a:t>
                      </a:r>
                    </a:p>
                    <a:p>
                      <a:pPr marL="171450" marR="0" indent="-171450" algn="l">
                        <a:lnSpc>
                          <a:spcPct val="115000"/>
                        </a:lnSpc>
                        <a:spcBef>
                          <a:spcPts val="0"/>
                        </a:spcBef>
                        <a:spcAft>
                          <a:spcPts val="600"/>
                        </a:spcAft>
                        <a:buFont typeface="Arial" panose="020B0604020202020204" pitchFamily="34" charset="0"/>
                        <a:buChar char="•"/>
                      </a:pPr>
                      <a:r>
                        <a:rPr lang="en-US" sz="1200" dirty="0" smtClean="0">
                          <a:effectLst/>
                        </a:rPr>
                        <a:t>Identification of opportunities for policy</a:t>
                      </a:r>
                      <a:r>
                        <a:rPr lang="en-US" sz="1200" baseline="0" dirty="0" smtClean="0">
                          <a:effectLst/>
                        </a:rPr>
                        <a:t> changes in the SOQ </a:t>
                      </a:r>
                    </a:p>
                    <a:p>
                      <a:pPr marL="171450" marR="0" indent="-171450" algn="l" defTabSz="914400" rtl="0" eaLnBrk="1" fontAlgn="auto" latinLnBrk="0" hangingPunct="1">
                        <a:lnSpc>
                          <a:spcPct val="115000"/>
                        </a:lnSpc>
                        <a:spcBef>
                          <a:spcPts val="0"/>
                        </a:spcBef>
                        <a:spcAft>
                          <a:spcPts val="600"/>
                        </a:spcAft>
                        <a:buClrTx/>
                        <a:buSzTx/>
                        <a:buFont typeface="Arial" panose="020B0604020202020204" pitchFamily="34" charset="0"/>
                        <a:buChar char="•"/>
                        <a:tabLst/>
                        <a:defRPr/>
                      </a:pPr>
                      <a:r>
                        <a:rPr lang="en-US" sz="1200" dirty="0" smtClean="0">
                          <a:effectLst/>
                        </a:rPr>
                        <a:t>Presentation of </a:t>
                      </a:r>
                      <a:r>
                        <a:rPr lang="en-US" sz="1200" dirty="0" err="1" smtClean="0">
                          <a:effectLst/>
                        </a:rPr>
                        <a:t>workplan</a:t>
                      </a:r>
                      <a:r>
                        <a:rPr lang="en-US" sz="1200" dirty="0" smtClean="0">
                          <a:effectLst/>
                        </a:rPr>
                        <a:t> and timeline</a:t>
                      </a:r>
                    </a:p>
                  </a:txBody>
                  <a:tcPr marL="67456" marR="67456" marT="0" marB="0" anchor="ctr"/>
                </a:tc>
                <a:tc>
                  <a:txBody>
                    <a:bodyPr/>
                    <a:lstStyle/>
                    <a:p>
                      <a:pPr marL="171450" marR="0" indent="-171450" algn="l">
                        <a:lnSpc>
                          <a:spcPct val="115000"/>
                        </a:lnSpc>
                        <a:spcBef>
                          <a:spcPts val="0"/>
                        </a:spcBef>
                        <a:spcAft>
                          <a:spcPts val="600"/>
                        </a:spcAft>
                        <a:buFont typeface="Arial" panose="020B0604020202020204" pitchFamily="34" charset="0"/>
                        <a:buChar char="•"/>
                      </a:pPr>
                      <a:r>
                        <a:rPr lang="en-US" sz="1200" dirty="0" smtClean="0">
                          <a:effectLst/>
                        </a:rPr>
                        <a:t>D</a:t>
                      </a:r>
                      <a:r>
                        <a:rPr lang="en-US" sz="1200" baseline="0" dirty="0" smtClean="0">
                          <a:effectLst/>
                        </a:rPr>
                        <a:t>iscussion of needs and issues related to specific Standards</a:t>
                      </a:r>
                      <a:endParaRPr lang="en-US" sz="1200" dirty="0" smtClean="0">
                        <a:effectLst/>
                      </a:endParaRPr>
                    </a:p>
                  </a:txBody>
                  <a:tcPr marL="67456" marR="67456" marT="0" marB="0" anchor="ctr"/>
                </a:tc>
                <a:tc>
                  <a:txBody>
                    <a:bodyPr/>
                    <a:lstStyle/>
                    <a:p>
                      <a:pPr marL="171450" marR="0" indent="-171450" algn="l">
                        <a:lnSpc>
                          <a:spcPct val="115000"/>
                        </a:lnSpc>
                        <a:spcBef>
                          <a:spcPts val="0"/>
                        </a:spcBef>
                        <a:spcAft>
                          <a:spcPts val="600"/>
                        </a:spcAft>
                        <a:buFont typeface="Arial" panose="020B0604020202020204" pitchFamily="34" charset="0"/>
                        <a:buChar char="•"/>
                      </a:pPr>
                      <a:r>
                        <a:rPr lang="en-US" sz="1200" dirty="0" smtClean="0">
                          <a:effectLst/>
                        </a:rPr>
                        <a:t>Discussion of needs and issues related to specific Standards</a:t>
                      </a:r>
                      <a:endParaRPr lang="en-US" sz="1200" dirty="0">
                        <a:effectLst/>
                        <a:latin typeface="Times New Roman"/>
                        <a:ea typeface="Calibri"/>
                      </a:endParaRPr>
                    </a:p>
                  </a:txBody>
                  <a:tcPr marL="67456" marR="67456" marT="0" marB="0" anchor="ctr"/>
                </a:tc>
                <a:tc>
                  <a:txBody>
                    <a:bodyPr/>
                    <a:lstStyle/>
                    <a:p>
                      <a:pPr marL="0" marR="0" algn="l">
                        <a:lnSpc>
                          <a:spcPct val="115000"/>
                        </a:lnSpc>
                        <a:spcBef>
                          <a:spcPts val="0"/>
                        </a:spcBef>
                        <a:spcAft>
                          <a:spcPts val="600"/>
                        </a:spcAft>
                      </a:pPr>
                      <a:r>
                        <a:rPr lang="en-US" sz="1200" dirty="0" smtClean="0">
                          <a:solidFill>
                            <a:schemeClr val="bg1">
                              <a:lumMod val="85000"/>
                            </a:schemeClr>
                          </a:solidFill>
                          <a:effectLst/>
                          <a:latin typeface="+mn-lt"/>
                          <a:ea typeface="+mn-ea"/>
                        </a:rPr>
                        <a:t>N/A</a:t>
                      </a:r>
                      <a:endParaRPr lang="en-US" sz="1200" dirty="0">
                        <a:solidFill>
                          <a:schemeClr val="bg1">
                            <a:lumMod val="85000"/>
                          </a:schemeClr>
                        </a:solidFill>
                        <a:effectLst/>
                        <a:latin typeface="Times New Roman"/>
                        <a:ea typeface="Calibri"/>
                      </a:endParaRPr>
                    </a:p>
                  </a:txBody>
                  <a:tcPr marL="67456" marR="67456" marT="0" marB="0" anchor="ctr"/>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200" dirty="0">
                          <a:solidFill>
                            <a:schemeClr val="bg1">
                              <a:lumMod val="85000"/>
                            </a:schemeClr>
                          </a:solidFill>
                          <a:effectLst/>
                        </a:rPr>
                        <a:t> </a:t>
                      </a:r>
                      <a:r>
                        <a:rPr lang="en-US" sz="1200" dirty="0" smtClean="0">
                          <a:solidFill>
                            <a:schemeClr val="bg1">
                              <a:lumMod val="85000"/>
                            </a:schemeClr>
                          </a:solidFill>
                          <a:effectLst/>
                          <a:latin typeface="+mn-lt"/>
                          <a:ea typeface="+mn-ea"/>
                        </a:rPr>
                        <a:t>N/A</a:t>
                      </a:r>
                      <a:endParaRPr lang="en-US" sz="1200" dirty="0" smtClean="0">
                        <a:solidFill>
                          <a:schemeClr val="bg1">
                            <a:lumMod val="85000"/>
                          </a:schemeClr>
                        </a:solidFill>
                        <a:effectLst/>
                        <a:latin typeface="Times New Roman"/>
                        <a:ea typeface="Calibri"/>
                      </a:endParaRPr>
                    </a:p>
                    <a:p>
                      <a:pPr marL="0" marR="0" algn="l">
                        <a:lnSpc>
                          <a:spcPct val="115000"/>
                        </a:lnSpc>
                        <a:spcBef>
                          <a:spcPts val="0"/>
                        </a:spcBef>
                        <a:spcAft>
                          <a:spcPts val="600"/>
                        </a:spcAft>
                      </a:pPr>
                      <a:endParaRPr lang="en-US" sz="1200" dirty="0">
                        <a:effectLst/>
                        <a:latin typeface="Times New Roman"/>
                        <a:ea typeface="Calibri"/>
                      </a:endParaRPr>
                    </a:p>
                  </a:txBody>
                  <a:tcPr marL="67456" marR="67456" marT="0" marB="0" anchor="ctr"/>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200" dirty="0" smtClean="0">
                          <a:solidFill>
                            <a:schemeClr val="bg1">
                              <a:lumMod val="85000"/>
                            </a:schemeClr>
                          </a:solidFill>
                          <a:effectLst/>
                          <a:latin typeface="+mn-lt"/>
                          <a:ea typeface="+mn-ea"/>
                        </a:rPr>
                        <a:t>N/A</a:t>
                      </a:r>
                      <a:endParaRPr lang="en-US" sz="1200" dirty="0" smtClean="0">
                        <a:solidFill>
                          <a:schemeClr val="bg1">
                            <a:lumMod val="85000"/>
                          </a:schemeClr>
                        </a:solidFill>
                        <a:effectLst/>
                        <a:latin typeface="Times New Roman"/>
                        <a:ea typeface="Calibri"/>
                      </a:endParaRPr>
                    </a:p>
                    <a:p>
                      <a:pPr marL="0" marR="0" algn="l">
                        <a:lnSpc>
                          <a:spcPct val="115000"/>
                        </a:lnSpc>
                        <a:spcBef>
                          <a:spcPts val="0"/>
                        </a:spcBef>
                        <a:spcAft>
                          <a:spcPts val="600"/>
                        </a:spcAft>
                      </a:pPr>
                      <a:r>
                        <a:rPr lang="en-US" sz="1200" dirty="0">
                          <a:effectLst/>
                        </a:rPr>
                        <a:t> </a:t>
                      </a:r>
                      <a:endParaRPr lang="en-US" sz="1200" dirty="0">
                        <a:effectLst/>
                        <a:latin typeface="Times New Roman"/>
                        <a:ea typeface="Calibri"/>
                      </a:endParaRPr>
                    </a:p>
                  </a:txBody>
                  <a:tcPr marL="67456" marR="67456" marT="0" marB="0" anchor="ctr"/>
                </a:tc>
                <a:extLst>
                  <a:ext uri="{0D108BD9-81ED-4DB2-BD59-A6C34878D82A}">
                    <a16:rowId xmlns="" xmlns:a16="http://schemas.microsoft.com/office/drawing/2014/main" val="10001"/>
                  </a:ext>
                </a:extLst>
              </a:tr>
              <a:tr h="1269951">
                <a:tc>
                  <a:txBody>
                    <a:bodyPr/>
                    <a:lstStyle/>
                    <a:p>
                      <a:pPr marL="0" marR="0" algn="ctr">
                        <a:lnSpc>
                          <a:spcPct val="115000"/>
                        </a:lnSpc>
                        <a:spcBef>
                          <a:spcPts val="0"/>
                        </a:spcBef>
                        <a:spcAft>
                          <a:spcPts val="0"/>
                        </a:spcAft>
                      </a:pPr>
                      <a:r>
                        <a:rPr lang="en-US" sz="1600" dirty="0">
                          <a:effectLst/>
                        </a:rPr>
                        <a:t>Full Board Meeting</a:t>
                      </a:r>
                      <a:endParaRPr lang="en-US" sz="1600" dirty="0">
                        <a:effectLst/>
                        <a:latin typeface="Times New Roman"/>
                        <a:ea typeface="Calibri"/>
                      </a:endParaRPr>
                    </a:p>
                  </a:txBody>
                  <a:tcPr marL="67456" marR="67456" marT="0" marB="0" anchor="ctr"/>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200" dirty="0">
                          <a:solidFill>
                            <a:schemeClr val="bg1">
                              <a:lumMod val="95000"/>
                            </a:schemeClr>
                          </a:solidFill>
                          <a:effectLst/>
                        </a:rPr>
                        <a:t> </a:t>
                      </a:r>
                      <a:r>
                        <a:rPr lang="en-US" sz="1200" dirty="0" smtClean="0">
                          <a:solidFill>
                            <a:schemeClr val="bg1">
                              <a:lumMod val="95000"/>
                            </a:schemeClr>
                          </a:solidFill>
                          <a:effectLst/>
                        </a:rPr>
                        <a:t> </a:t>
                      </a:r>
                      <a:r>
                        <a:rPr lang="en-US" sz="1200" dirty="0" smtClean="0">
                          <a:solidFill>
                            <a:schemeClr val="bg1">
                              <a:lumMod val="95000"/>
                            </a:schemeClr>
                          </a:solidFill>
                          <a:effectLst/>
                          <a:latin typeface="+mn-lt"/>
                          <a:ea typeface="+mn-ea"/>
                        </a:rPr>
                        <a:t>N/A</a:t>
                      </a:r>
                      <a:endParaRPr lang="en-US" sz="1200" dirty="0" smtClean="0">
                        <a:solidFill>
                          <a:schemeClr val="bg1">
                            <a:lumMod val="95000"/>
                          </a:schemeClr>
                        </a:solidFill>
                        <a:effectLst/>
                        <a:latin typeface="Times New Roman"/>
                        <a:ea typeface="Calibri"/>
                      </a:endParaRPr>
                    </a:p>
                    <a:p>
                      <a:pPr marL="0" marR="0" algn="l">
                        <a:lnSpc>
                          <a:spcPct val="115000"/>
                        </a:lnSpc>
                        <a:spcBef>
                          <a:spcPts val="0"/>
                        </a:spcBef>
                        <a:spcAft>
                          <a:spcPts val="600"/>
                        </a:spcAft>
                      </a:pPr>
                      <a:endParaRPr lang="en-US" sz="1200" dirty="0">
                        <a:effectLst/>
                        <a:latin typeface="Times New Roman"/>
                        <a:ea typeface="Calibri"/>
                      </a:endParaRPr>
                    </a:p>
                  </a:txBody>
                  <a:tcPr marL="67456" marR="67456" marT="0" marB="0" anchor="ctr"/>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200" dirty="0">
                          <a:effectLst/>
                        </a:rPr>
                        <a:t> </a:t>
                      </a:r>
                      <a:r>
                        <a:rPr lang="en-US" sz="1200" dirty="0" smtClean="0">
                          <a:solidFill>
                            <a:schemeClr val="bg1">
                              <a:lumMod val="85000"/>
                            </a:schemeClr>
                          </a:solidFill>
                          <a:effectLst/>
                        </a:rPr>
                        <a:t> </a:t>
                      </a:r>
                      <a:r>
                        <a:rPr lang="en-US" sz="1200" dirty="0" smtClean="0">
                          <a:solidFill>
                            <a:schemeClr val="bg1">
                              <a:lumMod val="95000"/>
                            </a:schemeClr>
                          </a:solidFill>
                          <a:effectLst/>
                          <a:latin typeface="+mn-lt"/>
                          <a:ea typeface="+mn-ea"/>
                        </a:rPr>
                        <a:t>N/A</a:t>
                      </a:r>
                      <a:endParaRPr lang="en-US" sz="1200" dirty="0" smtClean="0">
                        <a:solidFill>
                          <a:schemeClr val="bg1">
                            <a:lumMod val="95000"/>
                          </a:schemeClr>
                        </a:solidFill>
                        <a:effectLst/>
                        <a:latin typeface="Times New Roman"/>
                        <a:ea typeface="Calibri"/>
                      </a:endParaRPr>
                    </a:p>
                    <a:p>
                      <a:pPr marL="0" marR="0" algn="l">
                        <a:lnSpc>
                          <a:spcPct val="115000"/>
                        </a:lnSpc>
                        <a:spcBef>
                          <a:spcPts val="0"/>
                        </a:spcBef>
                        <a:spcAft>
                          <a:spcPts val="600"/>
                        </a:spcAft>
                      </a:pPr>
                      <a:endParaRPr lang="en-US" sz="1200" dirty="0">
                        <a:effectLst/>
                        <a:latin typeface="Times New Roman"/>
                        <a:ea typeface="Calibri"/>
                      </a:endParaRPr>
                    </a:p>
                  </a:txBody>
                  <a:tcPr marL="67456" marR="67456" marT="0" marB="0" anchor="ctr"/>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200" dirty="0" smtClean="0">
                          <a:solidFill>
                            <a:schemeClr val="bg1">
                              <a:lumMod val="95000"/>
                            </a:schemeClr>
                          </a:solidFill>
                          <a:effectLst/>
                        </a:rPr>
                        <a:t> </a:t>
                      </a:r>
                      <a:r>
                        <a:rPr lang="en-US" sz="1200" dirty="0" smtClean="0">
                          <a:solidFill>
                            <a:schemeClr val="bg1">
                              <a:lumMod val="95000"/>
                            </a:schemeClr>
                          </a:solidFill>
                          <a:effectLst/>
                          <a:latin typeface="+mn-lt"/>
                          <a:ea typeface="+mn-ea"/>
                        </a:rPr>
                        <a:t>N/A</a:t>
                      </a:r>
                      <a:endParaRPr lang="en-US" sz="1200" dirty="0" smtClean="0">
                        <a:solidFill>
                          <a:schemeClr val="bg1">
                            <a:lumMod val="95000"/>
                          </a:schemeClr>
                        </a:solidFill>
                        <a:effectLst/>
                        <a:latin typeface="Times New Roman"/>
                        <a:ea typeface="Calibri"/>
                      </a:endParaRPr>
                    </a:p>
                    <a:p>
                      <a:pPr marL="0" marR="0" algn="l">
                        <a:lnSpc>
                          <a:spcPct val="115000"/>
                        </a:lnSpc>
                        <a:spcBef>
                          <a:spcPts val="0"/>
                        </a:spcBef>
                        <a:spcAft>
                          <a:spcPts val="600"/>
                        </a:spcAft>
                      </a:pPr>
                      <a:r>
                        <a:rPr lang="en-US" sz="1200" dirty="0">
                          <a:effectLst/>
                        </a:rPr>
                        <a:t> </a:t>
                      </a:r>
                      <a:endParaRPr lang="en-US" sz="1200" dirty="0">
                        <a:effectLst/>
                        <a:latin typeface="Times New Roman"/>
                        <a:ea typeface="Calibri"/>
                      </a:endParaRPr>
                    </a:p>
                  </a:txBody>
                  <a:tcPr marL="67456" marR="67456" marT="0" marB="0" anchor="ctr"/>
                </a:tc>
                <a:tc>
                  <a:txBody>
                    <a:bodyPr/>
                    <a:lstStyle/>
                    <a:p>
                      <a:pPr marL="0" marR="0" indent="0" algn="l">
                        <a:lnSpc>
                          <a:spcPct val="115000"/>
                        </a:lnSpc>
                        <a:spcBef>
                          <a:spcPts val="0"/>
                        </a:spcBef>
                        <a:spcAft>
                          <a:spcPts val="600"/>
                        </a:spcAft>
                        <a:buFont typeface="Arial" panose="020B0604020202020204" pitchFamily="34" charset="0"/>
                        <a:buNone/>
                      </a:pPr>
                      <a:r>
                        <a:rPr lang="en-US" sz="1200" dirty="0" smtClean="0">
                          <a:effectLst/>
                        </a:rPr>
                        <a:t>Board</a:t>
                      </a:r>
                      <a:r>
                        <a:rPr lang="en-US" sz="1200" baseline="0" dirty="0" smtClean="0">
                          <a:effectLst/>
                        </a:rPr>
                        <a:t> </a:t>
                      </a:r>
                      <a:r>
                        <a:rPr lang="en-US" sz="1200" dirty="0" smtClean="0">
                          <a:effectLst/>
                        </a:rPr>
                        <a:t>Retreat</a:t>
                      </a:r>
                      <a:r>
                        <a:rPr lang="en-US" sz="1200" dirty="0">
                          <a:effectLst/>
                        </a:rPr>
                        <a:t>: </a:t>
                      </a:r>
                      <a:endParaRPr lang="en-US" sz="1200" dirty="0" smtClean="0">
                        <a:effectLst/>
                      </a:endParaRPr>
                    </a:p>
                    <a:p>
                      <a:pPr marL="171450" marR="0" indent="-171450" algn="l">
                        <a:lnSpc>
                          <a:spcPct val="115000"/>
                        </a:lnSpc>
                        <a:spcBef>
                          <a:spcPts val="0"/>
                        </a:spcBef>
                        <a:spcAft>
                          <a:spcPts val="600"/>
                        </a:spcAft>
                        <a:buFont typeface="Arial" panose="020B0604020202020204" pitchFamily="34" charset="0"/>
                        <a:buChar char="•"/>
                      </a:pPr>
                      <a:r>
                        <a:rPr lang="en-US" sz="1200" dirty="0" smtClean="0">
                          <a:effectLst/>
                        </a:rPr>
                        <a:t>Presentation of stakeholder information</a:t>
                      </a:r>
                    </a:p>
                    <a:p>
                      <a:pPr marL="171450" marR="0" indent="-171450" algn="l">
                        <a:lnSpc>
                          <a:spcPct val="115000"/>
                        </a:lnSpc>
                        <a:spcBef>
                          <a:spcPts val="0"/>
                        </a:spcBef>
                        <a:spcAft>
                          <a:spcPts val="600"/>
                        </a:spcAft>
                        <a:buFont typeface="Arial" panose="020B0604020202020204" pitchFamily="34" charset="0"/>
                        <a:buChar char="•"/>
                      </a:pPr>
                      <a:r>
                        <a:rPr lang="en-US" sz="1200" dirty="0" smtClean="0">
                          <a:effectLst/>
                        </a:rPr>
                        <a:t>Discuss draft recs.</a:t>
                      </a:r>
                    </a:p>
                  </a:txBody>
                  <a:tcPr marL="67456" marR="67456" marT="0" marB="0" anchor="ctr"/>
                </a:tc>
                <a:tc>
                  <a:txBody>
                    <a:bodyPr/>
                    <a:lstStyle/>
                    <a:p>
                      <a:pPr marL="0" marR="0" algn="ctr">
                        <a:lnSpc>
                          <a:spcPct val="115000"/>
                        </a:lnSpc>
                        <a:spcBef>
                          <a:spcPts val="0"/>
                        </a:spcBef>
                        <a:spcAft>
                          <a:spcPts val="600"/>
                        </a:spcAft>
                      </a:pPr>
                      <a:r>
                        <a:rPr lang="en-US" sz="1200" dirty="0">
                          <a:effectLst/>
                        </a:rPr>
                        <a:t>First Review of </a:t>
                      </a:r>
                      <a:r>
                        <a:rPr lang="en-US" sz="1200" dirty="0" smtClean="0">
                          <a:effectLst/>
                        </a:rPr>
                        <a:t>draft recs</a:t>
                      </a:r>
                      <a:r>
                        <a:rPr lang="en-US" sz="1200" dirty="0">
                          <a:effectLst/>
                        </a:rPr>
                        <a:t>.</a:t>
                      </a:r>
                      <a:endParaRPr lang="en-US" sz="1200" dirty="0">
                        <a:effectLst/>
                        <a:latin typeface="Times New Roman"/>
                        <a:ea typeface="Calibri"/>
                      </a:endParaRPr>
                    </a:p>
                  </a:txBody>
                  <a:tcPr marL="67456" marR="67456" marT="0" marB="0" anchor="ctr"/>
                </a:tc>
                <a:tc>
                  <a:txBody>
                    <a:bodyPr/>
                    <a:lstStyle/>
                    <a:p>
                      <a:pPr marL="0" marR="0" algn="ctr">
                        <a:lnSpc>
                          <a:spcPct val="115000"/>
                        </a:lnSpc>
                        <a:spcBef>
                          <a:spcPts val="0"/>
                        </a:spcBef>
                        <a:spcAft>
                          <a:spcPts val="600"/>
                        </a:spcAft>
                      </a:pPr>
                      <a:r>
                        <a:rPr lang="en-US" sz="1200" dirty="0">
                          <a:effectLst/>
                        </a:rPr>
                        <a:t>Final Review</a:t>
                      </a:r>
                      <a:endParaRPr lang="en-US" sz="1200" dirty="0">
                        <a:effectLst/>
                        <a:latin typeface="Times New Roman"/>
                        <a:ea typeface="Calibri"/>
                      </a:endParaRPr>
                    </a:p>
                  </a:txBody>
                  <a:tcPr marL="67456" marR="67456" marT="0" marB="0" anchor="ctr"/>
                </a:tc>
                <a:extLst>
                  <a:ext uri="{0D108BD9-81ED-4DB2-BD59-A6C34878D82A}">
                    <a16:rowId xmlns="" xmlns:a16="http://schemas.microsoft.com/office/drawing/2014/main" val="10002"/>
                  </a:ext>
                </a:extLst>
              </a:tr>
              <a:tr h="635049">
                <a:tc>
                  <a:txBody>
                    <a:bodyPr/>
                    <a:lstStyle/>
                    <a:p>
                      <a:pPr marL="0" marR="0" algn="ctr">
                        <a:lnSpc>
                          <a:spcPct val="115000"/>
                        </a:lnSpc>
                        <a:spcBef>
                          <a:spcPts val="0"/>
                        </a:spcBef>
                        <a:spcAft>
                          <a:spcPts val="0"/>
                        </a:spcAft>
                      </a:pPr>
                      <a:r>
                        <a:rPr lang="en-US" sz="1600" dirty="0">
                          <a:effectLst/>
                        </a:rPr>
                        <a:t>Other Action</a:t>
                      </a:r>
                      <a:endParaRPr lang="en-US" sz="1600" dirty="0">
                        <a:effectLst/>
                        <a:latin typeface="Times New Roman"/>
                        <a:ea typeface="Calibri"/>
                      </a:endParaRPr>
                    </a:p>
                  </a:txBody>
                  <a:tcPr marL="67456" marR="67456" marT="0" marB="0" anchor="ctr"/>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200" dirty="0" smtClean="0">
                          <a:solidFill>
                            <a:schemeClr val="bg1">
                              <a:lumMod val="85000"/>
                            </a:schemeClr>
                          </a:solidFill>
                          <a:effectLst/>
                        </a:rPr>
                        <a:t> </a:t>
                      </a:r>
                      <a:r>
                        <a:rPr lang="en-US" sz="1200" dirty="0" smtClean="0">
                          <a:solidFill>
                            <a:schemeClr val="bg1">
                              <a:lumMod val="85000"/>
                            </a:schemeClr>
                          </a:solidFill>
                          <a:effectLst/>
                          <a:latin typeface="+mn-lt"/>
                          <a:ea typeface="+mn-ea"/>
                        </a:rPr>
                        <a:t>N/A</a:t>
                      </a:r>
                      <a:endParaRPr lang="en-US" sz="1200" dirty="0" smtClean="0">
                        <a:solidFill>
                          <a:schemeClr val="bg1">
                            <a:lumMod val="85000"/>
                          </a:schemeClr>
                        </a:solidFill>
                        <a:effectLst/>
                        <a:latin typeface="Times New Roman"/>
                        <a:ea typeface="Calibri"/>
                      </a:endParaRPr>
                    </a:p>
                    <a:p>
                      <a:pPr marL="0" marR="0" algn="l">
                        <a:lnSpc>
                          <a:spcPct val="115000"/>
                        </a:lnSpc>
                        <a:spcBef>
                          <a:spcPts val="0"/>
                        </a:spcBef>
                        <a:spcAft>
                          <a:spcPts val="600"/>
                        </a:spcAft>
                      </a:pPr>
                      <a:r>
                        <a:rPr lang="en-US" sz="1200" dirty="0">
                          <a:effectLst/>
                        </a:rPr>
                        <a:t> </a:t>
                      </a:r>
                      <a:endParaRPr lang="en-US" sz="1200" dirty="0">
                        <a:effectLst/>
                        <a:latin typeface="Times New Roman"/>
                        <a:ea typeface="Calibri"/>
                      </a:endParaRPr>
                    </a:p>
                  </a:txBody>
                  <a:tcPr marL="67456" marR="67456" marT="0" marB="0" anchor="ctr"/>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200" dirty="0">
                          <a:effectLst/>
                        </a:rPr>
                        <a:t> </a:t>
                      </a:r>
                      <a:r>
                        <a:rPr lang="en-US" sz="1200" dirty="0" smtClean="0">
                          <a:solidFill>
                            <a:schemeClr val="bg1">
                              <a:lumMod val="85000"/>
                            </a:schemeClr>
                          </a:solidFill>
                          <a:effectLst/>
                        </a:rPr>
                        <a:t> </a:t>
                      </a:r>
                      <a:r>
                        <a:rPr lang="en-US" sz="1200" dirty="0" smtClean="0">
                          <a:solidFill>
                            <a:schemeClr val="bg1">
                              <a:lumMod val="85000"/>
                            </a:schemeClr>
                          </a:solidFill>
                          <a:effectLst/>
                          <a:latin typeface="+mn-lt"/>
                          <a:ea typeface="+mn-ea"/>
                        </a:rPr>
                        <a:t>N/A</a:t>
                      </a:r>
                      <a:endParaRPr lang="en-US" sz="1200" dirty="0" smtClean="0">
                        <a:solidFill>
                          <a:schemeClr val="bg1">
                            <a:lumMod val="85000"/>
                          </a:schemeClr>
                        </a:solidFill>
                        <a:effectLst/>
                        <a:latin typeface="Times New Roman"/>
                        <a:ea typeface="Calibri"/>
                      </a:endParaRPr>
                    </a:p>
                    <a:p>
                      <a:pPr marL="0" marR="0" algn="l">
                        <a:lnSpc>
                          <a:spcPct val="115000"/>
                        </a:lnSpc>
                        <a:spcBef>
                          <a:spcPts val="0"/>
                        </a:spcBef>
                        <a:spcAft>
                          <a:spcPts val="600"/>
                        </a:spcAft>
                      </a:pPr>
                      <a:endParaRPr lang="en-US" sz="1200" dirty="0">
                        <a:effectLst/>
                        <a:latin typeface="Times New Roman"/>
                        <a:ea typeface="Calibri"/>
                      </a:endParaRPr>
                    </a:p>
                  </a:txBody>
                  <a:tcPr marL="67456" marR="67456" marT="0" marB="0" anchor="ctr"/>
                </a:tc>
                <a:tc>
                  <a:txBody>
                    <a:bodyPr/>
                    <a:lstStyle/>
                    <a:p>
                      <a:pPr marL="0" marR="0" algn="ctr">
                        <a:lnSpc>
                          <a:spcPct val="115000"/>
                        </a:lnSpc>
                        <a:spcBef>
                          <a:spcPts val="0"/>
                        </a:spcBef>
                        <a:spcAft>
                          <a:spcPts val="600"/>
                        </a:spcAft>
                      </a:pPr>
                      <a:r>
                        <a:rPr lang="en-US" sz="1200" dirty="0">
                          <a:effectLst/>
                        </a:rPr>
                        <a:t>Stakeholder meetings</a:t>
                      </a:r>
                      <a:endParaRPr lang="en-US" sz="1200" dirty="0">
                        <a:effectLst/>
                        <a:latin typeface="Times New Roman"/>
                        <a:ea typeface="Calibri"/>
                      </a:endParaRPr>
                    </a:p>
                  </a:txBody>
                  <a:tcPr marL="67456" marR="67456" marT="0" marB="0" anchor="ctr"/>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200" dirty="0">
                          <a:effectLst/>
                        </a:rPr>
                        <a:t> </a:t>
                      </a:r>
                      <a:r>
                        <a:rPr lang="en-US" sz="1200" dirty="0" smtClean="0">
                          <a:solidFill>
                            <a:schemeClr val="bg1">
                              <a:lumMod val="85000"/>
                            </a:schemeClr>
                          </a:solidFill>
                          <a:effectLst/>
                        </a:rPr>
                        <a:t> </a:t>
                      </a:r>
                      <a:r>
                        <a:rPr lang="en-US" sz="1200" dirty="0" smtClean="0">
                          <a:solidFill>
                            <a:schemeClr val="bg1">
                              <a:lumMod val="85000"/>
                            </a:schemeClr>
                          </a:solidFill>
                          <a:effectLst/>
                          <a:latin typeface="+mn-lt"/>
                          <a:ea typeface="+mn-ea"/>
                        </a:rPr>
                        <a:t>N/A</a:t>
                      </a:r>
                      <a:endParaRPr lang="en-US" sz="1200" dirty="0" smtClean="0">
                        <a:solidFill>
                          <a:schemeClr val="bg1">
                            <a:lumMod val="85000"/>
                          </a:schemeClr>
                        </a:solidFill>
                        <a:effectLst/>
                        <a:latin typeface="Times New Roman"/>
                        <a:ea typeface="Calibri"/>
                      </a:endParaRPr>
                    </a:p>
                    <a:p>
                      <a:pPr marL="0" marR="0" algn="l">
                        <a:lnSpc>
                          <a:spcPct val="115000"/>
                        </a:lnSpc>
                        <a:spcBef>
                          <a:spcPts val="0"/>
                        </a:spcBef>
                        <a:spcAft>
                          <a:spcPts val="600"/>
                        </a:spcAft>
                      </a:pPr>
                      <a:endParaRPr lang="en-US" sz="1200" dirty="0">
                        <a:effectLst/>
                        <a:latin typeface="Times New Roman"/>
                        <a:ea typeface="Calibri"/>
                      </a:endParaRPr>
                    </a:p>
                  </a:txBody>
                  <a:tcPr marL="67456" marR="67456" marT="0" marB="0" anchor="ctr"/>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200" dirty="0">
                          <a:effectLst/>
                        </a:rPr>
                        <a:t> </a:t>
                      </a:r>
                      <a:r>
                        <a:rPr lang="en-US" sz="1200" dirty="0" smtClean="0">
                          <a:solidFill>
                            <a:schemeClr val="bg1">
                              <a:lumMod val="85000"/>
                            </a:schemeClr>
                          </a:solidFill>
                          <a:effectLst/>
                        </a:rPr>
                        <a:t> </a:t>
                      </a:r>
                      <a:r>
                        <a:rPr lang="en-US" sz="1200" dirty="0" smtClean="0">
                          <a:solidFill>
                            <a:schemeClr val="bg1">
                              <a:lumMod val="85000"/>
                            </a:schemeClr>
                          </a:solidFill>
                          <a:effectLst/>
                          <a:latin typeface="+mn-lt"/>
                          <a:ea typeface="+mn-ea"/>
                        </a:rPr>
                        <a:t>N/A</a:t>
                      </a:r>
                      <a:endParaRPr lang="en-US" sz="1200" dirty="0" smtClean="0">
                        <a:solidFill>
                          <a:schemeClr val="bg1">
                            <a:lumMod val="85000"/>
                          </a:schemeClr>
                        </a:solidFill>
                        <a:effectLst/>
                        <a:latin typeface="Times New Roman"/>
                        <a:ea typeface="Calibri"/>
                      </a:endParaRPr>
                    </a:p>
                    <a:p>
                      <a:pPr marL="0" marR="0" algn="l">
                        <a:lnSpc>
                          <a:spcPct val="115000"/>
                        </a:lnSpc>
                        <a:spcBef>
                          <a:spcPts val="0"/>
                        </a:spcBef>
                        <a:spcAft>
                          <a:spcPts val="600"/>
                        </a:spcAft>
                      </a:pPr>
                      <a:endParaRPr lang="en-US" sz="1200" dirty="0">
                        <a:effectLst/>
                        <a:latin typeface="Times New Roman"/>
                        <a:ea typeface="Calibri"/>
                      </a:endParaRPr>
                    </a:p>
                  </a:txBody>
                  <a:tcPr marL="67456" marR="67456" marT="0" marB="0" anchor="ctr"/>
                </a:tc>
                <a:tc>
                  <a:txBody>
                    <a:bodyPr/>
                    <a:lstStyle/>
                    <a:p>
                      <a:pPr marL="0" marR="0" indent="0" algn="l" defTabSz="914400" rtl="0" eaLnBrk="1" fontAlgn="auto" latinLnBrk="0" hangingPunct="1">
                        <a:lnSpc>
                          <a:spcPct val="115000"/>
                        </a:lnSpc>
                        <a:spcBef>
                          <a:spcPts val="0"/>
                        </a:spcBef>
                        <a:spcAft>
                          <a:spcPts val="600"/>
                        </a:spcAft>
                        <a:buClrTx/>
                        <a:buSzTx/>
                        <a:buFontTx/>
                        <a:buNone/>
                        <a:tabLst/>
                        <a:defRPr/>
                      </a:pPr>
                      <a:r>
                        <a:rPr lang="en-US" sz="1200" dirty="0" smtClean="0">
                          <a:solidFill>
                            <a:schemeClr val="bg1">
                              <a:lumMod val="85000"/>
                            </a:schemeClr>
                          </a:solidFill>
                          <a:effectLst/>
                        </a:rPr>
                        <a:t> </a:t>
                      </a:r>
                      <a:r>
                        <a:rPr lang="en-US" sz="1200" dirty="0" smtClean="0">
                          <a:solidFill>
                            <a:schemeClr val="bg1">
                              <a:lumMod val="85000"/>
                            </a:schemeClr>
                          </a:solidFill>
                          <a:effectLst/>
                          <a:latin typeface="+mn-lt"/>
                          <a:ea typeface="+mn-ea"/>
                        </a:rPr>
                        <a:t>N/A</a:t>
                      </a:r>
                      <a:endParaRPr lang="en-US" sz="1200" dirty="0" smtClean="0">
                        <a:solidFill>
                          <a:schemeClr val="bg1">
                            <a:lumMod val="85000"/>
                          </a:schemeClr>
                        </a:solidFill>
                        <a:effectLst/>
                        <a:latin typeface="Times New Roman"/>
                        <a:ea typeface="Calibri"/>
                      </a:endParaRPr>
                    </a:p>
                    <a:p>
                      <a:pPr marL="0" marR="0" algn="l">
                        <a:lnSpc>
                          <a:spcPct val="115000"/>
                        </a:lnSpc>
                        <a:spcBef>
                          <a:spcPts val="0"/>
                        </a:spcBef>
                        <a:spcAft>
                          <a:spcPts val="600"/>
                        </a:spcAft>
                      </a:pPr>
                      <a:r>
                        <a:rPr lang="en-US" sz="1200" dirty="0">
                          <a:effectLst/>
                        </a:rPr>
                        <a:t> </a:t>
                      </a:r>
                      <a:endParaRPr lang="en-US" sz="1200" dirty="0">
                        <a:effectLst/>
                        <a:latin typeface="Times New Roman"/>
                        <a:ea typeface="Calibri"/>
                      </a:endParaRPr>
                    </a:p>
                  </a:txBody>
                  <a:tcPr marL="67456" marR="67456" marT="0" marB="0" anchor="ct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4060096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latin typeface="Calibri"/>
              </a:rPr>
              <a:t>The Standards of Quality</a:t>
            </a:r>
            <a:endParaRPr lang="en-US" dirty="0"/>
          </a:p>
        </p:txBody>
      </p:sp>
      <p:sp>
        <p:nvSpPr>
          <p:cNvPr id="3" name="Content Placeholder 2"/>
          <p:cNvSpPr>
            <a:spLocks noGrp="1"/>
          </p:cNvSpPr>
          <p:nvPr>
            <p:ph idx="1"/>
          </p:nvPr>
        </p:nvSpPr>
        <p:spPr/>
        <p:txBody>
          <a:bodyPr>
            <a:normAutofit lnSpcReduction="10000"/>
          </a:bodyPr>
          <a:lstStyle/>
          <a:p>
            <a:r>
              <a:rPr lang="en-US" b="0" dirty="0">
                <a:latin typeface="+mn-lt"/>
              </a:rPr>
              <a:t>The Constitution of Virginia </a:t>
            </a:r>
            <a:r>
              <a:rPr lang="en-US" b="0" dirty="0" smtClean="0">
                <a:latin typeface="+mn-lt"/>
              </a:rPr>
              <a:t>requires </a:t>
            </a:r>
            <a:r>
              <a:rPr lang="en-US" b="0" dirty="0">
                <a:latin typeface="+mn-lt"/>
              </a:rPr>
              <a:t>the Board of Education to prescribe standards of quality for the public schools of </a:t>
            </a:r>
            <a:r>
              <a:rPr lang="en-US" b="0" dirty="0" smtClean="0">
                <a:latin typeface="+mn-lt"/>
              </a:rPr>
              <a:t>Virginia. </a:t>
            </a:r>
          </a:p>
          <a:p>
            <a:pPr marL="0" indent="0">
              <a:buNone/>
            </a:pPr>
            <a:endParaRPr lang="en-US" b="0" dirty="0" smtClean="0">
              <a:latin typeface="+mn-lt"/>
            </a:endParaRPr>
          </a:p>
          <a:p>
            <a:r>
              <a:rPr lang="en-US" b="0" dirty="0">
                <a:latin typeface="+mn-lt"/>
              </a:rPr>
              <a:t>These Standards of Quality (SOQ) </a:t>
            </a:r>
            <a:r>
              <a:rPr lang="en-US" b="0" dirty="0" smtClean="0">
                <a:latin typeface="+mn-lt"/>
              </a:rPr>
              <a:t>are </a:t>
            </a:r>
            <a:r>
              <a:rPr lang="en-US" b="0" dirty="0">
                <a:latin typeface="+mn-lt"/>
              </a:rPr>
              <a:t>found in the </a:t>
            </a:r>
            <a:r>
              <a:rPr lang="en-US" b="0" i="1" dirty="0">
                <a:latin typeface="+mn-lt"/>
              </a:rPr>
              <a:t>Code of Virginia </a:t>
            </a:r>
            <a:r>
              <a:rPr lang="en-US" b="0" dirty="0">
                <a:latin typeface="+mn-lt"/>
              </a:rPr>
              <a:t>at </a:t>
            </a:r>
            <a:r>
              <a:rPr lang="en-US" b="0" dirty="0" smtClean="0">
                <a:latin typeface="+mn-lt"/>
              </a:rPr>
              <a:t>§§ </a:t>
            </a:r>
            <a:r>
              <a:rPr lang="en-US" b="0" dirty="0">
                <a:latin typeface="+mn-lt"/>
              </a:rPr>
              <a:t>22.1-253.13:1 through </a:t>
            </a:r>
            <a:r>
              <a:rPr lang="en-US" b="0" dirty="0" smtClean="0">
                <a:latin typeface="+mn-lt"/>
              </a:rPr>
              <a:t>22.1-253.13:10 and </a:t>
            </a:r>
            <a:r>
              <a:rPr lang="en-US" b="0" dirty="0">
                <a:latin typeface="+mn-lt"/>
              </a:rPr>
              <a:t>encompass the requirements that must be met by all Virginia public schools and school divisions.</a:t>
            </a:r>
          </a:p>
        </p:txBody>
      </p:sp>
    </p:spTree>
    <p:extLst>
      <p:ext uri="{BB962C8B-B14F-4D97-AF65-F5344CB8AC3E}">
        <p14:creationId xmlns:p14="http://schemas.microsoft.com/office/powerpoint/2010/main" val="33968795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latin typeface="+mj-lt"/>
              </a:rPr>
              <a:t>The Standards of Quality</a:t>
            </a:r>
            <a:endParaRPr lang="en-US" dirty="0">
              <a:latin typeface="+mj-lt"/>
            </a:endParaRPr>
          </a:p>
        </p:txBody>
      </p:sp>
      <p:sp>
        <p:nvSpPr>
          <p:cNvPr id="55" name="Rounded Rectangle 54"/>
          <p:cNvSpPr/>
          <p:nvPr/>
        </p:nvSpPr>
        <p:spPr>
          <a:xfrm>
            <a:off x="955964" y="1295400"/>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Standard 1 – </a:t>
            </a:r>
            <a:endParaRPr lang="en-US" b="1" dirty="0" smtClean="0"/>
          </a:p>
          <a:p>
            <a:pPr algn="ctr"/>
            <a:r>
              <a:rPr lang="en-US" b="1" dirty="0" smtClean="0"/>
              <a:t>Instructional </a:t>
            </a:r>
            <a:r>
              <a:rPr lang="en-US" b="1" dirty="0"/>
              <a:t>programs</a:t>
            </a:r>
          </a:p>
        </p:txBody>
      </p:sp>
      <p:sp>
        <p:nvSpPr>
          <p:cNvPr id="56" name="Rounded Rectangle 55"/>
          <p:cNvSpPr/>
          <p:nvPr/>
        </p:nvSpPr>
        <p:spPr>
          <a:xfrm>
            <a:off x="955964" y="2275708"/>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Standard 2 – </a:t>
            </a:r>
            <a:endParaRPr lang="en-US" b="1" dirty="0" smtClean="0"/>
          </a:p>
          <a:p>
            <a:pPr algn="ctr"/>
            <a:r>
              <a:rPr lang="en-US" b="1" dirty="0" smtClean="0"/>
              <a:t>Personnel/Staffing </a:t>
            </a:r>
            <a:r>
              <a:rPr lang="en-US" b="1" dirty="0"/>
              <a:t>ratios</a:t>
            </a:r>
          </a:p>
        </p:txBody>
      </p:sp>
      <p:sp>
        <p:nvSpPr>
          <p:cNvPr id="57" name="Rounded Rectangle 56"/>
          <p:cNvSpPr/>
          <p:nvPr/>
        </p:nvSpPr>
        <p:spPr>
          <a:xfrm>
            <a:off x="914400" y="323859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Standard 3 – Accreditation/Assessments</a:t>
            </a:r>
          </a:p>
        </p:txBody>
      </p:sp>
      <p:sp>
        <p:nvSpPr>
          <p:cNvPr id="58" name="Rounded Rectangle 57"/>
          <p:cNvSpPr/>
          <p:nvPr/>
        </p:nvSpPr>
        <p:spPr>
          <a:xfrm>
            <a:off x="914400" y="424443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Standard 4 – </a:t>
            </a:r>
            <a:endParaRPr lang="en-US" b="1" dirty="0" smtClean="0"/>
          </a:p>
          <a:p>
            <a:pPr algn="ctr"/>
            <a:r>
              <a:rPr lang="en-US" b="1" dirty="0" smtClean="0"/>
              <a:t>Graduation </a:t>
            </a:r>
            <a:r>
              <a:rPr lang="en-US" b="1" dirty="0"/>
              <a:t>Requirements</a:t>
            </a:r>
          </a:p>
        </p:txBody>
      </p:sp>
      <p:sp>
        <p:nvSpPr>
          <p:cNvPr id="59" name="Rounded Rectangle 58"/>
          <p:cNvSpPr/>
          <p:nvPr/>
        </p:nvSpPr>
        <p:spPr>
          <a:xfrm>
            <a:off x="895597" y="521979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Standard 5 – </a:t>
            </a:r>
            <a:endParaRPr lang="en-US" b="1" dirty="0" smtClean="0"/>
          </a:p>
          <a:p>
            <a:pPr algn="ctr"/>
            <a:r>
              <a:rPr lang="en-US" b="1" dirty="0" smtClean="0"/>
              <a:t>Professional </a:t>
            </a:r>
            <a:r>
              <a:rPr lang="en-US" b="1" dirty="0"/>
              <a:t>Development</a:t>
            </a:r>
          </a:p>
        </p:txBody>
      </p:sp>
      <p:sp>
        <p:nvSpPr>
          <p:cNvPr id="50" name="Rounded Rectangle 49"/>
          <p:cNvSpPr/>
          <p:nvPr/>
        </p:nvSpPr>
        <p:spPr>
          <a:xfrm>
            <a:off x="4556166" y="1295400"/>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Standard 6 – </a:t>
            </a:r>
            <a:endParaRPr lang="en-US" b="1" dirty="0" smtClean="0"/>
          </a:p>
          <a:p>
            <a:pPr algn="ctr"/>
            <a:r>
              <a:rPr lang="en-US" b="1" dirty="0" smtClean="0"/>
              <a:t>Planning/Public </a:t>
            </a:r>
            <a:r>
              <a:rPr lang="en-US" b="1" dirty="0"/>
              <a:t>Involvement</a:t>
            </a:r>
          </a:p>
        </p:txBody>
      </p:sp>
      <p:sp>
        <p:nvSpPr>
          <p:cNvPr id="51" name="Rounded Rectangle 50"/>
          <p:cNvSpPr/>
          <p:nvPr/>
        </p:nvSpPr>
        <p:spPr>
          <a:xfrm>
            <a:off x="4556166" y="2275708"/>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Standard 7 – </a:t>
            </a:r>
            <a:endParaRPr lang="en-US" b="1" dirty="0" smtClean="0"/>
          </a:p>
          <a:p>
            <a:pPr algn="ctr"/>
            <a:r>
              <a:rPr lang="en-US" b="1" dirty="0" smtClean="0"/>
              <a:t>School </a:t>
            </a:r>
            <a:r>
              <a:rPr lang="en-US" b="1" dirty="0"/>
              <a:t>board policies</a:t>
            </a:r>
          </a:p>
        </p:txBody>
      </p:sp>
      <p:sp>
        <p:nvSpPr>
          <p:cNvPr id="52" name="Rounded Rectangle 51"/>
          <p:cNvSpPr/>
          <p:nvPr/>
        </p:nvSpPr>
        <p:spPr>
          <a:xfrm>
            <a:off x="4556166" y="323859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Standard 8 – </a:t>
            </a:r>
            <a:endParaRPr lang="en-US" b="1" dirty="0" smtClean="0"/>
          </a:p>
          <a:p>
            <a:pPr algn="ctr"/>
            <a:r>
              <a:rPr lang="en-US" b="1" dirty="0" smtClean="0"/>
              <a:t>Compliance</a:t>
            </a:r>
            <a:endParaRPr lang="en-US" b="1" dirty="0"/>
          </a:p>
        </p:txBody>
      </p:sp>
      <p:sp>
        <p:nvSpPr>
          <p:cNvPr id="53" name="Rounded Rectangle 52"/>
          <p:cNvSpPr/>
          <p:nvPr/>
        </p:nvSpPr>
        <p:spPr>
          <a:xfrm>
            <a:off x="4556166" y="424443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Standard 9 – </a:t>
            </a:r>
            <a:endParaRPr lang="en-US" b="1" dirty="0" smtClean="0"/>
          </a:p>
          <a:p>
            <a:pPr algn="ctr"/>
            <a:r>
              <a:rPr lang="en-US" b="1" dirty="0" smtClean="0"/>
              <a:t>VIP incentive </a:t>
            </a:r>
            <a:r>
              <a:rPr lang="en-US" b="1" dirty="0"/>
              <a:t>program</a:t>
            </a:r>
          </a:p>
        </p:txBody>
      </p:sp>
      <p:sp>
        <p:nvSpPr>
          <p:cNvPr id="54" name="Rounded Rectangle 53"/>
          <p:cNvSpPr/>
          <p:nvPr/>
        </p:nvSpPr>
        <p:spPr>
          <a:xfrm>
            <a:off x="4556166" y="5219799"/>
            <a:ext cx="3383280" cy="7315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Standard 10 – </a:t>
            </a:r>
            <a:endParaRPr lang="en-US" b="1" dirty="0" smtClean="0"/>
          </a:p>
          <a:p>
            <a:pPr algn="ctr"/>
            <a:r>
              <a:rPr lang="en-US" b="1" dirty="0" smtClean="0"/>
              <a:t>SOL </a:t>
            </a:r>
            <a:r>
              <a:rPr lang="en-US" b="1" dirty="0"/>
              <a:t>Innovation Committee</a:t>
            </a:r>
          </a:p>
        </p:txBody>
      </p:sp>
    </p:spTree>
    <p:extLst>
      <p:ext uri="{BB962C8B-B14F-4D97-AF65-F5344CB8AC3E}">
        <p14:creationId xmlns:p14="http://schemas.microsoft.com/office/powerpoint/2010/main" val="26386769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normAutofit lnSpcReduction="10000"/>
          </a:bodyPr>
          <a:lstStyle/>
          <a:p>
            <a:pPr marL="0" indent="0">
              <a:buNone/>
            </a:pPr>
            <a:r>
              <a:rPr lang="en-US" dirty="0" smtClean="0">
                <a:latin typeface="+mn-lt"/>
                <a:cs typeface="Times New Roman" panose="02020603050405020304" pitchFamily="18" charset="0"/>
              </a:rPr>
              <a:t>Standards of quality; State and local support of public schools</a:t>
            </a:r>
          </a:p>
          <a:p>
            <a:pPr marL="0" indent="0">
              <a:buNone/>
            </a:pPr>
            <a:endParaRPr lang="en-US" dirty="0" smtClean="0">
              <a:latin typeface="+mn-lt"/>
              <a:cs typeface="Times New Roman" panose="02020603050405020304" pitchFamily="18" charset="0"/>
            </a:endParaRPr>
          </a:p>
          <a:p>
            <a:pPr marL="0" indent="0">
              <a:buNone/>
            </a:pPr>
            <a:r>
              <a:rPr lang="en-US" dirty="0" smtClean="0">
                <a:latin typeface="+mn-lt"/>
                <a:cs typeface="Times New Roman" panose="02020603050405020304" pitchFamily="18" charset="0"/>
              </a:rPr>
              <a:t>“</a:t>
            </a:r>
            <a:r>
              <a:rPr lang="en-US" b="0" dirty="0" smtClean="0">
                <a:latin typeface="+mn-lt"/>
                <a:cs typeface="Times New Roman" panose="02020603050405020304" pitchFamily="18" charset="0"/>
              </a:rPr>
              <a:t>Standards of quality for the several school divisions shall be determined and prescribed from time to time by the Board of Education, subject to revision only by the General Assembly.”</a:t>
            </a:r>
          </a:p>
          <a:p>
            <a:pPr marL="0" indent="0" algn="r">
              <a:buNone/>
            </a:pPr>
            <a:r>
              <a:rPr lang="en-US" b="0" dirty="0">
                <a:latin typeface="+mn-lt"/>
                <a:cs typeface="Times New Roman" panose="02020603050405020304" pitchFamily="18" charset="0"/>
              </a:rPr>
              <a:t>Article VIII, § 2, Constitution of Virginia</a:t>
            </a:r>
          </a:p>
          <a:p>
            <a:pPr marL="0" indent="0">
              <a:buNone/>
            </a:pPr>
            <a:endParaRPr lang="en-US" b="0" dirty="0" smtClean="0">
              <a:latin typeface="+mn-lt"/>
              <a:cs typeface="Times New Roman" panose="02020603050405020304" pitchFamily="18" charset="0"/>
            </a:endParaRPr>
          </a:p>
        </p:txBody>
      </p:sp>
      <p:sp>
        <p:nvSpPr>
          <p:cNvPr id="7" name="Title 6"/>
          <p:cNvSpPr>
            <a:spLocks noGrp="1"/>
          </p:cNvSpPr>
          <p:nvPr>
            <p:ph type="title"/>
          </p:nvPr>
        </p:nvSpPr>
        <p:spPr/>
        <p:txBody>
          <a:bodyPr/>
          <a:lstStyle/>
          <a:p>
            <a:r>
              <a:rPr lang="en-US" dirty="0" smtClean="0">
                <a:latin typeface="+mn-lt"/>
              </a:rPr>
              <a:t>Constitutional Authority</a:t>
            </a:r>
            <a:endParaRPr lang="en-US" dirty="0">
              <a:latin typeface="+mn-lt"/>
            </a:endParaRPr>
          </a:p>
        </p:txBody>
      </p:sp>
    </p:spTree>
    <p:extLst>
      <p:ext uri="{BB962C8B-B14F-4D97-AF65-F5344CB8AC3E}">
        <p14:creationId xmlns:p14="http://schemas.microsoft.com/office/powerpoint/2010/main" val="37184107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Times New Roman" panose="02020603050405020304" pitchFamily="18" charset="0"/>
              </a:rPr>
              <a:t>Constitutional Authority</a:t>
            </a:r>
            <a:endParaRPr lang="en-US" dirty="0">
              <a:latin typeface="+mn-lt"/>
              <a:cs typeface="Times New Roman" panose="02020603050405020304" pitchFamily="18" charset="0"/>
            </a:endParaRPr>
          </a:p>
        </p:txBody>
      </p:sp>
      <p:sp>
        <p:nvSpPr>
          <p:cNvPr id="3" name="Content Placeholder 2"/>
          <p:cNvSpPr>
            <a:spLocks noGrp="1"/>
          </p:cNvSpPr>
          <p:nvPr>
            <p:ph idx="1"/>
          </p:nvPr>
        </p:nvSpPr>
        <p:spPr>
          <a:xfrm>
            <a:off x="457200" y="1447800"/>
            <a:ext cx="8229600" cy="4678363"/>
          </a:xfrm>
        </p:spPr>
        <p:txBody>
          <a:bodyPr>
            <a:normAutofit lnSpcReduction="10000"/>
          </a:bodyPr>
          <a:lstStyle/>
          <a:p>
            <a:pPr marL="0" indent="0">
              <a:spcAft>
                <a:spcPts val="1200"/>
              </a:spcAft>
              <a:buNone/>
            </a:pPr>
            <a:r>
              <a:rPr lang="en-US" dirty="0" smtClean="0">
                <a:latin typeface="+mn-lt"/>
                <a:cs typeface="Times New Roman" panose="02020603050405020304" pitchFamily="18" charset="0"/>
              </a:rPr>
              <a:t>“</a:t>
            </a:r>
            <a:r>
              <a:rPr lang="en-US" b="0" dirty="0">
                <a:latin typeface="+mn-lt"/>
                <a:cs typeface="Times New Roman" panose="02020603050405020304" pitchFamily="18" charset="0"/>
              </a:rPr>
              <a:t>The General Assembly shall determine the manner in which funds are to be provided for the cost of maintaining an educational program meeting the prescribed standards of quality, and shall provide for the apportionment of the cost of such program between the Commonwealth and the local units of government comprising such school divisions</a:t>
            </a:r>
            <a:r>
              <a:rPr lang="en-US" b="0" dirty="0" smtClean="0">
                <a:latin typeface="+mn-lt"/>
                <a:cs typeface="Times New Roman" panose="02020603050405020304" pitchFamily="18" charset="0"/>
              </a:rPr>
              <a:t>.”</a:t>
            </a:r>
          </a:p>
          <a:p>
            <a:pPr marL="0" indent="0" algn="r">
              <a:buNone/>
            </a:pPr>
            <a:r>
              <a:rPr lang="en-US" b="0" dirty="0">
                <a:latin typeface="+mn-lt"/>
                <a:cs typeface="Times New Roman" panose="02020603050405020304" pitchFamily="18" charset="0"/>
              </a:rPr>
              <a:t>Article VIII, § 2, Constitution of Virginia</a:t>
            </a:r>
          </a:p>
          <a:p>
            <a:pPr marL="0" indent="0" algn="r">
              <a:buNone/>
            </a:pPr>
            <a:endParaRPr lang="en-US" sz="2800" dirty="0">
              <a:latin typeface="+mn-lt"/>
            </a:endParaRPr>
          </a:p>
        </p:txBody>
      </p:sp>
    </p:spTree>
    <p:extLst>
      <p:ext uri="{BB962C8B-B14F-4D97-AF65-F5344CB8AC3E}">
        <p14:creationId xmlns:p14="http://schemas.microsoft.com/office/powerpoint/2010/main" val="1292940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Times New Roman" panose="02020603050405020304" pitchFamily="18" charset="0"/>
              </a:rPr>
              <a:t>Board’s Role with the SOQ</a:t>
            </a:r>
            <a:endParaRPr lang="en-US" dirty="0">
              <a:latin typeface="+mn-lt"/>
              <a:cs typeface="Times New Roman" panose="02020603050405020304" pitchFamily="18" charset="0"/>
            </a:endParaRPr>
          </a:p>
        </p:txBody>
      </p:sp>
      <p:sp>
        <p:nvSpPr>
          <p:cNvPr id="3" name="Content Placeholder 2"/>
          <p:cNvSpPr>
            <a:spLocks noGrp="1"/>
          </p:cNvSpPr>
          <p:nvPr>
            <p:ph idx="1"/>
          </p:nvPr>
        </p:nvSpPr>
        <p:spPr>
          <a:xfrm>
            <a:off x="457200" y="1295400"/>
            <a:ext cx="8229600" cy="5029200"/>
          </a:xfrm>
        </p:spPr>
        <p:txBody>
          <a:bodyPr>
            <a:normAutofit fontScale="70000" lnSpcReduction="20000"/>
          </a:bodyPr>
          <a:lstStyle/>
          <a:p>
            <a:pPr marL="0" indent="0">
              <a:buNone/>
            </a:pPr>
            <a:r>
              <a:rPr lang="en-US" sz="4600" dirty="0" smtClean="0">
                <a:latin typeface="+mn-lt"/>
                <a:cs typeface="Times New Roman" panose="02020603050405020304" pitchFamily="18" charset="0"/>
              </a:rPr>
              <a:t>Section 22.1-18.01 of </a:t>
            </a:r>
            <a:r>
              <a:rPr lang="en-US" sz="4600" dirty="0">
                <a:latin typeface="+mn-lt"/>
                <a:cs typeface="Times New Roman" panose="02020603050405020304" pitchFamily="18" charset="0"/>
              </a:rPr>
              <a:t>the </a:t>
            </a:r>
            <a:r>
              <a:rPr lang="en-US" sz="4600" i="1" dirty="0" smtClean="0">
                <a:latin typeface="+mn-lt"/>
                <a:cs typeface="Times New Roman" panose="02020603050405020304" pitchFamily="18" charset="0"/>
              </a:rPr>
              <a:t>Code</a:t>
            </a:r>
            <a:r>
              <a:rPr lang="en-US" sz="4600" dirty="0" smtClean="0">
                <a:latin typeface="+mn-lt"/>
                <a:cs typeface="Times New Roman" panose="02020603050405020304" pitchFamily="18" charset="0"/>
              </a:rPr>
              <a:t> states</a:t>
            </a:r>
            <a:r>
              <a:rPr lang="en-US" sz="4600" dirty="0">
                <a:latin typeface="+mn-lt"/>
                <a:cs typeface="Times New Roman" panose="02020603050405020304" pitchFamily="18" charset="0"/>
              </a:rPr>
              <a:t>: </a:t>
            </a:r>
            <a:endParaRPr lang="en-US" sz="4600" i="1" dirty="0" smtClean="0">
              <a:latin typeface="+mn-lt"/>
              <a:cs typeface="Times New Roman" panose="02020603050405020304" pitchFamily="18" charset="0"/>
            </a:endParaRPr>
          </a:p>
          <a:p>
            <a:pPr marL="0" indent="0">
              <a:buNone/>
            </a:pPr>
            <a:endParaRPr lang="en-US" i="1" dirty="0" smtClean="0">
              <a:latin typeface="+mn-lt"/>
              <a:cs typeface="Times New Roman" panose="02020603050405020304" pitchFamily="18" charset="0"/>
            </a:endParaRPr>
          </a:p>
          <a:p>
            <a:pPr marL="514350" indent="-514350">
              <a:buAutoNum type="alphaUcPeriod"/>
            </a:pPr>
            <a:r>
              <a:rPr lang="en-US" sz="3400" b="0" i="1" dirty="0" smtClean="0">
                <a:latin typeface="+mn-lt"/>
                <a:cs typeface="Times New Roman" panose="02020603050405020304" pitchFamily="18" charset="0"/>
              </a:rPr>
              <a:t>To </a:t>
            </a:r>
            <a:r>
              <a:rPr lang="en-US" sz="3400" b="0" i="1" dirty="0">
                <a:latin typeface="+mn-lt"/>
                <a:cs typeface="Times New Roman" panose="02020603050405020304" pitchFamily="18" charset="0"/>
              </a:rPr>
              <a:t>ensure the integrity of the standards of quality, the Board of Education shall, in odd-numbered years, exercise its constitutional authority to determine and prescribe the standards, subject to revision only by the General Assembly, by reviewing the standards and either (</a:t>
            </a:r>
            <a:r>
              <a:rPr lang="en-US" sz="3400" b="0" i="1" dirty="0" err="1">
                <a:latin typeface="+mn-lt"/>
                <a:cs typeface="Times New Roman" panose="02020603050405020304" pitchFamily="18" charset="0"/>
              </a:rPr>
              <a:t>i</a:t>
            </a:r>
            <a:r>
              <a:rPr lang="en-US" sz="3400" b="0" i="1" dirty="0">
                <a:latin typeface="+mn-lt"/>
                <a:cs typeface="Times New Roman" panose="02020603050405020304" pitchFamily="18" charset="0"/>
              </a:rPr>
              <a:t>) proposing amendments to the standards or (ii) making a determination that no changes are necessary</a:t>
            </a:r>
            <a:r>
              <a:rPr lang="en-US" sz="3400" b="0" i="1" dirty="0" smtClean="0">
                <a:latin typeface="+mn-lt"/>
                <a:cs typeface="Times New Roman" panose="02020603050405020304" pitchFamily="18" charset="0"/>
              </a:rPr>
              <a:t>.</a:t>
            </a:r>
          </a:p>
          <a:p>
            <a:pPr marL="514350" indent="-514350">
              <a:buAutoNum type="alphaUcPeriod"/>
            </a:pPr>
            <a:endParaRPr lang="en-US" sz="3400" b="0" i="1" dirty="0" smtClean="0">
              <a:latin typeface="+mn-lt"/>
              <a:cs typeface="Times New Roman" panose="02020603050405020304" pitchFamily="18" charset="0"/>
            </a:endParaRPr>
          </a:p>
          <a:p>
            <a:pPr marL="514350" indent="-514350">
              <a:buAutoNum type="alphaUcPeriod"/>
            </a:pPr>
            <a:r>
              <a:rPr lang="en-US" sz="3400" b="0" i="1" dirty="0">
                <a:latin typeface="+mn-lt"/>
                <a:cs typeface="Times New Roman" panose="02020603050405020304" pitchFamily="18" charset="0"/>
              </a:rPr>
              <a:t>If the Board proposes changes to the standards of quality, the budget estimates that are required to be reported pursuant to § 2.2-1504 shall take into consideration the Board's proposed standards of quality. </a:t>
            </a:r>
          </a:p>
        </p:txBody>
      </p:sp>
    </p:spTree>
    <p:extLst>
      <p:ext uri="{BB962C8B-B14F-4D97-AF65-F5344CB8AC3E}">
        <p14:creationId xmlns:p14="http://schemas.microsoft.com/office/powerpoint/2010/main" val="34149609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Times New Roman" panose="02020603050405020304" pitchFamily="18" charset="0"/>
              </a:rPr>
              <a:t>History of the Standards of Quality</a:t>
            </a:r>
            <a:endParaRPr lang="en-US" dirty="0">
              <a:latin typeface="+mn-lt"/>
              <a:cs typeface="Times New Roman" panose="02020603050405020304" pitchFamily="18" charset="0"/>
            </a:endParaRPr>
          </a:p>
        </p:txBody>
      </p:sp>
      <p:sp>
        <p:nvSpPr>
          <p:cNvPr id="3" name="Content Placeholder 2"/>
          <p:cNvSpPr>
            <a:spLocks noGrp="1"/>
          </p:cNvSpPr>
          <p:nvPr>
            <p:ph idx="1"/>
          </p:nvPr>
        </p:nvSpPr>
        <p:spPr>
          <a:xfrm>
            <a:off x="457200" y="1447800"/>
            <a:ext cx="8229600" cy="4678363"/>
          </a:xfrm>
        </p:spPr>
        <p:txBody>
          <a:bodyPr>
            <a:normAutofit fontScale="85000" lnSpcReduction="10000"/>
          </a:bodyPr>
          <a:lstStyle/>
          <a:p>
            <a:pPr>
              <a:spcAft>
                <a:spcPts val="1200"/>
              </a:spcAft>
            </a:pPr>
            <a:r>
              <a:rPr lang="en-US" dirty="0" smtClean="0">
                <a:latin typeface="+mn-lt"/>
                <a:cs typeface="Times New Roman" panose="02020603050405020304" pitchFamily="18" charset="0"/>
              </a:rPr>
              <a:t>1971 – 	New constitution effective</a:t>
            </a:r>
          </a:p>
          <a:p>
            <a:pPr>
              <a:spcAft>
                <a:spcPts val="1200"/>
              </a:spcAft>
            </a:pPr>
            <a:r>
              <a:rPr lang="en-US" dirty="0" smtClean="0">
                <a:latin typeface="+mn-lt"/>
                <a:cs typeface="Times New Roman" panose="02020603050405020304" pitchFamily="18" charset="0"/>
              </a:rPr>
              <a:t>1971 – 	Board adopts first SOQ</a:t>
            </a:r>
          </a:p>
          <a:p>
            <a:pPr>
              <a:spcAft>
                <a:spcPts val="1200"/>
              </a:spcAft>
            </a:pPr>
            <a:r>
              <a:rPr lang="en-US" dirty="0" smtClean="0">
                <a:latin typeface="+mn-lt"/>
                <a:cs typeface="Times New Roman" panose="02020603050405020304" pitchFamily="18" charset="0"/>
              </a:rPr>
              <a:t>1972 – 	General Assembly revises and 				adopts SOQ as uncodified law</a:t>
            </a:r>
          </a:p>
          <a:p>
            <a:pPr>
              <a:spcAft>
                <a:spcPts val="1200"/>
              </a:spcAft>
            </a:pPr>
            <a:r>
              <a:rPr lang="en-US" dirty="0" smtClean="0">
                <a:latin typeface="+mn-lt"/>
                <a:cs typeface="Times New Roman" panose="02020603050405020304" pitchFamily="18" charset="0"/>
              </a:rPr>
              <a:t>1973 – 	Attorney General issues opinion 			clarifying constitutional SOQ procedures</a:t>
            </a:r>
          </a:p>
          <a:p>
            <a:pPr>
              <a:spcAft>
                <a:spcPts val="1200"/>
              </a:spcAft>
            </a:pPr>
            <a:r>
              <a:rPr lang="en-US" dirty="0" smtClean="0">
                <a:latin typeface="+mn-lt"/>
                <a:cs typeface="Times New Roman" panose="02020603050405020304" pitchFamily="18" charset="0"/>
              </a:rPr>
              <a:t>1984 – 	SOQ codified into the </a:t>
            </a:r>
            <a:r>
              <a:rPr lang="en-US" i="1" dirty="0" smtClean="0">
                <a:latin typeface="+mn-lt"/>
                <a:cs typeface="Times New Roman" panose="02020603050405020304" pitchFamily="18" charset="0"/>
              </a:rPr>
              <a:t>Code of Virginia</a:t>
            </a:r>
            <a:endParaRPr lang="en-US" dirty="0" smtClean="0">
              <a:latin typeface="+mn-lt"/>
              <a:cs typeface="Times New Roman" panose="02020603050405020304" pitchFamily="18" charset="0"/>
            </a:endParaRPr>
          </a:p>
          <a:p>
            <a:pPr>
              <a:spcAft>
                <a:spcPts val="1200"/>
              </a:spcAft>
            </a:pPr>
            <a:r>
              <a:rPr lang="en-US" dirty="0" smtClean="0">
                <a:latin typeface="+mn-lt"/>
                <a:cs typeface="Times New Roman" panose="02020603050405020304" pitchFamily="18" charset="0"/>
              </a:rPr>
              <a:t>2002 –	Biennial SOQ requirement established</a:t>
            </a:r>
          </a:p>
          <a:p>
            <a:pPr marL="0" indent="0" algn="r">
              <a:buNone/>
            </a:pPr>
            <a:endParaRPr lang="en-US" sz="2800" dirty="0">
              <a:latin typeface="+mn-lt"/>
            </a:endParaRPr>
          </a:p>
        </p:txBody>
      </p:sp>
    </p:spTree>
    <p:extLst>
      <p:ext uri="{BB962C8B-B14F-4D97-AF65-F5344CB8AC3E}">
        <p14:creationId xmlns:p14="http://schemas.microsoft.com/office/powerpoint/2010/main" val="1519484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Times New Roman" panose="02020603050405020304" pitchFamily="18" charset="0"/>
              </a:rPr>
              <a:t>1973 Attorney General Opinion</a:t>
            </a:r>
            <a:endParaRPr lang="en-US" dirty="0">
              <a:latin typeface="+mn-lt"/>
              <a:cs typeface="Times New Roman" panose="02020603050405020304" pitchFamily="18" charset="0"/>
            </a:endParaRP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pPr marL="0" indent="0">
              <a:spcAft>
                <a:spcPts val="1200"/>
              </a:spcAft>
              <a:buNone/>
            </a:pPr>
            <a:r>
              <a:rPr lang="en-US" dirty="0" smtClean="0">
                <a:latin typeface="+mn-lt"/>
                <a:cs typeface="Times New Roman" panose="02020603050405020304" pitchFamily="18" charset="0"/>
              </a:rPr>
              <a:t>Clarified process of developing and funding SOQ:</a:t>
            </a:r>
          </a:p>
          <a:p>
            <a:pPr marL="571500" indent="-514350">
              <a:spcAft>
                <a:spcPts val="1200"/>
              </a:spcAft>
              <a:buFont typeface="+mj-lt"/>
              <a:buAutoNum type="arabicPeriod"/>
            </a:pPr>
            <a:r>
              <a:rPr lang="en-US" b="0" dirty="0" smtClean="0">
                <a:latin typeface="+mn-lt"/>
                <a:cs typeface="Times New Roman" panose="02020603050405020304" pitchFamily="18" charset="0"/>
              </a:rPr>
              <a:t>Board of Education determines the Standards</a:t>
            </a:r>
          </a:p>
          <a:p>
            <a:pPr marL="571500" indent="-514350">
              <a:spcAft>
                <a:spcPts val="1200"/>
              </a:spcAft>
              <a:buFont typeface="+mj-lt"/>
              <a:buAutoNum type="arabicPeriod"/>
            </a:pPr>
            <a:r>
              <a:rPr lang="en-US" b="0" dirty="0" smtClean="0">
                <a:latin typeface="+mn-lt"/>
                <a:cs typeface="Times New Roman" panose="02020603050405020304" pitchFamily="18" charset="0"/>
              </a:rPr>
              <a:t>General Assembly may revise the Standards</a:t>
            </a:r>
          </a:p>
          <a:p>
            <a:pPr marL="571500" indent="-514350">
              <a:spcAft>
                <a:spcPts val="1200"/>
              </a:spcAft>
              <a:buFont typeface="+mj-lt"/>
              <a:buAutoNum type="arabicPeriod"/>
            </a:pPr>
            <a:r>
              <a:rPr lang="en-US" b="0" dirty="0" smtClean="0">
                <a:latin typeface="+mn-lt"/>
                <a:cs typeface="Times New Roman" panose="02020603050405020304" pitchFamily="18" charset="0"/>
              </a:rPr>
              <a:t>General Assembly must apportion costs between the state and localities.  The legislature should consider:</a:t>
            </a:r>
          </a:p>
          <a:p>
            <a:pPr lvl="1">
              <a:spcAft>
                <a:spcPts val="1200"/>
              </a:spcAft>
            </a:pPr>
            <a:r>
              <a:rPr lang="en-US" b="0" dirty="0" smtClean="0">
                <a:latin typeface="+mn-lt"/>
                <a:cs typeface="Times New Roman" panose="02020603050405020304" pitchFamily="18" charset="0"/>
              </a:rPr>
              <a:t>Current educational needs and practices</a:t>
            </a:r>
          </a:p>
          <a:p>
            <a:pPr lvl="1">
              <a:spcAft>
                <a:spcPts val="1200"/>
              </a:spcAft>
            </a:pPr>
            <a:r>
              <a:rPr lang="en-US" dirty="0" smtClean="0">
                <a:latin typeface="+mn-lt"/>
                <a:cs typeface="Times New Roman" panose="02020603050405020304" pitchFamily="18" charset="0"/>
              </a:rPr>
              <a:t>Actual costs of education</a:t>
            </a:r>
          </a:p>
          <a:p>
            <a:pPr lvl="1">
              <a:spcAft>
                <a:spcPts val="1200"/>
              </a:spcAft>
            </a:pPr>
            <a:r>
              <a:rPr lang="en-US" b="0" dirty="0" smtClean="0">
                <a:latin typeface="+mn-lt"/>
                <a:cs typeface="Times New Roman" panose="02020603050405020304" pitchFamily="18" charset="0"/>
              </a:rPr>
              <a:t>Local ability to pay; fair and equitable share of costs among localities</a:t>
            </a:r>
          </a:p>
          <a:p>
            <a:pPr marL="0" indent="0" algn="r">
              <a:buNone/>
            </a:pPr>
            <a:endParaRPr lang="en-US" sz="2800" dirty="0">
              <a:latin typeface="+mn-lt"/>
            </a:endParaRPr>
          </a:p>
        </p:txBody>
      </p:sp>
    </p:spTree>
    <p:extLst>
      <p:ext uri="{BB962C8B-B14F-4D97-AF65-F5344CB8AC3E}">
        <p14:creationId xmlns:p14="http://schemas.microsoft.com/office/powerpoint/2010/main" val="2092807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4650</TotalTime>
  <Words>1780</Words>
  <Application>Microsoft Office PowerPoint</Application>
  <PresentationFormat>On-screen Show (4:3)</PresentationFormat>
  <Paragraphs>209</Paragraphs>
  <Slides>28</Slides>
  <Notes>2</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Review of the  Standards of Quality (SOQ)</vt:lpstr>
      <vt:lpstr>Review of the Standards of Quality</vt:lpstr>
      <vt:lpstr>The Standards of Quality</vt:lpstr>
      <vt:lpstr>The Standards of Quality</vt:lpstr>
      <vt:lpstr>Constitutional Authority</vt:lpstr>
      <vt:lpstr>Constitutional Authority</vt:lpstr>
      <vt:lpstr>Board’s Role with the SOQ</vt:lpstr>
      <vt:lpstr>History of the Standards of Quality</vt:lpstr>
      <vt:lpstr>1973 Attorney General Opinion</vt:lpstr>
      <vt:lpstr>Standard 1: Instructional programs supporting the Standards of Learning</vt:lpstr>
      <vt:lpstr>Standard 1: Instructional programs supporting the Standards of Learning</vt:lpstr>
      <vt:lpstr>Standard 1: Instructional programs supporting the Standards of Learning</vt:lpstr>
      <vt:lpstr>Standard 1: Instructional programs supporting the Standards of Learning</vt:lpstr>
      <vt:lpstr>Standard 1: Instructional programs supporting the Standards of Learning</vt:lpstr>
      <vt:lpstr>Standard 2: Instructional, administrative, and support personnel</vt:lpstr>
      <vt:lpstr>Standard 2: Instructional, administrative, and support personnel</vt:lpstr>
      <vt:lpstr>Standard 3: Accreditation, other standards, assessments</vt:lpstr>
      <vt:lpstr>Standard 4: Student achievement and graduation requirements</vt:lpstr>
      <vt:lpstr>Standard 5: Quality of classroom instruction and educational leadership</vt:lpstr>
      <vt:lpstr>Standard 6: Planning and Public Involvement</vt:lpstr>
      <vt:lpstr>Standard 7: School board policies</vt:lpstr>
      <vt:lpstr>Standard 8: Compliance</vt:lpstr>
      <vt:lpstr>Standards 9 and 10</vt:lpstr>
      <vt:lpstr> The Board’s 2016  SOQ Recommendations</vt:lpstr>
      <vt:lpstr>The Board’s 2016  SOQ Recommendations</vt:lpstr>
      <vt:lpstr>The Board’s 2016  SOQ Recommendations</vt:lpstr>
      <vt:lpstr>Discussion</vt:lpstr>
      <vt:lpstr>Timeline for 2019 SOQ Review</vt:lpstr>
    </vt:vector>
  </TitlesOfParts>
  <Company>Virginia IT Infrastructure Partnership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the SOQ</dc:title>
  <dc:creator>crb29104</dc:creator>
  <cp:lastModifiedBy>Emily V. Webb (DOE) </cp:lastModifiedBy>
  <cp:revision>142</cp:revision>
  <cp:lastPrinted>2018-11-13T21:51:26Z</cp:lastPrinted>
  <dcterms:created xsi:type="dcterms:W3CDTF">2017-06-06T17:34:59Z</dcterms:created>
  <dcterms:modified xsi:type="dcterms:W3CDTF">2018-11-13T22:04:54Z</dcterms:modified>
</cp:coreProperties>
</file>