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4"/>
  </p:notesMasterIdLst>
  <p:sldIdLst>
    <p:sldId id="273" r:id="rId2"/>
    <p:sldId id="274" r:id="rId3"/>
    <p:sldId id="275" r:id="rId4"/>
    <p:sldId id="277" r:id="rId5"/>
    <p:sldId id="280" r:id="rId6"/>
    <p:sldId id="283" r:id="rId7"/>
    <p:sldId id="279" r:id="rId8"/>
    <p:sldId id="282" r:id="rId9"/>
    <p:sldId id="284" r:id="rId10"/>
    <p:sldId id="285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23" autoAdjust="0"/>
  </p:normalViewPr>
  <p:slideViewPr>
    <p:cSldViewPr>
      <p:cViewPr>
        <p:scale>
          <a:sx n="100" d="100"/>
          <a:sy n="100" d="100"/>
        </p:scale>
        <p:origin x="-2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 of Avg Outcome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1 - Lowest</c:v>
                </c:pt>
                <c:pt idx="1">
                  <c:v>2 - Low</c:v>
                </c:pt>
                <c:pt idx="2">
                  <c:v>3 - Middle</c:v>
                </c:pt>
                <c:pt idx="3">
                  <c:v>4 - High </c:v>
                </c:pt>
                <c:pt idx="4">
                  <c:v>5 - Highest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"-"??_);_(@_)</c:formatCode>
                <c:ptCount val="5"/>
                <c:pt idx="0">
                  <c:v>8867</c:v>
                </c:pt>
                <c:pt idx="1">
                  <c:v>9267</c:v>
                </c:pt>
                <c:pt idx="2">
                  <c:v>11201</c:v>
                </c:pt>
                <c:pt idx="3">
                  <c:v>12637</c:v>
                </c:pt>
                <c:pt idx="4">
                  <c:v>17384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Current Spending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1 - Lowest</c:v>
                </c:pt>
                <c:pt idx="1">
                  <c:v>2 - Low</c:v>
                </c:pt>
                <c:pt idx="2">
                  <c:v>3 - Middle</c:v>
                </c:pt>
                <c:pt idx="3">
                  <c:v>4 - High </c:v>
                </c:pt>
                <c:pt idx="4">
                  <c:v>5 - Highest</c:v>
                </c:pt>
              </c:strCache>
            </c:strRef>
          </c:cat>
          <c:val>
            <c:numRef>
              <c:f>Sheet1!$C$2:$C$6</c:f>
              <c:numCache>
                <c:formatCode>_("$"* #,##0_);_("$"* \(#,##0\);_("$"* "-"??_);_(@_)</c:formatCode>
                <c:ptCount val="5"/>
                <c:pt idx="0">
                  <c:v>11495</c:v>
                </c:pt>
                <c:pt idx="1">
                  <c:v>10395</c:v>
                </c:pt>
                <c:pt idx="2">
                  <c:v>10520</c:v>
                </c:pt>
                <c:pt idx="3">
                  <c:v>10245</c:v>
                </c:pt>
                <c:pt idx="4">
                  <c:v>10672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15968"/>
        <c:axId val="37717888"/>
      </c:barChart>
      <c:catAx>
        <c:axId val="37715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Quintiles of Student Poverty 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37717888"/>
        <c:crosses val="autoZero"/>
        <c:auto val="1"/>
        <c:lblAlgn val="ctr"/>
        <c:lblOffset val="100"/>
        <c:noMultiLvlLbl val="0"/>
      </c:catAx>
      <c:valAx>
        <c:axId val="37717888"/>
        <c:scaling>
          <c:orientation val="minMax"/>
          <c:max val="20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Pupil Spending </a:t>
                </a:r>
              </a:p>
            </c:rich>
          </c:tx>
          <c:layout/>
          <c:overlay val="0"/>
        </c:title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37715968"/>
        <c:crosses val="autoZero"/>
        <c:crossBetween val="between"/>
        <c:majorUnit val="4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852A8A-EA1A-4E54-951F-0190EAC3EB7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6E2068-AC17-4893-BF12-A35C898DFE37}">
      <dgm:prSet phldrT="[Text]" custT="1"/>
      <dgm:spPr/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Short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E7AD3B-CDC4-4E7B-901C-1F58DF866A71}" type="parTrans" cxnId="{C10AA404-68F5-461C-9D73-1FBEB0CF155B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015D9-B6A4-4EE3-A548-B0BA53372FCA}" type="sibTrans" cxnId="{C10AA404-68F5-461C-9D73-1FBEB0CF155B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5BBBD3-E49D-40AA-806B-C1B203D1E460}">
      <dgm:prSet phldrT="[Text]" custT="1"/>
      <dgm:spPr/>
      <dgm:t>
        <a:bodyPr/>
        <a:lstStyle/>
        <a:p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Reductions in student-to-teacher ratios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A64F7E-07CD-4BA8-801A-0A1384A2CCDD}" type="parTrans" cxnId="{956ABF07-03B2-47DE-A8A6-F9AA995CE290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4212FF-EEDB-4E9C-A34A-3F9F52C0E2B5}" type="sibTrans" cxnId="{956ABF07-03B2-47DE-A8A6-F9AA995CE290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1B9D2D-C8B4-4EB2-AC19-37BA2FD90797}">
      <dgm:prSet phldrT="[Text]" custT="1"/>
      <dgm:spPr/>
      <dgm:t>
        <a:bodyPr/>
        <a:lstStyle/>
        <a:p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Increases in teacher salaries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F7006B-5C6D-4A96-9A1A-495AA5D39FE9}" type="parTrans" cxnId="{A072C28C-38C9-46AC-AA9B-0A6C38A7104B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EA99E9-922B-41E1-8DB5-6BB34206FB88}" type="sibTrans" cxnId="{A072C28C-38C9-46AC-AA9B-0A6C38A7104B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C2E47A-BD72-40CF-8DA2-BC20C3971E54}">
      <dgm:prSet phldrT="[Text]" custT="1"/>
      <dgm:spPr/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Medium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C642D1-E267-4B6B-98F1-22F7A12208EB}" type="parTrans" cxnId="{E6A870DA-6795-478C-90E7-D040A646850D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720C3A-5E4E-4A24-8B5E-75B43A202CF4}" type="sibTrans" cxnId="{E6A870DA-6795-478C-90E7-D040A646850D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50844B-E4E1-44A6-8DA2-E29F4C0FDED3}">
      <dgm:prSet phldrT="[Text]" custT="1"/>
      <dgm:spPr/>
      <dgm:t>
        <a:bodyPr/>
        <a:lstStyle/>
        <a:p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Higher academic outcomes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7D0CF6-B599-45FC-B76E-49FD218BDBBD}" type="parTrans" cxnId="{A0B05660-6C19-44FB-BCB3-DA3A90E8C1F8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392907-40BE-4E90-B28F-860B031F0853}" type="sibTrans" cxnId="{A0B05660-6C19-44FB-BCB3-DA3A90E8C1F8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CAA4C-CEE2-4D24-A30C-1A87316B83DC}">
      <dgm:prSet phldrT="[Text]" custT="1"/>
      <dgm:spPr/>
      <dgm:t>
        <a:bodyPr/>
        <a:lstStyle/>
        <a:p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Smaller income-based achievement gaps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969609-9DA1-48EF-B965-DEF2BD687DA8}" type="parTrans" cxnId="{E8A58389-04B3-4C18-B8CC-2631B4CEA3CE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551669-F05D-4044-8BA8-FFCAD08970B7}" type="sibTrans" cxnId="{E8A58389-04B3-4C18-B8CC-2631B4CEA3CE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F192B5-C634-4145-ACB7-929A4753B744}">
      <dgm:prSet phldrT="[Text]" custT="1"/>
      <dgm:spPr/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Long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CAA3EF-F371-4B8F-B361-D343EE0D25D7}" type="parTrans" cxnId="{1EE6F462-3218-4BBA-B3EB-7F0518F4674B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C1DE8A-6DCE-402D-AA9C-BC4E54607B6C}" type="sibTrans" cxnId="{1EE6F462-3218-4BBA-B3EB-7F0518F4674B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5D2CDD-F412-438F-9C22-90851EDDDC22}">
      <dgm:prSet phldrT="[Text]" custT="1"/>
      <dgm:spPr/>
      <dgm:t>
        <a:bodyPr/>
        <a:lstStyle/>
        <a:p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More completed years of education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C206F0-17E5-4BD7-9488-0C7C84AC0A08}" type="parTrans" cxnId="{6832891E-8A11-4DE5-BA2A-B9744F109030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2A4338-1D6E-4DCB-B2D9-838145CDE7DA}" type="sibTrans" cxnId="{6832891E-8A11-4DE5-BA2A-B9744F109030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589657-9261-483B-938A-78803902802B}">
      <dgm:prSet phldrT="[Text]" custT="1"/>
      <dgm:spPr/>
      <dgm:t>
        <a:bodyPr/>
        <a:lstStyle/>
        <a:p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Reduction in adult poverty 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257E5C-2A02-45D3-B628-5EAC7BE80179}" type="parTrans" cxnId="{88301E92-CD75-4308-93A8-EBDFE0AACAC2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B83BA6-2333-4E7C-B547-1D04D455591A}" type="sibTrans" cxnId="{88301E92-CD75-4308-93A8-EBDFE0AACAC2}">
      <dgm:prSet/>
      <dgm:spPr/>
      <dgm:t>
        <a:bodyPr/>
        <a:lstStyle/>
        <a:p>
          <a:endParaRPr lang="en-US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AF0D5F-59CA-4438-B5C3-4FBDE3B3A5F7}" type="pres">
      <dgm:prSet presAssocID="{93852A8A-EA1A-4E54-951F-0190EAC3EB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DE5029-A0A7-4AA8-96FE-873F296AD2B1}" type="pres">
      <dgm:prSet presAssocID="{5E6E2068-AC17-4893-BF12-A35C898DFE37}" presName="composite" presStyleCnt="0"/>
      <dgm:spPr/>
    </dgm:pt>
    <dgm:pt modelId="{5681C4B0-838F-4C17-8089-C1BFE38C5483}" type="pres">
      <dgm:prSet presAssocID="{5E6E2068-AC17-4893-BF12-A35C898DFE3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E93BB-E816-4F5B-9F7C-D793DA7F6FAF}" type="pres">
      <dgm:prSet presAssocID="{5E6E2068-AC17-4893-BF12-A35C898DFE3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CBF972-80C6-43DB-824B-5B149FB93526}" type="pres">
      <dgm:prSet presAssocID="{7B2015D9-B6A4-4EE3-A548-B0BA53372FCA}" presName="sp" presStyleCnt="0"/>
      <dgm:spPr/>
    </dgm:pt>
    <dgm:pt modelId="{B6C0A58B-7602-4396-B404-2F957922B291}" type="pres">
      <dgm:prSet presAssocID="{FFC2E47A-BD72-40CF-8DA2-BC20C3971E54}" presName="composite" presStyleCnt="0"/>
      <dgm:spPr/>
    </dgm:pt>
    <dgm:pt modelId="{9F2D2058-C447-45CA-9559-231F578B61A2}" type="pres">
      <dgm:prSet presAssocID="{FFC2E47A-BD72-40CF-8DA2-BC20C3971E5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11A39A-B1A6-422D-8A39-9D19E4AED0FB}" type="pres">
      <dgm:prSet presAssocID="{FFC2E47A-BD72-40CF-8DA2-BC20C3971E5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06D75-9880-4E0E-88D8-319F3FF76DB3}" type="pres">
      <dgm:prSet presAssocID="{16720C3A-5E4E-4A24-8B5E-75B43A202CF4}" presName="sp" presStyleCnt="0"/>
      <dgm:spPr/>
    </dgm:pt>
    <dgm:pt modelId="{AA79E289-1F88-46EF-A163-98C212946229}" type="pres">
      <dgm:prSet presAssocID="{9DF192B5-C634-4145-ACB7-929A4753B744}" presName="composite" presStyleCnt="0"/>
      <dgm:spPr/>
    </dgm:pt>
    <dgm:pt modelId="{E4FA7D46-ADA7-473C-9ED9-1A0D152E3390}" type="pres">
      <dgm:prSet presAssocID="{9DF192B5-C634-4145-ACB7-929A4753B74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934D8F-ED72-4237-A2E9-A910D9AC8A9E}" type="pres">
      <dgm:prSet presAssocID="{9DF192B5-C634-4145-ACB7-929A4753B74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72C28C-38C9-46AC-AA9B-0A6C38A7104B}" srcId="{5E6E2068-AC17-4893-BF12-A35C898DFE37}" destId="{101B9D2D-C8B4-4EB2-AC19-37BA2FD90797}" srcOrd="1" destOrd="0" parTransId="{20F7006B-5C6D-4A96-9A1A-495AA5D39FE9}" sibTransId="{36EA99E9-922B-41E1-8DB5-6BB34206FB88}"/>
    <dgm:cxn modelId="{CE76EDEC-C3E5-4855-8BED-892B8B676B12}" type="presOf" srcId="{CE589657-9261-483B-938A-78803902802B}" destId="{F5934D8F-ED72-4237-A2E9-A910D9AC8A9E}" srcOrd="0" destOrd="1" presId="urn:microsoft.com/office/officeart/2005/8/layout/chevron2"/>
    <dgm:cxn modelId="{88301E92-CD75-4308-93A8-EBDFE0AACAC2}" srcId="{9DF192B5-C634-4145-ACB7-929A4753B744}" destId="{CE589657-9261-483B-938A-78803902802B}" srcOrd="1" destOrd="0" parTransId="{6D257E5C-2A02-45D3-B628-5EAC7BE80179}" sibTransId="{93B83BA6-2333-4E7C-B547-1D04D455591A}"/>
    <dgm:cxn modelId="{3A24D645-1A0F-4346-AC02-29CD2176864B}" type="presOf" srcId="{101B9D2D-C8B4-4EB2-AC19-37BA2FD90797}" destId="{C0BE93BB-E816-4F5B-9F7C-D793DA7F6FAF}" srcOrd="0" destOrd="1" presId="urn:microsoft.com/office/officeart/2005/8/layout/chevron2"/>
    <dgm:cxn modelId="{0690B695-2498-42CB-A3B9-9094F2CEADEE}" type="presOf" srcId="{5E6E2068-AC17-4893-BF12-A35C898DFE37}" destId="{5681C4B0-838F-4C17-8089-C1BFE38C5483}" srcOrd="0" destOrd="0" presId="urn:microsoft.com/office/officeart/2005/8/layout/chevron2"/>
    <dgm:cxn modelId="{ED511A02-33DB-4ACF-8F6C-5A13391B473C}" type="presOf" srcId="{3A5BBBD3-E49D-40AA-806B-C1B203D1E460}" destId="{C0BE93BB-E816-4F5B-9F7C-D793DA7F6FAF}" srcOrd="0" destOrd="0" presId="urn:microsoft.com/office/officeart/2005/8/layout/chevron2"/>
    <dgm:cxn modelId="{E8A58389-04B3-4C18-B8CC-2631B4CEA3CE}" srcId="{FFC2E47A-BD72-40CF-8DA2-BC20C3971E54}" destId="{DC8CAA4C-CEE2-4D24-A30C-1A87316B83DC}" srcOrd="1" destOrd="0" parTransId="{6C969609-9DA1-48EF-B965-DEF2BD687DA8}" sibTransId="{B0551669-F05D-4044-8BA8-FFCAD08970B7}"/>
    <dgm:cxn modelId="{9AEF7763-2ED2-401E-97E4-2F6024E2C8EC}" type="presOf" srcId="{9DF192B5-C634-4145-ACB7-929A4753B744}" destId="{E4FA7D46-ADA7-473C-9ED9-1A0D152E3390}" srcOrd="0" destOrd="0" presId="urn:microsoft.com/office/officeart/2005/8/layout/chevron2"/>
    <dgm:cxn modelId="{47AF285D-44C6-47C5-9E25-2E1FD14859E1}" type="presOf" srcId="{255D2CDD-F412-438F-9C22-90851EDDDC22}" destId="{F5934D8F-ED72-4237-A2E9-A910D9AC8A9E}" srcOrd="0" destOrd="0" presId="urn:microsoft.com/office/officeart/2005/8/layout/chevron2"/>
    <dgm:cxn modelId="{6643CB99-F5F5-40A2-9854-5D5EC8AA2875}" type="presOf" srcId="{DC8CAA4C-CEE2-4D24-A30C-1A87316B83DC}" destId="{7511A39A-B1A6-422D-8A39-9D19E4AED0FB}" srcOrd="0" destOrd="1" presId="urn:microsoft.com/office/officeart/2005/8/layout/chevron2"/>
    <dgm:cxn modelId="{956ABF07-03B2-47DE-A8A6-F9AA995CE290}" srcId="{5E6E2068-AC17-4893-BF12-A35C898DFE37}" destId="{3A5BBBD3-E49D-40AA-806B-C1B203D1E460}" srcOrd="0" destOrd="0" parTransId="{ADA64F7E-07CD-4BA8-801A-0A1384A2CCDD}" sibTransId="{F44212FF-EEDB-4E9C-A34A-3F9F52C0E2B5}"/>
    <dgm:cxn modelId="{C10AA404-68F5-461C-9D73-1FBEB0CF155B}" srcId="{93852A8A-EA1A-4E54-951F-0190EAC3EB74}" destId="{5E6E2068-AC17-4893-BF12-A35C898DFE37}" srcOrd="0" destOrd="0" parTransId="{87E7AD3B-CDC4-4E7B-901C-1F58DF866A71}" sibTransId="{7B2015D9-B6A4-4EE3-A548-B0BA53372FCA}"/>
    <dgm:cxn modelId="{BEFA2D78-CACB-4365-80ED-EF716BDB626D}" type="presOf" srcId="{93852A8A-EA1A-4E54-951F-0190EAC3EB74}" destId="{85AF0D5F-59CA-4438-B5C3-4FBDE3B3A5F7}" srcOrd="0" destOrd="0" presId="urn:microsoft.com/office/officeart/2005/8/layout/chevron2"/>
    <dgm:cxn modelId="{6832891E-8A11-4DE5-BA2A-B9744F109030}" srcId="{9DF192B5-C634-4145-ACB7-929A4753B744}" destId="{255D2CDD-F412-438F-9C22-90851EDDDC22}" srcOrd="0" destOrd="0" parTransId="{8FC206F0-17E5-4BD7-9488-0C7C84AC0A08}" sibTransId="{662A4338-1D6E-4DCB-B2D9-838145CDE7DA}"/>
    <dgm:cxn modelId="{64C05A6F-2AF0-42DC-A1CF-E9A372662F8D}" type="presOf" srcId="{FFC2E47A-BD72-40CF-8DA2-BC20C3971E54}" destId="{9F2D2058-C447-45CA-9559-231F578B61A2}" srcOrd="0" destOrd="0" presId="urn:microsoft.com/office/officeart/2005/8/layout/chevron2"/>
    <dgm:cxn modelId="{E6A870DA-6795-478C-90E7-D040A646850D}" srcId="{93852A8A-EA1A-4E54-951F-0190EAC3EB74}" destId="{FFC2E47A-BD72-40CF-8DA2-BC20C3971E54}" srcOrd="1" destOrd="0" parTransId="{54C642D1-E267-4B6B-98F1-22F7A12208EB}" sibTransId="{16720C3A-5E4E-4A24-8B5E-75B43A202CF4}"/>
    <dgm:cxn modelId="{1EE6F462-3218-4BBA-B3EB-7F0518F4674B}" srcId="{93852A8A-EA1A-4E54-951F-0190EAC3EB74}" destId="{9DF192B5-C634-4145-ACB7-929A4753B744}" srcOrd="2" destOrd="0" parTransId="{A7CAA3EF-F371-4B8F-B361-D343EE0D25D7}" sibTransId="{DDC1DE8A-6DCE-402D-AA9C-BC4E54607B6C}"/>
    <dgm:cxn modelId="{B87D9AEF-1F6A-4130-9CE7-5FC46B084D9E}" type="presOf" srcId="{4D50844B-E4E1-44A6-8DA2-E29F4C0FDED3}" destId="{7511A39A-B1A6-422D-8A39-9D19E4AED0FB}" srcOrd="0" destOrd="0" presId="urn:microsoft.com/office/officeart/2005/8/layout/chevron2"/>
    <dgm:cxn modelId="{A0B05660-6C19-44FB-BCB3-DA3A90E8C1F8}" srcId="{FFC2E47A-BD72-40CF-8DA2-BC20C3971E54}" destId="{4D50844B-E4E1-44A6-8DA2-E29F4C0FDED3}" srcOrd="0" destOrd="0" parTransId="{617D0CF6-B599-45FC-B76E-49FD218BDBBD}" sibTransId="{4B392907-40BE-4E90-B28F-860B031F0853}"/>
    <dgm:cxn modelId="{15268322-9FBC-4663-9B36-0C8257FD47DA}" type="presParOf" srcId="{85AF0D5F-59CA-4438-B5C3-4FBDE3B3A5F7}" destId="{DFDE5029-A0A7-4AA8-96FE-873F296AD2B1}" srcOrd="0" destOrd="0" presId="urn:microsoft.com/office/officeart/2005/8/layout/chevron2"/>
    <dgm:cxn modelId="{1D07D276-7377-45BC-9CE8-324866F791A5}" type="presParOf" srcId="{DFDE5029-A0A7-4AA8-96FE-873F296AD2B1}" destId="{5681C4B0-838F-4C17-8089-C1BFE38C5483}" srcOrd="0" destOrd="0" presId="urn:microsoft.com/office/officeart/2005/8/layout/chevron2"/>
    <dgm:cxn modelId="{5D06C31B-497C-4DA8-9CD7-EEA2F3BB92ED}" type="presParOf" srcId="{DFDE5029-A0A7-4AA8-96FE-873F296AD2B1}" destId="{C0BE93BB-E816-4F5B-9F7C-D793DA7F6FAF}" srcOrd="1" destOrd="0" presId="urn:microsoft.com/office/officeart/2005/8/layout/chevron2"/>
    <dgm:cxn modelId="{14396DFB-4D89-4DC5-8FC7-DBEEEA77BABB}" type="presParOf" srcId="{85AF0D5F-59CA-4438-B5C3-4FBDE3B3A5F7}" destId="{79CBF972-80C6-43DB-824B-5B149FB93526}" srcOrd="1" destOrd="0" presId="urn:microsoft.com/office/officeart/2005/8/layout/chevron2"/>
    <dgm:cxn modelId="{83F5688A-1275-4295-8EFF-E9C97B274619}" type="presParOf" srcId="{85AF0D5F-59CA-4438-B5C3-4FBDE3B3A5F7}" destId="{B6C0A58B-7602-4396-B404-2F957922B291}" srcOrd="2" destOrd="0" presId="urn:microsoft.com/office/officeart/2005/8/layout/chevron2"/>
    <dgm:cxn modelId="{5C0BD954-6B45-4DA6-A84A-BDDBE8C33C9B}" type="presParOf" srcId="{B6C0A58B-7602-4396-B404-2F957922B291}" destId="{9F2D2058-C447-45CA-9559-231F578B61A2}" srcOrd="0" destOrd="0" presId="urn:microsoft.com/office/officeart/2005/8/layout/chevron2"/>
    <dgm:cxn modelId="{8A2E3B1A-B369-4706-A1FC-50A02E0E4D37}" type="presParOf" srcId="{B6C0A58B-7602-4396-B404-2F957922B291}" destId="{7511A39A-B1A6-422D-8A39-9D19E4AED0FB}" srcOrd="1" destOrd="0" presId="urn:microsoft.com/office/officeart/2005/8/layout/chevron2"/>
    <dgm:cxn modelId="{F581155B-D079-43F1-99FD-AE00CFD5BD78}" type="presParOf" srcId="{85AF0D5F-59CA-4438-B5C3-4FBDE3B3A5F7}" destId="{ACA06D75-9880-4E0E-88D8-319F3FF76DB3}" srcOrd="3" destOrd="0" presId="urn:microsoft.com/office/officeart/2005/8/layout/chevron2"/>
    <dgm:cxn modelId="{1A445820-8E73-4100-84D7-4EE333C001D4}" type="presParOf" srcId="{85AF0D5F-59CA-4438-B5C3-4FBDE3B3A5F7}" destId="{AA79E289-1F88-46EF-A163-98C212946229}" srcOrd="4" destOrd="0" presId="urn:microsoft.com/office/officeart/2005/8/layout/chevron2"/>
    <dgm:cxn modelId="{5E391BB7-0871-4663-9659-6B42718D4DD9}" type="presParOf" srcId="{AA79E289-1F88-46EF-A163-98C212946229}" destId="{E4FA7D46-ADA7-473C-9ED9-1A0D152E3390}" srcOrd="0" destOrd="0" presId="urn:microsoft.com/office/officeart/2005/8/layout/chevron2"/>
    <dgm:cxn modelId="{81124C13-DDFC-4DF5-9C48-0AA0D56DA724}" type="presParOf" srcId="{AA79E289-1F88-46EF-A163-98C212946229}" destId="{F5934D8F-ED72-4237-A2E9-A910D9AC8A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1C4B0-838F-4C17-8089-C1BFE38C5483}">
      <dsp:nvSpPr>
        <dsp:cNvPr id="0" name=""/>
        <dsp:cNvSpPr/>
      </dsp:nvSpPr>
      <dsp:spPr>
        <a:xfrm rot="5400000">
          <a:off x="-234172" y="235729"/>
          <a:ext cx="1561151" cy="10928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Short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547959"/>
        <a:ext cx="1092805" cy="468346"/>
      </dsp:txXfrm>
    </dsp:sp>
    <dsp:sp modelId="{C0BE93BB-E816-4F5B-9F7C-D793DA7F6FAF}">
      <dsp:nvSpPr>
        <dsp:cNvPr id="0" name=""/>
        <dsp:cNvSpPr/>
      </dsp:nvSpPr>
      <dsp:spPr>
        <a:xfrm rot="5400000">
          <a:off x="3429928" y="-2335565"/>
          <a:ext cx="1014748" cy="5688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Reductions in student-to-teacher ratios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Increases in teacher salaries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92805" y="51094"/>
        <a:ext cx="5639458" cy="915676"/>
      </dsp:txXfrm>
    </dsp:sp>
    <dsp:sp modelId="{9F2D2058-C447-45CA-9559-231F578B61A2}">
      <dsp:nvSpPr>
        <dsp:cNvPr id="0" name=""/>
        <dsp:cNvSpPr/>
      </dsp:nvSpPr>
      <dsp:spPr>
        <a:xfrm rot="5400000">
          <a:off x="-234172" y="1602278"/>
          <a:ext cx="1561151" cy="10928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Medium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1914508"/>
        <a:ext cx="1092805" cy="468346"/>
      </dsp:txXfrm>
    </dsp:sp>
    <dsp:sp modelId="{7511A39A-B1A6-422D-8A39-9D19E4AED0FB}">
      <dsp:nvSpPr>
        <dsp:cNvPr id="0" name=""/>
        <dsp:cNvSpPr/>
      </dsp:nvSpPr>
      <dsp:spPr>
        <a:xfrm rot="5400000">
          <a:off x="3429928" y="-969017"/>
          <a:ext cx="1014748" cy="5688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Higher academic outcomes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Smaller income-based achievement gaps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92805" y="1417642"/>
        <a:ext cx="5639458" cy="915676"/>
      </dsp:txXfrm>
    </dsp:sp>
    <dsp:sp modelId="{E4FA7D46-ADA7-473C-9ED9-1A0D152E3390}">
      <dsp:nvSpPr>
        <dsp:cNvPr id="0" name=""/>
        <dsp:cNvSpPr/>
      </dsp:nvSpPr>
      <dsp:spPr>
        <a:xfrm rot="5400000">
          <a:off x="-234172" y="2968827"/>
          <a:ext cx="1561151" cy="10928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Long 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" y="3281057"/>
        <a:ext cx="1092805" cy="468346"/>
      </dsp:txXfrm>
    </dsp:sp>
    <dsp:sp modelId="{F5934D8F-ED72-4237-A2E9-A910D9AC8A9E}">
      <dsp:nvSpPr>
        <dsp:cNvPr id="0" name=""/>
        <dsp:cNvSpPr/>
      </dsp:nvSpPr>
      <dsp:spPr>
        <a:xfrm rot="5400000">
          <a:off x="3429928" y="397531"/>
          <a:ext cx="1014748" cy="56889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More completed years of education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Reduction in adult poverty 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92805" y="2784190"/>
        <a:ext cx="5639458" cy="915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C06F-8EC8-4574-ACDE-6B9631100788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C56F9-2D88-4B6D-9E78-3927033C1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1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C56F9-2D88-4B6D-9E78-3927033C1A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9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C56F9-2D88-4B6D-9E78-3927033C1A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66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C56F9-2D88-4B6D-9E78-3927033C1A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50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C56F9-2D88-4B6D-9E78-3927033C1A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01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C56F9-2D88-4B6D-9E78-3927033C1A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6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>
            <a:noFill/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FB3921-626E-4C82-976A-C8BD45155DF1}" type="datetime1">
              <a:rPr lang="en-US" smtClean="0"/>
              <a:t>7/13/2018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8D1FF7-DE7A-468E-81AD-367720C7FD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33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17140-14CD-431D-9A2D-4321D9F98B4A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67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3C01-F470-4C4A-B08D-AE9DE5F65E60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6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2B421-7D1E-4FC3-A07E-A99061381830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241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4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A40C-94C7-4D6C-B0C4-04BCFC0BA5BA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65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67E16-551A-4398-9F31-075B14C095D7}" type="datetime1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0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1551-03C8-4391-B380-49DA09966A95}" type="datetime1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6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3BB4-1126-406D-860D-8ACC4B7A2657}" type="datetime1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64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1B08-FEAF-4035-B72E-3537F9FECC20}" type="datetime1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5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2E1E-8977-4C07-9C63-861D4EEDEB9B}" type="datetime1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57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DF80-4459-4F21-82B4-50DDF311DF4F}" type="datetime1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8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4F0D0A-5C06-45D7-B91D-10577FE27318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8D1FF7-DE7A-468E-81AD-367720C7F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Line 6"/>
          <p:cNvSpPr>
            <a:spLocks noChangeShapeType="1"/>
          </p:cNvSpPr>
          <p:nvPr userDrawn="1"/>
        </p:nvSpPr>
        <p:spPr bwMode="auto">
          <a:xfrm flipH="1">
            <a:off x="0" y="6243638"/>
            <a:ext cx="7315200" cy="28575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0" name="Picture 9" descr="VDO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54888" y="5613400"/>
            <a:ext cx="1433512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644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cm6Jkm6ktUT3SQplzDFjJIy3G3iLWOtJ/vie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cm6Jkm6ktUT3SQplzDFjJIy3G3iLWOtJ/view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er.org/papers/w20847" TargetMode="External"/><Relationship Id="rId2" Type="http://schemas.openxmlformats.org/officeDocument/2006/relationships/hyperlink" Target="http://www.nber.org/papers/w826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lawcenter.org/assets/files/pdfs/publications/Is_School_Funding_Fair_7th_Editi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lawcenter.org/assets/files/pdfs/publications/Is_School_Funding_Fair_7th_Editi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le.berkeley.edu/files/2016/IRLE-Can-school-finance-reform-improve-student-achievement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le.berkeley.edu/files/2016/IRLE-Can-school-finance-reform-improve-student-achievement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The Impact of School Funding </a:t>
            </a:r>
            <a:r>
              <a:rPr lang="en-US" sz="3600" dirty="0" smtClean="0"/>
              <a:t>Reform </a:t>
            </a:r>
            <a:r>
              <a:rPr lang="en-US" sz="3600" dirty="0"/>
              <a:t>on Student Achievement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Presentation to the </a:t>
            </a:r>
          </a:p>
          <a:p>
            <a:r>
              <a:rPr lang="en-US" sz="2800" dirty="0" smtClean="0"/>
              <a:t>Virginia Board of Education</a:t>
            </a:r>
          </a:p>
          <a:p>
            <a:r>
              <a:rPr lang="en-US" sz="2800" smtClean="0"/>
              <a:t>July 26, 2018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15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Funding Needed to Raise Student Achievement in Virginia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Education Cost Model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two longitudinal data panels of school funding and student outcomes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Estimates costs associated with reaching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levels of student achievement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show what funding might be necessary to close the achievement gap 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26002" y="6248400"/>
            <a:ext cx="7336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Baker, B. D., Weber, M. Srikanth, A., Kim, R. &amp;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Atzbi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 (2018). The real shame of the nation: The causes and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consequences of interstate inequity in public school investments. Rutgers University. Available online at: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  https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drive.google.com/file/d/1cm6Jkm6ktUT3SQplzDFjJIy3G3iLWOtJ/view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0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Funding Needed to Raise Student Achievement in Virginia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Chart 5" title="Current Per Pupil Spending and Predicted Costs of Achievement National Average Outcomes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251373"/>
              </p:ext>
            </p:extLst>
          </p:nvPr>
        </p:nvGraphicFramePr>
        <p:xfrm>
          <a:off x="304800" y="2286000"/>
          <a:ext cx="8077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 descr="Chart shows current spending and predicted spending for five quntiles of poverty in Virginia " title="Current Per Pupil Spending and Predicted Costs of Achieving National Average Outcomes "/>
          <p:cNvSpPr txBox="1"/>
          <p:nvPr/>
        </p:nvSpPr>
        <p:spPr>
          <a:xfrm>
            <a:off x="857249" y="1766826"/>
            <a:ext cx="7696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Virginia Current Per Pupil Spending and Predicted Costs 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Achieving National Average Outcomes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6002" y="6248400"/>
            <a:ext cx="7336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Baker, B. D., Weber, M. Srikanth, A., Kim, R. &amp;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Atzbi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M. (2018). The real shame of the nation: The causes and 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consequences of interstate inequity in public school investments. Rutgers University. Available online at: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  https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drive.google.com/file/d/1cm6Jkm6ktUT3SQplzDFjJIy3G3iLWOtJ/view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slide 9: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Guryan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(2001). Does money matter? Regression-discontinuity estimates from education finance and reform in Massachusetts.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Bureau of Economic Research.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online at: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http://www.nber.org/papers/w8269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Roy, J. (2011). Impact of school finance reform on resource equalization and academic performance: Evidence from Michigan.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Finance and Policy, 6 (2),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pp. 137-67.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Hyman, J. (2016). Does money matter in the long run? Effects of school spending on educational attainment.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Policy Initiative Working Paper 09-2016.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Michigan. 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Hoxby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 M. (2001). All school finance equalizations are not created equal.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Quarterly Journal of Economics,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pp. 1189-1231.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Downes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A. &amp;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Figlio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(1998). School finance reforms, tax limits, and student performance: Do reforms level up or dumb down?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Mimeo. University of Wisconsin.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Card. D. &amp; Payne, A. A. (2002). School finance reform, the distribution of school spending, and the distribution of student test scores.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Public Economics, 83 (1),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pp. 49-82.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Jackson, C. K., Johnson, R. C. &amp;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Persico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(2015). The effects of school spending on educational and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outcomes: Evidence from school finance reforms. National Bureau of Economic Research Working Paper Series.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online at: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http://www.nber.org/papers/w20847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1"/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3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Overview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funding in Virginia and national comparisons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reforms in education funding and student achievement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 needed to raise student achievement in Virginia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59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Funding in Virginia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School Funding Fair? A National Report Card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 is defined as a state finance system that ensures equal educational opportunities by providing a sufficient level of funding that is distributed to districts within the state to account for additional needs generated by student poverty 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Evaluates states on four separate but interrelated measures of fairness 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Takes into account factors that influence costs, such as geography, regional labor markets, and population density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803" y="6297282"/>
            <a:ext cx="7188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Baker, B. D.,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Farrie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 &amp;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Sciarra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 (2018). Is school funding fair: A national report card. Available online at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www.edlawcenter.org/assets/files/pdfs/publications/Is_School_Funding_Fair_7th_Editi.pdf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Funding in Virginia </a:t>
            </a:r>
            <a:endParaRPr lang="en-US" dirty="0"/>
          </a:p>
        </p:txBody>
      </p:sp>
      <p:graphicFrame>
        <p:nvGraphicFramePr>
          <p:cNvPr id="7" name="Content Placeholder 6" descr="Table summarizes Virginia specific results for four fairness measures of state funding " title="Is school funding fair?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24939"/>
              </p:ext>
            </p:extLst>
          </p:nvPr>
        </p:nvGraphicFramePr>
        <p:xfrm>
          <a:off x="228600" y="1447800"/>
          <a:ext cx="8686800" cy="4114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43400"/>
                <a:gridCol w="4343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From </a:t>
                      </a:r>
                      <a:r>
                        <a:rPr lang="en-US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School Funding Fair? A National Report Card</a:t>
                      </a:r>
                      <a:r>
                        <a:rPr lang="en-US" i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i="1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Fair</a:t>
                      </a:r>
                      <a:r>
                        <a:rPr lang="en-US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ness Measures 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Results</a:t>
                      </a:r>
                      <a:r>
                        <a:rPr lang="en-US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Virginia 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Adjusted state and local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 pupil funding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Virginia ranks 29</a:t>
                      </a:r>
                      <a:r>
                        <a:rPr lang="en-US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down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from 21</a:t>
                      </a:r>
                      <a:r>
                        <a:rPr lang="en-US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2007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Distribution of funds to high poverty schools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poverty divisions receive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$0.89 for every dollar low poverty divisions receive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2192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education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spending relative to state fiscal capacity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Earned C and D grades on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education d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ollars spent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 every $1,000 generated by economic productivity and personal income, respectively  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Proportion of children attending public school and income disparity between public and nonpublic school families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Virginia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ranks 29</a:t>
                      </a:r>
                      <a:r>
                        <a:rPr lang="en-US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income disparity between public and nonpublic families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803" y="6297282"/>
            <a:ext cx="7188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Baker, B. D.,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Farrie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 &amp;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Sciarra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 (2018). Is school funding fair: A national report card. Available online at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www.edlawcenter.org/assets/files/pdfs/publications/Is_School_Funding_Fair_7th_Editi.pdf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58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Relationship Between Funding and Achievement: Logic Model  </a:t>
            </a:r>
            <a:endParaRPr lang="en-US" sz="3600" dirty="0"/>
          </a:p>
        </p:txBody>
      </p:sp>
      <p:graphicFrame>
        <p:nvGraphicFramePr>
          <p:cNvPr id="5" name="Content Placeholder 4" descr="Visual shows logic model of anticipated impacts of school funding on student achievement " title="Logic Mode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051423"/>
              </p:ext>
            </p:extLst>
          </p:nvPr>
        </p:nvGraphicFramePr>
        <p:xfrm>
          <a:off x="990600" y="1905000"/>
          <a:ext cx="67818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7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Relationship Between Funding and Achievement: Research History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 research: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analysis of students in 1965-66 found school resources unrelated to student achievement on standardized tests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Replicable results through the 1980s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Limitations: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Tests scores are imperfect measures of learning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Funding low-achieving schools creates artificial negative relationship between funding and outcomes 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recently: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Court-mandated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finance reforms in the 1970’s and 1980’s, coupled with advances in research methodology, indicate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stronger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 between funding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outcomes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is still inconclusive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48400"/>
            <a:ext cx="9026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Coleman, J. S. (1966).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Equality of education opportunity.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Inter-university Consortium for Political and Social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Research (Ann Arbor, MI).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Hanushek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E. (1986). The economics of schooling: Production and efficiency in public schools.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Economic Literature, pp. 1141-77.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3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Between Funding and Achievement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9" name="Picture 5" descr="Figure shows per pupil spending betweens states that were subject to reform and states that were not " title="Relationship between funding reforms and per-pupil spending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2" t="20476" r="31749" b="5457"/>
          <a:stretch/>
        </p:blipFill>
        <p:spPr bwMode="auto">
          <a:xfrm>
            <a:off x="321860" y="1572474"/>
            <a:ext cx="6002740" cy="4609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40523" y="2209800"/>
            <a:ext cx="23462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“…this increase was not accomplished by redistributing money from rich to poor districts, but rather by increasing state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unding across the board, with larger increases in low income districts.”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03" y="6297282"/>
            <a:ext cx="8167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Lafortune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J., Rothstein, J. &amp;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Schanznebach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 (2016). Can school finance reforms improve student achievement?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online at: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www.irle.berkeley.edu/files/2016/IRLE-Can-school-finance-reform-improve-student-achievement.pdf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1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Between Funding and </a:t>
            </a:r>
            <a:r>
              <a:rPr lang="en-US" dirty="0" smtClean="0"/>
              <a:t>Achievement </a:t>
            </a:r>
            <a:r>
              <a:rPr lang="en-US" sz="1100" dirty="0" smtClean="0"/>
              <a:t>(continued-1) 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8</a:t>
            </a:fld>
            <a:endParaRPr lang="en-US"/>
          </a:p>
        </p:txBody>
      </p:sp>
      <p:pic>
        <p:nvPicPr>
          <p:cNvPr id="2050" name="Picture 2" descr="Fidgure shows acheivement gap between high and low income districts for states subject to reform and those that did not " title="Chart on achivement gap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8" t="18922" r="32029" b="5994"/>
          <a:stretch/>
        </p:blipFill>
        <p:spPr bwMode="auto">
          <a:xfrm>
            <a:off x="381000" y="1676400"/>
            <a:ext cx="5715000" cy="4474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71146" y="2667000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“…effect [size] of school finance reforms is twice as large as the effect implied by class-size reduction…”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03" y="6297282"/>
            <a:ext cx="8167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Lafortune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J., Rothstein, J. &amp;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Schanznebach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D. (2016). Can school finance reforms improve student achievement?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online at: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www.irle.berkeley.edu/files/2016/IRLE-Can-school-finance-reform-improve-student-achievement.pdf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99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Between Funding and Achievement </a:t>
            </a:r>
            <a:r>
              <a:rPr lang="en-US" sz="1100" dirty="0" smtClean="0"/>
              <a:t>(continued-2)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Evaluations of state-specific reforms: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test scores in low income districts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5,6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college attendance for non-poor children in low income districts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 state reforms:    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Mixed evidence on the effect of high school dropouts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significant change in distribution of test scores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gap on SAT scores between high and low income students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percent increase in per-pupil spending each year for all 12 years of public school is associated with: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0.43 additional years of completed education</a:t>
            </a: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9.5% higher earnings</a:t>
            </a:r>
          </a:p>
          <a:p>
            <a:pPr lvl="2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6.8 percentage point reduction in annual incidence of adult         poverty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7379" y="6324600"/>
            <a:ext cx="2255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full reference list on slide 12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5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2431</TotalTime>
  <Words>1209</Words>
  <Application>Microsoft Office PowerPoint</Application>
  <PresentationFormat>On-screen Show (4:3)</PresentationFormat>
  <Paragraphs>117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Impact of School Funding Reform on Student Achievement</vt:lpstr>
      <vt:lpstr>Presentation Overview </vt:lpstr>
      <vt:lpstr>Education Funding in Virginia</vt:lpstr>
      <vt:lpstr>Education Funding in Virginia </vt:lpstr>
      <vt:lpstr>Relationship Between Funding and Achievement: Logic Model  </vt:lpstr>
      <vt:lpstr>Relationship Between Funding and Achievement: Research History  </vt:lpstr>
      <vt:lpstr>Relationship Between Funding and Achievement </vt:lpstr>
      <vt:lpstr>Relationship Between Funding and Achievement (continued-1) </vt:lpstr>
      <vt:lpstr>Relationship Between Funding and Achievement (continued-2)</vt:lpstr>
      <vt:lpstr>Funding Needed to Raise Student Achievement in Virginia </vt:lpstr>
      <vt:lpstr>Funding Needed to Raise Student Achievement in Virginia </vt:lpstr>
      <vt:lpstr>References </vt:lpstr>
    </vt:vector>
  </TitlesOfParts>
  <Company>Virginia IT Infrastructure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crb29104</dc:creator>
  <cp:lastModifiedBy>Emily V. Webb (DOE) </cp:lastModifiedBy>
  <cp:revision>130</cp:revision>
  <cp:lastPrinted>2018-06-21T14:00:42Z</cp:lastPrinted>
  <dcterms:created xsi:type="dcterms:W3CDTF">2017-06-06T17:34:59Z</dcterms:created>
  <dcterms:modified xsi:type="dcterms:W3CDTF">2018-07-13T15:34:06Z</dcterms:modified>
</cp:coreProperties>
</file>