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8" r:id="rId1"/>
  </p:sldMasterIdLst>
  <p:notesMasterIdLst>
    <p:notesMasterId r:id="rId9"/>
  </p:notesMasterIdLst>
  <p:sldIdLst>
    <p:sldId id="273" r:id="rId2"/>
    <p:sldId id="278" r:id="rId3"/>
    <p:sldId id="266" r:id="rId4"/>
    <p:sldId id="275" r:id="rId5"/>
    <p:sldId id="281" r:id="rId6"/>
    <p:sldId id="277" r:id="rId7"/>
    <p:sldId id="27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dorph, Laura (DOE)" initials="CL("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71" autoAdjust="0"/>
  </p:normalViewPr>
  <p:slideViewPr>
    <p:cSldViewPr>
      <p:cViewPr>
        <p:scale>
          <a:sx n="100" d="100"/>
          <a:sy n="100" d="100"/>
        </p:scale>
        <p:origin x="-294" y="246"/>
      </p:cViewPr>
      <p:guideLst>
        <p:guide orient="horz" pos="2160"/>
        <p:guide pos="2880"/>
      </p:guideLst>
    </p:cSldViewPr>
  </p:slideViewPr>
  <p:notesTextViewPr>
    <p:cViewPr>
      <p:scale>
        <a:sx n="1" d="1"/>
        <a:sy n="1" d="1"/>
      </p:scale>
      <p:origin x="0" y="0"/>
    </p:cViewPr>
  </p:notesTextViewPr>
  <p:sorterViewPr>
    <p:cViewPr>
      <p:scale>
        <a:sx n="100" d="100"/>
        <a:sy n="100" d="100"/>
      </p:scale>
      <p:origin x="0" y="22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5-25T11:01:01.470" idx="4">
    <p:pos x="10" y="10"/>
    <p:text>This may not belong on the slide, but probably is something you can address with your remarks.  STEM will be more evident in the CF than in the standards.</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2C5A63-8148-422C-BE05-A577731D505B}" type="datetimeFigureOut">
              <a:rPr lang="en-US" smtClean="0"/>
              <a:t>6/14/2018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9B1C94-C049-4D67-B249-56CC49434E41}" type="slidenum">
              <a:rPr lang="en-US" smtClean="0"/>
              <a:t>‹#›</a:t>
            </a:fld>
            <a:endParaRPr lang="en-US"/>
          </a:p>
        </p:txBody>
      </p:sp>
    </p:spTree>
    <p:extLst>
      <p:ext uri="{BB962C8B-B14F-4D97-AF65-F5344CB8AC3E}">
        <p14:creationId xmlns:p14="http://schemas.microsoft.com/office/powerpoint/2010/main" val="2633250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9B1C94-C049-4D67-B249-56CC49434E41}" type="slidenum">
              <a:rPr lang="en-US" smtClean="0"/>
              <a:t>1</a:t>
            </a:fld>
            <a:endParaRPr lang="en-US"/>
          </a:p>
        </p:txBody>
      </p:sp>
    </p:spTree>
    <p:extLst>
      <p:ext uri="{BB962C8B-B14F-4D97-AF65-F5344CB8AC3E}">
        <p14:creationId xmlns:p14="http://schemas.microsoft.com/office/powerpoint/2010/main" val="342492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Science Standards of Learning revision process was an informed, collaborative effort that included stakeholders in K-12 education, science organizations, businesses, and institutes of higher education within the Commonwealth.  A steering committee of science leaders as well as review committees composed of science leaders, school administrators, and K-12 teachers met to review both national and international science standards and curriculum and to review public comment on the 2010 Science Standards of Learning.  These documents and comments aided in the review of the 2010 Science Standards and suggested revisions were made by the committees.  </a:t>
            </a:r>
            <a:endParaRPr lang="en-US" dirty="0"/>
          </a:p>
        </p:txBody>
      </p:sp>
      <p:sp>
        <p:nvSpPr>
          <p:cNvPr id="4" name="Slide Number Placeholder 3"/>
          <p:cNvSpPr>
            <a:spLocks noGrp="1"/>
          </p:cNvSpPr>
          <p:nvPr>
            <p:ph type="sldNum" sz="quarter" idx="10"/>
          </p:nvPr>
        </p:nvSpPr>
        <p:spPr/>
        <p:txBody>
          <a:bodyPr/>
          <a:lstStyle/>
          <a:p>
            <a:fld id="{F19B1C94-C049-4D67-B249-56CC49434E41}" type="slidenum">
              <a:rPr lang="en-US" smtClean="0"/>
              <a:t>2</a:t>
            </a:fld>
            <a:endParaRPr lang="en-US"/>
          </a:p>
        </p:txBody>
      </p:sp>
    </p:spTree>
    <p:extLst>
      <p:ext uri="{BB962C8B-B14F-4D97-AF65-F5344CB8AC3E}">
        <p14:creationId xmlns:p14="http://schemas.microsoft.com/office/powerpoint/2010/main" val="2005022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looking at the strike through version of the Science Standards of Learning, the changes seem substantial.  In actuality, the science content did not change significantly.  The big ideas of science are the same; the suggested changes were made to assist teachers in the development of essential questions.  The shift in language in the science standards includes a conceptual approach to the standards vs lists of terminology.  </a:t>
            </a:r>
          </a:p>
          <a:p>
            <a:endParaRPr lang="en-US" baseline="0" dirty="0" smtClean="0"/>
          </a:p>
          <a:p>
            <a:r>
              <a:rPr lang="en-US" baseline="0" dirty="0" smtClean="0"/>
              <a:t>The science skills and processes were also reorganized to provide teachers with categories of skills; these categories allow for an easier vertical articulation of the skills and processes.  In order to support Virginia’s Profile of a Graduate, the science skills and processes categories have been aligned to each of the 5 C’s (see next slide).  As students use the science while conducting investigations and “doing” science, they will be building their workplace readiness skills.</a:t>
            </a:r>
          </a:p>
          <a:p>
            <a:endParaRPr lang="en-US" baseline="0" dirty="0" smtClean="0"/>
          </a:p>
          <a:p>
            <a:r>
              <a:rPr lang="en-US" baseline="0" dirty="0" smtClean="0"/>
              <a:t>In the revised version of the Science Standards of Learning, yearly themes have been included in the K-6 standards.   Many times in elementary science instruction, science concepts are taught in isolation.  The themes were developed to guide teachers and students in how concepts relate to form a big picture in science.  Due to these themes, some content has been reorganized between grade levels.  This reorganization does not include additional content demands on the Standards of Learning Assessment; instead, the reorganization allows for concepts to be covered in a more cohesive manner allowing for content connections.  The reorganization also allows for the more abstract concepts to be covered in a later grade thus allowing time for students to reach a higher level of cognitive maturation.</a:t>
            </a:r>
          </a:p>
        </p:txBody>
      </p:sp>
      <p:sp>
        <p:nvSpPr>
          <p:cNvPr id="4" name="Slide Number Placeholder 3"/>
          <p:cNvSpPr>
            <a:spLocks noGrp="1"/>
          </p:cNvSpPr>
          <p:nvPr>
            <p:ph type="sldNum" sz="quarter" idx="10"/>
          </p:nvPr>
        </p:nvSpPr>
        <p:spPr/>
        <p:txBody>
          <a:bodyPr/>
          <a:lstStyle/>
          <a:p>
            <a:fld id="{F19B1C94-C049-4D67-B249-56CC49434E41}" type="slidenum">
              <a:rPr lang="en-US" smtClean="0"/>
              <a:t>3</a:t>
            </a:fld>
            <a:endParaRPr lang="en-US"/>
          </a:p>
        </p:txBody>
      </p:sp>
    </p:spTree>
    <p:extLst>
      <p:ext uri="{BB962C8B-B14F-4D97-AF65-F5344CB8AC3E}">
        <p14:creationId xmlns:p14="http://schemas.microsoft.com/office/powerpoint/2010/main" val="616010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sz="1200" kern="1200" dirty="0" smtClean="0">
                <a:solidFill>
                  <a:schemeClr val="tx1"/>
                </a:solidFill>
                <a:effectLst/>
                <a:latin typeface="+mn-lt"/>
                <a:ea typeface="+mn-ea"/>
                <a:cs typeface="+mn-cs"/>
              </a:rPr>
              <a:t>Virginia Profile of a Graduate promotes the development and use of communication, collaboration, critical and creative thinking skills and the applications of civil responsibility (5 C’s);</a:t>
            </a:r>
            <a:r>
              <a:rPr lang="en-US" sz="1200" kern="1200" baseline="0" dirty="0" smtClean="0">
                <a:solidFill>
                  <a:schemeClr val="tx1"/>
                </a:solidFill>
                <a:effectLst/>
                <a:latin typeface="+mn-lt"/>
                <a:ea typeface="+mn-ea"/>
                <a:cs typeface="+mn-cs"/>
              </a:rPr>
              <a:t> these skills are to be reflected in the instruction of all subjects K-12</a:t>
            </a:r>
            <a:r>
              <a:rPr lang="en-US" sz="1200" kern="1200" dirty="0" smtClean="0">
                <a:solidFill>
                  <a:schemeClr val="tx1"/>
                </a:solidFill>
                <a:effectLst/>
                <a:latin typeface="+mn-lt"/>
                <a:ea typeface="+mn-ea"/>
                <a:cs typeface="+mn-cs"/>
              </a:rPr>
              <a:t>.   The Science Standards</a:t>
            </a:r>
            <a:r>
              <a:rPr lang="en-US" sz="1200" kern="1200" baseline="0" dirty="0" smtClean="0">
                <a:solidFill>
                  <a:schemeClr val="tx1"/>
                </a:solidFill>
                <a:effectLst/>
                <a:latin typeface="+mn-lt"/>
                <a:ea typeface="+mn-ea"/>
                <a:cs typeface="+mn-cs"/>
              </a:rPr>
              <a:t> of Learning are intentionally developed to support the 5C’s through the science skills and processes.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Communication relates to the science processes and skills category of evaluating and communicating results.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dirty="0" smtClean="0"/>
              <a:t>Collaboration </a:t>
            </a:r>
            <a:r>
              <a:rPr lang="en-US" sz="1200" kern="1200" baseline="0" dirty="0" smtClean="0">
                <a:solidFill>
                  <a:schemeClr val="tx1"/>
                </a:solidFill>
                <a:effectLst/>
                <a:latin typeface="+mn-lt"/>
                <a:ea typeface="+mn-ea"/>
                <a:cs typeface="+mn-cs"/>
              </a:rPr>
              <a:t>relates to the science processes and skills category of planning and carrying out investigations.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Critical thinking relates to the science processes and skills categories of asking questions and defining problems and interpreting and analyzing data.</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Critical thinking relates to the science processes and skills categories of developing and using models and asking questions and defining problems.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Civic Responsibility is not reflected in a particular science processes and skills category; however, it can be seen in the student expectations within the curriculum framework.  These include the conducting of action projects as part of their Meaningful Watershed Education Experience (MWEE) that are to be conducted at each grade band level and through issue definition and community and environmental impacts which support the content standards.</a:t>
            </a:r>
            <a:endParaRPr lang="en-US" dirty="0"/>
          </a:p>
        </p:txBody>
      </p:sp>
      <p:sp>
        <p:nvSpPr>
          <p:cNvPr id="4" name="Slide Number Placeholder 3"/>
          <p:cNvSpPr>
            <a:spLocks noGrp="1"/>
          </p:cNvSpPr>
          <p:nvPr>
            <p:ph type="sldNum" sz="quarter" idx="10"/>
          </p:nvPr>
        </p:nvSpPr>
        <p:spPr/>
        <p:txBody>
          <a:bodyPr/>
          <a:lstStyle/>
          <a:p>
            <a:fld id="{5E640E6F-BC56-4AA5-9013-1A13D8822189}" type="slidenum">
              <a:rPr lang="en-US" smtClean="0"/>
              <a:t>4</a:t>
            </a:fld>
            <a:endParaRPr lang="en-US"/>
          </a:p>
        </p:txBody>
      </p:sp>
    </p:spTree>
    <p:extLst>
      <p:ext uri="{BB962C8B-B14F-4D97-AF65-F5344CB8AC3E}">
        <p14:creationId xmlns:p14="http://schemas.microsoft.com/office/powerpoint/2010/main" val="381130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see in the example</a:t>
            </a:r>
            <a:r>
              <a:rPr lang="en-US" baseline="0" dirty="0" smtClean="0"/>
              <a:t> above, the 2010 Science Standards often provided teachers with lists of vocabulary.  These lists fostered a learning environment that focused on regurgitating vocabulary terms vs a focus on the instruction of science concepts.  The revised standards were developed to focus on concepts.  From these revised standards, teachers should be able to generate essential questions to lead instruction.  For example, what are the components of an environment?  What are the living components of an environment?  Nonliving components?  What types of relationships exist between organisms in an ecosystem?  Explain the different type of relationships you would expect to experience in an ecosystem.  How would you model relationships in an ecosystem?</a:t>
            </a:r>
          </a:p>
          <a:p>
            <a:endParaRPr lang="en-US" baseline="0" dirty="0" smtClean="0"/>
          </a:p>
          <a:p>
            <a:r>
              <a:rPr lang="en-US" baseline="0" dirty="0" smtClean="0"/>
              <a:t>These questions allow for a deeper understanding of the concepts vs defining terms.</a:t>
            </a:r>
            <a:endParaRPr lang="en-US" dirty="0"/>
          </a:p>
        </p:txBody>
      </p:sp>
      <p:sp>
        <p:nvSpPr>
          <p:cNvPr id="4" name="Slide Number Placeholder 3"/>
          <p:cNvSpPr>
            <a:spLocks noGrp="1"/>
          </p:cNvSpPr>
          <p:nvPr>
            <p:ph type="sldNum" sz="quarter" idx="10"/>
          </p:nvPr>
        </p:nvSpPr>
        <p:spPr/>
        <p:txBody>
          <a:bodyPr/>
          <a:lstStyle/>
          <a:p>
            <a:fld id="{F19B1C94-C049-4D67-B249-56CC49434E41}" type="slidenum">
              <a:rPr lang="en-US" smtClean="0"/>
              <a:t>5</a:t>
            </a:fld>
            <a:endParaRPr lang="en-US"/>
          </a:p>
        </p:txBody>
      </p:sp>
    </p:spTree>
    <p:extLst>
      <p:ext uri="{BB962C8B-B14F-4D97-AF65-F5344CB8AC3E}">
        <p14:creationId xmlns:p14="http://schemas.microsoft.com/office/powerpoint/2010/main" val="2416437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The</a:t>
            </a:r>
            <a:r>
              <a:rPr lang="en-US" baseline="0" dirty="0" smtClean="0"/>
              <a:t> integrated approach to teaching Science, Technology, Engineering, and Mathematics (STEM) is a focus of education nationwide.  Not only is an integrated approach needed to build cross-curricular connections, it is also important in creating a STEM workforce and STEM literate citizens.  Iterative thinking, a type of thinking that is the foundation of engineering design, is a type of thinking that should be developed K-12.  The skills needed to work through a problem, analyze data collected, and to revise a solution to better meet the guidelines of a problem, leads to the development of the iterative thinking mindset.    Since engineering is the application of science and mathematical concepts, a strong foundation in each of these disciplines is needed.  It is also important that educators make explicit connections between engineering activities and the foundational science and mathematical concepts that support the activity.</a:t>
            </a:r>
          </a:p>
          <a:p>
            <a:pPr marL="0" indent="0">
              <a:buNone/>
            </a:pPr>
            <a:endParaRPr lang="en-US" baseline="0" dirty="0" smtClean="0"/>
          </a:p>
          <a:p>
            <a:pPr marL="0" indent="0">
              <a:buNone/>
            </a:pPr>
            <a:r>
              <a:rPr lang="en-US" baseline="0" dirty="0" smtClean="0"/>
              <a:t>In order to promote integrated instruction and iterative thinking, the science standards of learning include:</a:t>
            </a:r>
          </a:p>
          <a:p>
            <a:pPr marL="228600" indent="-228600">
              <a:buFont typeface="+mj-lt"/>
              <a:buAutoNum type="arabicPeriod"/>
            </a:pPr>
            <a:endParaRPr lang="en-US" b="0" baseline="0" dirty="0" smtClean="0"/>
          </a:p>
          <a:p>
            <a:pPr marL="228600" indent="-228600">
              <a:buFont typeface="+mj-lt"/>
              <a:buAutoNum type="arabicPeriod"/>
            </a:pPr>
            <a:r>
              <a:rPr lang="en-US" b="0" dirty="0" smtClean="0"/>
              <a:t>Emphasis on inquiry and the continual development of skills and processes K-12.</a:t>
            </a:r>
          </a:p>
          <a:p>
            <a:pPr marL="228600" indent="-228600">
              <a:buFont typeface="+mj-lt"/>
              <a:buAutoNum type="arabicPeriod"/>
            </a:pPr>
            <a:endParaRPr lang="en-US" b="0" dirty="0" smtClean="0"/>
          </a:p>
          <a:p>
            <a:pPr marL="228600" indent="-228600">
              <a:buFont typeface="+mj-lt"/>
              <a:buAutoNum type="arabicPeriod"/>
            </a:pPr>
            <a:r>
              <a:rPr lang="en-US" b="0" dirty="0" smtClean="0"/>
              <a:t>Engineering and iterative thinking opportunities included in the standards when they can support content.</a:t>
            </a:r>
          </a:p>
          <a:p>
            <a:pPr marL="228600" indent="-228600">
              <a:buFont typeface="+mj-lt"/>
              <a:buAutoNum type="arabicPeriod"/>
            </a:pPr>
            <a:endParaRPr lang="en-US" b="0" dirty="0" smtClean="0"/>
          </a:p>
          <a:p>
            <a:pPr marL="228600" indent="-228600">
              <a:buFont typeface="+mj-lt"/>
              <a:buAutoNum type="arabicPeriod"/>
            </a:pPr>
            <a:r>
              <a:rPr lang="en-US" b="0" dirty="0" smtClean="0"/>
              <a:t>Engineering practices embedded within the science skills and processes as appropriate.</a:t>
            </a:r>
          </a:p>
          <a:p>
            <a:endParaRPr lang="en-US" sz="1200" dirty="0" smtClean="0"/>
          </a:p>
        </p:txBody>
      </p:sp>
      <p:sp>
        <p:nvSpPr>
          <p:cNvPr id="4" name="Slide Number Placeholder 3"/>
          <p:cNvSpPr>
            <a:spLocks noGrp="1"/>
          </p:cNvSpPr>
          <p:nvPr>
            <p:ph type="sldNum" sz="quarter" idx="10"/>
          </p:nvPr>
        </p:nvSpPr>
        <p:spPr/>
        <p:txBody>
          <a:bodyPr/>
          <a:lstStyle/>
          <a:p>
            <a:fld id="{5E640E6F-BC56-4AA5-9013-1A13D8822189}" type="slidenum">
              <a:rPr lang="en-US" smtClean="0"/>
              <a:t>6</a:t>
            </a:fld>
            <a:endParaRPr lang="en-US"/>
          </a:p>
        </p:txBody>
      </p:sp>
    </p:spTree>
    <p:extLst>
      <p:ext uri="{BB962C8B-B14F-4D97-AF65-F5344CB8AC3E}">
        <p14:creationId xmlns:p14="http://schemas.microsoft.com/office/powerpoint/2010/main" val="11654510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0F9A7FC-5765-4F14-9E63-74E1153C3240}" type="datetime1">
              <a:rPr lang="en-US" smtClean="0"/>
              <a:t>6/14/2018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dirty="0"/>
          </a:p>
        </p:txBody>
      </p:sp>
      <p:pic>
        <p:nvPicPr>
          <p:cNvPr id="7" name="Picture 2" descr="Decorativ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6824" y="5611368"/>
            <a:ext cx="8150352" cy="86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76091F-D79A-4249-8B5C-1420F08A3C41}" type="datetime1">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D8BE29-D89A-456A-A6A3-0A7B245955B8}" type="datetime1">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6008E1-9745-41C2-9B4E-5560CC992FD0}" type="datetime1">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527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752600"/>
            <a:ext cx="77724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77321-DC40-4E10-AA2E-0F1AE42AB404}" type="datetime1">
              <a:rPr lang="en-US" smtClean="0"/>
              <a:t>6/14/2018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4C4121-AA1D-4B96-8C46-323E8186101B}" type="datetime1">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3C4B8B-17C4-4990-9D3C-99B1246096E1}" type="datetime1">
              <a:rPr lang="en-US" smtClean="0"/>
              <a:t>6/14/2018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pic>
        <p:nvPicPr>
          <p:cNvPr id="10"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B92C40-0053-4E84-93B9-0905C8290E41}" type="datetime1">
              <a:rPr lang="en-US" smtClean="0"/>
              <a:t>6/14/2018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pic>
        <p:nvPicPr>
          <p:cNvPr id="6"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D8C18-0F4B-4E1F-A284-9B3E6C93CA01}" type="datetime1">
              <a:rPr lang="en-US" smtClean="0"/>
              <a:t>6/14/2018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pic>
        <p:nvPicPr>
          <p:cNvPr id="5"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151839-DA96-437C-8B20-EDE6E2CD9081}" type="datetime1">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7C82A-BD4D-4D10-9C7C-17BFE11394B8}" type="datetime1">
              <a:rPr lang="en-US" smtClean="0"/>
              <a:t>6/14/2018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D02C6227-E646-4670-99C3-9A5153FF7B08}" type="datetime1">
              <a:rPr lang="en-US" smtClean="0"/>
              <a:t>6/14/2018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948D1FF7-DE7A-468E-81AD-367720C7FDEA}" type="slidenum">
              <a:rPr lang="en-US" smtClean="0"/>
              <a:pPr/>
              <a:t>‹#›</a:t>
            </a:fld>
            <a:endParaRPr lang="en-US"/>
          </a:p>
        </p:txBody>
      </p:sp>
      <p:sp>
        <p:nvSpPr>
          <p:cNvPr id="7" name="Rectangle 6"/>
          <p:cNvSpPr/>
          <p:nvPr userDrawn="1"/>
        </p:nvSpPr>
        <p:spPr>
          <a:xfrm>
            <a:off x="0" y="6781800"/>
            <a:ext cx="9144000" cy="76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2018 Virginia Science Standards of Learning</a:t>
            </a:r>
            <a:endParaRPr lang="en-US" dirty="0"/>
          </a:p>
        </p:txBody>
      </p:sp>
      <p:sp>
        <p:nvSpPr>
          <p:cNvPr id="3" name="Subtitle 2"/>
          <p:cNvSpPr>
            <a:spLocks noGrp="1"/>
          </p:cNvSpPr>
          <p:nvPr>
            <p:ph type="subTitle" idx="1"/>
          </p:nvPr>
        </p:nvSpPr>
        <p:spPr/>
        <p:txBody>
          <a:bodyPr/>
          <a:lstStyle/>
          <a:p>
            <a:r>
              <a:rPr lang="en-US" dirty="0" smtClean="0"/>
              <a:t>BOE Initial Review</a:t>
            </a:r>
          </a:p>
          <a:p>
            <a:r>
              <a:rPr lang="en-US" dirty="0" smtClean="0"/>
              <a:t>June 28, 2018</a:t>
            </a:r>
            <a:endParaRPr lang="en-US" dirty="0"/>
          </a:p>
        </p:txBody>
      </p:sp>
      <p:sp>
        <p:nvSpPr>
          <p:cNvPr id="4" name="TextBox 3"/>
          <p:cNvSpPr txBox="1"/>
          <p:nvPr/>
        </p:nvSpPr>
        <p:spPr>
          <a:xfrm>
            <a:off x="6705600" y="381000"/>
            <a:ext cx="2209800"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Attachment C</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837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 for 2018 Revision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0" dirty="0" smtClean="0"/>
              <a:t>The 2018 Science Standards of Learning were informed by:</a:t>
            </a:r>
          </a:p>
          <a:p>
            <a:r>
              <a:rPr lang="en-US" b="0" dirty="0" smtClean="0"/>
              <a:t>Teachers, Science and STEM division and school leaders;</a:t>
            </a:r>
          </a:p>
          <a:p>
            <a:r>
              <a:rPr lang="en-US" b="0" dirty="0" smtClean="0"/>
              <a:t>Public comment;</a:t>
            </a:r>
          </a:p>
          <a:p>
            <a:r>
              <a:rPr lang="en-US" b="0" dirty="0" smtClean="0"/>
              <a:t>NGSS, TIMMS, NAEP standards and frameworks;</a:t>
            </a:r>
          </a:p>
          <a:p>
            <a:r>
              <a:rPr lang="en-US" b="0" dirty="0" smtClean="0"/>
              <a:t>Virginia IHE and businesses; </a:t>
            </a:r>
          </a:p>
          <a:p>
            <a:r>
              <a:rPr lang="en-US" b="0" dirty="0" smtClean="0"/>
              <a:t>State agency education specialists; and</a:t>
            </a:r>
          </a:p>
          <a:p>
            <a:r>
              <a:rPr lang="en-US" b="0" dirty="0" smtClean="0"/>
              <a:t>Science, STEM, and education support organizations.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89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Highlights</a:t>
            </a:r>
            <a:endParaRPr lang="en-US" dirty="0"/>
          </a:p>
        </p:txBody>
      </p:sp>
      <p:sp>
        <p:nvSpPr>
          <p:cNvPr id="4" name="Content Placeholder 3"/>
          <p:cNvSpPr>
            <a:spLocks noGrp="1"/>
          </p:cNvSpPr>
          <p:nvPr>
            <p:ph idx="1"/>
          </p:nvPr>
        </p:nvSpPr>
        <p:spPr>
          <a:xfrm>
            <a:off x="457200" y="1417638"/>
            <a:ext cx="8229600" cy="4906962"/>
          </a:xfrm>
        </p:spPr>
        <p:txBody>
          <a:bodyPr>
            <a:normAutofit fontScale="47500" lnSpcReduction="20000"/>
          </a:bodyPr>
          <a:lstStyle/>
          <a:p>
            <a:pPr lvl="0"/>
            <a:r>
              <a:rPr lang="en-US" sz="5300" b="0" dirty="0"/>
              <a:t>R</a:t>
            </a:r>
            <a:r>
              <a:rPr lang="en-US" sz="5300" b="0" dirty="0" smtClean="0"/>
              <a:t>ewording </a:t>
            </a:r>
            <a:r>
              <a:rPr lang="en-US" sz="5300" b="0" dirty="0"/>
              <a:t>of the standards to be more conceptual in nature and to support the development of essential questions and deeper learning;</a:t>
            </a:r>
          </a:p>
          <a:p>
            <a:pPr lvl="0"/>
            <a:r>
              <a:rPr lang="en-US" sz="5300" b="0" dirty="0"/>
              <a:t>reorganization of the science skills and processes to show vertical alignment and to support the integration of scientific inquiry and engineering design into content instruction;</a:t>
            </a:r>
          </a:p>
          <a:p>
            <a:pPr lvl="0"/>
            <a:r>
              <a:rPr lang="en-US" sz="5300" b="0" dirty="0"/>
              <a:t>explicit integration of the 5C’s into the science processes and skills;</a:t>
            </a:r>
          </a:p>
          <a:p>
            <a:pPr lvl="0"/>
            <a:r>
              <a:rPr lang="en-US" sz="5300" b="0" dirty="0"/>
              <a:t>introduction of yearly themes K-6 to </a:t>
            </a:r>
            <a:r>
              <a:rPr lang="en-US" sz="5300" b="0" dirty="0" smtClean="0"/>
              <a:t>support; </a:t>
            </a:r>
            <a:r>
              <a:rPr lang="en-US" sz="5300" b="0" dirty="0"/>
              <a:t>and</a:t>
            </a:r>
          </a:p>
          <a:p>
            <a:pPr lvl="0"/>
            <a:r>
              <a:rPr lang="en-US" sz="5300" b="0" dirty="0"/>
              <a:t>increased vertical alignment of science concepts.</a:t>
            </a:r>
          </a:p>
          <a:p>
            <a:pPr lvl="0"/>
            <a:endParaRPr lang="en-US" dirty="0"/>
          </a:p>
        </p:txBody>
      </p:sp>
      <p:sp>
        <p:nvSpPr>
          <p:cNvPr id="3" name="Footer Placeholder 2"/>
          <p:cNvSpPr>
            <a:spLocks noGrp="1"/>
          </p:cNvSpPr>
          <p:nvPr>
            <p:ph type="ftr" sz="quarter" idx="11"/>
          </p:nvPr>
        </p:nvSpPr>
        <p:spPr/>
        <p:txBody>
          <a:bodyPr/>
          <a:lstStyle/>
          <a:p>
            <a:r>
              <a:rPr lang="en-US" dirty="0" smtClean="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711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8372"/>
            <a:ext cx="8229600" cy="1143000"/>
          </a:xfrm>
        </p:spPr>
        <p:txBody>
          <a:bodyPr>
            <a:normAutofit fontScale="90000"/>
          </a:bodyPr>
          <a:lstStyle/>
          <a:p>
            <a:r>
              <a:rPr lang="en-US" dirty="0" smtClean="0"/>
              <a:t>Skills and Processes with Profile of a Graduate</a:t>
            </a:r>
            <a:endParaRPr lang="en-US" dirty="0"/>
          </a:p>
        </p:txBody>
      </p:sp>
      <p:pic>
        <p:nvPicPr>
          <p:cNvPr id="5" name="Content Placeholder 4" descr="The picture is a visual representation of the Science Skills and Processes aligned to Virginia Profile of a Graduate.  " title="Science Processes and Profile of a Graduate"/>
          <p:cNvPicPr>
            <a:picLocks noGrp="1" noChangeAspect="1"/>
          </p:cNvPicPr>
          <p:nvPr>
            <p:ph idx="1"/>
          </p:nvPr>
        </p:nvPicPr>
        <p:blipFill>
          <a:blip r:embed="rId3"/>
          <a:stretch>
            <a:fillRect/>
          </a:stretch>
        </p:blipFill>
        <p:spPr>
          <a:xfrm>
            <a:off x="1371600" y="1404201"/>
            <a:ext cx="6771376" cy="5174451"/>
          </a:xfrm>
          <a:prstGeom prst="rect">
            <a:avLst/>
          </a:prstGeom>
        </p:spPr>
      </p:pic>
      <p:sp>
        <p:nvSpPr>
          <p:cNvPr id="3" name="Footer Placeholder 2"/>
          <p:cNvSpPr>
            <a:spLocks noGrp="1"/>
          </p:cNvSpPr>
          <p:nvPr>
            <p:ph type="ftr" sz="quarter" idx="11"/>
          </p:nvPr>
        </p:nvSpPr>
        <p:spPr/>
        <p:txBody>
          <a:bodyPr/>
          <a:lstStyle/>
          <a:p>
            <a:r>
              <a:rPr lang="en-US" dirty="0" smtClean="0">
                <a:latin typeface="Times New Roman" panose="02020603050405020304" pitchFamily="18" charset="0"/>
                <a:cs typeface="Times New Roman" panose="02020603050405020304" pitchFamily="18" charset="0"/>
              </a:rPr>
              <a:t>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3910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Sample Change</a:t>
            </a:r>
            <a:endParaRPr lang="en-US" dirty="0"/>
          </a:p>
        </p:txBody>
      </p:sp>
      <p:sp>
        <p:nvSpPr>
          <p:cNvPr id="4" name="Content Placeholder 3"/>
          <p:cNvSpPr>
            <a:spLocks noGrp="1"/>
          </p:cNvSpPr>
          <p:nvPr>
            <p:ph sz="half" idx="1"/>
          </p:nvPr>
        </p:nvSpPr>
        <p:spPr/>
        <p:txBody>
          <a:bodyPr>
            <a:normAutofit fontScale="77500" lnSpcReduction="20000"/>
          </a:bodyPr>
          <a:lstStyle/>
          <a:p>
            <a:pPr marL="0" indent="0">
              <a:buNone/>
            </a:pPr>
            <a:r>
              <a:rPr lang="en-US" dirty="0" smtClean="0"/>
              <a:t>2010 Standard</a:t>
            </a:r>
          </a:p>
          <a:p>
            <a:pPr marL="0" indent="0">
              <a:buNone/>
            </a:pPr>
            <a:endParaRPr lang="en-US" dirty="0" smtClean="0"/>
          </a:p>
          <a:p>
            <a:pPr marL="0" indent="0">
              <a:buNone/>
            </a:pPr>
            <a:r>
              <a:rPr lang="en-US" b="0" dirty="0" smtClean="0"/>
              <a:t>3.5  The </a:t>
            </a:r>
            <a:r>
              <a:rPr lang="en-US" b="0" dirty="0"/>
              <a:t>student will investigate and understand relationships among organisms in aquatic and terrestrial food chains. Key concepts include</a:t>
            </a:r>
          </a:p>
          <a:p>
            <a:pPr marL="514350" indent="-514350">
              <a:buFont typeface="+mj-lt"/>
              <a:buAutoNum type="alphaLcPeriod"/>
            </a:pPr>
            <a:r>
              <a:rPr lang="en-US" b="0" dirty="0" smtClean="0"/>
              <a:t>producer, consumer</a:t>
            </a:r>
            <a:r>
              <a:rPr lang="en-US" b="0" dirty="0"/>
              <a:t>, </a:t>
            </a:r>
            <a:r>
              <a:rPr lang="en-US" b="0" dirty="0" smtClean="0"/>
              <a:t>decomposer</a:t>
            </a:r>
            <a:r>
              <a:rPr lang="en-US" b="0" dirty="0"/>
              <a:t>;</a:t>
            </a:r>
          </a:p>
          <a:p>
            <a:pPr marL="514350" indent="-514350">
              <a:buFont typeface="+mj-lt"/>
              <a:buAutoNum type="alphaLcPeriod"/>
            </a:pPr>
            <a:r>
              <a:rPr lang="en-US" b="0" dirty="0" smtClean="0"/>
              <a:t>herbivore, carnivore</a:t>
            </a:r>
            <a:r>
              <a:rPr lang="en-US" b="0" dirty="0"/>
              <a:t>, </a:t>
            </a:r>
            <a:r>
              <a:rPr lang="en-US" b="0" dirty="0" smtClean="0"/>
              <a:t>omnivore</a:t>
            </a:r>
            <a:r>
              <a:rPr lang="en-US" b="0" dirty="0"/>
              <a:t>; and</a:t>
            </a:r>
          </a:p>
          <a:p>
            <a:pPr marL="514350" indent="-514350">
              <a:buFont typeface="+mj-lt"/>
              <a:buAutoNum type="alphaLcPeriod"/>
            </a:pPr>
            <a:r>
              <a:rPr lang="en-US" b="0" dirty="0" smtClean="0"/>
              <a:t>predator </a:t>
            </a:r>
            <a:r>
              <a:rPr lang="en-US" b="0" dirty="0"/>
              <a:t>and prey.</a:t>
            </a:r>
          </a:p>
          <a:p>
            <a:pPr marL="0" indent="0">
              <a:buNone/>
            </a:pPr>
            <a:r>
              <a:rPr lang="en-US" b="0" dirty="0"/>
              <a:t>	</a:t>
            </a:r>
            <a:endParaRPr lang="en-US" dirty="0"/>
          </a:p>
        </p:txBody>
      </p:sp>
      <p:sp>
        <p:nvSpPr>
          <p:cNvPr id="5" name="Content Placeholder 4"/>
          <p:cNvSpPr>
            <a:spLocks noGrp="1"/>
          </p:cNvSpPr>
          <p:nvPr>
            <p:ph sz="half" idx="2"/>
          </p:nvPr>
        </p:nvSpPr>
        <p:spPr/>
        <p:txBody>
          <a:bodyPr>
            <a:normAutofit fontScale="77500" lnSpcReduction="20000"/>
          </a:bodyPr>
          <a:lstStyle/>
          <a:p>
            <a:pPr marL="0" indent="0">
              <a:buNone/>
            </a:pPr>
            <a:r>
              <a:rPr lang="en-US" dirty="0" smtClean="0"/>
              <a:t>2018 Revised Standard</a:t>
            </a:r>
          </a:p>
          <a:p>
            <a:pPr marL="0" indent="0">
              <a:buNone/>
            </a:pPr>
            <a:endParaRPr lang="en-US" b="0" dirty="0"/>
          </a:p>
          <a:p>
            <a:pPr marL="0" indent="0">
              <a:buNone/>
            </a:pPr>
            <a:r>
              <a:rPr lang="en-US" b="0" dirty="0" smtClean="0"/>
              <a:t>3.5  The </a:t>
            </a:r>
            <a:r>
              <a:rPr lang="en-US" b="0" dirty="0"/>
              <a:t>student will investigate and understand that aquatic and terrestrial ecosystems support a diversity of plants and animals.  Key ideas include</a:t>
            </a:r>
          </a:p>
          <a:p>
            <a:pPr marL="514350" lvl="0" indent="-514350">
              <a:buFont typeface="+mj-lt"/>
              <a:buAutoNum type="alphaLcPeriod"/>
            </a:pPr>
            <a:r>
              <a:rPr lang="en-US" b="0" dirty="0"/>
              <a:t>ecosystems are made of living and nonliving components of the environment; and</a:t>
            </a:r>
          </a:p>
          <a:p>
            <a:pPr marL="514350" lvl="0" indent="-514350">
              <a:buFont typeface="+mj-lt"/>
              <a:buAutoNum type="alphaLcPeriod"/>
            </a:pPr>
            <a:r>
              <a:rPr lang="en-US" b="0" dirty="0"/>
              <a:t>relationships exist among organisms in an ecosystem.  </a:t>
            </a:r>
          </a:p>
          <a:p>
            <a:pPr marL="0" indent="0">
              <a:buNone/>
            </a:pPr>
            <a:endParaRPr lang="en-US" dirty="0"/>
          </a:p>
        </p:txBody>
      </p:sp>
      <p:sp>
        <p:nvSpPr>
          <p:cNvPr id="3" name="Footer Placeholder 2"/>
          <p:cNvSpPr>
            <a:spLocks noGrp="1"/>
          </p:cNvSpPr>
          <p:nvPr>
            <p:ph type="ftr" sz="quarter" idx="11"/>
          </p:nvPr>
        </p:nvSpPr>
        <p:spPr/>
        <p:txBody>
          <a:bodyPr/>
          <a:lstStyle/>
          <a:p>
            <a:r>
              <a:rPr lang="en-US" dirty="0" smtClean="0">
                <a:latin typeface="Times New Roman" panose="02020603050405020304" pitchFamily="18" charset="0"/>
                <a:cs typeface="Times New Roman" panose="02020603050405020304" pitchFamily="18" charset="0"/>
              </a:rPr>
              <a:t>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962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STEM and the Science Standards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0" dirty="0" smtClean="0"/>
              <a:t>Emphasis continues to be the inclusion of inquiry and the vertical development of scientific skills and processes K-12.</a:t>
            </a:r>
          </a:p>
          <a:p>
            <a:pPr marL="0" indent="0">
              <a:buNone/>
            </a:pPr>
            <a:endParaRPr lang="en-US" b="0" dirty="0"/>
          </a:p>
          <a:p>
            <a:pPr marL="0" indent="0">
              <a:buNone/>
            </a:pPr>
            <a:r>
              <a:rPr lang="en-US" b="0" dirty="0" smtClean="0"/>
              <a:t>Engineering and iterative thinking opportunities are included when they can support content.</a:t>
            </a:r>
          </a:p>
          <a:p>
            <a:pPr marL="0" indent="0">
              <a:buNone/>
            </a:pPr>
            <a:endParaRPr lang="en-US" b="0" dirty="0"/>
          </a:p>
          <a:p>
            <a:pPr marL="0" indent="0">
              <a:buNone/>
            </a:pPr>
            <a:r>
              <a:rPr lang="en-US" b="0" dirty="0" smtClean="0"/>
              <a:t>Engineering practices embedded within the science skills and processes as appropriate.</a:t>
            </a:r>
            <a:endParaRPr lang="en-US" b="0" dirty="0"/>
          </a:p>
        </p:txBody>
      </p:sp>
      <p:sp>
        <p:nvSpPr>
          <p:cNvPr id="4" name="Footer Placeholder 3"/>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6</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578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pic>
        <p:nvPicPr>
          <p:cNvPr id="4" name="Content Placeholder 3" descr="Decorative image" title="Decorative image"/>
          <p:cNvPicPr>
            <a:picLocks noGrp="1" noChangeAspect="1"/>
          </p:cNvPicPr>
          <p:nvPr>
            <p:ph idx="1"/>
          </p:nvPr>
        </p:nvPicPr>
        <p:blipFill>
          <a:blip r:embed="rId2"/>
          <a:stretch>
            <a:fillRect/>
          </a:stretch>
        </p:blipFill>
        <p:spPr>
          <a:xfrm>
            <a:off x="1143000" y="2209800"/>
            <a:ext cx="6367332" cy="2667794"/>
          </a:xfrm>
          <a:prstGeom prst="rect">
            <a:avLst/>
          </a:prstGeom>
        </p:spPr>
      </p:pic>
      <p:sp>
        <p:nvSpPr>
          <p:cNvPr id="3" name="Footer Placeholder 2"/>
          <p:cNvSpPr>
            <a:spLocks noGrp="1"/>
          </p:cNvSpPr>
          <p:nvPr>
            <p:ph type="ftr" sz="quarter" idx="11"/>
          </p:nvPr>
        </p:nvSpPr>
        <p:spPr/>
        <p:txBody>
          <a:bodyPr/>
          <a:lstStyle/>
          <a:p>
            <a:r>
              <a:rPr lang="en-US" dirty="0">
                <a:latin typeface="Times New Roman" panose="02020603050405020304" pitchFamily="18" charset="0"/>
                <a:cs typeface="Times New Roman" panose="02020603050405020304" pitchFamily="18" charset="0"/>
              </a:rPr>
              <a:t>7</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437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428</TotalTime>
  <Words>1271</Words>
  <Application>Microsoft Office PowerPoint</Application>
  <PresentationFormat>On-screen Show (4:3)</PresentationFormat>
  <Paragraphs>80</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2018 Virginia Science Standards of Learning</vt:lpstr>
      <vt:lpstr>Support for 2018 Revision</vt:lpstr>
      <vt:lpstr>Revision Highlights</vt:lpstr>
      <vt:lpstr>Skills and Processes with Profile of a Graduate</vt:lpstr>
      <vt:lpstr>A Sample Change</vt:lpstr>
      <vt:lpstr>STEM and the Science Standards</vt:lpstr>
      <vt:lpstr>Questions?</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Emily V. Webb (DOE) </cp:lastModifiedBy>
  <cp:revision>40</cp:revision>
  <dcterms:created xsi:type="dcterms:W3CDTF">2017-06-06T17:34:59Z</dcterms:created>
  <dcterms:modified xsi:type="dcterms:W3CDTF">2018-06-14T20:06:47Z</dcterms:modified>
</cp:coreProperties>
</file>