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8" r:id="rId1"/>
  </p:sldMasterIdLst>
  <p:notesMasterIdLst>
    <p:notesMasterId r:id="rId11"/>
  </p:notesMasterIdLst>
  <p:handoutMasterIdLst>
    <p:handoutMasterId r:id="rId12"/>
  </p:handoutMasterIdLst>
  <p:sldIdLst>
    <p:sldId id="273" r:id="rId2"/>
    <p:sldId id="276" r:id="rId3"/>
    <p:sldId id="289" r:id="rId4"/>
    <p:sldId id="290" r:id="rId5"/>
    <p:sldId id="291" r:id="rId6"/>
    <p:sldId id="292" r:id="rId7"/>
    <p:sldId id="293" r:id="rId8"/>
    <p:sldId id="287" r:id="rId9"/>
    <p:sldId id="288"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119" autoAdjust="0"/>
  </p:normalViewPr>
  <p:slideViewPr>
    <p:cSldViewPr>
      <p:cViewPr>
        <p:scale>
          <a:sx n="75" d="100"/>
          <a:sy n="75" d="100"/>
        </p:scale>
        <p:origin x="-1014" y="-444"/>
      </p:cViewPr>
      <p:guideLst>
        <p:guide orient="horz" pos="2160"/>
        <p:guide pos="2880"/>
      </p:guideLst>
    </p:cSldViewPr>
  </p:slideViewPr>
  <p:notesTextViewPr>
    <p:cViewPr>
      <p:scale>
        <a:sx n="1" d="1"/>
        <a:sy n="1" d="1"/>
      </p:scale>
      <p:origin x="0" y="0"/>
    </p:cViewPr>
  </p:notesTextViewPr>
  <p:sorterViewPr>
    <p:cViewPr>
      <p:scale>
        <a:sx n="100" d="100"/>
        <a:sy n="100" d="100"/>
      </p:scale>
      <p:origin x="0" y="22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E8D19B8-3ECC-49CE-AB53-7960A85E3E55}" type="datetimeFigureOut">
              <a:rPr lang="en-US" smtClean="0"/>
              <a:t>6/20/2018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A757FE2-5853-4E6E-B46C-EBAA8A717B7D}" type="slidenum">
              <a:rPr lang="en-US" smtClean="0"/>
              <a:t>‹#›</a:t>
            </a:fld>
            <a:endParaRPr lang="en-US"/>
          </a:p>
        </p:txBody>
      </p:sp>
    </p:spTree>
    <p:extLst>
      <p:ext uri="{BB962C8B-B14F-4D97-AF65-F5344CB8AC3E}">
        <p14:creationId xmlns:p14="http://schemas.microsoft.com/office/powerpoint/2010/main" val="37142395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62735F-CA12-4C8A-AF94-44CE733FCA8C}" type="datetimeFigureOut">
              <a:rPr lang="en-US" smtClean="0"/>
              <a:t>6/20/2018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C538FE-CB54-40E7-8BD1-451CEFC7F5F6}" type="slidenum">
              <a:rPr lang="en-US" smtClean="0"/>
              <a:t>‹#›</a:t>
            </a:fld>
            <a:endParaRPr lang="en-US"/>
          </a:p>
        </p:txBody>
      </p:sp>
    </p:spTree>
    <p:extLst>
      <p:ext uri="{BB962C8B-B14F-4D97-AF65-F5344CB8AC3E}">
        <p14:creationId xmlns:p14="http://schemas.microsoft.com/office/powerpoint/2010/main" val="3880384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Good morning . . . . This presentation</a:t>
            </a:r>
            <a:r>
              <a:rPr lang="en-US" baseline="0" dirty="0" smtClean="0"/>
              <a:t> is in respons</a:t>
            </a:r>
            <a:r>
              <a:rPr lang="en-US" dirty="0" smtClean="0"/>
              <a:t>e to</a:t>
            </a:r>
            <a:r>
              <a:rPr lang="en-US" baseline="0" dirty="0" smtClean="0"/>
              <a:t> the </a:t>
            </a:r>
            <a:r>
              <a:rPr lang="en-US" dirty="0" smtClean="0"/>
              <a:t>Board’s</a:t>
            </a:r>
            <a:r>
              <a:rPr lang="en-US" baseline="0" dirty="0" smtClean="0"/>
              <a:t> request for information about state-level federal funds, including the process for determining how funds are used. </a:t>
            </a:r>
            <a:endParaRPr lang="en-US" dirty="0"/>
          </a:p>
        </p:txBody>
      </p:sp>
      <p:sp>
        <p:nvSpPr>
          <p:cNvPr id="4" name="Slide Number Placeholder 3"/>
          <p:cNvSpPr>
            <a:spLocks noGrp="1"/>
          </p:cNvSpPr>
          <p:nvPr>
            <p:ph type="sldNum" sz="quarter" idx="10"/>
          </p:nvPr>
        </p:nvSpPr>
        <p:spPr/>
        <p:txBody>
          <a:bodyPr/>
          <a:lstStyle/>
          <a:p>
            <a:fld id="{ADC538FE-CB54-40E7-8BD1-451CEFC7F5F6}" type="slidenum">
              <a:rPr lang="en-US" smtClean="0"/>
              <a:t>1</a:t>
            </a:fld>
            <a:endParaRPr lang="en-US"/>
          </a:p>
        </p:txBody>
      </p:sp>
    </p:spTree>
    <p:extLst>
      <p:ext uri="{BB962C8B-B14F-4D97-AF65-F5344CB8AC3E}">
        <p14:creationId xmlns:p14="http://schemas.microsoft.com/office/powerpoint/2010/main" val="10617967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baseline="0" dirty="0" smtClean="0"/>
              <a:t>Each year (around July 1), Virginia receives awards from the U.S. Department of Education for ESSA programs.  The programs that we will discuss today are considered “formula” grants, which means there is no competition for these funds. USED calculates the preliminary amount that each division will receive. Once we receive the preliminary amount, we deduct required and allowable state set-asides, which we use for grants administration and state level activities. Grant administration consists primarily of personnel expenses, and state activities includes training and resources to support the program.  States have 27 months to expend set-aside funds from an award year.</a:t>
            </a:r>
          </a:p>
        </p:txBody>
      </p:sp>
      <p:sp>
        <p:nvSpPr>
          <p:cNvPr id="4" name="Slide Number Placeholder 3"/>
          <p:cNvSpPr>
            <a:spLocks noGrp="1"/>
          </p:cNvSpPr>
          <p:nvPr>
            <p:ph type="sldNum" sz="quarter" idx="10"/>
          </p:nvPr>
        </p:nvSpPr>
        <p:spPr/>
        <p:txBody>
          <a:bodyPr/>
          <a:lstStyle/>
          <a:p>
            <a:fld id="{9A559A0D-94A0-43E9-B156-48DAB240F216}" type="slidenum">
              <a:rPr lang="en-US" smtClean="0"/>
              <a:t>2</a:t>
            </a:fld>
            <a:endParaRPr lang="en-US" dirty="0"/>
          </a:p>
        </p:txBody>
      </p:sp>
    </p:spTree>
    <p:extLst>
      <p:ext uri="{BB962C8B-B14F-4D97-AF65-F5344CB8AC3E}">
        <p14:creationId xmlns:p14="http://schemas.microsoft.com/office/powerpoint/2010/main" val="35152631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baseline="0" dirty="0" smtClean="0"/>
              <a:t>The next few slides provide an overview of the ESSA program and a list of some of the uses of funds for state level activities to support the program.</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baseline="0" dirty="0" smtClean="0"/>
              <a:t>Title I, Part A – the purpose of this program is to </a:t>
            </a:r>
            <a:r>
              <a:rPr lang="en-US" sz="1200" b="0" i="0" u="none" strike="noStrike" kern="1200" baseline="0" dirty="0" smtClean="0">
                <a:solidFill>
                  <a:schemeClr val="tx1"/>
                </a:solidFill>
                <a:latin typeface="+mn-lt"/>
                <a:ea typeface="+mn-ea"/>
                <a:cs typeface="+mn-cs"/>
              </a:rPr>
              <a:t>provide all children significant opportunity to receive a fair, equitable, and high-quality education, and to close educational achievement gaps.</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sz="1200" b="0" i="0" u="none" strike="noStrike" kern="1200" baseline="0" dirty="0" smtClean="0">
                <a:solidFill>
                  <a:schemeClr val="tx1"/>
                </a:solidFill>
                <a:latin typeface="+mn-lt"/>
                <a:ea typeface="+mn-ea"/>
                <a:cs typeface="+mn-cs"/>
              </a:rPr>
              <a:t>For this title and Title II, these amounts will change slightly as we received a grant revision from USED which we are processing.</a:t>
            </a:r>
            <a:endParaRPr lang="en-US" baseline="0" dirty="0" smtClean="0"/>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sz="1200" b="0" i="0" u="none" strike="noStrike" kern="1200" baseline="0" dirty="0" smtClean="0">
                <a:solidFill>
                  <a:schemeClr val="tx1"/>
                </a:solidFill>
                <a:latin typeface="+mn-lt"/>
                <a:ea typeface="+mn-ea"/>
                <a:cs typeface="+mn-cs"/>
              </a:rPr>
              <a:t>Virginia’s 2017-2018 allocation amount was over $254 million.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sz="1200" b="0" i="0" u="none" strike="noStrike" kern="1200" baseline="0" dirty="0" smtClean="0">
                <a:solidFill>
                  <a:schemeClr val="tx1"/>
                </a:solidFill>
                <a:latin typeface="+mn-lt"/>
                <a:ea typeface="+mn-ea"/>
                <a:cs typeface="+mn-cs"/>
              </a:rPr>
              <a:t>Of that amount, states are permitted to set aside up to 1%, which Virginia did ($2.3 million)</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sz="1200" b="0" i="0" u="none" strike="noStrike" kern="1200" baseline="0" dirty="0" smtClean="0">
                <a:solidFill>
                  <a:schemeClr val="tx1"/>
                </a:solidFill>
                <a:latin typeface="+mn-lt"/>
                <a:ea typeface="+mn-ea"/>
                <a:cs typeface="+mn-cs"/>
              </a:rPr>
              <a:t>For this program, the majority of the state set-aside supports grant administration through salaries. In FY17, approximately $700,000 is budgeted for activities.</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sz="1200" b="0" i="0" u="none" strike="noStrike" kern="1200" baseline="0" dirty="0" smtClean="0">
                <a:solidFill>
                  <a:schemeClr val="tx1"/>
                </a:solidFill>
                <a:latin typeface="+mn-lt"/>
                <a:ea typeface="+mn-ea"/>
                <a:cs typeface="+mn-cs"/>
              </a:rPr>
              <a:t>The uses of funds on this slide are not a comprehensive list, but provide examples of the types of activities that are supported by the state set-aside. I have notes on a few of these, but am happy to answer questions or gather more information if there are any specific activities that you want to know more about. </a:t>
            </a: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US" b="0" i="0" u="none" strike="noStrike" kern="1200" baseline="0" dirty="0" smtClean="0">
                <a:solidFill>
                  <a:schemeClr val="tx1"/>
                </a:solidFill>
                <a:latin typeface="+mn-lt"/>
                <a:ea typeface="+mn-ea"/>
                <a:cs typeface="+mn-cs"/>
              </a:rPr>
              <a:t>Teacher Direct Platform – this is our email list serve managed by the Office of Instruction</a:t>
            </a: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US" b="0" i="0" u="none" strike="noStrike" kern="1200" baseline="0" dirty="0" smtClean="0">
                <a:solidFill>
                  <a:schemeClr val="tx1"/>
                </a:solidFill>
                <a:latin typeface="+mn-lt"/>
                <a:ea typeface="+mn-ea"/>
                <a:cs typeface="+mn-cs"/>
              </a:rPr>
              <a:t>National Student Clearinghouse – this is a subscription-based product that helps us and divisions track certain data required by USED</a:t>
            </a: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US" b="0" i="0" u="none" strike="noStrike" kern="1200" baseline="0" dirty="0" smtClean="0">
                <a:solidFill>
                  <a:schemeClr val="tx1"/>
                </a:solidFill>
                <a:latin typeface="+mn-lt"/>
                <a:ea typeface="+mn-ea"/>
                <a:cs typeface="+mn-cs"/>
              </a:rPr>
              <a:t>Project Hope – Virginia’s homeless education program is managed by the College of William and Mary. Title I funds support activities for this program</a:t>
            </a: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US" b="0" i="0" u="none" strike="noStrike" kern="1200" baseline="0" dirty="0" smtClean="0">
                <a:solidFill>
                  <a:schemeClr val="tx1"/>
                </a:solidFill>
                <a:latin typeface="+mn-lt"/>
                <a:ea typeface="+mn-ea"/>
                <a:cs typeface="+mn-cs"/>
              </a:rPr>
              <a:t>School Quality Profile updates – there are a number of new reporting requirements under ESSA, and Title I funds will support updates to the SQPs to meet the new federal reporting requirements. </a:t>
            </a: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US" b="0" i="0" u="none" strike="noStrike" kern="1200" baseline="0" dirty="0" smtClean="0">
                <a:solidFill>
                  <a:schemeClr val="tx1"/>
                </a:solidFill>
                <a:latin typeface="+mn-lt"/>
                <a:ea typeface="+mn-ea"/>
                <a:cs typeface="+mn-cs"/>
              </a:rPr>
              <a:t>The last three activities on this slide are for professional development or training activities</a:t>
            </a:r>
            <a:endParaRPr lang="en-US" baseline="0" dirty="0" smtClean="0"/>
          </a:p>
        </p:txBody>
      </p:sp>
      <p:sp>
        <p:nvSpPr>
          <p:cNvPr id="4" name="Slide Number Placeholder 3"/>
          <p:cNvSpPr>
            <a:spLocks noGrp="1"/>
          </p:cNvSpPr>
          <p:nvPr>
            <p:ph type="sldNum" sz="quarter" idx="10"/>
          </p:nvPr>
        </p:nvSpPr>
        <p:spPr/>
        <p:txBody>
          <a:bodyPr/>
          <a:lstStyle/>
          <a:p>
            <a:fld id="{9A559A0D-94A0-43E9-B156-48DAB240F216}" type="slidenum">
              <a:rPr lang="en-US" smtClean="0"/>
              <a:t>3</a:t>
            </a:fld>
            <a:endParaRPr lang="en-US" dirty="0"/>
          </a:p>
        </p:txBody>
      </p:sp>
    </p:spTree>
    <p:extLst>
      <p:ext uri="{BB962C8B-B14F-4D97-AF65-F5344CB8AC3E}">
        <p14:creationId xmlns:p14="http://schemas.microsoft.com/office/powerpoint/2010/main" val="35152631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dirty="0" smtClean="0">
                <a:solidFill>
                  <a:srgbClr val="002060"/>
                </a:solidFill>
              </a:rPr>
              <a:t>Title II, Part A: purpose</a:t>
            </a:r>
            <a:br>
              <a:rPr lang="en-US" dirty="0" smtClean="0">
                <a:solidFill>
                  <a:srgbClr val="002060"/>
                </a:solidFill>
              </a:rPr>
            </a:br>
            <a:r>
              <a:rPr lang="en-US" sz="1200" i="1" dirty="0" smtClean="0">
                <a:solidFill>
                  <a:srgbClr val="002060"/>
                </a:solidFill>
              </a:rPr>
              <a:t>To increase student achievement consistent with challenging state standards; improve the quality and effectiveness of teachers, principals, and other school leaders; increase the number of teachers, principals, and other school  leaders who are effective in improving student achievement and schools; and provide low-income and minority students greater access to effective teachers, principals, and other school leaders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sz="1200" i="0" dirty="0" smtClean="0">
                <a:solidFill>
                  <a:srgbClr val="002060"/>
                </a:solidFill>
              </a:rPr>
              <a:t>Virginia’s FY2017</a:t>
            </a:r>
            <a:r>
              <a:rPr lang="en-US" sz="1200" i="0" baseline="0" dirty="0" smtClean="0">
                <a:solidFill>
                  <a:srgbClr val="002060"/>
                </a:solidFill>
              </a:rPr>
              <a:t> award for this program was $36.5 million (This amount and the set-asides will change slightly due to a recent revision from USED)</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sz="1200" i="0" baseline="0" dirty="0" smtClean="0">
                <a:solidFill>
                  <a:srgbClr val="002060"/>
                </a:solidFill>
              </a:rPr>
              <a:t>From that amount, $1.8 million comprises the state set-aside, and $1.4 million is reserved for state activities</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sz="1200" i="0" baseline="0" dirty="0" smtClean="0">
                <a:solidFill>
                  <a:srgbClr val="002060"/>
                </a:solidFill>
              </a:rPr>
              <a:t>Some of the uses of funds for this program are listed on this slide. You will note that a couple of these activities are also funded by Title I. For some projects that are allowable under multiple grants, we split the cost between programs.</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sz="1200" i="0" baseline="0" dirty="0" smtClean="0">
                <a:solidFill>
                  <a:srgbClr val="002060"/>
                </a:solidFill>
              </a:rPr>
              <a:t>As you can see, the activities here focus primarily on training and professional development. Our content areas are heavily represented, as well as health education and </a:t>
            </a:r>
            <a:r>
              <a:rPr lang="en-US" sz="1200" i="0" baseline="0" dirty="0" err="1" smtClean="0">
                <a:solidFill>
                  <a:srgbClr val="002060"/>
                </a:solidFill>
              </a:rPr>
              <a:t>assistning</a:t>
            </a:r>
            <a:r>
              <a:rPr lang="en-US" sz="1200" i="0" baseline="0" dirty="0" smtClean="0">
                <a:solidFill>
                  <a:srgbClr val="002060"/>
                </a:solidFill>
              </a:rPr>
              <a:t> teachers of English learners as they prepare to take the PRAXIS to obtain their ESL certification.</a:t>
            </a:r>
          </a:p>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en-US" i="0" dirty="0" smtClean="0"/>
          </a:p>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en-US" baseline="0" dirty="0" smtClean="0"/>
          </a:p>
        </p:txBody>
      </p:sp>
      <p:sp>
        <p:nvSpPr>
          <p:cNvPr id="4" name="Slide Number Placeholder 3"/>
          <p:cNvSpPr>
            <a:spLocks noGrp="1"/>
          </p:cNvSpPr>
          <p:nvPr>
            <p:ph type="sldNum" sz="quarter" idx="10"/>
          </p:nvPr>
        </p:nvSpPr>
        <p:spPr/>
        <p:txBody>
          <a:bodyPr/>
          <a:lstStyle/>
          <a:p>
            <a:fld id="{9A559A0D-94A0-43E9-B156-48DAB240F216}" type="slidenum">
              <a:rPr lang="en-US" smtClean="0"/>
              <a:t>4</a:t>
            </a:fld>
            <a:endParaRPr lang="en-US" dirty="0"/>
          </a:p>
        </p:txBody>
      </p:sp>
    </p:spTree>
    <p:extLst>
      <p:ext uri="{BB962C8B-B14F-4D97-AF65-F5344CB8AC3E}">
        <p14:creationId xmlns:p14="http://schemas.microsoft.com/office/powerpoint/2010/main" val="35152631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solidFill>
                  <a:srgbClr val="002060"/>
                </a:solidFill>
              </a:rPr>
              <a:t>Title III, Part A: purpose</a:t>
            </a:r>
            <a:r>
              <a:rPr lang="en-US" sz="1400" dirty="0" smtClean="0">
                <a:solidFill>
                  <a:srgbClr val="002060"/>
                </a:solidFill>
              </a:rPr>
              <a:t/>
            </a:r>
            <a:br>
              <a:rPr lang="en-US" sz="1400" dirty="0" smtClean="0">
                <a:solidFill>
                  <a:srgbClr val="002060"/>
                </a:solidFill>
              </a:rPr>
            </a:br>
            <a:r>
              <a:rPr lang="en-US" i="1" dirty="0" smtClean="0">
                <a:solidFill>
                  <a:srgbClr val="002060"/>
                </a:solidFill>
              </a:rPr>
              <a:t>To help English learners attain proficiency in English, achieve at high levels in academic subjects, and meet the same challenging state standards that all students are expected to meet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dirty="0" smtClean="0">
                <a:solidFill>
                  <a:srgbClr val="002060"/>
                </a:solidFill>
              </a:rPr>
              <a:t>The</a:t>
            </a:r>
            <a:r>
              <a:rPr lang="en-US" i="0" baseline="0" dirty="0" smtClean="0">
                <a:solidFill>
                  <a:srgbClr val="002060"/>
                </a:solidFill>
              </a:rPr>
              <a:t> state’s Title III allocation for FY17 was $12.7 million, and approximately $300,000 is reserved for state activities.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baseline="0" dirty="0" smtClean="0">
                <a:solidFill>
                  <a:srgbClr val="002060"/>
                </a:solidFill>
              </a:rPr>
              <a:t>The uses of funds are heavily concentrated on training for teachers of ELs, as well as supporting the annual training that my office provides to division level program coordinators </a:t>
            </a:r>
            <a:endParaRPr lang="en-US" i="0" dirty="0" smtClean="0">
              <a:solidFill>
                <a:srgbClr val="002060"/>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en-US" baseline="0" dirty="0" smtClean="0"/>
          </a:p>
        </p:txBody>
      </p:sp>
      <p:sp>
        <p:nvSpPr>
          <p:cNvPr id="4" name="Slide Number Placeholder 3"/>
          <p:cNvSpPr>
            <a:spLocks noGrp="1"/>
          </p:cNvSpPr>
          <p:nvPr>
            <p:ph type="sldNum" sz="quarter" idx="10"/>
          </p:nvPr>
        </p:nvSpPr>
        <p:spPr/>
        <p:txBody>
          <a:bodyPr/>
          <a:lstStyle/>
          <a:p>
            <a:fld id="{9A559A0D-94A0-43E9-B156-48DAB240F216}" type="slidenum">
              <a:rPr lang="en-US" smtClean="0"/>
              <a:t>5</a:t>
            </a:fld>
            <a:endParaRPr lang="en-US" dirty="0"/>
          </a:p>
        </p:txBody>
      </p:sp>
    </p:spTree>
    <p:extLst>
      <p:ext uri="{BB962C8B-B14F-4D97-AF65-F5344CB8AC3E}">
        <p14:creationId xmlns:p14="http://schemas.microsoft.com/office/powerpoint/2010/main" val="35152631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solidFill>
                  <a:srgbClr val="002060"/>
                </a:solidFill>
              </a:rPr>
              <a:t>Title IV, Part A:</a:t>
            </a:r>
            <a:r>
              <a:rPr lang="en-US" sz="1400" baseline="0" dirty="0" smtClean="0">
                <a:solidFill>
                  <a:srgbClr val="002060"/>
                </a:solidFill>
              </a:rPr>
              <a:t> purpose - </a:t>
            </a:r>
            <a:r>
              <a:rPr lang="en-US" sz="1200" b="0" i="0" u="none" strike="noStrike" kern="1200" baseline="0" dirty="0" smtClean="0">
                <a:solidFill>
                  <a:schemeClr val="tx1"/>
                </a:solidFill>
                <a:latin typeface="+mn-lt"/>
                <a:ea typeface="+mn-ea"/>
                <a:cs typeface="+mn-cs"/>
              </a:rPr>
              <a:t>to improve students’ academic achievement by increasing the capacity of States, local educational agencies, schools, and local communities to—</a:t>
            </a:r>
          </a:p>
          <a:p>
            <a:pPr marL="628650" lvl="1"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provide all students with access to a well-rounded education;</a:t>
            </a:r>
          </a:p>
          <a:p>
            <a:pPr marL="628650" lvl="1"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improve school conditions for student learning; and</a:t>
            </a:r>
          </a:p>
          <a:p>
            <a:pPr marL="628650" lvl="1"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improve the use of technology in order to improve the academic achievement and digital literacy of all students.</a:t>
            </a:r>
          </a:p>
          <a:p>
            <a:pPr marL="171450" lvl="0" indent="-171450">
              <a:buFont typeface="Arial" panose="020B0604020202020204" pitchFamily="34" charset="0"/>
              <a:buChar char="•"/>
            </a:pPr>
            <a:r>
              <a:rPr lang="en-US" b="0" i="0" u="none" strike="noStrike" kern="1200" baseline="0" dirty="0" smtClean="0">
                <a:solidFill>
                  <a:schemeClr val="tx1"/>
                </a:solidFill>
                <a:latin typeface="+mn-lt"/>
                <a:ea typeface="+mn-ea"/>
                <a:cs typeface="+mn-cs"/>
              </a:rPr>
              <a:t>Title IV, Part A, funds were awarded to states for the first time in FY17. Last spring and into the early summer, there was some uncertainty regarding whether funds would be awarded.</a:t>
            </a:r>
          </a:p>
          <a:p>
            <a:pPr marL="171450" lvl="0" indent="-171450">
              <a:buFont typeface="Arial" panose="020B0604020202020204" pitchFamily="34" charset="0"/>
              <a:buChar char="•"/>
            </a:pPr>
            <a:r>
              <a:rPr lang="en-US" b="0" i="0" u="none" strike="noStrike" kern="1200" baseline="0" dirty="0" smtClean="0">
                <a:solidFill>
                  <a:schemeClr val="tx1"/>
                </a:solidFill>
                <a:latin typeface="+mn-lt"/>
                <a:ea typeface="+mn-ea"/>
                <a:cs typeface="+mn-cs"/>
              </a:rPr>
              <a:t>Virginia’s FY 17 award was $6.9 million. $279,000 was reserved for state activities. </a:t>
            </a:r>
          </a:p>
          <a:p>
            <a:pPr marL="171450" lvl="0" indent="-171450">
              <a:buFont typeface="Arial" panose="020B0604020202020204" pitchFamily="34" charset="0"/>
              <a:buChar char="•"/>
            </a:pPr>
            <a:r>
              <a:rPr lang="en-US" b="0" i="0" u="none" strike="noStrike" kern="1200" baseline="0" dirty="0" smtClean="0">
                <a:solidFill>
                  <a:schemeClr val="tx1"/>
                </a:solidFill>
                <a:latin typeface="+mn-lt"/>
                <a:ea typeface="+mn-ea"/>
                <a:cs typeface="+mn-cs"/>
              </a:rPr>
              <a:t>Projects that are being implemented to date under this grant include support for health education, science and computer science and algebra readiness.</a:t>
            </a:r>
            <a:endParaRPr lang="en-US" dirty="0" smtClean="0"/>
          </a:p>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en-US" baseline="0" dirty="0" smtClean="0"/>
          </a:p>
        </p:txBody>
      </p:sp>
      <p:sp>
        <p:nvSpPr>
          <p:cNvPr id="4" name="Slide Number Placeholder 3"/>
          <p:cNvSpPr>
            <a:spLocks noGrp="1"/>
          </p:cNvSpPr>
          <p:nvPr>
            <p:ph type="sldNum" sz="quarter" idx="10"/>
          </p:nvPr>
        </p:nvSpPr>
        <p:spPr/>
        <p:txBody>
          <a:bodyPr/>
          <a:lstStyle/>
          <a:p>
            <a:fld id="{9A559A0D-94A0-43E9-B156-48DAB240F216}" type="slidenum">
              <a:rPr lang="en-US" smtClean="0"/>
              <a:t>6</a:t>
            </a:fld>
            <a:endParaRPr lang="en-US" dirty="0"/>
          </a:p>
        </p:txBody>
      </p:sp>
    </p:spTree>
    <p:extLst>
      <p:ext uri="{BB962C8B-B14F-4D97-AF65-F5344CB8AC3E}">
        <p14:creationId xmlns:p14="http://schemas.microsoft.com/office/powerpoint/2010/main" val="35152631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solidFill>
                  <a:srgbClr val="002060"/>
                </a:solidFill>
              </a:rPr>
              <a:t>Finally, Title V, Part B</a:t>
            </a:r>
            <a:r>
              <a:rPr lang="en-US" baseline="0" dirty="0" smtClean="0">
                <a:solidFill>
                  <a:srgbClr val="002060"/>
                </a:solidFill>
              </a:rPr>
              <a:t> – the rural and low income schools program. Unlike the other programs we have reviewed, only divisions that meet the federal definition of “rural” receive awards under this grant programs. Funds can be used to support one or more of the grant programs that we have just discussed (Title I, II, III, and IVA). </a:t>
            </a:r>
          </a:p>
          <a:p>
            <a:pPr marL="171450" indent="-171450">
              <a:buFont typeface="Arial" panose="020B0604020202020204" pitchFamily="34" charset="0"/>
              <a:buChar char="•"/>
            </a:pPr>
            <a:r>
              <a:rPr lang="en-US" baseline="0" dirty="0" smtClean="0">
                <a:solidFill>
                  <a:srgbClr val="002060"/>
                </a:solidFill>
              </a:rPr>
              <a:t>From the $2 million that Virginia was awarded in FY17, $104,000 was set aside and just under $60,000 can be used for state activities. </a:t>
            </a:r>
          </a:p>
          <a:p>
            <a:pPr marL="171450" indent="-171450">
              <a:buFont typeface="Arial" panose="020B0604020202020204" pitchFamily="34" charset="0"/>
              <a:buChar char="•"/>
            </a:pPr>
            <a:r>
              <a:rPr lang="en-US" baseline="0" dirty="0" smtClean="0">
                <a:solidFill>
                  <a:srgbClr val="002060"/>
                </a:solidFill>
              </a:rPr>
              <a:t>The projects being implemented to support this program to date include training on gifted education and support for our annual coordinators’ training.</a:t>
            </a:r>
          </a:p>
          <a:p>
            <a:pPr marL="171450" indent="-171450">
              <a:buFont typeface="Arial" panose="020B0604020202020204" pitchFamily="34" charset="0"/>
              <a:buChar char="•"/>
            </a:pPr>
            <a:endParaRPr lang="en-US" baseline="0" dirty="0" smtClean="0"/>
          </a:p>
        </p:txBody>
      </p:sp>
      <p:sp>
        <p:nvSpPr>
          <p:cNvPr id="4" name="Slide Number Placeholder 3"/>
          <p:cNvSpPr>
            <a:spLocks noGrp="1"/>
          </p:cNvSpPr>
          <p:nvPr>
            <p:ph type="sldNum" sz="quarter" idx="10"/>
          </p:nvPr>
        </p:nvSpPr>
        <p:spPr/>
        <p:txBody>
          <a:bodyPr/>
          <a:lstStyle/>
          <a:p>
            <a:fld id="{9A559A0D-94A0-43E9-B156-48DAB240F216}" type="slidenum">
              <a:rPr lang="en-US" smtClean="0"/>
              <a:t>7</a:t>
            </a:fld>
            <a:endParaRPr lang="en-US" dirty="0"/>
          </a:p>
        </p:txBody>
      </p:sp>
    </p:spTree>
    <p:extLst>
      <p:ext uri="{BB962C8B-B14F-4D97-AF65-F5344CB8AC3E}">
        <p14:creationId xmlns:p14="http://schemas.microsoft.com/office/powerpoint/2010/main" val="35152631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Virginia has received preliminary award amounts from USED, which are provided on this slide. These may change slightly before awards are made around July 1, but this is a good indication on what the state’s allocations will be. </a:t>
            </a: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As you can see, most programs will receive a slight increase, and the new Title IV, Part A, program will receive a significant increase. The Title IV increase may be a single jump, or it may be sustained over time. We will consider sustainability as we plan to use this funding.</a:t>
            </a:r>
          </a:p>
        </p:txBody>
      </p:sp>
      <p:sp>
        <p:nvSpPr>
          <p:cNvPr id="4" name="Slide Number Placeholder 3"/>
          <p:cNvSpPr>
            <a:spLocks noGrp="1"/>
          </p:cNvSpPr>
          <p:nvPr>
            <p:ph type="sldNum" sz="quarter" idx="10"/>
          </p:nvPr>
        </p:nvSpPr>
        <p:spPr/>
        <p:txBody>
          <a:bodyPr/>
          <a:lstStyle/>
          <a:p>
            <a:fld id="{92C4362C-C5F4-4F66-97E8-3FADB6196E0F}" type="slidenum">
              <a:rPr lang="en-US" smtClean="0"/>
              <a:t>8</a:t>
            </a:fld>
            <a:endParaRPr lang="en-US" dirty="0"/>
          </a:p>
        </p:txBody>
      </p:sp>
    </p:spTree>
    <p:extLst>
      <p:ext uri="{BB962C8B-B14F-4D97-AF65-F5344CB8AC3E}">
        <p14:creationId xmlns:p14="http://schemas.microsoft.com/office/powerpoint/2010/main" val="33956907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In determining how funds will be used, our current process includes the opportunity for department staff to request funding for state level activities that are supplemental to mandates and requirements. </a:t>
            </a: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A request for funds form can be filled out by a department staff member, and must include a justification, requested funding amount, activity dates, and the signature of the assistant superintendent. </a:t>
            </a: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Every effort is made to fund activities requests. As you have seen, the activities that are funded are of great importance to the field. In particular, the SOL institutes provide training to thousands of teachers and school and division leaders.</a:t>
            </a:r>
          </a:p>
        </p:txBody>
      </p:sp>
      <p:sp>
        <p:nvSpPr>
          <p:cNvPr id="4" name="Slide Number Placeholder 3"/>
          <p:cNvSpPr>
            <a:spLocks noGrp="1"/>
          </p:cNvSpPr>
          <p:nvPr>
            <p:ph type="sldNum" sz="quarter" idx="10"/>
          </p:nvPr>
        </p:nvSpPr>
        <p:spPr/>
        <p:txBody>
          <a:bodyPr/>
          <a:lstStyle/>
          <a:p>
            <a:fld id="{92C4362C-C5F4-4F66-97E8-3FADB6196E0F}" type="slidenum">
              <a:rPr lang="en-US" smtClean="0"/>
              <a:t>9</a:t>
            </a:fld>
            <a:endParaRPr lang="en-US" dirty="0"/>
          </a:p>
        </p:txBody>
      </p:sp>
    </p:spTree>
    <p:extLst>
      <p:ext uri="{BB962C8B-B14F-4D97-AF65-F5344CB8AC3E}">
        <p14:creationId xmlns:p14="http://schemas.microsoft.com/office/powerpoint/2010/main" val="33956907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ln>
            <a:noFill/>
          </a:ln>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65000"/>
                    <a:lumOff val="35000"/>
                  </a:schemeClr>
                </a:solidFill>
              </a:defRPr>
            </a:lvl1pPr>
          </a:lstStyle>
          <a:p>
            <a:fld id="{3E000780-5619-4268-B72E-BCB4D60300E3}" type="datetimeFigureOut">
              <a:rPr lang="en-US" smtClean="0"/>
              <a:pPr/>
              <a:t>6/20/2018</a:t>
            </a:fld>
            <a:endParaRPr lang="en-US" dirty="0"/>
          </a:p>
        </p:txBody>
      </p:sp>
      <p:sp>
        <p:nvSpPr>
          <p:cNvPr id="5" name="Footer Placeholder 4"/>
          <p:cNvSpPr>
            <a:spLocks noGrp="1"/>
          </p:cNvSpPr>
          <p:nvPr>
            <p:ph type="ftr" sz="quarter" idx="11"/>
          </p:nvPr>
        </p:nvSpPr>
        <p:spPr/>
        <p:txBody>
          <a:bodyPr/>
          <a:lstStyle>
            <a:lvl1pPr>
              <a:defRPr>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65000"/>
                    <a:lumOff val="35000"/>
                  </a:schemeClr>
                </a:solidFill>
              </a:defRPr>
            </a:lvl1pPr>
          </a:lstStyle>
          <a:p>
            <a:fld id="{948D1FF7-DE7A-468E-81AD-367720C7FDEA}" type="slidenum">
              <a:rPr lang="en-US" smtClean="0"/>
              <a:pPr/>
              <a:t>‹#›</a:t>
            </a:fld>
            <a:endParaRPr lang="en-US" dirty="0"/>
          </a:p>
        </p:txBody>
      </p:sp>
      <p:pic>
        <p:nvPicPr>
          <p:cNvPr id="7" name="Picture 2" descr="Decorative"/>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6824" y="5611368"/>
            <a:ext cx="8150352" cy="8656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473336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000780-5619-4268-B72E-BCB4D60300E3}" type="datetimeFigureOut">
              <a:rPr lang="en-US" smtClean="0"/>
              <a:t>6/20/2018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D1FF7-DE7A-468E-81AD-367720C7FDEA}" type="slidenum">
              <a:rPr lang="en-US" smtClean="0"/>
              <a:t>‹#›</a:t>
            </a:fld>
            <a:endParaRPr lang="en-US"/>
          </a:p>
        </p:txBody>
      </p:sp>
      <p:pic>
        <p:nvPicPr>
          <p:cNvPr id="8" name="Picture 2" descr="Decorative"/>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75411"/>
          <a:stretch/>
        </p:blipFill>
        <p:spPr bwMode="auto">
          <a:xfrm rot="5400000">
            <a:off x="-101473" y="5923407"/>
            <a:ext cx="1002030" cy="432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866793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000780-5619-4268-B72E-BCB4D60300E3}" type="datetimeFigureOut">
              <a:rPr lang="en-US" smtClean="0"/>
              <a:t>6/20/2018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D1FF7-DE7A-468E-81AD-367720C7FDEA}" type="slidenum">
              <a:rPr lang="en-US" smtClean="0"/>
              <a:t>‹#›</a:t>
            </a:fld>
            <a:endParaRPr lang="en-US"/>
          </a:p>
        </p:txBody>
      </p:sp>
      <p:pic>
        <p:nvPicPr>
          <p:cNvPr id="8" name="Picture 2" descr="Decorative"/>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75411"/>
          <a:stretch/>
        </p:blipFill>
        <p:spPr bwMode="auto">
          <a:xfrm rot="5400000">
            <a:off x="-101473" y="5923407"/>
            <a:ext cx="1002030" cy="432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92065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000780-5619-4268-B72E-BCB4D60300E3}" type="datetimeFigureOut">
              <a:rPr lang="en-US" smtClean="0"/>
              <a:t>6/20/2018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D1FF7-DE7A-468E-81AD-367720C7FDEA}" type="slidenum">
              <a:rPr lang="en-US" smtClean="0"/>
              <a:t>‹#›</a:t>
            </a:fld>
            <a:endParaRPr lang="en-US"/>
          </a:p>
        </p:txBody>
      </p:sp>
      <p:pic>
        <p:nvPicPr>
          <p:cNvPr id="7" name="Picture 2" descr="Decorative"/>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75411"/>
          <a:stretch/>
        </p:blipFill>
        <p:spPr bwMode="auto">
          <a:xfrm>
            <a:off x="8001000" y="6248400"/>
            <a:ext cx="1002030" cy="432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612165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252787"/>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1752600"/>
            <a:ext cx="7772400" cy="1500187"/>
          </a:xfrm>
        </p:spPr>
        <p:txBody>
          <a:bodyPr anchor="b"/>
          <a:lstStyle>
            <a:lvl1pPr marL="0" indent="0">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000780-5619-4268-B72E-BCB4D60300E3}" type="datetimeFigureOut">
              <a:rPr lang="en-US" smtClean="0"/>
              <a:t>6/20/2018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D1FF7-DE7A-468E-81AD-367720C7FDEA}" type="slidenum">
              <a:rPr lang="en-US" smtClean="0"/>
              <a:t>‹#›</a:t>
            </a:fld>
            <a:endParaRPr lang="en-US"/>
          </a:p>
        </p:txBody>
      </p:sp>
      <p:pic>
        <p:nvPicPr>
          <p:cNvPr id="7" name="Picture 2" descr="Decorative"/>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75411"/>
          <a:stretch/>
        </p:blipFill>
        <p:spPr bwMode="auto">
          <a:xfrm>
            <a:off x="8001000" y="6248400"/>
            <a:ext cx="1002030" cy="432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66659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E000780-5619-4268-B72E-BCB4D60300E3}" type="datetimeFigureOut">
              <a:rPr lang="en-US" smtClean="0"/>
              <a:t>6/20/2018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8D1FF7-DE7A-468E-81AD-367720C7FDEA}" type="slidenum">
              <a:rPr lang="en-US" smtClean="0"/>
              <a:t>‹#›</a:t>
            </a:fld>
            <a:endParaRPr lang="en-US"/>
          </a:p>
        </p:txBody>
      </p:sp>
      <p:pic>
        <p:nvPicPr>
          <p:cNvPr id="8" name="Picture 2" descr="Decorative"/>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75411"/>
          <a:stretch/>
        </p:blipFill>
        <p:spPr bwMode="auto">
          <a:xfrm>
            <a:off x="8001000" y="6248400"/>
            <a:ext cx="1002030" cy="432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080164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E000780-5619-4268-B72E-BCB4D60300E3}" type="datetimeFigureOut">
              <a:rPr lang="en-US" smtClean="0"/>
              <a:t>6/20/2018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8D1FF7-DE7A-468E-81AD-367720C7FDEA}" type="slidenum">
              <a:rPr lang="en-US" smtClean="0"/>
              <a:t>‹#›</a:t>
            </a:fld>
            <a:endParaRPr lang="en-US"/>
          </a:p>
        </p:txBody>
      </p:sp>
      <p:pic>
        <p:nvPicPr>
          <p:cNvPr id="10" name="Picture 2" descr="Decorative"/>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75411"/>
          <a:stretch/>
        </p:blipFill>
        <p:spPr bwMode="auto">
          <a:xfrm>
            <a:off x="8001000" y="6248400"/>
            <a:ext cx="1002030" cy="432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576999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E000780-5619-4268-B72E-BCB4D60300E3}" type="datetimeFigureOut">
              <a:rPr lang="en-US" smtClean="0"/>
              <a:t>6/20/2018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8D1FF7-DE7A-468E-81AD-367720C7FDEA}" type="slidenum">
              <a:rPr lang="en-US" smtClean="0"/>
              <a:t>‹#›</a:t>
            </a:fld>
            <a:endParaRPr lang="en-US"/>
          </a:p>
        </p:txBody>
      </p:sp>
      <p:pic>
        <p:nvPicPr>
          <p:cNvPr id="6" name="Picture 2" descr="Decorative"/>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75411"/>
          <a:stretch/>
        </p:blipFill>
        <p:spPr bwMode="auto">
          <a:xfrm>
            <a:off x="8001000" y="6248400"/>
            <a:ext cx="1002030" cy="432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866433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000780-5619-4268-B72E-BCB4D60300E3}" type="datetimeFigureOut">
              <a:rPr lang="en-US" smtClean="0"/>
              <a:t>6/20/2018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8D1FF7-DE7A-468E-81AD-367720C7FDEA}" type="slidenum">
              <a:rPr lang="en-US" smtClean="0"/>
              <a:t>‹#›</a:t>
            </a:fld>
            <a:endParaRPr lang="en-US"/>
          </a:p>
        </p:txBody>
      </p:sp>
      <p:pic>
        <p:nvPicPr>
          <p:cNvPr id="5" name="Picture 2" descr="Decorative"/>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75411"/>
          <a:stretch/>
        </p:blipFill>
        <p:spPr bwMode="auto">
          <a:xfrm>
            <a:off x="8001000" y="6248400"/>
            <a:ext cx="1002030" cy="432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215881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000780-5619-4268-B72E-BCB4D60300E3}" type="datetimeFigureOut">
              <a:rPr lang="en-US" smtClean="0"/>
              <a:t>6/20/2018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8D1FF7-DE7A-468E-81AD-367720C7FDEA}" type="slidenum">
              <a:rPr lang="en-US" smtClean="0"/>
              <a:t>‹#›</a:t>
            </a:fld>
            <a:endParaRPr lang="en-US"/>
          </a:p>
        </p:txBody>
      </p:sp>
      <p:pic>
        <p:nvPicPr>
          <p:cNvPr id="8" name="Picture 2" descr="Decorative"/>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75411"/>
          <a:stretch/>
        </p:blipFill>
        <p:spPr bwMode="auto">
          <a:xfrm>
            <a:off x="8001000" y="6248400"/>
            <a:ext cx="1002030" cy="432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535751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000780-5619-4268-B72E-BCB4D60300E3}" type="datetimeFigureOut">
              <a:rPr lang="en-US" smtClean="0"/>
              <a:t>6/20/2018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8D1FF7-DE7A-468E-81AD-367720C7FDEA}" type="slidenum">
              <a:rPr lang="en-US" smtClean="0"/>
              <a:t>‹#›</a:t>
            </a:fld>
            <a:endParaRPr lang="en-US"/>
          </a:p>
        </p:txBody>
      </p:sp>
      <p:pic>
        <p:nvPicPr>
          <p:cNvPr id="8" name="Picture 2" descr="Decorative"/>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75411"/>
          <a:stretch/>
        </p:blipFill>
        <p:spPr bwMode="auto">
          <a:xfrm>
            <a:off x="8001000" y="6248400"/>
            <a:ext cx="1002030" cy="432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008816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lumMod val="75000"/>
                    <a:lumOff val="25000"/>
                  </a:schemeClr>
                </a:solidFill>
              </a:defRPr>
            </a:lvl1pPr>
          </a:lstStyle>
          <a:p>
            <a:fld id="{3E000780-5619-4268-B72E-BCB4D60300E3}" type="datetimeFigureOut">
              <a:rPr lang="en-US" smtClean="0"/>
              <a:pPr/>
              <a:t>6/20/2018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lumMod val="75000"/>
                    <a:lumOff val="25000"/>
                  </a:schemeClr>
                </a:solidFill>
              </a:defRPr>
            </a:lvl1pPr>
          </a:lstStyle>
          <a:p>
            <a:fld id="{948D1FF7-DE7A-468E-81AD-367720C7FDEA}" type="slidenum">
              <a:rPr lang="en-US" smtClean="0"/>
              <a:pPr/>
              <a:t>‹#›</a:t>
            </a:fld>
            <a:endParaRPr lang="en-US"/>
          </a:p>
        </p:txBody>
      </p:sp>
      <p:sp>
        <p:nvSpPr>
          <p:cNvPr id="7" name="Rectangle 6"/>
          <p:cNvSpPr/>
          <p:nvPr userDrawn="1"/>
        </p:nvSpPr>
        <p:spPr>
          <a:xfrm>
            <a:off x="0" y="6781800"/>
            <a:ext cx="9144000" cy="76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0"/>
            <a:ext cx="9144000" cy="2286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56447352"/>
      </p:ext>
    </p:extLst>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p:timing>
    <p:tnLst>
      <p:par>
        <p:cTn id="1" dur="indefinite" restart="never" nodeType="tmRoot"/>
      </p:par>
    </p:tnLst>
  </p:timing>
  <p:txStyles>
    <p:titleStyle>
      <a:lvl1pPr algn="ctr" defTabSz="914400" rtl="0" eaLnBrk="1" latinLnBrk="0" hangingPunct="1">
        <a:spcBef>
          <a:spcPct val="0"/>
        </a:spcBef>
        <a:buNone/>
        <a:defRPr sz="4400" b="1"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b="1"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752600"/>
            <a:ext cx="8686800" cy="2133599"/>
          </a:xfrm>
        </p:spPr>
        <p:txBody>
          <a:bodyPr>
            <a:noAutofit/>
          </a:bodyPr>
          <a:lstStyle/>
          <a:p>
            <a:r>
              <a:rPr lang="en-US" sz="2800" dirty="0"/>
              <a:t>Funding for State-level </a:t>
            </a:r>
            <a:r>
              <a:rPr lang="en-US" sz="2800" dirty="0" smtClean="0"/>
              <a:t>Activities </a:t>
            </a:r>
            <a:r>
              <a:rPr lang="en-US" sz="2800" dirty="0"/>
              <a:t>under </a:t>
            </a:r>
            <a:r>
              <a:rPr lang="en-US" sz="2800" dirty="0" smtClean="0"/>
              <a:t>the</a:t>
            </a:r>
            <a:r>
              <a:rPr lang="en-US" sz="2800" i="1" dirty="0" smtClean="0"/>
              <a:t> Every </a:t>
            </a:r>
            <a:r>
              <a:rPr lang="en-US" sz="2800" i="1" dirty="0"/>
              <a:t>Student Succeeds Act of </a:t>
            </a:r>
            <a:r>
              <a:rPr lang="en-US" sz="2800" i="1" dirty="0" smtClean="0"/>
              <a:t>2015</a:t>
            </a:r>
            <a:endParaRPr lang="en-US" sz="2800" dirty="0"/>
          </a:p>
        </p:txBody>
      </p:sp>
      <p:sp>
        <p:nvSpPr>
          <p:cNvPr id="3" name="Subtitle 4"/>
          <p:cNvSpPr txBox="1">
            <a:spLocks/>
          </p:cNvSpPr>
          <p:nvPr/>
        </p:nvSpPr>
        <p:spPr>
          <a:xfrm>
            <a:off x="1066800" y="3429000"/>
            <a:ext cx="7162800" cy="22098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600" b="1" kern="1200">
                <a:solidFill>
                  <a:schemeClr val="tx1">
                    <a:tint val="75000"/>
                  </a:schemeClr>
                </a:solidFill>
                <a:latin typeface="+mj-lt"/>
                <a:ea typeface="+mn-ea"/>
                <a:cs typeface="Lucida Bright" pitchFamily="18" charset="0"/>
              </a:defRPr>
            </a:lvl1pPr>
            <a:lvl2pPr marL="457200" indent="0" algn="ctr" defTabSz="914400" rtl="0" eaLnBrk="1" latinLnBrk="0" hangingPunct="1">
              <a:spcBef>
                <a:spcPct val="20000"/>
              </a:spcBef>
              <a:buFont typeface="Arial" pitchFamily="34" charset="0"/>
              <a:buNone/>
              <a:defRPr sz="3200" kern="1200">
                <a:solidFill>
                  <a:schemeClr val="tx1">
                    <a:tint val="75000"/>
                  </a:schemeClr>
                </a:solidFill>
                <a:latin typeface="+mj-lt"/>
                <a:ea typeface="+mn-ea"/>
                <a:cs typeface="Lucida Bright" pitchFamily="18" charset="0"/>
              </a:defRPr>
            </a:lvl2pPr>
            <a:lvl3pPr marL="914400" indent="0" algn="ctr" defTabSz="914400" rtl="0" eaLnBrk="1" latinLnBrk="0" hangingPunct="1">
              <a:spcBef>
                <a:spcPct val="20000"/>
              </a:spcBef>
              <a:buFont typeface="Arial" pitchFamily="34" charset="0"/>
              <a:buNone/>
              <a:defRPr sz="2800" kern="1200">
                <a:solidFill>
                  <a:schemeClr val="tx1">
                    <a:tint val="75000"/>
                  </a:schemeClr>
                </a:solidFill>
                <a:latin typeface="+mj-lt"/>
                <a:ea typeface="+mn-ea"/>
                <a:cs typeface="Lucida Bright" pitchFamily="18" charset="0"/>
              </a:defRPr>
            </a:lvl3pPr>
            <a:lvl4pPr marL="1371600" indent="0" algn="ctr" defTabSz="914400" rtl="0" eaLnBrk="1" latinLnBrk="0" hangingPunct="1">
              <a:spcBef>
                <a:spcPct val="20000"/>
              </a:spcBef>
              <a:buFont typeface="Arial" pitchFamily="34" charset="0"/>
              <a:buNone/>
              <a:defRPr sz="2400" kern="1200">
                <a:solidFill>
                  <a:schemeClr val="tx1">
                    <a:tint val="75000"/>
                  </a:schemeClr>
                </a:solidFill>
                <a:latin typeface="+mj-lt"/>
                <a:ea typeface="+mn-ea"/>
                <a:cs typeface="Lucida Bright" pitchFamily="18" charset="0"/>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j-lt"/>
                <a:ea typeface="+mn-ea"/>
                <a:cs typeface="Lucida Bright" pitchFamily="18" charset="0"/>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sz="2000" dirty="0" smtClean="0">
              <a:solidFill>
                <a:schemeClr val="tx1"/>
              </a:solidFill>
              <a:latin typeface="Verdana" panose="020B0604030504040204" pitchFamily="34" charset="0"/>
              <a:ea typeface="Verdana" panose="020B0604030504040204" pitchFamily="34" charset="0"/>
              <a:cs typeface="Verdana" panose="020B0604030504040204" pitchFamily="34" charset="0"/>
            </a:endParaRPr>
          </a:p>
          <a:p>
            <a:endParaRPr lang="en-US" sz="2800" dirty="0" smtClean="0">
              <a:solidFill>
                <a:schemeClr val="tx1"/>
              </a:solidFill>
              <a:latin typeface="Verdana" panose="020B0604030504040204" pitchFamily="34" charset="0"/>
              <a:ea typeface="Verdana" panose="020B0604030504040204" pitchFamily="34" charset="0"/>
              <a:cs typeface="Verdana" panose="020B0604030504040204" pitchFamily="34" charset="0"/>
            </a:endParaRPr>
          </a:p>
          <a:p>
            <a:r>
              <a:rPr lang="en-US" sz="2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June 27, 2018</a:t>
            </a:r>
            <a:endParaRPr lang="en-US" sz="240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8028372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371600"/>
            <a:ext cx="8686800" cy="4800600"/>
          </a:xfrm>
        </p:spPr>
        <p:txBody>
          <a:bodyPr>
            <a:normAutofit/>
          </a:bodyPr>
          <a:lstStyle/>
          <a:p>
            <a:pPr marL="857250" indent="-514350">
              <a:buClr>
                <a:srgbClr val="002060"/>
              </a:buClr>
            </a:pPr>
            <a:r>
              <a:rPr lang="en-US" sz="2000" b="0" dirty="0">
                <a:cs typeface="Calibri" panose="020F0502020204030204" pitchFamily="34" charset="0"/>
              </a:rPr>
              <a:t>Virginia serves as a pass-through entity for the distribution of funds to school divisions under the </a:t>
            </a:r>
            <a:r>
              <a:rPr lang="en-US" sz="2000" b="0" i="1" dirty="0">
                <a:cs typeface="Calibri" panose="020F0502020204030204" pitchFamily="34" charset="0"/>
              </a:rPr>
              <a:t>Every Student Succeeds Act of 2015 </a:t>
            </a:r>
            <a:r>
              <a:rPr lang="en-US" sz="2000" b="0" dirty="0">
                <a:cs typeface="Calibri" panose="020F0502020204030204" pitchFamily="34" charset="0"/>
              </a:rPr>
              <a:t>(ESSA).</a:t>
            </a:r>
          </a:p>
          <a:p>
            <a:pPr marL="857250" indent="-514350"/>
            <a:r>
              <a:rPr lang="en-US" sz="2000" b="0" dirty="0">
                <a:cs typeface="Calibri" panose="020F0502020204030204" pitchFamily="34" charset="0"/>
              </a:rPr>
              <a:t>Awards for each grant program are made by the U.S. Department of Education annually according to federal formulas (around July 1). </a:t>
            </a:r>
          </a:p>
          <a:p>
            <a:pPr marL="857250" indent="-514350">
              <a:buClr>
                <a:srgbClr val="002060"/>
              </a:buClr>
            </a:pPr>
            <a:r>
              <a:rPr lang="en-US" sz="2000" b="0" dirty="0">
                <a:cs typeface="Calibri" panose="020F0502020204030204" pitchFamily="34" charset="0"/>
              </a:rPr>
              <a:t>For each grant program, a designated percentage of funds can be reserved at the state level for grant administration and state-level activities.</a:t>
            </a:r>
          </a:p>
          <a:p>
            <a:pPr marL="857250" indent="-514350">
              <a:buClr>
                <a:srgbClr val="002060"/>
              </a:buClr>
            </a:pPr>
            <a:r>
              <a:rPr lang="en-US" sz="2000" b="0" dirty="0">
                <a:cs typeface="Calibri" panose="020F0502020204030204" pitchFamily="34" charset="0"/>
              </a:rPr>
              <a:t>State-level funds must be spent within 27 months.</a:t>
            </a:r>
          </a:p>
          <a:p>
            <a:pPr marL="0" indent="0" algn="ctr">
              <a:buNone/>
            </a:pPr>
            <a:endParaRPr lang="en-US" sz="2400" b="0" dirty="0"/>
          </a:p>
        </p:txBody>
      </p:sp>
      <p:sp>
        <p:nvSpPr>
          <p:cNvPr id="4" name="Slide Number Placeholder 3"/>
          <p:cNvSpPr>
            <a:spLocks noGrp="1"/>
          </p:cNvSpPr>
          <p:nvPr>
            <p:ph type="sldNum" sz="quarter" idx="12"/>
          </p:nvPr>
        </p:nvSpPr>
        <p:spPr/>
        <p:txBody>
          <a:bodyPr/>
          <a:lstStyle/>
          <a:p>
            <a:fld id="{6D0EEEE1-A6EA-4FE0-9ABC-7DE90FD81D4A}" type="slidenum">
              <a:rPr lang="en-US" smtClean="0"/>
              <a:t>2</a:t>
            </a:fld>
            <a:endParaRPr lang="en-US" dirty="0"/>
          </a:p>
        </p:txBody>
      </p:sp>
      <p:sp>
        <p:nvSpPr>
          <p:cNvPr id="6" name="Title 1"/>
          <p:cNvSpPr>
            <a:spLocks noGrp="1"/>
          </p:cNvSpPr>
          <p:nvPr>
            <p:ph type="title"/>
          </p:nvPr>
        </p:nvSpPr>
        <p:spPr>
          <a:xfrm>
            <a:off x="228600" y="274638"/>
            <a:ext cx="8610600" cy="1173162"/>
          </a:xfrm>
        </p:spPr>
        <p:txBody>
          <a:bodyPr>
            <a:noAutofit/>
          </a:bodyPr>
          <a:lstStyle/>
          <a:p>
            <a:r>
              <a:rPr lang="en-US" sz="2400" dirty="0" smtClean="0"/>
              <a:t>Background</a:t>
            </a:r>
            <a:endParaRPr lang="en-US" sz="2400" dirty="0"/>
          </a:p>
        </p:txBody>
      </p:sp>
    </p:spTree>
    <p:extLst>
      <p:ext uri="{BB962C8B-B14F-4D97-AF65-F5344CB8AC3E}">
        <p14:creationId xmlns:p14="http://schemas.microsoft.com/office/powerpoint/2010/main" val="3254922189"/>
      </p:ext>
    </p:extLst>
  </p:cSld>
  <p:clrMapOvr>
    <a:masterClrMapping/>
  </p:clrMapOvr>
  <mc:AlternateContent xmlns:mc="http://schemas.openxmlformats.org/markup-compatibility/2006" xmlns:p14="http://schemas.microsoft.com/office/powerpoint/2010/main">
    <mc:Choice Requires="p14">
      <p:transition p14:dur="10" advTm="5819"/>
    </mc:Choice>
    <mc:Fallback xmlns="">
      <p:transition advTm="5819"/>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371600"/>
            <a:ext cx="8686800" cy="4800600"/>
          </a:xfrm>
        </p:spPr>
        <p:txBody>
          <a:bodyPr>
            <a:normAutofit/>
          </a:bodyPr>
          <a:lstStyle/>
          <a:p>
            <a:pPr marL="857250" indent="-514350">
              <a:buClr>
                <a:srgbClr val="002060"/>
              </a:buClr>
            </a:pPr>
            <a:r>
              <a:rPr lang="en-US" sz="2000" b="0" dirty="0" smtClean="0">
                <a:cs typeface="Calibri" panose="020F0502020204030204" pitchFamily="34" charset="0"/>
              </a:rPr>
              <a:t>2017-2018 Allocation: $254,532,699</a:t>
            </a:r>
            <a:endParaRPr lang="en-US" sz="2000" b="0" dirty="0">
              <a:cs typeface="Calibri" panose="020F0502020204030204" pitchFamily="34" charset="0"/>
            </a:endParaRPr>
          </a:p>
          <a:p>
            <a:pPr marL="857250" indent="-514350">
              <a:buClr>
                <a:srgbClr val="002060"/>
              </a:buClr>
            </a:pPr>
            <a:r>
              <a:rPr lang="en-US" sz="2000" b="0" dirty="0" smtClean="0">
                <a:cs typeface="Calibri" panose="020F0502020204030204" pitchFamily="34" charset="0"/>
              </a:rPr>
              <a:t>State set-aside (up to 1%): $2,320,529</a:t>
            </a:r>
          </a:p>
          <a:p>
            <a:pPr marL="857250" indent="-514350">
              <a:buClr>
                <a:srgbClr val="002060"/>
              </a:buClr>
            </a:pPr>
            <a:r>
              <a:rPr lang="en-US" sz="2000" b="0" dirty="0">
                <a:cs typeface="Calibri" panose="020F0502020204030204" pitchFamily="34" charset="0"/>
              </a:rPr>
              <a:t>R</a:t>
            </a:r>
            <a:r>
              <a:rPr lang="en-US" sz="2000" b="0" dirty="0" smtClean="0">
                <a:cs typeface="Calibri" panose="020F0502020204030204" pitchFamily="34" charset="0"/>
              </a:rPr>
              <a:t>eserved for state activities: $711,063</a:t>
            </a:r>
          </a:p>
          <a:p>
            <a:pPr marL="857250" indent="-514350">
              <a:buClr>
                <a:srgbClr val="002060"/>
              </a:buClr>
            </a:pPr>
            <a:r>
              <a:rPr lang="en-US" sz="2000" b="0" dirty="0" smtClean="0"/>
              <a:t>Uses of funds:</a:t>
            </a:r>
          </a:p>
          <a:p>
            <a:pPr marL="1257300" lvl="1" indent="-514350">
              <a:buClr>
                <a:srgbClr val="002060"/>
              </a:buClr>
            </a:pPr>
            <a:r>
              <a:rPr lang="en-US" sz="2000" dirty="0" smtClean="0">
                <a:cs typeface="Calibri" panose="020F0502020204030204" pitchFamily="34" charset="0"/>
              </a:rPr>
              <a:t>Teacher Direct platform</a:t>
            </a:r>
          </a:p>
          <a:p>
            <a:pPr marL="1257300" lvl="1" indent="-514350">
              <a:buClr>
                <a:srgbClr val="002060"/>
              </a:buClr>
            </a:pPr>
            <a:r>
              <a:rPr lang="en-US" sz="2000" dirty="0" smtClean="0">
                <a:cs typeface="Calibri" panose="020F0502020204030204" pitchFamily="34" charset="0"/>
              </a:rPr>
              <a:t>National Student Clearinghouse (used to track post-secondary education and other data required by ESSA)</a:t>
            </a:r>
          </a:p>
          <a:p>
            <a:pPr marL="1257300" lvl="1" indent="-514350">
              <a:buClr>
                <a:srgbClr val="002060"/>
              </a:buClr>
            </a:pPr>
            <a:r>
              <a:rPr lang="en-US" sz="2000" b="0" dirty="0" smtClean="0">
                <a:cs typeface="Calibri" panose="020F0502020204030204" pitchFamily="34" charset="0"/>
              </a:rPr>
              <a:t>Project Hope (McKinney Vento – homeless assistance) </a:t>
            </a:r>
          </a:p>
          <a:p>
            <a:pPr marL="1257300" lvl="1" indent="-514350">
              <a:buClr>
                <a:srgbClr val="002060"/>
              </a:buClr>
            </a:pPr>
            <a:r>
              <a:rPr lang="en-US" sz="2000" dirty="0" smtClean="0">
                <a:cs typeface="Calibri" panose="020F0502020204030204" pitchFamily="34" charset="0"/>
              </a:rPr>
              <a:t>School Quality Profile updates required by ESSA</a:t>
            </a:r>
          </a:p>
          <a:p>
            <a:pPr marL="1257300" lvl="1" indent="-514350">
              <a:buClr>
                <a:srgbClr val="002060"/>
              </a:buClr>
            </a:pPr>
            <a:r>
              <a:rPr lang="en-US" sz="2000" dirty="0" smtClean="0">
                <a:cs typeface="Calibri" panose="020F0502020204030204" pitchFamily="34" charset="0"/>
              </a:rPr>
              <a:t>Professional development for teachers of English learners</a:t>
            </a:r>
          </a:p>
          <a:p>
            <a:pPr marL="1257300" lvl="1" indent="-514350">
              <a:buClr>
                <a:srgbClr val="002060"/>
              </a:buClr>
            </a:pPr>
            <a:r>
              <a:rPr lang="en-US" sz="2000" dirty="0" smtClean="0">
                <a:cs typeface="Calibri" panose="020F0502020204030204" pitchFamily="34" charset="0"/>
              </a:rPr>
              <a:t>Virginia Preschool Initiative Educators’ Institute</a:t>
            </a:r>
            <a:endParaRPr lang="en-US" sz="2000" b="0" dirty="0" smtClean="0">
              <a:cs typeface="Calibri" panose="020F0502020204030204" pitchFamily="34" charset="0"/>
            </a:endParaRPr>
          </a:p>
          <a:p>
            <a:pPr marL="1257300" lvl="1" indent="-514350">
              <a:buClr>
                <a:srgbClr val="002060"/>
              </a:buClr>
            </a:pPr>
            <a:r>
              <a:rPr lang="en-US" sz="2000" dirty="0" smtClean="0">
                <a:cs typeface="Calibri" panose="020F0502020204030204" pitchFamily="34" charset="0"/>
              </a:rPr>
              <a:t>Federal Program Coordinators’ Academy</a:t>
            </a:r>
            <a:endParaRPr lang="en-US" sz="2000" b="0" dirty="0">
              <a:cs typeface="Calibri" panose="020F0502020204030204" pitchFamily="34" charset="0"/>
            </a:endParaRPr>
          </a:p>
        </p:txBody>
      </p:sp>
      <p:sp>
        <p:nvSpPr>
          <p:cNvPr id="4" name="Slide Number Placeholder 3"/>
          <p:cNvSpPr>
            <a:spLocks noGrp="1"/>
          </p:cNvSpPr>
          <p:nvPr>
            <p:ph type="sldNum" sz="quarter" idx="12"/>
          </p:nvPr>
        </p:nvSpPr>
        <p:spPr/>
        <p:txBody>
          <a:bodyPr/>
          <a:lstStyle/>
          <a:p>
            <a:fld id="{6D0EEEE1-A6EA-4FE0-9ABC-7DE90FD81D4A}" type="slidenum">
              <a:rPr lang="en-US" smtClean="0"/>
              <a:t>3</a:t>
            </a:fld>
            <a:endParaRPr lang="en-US" dirty="0"/>
          </a:p>
        </p:txBody>
      </p:sp>
      <p:sp>
        <p:nvSpPr>
          <p:cNvPr id="6" name="Title 1"/>
          <p:cNvSpPr>
            <a:spLocks noGrp="1"/>
          </p:cNvSpPr>
          <p:nvPr>
            <p:ph type="title"/>
          </p:nvPr>
        </p:nvSpPr>
        <p:spPr>
          <a:xfrm>
            <a:off x="228600" y="274638"/>
            <a:ext cx="8610600" cy="1173162"/>
          </a:xfrm>
        </p:spPr>
        <p:txBody>
          <a:bodyPr>
            <a:noAutofit/>
          </a:bodyPr>
          <a:lstStyle/>
          <a:p>
            <a:r>
              <a:rPr lang="en-US" sz="2400" dirty="0" smtClean="0"/>
              <a:t>Title I, Part A: Improving Basic Instruction</a:t>
            </a:r>
            <a:endParaRPr lang="en-US" sz="2400" dirty="0"/>
          </a:p>
        </p:txBody>
      </p:sp>
    </p:spTree>
    <p:extLst>
      <p:ext uri="{BB962C8B-B14F-4D97-AF65-F5344CB8AC3E}">
        <p14:creationId xmlns:p14="http://schemas.microsoft.com/office/powerpoint/2010/main" val="1759248230"/>
      </p:ext>
    </p:extLst>
  </p:cSld>
  <p:clrMapOvr>
    <a:masterClrMapping/>
  </p:clrMapOvr>
  <mc:AlternateContent xmlns:mc="http://schemas.openxmlformats.org/markup-compatibility/2006" xmlns:p14="http://schemas.microsoft.com/office/powerpoint/2010/main">
    <mc:Choice Requires="p14">
      <p:transition p14:dur="10" advTm="5819"/>
    </mc:Choice>
    <mc:Fallback xmlns="">
      <p:transition advTm="5819"/>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143000"/>
            <a:ext cx="8686800" cy="5410200"/>
          </a:xfrm>
        </p:spPr>
        <p:txBody>
          <a:bodyPr>
            <a:normAutofit lnSpcReduction="10000"/>
          </a:bodyPr>
          <a:lstStyle/>
          <a:p>
            <a:pPr marL="857250" indent="-514350">
              <a:buClr>
                <a:srgbClr val="002060"/>
              </a:buClr>
            </a:pPr>
            <a:r>
              <a:rPr lang="en-US" sz="2000" b="0" dirty="0" smtClean="0">
                <a:cs typeface="Calibri" panose="020F0502020204030204" pitchFamily="34" charset="0"/>
              </a:rPr>
              <a:t>2017-2018 Allocation: $36,500,579</a:t>
            </a:r>
            <a:endParaRPr lang="en-US" sz="2000" b="0" dirty="0">
              <a:cs typeface="Calibri" panose="020F0502020204030204" pitchFamily="34" charset="0"/>
            </a:endParaRPr>
          </a:p>
          <a:p>
            <a:pPr marL="857250" indent="-514350">
              <a:buClr>
                <a:srgbClr val="002060"/>
              </a:buClr>
            </a:pPr>
            <a:r>
              <a:rPr lang="en-US" sz="2000" b="0" dirty="0" smtClean="0">
                <a:cs typeface="Calibri" panose="020F0502020204030204" pitchFamily="34" charset="0"/>
              </a:rPr>
              <a:t>State set-aside (up to 5%): $1,825,028</a:t>
            </a:r>
          </a:p>
          <a:p>
            <a:pPr marL="857250" indent="-514350">
              <a:buClr>
                <a:srgbClr val="002060"/>
              </a:buClr>
            </a:pPr>
            <a:r>
              <a:rPr lang="en-US" sz="2000" b="0" dirty="0" smtClean="0">
                <a:cs typeface="Calibri" panose="020F0502020204030204" pitchFamily="34" charset="0"/>
              </a:rPr>
              <a:t>Reserved for state activities: $1,525,028</a:t>
            </a:r>
          </a:p>
          <a:p>
            <a:pPr marL="857250" indent="-514350">
              <a:buClr>
                <a:srgbClr val="002060"/>
              </a:buClr>
            </a:pPr>
            <a:r>
              <a:rPr lang="en-US" sz="2000" b="0" dirty="0" smtClean="0"/>
              <a:t>Uses of funds:</a:t>
            </a:r>
          </a:p>
          <a:p>
            <a:pPr marL="1257300" lvl="1" indent="-514350">
              <a:buClr>
                <a:srgbClr val="002060"/>
              </a:buClr>
            </a:pPr>
            <a:r>
              <a:rPr lang="en-US" sz="2000" dirty="0">
                <a:cs typeface="Calibri" panose="020F0502020204030204" pitchFamily="34" charset="0"/>
              </a:rPr>
              <a:t>Teacher Direct platform</a:t>
            </a:r>
          </a:p>
          <a:p>
            <a:pPr marL="1257300" lvl="1" indent="-514350">
              <a:buClr>
                <a:srgbClr val="002060"/>
              </a:buClr>
            </a:pPr>
            <a:r>
              <a:rPr lang="en-US" sz="2000" dirty="0">
                <a:cs typeface="Calibri" panose="020F0502020204030204" pitchFamily="34" charset="0"/>
              </a:rPr>
              <a:t>Institutes for Foreign Language Teachers</a:t>
            </a:r>
          </a:p>
          <a:p>
            <a:pPr marL="1257300" lvl="1" indent="-514350">
              <a:buClr>
                <a:srgbClr val="002060"/>
              </a:buClr>
            </a:pPr>
            <a:r>
              <a:rPr lang="en-US" sz="2000" dirty="0">
                <a:cs typeface="Calibri" panose="020F0502020204030204" pitchFamily="34" charset="0"/>
              </a:rPr>
              <a:t>English SOL Institutes</a:t>
            </a:r>
          </a:p>
          <a:p>
            <a:pPr marL="1257300" lvl="1" indent="-514350">
              <a:buClr>
                <a:srgbClr val="002060"/>
              </a:buClr>
            </a:pPr>
            <a:r>
              <a:rPr lang="en-US" sz="2000" dirty="0">
                <a:cs typeface="Calibri" panose="020F0502020204030204" pitchFamily="34" charset="0"/>
              </a:rPr>
              <a:t>Mathematics SOL Institutes</a:t>
            </a:r>
          </a:p>
          <a:p>
            <a:pPr marL="1257300" lvl="1" indent="-514350">
              <a:buClr>
                <a:srgbClr val="002060"/>
              </a:buClr>
            </a:pPr>
            <a:r>
              <a:rPr lang="en-US" sz="2000" dirty="0">
                <a:cs typeface="Calibri" panose="020F0502020204030204" pitchFamily="34" charset="0"/>
              </a:rPr>
              <a:t>History and Social Science SOL Institutes</a:t>
            </a:r>
          </a:p>
          <a:p>
            <a:pPr marL="1257300" lvl="1" indent="-514350">
              <a:buClr>
                <a:srgbClr val="002060"/>
              </a:buClr>
            </a:pPr>
            <a:r>
              <a:rPr lang="en-US" sz="2000" dirty="0">
                <a:cs typeface="Calibri" panose="020F0502020204030204" pitchFamily="34" charset="0"/>
              </a:rPr>
              <a:t>Regional Biology Teacher Academy</a:t>
            </a:r>
          </a:p>
          <a:p>
            <a:pPr marL="1257300" lvl="1" indent="-514350">
              <a:buClr>
                <a:srgbClr val="002060"/>
              </a:buClr>
            </a:pPr>
            <a:r>
              <a:rPr lang="en-US" sz="2000" dirty="0">
                <a:cs typeface="Calibri" panose="020F0502020204030204" pitchFamily="34" charset="0"/>
              </a:rPr>
              <a:t>Environmental Science Course Institute</a:t>
            </a:r>
          </a:p>
          <a:p>
            <a:pPr marL="1257300" lvl="1" indent="-514350">
              <a:buClr>
                <a:srgbClr val="002060"/>
              </a:buClr>
            </a:pPr>
            <a:r>
              <a:rPr lang="en-US" sz="2000" dirty="0">
                <a:cs typeface="Calibri" panose="020F0502020204030204" pitchFamily="34" charset="0"/>
              </a:rPr>
              <a:t>Health Smart VA </a:t>
            </a:r>
            <a:r>
              <a:rPr lang="en-US" sz="2000" dirty="0" smtClean="0">
                <a:cs typeface="Calibri" panose="020F0502020204030204" pitchFamily="34" charset="0"/>
              </a:rPr>
              <a:t>Curriculum Revision</a:t>
            </a:r>
            <a:endParaRPr lang="en-US" sz="2000" dirty="0">
              <a:cs typeface="Calibri" panose="020F0502020204030204" pitchFamily="34" charset="0"/>
            </a:endParaRPr>
          </a:p>
          <a:p>
            <a:pPr marL="1257300" lvl="1" indent="-514350">
              <a:buClr>
                <a:srgbClr val="002060"/>
              </a:buClr>
            </a:pPr>
            <a:r>
              <a:rPr lang="en-US" sz="2000" dirty="0">
                <a:cs typeface="Calibri" panose="020F0502020204030204" pitchFamily="34" charset="0"/>
              </a:rPr>
              <a:t>University courses for teachers of English Learners</a:t>
            </a:r>
          </a:p>
          <a:p>
            <a:pPr marL="1257300" lvl="1" indent="-514350">
              <a:buClr>
                <a:srgbClr val="002060"/>
              </a:buClr>
            </a:pPr>
            <a:r>
              <a:rPr lang="en-US" sz="2000" dirty="0">
                <a:cs typeface="Calibri" panose="020F0502020204030204" pitchFamily="34" charset="0"/>
              </a:rPr>
              <a:t>ESOL Praxis Preparation Workshops</a:t>
            </a:r>
          </a:p>
          <a:p>
            <a:pPr marL="1257300" lvl="1" indent="-514350">
              <a:buClr>
                <a:srgbClr val="002060"/>
              </a:buClr>
            </a:pPr>
            <a:r>
              <a:rPr lang="en-US" sz="2000" dirty="0">
                <a:cs typeface="Calibri" panose="020F0502020204030204" pitchFamily="34" charset="0"/>
              </a:rPr>
              <a:t>Federal Programs Coordinators’ Academy</a:t>
            </a:r>
          </a:p>
        </p:txBody>
      </p:sp>
      <p:sp>
        <p:nvSpPr>
          <p:cNvPr id="4" name="Slide Number Placeholder 3"/>
          <p:cNvSpPr>
            <a:spLocks noGrp="1"/>
          </p:cNvSpPr>
          <p:nvPr>
            <p:ph type="sldNum" sz="quarter" idx="12"/>
          </p:nvPr>
        </p:nvSpPr>
        <p:spPr/>
        <p:txBody>
          <a:bodyPr/>
          <a:lstStyle/>
          <a:p>
            <a:fld id="{6D0EEEE1-A6EA-4FE0-9ABC-7DE90FD81D4A}" type="slidenum">
              <a:rPr lang="en-US" smtClean="0"/>
              <a:t>4</a:t>
            </a:fld>
            <a:endParaRPr lang="en-US" dirty="0"/>
          </a:p>
        </p:txBody>
      </p:sp>
      <p:sp>
        <p:nvSpPr>
          <p:cNvPr id="6" name="Title 1"/>
          <p:cNvSpPr>
            <a:spLocks noGrp="1"/>
          </p:cNvSpPr>
          <p:nvPr>
            <p:ph type="title"/>
          </p:nvPr>
        </p:nvSpPr>
        <p:spPr>
          <a:xfrm>
            <a:off x="228600" y="274638"/>
            <a:ext cx="8610600" cy="944562"/>
          </a:xfrm>
        </p:spPr>
        <p:txBody>
          <a:bodyPr>
            <a:noAutofit/>
          </a:bodyPr>
          <a:lstStyle/>
          <a:p>
            <a:r>
              <a:rPr lang="en-US" sz="2400" dirty="0" smtClean="0"/>
              <a:t>Title II, Part A: Supporting Effective Instruction</a:t>
            </a:r>
            <a:endParaRPr lang="en-US" sz="2400" dirty="0"/>
          </a:p>
        </p:txBody>
      </p:sp>
    </p:spTree>
    <p:extLst>
      <p:ext uri="{BB962C8B-B14F-4D97-AF65-F5344CB8AC3E}">
        <p14:creationId xmlns:p14="http://schemas.microsoft.com/office/powerpoint/2010/main" val="3722867340"/>
      </p:ext>
    </p:extLst>
  </p:cSld>
  <p:clrMapOvr>
    <a:masterClrMapping/>
  </p:clrMapOvr>
  <mc:AlternateContent xmlns:mc="http://schemas.openxmlformats.org/markup-compatibility/2006" xmlns:p14="http://schemas.microsoft.com/office/powerpoint/2010/main">
    <mc:Choice Requires="p14">
      <p:transition p14:dur="10" advTm="5819"/>
    </mc:Choice>
    <mc:Fallback xmlns="">
      <p:transition advTm="5819"/>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447800"/>
            <a:ext cx="8686800" cy="5105400"/>
          </a:xfrm>
        </p:spPr>
        <p:txBody>
          <a:bodyPr>
            <a:normAutofit/>
          </a:bodyPr>
          <a:lstStyle/>
          <a:p>
            <a:pPr marL="857250" indent="-514350">
              <a:buClr>
                <a:srgbClr val="002060"/>
              </a:buClr>
            </a:pPr>
            <a:r>
              <a:rPr lang="en-US" sz="2000" b="0" dirty="0" smtClean="0">
                <a:cs typeface="Calibri" panose="020F0502020204030204" pitchFamily="34" charset="0"/>
              </a:rPr>
              <a:t>2017-2018 Allocation: $12,743,264</a:t>
            </a:r>
            <a:endParaRPr lang="en-US" sz="2000" b="0" dirty="0">
              <a:cs typeface="Calibri" panose="020F0502020204030204" pitchFamily="34" charset="0"/>
            </a:endParaRPr>
          </a:p>
          <a:p>
            <a:pPr marL="857250" indent="-514350">
              <a:buClr>
                <a:srgbClr val="002060"/>
              </a:buClr>
            </a:pPr>
            <a:r>
              <a:rPr lang="en-US" sz="2000" b="0" dirty="0" smtClean="0">
                <a:cs typeface="Calibri" panose="020F0502020204030204" pitchFamily="34" charset="0"/>
              </a:rPr>
              <a:t>State set-aside (up to 5%): $637,163</a:t>
            </a:r>
          </a:p>
          <a:p>
            <a:pPr marL="857250" indent="-514350">
              <a:buClr>
                <a:srgbClr val="002060"/>
              </a:buClr>
            </a:pPr>
            <a:r>
              <a:rPr lang="en-US" sz="2000" b="0" dirty="0">
                <a:cs typeface="Calibri" panose="020F0502020204030204" pitchFamily="34" charset="0"/>
              </a:rPr>
              <a:t>R</a:t>
            </a:r>
            <a:r>
              <a:rPr lang="en-US" sz="2000" b="0" dirty="0" smtClean="0">
                <a:cs typeface="Calibri" panose="020F0502020204030204" pitchFamily="34" charset="0"/>
              </a:rPr>
              <a:t>eserved for state activities: $318,582</a:t>
            </a:r>
          </a:p>
          <a:p>
            <a:pPr marL="857250" indent="-514350">
              <a:buClr>
                <a:srgbClr val="002060"/>
              </a:buClr>
            </a:pPr>
            <a:r>
              <a:rPr lang="en-US" sz="2000" b="0" dirty="0" smtClean="0"/>
              <a:t>Uses of funds:</a:t>
            </a:r>
          </a:p>
          <a:p>
            <a:pPr marL="1257300" lvl="1" indent="-514350">
              <a:buClr>
                <a:srgbClr val="002060"/>
              </a:buClr>
            </a:pPr>
            <a:r>
              <a:rPr lang="en-US" sz="2000" dirty="0" smtClean="0">
                <a:cs typeface="Calibri" panose="020F0502020204030204" pitchFamily="34" charset="0"/>
              </a:rPr>
              <a:t>Strategies </a:t>
            </a:r>
            <a:r>
              <a:rPr lang="en-US" sz="2000" dirty="0">
                <a:cs typeface="Calibri" panose="020F0502020204030204" pitchFamily="34" charset="0"/>
              </a:rPr>
              <a:t>to Support Newcomer Students and Students with Limited and Interrupted </a:t>
            </a:r>
            <a:r>
              <a:rPr lang="en-US" sz="2000" dirty="0" smtClean="0">
                <a:cs typeface="Calibri" panose="020F0502020204030204" pitchFamily="34" charset="0"/>
              </a:rPr>
              <a:t>Education training</a:t>
            </a:r>
            <a:endParaRPr lang="en-US" sz="2000" dirty="0">
              <a:cs typeface="Calibri" panose="020F0502020204030204" pitchFamily="34" charset="0"/>
            </a:endParaRPr>
          </a:p>
          <a:p>
            <a:pPr marL="1257300" lvl="1" indent="-514350">
              <a:buClr>
                <a:srgbClr val="002060"/>
              </a:buClr>
            </a:pPr>
            <a:r>
              <a:rPr lang="en-US" sz="2000" dirty="0">
                <a:cs typeface="Calibri" panose="020F0502020204030204" pitchFamily="34" charset="0"/>
              </a:rPr>
              <a:t>Teaching English Learners with Learning Disabilities in the Inclusive </a:t>
            </a:r>
            <a:r>
              <a:rPr lang="en-US" sz="2000" dirty="0" smtClean="0">
                <a:cs typeface="Calibri" panose="020F0502020204030204" pitchFamily="34" charset="0"/>
              </a:rPr>
              <a:t>Classroom training</a:t>
            </a:r>
            <a:endParaRPr lang="en-US" sz="2000" dirty="0">
              <a:cs typeface="Calibri" panose="020F0502020204030204" pitchFamily="34" charset="0"/>
            </a:endParaRPr>
          </a:p>
          <a:p>
            <a:pPr marL="1257300" lvl="1" indent="-514350">
              <a:buClr>
                <a:srgbClr val="002060"/>
              </a:buClr>
            </a:pPr>
            <a:r>
              <a:rPr lang="en-US" sz="2000" dirty="0">
                <a:cs typeface="Calibri" panose="020F0502020204030204" pitchFamily="34" charset="0"/>
              </a:rPr>
              <a:t>Expediting Reading Comprehension for English Language Learners (</a:t>
            </a:r>
            <a:r>
              <a:rPr lang="en-US" sz="2000" dirty="0" err="1">
                <a:cs typeface="Calibri" panose="020F0502020204030204" pitchFamily="34" charset="0"/>
              </a:rPr>
              <a:t>ExC</a:t>
            </a:r>
            <a:r>
              <a:rPr lang="en-US" sz="2000" dirty="0">
                <a:cs typeface="Calibri" panose="020F0502020204030204" pitchFamily="34" charset="0"/>
              </a:rPr>
              <a:t>-ELL</a:t>
            </a:r>
            <a:r>
              <a:rPr lang="en-US" sz="2000" dirty="0" smtClean="0">
                <a:cs typeface="Calibri" panose="020F0502020204030204" pitchFamily="34" charset="0"/>
              </a:rPr>
              <a:t>) training</a:t>
            </a:r>
            <a:endParaRPr lang="en-US" sz="2000" dirty="0">
              <a:cs typeface="Calibri" panose="020F0502020204030204" pitchFamily="34" charset="0"/>
            </a:endParaRPr>
          </a:p>
          <a:p>
            <a:pPr marL="1257300" lvl="1" indent="-514350">
              <a:buClr>
                <a:srgbClr val="002060"/>
              </a:buClr>
            </a:pPr>
            <a:r>
              <a:rPr lang="en-US" sz="2000" dirty="0">
                <a:cs typeface="Calibri" panose="020F0502020204030204" pitchFamily="34" charset="0"/>
              </a:rPr>
              <a:t>Teaching and Reaching Newcomers via </a:t>
            </a:r>
            <a:r>
              <a:rPr lang="en-US" sz="2000" dirty="0" err="1" smtClean="0">
                <a:cs typeface="Calibri" panose="020F0502020204030204" pitchFamily="34" charset="0"/>
              </a:rPr>
              <a:t>ExC</a:t>
            </a:r>
            <a:r>
              <a:rPr lang="en-US" sz="2000" dirty="0" smtClean="0">
                <a:cs typeface="Calibri" panose="020F0502020204030204" pitchFamily="34" charset="0"/>
              </a:rPr>
              <a:t>-ELL training</a:t>
            </a:r>
            <a:endParaRPr lang="en-US" sz="2000" dirty="0">
              <a:cs typeface="Calibri" panose="020F0502020204030204" pitchFamily="34" charset="0"/>
            </a:endParaRPr>
          </a:p>
          <a:p>
            <a:pPr marL="1257300" lvl="1" indent="-514350">
              <a:buClr>
                <a:srgbClr val="002060"/>
              </a:buClr>
            </a:pPr>
            <a:r>
              <a:rPr lang="en-US" sz="2000" dirty="0">
                <a:cs typeface="Calibri" panose="020F0502020204030204" pitchFamily="34" charset="0"/>
              </a:rPr>
              <a:t>Federal Programs Coordinators’ Academy</a:t>
            </a:r>
          </a:p>
        </p:txBody>
      </p:sp>
      <p:sp>
        <p:nvSpPr>
          <p:cNvPr id="4" name="Slide Number Placeholder 3"/>
          <p:cNvSpPr>
            <a:spLocks noGrp="1"/>
          </p:cNvSpPr>
          <p:nvPr>
            <p:ph type="sldNum" sz="quarter" idx="12"/>
          </p:nvPr>
        </p:nvSpPr>
        <p:spPr/>
        <p:txBody>
          <a:bodyPr/>
          <a:lstStyle/>
          <a:p>
            <a:fld id="{6D0EEEE1-A6EA-4FE0-9ABC-7DE90FD81D4A}" type="slidenum">
              <a:rPr lang="en-US" smtClean="0"/>
              <a:t>5</a:t>
            </a:fld>
            <a:endParaRPr lang="en-US" dirty="0"/>
          </a:p>
        </p:txBody>
      </p:sp>
      <p:sp>
        <p:nvSpPr>
          <p:cNvPr id="6" name="Title 1"/>
          <p:cNvSpPr>
            <a:spLocks noGrp="1"/>
          </p:cNvSpPr>
          <p:nvPr>
            <p:ph type="title"/>
          </p:nvPr>
        </p:nvSpPr>
        <p:spPr>
          <a:xfrm>
            <a:off x="228600" y="274638"/>
            <a:ext cx="8610600" cy="944562"/>
          </a:xfrm>
        </p:spPr>
        <p:txBody>
          <a:bodyPr>
            <a:noAutofit/>
          </a:bodyPr>
          <a:lstStyle/>
          <a:p>
            <a:r>
              <a:rPr lang="en-US" sz="2400" dirty="0" smtClean="0"/>
              <a:t>Title III, Part A: Language Instruction for English Learners and Immigrant Students</a:t>
            </a:r>
            <a:endParaRPr lang="en-US" sz="2400" dirty="0"/>
          </a:p>
        </p:txBody>
      </p:sp>
    </p:spTree>
    <p:extLst>
      <p:ext uri="{BB962C8B-B14F-4D97-AF65-F5344CB8AC3E}">
        <p14:creationId xmlns:p14="http://schemas.microsoft.com/office/powerpoint/2010/main" val="2466461255"/>
      </p:ext>
    </p:extLst>
  </p:cSld>
  <p:clrMapOvr>
    <a:masterClrMapping/>
  </p:clrMapOvr>
  <mc:AlternateContent xmlns:mc="http://schemas.openxmlformats.org/markup-compatibility/2006" xmlns:p14="http://schemas.microsoft.com/office/powerpoint/2010/main">
    <mc:Choice Requires="p14">
      <p:transition p14:dur="10" advTm="5819"/>
    </mc:Choice>
    <mc:Fallback xmlns="">
      <p:transition advTm="5819"/>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371600"/>
            <a:ext cx="8686800" cy="5181600"/>
          </a:xfrm>
        </p:spPr>
        <p:txBody>
          <a:bodyPr>
            <a:normAutofit/>
          </a:bodyPr>
          <a:lstStyle/>
          <a:p>
            <a:pPr marL="857250" indent="-514350">
              <a:buClr>
                <a:srgbClr val="002060"/>
              </a:buClr>
            </a:pPr>
            <a:r>
              <a:rPr lang="en-US" sz="2000" b="0" dirty="0" smtClean="0">
                <a:cs typeface="Calibri" panose="020F0502020204030204" pitchFamily="34" charset="0"/>
              </a:rPr>
              <a:t>2017-2018 Allocation: $6,969,326</a:t>
            </a:r>
            <a:endParaRPr lang="en-US" sz="2000" b="0" dirty="0">
              <a:cs typeface="Calibri" panose="020F0502020204030204" pitchFamily="34" charset="0"/>
            </a:endParaRPr>
          </a:p>
          <a:p>
            <a:pPr marL="857250" indent="-514350">
              <a:buClr>
                <a:srgbClr val="002060"/>
              </a:buClr>
            </a:pPr>
            <a:r>
              <a:rPr lang="en-US" sz="2000" b="0" dirty="0" smtClean="0">
                <a:cs typeface="Calibri" panose="020F0502020204030204" pitchFamily="34" charset="0"/>
              </a:rPr>
              <a:t>State set-aside (up to 5%): $348,466</a:t>
            </a:r>
          </a:p>
          <a:p>
            <a:pPr marL="857250" indent="-514350">
              <a:buClr>
                <a:srgbClr val="002060"/>
              </a:buClr>
            </a:pPr>
            <a:r>
              <a:rPr lang="en-US" sz="2000" b="0" dirty="0">
                <a:cs typeface="Calibri" panose="020F0502020204030204" pitchFamily="34" charset="0"/>
              </a:rPr>
              <a:t>R</a:t>
            </a:r>
            <a:r>
              <a:rPr lang="en-US" sz="2000" b="0" dirty="0" smtClean="0">
                <a:cs typeface="Calibri" panose="020F0502020204030204" pitchFamily="34" charset="0"/>
              </a:rPr>
              <a:t>eserved for state activities: $288,466</a:t>
            </a:r>
          </a:p>
          <a:p>
            <a:pPr marL="857250" indent="-514350">
              <a:buClr>
                <a:srgbClr val="002060"/>
              </a:buClr>
            </a:pPr>
            <a:r>
              <a:rPr lang="en-US" sz="2000" b="0" dirty="0" smtClean="0"/>
              <a:t>Uses of funds:</a:t>
            </a:r>
          </a:p>
          <a:p>
            <a:pPr marL="1257300" lvl="1" indent="-514350">
              <a:buClr>
                <a:srgbClr val="002060"/>
              </a:buClr>
            </a:pPr>
            <a:r>
              <a:rPr lang="en-US" sz="2000" dirty="0">
                <a:cs typeface="Calibri" panose="020F0502020204030204" pitchFamily="34" charset="0"/>
              </a:rPr>
              <a:t>Health Smart VA c</a:t>
            </a:r>
            <a:r>
              <a:rPr lang="en-US" sz="2000" dirty="0" smtClean="0">
                <a:cs typeface="Calibri" panose="020F0502020204030204" pitchFamily="34" charset="0"/>
              </a:rPr>
              <a:t>urriculum </a:t>
            </a:r>
            <a:r>
              <a:rPr lang="en-US" sz="2000" dirty="0">
                <a:cs typeface="Calibri" panose="020F0502020204030204" pitchFamily="34" charset="0"/>
              </a:rPr>
              <a:t>r</a:t>
            </a:r>
            <a:r>
              <a:rPr lang="en-US" sz="2000" dirty="0" smtClean="0">
                <a:cs typeface="Calibri" panose="020F0502020204030204" pitchFamily="34" charset="0"/>
              </a:rPr>
              <a:t>evision</a:t>
            </a:r>
            <a:endParaRPr lang="en-US" sz="2000" dirty="0">
              <a:cs typeface="Calibri" panose="020F0502020204030204" pitchFamily="34" charset="0"/>
            </a:endParaRPr>
          </a:p>
          <a:p>
            <a:pPr marL="1257300" lvl="1" indent="-514350">
              <a:buClr>
                <a:srgbClr val="002060"/>
              </a:buClr>
            </a:pPr>
            <a:r>
              <a:rPr lang="en-US" sz="2000" dirty="0">
                <a:cs typeface="Calibri" panose="020F0502020204030204" pitchFamily="34" charset="0"/>
              </a:rPr>
              <a:t>Elementary Physical Science Institute</a:t>
            </a:r>
          </a:p>
          <a:p>
            <a:pPr marL="1257300" lvl="1" indent="-514350">
              <a:buClr>
                <a:srgbClr val="002060"/>
              </a:buClr>
            </a:pPr>
            <a:r>
              <a:rPr lang="en-US" sz="2000" dirty="0">
                <a:cs typeface="Calibri" panose="020F0502020204030204" pitchFamily="34" charset="0"/>
              </a:rPr>
              <a:t>Computer Science training</a:t>
            </a:r>
          </a:p>
          <a:p>
            <a:pPr marL="1257300" lvl="1" indent="-514350">
              <a:buClr>
                <a:srgbClr val="002060"/>
              </a:buClr>
            </a:pPr>
            <a:r>
              <a:rPr lang="en-US" sz="2000" dirty="0">
                <a:cs typeface="Calibri" panose="020F0502020204030204" pitchFamily="34" charset="0"/>
              </a:rPr>
              <a:t>Algebra Readiness training</a:t>
            </a:r>
          </a:p>
          <a:p>
            <a:pPr marL="1257300" lvl="1" indent="-514350">
              <a:buClr>
                <a:srgbClr val="002060"/>
              </a:buClr>
            </a:pPr>
            <a:r>
              <a:rPr lang="en-US" sz="2000" dirty="0">
                <a:cs typeface="Calibri" panose="020F0502020204030204" pitchFamily="34" charset="0"/>
              </a:rPr>
              <a:t>Federal Program Coordinators’ Academy</a:t>
            </a:r>
          </a:p>
        </p:txBody>
      </p:sp>
      <p:sp>
        <p:nvSpPr>
          <p:cNvPr id="4" name="Slide Number Placeholder 3"/>
          <p:cNvSpPr>
            <a:spLocks noGrp="1"/>
          </p:cNvSpPr>
          <p:nvPr>
            <p:ph type="sldNum" sz="quarter" idx="12"/>
          </p:nvPr>
        </p:nvSpPr>
        <p:spPr/>
        <p:txBody>
          <a:bodyPr/>
          <a:lstStyle/>
          <a:p>
            <a:fld id="{6D0EEEE1-A6EA-4FE0-9ABC-7DE90FD81D4A}" type="slidenum">
              <a:rPr lang="en-US" smtClean="0"/>
              <a:t>6</a:t>
            </a:fld>
            <a:endParaRPr lang="en-US" dirty="0"/>
          </a:p>
        </p:txBody>
      </p:sp>
      <p:sp>
        <p:nvSpPr>
          <p:cNvPr id="6" name="Title 1"/>
          <p:cNvSpPr>
            <a:spLocks noGrp="1"/>
          </p:cNvSpPr>
          <p:nvPr>
            <p:ph type="title"/>
          </p:nvPr>
        </p:nvSpPr>
        <p:spPr>
          <a:xfrm>
            <a:off x="228600" y="274638"/>
            <a:ext cx="8610600" cy="944562"/>
          </a:xfrm>
        </p:spPr>
        <p:txBody>
          <a:bodyPr>
            <a:noAutofit/>
          </a:bodyPr>
          <a:lstStyle/>
          <a:p>
            <a:r>
              <a:rPr lang="en-US" sz="2400" dirty="0" smtClean="0"/>
              <a:t>Title IV, Part A: Student Support and Academic Enrichment Grants</a:t>
            </a:r>
            <a:endParaRPr lang="en-US" sz="2400" dirty="0"/>
          </a:p>
        </p:txBody>
      </p:sp>
    </p:spTree>
    <p:extLst>
      <p:ext uri="{BB962C8B-B14F-4D97-AF65-F5344CB8AC3E}">
        <p14:creationId xmlns:p14="http://schemas.microsoft.com/office/powerpoint/2010/main" val="3561826551"/>
      </p:ext>
    </p:extLst>
  </p:cSld>
  <p:clrMapOvr>
    <a:masterClrMapping/>
  </p:clrMapOvr>
  <mc:AlternateContent xmlns:mc="http://schemas.openxmlformats.org/markup-compatibility/2006" xmlns:p14="http://schemas.microsoft.com/office/powerpoint/2010/main">
    <mc:Choice Requires="p14">
      <p:transition p14:dur="10" advTm="5819"/>
    </mc:Choice>
    <mc:Fallback xmlns="">
      <p:transition advTm="5819"/>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153400" cy="5105400"/>
          </a:xfrm>
        </p:spPr>
        <p:txBody>
          <a:bodyPr>
            <a:normAutofit/>
          </a:bodyPr>
          <a:lstStyle/>
          <a:p>
            <a:pPr marL="857250" indent="-514350">
              <a:buClr>
                <a:srgbClr val="002060"/>
              </a:buClr>
            </a:pPr>
            <a:r>
              <a:rPr lang="en-US" sz="2000" b="0" dirty="0" smtClean="0">
                <a:cs typeface="Calibri" panose="020F0502020204030204" pitchFamily="34" charset="0"/>
              </a:rPr>
              <a:t>2017-2018 Allocation: $2,092,347</a:t>
            </a:r>
          </a:p>
          <a:p>
            <a:pPr marL="857250" indent="-514350">
              <a:buClr>
                <a:srgbClr val="002060"/>
              </a:buClr>
            </a:pPr>
            <a:r>
              <a:rPr lang="en-US" sz="2000" b="0" dirty="0" smtClean="0">
                <a:cs typeface="Calibri" panose="020F0502020204030204" pitchFamily="34" charset="0"/>
              </a:rPr>
              <a:t>State set-aside (up to 5%): $104,617</a:t>
            </a:r>
          </a:p>
          <a:p>
            <a:pPr marL="857250" indent="-514350">
              <a:buClr>
                <a:srgbClr val="002060"/>
              </a:buClr>
            </a:pPr>
            <a:r>
              <a:rPr lang="en-US" sz="2000" b="0" dirty="0">
                <a:cs typeface="Calibri" panose="020F0502020204030204" pitchFamily="34" charset="0"/>
              </a:rPr>
              <a:t>R</a:t>
            </a:r>
            <a:r>
              <a:rPr lang="en-US" sz="2000" b="0" dirty="0" smtClean="0">
                <a:cs typeface="Calibri" panose="020F0502020204030204" pitchFamily="34" charset="0"/>
              </a:rPr>
              <a:t>eserved for state activities: $59,617</a:t>
            </a:r>
          </a:p>
          <a:p>
            <a:pPr marL="857250" indent="-514350">
              <a:buClr>
                <a:srgbClr val="002060"/>
              </a:buClr>
            </a:pPr>
            <a:r>
              <a:rPr lang="en-US" sz="2000" b="0" dirty="0" smtClean="0"/>
              <a:t>Uses of funds:</a:t>
            </a:r>
          </a:p>
          <a:p>
            <a:pPr marL="1257300" lvl="1" indent="-514350">
              <a:buClr>
                <a:srgbClr val="002060"/>
              </a:buClr>
            </a:pPr>
            <a:r>
              <a:rPr lang="en-US" sz="2000" dirty="0">
                <a:cs typeface="Calibri" panose="020F0502020204030204" pitchFamily="34" charset="0"/>
              </a:rPr>
              <a:t>Gifted </a:t>
            </a:r>
            <a:r>
              <a:rPr lang="en-US" sz="2000" dirty="0" smtClean="0">
                <a:cs typeface="Calibri" panose="020F0502020204030204" pitchFamily="34" charset="0"/>
              </a:rPr>
              <a:t>Education training</a:t>
            </a:r>
            <a:endParaRPr lang="en-US" sz="2000" dirty="0">
              <a:cs typeface="Calibri" panose="020F0502020204030204" pitchFamily="34" charset="0"/>
            </a:endParaRPr>
          </a:p>
          <a:p>
            <a:pPr marL="1257300" lvl="1" indent="-514350">
              <a:buClr>
                <a:srgbClr val="002060"/>
              </a:buClr>
            </a:pPr>
            <a:r>
              <a:rPr lang="en-US" sz="2000" dirty="0">
                <a:cs typeface="Calibri" panose="020F0502020204030204" pitchFamily="34" charset="0"/>
              </a:rPr>
              <a:t>Federal Program Coordinators’ Academy</a:t>
            </a:r>
          </a:p>
        </p:txBody>
      </p:sp>
      <p:sp>
        <p:nvSpPr>
          <p:cNvPr id="4" name="Slide Number Placeholder 3"/>
          <p:cNvSpPr>
            <a:spLocks noGrp="1"/>
          </p:cNvSpPr>
          <p:nvPr>
            <p:ph type="sldNum" sz="quarter" idx="12"/>
          </p:nvPr>
        </p:nvSpPr>
        <p:spPr/>
        <p:txBody>
          <a:bodyPr/>
          <a:lstStyle/>
          <a:p>
            <a:fld id="{6D0EEEE1-A6EA-4FE0-9ABC-7DE90FD81D4A}" type="slidenum">
              <a:rPr lang="en-US" smtClean="0"/>
              <a:t>7</a:t>
            </a:fld>
            <a:endParaRPr lang="en-US" dirty="0"/>
          </a:p>
        </p:txBody>
      </p:sp>
      <p:sp>
        <p:nvSpPr>
          <p:cNvPr id="6" name="Title 1"/>
          <p:cNvSpPr>
            <a:spLocks noGrp="1"/>
          </p:cNvSpPr>
          <p:nvPr>
            <p:ph type="title"/>
          </p:nvPr>
        </p:nvSpPr>
        <p:spPr>
          <a:xfrm>
            <a:off x="228600" y="274638"/>
            <a:ext cx="8610600" cy="944562"/>
          </a:xfrm>
        </p:spPr>
        <p:txBody>
          <a:bodyPr>
            <a:noAutofit/>
          </a:bodyPr>
          <a:lstStyle/>
          <a:p>
            <a:r>
              <a:rPr lang="en-US" sz="2400" dirty="0" smtClean="0"/>
              <a:t>Title V, Part B, Subpart 2: Rural and Low-income School Program</a:t>
            </a:r>
            <a:endParaRPr lang="en-US" sz="2400" dirty="0"/>
          </a:p>
        </p:txBody>
      </p:sp>
    </p:spTree>
    <p:extLst>
      <p:ext uri="{BB962C8B-B14F-4D97-AF65-F5344CB8AC3E}">
        <p14:creationId xmlns:p14="http://schemas.microsoft.com/office/powerpoint/2010/main" val="2749457462"/>
      </p:ext>
    </p:extLst>
  </p:cSld>
  <p:clrMapOvr>
    <a:masterClrMapping/>
  </p:clrMapOvr>
  <mc:AlternateContent xmlns:mc="http://schemas.openxmlformats.org/markup-compatibility/2006" xmlns:p14="http://schemas.microsoft.com/office/powerpoint/2010/main">
    <mc:Choice Requires="p14">
      <p:transition p14:dur="10" advTm="5819"/>
    </mc:Choice>
    <mc:Fallback xmlns="">
      <p:transition advTm="5819"/>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382000" cy="1219200"/>
          </a:xfrm>
        </p:spPr>
        <p:txBody>
          <a:bodyPr>
            <a:normAutofit/>
          </a:bodyPr>
          <a:lstStyle/>
          <a:p>
            <a:r>
              <a:rPr lang="en-US" sz="2800" dirty="0" smtClean="0"/>
              <a:t>Preliminary Allocations for 2018-2019</a:t>
            </a:r>
            <a:endParaRPr lang="en-US" sz="2800" b="1" dirty="0">
              <a:solidFill>
                <a:srgbClr val="0070C0"/>
              </a:solidFill>
            </a:endParaRPr>
          </a:p>
        </p:txBody>
      </p:sp>
      <p:graphicFrame>
        <p:nvGraphicFramePr>
          <p:cNvPr id="6" name="Table 5" descr="Preliminary Allocations for 2018-2019 table" title="Preliminary Allocations for 2018-2019 table"/>
          <p:cNvGraphicFramePr>
            <a:graphicFrameLocks noGrp="1"/>
          </p:cNvGraphicFramePr>
          <p:nvPr>
            <p:extLst>
              <p:ext uri="{D42A27DB-BD31-4B8C-83A1-F6EECF244321}">
                <p14:modId xmlns:p14="http://schemas.microsoft.com/office/powerpoint/2010/main" val="2373123301"/>
              </p:ext>
            </p:extLst>
          </p:nvPr>
        </p:nvGraphicFramePr>
        <p:xfrm>
          <a:off x="990600" y="1737360"/>
          <a:ext cx="7086600" cy="3291840"/>
        </p:xfrm>
        <a:graphic>
          <a:graphicData uri="http://schemas.openxmlformats.org/drawingml/2006/table">
            <a:tbl>
              <a:tblPr firstRow="1" bandRow="1">
                <a:tableStyleId>{5940675A-B579-460E-94D1-54222C63F5DA}</a:tableStyleId>
              </a:tblPr>
              <a:tblGrid>
                <a:gridCol w="2362200"/>
                <a:gridCol w="2362200"/>
                <a:gridCol w="2362200"/>
              </a:tblGrid>
              <a:tr h="812800">
                <a:tc>
                  <a:txBody>
                    <a:bodyPr/>
                    <a:lstStyle/>
                    <a:p>
                      <a:r>
                        <a:rPr lang="en-US" sz="2000" b="1" dirty="0" smtClean="0">
                          <a:latin typeface="Verdana" panose="020B0604030504040204" pitchFamily="34" charset="0"/>
                          <a:ea typeface="Verdana" panose="020B0604030504040204" pitchFamily="34" charset="0"/>
                          <a:cs typeface="Verdana" panose="020B0604030504040204" pitchFamily="34" charset="0"/>
                        </a:rPr>
                        <a:t>Program</a:t>
                      </a:r>
                      <a:endParaRPr lang="en-US" sz="2000"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en-US" sz="2000" b="1" dirty="0" smtClean="0">
                          <a:latin typeface="Verdana" panose="020B0604030504040204" pitchFamily="34" charset="0"/>
                          <a:ea typeface="Verdana" panose="020B0604030504040204" pitchFamily="34" charset="0"/>
                          <a:cs typeface="Verdana" panose="020B0604030504040204" pitchFamily="34" charset="0"/>
                        </a:rPr>
                        <a:t>Preliminary</a:t>
                      </a:r>
                      <a:r>
                        <a:rPr lang="en-US" sz="2000" b="1" baseline="0" dirty="0" smtClean="0">
                          <a:latin typeface="Verdana" panose="020B0604030504040204" pitchFamily="34" charset="0"/>
                          <a:ea typeface="Verdana" panose="020B0604030504040204" pitchFamily="34" charset="0"/>
                          <a:cs typeface="Verdana" panose="020B0604030504040204" pitchFamily="34" charset="0"/>
                        </a:rPr>
                        <a:t> Allocation</a:t>
                      </a:r>
                      <a:endParaRPr lang="en-US" sz="2000"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en-US" sz="2000" b="1" dirty="0" smtClean="0">
                          <a:latin typeface="Verdana" panose="020B0604030504040204" pitchFamily="34" charset="0"/>
                          <a:ea typeface="Verdana" panose="020B0604030504040204" pitchFamily="34" charset="0"/>
                          <a:cs typeface="Verdana" panose="020B0604030504040204" pitchFamily="34" charset="0"/>
                        </a:rPr>
                        <a:t>Percent Increase from 2017-2018 Allocation</a:t>
                      </a:r>
                      <a:endParaRPr lang="en-US" sz="2000" b="1" dirty="0">
                        <a:latin typeface="Verdana" panose="020B0604030504040204" pitchFamily="34" charset="0"/>
                        <a:ea typeface="Verdana" panose="020B0604030504040204" pitchFamily="34" charset="0"/>
                        <a:cs typeface="Verdana" panose="020B0604030504040204" pitchFamily="34" charset="0"/>
                      </a:endParaRPr>
                    </a:p>
                  </a:txBody>
                  <a:tcPr/>
                </a:tc>
              </a:tr>
              <a:tr h="370840">
                <a:tc>
                  <a:txBody>
                    <a:bodyPr/>
                    <a:lstStyle/>
                    <a:p>
                      <a:r>
                        <a:rPr lang="en-US" sz="2000" dirty="0" smtClean="0">
                          <a:latin typeface="Verdana" panose="020B0604030504040204" pitchFamily="34" charset="0"/>
                          <a:ea typeface="Verdana" panose="020B0604030504040204" pitchFamily="34" charset="0"/>
                          <a:cs typeface="Verdana" panose="020B0604030504040204" pitchFamily="34" charset="0"/>
                        </a:rPr>
                        <a:t>Title I, Part</a:t>
                      </a:r>
                      <a:r>
                        <a:rPr lang="en-US" sz="2000" baseline="0" dirty="0" smtClean="0">
                          <a:latin typeface="Verdana" panose="020B0604030504040204" pitchFamily="34" charset="0"/>
                          <a:ea typeface="Verdana" panose="020B0604030504040204" pitchFamily="34" charset="0"/>
                          <a:cs typeface="Verdana" panose="020B0604030504040204" pitchFamily="34" charset="0"/>
                        </a:rPr>
                        <a:t> A</a:t>
                      </a:r>
                      <a:endParaRPr lang="en-US" sz="20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en-US" sz="2000" dirty="0" smtClean="0">
                          <a:latin typeface="Verdana" panose="020B0604030504040204" pitchFamily="34" charset="0"/>
                          <a:ea typeface="Verdana" panose="020B0604030504040204" pitchFamily="34" charset="0"/>
                          <a:cs typeface="Verdana" panose="020B0604030504040204" pitchFamily="34" charset="0"/>
                        </a:rPr>
                        <a:t>$267,149,467</a:t>
                      </a:r>
                      <a:endParaRPr lang="en-US" sz="20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en-US" sz="2000" dirty="0" smtClean="0">
                          <a:latin typeface="Verdana" panose="020B0604030504040204" pitchFamily="34" charset="0"/>
                          <a:ea typeface="Verdana" panose="020B0604030504040204" pitchFamily="34" charset="0"/>
                          <a:cs typeface="Verdana" panose="020B0604030504040204" pitchFamily="34" charset="0"/>
                        </a:rPr>
                        <a:t>4.96%</a:t>
                      </a:r>
                      <a:endParaRPr lang="en-US" sz="2000" dirty="0">
                        <a:latin typeface="Verdana" panose="020B0604030504040204" pitchFamily="34" charset="0"/>
                        <a:ea typeface="Verdana" panose="020B0604030504040204" pitchFamily="34" charset="0"/>
                        <a:cs typeface="Verdana" panose="020B0604030504040204" pitchFamily="34" charset="0"/>
                      </a:endParaRPr>
                    </a:p>
                  </a:txBody>
                  <a:tcPr/>
                </a:tc>
              </a:tr>
              <a:tr h="370840">
                <a:tc>
                  <a:txBody>
                    <a:bodyPr/>
                    <a:lstStyle/>
                    <a:p>
                      <a:r>
                        <a:rPr lang="en-US" sz="2000" dirty="0" smtClean="0">
                          <a:latin typeface="Verdana" panose="020B0604030504040204" pitchFamily="34" charset="0"/>
                          <a:ea typeface="Verdana" panose="020B0604030504040204" pitchFamily="34" charset="0"/>
                          <a:cs typeface="Verdana" panose="020B0604030504040204" pitchFamily="34" charset="0"/>
                        </a:rPr>
                        <a:t>Title II, Part A</a:t>
                      </a:r>
                      <a:endParaRPr lang="en-US" sz="20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en-US" sz="2000" dirty="0" smtClean="0">
                          <a:latin typeface="Verdana" panose="020B0604030504040204" pitchFamily="34" charset="0"/>
                          <a:ea typeface="Verdana" panose="020B0604030504040204" pitchFamily="34" charset="0"/>
                          <a:cs typeface="Verdana" panose="020B0604030504040204" pitchFamily="34" charset="0"/>
                        </a:rPr>
                        <a:t>$37,199,642</a:t>
                      </a:r>
                      <a:endParaRPr lang="en-US" sz="20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en-US" sz="2000" dirty="0" smtClean="0">
                          <a:latin typeface="Verdana" panose="020B0604030504040204" pitchFamily="34" charset="0"/>
                          <a:ea typeface="Verdana" panose="020B0604030504040204" pitchFamily="34" charset="0"/>
                          <a:cs typeface="Verdana" panose="020B0604030504040204" pitchFamily="34" charset="0"/>
                        </a:rPr>
                        <a:t>1.92%</a:t>
                      </a:r>
                      <a:endParaRPr lang="en-US" sz="2000" dirty="0">
                        <a:latin typeface="Verdana" panose="020B0604030504040204" pitchFamily="34" charset="0"/>
                        <a:ea typeface="Verdana" panose="020B0604030504040204" pitchFamily="34" charset="0"/>
                        <a:cs typeface="Verdana" panose="020B0604030504040204" pitchFamily="34" charset="0"/>
                      </a:endParaRPr>
                    </a:p>
                  </a:txBody>
                  <a:tcPr/>
                </a:tc>
              </a:tr>
              <a:tr h="370840">
                <a:tc>
                  <a:txBody>
                    <a:bodyPr/>
                    <a:lstStyle/>
                    <a:p>
                      <a:r>
                        <a:rPr lang="en-US" sz="2000" dirty="0" smtClean="0">
                          <a:latin typeface="Verdana" panose="020B0604030504040204" pitchFamily="34" charset="0"/>
                          <a:ea typeface="Verdana" panose="020B0604030504040204" pitchFamily="34" charset="0"/>
                          <a:cs typeface="Verdana" panose="020B0604030504040204" pitchFamily="34" charset="0"/>
                        </a:rPr>
                        <a:t>Title III, Part A</a:t>
                      </a:r>
                      <a:endParaRPr lang="en-US" sz="20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en-US" sz="2000" dirty="0" smtClean="0">
                          <a:latin typeface="Verdana" panose="020B0604030504040204" pitchFamily="34" charset="0"/>
                          <a:ea typeface="Verdana" panose="020B0604030504040204" pitchFamily="34" charset="0"/>
                          <a:cs typeface="Verdana" panose="020B0604030504040204" pitchFamily="34" charset="0"/>
                        </a:rPr>
                        <a:t>$13,232,377</a:t>
                      </a:r>
                      <a:endParaRPr lang="en-US" sz="20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en-US" sz="2000" dirty="0" smtClean="0">
                          <a:latin typeface="Verdana" panose="020B0604030504040204" pitchFamily="34" charset="0"/>
                          <a:ea typeface="Verdana" panose="020B0604030504040204" pitchFamily="34" charset="0"/>
                          <a:cs typeface="Verdana" panose="020B0604030504040204" pitchFamily="34" charset="0"/>
                        </a:rPr>
                        <a:t>3.84%</a:t>
                      </a:r>
                      <a:endParaRPr lang="en-US" sz="2000" dirty="0">
                        <a:latin typeface="Verdana" panose="020B0604030504040204" pitchFamily="34" charset="0"/>
                        <a:ea typeface="Verdana" panose="020B0604030504040204" pitchFamily="34" charset="0"/>
                        <a:cs typeface="Verdana" panose="020B0604030504040204" pitchFamily="34" charset="0"/>
                      </a:endParaRPr>
                    </a:p>
                  </a:txBody>
                  <a:tcPr/>
                </a:tc>
              </a:tr>
              <a:tr h="370840">
                <a:tc>
                  <a:txBody>
                    <a:bodyPr/>
                    <a:lstStyle/>
                    <a:p>
                      <a:r>
                        <a:rPr lang="en-US" sz="2000" dirty="0" smtClean="0">
                          <a:latin typeface="Verdana" panose="020B0604030504040204" pitchFamily="34" charset="0"/>
                          <a:ea typeface="Verdana" panose="020B0604030504040204" pitchFamily="34" charset="0"/>
                          <a:cs typeface="Verdana" panose="020B0604030504040204" pitchFamily="34" charset="0"/>
                        </a:rPr>
                        <a:t>Title</a:t>
                      </a:r>
                      <a:r>
                        <a:rPr lang="en-US" sz="2000" baseline="0" dirty="0" smtClean="0">
                          <a:latin typeface="Verdana" panose="020B0604030504040204" pitchFamily="34" charset="0"/>
                          <a:ea typeface="Verdana" panose="020B0604030504040204" pitchFamily="34" charset="0"/>
                          <a:cs typeface="Verdana" panose="020B0604030504040204" pitchFamily="34" charset="0"/>
                        </a:rPr>
                        <a:t> IV, Part A</a:t>
                      </a:r>
                      <a:endParaRPr lang="en-US" sz="20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en-US" sz="2000" dirty="0" smtClean="0">
                          <a:latin typeface="Verdana" panose="020B0604030504040204" pitchFamily="34" charset="0"/>
                          <a:ea typeface="Verdana" panose="020B0604030504040204" pitchFamily="34" charset="0"/>
                          <a:cs typeface="Verdana" panose="020B0604030504040204" pitchFamily="34" charset="0"/>
                        </a:rPr>
                        <a:t>$18,024,728</a:t>
                      </a:r>
                      <a:endParaRPr lang="en-US" sz="20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en-US" sz="2000" dirty="0" smtClean="0">
                          <a:latin typeface="Verdana" panose="020B0604030504040204" pitchFamily="34" charset="0"/>
                          <a:ea typeface="Verdana" panose="020B0604030504040204" pitchFamily="34" charset="0"/>
                          <a:cs typeface="Verdana" panose="020B0604030504040204" pitchFamily="34" charset="0"/>
                        </a:rPr>
                        <a:t>158.63%</a:t>
                      </a:r>
                      <a:endParaRPr lang="en-US" sz="2000" dirty="0">
                        <a:latin typeface="Verdana" panose="020B0604030504040204" pitchFamily="34" charset="0"/>
                        <a:ea typeface="Verdana" panose="020B0604030504040204" pitchFamily="34" charset="0"/>
                        <a:cs typeface="Verdana" panose="020B0604030504040204" pitchFamily="34" charset="0"/>
                      </a:endParaRPr>
                    </a:p>
                  </a:txBody>
                  <a:tcPr/>
                </a:tc>
              </a:tr>
              <a:tr h="370840">
                <a:tc>
                  <a:txBody>
                    <a:bodyPr/>
                    <a:lstStyle/>
                    <a:p>
                      <a:r>
                        <a:rPr lang="en-US" sz="2000" dirty="0" smtClean="0">
                          <a:latin typeface="Verdana" panose="020B0604030504040204" pitchFamily="34" charset="0"/>
                          <a:ea typeface="Verdana" panose="020B0604030504040204" pitchFamily="34" charset="0"/>
                          <a:cs typeface="Verdana" panose="020B0604030504040204" pitchFamily="34" charset="0"/>
                        </a:rPr>
                        <a:t>Title V, Part</a:t>
                      </a:r>
                      <a:r>
                        <a:rPr lang="en-US" sz="2000" baseline="0" dirty="0" smtClean="0">
                          <a:latin typeface="Verdana" panose="020B0604030504040204" pitchFamily="34" charset="0"/>
                          <a:ea typeface="Verdana" panose="020B0604030504040204" pitchFamily="34" charset="0"/>
                          <a:cs typeface="Verdana" panose="020B0604030504040204" pitchFamily="34" charset="0"/>
                        </a:rPr>
                        <a:t> B</a:t>
                      </a:r>
                      <a:endParaRPr lang="en-US" sz="20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en-US" sz="2000" dirty="0" smtClean="0">
                          <a:latin typeface="Verdana" panose="020B0604030504040204" pitchFamily="34" charset="0"/>
                          <a:ea typeface="Verdana" panose="020B0604030504040204" pitchFamily="34" charset="0"/>
                          <a:cs typeface="Verdana" panose="020B0604030504040204" pitchFamily="34" charset="0"/>
                        </a:rPr>
                        <a:t>$2,151,843</a:t>
                      </a:r>
                      <a:endParaRPr lang="en-US" sz="20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en-US" sz="2000" dirty="0" smtClean="0">
                          <a:latin typeface="Verdana" panose="020B0604030504040204" pitchFamily="34" charset="0"/>
                          <a:ea typeface="Verdana" panose="020B0604030504040204" pitchFamily="34" charset="0"/>
                          <a:cs typeface="Verdana" panose="020B0604030504040204" pitchFamily="34" charset="0"/>
                        </a:rPr>
                        <a:t>2.84%</a:t>
                      </a:r>
                      <a:endParaRPr lang="en-US" sz="2000" dirty="0">
                        <a:latin typeface="Verdana" panose="020B0604030504040204" pitchFamily="34" charset="0"/>
                        <a:ea typeface="Verdana" panose="020B0604030504040204" pitchFamily="34" charset="0"/>
                        <a:cs typeface="Verdana" panose="020B0604030504040204" pitchFamily="34" charset="0"/>
                      </a:endParaRPr>
                    </a:p>
                  </a:txBody>
                  <a:tcPr/>
                </a:tc>
              </a:tr>
            </a:tbl>
          </a:graphicData>
        </a:graphic>
      </p:graphicFrame>
      <p:sp>
        <p:nvSpPr>
          <p:cNvPr id="3" name="Slide Number Placeholder 2"/>
          <p:cNvSpPr>
            <a:spLocks noGrp="1"/>
          </p:cNvSpPr>
          <p:nvPr>
            <p:ph type="sldNum" sz="quarter" idx="12"/>
          </p:nvPr>
        </p:nvSpPr>
        <p:spPr>
          <a:xfrm>
            <a:off x="6629400" y="6248400"/>
            <a:ext cx="2133600" cy="365125"/>
          </a:xfrm>
        </p:spPr>
        <p:txBody>
          <a:bodyPr/>
          <a:lstStyle/>
          <a:p>
            <a:fld id="{D9AAD5A2-A946-48F3-BC55-3B76BAF4DBB6}" type="slidenum">
              <a:rPr lang="en-US" smtClean="0">
                <a:solidFill>
                  <a:schemeClr val="tx1"/>
                </a:solidFill>
              </a:rPr>
              <a:t>8</a:t>
            </a:fld>
            <a:endParaRPr lang="en-US" dirty="0">
              <a:solidFill>
                <a:schemeClr val="tx1"/>
              </a:solidFill>
            </a:endParaRPr>
          </a:p>
        </p:txBody>
      </p:sp>
    </p:spTree>
    <p:extLst>
      <p:ext uri="{BB962C8B-B14F-4D97-AF65-F5344CB8AC3E}">
        <p14:creationId xmlns:p14="http://schemas.microsoft.com/office/powerpoint/2010/main" val="2786418141"/>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Process to Request ESSA Funding</a:t>
            </a:r>
            <a:endParaRPr lang="en-US" sz="2800" b="1" dirty="0">
              <a:solidFill>
                <a:srgbClr val="0070C0"/>
              </a:solidFill>
            </a:endParaRPr>
          </a:p>
        </p:txBody>
      </p:sp>
      <p:sp>
        <p:nvSpPr>
          <p:cNvPr id="4" name="Content Placeholder 3"/>
          <p:cNvSpPr>
            <a:spLocks noGrp="1"/>
          </p:cNvSpPr>
          <p:nvPr>
            <p:ph idx="1"/>
          </p:nvPr>
        </p:nvSpPr>
        <p:spPr>
          <a:xfrm>
            <a:off x="457200" y="1600200"/>
            <a:ext cx="8153400" cy="4525963"/>
          </a:xfrm>
        </p:spPr>
        <p:txBody>
          <a:bodyPr>
            <a:normAutofit fontScale="92500" lnSpcReduction="10000"/>
          </a:bodyPr>
          <a:lstStyle/>
          <a:p>
            <a:r>
              <a:rPr lang="en-US" sz="2800" b="0" dirty="0" smtClean="0"/>
              <a:t>Department staff may request funding for state-level activities that </a:t>
            </a:r>
            <a:r>
              <a:rPr lang="en-US" sz="2800" b="0" i="1" dirty="0" smtClean="0"/>
              <a:t>supplement</a:t>
            </a:r>
            <a:r>
              <a:rPr lang="en-US" sz="2800" b="0" dirty="0" smtClean="0"/>
              <a:t> state </a:t>
            </a:r>
            <a:r>
              <a:rPr lang="en-US" sz="2800" b="0" dirty="0"/>
              <a:t>mandates or requirements by enhancing instructional or programmatic trainings, </a:t>
            </a:r>
            <a:r>
              <a:rPr lang="en-US" sz="2800" b="0" dirty="0" smtClean="0"/>
              <a:t>offerings</a:t>
            </a:r>
            <a:r>
              <a:rPr lang="en-US" sz="2800" b="0" dirty="0"/>
              <a:t>, or </a:t>
            </a:r>
            <a:r>
              <a:rPr lang="en-US" sz="2800" b="0" dirty="0" smtClean="0"/>
              <a:t>initiatives.</a:t>
            </a:r>
          </a:p>
          <a:p>
            <a:r>
              <a:rPr lang="en-US" sz="2800" b="0" dirty="0" smtClean="0"/>
              <a:t>The Request for Funds form includes the requested funding amount, activity dates, and a justification for the proposed activity. </a:t>
            </a:r>
          </a:p>
          <a:p>
            <a:r>
              <a:rPr lang="en-US" sz="2800" b="0" dirty="0" smtClean="0"/>
              <a:t>The Assistant Superintendent for the requesting office must approve the request prior to submission.</a:t>
            </a:r>
          </a:p>
          <a:p>
            <a:endParaRPr lang="en-US" sz="2800" b="0" dirty="0">
              <a:latin typeface="+mn-lt"/>
            </a:endParaRPr>
          </a:p>
        </p:txBody>
      </p:sp>
      <p:sp>
        <p:nvSpPr>
          <p:cNvPr id="3" name="Slide Number Placeholder 2"/>
          <p:cNvSpPr>
            <a:spLocks noGrp="1"/>
          </p:cNvSpPr>
          <p:nvPr>
            <p:ph type="sldNum" sz="quarter" idx="12"/>
          </p:nvPr>
        </p:nvSpPr>
        <p:spPr/>
        <p:txBody>
          <a:bodyPr/>
          <a:lstStyle/>
          <a:p>
            <a:fld id="{D9AAD5A2-A946-48F3-BC55-3B76BAF4DBB6}" type="slidenum">
              <a:rPr lang="en-US" smtClean="0">
                <a:solidFill>
                  <a:schemeClr val="tx1"/>
                </a:solidFill>
              </a:rPr>
              <a:t>9</a:t>
            </a:fld>
            <a:endParaRPr lang="en-US" dirty="0">
              <a:solidFill>
                <a:schemeClr val="tx1"/>
              </a:solidFill>
            </a:endParaRPr>
          </a:p>
        </p:txBody>
      </p:sp>
    </p:spTree>
    <p:extLst>
      <p:ext uri="{BB962C8B-B14F-4D97-AF65-F5344CB8AC3E}">
        <p14:creationId xmlns:p14="http://schemas.microsoft.com/office/powerpoint/2010/main" val="627073877"/>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969</TotalTime>
  <Words>1567</Words>
  <Application>Microsoft Office PowerPoint</Application>
  <PresentationFormat>On-screen Show (4:3)</PresentationFormat>
  <Paragraphs>141</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Funding for State-level Activities under the Every Student Succeeds Act of 2015</vt:lpstr>
      <vt:lpstr>Background</vt:lpstr>
      <vt:lpstr>Title I, Part A: Improving Basic Instruction</vt:lpstr>
      <vt:lpstr>Title II, Part A: Supporting Effective Instruction</vt:lpstr>
      <vt:lpstr>Title III, Part A: Language Instruction for English Learners and Immigrant Students</vt:lpstr>
      <vt:lpstr>Title IV, Part A: Student Support and Academic Enrichment Grants</vt:lpstr>
      <vt:lpstr>Title V, Part B, Subpart 2: Rural and Low-income School Program</vt:lpstr>
      <vt:lpstr>Preliminary Allocations for 2018-2019</vt:lpstr>
      <vt:lpstr>Process to Request ESSA Funding</vt:lpstr>
    </vt:vector>
  </TitlesOfParts>
  <Company>Virginia IT Infrastructure Partnership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Board of Educaton Guidelines on Exemplar School Recognition presentation</dc:title>
  <dc:creator>crb29104</dc:creator>
  <cp:lastModifiedBy>Emily V. Webb (DOE) </cp:lastModifiedBy>
  <cp:revision>47</cp:revision>
  <cp:lastPrinted>2018-05-29T14:33:20Z</cp:lastPrinted>
  <dcterms:created xsi:type="dcterms:W3CDTF">2017-06-06T17:34:59Z</dcterms:created>
  <dcterms:modified xsi:type="dcterms:W3CDTF">2018-06-20T20:40:29Z</dcterms:modified>
</cp:coreProperties>
</file>