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trictFirstAndLastChars="0" saveSubsetFonts="1">
  <p:sldMasterIdLst>
    <p:sldMasterId id="2147483649" r:id="rId1"/>
  </p:sldMasterIdLst>
  <p:notesMasterIdLst>
    <p:notesMasterId r:id="rId36"/>
  </p:notesMasterIdLst>
  <p:handoutMasterIdLst>
    <p:handoutMasterId r:id="rId37"/>
  </p:handoutMasterIdLst>
  <p:sldIdLst>
    <p:sldId id="481" r:id="rId2"/>
    <p:sldId id="491" r:id="rId3"/>
    <p:sldId id="535" r:id="rId4"/>
    <p:sldId id="537" r:id="rId5"/>
    <p:sldId id="529" r:id="rId6"/>
    <p:sldId id="536" r:id="rId7"/>
    <p:sldId id="546" r:id="rId8"/>
    <p:sldId id="509" r:id="rId9"/>
    <p:sldId id="494" r:id="rId10"/>
    <p:sldId id="510" r:id="rId11"/>
    <p:sldId id="511" r:id="rId12"/>
    <p:sldId id="527" r:id="rId13"/>
    <p:sldId id="514" r:id="rId14"/>
    <p:sldId id="518" r:id="rId15"/>
    <p:sldId id="525" r:id="rId16"/>
    <p:sldId id="519" r:id="rId17"/>
    <p:sldId id="528" r:id="rId18"/>
    <p:sldId id="513" r:id="rId19"/>
    <p:sldId id="544" r:id="rId20"/>
    <p:sldId id="540" r:id="rId21"/>
    <p:sldId id="492" r:id="rId22"/>
    <p:sldId id="512" r:id="rId23"/>
    <p:sldId id="495" r:id="rId24"/>
    <p:sldId id="547" r:id="rId25"/>
    <p:sldId id="548" r:id="rId26"/>
    <p:sldId id="526" r:id="rId27"/>
    <p:sldId id="541" r:id="rId28"/>
    <p:sldId id="521" r:id="rId29"/>
    <p:sldId id="523" r:id="rId30"/>
    <p:sldId id="543" r:id="rId31"/>
    <p:sldId id="524" r:id="rId32"/>
    <p:sldId id="549" r:id="rId33"/>
    <p:sldId id="497" r:id="rId34"/>
    <p:sldId id="533" r:id="rId35"/>
  </p:sldIdLst>
  <p:sldSz cx="9144000" cy="6858000" type="letter"/>
  <p:notesSz cx="7102475" cy="9388475"/>
  <p:defaultTextStyle>
    <a:defPPr>
      <a:defRPr lang="en-US"/>
    </a:defPPr>
    <a:lvl1pPr algn="l" rtl="0" eaLnBrk="0" fontAlgn="base" hangingPunct="0">
      <a:spcBef>
        <a:spcPct val="0"/>
      </a:spcBef>
      <a:spcAft>
        <a:spcPct val="0"/>
      </a:spcAft>
      <a:defRPr sz="2400" kern="1200">
        <a:solidFill>
          <a:schemeClr val="tx1"/>
        </a:solidFill>
        <a:latin typeface="Arial" charset="0"/>
        <a:ea typeface="MS PGothic" pitchFamily="34" charset="-128"/>
        <a:cs typeface="+mn-cs"/>
      </a:defRPr>
    </a:lvl1pPr>
    <a:lvl2pPr marL="457200" algn="l" rtl="0" eaLnBrk="0" fontAlgn="base" hangingPunct="0">
      <a:spcBef>
        <a:spcPct val="0"/>
      </a:spcBef>
      <a:spcAft>
        <a:spcPct val="0"/>
      </a:spcAft>
      <a:defRPr sz="2400" kern="1200">
        <a:solidFill>
          <a:schemeClr val="tx1"/>
        </a:solidFill>
        <a:latin typeface="Arial" charset="0"/>
        <a:ea typeface="MS PGothic" pitchFamily="34" charset="-128"/>
        <a:cs typeface="+mn-cs"/>
      </a:defRPr>
    </a:lvl2pPr>
    <a:lvl3pPr marL="914400" algn="l" rtl="0" eaLnBrk="0" fontAlgn="base" hangingPunct="0">
      <a:spcBef>
        <a:spcPct val="0"/>
      </a:spcBef>
      <a:spcAft>
        <a:spcPct val="0"/>
      </a:spcAft>
      <a:defRPr sz="2400" kern="1200">
        <a:solidFill>
          <a:schemeClr val="tx1"/>
        </a:solidFill>
        <a:latin typeface="Arial" charset="0"/>
        <a:ea typeface="MS PGothic" pitchFamily="34" charset="-128"/>
        <a:cs typeface="+mn-cs"/>
      </a:defRPr>
    </a:lvl3pPr>
    <a:lvl4pPr marL="1371600" algn="l" rtl="0" eaLnBrk="0" fontAlgn="base" hangingPunct="0">
      <a:spcBef>
        <a:spcPct val="0"/>
      </a:spcBef>
      <a:spcAft>
        <a:spcPct val="0"/>
      </a:spcAft>
      <a:defRPr sz="2400" kern="1200">
        <a:solidFill>
          <a:schemeClr val="tx1"/>
        </a:solidFill>
        <a:latin typeface="Arial" charset="0"/>
        <a:ea typeface="MS PGothic" pitchFamily="34" charset="-128"/>
        <a:cs typeface="+mn-cs"/>
      </a:defRPr>
    </a:lvl4pPr>
    <a:lvl5pPr marL="1828800" algn="l" rtl="0" eaLnBrk="0" fontAlgn="base" hangingPunct="0">
      <a:spcBef>
        <a:spcPct val="0"/>
      </a:spcBef>
      <a:spcAft>
        <a:spcPct val="0"/>
      </a:spcAft>
      <a:defRPr sz="2400" kern="1200">
        <a:solidFill>
          <a:schemeClr val="tx1"/>
        </a:solidFill>
        <a:latin typeface="Arial" charset="0"/>
        <a:ea typeface="MS PGothic" pitchFamily="34" charset="-128"/>
        <a:cs typeface="+mn-cs"/>
      </a:defRPr>
    </a:lvl5pPr>
    <a:lvl6pPr marL="2286000" algn="l" defTabSz="914400" rtl="0" eaLnBrk="1" latinLnBrk="0" hangingPunct="1">
      <a:defRPr sz="2400" kern="1200">
        <a:solidFill>
          <a:schemeClr val="tx1"/>
        </a:solidFill>
        <a:latin typeface="Arial" charset="0"/>
        <a:ea typeface="MS PGothic" pitchFamily="34" charset="-128"/>
        <a:cs typeface="+mn-cs"/>
      </a:defRPr>
    </a:lvl6pPr>
    <a:lvl7pPr marL="2743200" algn="l" defTabSz="914400" rtl="0" eaLnBrk="1" latinLnBrk="0" hangingPunct="1">
      <a:defRPr sz="2400" kern="1200">
        <a:solidFill>
          <a:schemeClr val="tx1"/>
        </a:solidFill>
        <a:latin typeface="Arial" charset="0"/>
        <a:ea typeface="MS PGothic" pitchFamily="34" charset="-128"/>
        <a:cs typeface="+mn-cs"/>
      </a:defRPr>
    </a:lvl7pPr>
    <a:lvl8pPr marL="3200400" algn="l" defTabSz="914400" rtl="0" eaLnBrk="1" latinLnBrk="0" hangingPunct="1">
      <a:defRPr sz="2400" kern="1200">
        <a:solidFill>
          <a:schemeClr val="tx1"/>
        </a:solidFill>
        <a:latin typeface="Arial" charset="0"/>
        <a:ea typeface="MS PGothic" pitchFamily="34" charset="-128"/>
        <a:cs typeface="+mn-cs"/>
      </a:defRPr>
    </a:lvl8pPr>
    <a:lvl9pPr marL="3657600" algn="l" defTabSz="914400" rtl="0" eaLnBrk="1" latinLnBrk="0" hangingPunct="1">
      <a:defRPr sz="2400" kern="1200">
        <a:solidFill>
          <a:schemeClr val="tx1"/>
        </a:solidFill>
        <a:latin typeface="Arial"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FF00"/>
    <a:srgbClr val="0066FF"/>
    <a:srgbClr val="2929AA"/>
    <a:srgbClr val="C0C0C0"/>
    <a:srgbClr val="3F426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notesView">
  <p:normalViewPr snapVertSplitter="1">
    <p:restoredLeft sz="15149" autoAdjust="0"/>
    <p:restoredTop sz="92219" autoAdjust="0"/>
  </p:normalViewPr>
  <p:slideViewPr>
    <p:cSldViewPr snapToGrid="0">
      <p:cViewPr>
        <p:scale>
          <a:sx n="66" d="100"/>
          <a:sy n="66" d="100"/>
        </p:scale>
        <p:origin x="-1224" y="-605"/>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2592"/>
    </p:cViewPr>
  </p:sorterViewPr>
  <p:notesViewPr>
    <p:cSldViewPr snapToGrid="0">
      <p:cViewPr>
        <p:scale>
          <a:sx n="75" d="100"/>
          <a:sy n="75" d="100"/>
        </p:scale>
        <p:origin x="-2364" y="408"/>
      </p:cViewPr>
      <p:guideLst>
        <p:guide orient="horz" pos="2957"/>
        <p:guide pos="223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9" tIns="47114" rIns="94229" bIns="47114" rtlCol="0"/>
          <a:lstStyle>
            <a:lvl1pPr algn="l">
              <a:defRPr sz="1200"/>
            </a:lvl1pPr>
          </a:lstStyle>
          <a:p>
            <a:endParaRPr lang="en-US" dirty="0"/>
          </a:p>
        </p:txBody>
      </p:sp>
      <p:sp>
        <p:nvSpPr>
          <p:cNvPr id="3" name="Date Placeholder 2"/>
          <p:cNvSpPr>
            <a:spLocks noGrp="1"/>
          </p:cNvSpPr>
          <p:nvPr>
            <p:ph type="dt" sz="quarter" idx="1"/>
          </p:nvPr>
        </p:nvSpPr>
        <p:spPr>
          <a:xfrm>
            <a:off x="4023092" y="0"/>
            <a:ext cx="3077739" cy="469424"/>
          </a:xfrm>
          <a:prstGeom prst="rect">
            <a:avLst/>
          </a:prstGeom>
        </p:spPr>
        <p:txBody>
          <a:bodyPr vert="horz" lIns="94229" tIns="47114" rIns="94229" bIns="47114" rtlCol="0"/>
          <a:lstStyle>
            <a:lvl1pPr algn="r">
              <a:defRPr sz="1200"/>
            </a:lvl1pPr>
          </a:lstStyle>
          <a:p>
            <a:fld id="{7906A8E7-DAA8-4914-8DB0-C60C48507403}" type="datetimeFigureOut">
              <a:rPr lang="en-US" smtClean="0"/>
              <a:pPr/>
              <a:t>6/27/2018</a:t>
            </a:fld>
            <a:endParaRPr lang="en-US" dirty="0"/>
          </a:p>
        </p:txBody>
      </p:sp>
      <p:sp>
        <p:nvSpPr>
          <p:cNvPr id="4" name="Footer Placeholder 3"/>
          <p:cNvSpPr>
            <a:spLocks noGrp="1"/>
          </p:cNvSpPr>
          <p:nvPr>
            <p:ph type="ftr" sz="quarter" idx="2"/>
          </p:nvPr>
        </p:nvSpPr>
        <p:spPr>
          <a:xfrm>
            <a:off x="0" y="8917422"/>
            <a:ext cx="3077739" cy="469424"/>
          </a:xfrm>
          <a:prstGeom prst="rect">
            <a:avLst/>
          </a:prstGeom>
        </p:spPr>
        <p:txBody>
          <a:bodyPr vert="horz" lIns="94229" tIns="47114" rIns="94229" bIns="47114" rtlCol="0" anchor="b"/>
          <a:lstStyle>
            <a:lvl1pPr algn="l">
              <a:defRPr sz="1200"/>
            </a:lvl1pPr>
          </a:lstStyle>
          <a:p>
            <a:endParaRPr lang="en-US" dirty="0"/>
          </a:p>
        </p:txBody>
      </p:sp>
      <p:sp>
        <p:nvSpPr>
          <p:cNvPr id="5" name="Slide Number Placeholder 4"/>
          <p:cNvSpPr>
            <a:spLocks noGrp="1"/>
          </p:cNvSpPr>
          <p:nvPr>
            <p:ph type="sldNum" sz="quarter" idx="3"/>
          </p:nvPr>
        </p:nvSpPr>
        <p:spPr>
          <a:xfrm>
            <a:off x="4023092" y="8917422"/>
            <a:ext cx="3077739" cy="469424"/>
          </a:xfrm>
          <a:prstGeom prst="rect">
            <a:avLst/>
          </a:prstGeom>
        </p:spPr>
        <p:txBody>
          <a:bodyPr vert="horz" lIns="94229" tIns="47114" rIns="94229" bIns="47114" rtlCol="0" anchor="b"/>
          <a:lstStyle>
            <a:lvl1pPr algn="r">
              <a:defRPr sz="1200"/>
            </a:lvl1pPr>
          </a:lstStyle>
          <a:p>
            <a:fld id="{E0D75C16-F99A-493F-A692-CAA9E83EEB4C}" type="slidenum">
              <a:rPr lang="en-US" smtClean="0"/>
              <a:pPr/>
              <a:t>‹#›</a:t>
            </a:fld>
            <a:endParaRPr lang="en-US" dirty="0"/>
          </a:p>
        </p:txBody>
      </p:sp>
    </p:spTree>
    <p:extLst>
      <p:ext uri="{BB962C8B-B14F-4D97-AF65-F5344CB8AC3E}">
        <p14:creationId xmlns:p14="http://schemas.microsoft.com/office/powerpoint/2010/main" val="34148545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hdr" sz="quarter"/>
          </p:nvPr>
        </p:nvSpPr>
        <p:spPr bwMode="auto">
          <a:xfrm>
            <a:off x="0" y="0"/>
            <a:ext cx="3077739" cy="469424"/>
          </a:xfrm>
          <a:prstGeom prst="rect">
            <a:avLst/>
          </a:prstGeom>
          <a:noFill/>
          <a:ln w="9525">
            <a:noFill/>
            <a:miter lim="800000"/>
            <a:headEnd/>
            <a:tailEnd/>
          </a:ln>
        </p:spPr>
        <p:txBody>
          <a:bodyPr vert="horz" wrap="square" lIns="94229" tIns="47114" rIns="94229" bIns="47114" numCol="1" anchor="t" anchorCtr="0" compatLnSpc="1">
            <a:prstTxWarp prst="textNoShape">
              <a:avLst/>
            </a:prstTxWarp>
          </a:bodyPr>
          <a:lstStyle>
            <a:lvl1pPr>
              <a:defRPr sz="1200">
                <a:ea typeface="ＭＳ Ｐゴシック" pitchFamily="1" charset="-128"/>
              </a:defRPr>
            </a:lvl1pPr>
          </a:lstStyle>
          <a:p>
            <a:pPr>
              <a:defRPr/>
            </a:pPr>
            <a:endParaRPr lang="en-US" dirty="0"/>
          </a:p>
        </p:txBody>
      </p:sp>
      <p:sp>
        <p:nvSpPr>
          <p:cNvPr id="1027" name="Rectangle 3"/>
          <p:cNvSpPr>
            <a:spLocks noGrp="1" noChangeArrowheads="1"/>
          </p:cNvSpPr>
          <p:nvPr>
            <p:ph type="dt" idx="1"/>
          </p:nvPr>
        </p:nvSpPr>
        <p:spPr bwMode="auto">
          <a:xfrm>
            <a:off x="4024736" y="0"/>
            <a:ext cx="3077739" cy="469424"/>
          </a:xfrm>
          <a:prstGeom prst="rect">
            <a:avLst/>
          </a:prstGeom>
          <a:noFill/>
          <a:ln w="9525">
            <a:noFill/>
            <a:miter lim="800000"/>
            <a:headEnd/>
            <a:tailEnd/>
          </a:ln>
        </p:spPr>
        <p:txBody>
          <a:bodyPr vert="horz" wrap="square" lIns="94229" tIns="47114" rIns="94229" bIns="47114" numCol="1" anchor="t" anchorCtr="0" compatLnSpc="1">
            <a:prstTxWarp prst="textNoShape">
              <a:avLst/>
            </a:prstTxWarp>
          </a:bodyPr>
          <a:lstStyle>
            <a:lvl1pPr algn="r">
              <a:defRPr sz="1200">
                <a:ea typeface="ＭＳ Ｐゴシック" pitchFamily="1" charset="-128"/>
              </a:defRPr>
            </a:lvl1pPr>
          </a:lstStyle>
          <a:p>
            <a:pPr>
              <a:defRPr/>
            </a:pPr>
            <a:endParaRPr lang="en-US" dirty="0"/>
          </a:p>
        </p:txBody>
      </p:sp>
      <p:sp>
        <p:nvSpPr>
          <p:cNvPr id="27652" name="Rectangle 4"/>
          <p:cNvSpPr>
            <a:spLocks noGrp="1" noRot="1" noChangeAspect="1" noChangeArrowheads="1" noTextEdit="1"/>
          </p:cNvSpPr>
          <p:nvPr>
            <p:ph type="sldImg" idx="2"/>
          </p:nvPr>
        </p:nvSpPr>
        <p:spPr bwMode="auto">
          <a:xfrm>
            <a:off x="1204913" y="704850"/>
            <a:ext cx="4692650" cy="3519488"/>
          </a:xfrm>
          <a:prstGeom prst="rect">
            <a:avLst/>
          </a:prstGeom>
          <a:noFill/>
          <a:ln w="9525">
            <a:solidFill>
              <a:srgbClr val="000000"/>
            </a:solidFill>
            <a:miter lim="800000"/>
            <a:headEnd/>
            <a:tailEnd/>
          </a:ln>
        </p:spPr>
      </p:sp>
      <p:sp>
        <p:nvSpPr>
          <p:cNvPr id="1029" name="Rectangle 5"/>
          <p:cNvSpPr>
            <a:spLocks noGrp="1" noChangeArrowheads="1"/>
          </p:cNvSpPr>
          <p:nvPr>
            <p:ph type="body" sz="quarter" idx="3"/>
          </p:nvPr>
        </p:nvSpPr>
        <p:spPr bwMode="auto">
          <a:xfrm>
            <a:off x="946997" y="4459526"/>
            <a:ext cx="5208482" cy="4224814"/>
          </a:xfrm>
          <a:prstGeom prst="rect">
            <a:avLst/>
          </a:prstGeom>
          <a:noFill/>
          <a:ln w="9525">
            <a:noFill/>
            <a:miter lim="800000"/>
            <a:headEnd/>
            <a:tailEnd/>
          </a:ln>
        </p:spPr>
        <p:txBody>
          <a:bodyPr vert="horz" wrap="square" lIns="94229" tIns="47114" rIns="94229" bIns="47114"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031" name="Rectangle 7"/>
          <p:cNvSpPr>
            <a:spLocks noGrp="1" noChangeArrowheads="1"/>
          </p:cNvSpPr>
          <p:nvPr>
            <p:ph type="sldNum" sz="quarter" idx="5"/>
          </p:nvPr>
        </p:nvSpPr>
        <p:spPr bwMode="auto">
          <a:xfrm>
            <a:off x="4024736" y="8919051"/>
            <a:ext cx="3077739" cy="469424"/>
          </a:xfrm>
          <a:prstGeom prst="rect">
            <a:avLst/>
          </a:prstGeom>
          <a:noFill/>
          <a:ln w="9525">
            <a:noFill/>
            <a:miter lim="800000"/>
            <a:headEnd/>
            <a:tailEnd/>
          </a:ln>
        </p:spPr>
        <p:txBody>
          <a:bodyPr vert="horz" wrap="square" lIns="94229" tIns="47114" rIns="94229" bIns="47114" numCol="1" anchor="b" anchorCtr="0" compatLnSpc="1">
            <a:prstTxWarp prst="textNoShape">
              <a:avLst/>
            </a:prstTxWarp>
          </a:bodyPr>
          <a:lstStyle>
            <a:lvl1pPr algn="r">
              <a:defRPr sz="1200">
                <a:ea typeface="ＭＳ Ｐゴシック" pitchFamily="1" charset="-128"/>
              </a:defRPr>
            </a:lvl1pPr>
          </a:lstStyle>
          <a:p>
            <a:pPr>
              <a:defRPr/>
            </a:pPr>
            <a:fld id="{A2C005F4-2969-4318-B2BD-05C5F26CA355}" type="slidenum">
              <a:rPr lang="en-US"/>
              <a:pPr>
                <a:defRPr/>
              </a:pPr>
              <a:t>‹#›</a:t>
            </a:fld>
            <a:endParaRPr lang="en-US" dirty="0"/>
          </a:p>
        </p:txBody>
      </p:sp>
      <p:sp>
        <p:nvSpPr>
          <p:cNvPr id="8" name="Footer Placeholder 7"/>
          <p:cNvSpPr>
            <a:spLocks noGrp="1"/>
          </p:cNvSpPr>
          <p:nvPr>
            <p:ph type="ftr" sz="quarter" idx="4"/>
          </p:nvPr>
        </p:nvSpPr>
        <p:spPr>
          <a:xfrm>
            <a:off x="0" y="8917422"/>
            <a:ext cx="3077739" cy="469424"/>
          </a:xfrm>
          <a:prstGeom prst="rect">
            <a:avLst/>
          </a:prstGeom>
        </p:spPr>
        <p:txBody>
          <a:bodyPr vert="horz" lIns="94229" tIns="47114" rIns="94229" bIns="47114" rtlCol="0" anchor="b"/>
          <a:lstStyle>
            <a:lvl1pPr algn="l">
              <a:defRPr sz="1200"/>
            </a:lvl1pPr>
          </a:lstStyle>
          <a:p>
            <a:endParaRPr lang="en-US" dirty="0"/>
          </a:p>
        </p:txBody>
      </p:sp>
    </p:spTree>
    <p:extLst>
      <p:ext uri="{BB962C8B-B14F-4D97-AF65-F5344CB8AC3E}">
        <p14:creationId xmlns:p14="http://schemas.microsoft.com/office/powerpoint/2010/main" val="135783112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S PGothic" pitchFamily="34"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MS PGothic" pitchFamily="34"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MS PGothic" pitchFamily="34"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MS PGothic" pitchFamily="34"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lis.virginia.gov/cgi-bin/legp604.exe?181+sum+HB1125" TargetMode="External"/><Relationship Id="rId2" Type="http://schemas.openxmlformats.org/officeDocument/2006/relationships/slide" Target="../slides/slide10.xml"/><Relationship Id="rId1" Type="http://schemas.openxmlformats.org/officeDocument/2006/relationships/notesMaster" Target="../notesMasters/notesMaster1.xml"/><Relationship Id="rId5" Type="http://schemas.openxmlformats.org/officeDocument/2006/relationships/hyperlink" Target="http://law.lis.virginia.gov/vacode/22.1-298.1" TargetMode="External"/><Relationship Id="rId4" Type="http://schemas.openxmlformats.org/officeDocument/2006/relationships/hyperlink" Target="http://lis.virginia.gov/cgi-bin/legp604.exe?181+sum+SB349" TargetMode="Externa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lis.virginia.gov/cgi-bin/legp604.exe?181+sum+HB1125"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law.lis.virginia.gov/vacode/22.1-298.2" TargetMode="External"/><Relationship Id="rId5" Type="http://schemas.openxmlformats.org/officeDocument/2006/relationships/hyperlink" Target="http://law.lis.virginia.gov/vacode/22.1-298.1" TargetMode="External"/><Relationship Id="rId4" Type="http://schemas.openxmlformats.org/officeDocument/2006/relationships/hyperlink" Target="http://lis.virginia.gov/cgi-bin/legp604.exe?181+sum+SB349" TargetMode="Externa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lis.virginia.gov/cgi-bin/legp604.exe?181+sum+HB2" TargetMode="External"/><Relationship Id="rId2" Type="http://schemas.openxmlformats.org/officeDocument/2006/relationships/slide" Target="../slides/slide12.xml"/><Relationship Id="rId1" Type="http://schemas.openxmlformats.org/officeDocument/2006/relationships/notesMaster" Target="../notesMasters/notesMaster1.xml"/><Relationship Id="rId5" Type="http://schemas.openxmlformats.org/officeDocument/2006/relationships/hyperlink" Target="http://law.lis.virginia.gov/vacode/22.1-298.1" TargetMode="External"/><Relationship Id="rId4" Type="http://schemas.openxmlformats.org/officeDocument/2006/relationships/hyperlink" Target="http://lis.virginia.gov/cgi-bin/legp604.exe?181+sum+SB103" TargetMode="Externa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lis.virginia.gov/cgi-bin/legp604.exe?181+sum+HB1125" TargetMode="External"/><Relationship Id="rId2" Type="http://schemas.openxmlformats.org/officeDocument/2006/relationships/slide" Target="../slides/slide13.xml"/><Relationship Id="rId1" Type="http://schemas.openxmlformats.org/officeDocument/2006/relationships/notesMaster" Target="../notesMasters/notesMaster1.xml"/><Relationship Id="rId5" Type="http://schemas.openxmlformats.org/officeDocument/2006/relationships/hyperlink" Target="http://law.lis.virginia.gov/vacode/22.1-299" TargetMode="External"/><Relationship Id="rId4" Type="http://schemas.openxmlformats.org/officeDocument/2006/relationships/hyperlink" Target="http://lis.virginia.gov/cgi-bin/legp604.exe?181+sum+SB349" TargetMode="Externa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lis.virginia.gov/cgi-bin/legp604.exe?181+sum+HB1125" TargetMode="External"/><Relationship Id="rId2" Type="http://schemas.openxmlformats.org/officeDocument/2006/relationships/slide" Target="../slides/slide14.xml"/><Relationship Id="rId1" Type="http://schemas.openxmlformats.org/officeDocument/2006/relationships/notesMaster" Target="../notesMasters/notesMaster1.xml"/><Relationship Id="rId6" Type="http://schemas.openxmlformats.org/officeDocument/2006/relationships/hyperlink" Target="http://law.lis.virginia.gov/vacode/22.1-298.1" TargetMode="External"/><Relationship Id="rId5" Type="http://schemas.openxmlformats.org/officeDocument/2006/relationships/hyperlink" Target="http://law.lis.virginia.gov/vacode/22.1-299.6" TargetMode="External"/><Relationship Id="rId4" Type="http://schemas.openxmlformats.org/officeDocument/2006/relationships/hyperlink" Target="http://lis.virginia.gov/cgi-bin/legp604.exe?181+sum+SB349" TargetMode="External"/></Relationships>
</file>

<file path=ppt/notesSlides/_rels/notesSlide15.xml.rels><?xml version="1.0" encoding="UTF-8" standalone="yes"?>
<Relationships xmlns="http://schemas.openxmlformats.org/package/2006/relationships"><Relationship Id="rId8" Type="http://schemas.openxmlformats.org/officeDocument/2006/relationships/hyperlink" Target="http://law.lis.virginia.gov/vacode/20-22-110" TargetMode="External"/><Relationship Id="rId3" Type="http://schemas.openxmlformats.org/officeDocument/2006/relationships/hyperlink" Target="http://lis.virginia.gov/cgi-bin/legp604.exe?181+sum+HB1125" TargetMode="External"/><Relationship Id="rId7" Type="http://schemas.openxmlformats.org/officeDocument/2006/relationships/hyperlink" Target="http://law.lis.virginia.gov/vacode/22.1-303" TargetMode="External"/><Relationship Id="rId2" Type="http://schemas.openxmlformats.org/officeDocument/2006/relationships/slide" Target="../slides/slide15.xml"/><Relationship Id="rId1" Type="http://schemas.openxmlformats.org/officeDocument/2006/relationships/notesMaster" Target="../notesMasters/notesMaster1.xml"/><Relationship Id="rId6" Type="http://schemas.openxmlformats.org/officeDocument/2006/relationships/hyperlink" Target="http://law.lis.virginia.gov/vacode/22.1-298.1" TargetMode="External"/><Relationship Id="rId5" Type="http://schemas.openxmlformats.org/officeDocument/2006/relationships/hyperlink" Target="http://law.lis.virginia.gov/vacode/22.1-299.6" TargetMode="External"/><Relationship Id="rId4" Type="http://schemas.openxmlformats.org/officeDocument/2006/relationships/hyperlink" Target="http://lis.virginia.gov/cgi-bin/legp604.exe?181+sum+SB349" TargetMode="Externa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lis.virginia.gov/cgi-bin/legp604.exe?181+sum+HB1125" TargetMode="External"/><Relationship Id="rId2" Type="http://schemas.openxmlformats.org/officeDocument/2006/relationships/slide" Target="../slides/slide16.xml"/><Relationship Id="rId1" Type="http://schemas.openxmlformats.org/officeDocument/2006/relationships/notesMaster" Target="../notesMasters/notesMaster1.xml"/><Relationship Id="rId6" Type="http://schemas.openxmlformats.org/officeDocument/2006/relationships/hyperlink" Target="http://law.lis.virginia.gov/vacode/22.1-298.1" TargetMode="External"/><Relationship Id="rId5" Type="http://schemas.openxmlformats.org/officeDocument/2006/relationships/hyperlink" Target="http://law.lis.virginia.gov/vacode/20-22-110" TargetMode="External"/><Relationship Id="rId4" Type="http://schemas.openxmlformats.org/officeDocument/2006/relationships/hyperlink" Target="http://lis.virginia.gov/cgi-bin/legp604.exe?181+sum+SB349" TargetMode="Externa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lis.virginia.gov/cgi-bin/legp604.exe?181+sum+HB1265" TargetMode="External"/><Relationship Id="rId2" Type="http://schemas.openxmlformats.org/officeDocument/2006/relationships/slide" Target="../slides/slide17.xml"/><Relationship Id="rId1" Type="http://schemas.openxmlformats.org/officeDocument/2006/relationships/notesMaster" Target="../notesMasters/notesMaster1.xml"/><Relationship Id="rId5" Type="http://schemas.openxmlformats.org/officeDocument/2006/relationships/hyperlink" Target="http://law.lis.virginia.gov/vacode/23.1-902.1" TargetMode="External"/><Relationship Id="rId4" Type="http://schemas.openxmlformats.org/officeDocument/2006/relationships/hyperlink" Target="http://lis.virginia.gov/cgi-bin/legp604.exe?181+sum+SB368" TargetMode="External"/></Relationships>
</file>

<file path=ppt/notesSlides/_rels/notesSlide18.xml.rels><?xml version="1.0" encoding="UTF-8" standalone="yes"?>
<Relationships xmlns="http://schemas.openxmlformats.org/package/2006/relationships"><Relationship Id="rId3" Type="http://schemas.openxmlformats.org/officeDocument/2006/relationships/hyperlink" Target="http://lis.virginia.gov/cgi-bin/legp604.exe?181+sum+HB1125" TargetMode="External"/><Relationship Id="rId2" Type="http://schemas.openxmlformats.org/officeDocument/2006/relationships/slide" Target="../slides/slide18.xml"/><Relationship Id="rId1" Type="http://schemas.openxmlformats.org/officeDocument/2006/relationships/notesMaster" Target="../notesMasters/notesMaster1.xml"/><Relationship Id="rId6" Type="http://schemas.openxmlformats.org/officeDocument/2006/relationships/hyperlink" Target="http://law.lis.virginia.gov/vacode/22.1-298.2" TargetMode="External"/><Relationship Id="rId5" Type="http://schemas.openxmlformats.org/officeDocument/2006/relationships/hyperlink" Target="http://lis.virginia.gov/cgi-bin/legp604.exe?181+sum+SB76" TargetMode="External"/><Relationship Id="rId4" Type="http://schemas.openxmlformats.org/officeDocument/2006/relationships/hyperlink" Target="http://lis.virginia.gov/cgi-bin/legp604.exe?181+sum+SB349" TargetMode="Externa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3" Type="http://schemas.openxmlformats.org/officeDocument/2006/relationships/hyperlink" Target="http://lis.virginia.gov/cgi-bin/legp604.exe?181+sum+HB215" TargetMode="External"/><Relationship Id="rId2" Type="http://schemas.openxmlformats.org/officeDocument/2006/relationships/slide" Target="../slides/slide21.xml"/><Relationship Id="rId1" Type="http://schemas.openxmlformats.org/officeDocument/2006/relationships/notesMaster" Target="../notesMasters/notesMaster1.xml"/><Relationship Id="rId4" Type="http://schemas.openxmlformats.org/officeDocument/2006/relationships/hyperlink" Target="http://law.lis.virginia.gov/vacode/22.1-298.1" TargetMode="External"/></Relationships>
</file>

<file path=ppt/notesSlides/_rels/notesSlide22.xml.rels><?xml version="1.0" encoding="UTF-8" standalone="yes"?>
<Relationships xmlns="http://schemas.openxmlformats.org/package/2006/relationships"><Relationship Id="rId3" Type="http://schemas.openxmlformats.org/officeDocument/2006/relationships/hyperlink" Target="http://lis.virginia.gov/cgi-bin/legp604.exe?181+sum+HB1125" TargetMode="External"/><Relationship Id="rId2" Type="http://schemas.openxmlformats.org/officeDocument/2006/relationships/slide" Target="../slides/slide22.xml"/><Relationship Id="rId1" Type="http://schemas.openxmlformats.org/officeDocument/2006/relationships/notesMaster" Target="../notesMasters/notesMaster1.xml"/><Relationship Id="rId5" Type="http://schemas.openxmlformats.org/officeDocument/2006/relationships/hyperlink" Target="http://law.lis.virginia.gov/vacode/22.1-298.1" TargetMode="External"/><Relationship Id="rId4" Type="http://schemas.openxmlformats.org/officeDocument/2006/relationships/hyperlink" Target="http://lis.virginia.gov/cgi-bin/legp604.exe?181+sum+SB349" TargetMode="External"/></Relationships>
</file>

<file path=ppt/notesSlides/_rels/notesSlide23.xml.rels><?xml version="1.0" encoding="UTF-8" standalone="yes"?>
<Relationships xmlns="http://schemas.openxmlformats.org/package/2006/relationships"><Relationship Id="rId3" Type="http://schemas.openxmlformats.org/officeDocument/2006/relationships/hyperlink" Target="http://lis.virginia.gov/cgi-bin/legp604.exe?181+sum+HB1156" TargetMode="External"/><Relationship Id="rId2" Type="http://schemas.openxmlformats.org/officeDocument/2006/relationships/slide" Target="../slides/slide23.xml"/><Relationship Id="rId1" Type="http://schemas.openxmlformats.org/officeDocument/2006/relationships/notesMaster" Target="../notesMasters/notesMaster1.xml"/><Relationship Id="rId5" Type="http://schemas.openxmlformats.org/officeDocument/2006/relationships/hyperlink" Target="http://law.lis.virginia.gov/vacode/22.1-298.1" TargetMode="External"/><Relationship Id="rId4" Type="http://schemas.openxmlformats.org/officeDocument/2006/relationships/hyperlink" Target="http://law.lis.virginia.gov/vacode/22.1-298.5" TargetMode="Externa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3" Type="http://schemas.openxmlformats.org/officeDocument/2006/relationships/hyperlink" Target="http://lis.virginia.gov/cgi-bin/legp604.exe?181+sum+HB1125" TargetMode="External"/><Relationship Id="rId2" Type="http://schemas.openxmlformats.org/officeDocument/2006/relationships/slide" Target="../slides/slide26.xml"/><Relationship Id="rId1" Type="http://schemas.openxmlformats.org/officeDocument/2006/relationships/notesMaster" Target="../notesMasters/notesMaster1.xml"/><Relationship Id="rId5" Type="http://schemas.openxmlformats.org/officeDocument/2006/relationships/hyperlink" Target="http://law.lis.virginia.gov/vacode/22.1-299.5" TargetMode="External"/><Relationship Id="rId4" Type="http://schemas.openxmlformats.org/officeDocument/2006/relationships/hyperlink" Target="http://lis.virginia.gov/cgi-bin/legp604.exe?181+sum+SB349" TargetMode="Externa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3" Type="http://schemas.openxmlformats.org/officeDocument/2006/relationships/hyperlink" Target="http://lis.virginia.gov/cgi-bin/legp604.exe?181+sum+HB150" TargetMode="External"/><Relationship Id="rId2" Type="http://schemas.openxmlformats.org/officeDocument/2006/relationships/slide" Target="../slides/slide28.xml"/><Relationship Id="rId1" Type="http://schemas.openxmlformats.org/officeDocument/2006/relationships/notesMaster" Target="../notesMasters/notesMaster1.xml"/><Relationship Id="rId5" Type="http://schemas.openxmlformats.org/officeDocument/2006/relationships/hyperlink" Target="http://law.lis.virginia.gov/vacode/63.2-1505" TargetMode="External"/><Relationship Id="rId4" Type="http://schemas.openxmlformats.org/officeDocument/2006/relationships/hyperlink" Target="http://lis.virginia.gov/cgi-bin/legp604.exe?181+sum+SB184" TargetMode="External"/></Relationships>
</file>

<file path=ppt/notesSlides/_rels/notesSlide29.xml.rels><?xml version="1.0" encoding="UTF-8" standalone="yes"?>
<Relationships xmlns="http://schemas.openxmlformats.org/package/2006/relationships"><Relationship Id="rId8" Type="http://schemas.openxmlformats.org/officeDocument/2006/relationships/hyperlink" Target="http://law.lis.virginia.gov/vacode/63.2-104" TargetMode="External"/><Relationship Id="rId3" Type="http://schemas.openxmlformats.org/officeDocument/2006/relationships/hyperlink" Target="http://lis.virginia.gov/cgi-bin/legp604.exe?181+sum+HB389" TargetMode="External"/><Relationship Id="rId7" Type="http://schemas.openxmlformats.org/officeDocument/2006/relationships/hyperlink" Target="http://law.lis.virginia.gov/vacode/63.2-102" TargetMode="External"/><Relationship Id="rId2" Type="http://schemas.openxmlformats.org/officeDocument/2006/relationships/slide" Target="../slides/slide29.xml"/><Relationship Id="rId1" Type="http://schemas.openxmlformats.org/officeDocument/2006/relationships/notesMaster" Target="../notesMasters/notesMaster1.xml"/><Relationship Id="rId6" Type="http://schemas.openxmlformats.org/officeDocument/2006/relationships/hyperlink" Target="http://law.lis.virginia.gov/vacode/63.2-1526" TargetMode="External"/><Relationship Id="rId5" Type="http://schemas.openxmlformats.org/officeDocument/2006/relationships/hyperlink" Target="http://law.lis.virginia.gov/vacode/63.2-1503" TargetMode="External"/><Relationship Id="rId4" Type="http://schemas.openxmlformats.org/officeDocument/2006/relationships/hyperlink" Target="http://lis.virginia.gov/cgi-bin/legp604.exe?181+sum+SB183" TargetMode="External"/><Relationship Id="rId9" Type="http://schemas.openxmlformats.org/officeDocument/2006/relationships/hyperlink" Target="http://law.lis.virginia.gov/vacode/63.2-105"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3" Type="http://schemas.openxmlformats.org/officeDocument/2006/relationships/hyperlink" Target="http://lis.virginia.gov/cgi-bin/legp604.exe?181+sum+HB1114" TargetMode="External"/><Relationship Id="rId2" Type="http://schemas.openxmlformats.org/officeDocument/2006/relationships/slide" Target="../slides/slide31.xml"/><Relationship Id="rId1" Type="http://schemas.openxmlformats.org/officeDocument/2006/relationships/notesMaster" Target="../notesMasters/notesMaster1.xml"/><Relationship Id="rId5" Type="http://schemas.openxmlformats.org/officeDocument/2006/relationships/hyperlink" Target="http://law.lis.virginia.gov/vacode/54.1-104.1" TargetMode="External"/><Relationship Id="rId4" Type="http://schemas.openxmlformats.org/officeDocument/2006/relationships/hyperlink" Target="http://law.lis.virginia.gov/vacode/22.1-292.3" TargetMode="Externa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3" Type="http://schemas.openxmlformats.org/officeDocument/2006/relationships/hyperlink" Target="http://lis.virginia.gov/cgi-bin/legp604.exe?181+sum+HB1000" TargetMode="External"/><Relationship Id="rId2" Type="http://schemas.openxmlformats.org/officeDocument/2006/relationships/slide" Target="../slides/slide33.xml"/><Relationship Id="rId1" Type="http://schemas.openxmlformats.org/officeDocument/2006/relationships/notesMaster" Target="../notesMasters/notesMaster1.xml"/><Relationship Id="rId6" Type="http://schemas.openxmlformats.org/officeDocument/2006/relationships/hyperlink" Target="http://law.lis.virginia.gov/vacode/22.1-307" TargetMode="External"/><Relationship Id="rId5" Type="http://schemas.openxmlformats.org/officeDocument/2006/relationships/hyperlink" Target="http://law.lis.virginia.gov/vacode/22.1-296.1" TargetMode="External"/><Relationship Id="rId4" Type="http://schemas.openxmlformats.org/officeDocument/2006/relationships/hyperlink" Target="http://lis.virginia.gov/cgi-bin/legp604.exe?181+sum+SB343" TargetMode="Externa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lis.virginia.gov/cgi-bin/legp604.exe?181+sum+HB80" TargetMode="External"/><Relationship Id="rId2" Type="http://schemas.openxmlformats.org/officeDocument/2006/relationships/slide" Target="../slides/slide8.xml"/><Relationship Id="rId1" Type="http://schemas.openxmlformats.org/officeDocument/2006/relationships/notesMaster" Target="../notesMasters/notesMaster1.xml"/><Relationship Id="rId4" Type="http://schemas.openxmlformats.org/officeDocument/2006/relationships/hyperlink" Target="http://law.lis.virginia.gov/vacode/22.1-298.1" TargetMode="Externa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lis.virginia.gov/cgi-bin/legp604.exe?181+sum+HB1125" TargetMode="External"/><Relationship Id="rId2" Type="http://schemas.openxmlformats.org/officeDocument/2006/relationships/slide" Target="../slides/slide9.xml"/><Relationship Id="rId1" Type="http://schemas.openxmlformats.org/officeDocument/2006/relationships/notesMaster" Target="../notesMasters/notesMaster1.xml"/><Relationship Id="rId5" Type="http://schemas.openxmlformats.org/officeDocument/2006/relationships/hyperlink" Target="http://law.lis.virginia.gov/vacode/22.1-298.1" TargetMode="External"/><Relationship Id="rId4" Type="http://schemas.openxmlformats.org/officeDocument/2006/relationships/hyperlink" Target="http://lis.virginia.gov/cgi-bin/legp604.exe?181+sum+SB349"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188719" y="4459526"/>
            <a:ext cx="4754881" cy="4224814"/>
          </a:xfrm>
        </p:spPr>
        <p:txBody>
          <a:bodyPr>
            <a:normAutofit/>
          </a:bodyPr>
          <a:lstStyle/>
          <a:p>
            <a:r>
              <a:rPr lang="en-US" dirty="0" smtClean="0"/>
              <a:t>Title Page:  </a:t>
            </a:r>
          </a:p>
          <a:p>
            <a:r>
              <a:rPr lang="en-US" dirty="0" smtClean="0"/>
              <a:t>Virginia Board of Education</a:t>
            </a:r>
          </a:p>
          <a:p>
            <a:r>
              <a:rPr lang="en-US" dirty="0" smtClean="0"/>
              <a:t>2018 General Assembly</a:t>
            </a:r>
          </a:p>
          <a:p>
            <a:r>
              <a:rPr lang="en-US" dirty="0" smtClean="0"/>
              <a:t>Implementation of Legislation Related to Teacher Education and Licensure</a:t>
            </a:r>
          </a:p>
          <a:p>
            <a:endParaRPr lang="en-US" dirty="0"/>
          </a:p>
          <a:p>
            <a:r>
              <a:rPr lang="en-US" dirty="0" smtClean="0"/>
              <a:t>June 27, 2018</a:t>
            </a:r>
            <a:endParaRPr lang="en-US" dirty="0"/>
          </a:p>
        </p:txBody>
      </p:sp>
      <p:sp>
        <p:nvSpPr>
          <p:cNvPr id="4" name="Slide Number Placeholder 3"/>
          <p:cNvSpPr>
            <a:spLocks noGrp="1"/>
          </p:cNvSpPr>
          <p:nvPr>
            <p:ph type="sldNum" sz="quarter" idx="10"/>
          </p:nvPr>
        </p:nvSpPr>
        <p:spPr/>
        <p:txBody>
          <a:bodyPr/>
          <a:lstStyle/>
          <a:p>
            <a:pPr>
              <a:defRPr/>
            </a:pPr>
            <a:fld id="{A2C005F4-2969-4318-B2BD-05C5F26CA355}" type="slidenum">
              <a:rPr lang="en-US" smtClean="0"/>
              <a:pPr>
                <a:defRPr/>
              </a:pPr>
              <a:t>0</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209039" y="4459526"/>
            <a:ext cx="4946439" cy="4224814"/>
          </a:xfrm>
        </p:spPr>
        <p:txBody>
          <a:bodyPr/>
          <a:lstStyle/>
          <a:p>
            <a:r>
              <a:rPr lang="en-US" sz="1200" dirty="0" smtClean="0">
                <a:effectLst/>
                <a:hlinkClick r:id="rId3"/>
              </a:rPr>
              <a:t>HB 1125</a:t>
            </a:r>
            <a:r>
              <a:rPr lang="en-US" sz="1200" dirty="0" smtClean="0">
                <a:effectLst/>
              </a:rPr>
              <a:t> and </a:t>
            </a:r>
            <a:r>
              <a:rPr lang="en-US" sz="1200" dirty="0" smtClean="0">
                <a:effectLst/>
                <a:hlinkClick r:id="rId4"/>
              </a:rPr>
              <a:t>SB 349</a:t>
            </a:r>
            <a:r>
              <a:rPr lang="en-US" sz="1200" dirty="0" smtClean="0">
                <a:effectLst/>
              </a:rPr>
              <a:t> Teachers; several changes to licensure process.</a:t>
            </a:r>
            <a:endParaRPr lang="en-US" dirty="0" smtClean="0"/>
          </a:p>
          <a:p>
            <a:r>
              <a:rPr lang="en-US" dirty="0"/>
              <a:t>(link:  </a:t>
            </a:r>
            <a:r>
              <a:rPr lang="en-US" dirty="0">
                <a:hlinkClick r:id="rId3"/>
              </a:rPr>
              <a:t>http://</a:t>
            </a:r>
            <a:r>
              <a:rPr lang="en-US" dirty="0" smtClean="0">
                <a:hlinkClick r:id="rId3"/>
              </a:rPr>
              <a:t>lis.virginia.gov/cgi-bin/legp604.exe?181+sum+HB1125</a:t>
            </a:r>
            <a:r>
              <a:rPr lang="en-US" dirty="0" smtClean="0"/>
              <a:t>)</a:t>
            </a:r>
          </a:p>
          <a:p>
            <a:endParaRPr lang="en-US" dirty="0" smtClean="0"/>
          </a:p>
          <a:p>
            <a:r>
              <a:rPr lang="en-US" dirty="0" smtClean="0"/>
              <a:t>§ </a:t>
            </a:r>
            <a:r>
              <a:rPr lang="en-US" dirty="0">
                <a:hlinkClick r:id="rId5"/>
              </a:rPr>
              <a:t>22.1-298.1</a:t>
            </a:r>
            <a:r>
              <a:rPr lang="en-US" dirty="0"/>
              <a:t>. Regulations governing licensure.</a:t>
            </a:r>
          </a:p>
          <a:p>
            <a:r>
              <a:rPr lang="en-US" dirty="0" smtClean="0"/>
              <a:t>…E</a:t>
            </a:r>
            <a:r>
              <a:rPr lang="en-US" dirty="0"/>
              <a:t>.</a:t>
            </a:r>
            <a:r>
              <a:rPr lang="en-US" i="1" dirty="0"/>
              <a:t> </a:t>
            </a:r>
            <a:r>
              <a:rPr lang="en-US" i="1" dirty="0">
                <a:solidFill>
                  <a:srgbClr val="FF0000"/>
                </a:solidFill>
              </a:rPr>
              <a:t>No teacher who seeks a provisional license shall be required to meet any requirement set forth in subdivision D 1, 3, or 6</a:t>
            </a:r>
            <a:r>
              <a:rPr lang="en-US" i="1" dirty="0" smtClean="0"/>
              <a:t>* </a:t>
            </a:r>
            <a:r>
              <a:rPr lang="en-US" i="1" dirty="0" smtClean="0">
                <a:solidFill>
                  <a:srgbClr val="FF0000"/>
                </a:solidFill>
              </a:rPr>
              <a:t>as </a:t>
            </a:r>
            <a:r>
              <a:rPr lang="en-US" i="1" dirty="0">
                <a:solidFill>
                  <a:srgbClr val="FF0000"/>
                </a:solidFill>
              </a:rPr>
              <a:t>a condition of such licensure, but each such teacher shall complete each such requirement during the first year of provisional licensure.</a:t>
            </a:r>
          </a:p>
          <a:p>
            <a:endParaRPr lang="en-US" i="1" dirty="0"/>
          </a:p>
          <a:p>
            <a:r>
              <a:rPr lang="en-US" i="1" dirty="0"/>
              <a:t>*  </a:t>
            </a:r>
            <a:r>
              <a:rPr lang="en-US" sz="1050" i="1" dirty="0">
                <a:solidFill>
                  <a:srgbClr val="FF0000"/>
                </a:solidFill>
              </a:rPr>
              <a:t> Child Abuse Recognition/Emergency First Aid, CPR, and Use of AEDs/Dyslexia Awareness Training</a:t>
            </a:r>
            <a:endParaRPr lang="en-US" sz="1050" dirty="0">
              <a:solidFill>
                <a:srgbClr val="FF0000"/>
              </a:solidFill>
            </a:endParaRPr>
          </a:p>
          <a:p>
            <a:endParaRPr lang="en-US" dirty="0"/>
          </a:p>
        </p:txBody>
      </p:sp>
      <p:sp>
        <p:nvSpPr>
          <p:cNvPr id="4" name="Slide Number Placeholder 3"/>
          <p:cNvSpPr>
            <a:spLocks noGrp="1"/>
          </p:cNvSpPr>
          <p:nvPr>
            <p:ph type="sldNum" sz="quarter" idx="10"/>
          </p:nvPr>
        </p:nvSpPr>
        <p:spPr/>
        <p:txBody>
          <a:bodyPr/>
          <a:lstStyle/>
          <a:p>
            <a:pPr>
              <a:defRPr/>
            </a:pPr>
            <a:fld id="{A2C005F4-2969-4318-B2BD-05C5F26CA355}" type="slidenum">
              <a:rPr lang="en-US" smtClean="0"/>
              <a:pPr>
                <a:defRPr/>
              </a:pPr>
              <a:t>9</a:t>
            </a:fld>
            <a:endParaRPr lang="en-US" dirty="0"/>
          </a:p>
        </p:txBody>
      </p:sp>
    </p:spTree>
    <p:extLst>
      <p:ext uri="{BB962C8B-B14F-4D97-AF65-F5344CB8AC3E}">
        <p14:creationId xmlns:p14="http://schemas.microsoft.com/office/powerpoint/2010/main" val="26062337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219199" y="4459526"/>
            <a:ext cx="4936279" cy="4224814"/>
          </a:xfrm>
        </p:spPr>
        <p:txBody>
          <a:bodyPr/>
          <a:lstStyle/>
          <a:p>
            <a:r>
              <a:rPr lang="en-US" dirty="0">
                <a:hlinkClick r:id="rId3"/>
              </a:rPr>
              <a:t>HB 1125</a:t>
            </a:r>
            <a:r>
              <a:rPr lang="en-US" dirty="0"/>
              <a:t> and </a:t>
            </a:r>
            <a:r>
              <a:rPr lang="en-US" dirty="0">
                <a:hlinkClick r:id="rId4"/>
              </a:rPr>
              <a:t>SB 349</a:t>
            </a:r>
            <a:r>
              <a:rPr lang="en-US" dirty="0"/>
              <a:t> Teachers; several changes to licensure process.</a:t>
            </a:r>
            <a:endParaRPr lang="en-US" dirty="0" smtClean="0"/>
          </a:p>
          <a:p>
            <a:r>
              <a:rPr lang="en-US" dirty="0"/>
              <a:t>(link:  </a:t>
            </a:r>
            <a:r>
              <a:rPr lang="en-US" dirty="0">
                <a:hlinkClick r:id="rId3"/>
              </a:rPr>
              <a:t>http://lis.virginia.gov/cgi-bin/legp604.exe?181+sum+HB1125</a:t>
            </a:r>
            <a:r>
              <a:rPr lang="en-US" dirty="0"/>
              <a:t>)</a:t>
            </a:r>
          </a:p>
          <a:p>
            <a:endParaRPr lang="en-US" dirty="0" smtClean="0"/>
          </a:p>
          <a:p>
            <a:r>
              <a:rPr lang="en-US" dirty="0" smtClean="0"/>
              <a:t>§ </a:t>
            </a:r>
            <a:r>
              <a:rPr lang="en-US" dirty="0">
                <a:hlinkClick r:id="rId5"/>
              </a:rPr>
              <a:t>22.1-298.1</a:t>
            </a:r>
            <a:r>
              <a:rPr lang="en-US" dirty="0"/>
              <a:t>. Regulations governing licensure.</a:t>
            </a:r>
          </a:p>
          <a:p>
            <a:r>
              <a:rPr lang="en-US" dirty="0" smtClean="0"/>
              <a:t>…2</a:t>
            </a:r>
            <a:r>
              <a:rPr lang="en-US" dirty="0"/>
              <a:t>. For </a:t>
            </a:r>
            <a:r>
              <a:rPr lang="en-US" dirty="0">
                <a:solidFill>
                  <a:srgbClr val="FF0000"/>
                </a:solidFill>
              </a:rPr>
              <a:t>individuals who have obtained a valid out-of-state license, with full credentials and without deficiencies, that is in force at the time the application for a Virginia license </a:t>
            </a:r>
            <a:r>
              <a:rPr lang="en-US" dirty="0"/>
              <a:t>is received by the Department of Education. </a:t>
            </a:r>
            <a:r>
              <a:rPr lang="en-US" strike="sngStrike" dirty="0"/>
              <a:t>The</a:t>
            </a:r>
            <a:r>
              <a:rPr lang="en-US" i="1" dirty="0"/>
              <a:t> Each such</a:t>
            </a:r>
            <a:r>
              <a:rPr lang="en-US" dirty="0"/>
              <a:t> individual</a:t>
            </a:r>
            <a:r>
              <a:rPr lang="en-US" strike="sngStrike" dirty="0"/>
              <a:t> must</a:t>
            </a:r>
            <a:r>
              <a:rPr lang="en-US" i="1" dirty="0"/>
              <a:t> shall</a:t>
            </a:r>
            <a:r>
              <a:rPr lang="en-US" dirty="0"/>
              <a:t> establish a file in the Department of Education by submitting a complete application packet, which shall include official student transcripts.</a:t>
            </a:r>
            <a:r>
              <a:rPr lang="en-US" strike="sngStrike" dirty="0"/>
              <a:t> An assessment of basic skills as provided in § </a:t>
            </a:r>
            <a:r>
              <a:rPr lang="en-US" dirty="0">
                <a:hlinkClick r:id="rId6"/>
              </a:rPr>
              <a:t>22.1-298.2</a:t>
            </a:r>
            <a:r>
              <a:rPr lang="en-US" strike="sngStrike" dirty="0"/>
              <a:t> and</a:t>
            </a:r>
            <a:r>
              <a:rPr lang="en-US" i="1" dirty="0"/>
              <a:t> No</a:t>
            </a:r>
            <a:r>
              <a:rPr lang="en-US" dirty="0"/>
              <a:t> service requirements</a:t>
            </a:r>
            <a:r>
              <a:rPr lang="en-US" strike="sngStrike" dirty="0"/>
              <a:t> shall not be imposed for these licensed individuals. Other</a:t>
            </a:r>
            <a:r>
              <a:rPr lang="en-US" i="1" dirty="0"/>
              <a:t> or </a:t>
            </a:r>
            <a:r>
              <a:rPr lang="en-US" dirty="0"/>
              <a:t>licensing assessments</a:t>
            </a:r>
            <a:r>
              <a:rPr lang="en-US" strike="sngStrike" dirty="0"/>
              <a:t>, as prescribed by the Board of Education,</a:t>
            </a:r>
            <a:r>
              <a:rPr lang="en-US" dirty="0"/>
              <a:t> shall be required</a:t>
            </a:r>
            <a:r>
              <a:rPr lang="en-US" strike="sngStrike" dirty="0"/>
              <a:t>, but</a:t>
            </a:r>
            <a:r>
              <a:rPr lang="en-US" i="1" dirty="0"/>
              <a:t> for</a:t>
            </a:r>
            <a:r>
              <a:rPr lang="en-US" dirty="0"/>
              <a:t> any such individual</a:t>
            </a:r>
            <a:r>
              <a:rPr lang="en-US" strike="sngStrike" dirty="0"/>
              <a:t> shall be exempt from any professional teacher's assessment requirements, subject to the approval of the division superintendent or the school board in the school division in which such individual is employed; and</a:t>
            </a:r>
            <a:endParaRPr lang="en-US" dirty="0">
              <a:solidFill>
                <a:srgbClr val="FF0000"/>
              </a:solidFill>
            </a:endParaRPr>
          </a:p>
          <a:p>
            <a:endParaRPr lang="en-US" dirty="0"/>
          </a:p>
        </p:txBody>
      </p:sp>
      <p:sp>
        <p:nvSpPr>
          <p:cNvPr id="4" name="Slide Number Placeholder 3"/>
          <p:cNvSpPr>
            <a:spLocks noGrp="1"/>
          </p:cNvSpPr>
          <p:nvPr>
            <p:ph type="sldNum" sz="quarter" idx="10"/>
          </p:nvPr>
        </p:nvSpPr>
        <p:spPr/>
        <p:txBody>
          <a:bodyPr/>
          <a:lstStyle/>
          <a:p>
            <a:pPr>
              <a:defRPr/>
            </a:pPr>
            <a:fld id="{A2C005F4-2969-4318-B2BD-05C5F26CA355}" type="slidenum">
              <a:rPr lang="en-US" smtClean="0"/>
              <a:pPr>
                <a:defRPr/>
              </a:pPr>
              <a:t>10</a:t>
            </a:fld>
            <a:endParaRPr lang="en-US" dirty="0"/>
          </a:p>
        </p:txBody>
      </p:sp>
    </p:spTree>
    <p:extLst>
      <p:ext uri="{BB962C8B-B14F-4D97-AF65-F5344CB8AC3E}">
        <p14:creationId xmlns:p14="http://schemas.microsoft.com/office/powerpoint/2010/main" val="17852208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188719" y="4459526"/>
            <a:ext cx="4966759" cy="4224814"/>
          </a:xfrm>
        </p:spPr>
        <p:txBody>
          <a:bodyPr/>
          <a:lstStyle/>
          <a:p>
            <a:pPr>
              <a:defRPr/>
            </a:pPr>
            <a:r>
              <a:rPr lang="en-US" dirty="0">
                <a:hlinkClick r:id="rId3"/>
              </a:rPr>
              <a:t>HB 2</a:t>
            </a:r>
            <a:r>
              <a:rPr lang="en-US" dirty="0"/>
              <a:t> and </a:t>
            </a:r>
            <a:r>
              <a:rPr lang="en-US" dirty="0">
                <a:hlinkClick r:id="rId4"/>
              </a:rPr>
              <a:t>SB 103</a:t>
            </a:r>
            <a:r>
              <a:rPr lang="en-US" dirty="0"/>
              <a:t> Teacher licensure; reciprocity, spouses of Armed Forces members. </a:t>
            </a:r>
            <a:r>
              <a:rPr lang="en-US" dirty="0" smtClean="0"/>
              <a:t>§ </a:t>
            </a:r>
            <a:r>
              <a:rPr lang="en-US" dirty="0">
                <a:hlinkClick r:id="rId5"/>
              </a:rPr>
              <a:t>22.1-298.1</a:t>
            </a:r>
            <a:r>
              <a:rPr lang="en-US" dirty="0"/>
              <a:t>. Regulations governing licensure</a:t>
            </a:r>
            <a:r>
              <a:rPr lang="en-US" dirty="0" smtClean="0"/>
              <a:t>.</a:t>
            </a:r>
          </a:p>
          <a:p>
            <a:pPr>
              <a:defRPr/>
            </a:pPr>
            <a:r>
              <a:rPr lang="en-US" dirty="0"/>
              <a:t>(link: </a:t>
            </a:r>
            <a:r>
              <a:rPr lang="en-US" dirty="0">
                <a:hlinkClick r:id="rId3"/>
              </a:rPr>
              <a:t>http://</a:t>
            </a:r>
            <a:r>
              <a:rPr lang="en-US" dirty="0" smtClean="0">
                <a:hlinkClick r:id="rId3"/>
              </a:rPr>
              <a:t>lis.virginia.gov/cgi-bin/legp604.exe?181+sum+HB2</a:t>
            </a:r>
            <a:r>
              <a:rPr lang="en-US" dirty="0" smtClean="0"/>
              <a:t>)</a:t>
            </a:r>
          </a:p>
          <a:p>
            <a:pPr>
              <a:defRPr/>
            </a:pPr>
            <a:r>
              <a:rPr lang="en-US" dirty="0" smtClean="0"/>
              <a:t> </a:t>
            </a:r>
          </a:p>
          <a:p>
            <a:pPr>
              <a:defRPr/>
            </a:pPr>
            <a:r>
              <a:rPr lang="en-US" dirty="0"/>
              <a:t>§ </a:t>
            </a:r>
            <a:r>
              <a:rPr lang="en-US" dirty="0">
                <a:hlinkClick r:id="rId5"/>
              </a:rPr>
              <a:t>22.1-298.1</a:t>
            </a:r>
            <a:r>
              <a:rPr lang="en-US" dirty="0"/>
              <a:t>. Regulations governing licensure.</a:t>
            </a:r>
          </a:p>
          <a:p>
            <a:pPr>
              <a:defRPr/>
            </a:pPr>
            <a:r>
              <a:rPr lang="en-US" dirty="0" smtClean="0"/>
              <a:t>…2</a:t>
            </a:r>
            <a:r>
              <a:rPr lang="en-US" dirty="0"/>
              <a:t>. For any </a:t>
            </a:r>
            <a:r>
              <a:rPr lang="en-US" dirty="0">
                <a:solidFill>
                  <a:srgbClr val="FF0000"/>
                </a:solidFill>
              </a:rPr>
              <a:t>spouse of an active duty member of the Armed Forces </a:t>
            </a:r>
            <a:r>
              <a:rPr lang="en-US" dirty="0"/>
              <a:t>of the United States or the Commonwealth who has obtained a valid out-of-state license, </a:t>
            </a:r>
            <a:r>
              <a:rPr lang="en-US" dirty="0">
                <a:solidFill>
                  <a:srgbClr val="FF0000"/>
                </a:solidFill>
              </a:rPr>
              <a:t>with full credentials and without deficiencies, that is in force at the time the application for a Virginia license is received by the Department of Education</a:t>
            </a:r>
            <a:r>
              <a:rPr lang="en-US" dirty="0"/>
              <a:t>. Each such individual shall establish a file in the Department of Education by submitting a complete application packet, which shall include official student transcripts. No service requirements or licensing assessments shall be required for any such individual; and…</a:t>
            </a:r>
          </a:p>
        </p:txBody>
      </p:sp>
      <p:sp>
        <p:nvSpPr>
          <p:cNvPr id="4" name="Slide Number Placeholder 3"/>
          <p:cNvSpPr>
            <a:spLocks noGrp="1"/>
          </p:cNvSpPr>
          <p:nvPr>
            <p:ph type="sldNum" sz="quarter" idx="10"/>
          </p:nvPr>
        </p:nvSpPr>
        <p:spPr/>
        <p:txBody>
          <a:bodyPr/>
          <a:lstStyle/>
          <a:p>
            <a:pPr>
              <a:defRPr/>
            </a:pPr>
            <a:fld id="{A2C005F4-2969-4318-B2BD-05C5F26CA355}" type="slidenum">
              <a:rPr lang="en-US" smtClean="0"/>
              <a:pPr>
                <a:defRPr/>
              </a:pPr>
              <a:t>11</a:t>
            </a:fld>
            <a:endParaRPr lang="en-US" dirty="0"/>
          </a:p>
        </p:txBody>
      </p:sp>
    </p:spTree>
    <p:extLst>
      <p:ext uri="{BB962C8B-B14F-4D97-AF65-F5344CB8AC3E}">
        <p14:creationId xmlns:p14="http://schemas.microsoft.com/office/powerpoint/2010/main" val="32975968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178559" y="4459526"/>
            <a:ext cx="4976919" cy="4224814"/>
          </a:xfrm>
        </p:spPr>
        <p:txBody>
          <a:bodyPr/>
          <a:lstStyle/>
          <a:p>
            <a:r>
              <a:rPr lang="en-US" sz="1200" b="0" i="1" dirty="0" smtClean="0"/>
              <a:t> </a:t>
            </a:r>
            <a:r>
              <a:rPr lang="en-US" sz="1200" dirty="0" smtClean="0">
                <a:effectLst/>
                <a:hlinkClick r:id="rId3"/>
              </a:rPr>
              <a:t>HB 1125</a:t>
            </a:r>
            <a:r>
              <a:rPr lang="en-US" sz="1200" dirty="0" smtClean="0">
                <a:effectLst/>
              </a:rPr>
              <a:t> and </a:t>
            </a:r>
            <a:r>
              <a:rPr lang="en-US" sz="1200" dirty="0" smtClean="0">
                <a:effectLst/>
                <a:hlinkClick r:id="rId4"/>
              </a:rPr>
              <a:t>SB 349</a:t>
            </a:r>
            <a:r>
              <a:rPr lang="en-US" sz="1200" dirty="0" smtClean="0">
                <a:effectLst/>
              </a:rPr>
              <a:t> Teachers; several changes to licensure process.</a:t>
            </a:r>
          </a:p>
          <a:p>
            <a:r>
              <a:rPr lang="en-US" dirty="0"/>
              <a:t>(link:  </a:t>
            </a:r>
            <a:r>
              <a:rPr lang="en-US" dirty="0">
                <a:hlinkClick r:id="rId3"/>
              </a:rPr>
              <a:t>http://lis.virginia.gov/cgi-bin/legp604.exe?181+sum+HB1125</a:t>
            </a:r>
            <a:r>
              <a:rPr lang="en-US" dirty="0" smtClean="0"/>
              <a:t>)</a:t>
            </a:r>
          </a:p>
          <a:p>
            <a:endParaRPr lang="en-US" dirty="0"/>
          </a:p>
          <a:p>
            <a:r>
              <a:rPr lang="en-US" dirty="0"/>
              <a:t>§ </a:t>
            </a:r>
            <a:r>
              <a:rPr lang="en-US" dirty="0">
                <a:hlinkClick r:id="rId5"/>
              </a:rPr>
              <a:t>22.1-299</a:t>
            </a:r>
            <a:r>
              <a:rPr lang="en-US" dirty="0"/>
              <a:t>. License required of teachers; provisional licenses; exceptions.</a:t>
            </a:r>
            <a:endParaRPr lang="en-US" sz="1200" b="0" i="1" dirty="0" smtClean="0"/>
          </a:p>
          <a:p>
            <a:r>
              <a:rPr lang="en-US" sz="1200" b="0" i="1" dirty="0" smtClean="0"/>
              <a:t>…2. </a:t>
            </a:r>
            <a:r>
              <a:rPr lang="en-US" sz="1200" b="0" i="1" dirty="0" smtClean="0">
                <a:solidFill>
                  <a:srgbClr val="FF0000"/>
                </a:solidFill>
              </a:rPr>
              <a:t>The Board shall extend for at least one additional year, but for no more than two additional years, the three-year provisional license of a teacher upon receiving from the division superintendent (i) a recommendation for such extension and (ii) satisfactory performance evaluations for such teacher for each year of the original three-year provisional license.</a:t>
            </a:r>
            <a:endParaRPr lang="en-US" dirty="0">
              <a:solidFill>
                <a:srgbClr val="FF0000"/>
              </a:solidFill>
            </a:endParaRPr>
          </a:p>
        </p:txBody>
      </p:sp>
      <p:sp>
        <p:nvSpPr>
          <p:cNvPr id="4" name="Slide Number Placeholder 3"/>
          <p:cNvSpPr>
            <a:spLocks noGrp="1"/>
          </p:cNvSpPr>
          <p:nvPr>
            <p:ph type="sldNum" sz="quarter" idx="10"/>
          </p:nvPr>
        </p:nvSpPr>
        <p:spPr/>
        <p:txBody>
          <a:bodyPr/>
          <a:lstStyle/>
          <a:p>
            <a:pPr>
              <a:defRPr/>
            </a:pPr>
            <a:fld id="{A2C005F4-2969-4318-B2BD-05C5F26CA355}" type="slidenum">
              <a:rPr lang="en-US" smtClean="0"/>
              <a:pPr>
                <a:defRPr/>
              </a:pPr>
              <a:t>12</a:t>
            </a:fld>
            <a:endParaRPr lang="en-US" dirty="0"/>
          </a:p>
        </p:txBody>
      </p:sp>
    </p:spTree>
    <p:extLst>
      <p:ext uri="{BB962C8B-B14F-4D97-AF65-F5344CB8AC3E}">
        <p14:creationId xmlns:p14="http://schemas.microsoft.com/office/powerpoint/2010/main" val="8858696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04913" y="593725"/>
            <a:ext cx="4692650" cy="3519488"/>
          </a:xfrm>
        </p:spPr>
      </p:sp>
      <p:sp>
        <p:nvSpPr>
          <p:cNvPr id="3" name="Notes Placeholder 2"/>
          <p:cNvSpPr>
            <a:spLocks noGrp="1"/>
          </p:cNvSpPr>
          <p:nvPr>
            <p:ph type="body" idx="1"/>
          </p:nvPr>
        </p:nvSpPr>
        <p:spPr>
          <a:xfrm>
            <a:off x="579120" y="4206240"/>
            <a:ext cx="6085839" cy="4622800"/>
          </a:xfrm>
        </p:spPr>
        <p:txBody>
          <a:bodyPr/>
          <a:lstStyle/>
          <a:p>
            <a:r>
              <a:rPr lang="en-US" sz="1000" dirty="0" smtClean="0">
                <a:effectLst/>
                <a:hlinkClick r:id="rId3"/>
              </a:rPr>
              <a:t>HB 1125</a:t>
            </a:r>
            <a:r>
              <a:rPr lang="en-US" sz="1000" dirty="0" smtClean="0">
                <a:effectLst/>
              </a:rPr>
              <a:t> and </a:t>
            </a:r>
            <a:r>
              <a:rPr lang="en-US" sz="1000" dirty="0" smtClean="0">
                <a:effectLst/>
                <a:hlinkClick r:id="rId4"/>
              </a:rPr>
              <a:t>SB 349</a:t>
            </a:r>
            <a:r>
              <a:rPr lang="en-US" sz="1000" dirty="0" smtClean="0">
                <a:effectLst/>
              </a:rPr>
              <a:t> Teachers; several changes to licensure process.</a:t>
            </a:r>
          </a:p>
          <a:p>
            <a:r>
              <a:rPr lang="en-US" sz="1000" dirty="0"/>
              <a:t>(link:  </a:t>
            </a:r>
            <a:r>
              <a:rPr lang="en-US" sz="1000" dirty="0">
                <a:hlinkClick r:id="rId3"/>
              </a:rPr>
              <a:t>http://lis.virginia.gov/cgi-bin/legp604.exe?181+sum+HB1125</a:t>
            </a:r>
            <a:r>
              <a:rPr lang="en-US" sz="1000" dirty="0" smtClean="0"/>
              <a:t>)</a:t>
            </a:r>
          </a:p>
          <a:p>
            <a:endParaRPr lang="en-US" sz="1000" dirty="0"/>
          </a:p>
          <a:p>
            <a:r>
              <a:rPr lang="en-US" sz="1000" dirty="0"/>
              <a:t>§ </a:t>
            </a:r>
            <a:r>
              <a:rPr lang="en-US" sz="1000" dirty="0">
                <a:hlinkClick r:id="rId5"/>
              </a:rPr>
              <a:t>22.1-299.6</a:t>
            </a:r>
            <a:r>
              <a:rPr lang="en-US" sz="1000" dirty="0"/>
              <a:t>. Career and technical education; three-year licenses.</a:t>
            </a:r>
          </a:p>
          <a:p>
            <a:r>
              <a:rPr lang="en-US" sz="1000" dirty="0"/>
              <a:t>A. Notwithstanding any provision of law to the contrary, the Board shall provide for the issuance of three-year licenses to qualified individuals to teach</a:t>
            </a:r>
            <a:r>
              <a:rPr lang="en-US" sz="1000" i="1" dirty="0"/>
              <a:t>, either full time or part time,</a:t>
            </a:r>
            <a:r>
              <a:rPr lang="en-US" sz="1000" dirty="0"/>
              <a:t> high school career and technical education courses in specific subject areas</a:t>
            </a:r>
            <a:r>
              <a:rPr lang="en-US" sz="1000" strike="sngStrike" dirty="0"/>
              <a:t> </a:t>
            </a:r>
            <a:r>
              <a:rPr lang="en-US" sz="1000" strike="sngStrike" dirty="0">
                <a:solidFill>
                  <a:srgbClr val="FF0000"/>
                </a:solidFill>
              </a:rPr>
              <a:t>for no more than 50 percent of the instructional day or year, on average</a:t>
            </a:r>
            <a:r>
              <a:rPr lang="en-US" sz="1000" dirty="0">
                <a:solidFill>
                  <a:srgbClr val="FF0000"/>
                </a:solidFill>
              </a:rPr>
              <a:t>.</a:t>
            </a:r>
          </a:p>
          <a:p>
            <a:r>
              <a:rPr lang="en-US" sz="1000" dirty="0"/>
              <a:t>B. The Board shall issue a three-year license to teach high school career and technical education courses in a specific subject area to an individual who:</a:t>
            </a:r>
          </a:p>
          <a:p>
            <a:r>
              <a:rPr lang="en-US" sz="1000" dirty="0"/>
              <a:t>1. Submits an application to the Board, in the form prescribed by the Board, that includes a recommendation for such a license from the local school board;</a:t>
            </a:r>
          </a:p>
          <a:p>
            <a:r>
              <a:rPr lang="en-US" sz="1000" dirty="0"/>
              <a:t>2. Meets certain basic conditions for licensure as prescribed by the Board;</a:t>
            </a:r>
          </a:p>
          <a:p>
            <a:r>
              <a:rPr lang="en-US" sz="1000" dirty="0"/>
              <a:t>3. Meets one of the following requirements: (</a:t>
            </a:r>
            <a:r>
              <a:rPr lang="en-US" sz="1000" dirty="0" err="1"/>
              <a:t>i</a:t>
            </a:r>
            <a:r>
              <a:rPr lang="en-US" sz="1000" dirty="0"/>
              <a:t>) holds, at a minimum, a baccalaureate degree from a regionally accredited institution of higher education and has completed coursework in the career and technical education subject area in which the individual seeks to teach, (ii) holds the required professional license in the specific career and technical education subject area in which the individual seeks to teach, where applicable, or (iii) holds an industry certification credential, as that term is defined in § </a:t>
            </a:r>
            <a:r>
              <a:rPr lang="en-US" sz="1000" dirty="0">
                <a:hlinkClick r:id="rId6"/>
              </a:rPr>
              <a:t>22.1-298.1</a:t>
            </a:r>
            <a:r>
              <a:rPr lang="en-US" sz="1000" dirty="0"/>
              <a:t>, in the specific career and technical education subject area in which the individual seeks to teach;</a:t>
            </a:r>
          </a:p>
          <a:p>
            <a:r>
              <a:rPr lang="en-US" sz="1000" dirty="0"/>
              <a:t>4. Has at least four years of full-time work experience or its equivalent in the specific career and technical education subject area in which the individual seeks to teach; and</a:t>
            </a:r>
          </a:p>
          <a:p>
            <a:r>
              <a:rPr lang="en-US" sz="1000" dirty="0"/>
              <a:t>5</a:t>
            </a:r>
            <a:r>
              <a:rPr lang="en-US" sz="1000" dirty="0">
                <a:solidFill>
                  <a:srgbClr val="FF0000"/>
                </a:solidFill>
              </a:rPr>
              <a:t>.</a:t>
            </a:r>
            <a:r>
              <a:rPr lang="en-US" sz="1000" strike="sngStrike" dirty="0">
                <a:solidFill>
                  <a:srgbClr val="FF0000"/>
                </a:solidFill>
              </a:rPr>
              <a:t> Has</a:t>
            </a:r>
            <a:r>
              <a:rPr lang="en-US" sz="1000" i="1" dirty="0">
                <a:solidFill>
                  <a:srgbClr val="FF0000"/>
                </a:solidFill>
              </a:rPr>
              <a:t> If </a:t>
            </a:r>
            <a:r>
              <a:rPr lang="en-US" sz="1000" i="1" dirty="0"/>
              <a:t>appropriate, has</a:t>
            </a:r>
            <a:r>
              <a:rPr lang="en-US" sz="1000" dirty="0"/>
              <a:t> obtained qualifying scores on the communication and literacy professional teacher's assessment prescribed by the Board.</a:t>
            </a:r>
          </a:p>
          <a:p>
            <a:r>
              <a:rPr lang="en-US" sz="1000" dirty="0"/>
              <a:t>C. The employing school board shall assign a mentor to supervise an individual issued a three-year license pursuant to this section during his first</a:t>
            </a:r>
            <a:r>
              <a:rPr lang="en-US" sz="1000" strike="sngStrike" dirty="0"/>
              <a:t> </a:t>
            </a:r>
            <a:r>
              <a:rPr lang="en-US" sz="1000" strike="sngStrike" dirty="0">
                <a:solidFill>
                  <a:srgbClr val="FF0000"/>
                </a:solidFill>
              </a:rPr>
              <a:t>year</a:t>
            </a:r>
            <a:r>
              <a:rPr lang="en-US" sz="1000" i="1" dirty="0">
                <a:solidFill>
                  <a:srgbClr val="FF0000"/>
                </a:solidFill>
              </a:rPr>
              <a:t> two </a:t>
            </a:r>
            <a:r>
              <a:rPr lang="en-US" sz="1000" i="1" dirty="0"/>
              <a:t>years</a:t>
            </a:r>
            <a:r>
              <a:rPr lang="en-US" sz="1000" dirty="0"/>
              <a:t> of teaching.</a:t>
            </a:r>
          </a:p>
          <a:p>
            <a:r>
              <a:rPr lang="en-US" sz="1000" dirty="0"/>
              <a:t>D. Except as otherwise provided in subsection E, any individual issued a three-year license pursuant to this section may be granted subsequent three-year extensions of such license by the Board upon recommendation of the local school board.</a:t>
            </a:r>
          </a:p>
          <a:p>
            <a:endParaRPr lang="en-US" sz="1000" dirty="0"/>
          </a:p>
        </p:txBody>
      </p:sp>
      <p:sp>
        <p:nvSpPr>
          <p:cNvPr id="4" name="Slide Number Placeholder 3"/>
          <p:cNvSpPr>
            <a:spLocks noGrp="1"/>
          </p:cNvSpPr>
          <p:nvPr>
            <p:ph type="sldNum" sz="quarter" idx="10"/>
          </p:nvPr>
        </p:nvSpPr>
        <p:spPr/>
        <p:txBody>
          <a:bodyPr/>
          <a:lstStyle/>
          <a:p>
            <a:pPr>
              <a:defRPr/>
            </a:pPr>
            <a:fld id="{A2C005F4-2969-4318-B2BD-05C5F26CA355}" type="slidenum">
              <a:rPr lang="en-US" smtClean="0"/>
              <a:pPr>
                <a:defRPr/>
              </a:pPr>
              <a:t>13</a:t>
            </a:fld>
            <a:endParaRPr lang="en-US" dirty="0"/>
          </a:p>
        </p:txBody>
      </p:sp>
    </p:spTree>
    <p:extLst>
      <p:ext uri="{BB962C8B-B14F-4D97-AF65-F5344CB8AC3E}">
        <p14:creationId xmlns:p14="http://schemas.microsoft.com/office/powerpoint/2010/main" val="32914298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14438" y="441325"/>
            <a:ext cx="4692650" cy="3519488"/>
          </a:xfrm>
        </p:spPr>
      </p:sp>
      <p:sp>
        <p:nvSpPr>
          <p:cNvPr id="3" name="Notes Placeholder 2"/>
          <p:cNvSpPr>
            <a:spLocks noGrp="1"/>
          </p:cNvSpPr>
          <p:nvPr>
            <p:ph type="body" idx="1"/>
          </p:nvPr>
        </p:nvSpPr>
        <p:spPr>
          <a:xfrm>
            <a:off x="213360" y="4033520"/>
            <a:ext cx="6715760" cy="4856480"/>
          </a:xfrm>
        </p:spPr>
        <p:txBody>
          <a:bodyPr/>
          <a:lstStyle/>
          <a:p>
            <a:r>
              <a:rPr lang="en-US" sz="1000" dirty="0" smtClean="0">
                <a:effectLst/>
                <a:hlinkClick r:id="rId3"/>
              </a:rPr>
              <a:t>HB 1125</a:t>
            </a:r>
            <a:r>
              <a:rPr lang="en-US" sz="1000" dirty="0" smtClean="0">
                <a:effectLst/>
              </a:rPr>
              <a:t> and </a:t>
            </a:r>
            <a:r>
              <a:rPr lang="en-US" sz="1000" dirty="0" smtClean="0">
                <a:effectLst/>
                <a:hlinkClick r:id="rId4"/>
              </a:rPr>
              <a:t>SB 349</a:t>
            </a:r>
            <a:r>
              <a:rPr lang="en-US" sz="1000" dirty="0" smtClean="0">
                <a:effectLst/>
              </a:rPr>
              <a:t> Teachers; several changes to licensure process.</a:t>
            </a:r>
          </a:p>
          <a:p>
            <a:r>
              <a:rPr lang="en-US" sz="800" dirty="0"/>
              <a:t>(link:  </a:t>
            </a:r>
            <a:r>
              <a:rPr lang="en-US" sz="800" dirty="0">
                <a:hlinkClick r:id="rId3"/>
              </a:rPr>
              <a:t>http://lis.virginia.gov/cgi-bin/legp604.exe?181+sum+HB1125</a:t>
            </a:r>
            <a:r>
              <a:rPr lang="en-US" sz="800" dirty="0"/>
              <a:t>)</a:t>
            </a:r>
          </a:p>
          <a:p>
            <a:endParaRPr lang="en-US" sz="800" b="0" dirty="0" smtClean="0"/>
          </a:p>
          <a:p>
            <a:r>
              <a:rPr lang="en-US" sz="1000" dirty="0" smtClean="0"/>
              <a:t>§ </a:t>
            </a:r>
            <a:r>
              <a:rPr lang="en-US" sz="1000" dirty="0">
                <a:hlinkClick r:id="rId5"/>
              </a:rPr>
              <a:t>22.1-299.6</a:t>
            </a:r>
            <a:r>
              <a:rPr lang="en-US" sz="1000" dirty="0"/>
              <a:t>. Career and technical education; three-year licenses. (continued)</a:t>
            </a:r>
          </a:p>
          <a:p>
            <a:r>
              <a:rPr lang="en-US" sz="1000" dirty="0"/>
              <a:t>E. Any individual issued a three-year license pursuant to this section who completes (</a:t>
            </a:r>
            <a:r>
              <a:rPr lang="en-US" sz="1000" dirty="0" err="1"/>
              <a:t>i</a:t>
            </a:r>
            <a:r>
              <a:rPr lang="en-US" sz="1000" dirty="0"/>
              <a:t>) nine semester hours of specialized professional studies credit from a regionally accredited institution of higher education or (ii) an alternative course of professional studies proposed by the local school board and approved by the Department of Education shall be granted a three-year extension of such license by the Board and may be granted subsequent three-year extensions of such license by the Board upon recommendation of the local school board. Any such specialized professional studies credit or alternative course of professional studies may be completed through distance learning programs and shall include human growth and development; curriculum, instructional, and technology procedures; and classroom and behavior management.</a:t>
            </a:r>
          </a:p>
          <a:p>
            <a:r>
              <a:rPr lang="en-US" sz="1000" dirty="0"/>
              <a:t>F. No three-year license issued by the Board pursuant to this section shall be deemed a provisional license or a renewable license, as those terms are defined in § </a:t>
            </a:r>
            <a:r>
              <a:rPr lang="en-US" sz="1000" dirty="0">
                <a:hlinkClick r:id="rId6"/>
              </a:rPr>
              <a:t>22.1-298.1</a:t>
            </a:r>
            <a:r>
              <a:rPr lang="en-US" sz="1000" dirty="0"/>
              <a:t>.</a:t>
            </a:r>
          </a:p>
          <a:p>
            <a:r>
              <a:rPr lang="en-US" sz="1000" dirty="0"/>
              <a:t>G. Individuals issued a three-year license pursuant to this section shall not be eligible for continuing contract status while teaching under such license and shall be subject to the probationary terms of employment specified in § </a:t>
            </a:r>
            <a:r>
              <a:rPr lang="en-US" sz="1000" dirty="0">
                <a:hlinkClick r:id="rId7"/>
              </a:rPr>
              <a:t>22.1-303</a:t>
            </a:r>
            <a:r>
              <a:rPr lang="en-US" sz="1000" dirty="0"/>
              <a:t>.</a:t>
            </a:r>
          </a:p>
          <a:p>
            <a:r>
              <a:rPr lang="en-US" sz="1000" dirty="0"/>
              <a:t>H. The provisions of this article and of Board regulations governing the denial, suspension, cancellation, revocation, and reinstatement of licensure shall apply to three-year licenses issued pursuant to this section.</a:t>
            </a:r>
          </a:p>
          <a:p>
            <a:r>
              <a:rPr lang="en-US" sz="1000" dirty="0"/>
              <a:t>I. The Board shall report at least triennially to the Chairmen of the House Committee on Education and the Senate Committee on Education and Health on the issuance of three-year licenses pursuant to this section by high school, local school division, and career and technical education subject area.</a:t>
            </a:r>
          </a:p>
          <a:p>
            <a:r>
              <a:rPr lang="en-US" sz="1000" dirty="0"/>
              <a:t>2. That the Board of Education shall amend its regulations for the establishment of requirements for teacher licensure renewal set forth in 8VAC</a:t>
            </a:r>
            <a:r>
              <a:rPr lang="en-US" sz="1000" dirty="0">
                <a:hlinkClick r:id="rId8"/>
              </a:rPr>
              <a:t>20-22-110</a:t>
            </a:r>
            <a:r>
              <a:rPr lang="en-US" sz="1000" dirty="0"/>
              <a:t> to require teachers to complete no more than 360 professional development points within the 10-year license renewal period established by this act.</a:t>
            </a:r>
          </a:p>
          <a:p>
            <a:r>
              <a:rPr lang="en-US" sz="1000" dirty="0">
                <a:solidFill>
                  <a:srgbClr val="FF0000"/>
                </a:solidFill>
              </a:rPr>
              <a:t>3. That the Department of Education and the Board of Education shall report to the Chairmen of the House Committees on Appropriations and Education and the Senate Committees on Finance and Education and Health on the effects of the provisions of this act by July 1, 2019. </a:t>
            </a:r>
          </a:p>
          <a:p>
            <a:endParaRPr lang="en-US" sz="1000" dirty="0"/>
          </a:p>
        </p:txBody>
      </p:sp>
      <p:sp>
        <p:nvSpPr>
          <p:cNvPr id="4" name="Slide Number Placeholder 3"/>
          <p:cNvSpPr>
            <a:spLocks noGrp="1"/>
          </p:cNvSpPr>
          <p:nvPr>
            <p:ph type="sldNum" sz="quarter" idx="10"/>
          </p:nvPr>
        </p:nvSpPr>
        <p:spPr/>
        <p:txBody>
          <a:bodyPr/>
          <a:lstStyle/>
          <a:p>
            <a:pPr>
              <a:defRPr/>
            </a:pPr>
            <a:fld id="{A2C005F4-2969-4318-B2BD-05C5F26CA355}" type="slidenum">
              <a:rPr lang="en-US" smtClean="0"/>
              <a:pPr>
                <a:defRPr/>
              </a:pPr>
              <a:t>14</a:t>
            </a:fld>
            <a:endParaRPr lang="en-US" dirty="0"/>
          </a:p>
        </p:txBody>
      </p:sp>
    </p:spTree>
    <p:extLst>
      <p:ext uri="{BB962C8B-B14F-4D97-AF65-F5344CB8AC3E}">
        <p14:creationId xmlns:p14="http://schemas.microsoft.com/office/powerpoint/2010/main" val="32914298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219199" y="4459526"/>
            <a:ext cx="4936279" cy="4224814"/>
          </a:xfrm>
        </p:spPr>
        <p:txBody>
          <a:bodyPr/>
          <a:lstStyle/>
          <a:p>
            <a:r>
              <a:rPr lang="en-US" sz="1200" dirty="0" smtClean="0">
                <a:effectLst/>
                <a:hlinkClick r:id="rId3"/>
              </a:rPr>
              <a:t>HB 1125</a:t>
            </a:r>
            <a:r>
              <a:rPr lang="en-US" sz="1200" dirty="0" smtClean="0">
                <a:effectLst/>
              </a:rPr>
              <a:t> and </a:t>
            </a:r>
            <a:r>
              <a:rPr lang="en-US" sz="1200" dirty="0" smtClean="0">
                <a:effectLst/>
                <a:hlinkClick r:id="rId4"/>
              </a:rPr>
              <a:t>SB 349</a:t>
            </a:r>
            <a:r>
              <a:rPr lang="en-US" sz="1200" dirty="0" smtClean="0">
                <a:effectLst/>
              </a:rPr>
              <a:t> Teachers; several changes to licensure process.</a:t>
            </a:r>
            <a:endParaRPr lang="en-US" sz="1200" b="0" dirty="0" smtClean="0"/>
          </a:p>
          <a:p>
            <a:r>
              <a:rPr lang="en-US" dirty="0"/>
              <a:t>(link:  </a:t>
            </a:r>
            <a:r>
              <a:rPr lang="en-US" dirty="0">
                <a:hlinkClick r:id="rId3"/>
              </a:rPr>
              <a:t>http://lis.virginia.gov/cgi-bin/legp604.exe?181+sum+HB1125</a:t>
            </a:r>
            <a:r>
              <a:rPr lang="en-US" dirty="0"/>
              <a:t>)</a:t>
            </a:r>
          </a:p>
          <a:p>
            <a:endParaRPr lang="en-US" sz="1200" b="0" dirty="0" smtClean="0"/>
          </a:p>
          <a:p>
            <a:r>
              <a:rPr lang="en-US" sz="1200" b="0" dirty="0" smtClean="0"/>
              <a:t>…2. That the Board of Education shall amend its regulations for the establishment of requirements for teacher licensure renewal set forth in 8VAC</a:t>
            </a:r>
            <a:r>
              <a:rPr lang="en-US" sz="1200" dirty="0" smtClean="0">
                <a:hlinkClick r:id="rId5"/>
              </a:rPr>
              <a:t>20-22-110</a:t>
            </a:r>
            <a:r>
              <a:rPr lang="en-US" sz="1200" b="0" dirty="0" smtClean="0"/>
              <a:t> to require teachers to complete no more than </a:t>
            </a:r>
            <a:r>
              <a:rPr lang="en-US" sz="1200" b="0" dirty="0" smtClean="0">
                <a:solidFill>
                  <a:srgbClr val="FF0000"/>
                </a:solidFill>
              </a:rPr>
              <a:t>360 professional development points within the 10-year license renewal period established by this act</a:t>
            </a:r>
            <a:r>
              <a:rPr lang="en-US" sz="1200" b="0" dirty="0" smtClean="0"/>
              <a:t>.</a:t>
            </a:r>
          </a:p>
          <a:p>
            <a:r>
              <a:rPr lang="en-US" sz="1200" b="0" dirty="0" smtClean="0"/>
              <a:t>3. That the Department of Education and the Board of Education shall report to the Chairmen of the House Committees on Appropriations and Education and the Senate Committees on Finance and Education and Health on the effects of the provisions of this act by July 1, 2019.</a:t>
            </a:r>
          </a:p>
          <a:p>
            <a:endParaRPr lang="en-US" dirty="0"/>
          </a:p>
          <a:p>
            <a:r>
              <a:rPr lang="en-US" dirty="0"/>
              <a:t>§ </a:t>
            </a:r>
            <a:r>
              <a:rPr lang="en-US" dirty="0">
                <a:hlinkClick r:id="rId6"/>
              </a:rPr>
              <a:t>22.1-298.1</a:t>
            </a:r>
            <a:r>
              <a:rPr lang="en-US" dirty="0"/>
              <a:t>. Regulations governing licensure.</a:t>
            </a:r>
          </a:p>
          <a:p>
            <a:r>
              <a:rPr lang="en-US" dirty="0"/>
              <a:t>A. As used in this section:</a:t>
            </a:r>
          </a:p>
          <a:p>
            <a:r>
              <a:rPr lang="en-US" dirty="0" smtClean="0"/>
              <a:t>…"</a:t>
            </a:r>
            <a:r>
              <a:rPr lang="en-US" dirty="0"/>
              <a:t>Renewable license" means a license issued by the Board of Education for</a:t>
            </a:r>
            <a:r>
              <a:rPr lang="en-US" strike="sngStrike" dirty="0"/>
              <a:t> </a:t>
            </a:r>
            <a:r>
              <a:rPr lang="en-US" strike="sngStrike" dirty="0">
                <a:solidFill>
                  <a:srgbClr val="FF0000"/>
                </a:solidFill>
              </a:rPr>
              <a:t>five</a:t>
            </a:r>
            <a:r>
              <a:rPr lang="en-US" i="1" dirty="0">
                <a:solidFill>
                  <a:srgbClr val="FF0000"/>
                </a:solidFill>
              </a:rPr>
              <a:t> 10</a:t>
            </a:r>
            <a:r>
              <a:rPr lang="en-US" dirty="0">
                <a:solidFill>
                  <a:srgbClr val="FF0000"/>
                </a:solidFill>
              </a:rPr>
              <a:t> years </a:t>
            </a:r>
            <a:r>
              <a:rPr lang="en-US" dirty="0"/>
              <a:t>to an individual who meets the requirements specified in the Board of Education's regulations.</a:t>
            </a:r>
          </a:p>
          <a:p>
            <a:endParaRPr lang="en-US" sz="1200" b="0" dirty="0" smtClean="0"/>
          </a:p>
          <a:p>
            <a:endParaRPr lang="en-US" dirty="0"/>
          </a:p>
        </p:txBody>
      </p:sp>
      <p:sp>
        <p:nvSpPr>
          <p:cNvPr id="4" name="Slide Number Placeholder 3"/>
          <p:cNvSpPr>
            <a:spLocks noGrp="1"/>
          </p:cNvSpPr>
          <p:nvPr>
            <p:ph type="sldNum" sz="quarter" idx="10"/>
          </p:nvPr>
        </p:nvSpPr>
        <p:spPr/>
        <p:txBody>
          <a:bodyPr/>
          <a:lstStyle/>
          <a:p>
            <a:pPr>
              <a:defRPr/>
            </a:pPr>
            <a:fld id="{A2C005F4-2969-4318-B2BD-05C5F26CA355}" type="slidenum">
              <a:rPr lang="en-US" smtClean="0"/>
              <a:pPr>
                <a:defRPr/>
              </a:pPr>
              <a:t>15</a:t>
            </a:fld>
            <a:endParaRPr lang="en-US" dirty="0"/>
          </a:p>
        </p:txBody>
      </p:sp>
    </p:spTree>
    <p:extLst>
      <p:ext uri="{BB962C8B-B14F-4D97-AF65-F5344CB8AC3E}">
        <p14:creationId xmlns:p14="http://schemas.microsoft.com/office/powerpoint/2010/main" val="308207498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198879" y="4459526"/>
            <a:ext cx="4956599" cy="4224814"/>
          </a:xfrm>
        </p:spPr>
        <p:txBody>
          <a:bodyPr/>
          <a:lstStyle/>
          <a:p>
            <a:r>
              <a:rPr lang="en-US" sz="1200" dirty="0" smtClean="0">
                <a:effectLst/>
                <a:hlinkClick r:id="rId3"/>
              </a:rPr>
              <a:t>HB 1265</a:t>
            </a:r>
            <a:r>
              <a:rPr lang="en-US" sz="1200" dirty="0" smtClean="0">
                <a:effectLst/>
              </a:rPr>
              <a:t> and </a:t>
            </a:r>
            <a:r>
              <a:rPr lang="en-US" sz="1200" dirty="0" smtClean="0">
                <a:effectLst/>
                <a:hlinkClick r:id="rId4"/>
              </a:rPr>
              <a:t>SB 368</a:t>
            </a:r>
            <a:r>
              <a:rPr lang="en-US" sz="1200" dirty="0" smtClean="0">
                <a:effectLst/>
              </a:rPr>
              <a:t> Education preparation programs; reading specialists, dyslexia. </a:t>
            </a:r>
            <a:endParaRPr lang="en-US" sz="1200" b="0" i="1" dirty="0" smtClean="0"/>
          </a:p>
          <a:p>
            <a:endParaRPr lang="en-US" sz="800" b="0" i="1" dirty="0" smtClean="0"/>
          </a:p>
          <a:p>
            <a:r>
              <a:rPr lang="en-US" sz="1200" b="0" i="1" dirty="0" smtClean="0"/>
              <a:t>§ </a:t>
            </a:r>
            <a:r>
              <a:rPr lang="en-US" sz="1200" i="1" dirty="0" smtClean="0">
                <a:hlinkClick r:id="rId5"/>
              </a:rPr>
              <a:t>23.1-902.1</a:t>
            </a:r>
            <a:r>
              <a:rPr lang="en-US" sz="1200" b="0" i="1" dirty="0" smtClean="0"/>
              <a:t>. </a:t>
            </a:r>
            <a:r>
              <a:rPr lang="en-US" sz="1200" b="0" i="1" dirty="0" smtClean="0">
                <a:solidFill>
                  <a:srgbClr val="FF0000"/>
                </a:solidFill>
              </a:rPr>
              <a:t>Education preparation programs; reading specialists; dyslexia.</a:t>
            </a:r>
          </a:p>
          <a:p>
            <a:r>
              <a:rPr lang="en-US" sz="1200" b="0" i="1" dirty="0" smtClean="0">
                <a:solidFill>
                  <a:srgbClr val="FF0000"/>
                </a:solidFill>
              </a:rPr>
              <a:t>     Each education preparation program offered by a public institution of higher education or private institution of higher education that leads to a degree, concentration, or certificate for reading specialists shall include a program of coursework and other training in the identification of and the appropriate interventions, accommodations, and teaching techniques for students with dyslexia or a related disorder. Such program shall (i) include coursework in the constructs and pedagogy underlying remediation of reading, spelling, and writing and (ii) require reading specialists to demonstrate mastery of an evidence-based, structured literacy instructional approach that includes explicit, systematic, sequential, and cumulative instruction.</a:t>
            </a:r>
          </a:p>
          <a:p>
            <a:endParaRPr lang="en-US" dirty="0"/>
          </a:p>
        </p:txBody>
      </p:sp>
      <p:sp>
        <p:nvSpPr>
          <p:cNvPr id="4" name="Slide Number Placeholder 3"/>
          <p:cNvSpPr>
            <a:spLocks noGrp="1"/>
          </p:cNvSpPr>
          <p:nvPr>
            <p:ph type="sldNum" sz="quarter" idx="10"/>
          </p:nvPr>
        </p:nvSpPr>
        <p:spPr/>
        <p:txBody>
          <a:bodyPr/>
          <a:lstStyle/>
          <a:p>
            <a:pPr>
              <a:defRPr/>
            </a:pPr>
            <a:fld id="{A2C005F4-2969-4318-B2BD-05C5F26CA355}" type="slidenum">
              <a:rPr lang="en-US" smtClean="0"/>
              <a:pPr>
                <a:defRPr/>
              </a:pPr>
              <a:t>16</a:t>
            </a:fld>
            <a:endParaRPr lang="en-US" dirty="0"/>
          </a:p>
        </p:txBody>
      </p:sp>
    </p:spTree>
    <p:extLst>
      <p:ext uri="{BB962C8B-B14F-4D97-AF65-F5344CB8AC3E}">
        <p14:creationId xmlns:p14="http://schemas.microsoft.com/office/powerpoint/2010/main" val="300416328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188719" y="4459526"/>
            <a:ext cx="4714241" cy="4224814"/>
          </a:xfrm>
        </p:spPr>
        <p:txBody>
          <a:bodyPr/>
          <a:lstStyle/>
          <a:p>
            <a:r>
              <a:rPr lang="en-US" dirty="0">
                <a:hlinkClick r:id="rId3"/>
              </a:rPr>
              <a:t>HB 1125</a:t>
            </a:r>
            <a:r>
              <a:rPr lang="en-US" dirty="0"/>
              <a:t> and </a:t>
            </a:r>
            <a:r>
              <a:rPr lang="en-US" dirty="0">
                <a:hlinkClick r:id="rId4"/>
              </a:rPr>
              <a:t>SB 349</a:t>
            </a:r>
            <a:r>
              <a:rPr lang="en-US" dirty="0"/>
              <a:t> Teachers; several changes to licensure process. </a:t>
            </a:r>
            <a:r>
              <a:rPr lang="en-US" dirty="0">
                <a:hlinkClick r:id="rId5"/>
              </a:rPr>
              <a:t>SB 76</a:t>
            </a:r>
            <a:r>
              <a:rPr lang="en-US" dirty="0"/>
              <a:t> Teacher licensure; approval of teacher education programs.</a:t>
            </a:r>
            <a:endParaRPr lang="en-US" dirty="0" smtClean="0"/>
          </a:p>
          <a:p>
            <a:r>
              <a:rPr lang="en-US" dirty="0"/>
              <a:t>(link:  </a:t>
            </a:r>
            <a:r>
              <a:rPr lang="en-US" dirty="0">
                <a:hlinkClick r:id="rId3"/>
              </a:rPr>
              <a:t>http://</a:t>
            </a:r>
            <a:r>
              <a:rPr lang="en-US" dirty="0" smtClean="0">
                <a:hlinkClick r:id="rId3"/>
              </a:rPr>
              <a:t>lis.virginia.gov/cgi-bin/legp604.exe?181+sum+HB1125</a:t>
            </a:r>
            <a:r>
              <a:rPr lang="en-US" dirty="0" smtClean="0"/>
              <a:t>)</a:t>
            </a:r>
          </a:p>
          <a:p>
            <a:endParaRPr lang="en-US" dirty="0"/>
          </a:p>
          <a:p>
            <a:r>
              <a:rPr lang="en-US" dirty="0" smtClean="0"/>
              <a:t>§ </a:t>
            </a:r>
            <a:r>
              <a:rPr lang="en-US" dirty="0">
                <a:hlinkClick r:id="rId6"/>
              </a:rPr>
              <a:t>22.1-298.2</a:t>
            </a:r>
            <a:r>
              <a:rPr lang="en-US" dirty="0"/>
              <a:t>. Regulations governing education preparation programs.</a:t>
            </a:r>
          </a:p>
          <a:p>
            <a:r>
              <a:rPr lang="en-US" dirty="0"/>
              <a:t>A. As used in this section:</a:t>
            </a:r>
          </a:p>
          <a:p>
            <a:r>
              <a:rPr lang="en-US" dirty="0"/>
              <a:t>"Assessment of basic skills" means an assessment prescribed by the Board of Education that an individual must take prior to admission into an approved education preparation program, as prescribed by the Board of Education in its regulations.</a:t>
            </a:r>
          </a:p>
          <a:p>
            <a:r>
              <a:rPr lang="en-US" i="1" dirty="0">
                <a:solidFill>
                  <a:srgbClr val="FF0000"/>
                </a:solidFill>
              </a:rPr>
              <a:t>"Education preparation program" includes four-year bachelor's degree programs in teacher education</a:t>
            </a:r>
            <a:r>
              <a:rPr lang="en-US" i="1" dirty="0"/>
              <a:t>.</a:t>
            </a:r>
            <a:endParaRPr lang="en-US" dirty="0"/>
          </a:p>
          <a:p>
            <a:endParaRPr lang="en-US" dirty="0"/>
          </a:p>
        </p:txBody>
      </p:sp>
      <p:sp>
        <p:nvSpPr>
          <p:cNvPr id="4" name="Slide Number Placeholder 3"/>
          <p:cNvSpPr>
            <a:spLocks noGrp="1"/>
          </p:cNvSpPr>
          <p:nvPr>
            <p:ph type="sldNum" sz="quarter" idx="10"/>
          </p:nvPr>
        </p:nvSpPr>
        <p:spPr/>
        <p:txBody>
          <a:bodyPr/>
          <a:lstStyle/>
          <a:p>
            <a:pPr>
              <a:defRPr/>
            </a:pPr>
            <a:fld id="{A2C005F4-2969-4318-B2BD-05C5F26CA355}" type="slidenum">
              <a:rPr lang="en-US" smtClean="0"/>
              <a:pPr>
                <a:defRPr/>
              </a:pPr>
              <a:t>17</a:t>
            </a:fld>
            <a:endParaRPr lang="en-US" dirty="0"/>
          </a:p>
        </p:txBody>
      </p:sp>
    </p:spTree>
    <p:extLst>
      <p:ext uri="{BB962C8B-B14F-4D97-AF65-F5344CB8AC3E}">
        <p14:creationId xmlns:p14="http://schemas.microsoft.com/office/powerpoint/2010/main" val="33764663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198879" y="4459526"/>
            <a:ext cx="4704081" cy="4224814"/>
          </a:xfrm>
        </p:spPr>
        <p:txBody>
          <a:bodyPr/>
          <a:lstStyle/>
          <a:p>
            <a:r>
              <a:rPr lang="en-US" dirty="0" smtClean="0"/>
              <a:t>Regulatory Action</a:t>
            </a:r>
          </a:p>
          <a:p>
            <a:pPr marL="171450" indent="-171450">
              <a:buFont typeface="Arial" panose="020B0604020202020204" pitchFamily="34" charset="0"/>
              <a:buChar char="•"/>
            </a:pPr>
            <a:r>
              <a:rPr lang="en-US" dirty="0" smtClean="0"/>
              <a:t>Standard Process</a:t>
            </a:r>
            <a:endParaRPr lang="en-US" dirty="0"/>
          </a:p>
        </p:txBody>
      </p:sp>
      <p:sp>
        <p:nvSpPr>
          <p:cNvPr id="4" name="Slide Number Placeholder 3"/>
          <p:cNvSpPr>
            <a:spLocks noGrp="1"/>
          </p:cNvSpPr>
          <p:nvPr>
            <p:ph type="sldNum" sz="quarter" idx="10"/>
          </p:nvPr>
        </p:nvSpPr>
        <p:spPr/>
        <p:txBody>
          <a:bodyPr/>
          <a:lstStyle/>
          <a:p>
            <a:pPr>
              <a:defRPr/>
            </a:pPr>
            <a:fld id="{A2C005F4-2969-4318-B2BD-05C5F26CA355}" type="slidenum">
              <a:rPr lang="en-US" smtClean="0"/>
              <a:pPr>
                <a:defRPr/>
              </a:pPr>
              <a:t>18</a:t>
            </a:fld>
            <a:endParaRPr lang="en-US" dirty="0"/>
          </a:p>
        </p:txBody>
      </p:sp>
    </p:spTree>
    <p:extLst>
      <p:ext uri="{BB962C8B-B14F-4D97-AF65-F5344CB8AC3E}">
        <p14:creationId xmlns:p14="http://schemas.microsoft.com/office/powerpoint/2010/main" val="3305739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188719" y="4459526"/>
            <a:ext cx="4714241" cy="4224814"/>
          </a:xfrm>
        </p:spPr>
        <p:txBody>
          <a:bodyPr/>
          <a:lstStyle/>
          <a:p>
            <a:pPr>
              <a:defRPr/>
            </a:pPr>
            <a:r>
              <a:rPr lang="en-US" dirty="0"/>
              <a:t>Teacher Education and Licensure</a:t>
            </a:r>
          </a:p>
          <a:p>
            <a:pPr marL="171450" indent="-171450">
              <a:buFont typeface="Arial" panose="020B0604020202020204" pitchFamily="34" charset="0"/>
              <a:buChar char="•"/>
              <a:defRPr/>
            </a:pPr>
            <a:r>
              <a:rPr lang="en-US" dirty="0"/>
              <a:t>Regulatory Revisions</a:t>
            </a:r>
          </a:p>
          <a:p>
            <a:pPr marL="628650" lvl="1" indent="-171450">
              <a:buFont typeface="Arial" panose="020B0604020202020204" pitchFamily="34" charset="0"/>
              <a:buChar char="•"/>
              <a:defRPr/>
            </a:pPr>
            <a:r>
              <a:rPr lang="en-US" dirty="0"/>
              <a:t>Exempt </a:t>
            </a:r>
            <a:r>
              <a:rPr lang="en-US" dirty="0" smtClean="0"/>
              <a:t>Action</a:t>
            </a:r>
          </a:p>
          <a:p>
            <a:pPr marL="628650" lvl="1" indent="-171450">
              <a:buFont typeface="Arial" panose="020B0604020202020204" pitchFamily="34" charset="0"/>
              <a:buChar char="•"/>
              <a:defRPr/>
            </a:pPr>
            <a:r>
              <a:rPr lang="en-US" dirty="0" smtClean="0"/>
              <a:t>Standard </a:t>
            </a:r>
            <a:r>
              <a:rPr lang="en-US" dirty="0"/>
              <a:t>Process</a:t>
            </a:r>
          </a:p>
          <a:p>
            <a:pPr marL="171450" indent="-171450">
              <a:buFont typeface="Arial" panose="020B0604020202020204" pitchFamily="34" charset="0"/>
              <a:buChar char="•"/>
              <a:defRPr/>
            </a:pPr>
            <a:r>
              <a:rPr lang="en-US" dirty="0"/>
              <a:t>No Action Required (informational items)</a:t>
            </a:r>
          </a:p>
          <a:p>
            <a:endParaRPr lang="en-US" dirty="0"/>
          </a:p>
        </p:txBody>
      </p:sp>
      <p:sp>
        <p:nvSpPr>
          <p:cNvPr id="4" name="Slide Number Placeholder 3"/>
          <p:cNvSpPr>
            <a:spLocks noGrp="1"/>
          </p:cNvSpPr>
          <p:nvPr>
            <p:ph type="sldNum" sz="quarter" idx="10"/>
          </p:nvPr>
        </p:nvSpPr>
        <p:spPr/>
        <p:txBody>
          <a:bodyPr/>
          <a:lstStyle/>
          <a:p>
            <a:pPr>
              <a:defRPr/>
            </a:pPr>
            <a:fld id="{A2C005F4-2969-4318-B2BD-05C5F26CA355}" type="slidenum">
              <a:rPr lang="en-US" smtClean="0"/>
              <a:pPr>
                <a:defRPr/>
              </a:pPr>
              <a:t>1</a:t>
            </a:fld>
            <a:endParaRPr lang="en-US" dirty="0"/>
          </a:p>
        </p:txBody>
      </p:sp>
    </p:spTree>
    <p:extLst>
      <p:ext uri="{BB962C8B-B14F-4D97-AF65-F5344CB8AC3E}">
        <p14:creationId xmlns:p14="http://schemas.microsoft.com/office/powerpoint/2010/main" val="33057392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178559" y="4459526"/>
            <a:ext cx="4976919" cy="4224814"/>
          </a:xfrm>
        </p:spPr>
        <p:txBody>
          <a:bodyPr/>
          <a:lstStyle/>
          <a:p>
            <a:r>
              <a:rPr lang="en-US" dirty="0" smtClean="0"/>
              <a:t>Standard Process</a:t>
            </a:r>
            <a:endParaRPr lang="en-US" dirty="0"/>
          </a:p>
        </p:txBody>
      </p:sp>
      <p:sp>
        <p:nvSpPr>
          <p:cNvPr id="4" name="Slide Number Placeholder 3"/>
          <p:cNvSpPr>
            <a:spLocks noGrp="1"/>
          </p:cNvSpPr>
          <p:nvPr>
            <p:ph type="sldNum" sz="quarter" idx="10"/>
          </p:nvPr>
        </p:nvSpPr>
        <p:spPr/>
        <p:txBody>
          <a:bodyPr/>
          <a:lstStyle/>
          <a:p>
            <a:pPr>
              <a:defRPr/>
            </a:pPr>
            <a:fld id="{A2C005F4-2969-4318-B2BD-05C5F26CA355}" type="slidenum">
              <a:rPr lang="en-US" smtClean="0"/>
              <a:pPr>
                <a:defRPr/>
              </a:pPr>
              <a:t>19</a:t>
            </a:fld>
            <a:endParaRPr lang="en-US" dirty="0"/>
          </a:p>
        </p:txBody>
      </p:sp>
    </p:spTree>
    <p:extLst>
      <p:ext uri="{BB962C8B-B14F-4D97-AF65-F5344CB8AC3E}">
        <p14:creationId xmlns:p14="http://schemas.microsoft.com/office/powerpoint/2010/main" val="16675231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209039" y="4368800"/>
            <a:ext cx="4714241" cy="4541520"/>
          </a:xfrm>
        </p:spPr>
        <p:txBody>
          <a:bodyPr/>
          <a:lstStyle/>
          <a:p>
            <a:r>
              <a:rPr lang="en-US" dirty="0">
                <a:hlinkClick r:id="rId3"/>
              </a:rPr>
              <a:t>HB 215</a:t>
            </a:r>
            <a:r>
              <a:rPr lang="en-US" dirty="0"/>
              <a:t> Teacher licensure; regulations governing licensure. </a:t>
            </a:r>
            <a:endParaRPr lang="en-US" dirty="0" smtClean="0"/>
          </a:p>
          <a:p>
            <a:r>
              <a:rPr lang="en-US" dirty="0"/>
              <a:t>Link: </a:t>
            </a:r>
            <a:r>
              <a:rPr lang="en-US" dirty="0">
                <a:hlinkClick r:id="rId3"/>
              </a:rPr>
              <a:t>http://</a:t>
            </a:r>
            <a:r>
              <a:rPr lang="en-US" dirty="0" smtClean="0">
                <a:hlinkClick r:id="rId3"/>
              </a:rPr>
              <a:t>lis.virginia.gov/cgi-bin/legp604.exe?181+sum+HB215</a:t>
            </a:r>
            <a:endParaRPr lang="en-US" dirty="0" smtClean="0"/>
          </a:p>
          <a:p>
            <a:r>
              <a:rPr lang="en-US" dirty="0" smtClean="0"/>
              <a:t> </a:t>
            </a:r>
          </a:p>
          <a:p>
            <a:r>
              <a:rPr lang="en-US" dirty="0"/>
              <a:t>§ </a:t>
            </a:r>
            <a:r>
              <a:rPr lang="en-US" dirty="0">
                <a:hlinkClick r:id="rId4"/>
              </a:rPr>
              <a:t>22.1-298.1</a:t>
            </a:r>
            <a:r>
              <a:rPr lang="en-US" dirty="0"/>
              <a:t>. Regulations governing licensure.</a:t>
            </a:r>
          </a:p>
          <a:p>
            <a:r>
              <a:rPr lang="en-US" dirty="0" smtClean="0"/>
              <a:t>…G</a:t>
            </a:r>
            <a:r>
              <a:rPr lang="en-US" dirty="0"/>
              <a:t>. The Board shall establish criteria in its regulations to effectuate the substitution of experiential learning for coursework for those persons seeking initial licensure through an alternate route as defined in Board regulations. Such alternate routes shall include eligibility for any individual to receive, notwithstanding any provision of law to the contrary, </a:t>
            </a:r>
            <a:r>
              <a:rPr lang="en-US" u="sng" dirty="0">
                <a:solidFill>
                  <a:srgbClr val="FF0000"/>
                </a:solidFill>
              </a:rPr>
              <a:t>a renewable one-year license</a:t>
            </a:r>
            <a:r>
              <a:rPr lang="en-US" dirty="0">
                <a:solidFill>
                  <a:srgbClr val="FF0000"/>
                </a:solidFill>
              </a:rPr>
              <a:t> </a:t>
            </a:r>
            <a:r>
              <a:rPr lang="en-US" dirty="0"/>
              <a:t>to teach in public high schools in the Commonwealth if he has</a:t>
            </a:r>
            <a:r>
              <a:rPr lang="en-US" dirty="0" smtClean="0"/>
              <a:t>:</a:t>
            </a:r>
          </a:p>
          <a:p>
            <a:pPr indent="173038">
              <a:spcBef>
                <a:spcPts val="0"/>
              </a:spcBef>
            </a:pPr>
            <a:r>
              <a:rPr lang="en-US" dirty="0" smtClean="0"/>
              <a:t>1</a:t>
            </a:r>
            <a:r>
              <a:rPr lang="en-US" dirty="0"/>
              <a:t>. Received a </a:t>
            </a:r>
            <a:r>
              <a:rPr lang="en-US" u="sng" dirty="0">
                <a:solidFill>
                  <a:srgbClr val="FF0000"/>
                </a:solidFill>
              </a:rPr>
              <a:t>graduate degree</a:t>
            </a:r>
            <a:r>
              <a:rPr lang="en-US" dirty="0"/>
              <a:t> from a regionally accredited institution of higher education;</a:t>
            </a:r>
          </a:p>
          <a:p>
            <a:pPr indent="173038">
              <a:spcBef>
                <a:spcPts val="0"/>
              </a:spcBef>
            </a:pPr>
            <a:r>
              <a:rPr lang="en-US" dirty="0"/>
              <a:t>2. Completed at least </a:t>
            </a:r>
            <a:r>
              <a:rPr lang="en-US" u="sng" dirty="0">
                <a:solidFill>
                  <a:srgbClr val="FF0000"/>
                </a:solidFill>
              </a:rPr>
              <a:t>30 credit hours of teaching experience</a:t>
            </a:r>
            <a:r>
              <a:rPr lang="en-US" dirty="0">
                <a:solidFill>
                  <a:srgbClr val="FF0000"/>
                </a:solidFill>
              </a:rPr>
              <a:t> </a:t>
            </a:r>
            <a:r>
              <a:rPr lang="en-US" dirty="0"/>
              <a:t>as an instructor at a regionally accredited institution of higher education;</a:t>
            </a:r>
          </a:p>
          <a:p>
            <a:pPr indent="173038">
              <a:spcBef>
                <a:spcPts val="0"/>
              </a:spcBef>
            </a:pPr>
            <a:r>
              <a:rPr lang="en-US" dirty="0"/>
              <a:t>3. Received </a:t>
            </a:r>
            <a:r>
              <a:rPr lang="en-US" u="sng" dirty="0">
                <a:solidFill>
                  <a:srgbClr val="FF0000"/>
                </a:solidFill>
              </a:rPr>
              <a:t>qualifying scores on the professional teacher's assessments</a:t>
            </a:r>
            <a:r>
              <a:rPr lang="en-US" dirty="0">
                <a:solidFill>
                  <a:srgbClr val="FF0000"/>
                </a:solidFill>
              </a:rPr>
              <a:t> </a:t>
            </a:r>
            <a:r>
              <a:rPr lang="en-US" dirty="0"/>
              <a:t>prescribed by the Board, including the communication and literacy assessment and the content-area assessment for the endorsement sought; and</a:t>
            </a:r>
          </a:p>
          <a:p>
            <a:pPr indent="173038">
              <a:spcBef>
                <a:spcPts val="0"/>
              </a:spcBef>
            </a:pPr>
            <a:r>
              <a:rPr lang="en-US" dirty="0"/>
              <a:t>4. Met the requirements set forth in subdivisions D 2 and 5</a:t>
            </a:r>
            <a:r>
              <a:rPr lang="en-US" dirty="0" smtClean="0"/>
              <a:t>.  </a:t>
            </a:r>
            <a:r>
              <a:rPr lang="en-US" sz="1050" dirty="0" smtClean="0"/>
              <a:t>(</a:t>
            </a:r>
            <a:r>
              <a:rPr lang="en-US" sz="1050" u="sng" dirty="0"/>
              <a:t>Child Abuse Recognition </a:t>
            </a:r>
            <a:r>
              <a:rPr lang="en-US" sz="1050" u="sng" dirty="0" smtClean="0"/>
              <a:t>and Intervention Training </a:t>
            </a:r>
            <a:r>
              <a:rPr lang="en-US" sz="1050" u="sng" dirty="0"/>
              <a:t>and </a:t>
            </a:r>
            <a:r>
              <a:rPr lang="en-US" sz="1050" u="sng" dirty="0" smtClean="0"/>
              <a:t>Emergency First </a:t>
            </a:r>
            <a:r>
              <a:rPr lang="en-US" sz="1050" u="sng" dirty="0"/>
              <a:t>Aid, CPR, and Use of AEDs</a:t>
            </a:r>
            <a:r>
              <a:rPr lang="en-US" sz="1050" dirty="0"/>
              <a:t>.)</a:t>
            </a:r>
          </a:p>
          <a:p>
            <a:endParaRPr lang="en-US" dirty="0"/>
          </a:p>
          <a:p>
            <a:endParaRPr lang="en-US" dirty="0"/>
          </a:p>
        </p:txBody>
      </p:sp>
      <p:sp>
        <p:nvSpPr>
          <p:cNvPr id="4" name="Slide Number Placeholder 3"/>
          <p:cNvSpPr>
            <a:spLocks noGrp="1"/>
          </p:cNvSpPr>
          <p:nvPr>
            <p:ph type="sldNum" sz="quarter" idx="10"/>
          </p:nvPr>
        </p:nvSpPr>
        <p:spPr/>
        <p:txBody>
          <a:bodyPr/>
          <a:lstStyle/>
          <a:p>
            <a:pPr>
              <a:defRPr/>
            </a:pPr>
            <a:fld id="{A2C005F4-2969-4318-B2BD-05C5F26CA355}" type="slidenum">
              <a:rPr lang="en-US" smtClean="0"/>
              <a:pPr>
                <a:defRPr/>
              </a:pPr>
              <a:t>20</a:t>
            </a:fld>
            <a:endParaRPr lang="en-US" dirty="0"/>
          </a:p>
        </p:txBody>
      </p:sp>
    </p:spTree>
    <p:extLst>
      <p:ext uri="{BB962C8B-B14F-4D97-AF65-F5344CB8AC3E}">
        <p14:creationId xmlns:p14="http://schemas.microsoft.com/office/powerpoint/2010/main" val="50873770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168399" y="4459526"/>
            <a:ext cx="4987079" cy="4224814"/>
          </a:xfrm>
        </p:spPr>
        <p:txBody>
          <a:bodyPr/>
          <a:lstStyle/>
          <a:p>
            <a:r>
              <a:rPr lang="en-US" dirty="0">
                <a:hlinkClick r:id="rId3"/>
              </a:rPr>
              <a:t>HB 1125</a:t>
            </a:r>
            <a:r>
              <a:rPr lang="en-US" dirty="0"/>
              <a:t> and </a:t>
            </a:r>
            <a:r>
              <a:rPr lang="en-US" dirty="0">
                <a:hlinkClick r:id="rId4"/>
              </a:rPr>
              <a:t>SB 349</a:t>
            </a:r>
            <a:r>
              <a:rPr lang="en-US" dirty="0"/>
              <a:t> Teachers; several changes to licensure process.</a:t>
            </a:r>
            <a:endParaRPr lang="en-US" i="1" dirty="0" smtClean="0"/>
          </a:p>
          <a:p>
            <a:r>
              <a:rPr lang="en-US" dirty="0"/>
              <a:t>(link:  </a:t>
            </a:r>
            <a:r>
              <a:rPr lang="en-US" dirty="0">
                <a:hlinkClick r:id="rId3"/>
              </a:rPr>
              <a:t>http://lis.virginia.gov/cgi-bin/legp604.exe?181+sum+HB1125</a:t>
            </a:r>
            <a:r>
              <a:rPr lang="en-US" dirty="0" smtClean="0"/>
              <a:t>)</a:t>
            </a:r>
          </a:p>
          <a:p>
            <a:endParaRPr lang="en-US" dirty="0"/>
          </a:p>
          <a:p>
            <a:r>
              <a:rPr lang="en-US" dirty="0"/>
              <a:t>§ </a:t>
            </a:r>
            <a:r>
              <a:rPr lang="en-US" dirty="0">
                <a:hlinkClick r:id="rId5"/>
              </a:rPr>
              <a:t>22.1-298.1</a:t>
            </a:r>
            <a:r>
              <a:rPr lang="en-US" dirty="0"/>
              <a:t>. Regulations governing licensure.</a:t>
            </a:r>
            <a:endParaRPr lang="en-US" i="1" dirty="0"/>
          </a:p>
          <a:p>
            <a:r>
              <a:rPr lang="en-US" i="1" dirty="0" smtClean="0"/>
              <a:t>…K</a:t>
            </a:r>
            <a:r>
              <a:rPr lang="en-US" i="1" dirty="0"/>
              <a:t>. The Board shall include in its regulations </a:t>
            </a:r>
            <a:r>
              <a:rPr lang="en-US" i="1" dirty="0">
                <a:solidFill>
                  <a:srgbClr val="FF0000"/>
                </a:solidFill>
              </a:rPr>
              <a:t>an alternate route to licensure for elementary education preK-6 and an alternate route to licensure for special education general curriculum K-12</a:t>
            </a:r>
            <a:r>
              <a:rPr lang="en-US" i="1" dirty="0"/>
              <a:t>. </a:t>
            </a:r>
            <a:r>
              <a:rPr lang="en-US" i="1" dirty="0">
                <a:solidFill>
                  <a:srgbClr val="FF0000"/>
                </a:solidFill>
              </a:rPr>
              <a:t>Each such alternate route to licensure shall require individuals to (i) meet the qualifying scores on the content area assessment prescribed by the Board for the endorsements sought and (ii) complete an alternative certification program that provides training in the pedagogy and methodology of the respective content or special education areas prescribed by the Board. The curriculum of any such alternative certification program shall be approved by the Board. Nothing in this subsection shall preclude the Board from establishing other alternate routes to licensure</a:t>
            </a:r>
            <a:r>
              <a:rPr lang="en-US" dirty="0">
                <a:solidFill>
                  <a:srgbClr val="FF0000"/>
                </a:solidFill>
              </a:rPr>
              <a:t>.</a:t>
            </a:r>
          </a:p>
          <a:p>
            <a:endParaRPr lang="en-US" dirty="0"/>
          </a:p>
        </p:txBody>
      </p:sp>
      <p:sp>
        <p:nvSpPr>
          <p:cNvPr id="4" name="Slide Number Placeholder 3"/>
          <p:cNvSpPr>
            <a:spLocks noGrp="1"/>
          </p:cNvSpPr>
          <p:nvPr>
            <p:ph type="sldNum" sz="quarter" idx="10"/>
          </p:nvPr>
        </p:nvSpPr>
        <p:spPr/>
        <p:txBody>
          <a:bodyPr/>
          <a:lstStyle/>
          <a:p>
            <a:pPr>
              <a:defRPr/>
            </a:pPr>
            <a:fld id="{A2C005F4-2969-4318-B2BD-05C5F26CA355}" type="slidenum">
              <a:rPr lang="en-US" smtClean="0"/>
              <a:pPr>
                <a:defRPr/>
              </a:pPr>
              <a:t>21</a:t>
            </a:fld>
            <a:endParaRPr lang="en-US" dirty="0"/>
          </a:p>
        </p:txBody>
      </p:sp>
    </p:spTree>
    <p:extLst>
      <p:ext uri="{BB962C8B-B14F-4D97-AF65-F5344CB8AC3E}">
        <p14:creationId xmlns:p14="http://schemas.microsoft.com/office/powerpoint/2010/main" val="416325162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99440" y="4257040"/>
            <a:ext cx="5974079" cy="4968240"/>
          </a:xfrm>
        </p:spPr>
        <p:txBody>
          <a:bodyPr/>
          <a:lstStyle/>
          <a:p>
            <a:r>
              <a:rPr lang="en-US" sz="1200" dirty="0" smtClean="0">
                <a:effectLst/>
                <a:hlinkClick r:id="rId3"/>
              </a:rPr>
              <a:t>HB 1156</a:t>
            </a:r>
            <a:r>
              <a:rPr lang="en-US" sz="1200" dirty="0" smtClean="0">
                <a:effectLst/>
              </a:rPr>
              <a:t> Teacher licensure; endorsement in dual language instruction pre-kindergarten through grade six. </a:t>
            </a:r>
          </a:p>
          <a:p>
            <a:endParaRPr lang="en-US" sz="800" b="0" i="1" dirty="0" smtClean="0"/>
          </a:p>
          <a:p>
            <a:r>
              <a:rPr lang="en-US" sz="1200" b="0" i="1" dirty="0" smtClean="0"/>
              <a:t>§ </a:t>
            </a:r>
            <a:r>
              <a:rPr lang="en-US" sz="1200" i="1" dirty="0" smtClean="0">
                <a:hlinkClick r:id="rId4"/>
              </a:rPr>
              <a:t>22.1-298.5</a:t>
            </a:r>
            <a:r>
              <a:rPr lang="en-US" sz="1200" b="0" i="1" dirty="0" smtClean="0"/>
              <a:t>. Regulations governing licensure; </a:t>
            </a:r>
            <a:r>
              <a:rPr lang="en-US" sz="1200" b="0" i="1" dirty="0" smtClean="0">
                <a:solidFill>
                  <a:srgbClr val="FF0000"/>
                </a:solidFill>
              </a:rPr>
              <a:t>endorsement in dual language instruction pre-kindergarten through grade six</a:t>
            </a:r>
            <a:r>
              <a:rPr lang="en-US" sz="1200" b="0" i="1" dirty="0" smtClean="0"/>
              <a:t>.</a:t>
            </a:r>
            <a:endParaRPr lang="en-US" sz="1200" b="0" dirty="0" smtClean="0"/>
          </a:p>
          <a:p>
            <a:r>
              <a:rPr lang="en-US" sz="1200" b="0" i="1" dirty="0" smtClean="0">
                <a:solidFill>
                  <a:srgbClr val="FF0000"/>
                </a:solidFill>
              </a:rPr>
              <a:t>A. As used in this section, "dual language instruction" means instruction that is delivered in English and in a second language.</a:t>
            </a:r>
            <a:endParaRPr lang="en-US" sz="1200" b="0" dirty="0" smtClean="0">
              <a:solidFill>
                <a:srgbClr val="FF0000"/>
              </a:solidFill>
            </a:endParaRPr>
          </a:p>
          <a:p>
            <a:r>
              <a:rPr lang="en-US" sz="1200" b="0" i="1" dirty="0" smtClean="0">
                <a:solidFill>
                  <a:srgbClr val="FF0000"/>
                </a:solidFill>
              </a:rPr>
              <a:t>B. In its regulations governing licensure established pursuant to § </a:t>
            </a:r>
            <a:r>
              <a:rPr lang="en-US" sz="1200" i="1" dirty="0" smtClean="0">
                <a:solidFill>
                  <a:srgbClr val="FF0000"/>
                </a:solidFill>
                <a:hlinkClick r:id="rId5"/>
              </a:rPr>
              <a:t>22.1-298.1</a:t>
            </a:r>
            <a:r>
              <a:rPr lang="en-US" sz="1200" b="0" i="1" dirty="0" smtClean="0">
                <a:solidFill>
                  <a:srgbClr val="FF0000"/>
                </a:solidFill>
              </a:rPr>
              <a:t>, the Board shall provide for licensure of teachers with an endorsement in dual language instruction pre-kindergarten through grade six. In establishing the requirements for such endorsement, the Board shall require, at minimum, coursework in dual language education; bilingual literacy development; methods of second language acquisition; theories of second language acquisition; instructional strategies for classroom management for the elementary classroom; and content-based curriculum, instruction, and assessment.</a:t>
            </a:r>
          </a:p>
          <a:p>
            <a:r>
              <a:rPr lang="en-US" i="1" dirty="0">
                <a:solidFill>
                  <a:srgbClr val="FF0000"/>
                </a:solidFill>
              </a:rPr>
              <a:t>C. Each teacher with an endorsement in dual language instruction pre-kindergarten through grade six is exempt from the Virginia Communication and Literacy Assessment requirement but is subject to the subject matter-specific professional teacher's assessment requirements.</a:t>
            </a:r>
            <a:endParaRPr lang="en-US" dirty="0">
              <a:solidFill>
                <a:srgbClr val="FF0000"/>
              </a:solidFill>
            </a:endParaRPr>
          </a:p>
          <a:p>
            <a:r>
              <a:rPr lang="en-US" i="1" dirty="0">
                <a:solidFill>
                  <a:srgbClr val="FF0000"/>
                </a:solidFill>
              </a:rPr>
              <a:t>D. No teacher with an endorsement in dual language instruction pre-kindergarten through grade six is required to obtain an additional endorsement in early/primary education pre-kindergarten through grade three or elementary education pre-kindergarten through grade six in order to teach in pre-kindergarten through grade six</a:t>
            </a:r>
            <a:r>
              <a:rPr lang="en-US" i="1" dirty="0"/>
              <a:t>.</a:t>
            </a:r>
            <a:endParaRPr lang="en-US" dirty="0"/>
          </a:p>
          <a:p>
            <a:endParaRPr lang="en-US" sz="1200" b="0" dirty="0" smtClean="0"/>
          </a:p>
          <a:p>
            <a:endParaRPr lang="en-US" dirty="0"/>
          </a:p>
        </p:txBody>
      </p:sp>
      <p:sp>
        <p:nvSpPr>
          <p:cNvPr id="4" name="Slide Number Placeholder 3"/>
          <p:cNvSpPr>
            <a:spLocks noGrp="1"/>
          </p:cNvSpPr>
          <p:nvPr>
            <p:ph type="sldNum" sz="quarter" idx="10"/>
          </p:nvPr>
        </p:nvSpPr>
        <p:spPr/>
        <p:txBody>
          <a:bodyPr/>
          <a:lstStyle/>
          <a:p>
            <a:pPr>
              <a:defRPr/>
            </a:pPr>
            <a:fld id="{A2C005F4-2969-4318-B2BD-05C5F26CA355}" type="slidenum">
              <a:rPr lang="en-US" smtClean="0"/>
              <a:pPr>
                <a:defRPr/>
              </a:pPr>
              <a:t>22</a:t>
            </a:fld>
            <a:endParaRPr lang="en-US" dirty="0"/>
          </a:p>
        </p:txBody>
      </p:sp>
    </p:spTree>
    <p:extLst>
      <p:ext uri="{BB962C8B-B14F-4D97-AF65-F5344CB8AC3E}">
        <p14:creationId xmlns:p14="http://schemas.microsoft.com/office/powerpoint/2010/main" val="253402314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198879" y="4459526"/>
            <a:ext cx="4956599" cy="4224814"/>
          </a:xfrm>
        </p:spPr>
        <p:txBody>
          <a:bodyPr/>
          <a:lstStyle/>
          <a:p>
            <a:r>
              <a:rPr lang="en-US" dirty="0" smtClean="0"/>
              <a:t>No Action Required by the Board of Education</a:t>
            </a:r>
            <a:endParaRPr lang="en-US" dirty="0"/>
          </a:p>
        </p:txBody>
      </p:sp>
      <p:sp>
        <p:nvSpPr>
          <p:cNvPr id="4" name="Slide Number Placeholder 3"/>
          <p:cNvSpPr>
            <a:spLocks noGrp="1"/>
          </p:cNvSpPr>
          <p:nvPr>
            <p:ph type="sldNum" sz="quarter" idx="10"/>
          </p:nvPr>
        </p:nvSpPr>
        <p:spPr/>
        <p:txBody>
          <a:bodyPr/>
          <a:lstStyle/>
          <a:p>
            <a:pPr>
              <a:defRPr/>
            </a:pPr>
            <a:fld id="{A2C005F4-2969-4318-B2BD-05C5F26CA355}" type="slidenum">
              <a:rPr lang="en-US" smtClean="0"/>
              <a:pPr>
                <a:defRPr/>
              </a:pPr>
              <a:t>23</a:t>
            </a:fld>
            <a:endParaRPr lang="en-US" dirty="0"/>
          </a:p>
        </p:txBody>
      </p:sp>
    </p:spTree>
    <p:extLst>
      <p:ext uri="{BB962C8B-B14F-4D97-AF65-F5344CB8AC3E}">
        <p14:creationId xmlns:p14="http://schemas.microsoft.com/office/powerpoint/2010/main" val="33057392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219199" y="4459526"/>
            <a:ext cx="4936279" cy="4224814"/>
          </a:xfrm>
        </p:spPr>
        <p:txBody>
          <a:bodyPr/>
          <a:lstStyle/>
          <a:p>
            <a:r>
              <a:rPr lang="en-US" dirty="0" smtClean="0"/>
              <a:t>Licensure Waiver – Department of Education Process</a:t>
            </a:r>
            <a:endParaRPr lang="en-US" dirty="0"/>
          </a:p>
        </p:txBody>
      </p:sp>
      <p:sp>
        <p:nvSpPr>
          <p:cNvPr id="4" name="Slide Number Placeholder 3"/>
          <p:cNvSpPr>
            <a:spLocks noGrp="1"/>
          </p:cNvSpPr>
          <p:nvPr>
            <p:ph type="sldNum" sz="quarter" idx="10"/>
          </p:nvPr>
        </p:nvSpPr>
        <p:spPr/>
        <p:txBody>
          <a:bodyPr/>
          <a:lstStyle/>
          <a:p>
            <a:pPr>
              <a:defRPr/>
            </a:pPr>
            <a:fld id="{A2C005F4-2969-4318-B2BD-05C5F26CA355}" type="slidenum">
              <a:rPr lang="en-US" smtClean="0"/>
              <a:pPr>
                <a:defRPr/>
              </a:pPr>
              <a:t>24</a:t>
            </a:fld>
            <a:endParaRPr lang="en-US" dirty="0"/>
          </a:p>
        </p:txBody>
      </p:sp>
    </p:spTree>
    <p:extLst>
      <p:ext uri="{BB962C8B-B14F-4D97-AF65-F5344CB8AC3E}">
        <p14:creationId xmlns:p14="http://schemas.microsoft.com/office/powerpoint/2010/main" val="210780782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219199" y="4459526"/>
            <a:ext cx="4936279" cy="4224814"/>
          </a:xfrm>
        </p:spPr>
        <p:txBody>
          <a:bodyPr/>
          <a:lstStyle/>
          <a:p>
            <a:r>
              <a:rPr lang="en-US" sz="1200" dirty="0" smtClean="0">
                <a:effectLst/>
                <a:hlinkClick r:id="rId3"/>
              </a:rPr>
              <a:t>HB 1125</a:t>
            </a:r>
            <a:r>
              <a:rPr lang="en-US" sz="1200" dirty="0" smtClean="0">
                <a:effectLst/>
              </a:rPr>
              <a:t> and </a:t>
            </a:r>
            <a:r>
              <a:rPr lang="en-US" sz="1200" dirty="0" smtClean="0">
                <a:effectLst/>
                <a:hlinkClick r:id="rId4"/>
              </a:rPr>
              <a:t>SB 349</a:t>
            </a:r>
            <a:r>
              <a:rPr lang="en-US" sz="1200" dirty="0" smtClean="0">
                <a:effectLst/>
              </a:rPr>
              <a:t> Teachers; several changes to licensure process</a:t>
            </a:r>
            <a:endParaRPr lang="en-US" sz="1200" b="0" dirty="0" smtClean="0"/>
          </a:p>
          <a:p>
            <a:r>
              <a:rPr lang="en-US" dirty="0"/>
              <a:t>(link:  </a:t>
            </a:r>
            <a:r>
              <a:rPr lang="en-US" dirty="0">
                <a:hlinkClick r:id="rId3"/>
              </a:rPr>
              <a:t>http://lis.virginia.gov/cgi-bin/legp604.exe?181+sum+HB1125</a:t>
            </a:r>
            <a:r>
              <a:rPr lang="en-US" dirty="0"/>
              <a:t>)</a:t>
            </a:r>
          </a:p>
          <a:p>
            <a:endParaRPr lang="en-US" sz="1200" b="0" dirty="0" smtClean="0"/>
          </a:p>
          <a:p>
            <a:r>
              <a:rPr lang="en-US" sz="1200" b="0" dirty="0" smtClean="0"/>
              <a:t>§ </a:t>
            </a:r>
            <a:r>
              <a:rPr lang="en-US" sz="1200" dirty="0" smtClean="0">
                <a:hlinkClick r:id="rId5"/>
              </a:rPr>
              <a:t>22.1-299.5</a:t>
            </a:r>
            <a:r>
              <a:rPr lang="en-US" sz="1200" b="0" dirty="0" smtClean="0"/>
              <a:t>. Waiver of teacher licensure requirements; trade and industrial education programs.</a:t>
            </a:r>
          </a:p>
          <a:p>
            <a:r>
              <a:rPr lang="en-US" sz="1200" b="0" dirty="0" smtClean="0"/>
              <a:t>A. Notwithstanding any provision of law to the contrary, any division superintendent may apply to the Department of Education for </a:t>
            </a:r>
            <a:r>
              <a:rPr lang="en-US" sz="1200" b="0" strike="sngStrike" dirty="0" smtClean="0">
                <a:solidFill>
                  <a:srgbClr val="FF0000"/>
                </a:solidFill>
              </a:rPr>
              <a:t>an annual</a:t>
            </a:r>
            <a:r>
              <a:rPr lang="en-US" sz="1200" b="0" i="1" dirty="0" smtClean="0">
                <a:solidFill>
                  <a:srgbClr val="FF0000"/>
                </a:solidFill>
              </a:rPr>
              <a:t> a biennial</a:t>
            </a:r>
            <a:r>
              <a:rPr lang="en-US" sz="1200" b="0" dirty="0" smtClean="0"/>
              <a:t> waiver of the teacher licensure requirements for any individual whom the local school board hires or seeks to hire to teach in a trade and industrial education program who has obtained or is working toward an industry credential relating to the program area and who has at least 4,000 hours of recent and relevant employment experience, as defined by the Board pursuant to regulation.</a:t>
            </a:r>
          </a:p>
          <a:p>
            <a:r>
              <a:rPr lang="en-US" sz="1200" b="0" dirty="0" smtClean="0"/>
              <a:t>B. The Department of Education shall establish a procedure or submitting, receiving, and acting upon such</a:t>
            </a:r>
            <a:r>
              <a:rPr lang="en-US" sz="1200" b="0" strike="sngStrike" dirty="0" smtClean="0"/>
              <a:t> </a:t>
            </a:r>
            <a:r>
              <a:rPr lang="en-US" sz="1200" b="0" strike="sngStrike" dirty="0" smtClean="0">
                <a:solidFill>
                  <a:srgbClr val="FF0000"/>
                </a:solidFill>
              </a:rPr>
              <a:t>annual</a:t>
            </a:r>
            <a:r>
              <a:rPr lang="en-US" sz="1200" b="0" i="1" dirty="0" smtClean="0">
                <a:solidFill>
                  <a:srgbClr val="FF0000"/>
                </a:solidFill>
              </a:rPr>
              <a:t> biennial</a:t>
            </a:r>
            <a:r>
              <a:rPr lang="en-US" sz="1200" b="0" dirty="0" smtClean="0"/>
              <a:t> waiver applications.</a:t>
            </a:r>
          </a:p>
          <a:p>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A2C005F4-2969-4318-B2BD-05C5F26CA355}" type="slidenum">
              <a:rPr lang="en-US" smtClean="0"/>
              <a:pPr>
                <a:defRPr/>
              </a:pPr>
              <a:t>25</a:t>
            </a:fld>
            <a:endParaRPr lang="en-US" dirty="0"/>
          </a:p>
        </p:txBody>
      </p:sp>
    </p:spTree>
    <p:extLst>
      <p:ext uri="{BB962C8B-B14F-4D97-AF65-F5344CB8AC3E}">
        <p14:creationId xmlns:p14="http://schemas.microsoft.com/office/powerpoint/2010/main" val="71179741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219199" y="4459526"/>
            <a:ext cx="4744721" cy="4224814"/>
          </a:xfrm>
        </p:spPr>
        <p:txBody>
          <a:bodyPr/>
          <a:lstStyle/>
          <a:p>
            <a:r>
              <a:rPr lang="en-US" dirty="0" smtClean="0"/>
              <a:t>Notification Requirements of  Social Services</a:t>
            </a:r>
            <a:endParaRPr lang="en-US" dirty="0"/>
          </a:p>
        </p:txBody>
      </p:sp>
      <p:sp>
        <p:nvSpPr>
          <p:cNvPr id="4" name="Slide Number Placeholder 3"/>
          <p:cNvSpPr>
            <a:spLocks noGrp="1"/>
          </p:cNvSpPr>
          <p:nvPr>
            <p:ph type="sldNum" sz="quarter" idx="10"/>
          </p:nvPr>
        </p:nvSpPr>
        <p:spPr/>
        <p:txBody>
          <a:bodyPr/>
          <a:lstStyle/>
          <a:p>
            <a:pPr>
              <a:defRPr/>
            </a:pPr>
            <a:fld id="{A2C005F4-2969-4318-B2BD-05C5F26CA355}" type="slidenum">
              <a:rPr lang="en-US" smtClean="0"/>
              <a:pPr>
                <a:defRPr/>
              </a:pPr>
              <a:t>26</a:t>
            </a:fld>
            <a:endParaRPr lang="en-US" dirty="0"/>
          </a:p>
        </p:txBody>
      </p:sp>
    </p:spTree>
    <p:extLst>
      <p:ext uri="{BB962C8B-B14F-4D97-AF65-F5344CB8AC3E}">
        <p14:creationId xmlns:p14="http://schemas.microsoft.com/office/powerpoint/2010/main" val="210780782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35075" y="714375"/>
            <a:ext cx="4692650" cy="3519488"/>
          </a:xfrm>
        </p:spPr>
      </p:sp>
      <p:sp>
        <p:nvSpPr>
          <p:cNvPr id="3" name="Notes Placeholder 2"/>
          <p:cNvSpPr>
            <a:spLocks noGrp="1"/>
          </p:cNvSpPr>
          <p:nvPr>
            <p:ph type="body" idx="1"/>
          </p:nvPr>
        </p:nvSpPr>
        <p:spPr>
          <a:xfrm>
            <a:off x="1229359" y="4459526"/>
            <a:ext cx="4926119" cy="4224814"/>
          </a:xfrm>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dirty="0" smtClean="0">
                <a:effectLst/>
                <a:hlinkClick r:id="rId3"/>
              </a:rPr>
              <a:t>HB 150</a:t>
            </a:r>
            <a:r>
              <a:rPr lang="en-US" sz="1200" dirty="0" smtClean="0">
                <a:effectLst/>
              </a:rPr>
              <a:t> and </a:t>
            </a:r>
            <a:r>
              <a:rPr lang="en-US" sz="1200" dirty="0" smtClean="0">
                <a:effectLst/>
                <a:hlinkClick r:id="rId4"/>
              </a:rPr>
              <a:t>SB 184</a:t>
            </a:r>
            <a:r>
              <a:rPr lang="en-US" sz="1200" dirty="0" smtClean="0">
                <a:effectLst/>
              </a:rPr>
              <a:t> Child abuse and neglect; founded reports regarding former school employees. </a:t>
            </a:r>
          </a:p>
          <a:p>
            <a:pPr>
              <a:defRPr/>
            </a:pPr>
            <a:r>
              <a:rPr lang="en-US" dirty="0"/>
              <a:t>(link:  </a:t>
            </a:r>
            <a:r>
              <a:rPr lang="en-US" dirty="0">
                <a:hlinkClick r:id="rId3"/>
              </a:rPr>
              <a:t>http://</a:t>
            </a:r>
            <a:r>
              <a:rPr lang="en-US" dirty="0" smtClean="0">
                <a:hlinkClick r:id="rId3"/>
              </a:rPr>
              <a:t>lis.virginia.gov/cgi-bin/legp604.exe?181+sum+HB150</a:t>
            </a:r>
            <a:r>
              <a:rPr lang="en-US" dirty="0" smtClean="0"/>
              <a:t>)</a:t>
            </a:r>
          </a:p>
          <a:p>
            <a:pPr>
              <a:defRPr/>
            </a:pPr>
            <a:endParaRPr lang="en-US" dirty="0" smtClean="0"/>
          </a:p>
          <a:p>
            <a:pPr>
              <a:defRPr/>
            </a:pPr>
            <a:r>
              <a:rPr lang="en-US" dirty="0"/>
              <a:t>§ </a:t>
            </a:r>
            <a:r>
              <a:rPr lang="en-US" dirty="0">
                <a:hlinkClick r:id="rId5"/>
              </a:rPr>
              <a:t>63.2-1505</a:t>
            </a:r>
            <a:r>
              <a:rPr lang="en-US" dirty="0"/>
              <a:t>. Investigations by local departments.</a:t>
            </a:r>
            <a:endParaRPr lang="en-US" sz="1200" b="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b="0" dirty="0" smtClean="0"/>
              <a:t>7. If a report of child abuse and neglect is founded, and the subject of the report is</a:t>
            </a:r>
            <a:r>
              <a:rPr lang="en-US" sz="1200" b="0" i="1" dirty="0" smtClean="0"/>
              <a:t> </a:t>
            </a:r>
            <a:r>
              <a:rPr lang="en-US" sz="1200" b="0" i="1" dirty="0" smtClean="0">
                <a:solidFill>
                  <a:srgbClr val="FF0000"/>
                </a:solidFill>
              </a:rPr>
              <a:t>or was at the time of the investigation or the conduct that led to the report</a:t>
            </a:r>
            <a:r>
              <a:rPr lang="en-US" sz="1200" b="0" dirty="0" smtClean="0">
                <a:solidFill>
                  <a:srgbClr val="FF0000"/>
                </a:solidFill>
              </a:rPr>
              <a:t> </a:t>
            </a:r>
            <a:r>
              <a:rPr lang="en-US" sz="1200" b="0" dirty="0" smtClean="0"/>
              <a:t>a full-time, part-time, permanent, or temporary employee of a school division located within the Commonwealth, notify the relevant school board of the founded complaint</a:t>
            </a:r>
            <a:r>
              <a:rPr lang="en-US" sz="1200" b="0" i="1" dirty="0" smtClean="0">
                <a:solidFill>
                  <a:srgbClr val="FF0000"/>
                </a:solidFill>
              </a:rPr>
              <a:t> without delay</a:t>
            </a:r>
            <a:r>
              <a:rPr lang="en-US" sz="1200" b="0" dirty="0" smtClean="0"/>
              <a:t>.</a:t>
            </a:r>
            <a:endParaRPr lang="en-US" sz="1200" dirty="0" smtClean="0"/>
          </a:p>
          <a:p>
            <a:endParaRPr lang="en-US" dirty="0"/>
          </a:p>
        </p:txBody>
      </p:sp>
      <p:sp>
        <p:nvSpPr>
          <p:cNvPr id="4" name="Slide Number Placeholder 3"/>
          <p:cNvSpPr>
            <a:spLocks noGrp="1"/>
          </p:cNvSpPr>
          <p:nvPr>
            <p:ph type="sldNum" sz="quarter" idx="10"/>
          </p:nvPr>
        </p:nvSpPr>
        <p:spPr/>
        <p:txBody>
          <a:bodyPr/>
          <a:lstStyle/>
          <a:p>
            <a:pPr>
              <a:defRPr/>
            </a:pPr>
            <a:fld id="{A2C005F4-2969-4318-B2BD-05C5F26CA355}" type="slidenum">
              <a:rPr lang="en-US" smtClean="0"/>
              <a:pPr>
                <a:defRPr/>
              </a:pPr>
              <a:t>27</a:t>
            </a:fld>
            <a:endParaRPr lang="en-US" dirty="0"/>
          </a:p>
        </p:txBody>
      </p:sp>
    </p:spTree>
    <p:extLst>
      <p:ext uri="{BB962C8B-B14F-4D97-AF65-F5344CB8AC3E}">
        <p14:creationId xmlns:p14="http://schemas.microsoft.com/office/powerpoint/2010/main" val="242229097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219199" y="4459526"/>
            <a:ext cx="4936279" cy="4224814"/>
          </a:xfrm>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dirty="0" smtClean="0">
                <a:solidFill>
                  <a:schemeClr val="tx1"/>
                </a:solidFill>
                <a:effectLst/>
                <a:hlinkClick r:id="rId3"/>
              </a:rPr>
              <a:t>HB 389</a:t>
            </a:r>
            <a:r>
              <a:rPr lang="en-US" sz="1200" dirty="0" smtClean="0">
                <a:solidFill>
                  <a:schemeClr val="tx1"/>
                </a:solidFill>
                <a:effectLst/>
              </a:rPr>
              <a:t> and </a:t>
            </a:r>
            <a:r>
              <a:rPr lang="en-US" sz="1200" dirty="0" smtClean="0">
                <a:solidFill>
                  <a:schemeClr val="tx1"/>
                </a:solidFill>
                <a:effectLst/>
                <a:hlinkClick r:id="rId4"/>
              </a:rPr>
              <a:t>SB 183</a:t>
            </a:r>
            <a:r>
              <a:rPr lang="en-US" sz="1200" dirty="0" smtClean="0">
                <a:solidFill>
                  <a:schemeClr val="tx1"/>
                </a:solidFill>
                <a:effectLst/>
              </a:rPr>
              <a:t> Child abuse and neglect; notice of founded reports to Superintendent of Public Instruction. </a:t>
            </a:r>
          </a:p>
          <a:p>
            <a:pPr>
              <a:defRPr/>
            </a:pPr>
            <a:r>
              <a:rPr lang="en-US" dirty="0">
                <a:hlinkClick r:id="rId3"/>
              </a:rPr>
              <a:t>http://</a:t>
            </a:r>
            <a:r>
              <a:rPr lang="en-US" dirty="0" smtClean="0">
                <a:hlinkClick r:id="rId3"/>
              </a:rPr>
              <a:t>lis.virginia.gov/cgi-bin/legp604.exe?181+sum+HB389</a:t>
            </a:r>
            <a:endParaRPr lang="en-US" dirty="0" smtClean="0"/>
          </a:p>
          <a:p>
            <a:pPr>
              <a:defRPr/>
            </a:pPr>
            <a:endParaRPr lang="en-US" sz="1200" b="0" dirty="0" smtClean="0">
              <a:solidFill>
                <a:schemeClr val="tx1"/>
              </a:solidFill>
              <a:effectLst/>
            </a:endParaRPr>
          </a:p>
          <a:p>
            <a:pPr>
              <a:defRPr/>
            </a:pPr>
            <a:r>
              <a:rPr lang="en-US" dirty="0"/>
              <a:t>§ </a:t>
            </a:r>
            <a:r>
              <a:rPr lang="en-US" dirty="0">
                <a:hlinkClick r:id="rId5"/>
              </a:rPr>
              <a:t>63.2-1503</a:t>
            </a:r>
            <a:r>
              <a:rPr lang="en-US" dirty="0"/>
              <a:t>. Local departments to establish child-protective services; duties</a:t>
            </a:r>
            <a:r>
              <a:rPr lang="en-US" dirty="0" smtClean="0"/>
              <a:t>.</a:t>
            </a:r>
          </a:p>
          <a:p>
            <a:pPr>
              <a:defRPr/>
            </a:pPr>
            <a:r>
              <a:rPr lang="en-US" sz="1200" b="0" dirty="0" smtClean="0"/>
              <a:t>…P. The local department shall </a:t>
            </a:r>
            <a:r>
              <a:rPr lang="en-US" sz="1200" b="0" i="1" dirty="0" smtClean="0"/>
              <a:t>(i)</a:t>
            </a:r>
            <a:r>
              <a:rPr lang="en-US" sz="1200" b="0" dirty="0" smtClean="0"/>
              <a:t> notify the Superintendent of Public Instruction</a:t>
            </a:r>
            <a:r>
              <a:rPr lang="en-US" sz="1200" b="0" i="1" dirty="0" smtClean="0"/>
              <a:t> </a:t>
            </a:r>
            <a:r>
              <a:rPr lang="en-US" sz="1200" b="0" i="1" dirty="0" smtClean="0">
                <a:solidFill>
                  <a:srgbClr val="FF0000"/>
                </a:solidFill>
              </a:rPr>
              <a:t>without delay</a:t>
            </a:r>
            <a:r>
              <a:rPr lang="en-US" sz="1200" b="0" dirty="0" smtClean="0">
                <a:solidFill>
                  <a:srgbClr val="FF0000"/>
                </a:solidFill>
              </a:rPr>
              <a:t> </a:t>
            </a:r>
            <a:r>
              <a:rPr lang="en-US" sz="1200" b="0" dirty="0" smtClean="0"/>
              <a:t>when an individual holding a license issued by the Board of Education is the subject of a founded complaint of child abuse or neglect and shall transmit identifying information regarding such individual if the local department knows the person holds a license issued by the Board of Education and </a:t>
            </a:r>
            <a:r>
              <a:rPr lang="en-US" sz="1200" b="0" strike="sngStrike" dirty="0" smtClean="0"/>
              <a:t>after all rights to any appeal provided by § </a:t>
            </a:r>
            <a:r>
              <a:rPr lang="en-US" sz="1200" dirty="0" smtClean="0">
                <a:hlinkClick r:id="rId6"/>
              </a:rPr>
              <a:t>63.2-1526</a:t>
            </a:r>
            <a:r>
              <a:rPr lang="en-US" sz="1200" b="0" strike="sngStrike" dirty="0" smtClean="0"/>
              <a:t> have been exhausted</a:t>
            </a:r>
            <a:r>
              <a:rPr lang="en-US" sz="1200" b="0" dirty="0" smtClean="0"/>
              <a:t> </a:t>
            </a:r>
            <a:r>
              <a:rPr lang="en-US" sz="1200" b="0" i="1" dirty="0" smtClean="0">
                <a:solidFill>
                  <a:srgbClr val="FF0000"/>
                </a:solidFill>
              </a:rPr>
              <a:t>(ii) notify the Superintendent of Public Instruction without delay if the founded complaint of child abuse or neglect is dismissed following an appeal pursuant to § </a:t>
            </a:r>
            <a:r>
              <a:rPr lang="en-US" sz="1200" i="1" dirty="0" smtClean="0">
                <a:solidFill>
                  <a:srgbClr val="FF0000"/>
                </a:solidFill>
                <a:hlinkClick r:id="rId6"/>
              </a:rPr>
              <a:t>63.2-1526</a:t>
            </a:r>
            <a:r>
              <a:rPr lang="en-US" sz="1200" b="0" i="1" dirty="0" smtClean="0"/>
              <a:t>. Nothing in this subsection shall be construed to affect the rights of any individual holding a license issued by the Board of Education to any hearings or appeals otherwise provided by law</a:t>
            </a:r>
            <a:r>
              <a:rPr lang="en-US" sz="1200" b="0" dirty="0" smtClean="0"/>
              <a:t>. Any information exchanged for the purpose of this subsection shall not be considered a violation of § </a:t>
            </a:r>
            <a:r>
              <a:rPr lang="en-US" sz="1200" dirty="0" smtClean="0">
                <a:hlinkClick r:id="rId7"/>
              </a:rPr>
              <a:t>63.2-102</a:t>
            </a:r>
            <a:r>
              <a:rPr lang="en-US" sz="1200" b="0" dirty="0" smtClean="0"/>
              <a:t>, </a:t>
            </a:r>
            <a:r>
              <a:rPr lang="en-US" sz="1200" dirty="0" smtClean="0">
                <a:hlinkClick r:id="rId8"/>
              </a:rPr>
              <a:t>63.2-104</a:t>
            </a:r>
            <a:r>
              <a:rPr lang="en-US" sz="1200" b="0" dirty="0" smtClean="0"/>
              <a:t>, or </a:t>
            </a:r>
            <a:r>
              <a:rPr lang="en-US" sz="1200" dirty="0" smtClean="0">
                <a:hlinkClick r:id="rId9"/>
              </a:rPr>
              <a:t>63.2-105</a:t>
            </a:r>
            <a:r>
              <a:rPr lang="en-US" sz="1200" b="0" dirty="0" smtClean="0"/>
              <a:t>.</a:t>
            </a:r>
            <a:endParaRPr lang="en-US" sz="1200" dirty="0" smtClean="0"/>
          </a:p>
          <a:p>
            <a:endParaRPr lang="en-US" dirty="0"/>
          </a:p>
        </p:txBody>
      </p:sp>
      <p:sp>
        <p:nvSpPr>
          <p:cNvPr id="4" name="Slide Number Placeholder 3"/>
          <p:cNvSpPr>
            <a:spLocks noGrp="1"/>
          </p:cNvSpPr>
          <p:nvPr>
            <p:ph type="sldNum" sz="quarter" idx="10"/>
          </p:nvPr>
        </p:nvSpPr>
        <p:spPr/>
        <p:txBody>
          <a:bodyPr/>
          <a:lstStyle/>
          <a:p>
            <a:pPr>
              <a:defRPr/>
            </a:pPr>
            <a:fld id="{A2C005F4-2969-4318-B2BD-05C5F26CA355}" type="slidenum">
              <a:rPr lang="en-US" smtClean="0"/>
              <a:pPr>
                <a:defRPr/>
              </a:pPr>
              <a:t>28</a:t>
            </a:fld>
            <a:endParaRPr lang="en-US" dirty="0"/>
          </a:p>
        </p:txBody>
      </p:sp>
    </p:spTree>
    <p:extLst>
      <p:ext uri="{BB962C8B-B14F-4D97-AF65-F5344CB8AC3E}">
        <p14:creationId xmlns:p14="http://schemas.microsoft.com/office/powerpoint/2010/main" val="35985476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50240" y="4459526"/>
            <a:ext cx="5872480" cy="4224814"/>
          </a:xfrm>
        </p:spPr>
        <p:txBody>
          <a:bodyPr/>
          <a:lstStyle/>
          <a:p>
            <a:r>
              <a:rPr lang="en-US" b="1" dirty="0" smtClean="0"/>
              <a:t>Exempt Actions</a:t>
            </a:r>
          </a:p>
          <a:p>
            <a:r>
              <a:rPr lang="en-US" dirty="0" smtClean="0"/>
              <a:t>If </a:t>
            </a:r>
            <a:r>
              <a:rPr lang="en-US" dirty="0"/>
              <a:t>your action is exempt pursuant to § 2.2-4002 or § 2.2-4006 of the </a:t>
            </a:r>
            <a:r>
              <a:rPr lang="en-US" i="1" dirty="0"/>
              <a:t>Code of Virginia</a:t>
            </a:r>
            <a:r>
              <a:rPr lang="en-US" dirty="0"/>
              <a:t>, it is usually appropriate to file an exempt regulatory action. These types of regulatory actions include: </a:t>
            </a:r>
          </a:p>
          <a:p>
            <a:pPr lvl="1"/>
            <a:r>
              <a:rPr lang="en-US" dirty="0"/>
              <a:t>Regulations that establish or prescribe agency organization, internal practice, or procedures, including delegations of authority.</a:t>
            </a:r>
          </a:p>
          <a:p>
            <a:pPr lvl="1"/>
            <a:r>
              <a:rPr lang="en-US" dirty="0"/>
              <a:t>Regulations that consist only of changes in style or form or corrections of technical errors.</a:t>
            </a:r>
          </a:p>
          <a:p>
            <a:pPr lvl="1"/>
            <a:r>
              <a:rPr lang="en-US" dirty="0"/>
              <a:t>Minor changes to regulations published in the Virginia Administrative Code under the Virginia Register Act.</a:t>
            </a:r>
          </a:p>
          <a:p>
            <a:pPr lvl="1"/>
            <a:r>
              <a:rPr lang="en-US" dirty="0"/>
              <a:t>Regulations that are: (1) necessary to conform to changes in Virginia statutory law or the appropriation act where </a:t>
            </a:r>
            <a:r>
              <a:rPr lang="en-US" b="1" dirty="0"/>
              <a:t>no</a:t>
            </a:r>
            <a:r>
              <a:rPr lang="en-US" dirty="0"/>
              <a:t> agency discretion is involved, (2) required by order of any state or federal court of competent jurisdiction where </a:t>
            </a:r>
            <a:r>
              <a:rPr lang="en-US" b="1" dirty="0"/>
              <a:t>no</a:t>
            </a:r>
            <a:r>
              <a:rPr lang="en-US" dirty="0"/>
              <a:t> agency discretion is involved; OR (3) necessary to meet the requirements of federal law or regulations, provided such regulations </a:t>
            </a:r>
            <a:r>
              <a:rPr lang="en-US" b="1" dirty="0"/>
              <a:t>do not differ materially</a:t>
            </a:r>
            <a:r>
              <a:rPr lang="en-US" dirty="0"/>
              <a:t> from those required by federal law or regulation, and the Registrar has so determined in writing. </a:t>
            </a:r>
            <a:endParaRPr lang="en-US" dirty="0" smtClean="0"/>
          </a:p>
          <a:p>
            <a:pPr lvl="1"/>
            <a:endParaRPr lang="en-US" dirty="0"/>
          </a:p>
          <a:p>
            <a:r>
              <a:rPr lang="en-US" i="1" dirty="0"/>
              <a:t>Source:  Link:  http://www.townhall.virginia.gov/UM/actiontypes.cfm#standard</a:t>
            </a:r>
          </a:p>
          <a:p>
            <a:endParaRPr lang="en-US" dirty="0"/>
          </a:p>
        </p:txBody>
      </p:sp>
      <p:sp>
        <p:nvSpPr>
          <p:cNvPr id="4" name="Slide Number Placeholder 3"/>
          <p:cNvSpPr>
            <a:spLocks noGrp="1"/>
          </p:cNvSpPr>
          <p:nvPr>
            <p:ph type="sldNum" sz="quarter" idx="10"/>
          </p:nvPr>
        </p:nvSpPr>
        <p:spPr/>
        <p:txBody>
          <a:bodyPr/>
          <a:lstStyle/>
          <a:p>
            <a:pPr>
              <a:defRPr/>
            </a:pPr>
            <a:fld id="{A2C005F4-2969-4318-B2BD-05C5F26CA355}" type="slidenum">
              <a:rPr lang="en-US" smtClean="0"/>
              <a:pPr>
                <a:defRPr/>
              </a:pPr>
              <a:t>2</a:t>
            </a:fld>
            <a:endParaRPr lang="en-US" dirty="0"/>
          </a:p>
        </p:txBody>
      </p:sp>
    </p:spTree>
    <p:extLst>
      <p:ext uri="{BB962C8B-B14F-4D97-AF65-F5344CB8AC3E}">
        <p14:creationId xmlns:p14="http://schemas.microsoft.com/office/powerpoint/2010/main" val="425344138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168399" y="4459526"/>
            <a:ext cx="4987079" cy="4224814"/>
          </a:xfrm>
        </p:spPr>
        <p:txBody>
          <a:bodyPr/>
          <a:lstStyle/>
          <a:p>
            <a:r>
              <a:rPr lang="en-US" dirty="0" smtClean="0"/>
              <a:t>Professional and Occupational Regulation</a:t>
            </a:r>
            <a:endParaRPr lang="en-US" dirty="0"/>
          </a:p>
        </p:txBody>
      </p:sp>
      <p:sp>
        <p:nvSpPr>
          <p:cNvPr id="4" name="Slide Number Placeholder 3"/>
          <p:cNvSpPr>
            <a:spLocks noGrp="1"/>
          </p:cNvSpPr>
          <p:nvPr>
            <p:ph type="sldNum" sz="quarter" idx="10"/>
          </p:nvPr>
        </p:nvSpPr>
        <p:spPr/>
        <p:txBody>
          <a:bodyPr/>
          <a:lstStyle/>
          <a:p>
            <a:pPr>
              <a:defRPr/>
            </a:pPr>
            <a:fld id="{A2C005F4-2969-4318-B2BD-05C5F26CA355}" type="slidenum">
              <a:rPr lang="en-US" smtClean="0"/>
              <a:pPr>
                <a:defRPr/>
              </a:pPr>
              <a:t>29</a:t>
            </a:fld>
            <a:endParaRPr lang="en-US" dirty="0"/>
          </a:p>
        </p:txBody>
      </p:sp>
    </p:spTree>
    <p:extLst>
      <p:ext uri="{BB962C8B-B14F-4D97-AF65-F5344CB8AC3E}">
        <p14:creationId xmlns:p14="http://schemas.microsoft.com/office/powerpoint/2010/main" val="419624262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178559" y="4459526"/>
            <a:ext cx="4976919" cy="4224814"/>
          </a:xfrm>
        </p:spPr>
        <p:txBody>
          <a:bodyPr/>
          <a:lstStyle/>
          <a:p>
            <a:r>
              <a:rPr lang="en-US" sz="1200" dirty="0" smtClean="0">
                <a:effectLst/>
                <a:hlinkClick r:id="rId3"/>
              </a:rPr>
              <a:t>HB 1114</a:t>
            </a:r>
            <a:r>
              <a:rPr lang="en-US" sz="1200" dirty="0" smtClean="0">
                <a:effectLst/>
              </a:rPr>
              <a:t> Professional and occupational regulation; authority to suspend or revoke licenses, certificates. </a:t>
            </a:r>
          </a:p>
          <a:p>
            <a:r>
              <a:rPr lang="en-US" dirty="0"/>
              <a:t>(link: </a:t>
            </a:r>
            <a:r>
              <a:rPr lang="en-US" dirty="0">
                <a:hlinkClick r:id="rId3"/>
              </a:rPr>
              <a:t>http://</a:t>
            </a:r>
            <a:r>
              <a:rPr lang="en-US" dirty="0" smtClean="0">
                <a:hlinkClick r:id="rId3"/>
              </a:rPr>
              <a:t>lis.virginia.gov/cgi-bin/legp604.exe?181+sum+HB1114</a:t>
            </a:r>
            <a:r>
              <a:rPr lang="en-US" dirty="0" smtClean="0"/>
              <a:t>)</a:t>
            </a:r>
          </a:p>
          <a:p>
            <a:r>
              <a:rPr lang="en-US" dirty="0" smtClean="0"/>
              <a:t> </a:t>
            </a:r>
            <a:endParaRPr lang="en-US" sz="1200" b="0" dirty="0" smtClean="0"/>
          </a:p>
          <a:p>
            <a:r>
              <a:rPr lang="en-US" sz="1200" b="0" dirty="0" smtClean="0"/>
              <a:t>1. That the Code of Virginia is amended by adding in Article 1 of Chapter 15 of Title 22.1 a section numbered </a:t>
            </a:r>
            <a:r>
              <a:rPr lang="en-US" sz="1200" dirty="0" smtClean="0">
                <a:hlinkClick r:id="rId4"/>
              </a:rPr>
              <a:t>22.1-292.3</a:t>
            </a:r>
            <a:r>
              <a:rPr lang="en-US" sz="1200" b="0" dirty="0" smtClean="0"/>
              <a:t> and by adding a section numbered </a:t>
            </a:r>
            <a:r>
              <a:rPr lang="en-US" sz="1200" dirty="0" smtClean="0">
                <a:hlinkClick r:id="rId5"/>
              </a:rPr>
              <a:t>54.1-104.1</a:t>
            </a:r>
            <a:r>
              <a:rPr lang="en-US" sz="1200" b="0" dirty="0" smtClean="0"/>
              <a:t> as follows:</a:t>
            </a:r>
          </a:p>
          <a:p>
            <a:r>
              <a:rPr lang="en-US" sz="1200" b="0" i="1" dirty="0" smtClean="0">
                <a:solidFill>
                  <a:srgbClr val="FF0000"/>
                </a:solidFill>
              </a:rPr>
              <a:t>§ </a:t>
            </a:r>
            <a:r>
              <a:rPr lang="en-US" sz="1200" i="1" dirty="0" smtClean="0">
                <a:solidFill>
                  <a:srgbClr val="FF0000"/>
                </a:solidFill>
                <a:hlinkClick r:id="rId4"/>
              </a:rPr>
              <a:t>22.1-292.3</a:t>
            </a:r>
            <a:r>
              <a:rPr lang="en-US" sz="1200" b="0" i="1" dirty="0" smtClean="0">
                <a:solidFill>
                  <a:srgbClr val="FF0000"/>
                </a:solidFill>
              </a:rPr>
              <a:t>. License may not be suspended solely on the basis of default or delinquency in payment of federal-guaranteed or state-guaranteed education loan or scholarship.</a:t>
            </a:r>
            <a:endParaRPr lang="en-US" sz="1200" b="0" dirty="0" smtClean="0">
              <a:solidFill>
                <a:srgbClr val="FF0000"/>
              </a:solidFill>
            </a:endParaRPr>
          </a:p>
          <a:p>
            <a:r>
              <a:rPr lang="en-US" sz="1200" b="0" i="1" dirty="0" smtClean="0">
                <a:solidFill>
                  <a:srgbClr val="FF0000"/>
                </a:solidFill>
              </a:rPr>
              <a:t>§ </a:t>
            </a:r>
            <a:r>
              <a:rPr lang="en-US" sz="1200" i="1" dirty="0" smtClean="0">
                <a:solidFill>
                  <a:srgbClr val="FF0000"/>
                </a:solidFill>
                <a:hlinkClick r:id="rId5"/>
              </a:rPr>
              <a:t>54.1-104.1</a:t>
            </a:r>
            <a:r>
              <a:rPr lang="en-US" sz="1200" b="0" i="1" dirty="0" smtClean="0">
                <a:solidFill>
                  <a:srgbClr val="FF0000"/>
                </a:solidFill>
              </a:rPr>
              <a:t>. License, certificate, registration, permit, or authority may not be suspended or revoked solely on the basis of default or delinquency in payment of federal-guaranteed or state-guaranteed education loan or scholarship.</a:t>
            </a:r>
            <a:endParaRPr lang="en-US" sz="1200" b="0" dirty="0">
              <a:solidFill>
                <a:srgbClr val="FF0000"/>
              </a:solidFill>
            </a:endParaRPr>
          </a:p>
        </p:txBody>
      </p:sp>
      <p:sp>
        <p:nvSpPr>
          <p:cNvPr id="4" name="Slide Number Placeholder 3"/>
          <p:cNvSpPr>
            <a:spLocks noGrp="1"/>
          </p:cNvSpPr>
          <p:nvPr>
            <p:ph type="sldNum" sz="quarter" idx="10"/>
          </p:nvPr>
        </p:nvSpPr>
        <p:spPr/>
        <p:txBody>
          <a:bodyPr/>
          <a:lstStyle/>
          <a:p>
            <a:pPr>
              <a:defRPr/>
            </a:pPr>
            <a:fld id="{A2C005F4-2969-4318-B2BD-05C5F26CA355}" type="slidenum">
              <a:rPr lang="en-US" smtClean="0"/>
              <a:pPr>
                <a:defRPr/>
              </a:pPr>
              <a:t>30</a:t>
            </a:fld>
            <a:endParaRPr lang="en-US" dirty="0"/>
          </a:p>
        </p:txBody>
      </p:sp>
    </p:spTree>
    <p:extLst>
      <p:ext uri="{BB962C8B-B14F-4D97-AF65-F5344CB8AC3E}">
        <p14:creationId xmlns:p14="http://schemas.microsoft.com/office/powerpoint/2010/main" val="130301264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168399" y="4459526"/>
            <a:ext cx="4987079" cy="4224814"/>
          </a:xfrm>
        </p:spPr>
        <p:txBody>
          <a:bodyPr/>
          <a:lstStyle/>
          <a:p>
            <a:r>
              <a:rPr lang="en-US" dirty="0" smtClean="0"/>
              <a:t>Professional and Occupational Regulation</a:t>
            </a:r>
            <a:endParaRPr lang="en-US" dirty="0"/>
          </a:p>
        </p:txBody>
      </p:sp>
      <p:sp>
        <p:nvSpPr>
          <p:cNvPr id="4" name="Slide Number Placeholder 3"/>
          <p:cNvSpPr>
            <a:spLocks noGrp="1"/>
          </p:cNvSpPr>
          <p:nvPr>
            <p:ph type="sldNum" sz="quarter" idx="10"/>
          </p:nvPr>
        </p:nvSpPr>
        <p:spPr/>
        <p:txBody>
          <a:bodyPr/>
          <a:lstStyle/>
          <a:p>
            <a:pPr>
              <a:defRPr/>
            </a:pPr>
            <a:fld id="{A2C005F4-2969-4318-B2BD-05C5F26CA355}" type="slidenum">
              <a:rPr lang="en-US" smtClean="0"/>
              <a:pPr>
                <a:defRPr/>
              </a:pPr>
              <a:t>31</a:t>
            </a:fld>
            <a:endParaRPr lang="en-US" dirty="0"/>
          </a:p>
        </p:txBody>
      </p:sp>
    </p:spTree>
    <p:extLst>
      <p:ext uri="{BB962C8B-B14F-4D97-AF65-F5344CB8AC3E}">
        <p14:creationId xmlns:p14="http://schemas.microsoft.com/office/powerpoint/2010/main" val="419624262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158239" y="4459526"/>
            <a:ext cx="4997239" cy="4224814"/>
          </a:xfrm>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dirty="0" smtClean="0">
                <a:effectLst/>
                <a:hlinkClick r:id="rId3"/>
              </a:rPr>
              <a:t>HB 1000</a:t>
            </a:r>
            <a:r>
              <a:rPr lang="en-US" sz="1200" dirty="0" smtClean="0">
                <a:effectLst/>
              </a:rPr>
              <a:t> and </a:t>
            </a:r>
            <a:r>
              <a:rPr lang="en-US" sz="1200" dirty="0" smtClean="0">
                <a:effectLst/>
                <a:hlinkClick r:id="rId4"/>
              </a:rPr>
              <a:t>SB 343</a:t>
            </a:r>
            <a:r>
              <a:rPr lang="en-US" sz="1200" dirty="0" smtClean="0">
                <a:effectLst/>
              </a:rPr>
              <a:t> School boards; employment of certain individuals under certain conditions.</a:t>
            </a: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dirty="0" smtClean="0">
                <a:effectLst/>
              </a:rPr>
              <a:t> </a:t>
            </a:r>
            <a:endParaRPr lang="en-US" sz="1200" dirty="0" smtClean="0"/>
          </a:p>
          <a:p>
            <a:pPr>
              <a:defRPr/>
            </a:pPr>
            <a:r>
              <a:rPr lang="en-US" dirty="0"/>
              <a:t>Be it enacted by the General Assembly of </a:t>
            </a:r>
            <a:r>
              <a:rPr lang="en-US" dirty="0" smtClean="0"/>
              <a:t>Virginia</a:t>
            </a:r>
          </a:p>
          <a:p>
            <a:pPr>
              <a:defRPr/>
            </a:pPr>
            <a:r>
              <a:rPr lang="en-US" sz="1200" dirty="0" smtClean="0">
                <a:solidFill>
                  <a:srgbClr val="FF0000"/>
                </a:solidFill>
              </a:rPr>
              <a:t>1. </a:t>
            </a:r>
            <a:r>
              <a:rPr lang="en-US" sz="1200" b="0" i="1" dirty="0" smtClean="0">
                <a:solidFill>
                  <a:srgbClr val="FF0000"/>
                </a:solidFill>
              </a:rPr>
              <a:t>§ 1. Notwithstanding the provisions of subsection A of § </a:t>
            </a:r>
            <a:r>
              <a:rPr lang="en-US" sz="1200" i="1" dirty="0" smtClean="0">
                <a:solidFill>
                  <a:srgbClr val="FF0000"/>
                </a:solidFill>
                <a:hlinkClick r:id="rId5"/>
              </a:rPr>
              <a:t>22.1-296.1</a:t>
            </a:r>
            <a:r>
              <a:rPr lang="en-US" sz="1200" b="0" i="1" dirty="0" smtClean="0">
                <a:solidFill>
                  <a:srgbClr val="FF0000"/>
                </a:solidFill>
              </a:rPr>
              <a:t> of the Code of Virginia and consistent with the discretion granted to a school board pursuant to § </a:t>
            </a:r>
            <a:r>
              <a:rPr lang="en-US" sz="1200" i="1" dirty="0" smtClean="0">
                <a:solidFill>
                  <a:srgbClr val="FF0000"/>
                </a:solidFill>
                <a:hlinkClick r:id="rId6"/>
              </a:rPr>
              <a:t>22.1-307</a:t>
            </a:r>
            <a:r>
              <a:rPr lang="en-US" sz="1200" b="0" i="1" dirty="0" smtClean="0">
                <a:solidFill>
                  <a:srgbClr val="FF0000"/>
                </a:solidFill>
              </a:rPr>
              <a:t> of the Code of Virginia to retain an employee who is convicted of an offense subsequent to the employee's hiring, a school board may employ an individual who, at the time of the individual's hiring, has been convicted of a felony, provided that such individual (i) was employed in good standing by a school board on or before December 17, 2015; (ii) has been granted a simple pardon for such offense by the Governor or other appropriate authority; and (iii) has had his civil rights restored by the Governor or other appropriate authority. However, a school board may employ, until July 1, 2020, such an individual who does not satisfy the conditions set forth in clauses (ii) and (iii), provided that such individual has been continuously employed by the school board from December 17, 2015, through July 1, 2018.</a:t>
            </a:r>
            <a:endParaRPr lang="en-US" sz="1200" dirty="0" smtClean="0">
              <a:solidFill>
                <a:srgbClr val="FF0000"/>
              </a:solidFill>
            </a:endParaRPr>
          </a:p>
          <a:p>
            <a:endParaRPr lang="en-US" dirty="0"/>
          </a:p>
        </p:txBody>
      </p:sp>
      <p:sp>
        <p:nvSpPr>
          <p:cNvPr id="4" name="Slide Number Placeholder 3"/>
          <p:cNvSpPr>
            <a:spLocks noGrp="1"/>
          </p:cNvSpPr>
          <p:nvPr>
            <p:ph type="sldNum" sz="quarter" idx="10"/>
          </p:nvPr>
        </p:nvSpPr>
        <p:spPr/>
        <p:txBody>
          <a:bodyPr/>
          <a:lstStyle/>
          <a:p>
            <a:pPr>
              <a:defRPr/>
            </a:pPr>
            <a:fld id="{A2C005F4-2969-4318-B2BD-05C5F26CA355}" type="slidenum">
              <a:rPr lang="en-US" smtClean="0"/>
              <a:pPr>
                <a:defRPr/>
              </a:pPr>
              <a:t>32</a:t>
            </a:fld>
            <a:endParaRPr lang="en-US" dirty="0"/>
          </a:p>
        </p:txBody>
      </p:sp>
    </p:spTree>
    <p:extLst>
      <p:ext uri="{BB962C8B-B14F-4D97-AF65-F5344CB8AC3E}">
        <p14:creationId xmlns:p14="http://schemas.microsoft.com/office/powerpoint/2010/main" val="226639343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188719" y="4459526"/>
            <a:ext cx="4966759" cy="4224814"/>
          </a:xfrm>
        </p:spPr>
        <p:txBody>
          <a:bodyPr>
            <a:normAutofit/>
          </a:bodyPr>
          <a:lstStyle/>
          <a:p>
            <a:r>
              <a:rPr lang="en-US" dirty="0"/>
              <a:t>Questions:</a:t>
            </a:r>
            <a:br>
              <a:rPr lang="en-US" dirty="0"/>
            </a:br>
            <a:r>
              <a:rPr lang="en-US" dirty="0"/>
              <a:t/>
            </a:r>
            <a:br>
              <a:rPr lang="en-US" dirty="0"/>
            </a:br>
            <a:r>
              <a:rPr lang="en-US" dirty="0"/>
              <a:t>Patty S. Pitts</a:t>
            </a:r>
            <a:br>
              <a:rPr lang="en-US" dirty="0"/>
            </a:br>
            <a:r>
              <a:rPr lang="en-US" dirty="0"/>
              <a:t>Assistant Superintendent</a:t>
            </a:r>
            <a:br>
              <a:rPr lang="en-US" dirty="0"/>
            </a:br>
            <a:r>
              <a:rPr lang="en-US" dirty="0"/>
              <a:t>Teacher Education and Licensure</a:t>
            </a:r>
            <a:br>
              <a:rPr lang="en-US" dirty="0"/>
            </a:br>
            <a:r>
              <a:rPr lang="en-US" dirty="0"/>
              <a:t>Department of Education</a:t>
            </a:r>
            <a:br>
              <a:rPr lang="en-US" dirty="0"/>
            </a:br>
            <a:r>
              <a:rPr lang="en-US" dirty="0"/>
              <a:t>(804) 371-2522</a:t>
            </a:r>
          </a:p>
        </p:txBody>
      </p:sp>
      <p:sp>
        <p:nvSpPr>
          <p:cNvPr id="4" name="Slide Number Placeholder 3"/>
          <p:cNvSpPr>
            <a:spLocks noGrp="1"/>
          </p:cNvSpPr>
          <p:nvPr>
            <p:ph type="sldNum" sz="quarter" idx="10"/>
          </p:nvPr>
        </p:nvSpPr>
        <p:spPr/>
        <p:txBody>
          <a:bodyPr/>
          <a:lstStyle/>
          <a:p>
            <a:pPr>
              <a:defRPr/>
            </a:pPr>
            <a:fld id="{A2C005F4-2969-4318-B2BD-05C5F26CA355}" type="slidenum">
              <a:rPr lang="en-US" smtClean="0"/>
              <a:pPr>
                <a:defRPr/>
              </a:pPr>
              <a:t>33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89280" y="4459526"/>
            <a:ext cx="5953760" cy="4224814"/>
          </a:xfrm>
        </p:spPr>
        <p:txBody>
          <a:bodyPr/>
          <a:lstStyle/>
          <a:p>
            <a:r>
              <a:rPr lang="en-US" b="1" dirty="0"/>
              <a:t>Standard Three Stage Process</a:t>
            </a:r>
          </a:p>
          <a:p>
            <a:r>
              <a:rPr lang="en-US" b="1" dirty="0"/>
              <a:t>1. Notice of Intended Regulatory Action (NOIRA):</a:t>
            </a:r>
            <a:r>
              <a:rPr lang="en-US" dirty="0"/>
              <a:t> The public receives notification that a regulatory change is being considered, along with a description of the changes being considered. Once this stage is published in </a:t>
            </a:r>
            <a:r>
              <a:rPr lang="en-US" i="1" dirty="0"/>
              <a:t>The Virginia Register of Regulations</a:t>
            </a:r>
            <a:r>
              <a:rPr lang="en-US" dirty="0"/>
              <a:t> and appears on the Town Hall, there is at least a 30-day period during which the agency receives comments from the public. The agency reviews these comments as it develops the proposed regulation. </a:t>
            </a:r>
          </a:p>
          <a:p>
            <a:r>
              <a:rPr lang="en-US" b="1" dirty="0"/>
              <a:t>2. Proposed:</a:t>
            </a:r>
            <a:r>
              <a:rPr lang="en-US" dirty="0"/>
              <a:t> The public is provided with the full text of the regulation, a statement explaining the substance of the regulatory action, and an Economic Impact Analysis (EIA) prepared by the Department of Planning and Budget. Once the proposed stage is published in </a:t>
            </a:r>
            <a:r>
              <a:rPr lang="en-US" i="1" dirty="0"/>
              <a:t>The Virginia Register of Regulations</a:t>
            </a:r>
            <a:r>
              <a:rPr lang="en-US" dirty="0"/>
              <a:t> and appears on the Town Hall, there is at least a 60-day public comment period. Based on the comments received, the agency may modify the proposed text of the regulation. The agency also provides a summary of comments that have been received during the NOIRA period, and the agency's response. </a:t>
            </a:r>
          </a:p>
          <a:p>
            <a:r>
              <a:rPr lang="en-US" b="1" dirty="0"/>
              <a:t>3. Final:</a:t>
            </a:r>
            <a:r>
              <a:rPr lang="en-US" dirty="0"/>
              <a:t> The public is provided with the full text of the regulation, this time with an explanation of any changes made to the text of the regulation since the proposed stage. Once the final stage is published in </a:t>
            </a:r>
            <a:r>
              <a:rPr lang="en-US" i="1" dirty="0"/>
              <a:t>The Virginia Register of Regulations</a:t>
            </a:r>
            <a:r>
              <a:rPr lang="en-US" dirty="0"/>
              <a:t> and appears on the Town Hall, there is a 30-day final adoption period. </a:t>
            </a:r>
            <a:endParaRPr lang="en-US" dirty="0" smtClean="0"/>
          </a:p>
          <a:p>
            <a:endParaRPr lang="en-US" dirty="0"/>
          </a:p>
          <a:p>
            <a:r>
              <a:rPr lang="en-US" i="1" dirty="0"/>
              <a:t>Source: </a:t>
            </a:r>
            <a:r>
              <a:rPr lang="en-US" i="1" dirty="0" smtClean="0"/>
              <a:t> Link:  </a:t>
            </a:r>
            <a:r>
              <a:rPr lang="en-US" i="1" dirty="0"/>
              <a:t>http://www.townhall.virginia.gov/UM/actiontypes.cfm#standard</a:t>
            </a:r>
          </a:p>
          <a:p>
            <a:endParaRPr lang="en-US" dirty="0"/>
          </a:p>
        </p:txBody>
      </p:sp>
      <p:sp>
        <p:nvSpPr>
          <p:cNvPr id="4" name="Slide Number Placeholder 3"/>
          <p:cNvSpPr>
            <a:spLocks noGrp="1"/>
          </p:cNvSpPr>
          <p:nvPr>
            <p:ph type="sldNum" sz="quarter" idx="10"/>
          </p:nvPr>
        </p:nvSpPr>
        <p:spPr/>
        <p:txBody>
          <a:bodyPr/>
          <a:lstStyle/>
          <a:p>
            <a:pPr>
              <a:defRPr/>
            </a:pPr>
            <a:fld id="{A2C005F4-2969-4318-B2BD-05C5F26CA355}" type="slidenum">
              <a:rPr lang="en-US" smtClean="0"/>
              <a:pPr>
                <a:defRPr/>
              </a:pPr>
              <a:t>3</a:t>
            </a:fld>
            <a:endParaRPr lang="en-US" dirty="0"/>
          </a:p>
        </p:txBody>
      </p:sp>
    </p:spTree>
    <p:extLst>
      <p:ext uri="{BB962C8B-B14F-4D97-AF65-F5344CB8AC3E}">
        <p14:creationId xmlns:p14="http://schemas.microsoft.com/office/powerpoint/2010/main" val="10908658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188719" y="4459526"/>
            <a:ext cx="4714241" cy="4224814"/>
          </a:xfrm>
        </p:spPr>
        <p:txBody>
          <a:bodyPr/>
          <a:lstStyle/>
          <a:p>
            <a:r>
              <a:rPr lang="en-US" dirty="0" smtClean="0"/>
              <a:t>Regulatory Revisions </a:t>
            </a:r>
          </a:p>
          <a:p>
            <a:pPr marL="171450" indent="-171450">
              <a:buFont typeface="Arial" panose="020B0604020202020204" pitchFamily="34" charset="0"/>
              <a:buChar char="•"/>
            </a:pPr>
            <a:r>
              <a:rPr lang="en-US" dirty="0" smtClean="0"/>
              <a:t>Exempt Actions</a:t>
            </a:r>
            <a:endParaRPr lang="en-US" dirty="0"/>
          </a:p>
        </p:txBody>
      </p:sp>
      <p:sp>
        <p:nvSpPr>
          <p:cNvPr id="4" name="Slide Number Placeholder 3"/>
          <p:cNvSpPr>
            <a:spLocks noGrp="1"/>
          </p:cNvSpPr>
          <p:nvPr>
            <p:ph type="sldNum" sz="quarter" idx="10"/>
          </p:nvPr>
        </p:nvSpPr>
        <p:spPr/>
        <p:txBody>
          <a:bodyPr/>
          <a:lstStyle/>
          <a:p>
            <a:pPr>
              <a:defRPr/>
            </a:pPr>
            <a:fld id="{A2C005F4-2969-4318-B2BD-05C5F26CA355}" type="slidenum">
              <a:rPr lang="en-US" smtClean="0"/>
              <a:pPr>
                <a:defRPr/>
              </a:pPr>
              <a:t>4</a:t>
            </a:fld>
            <a:endParaRPr lang="en-US" dirty="0"/>
          </a:p>
        </p:txBody>
      </p:sp>
    </p:spTree>
    <p:extLst>
      <p:ext uri="{BB962C8B-B14F-4D97-AF65-F5344CB8AC3E}">
        <p14:creationId xmlns:p14="http://schemas.microsoft.com/office/powerpoint/2010/main" val="3305739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168399" y="4459526"/>
            <a:ext cx="4987079" cy="4224814"/>
          </a:xfrm>
        </p:spPr>
        <p:txBody>
          <a:bodyPr/>
          <a:lstStyle/>
          <a:p>
            <a:r>
              <a:rPr lang="en-US" dirty="0" smtClean="0"/>
              <a:t>Exempt Actions to </a:t>
            </a:r>
            <a:r>
              <a:rPr lang="en-US" i="1" dirty="0" smtClean="0"/>
              <a:t>Licensure Regulations for School Personnel</a:t>
            </a:r>
            <a:endParaRPr lang="en-US" i="1" dirty="0"/>
          </a:p>
        </p:txBody>
      </p:sp>
      <p:sp>
        <p:nvSpPr>
          <p:cNvPr id="4" name="Slide Number Placeholder 3"/>
          <p:cNvSpPr>
            <a:spLocks noGrp="1"/>
          </p:cNvSpPr>
          <p:nvPr>
            <p:ph type="sldNum" sz="quarter" idx="10"/>
          </p:nvPr>
        </p:nvSpPr>
        <p:spPr/>
        <p:txBody>
          <a:bodyPr/>
          <a:lstStyle/>
          <a:p>
            <a:pPr>
              <a:defRPr/>
            </a:pPr>
            <a:fld id="{A2C005F4-2969-4318-B2BD-05C5F26CA355}" type="slidenum">
              <a:rPr lang="en-US" smtClean="0"/>
              <a:pPr>
                <a:defRPr/>
              </a:pPr>
              <a:t>5</a:t>
            </a:fld>
            <a:endParaRPr lang="en-US" dirty="0"/>
          </a:p>
        </p:txBody>
      </p:sp>
    </p:spTree>
    <p:extLst>
      <p:ext uri="{BB962C8B-B14F-4D97-AF65-F5344CB8AC3E}">
        <p14:creationId xmlns:p14="http://schemas.microsoft.com/office/powerpoint/2010/main" val="31344388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178559" y="4459526"/>
            <a:ext cx="4724401" cy="4224814"/>
          </a:xfrm>
        </p:spPr>
        <p:txBody>
          <a:bodyPr/>
          <a:lstStyle/>
          <a:p>
            <a:r>
              <a:rPr lang="en-US" dirty="0" smtClean="0"/>
              <a:t>Exempt Actions to </a:t>
            </a:r>
            <a:r>
              <a:rPr lang="en-US" i="1" dirty="0" smtClean="0"/>
              <a:t>Licensure Regulations for School Personnel </a:t>
            </a:r>
            <a:r>
              <a:rPr lang="en-US" dirty="0" smtClean="0"/>
              <a:t>and </a:t>
            </a:r>
            <a:r>
              <a:rPr lang="en-US" i="1" dirty="0" smtClean="0"/>
              <a:t>Regulations Governing the Review and Approval of Education Programs in Virginia.</a:t>
            </a:r>
            <a:endParaRPr lang="en-US" dirty="0"/>
          </a:p>
        </p:txBody>
      </p:sp>
      <p:sp>
        <p:nvSpPr>
          <p:cNvPr id="4" name="Slide Number Placeholder 3"/>
          <p:cNvSpPr>
            <a:spLocks noGrp="1"/>
          </p:cNvSpPr>
          <p:nvPr>
            <p:ph type="sldNum" sz="quarter" idx="10"/>
          </p:nvPr>
        </p:nvSpPr>
        <p:spPr/>
        <p:txBody>
          <a:bodyPr/>
          <a:lstStyle/>
          <a:p>
            <a:pPr>
              <a:defRPr/>
            </a:pPr>
            <a:fld id="{A2C005F4-2969-4318-B2BD-05C5F26CA355}" type="slidenum">
              <a:rPr lang="en-US" smtClean="0"/>
              <a:pPr>
                <a:defRPr/>
              </a:pPr>
              <a:t>6</a:t>
            </a:fld>
            <a:endParaRPr lang="en-US" dirty="0"/>
          </a:p>
        </p:txBody>
      </p:sp>
    </p:spTree>
    <p:extLst>
      <p:ext uri="{BB962C8B-B14F-4D97-AF65-F5344CB8AC3E}">
        <p14:creationId xmlns:p14="http://schemas.microsoft.com/office/powerpoint/2010/main" val="31344388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209039" y="4459526"/>
            <a:ext cx="4946439" cy="4224814"/>
          </a:xfrm>
        </p:spPr>
        <p:txBody>
          <a:bodyPr/>
          <a:lstStyle/>
          <a:p>
            <a:r>
              <a:rPr lang="en-US" dirty="0">
                <a:hlinkClick r:id="rId3"/>
              </a:rPr>
              <a:t>HB </a:t>
            </a:r>
            <a:r>
              <a:rPr lang="en-US" dirty="0" smtClean="0">
                <a:hlinkClick r:id="rId3"/>
              </a:rPr>
              <a:t>80</a:t>
            </a:r>
            <a:r>
              <a:rPr lang="en-US" dirty="0"/>
              <a:t> Teacher licensure by reciprocity; third-party verification of application documents. </a:t>
            </a:r>
            <a:endParaRPr lang="en-US" dirty="0" smtClean="0"/>
          </a:p>
          <a:p>
            <a:r>
              <a:rPr lang="en-US" dirty="0"/>
              <a:t>(link:  </a:t>
            </a:r>
            <a:r>
              <a:rPr lang="en-US" dirty="0">
                <a:hlinkClick r:id="rId3"/>
              </a:rPr>
              <a:t>http://</a:t>
            </a:r>
            <a:r>
              <a:rPr lang="en-US" dirty="0" smtClean="0">
                <a:hlinkClick r:id="rId3"/>
              </a:rPr>
              <a:t>lis.virginia.gov/cgi-bin/legp604.exe?181+sum+HB80</a:t>
            </a:r>
            <a:r>
              <a:rPr lang="en-US" dirty="0" smtClean="0"/>
              <a:t>)</a:t>
            </a:r>
          </a:p>
          <a:p>
            <a:endParaRPr lang="en-US" dirty="0" smtClean="0">
              <a:hlinkClick r:id="rId3"/>
            </a:endParaRPr>
          </a:p>
          <a:p>
            <a:r>
              <a:rPr lang="en-US" dirty="0"/>
              <a:t>§ </a:t>
            </a:r>
            <a:r>
              <a:rPr lang="en-US" dirty="0">
                <a:hlinkClick r:id="rId4"/>
              </a:rPr>
              <a:t>22.1-298.1</a:t>
            </a:r>
            <a:r>
              <a:rPr lang="en-US" dirty="0"/>
              <a:t>. Regulations governing licensure.</a:t>
            </a:r>
          </a:p>
          <a:p>
            <a:r>
              <a:rPr lang="en-US" dirty="0" smtClean="0"/>
              <a:t>…J</a:t>
            </a:r>
            <a:r>
              <a:rPr lang="en-US" dirty="0"/>
              <a:t>. The Board, in its regulations providing for licensure by reciprocity established pursuant to subsection I, shall </a:t>
            </a:r>
            <a:r>
              <a:rPr lang="en-US" dirty="0">
                <a:solidFill>
                  <a:srgbClr val="FF0000"/>
                </a:solidFill>
              </a:rPr>
              <a:t>permit applicants to submit third-party employment verification forms</a:t>
            </a:r>
            <a:r>
              <a:rPr lang="en-US" dirty="0"/>
              <a:t>.</a:t>
            </a:r>
          </a:p>
          <a:p>
            <a:endParaRPr lang="en-US" dirty="0"/>
          </a:p>
        </p:txBody>
      </p:sp>
      <p:sp>
        <p:nvSpPr>
          <p:cNvPr id="4" name="Slide Number Placeholder 3"/>
          <p:cNvSpPr>
            <a:spLocks noGrp="1"/>
          </p:cNvSpPr>
          <p:nvPr>
            <p:ph type="sldNum" sz="quarter" idx="10"/>
          </p:nvPr>
        </p:nvSpPr>
        <p:spPr/>
        <p:txBody>
          <a:bodyPr/>
          <a:lstStyle/>
          <a:p>
            <a:pPr>
              <a:defRPr/>
            </a:pPr>
            <a:fld id="{A2C005F4-2969-4318-B2BD-05C5F26CA355}" type="slidenum">
              <a:rPr lang="en-US" smtClean="0"/>
              <a:pPr>
                <a:defRPr/>
              </a:pPr>
              <a:t>7</a:t>
            </a:fld>
            <a:endParaRPr lang="en-US" dirty="0"/>
          </a:p>
        </p:txBody>
      </p:sp>
    </p:spTree>
    <p:extLst>
      <p:ext uri="{BB962C8B-B14F-4D97-AF65-F5344CB8AC3E}">
        <p14:creationId xmlns:p14="http://schemas.microsoft.com/office/powerpoint/2010/main" val="36753900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198879" y="4459526"/>
            <a:ext cx="4956599" cy="4224814"/>
          </a:xfrm>
        </p:spPr>
        <p:txBody>
          <a:bodyPr/>
          <a:lstStyle/>
          <a:p>
            <a:r>
              <a:rPr lang="en-US" dirty="0">
                <a:hlinkClick r:id="rId3"/>
              </a:rPr>
              <a:t>HB 1125</a:t>
            </a:r>
            <a:r>
              <a:rPr lang="en-US" dirty="0"/>
              <a:t> and </a:t>
            </a:r>
            <a:r>
              <a:rPr lang="en-US" dirty="0">
                <a:hlinkClick r:id="rId4"/>
              </a:rPr>
              <a:t>SB 349</a:t>
            </a:r>
            <a:r>
              <a:rPr lang="en-US" dirty="0"/>
              <a:t> Teachers; several changes to licensure process. </a:t>
            </a:r>
            <a:endParaRPr lang="en-US" dirty="0" smtClean="0"/>
          </a:p>
          <a:p>
            <a:r>
              <a:rPr lang="en-US" dirty="0"/>
              <a:t>(link:  </a:t>
            </a:r>
            <a:r>
              <a:rPr lang="en-US" dirty="0">
                <a:hlinkClick r:id="rId3"/>
              </a:rPr>
              <a:t>http://</a:t>
            </a:r>
            <a:r>
              <a:rPr lang="en-US" dirty="0" smtClean="0">
                <a:hlinkClick r:id="rId3"/>
              </a:rPr>
              <a:t>lis.virginia.gov/cgi-bin/legp604.exe?181+sum+HB1125</a:t>
            </a:r>
            <a:r>
              <a:rPr lang="en-US" dirty="0" smtClean="0"/>
              <a:t>)</a:t>
            </a:r>
          </a:p>
          <a:p>
            <a:endParaRPr lang="en-US" dirty="0"/>
          </a:p>
          <a:p>
            <a:r>
              <a:rPr lang="en-US" dirty="0" smtClean="0"/>
              <a:t>§ </a:t>
            </a:r>
            <a:r>
              <a:rPr lang="en-US" dirty="0">
                <a:hlinkClick r:id="rId5"/>
              </a:rPr>
              <a:t>22.1-298.1</a:t>
            </a:r>
            <a:r>
              <a:rPr lang="en-US" dirty="0"/>
              <a:t>. Regulations governing licensure.</a:t>
            </a:r>
          </a:p>
          <a:p>
            <a:r>
              <a:rPr lang="en-US" dirty="0" smtClean="0"/>
              <a:t>…D</a:t>
            </a:r>
            <a:r>
              <a:rPr lang="en-US" dirty="0"/>
              <a:t>. In addition, such regulations shall include requirements that:</a:t>
            </a:r>
          </a:p>
          <a:p>
            <a:r>
              <a:rPr lang="en-US" dirty="0">
                <a:solidFill>
                  <a:srgbClr val="FF0000"/>
                </a:solidFill>
              </a:rPr>
              <a:t>1.</a:t>
            </a:r>
            <a:r>
              <a:rPr lang="en-US" strike="sngStrike" dirty="0">
                <a:solidFill>
                  <a:srgbClr val="FF0000"/>
                </a:solidFill>
              </a:rPr>
              <a:t> Every person seeking initial licensure or renewal of a license demonstrate proficiency in the use of educational technology for instruction;</a:t>
            </a:r>
            <a:endParaRPr lang="en-US" dirty="0">
              <a:solidFill>
                <a:srgbClr val="FF0000"/>
              </a:solidFill>
            </a:endParaRPr>
          </a:p>
          <a:p>
            <a:r>
              <a:rPr lang="en-US" strike="sngStrike" dirty="0">
                <a:solidFill>
                  <a:srgbClr val="FF0000"/>
                </a:solidFill>
              </a:rPr>
              <a:t>3. Every person seeking initial licensure or renewal of a license shall receive professional development in instructional methods tailored to promote student academic progress and effective preparation for the Standards of Learning end-of-course and end-of-grade assessments;</a:t>
            </a:r>
            <a:endParaRPr lang="en-US" dirty="0">
              <a:solidFill>
                <a:srgbClr val="FF0000"/>
              </a:solidFill>
            </a:endParaRPr>
          </a:p>
          <a:p>
            <a:endParaRPr lang="en-US" dirty="0"/>
          </a:p>
        </p:txBody>
      </p:sp>
      <p:sp>
        <p:nvSpPr>
          <p:cNvPr id="4" name="Slide Number Placeholder 3"/>
          <p:cNvSpPr>
            <a:spLocks noGrp="1"/>
          </p:cNvSpPr>
          <p:nvPr>
            <p:ph type="sldNum" sz="quarter" idx="10"/>
          </p:nvPr>
        </p:nvSpPr>
        <p:spPr/>
        <p:txBody>
          <a:bodyPr/>
          <a:lstStyle/>
          <a:p>
            <a:pPr>
              <a:defRPr/>
            </a:pPr>
            <a:fld id="{A2C005F4-2969-4318-B2BD-05C5F26CA355}" type="slidenum">
              <a:rPr lang="en-US" smtClean="0"/>
              <a:pPr>
                <a:defRPr/>
              </a:pPr>
              <a:t>8</a:t>
            </a:fld>
            <a:endParaRPr lang="en-US" dirty="0"/>
          </a:p>
        </p:txBody>
      </p:sp>
    </p:spTree>
    <p:extLst>
      <p:ext uri="{BB962C8B-B14F-4D97-AF65-F5344CB8AC3E}">
        <p14:creationId xmlns:p14="http://schemas.microsoft.com/office/powerpoint/2010/main" val="496812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12"/>
          <p:cNvSpPr>
            <a:spLocks noGrp="1" noChangeArrowheads="1"/>
          </p:cNvSpPr>
          <p:nvPr>
            <p:ph type="sldNum" sz="quarter" idx="10"/>
          </p:nvPr>
        </p:nvSpPr>
        <p:spPr>
          <a:ln/>
        </p:spPr>
        <p:txBody>
          <a:bodyPr/>
          <a:lstStyle>
            <a:lvl1pPr>
              <a:defRPr/>
            </a:lvl1pPr>
          </a:lstStyle>
          <a:p>
            <a:pPr>
              <a:defRPr/>
            </a:pPr>
            <a:fld id="{44F8FC20-CDF9-4059-BF2C-A98654B5EFD3}"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sldNum" sz="quarter" idx="10"/>
          </p:nvPr>
        </p:nvSpPr>
        <p:spPr>
          <a:ln/>
        </p:spPr>
        <p:txBody>
          <a:bodyPr/>
          <a:lstStyle>
            <a:lvl1pPr>
              <a:defRPr/>
            </a:lvl1pPr>
          </a:lstStyle>
          <a:p>
            <a:pPr>
              <a:defRPr/>
            </a:pPr>
            <a:fld id="{68E32661-AA47-4A19-A72F-6434AEB6AFAA}"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105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105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sldNum" sz="quarter" idx="10"/>
          </p:nvPr>
        </p:nvSpPr>
        <p:spPr>
          <a:ln/>
        </p:spPr>
        <p:txBody>
          <a:bodyPr/>
          <a:lstStyle>
            <a:lvl1pPr>
              <a:defRPr/>
            </a:lvl1pPr>
          </a:lstStyle>
          <a:p>
            <a:pPr>
              <a:defRPr/>
            </a:pPr>
            <a:fld id="{5B9A33F8-B279-4820-A7A2-8922D5FAD5C6}"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sldNum" sz="quarter" idx="10"/>
          </p:nvPr>
        </p:nvSpPr>
        <p:spPr>
          <a:ln/>
        </p:spPr>
        <p:txBody>
          <a:bodyPr/>
          <a:lstStyle>
            <a:lvl1pPr>
              <a:defRPr/>
            </a:lvl1pPr>
          </a:lstStyle>
          <a:p>
            <a:pPr>
              <a:defRPr/>
            </a:pPr>
            <a:fld id="{00F63472-19AC-41A9-A2BA-4651CA45853E}"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2"/>
          <p:cNvSpPr>
            <a:spLocks noGrp="1" noChangeArrowheads="1"/>
          </p:cNvSpPr>
          <p:nvPr>
            <p:ph type="sldNum" sz="quarter" idx="10"/>
          </p:nvPr>
        </p:nvSpPr>
        <p:spPr>
          <a:ln/>
        </p:spPr>
        <p:txBody>
          <a:bodyPr/>
          <a:lstStyle>
            <a:lvl1pPr>
              <a:defRPr/>
            </a:lvl1pPr>
          </a:lstStyle>
          <a:p>
            <a:pPr>
              <a:defRPr/>
            </a:pPr>
            <a:fld id="{5A881B5F-C1AD-49EB-A362-908C7FD1E875}"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905000"/>
            <a:ext cx="3695700"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905000"/>
            <a:ext cx="3695700"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2"/>
          <p:cNvSpPr>
            <a:spLocks noGrp="1" noChangeArrowheads="1"/>
          </p:cNvSpPr>
          <p:nvPr>
            <p:ph type="sldNum" sz="quarter" idx="10"/>
          </p:nvPr>
        </p:nvSpPr>
        <p:spPr>
          <a:ln/>
        </p:spPr>
        <p:txBody>
          <a:bodyPr/>
          <a:lstStyle>
            <a:lvl1pPr>
              <a:defRPr/>
            </a:lvl1pPr>
          </a:lstStyle>
          <a:p>
            <a:pPr>
              <a:defRPr/>
            </a:pPr>
            <a:fld id="{542BFB9E-8DB7-4004-B772-373563D6B3C7}"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2"/>
          <p:cNvSpPr>
            <a:spLocks noGrp="1" noChangeArrowheads="1"/>
          </p:cNvSpPr>
          <p:nvPr>
            <p:ph type="sldNum" sz="quarter" idx="10"/>
          </p:nvPr>
        </p:nvSpPr>
        <p:spPr>
          <a:ln/>
        </p:spPr>
        <p:txBody>
          <a:bodyPr/>
          <a:lstStyle>
            <a:lvl1pPr>
              <a:defRPr/>
            </a:lvl1pPr>
          </a:lstStyle>
          <a:p>
            <a:pPr>
              <a:defRPr/>
            </a:pPr>
            <a:fld id="{50FE028D-63B0-40B4-946E-0BD53BC79CE6}"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85800" y="493485"/>
            <a:ext cx="7772400" cy="1143000"/>
          </a:xfrm>
        </p:spPr>
        <p:txBody>
          <a:bodyPr/>
          <a:lstStyle/>
          <a:p>
            <a:r>
              <a:rPr lang="en-US" dirty="0" smtClean="0"/>
              <a:t>Click to edit Master title style</a:t>
            </a:r>
            <a:endParaRPr lang="en-US" dirty="0"/>
          </a:p>
        </p:txBody>
      </p:sp>
      <p:sp>
        <p:nvSpPr>
          <p:cNvPr id="3" name="Rectangle 12"/>
          <p:cNvSpPr>
            <a:spLocks noGrp="1" noChangeArrowheads="1"/>
          </p:cNvSpPr>
          <p:nvPr>
            <p:ph type="sldNum" sz="quarter" idx="10"/>
          </p:nvPr>
        </p:nvSpPr>
        <p:spPr>
          <a:ln/>
        </p:spPr>
        <p:txBody>
          <a:bodyPr/>
          <a:lstStyle>
            <a:lvl1pPr>
              <a:defRPr/>
            </a:lvl1pPr>
          </a:lstStyle>
          <a:p>
            <a:pPr>
              <a:defRPr/>
            </a:pPr>
            <a:fld id="{1D390E05-5EB4-4749-81E2-848E42F650E8}"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sldNum" sz="quarter" idx="10"/>
          </p:nvPr>
        </p:nvSpPr>
        <p:spPr>
          <a:ln/>
        </p:spPr>
        <p:txBody>
          <a:bodyPr/>
          <a:lstStyle>
            <a:lvl1pPr>
              <a:defRPr/>
            </a:lvl1pPr>
          </a:lstStyle>
          <a:p>
            <a:pPr>
              <a:defRPr/>
            </a:pPr>
            <a:fld id="{AFCD9448-2C2A-4CE6-A50C-9950666AB069}"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sldNum" sz="quarter" idx="10"/>
          </p:nvPr>
        </p:nvSpPr>
        <p:spPr>
          <a:ln/>
        </p:spPr>
        <p:txBody>
          <a:bodyPr/>
          <a:lstStyle>
            <a:lvl1pPr>
              <a:defRPr/>
            </a:lvl1pPr>
          </a:lstStyle>
          <a:p>
            <a:pPr>
              <a:defRPr/>
            </a:pPr>
            <a:fld id="{9C4ADEDD-92A8-481B-BE7A-5563549DD5F1}" type="slidenum">
              <a:rPr lang="en-US"/>
              <a:pPr>
                <a:defRPr/>
              </a:pPr>
              <a:t>‹#›</a:t>
            </a:fld>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a:outerShdw dist="12700" dir="8100000" algn="ctr" rotWithShape="0">
              <a:srgbClr val="FFFFFF">
                <a:alpha val="75000"/>
              </a:srgbClr>
            </a:outerShdw>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5" name="Rectangle 3"/>
          <p:cNvSpPr>
            <a:spLocks noGrp="1" noChangeArrowheads="1"/>
          </p:cNvSpPr>
          <p:nvPr>
            <p:ph type="body" idx="1"/>
          </p:nvPr>
        </p:nvSpPr>
        <p:spPr bwMode="auto">
          <a:xfrm>
            <a:off x="838200" y="1905000"/>
            <a:ext cx="7543800" cy="3810000"/>
          </a:xfrm>
          <a:prstGeom prst="rect">
            <a:avLst/>
          </a:prstGeom>
          <a:noFill/>
          <a:ln w="9525">
            <a:noFill/>
            <a:miter lim="800000"/>
            <a:headEnd/>
            <a:tailEnd/>
          </a:ln>
          <a:effectLst>
            <a:outerShdw dist="12700" dir="8100000" algn="ctr" rotWithShape="0">
              <a:srgbClr val="FFFFFF">
                <a:alpha val="75000"/>
              </a:srgbClr>
            </a:outerShdw>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First level</a:t>
            </a:r>
          </a:p>
        </p:txBody>
      </p:sp>
      <p:pic>
        <p:nvPicPr>
          <p:cNvPr id="1028" name="Picture 7" descr="VDOE"/>
          <p:cNvPicPr>
            <a:picLocks noChangeAspect="1" noChangeArrowheads="1"/>
          </p:cNvPicPr>
          <p:nvPr/>
        </p:nvPicPr>
        <p:blipFill>
          <a:blip r:embed="rId13" cstate="print"/>
          <a:srcRect/>
          <a:stretch>
            <a:fillRect/>
          </a:stretch>
        </p:blipFill>
        <p:spPr bwMode="auto">
          <a:xfrm>
            <a:off x="7620000" y="5791200"/>
            <a:ext cx="1371600" cy="922338"/>
          </a:xfrm>
          <a:prstGeom prst="rect">
            <a:avLst/>
          </a:prstGeom>
          <a:noFill/>
          <a:ln w="9525">
            <a:noFill/>
            <a:miter lim="800000"/>
            <a:headEnd/>
            <a:tailEnd/>
          </a:ln>
        </p:spPr>
      </p:pic>
      <p:sp>
        <p:nvSpPr>
          <p:cNvPr id="3083" name="Line 11"/>
          <p:cNvSpPr>
            <a:spLocks noChangeShapeType="1"/>
          </p:cNvSpPr>
          <p:nvPr userDrawn="1"/>
        </p:nvSpPr>
        <p:spPr bwMode="auto">
          <a:xfrm flipH="1">
            <a:off x="0" y="6400800"/>
            <a:ext cx="7543800" cy="0"/>
          </a:xfrm>
          <a:prstGeom prst="line">
            <a:avLst/>
          </a:prstGeom>
          <a:noFill/>
          <a:ln w="15875">
            <a:solidFill>
              <a:srgbClr val="0066FF"/>
            </a:solidFill>
            <a:round/>
            <a:headEnd/>
            <a:tailEnd/>
          </a:ln>
          <a:effectLst/>
        </p:spPr>
        <p:txBody>
          <a:bodyPr/>
          <a:lstStyle/>
          <a:p>
            <a:pPr>
              <a:defRPr/>
            </a:pPr>
            <a:endParaRPr lang="en-US" dirty="0">
              <a:ea typeface="ＭＳ Ｐゴシック" pitchFamily="1" charset="-128"/>
            </a:endParaRPr>
          </a:p>
        </p:txBody>
      </p:sp>
      <p:sp>
        <p:nvSpPr>
          <p:cNvPr id="3084" name="Rectangle 12"/>
          <p:cNvSpPr>
            <a:spLocks noGrp="1" noChangeArrowheads="1"/>
          </p:cNvSpPr>
          <p:nvPr>
            <p:ph type="sldNum" sz="quarter" idx="4"/>
          </p:nvPr>
        </p:nvSpPr>
        <p:spPr bwMode="auto">
          <a:xfrm>
            <a:off x="6934200" y="6096000"/>
            <a:ext cx="457200" cy="5429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ea typeface="ＭＳ Ｐゴシック" pitchFamily="1" charset="-128"/>
              </a:defRPr>
            </a:lvl1pPr>
          </a:lstStyle>
          <a:p>
            <a:pPr>
              <a:defRPr/>
            </a:pPr>
            <a:fld id="{69D68747-4C53-41D3-B851-F346954E1E37}"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980" r:id="rId1"/>
    <p:sldLayoutId id="2147483981" r:id="rId2"/>
    <p:sldLayoutId id="2147483982" r:id="rId3"/>
    <p:sldLayoutId id="2147483983" r:id="rId4"/>
    <p:sldLayoutId id="2147483984" r:id="rId5"/>
    <p:sldLayoutId id="2147483985" r:id="rId6"/>
    <p:sldLayoutId id="2147483990" r:id="rId7"/>
    <p:sldLayoutId id="2147483986" r:id="rId8"/>
    <p:sldLayoutId id="2147483987" r:id="rId9"/>
    <p:sldLayoutId id="2147483988" r:id="rId10"/>
    <p:sldLayoutId id="2147483989" r:id="rId11"/>
  </p:sldLayoutIdLst>
  <p:timing>
    <p:tnLst>
      <p:par>
        <p:cTn id="1" dur="indefinite" restart="never" nodeType="tmRoot"/>
      </p:par>
    </p:tnLst>
  </p:timing>
  <p:hf sldNum="0" hdr="0" ftr="0" dt="0"/>
  <p:txStyles>
    <p:titleStyle>
      <a:lvl1pPr algn="ctr" rtl="0" eaLnBrk="0" fontAlgn="base" hangingPunct="0">
        <a:spcBef>
          <a:spcPct val="0"/>
        </a:spcBef>
        <a:spcAft>
          <a:spcPct val="0"/>
        </a:spcAft>
        <a:defRPr sz="4000" b="1">
          <a:solidFill>
            <a:srgbClr val="0066FF"/>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4000" b="1">
          <a:solidFill>
            <a:srgbClr val="0066FF"/>
          </a:solidFill>
          <a:effectLst>
            <a:outerShdw blurRad="38100" dist="38100" dir="2700000" algn="tl">
              <a:srgbClr val="C0C0C0"/>
            </a:outerShdw>
          </a:effectLst>
          <a:latin typeface="Arial" charset="0"/>
          <a:ea typeface="MS Pゴシック" pitchFamily="-92" charset="-128"/>
        </a:defRPr>
      </a:lvl2pPr>
      <a:lvl3pPr algn="ctr" rtl="0" eaLnBrk="0" fontAlgn="base" hangingPunct="0">
        <a:spcBef>
          <a:spcPct val="0"/>
        </a:spcBef>
        <a:spcAft>
          <a:spcPct val="0"/>
        </a:spcAft>
        <a:defRPr sz="4000" b="1">
          <a:solidFill>
            <a:srgbClr val="0066FF"/>
          </a:solidFill>
          <a:effectLst>
            <a:outerShdw blurRad="38100" dist="38100" dir="2700000" algn="tl">
              <a:srgbClr val="C0C0C0"/>
            </a:outerShdw>
          </a:effectLst>
          <a:latin typeface="Arial" charset="0"/>
          <a:ea typeface="MS Pゴシック" pitchFamily="-92" charset="-128"/>
        </a:defRPr>
      </a:lvl3pPr>
      <a:lvl4pPr algn="ctr" rtl="0" eaLnBrk="0" fontAlgn="base" hangingPunct="0">
        <a:spcBef>
          <a:spcPct val="0"/>
        </a:spcBef>
        <a:spcAft>
          <a:spcPct val="0"/>
        </a:spcAft>
        <a:defRPr sz="4000" b="1">
          <a:solidFill>
            <a:srgbClr val="0066FF"/>
          </a:solidFill>
          <a:effectLst>
            <a:outerShdw blurRad="38100" dist="38100" dir="2700000" algn="tl">
              <a:srgbClr val="C0C0C0"/>
            </a:outerShdw>
          </a:effectLst>
          <a:latin typeface="Arial" charset="0"/>
          <a:ea typeface="MS Pゴシック" pitchFamily="-92" charset="-128"/>
        </a:defRPr>
      </a:lvl4pPr>
      <a:lvl5pPr algn="ctr" rtl="0" eaLnBrk="0" fontAlgn="base" hangingPunct="0">
        <a:spcBef>
          <a:spcPct val="0"/>
        </a:spcBef>
        <a:spcAft>
          <a:spcPct val="0"/>
        </a:spcAft>
        <a:defRPr sz="4000" b="1">
          <a:solidFill>
            <a:srgbClr val="0066FF"/>
          </a:solidFill>
          <a:effectLst>
            <a:outerShdw blurRad="38100" dist="38100" dir="2700000" algn="tl">
              <a:srgbClr val="C0C0C0"/>
            </a:outerShdw>
          </a:effectLst>
          <a:latin typeface="Arial" charset="0"/>
          <a:ea typeface="MS Pゴシック" pitchFamily="-92" charset="-128"/>
        </a:defRPr>
      </a:lvl5pPr>
      <a:lvl6pPr marL="457200" algn="ctr" rtl="0" fontAlgn="base">
        <a:spcBef>
          <a:spcPct val="0"/>
        </a:spcBef>
        <a:spcAft>
          <a:spcPct val="0"/>
        </a:spcAft>
        <a:defRPr sz="4000" b="1">
          <a:solidFill>
            <a:srgbClr val="0066FF"/>
          </a:solidFill>
          <a:effectLst>
            <a:outerShdw blurRad="38100" dist="38100" dir="2700000" algn="tl">
              <a:srgbClr val="C0C0C0"/>
            </a:outerShdw>
          </a:effectLst>
          <a:latin typeface="Arial" charset="0"/>
          <a:ea typeface="MS Pゴシック" pitchFamily="-92" charset="-128"/>
        </a:defRPr>
      </a:lvl6pPr>
      <a:lvl7pPr marL="914400" algn="ctr" rtl="0" fontAlgn="base">
        <a:spcBef>
          <a:spcPct val="0"/>
        </a:spcBef>
        <a:spcAft>
          <a:spcPct val="0"/>
        </a:spcAft>
        <a:defRPr sz="4000" b="1">
          <a:solidFill>
            <a:srgbClr val="0066FF"/>
          </a:solidFill>
          <a:effectLst>
            <a:outerShdw blurRad="38100" dist="38100" dir="2700000" algn="tl">
              <a:srgbClr val="C0C0C0"/>
            </a:outerShdw>
          </a:effectLst>
          <a:latin typeface="Arial" charset="0"/>
          <a:ea typeface="MS Pゴシック" pitchFamily="-92" charset="-128"/>
        </a:defRPr>
      </a:lvl7pPr>
      <a:lvl8pPr marL="1371600" algn="ctr" rtl="0" fontAlgn="base">
        <a:spcBef>
          <a:spcPct val="0"/>
        </a:spcBef>
        <a:spcAft>
          <a:spcPct val="0"/>
        </a:spcAft>
        <a:defRPr sz="4000" b="1">
          <a:solidFill>
            <a:srgbClr val="0066FF"/>
          </a:solidFill>
          <a:effectLst>
            <a:outerShdw blurRad="38100" dist="38100" dir="2700000" algn="tl">
              <a:srgbClr val="C0C0C0"/>
            </a:outerShdw>
          </a:effectLst>
          <a:latin typeface="Arial" charset="0"/>
          <a:ea typeface="MS Pゴシック" pitchFamily="-92" charset="-128"/>
        </a:defRPr>
      </a:lvl8pPr>
      <a:lvl9pPr marL="1828800" algn="ctr" rtl="0" fontAlgn="base">
        <a:spcBef>
          <a:spcPct val="0"/>
        </a:spcBef>
        <a:spcAft>
          <a:spcPct val="0"/>
        </a:spcAft>
        <a:defRPr sz="4000" b="1">
          <a:solidFill>
            <a:srgbClr val="0066FF"/>
          </a:solidFill>
          <a:effectLst>
            <a:outerShdw blurRad="38100" dist="38100" dir="2700000" algn="tl">
              <a:srgbClr val="C0C0C0"/>
            </a:outerShdw>
          </a:effectLst>
          <a:latin typeface="Arial" charset="0"/>
          <a:ea typeface="MS Pゴシック" pitchFamily="-92" charset="-128"/>
        </a:defRPr>
      </a:lvl9pPr>
    </p:titleStyle>
    <p:bodyStyle>
      <a:lvl1pPr marL="342900" indent="-342900" algn="l" rtl="0" eaLnBrk="0" fontAlgn="base" hangingPunct="0">
        <a:spcBef>
          <a:spcPct val="20000"/>
        </a:spcBef>
        <a:spcAft>
          <a:spcPct val="0"/>
        </a:spcAft>
        <a:buFont typeface="Wingdings" pitchFamily="2" charset="2"/>
        <a:defRPr sz="3600" b="1">
          <a:solidFill>
            <a:schemeClr val="tx1"/>
          </a:solidFill>
          <a:latin typeface="+mn-lt"/>
          <a:ea typeface="+mn-ea"/>
          <a:cs typeface="+mn-cs"/>
        </a:defRPr>
      </a:lvl1pPr>
      <a:lvl2pPr marL="742950" indent="-285750" algn="l" rtl="0" eaLnBrk="0" fontAlgn="base" hangingPunct="0">
        <a:spcBef>
          <a:spcPct val="20000"/>
        </a:spcBef>
        <a:spcAft>
          <a:spcPct val="20000"/>
        </a:spcAft>
        <a:buClr>
          <a:srgbClr val="0066FF"/>
        </a:buClr>
        <a:buFont typeface="Wingdings" pitchFamily="2" charset="2"/>
        <a:buChar char="§"/>
        <a:defRPr sz="3200" b="1">
          <a:solidFill>
            <a:schemeClr val="tx1"/>
          </a:solidFill>
          <a:latin typeface="+mn-lt"/>
          <a:ea typeface="+mn-ea"/>
        </a:defRPr>
      </a:lvl2pPr>
      <a:lvl3pPr marL="1143000" indent="-228600" algn="l" rtl="0" eaLnBrk="0" fontAlgn="base" hangingPunct="0">
        <a:spcBef>
          <a:spcPct val="20000"/>
        </a:spcBef>
        <a:spcAft>
          <a:spcPct val="0"/>
        </a:spcAft>
        <a:buFont typeface="Wingdings" pitchFamily="2" charset="2"/>
        <a:buChar char="§"/>
        <a:defRPr sz="2400" b="1">
          <a:solidFill>
            <a:schemeClr val="tx1"/>
          </a:solidFill>
          <a:effectLst>
            <a:outerShdw blurRad="38100" dist="38100" dir="2700000" algn="tl">
              <a:srgbClr val="C0C0C0"/>
            </a:outerShdw>
          </a:effectLst>
          <a:latin typeface="+mn-lt"/>
          <a:ea typeface="+mn-ea"/>
        </a:defRPr>
      </a:lvl3pPr>
      <a:lvl4pPr marL="1600200" indent="-228600" algn="l" rtl="0" eaLnBrk="0" fontAlgn="base" hangingPunct="0">
        <a:spcBef>
          <a:spcPct val="20000"/>
        </a:spcBef>
        <a:spcAft>
          <a:spcPct val="0"/>
        </a:spcAft>
        <a:buFont typeface="Wingdings" pitchFamily="2" charset="2"/>
        <a:buChar char="§"/>
        <a:defRPr sz="2000" b="1">
          <a:solidFill>
            <a:schemeClr val="tx1"/>
          </a:solidFill>
          <a:effectLst>
            <a:outerShdw blurRad="38100" dist="38100" dir="2700000" algn="tl">
              <a:srgbClr val="C0C0C0"/>
            </a:outerShdw>
          </a:effectLst>
          <a:latin typeface="+mn-lt"/>
          <a:ea typeface="+mn-ea"/>
        </a:defRPr>
      </a:lvl4pPr>
      <a:lvl5pPr marL="2057400" indent="-228600" algn="l" rtl="0" eaLnBrk="0" fontAlgn="base" hangingPunct="0">
        <a:spcBef>
          <a:spcPct val="20000"/>
        </a:spcBef>
        <a:spcAft>
          <a:spcPct val="0"/>
        </a:spcAft>
        <a:buFont typeface="Wingdings" pitchFamily="2" charset="2"/>
        <a:buChar char="§"/>
        <a:defRPr sz="2000" b="1">
          <a:solidFill>
            <a:schemeClr val="tx1"/>
          </a:solidFill>
          <a:effectLst>
            <a:outerShdw blurRad="38100" dist="38100" dir="2700000" algn="tl">
              <a:srgbClr val="C0C0C0"/>
            </a:outerShdw>
          </a:effectLst>
          <a:latin typeface="+mn-lt"/>
          <a:ea typeface="+mn-ea"/>
        </a:defRPr>
      </a:lvl5pPr>
      <a:lvl6pPr marL="2514600" indent="-228600" algn="l" rtl="0" fontAlgn="base">
        <a:spcBef>
          <a:spcPct val="20000"/>
        </a:spcBef>
        <a:spcAft>
          <a:spcPct val="0"/>
        </a:spcAft>
        <a:buFont typeface="Wingdings" pitchFamily="2" charset="2"/>
        <a:buChar char="§"/>
        <a:defRPr sz="2000" b="1">
          <a:solidFill>
            <a:schemeClr val="tx1"/>
          </a:solidFill>
          <a:effectLst>
            <a:outerShdw blurRad="38100" dist="38100" dir="2700000" algn="tl">
              <a:srgbClr val="C0C0C0"/>
            </a:outerShdw>
          </a:effectLst>
          <a:latin typeface="+mn-lt"/>
          <a:ea typeface="+mn-ea"/>
        </a:defRPr>
      </a:lvl6pPr>
      <a:lvl7pPr marL="2971800" indent="-228600" algn="l" rtl="0" fontAlgn="base">
        <a:spcBef>
          <a:spcPct val="20000"/>
        </a:spcBef>
        <a:spcAft>
          <a:spcPct val="0"/>
        </a:spcAft>
        <a:buFont typeface="Wingdings" pitchFamily="2" charset="2"/>
        <a:buChar char="§"/>
        <a:defRPr sz="2000" b="1">
          <a:solidFill>
            <a:schemeClr val="tx1"/>
          </a:solidFill>
          <a:effectLst>
            <a:outerShdw blurRad="38100" dist="38100" dir="2700000" algn="tl">
              <a:srgbClr val="C0C0C0"/>
            </a:outerShdw>
          </a:effectLst>
          <a:latin typeface="+mn-lt"/>
          <a:ea typeface="+mn-ea"/>
        </a:defRPr>
      </a:lvl7pPr>
      <a:lvl8pPr marL="3429000" indent="-228600" algn="l" rtl="0" fontAlgn="base">
        <a:spcBef>
          <a:spcPct val="20000"/>
        </a:spcBef>
        <a:spcAft>
          <a:spcPct val="0"/>
        </a:spcAft>
        <a:buFont typeface="Wingdings" pitchFamily="2" charset="2"/>
        <a:buChar char="§"/>
        <a:defRPr sz="2000" b="1">
          <a:solidFill>
            <a:schemeClr val="tx1"/>
          </a:solidFill>
          <a:effectLst>
            <a:outerShdw blurRad="38100" dist="38100" dir="2700000" algn="tl">
              <a:srgbClr val="C0C0C0"/>
            </a:outerShdw>
          </a:effectLst>
          <a:latin typeface="+mn-lt"/>
          <a:ea typeface="+mn-ea"/>
        </a:defRPr>
      </a:lvl8pPr>
      <a:lvl9pPr marL="3886200" indent="-228600" algn="l" rtl="0" fontAlgn="base">
        <a:spcBef>
          <a:spcPct val="20000"/>
        </a:spcBef>
        <a:spcAft>
          <a:spcPct val="0"/>
        </a:spcAft>
        <a:buFont typeface="Wingdings" pitchFamily="2" charset="2"/>
        <a:buChar char="§"/>
        <a:defRPr sz="2000" b="1">
          <a:solidFill>
            <a:schemeClr val="tx1"/>
          </a:solidFill>
          <a:effectLst>
            <a:outerShdw blurRad="38100" dist="38100" dir="2700000" algn="tl">
              <a:srgbClr val="C0C0C0"/>
            </a:outerShdw>
          </a:effectLst>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47373" y="4425995"/>
            <a:ext cx="3991428" cy="584775"/>
          </a:xfrm>
          <a:prstGeom prst="rect">
            <a:avLst/>
          </a:prstGeom>
          <a:noFill/>
        </p:spPr>
        <p:txBody>
          <a:bodyPr wrap="square" rtlCol="0">
            <a:spAutoFit/>
          </a:bodyPr>
          <a:lstStyle/>
          <a:p>
            <a:pPr algn="ctr"/>
            <a:r>
              <a:rPr lang="en-US" sz="3200" b="1" dirty="0" smtClean="0">
                <a:effectLst>
                  <a:outerShdw blurRad="38100" dist="38100" dir="2700000" algn="tl">
                    <a:srgbClr val="C0C0C0"/>
                  </a:outerShdw>
                </a:effectLst>
                <a:latin typeface="+mj-lt"/>
                <a:ea typeface="+mj-ea"/>
                <a:cs typeface="+mj-cs"/>
              </a:rPr>
              <a:t>June 27, 2018</a:t>
            </a:r>
          </a:p>
        </p:txBody>
      </p:sp>
      <p:sp>
        <p:nvSpPr>
          <p:cNvPr id="2" name="Title 1" descr="Picture of gavel" title="Gavel"/>
          <p:cNvSpPr>
            <a:spLocks noGrp="1"/>
          </p:cNvSpPr>
          <p:nvPr>
            <p:ph type="title"/>
          </p:nvPr>
        </p:nvSpPr>
        <p:spPr>
          <a:xfrm>
            <a:off x="758371" y="2148114"/>
            <a:ext cx="7772400" cy="1143000"/>
          </a:xfrm>
        </p:spPr>
        <p:txBody>
          <a:bodyPr/>
          <a:lstStyle/>
          <a:p>
            <a:r>
              <a:rPr lang="en-US" dirty="0" smtClean="0">
                <a:solidFill>
                  <a:schemeClr val="tx1"/>
                </a:solidFill>
              </a:rPr>
              <a:t>Virginia Board of Education</a:t>
            </a:r>
            <a:r>
              <a:rPr lang="en-US" dirty="0" smtClean="0">
                <a:solidFill>
                  <a:schemeClr val="accent2">
                    <a:lumMod val="75000"/>
                  </a:schemeClr>
                </a:solidFill>
              </a:rPr>
              <a:t/>
            </a:r>
            <a:br>
              <a:rPr lang="en-US" dirty="0" smtClean="0">
                <a:solidFill>
                  <a:schemeClr val="accent2">
                    <a:lumMod val="75000"/>
                  </a:schemeClr>
                </a:solidFill>
              </a:rPr>
            </a:br>
            <a:r>
              <a:rPr lang="en-US" dirty="0" smtClean="0">
                <a:solidFill>
                  <a:schemeClr val="accent2">
                    <a:lumMod val="75000"/>
                  </a:schemeClr>
                </a:solidFill>
              </a:rPr>
              <a:t/>
            </a:r>
            <a:br>
              <a:rPr lang="en-US" dirty="0" smtClean="0">
                <a:solidFill>
                  <a:schemeClr val="accent2">
                    <a:lumMod val="75000"/>
                  </a:schemeClr>
                </a:solidFill>
              </a:rPr>
            </a:br>
            <a:r>
              <a:rPr lang="en-US" dirty="0" smtClean="0">
                <a:solidFill>
                  <a:schemeClr val="tx1"/>
                </a:solidFill>
                <a:effectLst/>
              </a:rPr>
              <a:t>2018 General Assembly Implementation of Legislation Related to Teacher Education and Licensure</a:t>
            </a:r>
            <a:br>
              <a:rPr lang="en-US" dirty="0" smtClean="0">
                <a:solidFill>
                  <a:schemeClr val="tx1"/>
                </a:solidFill>
                <a:effectLst/>
              </a:rPr>
            </a:b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Slide Number Placeholder 3"/>
          <p:cNvSpPr>
            <a:spLocks noGrp="1"/>
          </p:cNvSpPr>
          <p:nvPr>
            <p:ph type="sldNum" sz="quarter" idx="4294967295"/>
          </p:nvPr>
        </p:nvSpPr>
        <p:spPr>
          <a:xfrm>
            <a:off x="5705354" y="6400800"/>
            <a:ext cx="1905000" cy="457200"/>
          </a:xfrm>
          <a:prstGeom prst="rect">
            <a:avLst/>
          </a:prstGeom>
          <a:noFill/>
        </p:spPr>
        <p:txBody>
          <a:bodyPr/>
          <a:lstStyle/>
          <a:p>
            <a:fld id="{8434BA8C-E608-4A0D-A5E7-026E04DB65CF}" type="slidenum">
              <a:rPr lang="en-US" smtClean="0">
                <a:latin typeface="Arial" charset="0"/>
              </a:rPr>
              <a:pPr/>
              <a:t>9</a:t>
            </a:fld>
            <a:endParaRPr lang="en-US" dirty="0" smtClean="0">
              <a:latin typeface="Arial" charset="0"/>
            </a:endParaRPr>
          </a:p>
        </p:txBody>
      </p:sp>
      <p:sp>
        <p:nvSpPr>
          <p:cNvPr id="9" name="Content Placeholder 8"/>
          <p:cNvSpPr>
            <a:spLocks noGrp="1"/>
          </p:cNvSpPr>
          <p:nvPr>
            <p:ph idx="1"/>
          </p:nvPr>
        </p:nvSpPr>
        <p:spPr>
          <a:xfrm>
            <a:off x="598989" y="3706477"/>
            <a:ext cx="8189087" cy="577963"/>
          </a:xfrm>
          <a:noFill/>
        </p:spPr>
        <p:style>
          <a:lnRef idx="2">
            <a:schemeClr val="accent2"/>
          </a:lnRef>
          <a:fillRef idx="1">
            <a:schemeClr val="lt1"/>
          </a:fillRef>
          <a:effectRef idx="0">
            <a:schemeClr val="accent2"/>
          </a:effectRef>
          <a:fontRef idx="minor">
            <a:schemeClr val="dk1"/>
          </a:fontRef>
        </p:style>
        <p:txBody>
          <a:bodyPr/>
          <a:lstStyle/>
          <a:p>
            <a:pPr marL="457200" indent="-457200">
              <a:buFont typeface="Arial" panose="020B0604020202020204" pitchFamily="34" charset="0"/>
              <a:buChar char="•"/>
            </a:pPr>
            <a:r>
              <a:rPr lang="en-US" sz="2800" dirty="0">
                <a:solidFill>
                  <a:schemeClr val="tx1"/>
                </a:solidFill>
              </a:rPr>
              <a:t>Child Abuse </a:t>
            </a:r>
            <a:r>
              <a:rPr lang="en-US" sz="2800" dirty="0" smtClean="0">
                <a:solidFill>
                  <a:schemeClr val="tx1"/>
                </a:solidFill>
              </a:rPr>
              <a:t>Recognition</a:t>
            </a:r>
            <a:endParaRPr lang="en-US" sz="2800" dirty="0">
              <a:solidFill>
                <a:schemeClr val="tx1"/>
              </a:solidFill>
            </a:endParaRPr>
          </a:p>
        </p:txBody>
      </p:sp>
      <p:sp>
        <p:nvSpPr>
          <p:cNvPr id="16" name="Content Placeholder 8"/>
          <p:cNvSpPr txBox="1">
            <a:spLocks/>
          </p:cNvSpPr>
          <p:nvPr/>
        </p:nvSpPr>
        <p:spPr bwMode="auto">
          <a:xfrm>
            <a:off x="613456" y="4551503"/>
            <a:ext cx="8160154" cy="599231"/>
          </a:xfrm>
          <a:prstGeom prst="rect">
            <a:avLst/>
          </a:prstGeom>
          <a:noFill/>
          <a:ln w="25400" cap="flat" cmpd="sng" algn="ctr">
            <a:solidFill>
              <a:schemeClr val="accent2"/>
            </a:solidFill>
            <a:prstDash val="solid"/>
            <a:miter lim="800000"/>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Wingdings" pitchFamily="2" charset="2"/>
              <a:defRPr sz="3600" b="1">
                <a:solidFill>
                  <a:schemeClr val="dk1"/>
                </a:solidFill>
                <a:latin typeface="+mn-lt"/>
                <a:ea typeface="+mn-ea"/>
                <a:cs typeface="+mn-cs"/>
              </a:defRPr>
            </a:lvl1pPr>
            <a:lvl2pPr marL="742950" indent="-285750" algn="l" rtl="0" eaLnBrk="0" fontAlgn="base" hangingPunct="0">
              <a:spcBef>
                <a:spcPct val="20000"/>
              </a:spcBef>
              <a:spcAft>
                <a:spcPct val="20000"/>
              </a:spcAft>
              <a:buClr>
                <a:srgbClr val="0066FF"/>
              </a:buClr>
              <a:buFont typeface="Wingdings" pitchFamily="2" charset="2"/>
              <a:buChar char="§"/>
              <a:defRPr sz="3200" b="1">
                <a:solidFill>
                  <a:schemeClr val="dk1"/>
                </a:solidFill>
                <a:latin typeface="+mn-lt"/>
                <a:ea typeface="+mn-ea"/>
                <a:cs typeface="+mn-cs"/>
              </a:defRPr>
            </a:lvl2pPr>
            <a:lvl3pPr marL="1143000" indent="-228600" algn="l" rtl="0" eaLnBrk="0" fontAlgn="base" hangingPunct="0">
              <a:spcBef>
                <a:spcPct val="20000"/>
              </a:spcBef>
              <a:spcAft>
                <a:spcPct val="0"/>
              </a:spcAft>
              <a:buFont typeface="Wingdings" pitchFamily="2" charset="2"/>
              <a:buChar char="§"/>
              <a:defRPr sz="2400" b="1">
                <a:solidFill>
                  <a:schemeClr val="dk1"/>
                </a:solidFill>
                <a:effectLst>
                  <a:outerShdw blurRad="38100" dist="38100" dir="2700000" algn="tl">
                    <a:srgbClr val="C0C0C0"/>
                  </a:outerShdw>
                </a:effectLst>
                <a:latin typeface="+mn-lt"/>
                <a:ea typeface="+mn-ea"/>
                <a:cs typeface="+mn-cs"/>
              </a:defRPr>
            </a:lvl3pPr>
            <a:lvl4pPr marL="1600200" indent="-228600" algn="l" rtl="0" eaLnBrk="0" fontAlgn="base" hangingPunct="0">
              <a:spcBef>
                <a:spcPct val="20000"/>
              </a:spcBef>
              <a:spcAft>
                <a:spcPct val="0"/>
              </a:spcAft>
              <a:buFont typeface="Wingdings" pitchFamily="2" charset="2"/>
              <a:buChar char="§"/>
              <a:defRPr sz="2000" b="1">
                <a:solidFill>
                  <a:schemeClr val="dk1"/>
                </a:solidFill>
                <a:effectLst>
                  <a:outerShdw blurRad="38100" dist="38100" dir="2700000" algn="tl">
                    <a:srgbClr val="C0C0C0"/>
                  </a:outerShdw>
                </a:effectLst>
                <a:latin typeface="+mn-lt"/>
                <a:ea typeface="+mn-ea"/>
                <a:cs typeface="+mn-cs"/>
              </a:defRPr>
            </a:lvl4pPr>
            <a:lvl5pPr marL="2057400" indent="-228600" algn="l" rtl="0" eaLnBrk="0" fontAlgn="base" hangingPunct="0">
              <a:spcBef>
                <a:spcPct val="20000"/>
              </a:spcBef>
              <a:spcAft>
                <a:spcPct val="0"/>
              </a:spcAft>
              <a:buFont typeface="Wingdings" pitchFamily="2" charset="2"/>
              <a:buChar char="§"/>
              <a:defRPr sz="2000" b="1">
                <a:solidFill>
                  <a:schemeClr val="dk1"/>
                </a:solidFill>
                <a:effectLst>
                  <a:outerShdw blurRad="38100" dist="38100" dir="2700000" algn="tl">
                    <a:srgbClr val="C0C0C0"/>
                  </a:outerShdw>
                </a:effectLst>
                <a:latin typeface="+mn-lt"/>
                <a:ea typeface="+mn-ea"/>
                <a:cs typeface="+mn-cs"/>
              </a:defRPr>
            </a:lvl5pPr>
            <a:lvl6pPr marL="2514600" indent="-228600" algn="l" rtl="0" fontAlgn="base">
              <a:spcBef>
                <a:spcPct val="20000"/>
              </a:spcBef>
              <a:spcAft>
                <a:spcPct val="0"/>
              </a:spcAft>
              <a:buFont typeface="Wingdings" pitchFamily="2" charset="2"/>
              <a:buChar char="§"/>
              <a:defRPr sz="2000" b="1">
                <a:solidFill>
                  <a:schemeClr val="dk1"/>
                </a:solidFill>
                <a:effectLst>
                  <a:outerShdw blurRad="38100" dist="38100" dir="2700000" algn="tl">
                    <a:srgbClr val="C0C0C0"/>
                  </a:outerShdw>
                </a:effectLst>
                <a:latin typeface="+mn-lt"/>
                <a:ea typeface="+mn-ea"/>
                <a:cs typeface="+mn-cs"/>
              </a:defRPr>
            </a:lvl6pPr>
            <a:lvl7pPr marL="2971800" indent="-228600" algn="l" rtl="0" fontAlgn="base">
              <a:spcBef>
                <a:spcPct val="20000"/>
              </a:spcBef>
              <a:spcAft>
                <a:spcPct val="0"/>
              </a:spcAft>
              <a:buFont typeface="Wingdings" pitchFamily="2" charset="2"/>
              <a:buChar char="§"/>
              <a:defRPr sz="2000" b="1">
                <a:solidFill>
                  <a:schemeClr val="dk1"/>
                </a:solidFill>
                <a:effectLst>
                  <a:outerShdw blurRad="38100" dist="38100" dir="2700000" algn="tl">
                    <a:srgbClr val="C0C0C0"/>
                  </a:outerShdw>
                </a:effectLst>
                <a:latin typeface="+mn-lt"/>
                <a:ea typeface="+mn-ea"/>
                <a:cs typeface="+mn-cs"/>
              </a:defRPr>
            </a:lvl7pPr>
            <a:lvl8pPr marL="3429000" indent="-228600" algn="l" rtl="0" fontAlgn="base">
              <a:spcBef>
                <a:spcPct val="20000"/>
              </a:spcBef>
              <a:spcAft>
                <a:spcPct val="0"/>
              </a:spcAft>
              <a:buFont typeface="Wingdings" pitchFamily="2" charset="2"/>
              <a:buChar char="§"/>
              <a:defRPr sz="2000" b="1">
                <a:solidFill>
                  <a:schemeClr val="dk1"/>
                </a:solidFill>
                <a:effectLst>
                  <a:outerShdw blurRad="38100" dist="38100" dir="2700000" algn="tl">
                    <a:srgbClr val="C0C0C0"/>
                  </a:outerShdw>
                </a:effectLst>
                <a:latin typeface="+mn-lt"/>
                <a:ea typeface="+mn-ea"/>
                <a:cs typeface="+mn-cs"/>
              </a:defRPr>
            </a:lvl8pPr>
            <a:lvl9pPr marL="3886200" indent="-228600" algn="l" rtl="0" fontAlgn="base">
              <a:spcBef>
                <a:spcPct val="20000"/>
              </a:spcBef>
              <a:spcAft>
                <a:spcPct val="0"/>
              </a:spcAft>
              <a:buFont typeface="Wingdings" pitchFamily="2" charset="2"/>
              <a:buChar char="§"/>
              <a:defRPr sz="2000" b="1">
                <a:solidFill>
                  <a:schemeClr val="dk1"/>
                </a:solidFill>
                <a:effectLst>
                  <a:outerShdw blurRad="38100" dist="38100" dir="2700000" algn="tl">
                    <a:srgbClr val="C0C0C0"/>
                  </a:outerShdw>
                </a:effectLst>
                <a:latin typeface="+mn-lt"/>
                <a:ea typeface="+mn-ea"/>
                <a:cs typeface="+mn-cs"/>
              </a:defRPr>
            </a:lvl9pPr>
          </a:lstStyle>
          <a:p>
            <a:pPr marL="457200" indent="-457200">
              <a:buFont typeface="Arial" panose="020B0604020202020204" pitchFamily="34" charset="0"/>
              <a:buChar char="•"/>
            </a:pPr>
            <a:r>
              <a:rPr lang="en-US" sz="2800" kern="0" dirty="0" smtClean="0">
                <a:solidFill>
                  <a:schemeClr val="tx1"/>
                </a:solidFill>
              </a:rPr>
              <a:t>Emergency First Aid, CPR, and Use of AEDs</a:t>
            </a:r>
            <a:endParaRPr lang="en-US" sz="2800" kern="0" dirty="0">
              <a:solidFill>
                <a:schemeClr val="tx1"/>
              </a:solidFill>
            </a:endParaRPr>
          </a:p>
        </p:txBody>
      </p:sp>
      <p:sp>
        <p:nvSpPr>
          <p:cNvPr id="17" name="Content Placeholder 8"/>
          <p:cNvSpPr txBox="1">
            <a:spLocks/>
          </p:cNvSpPr>
          <p:nvPr/>
        </p:nvSpPr>
        <p:spPr bwMode="auto">
          <a:xfrm>
            <a:off x="613456" y="5289629"/>
            <a:ext cx="8160154" cy="679287"/>
          </a:xfrm>
          <a:prstGeom prst="rect">
            <a:avLst/>
          </a:prstGeom>
          <a:noFill/>
          <a:ln w="25400" cap="flat" cmpd="sng" algn="ctr">
            <a:solidFill>
              <a:schemeClr val="accent2"/>
            </a:solidFill>
            <a:prstDash val="solid"/>
            <a:miter lim="800000"/>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Wingdings" pitchFamily="2" charset="2"/>
              <a:defRPr sz="3600" b="1">
                <a:solidFill>
                  <a:schemeClr val="dk1"/>
                </a:solidFill>
                <a:latin typeface="+mn-lt"/>
                <a:ea typeface="+mn-ea"/>
                <a:cs typeface="+mn-cs"/>
              </a:defRPr>
            </a:lvl1pPr>
            <a:lvl2pPr marL="742950" indent="-285750" algn="l" rtl="0" eaLnBrk="0" fontAlgn="base" hangingPunct="0">
              <a:spcBef>
                <a:spcPct val="20000"/>
              </a:spcBef>
              <a:spcAft>
                <a:spcPct val="20000"/>
              </a:spcAft>
              <a:buClr>
                <a:srgbClr val="0066FF"/>
              </a:buClr>
              <a:buFont typeface="Wingdings" pitchFamily="2" charset="2"/>
              <a:buChar char="§"/>
              <a:defRPr sz="3200" b="1">
                <a:solidFill>
                  <a:schemeClr val="dk1"/>
                </a:solidFill>
                <a:latin typeface="+mn-lt"/>
                <a:ea typeface="+mn-ea"/>
                <a:cs typeface="+mn-cs"/>
              </a:defRPr>
            </a:lvl2pPr>
            <a:lvl3pPr marL="1143000" indent="-228600" algn="l" rtl="0" eaLnBrk="0" fontAlgn="base" hangingPunct="0">
              <a:spcBef>
                <a:spcPct val="20000"/>
              </a:spcBef>
              <a:spcAft>
                <a:spcPct val="0"/>
              </a:spcAft>
              <a:buFont typeface="Wingdings" pitchFamily="2" charset="2"/>
              <a:buChar char="§"/>
              <a:defRPr sz="2400" b="1">
                <a:solidFill>
                  <a:schemeClr val="dk1"/>
                </a:solidFill>
                <a:effectLst>
                  <a:outerShdw blurRad="38100" dist="38100" dir="2700000" algn="tl">
                    <a:srgbClr val="C0C0C0"/>
                  </a:outerShdw>
                </a:effectLst>
                <a:latin typeface="+mn-lt"/>
                <a:ea typeface="+mn-ea"/>
                <a:cs typeface="+mn-cs"/>
              </a:defRPr>
            </a:lvl3pPr>
            <a:lvl4pPr marL="1600200" indent="-228600" algn="l" rtl="0" eaLnBrk="0" fontAlgn="base" hangingPunct="0">
              <a:spcBef>
                <a:spcPct val="20000"/>
              </a:spcBef>
              <a:spcAft>
                <a:spcPct val="0"/>
              </a:spcAft>
              <a:buFont typeface="Wingdings" pitchFamily="2" charset="2"/>
              <a:buChar char="§"/>
              <a:defRPr sz="2000" b="1">
                <a:solidFill>
                  <a:schemeClr val="dk1"/>
                </a:solidFill>
                <a:effectLst>
                  <a:outerShdw blurRad="38100" dist="38100" dir="2700000" algn="tl">
                    <a:srgbClr val="C0C0C0"/>
                  </a:outerShdw>
                </a:effectLst>
                <a:latin typeface="+mn-lt"/>
                <a:ea typeface="+mn-ea"/>
                <a:cs typeface="+mn-cs"/>
              </a:defRPr>
            </a:lvl4pPr>
            <a:lvl5pPr marL="2057400" indent="-228600" algn="l" rtl="0" eaLnBrk="0" fontAlgn="base" hangingPunct="0">
              <a:spcBef>
                <a:spcPct val="20000"/>
              </a:spcBef>
              <a:spcAft>
                <a:spcPct val="0"/>
              </a:spcAft>
              <a:buFont typeface="Wingdings" pitchFamily="2" charset="2"/>
              <a:buChar char="§"/>
              <a:defRPr sz="2000" b="1">
                <a:solidFill>
                  <a:schemeClr val="dk1"/>
                </a:solidFill>
                <a:effectLst>
                  <a:outerShdw blurRad="38100" dist="38100" dir="2700000" algn="tl">
                    <a:srgbClr val="C0C0C0"/>
                  </a:outerShdw>
                </a:effectLst>
                <a:latin typeface="+mn-lt"/>
                <a:ea typeface="+mn-ea"/>
                <a:cs typeface="+mn-cs"/>
              </a:defRPr>
            </a:lvl5pPr>
            <a:lvl6pPr marL="2514600" indent="-228600" algn="l" rtl="0" fontAlgn="base">
              <a:spcBef>
                <a:spcPct val="20000"/>
              </a:spcBef>
              <a:spcAft>
                <a:spcPct val="0"/>
              </a:spcAft>
              <a:buFont typeface="Wingdings" pitchFamily="2" charset="2"/>
              <a:buChar char="§"/>
              <a:defRPr sz="2000" b="1">
                <a:solidFill>
                  <a:schemeClr val="dk1"/>
                </a:solidFill>
                <a:effectLst>
                  <a:outerShdw blurRad="38100" dist="38100" dir="2700000" algn="tl">
                    <a:srgbClr val="C0C0C0"/>
                  </a:outerShdw>
                </a:effectLst>
                <a:latin typeface="+mn-lt"/>
                <a:ea typeface="+mn-ea"/>
                <a:cs typeface="+mn-cs"/>
              </a:defRPr>
            </a:lvl6pPr>
            <a:lvl7pPr marL="2971800" indent="-228600" algn="l" rtl="0" fontAlgn="base">
              <a:spcBef>
                <a:spcPct val="20000"/>
              </a:spcBef>
              <a:spcAft>
                <a:spcPct val="0"/>
              </a:spcAft>
              <a:buFont typeface="Wingdings" pitchFamily="2" charset="2"/>
              <a:buChar char="§"/>
              <a:defRPr sz="2000" b="1">
                <a:solidFill>
                  <a:schemeClr val="dk1"/>
                </a:solidFill>
                <a:effectLst>
                  <a:outerShdw blurRad="38100" dist="38100" dir="2700000" algn="tl">
                    <a:srgbClr val="C0C0C0"/>
                  </a:outerShdw>
                </a:effectLst>
                <a:latin typeface="+mn-lt"/>
                <a:ea typeface="+mn-ea"/>
                <a:cs typeface="+mn-cs"/>
              </a:defRPr>
            </a:lvl7pPr>
            <a:lvl8pPr marL="3429000" indent="-228600" algn="l" rtl="0" fontAlgn="base">
              <a:spcBef>
                <a:spcPct val="20000"/>
              </a:spcBef>
              <a:spcAft>
                <a:spcPct val="0"/>
              </a:spcAft>
              <a:buFont typeface="Wingdings" pitchFamily="2" charset="2"/>
              <a:buChar char="§"/>
              <a:defRPr sz="2000" b="1">
                <a:solidFill>
                  <a:schemeClr val="dk1"/>
                </a:solidFill>
                <a:effectLst>
                  <a:outerShdw blurRad="38100" dist="38100" dir="2700000" algn="tl">
                    <a:srgbClr val="C0C0C0"/>
                  </a:outerShdw>
                </a:effectLst>
                <a:latin typeface="+mn-lt"/>
                <a:ea typeface="+mn-ea"/>
                <a:cs typeface="+mn-cs"/>
              </a:defRPr>
            </a:lvl8pPr>
            <a:lvl9pPr marL="3886200" indent="-228600" algn="l" rtl="0" fontAlgn="base">
              <a:spcBef>
                <a:spcPct val="20000"/>
              </a:spcBef>
              <a:spcAft>
                <a:spcPct val="0"/>
              </a:spcAft>
              <a:buFont typeface="Wingdings" pitchFamily="2" charset="2"/>
              <a:buChar char="§"/>
              <a:defRPr sz="2000" b="1">
                <a:solidFill>
                  <a:schemeClr val="dk1"/>
                </a:solidFill>
                <a:effectLst>
                  <a:outerShdw blurRad="38100" dist="38100" dir="2700000" algn="tl">
                    <a:srgbClr val="C0C0C0"/>
                  </a:outerShdw>
                </a:effectLst>
                <a:latin typeface="+mn-lt"/>
                <a:ea typeface="+mn-ea"/>
                <a:cs typeface="+mn-cs"/>
              </a:defRPr>
            </a:lvl9pPr>
          </a:lstStyle>
          <a:p>
            <a:pPr marL="457200" indent="-457200">
              <a:buFont typeface="Arial" panose="020B0604020202020204" pitchFamily="34" charset="0"/>
              <a:buChar char="•"/>
            </a:pPr>
            <a:r>
              <a:rPr lang="en-US" sz="2800" kern="0" dirty="0" smtClean="0">
                <a:solidFill>
                  <a:schemeClr val="tx1"/>
                </a:solidFill>
              </a:rPr>
              <a:t>Dyslexia Awareness Training</a:t>
            </a:r>
            <a:endParaRPr lang="en-US" sz="2800" kern="0" dirty="0">
              <a:solidFill>
                <a:schemeClr val="tx1"/>
              </a:solidFill>
            </a:endParaRPr>
          </a:p>
        </p:txBody>
      </p:sp>
      <p:sp>
        <p:nvSpPr>
          <p:cNvPr id="15" name="TextBox 14"/>
          <p:cNvSpPr txBox="1"/>
          <p:nvPr/>
        </p:nvSpPr>
        <p:spPr>
          <a:xfrm>
            <a:off x="393539" y="2118166"/>
            <a:ext cx="8356922" cy="1569660"/>
          </a:xfrm>
          <a:prstGeom prst="rect">
            <a:avLst/>
          </a:prstGeom>
          <a:noFill/>
        </p:spPr>
        <p:txBody>
          <a:bodyPr wrap="square" rtlCol="0">
            <a:spAutoFit/>
          </a:bodyPr>
          <a:lstStyle/>
          <a:p>
            <a:pPr algn="ctr"/>
            <a:r>
              <a:rPr lang="en-US" sz="3200" b="1" dirty="0" smtClean="0"/>
              <a:t>Requirements may be completed during the first year of a Provisional License</a:t>
            </a:r>
          </a:p>
          <a:p>
            <a:pPr algn="ctr"/>
            <a:endParaRPr lang="en-US" sz="3200" b="1" dirty="0"/>
          </a:p>
        </p:txBody>
      </p:sp>
      <p:sp>
        <p:nvSpPr>
          <p:cNvPr id="8" name="Rectangle 7"/>
          <p:cNvSpPr/>
          <p:nvPr/>
        </p:nvSpPr>
        <p:spPr bwMode="auto">
          <a:xfrm>
            <a:off x="7621929" y="590309"/>
            <a:ext cx="1469984" cy="9144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ea typeface="ＭＳ Ｐゴシック" pitchFamily="1" charset="-128"/>
              </a:rPr>
              <a:t>Exempt Action</a:t>
            </a:r>
            <a:endParaRPr kumimoji="0" lang="en-US" sz="2400" b="1" i="0" u="none" strike="noStrike" cap="none" normalizeH="0" baseline="0" dirty="0" smtClean="0">
              <a:ln>
                <a:noFill/>
              </a:ln>
              <a:effectLst/>
              <a:ea typeface="ＭＳ Ｐゴシック" pitchFamily="1" charset="-128"/>
            </a:endParaRPr>
          </a:p>
        </p:txBody>
      </p:sp>
      <p:sp>
        <p:nvSpPr>
          <p:cNvPr id="2" name="Title 1"/>
          <p:cNvSpPr>
            <a:spLocks noGrp="1"/>
          </p:cNvSpPr>
          <p:nvPr>
            <p:ph type="title"/>
          </p:nvPr>
        </p:nvSpPr>
        <p:spPr>
          <a:xfrm>
            <a:off x="81022" y="150471"/>
            <a:ext cx="7592993" cy="1220165"/>
          </a:xfrm>
        </p:spPr>
        <p:txBody>
          <a:bodyPr/>
          <a:lstStyle/>
          <a:p>
            <a:pPr>
              <a:defRPr/>
            </a:pPr>
            <a:r>
              <a:rPr lang="en-US" sz="3200" dirty="0">
                <a:solidFill>
                  <a:schemeClr val="tx1"/>
                </a:solidFill>
                <a:effectLst/>
              </a:rPr>
              <a:t>HB </a:t>
            </a:r>
            <a:r>
              <a:rPr lang="en-US" sz="3200" dirty="0" smtClean="0">
                <a:solidFill>
                  <a:schemeClr val="tx1"/>
                </a:solidFill>
                <a:effectLst/>
              </a:rPr>
              <a:t>1125 and </a:t>
            </a:r>
            <a:r>
              <a:rPr lang="en-US" sz="3200" dirty="0">
                <a:solidFill>
                  <a:schemeClr val="tx1"/>
                </a:solidFill>
                <a:effectLst/>
              </a:rPr>
              <a:t>SB </a:t>
            </a:r>
            <a:r>
              <a:rPr lang="en-US" sz="3200" dirty="0" smtClean="0">
                <a:solidFill>
                  <a:schemeClr val="tx1"/>
                </a:solidFill>
                <a:effectLst/>
              </a:rPr>
              <a:t>349 Teachers; several changes to licensure process.</a:t>
            </a:r>
            <a:endParaRPr lang="en-US" sz="3200" b="1" i="1" dirty="0">
              <a:solidFill>
                <a:schemeClr val="tx1"/>
              </a:solidFill>
            </a:endParaRPr>
          </a:p>
        </p:txBody>
      </p:sp>
    </p:spTree>
    <p:extLst>
      <p:ext uri="{BB962C8B-B14F-4D97-AF65-F5344CB8AC3E}">
        <p14:creationId xmlns:p14="http://schemas.microsoft.com/office/powerpoint/2010/main" val="18716291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Slide Number Placeholder 3"/>
          <p:cNvSpPr>
            <a:spLocks noGrp="1"/>
          </p:cNvSpPr>
          <p:nvPr>
            <p:ph type="sldNum" sz="quarter" idx="4294967295"/>
          </p:nvPr>
        </p:nvSpPr>
        <p:spPr>
          <a:xfrm>
            <a:off x="5682205" y="6400800"/>
            <a:ext cx="1905000" cy="457200"/>
          </a:xfrm>
          <a:prstGeom prst="rect">
            <a:avLst/>
          </a:prstGeom>
          <a:noFill/>
        </p:spPr>
        <p:txBody>
          <a:bodyPr/>
          <a:lstStyle/>
          <a:p>
            <a:fld id="{8434BA8C-E608-4A0D-A5E7-026E04DB65CF}" type="slidenum">
              <a:rPr lang="en-US" smtClean="0">
                <a:latin typeface="Arial" charset="0"/>
              </a:rPr>
              <a:pPr/>
              <a:t>10</a:t>
            </a:fld>
            <a:endParaRPr lang="en-US" dirty="0" smtClean="0">
              <a:latin typeface="Arial" charset="0"/>
            </a:endParaRPr>
          </a:p>
        </p:txBody>
      </p:sp>
      <p:sp>
        <p:nvSpPr>
          <p:cNvPr id="4" name="Content Placeholder 3"/>
          <p:cNvSpPr>
            <a:spLocks noGrp="1"/>
          </p:cNvSpPr>
          <p:nvPr>
            <p:ph idx="1"/>
          </p:nvPr>
        </p:nvSpPr>
        <p:spPr/>
        <p:txBody>
          <a:bodyPr/>
          <a:lstStyle/>
          <a:p>
            <a:r>
              <a:rPr lang="en-US" dirty="0" smtClean="0"/>
              <a:t>License Reciprocity:</a:t>
            </a:r>
          </a:p>
          <a:p>
            <a:r>
              <a:rPr lang="en-US" dirty="0" smtClean="0"/>
              <a:t>   Accept a </a:t>
            </a:r>
            <a:r>
              <a:rPr lang="en-US" dirty="0"/>
              <a:t>valid out-of-state license, with full credentials and without deficiencies, that is in force at the time the application for a Virginia </a:t>
            </a:r>
            <a:r>
              <a:rPr lang="en-US" dirty="0" smtClean="0"/>
              <a:t>license.</a:t>
            </a:r>
            <a:endParaRPr lang="en-US" b="0" dirty="0"/>
          </a:p>
        </p:txBody>
      </p:sp>
      <p:sp>
        <p:nvSpPr>
          <p:cNvPr id="5" name="Rectangle 4"/>
          <p:cNvSpPr/>
          <p:nvPr/>
        </p:nvSpPr>
        <p:spPr bwMode="auto">
          <a:xfrm>
            <a:off x="7454097" y="1215343"/>
            <a:ext cx="1469984" cy="9144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ea typeface="ＭＳ Ｐゴシック" pitchFamily="1" charset="-128"/>
              </a:rPr>
              <a:t>Exempt Action</a:t>
            </a:r>
            <a:endParaRPr kumimoji="0" lang="en-US" sz="2400" b="1" i="0" u="none" strike="noStrike" cap="none" normalizeH="0" baseline="0" dirty="0" smtClean="0">
              <a:ln>
                <a:noFill/>
              </a:ln>
              <a:effectLst/>
              <a:ea typeface="ＭＳ Ｐゴシック" pitchFamily="1" charset="-128"/>
            </a:endParaRPr>
          </a:p>
        </p:txBody>
      </p:sp>
      <p:sp>
        <p:nvSpPr>
          <p:cNvPr id="2" name="Title 1"/>
          <p:cNvSpPr>
            <a:spLocks noGrp="1"/>
          </p:cNvSpPr>
          <p:nvPr>
            <p:ph type="title"/>
          </p:nvPr>
        </p:nvSpPr>
        <p:spPr>
          <a:xfrm>
            <a:off x="81023" y="150471"/>
            <a:ext cx="7720314" cy="1220165"/>
          </a:xfrm>
        </p:spPr>
        <p:txBody>
          <a:bodyPr/>
          <a:lstStyle/>
          <a:p>
            <a:pPr>
              <a:defRPr/>
            </a:pPr>
            <a:r>
              <a:rPr lang="en-US" sz="3200" dirty="0">
                <a:solidFill>
                  <a:schemeClr val="tx1"/>
                </a:solidFill>
                <a:effectLst/>
              </a:rPr>
              <a:t>HB </a:t>
            </a:r>
            <a:r>
              <a:rPr lang="en-US" sz="3200" dirty="0" smtClean="0">
                <a:solidFill>
                  <a:schemeClr val="tx1"/>
                </a:solidFill>
                <a:effectLst/>
              </a:rPr>
              <a:t>1125 and </a:t>
            </a:r>
            <a:r>
              <a:rPr lang="en-US" sz="3200" dirty="0">
                <a:solidFill>
                  <a:schemeClr val="tx1"/>
                </a:solidFill>
                <a:effectLst/>
              </a:rPr>
              <a:t>SB </a:t>
            </a:r>
            <a:r>
              <a:rPr lang="en-US" sz="3200" dirty="0" smtClean="0">
                <a:solidFill>
                  <a:schemeClr val="tx1"/>
                </a:solidFill>
                <a:effectLst/>
              </a:rPr>
              <a:t>349 Teachers; several changes to licensure process.</a:t>
            </a:r>
            <a:endParaRPr lang="en-US" sz="3200" b="1" i="1" dirty="0">
              <a:solidFill>
                <a:schemeClr val="tx1"/>
              </a:solidFill>
            </a:endParaRPr>
          </a:p>
        </p:txBody>
      </p:sp>
    </p:spTree>
    <p:extLst>
      <p:ext uri="{BB962C8B-B14F-4D97-AF65-F5344CB8AC3E}">
        <p14:creationId xmlns:p14="http://schemas.microsoft.com/office/powerpoint/2010/main" val="5062998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Slide Number Placeholder 3"/>
          <p:cNvSpPr>
            <a:spLocks noGrp="1"/>
          </p:cNvSpPr>
          <p:nvPr>
            <p:ph type="sldNum" sz="quarter" idx="4294967295"/>
          </p:nvPr>
        </p:nvSpPr>
        <p:spPr>
          <a:xfrm>
            <a:off x="5682205" y="6400800"/>
            <a:ext cx="1905000" cy="457200"/>
          </a:xfrm>
          <a:prstGeom prst="rect">
            <a:avLst/>
          </a:prstGeom>
          <a:noFill/>
        </p:spPr>
        <p:txBody>
          <a:bodyPr/>
          <a:lstStyle/>
          <a:p>
            <a:fld id="{8434BA8C-E608-4A0D-A5E7-026E04DB65CF}" type="slidenum">
              <a:rPr lang="en-US" smtClean="0">
                <a:latin typeface="Arial" charset="0"/>
              </a:rPr>
              <a:pPr/>
              <a:t>11</a:t>
            </a:fld>
            <a:endParaRPr lang="en-US" dirty="0" smtClean="0">
              <a:latin typeface="Arial" charset="0"/>
            </a:endParaRPr>
          </a:p>
        </p:txBody>
      </p:sp>
      <p:sp>
        <p:nvSpPr>
          <p:cNvPr id="4" name="Content Placeholder 3"/>
          <p:cNvSpPr>
            <a:spLocks noGrp="1"/>
          </p:cNvSpPr>
          <p:nvPr>
            <p:ph idx="1"/>
          </p:nvPr>
        </p:nvSpPr>
        <p:spPr/>
        <p:txBody>
          <a:bodyPr/>
          <a:lstStyle/>
          <a:p>
            <a:r>
              <a:rPr lang="en-US" dirty="0"/>
              <a:t>License Reciprocity:</a:t>
            </a:r>
          </a:p>
          <a:p>
            <a:r>
              <a:rPr lang="en-US" dirty="0">
                <a:solidFill>
                  <a:srgbClr val="FF0000"/>
                </a:solidFill>
              </a:rPr>
              <a:t>   </a:t>
            </a:r>
            <a:r>
              <a:rPr lang="en-US" dirty="0"/>
              <a:t>Accept a valid out-of-state license, with full credentials and without deficiencies, that is in force at the time the application for a Virginia license.</a:t>
            </a:r>
            <a:endParaRPr lang="en-US" b="0" dirty="0"/>
          </a:p>
          <a:p>
            <a:endParaRPr lang="en-US" dirty="0"/>
          </a:p>
        </p:txBody>
      </p:sp>
      <p:sp>
        <p:nvSpPr>
          <p:cNvPr id="5" name="Rectangle 4"/>
          <p:cNvSpPr/>
          <p:nvPr/>
        </p:nvSpPr>
        <p:spPr bwMode="auto">
          <a:xfrm>
            <a:off x="7454097" y="1111172"/>
            <a:ext cx="1469984" cy="9144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ea typeface="ＭＳ Ｐゴシック" pitchFamily="1" charset="-128"/>
              </a:rPr>
              <a:t>Exempt Action</a:t>
            </a:r>
            <a:endParaRPr kumimoji="0" lang="en-US" sz="2400" b="1" i="0" u="none" strike="noStrike" cap="none" normalizeH="0" baseline="0" dirty="0" smtClean="0">
              <a:ln>
                <a:noFill/>
              </a:ln>
              <a:effectLst/>
              <a:ea typeface="ＭＳ Ｐゴシック" pitchFamily="1" charset="-128"/>
            </a:endParaRPr>
          </a:p>
        </p:txBody>
      </p:sp>
      <p:sp>
        <p:nvSpPr>
          <p:cNvPr id="2" name="Title 1"/>
          <p:cNvSpPr>
            <a:spLocks noGrp="1"/>
          </p:cNvSpPr>
          <p:nvPr>
            <p:ph type="title"/>
          </p:nvPr>
        </p:nvSpPr>
        <p:spPr>
          <a:xfrm>
            <a:off x="81024" y="138896"/>
            <a:ext cx="7581417" cy="1469985"/>
          </a:xfrm>
        </p:spPr>
        <p:txBody>
          <a:bodyPr/>
          <a:lstStyle/>
          <a:p>
            <a:pPr>
              <a:defRPr/>
            </a:pPr>
            <a:r>
              <a:rPr lang="en-US" sz="3200" dirty="0">
                <a:solidFill>
                  <a:schemeClr val="tx1"/>
                </a:solidFill>
                <a:effectLst/>
              </a:rPr>
              <a:t>HB </a:t>
            </a:r>
            <a:r>
              <a:rPr lang="en-US" sz="3200" dirty="0" smtClean="0">
                <a:solidFill>
                  <a:schemeClr val="tx1"/>
                </a:solidFill>
                <a:effectLst/>
              </a:rPr>
              <a:t>2 and </a:t>
            </a:r>
            <a:r>
              <a:rPr lang="en-US" sz="3200" dirty="0">
                <a:solidFill>
                  <a:schemeClr val="tx1"/>
                </a:solidFill>
                <a:effectLst/>
              </a:rPr>
              <a:t>SB </a:t>
            </a:r>
            <a:r>
              <a:rPr lang="en-US" sz="3200" dirty="0" smtClean="0">
                <a:solidFill>
                  <a:schemeClr val="tx1"/>
                </a:solidFill>
                <a:effectLst/>
              </a:rPr>
              <a:t>103 Teacher licensure; reciprocity, spouses of Armed Forces members. </a:t>
            </a:r>
            <a:endParaRPr lang="en-US" sz="3200" b="1" i="1" dirty="0">
              <a:solidFill>
                <a:schemeClr val="tx1"/>
              </a:solidFill>
            </a:endParaRPr>
          </a:p>
        </p:txBody>
      </p:sp>
    </p:spTree>
    <p:extLst>
      <p:ext uri="{BB962C8B-B14F-4D97-AF65-F5344CB8AC3E}">
        <p14:creationId xmlns:p14="http://schemas.microsoft.com/office/powerpoint/2010/main" val="13237299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Slide Number Placeholder 3"/>
          <p:cNvSpPr>
            <a:spLocks noGrp="1"/>
          </p:cNvSpPr>
          <p:nvPr>
            <p:ph type="sldNum" sz="quarter" idx="4294967295"/>
          </p:nvPr>
        </p:nvSpPr>
        <p:spPr>
          <a:xfrm>
            <a:off x="5589607" y="6400800"/>
            <a:ext cx="1905000" cy="457200"/>
          </a:xfrm>
          <a:prstGeom prst="rect">
            <a:avLst/>
          </a:prstGeom>
          <a:noFill/>
        </p:spPr>
        <p:txBody>
          <a:bodyPr/>
          <a:lstStyle/>
          <a:p>
            <a:fld id="{8434BA8C-E608-4A0D-A5E7-026E04DB65CF}" type="slidenum">
              <a:rPr lang="en-US" smtClean="0">
                <a:latin typeface="Arial" charset="0"/>
              </a:rPr>
              <a:pPr/>
              <a:t>12</a:t>
            </a:fld>
            <a:endParaRPr lang="en-US" dirty="0" smtClean="0">
              <a:latin typeface="Arial" charset="0"/>
            </a:endParaRPr>
          </a:p>
        </p:txBody>
      </p:sp>
      <p:sp>
        <p:nvSpPr>
          <p:cNvPr id="5" name="Rectangle 4" descr="Exempt Action" title="Exempt Action"/>
          <p:cNvSpPr/>
          <p:nvPr/>
        </p:nvSpPr>
        <p:spPr bwMode="auto">
          <a:xfrm>
            <a:off x="7454097" y="821803"/>
            <a:ext cx="1469984" cy="9144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ea typeface="ＭＳ Ｐゴシック" pitchFamily="1" charset="-128"/>
              </a:rPr>
              <a:t>Exempt Action</a:t>
            </a:r>
            <a:endParaRPr kumimoji="0" lang="en-US" sz="2400" b="1" i="0" u="none" strike="noStrike" cap="none" normalizeH="0" baseline="0" dirty="0" smtClean="0">
              <a:ln>
                <a:noFill/>
              </a:ln>
              <a:effectLst/>
              <a:ea typeface="ＭＳ Ｐゴシック" pitchFamily="1" charset="-128"/>
            </a:endParaRPr>
          </a:p>
        </p:txBody>
      </p:sp>
      <p:sp>
        <p:nvSpPr>
          <p:cNvPr id="3" name="Rectangle 2"/>
          <p:cNvSpPr/>
          <p:nvPr/>
        </p:nvSpPr>
        <p:spPr>
          <a:xfrm>
            <a:off x="358815" y="2090172"/>
            <a:ext cx="8461094" cy="3785652"/>
          </a:xfrm>
          <a:prstGeom prst="rect">
            <a:avLst/>
          </a:prstGeom>
        </p:spPr>
        <p:txBody>
          <a:bodyPr wrap="square">
            <a:spAutoFit/>
          </a:bodyPr>
          <a:lstStyle/>
          <a:p>
            <a:pPr lvl="0"/>
            <a:r>
              <a:rPr lang="en-US" dirty="0"/>
              <a:t>The Board shall extend for at least one additional year, but for no more than two additional years, the three-year provisional license of a teacher upon receiving from the division superintendent the following</a:t>
            </a:r>
            <a:r>
              <a:rPr lang="en-US" dirty="0" smtClean="0"/>
              <a:t>:</a:t>
            </a:r>
          </a:p>
          <a:p>
            <a:pPr lvl="0"/>
            <a:endParaRPr lang="en-US" dirty="0"/>
          </a:p>
          <a:p>
            <a:r>
              <a:rPr lang="en-US" dirty="0"/>
              <a:t>(1) a recommendation from the division superintendent for such extension; and  </a:t>
            </a:r>
          </a:p>
          <a:p>
            <a:r>
              <a:rPr lang="en-US" dirty="0"/>
              <a:t>2) satisfactory performance evaluations for such teacher for </a:t>
            </a:r>
            <a:r>
              <a:rPr lang="en-US" u="sng" dirty="0"/>
              <a:t>each year</a:t>
            </a:r>
            <a:r>
              <a:rPr lang="en-US" dirty="0"/>
              <a:t> of the original three-year provisional license.</a:t>
            </a:r>
          </a:p>
          <a:p>
            <a:pPr lvl="0" algn="ctr"/>
            <a:r>
              <a:rPr lang="en-US" dirty="0" smtClean="0"/>
              <a:t> </a:t>
            </a:r>
            <a:endParaRPr lang="en-US" dirty="0"/>
          </a:p>
        </p:txBody>
      </p:sp>
      <p:sp>
        <p:nvSpPr>
          <p:cNvPr id="2" name="Title 1"/>
          <p:cNvSpPr>
            <a:spLocks noGrp="1"/>
          </p:cNvSpPr>
          <p:nvPr>
            <p:ph type="title"/>
          </p:nvPr>
        </p:nvSpPr>
        <p:spPr>
          <a:xfrm>
            <a:off x="81023" y="150471"/>
            <a:ext cx="8108066" cy="1220165"/>
          </a:xfrm>
        </p:spPr>
        <p:txBody>
          <a:bodyPr/>
          <a:lstStyle/>
          <a:p>
            <a:pPr>
              <a:defRPr/>
            </a:pPr>
            <a:r>
              <a:rPr lang="en-US" sz="3200" dirty="0">
                <a:solidFill>
                  <a:schemeClr val="tx1"/>
                </a:solidFill>
                <a:effectLst/>
              </a:rPr>
              <a:t>HB </a:t>
            </a:r>
            <a:r>
              <a:rPr lang="en-US" sz="3200" dirty="0" smtClean="0">
                <a:solidFill>
                  <a:schemeClr val="tx1"/>
                </a:solidFill>
                <a:effectLst/>
              </a:rPr>
              <a:t>1125 and </a:t>
            </a:r>
            <a:r>
              <a:rPr lang="en-US" sz="3200" dirty="0">
                <a:solidFill>
                  <a:schemeClr val="tx1"/>
                </a:solidFill>
                <a:effectLst/>
              </a:rPr>
              <a:t>SB </a:t>
            </a:r>
            <a:r>
              <a:rPr lang="en-US" sz="3200" dirty="0" smtClean="0">
                <a:solidFill>
                  <a:schemeClr val="tx1"/>
                </a:solidFill>
                <a:effectLst/>
              </a:rPr>
              <a:t>349 Teachers; several changes to licensure process.</a:t>
            </a:r>
            <a:endParaRPr lang="en-US" sz="3200" b="1" i="1" dirty="0">
              <a:solidFill>
                <a:schemeClr val="tx1"/>
              </a:solidFill>
            </a:endParaRPr>
          </a:p>
        </p:txBody>
      </p:sp>
    </p:spTree>
    <p:extLst>
      <p:ext uri="{BB962C8B-B14F-4D97-AF65-F5344CB8AC3E}">
        <p14:creationId xmlns:p14="http://schemas.microsoft.com/office/powerpoint/2010/main" val="14227216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Slide Number Placeholder 3"/>
          <p:cNvSpPr>
            <a:spLocks noGrp="1"/>
          </p:cNvSpPr>
          <p:nvPr>
            <p:ph type="sldNum" sz="quarter" idx="4294967295"/>
          </p:nvPr>
        </p:nvSpPr>
        <p:spPr>
          <a:xfrm>
            <a:off x="7106856" y="6400800"/>
            <a:ext cx="387752" cy="457200"/>
          </a:xfrm>
          <a:prstGeom prst="rect">
            <a:avLst/>
          </a:prstGeom>
          <a:noFill/>
        </p:spPr>
        <p:txBody>
          <a:bodyPr/>
          <a:lstStyle/>
          <a:p>
            <a:fld id="{8434BA8C-E608-4A0D-A5E7-026E04DB65CF}" type="slidenum">
              <a:rPr lang="en-US" smtClean="0">
                <a:latin typeface="Arial" charset="0"/>
              </a:rPr>
              <a:pPr/>
              <a:t>13</a:t>
            </a:fld>
            <a:endParaRPr lang="en-US" dirty="0" smtClean="0">
              <a:latin typeface="Arial" charset="0"/>
            </a:endParaRPr>
          </a:p>
        </p:txBody>
      </p:sp>
      <p:sp>
        <p:nvSpPr>
          <p:cNvPr id="5" name="Rectangle 4" descr="Exempt Action" title="Exempt Action"/>
          <p:cNvSpPr/>
          <p:nvPr/>
        </p:nvSpPr>
        <p:spPr bwMode="auto">
          <a:xfrm>
            <a:off x="7315201" y="625033"/>
            <a:ext cx="1469984" cy="9144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ea typeface="ＭＳ Ｐゴシック" pitchFamily="1" charset="-128"/>
              </a:rPr>
              <a:t>Exempt Action</a:t>
            </a:r>
            <a:endParaRPr kumimoji="0" lang="en-US" sz="2400" b="1" i="0" u="none" strike="noStrike" cap="none" normalizeH="0" baseline="0" dirty="0" smtClean="0">
              <a:ln>
                <a:noFill/>
              </a:ln>
              <a:effectLst/>
              <a:ea typeface="ＭＳ Ｐゴシック" pitchFamily="1" charset="-128"/>
            </a:endParaRPr>
          </a:p>
        </p:txBody>
      </p:sp>
      <p:sp>
        <p:nvSpPr>
          <p:cNvPr id="3" name="Rectangle 2"/>
          <p:cNvSpPr/>
          <p:nvPr/>
        </p:nvSpPr>
        <p:spPr>
          <a:xfrm>
            <a:off x="497711" y="1763966"/>
            <a:ext cx="8287473" cy="4154984"/>
          </a:xfrm>
          <a:prstGeom prst="rect">
            <a:avLst/>
          </a:prstGeom>
        </p:spPr>
        <p:txBody>
          <a:bodyPr wrap="square">
            <a:spAutoFit/>
          </a:bodyPr>
          <a:lstStyle/>
          <a:p>
            <a:r>
              <a:rPr lang="en-US" b="1" dirty="0"/>
              <a:t>Three-year Career and Technical Education (CTE) </a:t>
            </a:r>
            <a:r>
              <a:rPr lang="en-US" b="1" dirty="0" smtClean="0"/>
              <a:t>License</a:t>
            </a:r>
          </a:p>
          <a:p>
            <a:pPr algn="ctr"/>
            <a:endParaRPr lang="en-US" dirty="0"/>
          </a:p>
          <a:p>
            <a:pPr marL="457200" indent="-457200" eaLnBrk="1" fontAlgn="auto" hangingPunct="1">
              <a:buFont typeface="+mj-lt"/>
              <a:buAutoNum type="arabicPeriod"/>
            </a:pPr>
            <a:r>
              <a:rPr lang="en-US" dirty="0"/>
              <a:t>Submits an application to the Board, in the form prescribed by the Board, that includes a recommendation for such a license from the local school board</a:t>
            </a:r>
            <a:r>
              <a:rPr lang="en-US" dirty="0" smtClean="0"/>
              <a:t>;</a:t>
            </a:r>
          </a:p>
          <a:p>
            <a:pPr marL="457200" indent="-457200" eaLnBrk="1" fontAlgn="auto" hangingPunct="1">
              <a:buFont typeface="+mj-lt"/>
              <a:buAutoNum type="arabicPeriod"/>
            </a:pPr>
            <a:endParaRPr lang="en-US" dirty="0"/>
          </a:p>
          <a:p>
            <a:pPr marL="457200" indent="-457200" eaLnBrk="1" fontAlgn="auto" hangingPunct="1">
              <a:buFont typeface="+mj-lt"/>
              <a:buAutoNum type="arabicPeriod"/>
            </a:pPr>
            <a:r>
              <a:rPr lang="en-US" dirty="0"/>
              <a:t>Meets certain basic conditions for licensure as prescribed by the Board;</a:t>
            </a:r>
          </a:p>
          <a:p>
            <a:pPr algn="ctr"/>
            <a:endParaRPr lang="en-US" dirty="0"/>
          </a:p>
        </p:txBody>
      </p:sp>
      <p:sp>
        <p:nvSpPr>
          <p:cNvPr id="2" name="Title 1"/>
          <p:cNvSpPr>
            <a:spLocks noGrp="1"/>
          </p:cNvSpPr>
          <p:nvPr>
            <p:ph type="title"/>
          </p:nvPr>
        </p:nvSpPr>
        <p:spPr>
          <a:xfrm>
            <a:off x="0" y="0"/>
            <a:ext cx="7974957" cy="1053296"/>
          </a:xfrm>
        </p:spPr>
        <p:txBody>
          <a:bodyPr/>
          <a:lstStyle/>
          <a:p>
            <a:pPr>
              <a:defRPr/>
            </a:pPr>
            <a:r>
              <a:rPr lang="en-US" sz="3200" dirty="0">
                <a:solidFill>
                  <a:schemeClr val="tx1"/>
                </a:solidFill>
                <a:effectLst/>
              </a:rPr>
              <a:t>HB </a:t>
            </a:r>
            <a:r>
              <a:rPr lang="en-US" sz="3200" dirty="0" smtClean="0">
                <a:solidFill>
                  <a:schemeClr val="tx1"/>
                </a:solidFill>
                <a:effectLst/>
              </a:rPr>
              <a:t>1125 and </a:t>
            </a:r>
            <a:r>
              <a:rPr lang="en-US" sz="3200" dirty="0">
                <a:solidFill>
                  <a:schemeClr val="tx1"/>
                </a:solidFill>
                <a:effectLst/>
              </a:rPr>
              <a:t>SB </a:t>
            </a:r>
            <a:r>
              <a:rPr lang="en-US" sz="3200" dirty="0" smtClean="0">
                <a:solidFill>
                  <a:schemeClr val="tx1"/>
                </a:solidFill>
                <a:effectLst/>
              </a:rPr>
              <a:t>349 Teachers; several changes to licensure process.</a:t>
            </a:r>
            <a:endParaRPr lang="en-US" sz="3200" b="1" i="1" dirty="0">
              <a:solidFill>
                <a:schemeClr val="tx1"/>
              </a:solidFill>
            </a:endParaRPr>
          </a:p>
        </p:txBody>
      </p:sp>
    </p:spTree>
    <p:extLst>
      <p:ext uri="{BB962C8B-B14F-4D97-AF65-F5344CB8AC3E}">
        <p14:creationId xmlns:p14="http://schemas.microsoft.com/office/powerpoint/2010/main" val="31384582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Slide Number Placeholder 3"/>
          <p:cNvSpPr>
            <a:spLocks noGrp="1"/>
          </p:cNvSpPr>
          <p:nvPr>
            <p:ph type="sldNum" sz="quarter" idx="4294967295"/>
          </p:nvPr>
        </p:nvSpPr>
        <p:spPr>
          <a:xfrm flipH="1">
            <a:off x="7106858" y="6400800"/>
            <a:ext cx="428262" cy="347240"/>
          </a:xfrm>
          <a:prstGeom prst="rect">
            <a:avLst/>
          </a:prstGeom>
          <a:noFill/>
        </p:spPr>
        <p:txBody>
          <a:bodyPr/>
          <a:lstStyle/>
          <a:p>
            <a:fld id="{8434BA8C-E608-4A0D-A5E7-026E04DB65CF}" type="slidenum">
              <a:rPr lang="en-US" smtClean="0">
                <a:latin typeface="Arial" charset="0"/>
              </a:rPr>
              <a:pPr/>
              <a:t>14</a:t>
            </a:fld>
            <a:endParaRPr lang="en-US" dirty="0" smtClean="0">
              <a:latin typeface="Arial" charset="0"/>
            </a:endParaRPr>
          </a:p>
        </p:txBody>
      </p:sp>
      <p:sp>
        <p:nvSpPr>
          <p:cNvPr id="4" name="Rectangle 3"/>
          <p:cNvSpPr/>
          <p:nvPr/>
        </p:nvSpPr>
        <p:spPr>
          <a:xfrm>
            <a:off x="208344" y="1357327"/>
            <a:ext cx="8669438" cy="5632311"/>
          </a:xfrm>
          <a:prstGeom prst="rect">
            <a:avLst/>
          </a:prstGeom>
        </p:spPr>
        <p:txBody>
          <a:bodyPr wrap="square">
            <a:spAutoFit/>
          </a:bodyPr>
          <a:lstStyle/>
          <a:p>
            <a:pPr eaLnBrk="1" fontAlgn="auto" hangingPunct="1">
              <a:spcBef>
                <a:spcPts val="0"/>
              </a:spcBef>
              <a:spcAft>
                <a:spcPts val="0"/>
              </a:spcAft>
              <a:defRPr/>
            </a:pPr>
            <a:r>
              <a:rPr lang="en-US" sz="1800" b="1" dirty="0"/>
              <a:t>Three-year Career and Technical Education (CTE) </a:t>
            </a:r>
            <a:r>
              <a:rPr lang="en-US" sz="1800" b="1" dirty="0" smtClean="0"/>
              <a:t>License (continued)</a:t>
            </a:r>
            <a:endParaRPr lang="en-US" sz="1800" b="1" dirty="0"/>
          </a:p>
          <a:p>
            <a:pPr marL="342900" indent="-342900" eaLnBrk="1" fontAlgn="auto" hangingPunct="1">
              <a:spcBef>
                <a:spcPts val="0"/>
              </a:spcBef>
              <a:spcAft>
                <a:spcPts val="0"/>
              </a:spcAft>
              <a:buFont typeface="+mj-lt"/>
              <a:buAutoNum type="arabicPeriod" startAt="3"/>
              <a:defRPr/>
            </a:pPr>
            <a:endParaRPr lang="en-US" sz="1800" dirty="0"/>
          </a:p>
          <a:p>
            <a:pPr marL="342900" indent="-342900" eaLnBrk="1" fontAlgn="auto" hangingPunct="1">
              <a:spcBef>
                <a:spcPts val="0"/>
              </a:spcBef>
              <a:spcAft>
                <a:spcPts val="0"/>
              </a:spcAft>
              <a:buFont typeface="+mj-lt"/>
              <a:buAutoNum type="arabicPeriod" startAt="3"/>
              <a:defRPr/>
            </a:pPr>
            <a:r>
              <a:rPr lang="en-US" sz="1800" dirty="0" smtClean="0"/>
              <a:t>Meets </a:t>
            </a:r>
            <a:r>
              <a:rPr lang="en-US" sz="1800" dirty="0"/>
              <a:t>one of the following requirements: </a:t>
            </a:r>
          </a:p>
          <a:p>
            <a:pPr marL="971550" lvl="1" indent="-514350" eaLnBrk="1" fontAlgn="auto" hangingPunct="1">
              <a:spcBef>
                <a:spcPts val="0"/>
              </a:spcBef>
              <a:spcAft>
                <a:spcPts val="0"/>
              </a:spcAft>
              <a:buFontTx/>
              <a:buAutoNum type="romanLcParenBoth"/>
              <a:defRPr/>
            </a:pPr>
            <a:r>
              <a:rPr lang="en-US" sz="1800" dirty="0"/>
              <a:t>holds, at a minimum, a baccalaureate degree from a regionally accredited institution of higher education and has completed coursework in the career and technical education subject area in which the individual seeks to teach, </a:t>
            </a:r>
          </a:p>
          <a:p>
            <a:pPr marL="971550" lvl="1" indent="-514350" eaLnBrk="1" fontAlgn="auto" hangingPunct="1">
              <a:spcBef>
                <a:spcPts val="0"/>
              </a:spcBef>
              <a:spcAft>
                <a:spcPts val="0"/>
              </a:spcAft>
              <a:buFontTx/>
              <a:buAutoNum type="romanLcParenBoth"/>
              <a:defRPr/>
            </a:pPr>
            <a:r>
              <a:rPr lang="en-US" sz="1800" dirty="0"/>
              <a:t>holds the required professional license in the specific CTE subject area in which the individual seeks to teach, where applicable, or </a:t>
            </a:r>
          </a:p>
          <a:p>
            <a:pPr marL="971550" lvl="1" indent="-514350" eaLnBrk="1" fontAlgn="auto" hangingPunct="1">
              <a:spcBef>
                <a:spcPts val="0"/>
              </a:spcBef>
              <a:spcAft>
                <a:spcPts val="0"/>
              </a:spcAft>
              <a:buFontTx/>
              <a:buAutoNum type="romanLcParenBoth"/>
              <a:defRPr/>
            </a:pPr>
            <a:r>
              <a:rPr lang="en-US" sz="1800" dirty="0"/>
              <a:t>holds an industry certification credential in the specific CTE subject area in which the individual seeks to teach</a:t>
            </a:r>
            <a:r>
              <a:rPr lang="en-US" sz="1800" dirty="0" smtClean="0"/>
              <a:t>;</a:t>
            </a:r>
          </a:p>
          <a:p>
            <a:pPr marL="514350" indent="-514350" eaLnBrk="1" fontAlgn="auto" hangingPunct="1">
              <a:spcBef>
                <a:spcPts val="0"/>
              </a:spcBef>
              <a:spcAft>
                <a:spcPts val="0"/>
              </a:spcAft>
              <a:buFontTx/>
              <a:buAutoNum type="romanLcParenBoth"/>
              <a:defRPr/>
            </a:pPr>
            <a:endParaRPr lang="en-US" sz="1800" dirty="0"/>
          </a:p>
          <a:p>
            <a:pPr marL="342900" indent="-342900" eaLnBrk="1" fontAlgn="auto" hangingPunct="1">
              <a:spcBef>
                <a:spcPts val="0"/>
              </a:spcBef>
              <a:spcAft>
                <a:spcPts val="0"/>
              </a:spcAft>
              <a:buFont typeface="+mj-lt"/>
              <a:buAutoNum type="arabicPeriod" startAt="4"/>
              <a:defRPr/>
            </a:pPr>
            <a:r>
              <a:rPr lang="en-US" sz="1800" dirty="0"/>
              <a:t>Has at least four years of full-time work experience or its equivalent in the specific career and technical education subject area in which the individual seeks to teach; </a:t>
            </a:r>
            <a:r>
              <a:rPr lang="en-US" sz="1800" dirty="0" smtClean="0"/>
              <a:t>and</a:t>
            </a:r>
          </a:p>
          <a:p>
            <a:pPr eaLnBrk="1" fontAlgn="auto" hangingPunct="1">
              <a:spcBef>
                <a:spcPts val="0"/>
              </a:spcBef>
              <a:spcAft>
                <a:spcPts val="0"/>
              </a:spcAft>
              <a:defRPr/>
            </a:pPr>
            <a:endParaRPr lang="en-US" sz="1800" dirty="0" smtClean="0"/>
          </a:p>
          <a:p>
            <a:pPr marL="342900" indent="-342900" eaLnBrk="1" fontAlgn="auto" hangingPunct="1">
              <a:spcBef>
                <a:spcPts val="0"/>
              </a:spcBef>
              <a:spcAft>
                <a:spcPts val="0"/>
              </a:spcAft>
              <a:buFont typeface="+mj-lt"/>
              <a:buAutoNum type="arabicPeriod" startAt="4"/>
              <a:defRPr/>
            </a:pPr>
            <a:r>
              <a:rPr lang="en-US" sz="1800" dirty="0"/>
              <a:t>If appropriate, has obtained qualifying scores on the communication and literacy professional teacher's assessment prescribed by the Board.</a:t>
            </a:r>
          </a:p>
          <a:p>
            <a:pPr eaLnBrk="1" fontAlgn="auto" hangingPunct="1">
              <a:spcBef>
                <a:spcPts val="0"/>
              </a:spcBef>
              <a:spcAft>
                <a:spcPts val="0"/>
              </a:spcAft>
              <a:defRPr/>
            </a:pPr>
            <a:endParaRPr lang="en-US" sz="1800" dirty="0"/>
          </a:p>
          <a:p>
            <a:pPr eaLnBrk="1" fontAlgn="auto" hangingPunct="1">
              <a:spcBef>
                <a:spcPts val="0"/>
              </a:spcBef>
              <a:spcAft>
                <a:spcPts val="0"/>
              </a:spcAft>
              <a:defRPr/>
            </a:pPr>
            <a:endParaRPr lang="en-US" sz="1800" dirty="0"/>
          </a:p>
        </p:txBody>
      </p:sp>
      <p:sp>
        <p:nvSpPr>
          <p:cNvPr id="2" name="Title 1"/>
          <p:cNvSpPr>
            <a:spLocks noGrp="1"/>
          </p:cNvSpPr>
          <p:nvPr>
            <p:ph type="title"/>
          </p:nvPr>
        </p:nvSpPr>
        <p:spPr>
          <a:xfrm>
            <a:off x="0" y="1"/>
            <a:ext cx="9317620" cy="1053296"/>
          </a:xfrm>
        </p:spPr>
        <p:txBody>
          <a:bodyPr/>
          <a:lstStyle/>
          <a:p>
            <a:pPr>
              <a:defRPr/>
            </a:pPr>
            <a:r>
              <a:rPr lang="en-US" sz="3200" dirty="0">
                <a:solidFill>
                  <a:schemeClr val="tx1"/>
                </a:solidFill>
                <a:effectLst/>
              </a:rPr>
              <a:t>HB </a:t>
            </a:r>
            <a:r>
              <a:rPr lang="en-US" sz="3200" dirty="0" smtClean="0">
                <a:solidFill>
                  <a:schemeClr val="tx1"/>
                </a:solidFill>
                <a:effectLst/>
              </a:rPr>
              <a:t>1125 and </a:t>
            </a:r>
            <a:r>
              <a:rPr lang="en-US" sz="3200" dirty="0">
                <a:solidFill>
                  <a:schemeClr val="tx1"/>
                </a:solidFill>
                <a:effectLst/>
              </a:rPr>
              <a:t>SB </a:t>
            </a:r>
            <a:r>
              <a:rPr lang="en-US" sz="3200" dirty="0" smtClean="0">
                <a:solidFill>
                  <a:schemeClr val="tx1"/>
                </a:solidFill>
                <a:effectLst/>
              </a:rPr>
              <a:t>349 Teachers; several changes to licensure process.</a:t>
            </a:r>
            <a:endParaRPr lang="en-US" sz="3200" b="1" i="1" dirty="0">
              <a:solidFill>
                <a:schemeClr val="tx1"/>
              </a:solidFill>
            </a:endParaRPr>
          </a:p>
        </p:txBody>
      </p:sp>
    </p:spTree>
    <p:extLst>
      <p:ext uri="{BB962C8B-B14F-4D97-AF65-F5344CB8AC3E}">
        <p14:creationId xmlns:p14="http://schemas.microsoft.com/office/powerpoint/2010/main" val="2963584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Slide Number Placeholder 3"/>
          <p:cNvSpPr>
            <a:spLocks noGrp="1"/>
          </p:cNvSpPr>
          <p:nvPr>
            <p:ph type="sldNum" sz="quarter" idx="4294967295"/>
          </p:nvPr>
        </p:nvSpPr>
        <p:spPr>
          <a:xfrm>
            <a:off x="5601182" y="6400800"/>
            <a:ext cx="1905000" cy="457200"/>
          </a:xfrm>
          <a:prstGeom prst="rect">
            <a:avLst/>
          </a:prstGeom>
          <a:noFill/>
        </p:spPr>
        <p:txBody>
          <a:bodyPr/>
          <a:lstStyle/>
          <a:p>
            <a:fld id="{8434BA8C-E608-4A0D-A5E7-026E04DB65CF}" type="slidenum">
              <a:rPr lang="en-US" smtClean="0">
                <a:latin typeface="Arial" charset="0"/>
              </a:rPr>
              <a:pPr/>
              <a:t>15</a:t>
            </a:fld>
            <a:endParaRPr lang="en-US" dirty="0" smtClean="0">
              <a:latin typeface="Arial" charset="0"/>
            </a:endParaRPr>
          </a:p>
        </p:txBody>
      </p:sp>
      <p:sp>
        <p:nvSpPr>
          <p:cNvPr id="7" name="Rectangle 6" descr="Exempt Action" title="Exempt Action"/>
          <p:cNvSpPr/>
          <p:nvPr/>
        </p:nvSpPr>
        <p:spPr bwMode="auto">
          <a:xfrm>
            <a:off x="7674015" y="283580"/>
            <a:ext cx="1354238" cy="9144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ea typeface="ＭＳ Ｐゴシック" pitchFamily="1" charset="-128"/>
              </a:rPr>
              <a:t>Exempt Action</a:t>
            </a:r>
            <a:endParaRPr kumimoji="0" lang="en-US" sz="2400" b="1" i="0" u="none" strike="noStrike" cap="none" normalizeH="0" baseline="0" dirty="0" smtClean="0">
              <a:ln>
                <a:noFill/>
              </a:ln>
              <a:effectLst/>
              <a:ea typeface="ＭＳ Ｐゴシック" pitchFamily="1" charset="-128"/>
            </a:endParaRPr>
          </a:p>
        </p:txBody>
      </p:sp>
      <p:sp>
        <p:nvSpPr>
          <p:cNvPr id="3" name="Rectangle 2"/>
          <p:cNvSpPr/>
          <p:nvPr/>
        </p:nvSpPr>
        <p:spPr>
          <a:xfrm>
            <a:off x="844952" y="1843930"/>
            <a:ext cx="7190647" cy="1569660"/>
          </a:xfrm>
          <a:prstGeom prst="rect">
            <a:avLst/>
          </a:prstGeom>
        </p:spPr>
        <p:txBody>
          <a:bodyPr wrap="square">
            <a:spAutoFit/>
          </a:bodyPr>
          <a:lstStyle/>
          <a:p>
            <a:pPr lvl="0"/>
            <a:r>
              <a:rPr lang="en-US" b="1" dirty="0"/>
              <a:t>10-year, renewable </a:t>
            </a:r>
            <a:r>
              <a:rPr lang="en-US" b="1" dirty="0" smtClean="0"/>
              <a:t>licenses</a:t>
            </a:r>
          </a:p>
          <a:p>
            <a:pPr lvl="0"/>
            <a:endParaRPr lang="en-US" b="1" dirty="0"/>
          </a:p>
          <a:p>
            <a:r>
              <a:rPr lang="en-US" b="1" dirty="0"/>
              <a:t>360 points to renew a </a:t>
            </a:r>
            <a:r>
              <a:rPr lang="en-US" b="1" dirty="0" smtClean="0"/>
              <a:t>10-year </a:t>
            </a:r>
            <a:r>
              <a:rPr lang="en-US" b="1" dirty="0"/>
              <a:t>license</a:t>
            </a:r>
          </a:p>
          <a:p>
            <a:pPr lvl="0"/>
            <a:endParaRPr lang="en-US" b="1" dirty="0"/>
          </a:p>
        </p:txBody>
      </p:sp>
      <p:sp>
        <p:nvSpPr>
          <p:cNvPr id="2" name="Title 1"/>
          <p:cNvSpPr>
            <a:spLocks noGrp="1"/>
          </p:cNvSpPr>
          <p:nvPr>
            <p:ph type="title"/>
          </p:nvPr>
        </p:nvSpPr>
        <p:spPr>
          <a:xfrm>
            <a:off x="0" y="1"/>
            <a:ext cx="7662441" cy="1053296"/>
          </a:xfrm>
        </p:spPr>
        <p:txBody>
          <a:bodyPr/>
          <a:lstStyle/>
          <a:p>
            <a:pPr>
              <a:defRPr/>
            </a:pPr>
            <a:r>
              <a:rPr lang="en-US" sz="3200" dirty="0">
                <a:solidFill>
                  <a:schemeClr val="tx1"/>
                </a:solidFill>
                <a:effectLst/>
              </a:rPr>
              <a:t>HB </a:t>
            </a:r>
            <a:r>
              <a:rPr lang="en-US" sz="3200" dirty="0" smtClean="0">
                <a:solidFill>
                  <a:schemeClr val="tx1"/>
                </a:solidFill>
                <a:effectLst/>
              </a:rPr>
              <a:t>1125 and </a:t>
            </a:r>
            <a:r>
              <a:rPr lang="en-US" sz="3200" dirty="0">
                <a:solidFill>
                  <a:schemeClr val="tx1"/>
                </a:solidFill>
                <a:effectLst/>
              </a:rPr>
              <a:t>SB </a:t>
            </a:r>
            <a:r>
              <a:rPr lang="en-US" sz="3200" dirty="0" smtClean="0">
                <a:solidFill>
                  <a:schemeClr val="tx1"/>
                </a:solidFill>
                <a:effectLst/>
              </a:rPr>
              <a:t>349 Teachers; several changes to licensure process.</a:t>
            </a:r>
            <a:endParaRPr lang="en-US" sz="3200" b="1" i="1" dirty="0">
              <a:solidFill>
                <a:schemeClr val="tx1"/>
              </a:solidFill>
            </a:endParaRPr>
          </a:p>
        </p:txBody>
      </p:sp>
    </p:spTree>
    <p:extLst>
      <p:ext uri="{BB962C8B-B14F-4D97-AF65-F5344CB8AC3E}">
        <p14:creationId xmlns:p14="http://schemas.microsoft.com/office/powerpoint/2010/main" val="189684373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flipH="1">
            <a:off x="7539306" y="6389687"/>
            <a:ext cx="484535" cy="276999"/>
          </a:xfrm>
          <a:prstGeom prst="rect">
            <a:avLst/>
          </a:prstGeom>
        </p:spPr>
        <p:txBody>
          <a:bodyPr wrap="square">
            <a:spAutoFit/>
          </a:bodyPr>
          <a:lstStyle/>
          <a:p>
            <a:pPr marL="342900" lvl="0" indent="-342900">
              <a:spcBef>
                <a:spcPct val="20000"/>
              </a:spcBef>
            </a:pPr>
            <a:fld id="{8434BA8C-E608-4A0D-A5E7-026E04DB65CF}" type="slidenum">
              <a:rPr lang="en-US" sz="1200" b="1" kern="0">
                <a:solidFill>
                  <a:srgbClr val="000000"/>
                </a:solidFill>
              </a:rPr>
              <a:pPr marL="342900" lvl="0" indent="-342900">
                <a:spcBef>
                  <a:spcPct val="20000"/>
                </a:spcBef>
              </a:pPr>
              <a:t>16</a:t>
            </a:fld>
            <a:endParaRPr lang="en-US" sz="1200" b="1" kern="0" dirty="0">
              <a:solidFill>
                <a:srgbClr val="000000"/>
              </a:solidFill>
              <a:latin typeface="Arial"/>
            </a:endParaRPr>
          </a:p>
        </p:txBody>
      </p:sp>
      <p:sp>
        <p:nvSpPr>
          <p:cNvPr id="5" name="Rectangle 4" descr="Exempt Action" title="Exempt Action"/>
          <p:cNvSpPr/>
          <p:nvPr/>
        </p:nvSpPr>
        <p:spPr bwMode="auto">
          <a:xfrm>
            <a:off x="7407798" y="283580"/>
            <a:ext cx="1469984" cy="9144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ea typeface="ＭＳ Ｐゴシック" pitchFamily="1" charset="-128"/>
              </a:rPr>
              <a:t>Exempt Action</a:t>
            </a:r>
            <a:endParaRPr kumimoji="0" lang="en-US" sz="2400" b="1" i="0" u="none" strike="noStrike" cap="none" normalizeH="0" baseline="0" dirty="0" smtClean="0">
              <a:ln>
                <a:noFill/>
              </a:ln>
              <a:effectLst/>
              <a:ea typeface="ＭＳ Ｐゴシック" pitchFamily="1" charset="-128"/>
            </a:endParaRPr>
          </a:p>
        </p:txBody>
      </p:sp>
      <p:sp>
        <p:nvSpPr>
          <p:cNvPr id="3" name="Content Placeholder 2"/>
          <p:cNvSpPr>
            <a:spLocks noGrp="1"/>
          </p:cNvSpPr>
          <p:nvPr>
            <p:ph idx="1"/>
          </p:nvPr>
        </p:nvSpPr>
        <p:spPr/>
        <p:txBody>
          <a:bodyPr/>
          <a:lstStyle/>
          <a:p>
            <a:pPr marL="0" indent="0">
              <a:defRPr/>
            </a:pPr>
            <a:r>
              <a:rPr lang="en-US" sz="2000" dirty="0"/>
              <a:t>Each education preparation program for reading specialists shall include a program of coursework and other training in the identification of and the appropriate interventions, accommodations, and teaching techniques for students with dyslexia or a related disorder. </a:t>
            </a:r>
          </a:p>
          <a:p>
            <a:pPr>
              <a:defRPr/>
            </a:pPr>
            <a:r>
              <a:rPr lang="en-US" sz="2000" dirty="0">
                <a:solidFill>
                  <a:srgbClr val="FFFFFF"/>
                </a:solidFill>
              </a:rPr>
              <a:t>Such program shall: </a:t>
            </a:r>
          </a:p>
          <a:p>
            <a:pPr marL="571500" indent="-571500">
              <a:buAutoNum type="romanLcParenBoth"/>
              <a:defRPr/>
            </a:pPr>
            <a:r>
              <a:rPr lang="en-US" sz="2000" dirty="0"/>
              <a:t>include coursework in the constructs and pedagogy underlying remediation of reading, spelling, and writing and </a:t>
            </a:r>
          </a:p>
          <a:p>
            <a:pPr marL="571500" indent="-571500">
              <a:buAutoNum type="romanLcParenBoth"/>
              <a:defRPr/>
            </a:pPr>
            <a:r>
              <a:rPr lang="en-US" sz="2000" dirty="0"/>
              <a:t>require reading specialists to demonstrate mastery of an evidence-based, structured literacy instructional approach that includes explicit, systematic, </a:t>
            </a:r>
            <a:r>
              <a:rPr lang="en-US" sz="2000" dirty="0" smtClean="0"/>
              <a:t>sequential</a:t>
            </a:r>
            <a:r>
              <a:rPr lang="en-US" sz="2000" dirty="0"/>
              <a:t>, and cumulative instruction</a:t>
            </a:r>
            <a:r>
              <a:rPr lang="en-US" sz="2000" dirty="0" smtClean="0"/>
              <a:t>.</a:t>
            </a:r>
            <a:endParaRPr lang="en-US" sz="2000" dirty="0"/>
          </a:p>
        </p:txBody>
      </p:sp>
      <p:sp>
        <p:nvSpPr>
          <p:cNvPr id="2" name="Title 1"/>
          <p:cNvSpPr>
            <a:spLocks noGrp="1"/>
          </p:cNvSpPr>
          <p:nvPr>
            <p:ph type="title"/>
          </p:nvPr>
        </p:nvSpPr>
        <p:spPr>
          <a:xfrm>
            <a:off x="0" y="370390"/>
            <a:ext cx="7558269" cy="1284789"/>
          </a:xfrm>
        </p:spPr>
        <p:txBody>
          <a:bodyPr/>
          <a:lstStyle/>
          <a:p>
            <a:pPr>
              <a:defRPr/>
            </a:pPr>
            <a:r>
              <a:rPr lang="en-US" sz="3200" dirty="0">
                <a:solidFill>
                  <a:schemeClr val="tx1"/>
                </a:solidFill>
                <a:effectLst/>
              </a:rPr>
              <a:t>HB </a:t>
            </a:r>
            <a:r>
              <a:rPr lang="en-US" sz="3200" dirty="0" smtClean="0">
                <a:solidFill>
                  <a:schemeClr val="tx1"/>
                </a:solidFill>
                <a:effectLst/>
              </a:rPr>
              <a:t>1265 and SB </a:t>
            </a:r>
            <a:r>
              <a:rPr lang="en-US" sz="3200" dirty="0">
                <a:solidFill>
                  <a:schemeClr val="tx1"/>
                </a:solidFill>
                <a:effectLst/>
              </a:rPr>
              <a:t>368</a:t>
            </a:r>
            <a:r>
              <a:rPr lang="en-US" sz="3200" dirty="0" smtClean="0">
                <a:solidFill>
                  <a:schemeClr val="tx1"/>
                </a:solidFill>
                <a:effectLst/>
              </a:rPr>
              <a:t> Education preparation programs; reading specialists, dyslexia. </a:t>
            </a:r>
            <a:r>
              <a:rPr lang="en-US" sz="3200" dirty="0" smtClean="0">
                <a:effectLst/>
              </a:rPr>
              <a:t/>
            </a:r>
            <a:br>
              <a:rPr lang="en-US" sz="3200" dirty="0" smtClean="0">
                <a:effectLst/>
              </a:rPr>
            </a:br>
            <a:endParaRPr lang="en-US" sz="3200" b="1" i="1" dirty="0"/>
          </a:p>
        </p:txBody>
      </p:sp>
    </p:spTree>
    <p:extLst>
      <p:ext uri="{BB962C8B-B14F-4D97-AF65-F5344CB8AC3E}">
        <p14:creationId xmlns:p14="http://schemas.microsoft.com/office/powerpoint/2010/main" val="378047800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Slide Number Placeholder 3"/>
          <p:cNvSpPr>
            <a:spLocks noGrp="1"/>
          </p:cNvSpPr>
          <p:nvPr>
            <p:ph type="sldNum" sz="quarter" idx="4294967295"/>
          </p:nvPr>
        </p:nvSpPr>
        <p:spPr>
          <a:xfrm>
            <a:off x="5647481" y="6400800"/>
            <a:ext cx="1905000" cy="457200"/>
          </a:xfrm>
          <a:prstGeom prst="rect">
            <a:avLst/>
          </a:prstGeom>
          <a:noFill/>
        </p:spPr>
        <p:txBody>
          <a:bodyPr/>
          <a:lstStyle/>
          <a:p>
            <a:fld id="{8434BA8C-E608-4A0D-A5E7-026E04DB65CF}" type="slidenum">
              <a:rPr lang="en-US" smtClean="0">
                <a:latin typeface="Arial" charset="0"/>
              </a:rPr>
              <a:pPr/>
              <a:t>17</a:t>
            </a:fld>
            <a:endParaRPr lang="en-US" dirty="0" smtClean="0">
              <a:latin typeface="Arial" charset="0"/>
            </a:endParaRPr>
          </a:p>
        </p:txBody>
      </p:sp>
      <p:sp>
        <p:nvSpPr>
          <p:cNvPr id="3" name="Content Placeholder 2"/>
          <p:cNvSpPr>
            <a:spLocks noGrp="1"/>
          </p:cNvSpPr>
          <p:nvPr>
            <p:ph idx="1"/>
          </p:nvPr>
        </p:nvSpPr>
        <p:spPr>
          <a:xfrm>
            <a:off x="0" y="2257064"/>
            <a:ext cx="8746602" cy="1898248"/>
          </a:xfrm>
        </p:spPr>
        <p:txBody>
          <a:bodyPr/>
          <a:lstStyle/>
          <a:p>
            <a:pPr algn="ctr"/>
            <a:r>
              <a:rPr lang="en-US" sz="4000" b="0" dirty="0" smtClean="0"/>
              <a:t>  </a:t>
            </a:r>
          </a:p>
          <a:p>
            <a:pPr algn="ctr"/>
            <a:r>
              <a:rPr lang="en-US" sz="4000" b="0" dirty="0" smtClean="0"/>
              <a:t> </a:t>
            </a:r>
            <a:r>
              <a:rPr lang="en-US" sz="4000" dirty="0" smtClean="0"/>
              <a:t>"</a:t>
            </a:r>
            <a:r>
              <a:rPr lang="en-US" sz="4000" dirty="0"/>
              <a:t>Education preparation program" includes four-year </a:t>
            </a:r>
            <a:r>
              <a:rPr lang="en-US" sz="4000" dirty="0" smtClean="0"/>
              <a:t>bachelor's degree </a:t>
            </a:r>
            <a:r>
              <a:rPr lang="en-US" sz="4000" dirty="0"/>
              <a:t>programs in teacher education.</a:t>
            </a:r>
            <a:endParaRPr lang="en-US" sz="4000" dirty="0">
              <a:solidFill>
                <a:srgbClr val="FF0000"/>
              </a:solidFill>
            </a:endParaRPr>
          </a:p>
        </p:txBody>
      </p:sp>
      <p:sp>
        <p:nvSpPr>
          <p:cNvPr id="5" name="Rectangle 4"/>
          <p:cNvSpPr/>
          <p:nvPr/>
        </p:nvSpPr>
        <p:spPr bwMode="auto">
          <a:xfrm>
            <a:off x="7477246" y="1689904"/>
            <a:ext cx="1469984" cy="9144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ea typeface="ＭＳ Ｐゴシック" pitchFamily="1" charset="-128"/>
              </a:rPr>
              <a:t>Exempt Action</a:t>
            </a:r>
            <a:endParaRPr kumimoji="0" lang="en-US" sz="2400" b="1" i="0" u="none" strike="noStrike" cap="none" normalizeH="0" baseline="0" dirty="0" smtClean="0">
              <a:ln>
                <a:noFill/>
              </a:ln>
              <a:effectLst/>
              <a:ea typeface="ＭＳ Ｐゴシック" pitchFamily="1" charset="-128"/>
            </a:endParaRPr>
          </a:p>
        </p:txBody>
      </p:sp>
      <p:sp>
        <p:nvSpPr>
          <p:cNvPr id="2" name="Title 1"/>
          <p:cNvSpPr>
            <a:spLocks noGrp="1"/>
          </p:cNvSpPr>
          <p:nvPr>
            <p:ph type="title"/>
          </p:nvPr>
        </p:nvSpPr>
        <p:spPr>
          <a:xfrm>
            <a:off x="81023" y="150471"/>
            <a:ext cx="8900931" cy="1886673"/>
          </a:xfrm>
        </p:spPr>
        <p:txBody>
          <a:bodyPr/>
          <a:lstStyle/>
          <a:p>
            <a:pPr>
              <a:defRPr/>
            </a:pPr>
            <a:r>
              <a:rPr lang="en-US" sz="3200" dirty="0">
                <a:solidFill>
                  <a:schemeClr val="tx1"/>
                </a:solidFill>
                <a:effectLst/>
              </a:rPr>
              <a:t>HB </a:t>
            </a:r>
            <a:r>
              <a:rPr lang="en-US" sz="3200" dirty="0" smtClean="0">
                <a:solidFill>
                  <a:schemeClr val="tx1"/>
                </a:solidFill>
                <a:effectLst/>
              </a:rPr>
              <a:t>1125 and </a:t>
            </a:r>
            <a:r>
              <a:rPr lang="en-US" sz="3200" dirty="0">
                <a:solidFill>
                  <a:schemeClr val="tx1"/>
                </a:solidFill>
                <a:effectLst/>
              </a:rPr>
              <a:t>SB </a:t>
            </a:r>
            <a:r>
              <a:rPr lang="en-US" sz="3200" dirty="0" smtClean="0">
                <a:solidFill>
                  <a:schemeClr val="tx1"/>
                </a:solidFill>
                <a:effectLst/>
              </a:rPr>
              <a:t>349 Teachers; several changes to licensure process. </a:t>
            </a:r>
            <a:r>
              <a:rPr lang="en-US" sz="3200" dirty="0">
                <a:solidFill>
                  <a:schemeClr val="tx1"/>
                </a:solidFill>
                <a:effectLst/>
              </a:rPr>
              <a:t>SB 76 Teacher licensure; approval of teacher education programs.</a:t>
            </a:r>
            <a:endParaRPr lang="en-US" sz="3200" b="1" i="1" dirty="0">
              <a:solidFill>
                <a:schemeClr val="tx1"/>
              </a:solidFill>
            </a:endParaRPr>
          </a:p>
        </p:txBody>
      </p:sp>
    </p:spTree>
    <p:extLst>
      <p:ext uri="{BB962C8B-B14F-4D97-AF65-F5344CB8AC3E}">
        <p14:creationId xmlns:p14="http://schemas.microsoft.com/office/powerpoint/2010/main" val="406090549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Slide Number Placeholder 3"/>
          <p:cNvSpPr>
            <a:spLocks noGrp="1"/>
          </p:cNvSpPr>
          <p:nvPr>
            <p:ph type="sldNum" sz="quarter" idx="4294967295"/>
          </p:nvPr>
        </p:nvSpPr>
        <p:spPr>
          <a:xfrm>
            <a:off x="5578033" y="6400800"/>
            <a:ext cx="1905000" cy="457200"/>
          </a:xfrm>
          <a:prstGeom prst="rect">
            <a:avLst/>
          </a:prstGeom>
          <a:noFill/>
        </p:spPr>
        <p:txBody>
          <a:bodyPr/>
          <a:lstStyle/>
          <a:p>
            <a:fld id="{8434BA8C-E608-4A0D-A5E7-026E04DB65CF}" type="slidenum">
              <a:rPr lang="en-US" smtClean="0">
                <a:latin typeface="Arial" charset="0"/>
              </a:rPr>
              <a:pPr/>
              <a:t>18</a:t>
            </a:fld>
            <a:endParaRPr lang="en-US" dirty="0" smtClean="0">
              <a:latin typeface="Arial" charset="0"/>
            </a:endParaRPr>
          </a:p>
        </p:txBody>
      </p:sp>
      <p:sp>
        <p:nvSpPr>
          <p:cNvPr id="3" name="Content Placeholder 2"/>
          <p:cNvSpPr>
            <a:spLocks noGrp="1"/>
          </p:cNvSpPr>
          <p:nvPr>
            <p:ph idx="1"/>
          </p:nvPr>
        </p:nvSpPr>
        <p:spPr>
          <a:xfrm>
            <a:off x="324091" y="1600200"/>
            <a:ext cx="8515109" cy="4530725"/>
          </a:xfrm>
        </p:spPr>
        <p:txBody>
          <a:bodyPr/>
          <a:lstStyle/>
          <a:p>
            <a:pPr marL="400050" lvl="1" indent="0" algn="ctr">
              <a:buNone/>
              <a:defRPr/>
            </a:pPr>
            <a:endParaRPr lang="en-US" dirty="0" smtClean="0"/>
          </a:p>
          <a:p>
            <a:pPr marL="400050" lvl="1" indent="0" algn="ctr">
              <a:buNone/>
              <a:defRPr/>
            </a:pPr>
            <a:r>
              <a:rPr lang="en-US" dirty="0" smtClean="0"/>
              <a:t>REGULATORY ACTION </a:t>
            </a:r>
            <a:endParaRPr lang="en-US" dirty="0"/>
          </a:p>
        </p:txBody>
      </p:sp>
      <p:sp>
        <p:nvSpPr>
          <p:cNvPr id="6" name="Rectangle 5" descr="Standard Process" title="Standard Process"/>
          <p:cNvSpPr/>
          <p:nvPr/>
        </p:nvSpPr>
        <p:spPr bwMode="auto">
          <a:xfrm>
            <a:off x="3958541" y="3287210"/>
            <a:ext cx="1585731" cy="9144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ea typeface="ＭＳ Ｐゴシック" pitchFamily="1" charset="-128"/>
              </a:rPr>
              <a:t>Standard Process</a:t>
            </a:r>
            <a:endParaRPr kumimoji="0" lang="en-US" sz="2400" b="1" i="0" u="none" strike="noStrike" cap="none" normalizeH="0" baseline="0" dirty="0" smtClean="0">
              <a:ln>
                <a:noFill/>
              </a:ln>
              <a:effectLst/>
              <a:ea typeface="ＭＳ Ｐゴシック" pitchFamily="1" charset="-128"/>
            </a:endParaRPr>
          </a:p>
        </p:txBody>
      </p:sp>
      <p:sp>
        <p:nvSpPr>
          <p:cNvPr id="2" name="Title 1"/>
          <p:cNvSpPr>
            <a:spLocks noGrp="1"/>
          </p:cNvSpPr>
          <p:nvPr>
            <p:ph type="title"/>
          </p:nvPr>
        </p:nvSpPr>
        <p:spPr>
          <a:xfrm>
            <a:off x="685800" y="609599"/>
            <a:ext cx="7772400" cy="1161327"/>
          </a:xfrm>
        </p:spPr>
        <p:txBody>
          <a:bodyPr/>
          <a:lstStyle/>
          <a:p>
            <a:pPr>
              <a:defRPr/>
            </a:pPr>
            <a:r>
              <a:rPr lang="en-US" b="1" dirty="0" smtClean="0">
                <a:solidFill>
                  <a:schemeClr val="tx1"/>
                </a:solidFill>
              </a:rPr>
              <a:t>2018 General Assembly Legislation</a:t>
            </a:r>
            <a:r>
              <a:rPr lang="en-US" b="1" i="1" dirty="0" smtClean="0"/>
              <a:t/>
            </a:r>
            <a:br>
              <a:rPr lang="en-US" b="1" i="1" dirty="0" smtClean="0"/>
            </a:br>
            <a:endParaRPr lang="en-US" b="1" i="1" dirty="0"/>
          </a:p>
        </p:txBody>
      </p:sp>
    </p:spTree>
    <p:extLst>
      <p:ext uri="{BB962C8B-B14F-4D97-AF65-F5344CB8AC3E}">
        <p14:creationId xmlns:p14="http://schemas.microsoft.com/office/powerpoint/2010/main" val="40167052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b="1" dirty="0" smtClean="0">
                <a:solidFill>
                  <a:schemeClr val="tx1"/>
                </a:solidFill>
              </a:rPr>
              <a:t>2018 GENERAL ASSEMBLY LEGISLATION</a:t>
            </a:r>
            <a:r>
              <a:rPr lang="en-US" b="1" i="1" dirty="0" smtClean="0"/>
              <a:t/>
            </a:r>
            <a:br>
              <a:rPr lang="en-US" b="1" i="1" dirty="0" smtClean="0"/>
            </a:br>
            <a:endParaRPr lang="en-US" b="1" i="1" dirty="0"/>
          </a:p>
        </p:txBody>
      </p:sp>
      <p:sp>
        <p:nvSpPr>
          <p:cNvPr id="3" name="Content Placeholder 2"/>
          <p:cNvSpPr>
            <a:spLocks noGrp="1"/>
          </p:cNvSpPr>
          <p:nvPr>
            <p:ph idx="1"/>
          </p:nvPr>
        </p:nvSpPr>
        <p:spPr>
          <a:xfrm>
            <a:off x="347241" y="1770927"/>
            <a:ext cx="8681011" cy="4359998"/>
          </a:xfrm>
        </p:spPr>
        <p:txBody>
          <a:bodyPr/>
          <a:lstStyle/>
          <a:p>
            <a:pPr>
              <a:defRPr/>
            </a:pPr>
            <a:r>
              <a:rPr lang="en-US" dirty="0" smtClean="0"/>
              <a:t>Teacher Education and Licensure</a:t>
            </a:r>
          </a:p>
          <a:p>
            <a:pPr marL="571500" indent="-571500">
              <a:buFont typeface="Arial" panose="020B0604020202020204" pitchFamily="34" charset="0"/>
              <a:buChar char="•"/>
              <a:defRPr/>
            </a:pPr>
            <a:r>
              <a:rPr lang="en-US" sz="3200" dirty="0" smtClean="0"/>
              <a:t>Regulatory Revisions</a:t>
            </a:r>
          </a:p>
          <a:p>
            <a:pPr marL="971550" lvl="1" indent="-571500">
              <a:buFont typeface="Arial" panose="020B0604020202020204" pitchFamily="34" charset="0"/>
              <a:buChar char="•"/>
              <a:defRPr/>
            </a:pPr>
            <a:r>
              <a:rPr lang="en-US" dirty="0" smtClean="0"/>
              <a:t>Exempt Action</a:t>
            </a:r>
          </a:p>
          <a:p>
            <a:pPr marL="971550" lvl="1" indent="-571500">
              <a:buFont typeface="Arial" panose="020B0604020202020204" pitchFamily="34" charset="0"/>
              <a:buChar char="•"/>
              <a:defRPr/>
            </a:pPr>
            <a:r>
              <a:rPr lang="en-US" dirty="0" smtClean="0"/>
              <a:t>Standard Process</a:t>
            </a:r>
          </a:p>
          <a:p>
            <a:pPr marL="571500" indent="-571500">
              <a:buFont typeface="Arial" panose="020B0604020202020204" pitchFamily="34" charset="0"/>
              <a:buChar char="•"/>
              <a:defRPr/>
            </a:pPr>
            <a:r>
              <a:rPr lang="en-US" dirty="0" smtClean="0"/>
              <a:t>No Action Required by the Board of Education (informational items)</a:t>
            </a:r>
          </a:p>
          <a:p>
            <a:pPr marL="0" indent="0">
              <a:defRPr/>
            </a:pPr>
            <a:endParaRPr lang="en-US" dirty="0" smtClean="0"/>
          </a:p>
          <a:p>
            <a:pPr marL="971550" lvl="1" indent="-571500">
              <a:buFont typeface="Arial" panose="020B0604020202020204" pitchFamily="34" charset="0"/>
              <a:buChar char="•"/>
              <a:defRPr/>
            </a:pPr>
            <a:endParaRPr lang="en-US" dirty="0" smtClean="0"/>
          </a:p>
          <a:p>
            <a:pPr marL="571500" indent="-571500">
              <a:buFont typeface="Arial" panose="020B0604020202020204" pitchFamily="34" charset="0"/>
              <a:buChar char="•"/>
              <a:defRPr/>
            </a:pPr>
            <a:endParaRPr lang="en-US" dirty="0" smtClean="0"/>
          </a:p>
        </p:txBody>
      </p:sp>
      <p:sp>
        <p:nvSpPr>
          <p:cNvPr id="8196" name="Slide Number Placeholder 3"/>
          <p:cNvSpPr>
            <a:spLocks noGrp="1"/>
          </p:cNvSpPr>
          <p:nvPr>
            <p:ph type="sldNum" sz="quarter" idx="4294967295"/>
          </p:nvPr>
        </p:nvSpPr>
        <p:spPr>
          <a:xfrm>
            <a:off x="7130005" y="6400800"/>
            <a:ext cx="353028" cy="457200"/>
          </a:xfrm>
          <a:prstGeom prst="rect">
            <a:avLst/>
          </a:prstGeom>
          <a:noFill/>
        </p:spPr>
        <p:txBody>
          <a:bodyPr/>
          <a:lstStyle/>
          <a:p>
            <a:fld id="{8434BA8C-E608-4A0D-A5E7-026E04DB65CF}" type="slidenum">
              <a:rPr lang="en-US" smtClean="0">
                <a:latin typeface="Arial" charset="0"/>
              </a:rPr>
              <a:pPr/>
              <a:t>1</a:t>
            </a:fld>
            <a:endParaRPr lang="en-US" dirty="0" smtClean="0">
              <a:latin typeface="Arial"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Slide Number Placeholder 3"/>
          <p:cNvSpPr>
            <a:spLocks noGrp="1"/>
          </p:cNvSpPr>
          <p:nvPr>
            <p:ph type="sldNum" sz="quarter" idx="4294967295"/>
          </p:nvPr>
        </p:nvSpPr>
        <p:spPr>
          <a:xfrm>
            <a:off x="7002684" y="6400800"/>
            <a:ext cx="480349" cy="457200"/>
          </a:xfrm>
          <a:prstGeom prst="rect">
            <a:avLst/>
          </a:prstGeom>
          <a:noFill/>
        </p:spPr>
        <p:txBody>
          <a:bodyPr/>
          <a:lstStyle/>
          <a:p>
            <a:fld id="{8434BA8C-E608-4A0D-A5E7-026E04DB65CF}" type="slidenum">
              <a:rPr lang="en-US" smtClean="0">
                <a:latin typeface="Arial" charset="0"/>
              </a:rPr>
              <a:pPr/>
              <a:t>19</a:t>
            </a:fld>
            <a:endParaRPr lang="en-US" dirty="0" smtClean="0">
              <a:latin typeface="Arial" charset="0"/>
            </a:endParaRPr>
          </a:p>
        </p:txBody>
      </p:sp>
      <p:sp>
        <p:nvSpPr>
          <p:cNvPr id="32" name="Flowchart: Process 31" descr="Final Stage&#10;Executive Branch Review&#10;" title="Final Stage"/>
          <p:cNvSpPr/>
          <p:nvPr/>
        </p:nvSpPr>
        <p:spPr bwMode="auto">
          <a:xfrm>
            <a:off x="5413092" y="5503335"/>
            <a:ext cx="1855809" cy="879675"/>
          </a:xfrm>
          <a:prstGeom prst="flowChartProcess">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800" b="1" dirty="0" smtClean="0">
                <a:ea typeface="ＭＳ Ｐゴシック" pitchFamily="1" charset="-128"/>
              </a:rPr>
              <a:t>Final Stage</a:t>
            </a:r>
          </a:p>
          <a:p>
            <a:pPr marL="0" marR="0" indent="0" algn="l" defTabSz="914400" rtl="0" eaLnBrk="0" fontAlgn="base" latinLnBrk="0" hangingPunct="0">
              <a:lnSpc>
                <a:spcPct val="100000"/>
              </a:lnSpc>
              <a:spcBef>
                <a:spcPct val="0"/>
              </a:spcBef>
              <a:spcAft>
                <a:spcPct val="0"/>
              </a:spcAft>
              <a:buClrTx/>
              <a:buSzTx/>
              <a:buFontTx/>
              <a:buNone/>
              <a:tabLst/>
            </a:pPr>
            <a:r>
              <a:rPr lang="en-US" sz="1800" b="1" dirty="0" smtClean="0">
                <a:ea typeface="ＭＳ Ｐゴシック" pitchFamily="1" charset="-128"/>
              </a:rPr>
              <a:t>Executive Branch Review</a:t>
            </a:r>
            <a:endParaRPr kumimoji="0" lang="en-US" sz="1800" b="1" i="0" u="none" strike="noStrike" cap="none" normalizeH="0" baseline="0" dirty="0" smtClean="0">
              <a:ln>
                <a:noFill/>
              </a:ln>
              <a:effectLst/>
              <a:ea typeface="ＭＳ Ｐゴシック" pitchFamily="1" charset="-128"/>
            </a:endParaRPr>
          </a:p>
        </p:txBody>
      </p:sp>
      <p:sp>
        <p:nvSpPr>
          <p:cNvPr id="29" name="Right Arrow 28" descr="Right arrow" title="Right arrow"/>
          <p:cNvSpPr/>
          <p:nvPr/>
        </p:nvSpPr>
        <p:spPr bwMode="auto">
          <a:xfrm>
            <a:off x="4957821" y="5894023"/>
            <a:ext cx="451413" cy="201977"/>
          </a:xfrm>
          <a:prstGeom prs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a typeface="ＭＳ Ｐゴシック" pitchFamily="1" charset="-128"/>
            </a:endParaRPr>
          </a:p>
        </p:txBody>
      </p:sp>
      <p:sp>
        <p:nvSpPr>
          <p:cNvPr id="33" name="Flowchart: Process 32" descr="Board of Education &#10;" title="Board of Education "/>
          <p:cNvSpPr/>
          <p:nvPr/>
        </p:nvSpPr>
        <p:spPr bwMode="auto">
          <a:xfrm>
            <a:off x="3518701" y="5641065"/>
            <a:ext cx="1439120" cy="710405"/>
          </a:xfrm>
          <a:prstGeom prst="flowChartProcess">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800" b="1" dirty="0" smtClean="0">
                <a:ea typeface="ＭＳ Ｐゴシック" pitchFamily="1" charset="-128"/>
              </a:rPr>
              <a:t>Board of Education </a:t>
            </a:r>
            <a:endParaRPr kumimoji="0" lang="en-US" sz="1800" b="1" i="0" u="none" strike="noStrike" cap="none" normalizeH="0" baseline="0" dirty="0" smtClean="0">
              <a:ln>
                <a:noFill/>
              </a:ln>
              <a:effectLst/>
              <a:ea typeface="ＭＳ Ｐゴシック" pitchFamily="1" charset="-128"/>
            </a:endParaRPr>
          </a:p>
        </p:txBody>
      </p:sp>
      <p:sp>
        <p:nvSpPr>
          <p:cNvPr id="34" name="Right Arrow 33" descr="Right arrow" title="Right arrow"/>
          <p:cNvSpPr/>
          <p:nvPr/>
        </p:nvSpPr>
        <p:spPr bwMode="auto">
          <a:xfrm>
            <a:off x="3067288" y="5894019"/>
            <a:ext cx="451413" cy="201977"/>
          </a:xfrm>
          <a:prstGeom prs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a typeface="ＭＳ Ｐゴシック" pitchFamily="1" charset="-128"/>
            </a:endParaRPr>
          </a:p>
        </p:txBody>
      </p:sp>
      <p:sp>
        <p:nvSpPr>
          <p:cNvPr id="27" name="Flowchart: Process 26" descr="Proposed Stage&#10;Executive Branch Review&#10;" title="Proposed Stage"/>
          <p:cNvSpPr/>
          <p:nvPr/>
        </p:nvSpPr>
        <p:spPr bwMode="auto">
          <a:xfrm>
            <a:off x="995420" y="5525901"/>
            <a:ext cx="2071868" cy="879675"/>
          </a:xfrm>
          <a:prstGeom prst="flowChartProcess">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800" b="1" dirty="0" smtClean="0">
                <a:ea typeface="ＭＳ Ｐゴシック" pitchFamily="1" charset="-128"/>
              </a:rPr>
              <a:t>Proposed Stage</a:t>
            </a:r>
          </a:p>
          <a:p>
            <a:pPr marL="0" marR="0" indent="0" algn="l" defTabSz="914400" rtl="0" eaLnBrk="0" fontAlgn="base" latinLnBrk="0" hangingPunct="0">
              <a:lnSpc>
                <a:spcPct val="100000"/>
              </a:lnSpc>
              <a:spcBef>
                <a:spcPct val="0"/>
              </a:spcBef>
              <a:spcAft>
                <a:spcPct val="0"/>
              </a:spcAft>
              <a:buClrTx/>
              <a:buSzTx/>
              <a:buFontTx/>
              <a:buNone/>
              <a:tabLst/>
            </a:pPr>
            <a:r>
              <a:rPr lang="en-US" sz="1800" b="1" dirty="0" smtClean="0">
                <a:ea typeface="ＭＳ Ｐゴシック" pitchFamily="1" charset="-128"/>
              </a:rPr>
              <a:t>Executive Branch Review</a:t>
            </a:r>
            <a:endParaRPr kumimoji="0" lang="en-US" sz="1800" b="1" i="0" u="none" strike="noStrike" cap="none" normalizeH="0" baseline="0" dirty="0" smtClean="0">
              <a:ln>
                <a:noFill/>
              </a:ln>
              <a:effectLst/>
              <a:ea typeface="ＭＳ Ｐゴシック" pitchFamily="1" charset="-128"/>
            </a:endParaRPr>
          </a:p>
        </p:txBody>
      </p:sp>
      <p:sp>
        <p:nvSpPr>
          <p:cNvPr id="31" name="Right Arrow 30" descr="Right arrow" title="Right arrow"/>
          <p:cNvSpPr/>
          <p:nvPr/>
        </p:nvSpPr>
        <p:spPr bwMode="auto">
          <a:xfrm>
            <a:off x="544007" y="5894018"/>
            <a:ext cx="451413" cy="201977"/>
          </a:xfrm>
          <a:prstGeom prs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a typeface="ＭＳ Ｐゴシック" pitchFamily="1" charset="-128"/>
            </a:endParaRPr>
          </a:p>
        </p:txBody>
      </p:sp>
      <p:sp>
        <p:nvSpPr>
          <p:cNvPr id="30" name="Right Arrow 29" descr="Right arrow" title="Right arrow"/>
          <p:cNvSpPr/>
          <p:nvPr/>
        </p:nvSpPr>
        <p:spPr bwMode="auto">
          <a:xfrm>
            <a:off x="7002684" y="4965721"/>
            <a:ext cx="451413" cy="201977"/>
          </a:xfrm>
          <a:prstGeom prs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a typeface="ＭＳ Ｐゴシック" pitchFamily="1" charset="-128"/>
            </a:endParaRPr>
          </a:p>
        </p:txBody>
      </p:sp>
      <p:sp>
        <p:nvSpPr>
          <p:cNvPr id="26" name="Flowchart: Process 25" descr="Board of Education &#10;" title="Board of Education "/>
          <p:cNvSpPr/>
          <p:nvPr/>
        </p:nvSpPr>
        <p:spPr bwMode="auto">
          <a:xfrm>
            <a:off x="5638799" y="4729729"/>
            <a:ext cx="1363885" cy="710405"/>
          </a:xfrm>
          <a:prstGeom prst="flowChartProcess">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800" b="1" dirty="0" smtClean="0">
                <a:ea typeface="ＭＳ Ｐゴシック" pitchFamily="1" charset="-128"/>
              </a:rPr>
              <a:t>Board of Education </a:t>
            </a:r>
            <a:endParaRPr kumimoji="0" lang="en-US" sz="1800" b="1" i="0" u="none" strike="noStrike" cap="none" normalizeH="0" baseline="0" dirty="0" smtClean="0">
              <a:ln>
                <a:noFill/>
              </a:ln>
              <a:effectLst/>
              <a:ea typeface="ＭＳ Ｐゴシック" pitchFamily="1" charset="-128"/>
            </a:endParaRPr>
          </a:p>
        </p:txBody>
      </p:sp>
      <p:sp>
        <p:nvSpPr>
          <p:cNvPr id="25" name="Right Arrow 24" descr="Right arrow" title="Right arrow"/>
          <p:cNvSpPr/>
          <p:nvPr/>
        </p:nvSpPr>
        <p:spPr bwMode="auto">
          <a:xfrm>
            <a:off x="5187386" y="4965722"/>
            <a:ext cx="451413" cy="201977"/>
          </a:xfrm>
          <a:prstGeom prs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a typeface="ＭＳ Ｐゴシック" pitchFamily="1" charset="-128"/>
            </a:endParaRPr>
          </a:p>
        </p:txBody>
      </p:sp>
      <p:sp>
        <p:nvSpPr>
          <p:cNvPr id="24" name="Flowchart: Process 23" descr="Advisory Board on Teacher Education and Licensure" title="ABTEL"/>
          <p:cNvSpPr/>
          <p:nvPr/>
        </p:nvSpPr>
        <p:spPr bwMode="auto">
          <a:xfrm>
            <a:off x="3889093" y="4831021"/>
            <a:ext cx="1298293" cy="471381"/>
          </a:xfrm>
          <a:prstGeom prst="flowChartProcess">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FFFF"/>
                </a:solidFill>
                <a:effectLst/>
                <a:ea typeface="ＭＳ Ｐゴシック" pitchFamily="1" charset="-128"/>
              </a:rPr>
              <a:t> </a:t>
            </a:r>
            <a:r>
              <a:rPr lang="en-US" b="1" dirty="0" smtClean="0">
                <a:ea typeface="ＭＳ Ｐゴシック" pitchFamily="1" charset="-128"/>
              </a:rPr>
              <a:t>ABTEL</a:t>
            </a:r>
            <a:endParaRPr kumimoji="0" lang="en-US" b="1" i="0" u="none" strike="noStrike" cap="none" normalizeH="0" baseline="0" dirty="0" smtClean="0">
              <a:ln>
                <a:noFill/>
              </a:ln>
              <a:effectLst/>
              <a:ea typeface="ＭＳ Ｐゴシック" pitchFamily="1" charset="-128"/>
            </a:endParaRPr>
          </a:p>
        </p:txBody>
      </p:sp>
      <p:sp>
        <p:nvSpPr>
          <p:cNvPr id="23" name="Right Arrow 22" descr="Right arrow" title="Right arrow"/>
          <p:cNvSpPr/>
          <p:nvPr/>
        </p:nvSpPr>
        <p:spPr bwMode="auto">
          <a:xfrm>
            <a:off x="3437680" y="4993017"/>
            <a:ext cx="451413" cy="201977"/>
          </a:xfrm>
          <a:prstGeom prs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a typeface="ＭＳ Ｐゴシック" pitchFamily="1" charset="-128"/>
            </a:endParaRPr>
          </a:p>
        </p:txBody>
      </p:sp>
      <p:sp>
        <p:nvSpPr>
          <p:cNvPr id="22" name="Flowchart: Process 21" descr="Convene Stakeholder Group&#10;" title="Convene Stakeholder Group"/>
          <p:cNvSpPr/>
          <p:nvPr/>
        </p:nvSpPr>
        <p:spPr bwMode="auto">
          <a:xfrm>
            <a:off x="1863523" y="4568951"/>
            <a:ext cx="1574157" cy="871184"/>
          </a:xfrm>
          <a:prstGeom prst="flowChartProcess">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800" b="1" dirty="0" smtClean="0">
                <a:ea typeface="ＭＳ Ｐゴシック" pitchFamily="1" charset="-128"/>
              </a:rPr>
              <a:t>Convene Stakeholder Group</a:t>
            </a:r>
            <a:endParaRPr kumimoji="0" lang="en-US" sz="1800" b="1" i="0" u="none" strike="noStrike" cap="none" normalizeH="0" baseline="0" dirty="0" smtClean="0">
              <a:ln>
                <a:noFill/>
              </a:ln>
              <a:effectLst/>
              <a:ea typeface="ＭＳ Ｐゴシック" pitchFamily="1" charset="-128"/>
            </a:endParaRPr>
          </a:p>
        </p:txBody>
      </p:sp>
      <p:sp>
        <p:nvSpPr>
          <p:cNvPr id="9" name="Right Arrow 8" descr="Right arrow" title="Right arrow"/>
          <p:cNvSpPr/>
          <p:nvPr/>
        </p:nvSpPr>
        <p:spPr bwMode="auto">
          <a:xfrm>
            <a:off x="1412110" y="4994370"/>
            <a:ext cx="451413" cy="201977"/>
          </a:xfrm>
          <a:prstGeom prs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a typeface="ＭＳ Ｐゴシック" pitchFamily="1" charset="-128"/>
            </a:endParaRPr>
          </a:p>
        </p:txBody>
      </p:sp>
      <p:sp>
        <p:nvSpPr>
          <p:cNvPr id="3" name="Flowchart: Process 2" descr="NOTICE OF INTENDED REGULATORY ACTION" title="NOIRA"/>
          <p:cNvSpPr/>
          <p:nvPr/>
        </p:nvSpPr>
        <p:spPr bwMode="auto">
          <a:xfrm>
            <a:off x="150471" y="4888317"/>
            <a:ext cx="1261639" cy="414085"/>
          </a:xfrm>
          <a:prstGeom prst="flowChartProcess">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effectLst/>
                <a:latin typeface="Arial" charset="0"/>
                <a:ea typeface="ＭＳ Ｐゴシック" pitchFamily="1" charset="-128"/>
              </a:rPr>
              <a:t>NOIRA</a:t>
            </a:r>
          </a:p>
        </p:txBody>
      </p:sp>
      <p:sp>
        <p:nvSpPr>
          <p:cNvPr id="4" name="Rectangle 3"/>
          <p:cNvSpPr/>
          <p:nvPr/>
        </p:nvSpPr>
        <p:spPr>
          <a:xfrm>
            <a:off x="498674" y="1471997"/>
            <a:ext cx="8332810" cy="3416320"/>
          </a:xfrm>
          <a:prstGeom prst="rect">
            <a:avLst/>
          </a:prstGeom>
        </p:spPr>
        <p:txBody>
          <a:bodyPr wrap="square">
            <a:spAutoFit/>
          </a:bodyPr>
          <a:lstStyle/>
          <a:p>
            <a:pPr marL="342900" indent="-342900" eaLnBrk="1" fontAlgn="auto" hangingPunct="1">
              <a:spcBef>
                <a:spcPts val="0"/>
              </a:spcBef>
              <a:spcAft>
                <a:spcPts val="0"/>
              </a:spcAft>
              <a:buFont typeface="Arial" panose="020B0604020202020204" pitchFamily="34" charset="0"/>
              <a:buChar char="•"/>
              <a:defRPr/>
            </a:pPr>
            <a:r>
              <a:rPr lang="en-US" dirty="0" smtClean="0"/>
              <a:t>HB215:  Establish </a:t>
            </a:r>
            <a:r>
              <a:rPr lang="en-US" dirty="0"/>
              <a:t>Experiential Route to Licensure (one-year renewable license</a:t>
            </a:r>
            <a:r>
              <a:rPr lang="en-US" dirty="0" smtClean="0"/>
              <a:t>)</a:t>
            </a:r>
          </a:p>
          <a:p>
            <a:pPr marL="342900" indent="-342900">
              <a:buFont typeface="Arial" panose="020B0604020202020204" pitchFamily="34" charset="0"/>
              <a:buChar char="•"/>
            </a:pPr>
            <a:r>
              <a:rPr lang="en-US" dirty="0" smtClean="0"/>
              <a:t>HB1125/SB349:  Establish </a:t>
            </a:r>
            <a:r>
              <a:rPr lang="en-US" dirty="0"/>
              <a:t>alternate route for Elementary Education </a:t>
            </a:r>
          </a:p>
          <a:p>
            <a:pPr marL="342900" indent="-342900">
              <a:buFont typeface="Arial" panose="020B0604020202020204" pitchFamily="34" charset="0"/>
              <a:buChar char="•"/>
            </a:pPr>
            <a:r>
              <a:rPr lang="en-US" dirty="0" smtClean="0"/>
              <a:t>HB1156:  Prek-6 </a:t>
            </a:r>
            <a:r>
              <a:rPr lang="en-US" dirty="0"/>
              <a:t>and Special Education:  General Curriculum endorsements </a:t>
            </a:r>
            <a:r>
              <a:rPr lang="en-US" dirty="0" smtClean="0"/>
              <a:t>Establish </a:t>
            </a:r>
            <a:r>
              <a:rPr lang="en-US" dirty="0"/>
              <a:t>a Dual Language Instruction PreK-6 </a:t>
            </a:r>
            <a:r>
              <a:rPr lang="en-US" dirty="0" smtClean="0"/>
              <a:t>endorsement</a:t>
            </a:r>
            <a:endParaRPr lang="en-US" b="1" dirty="0">
              <a:solidFill>
                <a:srgbClr val="FF0000"/>
              </a:solidFill>
            </a:endParaRP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smtClean="0"/>
              <a:t> </a:t>
            </a:r>
            <a:endParaRPr lang="en-US" dirty="0"/>
          </a:p>
        </p:txBody>
      </p:sp>
      <p:sp>
        <p:nvSpPr>
          <p:cNvPr id="2" name="Title 1"/>
          <p:cNvSpPr>
            <a:spLocks noGrp="1"/>
          </p:cNvSpPr>
          <p:nvPr>
            <p:ph type="title"/>
          </p:nvPr>
        </p:nvSpPr>
        <p:spPr>
          <a:xfrm>
            <a:off x="104171" y="625032"/>
            <a:ext cx="8657863" cy="694481"/>
          </a:xfrm>
        </p:spPr>
        <p:txBody>
          <a:bodyPr/>
          <a:lstStyle/>
          <a:p>
            <a:r>
              <a:rPr lang="en-US" sz="3600" dirty="0" smtClean="0">
                <a:solidFill>
                  <a:schemeClr val="tx1"/>
                </a:solidFill>
              </a:rPr>
              <a:t>PROCESS TO REVISE REGULATIONS—Standard Process</a:t>
            </a:r>
            <a:r>
              <a:rPr lang="en-US" sz="3600" dirty="0" smtClean="0"/>
              <a:t/>
            </a:r>
            <a:br>
              <a:rPr lang="en-US" sz="3600" dirty="0" smtClean="0"/>
            </a:br>
            <a:endParaRPr lang="en-US" sz="3600" dirty="0"/>
          </a:p>
        </p:txBody>
      </p:sp>
    </p:spTree>
    <p:extLst>
      <p:ext uri="{BB962C8B-B14F-4D97-AF65-F5344CB8AC3E}">
        <p14:creationId xmlns:p14="http://schemas.microsoft.com/office/powerpoint/2010/main" val="165455305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Slide Number Placeholder 3"/>
          <p:cNvSpPr>
            <a:spLocks noGrp="1"/>
          </p:cNvSpPr>
          <p:nvPr>
            <p:ph type="sldNum" sz="quarter" idx="4294967295"/>
          </p:nvPr>
        </p:nvSpPr>
        <p:spPr>
          <a:xfrm>
            <a:off x="5670630" y="6400800"/>
            <a:ext cx="1905000" cy="457200"/>
          </a:xfrm>
          <a:prstGeom prst="rect">
            <a:avLst/>
          </a:prstGeom>
          <a:noFill/>
        </p:spPr>
        <p:txBody>
          <a:bodyPr/>
          <a:lstStyle/>
          <a:p>
            <a:fld id="{8434BA8C-E608-4A0D-A5E7-026E04DB65CF}" type="slidenum">
              <a:rPr lang="en-US" smtClean="0">
                <a:latin typeface="Arial" charset="0"/>
              </a:rPr>
              <a:pPr/>
              <a:t>20</a:t>
            </a:fld>
            <a:endParaRPr lang="en-US" dirty="0" smtClean="0">
              <a:latin typeface="Arial" charset="0"/>
            </a:endParaRPr>
          </a:p>
        </p:txBody>
      </p:sp>
      <p:sp>
        <p:nvSpPr>
          <p:cNvPr id="7" name="Rectangle 6" descr="Standard Process" title="Standard Process"/>
          <p:cNvSpPr/>
          <p:nvPr/>
        </p:nvSpPr>
        <p:spPr bwMode="auto">
          <a:xfrm>
            <a:off x="7199450" y="347243"/>
            <a:ext cx="1585731" cy="9144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ea typeface="ＭＳ Ｐゴシック" pitchFamily="1" charset="-128"/>
              </a:rPr>
              <a:t>Standard Process</a:t>
            </a:r>
            <a:endParaRPr kumimoji="0" lang="en-US" sz="2400" b="1" i="0" u="none" strike="noStrike" cap="none" normalizeH="0" baseline="0" dirty="0" smtClean="0">
              <a:ln>
                <a:noFill/>
              </a:ln>
              <a:effectLst/>
              <a:ea typeface="ＭＳ Ｐゴシック" pitchFamily="1" charset="-128"/>
            </a:endParaRPr>
          </a:p>
        </p:txBody>
      </p:sp>
      <p:sp>
        <p:nvSpPr>
          <p:cNvPr id="3" name="Content Placeholder 2"/>
          <p:cNvSpPr>
            <a:spLocks noGrp="1"/>
          </p:cNvSpPr>
          <p:nvPr>
            <p:ph idx="1"/>
          </p:nvPr>
        </p:nvSpPr>
        <p:spPr>
          <a:xfrm>
            <a:off x="682905" y="1905000"/>
            <a:ext cx="7836061" cy="3810000"/>
          </a:xfrm>
        </p:spPr>
        <p:txBody>
          <a:bodyPr/>
          <a:lstStyle/>
          <a:p>
            <a:pPr indent="173038">
              <a:spcBef>
                <a:spcPts val="0"/>
              </a:spcBef>
            </a:pPr>
            <a:r>
              <a:rPr lang="en-US" sz="1800" dirty="0" smtClean="0"/>
              <a:t>Experiential Route to Licensure (one-year renewable license)</a:t>
            </a:r>
          </a:p>
          <a:p>
            <a:pPr indent="173038">
              <a:spcBef>
                <a:spcPts val="0"/>
              </a:spcBef>
            </a:pPr>
            <a:endParaRPr lang="en-US" sz="1800" dirty="0"/>
          </a:p>
          <a:p>
            <a:pPr indent="4763">
              <a:spcBef>
                <a:spcPts val="0"/>
              </a:spcBef>
            </a:pPr>
            <a:r>
              <a:rPr lang="en-US" sz="1800" dirty="0" smtClean="0"/>
              <a:t>1</a:t>
            </a:r>
            <a:r>
              <a:rPr lang="en-US" sz="1800" dirty="0"/>
              <a:t>. Received a </a:t>
            </a:r>
            <a:r>
              <a:rPr lang="en-US" sz="1800" u="sng" dirty="0"/>
              <a:t>graduate degree</a:t>
            </a:r>
            <a:r>
              <a:rPr lang="en-US" sz="1800" dirty="0"/>
              <a:t> from a regionally accredited institution of higher education;</a:t>
            </a:r>
          </a:p>
          <a:p>
            <a:pPr indent="4763">
              <a:spcBef>
                <a:spcPts val="0"/>
              </a:spcBef>
            </a:pPr>
            <a:r>
              <a:rPr lang="en-US" sz="1800" dirty="0"/>
              <a:t>2. Completed at least </a:t>
            </a:r>
            <a:r>
              <a:rPr lang="en-US" sz="1800" u="sng" dirty="0"/>
              <a:t>30 credit hours of teaching experience</a:t>
            </a:r>
            <a:r>
              <a:rPr lang="en-US" sz="1800" dirty="0"/>
              <a:t> as an instructor at a regionally accredited institution of higher education;</a:t>
            </a:r>
          </a:p>
          <a:p>
            <a:pPr indent="4763">
              <a:spcBef>
                <a:spcPts val="0"/>
              </a:spcBef>
            </a:pPr>
            <a:r>
              <a:rPr lang="en-US" sz="1800" dirty="0"/>
              <a:t>3. Received </a:t>
            </a:r>
            <a:r>
              <a:rPr lang="en-US" sz="1800" u="sng" dirty="0"/>
              <a:t>qualifying scores on the professional teacher's assessments</a:t>
            </a:r>
            <a:r>
              <a:rPr lang="en-US" sz="1800" dirty="0"/>
              <a:t> prescribed by the Board, including the communication and literacy assessment and the content-area assessment for the endorsement sought; and</a:t>
            </a:r>
          </a:p>
          <a:p>
            <a:pPr indent="4763">
              <a:spcBef>
                <a:spcPts val="0"/>
              </a:spcBef>
            </a:pPr>
            <a:r>
              <a:rPr lang="en-US" sz="1800" dirty="0"/>
              <a:t>4. Met the requirements set forth in subdivisions D 2 and 5.  (</a:t>
            </a:r>
            <a:r>
              <a:rPr lang="en-US" sz="1800" u="sng" dirty="0"/>
              <a:t>Child Abuse Recognition and Intervention Training and Emergency First Aid, CPR, and Use of AEDs</a:t>
            </a:r>
            <a:r>
              <a:rPr lang="en-US" sz="1800" dirty="0"/>
              <a:t>.)</a:t>
            </a:r>
          </a:p>
          <a:p>
            <a:endParaRPr lang="en-US" dirty="0"/>
          </a:p>
        </p:txBody>
      </p:sp>
      <p:sp>
        <p:nvSpPr>
          <p:cNvPr id="2" name="Title 1"/>
          <p:cNvSpPr>
            <a:spLocks noGrp="1"/>
          </p:cNvSpPr>
          <p:nvPr>
            <p:ph type="title"/>
          </p:nvPr>
        </p:nvSpPr>
        <p:spPr>
          <a:xfrm>
            <a:off x="277793" y="162046"/>
            <a:ext cx="7396224" cy="1169043"/>
          </a:xfrm>
        </p:spPr>
        <p:txBody>
          <a:bodyPr/>
          <a:lstStyle/>
          <a:p>
            <a:pPr>
              <a:defRPr/>
            </a:pPr>
            <a:r>
              <a:rPr lang="en-US" sz="3200" dirty="0">
                <a:solidFill>
                  <a:schemeClr val="tx1"/>
                </a:solidFill>
                <a:effectLst/>
              </a:rPr>
              <a:t>HB </a:t>
            </a:r>
            <a:r>
              <a:rPr lang="en-US" sz="3200" dirty="0" smtClean="0">
                <a:solidFill>
                  <a:schemeClr val="tx1"/>
                </a:solidFill>
                <a:effectLst/>
              </a:rPr>
              <a:t>215 Teacher licensure; regulations governing licensure. </a:t>
            </a:r>
            <a:endParaRPr lang="en-US" sz="3200" b="1" i="1" dirty="0">
              <a:solidFill>
                <a:schemeClr val="tx1"/>
              </a:solidFill>
            </a:endParaRPr>
          </a:p>
        </p:txBody>
      </p:sp>
    </p:spTree>
    <p:extLst>
      <p:ext uri="{BB962C8B-B14F-4D97-AF65-F5344CB8AC3E}">
        <p14:creationId xmlns:p14="http://schemas.microsoft.com/office/powerpoint/2010/main" val="293986964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Slide Number Placeholder 3"/>
          <p:cNvSpPr>
            <a:spLocks noGrp="1"/>
          </p:cNvSpPr>
          <p:nvPr>
            <p:ph type="sldNum" sz="quarter" idx="4294967295"/>
          </p:nvPr>
        </p:nvSpPr>
        <p:spPr>
          <a:xfrm>
            <a:off x="5566457" y="6400800"/>
            <a:ext cx="2038109" cy="457200"/>
          </a:xfrm>
          <a:prstGeom prst="rect">
            <a:avLst/>
          </a:prstGeom>
          <a:noFill/>
        </p:spPr>
        <p:txBody>
          <a:bodyPr/>
          <a:lstStyle/>
          <a:p>
            <a:fld id="{8434BA8C-E608-4A0D-A5E7-026E04DB65CF}" type="slidenum">
              <a:rPr lang="en-US" smtClean="0">
                <a:latin typeface="Arial" charset="0"/>
              </a:rPr>
              <a:pPr/>
              <a:t>21</a:t>
            </a:fld>
            <a:endParaRPr lang="en-US" dirty="0" smtClean="0">
              <a:latin typeface="Arial" charset="0"/>
            </a:endParaRPr>
          </a:p>
        </p:txBody>
      </p:sp>
      <p:sp>
        <p:nvSpPr>
          <p:cNvPr id="9" name="Rectangle 8" descr="Standard Process" title="Standard Process"/>
          <p:cNvSpPr/>
          <p:nvPr/>
        </p:nvSpPr>
        <p:spPr bwMode="auto">
          <a:xfrm>
            <a:off x="7442520" y="787079"/>
            <a:ext cx="1585731" cy="9144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ea typeface="ＭＳ Ｐゴシック" pitchFamily="1" charset="-128"/>
              </a:rPr>
              <a:t>Standard Process</a:t>
            </a:r>
            <a:endParaRPr kumimoji="0" lang="en-US" sz="2400" b="1" i="0" u="none" strike="noStrike" cap="none" normalizeH="0" baseline="0" dirty="0" smtClean="0">
              <a:ln>
                <a:noFill/>
              </a:ln>
              <a:effectLst/>
              <a:ea typeface="ＭＳ Ｐゴシック" pitchFamily="1" charset="-128"/>
            </a:endParaRPr>
          </a:p>
        </p:txBody>
      </p:sp>
      <p:sp>
        <p:nvSpPr>
          <p:cNvPr id="3" name="Rectangle 2"/>
          <p:cNvSpPr/>
          <p:nvPr/>
        </p:nvSpPr>
        <p:spPr>
          <a:xfrm>
            <a:off x="236146" y="1876057"/>
            <a:ext cx="8433292" cy="4154984"/>
          </a:xfrm>
          <a:prstGeom prst="rect">
            <a:avLst/>
          </a:prstGeom>
        </p:spPr>
        <p:txBody>
          <a:bodyPr wrap="square">
            <a:spAutoFit/>
          </a:bodyPr>
          <a:lstStyle/>
          <a:p>
            <a:pPr lvl="0"/>
            <a:r>
              <a:rPr lang="en-US" b="1" dirty="0"/>
              <a:t>Alternate Route for Elementary Education Prek-6 and Sped:  General Curriculum </a:t>
            </a:r>
            <a:r>
              <a:rPr lang="en-US" b="1" dirty="0" smtClean="0"/>
              <a:t>Endorsements</a:t>
            </a:r>
          </a:p>
          <a:p>
            <a:pPr lvl="0"/>
            <a:endParaRPr lang="en-US" b="1" dirty="0"/>
          </a:p>
          <a:p>
            <a:pPr marL="342900" lvl="0" indent="-342900">
              <a:buFont typeface="Arial" panose="020B0604020202020204" pitchFamily="34" charset="0"/>
              <a:buChar char="•"/>
            </a:pPr>
            <a:r>
              <a:rPr lang="en-US" b="1" dirty="0" smtClean="0"/>
              <a:t>Meet the qualifying scores on the content assessment</a:t>
            </a:r>
          </a:p>
          <a:p>
            <a:pPr lvl="0"/>
            <a:endParaRPr lang="en-US" b="1" dirty="0"/>
          </a:p>
          <a:p>
            <a:pPr marL="342900" lvl="0" indent="-342900">
              <a:buFont typeface="Arial" panose="020B0604020202020204" pitchFamily="34" charset="0"/>
              <a:buChar char="•"/>
            </a:pPr>
            <a:r>
              <a:rPr lang="en-US" b="1" dirty="0" smtClean="0"/>
              <a:t>Complete a Board of Education approved program that provides training in the pedagogy and methodology of the respective content or special education area.</a:t>
            </a:r>
          </a:p>
          <a:p>
            <a:pPr marL="342900" lvl="0" indent="-342900">
              <a:buFont typeface="Arial" panose="020B0604020202020204" pitchFamily="34" charset="0"/>
              <a:buChar char="•"/>
            </a:pPr>
            <a:endParaRPr lang="en-US" b="1" dirty="0"/>
          </a:p>
          <a:p>
            <a:pPr lvl="0"/>
            <a:r>
              <a:rPr lang="en-US" b="1" dirty="0" smtClean="0"/>
              <a:t>Note:  Convene Stakeholder Group</a:t>
            </a:r>
            <a:endParaRPr lang="en-US" b="1" dirty="0"/>
          </a:p>
        </p:txBody>
      </p:sp>
      <p:sp>
        <p:nvSpPr>
          <p:cNvPr id="2" name="Title 1"/>
          <p:cNvSpPr>
            <a:spLocks noGrp="1"/>
          </p:cNvSpPr>
          <p:nvPr>
            <p:ph type="title"/>
          </p:nvPr>
        </p:nvSpPr>
        <p:spPr>
          <a:xfrm>
            <a:off x="0" y="0"/>
            <a:ext cx="8403220" cy="1220165"/>
          </a:xfrm>
        </p:spPr>
        <p:txBody>
          <a:bodyPr/>
          <a:lstStyle/>
          <a:p>
            <a:pPr>
              <a:defRPr/>
            </a:pPr>
            <a:r>
              <a:rPr lang="en-US" sz="3200" dirty="0">
                <a:solidFill>
                  <a:schemeClr val="tx1"/>
                </a:solidFill>
                <a:effectLst/>
              </a:rPr>
              <a:t>HB </a:t>
            </a:r>
            <a:r>
              <a:rPr lang="en-US" sz="3200" dirty="0" smtClean="0">
                <a:solidFill>
                  <a:schemeClr val="tx1"/>
                </a:solidFill>
                <a:effectLst/>
              </a:rPr>
              <a:t>1125 and </a:t>
            </a:r>
            <a:r>
              <a:rPr lang="en-US" sz="3200" dirty="0">
                <a:solidFill>
                  <a:schemeClr val="tx1"/>
                </a:solidFill>
                <a:effectLst/>
              </a:rPr>
              <a:t>SB </a:t>
            </a:r>
            <a:r>
              <a:rPr lang="en-US" sz="3200" dirty="0" smtClean="0">
                <a:solidFill>
                  <a:schemeClr val="tx1"/>
                </a:solidFill>
                <a:effectLst/>
              </a:rPr>
              <a:t>349 Teachers; several changes to licensure process.</a:t>
            </a:r>
            <a:endParaRPr lang="en-US" sz="3200" b="1" i="1" dirty="0">
              <a:solidFill>
                <a:schemeClr val="tx1"/>
              </a:solidFill>
            </a:endParaRPr>
          </a:p>
        </p:txBody>
      </p:sp>
    </p:spTree>
    <p:extLst>
      <p:ext uri="{BB962C8B-B14F-4D97-AF65-F5344CB8AC3E}">
        <p14:creationId xmlns:p14="http://schemas.microsoft.com/office/powerpoint/2010/main" val="259730251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Slide Number Placeholder 3"/>
          <p:cNvSpPr>
            <a:spLocks noGrp="1"/>
          </p:cNvSpPr>
          <p:nvPr>
            <p:ph type="sldNum" sz="quarter" idx="4294967295"/>
          </p:nvPr>
        </p:nvSpPr>
        <p:spPr>
          <a:xfrm>
            <a:off x="5647481" y="6400800"/>
            <a:ext cx="1905000" cy="457200"/>
          </a:xfrm>
          <a:prstGeom prst="rect">
            <a:avLst/>
          </a:prstGeom>
          <a:noFill/>
        </p:spPr>
        <p:txBody>
          <a:bodyPr/>
          <a:lstStyle/>
          <a:p>
            <a:fld id="{8434BA8C-E608-4A0D-A5E7-026E04DB65CF}" type="slidenum">
              <a:rPr lang="en-US" smtClean="0">
                <a:latin typeface="Arial" charset="0"/>
              </a:rPr>
              <a:pPr/>
              <a:t>22</a:t>
            </a:fld>
            <a:endParaRPr lang="en-US" dirty="0" smtClean="0">
              <a:latin typeface="Arial" charset="0"/>
            </a:endParaRPr>
          </a:p>
        </p:txBody>
      </p:sp>
      <p:sp>
        <p:nvSpPr>
          <p:cNvPr id="5" name="Rectangle 4" descr="Standard Process" title="Standard Process"/>
          <p:cNvSpPr/>
          <p:nvPr/>
        </p:nvSpPr>
        <p:spPr bwMode="auto">
          <a:xfrm>
            <a:off x="7442521" y="931759"/>
            <a:ext cx="1585731" cy="9144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ea typeface="ＭＳ Ｐゴシック" pitchFamily="1" charset="-128"/>
              </a:rPr>
              <a:t>Standard Process</a:t>
            </a:r>
            <a:endParaRPr kumimoji="0" lang="en-US" sz="2400" b="1" i="0" u="none" strike="noStrike" cap="none" normalizeH="0" baseline="0" dirty="0" smtClean="0">
              <a:ln>
                <a:noFill/>
              </a:ln>
              <a:effectLst/>
              <a:ea typeface="ＭＳ Ｐゴシック" pitchFamily="1" charset="-128"/>
            </a:endParaRPr>
          </a:p>
        </p:txBody>
      </p:sp>
      <p:sp>
        <p:nvSpPr>
          <p:cNvPr id="3" name="TextBox 2"/>
          <p:cNvSpPr txBox="1"/>
          <p:nvPr/>
        </p:nvSpPr>
        <p:spPr>
          <a:xfrm>
            <a:off x="798653" y="2592729"/>
            <a:ext cx="7292051" cy="1200329"/>
          </a:xfrm>
          <a:prstGeom prst="rect">
            <a:avLst/>
          </a:prstGeom>
          <a:noFill/>
        </p:spPr>
        <p:txBody>
          <a:bodyPr wrap="square" rtlCol="0">
            <a:spAutoFit/>
          </a:bodyPr>
          <a:lstStyle/>
          <a:p>
            <a:pPr lvl="0"/>
            <a:r>
              <a:rPr lang="en-US" b="1" dirty="0"/>
              <a:t>Establish </a:t>
            </a:r>
            <a:r>
              <a:rPr lang="en-US" b="1" dirty="0" smtClean="0"/>
              <a:t>a Dual </a:t>
            </a:r>
            <a:r>
              <a:rPr lang="en-US" b="1" dirty="0"/>
              <a:t>Language </a:t>
            </a:r>
            <a:r>
              <a:rPr lang="en-US" b="1" dirty="0" smtClean="0"/>
              <a:t>Endorsement</a:t>
            </a:r>
          </a:p>
          <a:p>
            <a:pPr lvl="0"/>
            <a:endParaRPr lang="en-US" b="1" dirty="0"/>
          </a:p>
          <a:p>
            <a:pPr lvl="0"/>
            <a:r>
              <a:rPr lang="en-US" b="1" dirty="0" smtClean="0"/>
              <a:t>Convene Stakeholder Group</a:t>
            </a:r>
            <a:endParaRPr lang="en-US" b="1" dirty="0"/>
          </a:p>
        </p:txBody>
      </p:sp>
      <p:sp>
        <p:nvSpPr>
          <p:cNvPr id="2" name="Title 1"/>
          <p:cNvSpPr>
            <a:spLocks noGrp="1"/>
          </p:cNvSpPr>
          <p:nvPr>
            <p:ph type="title"/>
          </p:nvPr>
        </p:nvSpPr>
        <p:spPr>
          <a:xfrm>
            <a:off x="-243069" y="447555"/>
            <a:ext cx="8009681" cy="1143000"/>
          </a:xfrm>
        </p:spPr>
        <p:txBody>
          <a:bodyPr/>
          <a:lstStyle/>
          <a:p>
            <a:pPr>
              <a:defRPr/>
            </a:pPr>
            <a:r>
              <a:rPr lang="en-US" sz="3200" dirty="0">
                <a:solidFill>
                  <a:schemeClr val="tx1"/>
                </a:solidFill>
                <a:effectLst/>
              </a:rPr>
              <a:t>HB </a:t>
            </a:r>
            <a:r>
              <a:rPr lang="en-US" sz="3200" dirty="0" smtClean="0">
                <a:solidFill>
                  <a:schemeClr val="tx1"/>
                </a:solidFill>
                <a:effectLst/>
              </a:rPr>
              <a:t>1156</a:t>
            </a:r>
            <a:r>
              <a:rPr lang="en-US" sz="3200" dirty="0">
                <a:solidFill>
                  <a:schemeClr val="tx1"/>
                </a:solidFill>
                <a:effectLst/>
              </a:rPr>
              <a:t> </a:t>
            </a:r>
            <a:r>
              <a:rPr lang="en-US" sz="3200" dirty="0" smtClean="0">
                <a:solidFill>
                  <a:schemeClr val="tx1"/>
                </a:solidFill>
                <a:effectLst/>
              </a:rPr>
              <a:t>Teacher licensure; endorsement in dual language instruction pre-kindergarten through grade six. </a:t>
            </a:r>
            <a:endParaRPr lang="en-US" sz="3200" b="1" i="1" dirty="0">
              <a:solidFill>
                <a:schemeClr val="tx1"/>
              </a:solidFill>
            </a:endParaRPr>
          </a:p>
        </p:txBody>
      </p:sp>
    </p:spTree>
    <p:extLst>
      <p:ext uri="{BB962C8B-B14F-4D97-AF65-F5344CB8AC3E}">
        <p14:creationId xmlns:p14="http://schemas.microsoft.com/office/powerpoint/2010/main" val="293986964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Slide Number Placeholder 3"/>
          <p:cNvSpPr>
            <a:spLocks noGrp="1"/>
          </p:cNvSpPr>
          <p:nvPr>
            <p:ph type="sldNum" sz="quarter" idx="4294967295"/>
          </p:nvPr>
        </p:nvSpPr>
        <p:spPr>
          <a:xfrm>
            <a:off x="5578033" y="6400800"/>
            <a:ext cx="1905000" cy="457200"/>
          </a:xfrm>
          <a:prstGeom prst="rect">
            <a:avLst/>
          </a:prstGeom>
          <a:noFill/>
        </p:spPr>
        <p:txBody>
          <a:bodyPr/>
          <a:lstStyle/>
          <a:p>
            <a:fld id="{8434BA8C-E608-4A0D-A5E7-026E04DB65CF}" type="slidenum">
              <a:rPr lang="en-US" smtClean="0">
                <a:latin typeface="Arial" charset="0"/>
              </a:rPr>
              <a:pPr/>
              <a:t>23</a:t>
            </a:fld>
            <a:endParaRPr lang="en-US" dirty="0" smtClean="0">
              <a:latin typeface="Arial" charset="0"/>
            </a:endParaRPr>
          </a:p>
        </p:txBody>
      </p:sp>
      <p:sp>
        <p:nvSpPr>
          <p:cNvPr id="4" name="Flowchart: Process 3" descr="NO ACTION REQUIRED BY THE BOARD OF EDUCATION&#10;" title="NO ACTION REQUIRED BY THE BOARD OF EDUCATION"/>
          <p:cNvSpPr/>
          <p:nvPr/>
        </p:nvSpPr>
        <p:spPr bwMode="auto">
          <a:xfrm>
            <a:off x="2928395" y="2893671"/>
            <a:ext cx="3599726" cy="1203768"/>
          </a:xfrm>
          <a:prstGeom prst="flowChartProcess">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lvl="1" algn="ctr">
              <a:buNone/>
              <a:defRPr/>
            </a:pPr>
            <a:r>
              <a:rPr lang="en-US" b="1" dirty="0"/>
              <a:t>NO ACTION REQUIRED BY THE BOARD OF EDUCATION</a:t>
            </a:r>
          </a:p>
        </p:txBody>
      </p:sp>
      <p:sp>
        <p:nvSpPr>
          <p:cNvPr id="2" name="Title 1"/>
          <p:cNvSpPr>
            <a:spLocks noGrp="1"/>
          </p:cNvSpPr>
          <p:nvPr>
            <p:ph type="title"/>
          </p:nvPr>
        </p:nvSpPr>
        <p:spPr>
          <a:xfrm>
            <a:off x="685800" y="609599"/>
            <a:ext cx="7772400" cy="1161327"/>
          </a:xfrm>
        </p:spPr>
        <p:txBody>
          <a:bodyPr/>
          <a:lstStyle/>
          <a:p>
            <a:pPr>
              <a:defRPr/>
            </a:pPr>
            <a:r>
              <a:rPr lang="en-US" b="1" dirty="0" smtClean="0">
                <a:solidFill>
                  <a:schemeClr val="tx1"/>
                </a:solidFill>
              </a:rPr>
              <a:t>2018 General Assembly Legislation – No Board Action</a:t>
            </a:r>
            <a:r>
              <a:rPr lang="en-US" b="1" i="1" dirty="0" smtClean="0"/>
              <a:t/>
            </a:r>
            <a:br>
              <a:rPr lang="en-US" b="1" i="1" dirty="0" smtClean="0"/>
            </a:br>
            <a:endParaRPr lang="en-US" b="1" i="1" dirty="0"/>
          </a:p>
        </p:txBody>
      </p:sp>
    </p:spTree>
    <p:extLst>
      <p:ext uri="{BB962C8B-B14F-4D97-AF65-F5344CB8AC3E}">
        <p14:creationId xmlns:p14="http://schemas.microsoft.com/office/powerpoint/2010/main" val="375146091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4294967295"/>
          </p:nvPr>
        </p:nvSpPr>
        <p:spPr>
          <a:xfrm>
            <a:off x="6829063" y="6400800"/>
            <a:ext cx="671332" cy="457200"/>
          </a:xfrm>
          <a:prstGeom prst="rect">
            <a:avLst/>
          </a:prstGeom>
          <a:noFill/>
        </p:spPr>
        <p:txBody>
          <a:bodyPr/>
          <a:lstStyle/>
          <a:p>
            <a:fld id="{8434BA8C-E608-4A0D-A5E7-026E04DB65CF}" type="slidenum">
              <a:rPr lang="en-US" smtClean="0">
                <a:latin typeface="Arial" charset="0"/>
              </a:rPr>
              <a:pPr/>
              <a:t>24</a:t>
            </a:fld>
            <a:endParaRPr lang="en-US" dirty="0" smtClean="0">
              <a:latin typeface="Arial" charset="0"/>
            </a:endParaRPr>
          </a:p>
        </p:txBody>
      </p:sp>
      <p:sp>
        <p:nvSpPr>
          <p:cNvPr id="5" name="Round Diagonal Corner Rectangle 4" descr="NO ACTION REQUIRED BY THE BOARD OF EDUCATION&#10;" title="NO ACTION REQUIRED BY THE BOARD OF EDUCATION"/>
          <p:cNvSpPr/>
          <p:nvPr/>
        </p:nvSpPr>
        <p:spPr bwMode="auto">
          <a:xfrm>
            <a:off x="6748038" y="1898251"/>
            <a:ext cx="1944547" cy="381964"/>
          </a:xfrm>
          <a:prstGeom prst="round2DiagRect">
            <a:avLst/>
          </a:prstGeom>
          <a:noFill/>
          <a:ln w="9525" cap="flat" cmpd="sng" algn="ctr">
            <a:solidFill>
              <a:srgbClr val="FFFF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2000" dirty="0" smtClean="0">
                <a:ea typeface="ＭＳ Ｐゴシック" pitchFamily="1" charset="-128"/>
              </a:rPr>
              <a:t>No BOE Action</a:t>
            </a:r>
            <a:endParaRPr kumimoji="0" lang="en-US" sz="2000" b="0" i="0" u="none" strike="noStrike" cap="none" normalizeH="0" baseline="0" dirty="0" smtClean="0">
              <a:ln>
                <a:noFill/>
              </a:ln>
              <a:solidFill>
                <a:schemeClr val="tx1"/>
              </a:solidFill>
              <a:effectLst/>
              <a:ea typeface="ＭＳ Ｐゴシック" pitchFamily="1" charset="-128"/>
            </a:endParaRPr>
          </a:p>
        </p:txBody>
      </p:sp>
      <p:sp>
        <p:nvSpPr>
          <p:cNvPr id="3" name="Rectangle 2"/>
          <p:cNvSpPr/>
          <p:nvPr/>
        </p:nvSpPr>
        <p:spPr>
          <a:xfrm>
            <a:off x="567159" y="2644170"/>
            <a:ext cx="7789763" cy="1569660"/>
          </a:xfrm>
          <a:prstGeom prst="rect">
            <a:avLst/>
          </a:prstGeom>
        </p:spPr>
        <p:txBody>
          <a:bodyPr wrap="square">
            <a:spAutoFit/>
          </a:bodyPr>
          <a:lstStyle/>
          <a:p>
            <a:pPr eaLnBrk="1" fontAlgn="auto" hangingPunct="1">
              <a:spcBef>
                <a:spcPts val="0"/>
              </a:spcBef>
              <a:spcAft>
                <a:spcPts val="0"/>
              </a:spcAft>
              <a:defRPr/>
            </a:pPr>
            <a:r>
              <a:rPr lang="en-US" dirty="0"/>
              <a:t>Licensure Waiver – Department of Education </a:t>
            </a:r>
            <a:r>
              <a:rPr lang="en-US" dirty="0" smtClean="0"/>
              <a:t>Process</a:t>
            </a:r>
          </a:p>
          <a:p>
            <a:pPr eaLnBrk="1" fontAlgn="auto" hangingPunct="1">
              <a:spcBef>
                <a:spcPts val="0"/>
              </a:spcBef>
              <a:spcAft>
                <a:spcPts val="0"/>
              </a:spcAft>
              <a:defRPr/>
            </a:pPr>
            <a:endParaRPr lang="en-US" dirty="0"/>
          </a:p>
          <a:p>
            <a:r>
              <a:rPr lang="en-US" dirty="0" smtClean="0"/>
              <a:t>HB 1125/ SB 349:  Waiver </a:t>
            </a:r>
            <a:r>
              <a:rPr lang="en-US" dirty="0"/>
              <a:t>of teacher licensure requirements; trade and industrial education programs.  </a:t>
            </a:r>
            <a:endParaRPr lang="en-US" b="1" dirty="0">
              <a:solidFill>
                <a:srgbClr val="FF0000"/>
              </a:solidFill>
            </a:endParaRPr>
          </a:p>
        </p:txBody>
      </p:sp>
      <p:sp>
        <p:nvSpPr>
          <p:cNvPr id="2" name="Title 1"/>
          <p:cNvSpPr>
            <a:spLocks noGrp="1"/>
          </p:cNvSpPr>
          <p:nvPr>
            <p:ph type="title"/>
          </p:nvPr>
        </p:nvSpPr>
        <p:spPr>
          <a:xfrm>
            <a:off x="104172" y="505426"/>
            <a:ext cx="8773610" cy="1485419"/>
          </a:xfrm>
          <a:noFill/>
        </p:spPr>
        <p:txBody>
          <a:bodyPr/>
          <a:lstStyle/>
          <a:p>
            <a:r>
              <a:rPr lang="en-US" dirty="0" smtClean="0">
                <a:solidFill>
                  <a:schemeClr val="tx1"/>
                </a:solidFill>
              </a:rPr>
              <a:t>NO REGULATORY ACTION NEEDED BY THE BOARD OF EDUCATION  </a:t>
            </a:r>
            <a:r>
              <a:rPr lang="en-US" dirty="0" smtClean="0"/>
              <a:t/>
            </a:r>
            <a:br>
              <a:rPr lang="en-US" dirty="0" smtClean="0"/>
            </a:br>
            <a:endParaRPr lang="en-US" dirty="0"/>
          </a:p>
        </p:txBody>
      </p:sp>
    </p:spTree>
    <p:extLst>
      <p:ext uri="{BB962C8B-B14F-4D97-AF65-F5344CB8AC3E}">
        <p14:creationId xmlns:p14="http://schemas.microsoft.com/office/powerpoint/2010/main" val="118315072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Slide Number Placeholder 3"/>
          <p:cNvSpPr>
            <a:spLocks noGrp="1"/>
          </p:cNvSpPr>
          <p:nvPr>
            <p:ph type="sldNum" sz="quarter" idx="4294967295"/>
          </p:nvPr>
        </p:nvSpPr>
        <p:spPr>
          <a:xfrm>
            <a:off x="6308203" y="6400800"/>
            <a:ext cx="1267428" cy="457200"/>
          </a:xfrm>
          <a:prstGeom prst="rect">
            <a:avLst/>
          </a:prstGeom>
          <a:noFill/>
        </p:spPr>
        <p:txBody>
          <a:bodyPr/>
          <a:lstStyle/>
          <a:p>
            <a:fld id="{8434BA8C-E608-4A0D-A5E7-026E04DB65CF}" type="slidenum">
              <a:rPr lang="en-US" smtClean="0">
                <a:latin typeface="Arial" charset="0"/>
              </a:rPr>
              <a:pPr/>
              <a:t>25</a:t>
            </a:fld>
            <a:endParaRPr lang="en-US" dirty="0" smtClean="0">
              <a:latin typeface="Arial" charset="0"/>
            </a:endParaRPr>
          </a:p>
        </p:txBody>
      </p:sp>
      <p:sp>
        <p:nvSpPr>
          <p:cNvPr id="5" name="Round Diagonal Corner Rectangle 4" descr="NO ACTION REQUIRED BY THE BOARD OF EDUCATION&#10;" title="NO ACTION REQUIRED BY THE BOARD OF EDUCATION"/>
          <p:cNvSpPr/>
          <p:nvPr/>
        </p:nvSpPr>
        <p:spPr bwMode="auto">
          <a:xfrm>
            <a:off x="6979532" y="1099598"/>
            <a:ext cx="1944547" cy="381964"/>
          </a:xfrm>
          <a:prstGeom prst="round2DiagRect">
            <a:avLst/>
          </a:prstGeom>
          <a:noFill/>
          <a:ln w="9525" cap="flat" cmpd="sng" algn="ctr">
            <a:solidFill>
              <a:srgbClr val="FFFF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2000" dirty="0" smtClean="0">
                <a:ea typeface="ＭＳ Ｐゴシック" pitchFamily="1" charset="-128"/>
              </a:rPr>
              <a:t>No BOE Action</a:t>
            </a:r>
            <a:endParaRPr kumimoji="0" lang="en-US" sz="2000" b="0" i="0" u="none" strike="noStrike" cap="none" normalizeH="0" baseline="0" dirty="0" smtClean="0">
              <a:ln>
                <a:noFill/>
              </a:ln>
              <a:solidFill>
                <a:schemeClr val="tx1"/>
              </a:solidFill>
              <a:effectLst/>
              <a:ea typeface="ＭＳ Ｐゴシック" pitchFamily="1" charset="-128"/>
            </a:endParaRPr>
          </a:p>
        </p:txBody>
      </p:sp>
      <p:sp>
        <p:nvSpPr>
          <p:cNvPr id="4" name="Rectangle 3"/>
          <p:cNvSpPr/>
          <p:nvPr/>
        </p:nvSpPr>
        <p:spPr>
          <a:xfrm>
            <a:off x="567160" y="3045115"/>
            <a:ext cx="8055979" cy="3508653"/>
          </a:xfrm>
          <a:prstGeom prst="rect">
            <a:avLst/>
          </a:prstGeom>
        </p:spPr>
        <p:txBody>
          <a:bodyPr wrap="square">
            <a:spAutoFit/>
          </a:bodyPr>
          <a:lstStyle/>
          <a:p>
            <a:pPr marL="457200" indent="-457200" eaLnBrk="1" fontAlgn="auto" hangingPunct="1">
              <a:spcBef>
                <a:spcPts val="0"/>
              </a:spcBef>
              <a:spcAft>
                <a:spcPts val="0"/>
              </a:spcAft>
              <a:buAutoNum type="alphaUcPeriod"/>
              <a:defRPr/>
            </a:pPr>
            <a:r>
              <a:rPr lang="en-US" sz="1800" dirty="0" smtClean="0"/>
              <a:t>Notwithstanding </a:t>
            </a:r>
            <a:r>
              <a:rPr lang="en-US" sz="1800" dirty="0"/>
              <a:t>any provision of law to the contrary, any division superintendent may apply to the Department of Education for </a:t>
            </a:r>
            <a:r>
              <a:rPr lang="en-US" sz="1800" strike="sngStrike" dirty="0"/>
              <a:t>an annual</a:t>
            </a:r>
            <a:r>
              <a:rPr lang="en-US" sz="1800" dirty="0"/>
              <a:t> a biennial waiver of the teacher licensure requirements for any individual whom the local school board hires or seeks to hire to teach in a trade and industrial education program who has obtained or is working toward an industry credential relating to the program area and who has at least 4,000 hours of recent and relevant employment experience, as defined by the Board pursuant to regulation</a:t>
            </a:r>
            <a:r>
              <a:rPr lang="en-US" sz="1800" dirty="0" smtClean="0"/>
              <a:t>.</a:t>
            </a:r>
          </a:p>
          <a:p>
            <a:pPr marL="457200" indent="-457200" eaLnBrk="1" fontAlgn="auto" hangingPunct="1">
              <a:spcBef>
                <a:spcPts val="0"/>
              </a:spcBef>
              <a:spcAft>
                <a:spcPts val="0"/>
              </a:spcAft>
              <a:buAutoNum type="alphaUcPeriod"/>
              <a:defRPr/>
            </a:pPr>
            <a:endParaRPr lang="en-US" sz="1800" dirty="0"/>
          </a:p>
          <a:p>
            <a:pPr marL="457200" indent="-457200" eaLnBrk="1" fontAlgn="auto" hangingPunct="1">
              <a:spcBef>
                <a:spcPts val="0"/>
              </a:spcBef>
              <a:spcAft>
                <a:spcPts val="0"/>
              </a:spcAft>
              <a:buFontTx/>
              <a:buAutoNum type="alphaUcPeriod"/>
              <a:defRPr/>
            </a:pPr>
            <a:r>
              <a:rPr lang="en-US" sz="1800" dirty="0"/>
              <a:t>B. The Department of Education shall establish a procedure or submitting, receiving, and acting upon such biennial waiver applications.                                                                                </a:t>
            </a:r>
            <a:endParaRPr lang="en-US" sz="1800" b="1" dirty="0"/>
          </a:p>
          <a:p>
            <a:pPr marL="457200" indent="-457200" eaLnBrk="1" fontAlgn="auto" hangingPunct="1">
              <a:spcBef>
                <a:spcPts val="0"/>
              </a:spcBef>
              <a:spcAft>
                <a:spcPts val="0"/>
              </a:spcAft>
              <a:buAutoNum type="alphaUcPeriod"/>
              <a:defRPr/>
            </a:pPr>
            <a:endParaRPr lang="en-US" dirty="0"/>
          </a:p>
        </p:txBody>
      </p:sp>
      <p:sp>
        <p:nvSpPr>
          <p:cNvPr id="8" name="Rectangle 7"/>
          <p:cNvSpPr/>
          <p:nvPr/>
        </p:nvSpPr>
        <p:spPr>
          <a:xfrm>
            <a:off x="567160" y="1960735"/>
            <a:ext cx="7847635" cy="830997"/>
          </a:xfrm>
          <a:prstGeom prst="rect">
            <a:avLst/>
          </a:prstGeom>
        </p:spPr>
        <p:txBody>
          <a:bodyPr wrap="square">
            <a:spAutoFit/>
          </a:bodyPr>
          <a:lstStyle/>
          <a:p>
            <a:pPr algn="ctr" eaLnBrk="1" fontAlgn="auto" hangingPunct="1">
              <a:spcBef>
                <a:spcPts val="0"/>
              </a:spcBef>
              <a:spcAft>
                <a:spcPts val="0"/>
              </a:spcAft>
              <a:defRPr/>
            </a:pPr>
            <a:r>
              <a:rPr lang="en-US" dirty="0"/>
              <a:t>Waiver of teacher licensure requirements; trade and industrial education programs.</a:t>
            </a:r>
          </a:p>
        </p:txBody>
      </p:sp>
      <p:sp>
        <p:nvSpPr>
          <p:cNvPr id="2" name="Title 1"/>
          <p:cNvSpPr>
            <a:spLocks noGrp="1"/>
          </p:cNvSpPr>
          <p:nvPr>
            <p:ph type="title"/>
          </p:nvPr>
        </p:nvSpPr>
        <p:spPr>
          <a:xfrm>
            <a:off x="0" y="0"/>
            <a:ext cx="9317620" cy="1220165"/>
          </a:xfrm>
        </p:spPr>
        <p:txBody>
          <a:bodyPr/>
          <a:lstStyle/>
          <a:p>
            <a:pPr>
              <a:defRPr/>
            </a:pPr>
            <a:r>
              <a:rPr lang="en-US" sz="3200" dirty="0">
                <a:solidFill>
                  <a:schemeClr val="tx1"/>
                </a:solidFill>
                <a:effectLst/>
              </a:rPr>
              <a:t>HB </a:t>
            </a:r>
            <a:r>
              <a:rPr lang="en-US" sz="3200" dirty="0" smtClean="0">
                <a:solidFill>
                  <a:schemeClr val="tx1"/>
                </a:solidFill>
                <a:effectLst/>
              </a:rPr>
              <a:t>1125 and </a:t>
            </a:r>
            <a:r>
              <a:rPr lang="en-US" sz="3200" dirty="0">
                <a:solidFill>
                  <a:schemeClr val="tx1"/>
                </a:solidFill>
                <a:effectLst/>
              </a:rPr>
              <a:t>SB </a:t>
            </a:r>
            <a:r>
              <a:rPr lang="en-US" sz="3200" dirty="0" smtClean="0">
                <a:solidFill>
                  <a:schemeClr val="tx1"/>
                </a:solidFill>
                <a:effectLst/>
              </a:rPr>
              <a:t>349 Teachers; several changes to licensure process.</a:t>
            </a:r>
            <a:endParaRPr lang="en-US" sz="3200" b="1" i="1" dirty="0">
              <a:solidFill>
                <a:schemeClr val="tx1"/>
              </a:solidFill>
            </a:endParaRPr>
          </a:p>
        </p:txBody>
      </p:sp>
    </p:spTree>
    <p:extLst>
      <p:ext uri="{BB962C8B-B14F-4D97-AF65-F5344CB8AC3E}">
        <p14:creationId xmlns:p14="http://schemas.microsoft.com/office/powerpoint/2010/main" val="427313902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4294967295"/>
          </p:nvPr>
        </p:nvSpPr>
        <p:spPr>
          <a:xfrm>
            <a:off x="6898511" y="6400800"/>
            <a:ext cx="584522" cy="457200"/>
          </a:xfrm>
          <a:prstGeom prst="rect">
            <a:avLst/>
          </a:prstGeom>
          <a:noFill/>
        </p:spPr>
        <p:txBody>
          <a:bodyPr/>
          <a:lstStyle/>
          <a:p>
            <a:fld id="{8434BA8C-E608-4A0D-A5E7-026E04DB65CF}" type="slidenum">
              <a:rPr lang="en-US" smtClean="0">
                <a:latin typeface="Arial" charset="0"/>
              </a:rPr>
              <a:pPr/>
              <a:t>26</a:t>
            </a:fld>
            <a:endParaRPr lang="en-US" dirty="0" smtClean="0">
              <a:latin typeface="Arial" charset="0"/>
            </a:endParaRPr>
          </a:p>
        </p:txBody>
      </p:sp>
      <p:sp>
        <p:nvSpPr>
          <p:cNvPr id="5" name="Round Diagonal Corner Rectangle 4" descr="NO ACTION REQUIRED BY THE BOARD OF EDUCATION&#10;" title="NO ACTION REQUIRED BY THE BOARD OF EDUCATION"/>
          <p:cNvSpPr/>
          <p:nvPr/>
        </p:nvSpPr>
        <p:spPr bwMode="auto">
          <a:xfrm>
            <a:off x="6748038" y="1898251"/>
            <a:ext cx="1944547" cy="381964"/>
          </a:xfrm>
          <a:prstGeom prst="round2DiagRect">
            <a:avLst/>
          </a:prstGeom>
          <a:noFill/>
          <a:ln w="9525" cap="flat" cmpd="sng" algn="ctr">
            <a:solidFill>
              <a:srgbClr val="FFFF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2000" dirty="0" smtClean="0">
                <a:ea typeface="ＭＳ Ｐゴシック" pitchFamily="1" charset="-128"/>
              </a:rPr>
              <a:t>No BOE Action</a:t>
            </a:r>
            <a:endParaRPr kumimoji="0" lang="en-US" sz="2000" b="0" i="0" u="none" strike="noStrike" cap="none" normalizeH="0" baseline="0" dirty="0" smtClean="0">
              <a:ln>
                <a:noFill/>
              </a:ln>
              <a:solidFill>
                <a:schemeClr val="tx1"/>
              </a:solidFill>
              <a:effectLst/>
              <a:ea typeface="ＭＳ Ｐゴシック" pitchFamily="1" charset="-128"/>
            </a:endParaRPr>
          </a:p>
        </p:txBody>
      </p:sp>
      <p:sp>
        <p:nvSpPr>
          <p:cNvPr id="3" name="Rectangle 2"/>
          <p:cNvSpPr/>
          <p:nvPr/>
        </p:nvSpPr>
        <p:spPr>
          <a:xfrm>
            <a:off x="277793" y="2458976"/>
            <a:ext cx="8299048" cy="3416320"/>
          </a:xfrm>
          <a:prstGeom prst="rect">
            <a:avLst/>
          </a:prstGeom>
        </p:spPr>
        <p:txBody>
          <a:bodyPr wrap="square">
            <a:spAutoFit/>
          </a:bodyPr>
          <a:lstStyle/>
          <a:p>
            <a:r>
              <a:rPr lang="en-US" dirty="0" smtClean="0"/>
              <a:t>REQUIREMENTS OF SOCIAL SERVICES</a:t>
            </a:r>
          </a:p>
          <a:p>
            <a:endParaRPr lang="en-US" dirty="0"/>
          </a:p>
          <a:p>
            <a:r>
              <a:rPr lang="en-US" dirty="0" smtClean="0"/>
              <a:t>HB150/SB184:  Notification </a:t>
            </a:r>
            <a:r>
              <a:rPr lang="en-US" dirty="0"/>
              <a:t>to school board requirements of founded reports of child abuse and neglect of former school employees </a:t>
            </a:r>
            <a:endParaRPr lang="en-US" dirty="0" smtClean="0"/>
          </a:p>
          <a:p>
            <a:r>
              <a:rPr lang="en-US" dirty="0" smtClean="0"/>
              <a:t>HB389/SB183:  Notification </a:t>
            </a:r>
            <a:r>
              <a:rPr lang="en-US" dirty="0"/>
              <a:t>to school board requirements of founded reports of child abuse and neglect of former school employees </a:t>
            </a:r>
          </a:p>
          <a:p>
            <a:endParaRPr lang="en-US" dirty="0"/>
          </a:p>
        </p:txBody>
      </p:sp>
      <p:sp>
        <p:nvSpPr>
          <p:cNvPr id="2" name="Title 1"/>
          <p:cNvSpPr>
            <a:spLocks noGrp="1"/>
          </p:cNvSpPr>
          <p:nvPr>
            <p:ph type="title"/>
          </p:nvPr>
        </p:nvSpPr>
        <p:spPr>
          <a:xfrm>
            <a:off x="104172" y="613458"/>
            <a:ext cx="8773610" cy="1377387"/>
          </a:xfrm>
          <a:noFill/>
        </p:spPr>
        <p:txBody>
          <a:bodyPr/>
          <a:lstStyle/>
          <a:p>
            <a:r>
              <a:rPr lang="en-US" dirty="0" smtClean="0">
                <a:solidFill>
                  <a:schemeClr val="tx1"/>
                </a:solidFill>
              </a:rPr>
              <a:t>NO REGULATORY ACTION NEEDED BY THE BOARD OF EDUCATION  </a:t>
            </a:r>
            <a:r>
              <a:rPr lang="en-US" dirty="0" smtClean="0"/>
              <a:t/>
            </a:r>
            <a:br>
              <a:rPr lang="en-US" dirty="0" smtClean="0"/>
            </a:br>
            <a:endParaRPr lang="en-US" dirty="0"/>
          </a:p>
        </p:txBody>
      </p:sp>
    </p:spTree>
    <p:extLst>
      <p:ext uri="{BB962C8B-B14F-4D97-AF65-F5344CB8AC3E}">
        <p14:creationId xmlns:p14="http://schemas.microsoft.com/office/powerpoint/2010/main" val="165455305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Slide Number Placeholder 3"/>
          <p:cNvSpPr>
            <a:spLocks noGrp="1"/>
          </p:cNvSpPr>
          <p:nvPr>
            <p:ph type="sldNum" sz="quarter" idx="4294967295"/>
          </p:nvPr>
        </p:nvSpPr>
        <p:spPr>
          <a:xfrm>
            <a:off x="5601183" y="6400800"/>
            <a:ext cx="1905000" cy="457200"/>
          </a:xfrm>
          <a:prstGeom prst="rect">
            <a:avLst/>
          </a:prstGeom>
          <a:noFill/>
        </p:spPr>
        <p:txBody>
          <a:bodyPr/>
          <a:lstStyle/>
          <a:p>
            <a:fld id="{8434BA8C-E608-4A0D-A5E7-026E04DB65CF}" type="slidenum">
              <a:rPr lang="en-US" smtClean="0">
                <a:latin typeface="Arial" charset="0"/>
              </a:rPr>
              <a:pPr/>
              <a:t>27</a:t>
            </a:fld>
            <a:endParaRPr lang="en-US" dirty="0" smtClean="0">
              <a:latin typeface="Arial" charset="0"/>
            </a:endParaRPr>
          </a:p>
        </p:txBody>
      </p:sp>
      <p:sp>
        <p:nvSpPr>
          <p:cNvPr id="5" name="Round Diagonal Corner Rectangle 4" descr="NO ACTION REQUIRED BY THE BOARD OF EDUCATION&#10;" title="NO ACTION REQUIRED BY THE BOARD OF EDUCATION"/>
          <p:cNvSpPr/>
          <p:nvPr/>
        </p:nvSpPr>
        <p:spPr bwMode="auto">
          <a:xfrm>
            <a:off x="6921659" y="1348457"/>
            <a:ext cx="1944547" cy="381964"/>
          </a:xfrm>
          <a:prstGeom prst="round2DiagRect">
            <a:avLst/>
          </a:prstGeom>
          <a:noFill/>
          <a:ln w="9525" cap="flat" cmpd="sng" algn="ctr">
            <a:solidFill>
              <a:srgbClr val="FFFF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2000" dirty="0" smtClean="0">
                <a:ea typeface="ＭＳ Ｐゴシック" pitchFamily="1" charset="-128"/>
              </a:rPr>
              <a:t>No BOE Action</a:t>
            </a:r>
            <a:endParaRPr kumimoji="0" lang="en-US" sz="2000" b="0" i="0" u="none" strike="noStrike" cap="none" normalizeH="0" baseline="0" dirty="0" smtClean="0">
              <a:ln>
                <a:noFill/>
              </a:ln>
              <a:solidFill>
                <a:schemeClr val="tx1"/>
              </a:solidFill>
              <a:effectLst/>
              <a:ea typeface="ＭＳ Ｐゴシック" pitchFamily="1" charset="-128"/>
            </a:endParaRPr>
          </a:p>
        </p:txBody>
      </p:sp>
      <p:sp>
        <p:nvSpPr>
          <p:cNvPr id="3" name="Content Placeholder 2"/>
          <p:cNvSpPr>
            <a:spLocks noGrp="1"/>
          </p:cNvSpPr>
          <p:nvPr>
            <p:ph idx="1"/>
          </p:nvPr>
        </p:nvSpPr>
        <p:spPr/>
        <p:txBody>
          <a:bodyPr/>
          <a:lstStyle/>
          <a:p>
            <a:pPr marL="0" indent="0"/>
            <a:r>
              <a:rPr lang="en-US" sz="2800" dirty="0"/>
              <a:t>If a report of child abuse and neglect is founded, and the subject of the report is or was at the time of the investigation or the conduct that led to the report a full-time, part-time, permanent, or temporary employee of a school division located within the Commonwealth, notify the relevant school board of the founded complaint without delay.</a:t>
            </a:r>
          </a:p>
          <a:p>
            <a:endParaRPr lang="en-US" dirty="0"/>
          </a:p>
        </p:txBody>
      </p:sp>
      <p:sp>
        <p:nvSpPr>
          <p:cNvPr id="2" name="Title 1"/>
          <p:cNvSpPr>
            <a:spLocks noGrp="1"/>
          </p:cNvSpPr>
          <p:nvPr>
            <p:ph type="title"/>
          </p:nvPr>
        </p:nvSpPr>
        <p:spPr>
          <a:xfrm>
            <a:off x="0" y="83917"/>
            <a:ext cx="9144000" cy="1143000"/>
          </a:xfrm>
        </p:spPr>
        <p:txBody>
          <a:bodyPr/>
          <a:lstStyle/>
          <a:p>
            <a:pPr>
              <a:defRPr/>
            </a:pPr>
            <a:r>
              <a:rPr lang="en-US" sz="3200" dirty="0">
                <a:solidFill>
                  <a:schemeClr val="tx1"/>
                </a:solidFill>
                <a:effectLst/>
              </a:rPr>
              <a:t>HB </a:t>
            </a:r>
            <a:r>
              <a:rPr lang="en-US" sz="3200" dirty="0" smtClean="0">
                <a:solidFill>
                  <a:schemeClr val="tx1"/>
                </a:solidFill>
                <a:effectLst/>
              </a:rPr>
              <a:t>150 and </a:t>
            </a:r>
            <a:r>
              <a:rPr lang="en-US" sz="3200" dirty="0">
                <a:solidFill>
                  <a:schemeClr val="tx1"/>
                </a:solidFill>
                <a:effectLst/>
              </a:rPr>
              <a:t>SB </a:t>
            </a:r>
            <a:r>
              <a:rPr lang="en-US" sz="3200" dirty="0" smtClean="0">
                <a:solidFill>
                  <a:schemeClr val="tx1"/>
                </a:solidFill>
                <a:effectLst/>
              </a:rPr>
              <a:t>184 Child abuse and neglect; founded reports regarding former school employees. </a:t>
            </a:r>
            <a:endParaRPr lang="en-US" sz="3200" b="1" i="1" dirty="0">
              <a:solidFill>
                <a:schemeClr val="tx1"/>
              </a:solidFill>
            </a:endParaRPr>
          </a:p>
        </p:txBody>
      </p:sp>
    </p:spTree>
    <p:extLst>
      <p:ext uri="{BB962C8B-B14F-4D97-AF65-F5344CB8AC3E}">
        <p14:creationId xmlns:p14="http://schemas.microsoft.com/office/powerpoint/2010/main" val="73493604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Slide Number Placeholder 3"/>
          <p:cNvSpPr>
            <a:spLocks noGrp="1"/>
          </p:cNvSpPr>
          <p:nvPr>
            <p:ph type="sldNum" sz="quarter" idx="4294967295"/>
          </p:nvPr>
        </p:nvSpPr>
        <p:spPr>
          <a:xfrm>
            <a:off x="5601183" y="6400800"/>
            <a:ext cx="1905000" cy="457200"/>
          </a:xfrm>
          <a:prstGeom prst="rect">
            <a:avLst/>
          </a:prstGeom>
          <a:noFill/>
        </p:spPr>
        <p:txBody>
          <a:bodyPr/>
          <a:lstStyle/>
          <a:p>
            <a:fld id="{8434BA8C-E608-4A0D-A5E7-026E04DB65CF}" type="slidenum">
              <a:rPr lang="en-US" smtClean="0">
                <a:latin typeface="Arial" charset="0"/>
              </a:rPr>
              <a:pPr/>
              <a:t>28</a:t>
            </a:fld>
            <a:endParaRPr lang="en-US" dirty="0" smtClean="0">
              <a:latin typeface="Arial" charset="0"/>
            </a:endParaRPr>
          </a:p>
        </p:txBody>
      </p:sp>
      <p:sp>
        <p:nvSpPr>
          <p:cNvPr id="5" name="Round Diagonal Corner Rectangle 4" descr="NO ACTION REQUIRED BY THE BOARD OF EDUCATION&#10;" title="NO ACTION REQUIRED BY THE BOARD OF EDUCATION"/>
          <p:cNvSpPr/>
          <p:nvPr/>
        </p:nvSpPr>
        <p:spPr bwMode="auto">
          <a:xfrm>
            <a:off x="7072131" y="1394751"/>
            <a:ext cx="1944547" cy="381964"/>
          </a:xfrm>
          <a:prstGeom prst="round2DiagRect">
            <a:avLst/>
          </a:prstGeom>
          <a:noFill/>
          <a:ln w="9525" cap="flat" cmpd="sng" algn="ctr">
            <a:solidFill>
              <a:srgbClr val="FFFF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2000" dirty="0" smtClean="0">
                <a:ea typeface="ＭＳ Ｐゴシック" pitchFamily="1" charset="-128"/>
              </a:rPr>
              <a:t>No BOE Action</a:t>
            </a:r>
            <a:endParaRPr kumimoji="0" lang="en-US" sz="2000" b="0" i="0" u="none" strike="noStrike" cap="none" normalizeH="0" baseline="0" dirty="0" smtClean="0">
              <a:ln>
                <a:noFill/>
              </a:ln>
              <a:solidFill>
                <a:schemeClr val="tx1"/>
              </a:solidFill>
              <a:effectLst/>
              <a:ea typeface="ＭＳ Ｐゴシック" pitchFamily="1" charset="-128"/>
            </a:endParaRPr>
          </a:p>
        </p:txBody>
      </p:sp>
      <p:sp>
        <p:nvSpPr>
          <p:cNvPr id="4" name="Content Placeholder 3"/>
          <p:cNvSpPr>
            <a:spLocks noGrp="1"/>
          </p:cNvSpPr>
          <p:nvPr>
            <p:ph idx="1"/>
          </p:nvPr>
        </p:nvSpPr>
        <p:spPr>
          <a:xfrm>
            <a:off x="254643" y="1905000"/>
            <a:ext cx="8762035" cy="3810000"/>
          </a:xfrm>
        </p:spPr>
        <p:txBody>
          <a:bodyPr/>
          <a:lstStyle/>
          <a:p>
            <a:pPr marL="0" indent="0" eaLnBrk="1" fontAlgn="auto" hangingPunct="1">
              <a:spcBef>
                <a:spcPts val="0"/>
              </a:spcBef>
              <a:spcAft>
                <a:spcPts val="0"/>
              </a:spcAft>
              <a:defRPr/>
            </a:pPr>
            <a:r>
              <a:rPr lang="en-US" sz="2000" dirty="0"/>
              <a:t>P. The local department shall notify the Superintendent of Public Instruction without delay…</a:t>
            </a:r>
          </a:p>
          <a:p>
            <a:pPr marL="0" indent="0" eaLnBrk="1" fontAlgn="auto" hangingPunct="1">
              <a:spcBef>
                <a:spcPts val="0"/>
              </a:spcBef>
              <a:spcAft>
                <a:spcPts val="0"/>
              </a:spcAft>
              <a:defRPr/>
            </a:pPr>
            <a:r>
              <a:rPr lang="en-US" sz="2000" dirty="0"/>
              <a:t> </a:t>
            </a:r>
          </a:p>
          <a:p>
            <a:pPr marL="457200" lvl="1" indent="0" eaLnBrk="1" fontAlgn="auto" hangingPunct="1">
              <a:spcBef>
                <a:spcPts val="0"/>
              </a:spcBef>
              <a:spcAft>
                <a:spcPts val="0"/>
              </a:spcAft>
              <a:buClrTx/>
              <a:buNone/>
              <a:defRPr/>
            </a:pPr>
            <a:r>
              <a:rPr lang="en-US" sz="2000" dirty="0"/>
              <a:t>(i)  when an individual holding a license issued by the Board of Education is the subject of a founded complaint of child abuse or neglect and shall transmit identifying information regarding such individual if the local department knows the person holds a license issued by the Board of Education and</a:t>
            </a:r>
          </a:p>
          <a:p>
            <a:pPr marL="457200" lvl="1" indent="0" eaLnBrk="1" fontAlgn="auto" hangingPunct="1">
              <a:spcBef>
                <a:spcPts val="0"/>
              </a:spcBef>
              <a:spcAft>
                <a:spcPts val="0"/>
              </a:spcAft>
              <a:buClrTx/>
              <a:buNone/>
              <a:defRPr/>
            </a:pPr>
            <a:endParaRPr lang="en-US" sz="2000" dirty="0"/>
          </a:p>
          <a:p>
            <a:pPr marL="457200" lvl="1" indent="0" eaLnBrk="1" fontAlgn="auto" hangingPunct="1">
              <a:spcBef>
                <a:spcPts val="0"/>
              </a:spcBef>
              <a:spcAft>
                <a:spcPts val="0"/>
              </a:spcAft>
              <a:buClrTx/>
              <a:buNone/>
              <a:defRPr/>
            </a:pPr>
            <a:r>
              <a:rPr lang="en-US" sz="2000" dirty="0"/>
              <a:t>(ii) if the founded complaint of child abuse or neglect is dismissed following an appeal pursuant to § 63.2-1526. Nothing in this subsection shall be construed to affect the rights of any individual holding a license issued by the Board of Education to any hearings or appeals otherwise provided by law. </a:t>
            </a:r>
          </a:p>
          <a:p>
            <a:endParaRPr lang="en-US" dirty="0"/>
          </a:p>
        </p:txBody>
      </p:sp>
      <p:sp>
        <p:nvSpPr>
          <p:cNvPr id="2" name="Title 1"/>
          <p:cNvSpPr>
            <a:spLocks noGrp="1"/>
          </p:cNvSpPr>
          <p:nvPr>
            <p:ph type="title"/>
          </p:nvPr>
        </p:nvSpPr>
        <p:spPr>
          <a:xfrm>
            <a:off x="0" y="0"/>
            <a:ext cx="9144000" cy="1516284"/>
          </a:xfrm>
          <a:noFill/>
        </p:spPr>
        <p:txBody>
          <a:bodyPr/>
          <a:lstStyle/>
          <a:p>
            <a:pPr>
              <a:defRPr/>
            </a:pPr>
            <a:r>
              <a:rPr lang="en-US" sz="3200" dirty="0">
                <a:solidFill>
                  <a:schemeClr val="tx1"/>
                </a:solidFill>
                <a:effectLst/>
              </a:rPr>
              <a:t>HB </a:t>
            </a:r>
            <a:r>
              <a:rPr lang="en-US" sz="3200" dirty="0" smtClean="0">
                <a:solidFill>
                  <a:schemeClr val="tx1"/>
                </a:solidFill>
                <a:effectLst/>
              </a:rPr>
              <a:t>389 and </a:t>
            </a:r>
            <a:r>
              <a:rPr lang="en-US" sz="3200" dirty="0">
                <a:solidFill>
                  <a:schemeClr val="tx1"/>
                </a:solidFill>
                <a:effectLst/>
              </a:rPr>
              <a:t>SB </a:t>
            </a:r>
            <a:r>
              <a:rPr lang="en-US" sz="3200" dirty="0" smtClean="0">
                <a:solidFill>
                  <a:schemeClr val="tx1"/>
                </a:solidFill>
                <a:effectLst/>
              </a:rPr>
              <a:t>183 Child abuse and neglect; notice of founded reports to Superintendent of Public Instruction. </a:t>
            </a:r>
            <a:endParaRPr lang="en-US" sz="3200" b="1" i="1" dirty="0">
              <a:solidFill>
                <a:schemeClr val="tx1"/>
              </a:solidFill>
            </a:endParaRPr>
          </a:p>
        </p:txBody>
      </p:sp>
    </p:spTree>
    <p:extLst>
      <p:ext uri="{BB962C8B-B14F-4D97-AF65-F5344CB8AC3E}">
        <p14:creationId xmlns:p14="http://schemas.microsoft.com/office/powerpoint/2010/main" val="12513552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4306" y="563300"/>
            <a:ext cx="8319304" cy="779362"/>
          </a:xfrm>
        </p:spPr>
        <p:txBody>
          <a:bodyPr/>
          <a:lstStyle/>
          <a:p>
            <a:r>
              <a:rPr lang="en-US" dirty="0">
                <a:solidFill>
                  <a:schemeClr val="tx1"/>
                </a:solidFill>
              </a:rPr>
              <a:t>PROCESS TO REVISE </a:t>
            </a:r>
            <a:r>
              <a:rPr lang="en-US" dirty="0" smtClean="0">
                <a:solidFill>
                  <a:schemeClr val="tx1"/>
                </a:solidFill>
              </a:rPr>
              <a:t>REGULATIONS – Exempt Actions</a:t>
            </a:r>
            <a:r>
              <a:rPr lang="en-US" dirty="0" smtClean="0"/>
              <a:t/>
            </a:r>
            <a:br>
              <a:rPr lang="en-US" dirty="0" smtClean="0"/>
            </a:br>
            <a:endParaRPr lang="en-US" dirty="0"/>
          </a:p>
        </p:txBody>
      </p:sp>
      <p:sp>
        <p:nvSpPr>
          <p:cNvPr id="3" name="Content Placeholder 2"/>
          <p:cNvSpPr>
            <a:spLocks noGrp="1"/>
          </p:cNvSpPr>
          <p:nvPr>
            <p:ph idx="1"/>
          </p:nvPr>
        </p:nvSpPr>
        <p:spPr>
          <a:xfrm>
            <a:off x="266218" y="1770927"/>
            <a:ext cx="8565266" cy="4268164"/>
          </a:xfrm>
        </p:spPr>
        <p:txBody>
          <a:bodyPr/>
          <a:lstStyle/>
          <a:p>
            <a:pPr marL="0" indent="0"/>
            <a:r>
              <a:rPr lang="en-US" sz="3200" u="sng" dirty="0" smtClean="0"/>
              <a:t>Exempt </a:t>
            </a:r>
            <a:r>
              <a:rPr lang="en-US" sz="3200" u="sng" dirty="0"/>
              <a:t>Actions</a:t>
            </a:r>
            <a:r>
              <a:rPr lang="en-US" sz="3200" dirty="0"/>
              <a:t>: Agency must implement regulatory action (no discretion is involved); the regulatory action involves minor changes, does not differ materially from federal law/regulations, relates to internal workings of the agency, or is otherwise listed as exempt. </a:t>
            </a:r>
          </a:p>
          <a:p>
            <a:endParaRPr lang="en-US" dirty="0"/>
          </a:p>
        </p:txBody>
      </p:sp>
      <p:sp>
        <p:nvSpPr>
          <p:cNvPr id="4" name="Slide Number Placeholder 3"/>
          <p:cNvSpPr>
            <a:spLocks noGrp="1"/>
          </p:cNvSpPr>
          <p:nvPr>
            <p:ph type="sldNum" sz="quarter" idx="4294967295"/>
          </p:nvPr>
        </p:nvSpPr>
        <p:spPr>
          <a:xfrm>
            <a:off x="7130005" y="6400800"/>
            <a:ext cx="353028" cy="457200"/>
          </a:xfrm>
          <a:prstGeom prst="rect">
            <a:avLst/>
          </a:prstGeom>
          <a:noFill/>
        </p:spPr>
        <p:txBody>
          <a:bodyPr/>
          <a:lstStyle/>
          <a:p>
            <a:fld id="{8434BA8C-E608-4A0D-A5E7-026E04DB65CF}" type="slidenum">
              <a:rPr lang="en-US" smtClean="0">
                <a:latin typeface="Arial" charset="0"/>
              </a:rPr>
              <a:pPr/>
              <a:t>2</a:t>
            </a:fld>
            <a:endParaRPr lang="en-US" dirty="0" smtClean="0">
              <a:latin typeface="Arial" charset="0"/>
            </a:endParaRPr>
          </a:p>
        </p:txBody>
      </p:sp>
    </p:spTree>
    <p:extLst>
      <p:ext uri="{BB962C8B-B14F-4D97-AF65-F5344CB8AC3E}">
        <p14:creationId xmlns:p14="http://schemas.microsoft.com/office/powerpoint/2010/main" val="352653766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4294967295"/>
          </p:nvPr>
        </p:nvSpPr>
        <p:spPr>
          <a:xfrm>
            <a:off x="6944810" y="6400800"/>
            <a:ext cx="538223" cy="457200"/>
          </a:xfrm>
          <a:prstGeom prst="rect">
            <a:avLst/>
          </a:prstGeom>
          <a:noFill/>
        </p:spPr>
        <p:txBody>
          <a:bodyPr/>
          <a:lstStyle/>
          <a:p>
            <a:fld id="{8434BA8C-E608-4A0D-A5E7-026E04DB65CF}" type="slidenum">
              <a:rPr lang="en-US" smtClean="0">
                <a:latin typeface="Arial" charset="0"/>
              </a:rPr>
              <a:pPr/>
              <a:t>29</a:t>
            </a:fld>
            <a:endParaRPr lang="en-US" dirty="0" smtClean="0">
              <a:latin typeface="Arial" charset="0"/>
            </a:endParaRPr>
          </a:p>
        </p:txBody>
      </p:sp>
      <p:sp>
        <p:nvSpPr>
          <p:cNvPr id="4" name="Round Diagonal Corner Rectangle 3" descr="NO ACTION REQUIRED BY THE BOARD OF EDUCATION&#10;" title="NO ACTION REQUIRED BY THE BOARD OF EDUCATION"/>
          <p:cNvSpPr/>
          <p:nvPr/>
        </p:nvSpPr>
        <p:spPr bwMode="auto">
          <a:xfrm>
            <a:off x="6643868" y="1857737"/>
            <a:ext cx="1944547" cy="381964"/>
          </a:xfrm>
          <a:prstGeom prst="round2DiagRect">
            <a:avLst/>
          </a:prstGeom>
          <a:noFill/>
          <a:ln w="9525" cap="flat" cmpd="sng" algn="ctr">
            <a:solidFill>
              <a:srgbClr val="FFFF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2000" dirty="0" smtClean="0">
                <a:ea typeface="ＭＳ Ｐゴシック" pitchFamily="1" charset="-128"/>
              </a:rPr>
              <a:t>No BOE Action</a:t>
            </a:r>
            <a:endParaRPr kumimoji="0" lang="en-US" sz="2000" b="0" i="0" u="none" strike="noStrike" cap="none" normalizeH="0" baseline="0" dirty="0" smtClean="0">
              <a:ln>
                <a:noFill/>
              </a:ln>
              <a:solidFill>
                <a:schemeClr val="tx1"/>
              </a:solidFill>
              <a:effectLst/>
              <a:ea typeface="ＭＳ Ｐゴシック" pitchFamily="1" charset="-128"/>
            </a:endParaRPr>
          </a:p>
        </p:txBody>
      </p:sp>
      <p:sp>
        <p:nvSpPr>
          <p:cNvPr id="3" name="Rectangle 2"/>
          <p:cNvSpPr/>
          <p:nvPr/>
        </p:nvSpPr>
        <p:spPr>
          <a:xfrm>
            <a:off x="891252" y="2644170"/>
            <a:ext cx="7697164" cy="1938992"/>
          </a:xfrm>
          <a:prstGeom prst="rect">
            <a:avLst/>
          </a:prstGeom>
        </p:spPr>
        <p:txBody>
          <a:bodyPr wrap="square">
            <a:spAutoFit/>
          </a:bodyPr>
          <a:lstStyle/>
          <a:p>
            <a:r>
              <a:rPr lang="en-US" dirty="0" smtClean="0"/>
              <a:t>PROFESSIONAL AND OCCUPATINAL REGULATION</a:t>
            </a:r>
          </a:p>
          <a:p>
            <a:endParaRPr lang="en-US" dirty="0"/>
          </a:p>
          <a:p>
            <a:r>
              <a:rPr lang="en-US" dirty="0" smtClean="0"/>
              <a:t>HB1114:  No </a:t>
            </a:r>
            <a:r>
              <a:rPr lang="en-US" dirty="0"/>
              <a:t>license may be suspended solely on the basis of default or delinquency in payment of a loan or scholarship</a:t>
            </a:r>
          </a:p>
        </p:txBody>
      </p:sp>
      <p:sp>
        <p:nvSpPr>
          <p:cNvPr id="2" name="Title 1"/>
          <p:cNvSpPr>
            <a:spLocks noGrp="1"/>
          </p:cNvSpPr>
          <p:nvPr>
            <p:ph type="title"/>
          </p:nvPr>
        </p:nvSpPr>
        <p:spPr>
          <a:xfrm>
            <a:off x="104172" y="505426"/>
            <a:ext cx="8773610" cy="1543293"/>
          </a:xfrm>
        </p:spPr>
        <p:txBody>
          <a:bodyPr/>
          <a:lstStyle/>
          <a:p>
            <a:r>
              <a:rPr lang="en-US" dirty="0" smtClean="0">
                <a:solidFill>
                  <a:schemeClr val="tx1"/>
                </a:solidFill>
              </a:rPr>
              <a:t>NO REGULATORY ACTION NEEDED BY THE BOARD OF EDUCATION  </a:t>
            </a:r>
            <a:r>
              <a:rPr lang="en-US" dirty="0" smtClean="0"/>
              <a:t/>
            </a:r>
            <a:br>
              <a:rPr lang="en-US" dirty="0" smtClean="0"/>
            </a:br>
            <a:endParaRPr lang="en-US" dirty="0"/>
          </a:p>
        </p:txBody>
      </p:sp>
    </p:spTree>
    <p:extLst>
      <p:ext uri="{BB962C8B-B14F-4D97-AF65-F5344CB8AC3E}">
        <p14:creationId xmlns:p14="http://schemas.microsoft.com/office/powerpoint/2010/main" val="123527300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Slide Number Placeholder 3"/>
          <p:cNvSpPr>
            <a:spLocks noGrp="1"/>
          </p:cNvSpPr>
          <p:nvPr>
            <p:ph type="sldNum" sz="quarter" idx="4294967295"/>
          </p:nvPr>
        </p:nvSpPr>
        <p:spPr>
          <a:xfrm>
            <a:off x="5705355" y="6400800"/>
            <a:ext cx="1905000" cy="457200"/>
          </a:xfrm>
          <a:prstGeom prst="rect">
            <a:avLst/>
          </a:prstGeom>
          <a:noFill/>
        </p:spPr>
        <p:txBody>
          <a:bodyPr/>
          <a:lstStyle/>
          <a:p>
            <a:fld id="{8434BA8C-E608-4A0D-A5E7-026E04DB65CF}" type="slidenum">
              <a:rPr lang="en-US" smtClean="0">
                <a:latin typeface="Arial" charset="0"/>
              </a:rPr>
              <a:pPr/>
              <a:t>30</a:t>
            </a:fld>
            <a:endParaRPr lang="en-US" dirty="0" smtClean="0">
              <a:latin typeface="Arial" charset="0"/>
            </a:endParaRPr>
          </a:p>
        </p:txBody>
      </p:sp>
      <p:sp>
        <p:nvSpPr>
          <p:cNvPr id="5" name="Round Diagonal Corner Rectangle 4" descr="No Board of Education Action" title="No BOE Action"/>
          <p:cNvSpPr/>
          <p:nvPr/>
        </p:nvSpPr>
        <p:spPr bwMode="auto">
          <a:xfrm>
            <a:off x="6886936" y="1134320"/>
            <a:ext cx="1944547" cy="381964"/>
          </a:xfrm>
          <a:prstGeom prst="round2DiagRect">
            <a:avLst/>
          </a:prstGeom>
          <a:noFill/>
          <a:ln w="9525" cap="flat" cmpd="sng" algn="ctr">
            <a:solidFill>
              <a:srgbClr val="FFFF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2000" dirty="0" smtClean="0">
                <a:ea typeface="ＭＳ Ｐゴシック" pitchFamily="1" charset="-128"/>
              </a:rPr>
              <a:t>No BOE Action</a:t>
            </a:r>
            <a:endParaRPr kumimoji="0" lang="en-US" sz="2000" b="0" i="0" u="none" strike="noStrike" cap="none" normalizeH="0" baseline="0" dirty="0" smtClean="0">
              <a:ln>
                <a:noFill/>
              </a:ln>
              <a:solidFill>
                <a:schemeClr val="tx1"/>
              </a:solidFill>
              <a:effectLst/>
              <a:ea typeface="ＭＳ Ｐゴシック" pitchFamily="1" charset="-128"/>
            </a:endParaRPr>
          </a:p>
        </p:txBody>
      </p:sp>
      <p:sp>
        <p:nvSpPr>
          <p:cNvPr id="3" name="Content Placeholder 2"/>
          <p:cNvSpPr>
            <a:spLocks noGrp="1"/>
          </p:cNvSpPr>
          <p:nvPr>
            <p:ph idx="1"/>
          </p:nvPr>
        </p:nvSpPr>
        <p:spPr/>
        <p:txBody>
          <a:bodyPr/>
          <a:lstStyle/>
          <a:p>
            <a:r>
              <a:rPr lang="en-US" sz="2400" dirty="0"/>
              <a:t>§ 22.1-292.3. License may not be suspended solely on the basis of default or delinquency in payment of federal-guaranteed or state-guaranteed education loan or scholarship.</a:t>
            </a:r>
          </a:p>
          <a:p>
            <a:endParaRPr lang="en-US" sz="2400" dirty="0"/>
          </a:p>
          <a:p>
            <a:r>
              <a:rPr lang="en-US" sz="2400" dirty="0"/>
              <a:t>§ 54.1-104.1. License, certificate, registration, permit, or authority may not be suspended or revoked solely on the basis of default or delinquency in payment of federal-guaranteed or state-guaranteed education loan or scholarship.</a:t>
            </a:r>
          </a:p>
          <a:p>
            <a:endParaRPr lang="en-US" dirty="0"/>
          </a:p>
        </p:txBody>
      </p:sp>
      <p:sp>
        <p:nvSpPr>
          <p:cNvPr id="2" name="Title 1"/>
          <p:cNvSpPr>
            <a:spLocks noGrp="1"/>
          </p:cNvSpPr>
          <p:nvPr>
            <p:ph type="title"/>
          </p:nvPr>
        </p:nvSpPr>
        <p:spPr>
          <a:xfrm>
            <a:off x="0" y="0"/>
            <a:ext cx="9144000" cy="1143000"/>
          </a:xfrm>
        </p:spPr>
        <p:txBody>
          <a:bodyPr/>
          <a:lstStyle/>
          <a:p>
            <a:pPr>
              <a:defRPr/>
            </a:pPr>
            <a:r>
              <a:rPr lang="en-US" sz="3200" dirty="0">
                <a:solidFill>
                  <a:schemeClr val="tx1"/>
                </a:solidFill>
                <a:effectLst/>
              </a:rPr>
              <a:t>HB </a:t>
            </a:r>
            <a:r>
              <a:rPr lang="en-US" sz="3200" dirty="0" smtClean="0">
                <a:solidFill>
                  <a:schemeClr val="tx1"/>
                </a:solidFill>
                <a:effectLst/>
              </a:rPr>
              <a:t>1114</a:t>
            </a:r>
            <a:r>
              <a:rPr lang="en-US" sz="3200" dirty="0">
                <a:solidFill>
                  <a:schemeClr val="tx1"/>
                </a:solidFill>
                <a:effectLst/>
              </a:rPr>
              <a:t> </a:t>
            </a:r>
            <a:r>
              <a:rPr lang="en-US" sz="3200" dirty="0" smtClean="0">
                <a:solidFill>
                  <a:schemeClr val="tx1"/>
                </a:solidFill>
                <a:effectLst/>
              </a:rPr>
              <a:t>Professional and occupational regulation; authority to suspend or revoke licenses, certificates. </a:t>
            </a:r>
            <a:endParaRPr lang="en-US" sz="3200" b="1" i="1" dirty="0">
              <a:solidFill>
                <a:schemeClr val="tx1"/>
              </a:solidFill>
            </a:endParaRPr>
          </a:p>
        </p:txBody>
      </p:sp>
    </p:spTree>
    <p:extLst>
      <p:ext uri="{BB962C8B-B14F-4D97-AF65-F5344CB8AC3E}">
        <p14:creationId xmlns:p14="http://schemas.microsoft.com/office/powerpoint/2010/main" val="264026256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4294967295"/>
          </p:nvPr>
        </p:nvSpPr>
        <p:spPr>
          <a:xfrm>
            <a:off x="6944810" y="6400800"/>
            <a:ext cx="538223" cy="457200"/>
          </a:xfrm>
          <a:prstGeom prst="rect">
            <a:avLst/>
          </a:prstGeom>
          <a:noFill/>
        </p:spPr>
        <p:txBody>
          <a:bodyPr/>
          <a:lstStyle/>
          <a:p>
            <a:fld id="{8434BA8C-E608-4A0D-A5E7-026E04DB65CF}" type="slidenum">
              <a:rPr lang="en-US" smtClean="0">
                <a:latin typeface="Arial" charset="0"/>
              </a:rPr>
              <a:pPr/>
              <a:t>31</a:t>
            </a:fld>
            <a:endParaRPr lang="en-US" dirty="0" smtClean="0">
              <a:latin typeface="Arial" charset="0"/>
            </a:endParaRPr>
          </a:p>
        </p:txBody>
      </p:sp>
      <p:sp>
        <p:nvSpPr>
          <p:cNvPr id="4" name="Round Diagonal Corner Rectangle 3" descr="No Board of Education Action" title="No BOE Action"/>
          <p:cNvSpPr/>
          <p:nvPr/>
        </p:nvSpPr>
        <p:spPr bwMode="auto">
          <a:xfrm>
            <a:off x="6643868" y="1857737"/>
            <a:ext cx="1944547" cy="381964"/>
          </a:xfrm>
          <a:prstGeom prst="round2DiagRect">
            <a:avLst/>
          </a:prstGeom>
          <a:noFill/>
          <a:ln w="9525" cap="flat" cmpd="sng" algn="ctr">
            <a:solidFill>
              <a:srgbClr val="FFFF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2000" dirty="0" smtClean="0">
                <a:ea typeface="ＭＳ Ｐゴシック" pitchFamily="1" charset="-128"/>
              </a:rPr>
              <a:t>No BOE Action</a:t>
            </a:r>
            <a:endParaRPr kumimoji="0" lang="en-US" sz="2000" b="0" i="0" u="none" strike="noStrike" cap="none" normalizeH="0" baseline="0" dirty="0" smtClean="0">
              <a:ln>
                <a:noFill/>
              </a:ln>
              <a:solidFill>
                <a:schemeClr val="tx1"/>
              </a:solidFill>
              <a:effectLst/>
              <a:ea typeface="ＭＳ Ｐゴシック" pitchFamily="1" charset="-128"/>
            </a:endParaRPr>
          </a:p>
        </p:txBody>
      </p:sp>
      <p:sp>
        <p:nvSpPr>
          <p:cNvPr id="3" name="TextBox 2"/>
          <p:cNvSpPr txBox="1"/>
          <p:nvPr/>
        </p:nvSpPr>
        <p:spPr>
          <a:xfrm>
            <a:off x="960699" y="2662177"/>
            <a:ext cx="7627716" cy="2308324"/>
          </a:xfrm>
          <a:prstGeom prst="rect">
            <a:avLst/>
          </a:prstGeom>
          <a:noFill/>
        </p:spPr>
        <p:txBody>
          <a:bodyPr wrap="square" rtlCol="0">
            <a:spAutoFit/>
          </a:bodyPr>
          <a:lstStyle/>
          <a:p>
            <a:r>
              <a:rPr lang="en-US" b="1" dirty="0" smtClean="0"/>
              <a:t>SCHOOL </a:t>
            </a:r>
            <a:r>
              <a:rPr lang="en-US" b="1" dirty="0"/>
              <a:t>BOARDS; EMPLOYMENT OF CERTAIN INDIVIDUALS UNDER CERTAIN CONDITIONS</a:t>
            </a:r>
          </a:p>
          <a:p>
            <a:r>
              <a:rPr lang="en-US" b="1" dirty="0" smtClean="0"/>
              <a:t>CHOOL </a:t>
            </a:r>
            <a:r>
              <a:rPr lang="en-US" b="1" dirty="0"/>
              <a:t>BOARDS; EMPLOYMENT </a:t>
            </a:r>
            <a:endParaRPr lang="en-US" b="1" dirty="0" smtClean="0"/>
          </a:p>
          <a:p>
            <a:endParaRPr lang="en-US" b="1" dirty="0"/>
          </a:p>
          <a:p>
            <a:r>
              <a:rPr lang="en-US" b="1" dirty="0" smtClean="0"/>
              <a:t>HB 1000/SB 343 Employment </a:t>
            </a:r>
            <a:r>
              <a:rPr lang="en-US" b="1" dirty="0"/>
              <a:t>in Certain Conditions set forth.</a:t>
            </a:r>
          </a:p>
        </p:txBody>
      </p:sp>
      <p:sp>
        <p:nvSpPr>
          <p:cNvPr id="2" name="Title 1"/>
          <p:cNvSpPr>
            <a:spLocks noGrp="1"/>
          </p:cNvSpPr>
          <p:nvPr>
            <p:ph type="title"/>
          </p:nvPr>
        </p:nvSpPr>
        <p:spPr>
          <a:xfrm>
            <a:off x="104172" y="505426"/>
            <a:ext cx="8773610" cy="1485419"/>
          </a:xfrm>
        </p:spPr>
        <p:txBody>
          <a:bodyPr/>
          <a:lstStyle/>
          <a:p>
            <a:r>
              <a:rPr lang="en-US" dirty="0" smtClean="0">
                <a:solidFill>
                  <a:schemeClr val="tx1"/>
                </a:solidFill>
              </a:rPr>
              <a:t>NO REGULATORY ACTION NEEDED BY THE BOARD OF EDUCATION  </a:t>
            </a:r>
            <a:r>
              <a:rPr lang="en-US" dirty="0" smtClean="0"/>
              <a:t/>
            </a:r>
            <a:br>
              <a:rPr lang="en-US" dirty="0" smtClean="0"/>
            </a:br>
            <a:endParaRPr lang="en-US" dirty="0"/>
          </a:p>
        </p:txBody>
      </p:sp>
    </p:spTree>
    <p:extLst>
      <p:ext uri="{BB962C8B-B14F-4D97-AF65-F5344CB8AC3E}">
        <p14:creationId xmlns:p14="http://schemas.microsoft.com/office/powerpoint/2010/main" val="72435914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Slide Number Placeholder 3"/>
          <p:cNvSpPr>
            <a:spLocks noGrp="1"/>
          </p:cNvSpPr>
          <p:nvPr>
            <p:ph type="sldNum" sz="quarter" idx="4294967295"/>
          </p:nvPr>
        </p:nvSpPr>
        <p:spPr>
          <a:xfrm>
            <a:off x="8160150" y="6261903"/>
            <a:ext cx="798654" cy="410901"/>
          </a:xfrm>
          <a:prstGeom prst="rect">
            <a:avLst/>
          </a:prstGeom>
          <a:noFill/>
        </p:spPr>
        <p:txBody>
          <a:bodyPr/>
          <a:lstStyle/>
          <a:p>
            <a:fld id="{8434BA8C-E608-4A0D-A5E7-026E04DB65CF}" type="slidenum">
              <a:rPr lang="en-US" smtClean="0">
                <a:solidFill>
                  <a:srgbClr val="FFFFFF"/>
                </a:solidFill>
                <a:latin typeface="Arial" charset="0"/>
              </a:rPr>
              <a:pPr/>
              <a:t>32</a:t>
            </a:fld>
            <a:endParaRPr lang="en-US" dirty="0" smtClean="0">
              <a:solidFill>
                <a:srgbClr val="FFFFFF"/>
              </a:solidFill>
              <a:latin typeface="Arial" charset="0"/>
            </a:endParaRPr>
          </a:p>
        </p:txBody>
      </p:sp>
      <p:sp>
        <p:nvSpPr>
          <p:cNvPr id="5" name="Round Diagonal Corner Rectangle 4" descr="No Board of Education Action" title="No BOE Action"/>
          <p:cNvSpPr/>
          <p:nvPr/>
        </p:nvSpPr>
        <p:spPr bwMode="auto">
          <a:xfrm>
            <a:off x="6863787" y="1441048"/>
            <a:ext cx="1944547" cy="381964"/>
          </a:xfrm>
          <a:prstGeom prst="round2DiagRect">
            <a:avLst/>
          </a:prstGeom>
          <a:noFill/>
          <a:ln w="9525" cap="flat" cmpd="sng" algn="ctr">
            <a:solidFill>
              <a:srgbClr val="FFFF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2000" dirty="0" smtClean="0">
                <a:ea typeface="ＭＳ Ｐゴシック" pitchFamily="1" charset="-128"/>
              </a:rPr>
              <a:t>No BOE Action</a:t>
            </a:r>
            <a:endParaRPr kumimoji="0" lang="en-US" sz="2000" b="0" i="0" u="none" strike="noStrike" cap="none" normalizeH="0" baseline="0" dirty="0" smtClean="0">
              <a:ln>
                <a:noFill/>
              </a:ln>
              <a:solidFill>
                <a:schemeClr val="tx1"/>
              </a:solidFill>
              <a:effectLst/>
              <a:ea typeface="ＭＳ Ｐゴシック" pitchFamily="1" charset="-128"/>
            </a:endParaRPr>
          </a:p>
        </p:txBody>
      </p:sp>
      <p:sp>
        <p:nvSpPr>
          <p:cNvPr id="6" name="Slide Number Placeholder 3"/>
          <p:cNvSpPr>
            <a:spLocks noGrp="1"/>
          </p:cNvSpPr>
          <p:nvPr>
            <p:ph type="sldNum" sz="quarter" idx="4294967295"/>
          </p:nvPr>
        </p:nvSpPr>
        <p:spPr>
          <a:xfrm>
            <a:off x="7014257" y="6400800"/>
            <a:ext cx="468776" cy="457200"/>
          </a:xfrm>
          <a:prstGeom prst="rect">
            <a:avLst/>
          </a:prstGeom>
          <a:noFill/>
        </p:spPr>
        <p:txBody>
          <a:bodyPr/>
          <a:lstStyle/>
          <a:p>
            <a:fld id="{8434BA8C-E608-4A0D-A5E7-026E04DB65CF}" type="slidenum">
              <a:rPr lang="en-US" smtClean="0">
                <a:latin typeface="Arial" charset="0"/>
              </a:rPr>
              <a:pPr/>
              <a:t>32</a:t>
            </a:fld>
            <a:endParaRPr lang="en-US" dirty="0" smtClean="0">
              <a:latin typeface="Arial" charset="0"/>
            </a:endParaRPr>
          </a:p>
        </p:txBody>
      </p:sp>
      <p:sp>
        <p:nvSpPr>
          <p:cNvPr id="3" name="Content Placeholder 2"/>
          <p:cNvSpPr>
            <a:spLocks noGrp="1"/>
          </p:cNvSpPr>
          <p:nvPr>
            <p:ph idx="1"/>
          </p:nvPr>
        </p:nvSpPr>
        <p:spPr>
          <a:xfrm>
            <a:off x="104172" y="2025569"/>
            <a:ext cx="8854632" cy="4198716"/>
          </a:xfrm>
        </p:spPr>
        <p:txBody>
          <a:bodyPr/>
          <a:lstStyle/>
          <a:p>
            <a:pPr marL="0" indent="0" eaLnBrk="1" fontAlgn="auto" hangingPunct="1">
              <a:spcBef>
                <a:spcPts val="0"/>
              </a:spcBef>
              <a:spcAft>
                <a:spcPts val="0"/>
              </a:spcAft>
              <a:defRPr/>
            </a:pPr>
            <a:r>
              <a:rPr lang="en-US" sz="1600" dirty="0"/>
              <a:t>1. § 1. Notwithstanding the provisions of subsection A of </a:t>
            </a:r>
            <a:r>
              <a:rPr lang="en-US" sz="1600" dirty="0" smtClean="0"/>
              <a:t>§ 22.1-296.1</a:t>
            </a:r>
            <a:r>
              <a:rPr lang="en-US" sz="1600" dirty="0"/>
              <a:t> of the Code of Virginia and consistent with the discretion granted to a school board pursuant to § 22.1-307 of the Code of Virginia to retain an employee who is convicted of an offense subsequent to the employee's hiring, a school board may employ an individual who, at the time of the individual's hiring, has been convicted of a felony, provided that such individual: </a:t>
            </a:r>
          </a:p>
          <a:p>
            <a:pPr marL="971550" lvl="1" indent="-514350" eaLnBrk="1" fontAlgn="auto" hangingPunct="1">
              <a:spcBef>
                <a:spcPts val="0"/>
              </a:spcBef>
              <a:spcAft>
                <a:spcPts val="0"/>
              </a:spcAft>
              <a:buClrTx/>
              <a:buFontTx/>
              <a:buAutoNum type="romanLcParenBoth"/>
              <a:defRPr/>
            </a:pPr>
            <a:r>
              <a:rPr lang="en-US" sz="1600" dirty="0"/>
              <a:t>was employed in good standing by a school board on or before December 17, 2015; </a:t>
            </a:r>
          </a:p>
          <a:p>
            <a:pPr marL="971550" lvl="1" indent="-514350" eaLnBrk="1" fontAlgn="auto" hangingPunct="1">
              <a:spcBef>
                <a:spcPts val="0"/>
              </a:spcBef>
              <a:spcAft>
                <a:spcPts val="0"/>
              </a:spcAft>
              <a:buClrTx/>
              <a:buFontTx/>
              <a:buAutoNum type="romanLcParenBoth"/>
              <a:defRPr/>
            </a:pPr>
            <a:r>
              <a:rPr lang="en-US" sz="1600" dirty="0"/>
              <a:t>has been granted a simple pardon for such offense by the Governor or other appropriate authority; and </a:t>
            </a:r>
          </a:p>
          <a:p>
            <a:pPr marL="971550" lvl="1" indent="-514350" eaLnBrk="1" fontAlgn="auto" hangingPunct="1">
              <a:spcBef>
                <a:spcPts val="0"/>
              </a:spcBef>
              <a:spcAft>
                <a:spcPts val="0"/>
              </a:spcAft>
              <a:buClrTx/>
              <a:buFontTx/>
              <a:buAutoNum type="romanLcParenBoth"/>
              <a:defRPr/>
            </a:pPr>
            <a:r>
              <a:rPr lang="en-US" sz="1600" dirty="0"/>
              <a:t>has had his civil rights restored by the Governor or other appropriate authority. </a:t>
            </a:r>
          </a:p>
          <a:p>
            <a:pPr marL="0" indent="0" eaLnBrk="1" fontAlgn="auto" hangingPunct="1">
              <a:spcBef>
                <a:spcPts val="0"/>
              </a:spcBef>
              <a:spcAft>
                <a:spcPts val="0"/>
              </a:spcAft>
              <a:defRPr/>
            </a:pPr>
            <a:r>
              <a:rPr lang="en-US" sz="1600" dirty="0"/>
              <a:t>However, a school board may employ, until July 1, 2020, such an individual who does not satisfy the conditions set forth in clauses (ii) and (iii), provided that such individual has been continuously employed by the school board from December 17, 2015, through July 1, 2018.</a:t>
            </a:r>
          </a:p>
          <a:p>
            <a:endParaRPr lang="en-US" dirty="0"/>
          </a:p>
        </p:txBody>
      </p:sp>
      <p:sp>
        <p:nvSpPr>
          <p:cNvPr id="2" name="Title 1"/>
          <p:cNvSpPr>
            <a:spLocks noGrp="1"/>
          </p:cNvSpPr>
          <p:nvPr>
            <p:ph type="title"/>
          </p:nvPr>
        </p:nvSpPr>
        <p:spPr>
          <a:xfrm>
            <a:off x="150470" y="86811"/>
            <a:ext cx="8900930" cy="1354237"/>
          </a:xfrm>
        </p:spPr>
        <p:txBody>
          <a:bodyPr/>
          <a:lstStyle/>
          <a:p>
            <a:pPr>
              <a:defRPr/>
            </a:pPr>
            <a:r>
              <a:rPr lang="en-US" sz="3200" dirty="0">
                <a:solidFill>
                  <a:schemeClr val="tx1"/>
                </a:solidFill>
                <a:effectLst/>
              </a:rPr>
              <a:t>HB </a:t>
            </a:r>
            <a:r>
              <a:rPr lang="en-US" sz="3200" dirty="0" smtClean="0">
                <a:solidFill>
                  <a:schemeClr val="tx1"/>
                </a:solidFill>
                <a:effectLst/>
              </a:rPr>
              <a:t>1000 and </a:t>
            </a:r>
            <a:r>
              <a:rPr lang="en-US" sz="3200" dirty="0">
                <a:solidFill>
                  <a:schemeClr val="tx1"/>
                </a:solidFill>
                <a:effectLst/>
              </a:rPr>
              <a:t>SB </a:t>
            </a:r>
            <a:r>
              <a:rPr lang="en-US" sz="3200" dirty="0" smtClean="0">
                <a:solidFill>
                  <a:schemeClr val="tx1"/>
                </a:solidFill>
                <a:effectLst/>
              </a:rPr>
              <a:t>343 School boards; employment of certain individuals under certain conditions. </a:t>
            </a:r>
            <a:endParaRPr lang="en-US" sz="3200" b="1" i="1" dirty="0">
              <a:solidFill>
                <a:schemeClr val="tx1"/>
              </a:solidFill>
            </a:endParaRPr>
          </a:p>
        </p:txBody>
      </p:sp>
    </p:spTree>
    <p:extLst>
      <p:ext uri="{BB962C8B-B14F-4D97-AF65-F5344CB8AC3E}">
        <p14:creationId xmlns:p14="http://schemas.microsoft.com/office/powerpoint/2010/main" val="293986964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4294967295"/>
          </p:nvPr>
        </p:nvSpPr>
        <p:spPr>
          <a:xfrm>
            <a:off x="7025833" y="6400800"/>
            <a:ext cx="457200" cy="457200"/>
          </a:xfrm>
          <a:prstGeom prst="rect">
            <a:avLst/>
          </a:prstGeom>
          <a:noFill/>
        </p:spPr>
        <p:txBody>
          <a:bodyPr/>
          <a:lstStyle/>
          <a:p>
            <a:fld id="{8434BA8C-E608-4A0D-A5E7-026E04DB65CF}" type="slidenum">
              <a:rPr lang="en-US" smtClean="0">
                <a:latin typeface="Arial" charset="0"/>
              </a:rPr>
              <a:pPr/>
              <a:t>33</a:t>
            </a:fld>
            <a:endParaRPr lang="en-US" dirty="0" smtClean="0">
              <a:latin typeface="Arial" charset="0"/>
            </a:endParaRPr>
          </a:p>
        </p:txBody>
      </p:sp>
      <p:sp>
        <p:nvSpPr>
          <p:cNvPr id="2" name="Title 1" descr="Picture of gavel" title="Gavel"/>
          <p:cNvSpPr>
            <a:spLocks noGrp="1"/>
          </p:cNvSpPr>
          <p:nvPr>
            <p:ph type="title"/>
          </p:nvPr>
        </p:nvSpPr>
        <p:spPr>
          <a:xfrm>
            <a:off x="758371" y="2148114"/>
            <a:ext cx="7772400" cy="1143000"/>
          </a:xfrm>
        </p:spPr>
        <p:txBody>
          <a:bodyPr/>
          <a:lstStyle/>
          <a:p>
            <a:r>
              <a:rPr lang="en-US" dirty="0" smtClean="0"/>
              <a:t/>
            </a:r>
            <a:br>
              <a:rPr lang="en-US" dirty="0" smtClean="0"/>
            </a:br>
            <a:r>
              <a:rPr lang="en-US" dirty="0" smtClean="0"/>
              <a:t/>
            </a:r>
            <a:br>
              <a:rPr lang="en-US" dirty="0" smtClean="0"/>
            </a:br>
            <a:r>
              <a:rPr lang="en-US" dirty="0" smtClean="0">
                <a:solidFill>
                  <a:schemeClr val="tx1"/>
                </a:solidFill>
              </a:rPr>
              <a:t>Questions:</a:t>
            </a:r>
            <a:br>
              <a:rPr lang="en-US" dirty="0" smtClean="0">
                <a:solidFill>
                  <a:schemeClr val="tx1"/>
                </a:solidFill>
              </a:rPr>
            </a:br>
            <a:r>
              <a:rPr lang="en-US" dirty="0">
                <a:solidFill>
                  <a:schemeClr val="tx1"/>
                </a:solidFill>
              </a:rPr>
              <a:t/>
            </a:r>
            <a:br>
              <a:rPr lang="en-US" dirty="0">
                <a:solidFill>
                  <a:schemeClr val="tx1"/>
                </a:solidFill>
              </a:rPr>
            </a:br>
            <a:r>
              <a:rPr lang="en-US" sz="3200" dirty="0" smtClean="0">
                <a:solidFill>
                  <a:schemeClr val="tx1"/>
                </a:solidFill>
              </a:rPr>
              <a:t>Patty S. Pitts</a:t>
            </a:r>
            <a:br>
              <a:rPr lang="en-US" sz="3200" dirty="0" smtClean="0">
                <a:solidFill>
                  <a:schemeClr val="tx1"/>
                </a:solidFill>
              </a:rPr>
            </a:br>
            <a:r>
              <a:rPr lang="en-US" sz="3200" dirty="0" smtClean="0">
                <a:solidFill>
                  <a:schemeClr val="tx1"/>
                </a:solidFill>
              </a:rPr>
              <a:t>Assistant Superintendent</a:t>
            </a:r>
            <a:br>
              <a:rPr lang="en-US" sz="3200" dirty="0" smtClean="0">
                <a:solidFill>
                  <a:schemeClr val="tx1"/>
                </a:solidFill>
              </a:rPr>
            </a:br>
            <a:r>
              <a:rPr lang="en-US" sz="3200" dirty="0" smtClean="0">
                <a:solidFill>
                  <a:schemeClr val="tx1"/>
                </a:solidFill>
              </a:rPr>
              <a:t>Teacher Education and Licensure</a:t>
            </a:r>
            <a:br>
              <a:rPr lang="en-US" sz="3200" dirty="0" smtClean="0">
                <a:solidFill>
                  <a:schemeClr val="tx1"/>
                </a:solidFill>
              </a:rPr>
            </a:br>
            <a:r>
              <a:rPr lang="en-US" sz="3200" dirty="0" smtClean="0">
                <a:solidFill>
                  <a:schemeClr val="tx1"/>
                </a:solidFill>
              </a:rPr>
              <a:t>Department of Education</a:t>
            </a:r>
            <a:br>
              <a:rPr lang="en-US" sz="3200" dirty="0" smtClean="0">
                <a:solidFill>
                  <a:schemeClr val="tx1"/>
                </a:solidFill>
              </a:rPr>
            </a:br>
            <a:r>
              <a:rPr lang="en-US" sz="3200" dirty="0" smtClean="0">
                <a:solidFill>
                  <a:schemeClr val="tx1"/>
                </a:solidFill>
              </a:rPr>
              <a:t>Patty.Pitts@doe.virginia.gov</a:t>
            </a:r>
            <a:br>
              <a:rPr lang="en-US" sz="3200" dirty="0" smtClean="0">
                <a:solidFill>
                  <a:schemeClr val="tx1"/>
                </a:solidFill>
              </a:rPr>
            </a:br>
            <a:r>
              <a:rPr lang="en-US" sz="3200" dirty="0" smtClean="0">
                <a:solidFill>
                  <a:schemeClr val="tx1"/>
                </a:solidFill>
              </a:rPr>
              <a:t>(804) 371-2522</a:t>
            </a:r>
            <a:r>
              <a:rPr lang="en-US" dirty="0" smtClean="0"/>
              <a:t/>
            </a:r>
            <a:br>
              <a:rPr lang="en-US" dirty="0" smtClean="0"/>
            </a:br>
            <a:endParaRPr lang="en-US" dirty="0"/>
          </a:p>
        </p:txBody>
      </p:sp>
    </p:spTree>
    <p:extLst>
      <p:ext uri="{BB962C8B-B14F-4D97-AF65-F5344CB8AC3E}">
        <p14:creationId xmlns:p14="http://schemas.microsoft.com/office/powerpoint/2010/main" val="34866704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05113" y="1630885"/>
            <a:ext cx="8356921" cy="4524315"/>
          </a:xfrm>
          <a:prstGeom prst="rect">
            <a:avLst/>
          </a:prstGeom>
        </p:spPr>
        <p:txBody>
          <a:bodyPr wrap="square">
            <a:spAutoFit/>
          </a:bodyPr>
          <a:lstStyle/>
          <a:p>
            <a:r>
              <a:rPr lang="en-US" sz="3200" b="1" u="sng" dirty="0"/>
              <a:t>The Standard Three Stage Process</a:t>
            </a:r>
            <a:r>
              <a:rPr lang="en-US" sz="3200" b="1" dirty="0"/>
              <a:t>: This action is appropriate when </a:t>
            </a:r>
            <a:endParaRPr lang="en-US" sz="3200" b="1" dirty="0" smtClean="0"/>
          </a:p>
          <a:p>
            <a:pPr marL="1146175" lvl="1" indent="-688975">
              <a:buAutoNum type="arabicParenBoth"/>
            </a:pPr>
            <a:r>
              <a:rPr lang="en-US" sz="3200" b="1" dirty="0" smtClean="0"/>
              <a:t>it </a:t>
            </a:r>
            <a:r>
              <a:rPr lang="en-US" sz="3200" b="1" dirty="0"/>
              <a:t>does not qualify as an exempt </a:t>
            </a:r>
            <a:r>
              <a:rPr lang="en-US" sz="3200" b="1" dirty="0" smtClean="0"/>
              <a:t> action,</a:t>
            </a:r>
          </a:p>
          <a:p>
            <a:pPr marL="1146175" lvl="1" indent="-688975">
              <a:buAutoNum type="arabicParenBoth"/>
            </a:pPr>
            <a:r>
              <a:rPr lang="en-US" sz="3200" b="1" dirty="0" smtClean="0"/>
              <a:t>the </a:t>
            </a:r>
            <a:r>
              <a:rPr lang="en-US" sz="3200" b="1" dirty="0"/>
              <a:t>agency has no authority to </a:t>
            </a:r>
            <a:r>
              <a:rPr lang="en-US" sz="3200" b="1" dirty="0" smtClean="0"/>
              <a:t> promulgate </a:t>
            </a:r>
            <a:r>
              <a:rPr lang="en-US" sz="3200" b="1" dirty="0"/>
              <a:t>an emergency regulation, and </a:t>
            </a:r>
            <a:endParaRPr lang="en-US" sz="3200" b="1" dirty="0" smtClean="0"/>
          </a:p>
          <a:p>
            <a:pPr marL="1146175" lvl="1" indent="-688975">
              <a:buAutoNum type="arabicParenBoth"/>
            </a:pPr>
            <a:r>
              <a:rPr lang="en-US" sz="3200" b="1" dirty="0" smtClean="0"/>
              <a:t>some </a:t>
            </a:r>
            <a:r>
              <a:rPr lang="en-US" sz="3200" b="1" dirty="0"/>
              <a:t>element of the action may be controversial. </a:t>
            </a:r>
          </a:p>
        </p:txBody>
      </p:sp>
      <p:sp>
        <p:nvSpPr>
          <p:cNvPr id="2" name="Title 1"/>
          <p:cNvSpPr>
            <a:spLocks noGrp="1"/>
          </p:cNvSpPr>
          <p:nvPr>
            <p:ph type="title"/>
          </p:nvPr>
        </p:nvSpPr>
        <p:spPr>
          <a:xfrm>
            <a:off x="162044" y="204118"/>
            <a:ext cx="8762037" cy="1143000"/>
          </a:xfrm>
        </p:spPr>
        <p:txBody>
          <a:bodyPr/>
          <a:lstStyle/>
          <a:p>
            <a:r>
              <a:rPr lang="en-US" dirty="0">
                <a:solidFill>
                  <a:schemeClr val="tx1"/>
                </a:solidFill>
              </a:rPr>
              <a:t>PROCESS TO REVISE </a:t>
            </a:r>
            <a:r>
              <a:rPr lang="en-US" dirty="0" smtClean="0">
                <a:solidFill>
                  <a:schemeClr val="tx1"/>
                </a:solidFill>
              </a:rPr>
              <a:t>REGULATIONS – Standard Process</a:t>
            </a:r>
            <a:endParaRPr lang="en-US" dirty="0">
              <a:solidFill>
                <a:schemeClr val="tx1"/>
              </a:solidFill>
            </a:endParaRPr>
          </a:p>
        </p:txBody>
      </p:sp>
      <p:sp>
        <p:nvSpPr>
          <p:cNvPr id="4" name="Slide Number Placeholder 3"/>
          <p:cNvSpPr>
            <a:spLocks noGrp="1"/>
          </p:cNvSpPr>
          <p:nvPr>
            <p:ph type="sldNum" sz="quarter" idx="4294967295"/>
          </p:nvPr>
        </p:nvSpPr>
        <p:spPr>
          <a:xfrm>
            <a:off x="7130005" y="6412375"/>
            <a:ext cx="353028" cy="457200"/>
          </a:xfrm>
          <a:prstGeom prst="rect">
            <a:avLst/>
          </a:prstGeom>
          <a:noFill/>
        </p:spPr>
        <p:txBody>
          <a:bodyPr/>
          <a:lstStyle/>
          <a:p>
            <a:fld id="{8434BA8C-E608-4A0D-A5E7-026E04DB65CF}" type="slidenum">
              <a:rPr lang="en-US" smtClean="0">
                <a:latin typeface="Arial" charset="0"/>
              </a:rPr>
              <a:pPr/>
              <a:t>3</a:t>
            </a:fld>
            <a:endParaRPr lang="en-US" dirty="0" smtClean="0">
              <a:latin typeface="Arial" charset="0"/>
            </a:endParaRPr>
          </a:p>
        </p:txBody>
      </p:sp>
    </p:spTree>
    <p:extLst>
      <p:ext uri="{BB962C8B-B14F-4D97-AF65-F5344CB8AC3E}">
        <p14:creationId xmlns:p14="http://schemas.microsoft.com/office/powerpoint/2010/main" val="42190140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Slide Number Placeholder 3"/>
          <p:cNvSpPr>
            <a:spLocks noGrp="1"/>
          </p:cNvSpPr>
          <p:nvPr>
            <p:ph type="sldNum" sz="quarter" idx="4294967295"/>
          </p:nvPr>
        </p:nvSpPr>
        <p:spPr>
          <a:xfrm>
            <a:off x="5578033" y="6400800"/>
            <a:ext cx="1905000" cy="457200"/>
          </a:xfrm>
          <a:prstGeom prst="rect">
            <a:avLst/>
          </a:prstGeom>
          <a:noFill/>
        </p:spPr>
        <p:txBody>
          <a:bodyPr/>
          <a:lstStyle/>
          <a:p>
            <a:fld id="{8434BA8C-E608-4A0D-A5E7-026E04DB65CF}" type="slidenum">
              <a:rPr lang="en-US" smtClean="0">
                <a:latin typeface="Arial" charset="0"/>
              </a:rPr>
              <a:pPr/>
              <a:t>4</a:t>
            </a:fld>
            <a:endParaRPr lang="en-US" dirty="0" smtClean="0">
              <a:latin typeface="Arial" charset="0"/>
            </a:endParaRPr>
          </a:p>
        </p:txBody>
      </p:sp>
      <p:sp>
        <p:nvSpPr>
          <p:cNvPr id="5" name="Rectangle 4"/>
          <p:cNvSpPr/>
          <p:nvPr/>
        </p:nvSpPr>
        <p:spPr bwMode="auto">
          <a:xfrm>
            <a:off x="3889094" y="3501346"/>
            <a:ext cx="1469984" cy="9144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ea typeface="ＭＳ Ｐゴシック" pitchFamily="1" charset="-128"/>
              </a:rPr>
              <a:t>Exempt Actions</a:t>
            </a:r>
            <a:endParaRPr kumimoji="0" lang="en-US" sz="2400" b="1" i="0" u="none" strike="noStrike" cap="none" normalizeH="0" baseline="0" dirty="0" smtClean="0">
              <a:ln>
                <a:noFill/>
              </a:ln>
              <a:effectLst/>
              <a:ea typeface="ＭＳ Ｐゴシック" pitchFamily="1" charset="-128"/>
            </a:endParaRPr>
          </a:p>
        </p:txBody>
      </p:sp>
      <p:sp>
        <p:nvSpPr>
          <p:cNvPr id="3" name="Content Placeholder 2"/>
          <p:cNvSpPr>
            <a:spLocks noGrp="1"/>
          </p:cNvSpPr>
          <p:nvPr>
            <p:ph idx="1"/>
          </p:nvPr>
        </p:nvSpPr>
        <p:spPr>
          <a:xfrm>
            <a:off x="324091" y="1600200"/>
            <a:ext cx="8515109" cy="4530725"/>
          </a:xfrm>
        </p:spPr>
        <p:txBody>
          <a:bodyPr/>
          <a:lstStyle/>
          <a:p>
            <a:pPr marL="400050" lvl="1" indent="0" algn="ctr">
              <a:buNone/>
              <a:defRPr/>
            </a:pPr>
            <a:endParaRPr lang="en-US" dirty="0" smtClean="0"/>
          </a:p>
          <a:p>
            <a:pPr marL="400050" lvl="1" indent="0" algn="ctr">
              <a:buNone/>
              <a:defRPr/>
            </a:pPr>
            <a:r>
              <a:rPr lang="en-US" dirty="0" smtClean="0"/>
              <a:t>REGULATORY REVISIONS</a:t>
            </a:r>
          </a:p>
        </p:txBody>
      </p:sp>
      <p:sp>
        <p:nvSpPr>
          <p:cNvPr id="2" name="Title 1"/>
          <p:cNvSpPr>
            <a:spLocks noGrp="1"/>
          </p:cNvSpPr>
          <p:nvPr>
            <p:ph type="title"/>
          </p:nvPr>
        </p:nvSpPr>
        <p:spPr>
          <a:xfrm>
            <a:off x="685800" y="694480"/>
            <a:ext cx="7772400" cy="1058119"/>
          </a:xfrm>
        </p:spPr>
        <p:txBody>
          <a:bodyPr/>
          <a:lstStyle/>
          <a:p>
            <a:pPr>
              <a:defRPr/>
            </a:pPr>
            <a:r>
              <a:rPr lang="en-US" dirty="0" smtClean="0">
                <a:solidFill>
                  <a:schemeClr val="tx1"/>
                </a:solidFill>
              </a:rPr>
              <a:t>2018 General Assembly Legislation</a:t>
            </a:r>
            <a:r>
              <a:rPr lang="en-US" b="1" i="1" dirty="0" smtClean="0"/>
              <a:t/>
            </a:r>
            <a:br>
              <a:rPr lang="en-US" b="1" i="1" dirty="0" smtClean="0"/>
            </a:br>
            <a:endParaRPr lang="en-US" b="1" i="1" dirty="0"/>
          </a:p>
        </p:txBody>
      </p:sp>
    </p:spTree>
    <p:extLst>
      <p:ext uri="{BB962C8B-B14F-4D97-AF65-F5344CB8AC3E}">
        <p14:creationId xmlns:p14="http://schemas.microsoft.com/office/powerpoint/2010/main" val="30616444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Slide Number Placeholder 3"/>
          <p:cNvSpPr>
            <a:spLocks noGrp="1"/>
          </p:cNvSpPr>
          <p:nvPr>
            <p:ph type="sldNum" sz="quarter" idx="4294967295"/>
          </p:nvPr>
        </p:nvSpPr>
        <p:spPr>
          <a:xfrm>
            <a:off x="7112644" y="6400800"/>
            <a:ext cx="353028" cy="457200"/>
          </a:xfrm>
          <a:prstGeom prst="rect">
            <a:avLst/>
          </a:prstGeom>
          <a:noFill/>
        </p:spPr>
        <p:txBody>
          <a:bodyPr/>
          <a:lstStyle/>
          <a:p>
            <a:fld id="{8434BA8C-E608-4A0D-A5E7-026E04DB65CF}" type="slidenum">
              <a:rPr lang="en-US" smtClean="0">
                <a:latin typeface="Arial" charset="0"/>
              </a:rPr>
              <a:pPr/>
              <a:t>5</a:t>
            </a:fld>
            <a:endParaRPr lang="en-US" dirty="0" smtClean="0">
              <a:latin typeface="Arial" charset="0"/>
            </a:endParaRPr>
          </a:p>
        </p:txBody>
      </p:sp>
      <p:sp>
        <p:nvSpPr>
          <p:cNvPr id="4" name="TextBox 3"/>
          <p:cNvSpPr txBox="1"/>
          <p:nvPr/>
        </p:nvSpPr>
        <p:spPr>
          <a:xfrm>
            <a:off x="405114" y="1770927"/>
            <a:ext cx="8403220" cy="4893647"/>
          </a:xfrm>
          <a:prstGeom prst="rect">
            <a:avLst/>
          </a:prstGeom>
          <a:noFill/>
        </p:spPr>
        <p:txBody>
          <a:bodyPr wrap="square" rtlCol="0">
            <a:spAutoFit/>
          </a:bodyPr>
          <a:lstStyle/>
          <a:p>
            <a:pPr marL="285750" indent="-285750" eaLnBrk="1" fontAlgn="auto" hangingPunct="1">
              <a:spcBef>
                <a:spcPts val="0"/>
              </a:spcBef>
              <a:spcAft>
                <a:spcPts val="0"/>
              </a:spcAft>
              <a:buFont typeface="Arial" panose="020B0604020202020204" pitchFamily="34" charset="0"/>
              <a:buChar char="•"/>
              <a:defRPr/>
            </a:pPr>
            <a:r>
              <a:rPr lang="en-US" dirty="0" smtClean="0"/>
              <a:t>HB 80:  Accept </a:t>
            </a:r>
            <a:r>
              <a:rPr lang="en-US" dirty="0"/>
              <a:t>third-party employment verification forms</a:t>
            </a:r>
            <a:r>
              <a:rPr lang="en-US" dirty="0" smtClean="0"/>
              <a:t>.</a:t>
            </a:r>
          </a:p>
          <a:p>
            <a:pPr eaLnBrk="1" fontAlgn="auto" hangingPunct="1">
              <a:spcBef>
                <a:spcPts val="0"/>
              </a:spcBef>
              <a:spcAft>
                <a:spcPts val="0"/>
              </a:spcAft>
              <a:defRPr/>
            </a:pPr>
            <a:r>
              <a:rPr lang="en-US" dirty="0" smtClean="0"/>
              <a:t> </a:t>
            </a:r>
            <a:endParaRPr lang="en-US" b="1" dirty="0" smtClean="0">
              <a:solidFill>
                <a:srgbClr val="FF0000"/>
              </a:solidFill>
            </a:endParaRPr>
          </a:p>
          <a:p>
            <a:pPr marL="285750" lvl="0" indent="-285750" eaLnBrk="1" fontAlgn="auto" hangingPunct="1">
              <a:spcBef>
                <a:spcPts val="0"/>
              </a:spcBef>
              <a:spcAft>
                <a:spcPts val="0"/>
              </a:spcAft>
              <a:buFont typeface="Arial" panose="020B0604020202020204" pitchFamily="34" charset="0"/>
              <a:buChar char="•"/>
              <a:defRPr/>
            </a:pPr>
            <a:r>
              <a:rPr lang="en-US" dirty="0" smtClean="0"/>
              <a:t>HB1125 and SB349:  Eliminate requirements for initial licensure and renewal (technology standards and SOL-specific test professional development) </a:t>
            </a:r>
          </a:p>
          <a:p>
            <a:pPr marL="285750" lvl="0" indent="-285750" eaLnBrk="1" fontAlgn="auto" hangingPunct="1">
              <a:spcBef>
                <a:spcPts val="0"/>
              </a:spcBef>
              <a:spcAft>
                <a:spcPts val="0"/>
              </a:spcAft>
              <a:buFont typeface="Arial" panose="020B0604020202020204" pitchFamily="34" charset="0"/>
              <a:buChar char="•"/>
              <a:defRPr/>
            </a:pPr>
            <a:endParaRPr lang="en-US" dirty="0" smtClean="0"/>
          </a:p>
          <a:p>
            <a:pPr marL="285750" lvl="0" indent="-285750" eaLnBrk="1" fontAlgn="auto" hangingPunct="1">
              <a:spcBef>
                <a:spcPts val="0"/>
              </a:spcBef>
              <a:spcAft>
                <a:spcPts val="0"/>
              </a:spcAft>
              <a:buFont typeface="Arial" panose="020B0604020202020204" pitchFamily="34" charset="0"/>
              <a:buChar char="•"/>
              <a:defRPr/>
            </a:pPr>
            <a:r>
              <a:rPr lang="en-US" dirty="0" smtClean="0"/>
              <a:t>HB1125 and SB349:  Allow </a:t>
            </a:r>
            <a:r>
              <a:rPr lang="en-US" dirty="0"/>
              <a:t>completion of following requirements under Provisional License:</a:t>
            </a:r>
          </a:p>
          <a:p>
            <a:pPr marL="742950" lvl="1" indent="-285750">
              <a:buFont typeface="Arial" panose="020B0604020202020204" pitchFamily="34" charset="0"/>
              <a:buChar char="•"/>
            </a:pPr>
            <a:r>
              <a:rPr lang="en-US" dirty="0"/>
              <a:t>Child abuse recognition</a:t>
            </a:r>
          </a:p>
          <a:p>
            <a:pPr marL="742950" lvl="1" indent="-285750">
              <a:buFont typeface="Arial" panose="020B0604020202020204" pitchFamily="34" charset="0"/>
              <a:buChar char="•"/>
            </a:pPr>
            <a:r>
              <a:rPr lang="en-US" dirty="0"/>
              <a:t>Emergency First Aid, CPR, and Use of AEDs</a:t>
            </a:r>
          </a:p>
          <a:p>
            <a:pPr marL="742950" lvl="1" indent="-285750" eaLnBrk="1" fontAlgn="auto" hangingPunct="1">
              <a:spcBef>
                <a:spcPts val="0"/>
              </a:spcBef>
              <a:spcAft>
                <a:spcPts val="0"/>
              </a:spcAft>
              <a:buFont typeface="Arial" panose="020B0604020202020204" pitchFamily="34" charset="0"/>
              <a:buChar char="•"/>
              <a:defRPr/>
            </a:pPr>
            <a:r>
              <a:rPr lang="en-US" dirty="0"/>
              <a:t>Dyslexia Awareness Training  </a:t>
            </a:r>
          </a:p>
          <a:p>
            <a:pPr marL="285750" lvl="0" indent="-285750" eaLnBrk="1" fontAlgn="auto" hangingPunct="1">
              <a:spcBef>
                <a:spcPts val="0"/>
              </a:spcBef>
              <a:spcAft>
                <a:spcPts val="0"/>
              </a:spcAft>
              <a:buFont typeface="Arial" panose="020B0604020202020204" pitchFamily="34" charset="0"/>
              <a:buChar char="•"/>
              <a:defRPr/>
            </a:pPr>
            <a:endParaRPr lang="en-US" dirty="0"/>
          </a:p>
          <a:p>
            <a:pPr marL="285750" indent="-285750" eaLnBrk="1" fontAlgn="auto" hangingPunct="1">
              <a:spcBef>
                <a:spcPts val="0"/>
              </a:spcBef>
              <a:spcAft>
                <a:spcPts val="0"/>
              </a:spcAft>
              <a:buFont typeface="Arial" panose="020B0604020202020204" pitchFamily="34" charset="0"/>
              <a:buChar char="•"/>
              <a:defRPr/>
            </a:pPr>
            <a:endParaRPr lang="en-US" dirty="0"/>
          </a:p>
        </p:txBody>
      </p:sp>
      <p:sp>
        <p:nvSpPr>
          <p:cNvPr id="2" name="Title 1"/>
          <p:cNvSpPr>
            <a:spLocks noGrp="1"/>
          </p:cNvSpPr>
          <p:nvPr>
            <p:ph type="title"/>
          </p:nvPr>
        </p:nvSpPr>
        <p:spPr>
          <a:xfrm>
            <a:off x="104171" y="505428"/>
            <a:ext cx="8588415" cy="952982"/>
          </a:xfrm>
        </p:spPr>
        <p:txBody>
          <a:bodyPr/>
          <a:lstStyle/>
          <a:p>
            <a:r>
              <a:rPr lang="en-US" dirty="0" smtClean="0">
                <a:solidFill>
                  <a:schemeClr val="tx1"/>
                </a:solidFill>
              </a:rPr>
              <a:t>PROCESS TO REVISE REGULATIONS—Exempt Actions</a:t>
            </a:r>
            <a:r>
              <a:rPr lang="en-US" dirty="0" smtClean="0"/>
              <a:t/>
            </a:r>
            <a:br>
              <a:rPr lang="en-US" dirty="0" smtClean="0"/>
            </a:br>
            <a:endParaRPr lang="en-US" dirty="0"/>
          </a:p>
        </p:txBody>
      </p:sp>
    </p:spTree>
    <p:extLst>
      <p:ext uri="{BB962C8B-B14F-4D97-AF65-F5344CB8AC3E}">
        <p14:creationId xmlns:p14="http://schemas.microsoft.com/office/powerpoint/2010/main" val="31138639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4294967295"/>
          </p:nvPr>
        </p:nvSpPr>
        <p:spPr>
          <a:xfrm>
            <a:off x="7130005" y="6400800"/>
            <a:ext cx="353028" cy="457200"/>
          </a:xfrm>
          <a:prstGeom prst="rect">
            <a:avLst/>
          </a:prstGeom>
          <a:noFill/>
        </p:spPr>
        <p:txBody>
          <a:bodyPr/>
          <a:lstStyle/>
          <a:p>
            <a:fld id="{8434BA8C-E608-4A0D-A5E7-026E04DB65CF}" type="slidenum">
              <a:rPr lang="en-US" smtClean="0">
                <a:latin typeface="Arial" charset="0"/>
              </a:rPr>
              <a:pPr/>
              <a:t>6</a:t>
            </a:fld>
            <a:endParaRPr lang="en-US" dirty="0" smtClean="0">
              <a:latin typeface="Arial" charset="0"/>
            </a:endParaRPr>
          </a:p>
        </p:txBody>
      </p:sp>
      <p:sp>
        <p:nvSpPr>
          <p:cNvPr id="3" name="TextBox 2"/>
          <p:cNvSpPr txBox="1"/>
          <p:nvPr/>
        </p:nvSpPr>
        <p:spPr>
          <a:xfrm>
            <a:off x="0" y="6396335"/>
            <a:ext cx="7465672" cy="461665"/>
          </a:xfrm>
          <a:prstGeom prst="rect">
            <a:avLst/>
          </a:prstGeom>
          <a:noFill/>
        </p:spPr>
        <p:txBody>
          <a:bodyPr wrap="square" rtlCol="0">
            <a:spAutoFit/>
          </a:bodyPr>
          <a:lstStyle/>
          <a:p>
            <a:r>
              <a:rPr lang="en-US" sz="1200" b="1" dirty="0" smtClean="0">
                <a:solidFill>
                  <a:srgbClr val="FF0000"/>
                </a:solidFill>
              </a:rPr>
              <a:t>*</a:t>
            </a:r>
            <a:r>
              <a:rPr lang="en-US" sz="1200" dirty="0" smtClean="0"/>
              <a:t>Revisions to be made to the </a:t>
            </a:r>
            <a:r>
              <a:rPr lang="en-US" sz="1200" i="1" dirty="0" smtClean="0"/>
              <a:t>Regulations Governing the Review and Approval of Education Programs in Virginia</a:t>
            </a:r>
            <a:r>
              <a:rPr lang="en-US" sz="1200" dirty="0" smtClean="0"/>
              <a:t>.  All other requirements must be incorporated into the</a:t>
            </a:r>
            <a:r>
              <a:rPr lang="en-US" sz="1200" i="1" dirty="0" smtClean="0"/>
              <a:t> Licensure Regulations for School Personnel</a:t>
            </a:r>
            <a:r>
              <a:rPr lang="en-US" sz="1200" dirty="0" smtClean="0"/>
              <a:t>.</a:t>
            </a:r>
            <a:endParaRPr lang="en-US" sz="1200" dirty="0"/>
          </a:p>
        </p:txBody>
      </p:sp>
      <p:sp>
        <p:nvSpPr>
          <p:cNvPr id="4" name="TextBox 3"/>
          <p:cNvSpPr txBox="1"/>
          <p:nvPr/>
        </p:nvSpPr>
        <p:spPr>
          <a:xfrm>
            <a:off x="555585" y="1458410"/>
            <a:ext cx="8218025" cy="5632311"/>
          </a:xfrm>
          <a:prstGeom prst="rect">
            <a:avLst/>
          </a:prstGeom>
          <a:noFill/>
        </p:spPr>
        <p:txBody>
          <a:bodyPr wrap="square" rtlCol="0">
            <a:spAutoFit/>
          </a:bodyPr>
          <a:lstStyle/>
          <a:p>
            <a:pPr marL="285750" indent="-285750" eaLnBrk="1" fontAlgn="auto" hangingPunct="1">
              <a:spcBef>
                <a:spcPts val="0"/>
              </a:spcBef>
              <a:spcAft>
                <a:spcPts val="0"/>
              </a:spcAft>
              <a:buFont typeface="Arial" panose="020B0604020202020204" pitchFamily="34" charset="0"/>
              <a:buChar char="•"/>
              <a:defRPr/>
            </a:pPr>
            <a:r>
              <a:rPr lang="en-US" dirty="0"/>
              <a:t>HB  1125/SB </a:t>
            </a:r>
            <a:r>
              <a:rPr lang="en-US" dirty="0" smtClean="0"/>
              <a:t>349: Allow </a:t>
            </a:r>
            <a:r>
              <a:rPr lang="en-US" dirty="0"/>
              <a:t>license reciprocity </a:t>
            </a:r>
            <a:endParaRPr lang="en-US" dirty="0" smtClean="0"/>
          </a:p>
          <a:p>
            <a:pPr marL="285750" indent="-285750" eaLnBrk="1" fontAlgn="auto" hangingPunct="1">
              <a:spcBef>
                <a:spcPts val="0"/>
              </a:spcBef>
              <a:spcAft>
                <a:spcPts val="0"/>
              </a:spcAft>
              <a:buFont typeface="Arial" panose="020B0604020202020204" pitchFamily="34" charset="0"/>
              <a:buChar char="•"/>
              <a:defRPr/>
            </a:pPr>
            <a:r>
              <a:rPr lang="en-US" dirty="0"/>
              <a:t>HB 2/SB </a:t>
            </a:r>
            <a:r>
              <a:rPr lang="en-US" dirty="0" smtClean="0"/>
              <a:t>103: Allow </a:t>
            </a:r>
            <a:r>
              <a:rPr lang="en-US" dirty="0"/>
              <a:t>license reciprocity for spouses of Armed Forces members  </a:t>
            </a:r>
            <a:endParaRPr lang="en-US" dirty="0" smtClean="0"/>
          </a:p>
          <a:p>
            <a:pPr marL="285750" indent="-285750" eaLnBrk="1" fontAlgn="auto" hangingPunct="1">
              <a:spcBef>
                <a:spcPts val="0"/>
              </a:spcBef>
              <a:spcAft>
                <a:spcPts val="0"/>
              </a:spcAft>
              <a:buFont typeface="Arial" panose="020B0604020202020204" pitchFamily="34" charset="0"/>
              <a:buChar char="•"/>
              <a:defRPr/>
            </a:pPr>
            <a:r>
              <a:rPr lang="en-US" dirty="0"/>
              <a:t>HB 1125/SB  </a:t>
            </a:r>
            <a:r>
              <a:rPr lang="en-US" dirty="0" smtClean="0"/>
              <a:t>349: Extend </a:t>
            </a:r>
            <a:r>
              <a:rPr lang="en-US" dirty="0"/>
              <a:t>Provisional License  </a:t>
            </a:r>
            <a:endParaRPr lang="en-US" dirty="0" smtClean="0"/>
          </a:p>
          <a:p>
            <a:pPr marL="285750" lvl="0" indent="-285750" eaLnBrk="1" fontAlgn="auto" hangingPunct="1">
              <a:spcBef>
                <a:spcPts val="0"/>
              </a:spcBef>
              <a:spcAft>
                <a:spcPts val="0"/>
              </a:spcAft>
              <a:buFont typeface="Arial" panose="020B0604020202020204" pitchFamily="34" charset="0"/>
              <a:buChar char="•"/>
              <a:defRPr/>
            </a:pPr>
            <a:r>
              <a:rPr lang="en-US" dirty="0"/>
              <a:t>HB 1125/SB  349: </a:t>
            </a:r>
            <a:r>
              <a:rPr lang="en-US" dirty="0" smtClean="0"/>
              <a:t>Revise </a:t>
            </a:r>
            <a:r>
              <a:rPr lang="en-US" dirty="0"/>
              <a:t>three-year CTE License </a:t>
            </a:r>
            <a:endParaRPr lang="en-US" dirty="0" smtClean="0"/>
          </a:p>
          <a:p>
            <a:pPr marL="285750" lvl="0" indent="-285750" eaLnBrk="1" fontAlgn="auto" hangingPunct="1">
              <a:spcBef>
                <a:spcPts val="0"/>
              </a:spcBef>
              <a:spcAft>
                <a:spcPts val="0"/>
              </a:spcAft>
              <a:buFont typeface="Arial" panose="020B0604020202020204" pitchFamily="34" charset="0"/>
              <a:buChar char="•"/>
              <a:defRPr/>
            </a:pPr>
            <a:r>
              <a:rPr lang="en-US" dirty="0"/>
              <a:t>HB 1125/SB  349: </a:t>
            </a:r>
            <a:r>
              <a:rPr lang="en-US" dirty="0" smtClean="0"/>
              <a:t>Establish </a:t>
            </a:r>
            <a:r>
              <a:rPr lang="en-US" dirty="0"/>
              <a:t>10-year, renewable licenses and require no more than 360 points to renew </a:t>
            </a:r>
            <a:r>
              <a:rPr lang="en-US" dirty="0" smtClean="0"/>
              <a:t>licenses</a:t>
            </a:r>
          </a:p>
          <a:p>
            <a:pPr marL="285750" lvl="0" indent="-285750" eaLnBrk="1" fontAlgn="auto" hangingPunct="1">
              <a:spcBef>
                <a:spcPts val="0"/>
              </a:spcBef>
              <a:spcAft>
                <a:spcPts val="0"/>
              </a:spcAft>
              <a:buFont typeface="Arial" panose="020B0604020202020204" pitchFamily="34" charset="0"/>
              <a:buChar char="•"/>
              <a:defRPr/>
            </a:pPr>
            <a:r>
              <a:rPr lang="en-US" dirty="0" smtClean="0"/>
              <a:t>HB 1265/SB 368: Require additional </a:t>
            </a:r>
            <a:r>
              <a:rPr lang="en-US" dirty="0"/>
              <a:t>study in dyslexia for Reading Specialist Programs*  </a:t>
            </a:r>
            <a:endParaRPr lang="en-US" dirty="0" smtClean="0"/>
          </a:p>
          <a:p>
            <a:pPr marL="285750" indent="-285750" eaLnBrk="1" fontAlgn="auto" hangingPunct="1">
              <a:spcBef>
                <a:spcPts val="0"/>
              </a:spcBef>
              <a:spcAft>
                <a:spcPts val="0"/>
              </a:spcAft>
              <a:buFont typeface="Arial" panose="020B0604020202020204" pitchFamily="34" charset="0"/>
              <a:buChar char="•"/>
              <a:defRPr/>
            </a:pPr>
            <a:r>
              <a:rPr lang="en-US" dirty="0"/>
              <a:t>HB 1125/SB  349: </a:t>
            </a:r>
            <a:r>
              <a:rPr lang="en-US" dirty="0" smtClean="0"/>
              <a:t>Allow </a:t>
            </a:r>
            <a:r>
              <a:rPr lang="en-US" dirty="0"/>
              <a:t>education programs to include four-year bachelor’s degree programs in teacher education</a:t>
            </a:r>
            <a:r>
              <a:rPr lang="en-US" dirty="0" smtClean="0"/>
              <a:t>*</a:t>
            </a:r>
            <a:endParaRPr lang="en-US" dirty="0" smtClean="0">
              <a:solidFill>
                <a:srgbClr val="FF0000"/>
              </a:solidFill>
            </a:endParaRPr>
          </a:p>
          <a:p>
            <a:pPr marL="285750" lvl="0" indent="-285750" eaLnBrk="1" fontAlgn="auto" hangingPunct="1">
              <a:spcBef>
                <a:spcPts val="0"/>
              </a:spcBef>
              <a:spcAft>
                <a:spcPts val="0"/>
              </a:spcAft>
              <a:buFont typeface="Arial" panose="020B0604020202020204" pitchFamily="34" charset="0"/>
              <a:buChar char="•"/>
              <a:defRPr/>
            </a:pPr>
            <a:endParaRPr lang="en-US" b="1" dirty="0">
              <a:solidFill>
                <a:srgbClr val="FF0000"/>
              </a:solidFill>
            </a:endParaRPr>
          </a:p>
          <a:p>
            <a:pPr marL="285750" indent="-285750" eaLnBrk="1" fontAlgn="auto" hangingPunct="1">
              <a:spcBef>
                <a:spcPts val="0"/>
              </a:spcBef>
              <a:spcAft>
                <a:spcPts val="0"/>
              </a:spcAft>
              <a:buFont typeface="Arial" panose="020B0604020202020204" pitchFamily="34" charset="0"/>
              <a:buChar char="•"/>
              <a:defRPr/>
            </a:pPr>
            <a:endParaRPr lang="en-US" b="1" dirty="0">
              <a:solidFill>
                <a:srgbClr val="FF0000"/>
              </a:solidFill>
            </a:endParaRPr>
          </a:p>
          <a:p>
            <a:pPr marL="285750" lvl="0" indent="-285750" eaLnBrk="1" fontAlgn="auto" hangingPunct="1">
              <a:spcBef>
                <a:spcPts val="0"/>
              </a:spcBef>
              <a:spcAft>
                <a:spcPts val="0"/>
              </a:spcAft>
              <a:buFont typeface="Arial" panose="020B0604020202020204" pitchFamily="34" charset="0"/>
              <a:buChar char="•"/>
              <a:defRPr/>
            </a:pPr>
            <a:endParaRPr lang="en-US" dirty="0"/>
          </a:p>
        </p:txBody>
      </p:sp>
      <p:sp>
        <p:nvSpPr>
          <p:cNvPr id="2" name="Title 1"/>
          <p:cNvSpPr>
            <a:spLocks noGrp="1"/>
          </p:cNvSpPr>
          <p:nvPr>
            <p:ph type="title"/>
          </p:nvPr>
        </p:nvSpPr>
        <p:spPr>
          <a:xfrm>
            <a:off x="104171" y="138896"/>
            <a:ext cx="8924081" cy="1377390"/>
          </a:xfrm>
        </p:spPr>
        <p:txBody>
          <a:bodyPr/>
          <a:lstStyle/>
          <a:p>
            <a:r>
              <a:rPr lang="en-US" sz="3600" dirty="0" smtClean="0">
                <a:solidFill>
                  <a:schemeClr val="tx1"/>
                </a:solidFill>
              </a:rPr>
              <a:t>PROCESS TO REVISE REGULATIONS—Exempt Actions (continued)</a:t>
            </a:r>
            <a:r>
              <a:rPr lang="en-US" dirty="0" smtClean="0"/>
              <a:t/>
            </a:r>
            <a:br>
              <a:rPr lang="en-US" dirty="0" smtClean="0"/>
            </a:br>
            <a:endParaRPr lang="en-US" dirty="0"/>
          </a:p>
        </p:txBody>
      </p:sp>
    </p:spTree>
    <p:extLst>
      <p:ext uri="{BB962C8B-B14F-4D97-AF65-F5344CB8AC3E}">
        <p14:creationId xmlns:p14="http://schemas.microsoft.com/office/powerpoint/2010/main" val="23682714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Slide Number Placeholder 3"/>
          <p:cNvSpPr>
            <a:spLocks noGrp="1"/>
          </p:cNvSpPr>
          <p:nvPr>
            <p:ph type="sldNum" sz="quarter" idx="4294967295"/>
          </p:nvPr>
        </p:nvSpPr>
        <p:spPr>
          <a:xfrm>
            <a:off x="5705354" y="6400800"/>
            <a:ext cx="1905000" cy="457200"/>
          </a:xfrm>
          <a:prstGeom prst="rect">
            <a:avLst/>
          </a:prstGeom>
          <a:noFill/>
        </p:spPr>
        <p:txBody>
          <a:bodyPr/>
          <a:lstStyle/>
          <a:p>
            <a:fld id="{8434BA8C-E608-4A0D-A5E7-026E04DB65CF}" type="slidenum">
              <a:rPr lang="en-US" smtClean="0">
                <a:latin typeface="Arial" charset="0"/>
              </a:rPr>
              <a:pPr/>
              <a:t>7</a:t>
            </a:fld>
            <a:endParaRPr lang="en-US" dirty="0" smtClean="0">
              <a:latin typeface="Arial" charset="0"/>
            </a:endParaRPr>
          </a:p>
        </p:txBody>
      </p:sp>
      <p:sp>
        <p:nvSpPr>
          <p:cNvPr id="3" name="Rectangle 2"/>
          <p:cNvSpPr/>
          <p:nvPr/>
        </p:nvSpPr>
        <p:spPr bwMode="auto">
          <a:xfrm>
            <a:off x="7581418" y="1076450"/>
            <a:ext cx="1469984" cy="9144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ea typeface="ＭＳ Ｐゴシック" pitchFamily="1" charset="-128"/>
              </a:rPr>
              <a:t>Exempt Action</a:t>
            </a:r>
            <a:endParaRPr kumimoji="0" lang="en-US" sz="2400" b="1" i="0" u="none" strike="noStrike" cap="none" normalizeH="0" baseline="0" dirty="0" smtClean="0">
              <a:ln>
                <a:noFill/>
              </a:ln>
              <a:effectLst/>
              <a:ea typeface="ＭＳ Ｐゴシック" pitchFamily="1" charset="-128"/>
            </a:endParaRPr>
          </a:p>
        </p:txBody>
      </p:sp>
      <p:sp>
        <p:nvSpPr>
          <p:cNvPr id="4" name="Content Placeholder 3"/>
          <p:cNvSpPr>
            <a:spLocks noGrp="1"/>
          </p:cNvSpPr>
          <p:nvPr>
            <p:ph idx="1"/>
          </p:nvPr>
        </p:nvSpPr>
        <p:spPr>
          <a:noFill/>
        </p:spPr>
        <p:txBody>
          <a:bodyPr/>
          <a:lstStyle/>
          <a:p>
            <a:pPr marL="0" indent="0" algn="ctr" eaLnBrk="1" fontAlgn="auto" hangingPunct="1">
              <a:spcBef>
                <a:spcPts val="0"/>
              </a:spcBef>
              <a:spcAft>
                <a:spcPts val="0"/>
              </a:spcAft>
              <a:defRPr/>
            </a:pPr>
            <a:r>
              <a:rPr lang="en-US" sz="4000" dirty="0">
                <a:ln w="12700">
                  <a:solidFill>
                    <a:schemeClr val="tx2">
                      <a:satMod val="155000"/>
                    </a:schemeClr>
                  </a:solidFill>
                  <a:prstDash val="solid"/>
                </a:ln>
                <a:solidFill>
                  <a:schemeClr val="bg2">
                    <a:tint val="85000"/>
                    <a:satMod val="155000"/>
                  </a:schemeClr>
                </a:solidFill>
              </a:rPr>
              <a:t>Accept third-party employment verification forms</a:t>
            </a:r>
          </a:p>
          <a:p>
            <a:pPr marL="0" indent="0" eaLnBrk="1" fontAlgn="auto" hangingPunct="1">
              <a:spcBef>
                <a:spcPts val="0"/>
              </a:spcBef>
              <a:spcAft>
                <a:spcPts val="0"/>
              </a:spcAft>
              <a:defRPr/>
            </a:pPr>
            <a:endParaRPr lang="en-US" sz="2000" dirty="0">
              <a:ln w="12700">
                <a:solidFill>
                  <a:schemeClr val="tx2">
                    <a:satMod val="155000"/>
                  </a:schemeClr>
                </a:solidFill>
                <a:prstDash val="solid"/>
              </a:ln>
              <a:effectLst>
                <a:outerShdw blurRad="41275" dist="20320" dir="1800000" algn="tl" rotWithShape="0">
                  <a:srgbClr val="000000">
                    <a:alpha val="40000"/>
                  </a:srgbClr>
                </a:outerShdw>
              </a:effectLst>
            </a:endParaRPr>
          </a:p>
          <a:p>
            <a:pPr marL="0" indent="0" eaLnBrk="1" fontAlgn="auto" hangingPunct="1">
              <a:spcBef>
                <a:spcPts val="0"/>
              </a:spcBef>
              <a:spcAft>
                <a:spcPts val="0"/>
              </a:spcAft>
              <a:defRPr/>
            </a:pPr>
            <a:endParaRPr lang="en-US" sz="2000" dirty="0">
              <a:ln w="12700">
                <a:solidFill>
                  <a:schemeClr val="tx2">
                    <a:satMod val="155000"/>
                  </a:schemeClr>
                </a:solidFill>
                <a:prstDash val="solid"/>
              </a:ln>
              <a:effectLst>
                <a:outerShdw blurRad="41275" dist="20320" dir="1800000" algn="tl" rotWithShape="0">
                  <a:srgbClr val="000000">
                    <a:alpha val="40000"/>
                  </a:srgbClr>
                </a:outerShdw>
              </a:effectLst>
            </a:endParaRPr>
          </a:p>
          <a:p>
            <a:pPr marL="0" indent="0" algn="ctr" eaLnBrk="1" fontAlgn="auto" hangingPunct="1">
              <a:spcBef>
                <a:spcPts val="0"/>
              </a:spcBef>
              <a:spcAft>
                <a:spcPts val="0"/>
              </a:spcAft>
              <a:defRPr/>
            </a:pPr>
            <a:r>
              <a:rPr lang="en-US" dirty="0"/>
              <a:t>The Board shall permit applicants to submit third-party employment verification forms.</a:t>
            </a:r>
          </a:p>
          <a:p>
            <a:endParaRPr lang="en-US" dirty="0"/>
          </a:p>
        </p:txBody>
      </p:sp>
      <p:sp>
        <p:nvSpPr>
          <p:cNvPr id="2" name="Title 1"/>
          <p:cNvSpPr>
            <a:spLocks noGrp="1"/>
          </p:cNvSpPr>
          <p:nvPr>
            <p:ph type="title"/>
          </p:nvPr>
        </p:nvSpPr>
        <p:spPr>
          <a:xfrm>
            <a:off x="81023" y="138897"/>
            <a:ext cx="7859210" cy="1354238"/>
          </a:xfrm>
        </p:spPr>
        <p:txBody>
          <a:bodyPr/>
          <a:lstStyle/>
          <a:p>
            <a:pPr>
              <a:defRPr/>
            </a:pPr>
            <a:r>
              <a:rPr lang="en-US" sz="3200" dirty="0" smtClean="0">
                <a:solidFill>
                  <a:schemeClr val="tx1"/>
                </a:solidFill>
                <a:effectLst/>
              </a:rPr>
              <a:t>HB 80 Teacher licensure by reciprocity; third-party verification of application documents. </a:t>
            </a:r>
            <a:endParaRPr lang="en-US" sz="3200" i="1" dirty="0">
              <a:solidFill>
                <a:schemeClr val="tx1"/>
              </a:solidFill>
            </a:endParaRPr>
          </a:p>
        </p:txBody>
      </p:sp>
    </p:spTree>
    <p:extLst>
      <p:ext uri="{BB962C8B-B14F-4D97-AF65-F5344CB8AC3E}">
        <p14:creationId xmlns:p14="http://schemas.microsoft.com/office/powerpoint/2010/main" val="16053489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Slide Number Placeholder 3"/>
          <p:cNvSpPr>
            <a:spLocks noGrp="1"/>
          </p:cNvSpPr>
          <p:nvPr>
            <p:ph type="sldNum" sz="quarter" idx="4294967295"/>
          </p:nvPr>
        </p:nvSpPr>
        <p:spPr>
          <a:xfrm>
            <a:off x="5624331" y="6356430"/>
            <a:ext cx="1933937" cy="391611"/>
          </a:xfrm>
          <a:prstGeom prst="rect">
            <a:avLst/>
          </a:prstGeom>
          <a:noFill/>
        </p:spPr>
        <p:txBody>
          <a:bodyPr/>
          <a:lstStyle/>
          <a:p>
            <a:fld id="{8434BA8C-E608-4A0D-A5E7-026E04DB65CF}" type="slidenum">
              <a:rPr lang="en-US" smtClean="0">
                <a:latin typeface="Arial" charset="0"/>
              </a:rPr>
              <a:pPr/>
              <a:t>8</a:t>
            </a:fld>
            <a:endParaRPr lang="en-US" dirty="0" smtClean="0">
              <a:latin typeface="Arial" charset="0"/>
            </a:endParaRPr>
          </a:p>
        </p:txBody>
      </p:sp>
      <p:sp>
        <p:nvSpPr>
          <p:cNvPr id="4" name="Rectangle 3"/>
          <p:cNvSpPr/>
          <p:nvPr/>
        </p:nvSpPr>
        <p:spPr>
          <a:xfrm>
            <a:off x="520861" y="1978658"/>
            <a:ext cx="8287474" cy="4154984"/>
          </a:xfrm>
          <a:prstGeom prst="rect">
            <a:avLst/>
          </a:prstGeom>
        </p:spPr>
        <p:txBody>
          <a:bodyPr wrap="square">
            <a:spAutoFit/>
          </a:bodyPr>
          <a:lstStyle/>
          <a:p>
            <a:r>
              <a:rPr lang="en-US" dirty="0"/>
              <a:t>ELIMINATED LICENSURE REQUIREMENTS</a:t>
            </a:r>
          </a:p>
          <a:p>
            <a:endParaRPr lang="en-US" dirty="0"/>
          </a:p>
          <a:p>
            <a:r>
              <a:rPr lang="en-US" dirty="0" smtClean="0"/>
              <a:t>Every </a:t>
            </a:r>
            <a:r>
              <a:rPr lang="en-US" dirty="0"/>
              <a:t>person seeking initial licensure or renewal of a license demonstrate proficiency in the use of educational technology for instruction</a:t>
            </a:r>
            <a:r>
              <a:rPr lang="en-US" dirty="0" smtClean="0"/>
              <a:t>;</a:t>
            </a:r>
          </a:p>
          <a:p>
            <a:endParaRPr lang="en-US" dirty="0"/>
          </a:p>
          <a:p>
            <a:r>
              <a:rPr lang="en-US" dirty="0" smtClean="0"/>
              <a:t>Every </a:t>
            </a:r>
            <a:r>
              <a:rPr lang="en-US" dirty="0"/>
              <a:t>person seeking initial licensure or renewal of a license shall receive professional development in instructional methods tailored to promote student academic progress and effective preparation for the Standards of Learning end-of-course and end-of-grade assessments;</a:t>
            </a:r>
          </a:p>
        </p:txBody>
      </p:sp>
      <p:sp>
        <p:nvSpPr>
          <p:cNvPr id="6" name="Rectangle 5" descr="Exempt Action" title="Exempt Action"/>
          <p:cNvSpPr/>
          <p:nvPr/>
        </p:nvSpPr>
        <p:spPr bwMode="auto">
          <a:xfrm>
            <a:off x="7592993" y="480352"/>
            <a:ext cx="1469984" cy="9144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ea typeface="ＭＳ Ｐゴシック" pitchFamily="1" charset="-128"/>
              </a:rPr>
              <a:t>Exempt Action</a:t>
            </a:r>
            <a:endParaRPr kumimoji="0" lang="en-US" sz="2400" b="1" i="0" u="none" strike="noStrike" cap="none" normalizeH="0" baseline="0" dirty="0" smtClean="0">
              <a:ln>
                <a:noFill/>
              </a:ln>
              <a:effectLst/>
              <a:ea typeface="ＭＳ Ｐゴシック" pitchFamily="1" charset="-128"/>
            </a:endParaRPr>
          </a:p>
        </p:txBody>
      </p:sp>
      <p:sp>
        <p:nvSpPr>
          <p:cNvPr id="2" name="Title 1"/>
          <p:cNvSpPr>
            <a:spLocks noGrp="1"/>
          </p:cNvSpPr>
          <p:nvPr>
            <p:ph type="title"/>
          </p:nvPr>
        </p:nvSpPr>
        <p:spPr>
          <a:xfrm>
            <a:off x="81023" y="150471"/>
            <a:ext cx="7511970" cy="1220165"/>
          </a:xfrm>
        </p:spPr>
        <p:txBody>
          <a:bodyPr/>
          <a:lstStyle/>
          <a:p>
            <a:pPr>
              <a:defRPr/>
            </a:pPr>
            <a:r>
              <a:rPr lang="en-US" sz="3200" dirty="0">
                <a:solidFill>
                  <a:schemeClr val="tx1"/>
                </a:solidFill>
                <a:effectLst/>
              </a:rPr>
              <a:t>HB </a:t>
            </a:r>
            <a:r>
              <a:rPr lang="en-US" sz="3200" dirty="0" smtClean="0">
                <a:solidFill>
                  <a:schemeClr val="tx1"/>
                </a:solidFill>
                <a:effectLst/>
              </a:rPr>
              <a:t>1125 and </a:t>
            </a:r>
            <a:r>
              <a:rPr lang="en-US" sz="3200" dirty="0">
                <a:solidFill>
                  <a:schemeClr val="tx1"/>
                </a:solidFill>
                <a:effectLst/>
              </a:rPr>
              <a:t>SB </a:t>
            </a:r>
            <a:r>
              <a:rPr lang="en-US" sz="3200" dirty="0" smtClean="0">
                <a:solidFill>
                  <a:schemeClr val="tx1"/>
                </a:solidFill>
                <a:effectLst/>
              </a:rPr>
              <a:t>349 Teachers; several changes to licensure process. </a:t>
            </a:r>
            <a:endParaRPr lang="en-US" sz="3200" b="1" i="1" dirty="0">
              <a:solidFill>
                <a:schemeClr val="tx1"/>
              </a:solidFill>
            </a:endParaRPr>
          </a:p>
        </p:txBody>
      </p:sp>
    </p:spTree>
    <p:extLst>
      <p:ext uri="{BB962C8B-B14F-4D97-AF65-F5344CB8AC3E}">
        <p14:creationId xmlns:p14="http://schemas.microsoft.com/office/powerpoint/2010/main" val="2939869640"/>
      </p:ext>
    </p:extLst>
  </p:cSld>
  <p:clrMapOvr>
    <a:masterClrMapping/>
  </p:clrMapOvr>
  <p:timing>
    <p:tnLst>
      <p:par>
        <p:cTn id="1" dur="indefinite" restart="never" nodeType="tmRoot"/>
      </p:par>
    </p:tnLst>
  </p:timing>
</p:sld>
</file>

<file path=ppt/theme/theme1.xml><?xml version="1.0" encoding="utf-8"?>
<a:theme xmlns:a="http://schemas.openxmlformats.org/drawingml/2006/main" name="Blue Horizon">
  <a:themeElements>
    <a:clrScheme name="Blue Horizon 2">
      <a:dk1>
        <a:srgbClr val="000000"/>
      </a:dk1>
      <a:lt1>
        <a:srgbClr val="E8EAE9"/>
      </a:lt1>
      <a:dk2>
        <a:srgbClr val="000000"/>
      </a:dk2>
      <a:lt2>
        <a:srgbClr val="3E3E5C"/>
      </a:lt2>
      <a:accent1>
        <a:srgbClr val="60597B"/>
      </a:accent1>
      <a:accent2>
        <a:srgbClr val="6666FF"/>
      </a:accent2>
      <a:accent3>
        <a:srgbClr val="F2F3F2"/>
      </a:accent3>
      <a:accent4>
        <a:srgbClr val="000000"/>
      </a:accent4>
      <a:accent5>
        <a:srgbClr val="B6B5BF"/>
      </a:accent5>
      <a:accent6>
        <a:srgbClr val="5C5CE7"/>
      </a:accent6>
      <a:hlink>
        <a:srgbClr val="99CCFF"/>
      </a:hlink>
      <a:folHlink>
        <a:srgbClr val="FFFF99"/>
      </a:folHlink>
    </a:clrScheme>
    <a:fontScheme name="Blue Horizon">
      <a:majorFont>
        <a:latin typeface="Arial"/>
        <a:ea typeface="MS Pゴシック"/>
        <a:cs typeface=""/>
      </a:majorFont>
      <a:minorFont>
        <a:latin typeface="Arial"/>
        <a:ea typeface="MS P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lnDef>
  </a:objectDefaults>
  <a:extraClrSchemeLst>
    <a:extraClrScheme>
      <a:clrScheme name="Blue Horizon 1">
        <a:dk1>
          <a:srgbClr val="000000"/>
        </a:dk1>
        <a:lt1>
          <a:srgbClr val="E8EAE9"/>
        </a:lt1>
        <a:dk2>
          <a:srgbClr val="000000"/>
        </a:dk2>
        <a:lt2>
          <a:srgbClr val="808080"/>
        </a:lt2>
        <a:accent1>
          <a:srgbClr val="99CCFF"/>
        </a:accent1>
        <a:accent2>
          <a:srgbClr val="CCCCFF"/>
        </a:accent2>
        <a:accent3>
          <a:srgbClr val="F2F3F2"/>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ue Horizon 2">
        <a:dk1>
          <a:srgbClr val="000000"/>
        </a:dk1>
        <a:lt1>
          <a:srgbClr val="E8EAE9"/>
        </a:lt1>
        <a:dk2>
          <a:srgbClr val="000000"/>
        </a:dk2>
        <a:lt2>
          <a:srgbClr val="3E3E5C"/>
        </a:lt2>
        <a:accent1>
          <a:srgbClr val="60597B"/>
        </a:accent1>
        <a:accent2>
          <a:srgbClr val="6666FF"/>
        </a:accent2>
        <a:accent3>
          <a:srgbClr val="F2F3F2"/>
        </a:accent3>
        <a:accent4>
          <a:srgbClr val="000000"/>
        </a:accent4>
        <a:accent5>
          <a:srgbClr val="B6B5BF"/>
        </a:accent5>
        <a:accent6>
          <a:srgbClr val="5C5CE7"/>
        </a:accent6>
        <a:hlink>
          <a:srgbClr val="99CCFF"/>
        </a:hlink>
        <a:folHlink>
          <a:srgbClr val="FFFF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Macintosh HD:Applications:Microsoft Office 2004:Templates:Presentations:Designs:Blue Horizon</Template>
  <TotalTime>12113</TotalTime>
  <Words>3962</Words>
  <Application>Microsoft Office PowerPoint</Application>
  <PresentationFormat>Letter Paper (8.5x11 in)</PresentationFormat>
  <Paragraphs>431</Paragraphs>
  <Slides>34</Slides>
  <Notes>34</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Blue Horizon</vt:lpstr>
      <vt:lpstr>Virginia Board of Education  2018 General Assembly Implementation of Legislation Related to Teacher Education and Licensure  </vt:lpstr>
      <vt:lpstr>2018 GENERAL ASSEMBLY LEGISLATION </vt:lpstr>
      <vt:lpstr>PROCESS TO REVISE REGULATIONS – Exempt Actions </vt:lpstr>
      <vt:lpstr>PROCESS TO REVISE REGULATIONS – Standard Process</vt:lpstr>
      <vt:lpstr>2018 General Assembly Legislation </vt:lpstr>
      <vt:lpstr>PROCESS TO REVISE REGULATIONS—Exempt Actions </vt:lpstr>
      <vt:lpstr>PROCESS TO REVISE REGULATIONS—Exempt Actions (continued) </vt:lpstr>
      <vt:lpstr>HB 80 Teacher licensure by reciprocity; third-party verification of application documents. </vt:lpstr>
      <vt:lpstr>HB 1125 and SB 349 Teachers; several changes to licensure process. </vt:lpstr>
      <vt:lpstr>HB 1125 and SB 349 Teachers; several changes to licensure process.</vt:lpstr>
      <vt:lpstr>HB 1125 and SB 349 Teachers; several changes to licensure process.</vt:lpstr>
      <vt:lpstr>HB 2 and SB 103 Teacher licensure; reciprocity, spouses of Armed Forces members. </vt:lpstr>
      <vt:lpstr>HB 1125 and SB 349 Teachers; several changes to licensure process.</vt:lpstr>
      <vt:lpstr>HB 1125 and SB 349 Teachers; several changes to licensure process.</vt:lpstr>
      <vt:lpstr>HB 1125 and SB 349 Teachers; several changes to licensure process.</vt:lpstr>
      <vt:lpstr>HB 1125 and SB 349 Teachers; several changes to licensure process.</vt:lpstr>
      <vt:lpstr>HB 1265 and SB 368 Education preparation programs; reading specialists, dyslexia.  </vt:lpstr>
      <vt:lpstr>HB 1125 and SB 349 Teachers; several changes to licensure process. SB 76 Teacher licensure; approval of teacher education programs.</vt:lpstr>
      <vt:lpstr>2018 General Assembly Legislation </vt:lpstr>
      <vt:lpstr>PROCESS TO REVISE REGULATIONS—Standard Process </vt:lpstr>
      <vt:lpstr>HB 215 Teacher licensure; regulations governing licensure. </vt:lpstr>
      <vt:lpstr>HB 1125 and SB 349 Teachers; several changes to licensure process.</vt:lpstr>
      <vt:lpstr>HB 1156 Teacher licensure; endorsement in dual language instruction pre-kindergarten through grade six. </vt:lpstr>
      <vt:lpstr>2018 General Assembly Legislation – No Board Action </vt:lpstr>
      <vt:lpstr>NO REGULATORY ACTION NEEDED BY THE BOARD OF EDUCATION   </vt:lpstr>
      <vt:lpstr>HB 1125 and SB 349 Teachers; several changes to licensure process.</vt:lpstr>
      <vt:lpstr>NO REGULATORY ACTION NEEDED BY THE BOARD OF EDUCATION   </vt:lpstr>
      <vt:lpstr>HB 150 and SB 184 Child abuse and neglect; founded reports regarding former school employees. </vt:lpstr>
      <vt:lpstr>HB 389 and SB 183 Child abuse and neglect; notice of founded reports to Superintendent of Public Instruction. </vt:lpstr>
      <vt:lpstr>NO REGULATORY ACTION NEEDED BY THE BOARD OF EDUCATION   </vt:lpstr>
      <vt:lpstr>HB 1114 Professional and occupational regulation; authority to suspend or revoke licenses, certificates. </vt:lpstr>
      <vt:lpstr>NO REGULATORY ACTION NEEDED BY THE BOARD OF EDUCATION   </vt:lpstr>
      <vt:lpstr>HB 1000 and SB 343 School boards; employment of certain individuals under certain conditions. </vt:lpstr>
      <vt:lpstr>  Questions:  Patty S. Pitts Assistant Superintendent Teacher Education and Licensure Department of Education Patty.Pitts@doe.virginia.gov (804) 371-2522 </vt:lpstr>
    </vt:vector>
  </TitlesOfParts>
  <Company>Office 2004 Test Drive User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Ginny Tonneson</dc:creator>
  <cp:lastModifiedBy>Emily V. Webb (DOE) </cp:lastModifiedBy>
  <cp:revision>413</cp:revision>
  <cp:lastPrinted>2018-06-19T13:51:14Z</cp:lastPrinted>
  <dcterms:created xsi:type="dcterms:W3CDTF">2007-03-08T19:00:21Z</dcterms:created>
  <dcterms:modified xsi:type="dcterms:W3CDTF">2018-06-27T16:12:06Z</dcterms:modified>
</cp:coreProperties>
</file>