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ppt/charts/chart3.xml" ContentType="application/vnd.openxmlformats-officedocument.drawingml.chart+xml"/>
  <Override PartName="/ppt/notesSlides/notesSlide6.xml" ContentType="application/vnd.openxmlformats-officedocument.presentationml.notesSlide+xml"/>
  <Override PartName="/ppt/charts/chart4.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8" r:id="rId1"/>
  </p:sldMasterIdLst>
  <p:notesMasterIdLst>
    <p:notesMasterId r:id="rId10"/>
  </p:notesMasterIdLst>
  <p:sldIdLst>
    <p:sldId id="273" r:id="rId2"/>
    <p:sldId id="276" r:id="rId3"/>
    <p:sldId id="284" r:id="rId4"/>
    <p:sldId id="285" r:id="rId5"/>
    <p:sldId id="286" r:id="rId6"/>
    <p:sldId id="280" r:id="rId7"/>
    <p:sldId id="275" r:id="rId8"/>
    <p:sldId id="278"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362" autoAdjust="0"/>
  </p:normalViewPr>
  <p:slideViewPr>
    <p:cSldViewPr>
      <p:cViewPr>
        <p:scale>
          <a:sx n="80" d="100"/>
          <a:sy n="80" d="100"/>
        </p:scale>
        <p:origin x="-864" y="-46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WCS02021\groupdir\Research\Final%20BOE%20Presentations\April%20Retreat\poverty_gap.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WCS02021\groupdir\Research\Final%20BOE%20Presentations\April%20Retreat\poverty_gap.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WCS02021\groupdir\Research\Final%20BOE%20Presentations\April%20Retreat\degree_type.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WCS02021\groupdir\Research\Final%20BOE%20Presentations\April%20Retreat\Copy%20of%20PPitts_RTEs%20for%202016-2017_Inexperienced%20Teachers%20By%20Region_06012018%20(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Sheet2!$A$2</c:f>
              <c:strCache>
                <c:ptCount val="1"/>
                <c:pt idx="0">
                  <c:v>Low poverty schools</c:v>
                </c:pt>
              </c:strCache>
            </c:strRef>
          </c:tx>
          <c:spPr>
            <a:solidFill>
              <a:schemeClr val="accent4">
                <a:lumMod val="75000"/>
              </a:schemeClr>
            </a:solidFill>
          </c:spPr>
          <c:invertIfNegative val="0"/>
          <c:dLbls>
            <c:txPr>
              <a:bodyPr/>
              <a:lstStyle/>
              <a:p>
                <a:pPr>
                  <a:defRPr b="1"/>
                </a:pPr>
                <a:endParaRPr lang="en-US"/>
              </a:p>
            </c:txPr>
            <c:showLegendKey val="0"/>
            <c:showVal val="1"/>
            <c:showCatName val="0"/>
            <c:showSerName val="0"/>
            <c:showPercent val="0"/>
            <c:showBubbleSize val="0"/>
            <c:showLeaderLines val="0"/>
          </c:dLbls>
          <c:cat>
            <c:strRef>
              <c:f>Sheet2!$B$1:$C$1</c:f>
              <c:strCache>
                <c:ptCount val="2"/>
                <c:pt idx="0">
                  <c:v>2013-14</c:v>
                </c:pt>
                <c:pt idx="1">
                  <c:v>2017-18</c:v>
                </c:pt>
              </c:strCache>
            </c:strRef>
          </c:cat>
          <c:val>
            <c:numRef>
              <c:f>Sheet2!$B$2:$C$2</c:f>
              <c:numCache>
                <c:formatCode>"$"#,##0</c:formatCode>
                <c:ptCount val="2"/>
                <c:pt idx="0">
                  <c:v>57383</c:v>
                </c:pt>
                <c:pt idx="1">
                  <c:v>61672</c:v>
                </c:pt>
              </c:numCache>
            </c:numRef>
          </c:val>
        </c:ser>
        <c:ser>
          <c:idx val="1"/>
          <c:order val="1"/>
          <c:tx>
            <c:strRef>
              <c:f>Sheet2!$A$3</c:f>
              <c:strCache>
                <c:ptCount val="1"/>
                <c:pt idx="0">
                  <c:v>High poverty schools </c:v>
                </c:pt>
              </c:strCache>
            </c:strRef>
          </c:tx>
          <c:spPr>
            <a:solidFill>
              <a:schemeClr val="accent3">
                <a:lumMod val="75000"/>
              </a:schemeClr>
            </a:solidFill>
          </c:spPr>
          <c:invertIfNegative val="0"/>
          <c:dLbls>
            <c:txPr>
              <a:bodyPr/>
              <a:lstStyle/>
              <a:p>
                <a:pPr>
                  <a:defRPr b="1"/>
                </a:pPr>
                <a:endParaRPr lang="en-US"/>
              </a:p>
            </c:txPr>
            <c:showLegendKey val="0"/>
            <c:showVal val="1"/>
            <c:showCatName val="0"/>
            <c:showSerName val="0"/>
            <c:showPercent val="0"/>
            <c:showBubbleSize val="0"/>
            <c:showLeaderLines val="0"/>
          </c:dLbls>
          <c:cat>
            <c:strRef>
              <c:f>Sheet2!$B$1:$C$1</c:f>
              <c:strCache>
                <c:ptCount val="2"/>
                <c:pt idx="0">
                  <c:v>2013-14</c:v>
                </c:pt>
                <c:pt idx="1">
                  <c:v>2017-18</c:v>
                </c:pt>
              </c:strCache>
            </c:strRef>
          </c:cat>
          <c:val>
            <c:numRef>
              <c:f>Sheet2!$B$3:$C$3</c:f>
              <c:numCache>
                <c:formatCode>"$"#,##0</c:formatCode>
                <c:ptCount val="2"/>
                <c:pt idx="0">
                  <c:v>46032</c:v>
                </c:pt>
                <c:pt idx="1">
                  <c:v>49675</c:v>
                </c:pt>
              </c:numCache>
            </c:numRef>
          </c:val>
        </c:ser>
        <c:dLbls>
          <c:showLegendKey val="0"/>
          <c:showVal val="0"/>
          <c:showCatName val="0"/>
          <c:showSerName val="0"/>
          <c:showPercent val="0"/>
          <c:showBubbleSize val="0"/>
        </c:dLbls>
        <c:gapWidth val="150"/>
        <c:axId val="76165888"/>
        <c:axId val="76167808"/>
      </c:barChart>
      <c:catAx>
        <c:axId val="76165888"/>
        <c:scaling>
          <c:orientation val="minMax"/>
        </c:scaling>
        <c:delete val="0"/>
        <c:axPos val="b"/>
        <c:title>
          <c:tx>
            <c:rich>
              <a:bodyPr/>
              <a:lstStyle/>
              <a:p>
                <a:pPr>
                  <a:defRPr/>
                </a:pPr>
                <a:r>
                  <a:rPr lang="en-US" dirty="0" smtClean="0"/>
                  <a:t>School Year </a:t>
                </a:r>
                <a:endParaRPr lang="en-US" dirty="0"/>
              </a:p>
            </c:rich>
          </c:tx>
          <c:layout/>
          <c:overlay val="0"/>
        </c:title>
        <c:majorTickMark val="out"/>
        <c:minorTickMark val="none"/>
        <c:tickLblPos val="nextTo"/>
        <c:crossAx val="76167808"/>
        <c:crosses val="autoZero"/>
        <c:auto val="1"/>
        <c:lblAlgn val="ctr"/>
        <c:lblOffset val="100"/>
        <c:noMultiLvlLbl val="0"/>
      </c:catAx>
      <c:valAx>
        <c:axId val="76167808"/>
        <c:scaling>
          <c:orientation val="minMax"/>
        </c:scaling>
        <c:delete val="0"/>
        <c:axPos val="l"/>
        <c:title>
          <c:tx>
            <c:rich>
              <a:bodyPr rot="-5400000" vert="horz"/>
              <a:lstStyle/>
              <a:p>
                <a:pPr>
                  <a:defRPr/>
                </a:pPr>
                <a:r>
                  <a:rPr lang="en-US" dirty="0" smtClean="0"/>
                  <a:t>Average</a:t>
                </a:r>
                <a:r>
                  <a:rPr lang="en-US" baseline="0" dirty="0" smtClean="0"/>
                  <a:t> Teacher Salary</a:t>
                </a:r>
                <a:endParaRPr lang="en-US" dirty="0"/>
              </a:p>
            </c:rich>
          </c:tx>
          <c:layout/>
          <c:overlay val="0"/>
        </c:title>
        <c:numFmt formatCode="&quot;$&quot;#,##0" sourceLinked="1"/>
        <c:majorTickMark val="out"/>
        <c:minorTickMark val="none"/>
        <c:tickLblPos val="nextTo"/>
        <c:crossAx val="76165888"/>
        <c:crosses val="autoZero"/>
        <c:crossBetween val="between"/>
      </c:valAx>
    </c:plotArea>
    <c:legend>
      <c:legendPos val="r"/>
      <c:layout/>
      <c:overlay val="0"/>
    </c:legend>
    <c:plotVisOnly val="1"/>
    <c:dispBlanksAs val="gap"/>
    <c:showDLblsOverMax val="0"/>
  </c:chart>
  <c:txPr>
    <a:bodyPr/>
    <a:lstStyle/>
    <a:p>
      <a:pPr>
        <a:defRPr sz="1400">
          <a:latin typeface="Arial" panose="020B0604020202020204" pitchFamily="34" charset="0"/>
          <a:cs typeface="Arial" panose="020B0604020202020204" pitchFamily="34"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6058079895976306"/>
          <c:y val="0.22090755322251385"/>
          <c:w val="0.49502696910592597"/>
          <c:h val="0.68993234179060947"/>
        </c:manualLayout>
      </c:layout>
      <c:barChart>
        <c:barDir val="bar"/>
        <c:grouping val="clustered"/>
        <c:varyColors val="0"/>
        <c:ser>
          <c:idx val="0"/>
          <c:order val="0"/>
          <c:tx>
            <c:strRef>
              <c:f>Sheet3!$A$5</c:f>
              <c:strCache>
                <c:ptCount val="1"/>
                <c:pt idx="0">
                  <c:v>Salary gap between high and low poverty schools, same division </c:v>
                </c:pt>
              </c:strCache>
            </c:strRef>
          </c:tx>
          <c:spPr>
            <a:solidFill>
              <a:schemeClr val="accent4">
                <a:lumMod val="75000"/>
              </a:schemeClr>
            </a:solidFill>
          </c:spPr>
          <c:invertIfNegative val="0"/>
          <c:dLbls>
            <c:txPr>
              <a:bodyPr/>
              <a:lstStyle/>
              <a:p>
                <a:pPr>
                  <a:defRPr b="1"/>
                </a:pPr>
                <a:endParaRPr lang="en-US"/>
              </a:p>
            </c:txPr>
            <c:dLblPos val="outEnd"/>
            <c:showLegendKey val="0"/>
            <c:showVal val="1"/>
            <c:showCatName val="0"/>
            <c:showSerName val="0"/>
            <c:showPercent val="0"/>
            <c:showBubbleSize val="0"/>
            <c:showLeaderLines val="0"/>
          </c:dLbls>
          <c:cat>
            <c:strRef>
              <c:f>(Sheet3!$A$3,Sheet3!$A$5)</c:f>
              <c:strCache>
                <c:ptCount val="2"/>
                <c:pt idx="0">
                  <c:v>Salary gap between high and low poverty schools, statewide </c:v>
                </c:pt>
                <c:pt idx="1">
                  <c:v>Salary gap between high and low poverty schools, same division </c:v>
                </c:pt>
              </c:strCache>
            </c:strRef>
          </c:cat>
          <c:val>
            <c:numRef>
              <c:f>(Sheet3!$H$3,Sheet3!$H$5)</c:f>
              <c:numCache>
                <c:formatCode>"$"#,##0</c:formatCode>
                <c:ptCount val="2"/>
                <c:pt idx="0">
                  <c:v>11997</c:v>
                </c:pt>
                <c:pt idx="1">
                  <c:v>3599.4166666666642</c:v>
                </c:pt>
              </c:numCache>
            </c:numRef>
          </c:val>
        </c:ser>
        <c:dLbls>
          <c:dLblPos val="outEnd"/>
          <c:showLegendKey val="0"/>
          <c:showVal val="1"/>
          <c:showCatName val="0"/>
          <c:showSerName val="0"/>
          <c:showPercent val="0"/>
          <c:showBubbleSize val="0"/>
        </c:dLbls>
        <c:gapWidth val="150"/>
        <c:axId val="76199424"/>
        <c:axId val="76213632"/>
      </c:barChart>
      <c:catAx>
        <c:axId val="76199424"/>
        <c:scaling>
          <c:orientation val="maxMin"/>
        </c:scaling>
        <c:delete val="0"/>
        <c:axPos val="l"/>
        <c:majorTickMark val="out"/>
        <c:minorTickMark val="none"/>
        <c:tickLblPos val="nextTo"/>
        <c:crossAx val="76213632"/>
        <c:crosses val="autoZero"/>
        <c:auto val="1"/>
        <c:lblAlgn val="ctr"/>
        <c:lblOffset val="100"/>
        <c:noMultiLvlLbl val="0"/>
      </c:catAx>
      <c:valAx>
        <c:axId val="76213632"/>
        <c:scaling>
          <c:orientation val="minMax"/>
        </c:scaling>
        <c:delete val="0"/>
        <c:axPos val="t"/>
        <c:title>
          <c:tx>
            <c:rich>
              <a:bodyPr/>
              <a:lstStyle/>
              <a:p>
                <a:pPr>
                  <a:defRPr/>
                </a:pPr>
                <a:r>
                  <a:rPr lang="en-US" dirty="0"/>
                  <a:t>Average Teacher </a:t>
                </a:r>
                <a:r>
                  <a:rPr lang="en-US" dirty="0" smtClean="0"/>
                  <a:t>Salary, 2017-2018 School Year  </a:t>
                </a:r>
                <a:endParaRPr lang="en-US" dirty="0"/>
              </a:p>
            </c:rich>
          </c:tx>
          <c:layout/>
          <c:overlay val="0"/>
        </c:title>
        <c:numFmt formatCode="&quot;$&quot;#,##0" sourceLinked="1"/>
        <c:majorTickMark val="out"/>
        <c:minorTickMark val="none"/>
        <c:tickLblPos val="nextTo"/>
        <c:crossAx val="76199424"/>
        <c:crosses val="autoZero"/>
        <c:crossBetween val="between"/>
      </c:valAx>
    </c:plotArea>
    <c:plotVisOnly val="1"/>
    <c:dispBlanksAs val="gap"/>
    <c:showDLblsOverMax val="0"/>
  </c:chart>
  <c:txPr>
    <a:bodyPr/>
    <a:lstStyle/>
    <a:p>
      <a:pPr>
        <a:defRPr sz="1400">
          <a:latin typeface="Arial" panose="020B0604020202020204" pitchFamily="34" charset="0"/>
          <a:cs typeface="Arial" panose="020B0604020202020204"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stacked"/>
        <c:varyColors val="0"/>
        <c:ser>
          <c:idx val="0"/>
          <c:order val="0"/>
          <c:tx>
            <c:strRef>
              <c:f>Sheet2!$F$8</c:f>
              <c:strCache>
                <c:ptCount val="1"/>
                <c:pt idx="0">
                  <c:v>Bachelor's Degree</c:v>
                </c:pt>
              </c:strCache>
            </c:strRef>
          </c:tx>
          <c:spPr>
            <a:solidFill>
              <a:schemeClr val="accent4">
                <a:lumMod val="75000"/>
              </a:schemeClr>
            </a:solidFill>
          </c:spPr>
          <c:invertIfNegative val="0"/>
          <c:dLbls>
            <c:txPr>
              <a:bodyPr/>
              <a:lstStyle/>
              <a:p>
                <a:pPr>
                  <a:defRPr b="1">
                    <a:solidFill>
                      <a:schemeClr val="bg1"/>
                    </a:solidFill>
                  </a:defRPr>
                </a:pPr>
                <a:endParaRPr lang="en-US"/>
              </a:p>
            </c:txPr>
            <c:showLegendKey val="0"/>
            <c:showVal val="1"/>
            <c:showCatName val="0"/>
            <c:showSerName val="0"/>
            <c:showPercent val="0"/>
            <c:showBubbleSize val="0"/>
            <c:showLeaderLines val="0"/>
          </c:dLbls>
          <c:cat>
            <c:strRef>
              <c:f>Sheet2!$E$9:$E$10</c:f>
              <c:strCache>
                <c:ptCount val="2"/>
                <c:pt idx="0">
                  <c:v>High poverty schools </c:v>
                </c:pt>
                <c:pt idx="1">
                  <c:v>Low poverty schools </c:v>
                </c:pt>
              </c:strCache>
            </c:strRef>
          </c:cat>
          <c:val>
            <c:numRef>
              <c:f>Sheet2!$F$9:$F$10</c:f>
              <c:numCache>
                <c:formatCode>0.0%</c:formatCode>
                <c:ptCount val="2"/>
                <c:pt idx="0">
                  <c:v>0.437</c:v>
                </c:pt>
                <c:pt idx="1">
                  <c:v>0.35199999999999998</c:v>
                </c:pt>
              </c:numCache>
            </c:numRef>
          </c:val>
        </c:ser>
        <c:ser>
          <c:idx val="1"/>
          <c:order val="1"/>
          <c:tx>
            <c:strRef>
              <c:f>Sheet2!$G$8</c:f>
              <c:strCache>
                <c:ptCount val="1"/>
                <c:pt idx="0">
                  <c:v>Graduate Degree </c:v>
                </c:pt>
              </c:strCache>
            </c:strRef>
          </c:tx>
          <c:spPr>
            <a:solidFill>
              <a:schemeClr val="accent3">
                <a:lumMod val="75000"/>
              </a:schemeClr>
            </a:solidFill>
          </c:spPr>
          <c:invertIfNegative val="0"/>
          <c:dLbls>
            <c:txPr>
              <a:bodyPr/>
              <a:lstStyle/>
              <a:p>
                <a:pPr>
                  <a:defRPr b="1"/>
                </a:pPr>
                <a:endParaRPr lang="en-US"/>
              </a:p>
            </c:txPr>
            <c:showLegendKey val="0"/>
            <c:showVal val="1"/>
            <c:showCatName val="0"/>
            <c:showSerName val="0"/>
            <c:showPercent val="0"/>
            <c:showBubbleSize val="0"/>
            <c:showLeaderLines val="0"/>
          </c:dLbls>
          <c:cat>
            <c:strRef>
              <c:f>Sheet2!$E$9:$E$10</c:f>
              <c:strCache>
                <c:ptCount val="2"/>
                <c:pt idx="0">
                  <c:v>High poverty schools </c:v>
                </c:pt>
                <c:pt idx="1">
                  <c:v>Low poverty schools </c:v>
                </c:pt>
              </c:strCache>
            </c:strRef>
          </c:cat>
          <c:val>
            <c:numRef>
              <c:f>Sheet2!$G$9:$G$10</c:f>
              <c:numCache>
                <c:formatCode>0.0%</c:formatCode>
                <c:ptCount val="2"/>
                <c:pt idx="0">
                  <c:v>0.54220000000000002</c:v>
                </c:pt>
                <c:pt idx="1">
                  <c:v>0.63739999999999997</c:v>
                </c:pt>
              </c:numCache>
            </c:numRef>
          </c:val>
        </c:ser>
        <c:ser>
          <c:idx val="2"/>
          <c:order val="2"/>
          <c:tx>
            <c:strRef>
              <c:f>Sheet2!$H$8</c:f>
              <c:strCache>
                <c:ptCount val="1"/>
                <c:pt idx="0">
                  <c:v>Others </c:v>
                </c:pt>
              </c:strCache>
            </c:strRef>
          </c:tx>
          <c:spPr>
            <a:solidFill>
              <a:schemeClr val="tx2">
                <a:lumMod val="60000"/>
                <a:lumOff val="40000"/>
              </a:schemeClr>
            </a:solidFill>
          </c:spPr>
          <c:invertIfNegative val="0"/>
          <c:dLbls>
            <c:txPr>
              <a:bodyPr/>
              <a:lstStyle/>
              <a:p>
                <a:pPr>
                  <a:defRPr b="1"/>
                </a:pPr>
                <a:endParaRPr lang="en-US"/>
              </a:p>
            </c:txPr>
            <c:dLblPos val="inBase"/>
            <c:showLegendKey val="0"/>
            <c:showVal val="1"/>
            <c:showCatName val="0"/>
            <c:showSerName val="0"/>
            <c:showPercent val="0"/>
            <c:showBubbleSize val="0"/>
            <c:showLeaderLines val="0"/>
          </c:dLbls>
          <c:cat>
            <c:strRef>
              <c:f>Sheet2!$E$9:$E$10</c:f>
              <c:strCache>
                <c:ptCount val="2"/>
                <c:pt idx="0">
                  <c:v>High poverty schools </c:v>
                </c:pt>
                <c:pt idx="1">
                  <c:v>Low poverty schools </c:v>
                </c:pt>
              </c:strCache>
            </c:strRef>
          </c:cat>
          <c:val>
            <c:numRef>
              <c:f>Sheet2!$H$9:$H$10</c:f>
              <c:numCache>
                <c:formatCode>0.0%</c:formatCode>
                <c:ptCount val="2"/>
                <c:pt idx="0">
                  <c:v>2.1000000000000001E-2</c:v>
                </c:pt>
                <c:pt idx="1">
                  <c:v>1.0999999999999999E-2</c:v>
                </c:pt>
              </c:numCache>
            </c:numRef>
          </c:val>
        </c:ser>
        <c:dLbls>
          <c:showLegendKey val="0"/>
          <c:showVal val="0"/>
          <c:showCatName val="0"/>
          <c:showSerName val="0"/>
          <c:showPercent val="0"/>
          <c:showBubbleSize val="0"/>
        </c:dLbls>
        <c:gapWidth val="150"/>
        <c:overlap val="100"/>
        <c:axId val="76456704"/>
        <c:axId val="76458240"/>
      </c:barChart>
      <c:catAx>
        <c:axId val="76456704"/>
        <c:scaling>
          <c:orientation val="minMax"/>
        </c:scaling>
        <c:delete val="0"/>
        <c:axPos val="l"/>
        <c:majorTickMark val="out"/>
        <c:minorTickMark val="none"/>
        <c:tickLblPos val="nextTo"/>
        <c:crossAx val="76458240"/>
        <c:crosses val="autoZero"/>
        <c:auto val="1"/>
        <c:lblAlgn val="ctr"/>
        <c:lblOffset val="100"/>
        <c:noMultiLvlLbl val="0"/>
      </c:catAx>
      <c:valAx>
        <c:axId val="76458240"/>
        <c:scaling>
          <c:orientation val="minMax"/>
          <c:max val="1"/>
        </c:scaling>
        <c:delete val="0"/>
        <c:axPos val="b"/>
        <c:numFmt formatCode="0%" sourceLinked="0"/>
        <c:majorTickMark val="out"/>
        <c:minorTickMark val="none"/>
        <c:tickLblPos val="nextTo"/>
        <c:crossAx val="76456704"/>
        <c:crosses val="autoZero"/>
        <c:crossBetween val="between"/>
      </c:valAx>
    </c:plotArea>
    <c:legend>
      <c:legendPos val="r"/>
      <c:layout/>
      <c:overlay val="0"/>
    </c:legend>
    <c:plotVisOnly val="1"/>
    <c:dispBlanksAs val="gap"/>
    <c:showDLblsOverMax val="0"/>
  </c:chart>
  <c:txPr>
    <a:bodyPr/>
    <a:lstStyle/>
    <a:p>
      <a:pPr>
        <a:defRPr sz="1400">
          <a:latin typeface="Arial" panose="020B0604020202020204" pitchFamily="34" charset="0"/>
          <a:cs typeface="Arial" panose="020B0604020202020204" pitchFamily="34"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title>
      <c:tx>
        <c:rich>
          <a:bodyPr/>
          <a:lstStyle/>
          <a:p>
            <a:pPr>
              <a:defRPr/>
            </a:pPr>
            <a:r>
              <a:rPr lang="en-US"/>
              <a:t>Percent of Endorsement by Type for First Year Virginia Teachers </a:t>
            </a:r>
          </a:p>
        </c:rich>
      </c:tx>
      <c:layout/>
      <c:overlay val="0"/>
    </c:title>
    <c:autoTitleDeleted val="0"/>
    <c:plotArea>
      <c:layout/>
      <c:pieChart>
        <c:varyColors val="1"/>
        <c:ser>
          <c:idx val="0"/>
          <c:order val="0"/>
          <c:dLbls>
            <c:txPr>
              <a:bodyPr/>
              <a:lstStyle/>
              <a:p>
                <a:pPr>
                  <a:defRPr b="1"/>
                </a:pPr>
                <a:endParaRPr lang="en-US"/>
              </a:p>
            </c:txPr>
            <c:dLblPos val="outEnd"/>
            <c:showLegendKey val="0"/>
            <c:showVal val="1"/>
            <c:showCatName val="0"/>
            <c:showSerName val="0"/>
            <c:showPercent val="0"/>
            <c:showBubbleSize val="0"/>
            <c:showLeaderLines val="1"/>
          </c:dLbls>
          <c:cat>
            <c:strRef>
              <c:f>Sheet2!$A$3:$A$9</c:f>
              <c:strCache>
                <c:ptCount val="7"/>
                <c:pt idx="0">
                  <c:v>Virginia Approved Program</c:v>
                </c:pt>
                <c:pt idx="1">
                  <c:v>Alternate Route Transcript Review</c:v>
                </c:pt>
                <c:pt idx="2">
                  <c:v>Out-of-State License</c:v>
                </c:pt>
                <c:pt idx="3">
                  <c:v>Data Not Available</c:v>
                </c:pt>
                <c:pt idx="4">
                  <c:v>Out-of-State Approved Program</c:v>
                </c:pt>
                <c:pt idx="5">
                  <c:v>Testing</c:v>
                </c:pt>
                <c:pt idx="6">
                  <c:v>Other</c:v>
                </c:pt>
              </c:strCache>
            </c:strRef>
          </c:cat>
          <c:val>
            <c:numRef>
              <c:f>Sheet2!$C$3:$C$9</c:f>
              <c:numCache>
                <c:formatCode>0.00%</c:formatCode>
                <c:ptCount val="7"/>
                <c:pt idx="0">
                  <c:v>0.37051005747126436</c:v>
                </c:pt>
                <c:pt idx="1">
                  <c:v>0.19594109195402298</c:v>
                </c:pt>
                <c:pt idx="2">
                  <c:v>0.15499281609195403</c:v>
                </c:pt>
                <c:pt idx="3">
                  <c:v>0.10272988505747127</c:v>
                </c:pt>
                <c:pt idx="4">
                  <c:v>9.7521551724137928E-2</c:v>
                </c:pt>
                <c:pt idx="5">
                  <c:v>4.9209770114942528E-2</c:v>
                </c:pt>
                <c:pt idx="6">
                  <c:v>2.9094827586206896E-2</c:v>
                </c:pt>
              </c:numCache>
            </c:numRef>
          </c:val>
        </c:ser>
        <c:dLbls>
          <c:showLegendKey val="0"/>
          <c:showVal val="0"/>
          <c:showCatName val="0"/>
          <c:showSerName val="0"/>
          <c:showPercent val="0"/>
          <c:showBubbleSize val="0"/>
          <c:showLeaderLines val="1"/>
        </c:dLbls>
        <c:firstSliceAng val="0"/>
      </c:pieChart>
    </c:plotArea>
    <c:legend>
      <c:legendPos val="r"/>
      <c:layout/>
      <c:overlay val="0"/>
    </c:legend>
    <c:plotVisOnly val="1"/>
    <c:dispBlanksAs val="gap"/>
    <c:showDLblsOverMax val="0"/>
  </c:chart>
  <c:txPr>
    <a:bodyPr/>
    <a:lstStyle/>
    <a:p>
      <a:pPr>
        <a:defRPr sz="1400">
          <a:latin typeface="Arial" panose="020B0604020202020204" pitchFamily="34" charset="0"/>
          <a:cs typeface="Arial" panose="020B0604020202020204" pitchFamily="34" charset="0"/>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28C06F-8EC8-4574-ACDE-6B9631100788}" type="datetimeFigureOut">
              <a:rPr lang="en-US" smtClean="0"/>
              <a:t>6/15/2018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3C56F9-2D88-4B6D-9E78-3927033C1ACB}" type="slidenum">
              <a:rPr lang="en-US" smtClean="0"/>
              <a:t>‹#›</a:t>
            </a:fld>
            <a:endParaRPr lang="en-US"/>
          </a:p>
        </p:txBody>
      </p:sp>
    </p:spTree>
    <p:extLst>
      <p:ext uri="{BB962C8B-B14F-4D97-AF65-F5344CB8AC3E}">
        <p14:creationId xmlns:p14="http://schemas.microsoft.com/office/powerpoint/2010/main" val="1640819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3C56F9-2D88-4B6D-9E78-3927033C1ACB}" type="slidenum">
              <a:rPr lang="en-US" smtClean="0"/>
              <a:t>1</a:t>
            </a:fld>
            <a:endParaRPr lang="en-US"/>
          </a:p>
        </p:txBody>
      </p:sp>
    </p:spTree>
    <p:extLst>
      <p:ext uri="{BB962C8B-B14F-4D97-AF65-F5344CB8AC3E}">
        <p14:creationId xmlns:p14="http://schemas.microsoft.com/office/powerpoint/2010/main" val="26483986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2017, The Commonwealth</a:t>
            </a:r>
            <a:r>
              <a:rPr lang="en-US" baseline="0" dirty="0" smtClean="0"/>
              <a:t> Institute reported that average teacher salaries in high poverty schools were significantly lower than average teacher salaries in low poverty schools.   </a:t>
            </a:r>
          </a:p>
          <a:p>
            <a:endParaRPr lang="en-US" baseline="0" dirty="0" smtClean="0"/>
          </a:p>
          <a:p>
            <a:r>
              <a:rPr lang="en-US" baseline="0" dirty="0" smtClean="0"/>
              <a:t>To determine high and low poverty schools, the Commonwealth Institute ranked schools by student poverty, defined as the percent of students eligible for free- and reduced-price meals. High poverty schools represent the highest 25% of schools in poverty. Low poverty schools represent the lowest 25% of schools in poverty. </a:t>
            </a:r>
          </a:p>
          <a:p>
            <a:endParaRPr lang="en-US" baseline="0" dirty="0" smtClean="0"/>
          </a:p>
          <a:p>
            <a:r>
              <a:rPr lang="en-US" baseline="0" dirty="0" smtClean="0"/>
              <a:t>The analysis is based on data from 2013-14. </a:t>
            </a:r>
            <a:endParaRPr lang="en-US" dirty="0"/>
          </a:p>
        </p:txBody>
      </p:sp>
      <p:sp>
        <p:nvSpPr>
          <p:cNvPr id="4" name="Slide Number Placeholder 3"/>
          <p:cNvSpPr>
            <a:spLocks noGrp="1"/>
          </p:cNvSpPr>
          <p:nvPr>
            <p:ph type="sldNum" sz="quarter" idx="10"/>
          </p:nvPr>
        </p:nvSpPr>
        <p:spPr/>
        <p:txBody>
          <a:bodyPr/>
          <a:lstStyle/>
          <a:p>
            <a:fld id="{DB3C56F9-2D88-4B6D-9E78-3927033C1ACB}" type="slidenum">
              <a:rPr lang="en-US" smtClean="0"/>
              <a:t>2</a:t>
            </a:fld>
            <a:endParaRPr lang="en-US"/>
          </a:p>
        </p:txBody>
      </p:sp>
    </p:spTree>
    <p:extLst>
      <p:ext uri="{BB962C8B-B14F-4D97-AF65-F5344CB8AC3E}">
        <p14:creationId xmlns:p14="http://schemas.microsoft.com/office/powerpoint/2010/main" val="3300593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first examined the most current data available through the Virginia Department of Education Teacher Salary Report to determine whether the salary</a:t>
            </a:r>
            <a:r>
              <a:rPr lang="en-US" baseline="0" dirty="0" smtClean="0"/>
              <a:t> </a:t>
            </a:r>
            <a:r>
              <a:rPr lang="en-US" dirty="0" smtClean="0"/>
              <a:t>gap between high</a:t>
            </a:r>
            <a:r>
              <a:rPr lang="en-US" baseline="0" dirty="0" smtClean="0"/>
              <a:t> and low poverty schools improved, worsened, or stayed the same since the 2013-14 school year (the data year analyzed for the Commonwealth Institute report). </a:t>
            </a:r>
          </a:p>
          <a:p>
            <a:endParaRPr lang="en-US" baseline="0" dirty="0" smtClean="0"/>
          </a:p>
          <a:p>
            <a:r>
              <a:rPr lang="en-US" baseline="0" dirty="0" smtClean="0"/>
              <a:t>While average salaries have increased in both high and low poverty schools by approximately 7 percent, there is still a substantial gap in average salaries for teachers in high and low poverty schools. In 2017-2018, the average salary of teachers in high poverty schools was $11,997 less than the average salary of teachers in low poverty schools.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DB3C56F9-2D88-4B6D-9E78-3927033C1ACB}" type="slidenum">
              <a:rPr lang="en-US" smtClean="0"/>
              <a:t>3</a:t>
            </a:fld>
            <a:endParaRPr lang="en-US"/>
          </a:p>
        </p:txBody>
      </p:sp>
    </p:spTree>
    <p:extLst>
      <p:ext uri="{BB962C8B-B14F-4D97-AF65-F5344CB8AC3E}">
        <p14:creationId xmlns:p14="http://schemas.microsoft.com/office/powerpoint/2010/main" val="1810858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Teacher salary schedules are set at the division level, and with some exceptions and typically based on highest degree earned and teaching experience. Customarily, teachers with the same degree, same experience level, and teaching in the same division will receive the same salary. Examining salaries in high and low poverty schools in the same division tells us whether the gap in salaries is due to local economic factors or whether it is related in some way to the distribution of teachers in those schools. </a:t>
            </a:r>
          </a:p>
          <a:p>
            <a:endParaRPr lang="en-US" baseline="0" dirty="0" smtClean="0"/>
          </a:p>
          <a:p>
            <a:r>
              <a:rPr lang="en-US" baseline="0" dirty="0" smtClean="0"/>
              <a:t>In Virginia, there are 12 divisions that have both high poverty and low poverty schools.  In those divisions, on average, teachers in high poverty schools receive $3,599 less than teachers in low poverty schools. </a:t>
            </a:r>
          </a:p>
          <a:p>
            <a:endParaRPr lang="en-US" baseline="0" dirty="0" smtClean="0"/>
          </a:p>
          <a:p>
            <a:r>
              <a:rPr lang="en-US" baseline="0" dirty="0" smtClean="0"/>
              <a:t>The salary gap between high and low poverty schools in the same division is 70 percent less than the salary gap between high and low poverty schools across the state. This indicates that the large salary gap across the state more likely reflects the geographical location of high and low poverty schools. For example, high poverty schools are more likely to be located in rural locations, where salaries are lower overall, compared to low poverty schools in suburban, affluent communities where salaries are higher. </a:t>
            </a:r>
          </a:p>
        </p:txBody>
      </p:sp>
      <p:sp>
        <p:nvSpPr>
          <p:cNvPr id="4" name="Slide Number Placeholder 3"/>
          <p:cNvSpPr>
            <a:spLocks noGrp="1"/>
          </p:cNvSpPr>
          <p:nvPr>
            <p:ph type="sldNum" sz="quarter" idx="10"/>
          </p:nvPr>
        </p:nvSpPr>
        <p:spPr/>
        <p:txBody>
          <a:bodyPr/>
          <a:lstStyle/>
          <a:p>
            <a:fld id="{DB3C56F9-2D88-4B6D-9E78-3927033C1ACB}" type="slidenum">
              <a:rPr lang="en-US" smtClean="0"/>
              <a:t>4</a:t>
            </a:fld>
            <a:endParaRPr lang="en-US"/>
          </a:p>
        </p:txBody>
      </p:sp>
    </p:spTree>
    <p:extLst>
      <p:ext uri="{BB962C8B-B14F-4D97-AF65-F5344CB8AC3E}">
        <p14:creationId xmlns:p14="http://schemas.microsoft.com/office/powerpoint/2010/main" val="27816919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salary</a:t>
            </a:r>
            <a:r>
              <a:rPr lang="en-US" baseline="0" dirty="0" smtClean="0"/>
              <a:t> gap between high and low poverty schools in the same division is most likely due to the distribution of teachers’ experience or degree level given how divisions typically structure salary schedules. Some divisions may provide incentives to teachers who teach hard-to-fill subjects or hard-to-staff schools. The department does not collect any information on this. The department also does not have a method to determine years of teaching experience for all teachers.  </a:t>
            </a:r>
          </a:p>
          <a:p>
            <a:endParaRPr lang="en-US" baseline="0" dirty="0" smtClean="0"/>
          </a:p>
          <a:p>
            <a:r>
              <a:rPr lang="en-US" baseline="0" dirty="0" smtClean="0"/>
              <a:t>We do collect information on teacher degree level. In low poverty schools, teachers are more likely to have a graduate degree (Masters or above) than teachers in high poverty schools (64 percent in low poverty schools compared to 54 percent in high poverty schools).  This may account for some of the difference in salary. High poverty schools are also more likely to have teachers with provisional licenses (8 percent in high poverty schools compared to 5 percent in low poverty schools). </a:t>
            </a:r>
          </a:p>
          <a:p>
            <a:endParaRPr lang="en-US" baseline="0" dirty="0" smtClean="0"/>
          </a:p>
          <a:p>
            <a:pPr lvl="0"/>
            <a:r>
              <a:rPr lang="en-US" sz="1200" kern="1200" dirty="0" smtClean="0">
                <a:solidFill>
                  <a:schemeClr val="tx1"/>
                </a:solidFill>
                <a:effectLst/>
                <a:latin typeface="+mn-lt"/>
                <a:ea typeface="+mn-ea"/>
                <a:cs typeface="+mn-cs"/>
              </a:rPr>
              <a:t>While pay structures incentivize advanced degrees, and many teachers who enter the profession with bachelor’s degrees go onto obtain their masters after entering the profession, m</a:t>
            </a:r>
            <a:r>
              <a:rPr lang="en-US" sz="1200" b="0" dirty="0" smtClean="0">
                <a:latin typeface="+mn-lt"/>
              </a:rPr>
              <a:t>ost research demonstrates that teachers with master’s degrees are, on average, no more likely to raise student test scores than those without.</a:t>
            </a:r>
            <a:r>
              <a:rPr lang="en-US" sz="1200" b="0" baseline="0" dirty="0" smtClean="0">
                <a:latin typeface="+mn-lt"/>
              </a:rPr>
              <a:t> </a:t>
            </a:r>
            <a:r>
              <a:rPr lang="en-US" sz="1200" b="0" dirty="0" smtClean="0">
                <a:latin typeface="+mn-lt"/>
              </a:rPr>
              <a:t>There is some evidence that secondary math and science teachers (and their students) may benefit from holding advanced degrees in their content area. </a:t>
            </a:r>
          </a:p>
        </p:txBody>
      </p:sp>
      <p:sp>
        <p:nvSpPr>
          <p:cNvPr id="4" name="Slide Number Placeholder 3"/>
          <p:cNvSpPr>
            <a:spLocks noGrp="1"/>
          </p:cNvSpPr>
          <p:nvPr>
            <p:ph type="sldNum" sz="quarter" idx="10"/>
          </p:nvPr>
        </p:nvSpPr>
        <p:spPr/>
        <p:txBody>
          <a:bodyPr/>
          <a:lstStyle/>
          <a:p>
            <a:fld id="{DB3C56F9-2D88-4B6D-9E78-3927033C1ACB}" type="slidenum">
              <a:rPr lang="en-US" smtClean="0"/>
              <a:t>5</a:t>
            </a:fld>
            <a:endParaRPr lang="en-US"/>
          </a:p>
        </p:txBody>
      </p:sp>
    </p:spTree>
    <p:extLst>
      <p:ext uri="{BB962C8B-B14F-4D97-AF65-F5344CB8AC3E}">
        <p14:creationId xmlns:p14="http://schemas.microsoft.com/office/powerpoint/2010/main" val="1892199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We examined routes to endorsement for new Virginia teachers. Teachers can have multiple</a:t>
            </a:r>
            <a:r>
              <a:rPr lang="en-US" sz="1200" baseline="0" dirty="0" smtClean="0"/>
              <a:t> endorsements. These data represent 4,753 teachers and 5,568 endorsements.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Over one-third of teachers within their</a:t>
            </a:r>
            <a:r>
              <a:rPr lang="en-US" sz="1200" baseline="0" dirty="0" smtClean="0"/>
              <a:t> first year of teaching received an endorsement from a Virginia approved program. </a:t>
            </a:r>
            <a:r>
              <a:rPr lang="en-US" sz="1200" dirty="0" smtClean="0"/>
              <a:t> </a:t>
            </a:r>
            <a:endParaRPr lang="en-US" dirty="0"/>
          </a:p>
        </p:txBody>
      </p:sp>
      <p:sp>
        <p:nvSpPr>
          <p:cNvPr id="4" name="Slide Number Placeholder 3"/>
          <p:cNvSpPr>
            <a:spLocks noGrp="1"/>
          </p:cNvSpPr>
          <p:nvPr>
            <p:ph type="sldNum" sz="quarter" idx="10"/>
          </p:nvPr>
        </p:nvSpPr>
        <p:spPr/>
        <p:txBody>
          <a:bodyPr/>
          <a:lstStyle/>
          <a:p>
            <a:fld id="{DB3C56F9-2D88-4B6D-9E78-3927033C1ACB}" type="slidenum">
              <a:rPr lang="en-US" smtClean="0"/>
              <a:t>6</a:t>
            </a:fld>
            <a:endParaRPr lang="en-US"/>
          </a:p>
        </p:txBody>
      </p:sp>
    </p:spTree>
    <p:extLst>
      <p:ext uri="{BB962C8B-B14F-4D97-AF65-F5344CB8AC3E}">
        <p14:creationId xmlns:p14="http://schemas.microsoft.com/office/powerpoint/2010/main" val="34254086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3C56F9-2D88-4B6D-9E78-3927033C1ACB}" type="slidenum">
              <a:rPr lang="en-US" smtClean="0"/>
              <a:t>7</a:t>
            </a:fld>
            <a:endParaRPr lang="en-US"/>
          </a:p>
        </p:txBody>
      </p:sp>
    </p:spTree>
    <p:extLst>
      <p:ext uri="{BB962C8B-B14F-4D97-AF65-F5344CB8AC3E}">
        <p14:creationId xmlns:p14="http://schemas.microsoft.com/office/powerpoint/2010/main" val="35298590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3C56F9-2D88-4B6D-9E78-3927033C1ACB}" type="slidenum">
              <a:rPr lang="en-US" smtClean="0"/>
              <a:t>8</a:t>
            </a:fld>
            <a:endParaRPr lang="en-US"/>
          </a:p>
        </p:txBody>
      </p:sp>
    </p:spTree>
    <p:extLst>
      <p:ext uri="{BB962C8B-B14F-4D97-AF65-F5344CB8AC3E}">
        <p14:creationId xmlns:p14="http://schemas.microsoft.com/office/powerpoint/2010/main" val="3388246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ln>
            <a:noFill/>
          </a:ln>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65000"/>
                    <a:lumOff val="35000"/>
                  </a:schemeClr>
                </a:solidFill>
              </a:defRPr>
            </a:lvl1pPr>
          </a:lstStyle>
          <a:p>
            <a:fld id="{3E000780-5619-4268-B72E-BCB4D60300E3}" type="datetimeFigureOut">
              <a:rPr lang="en-US" smtClean="0"/>
              <a:pPr/>
              <a:t>6/15/2018</a:t>
            </a:fld>
            <a:endParaRPr lang="en-US" dirty="0"/>
          </a:p>
        </p:txBody>
      </p:sp>
      <p:sp>
        <p:nvSpPr>
          <p:cNvPr id="5" name="Footer Placeholder 4"/>
          <p:cNvSpPr>
            <a:spLocks noGrp="1"/>
          </p:cNvSpPr>
          <p:nvPr>
            <p:ph type="ftr" sz="quarter" idx="11"/>
          </p:nvPr>
        </p:nvSpPr>
        <p:spPr/>
        <p:txBody>
          <a:bodyPr/>
          <a:lstStyle>
            <a:lvl1pPr>
              <a:defRPr>
                <a:solidFill>
                  <a:schemeClr val="tx1">
                    <a:lumMod val="65000"/>
                    <a:lumOff val="3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1">
                    <a:lumMod val="65000"/>
                    <a:lumOff val="35000"/>
                  </a:schemeClr>
                </a:solidFill>
              </a:defRPr>
            </a:lvl1pPr>
          </a:lstStyle>
          <a:p>
            <a:fld id="{948D1FF7-DE7A-468E-81AD-367720C7FDEA}" type="slidenum">
              <a:rPr lang="en-US" smtClean="0"/>
              <a:pPr/>
              <a:t>‹#›</a:t>
            </a:fld>
            <a:endParaRPr lang="en-US"/>
          </a:p>
        </p:txBody>
      </p:sp>
    </p:spTree>
    <p:extLst>
      <p:ext uri="{BB962C8B-B14F-4D97-AF65-F5344CB8AC3E}">
        <p14:creationId xmlns:p14="http://schemas.microsoft.com/office/powerpoint/2010/main" val="68473336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000780-5619-4268-B72E-BCB4D60300E3}" type="datetimeFigureOut">
              <a:rPr lang="en-US" smtClean="0"/>
              <a:t>6/15/2018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D1FF7-DE7A-468E-81AD-367720C7FDEA}" type="slidenum">
              <a:rPr lang="en-US" smtClean="0"/>
              <a:t>‹#›</a:t>
            </a:fld>
            <a:endParaRPr lang="en-US"/>
          </a:p>
        </p:txBody>
      </p:sp>
    </p:spTree>
    <p:extLst>
      <p:ext uri="{BB962C8B-B14F-4D97-AF65-F5344CB8AC3E}">
        <p14:creationId xmlns:p14="http://schemas.microsoft.com/office/powerpoint/2010/main" val="108866793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000780-5619-4268-B72E-BCB4D60300E3}" type="datetimeFigureOut">
              <a:rPr lang="en-US" smtClean="0"/>
              <a:t>6/15/2018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D1FF7-DE7A-468E-81AD-367720C7FDEA}" type="slidenum">
              <a:rPr lang="en-US" smtClean="0"/>
              <a:t>‹#›</a:t>
            </a:fld>
            <a:endParaRPr lang="en-US"/>
          </a:p>
        </p:txBody>
      </p:sp>
    </p:spTree>
    <p:extLst>
      <p:ext uri="{BB962C8B-B14F-4D97-AF65-F5344CB8AC3E}">
        <p14:creationId xmlns:p14="http://schemas.microsoft.com/office/powerpoint/2010/main" val="5192065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000780-5619-4268-B72E-BCB4D60300E3}" type="datetimeFigureOut">
              <a:rPr lang="en-US" smtClean="0"/>
              <a:t>6/15/2018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D1FF7-DE7A-468E-81AD-367720C7FDEA}" type="slidenum">
              <a:rPr lang="en-US" smtClean="0"/>
              <a:t>‹#›</a:t>
            </a:fld>
            <a:endParaRPr lang="en-US"/>
          </a:p>
        </p:txBody>
      </p:sp>
    </p:spTree>
    <p:extLst>
      <p:ext uri="{BB962C8B-B14F-4D97-AF65-F5344CB8AC3E}">
        <p14:creationId xmlns:p14="http://schemas.microsoft.com/office/powerpoint/2010/main" val="344612165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024187"/>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1524000"/>
            <a:ext cx="7772400" cy="1500187"/>
          </a:xfrm>
        </p:spPr>
        <p:txBody>
          <a:bodyPr anchor="b"/>
          <a:lstStyle>
            <a:lvl1pPr marL="0" indent="0">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000780-5619-4268-B72E-BCB4D60300E3}" type="datetimeFigureOut">
              <a:rPr lang="en-US" smtClean="0"/>
              <a:t>6/15/2018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D1FF7-DE7A-468E-81AD-367720C7FDEA}" type="slidenum">
              <a:rPr lang="en-US" smtClean="0"/>
              <a:t>‹#›</a:t>
            </a:fld>
            <a:endParaRPr lang="en-US"/>
          </a:p>
        </p:txBody>
      </p:sp>
    </p:spTree>
    <p:extLst>
      <p:ext uri="{BB962C8B-B14F-4D97-AF65-F5344CB8AC3E}">
        <p14:creationId xmlns:p14="http://schemas.microsoft.com/office/powerpoint/2010/main" val="26466659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E000780-5619-4268-B72E-BCB4D60300E3}" type="datetimeFigureOut">
              <a:rPr lang="en-US" smtClean="0"/>
              <a:t>6/15/2018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8D1FF7-DE7A-468E-81AD-367720C7FDEA}" type="slidenum">
              <a:rPr lang="en-US" smtClean="0"/>
              <a:t>‹#›</a:t>
            </a:fld>
            <a:endParaRPr lang="en-US"/>
          </a:p>
        </p:txBody>
      </p:sp>
    </p:spTree>
    <p:extLst>
      <p:ext uri="{BB962C8B-B14F-4D97-AF65-F5344CB8AC3E}">
        <p14:creationId xmlns:p14="http://schemas.microsoft.com/office/powerpoint/2010/main" val="310080164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E000780-5619-4268-B72E-BCB4D60300E3}" type="datetimeFigureOut">
              <a:rPr lang="en-US" smtClean="0"/>
              <a:t>6/15/2018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8D1FF7-DE7A-468E-81AD-367720C7FDEA}" type="slidenum">
              <a:rPr lang="en-US" smtClean="0"/>
              <a:t>‹#›</a:t>
            </a:fld>
            <a:endParaRPr lang="en-US"/>
          </a:p>
        </p:txBody>
      </p:sp>
    </p:spTree>
    <p:extLst>
      <p:ext uri="{BB962C8B-B14F-4D97-AF65-F5344CB8AC3E}">
        <p14:creationId xmlns:p14="http://schemas.microsoft.com/office/powerpoint/2010/main" val="368576999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E000780-5619-4268-B72E-BCB4D60300E3}" type="datetimeFigureOut">
              <a:rPr lang="en-US" smtClean="0"/>
              <a:t>6/15/2018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8D1FF7-DE7A-468E-81AD-367720C7FDEA}" type="slidenum">
              <a:rPr lang="en-US" smtClean="0"/>
              <a:t>‹#›</a:t>
            </a:fld>
            <a:endParaRPr lang="en-US"/>
          </a:p>
        </p:txBody>
      </p:sp>
    </p:spTree>
    <p:extLst>
      <p:ext uri="{BB962C8B-B14F-4D97-AF65-F5344CB8AC3E}">
        <p14:creationId xmlns:p14="http://schemas.microsoft.com/office/powerpoint/2010/main" val="337866433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000780-5619-4268-B72E-BCB4D60300E3}" type="datetimeFigureOut">
              <a:rPr lang="en-US" smtClean="0"/>
              <a:t>6/15/2018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8D1FF7-DE7A-468E-81AD-367720C7FDEA}" type="slidenum">
              <a:rPr lang="en-US" smtClean="0"/>
              <a:t>‹#›</a:t>
            </a:fld>
            <a:endParaRPr lang="en-US"/>
          </a:p>
        </p:txBody>
      </p:sp>
    </p:spTree>
    <p:extLst>
      <p:ext uri="{BB962C8B-B14F-4D97-AF65-F5344CB8AC3E}">
        <p14:creationId xmlns:p14="http://schemas.microsoft.com/office/powerpoint/2010/main" val="375215881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000780-5619-4268-B72E-BCB4D60300E3}" type="datetimeFigureOut">
              <a:rPr lang="en-US" smtClean="0"/>
              <a:t>6/15/2018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8D1FF7-DE7A-468E-81AD-367720C7FDEA}" type="slidenum">
              <a:rPr lang="en-US" smtClean="0"/>
              <a:t>‹#›</a:t>
            </a:fld>
            <a:endParaRPr lang="en-US"/>
          </a:p>
        </p:txBody>
      </p:sp>
    </p:spTree>
    <p:extLst>
      <p:ext uri="{BB962C8B-B14F-4D97-AF65-F5344CB8AC3E}">
        <p14:creationId xmlns:p14="http://schemas.microsoft.com/office/powerpoint/2010/main" val="245535751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000780-5619-4268-B72E-BCB4D60300E3}" type="datetimeFigureOut">
              <a:rPr lang="en-US" smtClean="0"/>
              <a:t>6/15/2018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8D1FF7-DE7A-468E-81AD-367720C7FDEA}" type="slidenum">
              <a:rPr lang="en-US" smtClean="0"/>
              <a:t>‹#›</a:t>
            </a:fld>
            <a:endParaRPr lang="en-US"/>
          </a:p>
        </p:txBody>
      </p:sp>
    </p:spTree>
    <p:extLst>
      <p:ext uri="{BB962C8B-B14F-4D97-AF65-F5344CB8AC3E}">
        <p14:creationId xmlns:p14="http://schemas.microsoft.com/office/powerpoint/2010/main" val="217008816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3E000780-5619-4268-B72E-BCB4D60300E3}" type="datetimeFigureOut">
              <a:rPr lang="en-US" smtClean="0"/>
              <a:pPr/>
              <a:t>6/15/2018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948D1FF7-DE7A-468E-81AD-367720C7FDEA}" type="slidenum">
              <a:rPr lang="en-US" smtClean="0"/>
              <a:pPr/>
              <a:t>‹#›</a:t>
            </a:fld>
            <a:endParaRPr lang="en-US"/>
          </a:p>
        </p:txBody>
      </p:sp>
      <p:sp>
        <p:nvSpPr>
          <p:cNvPr id="9" name="Line 6"/>
          <p:cNvSpPr>
            <a:spLocks noChangeShapeType="1"/>
          </p:cNvSpPr>
          <p:nvPr userDrawn="1"/>
        </p:nvSpPr>
        <p:spPr bwMode="auto">
          <a:xfrm flipH="1">
            <a:off x="0" y="6243638"/>
            <a:ext cx="7315200" cy="28575"/>
          </a:xfrm>
          <a:prstGeom prst="line">
            <a:avLst/>
          </a:prstGeom>
          <a:noFill/>
          <a:ln w="12700">
            <a:solidFill>
              <a:srgbClr val="0070C0"/>
            </a:solidFill>
            <a:round/>
            <a:headEnd/>
            <a:tailEnd/>
          </a:ln>
          <a:effectLst>
            <a:outerShdw dist="35921" dir="2700000" algn="ctr" rotWithShape="0">
              <a:schemeClr val="bg2"/>
            </a:outerShdw>
          </a:effectLst>
        </p:spPr>
        <p:txBody>
          <a:bodyPr anchor="ctr"/>
          <a:lstStyle/>
          <a:p>
            <a:pPr>
              <a:defRPr/>
            </a:pPr>
            <a:endParaRPr lang="en-US"/>
          </a:p>
        </p:txBody>
      </p:sp>
      <p:pic>
        <p:nvPicPr>
          <p:cNvPr id="10" name="Picture 9" descr="VDOE"/>
          <p:cNvPicPr>
            <a:picLocks noChangeAspect="1" noChangeArrowheads="1"/>
          </p:cNvPicPr>
          <p:nvPr userDrawn="1"/>
        </p:nvPicPr>
        <p:blipFill>
          <a:blip r:embed="rId13" cstate="print"/>
          <a:srcRect/>
          <a:stretch>
            <a:fillRect/>
          </a:stretch>
        </p:blipFill>
        <p:spPr bwMode="auto">
          <a:xfrm>
            <a:off x="7354888" y="5613400"/>
            <a:ext cx="1433512" cy="965200"/>
          </a:xfrm>
          <a:prstGeom prst="rect">
            <a:avLst/>
          </a:prstGeom>
          <a:noFill/>
          <a:ln w="9525">
            <a:noFill/>
            <a:miter lim="800000"/>
            <a:headEnd/>
            <a:tailEnd/>
          </a:ln>
        </p:spPr>
      </p:pic>
    </p:spTree>
    <p:extLst>
      <p:ext uri="{BB962C8B-B14F-4D97-AF65-F5344CB8AC3E}">
        <p14:creationId xmlns:p14="http://schemas.microsoft.com/office/powerpoint/2010/main" val="1156447352"/>
      </p:ext>
    </p:extLst>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p:timing>
    <p:tnLst>
      <p:par>
        <p:cTn id="1" dur="indefinite" restart="never" nodeType="tmRoot"/>
      </p:par>
    </p:tnLst>
  </p:timing>
  <p:txStyles>
    <p:titleStyle>
      <a:lvl1pPr algn="ctr" defTabSz="914400" rtl="0" eaLnBrk="1" latinLnBrk="0" hangingPunct="1">
        <a:spcBef>
          <a:spcPct val="0"/>
        </a:spcBef>
        <a:buNone/>
        <a:defRPr sz="4400" b="1" kern="1200">
          <a:solidFill>
            <a:schemeClr val="tx1"/>
          </a:solidFill>
          <a:latin typeface="Georgia" panose="02040502050405020303"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b="1" kern="1200">
          <a:solidFill>
            <a:schemeClr val="tx1"/>
          </a:solidFill>
          <a:latin typeface="Georgia" panose="02040502050405020303"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Follow-up on Data Requests from Board of Education April 2018 Retreat</a:t>
            </a:r>
            <a:endParaRPr lang="en-US" dirty="0"/>
          </a:p>
        </p:txBody>
      </p:sp>
      <p:sp>
        <p:nvSpPr>
          <p:cNvPr id="3" name="Subtitle 2"/>
          <p:cNvSpPr>
            <a:spLocks noGrp="1"/>
          </p:cNvSpPr>
          <p:nvPr>
            <p:ph type="subTitle" idx="1"/>
          </p:nvPr>
        </p:nvSpPr>
        <p:spPr/>
        <p:txBody>
          <a:bodyPr/>
          <a:lstStyle/>
          <a:p>
            <a:r>
              <a:rPr lang="en-US" dirty="0" smtClean="0"/>
              <a:t>Virginia Board of Education</a:t>
            </a:r>
          </a:p>
          <a:p>
            <a:r>
              <a:rPr lang="en-US" dirty="0" smtClean="0"/>
              <a:t>Work Session </a:t>
            </a:r>
          </a:p>
          <a:p>
            <a:r>
              <a:rPr lang="en-US" dirty="0" smtClean="0"/>
              <a:t>June 27, 2018</a:t>
            </a:r>
            <a:endParaRPr lang="en-US" dirty="0"/>
          </a:p>
        </p:txBody>
      </p:sp>
    </p:spTree>
    <p:extLst>
      <p:ext uri="{BB962C8B-B14F-4D97-AF65-F5344CB8AC3E}">
        <p14:creationId xmlns:p14="http://schemas.microsoft.com/office/powerpoint/2010/main" val="13815570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600" dirty="0" smtClean="0"/>
              <a:t>Virginia Teacher Salary in High and Low Poverty Schools</a:t>
            </a:r>
            <a:endParaRPr lang="en-US" sz="3600" dirty="0"/>
          </a:p>
        </p:txBody>
      </p:sp>
      <p:sp>
        <p:nvSpPr>
          <p:cNvPr id="10" name="Content Placeholder 2"/>
          <p:cNvSpPr txBox="1">
            <a:spLocks/>
          </p:cNvSpPr>
          <p:nvPr/>
        </p:nvSpPr>
        <p:spPr>
          <a:xfrm>
            <a:off x="457200" y="1600200"/>
            <a:ext cx="8229600" cy="4525963"/>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b="1" kern="1200">
                <a:solidFill>
                  <a:schemeClr val="tx1"/>
                </a:solidFill>
                <a:latin typeface="Georgia" panose="02040502050405020303"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400" dirty="0" smtClean="0"/>
              <a:t>Additional context on average salaries within high and low poverty schools</a:t>
            </a:r>
          </a:p>
        </p:txBody>
      </p:sp>
      <p:sp>
        <p:nvSpPr>
          <p:cNvPr id="2" name="TextBox 1"/>
          <p:cNvSpPr txBox="1"/>
          <p:nvPr/>
        </p:nvSpPr>
        <p:spPr>
          <a:xfrm>
            <a:off x="1295400" y="2881331"/>
            <a:ext cx="2569934" cy="369332"/>
          </a:xfrm>
          <a:prstGeom prst="rect">
            <a:avLst/>
          </a:prstGeom>
          <a:noFill/>
        </p:spPr>
        <p:txBody>
          <a:bodyPr wrap="none" rtlCol="0">
            <a:spAutoFit/>
          </a:bodyPr>
          <a:lstStyle/>
          <a:p>
            <a:r>
              <a:rPr lang="en-US" b="1" dirty="0" smtClean="0">
                <a:latin typeface="Arial" panose="020B0604020202020204" pitchFamily="34" charset="0"/>
                <a:cs typeface="Arial" panose="020B0604020202020204" pitchFamily="34" charset="0"/>
              </a:rPr>
              <a:t>High Poverty Schools</a:t>
            </a:r>
            <a:endParaRPr lang="en-US" b="1" dirty="0">
              <a:latin typeface="Arial" panose="020B0604020202020204" pitchFamily="34" charset="0"/>
              <a:cs typeface="Arial" panose="020B0604020202020204" pitchFamily="34" charset="0"/>
            </a:endParaRPr>
          </a:p>
        </p:txBody>
      </p:sp>
      <p:pic>
        <p:nvPicPr>
          <p:cNvPr id="1026" name="Picture 2" descr="Average teacher salary in high poverty schools is $46,032" title="Salary in High Poverty Schools"/>
          <p:cNvPicPr>
            <a:picLocks noChangeAspect="1" noChangeArrowheads="1"/>
          </p:cNvPicPr>
          <p:nvPr/>
        </p:nvPicPr>
        <p:blipFill rotWithShape="1">
          <a:blip r:embed="rId3">
            <a:extLst>
              <a:ext uri="{28A0092B-C50C-407E-A947-70E740481C1C}">
                <a14:useLocalDpi xmlns:a14="http://schemas.microsoft.com/office/drawing/2010/main" val="0"/>
              </a:ext>
            </a:extLst>
          </a:blip>
          <a:srcRect l="4606" t="48507" r="83679" b="33018"/>
          <a:stretch/>
        </p:blipFill>
        <p:spPr bwMode="auto">
          <a:xfrm>
            <a:off x="1523998" y="3242488"/>
            <a:ext cx="2097246" cy="1859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extBox 10"/>
          <p:cNvSpPr txBox="1"/>
          <p:nvPr/>
        </p:nvSpPr>
        <p:spPr>
          <a:xfrm>
            <a:off x="4458542" y="2881331"/>
            <a:ext cx="2518638" cy="369332"/>
          </a:xfrm>
          <a:prstGeom prst="rect">
            <a:avLst/>
          </a:prstGeom>
          <a:noFill/>
        </p:spPr>
        <p:txBody>
          <a:bodyPr wrap="none" rtlCol="0">
            <a:spAutoFit/>
          </a:bodyPr>
          <a:lstStyle/>
          <a:p>
            <a:r>
              <a:rPr lang="en-US" b="1" dirty="0" smtClean="0">
                <a:latin typeface="Arial" panose="020B0604020202020204" pitchFamily="34" charset="0"/>
                <a:cs typeface="Arial" panose="020B0604020202020204" pitchFamily="34" charset="0"/>
              </a:rPr>
              <a:t>Low Poverty Schools</a:t>
            </a:r>
            <a:endParaRPr lang="en-US" b="1" dirty="0">
              <a:latin typeface="Arial" panose="020B0604020202020204" pitchFamily="34" charset="0"/>
              <a:cs typeface="Arial" panose="020B0604020202020204" pitchFamily="34" charset="0"/>
            </a:endParaRPr>
          </a:p>
        </p:txBody>
      </p:sp>
      <p:pic>
        <p:nvPicPr>
          <p:cNvPr id="8" name="Picture 2" descr="Average teacher salary in low poverty schools is $57,383" title="Teacher Salary in Low Poverty Schools"/>
          <p:cNvPicPr>
            <a:picLocks noChangeAspect="1" noChangeArrowheads="1"/>
          </p:cNvPicPr>
          <p:nvPr/>
        </p:nvPicPr>
        <p:blipFill rotWithShape="1">
          <a:blip r:embed="rId3">
            <a:extLst>
              <a:ext uri="{28A0092B-C50C-407E-A947-70E740481C1C}">
                <a14:useLocalDpi xmlns:a14="http://schemas.microsoft.com/office/drawing/2010/main" val="0"/>
              </a:ext>
            </a:extLst>
          </a:blip>
          <a:srcRect l="83668" t="48923" r="5224" b="33018"/>
          <a:stretch/>
        </p:blipFill>
        <p:spPr bwMode="auto">
          <a:xfrm>
            <a:off x="4759486" y="3309257"/>
            <a:ext cx="1916749" cy="17519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24747" y="6280628"/>
            <a:ext cx="7192995" cy="430887"/>
          </a:xfrm>
          <a:prstGeom prst="rect">
            <a:avLst/>
          </a:prstGeom>
          <a:noFill/>
        </p:spPr>
        <p:txBody>
          <a:bodyPr wrap="none" rtlCol="0">
            <a:spAutoFit/>
          </a:bodyPr>
          <a:lstStyle/>
          <a:p>
            <a:r>
              <a:rPr lang="en-US" sz="1100" dirty="0" smtClean="0"/>
              <a:t>Source: </a:t>
            </a:r>
            <a:r>
              <a:rPr lang="en-US" sz="1100" dirty="0" err="1" smtClean="0"/>
              <a:t>Duncombe</a:t>
            </a:r>
            <a:r>
              <a:rPr lang="en-US" sz="1100" dirty="0" smtClean="0"/>
              <a:t>, C. (October 2017). </a:t>
            </a:r>
            <a:r>
              <a:rPr lang="en-US" sz="1100" i="1" dirty="0" smtClean="0"/>
              <a:t>Unequal Opportunities: Fewer Resources, Worse Outcomes for Students in Schools </a:t>
            </a:r>
          </a:p>
          <a:p>
            <a:r>
              <a:rPr lang="en-US" sz="1100" i="1" dirty="0" smtClean="0"/>
              <a:t>with Concentrated Poverty. </a:t>
            </a:r>
            <a:r>
              <a:rPr lang="en-US" sz="1100" dirty="0" smtClean="0"/>
              <a:t>The Commonwealth Institute. </a:t>
            </a:r>
            <a:endParaRPr lang="en-US" sz="1100" dirty="0"/>
          </a:p>
        </p:txBody>
      </p:sp>
    </p:spTree>
    <p:extLst>
      <p:ext uri="{BB962C8B-B14F-4D97-AF65-F5344CB8AC3E}">
        <p14:creationId xmlns:p14="http://schemas.microsoft.com/office/powerpoint/2010/main" val="28921039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Virginia Teacher Salary in High and Low Poverty Schools </a:t>
            </a:r>
            <a:endParaRPr lang="en-US" sz="3600" dirty="0"/>
          </a:p>
        </p:txBody>
      </p:sp>
      <p:sp>
        <p:nvSpPr>
          <p:cNvPr id="3" name="Content Placeholder 2"/>
          <p:cNvSpPr>
            <a:spLocks noGrp="1"/>
          </p:cNvSpPr>
          <p:nvPr>
            <p:ph idx="1"/>
          </p:nvPr>
        </p:nvSpPr>
        <p:spPr>
          <a:xfrm>
            <a:off x="228600" y="1676400"/>
            <a:ext cx="8839200" cy="4449763"/>
          </a:xfrm>
        </p:spPr>
        <p:txBody>
          <a:bodyPr>
            <a:normAutofit/>
          </a:bodyPr>
          <a:lstStyle/>
          <a:p>
            <a:r>
              <a:rPr lang="en-US" sz="2400" dirty="0" smtClean="0"/>
              <a:t>Data indicates a substantial gap between teacher salaries in high and low poverty schools over time </a:t>
            </a:r>
            <a:endParaRPr lang="en-US" sz="2400" dirty="0"/>
          </a:p>
        </p:txBody>
      </p:sp>
      <p:graphicFrame>
        <p:nvGraphicFramePr>
          <p:cNvPr id="4" name="Chart 3" descr="Data indicates a substantial gap between teacher salaries in high and low poverty schools over time" title="Average Teacher Salaries in High and Low Poverty Schools"/>
          <p:cNvGraphicFramePr>
            <a:graphicFrameLocks/>
          </p:cNvGraphicFramePr>
          <p:nvPr>
            <p:extLst>
              <p:ext uri="{D42A27DB-BD31-4B8C-83A1-F6EECF244321}">
                <p14:modId xmlns:p14="http://schemas.microsoft.com/office/powerpoint/2010/main" val="614545546"/>
              </p:ext>
            </p:extLst>
          </p:nvPr>
        </p:nvGraphicFramePr>
        <p:xfrm>
          <a:off x="609600" y="2667000"/>
          <a:ext cx="8001000" cy="35814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24747" y="6280628"/>
            <a:ext cx="5480988" cy="261610"/>
          </a:xfrm>
          <a:prstGeom prst="rect">
            <a:avLst/>
          </a:prstGeom>
          <a:noFill/>
        </p:spPr>
        <p:txBody>
          <a:bodyPr wrap="none" rtlCol="0">
            <a:spAutoFit/>
          </a:bodyPr>
          <a:lstStyle/>
          <a:p>
            <a:r>
              <a:rPr lang="en-US" sz="1100" dirty="0" smtClean="0"/>
              <a:t>Source: Virginia Department of Education Teacher Salary Report, 2013-14 and 2017-18 Data  </a:t>
            </a:r>
            <a:endParaRPr lang="en-US" sz="1100" dirty="0"/>
          </a:p>
        </p:txBody>
      </p:sp>
    </p:spTree>
    <p:extLst>
      <p:ext uri="{BB962C8B-B14F-4D97-AF65-F5344CB8AC3E}">
        <p14:creationId xmlns:p14="http://schemas.microsoft.com/office/powerpoint/2010/main" val="2529165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1143000"/>
          </a:xfrm>
        </p:spPr>
        <p:txBody>
          <a:bodyPr>
            <a:noAutofit/>
          </a:bodyPr>
          <a:lstStyle/>
          <a:p>
            <a:r>
              <a:rPr lang="en-US" sz="3600" dirty="0" smtClean="0"/>
              <a:t>Virginia Teacher Salary in High and Low Poverty Schools</a:t>
            </a:r>
            <a:endParaRPr lang="en-US" sz="3600" dirty="0"/>
          </a:p>
        </p:txBody>
      </p:sp>
      <p:sp>
        <p:nvSpPr>
          <p:cNvPr id="3" name="Content Placeholder 2"/>
          <p:cNvSpPr>
            <a:spLocks noGrp="1"/>
          </p:cNvSpPr>
          <p:nvPr>
            <p:ph idx="1"/>
          </p:nvPr>
        </p:nvSpPr>
        <p:spPr>
          <a:xfrm>
            <a:off x="457200" y="1828800"/>
            <a:ext cx="8229600" cy="4221163"/>
          </a:xfrm>
        </p:spPr>
        <p:txBody>
          <a:bodyPr>
            <a:normAutofit/>
          </a:bodyPr>
          <a:lstStyle/>
          <a:p>
            <a:r>
              <a:rPr lang="en-US" sz="2400" dirty="0" smtClean="0"/>
              <a:t>The gap between teacher salaries in high and low poverty schools is smaller for schools in the same division </a:t>
            </a:r>
          </a:p>
        </p:txBody>
      </p:sp>
      <p:graphicFrame>
        <p:nvGraphicFramePr>
          <p:cNvPr id="5" name="Chart 4" descr="The gap between teacher salaries in high and low poverty schools is smaller for schools in the same division &#10;" title="Average Teacher Salary in High and Low Poverty Schools"/>
          <p:cNvGraphicFramePr>
            <a:graphicFrameLocks/>
          </p:cNvGraphicFramePr>
          <p:nvPr>
            <p:extLst>
              <p:ext uri="{D42A27DB-BD31-4B8C-83A1-F6EECF244321}">
                <p14:modId xmlns:p14="http://schemas.microsoft.com/office/powerpoint/2010/main" val="2813732535"/>
              </p:ext>
            </p:extLst>
          </p:nvPr>
        </p:nvGraphicFramePr>
        <p:xfrm>
          <a:off x="178138" y="2851628"/>
          <a:ext cx="8966852" cy="34290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24747" y="6280628"/>
            <a:ext cx="5354351" cy="261610"/>
          </a:xfrm>
          <a:prstGeom prst="rect">
            <a:avLst/>
          </a:prstGeom>
          <a:noFill/>
        </p:spPr>
        <p:txBody>
          <a:bodyPr wrap="none" rtlCol="0">
            <a:spAutoFit/>
          </a:bodyPr>
          <a:lstStyle/>
          <a:p>
            <a:r>
              <a:rPr lang="en-US" sz="1100" dirty="0" smtClean="0"/>
              <a:t>Source: Virginia Department of Education Instructional Personnel Report, 2017-2018 Data </a:t>
            </a:r>
            <a:endParaRPr lang="en-US" sz="1100" dirty="0"/>
          </a:p>
        </p:txBody>
      </p:sp>
    </p:spTree>
    <p:extLst>
      <p:ext uri="{BB962C8B-B14F-4D97-AF65-F5344CB8AC3E}">
        <p14:creationId xmlns:p14="http://schemas.microsoft.com/office/powerpoint/2010/main" val="3792497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3600" dirty="0" smtClean="0"/>
              <a:t>Virginia Teacher Salary in High and Low Poverty Schools</a:t>
            </a:r>
            <a:endParaRPr lang="en-US" sz="3600" dirty="0"/>
          </a:p>
        </p:txBody>
      </p:sp>
      <p:sp>
        <p:nvSpPr>
          <p:cNvPr id="3" name="Content Placeholder 2"/>
          <p:cNvSpPr>
            <a:spLocks noGrp="1"/>
          </p:cNvSpPr>
          <p:nvPr>
            <p:ph idx="1"/>
          </p:nvPr>
        </p:nvSpPr>
        <p:spPr>
          <a:xfrm>
            <a:off x="457200" y="1752600"/>
            <a:ext cx="8229600" cy="4373563"/>
          </a:xfrm>
        </p:spPr>
        <p:txBody>
          <a:bodyPr>
            <a:normAutofit/>
          </a:bodyPr>
          <a:lstStyle/>
          <a:p>
            <a:r>
              <a:rPr lang="en-US" sz="2400" dirty="0" smtClean="0"/>
              <a:t>Teachers in high poverty schools are less likely to have graduate degrees compared to teachers in low poverty schools in the same division </a:t>
            </a:r>
            <a:endParaRPr lang="en-US" sz="2400" dirty="0"/>
          </a:p>
        </p:txBody>
      </p:sp>
      <p:sp>
        <p:nvSpPr>
          <p:cNvPr id="5" name="TextBox 4"/>
          <p:cNvSpPr txBox="1"/>
          <p:nvPr/>
        </p:nvSpPr>
        <p:spPr>
          <a:xfrm>
            <a:off x="24747" y="6280628"/>
            <a:ext cx="7112845" cy="261610"/>
          </a:xfrm>
          <a:prstGeom prst="rect">
            <a:avLst/>
          </a:prstGeom>
          <a:noFill/>
        </p:spPr>
        <p:txBody>
          <a:bodyPr wrap="none" rtlCol="0">
            <a:spAutoFit/>
          </a:bodyPr>
          <a:lstStyle/>
          <a:p>
            <a:r>
              <a:rPr lang="en-US" sz="1100" dirty="0" smtClean="0"/>
              <a:t>Source: Virginia Department of Education Instructional Personnel Report and Teacher Licensure System, 2017-2018 Data </a:t>
            </a:r>
            <a:endParaRPr lang="en-US" sz="1100" dirty="0"/>
          </a:p>
        </p:txBody>
      </p:sp>
      <p:graphicFrame>
        <p:nvGraphicFramePr>
          <p:cNvPr id="6" name="Chart 5" descr="Teachers in high poverty schools are less likely to have graduate degrees compared to teachers in low poverty schools in the same division &#10;" title="Teacher Salary in High and Low Poverty Schools"/>
          <p:cNvGraphicFramePr>
            <a:graphicFrameLocks/>
          </p:cNvGraphicFramePr>
          <p:nvPr>
            <p:extLst>
              <p:ext uri="{D42A27DB-BD31-4B8C-83A1-F6EECF244321}">
                <p14:modId xmlns:p14="http://schemas.microsoft.com/office/powerpoint/2010/main" val="302447781"/>
              </p:ext>
            </p:extLst>
          </p:nvPr>
        </p:nvGraphicFramePr>
        <p:xfrm>
          <a:off x="609600" y="2971800"/>
          <a:ext cx="8077200" cy="3200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66892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15400" cy="1143000"/>
          </a:xfrm>
        </p:spPr>
        <p:txBody>
          <a:bodyPr>
            <a:noAutofit/>
          </a:bodyPr>
          <a:lstStyle/>
          <a:p>
            <a:r>
              <a:rPr lang="en-US" sz="3600" dirty="0" smtClean="0"/>
              <a:t>Route to Endorsement for Virginia Teachers New to the Profession</a:t>
            </a:r>
            <a:endParaRPr lang="en-US" sz="3600" dirty="0"/>
          </a:p>
        </p:txBody>
      </p:sp>
      <p:sp>
        <p:nvSpPr>
          <p:cNvPr id="3" name="Content Placeholder 2"/>
          <p:cNvSpPr>
            <a:spLocks noGrp="1"/>
          </p:cNvSpPr>
          <p:nvPr>
            <p:ph idx="1"/>
          </p:nvPr>
        </p:nvSpPr>
        <p:spPr>
          <a:xfrm>
            <a:off x="457200" y="1600200"/>
            <a:ext cx="8382000" cy="4525963"/>
          </a:xfrm>
        </p:spPr>
        <p:txBody>
          <a:bodyPr>
            <a:normAutofit/>
          </a:bodyPr>
          <a:lstStyle/>
          <a:p>
            <a:r>
              <a:rPr lang="en-US" sz="2400" dirty="0" smtClean="0"/>
              <a:t>More than one-third of first year teachers receive endorsements through approved programs in Virginia   </a:t>
            </a:r>
          </a:p>
        </p:txBody>
      </p:sp>
      <p:graphicFrame>
        <p:nvGraphicFramePr>
          <p:cNvPr id="4" name="Chart 3" descr="More than one-third of first year teachers receive endorsements through approved programs in Virginia   &#10;" title="Routes to Endorsement for Virginia Teachers "/>
          <p:cNvGraphicFramePr>
            <a:graphicFrameLocks/>
          </p:cNvGraphicFramePr>
          <p:nvPr>
            <p:extLst>
              <p:ext uri="{D42A27DB-BD31-4B8C-83A1-F6EECF244321}">
                <p14:modId xmlns:p14="http://schemas.microsoft.com/office/powerpoint/2010/main" val="3923694485"/>
              </p:ext>
            </p:extLst>
          </p:nvPr>
        </p:nvGraphicFramePr>
        <p:xfrm>
          <a:off x="304800" y="2895600"/>
          <a:ext cx="8610600" cy="33528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24747" y="6280628"/>
            <a:ext cx="7144905" cy="261610"/>
          </a:xfrm>
          <a:prstGeom prst="rect">
            <a:avLst/>
          </a:prstGeom>
          <a:noFill/>
        </p:spPr>
        <p:txBody>
          <a:bodyPr wrap="none" rtlCol="0">
            <a:spAutoFit/>
          </a:bodyPr>
          <a:lstStyle/>
          <a:p>
            <a:r>
              <a:rPr lang="en-US" sz="1100" dirty="0" smtClean="0"/>
              <a:t>Source: Virginia Department of Education Instructional Personnel Report and Teacher Licensure System, 2016-2017 Data  </a:t>
            </a:r>
            <a:endParaRPr lang="en-US" sz="1100" dirty="0"/>
          </a:p>
        </p:txBody>
      </p:sp>
    </p:spTree>
    <p:extLst>
      <p:ext uri="{BB962C8B-B14F-4D97-AF65-F5344CB8AC3E}">
        <p14:creationId xmlns:p14="http://schemas.microsoft.com/office/powerpoint/2010/main" val="10977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Completion Rates for Teacher Preparation Programs </a:t>
            </a:r>
            <a:endParaRPr lang="en-US" dirty="0"/>
          </a:p>
        </p:txBody>
      </p:sp>
      <p:sp>
        <p:nvSpPr>
          <p:cNvPr id="3" name="Content Placeholder 2"/>
          <p:cNvSpPr>
            <a:spLocks noGrp="1"/>
          </p:cNvSpPr>
          <p:nvPr>
            <p:ph idx="1"/>
          </p:nvPr>
        </p:nvSpPr>
        <p:spPr/>
        <p:txBody>
          <a:bodyPr>
            <a:noAutofit/>
          </a:bodyPr>
          <a:lstStyle/>
          <a:p>
            <a:r>
              <a:rPr lang="en-US" sz="2400" dirty="0" smtClean="0"/>
              <a:t>Neither SCHEV nor USED Title II report completion rates by program</a:t>
            </a:r>
          </a:p>
          <a:p>
            <a:endParaRPr lang="en-US" sz="2400" dirty="0" smtClean="0"/>
          </a:p>
          <a:p>
            <a:r>
              <a:rPr lang="en-US" sz="2400" dirty="0" smtClean="0"/>
              <a:t>A lack of formal entry requirements make it difficult to determine when a student enters a program </a:t>
            </a:r>
          </a:p>
          <a:p>
            <a:endParaRPr lang="en-US" sz="2400" dirty="0"/>
          </a:p>
          <a:p>
            <a:r>
              <a:rPr lang="en-US" sz="2400" dirty="0" smtClean="0"/>
              <a:t>Determining completion rates for teacher preparation program would require additional data collection from colleges and universities</a:t>
            </a:r>
            <a:endParaRPr lang="en-US" sz="2400" dirty="0"/>
          </a:p>
          <a:p>
            <a:endParaRPr lang="en-US" sz="2400" dirty="0" smtClean="0"/>
          </a:p>
        </p:txBody>
      </p:sp>
    </p:spTree>
    <p:extLst>
      <p:ext uri="{BB962C8B-B14F-4D97-AF65-F5344CB8AC3E}">
        <p14:creationId xmlns:p14="http://schemas.microsoft.com/office/powerpoint/2010/main" val="2944762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Teacher Turnover and Division Salary Schedules </a:t>
            </a:r>
            <a:endParaRPr lang="en-US" dirty="0"/>
          </a:p>
        </p:txBody>
      </p:sp>
      <p:sp>
        <p:nvSpPr>
          <p:cNvPr id="3" name="Content Placeholder 2"/>
          <p:cNvSpPr>
            <a:spLocks noGrp="1"/>
          </p:cNvSpPr>
          <p:nvPr>
            <p:ph idx="1"/>
          </p:nvPr>
        </p:nvSpPr>
        <p:spPr/>
        <p:txBody>
          <a:bodyPr>
            <a:normAutofit/>
          </a:bodyPr>
          <a:lstStyle/>
          <a:p>
            <a:r>
              <a:rPr lang="en-US" sz="2400" dirty="0" smtClean="0"/>
              <a:t>Although research suggests that providing larger salary increases to newer teachers as a method of early-career retention, very few divisions in Virginia “front-load” their salary schedules </a:t>
            </a:r>
          </a:p>
          <a:p>
            <a:endParaRPr lang="en-US" sz="2400" dirty="0" smtClean="0"/>
          </a:p>
          <a:p>
            <a:r>
              <a:rPr lang="en-US" sz="2400" dirty="0" smtClean="0"/>
              <a:t>Examining the relationship between teacher turnover and salary schedule would require additional data from divisions </a:t>
            </a:r>
          </a:p>
          <a:p>
            <a:endParaRPr lang="en-US" sz="2400" dirty="0" smtClean="0"/>
          </a:p>
        </p:txBody>
      </p:sp>
    </p:spTree>
    <p:extLst>
      <p:ext uri="{BB962C8B-B14F-4D97-AF65-F5344CB8AC3E}">
        <p14:creationId xmlns:p14="http://schemas.microsoft.com/office/powerpoint/2010/main" val="109771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1236</TotalTime>
  <Words>1093</Words>
  <Application>Microsoft Office PowerPoint</Application>
  <PresentationFormat>On-screen Show (4:3)</PresentationFormat>
  <Paragraphs>65</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Follow-up on Data Requests from Board of Education April 2018 Retreat</vt:lpstr>
      <vt:lpstr>Virginia Teacher Salary in High and Low Poverty Schools</vt:lpstr>
      <vt:lpstr>Virginia Teacher Salary in High and Low Poverty Schools </vt:lpstr>
      <vt:lpstr>Virginia Teacher Salary in High and Low Poverty Schools</vt:lpstr>
      <vt:lpstr>Virginia Teacher Salary in High and Low Poverty Schools</vt:lpstr>
      <vt:lpstr>Route to Endorsement for Virginia Teachers New to the Profession</vt:lpstr>
      <vt:lpstr>Completion Rates for Teacher Preparation Programs </vt:lpstr>
      <vt:lpstr>Teacher Turnover and Division Salary Schedules </vt:lpstr>
    </vt:vector>
  </TitlesOfParts>
  <Company>Virginia IT Infrastructure Partnership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crb29104</dc:creator>
  <cp:lastModifiedBy>Emily V. Webb (DOE) </cp:lastModifiedBy>
  <cp:revision>61</cp:revision>
  <cp:lastPrinted>2018-06-15T12:48:35Z</cp:lastPrinted>
  <dcterms:created xsi:type="dcterms:W3CDTF">2017-06-06T17:34:59Z</dcterms:created>
  <dcterms:modified xsi:type="dcterms:W3CDTF">2018-06-15T14:41:11Z</dcterms:modified>
</cp:coreProperties>
</file>