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0" r:id="rId3"/>
    <p:sldId id="263" r:id="rId4"/>
    <p:sldId id="266" r:id="rId5"/>
    <p:sldId id="267" r:id="rId6"/>
    <p:sldId id="268" r:id="rId7"/>
    <p:sldId id="269" r:id="rId8"/>
    <p:sldId id="270" r:id="rId9"/>
    <p:sldId id="271" r:id="rId10"/>
    <p:sldId id="273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696" y="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F3620-6250-4B79-8DCD-D95C9931191D}" type="datetimeFigureOut">
              <a:rPr lang="en-US" smtClean="0"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47D9F-7468-4C53-A1BA-EA0E6D16A1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227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F3620-6250-4B79-8DCD-D95C9931191D}" type="datetimeFigureOut">
              <a:rPr lang="en-US" smtClean="0"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47D9F-7468-4C53-A1BA-EA0E6D16A1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041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F3620-6250-4B79-8DCD-D95C9931191D}" type="datetimeFigureOut">
              <a:rPr lang="en-US" smtClean="0"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47D9F-7468-4C53-A1BA-EA0E6D16A1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427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F3620-6250-4B79-8DCD-D95C9931191D}" type="datetimeFigureOut">
              <a:rPr lang="en-US" smtClean="0"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47D9F-7468-4C53-A1BA-EA0E6D16A1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132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F3620-6250-4B79-8DCD-D95C9931191D}" type="datetimeFigureOut">
              <a:rPr lang="en-US" smtClean="0"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47D9F-7468-4C53-A1BA-EA0E6D16A1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769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F3620-6250-4B79-8DCD-D95C9931191D}" type="datetimeFigureOut">
              <a:rPr lang="en-US" smtClean="0"/>
              <a:t>4/16/2018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47D9F-7468-4C53-A1BA-EA0E6D16A1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670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F3620-6250-4B79-8DCD-D95C9931191D}" type="datetimeFigureOut">
              <a:rPr lang="en-US" smtClean="0"/>
              <a:t>4/16/2018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47D9F-7468-4C53-A1BA-EA0E6D16A1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018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F3620-6250-4B79-8DCD-D95C9931191D}" type="datetimeFigureOut">
              <a:rPr lang="en-US" smtClean="0"/>
              <a:t>4/16/2018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47D9F-7468-4C53-A1BA-EA0E6D16A1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618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F3620-6250-4B79-8DCD-D95C9931191D}" type="datetimeFigureOut">
              <a:rPr lang="en-US" smtClean="0"/>
              <a:t>4/16/2018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47D9F-7468-4C53-A1BA-EA0E6D16A1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092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F3620-6250-4B79-8DCD-D95C9931191D}" type="datetimeFigureOut">
              <a:rPr lang="en-US" smtClean="0"/>
              <a:t>4/16/2018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47D9F-7468-4C53-A1BA-EA0E6D16A1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599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F3620-6250-4B79-8DCD-D95C9931191D}" type="datetimeFigureOut">
              <a:rPr lang="en-US" smtClean="0"/>
              <a:t>4/16/2018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47D9F-7468-4C53-A1BA-EA0E6D16A1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684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F3620-6250-4B79-8DCD-D95C9931191D}" type="datetimeFigureOut">
              <a:rPr lang="en-US" smtClean="0"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47D9F-7468-4C53-A1BA-EA0E6D16A1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332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524000"/>
            <a:ext cx="8382000" cy="2438399"/>
          </a:xfrm>
        </p:spPr>
        <p:txBody>
          <a:bodyPr>
            <a:normAutofit/>
          </a:bodyPr>
          <a:lstStyle/>
          <a:p>
            <a:r>
              <a:rPr lang="en-US" sz="2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Chesterfield County Public Schools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4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Bellwood Elementary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Year-Round School Proposal</a:t>
            </a:r>
            <a:endParaRPr lang="en-US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5181600"/>
            <a:ext cx="6400800" cy="1371600"/>
          </a:xfrm>
        </p:spPr>
        <p:txBody>
          <a:bodyPr>
            <a:normAutofit fontScale="92500"/>
          </a:bodyPr>
          <a:lstStyle/>
          <a:p>
            <a:pPr algn="r"/>
            <a:r>
              <a:rPr lang="en-US" sz="2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Dr. James Lane, Superintendent</a:t>
            </a:r>
            <a:br>
              <a:rPr lang="en-US" sz="2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April 26, 2018</a:t>
            </a:r>
            <a:br>
              <a:rPr lang="en-US" sz="2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Virginia Board of Education presentation</a:t>
            </a:r>
            <a:endParaRPr lang="en-US" sz="2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39000" y="228600"/>
            <a:ext cx="1655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ATTACHMENT 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3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rmAutofit/>
          </a:bodyPr>
          <a:lstStyle/>
          <a:p>
            <a:pPr algn="l"/>
            <a:r>
              <a:rPr lang="en-US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School Board approval</a:t>
            </a:r>
            <a:endParaRPr lang="en-US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495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Several parent engagement sessions held at the school.</a:t>
            </a:r>
          </a:p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Board entertained and considered public comment delivered at business meeting.</a:t>
            </a:r>
          </a:p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Board unanimously approved the recommendation to proceed with a pilot </a:t>
            </a:r>
            <a:b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the year-round school model at Bellwood Elementary during the 2018-19 school year.</a:t>
            </a:r>
          </a:p>
        </p:txBody>
      </p:sp>
    </p:spTree>
    <p:extLst>
      <p:ext uri="{BB962C8B-B14F-4D97-AF65-F5344CB8AC3E}">
        <p14:creationId xmlns:p14="http://schemas.microsoft.com/office/powerpoint/2010/main" val="1358897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rmAutofit/>
          </a:bodyPr>
          <a:lstStyle/>
          <a:p>
            <a:pPr algn="l"/>
            <a:r>
              <a:rPr lang="en-US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Overview</a:t>
            </a:r>
            <a:endParaRPr lang="en-US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Support from students, staff, parents and the School Board, in addition to the time spent planning for this initiative, demonstrates a readiness to move with transitioning Bellwood Elementary to a year-round school model.</a:t>
            </a:r>
          </a:p>
          <a:p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 respectfully request the Virginia Board </a:t>
            </a:r>
            <a:b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Education’s approval of a waiver to allow Bellwood Elementary to operate in this capacity and begin prior to the tradition </a:t>
            </a:r>
            <a:b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Labor Day timeframe.</a:t>
            </a:r>
          </a:p>
        </p:txBody>
      </p:sp>
    </p:spTree>
    <p:extLst>
      <p:ext uri="{BB962C8B-B14F-4D97-AF65-F5344CB8AC3E}">
        <p14:creationId xmlns:p14="http://schemas.microsoft.com/office/powerpoint/2010/main" val="1608410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Overview</a:t>
            </a:r>
            <a:endParaRPr lang="en-US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Academic Needs and Considerations</a:t>
            </a:r>
          </a:p>
          <a:p>
            <a:pPr lvl="1"/>
            <a:endParaRPr lang="en-US" sz="3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>
              <a:buNone/>
            </a:pP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- Staff researched year-round school 	concept due to these concerns</a:t>
            </a:r>
          </a:p>
          <a:p>
            <a:pPr lvl="2"/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Summer learning loss</a:t>
            </a:r>
          </a:p>
          <a:p>
            <a:pPr lvl="2"/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Student health and well-being</a:t>
            </a:r>
          </a:p>
          <a:p>
            <a:pPr lvl="2"/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Lack of opportunities for new experiences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>
              <a:buFontTx/>
              <a:buChar char="-"/>
            </a:pP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Need 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buy-in from staff members, parents and 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community</a:t>
            </a:r>
          </a:p>
          <a:p>
            <a:pPr lvl="2">
              <a:buFontTx/>
              <a:buChar char="-"/>
            </a:pP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Schools 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 high free/reduced lunch 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rates and English learner population</a:t>
            </a: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2" indent="0">
              <a:buNone/>
            </a:pPr>
            <a:endParaRPr lang="en-US" sz="3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/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7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YRS Site Visit Observations</a:t>
            </a:r>
            <a:endParaRPr lang="en-US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Wake County, NC and Alexandria, VA</a:t>
            </a:r>
          </a:p>
          <a:p>
            <a:pPr lvl="1"/>
            <a:r>
              <a:rPr lang="en-US" sz="2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Frequent breaks resulted in reduced incidences </a:t>
            </a:r>
            <a:br>
              <a:rPr lang="en-US" sz="2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burnout for students and teachers</a:t>
            </a:r>
          </a:p>
          <a:p>
            <a:pPr lvl="1"/>
            <a:r>
              <a:rPr lang="en-US" sz="2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Fewer discipline and behavior problems reported</a:t>
            </a:r>
          </a:p>
          <a:p>
            <a:pPr lvl="1"/>
            <a:r>
              <a:rPr lang="en-US" sz="2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Fewer retentions (more remediation chances) </a:t>
            </a:r>
          </a:p>
          <a:p>
            <a:pPr lvl="1"/>
            <a:r>
              <a:rPr lang="en-US" sz="2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Effective teacher planning (workday per intersession)</a:t>
            </a:r>
          </a:p>
          <a:p>
            <a:pPr lvl="1"/>
            <a:r>
              <a:rPr lang="en-US" sz="2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Additional income for staff members (working during intersession or substituting)</a:t>
            </a:r>
          </a:p>
          <a:p>
            <a:pPr lvl="1"/>
            <a:r>
              <a:rPr lang="en-US" sz="2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Increased student access to meals</a:t>
            </a:r>
          </a:p>
        </p:txBody>
      </p:sp>
    </p:spTree>
    <p:extLst>
      <p:ext uri="{BB962C8B-B14F-4D97-AF65-F5344CB8AC3E}">
        <p14:creationId xmlns:p14="http://schemas.microsoft.com/office/powerpoint/2010/main" val="184764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rmAutofit/>
          </a:bodyPr>
          <a:lstStyle/>
          <a:p>
            <a:pPr algn="l"/>
            <a:r>
              <a:rPr lang="en-US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Research: Financial needs</a:t>
            </a:r>
            <a:endParaRPr lang="en-US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267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Projected additional cost: $175,000</a:t>
            </a:r>
          </a:p>
          <a:p>
            <a:pPr lvl="1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Covers supplemental services during intersession</a:t>
            </a:r>
          </a:p>
          <a:p>
            <a:pPr lvl="2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12-month contract for assistant principal and registrar</a:t>
            </a:r>
          </a:p>
          <a:p>
            <a:pPr lvl="2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Non-contractual payment to instructional staff</a:t>
            </a:r>
          </a:p>
          <a:p>
            <a:pPr lvl="2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Transportation</a:t>
            </a:r>
          </a:p>
          <a:p>
            <a:pPr marL="914400" lvl="2" indent="0">
              <a:buNone/>
            </a:pPr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Intersession supplemental services paid initially through competitive grants</a:t>
            </a:r>
          </a:p>
          <a:p>
            <a:pPr lvl="1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</a:t>
            </a:r>
            <a:r>
              <a:rPr lang="en-US" baseline="30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Century Community Learning Centers and VDOE Year-round Schools Implementation grants</a:t>
            </a:r>
          </a:p>
        </p:txBody>
      </p:sp>
    </p:spTree>
    <p:extLst>
      <p:ext uri="{BB962C8B-B14F-4D97-AF65-F5344CB8AC3E}">
        <p14:creationId xmlns:p14="http://schemas.microsoft.com/office/powerpoint/2010/main" val="61080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rmAutofit/>
          </a:bodyPr>
          <a:lstStyle/>
          <a:p>
            <a:pPr algn="l"/>
            <a:r>
              <a:rPr lang="en-US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Proposed calendar</a:t>
            </a:r>
            <a:endParaRPr lang="en-US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3" descr="This is the proposed calendar for the 2018-2019 School year at Bellwood Elementary School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43000"/>
            <a:ext cx="7593106" cy="58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30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rmAutofit/>
          </a:bodyPr>
          <a:lstStyle/>
          <a:p>
            <a:pPr algn="l"/>
            <a:r>
              <a:rPr lang="en-US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Proposed calendar</a:t>
            </a:r>
            <a:endParaRPr lang="en-US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180 school days for students is same as traditional school calendar in Chesterfield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0" indent="0">
              <a:buNone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45-15 schedule: Instruction for 9 weeks/</a:t>
            </a:r>
            <a:b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45 days; intersession for 3 weeks/15 days</a:t>
            </a:r>
          </a:p>
          <a:p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Quarter calendar: Late July to late June</a:t>
            </a:r>
          </a:p>
          <a:p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Quarterly intersessions (October, January, April and July)</a:t>
            </a:r>
          </a:p>
        </p:txBody>
      </p:sp>
    </p:spTree>
    <p:extLst>
      <p:ext uri="{BB962C8B-B14F-4D97-AF65-F5344CB8AC3E}">
        <p14:creationId xmlns:p14="http://schemas.microsoft.com/office/powerpoint/2010/main" val="181973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rmAutofit/>
          </a:bodyPr>
          <a:lstStyle/>
          <a:p>
            <a:pPr algn="l"/>
            <a:r>
              <a:rPr lang="en-US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Proposed calendar</a:t>
            </a:r>
            <a:endParaRPr lang="en-US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Intersessions</a:t>
            </a:r>
          </a:p>
          <a:p>
            <a:pPr lvl="1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Instructional services based on student need</a:t>
            </a:r>
          </a:p>
          <a:p>
            <a:pPr lvl="1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CCPS provides transportation during Weeks 1-2; YMCA provides transportation during Week 3</a:t>
            </a:r>
          </a:p>
          <a:p>
            <a:pPr lvl="1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Week 1: Remediation and academic enrichment</a:t>
            </a:r>
          </a:p>
          <a:p>
            <a:pPr lvl="2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58 percent of current staff expressed interest</a:t>
            </a:r>
          </a:p>
          <a:p>
            <a:pPr lvl="1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Week 2: Enrichment camps 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(STEAM, coding, etc.)</a:t>
            </a:r>
          </a:p>
          <a:p>
            <a:pPr lvl="2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59 percent of current staff expressed interest</a:t>
            </a:r>
          </a:p>
          <a:p>
            <a:pPr lvl="1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Week 3: YMCA-led activities</a:t>
            </a:r>
          </a:p>
          <a:p>
            <a:pPr lvl="1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Custodial staff has access for cleaning</a:t>
            </a:r>
          </a:p>
          <a:p>
            <a:pPr lvl="2"/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83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rmAutofit/>
          </a:bodyPr>
          <a:lstStyle/>
          <a:p>
            <a:pPr algn="l"/>
            <a:r>
              <a:rPr lang="en-US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Parent engagement</a:t>
            </a:r>
            <a:endParaRPr lang="en-US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495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Surveys sent to each Bellwood family </a:t>
            </a:r>
            <a:b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(557 students)</a:t>
            </a:r>
          </a:p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Included information about offerings </a:t>
            </a:r>
            <a:b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a potential calendar</a:t>
            </a:r>
          </a:p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75 percent return rate</a:t>
            </a:r>
          </a:p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Question: Would you send your student </a:t>
            </a:r>
            <a:b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year-round school at Bellwood?</a:t>
            </a:r>
          </a:p>
          <a:p>
            <a:pPr lvl="1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88.7 percent said yes; 11.3 percent said no</a:t>
            </a:r>
          </a:p>
        </p:txBody>
      </p:sp>
    </p:spTree>
    <p:extLst>
      <p:ext uri="{BB962C8B-B14F-4D97-AF65-F5344CB8AC3E}">
        <p14:creationId xmlns:p14="http://schemas.microsoft.com/office/powerpoint/2010/main" val="363961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rmAutofit/>
          </a:bodyPr>
          <a:lstStyle/>
          <a:p>
            <a:pPr algn="l"/>
            <a:r>
              <a:rPr lang="en-US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Student engagement</a:t>
            </a:r>
            <a:endParaRPr lang="en-US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495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Surveys provided to students in second through fifth grades.</a:t>
            </a:r>
          </a:p>
          <a:p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Concept was explained prior to survey.</a:t>
            </a:r>
          </a:p>
          <a:p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Question: Would you like for Bellwood </a:t>
            </a:r>
            <a:b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become a year-round school?</a:t>
            </a:r>
          </a:p>
          <a:p>
            <a:pPr lvl="1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81 percent said yes; 19 percent said no</a:t>
            </a:r>
          </a:p>
        </p:txBody>
      </p:sp>
    </p:spTree>
    <p:extLst>
      <p:ext uri="{BB962C8B-B14F-4D97-AF65-F5344CB8AC3E}">
        <p14:creationId xmlns:p14="http://schemas.microsoft.com/office/powerpoint/2010/main" val="409313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874</TotalTime>
  <Words>292</Words>
  <Application>Microsoft Office PowerPoint</Application>
  <PresentationFormat>On-screen Show (4:3)</PresentationFormat>
  <Paragraphs>69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Chesterfield County Public Schools Bellwood Elementary Year-Round School Proposal</vt:lpstr>
      <vt:lpstr>Overview</vt:lpstr>
      <vt:lpstr>YRS Site Visit Observations</vt:lpstr>
      <vt:lpstr>Research: Financial needs</vt:lpstr>
      <vt:lpstr>Proposed calendar</vt:lpstr>
      <vt:lpstr>Proposed calendar</vt:lpstr>
      <vt:lpstr>Proposed calendar</vt:lpstr>
      <vt:lpstr>Parent engagement</vt:lpstr>
      <vt:lpstr>Student engagement</vt:lpstr>
      <vt:lpstr>School Board approval</vt:lpstr>
      <vt:lpstr>Overview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Chesterfield County Public Schools Bellwood Elementary Year-Round School Proposal</dc:title>
  <dc:creator>user</dc:creator>
  <cp:lastModifiedBy>Emily V. Webb (DOE) </cp:lastModifiedBy>
  <cp:revision>11</cp:revision>
  <dcterms:created xsi:type="dcterms:W3CDTF">2018-04-12T11:43:52Z</dcterms:created>
  <dcterms:modified xsi:type="dcterms:W3CDTF">2018-04-16T20:31:46Z</dcterms:modified>
</cp:coreProperties>
</file>