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10"/>
  </p:notesMasterIdLst>
  <p:sldIdLst>
    <p:sldId id="256" r:id="rId2"/>
    <p:sldId id="259" r:id="rId3"/>
    <p:sldId id="262" r:id="rId4"/>
    <p:sldId id="261" r:id="rId5"/>
    <p:sldId id="265" r:id="rId6"/>
    <p:sldId id="266" r:id="rId7"/>
    <p:sldId id="267"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2674" autoAdjust="0"/>
  </p:normalViewPr>
  <p:slideViewPr>
    <p:cSldViewPr snapToGrid="0">
      <p:cViewPr varScale="1">
        <p:scale>
          <a:sx n="78" d="100"/>
          <a:sy n="78" d="100"/>
        </p:scale>
        <p:origin x="-162" y="-96"/>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296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BCBD8-45AD-472A-8A3E-93207FDC2A4E}" type="datetimeFigureOut">
              <a:rPr lang="en-US" smtClean="0"/>
              <a:t>3/14/2018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2707B-D46E-4525-9F4A-DB500E492EBC}" type="slidenum">
              <a:rPr lang="en-US" smtClean="0"/>
              <a:t>‹#›</a:t>
            </a:fld>
            <a:endParaRPr lang="en-US"/>
          </a:p>
        </p:txBody>
      </p:sp>
    </p:spTree>
    <p:extLst>
      <p:ext uri="{BB962C8B-B14F-4D97-AF65-F5344CB8AC3E}">
        <p14:creationId xmlns:p14="http://schemas.microsoft.com/office/powerpoint/2010/main" val="1621748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D2707B-D46E-4525-9F4A-DB500E492EBC}" type="slidenum">
              <a:rPr lang="en-US" smtClean="0"/>
              <a:t>1</a:t>
            </a:fld>
            <a:endParaRPr lang="en-US"/>
          </a:p>
        </p:txBody>
      </p:sp>
    </p:spTree>
    <p:extLst>
      <p:ext uri="{BB962C8B-B14F-4D97-AF65-F5344CB8AC3E}">
        <p14:creationId xmlns:p14="http://schemas.microsoft.com/office/powerpoint/2010/main" val="2403253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Letter is found on page 23, Appendix A</a:t>
            </a:r>
          </a:p>
          <a:p>
            <a:r>
              <a:rPr lang="en-US" dirty="0" smtClean="0"/>
              <a:t>Roster is found on page 25, Appendix B</a:t>
            </a:r>
            <a:endParaRPr lang="en-US" dirty="0"/>
          </a:p>
        </p:txBody>
      </p:sp>
      <p:sp>
        <p:nvSpPr>
          <p:cNvPr id="4" name="Slide Number Placeholder 3"/>
          <p:cNvSpPr>
            <a:spLocks noGrp="1"/>
          </p:cNvSpPr>
          <p:nvPr>
            <p:ph type="sldNum" sz="quarter" idx="10"/>
          </p:nvPr>
        </p:nvSpPr>
        <p:spPr/>
        <p:txBody>
          <a:bodyPr/>
          <a:lstStyle/>
          <a:p>
            <a:fld id="{A7D2707B-D46E-4525-9F4A-DB500E492EBC}" type="slidenum">
              <a:rPr lang="en-US" smtClean="0"/>
              <a:t>2</a:t>
            </a:fld>
            <a:endParaRPr lang="en-US"/>
          </a:p>
        </p:txBody>
      </p:sp>
    </p:spTree>
    <p:extLst>
      <p:ext uri="{BB962C8B-B14F-4D97-AF65-F5344CB8AC3E}">
        <p14:creationId xmlns:p14="http://schemas.microsoft.com/office/powerpoint/2010/main" val="1911035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D2707B-D46E-4525-9F4A-DB500E492EBC}" type="slidenum">
              <a:rPr lang="en-US" smtClean="0"/>
              <a:t>3</a:t>
            </a:fld>
            <a:endParaRPr lang="en-US"/>
          </a:p>
        </p:txBody>
      </p:sp>
    </p:spTree>
    <p:extLst>
      <p:ext uri="{BB962C8B-B14F-4D97-AF65-F5344CB8AC3E}">
        <p14:creationId xmlns:p14="http://schemas.microsoft.com/office/powerpoint/2010/main" val="478040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D2707B-D46E-4525-9F4A-DB500E492EBC}" type="slidenum">
              <a:rPr lang="en-US" smtClean="0"/>
              <a:t>4</a:t>
            </a:fld>
            <a:endParaRPr lang="en-US"/>
          </a:p>
        </p:txBody>
      </p:sp>
    </p:spTree>
    <p:extLst>
      <p:ext uri="{BB962C8B-B14F-4D97-AF65-F5344CB8AC3E}">
        <p14:creationId xmlns:p14="http://schemas.microsoft.com/office/powerpoint/2010/main" val="1087917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D2707B-D46E-4525-9F4A-DB500E492EBC}" type="slidenum">
              <a:rPr lang="en-US" smtClean="0"/>
              <a:t>5</a:t>
            </a:fld>
            <a:endParaRPr lang="en-US"/>
          </a:p>
        </p:txBody>
      </p:sp>
    </p:spTree>
    <p:extLst>
      <p:ext uri="{BB962C8B-B14F-4D97-AF65-F5344CB8AC3E}">
        <p14:creationId xmlns:p14="http://schemas.microsoft.com/office/powerpoint/2010/main" val="1632182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D2707B-D46E-4525-9F4A-DB500E492EBC}" type="slidenum">
              <a:rPr lang="en-US" smtClean="0"/>
              <a:t>6</a:t>
            </a:fld>
            <a:endParaRPr lang="en-US"/>
          </a:p>
        </p:txBody>
      </p:sp>
    </p:spTree>
    <p:extLst>
      <p:ext uri="{BB962C8B-B14F-4D97-AF65-F5344CB8AC3E}">
        <p14:creationId xmlns:p14="http://schemas.microsoft.com/office/powerpoint/2010/main" val="1090484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D2707B-D46E-4525-9F4A-DB500E492EBC}" type="slidenum">
              <a:rPr lang="en-US" smtClean="0"/>
              <a:t>7</a:t>
            </a:fld>
            <a:endParaRPr lang="en-US"/>
          </a:p>
        </p:txBody>
      </p:sp>
    </p:spTree>
    <p:extLst>
      <p:ext uri="{BB962C8B-B14F-4D97-AF65-F5344CB8AC3E}">
        <p14:creationId xmlns:p14="http://schemas.microsoft.com/office/powerpoint/2010/main" val="264298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D2707B-D46E-4525-9F4A-DB500E492EBC}" type="slidenum">
              <a:rPr lang="en-US" smtClean="0"/>
              <a:t>8</a:t>
            </a:fld>
            <a:endParaRPr lang="en-US"/>
          </a:p>
        </p:txBody>
      </p:sp>
    </p:spTree>
    <p:extLst>
      <p:ext uri="{BB962C8B-B14F-4D97-AF65-F5344CB8AC3E}">
        <p14:creationId xmlns:p14="http://schemas.microsoft.com/office/powerpoint/2010/main" val="534050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85AF1B-B73F-4348-A332-2627F14FB352}" type="datetime1">
              <a:rPr lang="en-US" smtClean="0"/>
              <a:t>3/14/2018</a:t>
            </a:fld>
            <a:endParaRPr lang="en-US"/>
          </a:p>
        </p:txBody>
      </p:sp>
      <p:sp>
        <p:nvSpPr>
          <p:cNvPr id="5" name="Footer Placeholder 4"/>
          <p:cNvSpPr>
            <a:spLocks noGrp="1"/>
          </p:cNvSpPr>
          <p:nvPr>
            <p:ph type="ftr" sz="quarter" idx="11"/>
          </p:nvPr>
        </p:nvSpPr>
        <p:spPr/>
        <p:txBody>
          <a:bodyPr/>
          <a:lstStyle/>
          <a:p>
            <a:r>
              <a:rPr lang="en-US" smtClean="0"/>
              <a:t>Office of the Secretary of Education</a:t>
            </a:r>
            <a:endParaRPr lang="en-US"/>
          </a:p>
        </p:txBody>
      </p:sp>
      <p:sp>
        <p:nvSpPr>
          <p:cNvPr id="6" name="Slide Number Placeholder 5"/>
          <p:cNvSpPr>
            <a:spLocks noGrp="1"/>
          </p:cNvSpPr>
          <p:nvPr>
            <p:ph type="sldNum" sz="quarter" idx="12"/>
          </p:nvPr>
        </p:nvSpPr>
        <p:spPr/>
        <p:txBody>
          <a:bodyPr/>
          <a:lstStyle/>
          <a:p>
            <a:fld id="{F6C59158-1C13-41C8-A523-5CD48D2E0E8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488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09C708-E442-4B38-B24D-2E8AA172AC32}" type="datetime1">
              <a:rPr lang="en-US" smtClean="0"/>
              <a:t>3/14/2018</a:t>
            </a:fld>
            <a:endParaRPr lang="en-US"/>
          </a:p>
        </p:txBody>
      </p:sp>
      <p:sp>
        <p:nvSpPr>
          <p:cNvPr id="5" name="Footer Placeholder 4"/>
          <p:cNvSpPr>
            <a:spLocks noGrp="1"/>
          </p:cNvSpPr>
          <p:nvPr>
            <p:ph type="ftr" sz="quarter" idx="11"/>
          </p:nvPr>
        </p:nvSpPr>
        <p:spPr/>
        <p:txBody>
          <a:bodyPr/>
          <a:lstStyle/>
          <a:p>
            <a:r>
              <a:rPr lang="en-US" smtClean="0"/>
              <a:t>Office of the Secretary of Education</a:t>
            </a:r>
            <a:endParaRPr lang="en-US"/>
          </a:p>
        </p:txBody>
      </p:sp>
      <p:sp>
        <p:nvSpPr>
          <p:cNvPr id="6" name="Slide Number Placeholder 5"/>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140355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158F39-0673-4A00-A2CB-DC0B7C84549B}" type="datetime1">
              <a:rPr lang="en-US" smtClean="0"/>
              <a:t>3/14/2018</a:t>
            </a:fld>
            <a:endParaRPr lang="en-US"/>
          </a:p>
        </p:txBody>
      </p:sp>
      <p:sp>
        <p:nvSpPr>
          <p:cNvPr id="5" name="Footer Placeholder 4"/>
          <p:cNvSpPr>
            <a:spLocks noGrp="1"/>
          </p:cNvSpPr>
          <p:nvPr>
            <p:ph type="ftr" sz="quarter" idx="11"/>
          </p:nvPr>
        </p:nvSpPr>
        <p:spPr/>
        <p:txBody>
          <a:bodyPr/>
          <a:lstStyle/>
          <a:p>
            <a:r>
              <a:rPr lang="en-US" smtClean="0"/>
              <a:t>Office of the Secretary of Education</a:t>
            </a:r>
            <a:endParaRPr lang="en-US"/>
          </a:p>
        </p:txBody>
      </p:sp>
      <p:sp>
        <p:nvSpPr>
          <p:cNvPr id="6" name="Slide Number Placeholder 5"/>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3177393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CB1DD-4451-482B-8E34-ED3F5EF04825}" type="datetime1">
              <a:rPr lang="en-US" smtClean="0"/>
              <a:t>3/14/2018</a:t>
            </a:fld>
            <a:endParaRPr lang="en-US"/>
          </a:p>
        </p:txBody>
      </p:sp>
      <p:sp>
        <p:nvSpPr>
          <p:cNvPr id="5" name="Footer Placeholder 4"/>
          <p:cNvSpPr>
            <a:spLocks noGrp="1"/>
          </p:cNvSpPr>
          <p:nvPr>
            <p:ph type="ftr" sz="quarter" idx="11"/>
          </p:nvPr>
        </p:nvSpPr>
        <p:spPr/>
        <p:txBody>
          <a:bodyPr/>
          <a:lstStyle/>
          <a:p>
            <a:r>
              <a:rPr lang="en-US" smtClean="0"/>
              <a:t>Office of the Secretary of Education</a:t>
            </a:r>
            <a:endParaRPr lang="en-US"/>
          </a:p>
        </p:txBody>
      </p:sp>
      <p:sp>
        <p:nvSpPr>
          <p:cNvPr id="6" name="Slide Number Placeholder 5"/>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225822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680281-A5A0-4299-8881-D89086917763}" type="datetime1">
              <a:rPr lang="en-US" smtClean="0"/>
              <a:t>3/14/2018</a:t>
            </a:fld>
            <a:endParaRPr lang="en-US"/>
          </a:p>
        </p:txBody>
      </p:sp>
      <p:sp>
        <p:nvSpPr>
          <p:cNvPr id="5" name="Footer Placeholder 4"/>
          <p:cNvSpPr>
            <a:spLocks noGrp="1"/>
          </p:cNvSpPr>
          <p:nvPr>
            <p:ph type="ftr" sz="quarter" idx="11"/>
          </p:nvPr>
        </p:nvSpPr>
        <p:spPr/>
        <p:txBody>
          <a:bodyPr/>
          <a:lstStyle/>
          <a:p>
            <a:r>
              <a:rPr lang="en-US" smtClean="0"/>
              <a:t>Office of the Secretary of Education</a:t>
            </a:r>
            <a:endParaRPr lang="en-US"/>
          </a:p>
        </p:txBody>
      </p:sp>
      <p:sp>
        <p:nvSpPr>
          <p:cNvPr id="6" name="Slide Number Placeholder 5"/>
          <p:cNvSpPr>
            <a:spLocks noGrp="1"/>
          </p:cNvSpPr>
          <p:nvPr>
            <p:ph type="sldNum" sz="quarter" idx="12"/>
          </p:nvPr>
        </p:nvSpPr>
        <p:spPr/>
        <p:txBody>
          <a:bodyPr/>
          <a:lstStyle/>
          <a:p>
            <a:fld id="{F6C59158-1C13-41C8-A523-5CD48D2E0E8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76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E12E2D-4AE9-4709-AEEA-0FBF91BC849D}" type="datetime1">
              <a:rPr lang="en-US" smtClean="0"/>
              <a:t>3/14/2018</a:t>
            </a:fld>
            <a:endParaRPr lang="en-US"/>
          </a:p>
        </p:txBody>
      </p:sp>
      <p:sp>
        <p:nvSpPr>
          <p:cNvPr id="6" name="Footer Placeholder 5"/>
          <p:cNvSpPr>
            <a:spLocks noGrp="1"/>
          </p:cNvSpPr>
          <p:nvPr>
            <p:ph type="ftr" sz="quarter" idx="11"/>
          </p:nvPr>
        </p:nvSpPr>
        <p:spPr/>
        <p:txBody>
          <a:bodyPr/>
          <a:lstStyle/>
          <a:p>
            <a:r>
              <a:rPr lang="en-US" smtClean="0"/>
              <a:t>Office of the Secretary of Education</a:t>
            </a:r>
            <a:endParaRPr lang="en-US"/>
          </a:p>
        </p:txBody>
      </p:sp>
      <p:sp>
        <p:nvSpPr>
          <p:cNvPr id="7" name="Slide Number Placeholder 6"/>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240220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9CDAD1-C42E-4EEC-A186-59ABDF0FB03A}" type="datetime1">
              <a:rPr lang="en-US" smtClean="0"/>
              <a:t>3/14/2018</a:t>
            </a:fld>
            <a:endParaRPr lang="en-US"/>
          </a:p>
        </p:txBody>
      </p:sp>
      <p:sp>
        <p:nvSpPr>
          <p:cNvPr id="8" name="Footer Placeholder 7"/>
          <p:cNvSpPr>
            <a:spLocks noGrp="1"/>
          </p:cNvSpPr>
          <p:nvPr>
            <p:ph type="ftr" sz="quarter" idx="11"/>
          </p:nvPr>
        </p:nvSpPr>
        <p:spPr/>
        <p:txBody>
          <a:bodyPr/>
          <a:lstStyle/>
          <a:p>
            <a:r>
              <a:rPr lang="en-US" smtClean="0"/>
              <a:t>Office of the Secretary of Education</a:t>
            </a:r>
            <a:endParaRPr lang="en-US"/>
          </a:p>
        </p:txBody>
      </p:sp>
      <p:sp>
        <p:nvSpPr>
          <p:cNvPr id="9" name="Slide Number Placeholder 8"/>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414817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7F7FBF-A460-49FF-ADC9-163839EDA9D6}" type="datetime1">
              <a:rPr lang="en-US" smtClean="0"/>
              <a:t>3/14/2018</a:t>
            </a:fld>
            <a:endParaRPr lang="en-US"/>
          </a:p>
        </p:txBody>
      </p:sp>
      <p:sp>
        <p:nvSpPr>
          <p:cNvPr id="4" name="Footer Placeholder 3"/>
          <p:cNvSpPr>
            <a:spLocks noGrp="1"/>
          </p:cNvSpPr>
          <p:nvPr>
            <p:ph type="ftr" sz="quarter" idx="11"/>
          </p:nvPr>
        </p:nvSpPr>
        <p:spPr/>
        <p:txBody>
          <a:bodyPr/>
          <a:lstStyle/>
          <a:p>
            <a:r>
              <a:rPr lang="en-US" smtClean="0"/>
              <a:t>Office of the Secretary of Education</a:t>
            </a:r>
            <a:endParaRPr lang="en-US"/>
          </a:p>
        </p:txBody>
      </p:sp>
      <p:sp>
        <p:nvSpPr>
          <p:cNvPr id="5" name="Slide Number Placeholder 4"/>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4052413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A1403E0-E44A-4B69-A196-6EF58DB805EC}" type="datetime1">
              <a:rPr lang="en-US" smtClean="0"/>
              <a:t>3/14/2018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Office of the Secretary of Education</a:t>
            </a:r>
            <a:endParaRPr lang="en-US"/>
          </a:p>
        </p:txBody>
      </p:sp>
      <p:sp>
        <p:nvSpPr>
          <p:cNvPr id="9" name="Slide Number Placeholder 8"/>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527857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77CED8-02D2-494C-B717-33813FB363A1}" type="datetime1">
              <a:rPr lang="en-US" smtClean="0"/>
              <a:t>3/14/2018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Office of the Secretary of Education</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6C59158-1C13-41C8-A523-5CD48D2E0E84}" type="slidenum">
              <a:rPr lang="en-US" smtClean="0"/>
              <a:t>‹#›</a:t>
            </a:fld>
            <a:endParaRPr lang="en-US"/>
          </a:p>
        </p:txBody>
      </p:sp>
    </p:spTree>
    <p:extLst>
      <p:ext uri="{BB962C8B-B14F-4D97-AF65-F5344CB8AC3E}">
        <p14:creationId xmlns:p14="http://schemas.microsoft.com/office/powerpoint/2010/main" val="560250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9F88011-9808-45ED-8E20-480F532CEDF9}" type="datetime1">
              <a:rPr lang="en-US" smtClean="0"/>
              <a:t>3/14/2018</a:t>
            </a:fld>
            <a:endParaRPr lang="en-US"/>
          </a:p>
        </p:txBody>
      </p:sp>
      <p:sp>
        <p:nvSpPr>
          <p:cNvPr id="6" name="Footer Placeholder 5"/>
          <p:cNvSpPr>
            <a:spLocks noGrp="1"/>
          </p:cNvSpPr>
          <p:nvPr>
            <p:ph type="ftr" sz="quarter" idx="11"/>
          </p:nvPr>
        </p:nvSpPr>
        <p:spPr/>
        <p:txBody>
          <a:bodyPr/>
          <a:lstStyle/>
          <a:p>
            <a:r>
              <a:rPr lang="en-US" smtClean="0"/>
              <a:t>Office of the Secretary of Education</a:t>
            </a:r>
            <a:endParaRPr lang="en-US"/>
          </a:p>
        </p:txBody>
      </p:sp>
      <p:sp>
        <p:nvSpPr>
          <p:cNvPr id="7" name="Slide Number Placeholder 6"/>
          <p:cNvSpPr>
            <a:spLocks noGrp="1"/>
          </p:cNvSpPr>
          <p:nvPr>
            <p:ph type="sldNum" sz="quarter" idx="12"/>
          </p:nvPr>
        </p:nvSpPr>
        <p:spPr/>
        <p:txBody>
          <a:bodyPr/>
          <a:lstStyle/>
          <a:p>
            <a:fld id="{F6C59158-1C13-41C8-A523-5CD48D2E0E84}" type="slidenum">
              <a:rPr lang="en-US" smtClean="0"/>
              <a:t>‹#›</a:t>
            </a:fld>
            <a:endParaRPr lang="en-US"/>
          </a:p>
        </p:txBody>
      </p:sp>
    </p:spTree>
    <p:extLst>
      <p:ext uri="{BB962C8B-B14F-4D97-AF65-F5344CB8AC3E}">
        <p14:creationId xmlns:p14="http://schemas.microsoft.com/office/powerpoint/2010/main" val="373758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864DE03-7C47-4440-BEFE-A7B7D1D35289}" type="datetime1">
              <a:rPr lang="en-US" smtClean="0"/>
              <a:t>3/14/2018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Office of the Secretary of Education</a:t>
            </a:r>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6C59158-1C13-41C8-A523-5CD48D2E0E8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157138"/>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000" b="1" dirty="0" smtClean="0">
                <a:latin typeface="Times New Roman" panose="02020603050405020304" pitchFamily="18" charset="0"/>
                <a:cs typeface="Times New Roman" panose="02020603050405020304" pitchFamily="18" charset="0"/>
              </a:rPr>
              <a:t>Report of the </a:t>
            </a:r>
            <a:br>
              <a:rPr lang="en-US" sz="6000" b="1" dirty="0" smtClean="0">
                <a:latin typeface="Times New Roman" panose="02020603050405020304" pitchFamily="18" charset="0"/>
                <a:cs typeface="Times New Roman" panose="02020603050405020304" pitchFamily="18" charset="0"/>
              </a:rPr>
            </a:br>
            <a:r>
              <a:rPr lang="en-US" sz="6000" b="1" dirty="0" smtClean="0">
                <a:latin typeface="Times New Roman" panose="02020603050405020304" pitchFamily="18" charset="0"/>
                <a:cs typeface="Times New Roman" panose="02020603050405020304" pitchFamily="18" charset="0"/>
              </a:rPr>
              <a:t>Advisory Committee on </a:t>
            </a:r>
            <a:br>
              <a:rPr lang="en-US" sz="6000" b="1" dirty="0" smtClean="0">
                <a:latin typeface="Times New Roman" panose="02020603050405020304" pitchFamily="18" charset="0"/>
                <a:cs typeface="Times New Roman" panose="02020603050405020304" pitchFamily="18" charset="0"/>
              </a:rPr>
            </a:br>
            <a:r>
              <a:rPr lang="en-US" sz="6000" b="1" dirty="0" smtClean="0">
                <a:latin typeface="Times New Roman" panose="02020603050405020304" pitchFamily="18" charset="0"/>
                <a:cs typeface="Times New Roman" panose="02020603050405020304" pitchFamily="18" charset="0"/>
              </a:rPr>
              <a:t>Teacher Shortages</a:t>
            </a:r>
            <a:endParaRPr lang="en-US" sz="6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92500" lnSpcReduction="10000"/>
          </a:bodyPr>
          <a:lstStyle/>
          <a:p>
            <a:pPr algn="ctr"/>
            <a:r>
              <a:rPr lang="en-US" b="1" cap="none" dirty="0" smtClean="0">
                <a:latin typeface="Times New Roman" panose="02020603050405020304" pitchFamily="18" charset="0"/>
                <a:cs typeface="Times New Roman" panose="02020603050405020304" pitchFamily="18" charset="0"/>
              </a:rPr>
              <a:t>Presented to the </a:t>
            </a:r>
            <a:r>
              <a:rPr lang="en-US" b="1" i="1" cap="none" dirty="0" smtClean="0">
                <a:latin typeface="Times New Roman" panose="02020603050405020304" pitchFamily="18" charset="0"/>
                <a:cs typeface="Times New Roman" panose="02020603050405020304" pitchFamily="18" charset="0"/>
              </a:rPr>
              <a:t>Virginia Board of Education</a:t>
            </a:r>
          </a:p>
          <a:p>
            <a:pPr algn="ctr"/>
            <a:r>
              <a:rPr lang="en-US" sz="1700" b="1" cap="none" dirty="0" smtClean="0">
                <a:latin typeface="Times New Roman" panose="02020603050405020304" pitchFamily="18" charset="0"/>
                <a:cs typeface="Times New Roman" panose="02020603050405020304" pitchFamily="18" charset="0"/>
              </a:rPr>
              <a:t>Holly Coy, Deputy Secretary of Education</a:t>
            </a:r>
          </a:p>
          <a:p>
            <a:pPr algn="ctr"/>
            <a:r>
              <a:rPr lang="en-US" sz="1700" b="1" cap="none" dirty="0" smtClean="0">
                <a:latin typeface="Times New Roman" panose="02020603050405020304" pitchFamily="18" charset="0"/>
                <a:cs typeface="Times New Roman" panose="02020603050405020304" pitchFamily="18" charset="0"/>
              </a:rPr>
              <a:t>March 22, 2018</a:t>
            </a:r>
            <a:endParaRPr lang="en-US" sz="1700" b="1"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361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853440"/>
            <a:ext cx="10058400" cy="883920"/>
          </a:xfrm>
        </p:spPr>
        <p:txBody>
          <a:bodyPr/>
          <a:lstStyle/>
          <a:p>
            <a:pPr algn="ctr"/>
            <a:r>
              <a:rPr lang="en-US" dirty="0" smtClean="0">
                <a:solidFill>
                  <a:schemeClr val="accent1"/>
                </a:solidFill>
                <a:latin typeface="Times New Roman" panose="02020603050405020304" pitchFamily="18" charset="0"/>
                <a:cs typeface="Times New Roman" panose="02020603050405020304" pitchFamily="18" charset="0"/>
              </a:rPr>
              <a:t>Committee Creation and Composition</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7280" y="1845734"/>
            <a:ext cx="10058400" cy="4359994"/>
          </a:xfrm>
        </p:spPr>
        <p:txBody>
          <a:bodyPr>
            <a:normAutofit/>
          </a:bodyPr>
          <a:lstStyle/>
          <a:p>
            <a:pPr>
              <a:buFont typeface="Arial" panose="020B0604020202020204" pitchFamily="34" charset="0"/>
              <a:buChar char="•"/>
            </a:pPr>
            <a:r>
              <a:rPr lang="en-US" sz="2050" dirty="0" smtClean="0">
                <a:solidFill>
                  <a:schemeClr val="bg2"/>
                </a:solidFill>
                <a:latin typeface="Times New Roman" panose="02020603050405020304" pitchFamily="18" charset="0"/>
                <a:cs typeface="Times New Roman" panose="02020603050405020304" pitchFamily="18" charset="0"/>
              </a:rPr>
              <a:t>May 2017 request from Governor McAuliffe to BOE President, Billy Cannaday and SCHEV Chairman, Gil Minor to convene the group and make short and long term recommendations by October 2017.</a:t>
            </a:r>
          </a:p>
          <a:p>
            <a:pPr marL="292608" lvl="1" indent="0">
              <a:buNone/>
            </a:pPr>
            <a:r>
              <a:rPr lang="en-US" sz="1850" i="1" dirty="0" smtClean="0">
                <a:solidFill>
                  <a:schemeClr val="bg2"/>
                </a:solidFill>
                <a:latin typeface="Times New Roman" panose="02020603050405020304" pitchFamily="18" charset="0"/>
                <a:cs typeface="Times New Roman" panose="02020603050405020304" pitchFamily="18" charset="0"/>
              </a:rPr>
              <a:t>“These recommendations should include both short and Long term policy and process changes, repurposing of existing public funds, need for new initiatives, and need for new state investments.”</a:t>
            </a:r>
          </a:p>
          <a:p>
            <a:pPr>
              <a:buFont typeface="Arial" panose="020B0604020202020204" pitchFamily="34" charset="0"/>
              <a:buChar char="•"/>
            </a:pPr>
            <a:r>
              <a:rPr lang="en-US" sz="2050" dirty="0" smtClean="0">
                <a:solidFill>
                  <a:schemeClr val="bg2"/>
                </a:solidFill>
                <a:latin typeface="Times New Roman" panose="02020603050405020304" pitchFamily="18" charset="0"/>
                <a:cs typeface="Times New Roman" panose="02020603050405020304" pitchFamily="18" charset="0"/>
              </a:rPr>
              <a:t>Examined both recruitment and retention components of the shortage</a:t>
            </a:r>
          </a:p>
          <a:p>
            <a:pPr>
              <a:buFont typeface="Arial" panose="020B0604020202020204" pitchFamily="34" charset="0"/>
              <a:buChar char="•"/>
            </a:pPr>
            <a:r>
              <a:rPr lang="en-US" sz="2050" dirty="0" smtClean="0">
                <a:solidFill>
                  <a:schemeClr val="bg2"/>
                </a:solidFill>
                <a:latin typeface="Times New Roman" panose="02020603050405020304" pitchFamily="18" charset="0"/>
                <a:cs typeface="Times New Roman" panose="02020603050405020304" pitchFamily="18" charset="0"/>
              </a:rPr>
              <a:t>19 members of the Committee included: a second-year teacher, elementary and secondary principals, education school dean, school board member, superintendent, school division HR, representatives from the Task Force on Diversifying Virginia’s Educator Pipeline, the VA Chamber of Commerce, VEA, VDOE, VCCS, VDOE, </a:t>
            </a:r>
            <a:r>
              <a:rPr lang="en-US" sz="2050" dirty="0" err="1" smtClean="0">
                <a:solidFill>
                  <a:schemeClr val="bg2"/>
                </a:solidFill>
                <a:latin typeface="Times New Roman" panose="02020603050405020304" pitchFamily="18" charset="0"/>
                <a:cs typeface="Times New Roman" panose="02020603050405020304" pitchFamily="18" charset="0"/>
              </a:rPr>
              <a:t>Va</a:t>
            </a:r>
            <a:r>
              <a:rPr lang="en-US" sz="2050" dirty="0" smtClean="0">
                <a:solidFill>
                  <a:schemeClr val="bg2"/>
                </a:solidFill>
                <a:latin typeface="Times New Roman" panose="02020603050405020304" pitchFamily="18" charset="0"/>
                <a:cs typeface="Times New Roman" panose="02020603050405020304" pitchFamily="18" charset="0"/>
              </a:rPr>
              <a:t> Board of Workforce Development and the Secretary’s office</a:t>
            </a:r>
            <a:endParaRPr lang="en-US" sz="2050" dirty="0">
              <a:solidFill>
                <a:schemeClr val="bg2"/>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F6C59158-1C13-41C8-A523-5CD48D2E0E84}" type="slidenum">
              <a:rPr lang="en-US" smtClean="0"/>
              <a:t>2</a:t>
            </a:fld>
            <a:endParaRPr lang="en-US"/>
          </a:p>
        </p:txBody>
      </p:sp>
    </p:spTree>
    <p:extLst>
      <p:ext uri="{BB962C8B-B14F-4D97-AF65-F5344CB8AC3E}">
        <p14:creationId xmlns:p14="http://schemas.microsoft.com/office/powerpoint/2010/main" val="1279005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latin typeface="Times New Roman" panose="02020603050405020304" pitchFamily="18" charset="0"/>
                <a:cs typeface="Times New Roman" panose="02020603050405020304" pitchFamily="18" charset="0"/>
              </a:rPr>
              <a:t>Analysis of the Challenge</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7280" y="1845734"/>
            <a:ext cx="10058400" cy="4372186"/>
          </a:xfrm>
        </p:spPr>
        <p:txBody>
          <a:bodyPr>
            <a:normAutofit/>
          </a:bodyPr>
          <a:lstStyle/>
          <a:p>
            <a:pPr marL="0" indent="0">
              <a:buNone/>
            </a:pPr>
            <a:r>
              <a:rPr lang="en-US" b="1" dirty="0" smtClean="0">
                <a:solidFill>
                  <a:schemeClr val="accent1"/>
                </a:solidFill>
                <a:latin typeface="Times New Roman" panose="02020603050405020304" pitchFamily="18" charset="0"/>
                <a:cs typeface="Times New Roman" panose="02020603050405020304" pitchFamily="18" charset="0"/>
              </a:rPr>
              <a:t>What is the Issue?</a:t>
            </a:r>
          </a:p>
          <a:p>
            <a:pPr lvl="2">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Examined the teacher shortage statewide over time; as well as geographic and subject area nuance</a:t>
            </a:r>
          </a:p>
          <a:p>
            <a:pPr lvl="2">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Shortage of minority teachers and an increasingly diverse student body</a:t>
            </a:r>
          </a:p>
          <a:p>
            <a:pPr marL="0" indent="0">
              <a:buNone/>
            </a:pPr>
            <a:r>
              <a:rPr lang="en-US" b="1" dirty="0" smtClean="0">
                <a:solidFill>
                  <a:schemeClr val="accent1"/>
                </a:solidFill>
                <a:latin typeface="Times New Roman" panose="02020603050405020304" pitchFamily="18" charset="0"/>
                <a:cs typeface="Times New Roman" panose="02020603050405020304" pitchFamily="18" charset="0"/>
              </a:rPr>
              <a:t>Why should we care?</a:t>
            </a:r>
          </a:p>
          <a:p>
            <a:pPr lvl="2">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Student outcomes</a:t>
            </a:r>
          </a:p>
          <a:p>
            <a:pPr lvl="2">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Future economic growth and prosperity of the Commonwealth </a:t>
            </a:r>
          </a:p>
          <a:p>
            <a:pPr marL="0" indent="0">
              <a:buNone/>
            </a:pPr>
            <a:r>
              <a:rPr lang="en-US" b="1" dirty="0">
                <a:solidFill>
                  <a:schemeClr val="accent1"/>
                </a:solidFill>
                <a:latin typeface="Times New Roman" panose="02020603050405020304" pitchFamily="18" charset="0"/>
                <a:cs typeface="Times New Roman" panose="02020603050405020304" pitchFamily="18" charset="0"/>
              </a:rPr>
              <a:t>Why </a:t>
            </a:r>
            <a:r>
              <a:rPr lang="en-US" b="1" dirty="0" smtClean="0">
                <a:solidFill>
                  <a:schemeClr val="accent1"/>
                </a:solidFill>
                <a:latin typeface="Times New Roman" panose="02020603050405020304" pitchFamily="18" charset="0"/>
                <a:cs typeface="Times New Roman" panose="02020603050405020304" pitchFamily="18" charset="0"/>
              </a:rPr>
              <a:t>is it occurring?</a:t>
            </a:r>
            <a:endParaRPr lang="en-US" b="1" dirty="0">
              <a:solidFill>
                <a:schemeClr val="accent1"/>
              </a:solidFill>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Costly pathways into the profession, coupled with limited earnings potential</a:t>
            </a:r>
          </a:p>
          <a:p>
            <a:pPr lvl="2">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Negative perception of the profession</a:t>
            </a:r>
          </a:p>
          <a:p>
            <a:pPr lvl="2">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Undesirable working conditions, including stressful cultures of testing and accreditation</a:t>
            </a:r>
            <a:endParaRPr lang="en-US" sz="2000" dirty="0">
              <a:solidFill>
                <a:schemeClr val="bg2"/>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a:solidFill>
                <a:schemeClr val="bg2"/>
              </a:solidFill>
            </a:endParaRPr>
          </a:p>
        </p:txBody>
      </p:sp>
      <p:sp>
        <p:nvSpPr>
          <p:cNvPr id="4" name="Slide Number Placeholder 3"/>
          <p:cNvSpPr>
            <a:spLocks noGrp="1"/>
          </p:cNvSpPr>
          <p:nvPr>
            <p:ph type="sldNum" sz="quarter" idx="12"/>
          </p:nvPr>
        </p:nvSpPr>
        <p:spPr/>
        <p:txBody>
          <a:bodyPr/>
          <a:lstStyle/>
          <a:p>
            <a:fld id="{F6C59158-1C13-41C8-A523-5CD48D2E0E84}" type="slidenum">
              <a:rPr lang="en-US" smtClean="0"/>
              <a:t>3</a:t>
            </a:fld>
            <a:endParaRPr lang="en-US"/>
          </a:p>
        </p:txBody>
      </p:sp>
    </p:spTree>
    <p:extLst>
      <p:ext uri="{BB962C8B-B14F-4D97-AF65-F5344CB8AC3E}">
        <p14:creationId xmlns:p14="http://schemas.microsoft.com/office/powerpoint/2010/main" val="2063232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latin typeface="Times New Roman" panose="02020603050405020304" pitchFamily="18" charset="0"/>
                <a:cs typeface="Times New Roman" panose="02020603050405020304" pitchFamily="18" charset="0"/>
              </a:rPr>
              <a:t>Priority</a:t>
            </a:r>
            <a:r>
              <a:rPr lang="en-US" dirty="0" smtClean="0">
                <a:solidFill>
                  <a:schemeClr val="accent1"/>
                </a:solidFill>
              </a:rPr>
              <a:t> </a:t>
            </a:r>
            <a:r>
              <a:rPr lang="en-US" dirty="0" smtClean="0">
                <a:solidFill>
                  <a:schemeClr val="accent1"/>
                </a:solidFill>
                <a:latin typeface="Times New Roman" panose="02020603050405020304" pitchFamily="18" charset="0"/>
                <a:cs typeface="Times New Roman" panose="02020603050405020304" pitchFamily="18" charset="0"/>
              </a:rPr>
              <a:t>Recommendations</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7280" y="1845734"/>
            <a:ext cx="10058400" cy="4384378"/>
          </a:xfrm>
        </p:spPr>
        <p:txBody>
          <a:bodyPr>
            <a:normAutofit/>
          </a:bodyPr>
          <a:lstStyle/>
          <a:p>
            <a:pPr marL="457200" indent="-457200">
              <a:buFont typeface="+mj-lt"/>
              <a:buAutoNum type="arabicPeriod"/>
            </a:pPr>
            <a:r>
              <a:rPr lang="en-US" b="1" dirty="0" smtClean="0">
                <a:solidFill>
                  <a:schemeClr val="bg2"/>
                </a:solidFill>
                <a:latin typeface="Times New Roman" panose="02020603050405020304" pitchFamily="18" charset="0"/>
                <a:cs typeface="Times New Roman" panose="02020603050405020304" pitchFamily="18" charset="0"/>
              </a:rPr>
              <a:t>Stackable, financially accessible pathways into the profession</a:t>
            </a:r>
          </a:p>
          <a:p>
            <a:pPr marL="944118" lvl="3" indent="-28575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Model </a:t>
            </a:r>
            <a:r>
              <a:rPr lang="en-US" sz="2000" i="1" dirty="0" smtClean="0">
                <a:solidFill>
                  <a:schemeClr val="bg2"/>
                </a:solidFill>
                <a:latin typeface="Times New Roman" panose="02020603050405020304" pitchFamily="18" charset="0"/>
                <a:cs typeface="Times New Roman" panose="02020603050405020304" pitchFamily="18" charset="0"/>
              </a:rPr>
              <a:t>Grow Your Own </a:t>
            </a:r>
            <a:r>
              <a:rPr lang="en-US" sz="2000" dirty="0" smtClean="0">
                <a:solidFill>
                  <a:schemeClr val="bg2"/>
                </a:solidFill>
                <a:latin typeface="Times New Roman" panose="02020603050405020304" pitchFamily="18" charset="0"/>
                <a:cs typeface="Times New Roman" panose="02020603050405020304" pitchFamily="18" charset="0"/>
              </a:rPr>
              <a:t>programs based on best practices*</a:t>
            </a:r>
          </a:p>
          <a:p>
            <a:pPr marL="944118" lvl="3" indent="-28575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Stronger articulation agreements between community colleges and four-year institutions</a:t>
            </a:r>
            <a:endParaRPr lang="en-US" sz="2000" dirty="0">
              <a:solidFill>
                <a:schemeClr val="bg2"/>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b="1" dirty="0" smtClean="0">
                <a:solidFill>
                  <a:schemeClr val="bg2"/>
                </a:solidFill>
                <a:latin typeface="Times New Roman" panose="02020603050405020304" pitchFamily="18" charset="0"/>
                <a:cs typeface="Times New Roman" panose="02020603050405020304" pitchFamily="18" charset="0"/>
              </a:rPr>
              <a:t>Permit undergraduate majors in teaching*</a:t>
            </a:r>
            <a:endParaRPr lang="en-US" b="1" dirty="0">
              <a:solidFill>
                <a:schemeClr val="bg2"/>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b="1" dirty="0" smtClean="0">
                <a:solidFill>
                  <a:schemeClr val="bg2"/>
                </a:solidFill>
                <a:latin typeface="Times New Roman" panose="02020603050405020304" pitchFamily="18" charset="0"/>
                <a:cs typeface="Times New Roman" panose="02020603050405020304" pitchFamily="18" charset="0"/>
              </a:rPr>
              <a:t>Raise awareness about federal loan forgiveness programs</a:t>
            </a:r>
          </a:p>
          <a:p>
            <a:pPr marL="457200" indent="-457200">
              <a:buFont typeface="+mj-lt"/>
              <a:buAutoNum type="arabicPeriod"/>
            </a:pPr>
            <a:r>
              <a:rPr lang="en-US" b="1" dirty="0" smtClean="0">
                <a:solidFill>
                  <a:schemeClr val="bg2"/>
                </a:solidFill>
                <a:latin typeface="Times New Roman" panose="02020603050405020304" pitchFamily="18" charset="0"/>
                <a:cs typeface="Times New Roman" panose="02020603050405020304" pitchFamily="18" charset="0"/>
              </a:rPr>
              <a:t>Consider establishing a competitive Commonwealth Teaching Fellows Program</a:t>
            </a:r>
          </a:p>
          <a:p>
            <a:pPr marL="457200" indent="-457200">
              <a:buFont typeface="+mj-lt"/>
              <a:buAutoNum type="arabicPeriod"/>
            </a:pPr>
            <a:r>
              <a:rPr lang="en-US" b="1" dirty="0" smtClean="0">
                <a:solidFill>
                  <a:schemeClr val="bg2"/>
                </a:solidFill>
                <a:latin typeface="Times New Roman" panose="02020603050405020304" pitchFamily="18" charset="0"/>
                <a:cs typeface="Times New Roman" panose="02020603050405020304" pitchFamily="18" charset="0"/>
              </a:rPr>
              <a:t>Differentiated compensation or retention bonuses</a:t>
            </a:r>
            <a:endParaRPr lang="en-US" b="1" dirty="0">
              <a:solidFill>
                <a:schemeClr val="bg2"/>
              </a:solidFill>
              <a:latin typeface="Times New Roman" panose="02020603050405020304" pitchFamily="18" charset="0"/>
              <a:cs typeface="Times New Roman" panose="02020603050405020304" pitchFamily="18" charset="0"/>
            </a:endParaRPr>
          </a:p>
          <a:p>
            <a:pPr marL="292608" lvl="1" indent="0">
              <a:buNone/>
            </a:pPr>
            <a:endParaRPr lang="en-US" sz="2000" dirty="0" smtClean="0">
              <a:solidFill>
                <a:schemeClr val="bg2"/>
              </a:solidFill>
              <a:latin typeface="Times New Roman" panose="02020603050405020304" pitchFamily="18" charset="0"/>
              <a:cs typeface="Times New Roman" panose="02020603050405020304" pitchFamily="18" charset="0"/>
            </a:endParaRPr>
          </a:p>
          <a:p>
            <a:pPr marL="292608" lvl="1" indent="0">
              <a:buNone/>
            </a:pPr>
            <a:r>
              <a:rPr lang="en-US" sz="2000" i="1" dirty="0" smtClean="0">
                <a:solidFill>
                  <a:schemeClr val="bg2"/>
                </a:solidFill>
                <a:latin typeface="Times New Roman" panose="02020603050405020304" pitchFamily="18" charset="0"/>
                <a:cs typeface="Times New Roman" panose="02020603050405020304" pitchFamily="18" charset="0"/>
              </a:rPr>
              <a:t>* </a:t>
            </a:r>
            <a:r>
              <a:rPr lang="en-US" sz="2000" i="1" dirty="0">
                <a:solidFill>
                  <a:schemeClr val="bg2"/>
                </a:solidFill>
                <a:latin typeface="Times New Roman" panose="02020603050405020304" pitchFamily="18" charset="0"/>
                <a:cs typeface="Times New Roman" panose="02020603050405020304" pitchFamily="18" charset="0"/>
              </a:rPr>
              <a:t>Indicates policy or budget </a:t>
            </a:r>
            <a:r>
              <a:rPr lang="en-US" sz="2000" i="1" dirty="0" smtClean="0">
                <a:solidFill>
                  <a:schemeClr val="bg2"/>
                </a:solidFill>
                <a:latin typeface="Times New Roman" panose="02020603050405020304" pitchFamily="18" charset="0"/>
                <a:cs typeface="Times New Roman" panose="02020603050405020304" pitchFamily="18" charset="0"/>
              </a:rPr>
              <a:t>item proposed in 2018 General Assembly</a:t>
            </a:r>
            <a:endParaRPr lang="en-US" sz="2000" dirty="0"/>
          </a:p>
        </p:txBody>
      </p:sp>
      <p:sp>
        <p:nvSpPr>
          <p:cNvPr id="4" name="Slide Number Placeholder 3"/>
          <p:cNvSpPr>
            <a:spLocks noGrp="1"/>
          </p:cNvSpPr>
          <p:nvPr>
            <p:ph type="sldNum" sz="quarter" idx="12"/>
          </p:nvPr>
        </p:nvSpPr>
        <p:spPr/>
        <p:txBody>
          <a:bodyPr/>
          <a:lstStyle/>
          <a:p>
            <a:fld id="{F6C59158-1C13-41C8-A523-5CD48D2E0E84}" type="slidenum">
              <a:rPr lang="en-US" smtClean="0">
                <a:latin typeface="Times New Roman" panose="02020603050405020304" pitchFamily="18" charset="0"/>
                <a:cs typeface="Times New Roman" panose="02020603050405020304" pitchFamily="18" charset="0"/>
              </a:rPr>
              <a:t>4</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955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latin typeface="Times New Roman" panose="02020603050405020304" pitchFamily="18" charset="0"/>
                <a:cs typeface="Times New Roman" panose="02020603050405020304" pitchFamily="18" charset="0"/>
              </a:rPr>
              <a:t>Recruitment Recommendations</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7280" y="1845734"/>
            <a:ext cx="10058400" cy="4396570"/>
          </a:xfrm>
        </p:spPr>
        <p:txBody>
          <a:bodyPr/>
          <a:lstStyle/>
          <a:p>
            <a:pPr marL="457200" indent="-457200">
              <a:buFont typeface="+mj-lt"/>
              <a:buAutoNum type="alphaUcPeriod"/>
            </a:pPr>
            <a:r>
              <a:rPr lang="en-US" b="1" dirty="0" smtClean="0">
                <a:solidFill>
                  <a:schemeClr val="bg2"/>
                </a:solidFill>
                <a:latin typeface="Times New Roman" panose="02020603050405020304" pitchFamily="18" charset="0"/>
                <a:cs typeface="Times New Roman" panose="02020603050405020304" pitchFamily="18" charset="0"/>
              </a:rPr>
              <a:t>Modernized Pathways into the Profession</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Evaluate assessment requirements for practitioners, align with skills and competencies of high quality teaching</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Reciprocity for out of state individuals*</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Relief from ancillary requirements before issuance of a provisional license* </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Expand reach and funding for teacher residency programs*</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State financial support to human resource departments in divisions with greatest shortages</a:t>
            </a:r>
          </a:p>
          <a:p>
            <a:pPr marL="457200" indent="-457200">
              <a:buFont typeface="+mj-lt"/>
              <a:buAutoNum type="alphaUcPeriod"/>
            </a:pPr>
            <a:r>
              <a:rPr lang="en-US" b="1" dirty="0" smtClean="0">
                <a:solidFill>
                  <a:schemeClr val="bg2"/>
                </a:solidFill>
                <a:latin typeface="Times New Roman" panose="02020603050405020304" pitchFamily="18" charset="0"/>
                <a:cs typeface="Times New Roman" panose="02020603050405020304" pitchFamily="18" charset="0"/>
              </a:rPr>
              <a:t>Building Awareness of Pathways</a:t>
            </a:r>
            <a:endParaRPr lang="en-US" b="1" dirty="0">
              <a:solidFill>
                <a:schemeClr val="bg2"/>
              </a:solidFill>
              <a:latin typeface="Times New Roman" panose="02020603050405020304" pitchFamily="18" charset="0"/>
              <a:cs typeface="Times New Roman" panose="02020603050405020304" pitchFamily="18" charset="0"/>
            </a:endParaRP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Embed exposure and exploration of teaching careers in middle and high school</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VDOE to develop and make available materials targeted to different audiences (middle school students to retirees) to communicate pathway options and available financial incentives</a:t>
            </a:r>
          </a:p>
          <a:p>
            <a:pPr marL="749808" lvl="1" indent="-457200">
              <a:buFont typeface="+mj-lt"/>
              <a:buAutoNum type="alphaUcPeriod"/>
            </a:pPr>
            <a:endParaRPr lang="en-US" dirty="0">
              <a:solidFill>
                <a:schemeClr val="bg2"/>
              </a:solidFill>
            </a:endParaRPr>
          </a:p>
        </p:txBody>
      </p:sp>
      <p:sp>
        <p:nvSpPr>
          <p:cNvPr id="4" name="Slide Number Placeholder 3"/>
          <p:cNvSpPr>
            <a:spLocks noGrp="1"/>
          </p:cNvSpPr>
          <p:nvPr>
            <p:ph type="sldNum" sz="quarter" idx="12"/>
          </p:nvPr>
        </p:nvSpPr>
        <p:spPr/>
        <p:txBody>
          <a:bodyPr/>
          <a:lstStyle/>
          <a:p>
            <a:fld id="{F6C59158-1C13-41C8-A523-5CD48D2E0E84}" type="slidenum">
              <a:rPr lang="en-US" smtClean="0"/>
              <a:t>5</a:t>
            </a:fld>
            <a:endParaRPr lang="en-US"/>
          </a:p>
        </p:txBody>
      </p:sp>
    </p:spTree>
    <p:extLst>
      <p:ext uri="{BB962C8B-B14F-4D97-AF65-F5344CB8AC3E}">
        <p14:creationId xmlns:p14="http://schemas.microsoft.com/office/powerpoint/2010/main" val="1718473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Recruitment </a:t>
            </a:r>
            <a:r>
              <a:rPr lang="en-US" dirty="0" smtClean="0">
                <a:solidFill>
                  <a:schemeClr val="accent1"/>
                </a:solidFill>
                <a:latin typeface="Times New Roman" panose="02020603050405020304" pitchFamily="18" charset="0"/>
                <a:cs typeface="Times New Roman" panose="02020603050405020304" pitchFamily="18" charset="0"/>
              </a:rPr>
              <a:t>Recommendations Cont’d</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457200" indent="-457200">
              <a:buFont typeface="+mj-lt"/>
              <a:buAutoNum type="alphaUcPeriod" startAt="3"/>
            </a:pPr>
            <a:r>
              <a:rPr lang="en-US" b="1" dirty="0" smtClean="0">
                <a:solidFill>
                  <a:schemeClr val="bg2"/>
                </a:solidFill>
                <a:latin typeface="Times New Roman" panose="02020603050405020304" pitchFamily="18" charset="0"/>
                <a:cs typeface="Times New Roman" panose="02020603050405020304" pitchFamily="18" charset="0"/>
              </a:rPr>
              <a:t>Enhancing Compensation and Reducing Entry Costs</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Refine how the Virginia Teacher Student Loan Program is leveraged to address shortages we face today*</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Consider financial incentives in addition to salary, such as subsidized child care, housing assistance, retirement credit, and contributions to health insurance premiums</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Targeted sign-on or relocation bonuses </a:t>
            </a:r>
          </a:p>
          <a:p>
            <a:pPr marL="1115568" lvl="3" indent="-457200">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Cover cost or partial cost of praxis, VCLA, and test prep for low-income and minority students*</a:t>
            </a:r>
          </a:p>
          <a:p>
            <a:pPr marL="292608" lvl="1" indent="0">
              <a:buNone/>
            </a:pPr>
            <a:endParaRPr lang="en-US" dirty="0">
              <a:solidFill>
                <a:schemeClr val="bg2"/>
              </a:solidFill>
            </a:endParaRPr>
          </a:p>
          <a:p>
            <a:pPr marL="292608" lvl="1" indent="0">
              <a:buNone/>
            </a:pPr>
            <a:endParaRPr lang="en-US" dirty="0" smtClean="0">
              <a:solidFill>
                <a:schemeClr val="bg2"/>
              </a:solidFill>
            </a:endParaRPr>
          </a:p>
          <a:p>
            <a:pPr marL="749808" lvl="1" indent="-457200">
              <a:buFont typeface="+mj-lt"/>
              <a:buAutoNum type="alphaUcPeriod"/>
            </a:pPr>
            <a:endParaRPr lang="en-US" dirty="0">
              <a:solidFill>
                <a:schemeClr val="bg2"/>
              </a:solidFill>
            </a:endParaRPr>
          </a:p>
        </p:txBody>
      </p:sp>
      <p:sp>
        <p:nvSpPr>
          <p:cNvPr id="5" name="Slide Number Placeholder 4"/>
          <p:cNvSpPr>
            <a:spLocks noGrp="1"/>
          </p:cNvSpPr>
          <p:nvPr>
            <p:ph type="sldNum" sz="quarter" idx="12"/>
          </p:nvPr>
        </p:nvSpPr>
        <p:spPr/>
        <p:txBody>
          <a:bodyPr/>
          <a:lstStyle/>
          <a:p>
            <a:fld id="{F6C59158-1C13-41C8-A523-5CD48D2E0E84}" type="slidenum">
              <a:rPr lang="en-US" smtClean="0"/>
              <a:t>6</a:t>
            </a:fld>
            <a:endParaRPr lang="en-US"/>
          </a:p>
        </p:txBody>
      </p:sp>
    </p:spTree>
    <p:extLst>
      <p:ext uri="{BB962C8B-B14F-4D97-AF65-F5344CB8AC3E}">
        <p14:creationId xmlns:p14="http://schemas.microsoft.com/office/powerpoint/2010/main" val="5032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latin typeface="Times New Roman" panose="02020603050405020304" pitchFamily="18" charset="0"/>
                <a:cs typeface="Times New Roman" panose="02020603050405020304" pitchFamily="18" charset="0"/>
              </a:rPr>
              <a:t>Retention Recommendations</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7280" y="1845734"/>
            <a:ext cx="10058400" cy="4384378"/>
          </a:xfrm>
        </p:spPr>
        <p:txBody>
          <a:bodyPr>
            <a:normAutofit lnSpcReduction="10000"/>
          </a:bodyPr>
          <a:lstStyle/>
          <a:p>
            <a:pPr marL="457200" indent="-457200">
              <a:buFont typeface="+mj-lt"/>
              <a:buAutoNum type="alphaUcPeriod"/>
            </a:pPr>
            <a:r>
              <a:rPr lang="en-US" sz="1850" b="1" dirty="0" smtClean="0">
                <a:solidFill>
                  <a:schemeClr val="bg2"/>
                </a:solidFill>
                <a:latin typeface="Times New Roman" panose="02020603050405020304" pitchFamily="18" charset="0"/>
                <a:cs typeface="Times New Roman" panose="02020603050405020304" pitchFamily="18" charset="0"/>
              </a:rPr>
              <a:t>Enhance Teacher Preparation</a:t>
            </a:r>
            <a:endParaRPr lang="en-US" sz="1850" b="1" dirty="0">
              <a:solidFill>
                <a:schemeClr val="bg2"/>
              </a:solidFill>
              <a:latin typeface="Times New Roman" panose="02020603050405020304" pitchFamily="18" charset="0"/>
              <a:cs typeface="Times New Roman" panose="02020603050405020304" pitchFamily="18" charset="0"/>
            </a:endParaRP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Address changing needs of students - students in poverty, English language learners, and students with disabilities</a:t>
            </a:r>
            <a:endParaRPr lang="en-US" sz="1850" dirty="0">
              <a:solidFill>
                <a:schemeClr val="bg2"/>
              </a:solidFill>
              <a:latin typeface="Times New Roman" panose="02020603050405020304" pitchFamily="18" charset="0"/>
              <a:cs typeface="Times New Roman" panose="02020603050405020304" pitchFamily="18" charset="0"/>
            </a:endParaRP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State financial support for practicums in divisions with most critical shortages</a:t>
            </a:r>
            <a:endParaRPr lang="en-US" sz="1850" dirty="0">
              <a:solidFill>
                <a:schemeClr val="bg2"/>
              </a:solidFill>
              <a:latin typeface="Times New Roman" panose="02020603050405020304" pitchFamily="18" charset="0"/>
              <a:cs typeface="Times New Roman" panose="02020603050405020304" pitchFamily="18" charset="0"/>
            </a:endParaRP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Data systems to better understand nature of teacher shortage and building for improvement</a:t>
            </a:r>
            <a:endParaRPr lang="en-US" sz="1850" dirty="0">
              <a:solidFill>
                <a:schemeClr val="bg2"/>
              </a:solidFill>
              <a:latin typeface="Times New Roman" panose="02020603050405020304" pitchFamily="18" charset="0"/>
              <a:cs typeface="Times New Roman" panose="02020603050405020304" pitchFamily="18" charset="0"/>
            </a:endParaRPr>
          </a:p>
          <a:p>
            <a:pPr marL="457200" indent="-457200">
              <a:buFont typeface="+mj-lt"/>
              <a:buAutoNum type="alphaUcPeriod"/>
            </a:pPr>
            <a:r>
              <a:rPr lang="en-US" sz="1850" b="1" dirty="0" smtClean="0">
                <a:solidFill>
                  <a:schemeClr val="bg2"/>
                </a:solidFill>
                <a:latin typeface="Times New Roman" panose="02020603050405020304" pitchFamily="18" charset="0"/>
                <a:cs typeface="Times New Roman" panose="02020603050405020304" pitchFamily="18" charset="0"/>
              </a:rPr>
              <a:t>Foster Positive School Climate</a:t>
            </a:r>
            <a:endParaRPr lang="en-US" sz="1850" b="1" dirty="0">
              <a:solidFill>
                <a:schemeClr val="bg2"/>
              </a:solidFill>
              <a:latin typeface="Times New Roman" panose="02020603050405020304" pitchFamily="18" charset="0"/>
              <a:cs typeface="Times New Roman" panose="02020603050405020304" pitchFamily="18" charset="0"/>
            </a:endParaRP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New SOA’s</a:t>
            </a: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Statewide working conditions survey*</a:t>
            </a: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Allow 5 years for provisional licensees to meet full licensure requirements*</a:t>
            </a: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Foster high quality teacher and principal induction and mentorship in all divisions</a:t>
            </a:r>
          </a:p>
          <a:p>
            <a:pPr marL="457200" indent="-457200">
              <a:buFont typeface="+mj-lt"/>
              <a:buAutoNum type="alphaUcPeriod"/>
            </a:pPr>
            <a:r>
              <a:rPr lang="en-US" sz="1850" b="1" dirty="0" smtClean="0">
                <a:solidFill>
                  <a:schemeClr val="bg2"/>
                </a:solidFill>
                <a:latin typeface="Times New Roman" panose="02020603050405020304" pitchFamily="18" charset="0"/>
                <a:cs typeface="Times New Roman" panose="02020603050405020304" pitchFamily="18" charset="0"/>
              </a:rPr>
              <a:t>Deploy Targeted Financial Incentives</a:t>
            </a:r>
            <a:endParaRPr lang="en-US" sz="1850" b="1" dirty="0">
              <a:solidFill>
                <a:schemeClr val="bg2"/>
              </a:solidFill>
              <a:latin typeface="Times New Roman" panose="02020603050405020304" pitchFamily="18" charset="0"/>
              <a:cs typeface="Times New Roman" panose="02020603050405020304" pitchFamily="18" charset="0"/>
            </a:endParaRP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Additional compensation for teachers who help retain others, through mentoring or coaching new teachers</a:t>
            </a:r>
            <a:endParaRPr lang="en-US" sz="1850" dirty="0">
              <a:solidFill>
                <a:schemeClr val="bg2"/>
              </a:solidFill>
              <a:latin typeface="Times New Roman" panose="02020603050405020304" pitchFamily="18" charset="0"/>
              <a:cs typeface="Times New Roman" panose="02020603050405020304" pitchFamily="18" charset="0"/>
            </a:endParaRPr>
          </a:p>
          <a:p>
            <a:pPr marL="1115568" lvl="3" indent="-457200">
              <a:buFont typeface="Arial" panose="020B0604020202020204" pitchFamily="34" charset="0"/>
              <a:buChar char="•"/>
            </a:pPr>
            <a:r>
              <a:rPr lang="en-US" sz="1850" dirty="0" smtClean="0">
                <a:solidFill>
                  <a:schemeClr val="bg2"/>
                </a:solidFill>
                <a:latin typeface="Times New Roman" panose="02020603050405020304" pitchFamily="18" charset="0"/>
                <a:cs typeface="Times New Roman" panose="02020603050405020304" pitchFamily="18" charset="0"/>
              </a:rPr>
              <a:t>Opportunities for advancement within profession without leaving the classroom</a:t>
            </a:r>
            <a:endParaRPr lang="en-US" sz="1850" dirty="0">
              <a:solidFill>
                <a:schemeClr val="bg2"/>
              </a:solidFill>
              <a:latin typeface="Times New Roman" panose="02020603050405020304" pitchFamily="18" charset="0"/>
              <a:cs typeface="Times New Roman" panose="02020603050405020304" pitchFamily="18" charset="0"/>
            </a:endParaRPr>
          </a:p>
          <a:p>
            <a:pPr marL="292608" lvl="1" indent="0">
              <a:buNone/>
            </a:pPr>
            <a:endParaRPr lang="en-US" dirty="0">
              <a:solidFill>
                <a:schemeClr val="bg2"/>
              </a:solidFill>
            </a:endParaRPr>
          </a:p>
          <a:p>
            <a:pPr marL="292608" lvl="1" indent="0">
              <a:buNone/>
            </a:pPr>
            <a:endParaRPr lang="en-US" dirty="0" smtClean="0">
              <a:solidFill>
                <a:schemeClr val="bg2"/>
              </a:solidFill>
            </a:endParaRPr>
          </a:p>
          <a:p>
            <a:pPr marL="749808" lvl="1" indent="-457200">
              <a:buFont typeface="+mj-lt"/>
              <a:buAutoNum type="alphaUcPeriod"/>
            </a:pPr>
            <a:endParaRPr lang="en-US" dirty="0">
              <a:solidFill>
                <a:schemeClr val="bg2"/>
              </a:solidFill>
            </a:endParaRPr>
          </a:p>
        </p:txBody>
      </p:sp>
      <p:sp>
        <p:nvSpPr>
          <p:cNvPr id="4" name="Slide Number Placeholder 3"/>
          <p:cNvSpPr>
            <a:spLocks noGrp="1"/>
          </p:cNvSpPr>
          <p:nvPr>
            <p:ph type="sldNum" sz="quarter" idx="12"/>
          </p:nvPr>
        </p:nvSpPr>
        <p:spPr/>
        <p:txBody>
          <a:bodyPr/>
          <a:lstStyle/>
          <a:p>
            <a:fld id="{F6C59158-1C13-41C8-A523-5CD48D2E0E84}" type="slidenum">
              <a:rPr lang="en-US" smtClean="0"/>
              <a:t>7</a:t>
            </a:fld>
            <a:endParaRPr lang="en-US"/>
          </a:p>
        </p:txBody>
      </p:sp>
    </p:spTree>
    <p:extLst>
      <p:ext uri="{BB962C8B-B14F-4D97-AF65-F5344CB8AC3E}">
        <p14:creationId xmlns:p14="http://schemas.microsoft.com/office/powerpoint/2010/main" val="3950693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latin typeface="Times New Roman" panose="02020603050405020304" pitchFamily="18" charset="0"/>
                <a:cs typeface="Times New Roman" panose="02020603050405020304" pitchFamily="18" charset="0"/>
              </a:rPr>
              <a:t>Areas for Further Consideration</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0" indent="0">
              <a:buClr>
                <a:srgbClr val="0F6FC6"/>
              </a:buClr>
              <a:buNone/>
            </a:pPr>
            <a:r>
              <a:rPr lang="en-US" dirty="0" smtClean="0">
                <a:solidFill>
                  <a:srgbClr val="17406D"/>
                </a:solidFill>
                <a:latin typeface="Times New Roman" panose="02020603050405020304" pitchFamily="18" charset="0"/>
                <a:cs typeface="Times New Roman" panose="02020603050405020304" pitchFamily="18" charset="0"/>
              </a:rPr>
              <a:t>Further policy development for Virginia specific programs related to: </a:t>
            </a:r>
          </a:p>
          <a:p>
            <a:pPr lvl="3">
              <a:buClr>
                <a:srgbClr val="0F6FC6"/>
              </a:buClr>
              <a:buFont typeface="Arial" panose="020B0604020202020204" pitchFamily="34" charset="0"/>
              <a:buChar char="•"/>
            </a:pPr>
            <a:r>
              <a:rPr lang="en-US" sz="2000" dirty="0" smtClean="0">
                <a:solidFill>
                  <a:srgbClr val="17406D"/>
                </a:solidFill>
                <a:latin typeface="Times New Roman" panose="02020603050405020304" pitchFamily="18" charset="0"/>
                <a:cs typeface="Times New Roman" panose="02020603050405020304" pitchFamily="18" charset="0"/>
              </a:rPr>
              <a:t>Ensuring high quality teacher induction and mentorship programs in all divisions</a:t>
            </a:r>
          </a:p>
          <a:p>
            <a:pPr lvl="3">
              <a:buClr>
                <a:srgbClr val="0F6FC6"/>
              </a:buClr>
              <a:buFont typeface="Arial" panose="020B0604020202020204" pitchFamily="34" charset="0"/>
              <a:buChar char="•"/>
            </a:pPr>
            <a:r>
              <a:rPr lang="en-US" sz="2000" dirty="0" smtClean="0">
                <a:solidFill>
                  <a:srgbClr val="17406D"/>
                </a:solidFill>
                <a:latin typeface="Times New Roman" panose="02020603050405020304" pitchFamily="18" charset="0"/>
                <a:cs typeface="Times New Roman" panose="02020603050405020304" pitchFamily="18" charset="0"/>
              </a:rPr>
              <a:t>Fostering principal training programs, as well as induction and mentorship</a:t>
            </a:r>
          </a:p>
          <a:p>
            <a:pPr lvl="3">
              <a:buClr>
                <a:srgbClr val="0F6FC6"/>
              </a:buClr>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Creating a Commonwealth </a:t>
            </a:r>
            <a:r>
              <a:rPr lang="en-US" sz="2000" dirty="0">
                <a:solidFill>
                  <a:schemeClr val="bg2"/>
                </a:solidFill>
                <a:latin typeface="Times New Roman" panose="02020603050405020304" pitchFamily="18" charset="0"/>
                <a:cs typeface="Times New Roman" panose="02020603050405020304" pitchFamily="18" charset="0"/>
              </a:rPr>
              <a:t>Teaching Fellows program to recruit students to high-need locations and </a:t>
            </a:r>
            <a:r>
              <a:rPr lang="en-US" sz="2000" dirty="0" smtClean="0">
                <a:solidFill>
                  <a:schemeClr val="bg2"/>
                </a:solidFill>
                <a:latin typeface="Times New Roman" panose="02020603050405020304" pitchFamily="18" charset="0"/>
                <a:cs typeface="Times New Roman" panose="02020603050405020304" pitchFamily="18" charset="0"/>
              </a:rPr>
              <a:t>subjects</a:t>
            </a:r>
          </a:p>
          <a:p>
            <a:pPr lvl="3">
              <a:buClr>
                <a:srgbClr val="0F6FC6"/>
              </a:buClr>
              <a:buFont typeface="Arial" panose="020B0604020202020204" pitchFamily="34" charset="0"/>
              <a:buChar char="•"/>
            </a:pPr>
            <a:r>
              <a:rPr lang="en-US" sz="2000" dirty="0" smtClean="0">
                <a:solidFill>
                  <a:schemeClr val="bg2"/>
                </a:solidFill>
                <a:latin typeface="Times New Roman" panose="02020603050405020304" pitchFamily="18" charset="0"/>
                <a:cs typeface="Times New Roman" panose="02020603050405020304" pitchFamily="18" charset="0"/>
              </a:rPr>
              <a:t>Research on which financial incentives are most effective, given limited resources </a:t>
            </a:r>
            <a:endParaRPr lang="en-US" sz="2000" dirty="0">
              <a:solidFill>
                <a:schemeClr val="bg2"/>
              </a:solidFill>
              <a:latin typeface="Times New Roman" panose="02020603050405020304" pitchFamily="18"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F6C59158-1C13-41C8-A523-5CD48D2E0E84}" type="slidenum">
              <a:rPr lang="en-US" smtClean="0"/>
              <a:t>8</a:t>
            </a:fld>
            <a:endParaRPr lang="en-US"/>
          </a:p>
        </p:txBody>
      </p:sp>
    </p:spTree>
    <p:extLst>
      <p:ext uri="{BB962C8B-B14F-4D97-AF65-F5344CB8AC3E}">
        <p14:creationId xmlns:p14="http://schemas.microsoft.com/office/powerpoint/2010/main" val="2168461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CA72677B-2F8C-4192-8EBE-D360BE3B20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169</TotalTime>
  <Words>696</Words>
  <Application>Microsoft Office PowerPoint</Application>
  <PresentationFormat>Custom</PresentationFormat>
  <Paragraphs>84</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Retrospect</vt:lpstr>
      <vt:lpstr>Report of the  Advisory Committee on  Teacher Shortages</vt:lpstr>
      <vt:lpstr>Committee Creation and Composition</vt:lpstr>
      <vt:lpstr>Analysis of the Challenge</vt:lpstr>
      <vt:lpstr>Priority Recommendations</vt:lpstr>
      <vt:lpstr>Recruitment Recommendations</vt:lpstr>
      <vt:lpstr>Recruitment Recommendations Cont’d</vt:lpstr>
      <vt:lpstr>Retention Recommendations</vt:lpstr>
      <vt:lpstr>Areas for Further Consideration</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Advisory Committee on Teacher Shortages</dc:title>
  <dc:creator>Coy, Holly (GOV)</dc:creator>
  <cp:lastModifiedBy>Emily V. Webb (DOE) </cp:lastModifiedBy>
  <cp:revision>17</cp:revision>
  <dcterms:created xsi:type="dcterms:W3CDTF">2018-03-08T18:27:46Z</dcterms:created>
  <dcterms:modified xsi:type="dcterms:W3CDTF">2018-03-14T19:40:00Z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