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310" r:id="rId4"/>
    <p:sldId id="258" r:id="rId5"/>
    <p:sldId id="259" r:id="rId6"/>
    <p:sldId id="311" r:id="rId7"/>
    <p:sldId id="273" r:id="rId8"/>
    <p:sldId id="300" r:id="rId9"/>
    <p:sldId id="299" r:id="rId10"/>
    <p:sldId id="305" r:id="rId11"/>
    <p:sldId id="306" r:id="rId12"/>
    <p:sldId id="321" r:id="rId13"/>
    <p:sldId id="308" r:id="rId14"/>
    <p:sldId id="313" r:id="rId15"/>
    <p:sldId id="309" r:id="rId16"/>
    <p:sldId id="314" r:id="rId17"/>
    <p:sldId id="312" r:id="rId18"/>
    <p:sldId id="315" r:id="rId19"/>
    <p:sldId id="316" r:id="rId20"/>
    <p:sldId id="317" r:id="rId21"/>
    <p:sldId id="318" r:id="rId22"/>
    <p:sldId id="319" r:id="rId23"/>
    <p:sldId id="320" r:id="rId24"/>
    <p:sldId id="293" r:id="rId25"/>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2"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6E65"/>
    <a:srgbClr val="833177"/>
    <a:srgbClr val="ED8B02"/>
    <a:srgbClr val="ED8B00"/>
    <a:srgbClr val="84B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2" autoAdjust="0"/>
    <p:restoredTop sz="62863" autoAdjust="0"/>
  </p:normalViewPr>
  <p:slideViewPr>
    <p:cSldViewPr>
      <p:cViewPr>
        <p:scale>
          <a:sx n="72" d="100"/>
          <a:sy n="72" d="100"/>
        </p:scale>
        <p:origin x="-2046" y="-3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814" y="-90"/>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1" tIns="46805" rIns="93611" bIns="4680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8630"/>
          </a:xfrm>
          <a:prstGeom prst="rect">
            <a:avLst/>
          </a:prstGeom>
        </p:spPr>
        <p:txBody>
          <a:bodyPr vert="horz" lIns="93611" tIns="46805" rIns="93611" bIns="46805" rtlCol="0"/>
          <a:lstStyle>
            <a:lvl1pPr algn="r">
              <a:defRPr sz="1200"/>
            </a:lvl1pPr>
          </a:lstStyle>
          <a:p>
            <a:fld id="{8E198410-3908-457D-BC9A-41089D71ACE9}" type="datetimeFigureOut">
              <a:rPr lang="en-US" smtClean="0"/>
              <a:t>4/4/2018</a:t>
            </a:fld>
            <a:endParaRPr lang="en-US"/>
          </a:p>
        </p:txBody>
      </p:sp>
      <p:sp>
        <p:nvSpPr>
          <p:cNvPr id="4" name="Footer Placeholder 3"/>
          <p:cNvSpPr>
            <a:spLocks noGrp="1"/>
          </p:cNvSpPr>
          <p:nvPr>
            <p:ph type="ftr" sz="quarter" idx="2"/>
          </p:nvPr>
        </p:nvSpPr>
        <p:spPr>
          <a:xfrm>
            <a:off x="0" y="8902343"/>
            <a:ext cx="3037840" cy="468630"/>
          </a:xfrm>
          <a:prstGeom prst="rect">
            <a:avLst/>
          </a:prstGeom>
        </p:spPr>
        <p:txBody>
          <a:bodyPr vert="horz" lIns="93611" tIns="46805" rIns="93611" bIns="4680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02343"/>
            <a:ext cx="3037840" cy="468630"/>
          </a:xfrm>
          <a:prstGeom prst="rect">
            <a:avLst/>
          </a:prstGeom>
        </p:spPr>
        <p:txBody>
          <a:bodyPr vert="horz" lIns="93611" tIns="46805" rIns="93611" bIns="46805" rtlCol="0" anchor="b"/>
          <a:lstStyle>
            <a:lvl1pPr algn="r">
              <a:defRPr sz="1200"/>
            </a:lvl1pPr>
          </a:lstStyle>
          <a:p>
            <a:fld id="{C21AE0DB-DBE9-4705-9BE5-E131AFE36CAD}" type="slidenum">
              <a:rPr lang="en-US" smtClean="0"/>
              <a:t>‹#›</a:t>
            </a:fld>
            <a:endParaRPr lang="en-US"/>
          </a:p>
        </p:txBody>
      </p:sp>
    </p:spTree>
    <p:extLst>
      <p:ext uri="{BB962C8B-B14F-4D97-AF65-F5344CB8AC3E}">
        <p14:creationId xmlns:p14="http://schemas.microsoft.com/office/powerpoint/2010/main" val="2688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1" tIns="46805" rIns="93611" bIns="46805"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1" tIns="46805" rIns="93611" bIns="46805" rtlCol="0"/>
          <a:lstStyle>
            <a:lvl1pPr algn="r">
              <a:defRPr sz="1200"/>
            </a:lvl1pPr>
          </a:lstStyle>
          <a:p>
            <a:fld id="{B506132E-CC28-4B98-AFB9-36DEA58E8FC6}" type="datetimeFigureOut">
              <a:rPr lang="en-US" smtClean="0"/>
              <a:t>4/4/2018</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1" tIns="46805" rIns="93611" bIns="46805"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1" tIns="46805" rIns="93611" bIns="468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37840" cy="468630"/>
          </a:xfrm>
          <a:prstGeom prst="rect">
            <a:avLst/>
          </a:prstGeom>
        </p:spPr>
        <p:txBody>
          <a:bodyPr vert="horz" lIns="93611" tIns="46805" rIns="93611" bIns="4680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1" tIns="46805" rIns="93611" bIns="46805" rtlCol="0" anchor="b"/>
          <a:lstStyle>
            <a:lvl1pPr algn="r">
              <a:defRPr sz="1200"/>
            </a:lvl1pPr>
          </a:lstStyle>
          <a:p>
            <a:fld id="{17B3E529-24F2-4C79-B9C5-E835290EE037}" type="slidenum">
              <a:rPr lang="en-US" smtClean="0"/>
              <a:t>‹#›</a:t>
            </a:fld>
            <a:endParaRPr lang="en-US"/>
          </a:p>
        </p:txBody>
      </p:sp>
    </p:spTree>
    <p:extLst>
      <p:ext uri="{BB962C8B-B14F-4D97-AF65-F5344CB8AC3E}">
        <p14:creationId xmlns:p14="http://schemas.microsoft.com/office/powerpoint/2010/main" val="207407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521" indent="-175521">
              <a:buFontTx/>
              <a:buChar char="-"/>
            </a:pPr>
            <a:endParaRPr lang="en-US" baseline="0" dirty="0"/>
          </a:p>
        </p:txBody>
      </p:sp>
      <p:sp>
        <p:nvSpPr>
          <p:cNvPr id="4" name="Slide Number Placeholder 3"/>
          <p:cNvSpPr>
            <a:spLocks noGrp="1"/>
          </p:cNvSpPr>
          <p:nvPr>
            <p:ph type="sldNum" sz="quarter" idx="10"/>
          </p:nvPr>
        </p:nvSpPr>
        <p:spPr/>
        <p:txBody>
          <a:bodyPr/>
          <a:lstStyle/>
          <a:p>
            <a:fld id="{17B3E529-24F2-4C79-B9C5-E835290EE037}" type="slidenum">
              <a:rPr lang="en-US" smtClean="0"/>
              <a:t>1</a:t>
            </a:fld>
            <a:endParaRPr lang="en-US"/>
          </a:p>
        </p:txBody>
      </p:sp>
    </p:spTree>
    <p:extLst>
      <p:ext uri="{BB962C8B-B14F-4D97-AF65-F5344CB8AC3E}">
        <p14:creationId xmlns:p14="http://schemas.microsoft.com/office/powerpoint/2010/main" val="190835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table.</a:t>
            </a:r>
          </a:p>
          <a:p>
            <a:endParaRPr lang="en-US" dirty="0"/>
          </a:p>
          <a:p>
            <a:r>
              <a:rPr lang="en-US" dirty="0"/>
              <a:t>Teacher Licensure Pathways in Virginia:</a:t>
            </a:r>
          </a:p>
          <a:p>
            <a:endParaRPr lang="en-US" dirty="0"/>
          </a:p>
          <a:p>
            <a:pPr marL="228600" indent="-228600">
              <a:buAutoNum type="arabicParenR"/>
            </a:pPr>
            <a:r>
              <a:rPr lang="en-US" dirty="0"/>
              <a:t>Primary pathway: Most teachers follow a four-year undergraduate degree with a postgraduate teacher preparation program of one or two years that leads to a preliminary credential. Some programs also lead to a master’s degree in addition to a credential.</a:t>
            </a:r>
          </a:p>
          <a:p>
            <a:pPr marL="228600" indent="-228600">
              <a:buAutoNum type="arabicParenR"/>
            </a:pPr>
            <a:r>
              <a:rPr lang="en-US" dirty="0"/>
              <a:t>“Blended” or “Integrated Pathway”: Some teachers go through intensive programs that integrate academic content and teacher preparation as an undergraduate. Programs provide candidates with a bachelor’s degree and a preliminary teaching credential. Elementary and middle school teachers often major in Liberal Studies or Interdisciplinary Studies, emphasizing a breadth of subject matter. High school teachers, requiring content expertise, pursue single subject credentials.</a:t>
            </a:r>
          </a:p>
          <a:p>
            <a:pPr marL="228600" indent="-228600">
              <a:buAutoNum type="arabicParenR"/>
            </a:pPr>
            <a:r>
              <a:rPr lang="en-US" dirty="0"/>
              <a:t>Alternate pathway: Through alternate routes, teachers work in the classroom while completing coursework in a teacher preparation program.  Applicants must already have completed a bachelor’s degree. </a:t>
            </a:r>
          </a:p>
        </p:txBody>
      </p:sp>
      <p:sp>
        <p:nvSpPr>
          <p:cNvPr id="4" name="Slide Number Placeholder 3"/>
          <p:cNvSpPr>
            <a:spLocks noGrp="1"/>
          </p:cNvSpPr>
          <p:nvPr>
            <p:ph type="sldNum" sz="quarter" idx="10"/>
          </p:nvPr>
        </p:nvSpPr>
        <p:spPr/>
        <p:txBody>
          <a:bodyPr/>
          <a:lstStyle/>
          <a:p>
            <a:fld id="{17B3E529-24F2-4C79-B9C5-E835290EE037}" type="slidenum">
              <a:rPr lang="en-US" smtClean="0"/>
              <a:t>12</a:t>
            </a:fld>
            <a:endParaRPr lang="en-US"/>
          </a:p>
        </p:txBody>
      </p:sp>
    </p:spTree>
    <p:extLst>
      <p:ext uri="{BB962C8B-B14F-4D97-AF65-F5344CB8AC3E}">
        <p14:creationId xmlns:p14="http://schemas.microsoft.com/office/powerpoint/2010/main" val="355994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We are unable to state with certainty which states permit education/teaching undergraduate majors, as several states do not articulate major requirements. Recent research suggests the majority of teacher candidates in the country  (58 percent in 2011-12) enter teaching with education degrees (e.g. Curriculum Studies or Mathematics Education), awarded by a school of education.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States are more likely to require that candidates have a bachelor’s degree with a major in a subject area or academic content area for an initial teaching credential at the middle school or secondary level than at the elementary level. However, a growing number of states require that candidates have a subject area or academic content area bachelor’s degree for all initial teaching credentials, regardless of the level.</a:t>
            </a:r>
            <a:endParaRPr lang="en-US" sz="1200" b="1"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Elementary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2014, Virginia was one of 14 states (ND, TX, AR, MS, TN, GA, IL, IN, DC, MD, NJ, CT, NH, HI) reporting requiring a bachelor’s degree with a major in a subject area or academic content area for </a:t>
            </a:r>
            <a:r>
              <a:rPr lang="en-US" sz="1200" i="1" kern="1200" dirty="0">
                <a:solidFill>
                  <a:schemeClr val="tx1"/>
                </a:solidFill>
                <a:effectLst/>
                <a:latin typeface="+mn-lt"/>
                <a:ea typeface="+mn-ea"/>
                <a:cs typeface="+mn-cs"/>
              </a:rPr>
              <a:t>at least one</a:t>
            </a:r>
            <a:r>
              <a:rPr lang="en-US" sz="1200" kern="1200" dirty="0">
                <a:solidFill>
                  <a:schemeClr val="tx1"/>
                </a:solidFill>
                <a:effectLst/>
                <a:latin typeface="+mn-lt"/>
                <a:ea typeface="+mn-ea"/>
                <a:cs typeface="+mn-cs"/>
              </a:rPr>
              <a:t> initial credential issued at the elementary level (up from 13 in 2011).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Virginia was one of only two states (VA and CT) that had a content-specific degree standard in place for </a:t>
            </a:r>
            <a:r>
              <a:rPr lang="en-US" sz="1200" i="1"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initial credentials at the elementary level. NJ and ND dropped these requirements for at least some candidates between 2011 and 2014.</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Most states (45) also assess elementary candidates’ content knowledge, though only 22 (including VA) require content tests with separate passing scores in each subject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Note: A content-specific bachelor’s degree does not necessarily imply that the content of the degree is the same as the content of the credential.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According to the National Council on Teacher Quality’s 2017 scan, 17 states require elementary candidates obtain a major, minor or concentration in an academic subject area. Of these, 13 (including VA) do not require that the major/minor or concentration be in a core academic area (e.g. interdisciplinary studies, liberal arts are also permitted.)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NM is the only state that requires elementary candidates obtain a major in a core academic area. CT, MS and OK require a minor or concentration in a core academic area.</a:t>
            </a:r>
          </a:p>
          <a:p>
            <a:endParaRPr lang="en-US" dirty="0"/>
          </a:p>
        </p:txBody>
      </p:sp>
      <p:sp>
        <p:nvSpPr>
          <p:cNvPr id="4" name="Slide Number Placeholder 3"/>
          <p:cNvSpPr>
            <a:spLocks noGrp="1"/>
          </p:cNvSpPr>
          <p:nvPr>
            <p:ph type="sldNum" sz="quarter" idx="10"/>
          </p:nvPr>
        </p:nvSpPr>
        <p:spPr/>
        <p:txBody>
          <a:bodyPr/>
          <a:lstStyle/>
          <a:p>
            <a:fld id="{17B3E529-24F2-4C79-B9C5-E835290EE037}" type="slidenum">
              <a:rPr lang="en-US" smtClean="0"/>
              <a:t>13</a:t>
            </a:fld>
            <a:endParaRPr lang="en-US"/>
          </a:p>
        </p:txBody>
      </p:sp>
    </p:spTree>
    <p:extLst>
      <p:ext uri="{BB962C8B-B14F-4D97-AF65-F5344CB8AC3E}">
        <p14:creationId xmlns:p14="http://schemas.microsoft.com/office/powerpoint/2010/main" val="124502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3E529-24F2-4C79-B9C5-E835290EE037}" type="slidenum">
              <a:rPr lang="en-US" smtClean="0"/>
              <a:t>14</a:t>
            </a:fld>
            <a:endParaRPr lang="en-US"/>
          </a:p>
        </p:txBody>
      </p:sp>
    </p:spTree>
    <p:extLst>
      <p:ext uri="{BB962C8B-B14F-4D97-AF65-F5344CB8AC3E}">
        <p14:creationId xmlns:p14="http://schemas.microsoft.com/office/powerpoint/2010/main" val="3625431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Middle School</a:t>
            </a:r>
          </a:p>
          <a:p>
            <a:pPr lvl="0"/>
            <a:r>
              <a:rPr lang="en-US" sz="1200" kern="1200" dirty="0">
                <a:solidFill>
                  <a:schemeClr val="tx1"/>
                </a:solidFill>
                <a:effectLst/>
                <a:latin typeface="+mn-lt"/>
                <a:ea typeface="+mn-ea"/>
                <a:cs typeface="+mn-cs"/>
              </a:rPr>
              <a:t>In 2014, Virginia was one of 20 states reporting requiring a bachelor’s degree with a major in a subject area or academic content area for </a:t>
            </a:r>
            <a:r>
              <a:rPr lang="en-US" sz="1200" i="1" kern="1200" dirty="0">
                <a:solidFill>
                  <a:schemeClr val="tx1"/>
                </a:solidFill>
                <a:effectLst/>
                <a:latin typeface="+mn-lt"/>
                <a:ea typeface="+mn-ea"/>
                <a:cs typeface="+mn-cs"/>
              </a:rPr>
              <a:t>at least one</a:t>
            </a:r>
            <a:r>
              <a:rPr lang="en-US" sz="1200" kern="1200" dirty="0">
                <a:solidFill>
                  <a:schemeClr val="tx1"/>
                </a:solidFill>
                <a:effectLst/>
                <a:latin typeface="+mn-lt"/>
                <a:ea typeface="+mn-ea"/>
                <a:cs typeface="+mn-cs"/>
              </a:rPr>
              <a:t> initial credential issued at the middle school level (count unchanged from 2011).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Virginia was one of only 11 states (ND, MO, IN, VA, HI, NY, VT, CT, DE, MD, DC) that had a content-specific degree standard in place for </a:t>
            </a:r>
            <a:r>
              <a:rPr lang="en-US" sz="1200" i="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initial credentials at the middle school level (down from 13 in 2011).</a:t>
            </a:r>
          </a:p>
          <a:p>
            <a:endParaRPr lang="en-US" dirty="0"/>
          </a:p>
          <a:p>
            <a:r>
              <a:rPr lang="en-US" sz="1200" b="1" kern="1200" dirty="0">
                <a:solidFill>
                  <a:schemeClr val="tx1"/>
                </a:solidFill>
                <a:effectLst/>
                <a:latin typeface="+mn-lt"/>
                <a:ea typeface="+mn-ea"/>
                <a:cs typeface="+mn-cs"/>
              </a:rPr>
              <a:t>Most states (45) also assess middle school candidates’ content knowledge, though only 27 (including VA) require a single-subject test for every core subject a middle school teacher is licensed to teach.</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Note: A content-specific bachelor’s degree does not necessarily imply that the content of the degree is the same as the content of the credential.</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According to the National Council on Teacher Quality’s 2017 scan, 15 states require middle school candidates obtain a major, minor or concentration in the subject area they are licensed to teach. Of these, only five (IN, MA, OK, RI, WI) required a major in a core academic area, and seven states (FL, GA, IA, NJ, OH, PA, WV) required a minor or concentration in a core academic area. The remaining three states (NY, TN, VA) do not require the major/minor be in a core academic area (e.g. interdisciplinary studies, liberal arts).</a:t>
            </a:r>
            <a:endParaRPr lang="en-US" b="0" dirty="0"/>
          </a:p>
        </p:txBody>
      </p:sp>
      <p:sp>
        <p:nvSpPr>
          <p:cNvPr id="4" name="Slide Number Placeholder 3"/>
          <p:cNvSpPr>
            <a:spLocks noGrp="1"/>
          </p:cNvSpPr>
          <p:nvPr>
            <p:ph type="sldNum" sz="quarter" idx="10"/>
          </p:nvPr>
        </p:nvSpPr>
        <p:spPr/>
        <p:txBody>
          <a:bodyPr/>
          <a:lstStyle/>
          <a:p>
            <a:fld id="{17B3E529-24F2-4C79-B9C5-E835290EE037}" type="slidenum">
              <a:rPr lang="en-US" smtClean="0"/>
              <a:t>15</a:t>
            </a:fld>
            <a:endParaRPr lang="en-US"/>
          </a:p>
        </p:txBody>
      </p:sp>
    </p:spTree>
    <p:extLst>
      <p:ext uri="{BB962C8B-B14F-4D97-AF65-F5344CB8AC3E}">
        <p14:creationId xmlns:p14="http://schemas.microsoft.com/office/powerpoint/2010/main" val="180079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B3E529-24F2-4C79-B9C5-E835290EE037}" type="slidenum">
              <a:rPr lang="en-US" smtClean="0"/>
              <a:t>16</a:t>
            </a:fld>
            <a:endParaRPr lang="en-US"/>
          </a:p>
        </p:txBody>
      </p:sp>
    </p:spTree>
    <p:extLst>
      <p:ext uri="{BB962C8B-B14F-4D97-AF65-F5344CB8AC3E}">
        <p14:creationId xmlns:p14="http://schemas.microsoft.com/office/powerpoint/2010/main" val="177053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High School</a:t>
            </a:r>
            <a:endParaRPr lang="en-US" dirty="0"/>
          </a:p>
          <a:p>
            <a:r>
              <a:rPr lang="en-US" dirty="0"/>
              <a:t>In 2014, Virginia was one of 28 states reporting that they required a bachelor’s degree with a major in a subject area or academic content area for at least one initial credential issued at the secondary level (up from 25 in 2011). </a:t>
            </a:r>
          </a:p>
          <a:p>
            <a:endParaRPr lang="en-US" dirty="0"/>
          </a:p>
          <a:p>
            <a:r>
              <a:rPr lang="en-US" dirty="0"/>
              <a:t>Virginia was one of 14 states that had a content-specific degree standard in place for all initial credentials at the secondary level (down from 16 in 2011). </a:t>
            </a:r>
          </a:p>
          <a:p>
            <a:endParaRPr lang="en-US" dirty="0"/>
          </a:p>
          <a:p>
            <a:r>
              <a:rPr lang="en-US" sz="1200" b="1" kern="1200" dirty="0">
                <a:solidFill>
                  <a:schemeClr val="tx1"/>
                </a:solidFill>
                <a:effectLst/>
                <a:latin typeface="+mn-lt"/>
                <a:ea typeface="+mn-ea"/>
                <a:cs typeface="+mn-cs"/>
              </a:rPr>
              <a:t>Virginia is also one of 41 states requiring a single-subject for every subject a teacher is licensed to teach. </a:t>
            </a:r>
            <a:r>
              <a:rPr lang="en-US" sz="1200" b="0" kern="1200" dirty="0">
                <a:solidFill>
                  <a:schemeClr val="tx1"/>
                </a:solidFill>
                <a:effectLst/>
                <a:latin typeface="+mn-lt"/>
                <a:ea typeface="+mn-ea"/>
                <a:cs typeface="+mn-cs"/>
              </a:rPr>
              <a:t>Though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20 states do not require a single-subject test to earn an endorsement.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B3E529-24F2-4C79-B9C5-E835290EE037}" type="slidenum">
              <a:rPr lang="en-US" smtClean="0"/>
              <a:t>17</a:t>
            </a:fld>
            <a:endParaRPr lang="en-US"/>
          </a:p>
        </p:txBody>
      </p:sp>
    </p:spTree>
    <p:extLst>
      <p:ext uri="{BB962C8B-B14F-4D97-AF65-F5344CB8AC3E}">
        <p14:creationId xmlns:p14="http://schemas.microsoft.com/office/powerpoint/2010/main" val="912098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kern="1200" dirty="0">
                <a:solidFill>
                  <a:schemeClr val="tx1"/>
                </a:solidFill>
                <a:effectLst/>
                <a:latin typeface="+mn-lt"/>
                <a:ea typeface="+mn-ea"/>
                <a:cs typeface="+mn-cs"/>
              </a:rPr>
              <a:t>Middle School</a:t>
            </a:r>
          </a:p>
          <a:p>
            <a:pPr lvl="0"/>
            <a:r>
              <a:rPr lang="en-US" sz="1200" kern="1200" dirty="0">
                <a:solidFill>
                  <a:schemeClr val="tx1"/>
                </a:solidFill>
                <a:effectLst/>
                <a:latin typeface="+mn-lt"/>
                <a:ea typeface="+mn-ea"/>
                <a:cs typeface="+mn-cs"/>
              </a:rPr>
              <a:t>In 2014, Virginia was one of 20 states reporting requiring a bachelor’s degree with a major in a subject area or academic content area for </a:t>
            </a:r>
            <a:r>
              <a:rPr lang="en-US" sz="1200" i="1" kern="1200" dirty="0">
                <a:solidFill>
                  <a:schemeClr val="tx1"/>
                </a:solidFill>
                <a:effectLst/>
                <a:latin typeface="+mn-lt"/>
                <a:ea typeface="+mn-ea"/>
                <a:cs typeface="+mn-cs"/>
              </a:rPr>
              <a:t>at least one</a:t>
            </a:r>
            <a:r>
              <a:rPr lang="en-US" sz="1200" kern="1200" dirty="0">
                <a:solidFill>
                  <a:schemeClr val="tx1"/>
                </a:solidFill>
                <a:effectLst/>
                <a:latin typeface="+mn-lt"/>
                <a:ea typeface="+mn-ea"/>
                <a:cs typeface="+mn-cs"/>
              </a:rPr>
              <a:t> initial credential issued at the middle school level (count unchanged from 2011).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Virginia was one of only 11 states (ND, MO, IN, VA, HI, NY, VT, CT, DE, MD, DC) that had a content-specific degree standard in place for </a:t>
            </a:r>
            <a:r>
              <a:rPr lang="en-US" sz="1200" i="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initial credentials at the middle school level (down from 13 in 2011).</a:t>
            </a:r>
          </a:p>
          <a:p>
            <a:endParaRPr lang="en-US" dirty="0"/>
          </a:p>
          <a:p>
            <a:r>
              <a:rPr lang="en-US" sz="1200" b="1" kern="1200" dirty="0">
                <a:solidFill>
                  <a:schemeClr val="tx1"/>
                </a:solidFill>
                <a:effectLst/>
                <a:latin typeface="+mn-lt"/>
                <a:ea typeface="+mn-ea"/>
                <a:cs typeface="+mn-cs"/>
              </a:rPr>
              <a:t>Virginia is also one of 27 states that requires a single-subject test for every core subject a middle school teacher is licensed to teach.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CUT:</a:t>
            </a:r>
          </a:p>
          <a:p>
            <a:r>
              <a:rPr lang="en-US" sz="1200" b="1" kern="1200" dirty="0">
                <a:solidFill>
                  <a:schemeClr val="tx1"/>
                </a:solidFill>
                <a:effectLst/>
                <a:latin typeface="+mn-lt"/>
                <a:ea typeface="+mn-ea"/>
                <a:cs typeface="+mn-cs"/>
              </a:rPr>
              <a:t>Note: A content-specific bachelor’s degree does not necessarily imply that the content of the degree is the same as the content of the credential.</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According to the National Council on Teacher Quality’s 2017 scan, 15 states now require elementary candidates obtain a major, minor or concentration in an academic subject area. Of these, only five (IN, MA, OK, RI, WI) required a major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 a core academic area, and seven states (FL, GA, IA, NJ, OH, PA, WV) required a minor or concentration in a core academic area. The remaining three states (NY, TN, VA) do not require the major/minor be in a core academic area (e.g. interdisciplinary studies, liberal arts).</a:t>
            </a:r>
            <a:endParaRPr lang="en-US" b="1" dirty="0"/>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Most states (45) also assess elementary candidates’ content knowledge, though only 22 (including VA) require content tests with separate passing scores in each subject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B3E529-24F2-4C79-B9C5-E835290EE037}" type="slidenum">
              <a:rPr lang="en-US" smtClean="0"/>
              <a:t>18</a:t>
            </a:fld>
            <a:endParaRPr lang="en-US"/>
          </a:p>
        </p:txBody>
      </p:sp>
    </p:spTree>
    <p:extLst>
      <p:ext uri="{BB962C8B-B14F-4D97-AF65-F5344CB8AC3E}">
        <p14:creationId xmlns:p14="http://schemas.microsoft.com/office/powerpoint/2010/main" val="4269215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Elementary teacher candidates should be broadly educated and proficient in the academic content they will deliver to their students.</a:t>
            </a:r>
            <a:r>
              <a:rPr lang="en-US" sz="1200" kern="1200" dirty="0">
                <a:solidFill>
                  <a:schemeClr val="tx1"/>
                </a:solidFill>
                <a:effectLst/>
                <a:latin typeface="+mn-lt"/>
                <a:ea typeface="+mn-ea"/>
                <a:cs typeface="+mn-cs"/>
              </a:rPr>
              <a:t> Elementary teacher candidates are responsible for delivering a wide variety of content, and should: 1) obtain a broad liberal arts education, and 2) complete a content concentration (15 hours or more) in an academic subject area.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Middle school teachers need greater expertise in their subjects than elementary teachers.</a:t>
            </a:r>
            <a:r>
              <a:rPr lang="en-US" sz="1200" kern="1200" dirty="0">
                <a:solidFill>
                  <a:schemeClr val="tx1"/>
                </a:solidFill>
                <a:effectLst/>
                <a:latin typeface="+mn-lt"/>
                <a:ea typeface="+mn-ea"/>
                <a:cs typeface="+mn-cs"/>
              </a:rPr>
              <a:t>  Middle schools rarely assign one teacher to teach all subjects. The state should require that all new middle school teachers pass a separately scored subject-matter test in every core academic area for which they are licensed to teach.</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Secondary teachers are usually specialists who teach specific subjects in departmentalized school settings. As such, secondary teachers must be experts in the subject matter they teach. </a:t>
            </a:r>
            <a:r>
              <a:rPr lang="en-US" sz="1200" kern="1200" dirty="0">
                <a:solidFill>
                  <a:schemeClr val="tx1"/>
                </a:solidFill>
                <a:effectLst/>
                <a:latin typeface="+mn-lt"/>
                <a:ea typeface="+mn-ea"/>
                <a:cs typeface="+mn-cs"/>
              </a:rPr>
              <a:t>The state should require that all new secondary teachers pass a separately scored subject-matter test in every subject they are licensed to teach. The state should also require that all secondary teachers pass a separately scored subject-matter test when adding subject-area endorsements to an existing license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B3E529-24F2-4C79-B9C5-E835290EE037}" type="slidenum">
              <a:rPr lang="en-US" smtClean="0"/>
              <a:t>19</a:t>
            </a:fld>
            <a:endParaRPr lang="en-US"/>
          </a:p>
        </p:txBody>
      </p:sp>
    </p:spTree>
    <p:extLst>
      <p:ext uri="{BB962C8B-B14F-4D97-AF65-F5344CB8AC3E}">
        <p14:creationId xmlns:p14="http://schemas.microsoft.com/office/powerpoint/2010/main" val="393224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Though content knowledge requirements may be valuable, content major requirements may be seen as: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a:t>
            </a:r>
            <a:r>
              <a:rPr lang="en-US" sz="1200" b="1" kern="1200" dirty="0">
                <a:solidFill>
                  <a:schemeClr val="tx1"/>
                </a:solidFill>
                <a:effectLst/>
                <a:latin typeface="+mn-lt"/>
                <a:ea typeface="+mn-ea"/>
                <a:cs typeface="+mn-cs"/>
              </a:rPr>
              <a:t>unnecessary hurdle</a:t>
            </a:r>
            <a:r>
              <a:rPr lang="en-US" sz="1200" kern="1200" dirty="0">
                <a:solidFill>
                  <a:schemeClr val="tx1"/>
                </a:solidFill>
                <a:effectLst/>
                <a:latin typeface="+mn-lt"/>
                <a:ea typeface="+mn-ea"/>
                <a:cs typeface="+mn-cs"/>
              </a:rPr>
              <a:t> when coursework and/or content assessment requirements are already in place.</a:t>
            </a:r>
          </a:p>
          <a:p>
            <a:pPr lvl="0"/>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barrier to entry/completion</a:t>
            </a:r>
            <a:r>
              <a:rPr lang="en-US" sz="1200" kern="1200" dirty="0">
                <a:solidFill>
                  <a:schemeClr val="tx1"/>
                </a:solidFill>
                <a:effectLst/>
                <a:latin typeface="+mn-lt"/>
                <a:ea typeface="+mn-ea"/>
                <a:cs typeface="+mn-cs"/>
              </a:rPr>
              <a:t> for new teacher candidates, who are required to meet professional studies and content area requirements, and are often unable/not permitted to do so within a period of four years.</a:t>
            </a:r>
          </a:p>
          <a:p>
            <a:pPr lvl="0"/>
            <a:r>
              <a:rPr lang="en-US" sz="1200" kern="1200" dirty="0">
                <a:solidFill>
                  <a:schemeClr val="tx1"/>
                </a:solidFill>
                <a:effectLst/>
                <a:latin typeface="+mn-lt"/>
                <a:ea typeface="+mn-ea"/>
                <a:cs typeface="+mn-cs"/>
              </a:rPr>
              <a:t>Too</a:t>
            </a:r>
            <a:r>
              <a:rPr lang="en-US" sz="1200" b="1" kern="1200" dirty="0">
                <a:solidFill>
                  <a:schemeClr val="tx1"/>
                </a:solidFill>
                <a:effectLst/>
                <a:latin typeface="+mn-lt"/>
                <a:ea typeface="+mn-ea"/>
                <a:cs typeface="+mn-cs"/>
              </a:rPr>
              <a:t> expensive</a:t>
            </a:r>
            <a:r>
              <a:rPr lang="en-US" sz="1200" kern="1200" dirty="0">
                <a:solidFill>
                  <a:schemeClr val="tx1"/>
                </a:solidFill>
                <a:effectLst/>
                <a:latin typeface="+mn-lt"/>
                <a:ea typeface="+mn-ea"/>
                <a:cs typeface="+mn-cs"/>
              </a:rPr>
              <a:t> and even cost-prohibitive, especially given average teacher salaries. (Burdens teachers with additional debt.)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Cut:</a:t>
            </a:r>
          </a:p>
          <a:p>
            <a:pPr lvl="0"/>
            <a:r>
              <a:rPr lang="en-US" sz="1200" kern="1200" dirty="0">
                <a:solidFill>
                  <a:schemeClr val="tx1"/>
                </a:solidFill>
                <a:effectLst/>
                <a:latin typeface="+mn-lt"/>
                <a:ea typeface="+mn-ea"/>
                <a:cs typeface="+mn-cs"/>
              </a:rPr>
              <a:t>Students must carefully coordinate major requirements with professional education courses to complete all coursework requirements within four years. Teachers are often required to complete 5-year programs and/or advanced degrees to meet requirements for licensure.</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B3E529-24F2-4C79-B9C5-E835290EE037}" type="slidenum">
              <a:rPr lang="en-US" smtClean="0"/>
              <a:t>20</a:t>
            </a:fld>
            <a:endParaRPr lang="en-US"/>
          </a:p>
        </p:txBody>
      </p:sp>
    </p:spTree>
    <p:extLst>
      <p:ext uri="{BB962C8B-B14F-4D97-AF65-F5344CB8AC3E}">
        <p14:creationId xmlns:p14="http://schemas.microsoft.com/office/powerpoint/2010/main" val="3146957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dirty="0">
                <a:latin typeface="Verdana" panose="020B0604030504040204" pitchFamily="34" charset="0"/>
              </a:rPr>
              <a:t>Generally: The selectivity of one’s college, the name of one’s degree or certificate, or the label associated with one’s route or program have small or insignificant relationships with effectiveness. (The type of college, degree, entry route of type of teaching certificate matter little.) Education degrees, even are no more likely to lead to increased student achievement or reduced attrition among beginning school teachers. The type of training provided, though, may impact teacher effectiveness (including opportunities to learn about content and content-specific teaching methods, opportunities for student teaching, residencies)</a:t>
            </a:r>
          </a:p>
          <a:p>
            <a:pPr lvl="0"/>
            <a:endParaRPr lang="en-US" sz="1200" b="0" dirty="0">
              <a:latin typeface="Verdana" panose="020B0604030504040204" pitchFamily="34" charset="0"/>
            </a:endParaRPr>
          </a:p>
          <a:p>
            <a:pPr lvl="0"/>
            <a:r>
              <a:rPr lang="en-US" sz="1200" b="0" dirty="0">
                <a:latin typeface="Verdana" panose="020B0604030504040204" pitchFamily="34" charset="0"/>
              </a:rPr>
              <a:t>It is increasingly common for states to hold all candidates (elementary through secondary) to some content knowledge requirements- assessment, coursework and/or degree though the standards vary depending on grade span, and sometimes even subject area. </a:t>
            </a:r>
          </a:p>
          <a:p>
            <a:pPr lvl="0"/>
            <a:endParaRPr lang="en-US" sz="1200" b="0" dirty="0">
              <a:latin typeface="Verdana" panose="020B0604030504040204" pitchFamily="34" charset="0"/>
            </a:endParaRPr>
          </a:p>
          <a:p>
            <a:pPr lvl="0"/>
            <a:r>
              <a:rPr lang="en-US" sz="1200" b="0" dirty="0">
                <a:latin typeface="Verdana" panose="020B0604030504040204" pitchFamily="34" charset="0"/>
              </a:rPr>
              <a:t>Research suggests:</a:t>
            </a:r>
          </a:p>
          <a:p>
            <a:pPr marL="171450" lvl="0" indent="-171450">
              <a:buFont typeface="Arial" panose="020B0604020202020204" pitchFamily="34" charset="0"/>
              <a:buChar char="•"/>
            </a:pPr>
            <a:r>
              <a:rPr lang="en-US" sz="1200" b="0" dirty="0">
                <a:latin typeface="Verdana" panose="020B0604030504040204" pitchFamily="34" charset="0"/>
              </a:rPr>
              <a:t>Strong subject matter knowledge, </a:t>
            </a:r>
            <a:r>
              <a:rPr lang="en-US" sz="1200" b="1" dirty="0">
                <a:latin typeface="Verdana" panose="020B0604030504040204" pitchFamily="34" charset="0"/>
              </a:rPr>
              <a:t>especially at the middle and high school levels,</a:t>
            </a:r>
            <a:r>
              <a:rPr lang="en-US" sz="1200" b="0" dirty="0">
                <a:latin typeface="Verdana" panose="020B0604030504040204" pitchFamily="34" charset="0"/>
              </a:rPr>
              <a:t> can impact student achievement.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research generally is not fine-grained enough to make it clear how much subject-matter knowledge is important for teaching specific courses and grade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Some critical number of courses is helpful, but it is inconclusive about the necessity of a subject major.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latin typeface="Verdana" panose="020B0604030504040204" pitchFamily="34" charset="0"/>
              </a:rPr>
              <a:t>In addition to a strong grasp of the subject itself, knowledge of teaching methods and how to teach a particular subject is especially important.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Verdana" panose="020B0604030504040204" pitchFamily="34" charset="0"/>
              </a:rPr>
              <a:t>Cut: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Verdana" panose="020B0604030504040204" pitchFamily="34" charset="0"/>
              </a:rPr>
              <a:t>Still, there are potential benefits to supporting master’s degrees: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Teachers who are more qualified (e.g. higher assessment scores and college competitiveness) are more likely to obtain advanced degrees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Teachers with advanced degrees, or teachers working on obtaining advanced degrees may benefit from more career mobility (high quality schools, better pay, leadership positions).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Schools may benefit from spillover effect. (Ongoing training may infuse a knowledge base of new teaching techniques that spill over to fellow teachers who are not enrolled in degree programs.)</a:t>
            </a:r>
            <a:endParaRPr lang="en-US" sz="1400" b="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Verdana" panose="020B0604030504040204" pitchFamily="34" charset="0"/>
              </a:rPr>
              <a:t>Math and Science Teachers: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Beginning Math and Science teachers tend to have more subject-matter content education and more graduate-level education, and less pedagogical and methodological preparation than other teachers. Math and science teachers are far more likely than other new teachers to hold non-education degrees (awarded  no a non-education department or school).</a:t>
            </a:r>
            <a:endParaRPr lang="en-US" sz="1200" b="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Verdana" panose="020B0604030504040204" pitchFamily="34"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B3E529-24F2-4C79-B9C5-E835290EE037}" type="slidenum">
              <a:rPr lang="en-US" smtClean="0"/>
              <a:t>21</a:t>
            </a:fld>
            <a:endParaRPr lang="en-US"/>
          </a:p>
        </p:txBody>
      </p:sp>
    </p:spTree>
    <p:extLst>
      <p:ext uri="{BB962C8B-B14F-4D97-AF65-F5344CB8AC3E}">
        <p14:creationId xmlns:p14="http://schemas.microsoft.com/office/powerpoint/2010/main" val="202293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3E529-24F2-4C79-B9C5-E835290EE037}" type="slidenum">
              <a:rPr lang="en-US" smtClean="0"/>
              <a:t>2</a:t>
            </a:fld>
            <a:endParaRPr lang="en-US"/>
          </a:p>
        </p:txBody>
      </p:sp>
    </p:spTree>
    <p:extLst>
      <p:ext uri="{BB962C8B-B14F-4D97-AF65-F5344CB8AC3E}">
        <p14:creationId xmlns:p14="http://schemas.microsoft.com/office/powerpoint/2010/main" val="2594338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Though most new teachers in the country are prepared through traditional routes in undergraduate programs, a growing number of new teachers are being prepared in graduate-level programs. Data from 2011-12 found that 23 percent of teachers enter the profession with advanced degrees (up from 16 percent in 2003-04). This may be due to stricter requirements for licensure, which include: major requirements and/or content and professional studies coursework requirements for initial licensure. This may also be due to alternative routes to certification, which are aimed at individuals who have already obtained their BA degrees.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State licensing and pay structures incentivize advanced degrees in many states, and many teachers who enter the profession with bachelor’s degrees go onto obtain their masters after entering the profession. In 2017 while no states required teachers to have advanced degrees for initial/probationary licensure, four states (CT, KY, MD and NY) required a master’s degree or its equivalent in coursework for professional/non-probationary licensure. In 2011-12, 56 percent of teachers had a masters degree or higher. The percentage of teachers with Master’s degrees or higher varies significantly by state (for example: in 2011-12 88 percent of teachers in NY held master’s degrees compared to 33 percent in South Dakota.)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suggests: read slides </a:t>
            </a:r>
          </a:p>
          <a:p>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B3E529-24F2-4C79-B9C5-E835290EE037}" type="slidenum">
              <a:rPr lang="en-US" smtClean="0"/>
              <a:t>22</a:t>
            </a:fld>
            <a:endParaRPr lang="en-US"/>
          </a:p>
        </p:txBody>
      </p:sp>
    </p:spTree>
    <p:extLst>
      <p:ext uri="{BB962C8B-B14F-4D97-AF65-F5344CB8AC3E}">
        <p14:creationId xmlns:p14="http://schemas.microsoft.com/office/powerpoint/2010/main" val="3572068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regulations were revised to create a Bachelor’s Degree in Teaching: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Would teacher preparation programs reintroduce it? This was an issue in CA: Federal law states that Pell grants can’t be given to students in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year credentialing programs if the college also has a four-year credentialing program for education majors.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Would the content coursework requirements for the new degree be any different than the content coursework requirements already in place for Liberal Arts and Sciences and/or Interdisciplinary Studies majors? Could students reasonably meet content and professional studies coursework requirements within four years?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coursework requirements would remain in to ensure candidates are adequately prepared for their subject areas(s) (i.e. broad content knowledge for elementary candidates, and deeper content knowledge for middle school candidates)?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Would content area assessment requirements remain unchanged, and would students with a Bachelor’s Degree in Teaching receive adequate preparation to pass </a:t>
            </a:r>
            <a:r>
              <a:rPr lang="en-US" sz="1200" kern="1200">
                <a:solidFill>
                  <a:schemeClr val="tx1"/>
                </a:solidFill>
                <a:effectLst/>
                <a:latin typeface="+mn-lt"/>
                <a:ea typeface="+mn-ea"/>
                <a:cs typeface="+mn-cs"/>
              </a:rPr>
              <a:t>the assessments?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Can the state consider a program audit, to 1) compare preparation routes/providers in the state, 2) consider how other states are preparing candidates for effective teaching in four years?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other quick wins might the Board consider to address teacher shortages? </a:t>
            </a:r>
          </a:p>
          <a:p>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7B3E529-24F2-4C79-B9C5-E835290EE037}" type="slidenum">
              <a:rPr lang="en-US" smtClean="0"/>
              <a:t>23</a:t>
            </a:fld>
            <a:endParaRPr lang="en-US"/>
          </a:p>
        </p:txBody>
      </p:sp>
    </p:spTree>
    <p:extLst>
      <p:ext uri="{BB962C8B-B14F-4D97-AF65-F5344CB8AC3E}">
        <p14:creationId xmlns:p14="http://schemas.microsoft.com/office/powerpoint/2010/main" val="2239588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a:t>
            </a:r>
            <a:r>
              <a:rPr lang="en-US" baseline="0" dirty="0"/>
              <a:t> of talking at you, I would now like to open it up for a little Q&amp;A discussion. </a:t>
            </a:r>
            <a:endParaRPr lang="en-US" dirty="0"/>
          </a:p>
        </p:txBody>
      </p:sp>
      <p:sp>
        <p:nvSpPr>
          <p:cNvPr id="4" name="Slide Number Placeholder 3"/>
          <p:cNvSpPr>
            <a:spLocks noGrp="1"/>
          </p:cNvSpPr>
          <p:nvPr>
            <p:ph type="sldNum" sz="quarter" idx="10"/>
          </p:nvPr>
        </p:nvSpPr>
        <p:spPr/>
        <p:txBody>
          <a:bodyPr/>
          <a:lstStyle/>
          <a:p>
            <a:fld id="{17B3E529-24F2-4C79-B9C5-E835290EE037}" type="slidenum">
              <a:rPr lang="en-US" smtClean="0"/>
              <a:t>24</a:t>
            </a:fld>
            <a:endParaRPr lang="en-US"/>
          </a:p>
        </p:txBody>
      </p:sp>
    </p:spTree>
    <p:extLst>
      <p:ext uri="{BB962C8B-B14F-4D97-AF65-F5344CB8AC3E}">
        <p14:creationId xmlns:p14="http://schemas.microsoft.com/office/powerpoint/2010/main" val="360132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B3E529-24F2-4C79-B9C5-E835290EE037}" type="slidenum">
              <a:rPr lang="en-US" smtClean="0"/>
              <a:t>4</a:t>
            </a:fld>
            <a:endParaRPr lang="en-US"/>
          </a:p>
        </p:txBody>
      </p:sp>
    </p:spTree>
    <p:extLst>
      <p:ext uri="{BB962C8B-B14F-4D97-AF65-F5344CB8AC3E}">
        <p14:creationId xmlns:p14="http://schemas.microsoft.com/office/powerpoint/2010/main" val="206333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0" indent="-171440">
              <a:buFont typeface="Arial"/>
              <a:buChar char="•"/>
            </a:pPr>
            <a:endParaRPr lang="en-US" baseline="0" dirty="0"/>
          </a:p>
        </p:txBody>
      </p:sp>
      <p:sp>
        <p:nvSpPr>
          <p:cNvPr id="4" name="Slide Number Placeholder 3"/>
          <p:cNvSpPr>
            <a:spLocks noGrp="1"/>
          </p:cNvSpPr>
          <p:nvPr>
            <p:ph type="sldNum" sz="quarter" idx="10"/>
          </p:nvPr>
        </p:nvSpPr>
        <p:spPr/>
        <p:txBody>
          <a:bodyPr/>
          <a:lstStyle/>
          <a:p>
            <a:fld id="{17B3E529-24F2-4C79-B9C5-E835290EE037}" type="slidenum">
              <a:rPr lang="en-US" smtClean="0"/>
              <a:t>5</a:t>
            </a:fld>
            <a:endParaRPr lang="en-US"/>
          </a:p>
        </p:txBody>
      </p:sp>
    </p:spTree>
    <p:extLst>
      <p:ext uri="{BB962C8B-B14F-4D97-AF65-F5344CB8AC3E}">
        <p14:creationId xmlns:p14="http://schemas.microsoft.com/office/powerpoint/2010/main" val="276060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112">
              <a:defRPr/>
            </a:pPr>
            <a:r>
              <a:rPr lang="en-US" dirty="0"/>
              <a:t>State and districts across the nation are struggling to staff their schools. The severity of the shortage problem varies significantly by state, district, school and subject. While some attrition is expected and necessary, persistent shortages can be costly and negatively impact workforce quality and student outcomes. </a:t>
            </a:r>
          </a:p>
          <a:p>
            <a:pPr defTabSz="936112">
              <a:defRPr/>
            </a:pPr>
            <a:endParaRPr lang="en-US" dirty="0"/>
          </a:p>
          <a:p>
            <a:pPr defTabSz="936112">
              <a:defRPr/>
            </a:pPr>
            <a:r>
              <a:rPr lang="en-US" dirty="0"/>
              <a:t>FIRST: </a:t>
            </a:r>
            <a:r>
              <a:rPr lang="en-US" baseline="0" dirty="0"/>
              <a:t>W</a:t>
            </a:r>
            <a:r>
              <a:rPr lang="en-US" dirty="0"/>
              <a:t>hile national numbers suggest an overabundance of new teacher candidates, many states struggle to align their own candidate supply with their workforce needs, and as a result, face real teacher shortage crises. For</a:t>
            </a:r>
            <a:r>
              <a:rPr lang="en-US" baseline="0" dirty="0"/>
              <a:t> example, m</a:t>
            </a:r>
            <a:r>
              <a:rPr lang="en-US" dirty="0"/>
              <a:t>any</a:t>
            </a:r>
            <a:r>
              <a:rPr lang="en-US" baseline="0" dirty="0"/>
              <a:t> preparation programs produce an overabundance of elementary teacher candidates, and an </a:t>
            </a:r>
            <a:r>
              <a:rPr lang="en-US" baseline="0" dirty="0" err="1"/>
              <a:t>underabundance</a:t>
            </a:r>
            <a:r>
              <a:rPr lang="en-US" baseline="0" dirty="0"/>
              <a:t> of special education candidates. (IL supply and demand study: 9-1 elementary, 2-1 SPED). </a:t>
            </a:r>
          </a:p>
          <a:p>
            <a:pPr defTabSz="936112">
              <a:defRPr/>
            </a:pPr>
            <a:endParaRPr lang="en-US" baseline="0" dirty="0"/>
          </a:p>
          <a:p>
            <a:pPr defTabSz="936112">
              <a:defRPr/>
            </a:pPr>
            <a:r>
              <a:rPr lang="en-US" baseline="0" dirty="0"/>
              <a:t>SECOND: </a:t>
            </a:r>
            <a:r>
              <a:rPr lang="en-US" dirty="0"/>
              <a:t>State policies can inhibit</a:t>
            </a:r>
            <a:r>
              <a:rPr lang="en-US" baseline="0" dirty="0"/>
              <a:t> teacher recruitment and retention. </a:t>
            </a:r>
            <a:r>
              <a:rPr lang="en-US" dirty="0"/>
              <a:t>For instance, varying teacher credential requirements across</a:t>
            </a:r>
            <a:r>
              <a:rPr lang="en-US" baseline="0" dirty="0"/>
              <a:t> the states can make it difficult for a credentialed special education teacher to transfer from one state to the next. Some states are addressing this by changing certification requirements for special education teachers so that training is not based on disability category, but rather on the level of student support needed. As states unify credentialing requirements, in-state and out-of-state recruitment becomes easier. States who fail to do so may struggle to increase recruitment numbers. </a:t>
            </a:r>
          </a:p>
          <a:p>
            <a:pPr defTabSz="936112">
              <a:defRPr/>
            </a:pPr>
            <a:endParaRPr lang="en-US" dirty="0">
              <a:solidFill>
                <a:srgbClr val="796E65"/>
              </a:solidFill>
            </a:endParaRPr>
          </a:p>
          <a:p>
            <a:pPr defTabSz="936112">
              <a:defRPr/>
            </a:pPr>
            <a:r>
              <a:rPr lang="en-US" dirty="0">
                <a:solidFill>
                  <a:srgbClr val="796E65"/>
                </a:solidFill>
              </a:rPr>
              <a:t>THIRD: READ BULLET. </a:t>
            </a:r>
            <a:r>
              <a:rPr lang="en-US" dirty="0">
                <a:solidFill>
                  <a:schemeClr val="tx1"/>
                </a:solidFill>
              </a:rPr>
              <a:t>As</a:t>
            </a:r>
            <a:r>
              <a:rPr lang="en-US" baseline="0" dirty="0">
                <a:solidFill>
                  <a:schemeClr val="tx1"/>
                </a:solidFill>
              </a:rPr>
              <a:t> we all know, u</a:t>
            </a:r>
            <a:r>
              <a:rPr lang="en-US" dirty="0"/>
              <a:t>rban, rural, high-poverty, high minority and low-achieving schools face persistent staffing challenges. Although</a:t>
            </a:r>
            <a:r>
              <a:rPr lang="en-US" baseline="0" dirty="0"/>
              <a:t> the reported staffing challenges are less today than they were 15 years ago, challenges remain.</a:t>
            </a:r>
          </a:p>
          <a:p>
            <a:pPr defTabSz="936112">
              <a:defRPr/>
            </a:pPr>
            <a:endParaRPr lang="en-US" baseline="0" dirty="0">
              <a:solidFill>
                <a:srgbClr val="796E65"/>
              </a:solidFill>
            </a:endParaRPr>
          </a:p>
          <a:p>
            <a:pPr defTabSz="936112">
              <a:defRPr/>
            </a:pPr>
            <a:r>
              <a:rPr lang="en-US" baseline="0" dirty="0">
                <a:solidFill>
                  <a:srgbClr val="796E65"/>
                </a:solidFill>
              </a:rPr>
              <a:t>FINALLY: </a:t>
            </a:r>
            <a:r>
              <a:rPr lang="en-US" dirty="0"/>
              <a:t>Teacher shortages are often confined to certain subject areas such as special education, math</a:t>
            </a:r>
            <a:r>
              <a:rPr lang="en-US" baseline="0" dirty="0"/>
              <a:t> and </a:t>
            </a:r>
            <a:r>
              <a:rPr lang="en-US" dirty="0"/>
              <a:t>science. </a:t>
            </a:r>
          </a:p>
          <a:p>
            <a:pPr defTabSz="936112">
              <a:defRPr/>
            </a:pPr>
            <a:endParaRPr lang="en-US" dirty="0"/>
          </a:p>
          <a:p>
            <a:pPr defTabSz="936112">
              <a:defRPr/>
            </a:pPr>
            <a:r>
              <a:rPr lang="en-US" b="1" u="sng" dirty="0"/>
              <a:t>CUT:</a:t>
            </a:r>
          </a:p>
          <a:p>
            <a:pPr defTabSz="936112">
              <a:defRPr/>
            </a:pPr>
            <a:r>
              <a:rPr lang="en-US" dirty="0"/>
              <a:t>For instance: According to Illinois' supply-and-demand report from 2011, roughly nine new elementary-teacher certificates were issued in the state in 2009 for every one first-time teacher hired in 2010. By comparison, only two special education certificates were issued per slot. </a:t>
            </a:r>
          </a:p>
          <a:p>
            <a:pPr defTabSz="936112">
              <a:defRPr/>
            </a:pPr>
            <a:endParaRPr lang="en-US" dirty="0"/>
          </a:p>
          <a:p>
            <a:pPr defTabSz="936112">
              <a:defRPr/>
            </a:pPr>
            <a:endParaRPr lang="en-US" dirty="0">
              <a:solidFill>
                <a:srgbClr val="796E65"/>
              </a:solidFill>
            </a:endParaRPr>
          </a:p>
          <a:p>
            <a:endParaRPr lang="en-US" dirty="0"/>
          </a:p>
        </p:txBody>
      </p:sp>
      <p:sp>
        <p:nvSpPr>
          <p:cNvPr id="4" name="Slide Number Placeholder 3"/>
          <p:cNvSpPr>
            <a:spLocks noGrp="1"/>
          </p:cNvSpPr>
          <p:nvPr>
            <p:ph type="sldNum" sz="quarter" idx="10"/>
          </p:nvPr>
        </p:nvSpPr>
        <p:spPr/>
        <p:txBody>
          <a:bodyPr/>
          <a:lstStyle/>
          <a:p>
            <a:fld id="{17B3E529-24F2-4C79-B9C5-E835290EE037}" type="slidenum">
              <a:rPr lang="en-US" smtClean="0"/>
              <a:t>7</a:t>
            </a:fld>
            <a:endParaRPr lang="en-US"/>
          </a:p>
        </p:txBody>
      </p:sp>
    </p:spTree>
    <p:extLst>
      <p:ext uri="{BB962C8B-B14F-4D97-AF65-F5344CB8AC3E}">
        <p14:creationId xmlns:p14="http://schemas.microsoft.com/office/powerpoint/2010/main" val="282295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112">
              <a:defRPr/>
            </a:pPr>
            <a:r>
              <a:rPr lang="en-US" dirty="0"/>
              <a:t>Teacher shortages stem primarily from issues related to: recruitment, retention, equity AND inadequate implementation. </a:t>
            </a:r>
          </a:p>
          <a:p>
            <a:pPr defTabSz="936112">
              <a:defRPr/>
            </a:pPr>
            <a:endParaRPr lang="en-US" dirty="0"/>
          </a:p>
          <a:p>
            <a:pPr defTabSz="936112">
              <a:defRPr/>
            </a:pPr>
            <a:r>
              <a:rPr lang="en-US" dirty="0"/>
              <a:t>Cut:</a:t>
            </a:r>
          </a:p>
          <a:p>
            <a:pPr defTabSz="936112">
              <a:defRPr/>
            </a:pPr>
            <a:r>
              <a:rPr lang="en-US" dirty="0"/>
              <a:t>National labor market data suggest turnover rates in public education are actually lower than turnover rates in most other industries. But high retention rates in some schools mask high attrition rates in others. Efforts to address shortages should be less about recruiting teachers generally, and more about recruiting and retaining the right teachers, in the right subjects for the right schools.</a:t>
            </a:r>
          </a:p>
          <a:p>
            <a:pPr defTabSz="936112">
              <a:defRPr/>
            </a:pPr>
            <a:endParaRPr lang="en-US" dirty="0"/>
          </a:p>
          <a:p>
            <a:pPr defTabSz="936112">
              <a:defRPr/>
            </a:pPr>
            <a:endParaRPr lang="en-US" dirty="0"/>
          </a:p>
          <a:p>
            <a:pPr defTabSz="936112">
              <a:defRPr/>
            </a:pPr>
            <a:endParaRPr lang="en-US" dirty="0"/>
          </a:p>
          <a:p>
            <a:pPr defTabSz="936112">
              <a:defRPr/>
            </a:pPr>
            <a:endParaRPr lang="en-US" dirty="0">
              <a:solidFill>
                <a:srgbClr val="796E65"/>
              </a:solidFill>
            </a:endParaRPr>
          </a:p>
          <a:p>
            <a:endParaRPr lang="en-US" dirty="0"/>
          </a:p>
        </p:txBody>
      </p:sp>
      <p:sp>
        <p:nvSpPr>
          <p:cNvPr id="4" name="Slide Number Placeholder 3"/>
          <p:cNvSpPr>
            <a:spLocks noGrp="1"/>
          </p:cNvSpPr>
          <p:nvPr>
            <p:ph type="sldNum" sz="quarter" idx="10"/>
          </p:nvPr>
        </p:nvSpPr>
        <p:spPr/>
        <p:txBody>
          <a:bodyPr/>
          <a:lstStyle/>
          <a:p>
            <a:fld id="{17B3E529-24F2-4C79-B9C5-E835290EE037}" type="slidenum">
              <a:rPr lang="en-US" smtClean="0"/>
              <a:t>8</a:t>
            </a:fld>
            <a:endParaRPr lang="en-US"/>
          </a:p>
        </p:txBody>
      </p:sp>
    </p:spTree>
    <p:extLst>
      <p:ext uri="{BB962C8B-B14F-4D97-AF65-F5344CB8AC3E}">
        <p14:creationId xmlns:p14="http://schemas.microsoft.com/office/powerpoint/2010/main" val="412035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4"/>
              </a:spcAft>
            </a:pPr>
            <a:r>
              <a:rPr lang="en-US" b="0" dirty="0"/>
              <a:t>Refer to Teacher Policy Snapshot. </a:t>
            </a:r>
          </a:p>
          <a:p>
            <a:pPr>
              <a:spcAft>
                <a:spcPts val="614"/>
              </a:spcAft>
            </a:pPr>
            <a:endParaRPr lang="en-US" b="0" dirty="0"/>
          </a:p>
          <a:p>
            <a:pPr>
              <a:spcAft>
                <a:spcPts val="614"/>
              </a:spcAft>
            </a:pPr>
            <a:r>
              <a:rPr lang="en-US" b="0" dirty="0"/>
              <a:t>In 2017, at least 47 bills were enacted in 23 states to recruit teachers to high needs schools and subjects. Strategies include:</a:t>
            </a:r>
          </a:p>
          <a:p>
            <a:pPr>
              <a:spcAft>
                <a:spcPts val="614"/>
              </a:spcAft>
            </a:pPr>
            <a:endParaRPr lang="en-US" b="0" dirty="0"/>
          </a:p>
          <a:p>
            <a:pPr lvl="0"/>
            <a:r>
              <a:rPr lang="en-US" sz="1200" b="1" kern="1200" dirty="0">
                <a:solidFill>
                  <a:schemeClr val="tx1"/>
                </a:solidFill>
                <a:effectLst/>
                <a:latin typeface="+mn-lt"/>
                <a:ea typeface="+mn-ea"/>
                <a:cs typeface="+mn-cs"/>
              </a:rPr>
              <a:t>Research and Data Collection:</a:t>
            </a:r>
            <a:r>
              <a:rPr lang="en-US" sz="1200" kern="1200" dirty="0">
                <a:solidFill>
                  <a:schemeClr val="tx1"/>
                </a:solidFill>
                <a:effectLst/>
                <a:latin typeface="+mn-lt"/>
                <a:ea typeface="+mn-ea"/>
                <a:cs typeface="+mn-cs"/>
              </a:rPr>
              <a:t> Convening work groups and collecting teacher supply and demand data.</a:t>
            </a:r>
          </a:p>
          <a:p>
            <a:pPr lvl="0"/>
            <a:r>
              <a:rPr lang="en-US" sz="1200" b="1" kern="1200" dirty="0">
                <a:solidFill>
                  <a:schemeClr val="tx1"/>
                </a:solidFill>
                <a:effectLst/>
                <a:latin typeface="+mn-lt"/>
                <a:ea typeface="+mn-ea"/>
                <a:cs typeface="+mn-cs"/>
              </a:rPr>
              <a:t>State and District Innovations: </a:t>
            </a:r>
            <a:r>
              <a:rPr lang="en-US" sz="1200" kern="1200" dirty="0">
                <a:solidFill>
                  <a:schemeClr val="tx1"/>
                </a:solidFill>
                <a:effectLst/>
                <a:latin typeface="+mn-lt"/>
                <a:ea typeface="+mn-ea"/>
                <a:cs typeface="+mn-cs"/>
              </a:rPr>
              <a:t>Giving state and local education agencies the flexibility to design their own targeted teacher recruitment strategies.</a:t>
            </a:r>
          </a:p>
          <a:p>
            <a:pPr lvl="0"/>
            <a:r>
              <a:rPr lang="en-US" sz="1200" b="1" kern="1200" dirty="0">
                <a:solidFill>
                  <a:schemeClr val="tx1"/>
                </a:solidFill>
                <a:effectLst/>
                <a:latin typeface="+mn-lt"/>
                <a:ea typeface="+mn-ea"/>
                <a:cs typeface="+mn-cs"/>
              </a:rPr>
              <a:t>Career Pathways and Grow-Your-Own Programs: </a:t>
            </a:r>
            <a:r>
              <a:rPr lang="en-US" sz="1200" kern="1200" dirty="0">
                <a:solidFill>
                  <a:schemeClr val="tx1"/>
                </a:solidFill>
                <a:effectLst/>
                <a:latin typeface="+mn-lt"/>
                <a:ea typeface="+mn-ea"/>
                <a:cs typeface="+mn-cs"/>
              </a:rPr>
              <a:t>Creating career pathways and grow-your-own programs for high school students. </a:t>
            </a:r>
          </a:p>
          <a:p>
            <a:pPr lvl="0"/>
            <a:r>
              <a:rPr lang="en-US" sz="1200" b="1" kern="1200" dirty="0">
                <a:solidFill>
                  <a:schemeClr val="tx1"/>
                </a:solidFill>
                <a:effectLst/>
                <a:latin typeface="+mn-lt"/>
                <a:ea typeface="+mn-ea"/>
                <a:cs typeface="+mn-cs"/>
              </a:rPr>
              <a:t>Preparation and Licensure: </a:t>
            </a:r>
            <a:r>
              <a:rPr lang="en-US" sz="1200" kern="1200" dirty="0">
                <a:solidFill>
                  <a:schemeClr val="tx1"/>
                </a:solidFill>
                <a:effectLst/>
                <a:latin typeface="+mn-lt"/>
                <a:ea typeface="+mn-ea"/>
                <a:cs typeface="+mn-cs"/>
              </a:rPr>
              <a:t>Altering teacher preparation and licensure requirements.</a:t>
            </a:r>
          </a:p>
          <a:p>
            <a:pPr lvl="0"/>
            <a:r>
              <a:rPr lang="en-US" sz="1200" b="1" kern="1200" dirty="0">
                <a:solidFill>
                  <a:schemeClr val="tx1"/>
                </a:solidFill>
                <a:effectLst/>
                <a:latin typeface="+mn-lt"/>
                <a:ea typeface="+mn-ea"/>
                <a:cs typeface="+mn-cs"/>
              </a:rPr>
              <a:t>Financial Incentives: </a:t>
            </a:r>
            <a:r>
              <a:rPr lang="en-US" sz="1200" kern="1200" dirty="0">
                <a:solidFill>
                  <a:schemeClr val="tx1"/>
                </a:solidFill>
                <a:effectLst/>
                <a:latin typeface="+mn-lt"/>
                <a:ea typeface="+mn-ea"/>
                <a:cs typeface="+mn-cs"/>
              </a:rPr>
              <a:t>Providing financial incentives such as scholarships/grants, loan forgiveness and hiring bonuses/salary increases.</a:t>
            </a:r>
          </a:p>
          <a:p>
            <a:pPr lvl="0"/>
            <a:r>
              <a:rPr lang="en-US" sz="1200" b="1" kern="1200" dirty="0">
                <a:solidFill>
                  <a:schemeClr val="tx1"/>
                </a:solidFill>
                <a:effectLst/>
                <a:latin typeface="+mn-lt"/>
                <a:ea typeface="+mn-ea"/>
                <a:cs typeface="+mn-cs"/>
              </a:rPr>
              <a:t>Retired Teachers: </a:t>
            </a:r>
            <a:r>
              <a:rPr lang="en-US" sz="1200" kern="1200" dirty="0">
                <a:solidFill>
                  <a:schemeClr val="tx1"/>
                </a:solidFill>
                <a:effectLst/>
                <a:latin typeface="+mn-lt"/>
                <a:ea typeface="+mn-ea"/>
                <a:cs typeface="+mn-cs"/>
              </a:rPr>
              <a:t>Providing incentives for retired teachers to return to the profession.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are promising, research-based practices (from preparation all the way to advancement) that have the potential to reduce teacher shortages. It seems Virginia is onto many of them. If you are interested in the research evidence behind any particular approach, please let me know so that I can send you summary information</a:t>
            </a:r>
          </a:p>
          <a:p>
            <a:pPr>
              <a:spcAft>
                <a:spcPts val="614"/>
              </a:spcAft>
            </a:pPr>
            <a:endParaRPr lang="en-US" b="0" dirty="0"/>
          </a:p>
        </p:txBody>
      </p:sp>
      <p:sp>
        <p:nvSpPr>
          <p:cNvPr id="4" name="Slide Number Placeholder 3"/>
          <p:cNvSpPr>
            <a:spLocks noGrp="1"/>
          </p:cNvSpPr>
          <p:nvPr>
            <p:ph type="sldNum" sz="quarter" idx="10"/>
          </p:nvPr>
        </p:nvSpPr>
        <p:spPr/>
        <p:txBody>
          <a:bodyPr/>
          <a:lstStyle/>
          <a:p>
            <a:fld id="{17B3E529-24F2-4C79-B9C5-E835290EE037}" type="slidenum">
              <a:rPr lang="en-US" smtClean="0"/>
              <a:t>9</a:t>
            </a:fld>
            <a:endParaRPr lang="en-US"/>
          </a:p>
        </p:txBody>
      </p:sp>
    </p:spTree>
    <p:extLst>
      <p:ext uri="{BB962C8B-B14F-4D97-AF65-F5344CB8AC3E}">
        <p14:creationId xmlns:p14="http://schemas.microsoft.com/office/powerpoint/2010/main" val="244144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Verdana" panose="020B0604030504040204" pitchFamily="34" charset="0"/>
              </a:rPr>
              <a:t>Problem</a:t>
            </a:r>
          </a:p>
          <a:p>
            <a:r>
              <a:rPr lang="en-US" sz="1200" b="1" dirty="0">
                <a:latin typeface="Verdana" panose="020B0604030504040204" pitchFamily="34" charset="0"/>
              </a:rPr>
              <a:t>Shrinking teacher pipeline. </a:t>
            </a:r>
            <a:r>
              <a:rPr lang="en-US" sz="1200" b="0" dirty="0">
                <a:latin typeface="Verdana" panose="020B0604030504040204" pitchFamily="34" charset="0"/>
              </a:rPr>
              <a:t>Declining student enrollment in EPPS. (13,500 in 2008-09, 11,400 in 2014-15). Completion numbers remain relatively constant, but are expected to drop in the coming years due to declining enrollment.</a:t>
            </a:r>
          </a:p>
          <a:p>
            <a:r>
              <a:rPr lang="en-US" sz="1200" b="1" dirty="0">
                <a:latin typeface="Verdana" panose="020B0604030504040204" pitchFamily="34" charset="0"/>
              </a:rPr>
              <a:t>Growing number of unfilled teaching positions</a:t>
            </a:r>
            <a:r>
              <a:rPr lang="en-US" sz="1200" b="0" dirty="0">
                <a:latin typeface="Verdana" panose="020B0604030504040204" pitchFamily="34" charset="0"/>
              </a:rPr>
              <a:t>. In hard-to-staff positions such as science and math, but also in subjects such as foreign language, ESL, and English. The number of unfilled teacher positions has increased by 40 percent in ten years, from 760 to 1,080.</a:t>
            </a:r>
          </a:p>
          <a:p>
            <a:r>
              <a:rPr lang="en-US" sz="1200" b="1" dirty="0">
                <a:latin typeface="Verdana" panose="020B0604030504040204" pitchFamily="34" charset="0"/>
              </a:rPr>
              <a:t>High rates of inexperienced teachers </a:t>
            </a:r>
            <a:r>
              <a:rPr lang="en-US" sz="1200" b="0" dirty="0">
                <a:latin typeface="Verdana" panose="020B0604030504040204" pitchFamily="34" charset="0"/>
              </a:rPr>
              <a:t>(&lt;3 years), </a:t>
            </a:r>
            <a:r>
              <a:rPr lang="en-US" sz="1200" b="1" dirty="0">
                <a:latin typeface="Verdana" panose="020B0604030504040204" pitchFamily="34" charset="0"/>
              </a:rPr>
              <a:t>especially in high-poverty schools</a:t>
            </a:r>
            <a:r>
              <a:rPr lang="en-US" sz="1200" b="0" dirty="0">
                <a:latin typeface="Verdana" panose="020B0604030504040204" pitchFamily="34" charset="0"/>
              </a:rPr>
              <a:t>, but also in low-poverty schools. More than one in every five teachers in high-poverty schools are considered inexperienced.</a:t>
            </a:r>
          </a:p>
          <a:p>
            <a:r>
              <a:rPr lang="en-US" sz="1200" b="1" dirty="0">
                <a:latin typeface="Verdana" panose="020B0604030504040204" pitchFamily="34" charset="0"/>
              </a:rPr>
              <a:t>High attrition</a:t>
            </a:r>
            <a:r>
              <a:rPr lang="en-US" sz="1200" b="0" dirty="0">
                <a:latin typeface="Verdana" panose="020B0604030504040204" pitchFamily="34" charset="0"/>
              </a:rPr>
              <a:t>. Higher than the national average. (10.2% compared to under 8% nationally.)</a:t>
            </a:r>
          </a:p>
          <a:p>
            <a:r>
              <a:rPr lang="en-US" sz="1200" b="1" dirty="0">
                <a:latin typeface="Verdana" panose="020B0604030504040204" pitchFamily="34" charset="0"/>
              </a:rPr>
              <a:t>Teacher-student diversity gap</a:t>
            </a:r>
            <a:r>
              <a:rPr lang="en-US" sz="1200" b="0" dirty="0">
                <a:latin typeface="Verdana" panose="020B0604030504040204" pitchFamily="34" charset="0"/>
              </a:rPr>
              <a:t>. The number of minority teachers is not keeping pace with the increasingly diverse student body. 79% of teachers are white, but 49% of Virginia’s students are non-white.</a:t>
            </a:r>
          </a:p>
          <a:p>
            <a:pPr marL="0" lvl="0" indent="0">
              <a:buFont typeface="Arial" panose="020B0604020202020204" pitchFamily="34" charset="0"/>
              <a:buNone/>
            </a:pPr>
            <a:endParaRPr lang="en-US" sz="1200" b="0" kern="1200" dirty="0">
              <a:solidFill>
                <a:schemeClr val="tx1"/>
              </a:solidFill>
              <a:effectLst/>
              <a:latin typeface="Verdana" panose="020B0604030504040204" pitchFamily="34" charset="0"/>
              <a:ea typeface="+mn-ea"/>
              <a:cs typeface="+mn-cs"/>
            </a:endParaRPr>
          </a:p>
          <a:p>
            <a:pPr marL="0" lvl="0" indent="0">
              <a:buFont typeface="Arial" panose="020B0604020202020204" pitchFamily="34" charset="0"/>
              <a:buNone/>
            </a:pPr>
            <a:r>
              <a:rPr lang="en-US" sz="1200" b="1" kern="1200" dirty="0">
                <a:solidFill>
                  <a:schemeClr val="tx1"/>
                </a:solidFill>
                <a:effectLst/>
                <a:latin typeface="Verdana" panose="020B0604030504040204" pitchFamily="34" charset="0"/>
                <a:ea typeface="+mn-ea"/>
                <a:cs typeface="+mn-cs"/>
              </a:rPr>
              <a:t>Causes</a:t>
            </a:r>
          </a:p>
          <a:p>
            <a:pPr marL="0" lvl="0" indent="0">
              <a:buFont typeface="Arial" panose="020B0604020202020204" pitchFamily="34" charset="0"/>
              <a:buNone/>
            </a:pPr>
            <a:r>
              <a:rPr lang="en-US" sz="1200" b="1"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Costly and outdated pathways into the profession</a:t>
            </a:r>
            <a:r>
              <a:rPr lang="en-US" sz="1200"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 Most traditional pathways require individuals complete a five year or master’s degree program to become teachers. </a:t>
            </a:r>
          </a:p>
          <a:p>
            <a:pPr marL="0" lvl="0" indent="0">
              <a:buFont typeface="Arial" panose="020B0604020202020204" pitchFamily="34" charset="0"/>
              <a:buNone/>
            </a:pPr>
            <a:r>
              <a:rPr lang="en-US" sz="1200" b="1"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Increasingly negative perception of the profession.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Undesirable working conditions once in the classroom.</a:t>
            </a:r>
          </a:p>
          <a:p>
            <a:endParaRPr lang="en-US" sz="1200" b="0" dirty="0">
              <a:latin typeface="Verdana" panose="020B0604030504040204" pitchFamily="34" charset="0"/>
            </a:endParaRPr>
          </a:p>
          <a:p>
            <a:pPr>
              <a:spcAft>
                <a:spcPts val="614"/>
              </a:spcAft>
            </a:pPr>
            <a:endParaRPr lang="en-US" b="0" dirty="0"/>
          </a:p>
        </p:txBody>
      </p:sp>
      <p:sp>
        <p:nvSpPr>
          <p:cNvPr id="4" name="Slide Number Placeholder 3"/>
          <p:cNvSpPr>
            <a:spLocks noGrp="1"/>
          </p:cNvSpPr>
          <p:nvPr>
            <p:ph type="sldNum" sz="quarter" idx="10"/>
          </p:nvPr>
        </p:nvSpPr>
        <p:spPr/>
        <p:txBody>
          <a:bodyPr/>
          <a:lstStyle/>
          <a:p>
            <a:fld id="{17B3E529-24F2-4C79-B9C5-E835290EE037}" type="slidenum">
              <a:rPr lang="en-US" smtClean="0"/>
              <a:t>10</a:t>
            </a:fld>
            <a:endParaRPr lang="en-US"/>
          </a:p>
        </p:txBody>
      </p:sp>
    </p:spTree>
    <p:extLst>
      <p:ext uri="{BB962C8B-B14F-4D97-AF65-F5344CB8AC3E}">
        <p14:creationId xmlns:p14="http://schemas.microsoft.com/office/powerpoint/2010/main" val="70444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Refer to handout. </a:t>
            </a:r>
          </a:p>
          <a:p>
            <a:r>
              <a:rPr lang="en-US" sz="1200" kern="1200" dirty="0">
                <a:solidFill>
                  <a:schemeClr val="tx1"/>
                </a:solidFill>
                <a:effectLst/>
                <a:latin typeface="+mn-lt"/>
                <a:ea typeface="+mn-ea"/>
                <a:cs typeface="+mn-cs"/>
              </a:rPr>
              <a:t>Undergraduate majors in teaching are prohibited; only permitted at graduate level. </a:t>
            </a:r>
            <a:r>
              <a:rPr lang="en-US" sz="1200" b="1" kern="1200" dirty="0">
                <a:solidFill>
                  <a:schemeClr val="tx1"/>
                </a:solidFill>
                <a:effectLst/>
                <a:latin typeface="+mn-lt"/>
                <a:ea typeface="+mn-ea"/>
                <a:cs typeface="+mn-cs"/>
              </a:rPr>
              <a:t>In practice, students must major in a subject matter discipline and complete a teacher training program. Content major requirements in Virginia have prompted the creation of 5 year teacher preparation/master’s degree programs, which have become a common route to licensure in the state. </a:t>
            </a:r>
          </a:p>
          <a:p>
            <a:endParaRPr lang="en-US" dirty="0"/>
          </a:p>
        </p:txBody>
      </p:sp>
      <p:sp>
        <p:nvSpPr>
          <p:cNvPr id="4" name="Slide Number Placeholder 3"/>
          <p:cNvSpPr>
            <a:spLocks noGrp="1"/>
          </p:cNvSpPr>
          <p:nvPr>
            <p:ph type="sldNum" sz="quarter" idx="10"/>
          </p:nvPr>
        </p:nvSpPr>
        <p:spPr/>
        <p:txBody>
          <a:bodyPr/>
          <a:lstStyle/>
          <a:p>
            <a:fld id="{17B3E529-24F2-4C79-B9C5-E835290EE037}" type="slidenum">
              <a:rPr lang="en-US" smtClean="0"/>
              <a:t>11</a:t>
            </a:fld>
            <a:endParaRPr lang="en-US"/>
          </a:p>
        </p:txBody>
      </p:sp>
    </p:spTree>
    <p:extLst>
      <p:ext uri="{BB962C8B-B14F-4D97-AF65-F5344CB8AC3E}">
        <p14:creationId xmlns:p14="http://schemas.microsoft.com/office/powerpoint/2010/main" val="2426620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ang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1447800"/>
            <a:ext cx="9144000" cy="137160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1600200" y="1564481"/>
            <a:ext cx="7391400" cy="1102519"/>
          </a:xfrm>
        </p:spPr>
        <p:txBody>
          <a:bodyPr>
            <a:noAutofit/>
          </a:bodyPr>
          <a:lstStyle>
            <a:lvl1pPr algn="r">
              <a:defRPr sz="4000" b="1" cap="all" baseline="0">
                <a:solidFill>
                  <a:schemeClr val="bg1"/>
                </a:solidFill>
              </a:defRPr>
            </a:lvl1pPr>
          </a:lstStyle>
          <a:p>
            <a:r>
              <a:rPr lang="en-US" dirty="0"/>
              <a:t>Click to edit </a:t>
            </a:r>
            <a:br>
              <a:rPr lang="en-US" dirty="0"/>
            </a:br>
            <a:r>
              <a:rPr lang="en-US" dirty="0"/>
              <a:t>Master title style</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 t="21577" r="-14088" b="48548"/>
          <a:stretch/>
        </p:blipFill>
        <p:spPr>
          <a:xfrm>
            <a:off x="0" y="1447800"/>
            <a:ext cx="1851230" cy="137160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96012"/>
            <a:ext cx="9144000" cy="66198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630" y="112131"/>
            <a:ext cx="3505200" cy="935619"/>
          </a:xfrm>
          <a:prstGeom prst="rect">
            <a:avLst/>
          </a:prstGeom>
        </p:spPr>
      </p:pic>
      <p:sp>
        <p:nvSpPr>
          <p:cNvPr id="15" name="Text Placeholder 17"/>
          <p:cNvSpPr>
            <a:spLocks noGrp="1"/>
          </p:cNvSpPr>
          <p:nvPr>
            <p:ph type="body" sz="quarter" idx="12" hasCustomPrompt="1"/>
          </p:nvPr>
        </p:nvSpPr>
        <p:spPr>
          <a:xfrm>
            <a:off x="0" y="2819400"/>
            <a:ext cx="9144000" cy="685800"/>
          </a:xfrm>
          <a:solidFill>
            <a:srgbClr val="796E65"/>
          </a:solidFill>
        </p:spPr>
        <p:txBody>
          <a:bodyPr anchor="ctr" anchorCtr="0">
            <a:normAutofit/>
          </a:bodyPr>
          <a:lstStyle>
            <a:lvl1pPr marL="0" indent="0" algn="r">
              <a:buNone/>
              <a:defRPr sz="3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Master Subtitle</a:t>
            </a:r>
          </a:p>
        </p:txBody>
      </p:sp>
      <p:sp>
        <p:nvSpPr>
          <p:cNvPr id="3" name="Text Placeholder 2"/>
          <p:cNvSpPr>
            <a:spLocks noGrp="1"/>
          </p:cNvSpPr>
          <p:nvPr>
            <p:ph type="body" sz="quarter" idx="13" hasCustomPrompt="1"/>
          </p:nvPr>
        </p:nvSpPr>
        <p:spPr>
          <a:xfrm>
            <a:off x="1333500" y="3962400"/>
            <a:ext cx="6477000" cy="533400"/>
          </a:xfrm>
        </p:spPr>
        <p:txBody>
          <a:bodyPr>
            <a:noAutofit/>
          </a:bodyPr>
          <a:lstStyle>
            <a:lvl1pPr marL="0" indent="0" algn="ctr">
              <a:buNone/>
              <a:defRPr sz="3600" b="0" cap="all"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Author Name</a:t>
            </a:r>
          </a:p>
        </p:txBody>
      </p:sp>
      <p:sp>
        <p:nvSpPr>
          <p:cNvPr id="16" name="Text Placeholder 15"/>
          <p:cNvSpPr>
            <a:spLocks noGrp="1"/>
          </p:cNvSpPr>
          <p:nvPr>
            <p:ph type="body" sz="quarter" idx="14" hasCustomPrompt="1"/>
          </p:nvPr>
        </p:nvSpPr>
        <p:spPr>
          <a:xfrm>
            <a:off x="1295400" y="4648200"/>
            <a:ext cx="1981200" cy="457200"/>
          </a:xfrm>
        </p:spPr>
        <p:txBody>
          <a:bodyPr>
            <a:normAutofit/>
          </a:bodyPr>
          <a:lstStyle>
            <a:lvl1pPr marL="0" indent="0">
              <a:buNone/>
              <a:defRPr sz="2400" b="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2/11/2016</a:t>
            </a:r>
          </a:p>
        </p:txBody>
      </p:sp>
      <p:sp>
        <p:nvSpPr>
          <p:cNvPr id="18" name="Text Placeholder 17"/>
          <p:cNvSpPr>
            <a:spLocks noGrp="1"/>
          </p:cNvSpPr>
          <p:nvPr>
            <p:ph type="body" sz="quarter" idx="15" hasCustomPrompt="1"/>
          </p:nvPr>
        </p:nvSpPr>
        <p:spPr>
          <a:xfrm>
            <a:off x="3276600" y="4648200"/>
            <a:ext cx="4572000" cy="457200"/>
          </a:xfrm>
        </p:spPr>
        <p:txBody>
          <a:bodyPr>
            <a:normAutofit/>
          </a:bodyPr>
          <a:lstStyle>
            <a:lvl1pPr marL="0" indent="0" algn="l">
              <a:buNone/>
              <a:defRPr sz="2400" b="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Event or location</a:t>
            </a:r>
          </a:p>
        </p:txBody>
      </p:sp>
    </p:spTree>
    <p:extLst>
      <p:ext uri="{BB962C8B-B14F-4D97-AF65-F5344CB8AC3E}">
        <p14:creationId xmlns:p14="http://schemas.microsoft.com/office/powerpoint/2010/main" val="133220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 bullets">
    <p:spTree>
      <p:nvGrpSpPr>
        <p:cNvPr id="1" name=""/>
        <p:cNvGrpSpPr/>
        <p:nvPr/>
      </p:nvGrpSpPr>
      <p:grpSpPr>
        <a:xfrm>
          <a:off x="0" y="0"/>
          <a:ext cx="0" cy="0"/>
          <a:chOff x="0" y="0"/>
          <a:chExt cx="0" cy="0"/>
        </a:xfrm>
      </p:grpSpPr>
      <p:sp>
        <p:nvSpPr>
          <p:cNvPr id="2" name="Rectangle 1"/>
          <p:cNvSpPr/>
          <p:nvPr userDrawn="1"/>
        </p:nvSpPr>
        <p:spPr>
          <a:xfrm>
            <a:off x="7772400" y="-19050"/>
            <a:ext cx="1600200" cy="85725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066800"/>
            <a:ext cx="8229600" cy="4525963"/>
          </a:xfrm>
        </p:spPr>
        <p:txBody>
          <a:bodyPr>
            <a:normAutofit/>
          </a:bodyPr>
          <a:lstStyle>
            <a:lvl1pPr>
              <a:defRPr sz="4000"/>
            </a:lvl1pPr>
            <a:lvl2pPr>
              <a:defRPr sz="36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0" y="0"/>
            <a:ext cx="7772400" cy="838200"/>
          </a:xfrm>
          <a:solidFill>
            <a:srgbClr val="ED8B00"/>
          </a:solidFill>
        </p:spPr>
        <p:txBody>
          <a:bodyPr lIns="182880" rIns="0">
            <a:normAutofit/>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6150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bulle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8229600" cy="4525963"/>
          </a:xfrm>
        </p:spPr>
        <p:txBody>
          <a:bodyPr/>
          <a:lstStyle>
            <a:lvl1pPr>
              <a:buClr>
                <a:srgbClr val="833177"/>
              </a:buClr>
              <a:defRPr sz="4000"/>
            </a:lvl1pPr>
            <a:lvl2pPr>
              <a:buClr>
                <a:srgbClr val="833177"/>
              </a:buClr>
              <a:defRPr sz="3600"/>
            </a:lvl2pPr>
            <a:lvl3pPr>
              <a:buClr>
                <a:srgbClr val="833177"/>
              </a:buClr>
              <a:defRPr sz="2800"/>
            </a:lvl3pPr>
            <a:lvl4pPr>
              <a:buClr>
                <a:srgbClr val="833177"/>
              </a:buClr>
              <a:defRPr sz="2800"/>
            </a:lvl4pPr>
            <a:lvl5pPr>
              <a:buClr>
                <a:srgbClr val="833177"/>
              </a:buCl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772400" y="-19050"/>
            <a:ext cx="1600200" cy="857250"/>
          </a:xfrm>
          <a:prstGeom prst="rect">
            <a:avLst/>
          </a:prstGeom>
          <a:solidFill>
            <a:srgbClr val="833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0"/>
            <a:ext cx="7772400" cy="838200"/>
          </a:xfrm>
          <a:solidFill>
            <a:srgbClr val="833177"/>
          </a:solidFill>
        </p:spPr>
        <p:txBody>
          <a:bodyPr lIns="182880" rIns="0">
            <a:normAutofit/>
          </a:bodyPr>
          <a:lstStyle>
            <a:lvl1pPr algn="l">
              <a:defRPr>
                <a:solidFill>
                  <a:schemeClr val="bg1"/>
                </a:solidFill>
              </a:defRPr>
            </a:lvl1pPr>
          </a:lstStyle>
          <a:p>
            <a:r>
              <a:rPr lang="en-US" dirty="0"/>
              <a:t>Click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364686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bulle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8229600" cy="4525963"/>
          </a:xfrm>
        </p:spPr>
        <p:txBody>
          <a:bodyPr/>
          <a:lstStyle>
            <a:lvl1pPr>
              <a:buClr>
                <a:srgbClr val="84BD00"/>
              </a:buClr>
              <a:defRPr sz="4000"/>
            </a:lvl1pPr>
            <a:lvl2pPr>
              <a:buClr>
                <a:srgbClr val="84BD00"/>
              </a:buClr>
              <a:defRPr sz="3600"/>
            </a:lvl2pPr>
            <a:lvl3pPr>
              <a:buClr>
                <a:srgbClr val="84BD00"/>
              </a:buClr>
              <a:defRPr sz="2800"/>
            </a:lvl3pPr>
            <a:lvl4pPr>
              <a:buClr>
                <a:srgbClr val="84BD00"/>
              </a:buClr>
              <a:defRPr sz="2800"/>
            </a:lvl4pPr>
            <a:lvl5pPr>
              <a:buClr>
                <a:srgbClr val="84BD00"/>
              </a:buCl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772400" y="-19050"/>
            <a:ext cx="1600200" cy="857250"/>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0"/>
            <a:ext cx="7772400" cy="838200"/>
          </a:xfrm>
          <a:solidFill>
            <a:srgbClr val="84BD00"/>
          </a:solidFill>
        </p:spPr>
        <p:txBody>
          <a:bodyPr lIns="182880" rIns="0">
            <a:normAutofit/>
          </a:bodyPr>
          <a:lstStyle>
            <a:lvl1pPr algn="l">
              <a:defRPr>
                <a:solidFill>
                  <a:schemeClr val="bg1"/>
                </a:solidFill>
              </a:defRPr>
            </a:lvl1pPr>
          </a:lstStyle>
          <a:p>
            <a:r>
              <a:rPr lang="en-US" dirty="0"/>
              <a:t>Click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332553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 bulle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8229600" cy="4525963"/>
          </a:xfrm>
        </p:spPr>
        <p:txBody>
          <a:bodyPr/>
          <a:lstStyle>
            <a:lvl1pPr>
              <a:buClr>
                <a:srgbClr val="796E65"/>
              </a:buClr>
              <a:defRPr sz="4000"/>
            </a:lvl1pPr>
            <a:lvl2pPr>
              <a:buClr>
                <a:srgbClr val="796E65"/>
              </a:buClr>
              <a:defRPr sz="3600"/>
            </a:lvl2pPr>
            <a:lvl3pPr>
              <a:buClr>
                <a:srgbClr val="796E65"/>
              </a:buClr>
              <a:defRPr sz="2800"/>
            </a:lvl3pPr>
            <a:lvl4pPr>
              <a:buClr>
                <a:srgbClr val="796E65"/>
              </a:buClr>
              <a:defRPr sz="2800"/>
            </a:lvl4pPr>
            <a:lvl5pPr>
              <a:buClr>
                <a:srgbClr val="796E65"/>
              </a:buCl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772400" y="-19050"/>
            <a:ext cx="1600200" cy="857250"/>
          </a:xfrm>
          <a:prstGeom prst="rect">
            <a:avLst/>
          </a:prstGeom>
          <a:solidFill>
            <a:srgbClr val="79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0"/>
            <a:ext cx="7772400" cy="838200"/>
          </a:xfrm>
          <a:solidFill>
            <a:srgbClr val="796E65"/>
          </a:solidFill>
        </p:spPr>
        <p:txBody>
          <a:bodyPr lIns="182880" rIns="0">
            <a:normAutofit/>
          </a:bodyPr>
          <a:lstStyle>
            <a:lvl1pPr algn="l">
              <a:defRPr>
                <a:solidFill>
                  <a:schemeClr val="bg1"/>
                </a:solidFill>
              </a:defRPr>
            </a:lvl1pPr>
          </a:lstStyle>
          <a:p>
            <a:r>
              <a:rPr lang="en-US" dirty="0"/>
              <a:t>Click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4241337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text">
    <p:spTree>
      <p:nvGrpSpPr>
        <p:cNvPr id="1" name=""/>
        <p:cNvGrpSpPr/>
        <p:nvPr/>
      </p:nvGrpSpPr>
      <p:grpSpPr>
        <a:xfrm>
          <a:off x="0" y="0"/>
          <a:ext cx="0" cy="0"/>
          <a:chOff x="0" y="0"/>
          <a:chExt cx="0" cy="0"/>
        </a:xfrm>
      </p:grpSpPr>
      <p:sp>
        <p:nvSpPr>
          <p:cNvPr id="2" name="Rectangle 1"/>
          <p:cNvSpPr/>
          <p:nvPr userDrawn="1"/>
        </p:nvSpPr>
        <p:spPr>
          <a:xfrm>
            <a:off x="7772400" y="-19050"/>
            <a:ext cx="1600200" cy="85725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066800"/>
            <a:ext cx="8229600" cy="4525963"/>
          </a:xfrm>
        </p:spPr>
        <p:txBody>
          <a:bodyPr>
            <a:normAutofit/>
          </a:bodyPr>
          <a:lstStyle>
            <a:lvl1pPr marL="0" indent="0">
              <a:buNone/>
              <a:defRPr sz="3600" b="0">
                <a:latin typeface="Verdana" panose="020B0604030504040204" pitchFamily="34" charset="0"/>
                <a:ea typeface="Verdana" panose="020B0604030504040204" pitchFamily="34" charset="0"/>
                <a:cs typeface="Verdana" panose="020B0604030504040204" pitchFamily="34" charset="0"/>
              </a:defRPr>
            </a:lvl1pPr>
            <a:lvl2pPr marL="457200" indent="0">
              <a:buNone/>
              <a:defRPr sz="3600"/>
            </a:lvl2pPr>
            <a:lvl3pPr marL="914400" indent="0">
              <a:buNone/>
              <a:defRPr sz="2800"/>
            </a:lvl3pPr>
            <a:lvl4pPr marL="1371600" indent="0">
              <a:buNone/>
              <a:defRPr sz="2800"/>
            </a:lvl4pPr>
            <a:lvl5pPr marL="1828800" indent="0">
              <a:buNone/>
              <a:defRPr sz="2800"/>
            </a:lvl5pPr>
            <a:lvl6pPr>
              <a:defRPr sz="1800"/>
            </a:lvl6pPr>
            <a:lvl7pPr>
              <a:defRPr sz="1800"/>
            </a:lvl7pPr>
            <a:lvl8pPr>
              <a:defRPr sz="1800"/>
            </a:lvl8pPr>
            <a:lvl9pPr>
              <a:defRPr sz="1800"/>
            </a:lvl9pPr>
          </a:lstStyle>
          <a:p>
            <a:pPr lvl="0"/>
            <a:r>
              <a:rPr lang="en-US" dirty="0"/>
              <a:t>Click to edit Master text styles</a:t>
            </a:r>
          </a:p>
        </p:txBody>
      </p:sp>
      <p:sp>
        <p:nvSpPr>
          <p:cNvPr id="8" name="Title 1"/>
          <p:cNvSpPr>
            <a:spLocks noGrp="1"/>
          </p:cNvSpPr>
          <p:nvPr>
            <p:ph type="title"/>
          </p:nvPr>
        </p:nvSpPr>
        <p:spPr>
          <a:xfrm>
            <a:off x="0" y="0"/>
            <a:ext cx="7772400" cy="838200"/>
          </a:xfrm>
          <a:solidFill>
            <a:srgbClr val="ED8B00"/>
          </a:solidFill>
        </p:spPr>
        <p:txBody>
          <a:bodyPr lIns="182880" rIns="0">
            <a:normAutofit/>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921207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ple text">
    <p:spTree>
      <p:nvGrpSpPr>
        <p:cNvPr id="1" name=""/>
        <p:cNvGrpSpPr/>
        <p:nvPr/>
      </p:nvGrpSpPr>
      <p:grpSpPr>
        <a:xfrm>
          <a:off x="0" y="0"/>
          <a:ext cx="0" cy="0"/>
          <a:chOff x="0" y="0"/>
          <a:chExt cx="0" cy="0"/>
        </a:xfrm>
      </p:grpSpPr>
      <p:sp>
        <p:nvSpPr>
          <p:cNvPr id="5" name="Rectangle 4"/>
          <p:cNvSpPr/>
          <p:nvPr userDrawn="1"/>
        </p:nvSpPr>
        <p:spPr>
          <a:xfrm>
            <a:off x="7772400" y="-19050"/>
            <a:ext cx="1600200" cy="857250"/>
          </a:xfrm>
          <a:prstGeom prst="rect">
            <a:avLst/>
          </a:prstGeom>
          <a:solidFill>
            <a:srgbClr val="833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0"/>
            <a:ext cx="7772400" cy="838200"/>
          </a:xfrm>
          <a:solidFill>
            <a:srgbClr val="833177"/>
          </a:solidFill>
        </p:spPr>
        <p:txBody>
          <a:bodyPr lIns="182880" rIns="0">
            <a:normAutofit/>
          </a:bodyPr>
          <a:lstStyle>
            <a:lvl1pPr algn="l">
              <a:defRPr>
                <a:solidFill>
                  <a:schemeClr val="bg1"/>
                </a:solidFill>
              </a:defRPr>
            </a:lvl1pPr>
          </a:lstStyle>
          <a:p>
            <a:r>
              <a:rPr lang="en-US" dirty="0"/>
              <a:t>Click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9" name="Content Placeholder 2"/>
          <p:cNvSpPr>
            <a:spLocks noGrp="1"/>
          </p:cNvSpPr>
          <p:nvPr>
            <p:ph sz="half" idx="1"/>
          </p:nvPr>
        </p:nvSpPr>
        <p:spPr>
          <a:xfrm>
            <a:off x="457200" y="1066800"/>
            <a:ext cx="8229600" cy="4525963"/>
          </a:xfrm>
        </p:spPr>
        <p:txBody>
          <a:bodyPr>
            <a:normAutofit/>
          </a:bodyPr>
          <a:lstStyle>
            <a:lvl1pPr marL="0" indent="0">
              <a:buNone/>
              <a:defRPr sz="3600" b="0">
                <a:latin typeface="Verdana" panose="020B0604030504040204" pitchFamily="34" charset="0"/>
                <a:ea typeface="Verdana" panose="020B0604030504040204" pitchFamily="34" charset="0"/>
                <a:cs typeface="Verdana" panose="020B0604030504040204" pitchFamily="34" charset="0"/>
              </a:defRPr>
            </a:lvl1pPr>
            <a:lvl2pPr marL="457200" indent="0">
              <a:buNone/>
              <a:defRPr sz="3600"/>
            </a:lvl2pPr>
            <a:lvl3pPr marL="914400" indent="0">
              <a:buNone/>
              <a:defRPr sz="2800"/>
            </a:lvl3pPr>
            <a:lvl4pPr marL="1371600" indent="0">
              <a:buNone/>
              <a:defRPr sz="2800"/>
            </a:lvl4pPr>
            <a:lvl5pPr marL="1828800" indent="0">
              <a:buNone/>
              <a:defRPr sz="2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336999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text">
    <p:spTree>
      <p:nvGrpSpPr>
        <p:cNvPr id="1" name=""/>
        <p:cNvGrpSpPr/>
        <p:nvPr/>
      </p:nvGrpSpPr>
      <p:grpSpPr>
        <a:xfrm>
          <a:off x="0" y="0"/>
          <a:ext cx="0" cy="0"/>
          <a:chOff x="0" y="0"/>
          <a:chExt cx="0" cy="0"/>
        </a:xfrm>
      </p:grpSpPr>
      <p:sp>
        <p:nvSpPr>
          <p:cNvPr id="5" name="Rectangle 4"/>
          <p:cNvSpPr/>
          <p:nvPr userDrawn="1"/>
        </p:nvSpPr>
        <p:spPr>
          <a:xfrm>
            <a:off x="7772400" y="-19050"/>
            <a:ext cx="1600200" cy="857250"/>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0"/>
            <a:ext cx="7772400" cy="838200"/>
          </a:xfrm>
          <a:solidFill>
            <a:srgbClr val="84BD00"/>
          </a:solidFill>
        </p:spPr>
        <p:txBody>
          <a:bodyPr lIns="182880" rIns="0">
            <a:normAutofit/>
          </a:bodyPr>
          <a:lstStyle>
            <a:lvl1pPr algn="l">
              <a:defRPr>
                <a:solidFill>
                  <a:schemeClr val="bg1"/>
                </a:solidFill>
              </a:defRPr>
            </a:lvl1pPr>
          </a:lstStyle>
          <a:p>
            <a:r>
              <a:rPr lang="en-US" dirty="0"/>
              <a:t>Click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9" name="Content Placeholder 2"/>
          <p:cNvSpPr>
            <a:spLocks noGrp="1"/>
          </p:cNvSpPr>
          <p:nvPr>
            <p:ph sz="half" idx="1"/>
          </p:nvPr>
        </p:nvSpPr>
        <p:spPr>
          <a:xfrm>
            <a:off x="457200" y="1066800"/>
            <a:ext cx="8229600" cy="4525963"/>
          </a:xfrm>
        </p:spPr>
        <p:txBody>
          <a:bodyPr>
            <a:normAutofit/>
          </a:bodyPr>
          <a:lstStyle>
            <a:lvl1pPr marL="0" indent="0">
              <a:buNone/>
              <a:defRPr sz="3600" b="0">
                <a:latin typeface="Verdana" panose="020B0604030504040204" pitchFamily="34" charset="0"/>
                <a:ea typeface="Verdana" panose="020B0604030504040204" pitchFamily="34" charset="0"/>
                <a:cs typeface="Verdana" panose="020B0604030504040204" pitchFamily="34" charset="0"/>
              </a:defRPr>
            </a:lvl1pPr>
            <a:lvl2pPr marL="457200" indent="0">
              <a:buNone/>
              <a:defRPr sz="3600"/>
            </a:lvl2pPr>
            <a:lvl3pPr marL="914400" indent="0">
              <a:buNone/>
              <a:defRPr sz="2800"/>
            </a:lvl3pPr>
            <a:lvl4pPr marL="1371600" indent="0">
              <a:buNone/>
              <a:defRPr sz="2800"/>
            </a:lvl4pPr>
            <a:lvl5pPr marL="1828800" indent="0">
              <a:buNone/>
              <a:defRPr sz="2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3528075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text">
    <p:spTree>
      <p:nvGrpSpPr>
        <p:cNvPr id="1" name=""/>
        <p:cNvGrpSpPr/>
        <p:nvPr/>
      </p:nvGrpSpPr>
      <p:grpSpPr>
        <a:xfrm>
          <a:off x="0" y="0"/>
          <a:ext cx="0" cy="0"/>
          <a:chOff x="0" y="0"/>
          <a:chExt cx="0" cy="0"/>
        </a:xfrm>
      </p:grpSpPr>
      <p:sp>
        <p:nvSpPr>
          <p:cNvPr id="5" name="Rectangle 4"/>
          <p:cNvSpPr/>
          <p:nvPr userDrawn="1"/>
        </p:nvSpPr>
        <p:spPr>
          <a:xfrm>
            <a:off x="7772400" y="-19050"/>
            <a:ext cx="1600200" cy="857250"/>
          </a:xfrm>
          <a:prstGeom prst="rect">
            <a:avLst/>
          </a:prstGeom>
          <a:solidFill>
            <a:srgbClr val="79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0"/>
            <a:ext cx="7772400" cy="838200"/>
          </a:xfrm>
          <a:solidFill>
            <a:srgbClr val="796E65"/>
          </a:solidFill>
        </p:spPr>
        <p:txBody>
          <a:bodyPr lIns="182880" rIns="0">
            <a:normAutofit/>
          </a:bodyPr>
          <a:lstStyle>
            <a:lvl1pPr algn="l">
              <a:defRPr>
                <a:solidFill>
                  <a:schemeClr val="bg1"/>
                </a:solidFill>
              </a:defRPr>
            </a:lvl1pPr>
          </a:lstStyle>
          <a:p>
            <a:r>
              <a:rPr lang="en-US" dirty="0"/>
              <a:t>Click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9" name="Content Placeholder 2"/>
          <p:cNvSpPr>
            <a:spLocks noGrp="1"/>
          </p:cNvSpPr>
          <p:nvPr>
            <p:ph sz="half" idx="1"/>
          </p:nvPr>
        </p:nvSpPr>
        <p:spPr>
          <a:xfrm>
            <a:off x="457200" y="1066800"/>
            <a:ext cx="8229600" cy="4525963"/>
          </a:xfrm>
        </p:spPr>
        <p:txBody>
          <a:bodyPr>
            <a:normAutofit/>
          </a:bodyPr>
          <a:lstStyle>
            <a:lvl1pPr marL="0" indent="0">
              <a:buNone/>
              <a:defRPr sz="3600" b="0">
                <a:latin typeface="Verdana" panose="020B0604030504040204" pitchFamily="34" charset="0"/>
                <a:ea typeface="Verdana" panose="020B0604030504040204" pitchFamily="34" charset="0"/>
                <a:cs typeface="Verdana" panose="020B0604030504040204" pitchFamily="34" charset="0"/>
              </a:defRPr>
            </a:lvl1pPr>
            <a:lvl2pPr marL="457200" indent="0">
              <a:buNone/>
              <a:defRPr sz="3600"/>
            </a:lvl2pPr>
            <a:lvl3pPr marL="914400" indent="0">
              <a:buNone/>
              <a:defRPr sz="2800"/>
            </a:lvl3pPr>
            <a:lvl4pPr marL="1371600" indent="0">
              <a:buNone/>
              <a:defRPr sz="2800"/>
            </a:lvl4pPr>
            <a:lvl5pPr marL="1828800" indent="0">
              <a:buNone/>
              <a:defRPr sz="2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2535726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bullets right objec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1219200"/>
            <a:ext cx="4038600" cy="4308872"/>
          </a:xfrm>
        </p:spPr>
        <p:txBody>
          <a:bodyPr>
            <a:normAutofit/>
          </a:bodyPr>
          <a:lstStyle>
            <a:lvl1pPr>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48200" y="1219200"/>
            <a:ext cx="4038600" cy="4308872"/>
          </a:xfrm>
        </p:spPr>
        <p:txBody>
          <a:bodyPr>
            <a:normAutofit/>
          </a:bodyPr>
          <a:lstStyle>
            <a:lvl1pPr>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7772400" y="-19050"/>
            <a:ext cx="1600200" cy="85725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ED8B00"/>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4074458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rple split bullets">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1219200"/>
            <a:ext cx="4038600" cy="4308872"/>
          </a:xfrm>
        </p:spPr>
        <p:txBody>
          <a:bodyPr>
            <a:normAutofit/>
          </a:bodyPr>
          <a:lstStyle>
            <a:lvl1pPr>
              <a:buClr>
                <a:srgbClr val="833177"/>
              </a:buClr>
              <a:defRPr sz="3600">
                <a:solidFill>
                  <a:srgbClr val="796E65"/>
                </a:solidFill>
              </a:defRPr>
            </a:lvl1pPr>
            <a:lvl2pPr>
              <a:buClr>
                <a:srgbClr val="833177"/>
              </a:buClr>
              <a:defRPr sz="3200">
                <a:solidFill>
                  <a:srgbClr val="796E65"/>
                </a:solidFill>
              </a:defRPr>
            </a:lvl2pPr>
            <a:lvl3pPr>
              <a:buClr>
                <a:srgbClr val="833177"/>
              </a:buClr>
              <a:defRPr sz="2800">
                <a:solidFill>
                  <a:srgbClr val="796E65"/>
                </a:solidFill>
              </a:defRPr>
            </a:lvl3pPr>
            <a:lvl4pPr>
              <a:buClr>
                <a:srgbClr val="833177"/>
              </a:buClr>
              <a:defRPr sz="2400">
                <a:solidFill>
                  <a:srgbClr val="796E65"/>
                </a:solidFill>
              </a:defRPr>
            </a:lvl4pPr>
            <a:lvl5pPr marL="2057400" indent="-228600">
              <a:buClr>
                <a:srgbClr val="833177"/>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48200" y="1219200"/>
            <a:ext cx="4038600" cy="4308872"/>
          </a:xfrm>
        </p:spPr>
        <p:txBody>
          <a:bodyPr>
            <a:normAutofit/>
          </a:bodyPr>
          <a:lstStyle>
            <a:lvl1pPr>
              <a:buClr>
                <a:srgbClr val="833177"/>
              </a:buClr>
              <a:defRPr sz="3600">
                <a:solidFill>
                  <a:srgbClr val="796E65"/>
                </a:solidFill>
              </a:defRPr>
            </a:lvl1pPr>
            <a:lvl2pPr>
              <a:buClr>
                <a:srgbClr val="833177"/>
              </a:buClr>
              <a:defRPr sz="3200">
                <a:solidFill>
                  <a:srgbClr val="796E65"/>
                </a:solidFill>
              </a:defRPr>
            </a:lvl2pPr>
            <a:lvl3pPr>
              <a:buClr>
                <a:srgbClr val="833177"/>
              </a:buClr>
              <a:defRPr sz="2800">
                <a:solidFill>
                  <a:srgbClr val="796E65"/>
                </a:solidFill>
              </a:defRPr>
            </a:lvl3pPr>
            <a:lvl4pPr>
              <a:buClr>
                <a:srgbClr val="833177"/>
              </a:buClr>
              <a:defRPr sz="2400">
                <a:solidFill>
                  <a:srgbClr val="796E65"/>
                </a:solidFill>
              </a:defRPr>
            </a:lvl4pPr>
            <a:lvl5pPr marL="2057400" indent="-228600">
              <a:buClr>
                <a:srgbClr val="833177"/>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7772400" y="-19050"/>
            <a:ext cx="1600200" cy="857250"/>
          </a:xfrm>
          <a:prstGeom prst="rect">
            <a:avLst/>
          </a:prstGeom>
          <a:solidFill>
            <a:srgbClr val="833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833177"/>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385485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1447800"/>
            <a:ext cx="9144000" cy="1371600"/>
          </a:xfrm>
          <a:prstGeom prst="rect">
            <a:avLst/>
          </a:prstGeom>
          <a:solidFill>
            <a:srgbClr val="833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 t="21577" r="-14088" b="48548"/>
          <a:stretch/>
        </p:blipFill>
        <p:spPr>
          <a:xfrm>
            <a:off x="0" y="1447800"/>
            <a:ext cx="1851230" cy="137160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96012"/>
            <a:ext cx="9144000" cy="66198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630" y="112131"/>
            <a:ext cx="3505200" cy="935619"/>
          </a:xfrm>
          <a:prstGeom prst="rect">
            <a:avLst/>
          </a:prstGeom>
        </p:spPr>
      </p:pic>
      <p:sp>
        <p:nvSpPr>
          <p:cNvPr id="16" name="Title 1"/>
          <p:cNvSpPr>
            <a:spLocks noGrp="1"/>
          </p:cNvSpPr>
          <p:nvPr>
            <p:ph type="ctrTitle" hasCustomPrompt="1"/>
          </p:nvPr>
        </p:nvSpPr>
        <p:spPr>
          <a:xfrm>
            <a:off x="1600200" y="1564481"/>
            <a:ext cx="7391400" cy="1102519"/>
          </a:xfrm>
        </p:spPr>
        <p:txBody>
          <a:bodyPr>
            <a:noAutofit/>
          </a:bodyPr>
          <a:lstStyle>
            <a:lvl1pPr algn="r">
              <a:defRPr sz="4000" b="1" cap="all" baseline="0">
                <a:solidFill>
                  <a:schemeClr val="bg1"/>
                </a:solidFill>
              </a:defRPr>
            </a:lvl1pPr>
          </a:lstStyle>
          <a:p>
            <a:r>
              <a:rPr lang="en-US" dirty="0"/>
              <a:t>Click to edit </a:t>
            </a:r>
            <a:br>
              <a:rPr lang="en-US" dirty="0"/>
            </a:br>
            <a:r>
              <a:rPr lang="en-US" dirty="0"/>
              <a:t>Master title style</a:t>
            </a:r>
          </a:p>
        </p:txBody>
      </p:sp>
      <p:sp>
        <p:nvSpPr>
          <p:cNvPr id="20" name="Text Placeholder 17"/>
          <p:cNvSpPr>
            <a:spLocks noGrp="1"/>
          </p:cNvSpPr>
          <p:nvPr>
            <p:ph type="body" sz="quarter" idx="12" hasCustomPrompt="1"/>
          </p:nvPr>
        </p:nvSpPr>
        <p:spPr>
          <a:xfrm>
            <a:off x="0" y="2819400"/>
            <a:ext cx="9144000" cy="685800"/>
          </a:xfrm>
          <a:solidFill>
            <a:srgbClr val="796E65"/>
          </a:solidFill>
        </p:spPr>
        <p:txBody>
          <a:bodyPr anchor="ctr" anchorCtr="0">
            <a:normAutofit/>
          </a:bodyPr>
          <a:lstStyle>
            <a:lvl1pPr marL="0" indent="0" algn="r">
              <a:buNone/>
              <a:defRPr sz="3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Master Subtitle</a:t>
            </a:r>
          </a:p>
        </p:txBody>
      </p:sp>
      <p:sp>
        <p:nvSpPr>
          <p:cNvPr id="17" name="Text Placeholder 2"/>
          <p:cNvSpPr>
            <a:spLocks noGrp="1"/>
          </p:cNvSpPr>
          <p:nvPr>
            <p:ph type="body" sz="quarter" idx="13" hasCustomPrompt="1"/>
          </p:nvPr>
        </p:nvSpPr>
        <p:spPr>
          <a:xfrm>
            <a:off x="1333500" y="3962400"/>
            <a:ext cx="6477000" cy="533400"/>
          </a:xfrm>
        </p:spPr>
        <p:txBody>
          <a:bodyPr>
            <a:noAutofit/>
          </a:bodyPr>
          <a:lstStyle>
            <a:lvl1pPr marL="0" indent="0" algn="ctr">
              <a:buNone/>
              <a:defRPr sz="3600" b="0" cap="all"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Author Name</a:t>
            </a:r>
          </a:p>
        </p:txBody>
      </p:sp>
      <p:sp>
        <p:nvSpPr>
          <p:cNvPr id="18" name="Text Placeholder 15"/>
          <p:cNvSpPr>
            <a:spLocks noGrp="1"/>
          </p:cNvSpPr>
          <p:nvPr>
            <p:ph type="body" sz="quarter" idx="14" hasCustomPrompt="1"/>
          </p:nvPr>
        </p:nvSpPr>
        <p:spPr>
          <a:xfrm>
            <a:off x="1295400" y="4648200"/>
            <a:ext cx="1981200" cy="457200"/>
          </a:xfrm>
        </p:spPr>
        <p:txBody>
          <a:bodyPr>
            <a:normAutofit/>
          </a:bodyPr>
          <a:lstStyle>
            <a:lvl1pPr marL="0" indent="0">
              <a:buNone/>
              <a:defRPr sz="2400" b="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2/11/2016</a:t>
            </a:r>
          </a:p>
        </p:txBody>
      </p:sp>
      <p:sp>
        <p:nvSpPr>
          <p:cNvPr id="19" name="Text Placeholder 17"/>
          <p:cNvSpPr>
            <a:spLocks noGrp="1"/>
          </p:cNvSpPr>
          <p:nvPr>
            <p:ph type="body" sz="quarter" idx="15" hasCustomPrompt="1"/>
          </p:nvPr>
        </p:nvSpPr>
        <p:spPr>
          <a:xfrm>
            <a:off x="3276600" y="4648200"/>
            <a:ext cx="4572000" cy="457200"/>
          </a:xfrm>
        </p:spPr>
        <p:txBody>
          <a:bodyPr>
            <a:normAutofit/>
          </a:bodyPr>
          <a:lstStyle>
            <a:lvl1pPr marL="0" indent="0" algn="l">
              <a:buNone/>
              <a:defRPr sz="2400" b="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Event or location</a:t>
            </a:r>
          </a:p>
        </p:txBody>
      </p:sp>
    </p:spTree>
    <p:extLst>
      <p:ext uri="{BB962C8B-B14F-4D97-AF65-F5344CB8AC3E}">
        <p14:creationId xmlns:p14="http://schemas.microsoft.com/office/powerpoint/2010/main" val="3172536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split bullets">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1219200"/>
            <a:ext cx="4038600" cy="4308872"/>
          </a:xfrm>
        </p:spPr>
        <p:txBody>
          <a:bodyPr>
            <a:normAutofit/>
          </a:bodyPr>
          <a:lstStyle>
            <a:lvl1pPr>
              <a:buClr>
                <a:srgbClr val="84BD00"/>
              </a:buClr>
              <a:defRPr sz="3600">
                <a:solidFill>
                  <a:srgbClr val="796E65"/>
                </a:solidFill>
              </a:defRPr>
            </a:lvl1pPr>
            <a:lvl2pPr>
              <a:buClr>
                <a:srgbClr val="84BD00"/>
              </a:buClr>
              <a:defRPr sz="3200">
                <a:solidFill>
                  <a:srgbClr val="796E65"/>
                </a:solidFill>
              </a:defRPr>
            </a:lvl2pPr>
            <a:lvl3pPr>
              <a:buClr>
                <a:srgbClr val="84BD00"/>
              </a:buClr>
              <a:defRPr sz="2800">
                <a:solidFill>
                  <a:srgbClr val="796E65"/>
                </a:solidFill>
              </a:defRPr>
            </a:lvl3pPr>
            <a:lvl4pPr>
              <a:buClr>
                <a:srgbClr val="84BD00"/>
              </a:buClr>
              <a:defRPr sz="2400">
                <a:solidFill>
                  <a:srgbClr val="796E65"/>
                </a:solidFill>
              </a:defRPr>
            </a:lvl4pPr>
            <a:lvl5pPr marL="2057400" indent="-228600">
              <a:buClr>
                <a:srgbClr val="84BD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48200" y="1219200"/>
            <a:ext cx="4038600" cy="4308872"/>
          </a:xfrm>
        </p:spPr>
        <p:txBody>
          <a:bodyPr>
            <a:normAutofit/>
          </a:bodyPr>
          <a:lstStyle>
            <a:lvl1pPr>
              <a:buClr>
                <a:srgbClr val="84BD00"/>
              </a:buClr>
              <a:defRPr sz="3600">
                <a:solidFill>
                  <a:srgbClr val="796E65"/>
                </a:solidFill>
              </a:defRPr>
            </a:lvl1pPr>
            <a:lvl2pPr>
              <a:buClr>
                <a:srgbClr val="84BD00"/>
              </a:buClr>
              <a:defRPr sz="3200">
                <a:solidFill>
                  <a:srgbClr val="796E65"/>
                </a:solidFill>
              </a:defRPr>
            </a:lvl2pPr>
            <a:lvl3pPr>
              <a:buClr>
                <a:srgbClr val="84BD00"/>
              </a:buClr>
              <a:defRPr sz="2800">
                <a:solidFill>
                  <a:srgbClr val="796E65"/>
                </a:solidFill>
              </a:defRPr>
            </a:lvl3pPr>
            <a:lvl4pPr>
              <a:buClr>
                <a:srgbClr val="84BD00"/>
              </a:buClr>
              <a:defRPr sz="2400">
                <a:solidFill>
                  <a:srgbClr val="796E65"/>
                </a:solidFill>
              </a:defRPr>
            </a:lvl4pPr>
            <a:lvl5pPr marL="2057400" indent="-228600">
              <a:buClr>
                <a:srgbClr val="84BD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7772400" y="-19050"/>
            <a:ext cx="1600200" cy="857250"/>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84BD00"/>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1351991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split bullets">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1219200"/>
            <a:ext cx="4038600" cy="4308872"/>
          </a:xfrm>
        </p:spPr>
        <p:txBody>
          <a:bodyPr>
            <a:normAutofit/>
          </a:bodyPr>
          <a:lstStyle>
            <a:lvl1pPr>
              <a:buClr>
                <a:srgbClr val="796E65"/>
              </a:buClr>
              <a:defRPr sz="3600">
                <a:solidFill>
                  <a:srgbClr val="796E65"/>
                </a:solidFill>
              </a:defRPr>
            </a:lvl1pPr>
            <a:lvl2pPr>
              <a:buClr>
                <a:srgbClr val="796E65"/>
              </a:buClr>
              <a:defRPr sz="3200">
                <a:solidFill>
                  <a:srgbClr val="796E65"/>
                </a:solidFill>
              </a:defRPr>
            </a:lvl2pPr>
            <a:lvl3pPr>
              <a:buClr>
                <a:srgbClr val="796E65"/>
              </a:buClr>
              <a:defRPr sz="2800">
                <a:solidFill>
                  <a:srgbClr val="796E65"/>
                </a:solidFill>
              </a:defRPr>
            </a:lvl3pPr>
            <a:lvl4pPr>
              <a:buClr>
                <a:srgbClr val="796E65"/>
              </a:buClr>
              <a:defRPr sz="2400">
                <a:solidFill>
                  <a:srgbClr val="796E65"/>
                </a:solidFill>
              </a:defRPr>
            </a:lvl4pPr>
            <a:lvl5pPr marL="2057400" indent="-228600">
              <a:buClr>
                <a:srgbClr val="796E65"/>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48200" y="1219200"/>
            <a:ext cx="4038600" cy="4308872"/>
          </a:xfrm>
        </p:spPr>
        <p:txBody>
          <a:bodyPr>
            <a:normAutofit/>
          </a:bodyPr>
          <a:lstStyle>
            <a:lvl1pPr>
              <a:buClr>
                <a:srgbClr val="796E65"/>
              </a:buClr>
              <a:defRPr sz="3600">
                <a:solidFill>
                  <a:srgbClr val="796E65"/>
                </a:solidFill>
              </a:defRPr>
            </a:lvl1pPr>
            <a:lvl2pPr>
              <a:buClr>
                <a:srgbClr val="796E65"/>
              </a:buClr>
              <a:defRPr sz="3200">
                <a:solidFill>
                  <a:srgbClr val="796E65"/>
                </a:solidFill>
              </a:defRPr>
            </a:lvl2pPr>
            <a:lvl3pPr>
              <a:buClr>
                <a:srgbClr val="796E65"/>
              </a:buClr>
              <a:defRPr sz="2800">
                <a:solidFill>
                  <a:srgbClr val="796E65"/>
                </a:solidFill>
              </a:defRPr>
            </a:lvl3pPr>
            <a:lvl4pPr>
              <a:buClr>
                <a:srgbClr val="796E65"/>
              </a:buClr>
              <a:defRPr sz="2400">
                <a:solidFill>
                  <a:srgbClr val="796E65"/>
                </a:solidFill>
              </a:defRPr>
            </a:lvl4pPr>
            <a:lvl5pPr marL="2057400" indent="-228600">
              <a:buClr>
                <a:srgbClr val="796E65"/>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7772400" y="-19050"/>
            <a:ext cx="1600200" cy="857250"/>
          </a:xfrm>
          <a:prstGeom prst="rect">
            <a:avLst/>
          </a:prstGeom>
          <a:solidFill>
            <a:srgbClr val="79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796E65"/>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2143866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 bullets left object">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ED8B00"/>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7" name="Content Placeholder 2"/>
          <p:cNvSpPr>
            <a:spLocks noGrp="1"/>
          </p:cNvSpPr>
          <p:nvPr>
            <p:ph sz="half" idx="1"/>
          </p:nvPr>
        </p:nvSpPr>
        <p:spPr>
          <a:xfrm>
            <a:off x="457200" y="1219200"/>
            <a:ext cx="4038600" cy="4308872"/>
          </a:xfrm>
          <a:solidFill>
            <a:schemeClr val="bg1">
              <a:lumMod val="95000"/>
            </a:schemeClr>
          </a:solidFill>
          <a:ln>
            <a:solidFill>
              <a:srgbClr val="ED8B00"/>
            </a:solidFill>
          </a:ln>
        </p:spPr>
        <p:txBody>
          <a:bodyPr>
            <a:normAutofit/>
          </a:bodyPr>
          <a:lstStyle>
            <a:lvl1pPr marL="0" indent="0">
              <a:buNone/>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endParaRPr lang="en-US" dirty="0"/>
          </a:p>
        </p:txBody>
      </p:sp>
      <p:sp>
        <p:nvSpPr>
          <p:cNvPr id="8" name="Content Placeholder 3"/>
          <p:cNvSpPr>
            <a:spLocks noGrp="1"/>
          </p:cNvSpPr>
          <p:nvPr>
            <p:ph sz="half" idx="2"/>
          </p:nvPr>
        </p:nvSpPr>
        <p:spPr>
          <a:xfrm>
            <a:off x="4648200" y="1219200"/>
            <a:ext cx="4038600" cy="4308872"/>
          </a:xfrm>
        </p:spPr>
        <p:txBody>
          <a:bodyPr>
            <a:normAutofit/>
          </a:bodyPr>
          <a:lstStyle>
            <a:lvl1pPr>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921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 split bullets">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ED8B00"/>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16" name="Content Placeholder 2"/>
          <p:cNvSpPr>
            <a:spLocks noGrp="1"/>
          </p:cNvSpPr>
          <p:nvPr>
            <p:ph sz="half" idx="1"/>
          </p:nvPr>
        </p:nvSpPr>
        <p:spPr>
          <a:xfrm>
            <a:off x="457200" y="1219200"/>
            <a:ext cx="4038600" cy="4308872"/>
          </a:xfrm>
        </p:spPr>
        <p:txBody>
          <a:bodyPr>
            <a:normAutofit/>
          </a:bodyPr>
          <a:lstStyle>
            <a:lvl1pPr>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p:nvPr>
        </p:nvSpPr>
        <p:spPr>
          <a:xfrm>
            <a:off x="4648200" y="1219200"/>
            <a:ext cx="4038600" cy="4308872"/>
          </a:xfrm>
          <a:solidFill>
            <a:schemeClr val="bg1">
              <a:lumMod val="95000"/>
            </a:schemeClr>
          </a:solidFill>
          <a:ln>
            <a:solidFill>
              <a:srgbClr val="ED8B00"/>
            </a:solidFill>
          </a:ln>
        </p:spPr>
        <p:txBody>
          <a:bodyPr>
            <a:normAutofit/>
          </a:bodyPr>
          <a:lstStyle>
            <a:lvl1pPr marL="0" indent="0">
              <a:buNone/>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4242947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rple bullets left object">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833177"/>
          </a:solidFill>
          <a:ln>
            <a:solidFill>
              <a:srgbClr val="833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833177"/>
          </a:solidFill>
          <a:ln>
            <a:solidFill>
              <a:srgbClr val="833177"/>
            </a:solidFill>
          </a:ln>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7" name="Content Placeholder 2"/>
          <p:cNvSpPr>
            <a:spLocks noGrp="1"/>
          </p:cNvSpPr>
          <p:nvPr>
            <p:ph sz="half" idx="1"/>
          </p:nvPr>
        </p:nvSpPr>
        <p:spPr>
          <a:xfrm>
            <a:off x="457200" y="1219200"/>
            <a:ext cx="4038600" cy="4308872"/>
          </a:xfrm>
          <a:solidFill>
            <a:schemeClr val="bg1">
              <a:lumMod val="95000"/>
            </a:schemeClr>
          </a:solidFill>
          <a:ln>
            <a:solidFill>
              <a:srgbClr val="833177"/>
            </a:solidFill>
          </a:ln>
        </p:spPr>
        <p:txBody>
          <a:bodyPr>
            <a:normAutofit/>
          </a:bodyPr>
          <a:lstStyle>
            <a:lvl1pPr marL="0" indent="0">
              <a:buNone/>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endParaRPr lang="en-US" dirty="0"/>
          </a:p>
        </p:txBody>
      </p:sp>
      <p:sp>
        <p:nvSpPr>
          <p:cNvPr id="8" name="Content Placeholder 3"/>
          <p:cNvSpPr>
            <a:spLocks noGrp="1"/>
          </p:cNvSpPr>
          <p:nvPr>
            <p:ph sz="half" idx="2"/>
          </p:nvPr>
        </p:nvSpPr>
        <p:spPr>
          <a:xfrm>
            <a:off x="4648200" y="1219200"/>
            <a:ext cx="4038600" cy="4308872"/>
          </a:xfrm>
        </p:spPr>
        <p:txBody>
          <a:bodyPr>
            <a:normAutofit/>
          </a:bodyPr>
          <a:lstStyle>
            <a:lvl1pPr>
              <a:buClr>
                <a:srgbClr val="833177"/>
              </a:buClr>
              <a:defRPr sz="3600">
                <a:solidFill>
                  <a:srgbClr val="796E65"/>
                </a:solidFill>
              </a:defRPr>
            </a:lvl1pPr>
            <a:lvl2pPr>
              <a:buClr>
                <a:srgbClr val="833177"/>
              </a:buClr>
              <a:defRPr sz="3200">
                <a:solidFill>
                  <a:srgbClr val="796E65"/>
                </a:solidFill>
              </a:defRPr>
            </a:lvl2pPr>
            <a:lvl3pPr>
              <a:buClr>
                <a:srgbClr val="833177"/>
              </a:buClr>
              <a:defRPr sz="2800">
                <a:solidFill>
                  <a:srgbClr val="796E65"/>
                </a:solidFill>
              </a:defRPr>
            </a:lvl3pPr>
            <a:lvl4pPr>
              <a:buClr>
                <a:srgbClr val="833177"/>
              </a:buClr>
              <a:defRPr sz="2400">
                <a:solidFill>
                  <a:srgbClr val="796E65"/>
                </a:solidFill>
              </a:defRPr>
            </a:lvl4pPr>
            <a:lvl5pPr marL="2057400" indent="-228600">
              <a:buClr>
                <a:srgbClr val="833177"/>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303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ple bullets right object">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833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833177"/>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16" name="Content Placeholder 2"/>
          <p:cNvSpPr>
            <a:spLocks noGrp="1"/>
          </p:cNvSpPr>
          <p:nvPr>
            <p:ph sz="half" idx="1"/>
          </p:nvPr>
        </p:nvSpPr>
        <p:spPr>
          <a:xfrm>
            <a:off x="457200" y="1219200"/>
            <a:ext cx="4038600" cy="4308872"/>
          </a:xfrm>
        </p:spPr>
        <p:txBody>
          <a:bodyPr>
            <a:normAutofit/>
          </a:bodyPr>
          <a:lstStyle>
            <a:lvl1pPr>
              <a:buClr>
                <a:srgbClr val="833177"/>
              </a:buClr>
              <a:defRPr sz="3600">
                <a:solidFill>
                  <a:srgbClr val="796E65"/>
                </a:solidFill>
              </a:defRPr>
            </a:lvl1pPr>
            <a:lvl2pPr>
              <a:buClr>
                <a:srgbClr val="833177"/>
              </a:buClr>
              <a:defRPr sz="3200">
                <a:solidFill>
                  <a:srgbClr val="796E65"/>
                </a:solidFill>
              </a:defRPr>
            </a:lvl2pPr>
            <a:lvl3pPr>
              <a:buClr>
                <a:srgbClr val="833177"/>
              </a:buClr>
              <a:defRPr sz="2800">
                <a:solidFill>
                  <a:srgbClr val="796E65"/>
                </a:solidFill>
              </a:defRPr>
            </a:lvl3pPr>
            <a:lvl4pPr>
              <a:buClr>
                <a:srgbClr val="833177"/>
              </a:buClr>
              <a:defRPr sz="2400">
                <a:solidFill>
                  <a:srgbClr val="796E65"/>
                </a:solidFill>
              </a:defRPr>
            </a:lvl4pPr>
            <a:lvl5pPr marL="2057400" indent="-228600">
              <a:buClr>
                <a:srgbClr val="833177"/>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p:nvPr>
        </p:nvSpPr>
        <p:spPr>
          <a:xfrm>
            <a:off x="4648200" y="1219200"/>
            <a:ext cx="4038600" cy="4308872"/>
          </a:xfrm>
          <a:solidFill>
            <a:schemeClr val="bg1">
              <a:lumMod val="95000"/>
            </a:schemeClr>
          </a:solidFill>
          <a:ln>
            <a:solidFill>
              <a:srgbClr val="833177"/>
            </a:solidFill>
          </a:ln>
        </p:spPr>
        <p:txBody>
          <a:bodyPr>
            <a:normAutofit/>
          </a:bodyPr>
          <a:lstStyle>
            <a:lvl1pPr marL="0" indent="0">
              <a:buNone/>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288913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bullets left object">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84BD00"/>
          </a:solidFill>
          <a:ln>
            <a:noFill/>
          </a:ln>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7" name="Content Placeholder 2"/>
          <p:cNvSpPr>
            <a:spLocks noGrp="1"/>
          </p:cNvSpPr>
          <p:nvPr>
            <p:ph sz="half" idx="1"/>
          </p:nvPr>
        </p:nvSpPr>
        <p:spPr>
          <a:xfrm>
            <a:off x="457200" y="1219200"/>
            <a:ext cx="4038600" cy="4308872"/>
          </a:xfrm>
          <a:solidFill>
            <a:schemeClr val="bg1">
              <a:lumMod val="95000"/>
            </a:schemeClr>
          </a:solidFill>
          <a:ln>
            <a:solidFill>
              <a:srgbClr val="84BD00"/>
            </a:solidFill>
          </a:ln>
        </p:spPr>
        <p:txBody>
          <a:bodyPr>
            <a:normAutofit/>
          </a:bodyPr>
          <a:lstStyle>
            <a:lvl1pPr marL="0" indent="0">
              <a:buNone/>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endParaRPr lang="en-US" dirty="0"/>
          </a:p>
        </p:txBody>
      </p:sp>
      <p:sp>
        <p:nvSpPr>
          <p:cNvPr id="8" name="Content Placeholder 3"/>
          <p:cNvSpPr>
            <a:spLocks noGrp="1"/>
          </p:cNvSpPr>
          <p:nvPr>
            <p:ph sz="half" idx="2"/>
          </p:nvPr>
        </p:nvSpPr>
        <p:spPr>
          <a:xfrm>
            <a:off x="4648200" y="1219200"/>
            <a:ext cx="4038600" cy="4308872"/>
          </a:xfrm>
        </p:spPr>
        <p:txBody>
          <a:bodyPr>
            <a:normAutofit/>
          </a:bodyPr>
          <a:lstStyle>
            <a:lvl1pPr>
              <a:buClr>
                <a:srgbClr val="84BD00"/>
              </a:buClr>
              <a:defRPr sz="3600">
                <a:solidFill>
                  <a:srgbClr val="796E65"/>
                </a:solidFill>
              </a:defRPr>
            </a:lvl1pPr>
            <a:lvl2pPr>
              <a:buClr>
                <a:srgbClr val="84BD00"/>
              </a:buClr>
              <a:defRPr sz="3200">
                <a:solidFill>
                  <a:srgbClr val="796E65"/>
                </a:solidFill>
              </a:defRPr>
            </a:lvl2pPr>
            <a:lvl3pPr>
              <a:buClr>
                <a:srgbClr val="84BD00"/>
              </a:buClr>
              <a:defRPr sz="2800">
                <a:solidFill>
                  <a:srgbClr val="796E65"/>
                </a:solidFill>
              </a:defRPr>
            </a:lvl3pPr>
            <a:lvl4pPr>
              <a:buClr>
                <a:srgbClr val="84BD00"/>
              </a:buClr>
              <a:defRPr sz="2400">
                <a:solidFill>
                  <a:srgbClr val="796E65"/>
                </a:solidFill>
              </a:defRPr>
            </a:lvl4pPr>
            <a:lvl5pPr marL="2057400" indent="-228600">
              <a:buClr>
                <a:srgbClr val="84BD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7246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bullets right object">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84BD00"/>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16" name="Content Placeholder 2"/>
          <p:cNvSpPr>
            <a:spLocks noGrp="1"/>
          </p:cNvSpPr>
          <p:nvPr>
            <p:ph sz="half" idx="1"/>
          </p:nvPr>
        </p:nvSpPr>
        <p:spPr>
          <a:xfrm>
            <a:off x="457200" y="1219200"/>
            <a:ext cx="4038600" cy="4308872"/>
          </a:xfrm>
        </p:spPr>
        <p:txBody>
          <a:bodyPr>
            <a:normAutofit/>
          </a:bodyPr>
          <a:lstStyle>
            <a:lvl1pPr>
              <a:buClr>
                <a:srgbClr val="84BD00"/>
              </a:buClr>
              <a:defRPr sz="3600">
                <a:solidFill>
                  <a:srgbClr val="796E65"/>
                </a:solidFill>
              </a:defRPr>
            </a:lvl1pPr>
            <a:lvl2pPr>
              <a:buClr>
                <a:srgbClr val="84BD00"/>
              </a:buClr>
              <a:defRPr sz="3200">
                <a:solidFill>
                  <a:srgbClr val="796E65"/>
                </a:solidFill>
              </a:defRPr>
            </a:lvl2pPr>
            <a:lvl3pPr>
              <a:buClr>
                <a:srgbClr val="84BD00"/>
              </a:buClr>
              <a:defRPr sz="2800">
                <a:solidFill>
                  <a:srgbClr val="796E65"/>
                </a:solidFill>
              </a:defRPr>
            </a:lvl3pPr>
            <a:lvl4pPr>
              <a:buClr>
                <a:srgbClr val="84BD00"/>
              </a:buClr>
              <a:defRPr sz="2400">
                <a:solidFill>
                  <a:srgbClr val="796E65"/>
                </a:solidFill>
              </a:defRPr>
            </a:lvl4pPr>
            <a:lvl5pPr marL="2057400" indent="-228600">
              <a:buClr>
                <a:srgbClr val="84BD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p:nvPr>
        </p:nvSpPr>
        <p:spPr>
          <a:xfrm>
            <a:off x="4648200" y="1219200"/>
            <a:ext cx="4038600" cy="4308872"/>
          </a:xfrm>
          <a:solidFill>
            <a:schemeClr val="bg1">
              <a:lumMod val="95000"/>
            </a:schemeClr>
          </a:solidFill>
          <a:ln>
            <a:solidFill>
              <a:srgbClr val="84BD00"/>
            </a:solidFill>
          </a:ln>
        </p:spPr>
        <p:txBody>
          <a:bodyPr>
            <a:normAutofit/>
          </a:bodyPr>
          <a:lstStyle>
            <a:lvl1pPr marL="0" indent="0">
              <a:buNone/>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1619236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bullets left object">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79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796E65"/>
          </a:solidFill>
          <a:ln>
            <a:noFill/>
          </a:ln>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7" name="Content Placeholder 2"/>
          <p:cNvSpPr>
            <a:spLocks noGrp="1"/>
          </p:cNvSpPr>
          <p:nvPr>
            <p:ph sz="half" idx="1"/>
          </p:nvPr>
        </p:nvSpPr>
        <p:spPr>
          <a:xfrm>
            <a:off x="457200" y="1219200"/>
            <a:ext cx="4038600" cy="4308872"/>
          </a:xfrm>
          <a:solidFill>
            <a:schemeClr val="bg1">
              <a:lumMod val="95000"/>
            </a:schemeClr>
          </a:solidFill>
          <a:ln>
            <a:solidFill>
              <a:srgbClr val="796E65"/>
            </a:solidFill>
          </a:ln>
        </p:spPr>
        <p:txBody>
          <a:bodyPr>
            <a:normAutofit/>
          </a:bodyPr>
          <a:lstStyle>
            <a:lvl1pPr marL="0" indent="0">
              <a:buNone/>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endParaRPr lang="en-US" dirty="0"/>
          </a:p>
        </p:txBody>
      </p:sp>
      <p:sp>
        <p:nvSpPr>
          <p:cNvPr id="8" name="Content Placeholder 3"/>
          <p:cNvSpPr>
            <a:spLocks noGrp="1"/>
          </p:cNvSpPr>
          <p:nvPr>
            <p:ph sz="half" idx="2"/>
          </p:nvPr>
        </p:nvSpPr>
        <p:spPr>
          <a:xfrm>
            <a:off x="4648200" y="1219200"/>
            <a:ext cx="4038600" cy="4308872"/>
          </a:xfrm>
        </p:spPr>
        <p:txBody>
          <a:bodyPr>
            <a:normAutofit/>
          </a:bodyPr>
          <a:lstStyle>
            <a:lvl1pPr>
              <a:buClr>
                <a:srgbClr val="796E65"/>
              </a:buClr>
              <a:defRPr sz="3600">
                <a:solidFill>
                  <a:srgbClr val="796E65"/>
                </a:solidFill>
              </a:defRPr>
            </a:lvl1pPr>
            <a:lvl2pPr>
              <a:buClr>
                <a:srgbClr val="796E65"/>
              </a:buClr>
              <a:defRPr sz="3200">
                <a:solidFill>
                  <a:srgbClr val="796E65"/>
                </a:solidFill>
              </a:defRPr>
            </a:lvl2pPr>
            <a:lvl3pPr>
              <a:buClr>
                <a:srgbClr val="796E65"/>
              </a:buClr>
              <a:defRPr sz="2800">
                <a:solidFill>
                  <a:srgbClr val="796E65"/>
                </a:solidFill>
              </a:defRPr>
            </a:lvl3pPr>
            <a:lvl4pPr>
              <a:buClr>
                <a:srgbClr val="796E65"/>
              </a:buClr>
              <a:defRPr sz="2400">
                <a:solidFill>
                  <a:srgbClr val="796E65"/>
                </a:solidFill>
              </a:defRPr>
            </a:lvl4pPr>
            <a:lvl5pPr marL="2057400" indent="-228600">
              <a:buClr>
                <a:srgbClr val="796E65"/>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256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bullets right object">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79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796E65"/>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
        <p:nvSpPr>
          <p:cNvPr id="16" name="Content Placeholder 2"/>
          <p:cNvSpPr>
            <a:spLocks noGrp="1"/>
          </p:cNvSpPr>
          <p:nvPr>
            <p:ph sz="half" idx="1"/>
          </p:nvPr>
        </p:nvSpPr>
        <p:spPr>
          <a:xfrm>
            <a:off x="457200" y="1219200"/>
            <a:ext cx="4038600" cy="4308872"/>
          </a:xfrm>
        </p:spPr>
        <p:txBody>
          <a:bodyPr>
            <a:normAutofit/>
          </a:bodyPr>
          <a:lstStyle>
            <a:lvl1pPr>
              <a:buClr>
                <a:srgbClr val="796E65"/>
              </a:buClr>
              <a:defRPr sz="3600">
                <a:solidFill>
                  <a:srgbClr val="796E65"/>
                </a:solidFill>
              </a:defRPr>
            </a:lvl1pPr>
            <a:lvl2pPr>
              <a:buClr>
                <a:srgbClr val="796E65"/>
              </a:buClr>
              <a:defRPr sz="3200">
                <a:solidFill>
                  <a:srgbClr val="796E65"/>
                </a:solidFill>
              </a:defRPr>
            </a:lvl2pPr>
            <a:lvl3pPr>
              <a:buClr>
                <a:srgbClr val="796E65"/>
              </a:buClr>
              <a:defRPr sz="2800">
                <a:solidFill>
                  <a:srgbClr val="796E65"/>
                </a:solidFill>
              </a:defRPr>
            </a:lvl3pPr>
            <a:lvl4pPr>
              <a:buClr>
                <a:srgbClr val="796E65"/>
              </a:buClr>
              <a:defRPr sz="2400">
                <a:solidFill>
                  <a:srgbClr val="796E65"/>
                </a:solidFill>
              </a:defRPr>
            </a:lvl4pPr>
            <a:lvl5pPr marL="2057400" indent="-228600">
              <a:buClr>
                <a:srgbClr val="796E65"/>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p:nvPr>
        </p:nvSpPr>
        <p:spPr>
          <a:xfrm>
            <a:off x="4648200" y="1219200"/>
            <a:ext cx="4038600" cy="4308872"/>
          </a:xfrm>
          <a:solidFill>
            <a:schemeClr val="bg1">
              <a:lumMod val="95000"/>
            </a:schemeClr>
          </a:solidFill>
          <a:ln>
            <a:solidFill>
              <a:srgbClr val="796E65"/>
            </a:solidFill>
          </a:ln>
        </p:spPr>
        <p:txBody>
          <a:bodyPr>
            <a:normAutofit/>
          </a:bodyPr>
          <a:lstStyle>
            <a:lvl1pPr marL="0" indent="0">
              <a:buNone/>
              <a:defRPr sz="3600">
                <a:solidFill>
                  <a:srgbClr val="796E65"/>
                </a:solidFill>
              </a:defRPr>
            </a:lvl1pPr>
            <a:lvl2pPr>
              <a:defRPr sz="3200">
                <a:solidFill>
                  <a:srgbClr val="796E65"/>
                </a:solidFill>
              </a:defRPr>
            </a:lvl2pPr>
            <a:lvl3pPr>
              <a:defRPr sz="2800">
                <a:solidFill>
                  <a:srgbClr val="796E65"/>
                </a:solidFill>
              </a:defRPr>
            </a:lvl3pPr>
            <a:lvl4pPr>
              <a:defRPr sz="2400">
                <a:solidFill>
                  <a:srgbClr val="796E65"/>
                </a:solidFill>
              </a:defRPr>
            </a:lvl4pPr>
            <a:lvl5pPr marL="2057400" indent="-228600">
              <a:buClr>
                <a:srgbClr val="ED8B00"/>
              </a:buClr>
              <a:buFont typeface="Arial" panose="020B0604020202020204" pitchFamily="34" charset="0"/>
              <a:buChar char="•"/>
              <a:defRPr sz="2400">
                <a:solidFill>
                  <a:srgbClr val="796E65"/>
                </a:solidFill>
              </a:defRPr>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32505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1447800"/>
            <a:ext cx="9144000" cy="1371600"/>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 t="21577" r="-14088" b="48548"/>
          <a:stretch/>
        </p:blipFill>
        <p:spPr>
          <a:xfrm>
            <a:off x="0" y="1447800"/>
            <a:ext cx="1851230" cy="137160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96012"/>
            <a:ext cx="9144000" cy="66198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630" y="112131"/>
            <a:ext cx="3505200" cy="935619"/>
          </a:xfrm>
          <a:prstGeom prst="rect">
            <a:avLst/>
          </a:prstGeom>
        </p:spPr>
      </p:pic>
      <p:sp>
        <p:nvSpPr>
          <p:cNvPr id="16" name="Title 1"/>
          <p:cNvSpPr>
            <a:spLocks noGrp="1"/>
          </p:cNvSpPr>
          <p:nvPr>
            <p:ph type="ctrTitle" hasCustomPrompt="1"/>
          </p:nvPr>
        </p:nvSpPr>
        <p:spPr>
          <a:xfrm>
            <a:off x="1600200" y="1564481"/>
            <a:ext cx="7391400" cy="1102519"/>
          </a:xfrm>
        </p:spPr>
        <p:txBody>
          <a:bodyPr>
            <a:noAutofit/>
          </a:bodyPr>
          <a:lstStyle>
            <a:lvl1pPr algn="r">
              <a:defRPr sz="4000" b="1" cap="all" baseline="0">
                <a:solidFill>
                  <a:schemeClr val="bg1"/>
                </a:solidFill>
              </a:defRPr>
            </a:lvl1pPr>
          </a:lstStyle>
          <a:p>
            <a:r>
              <a:rPr lang="en-US" dirty="0"/>
              <a:t>Click to edit </a:t>
            </a:r>
            <a:br>
              <a:rPr lang="en-US" dirty="0"/>
            </a:br>
            <a:r>
              <a:rPr lang="en-US" dirty="0"/>
              <a:t>Master title style</a:t>
            </a:r>
          </a:p>
        </p:txBody>
      </p:sp>
      <p:sp>
        <p:nvSpPr>
          <p:cNvPr id="20" name="Text Placeholder 17"/>
          <p:cNvSpPr>
            <a:spLocks noGrp="1"/>
          </p:cNvSpPr>
          <p:nvPr>
            <p:ph type="body" sz="quarter" idx="12" hasCustomPrompt="1"/>
          </p:nvPr>
        </p:nvSpPr>
        <p:spPr>
          <a:xfrm>
            <a:off x="0" y="2819400"/>
            <a:ext cx="9144000" cy="685800"/>
          </a:xfrm>
          <a:solidFill>
            <a:srgbClr val="796E65"/>
          </a:solidFill>
        </p:spPr>
        <p:txBody>
          <a:bodyPr anchor="ctr" anchorCtr="0">
            <a:normAutofit/>
          </a:bodyPr>
          <a:lstStyle>
            <a:lvl1pPr marL="0" indent="0" algn="r">
              <a:buNone/>
              <a:defRPr sz="3600"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Master Subtitle</a:t>
            </a:r>
          </a:p>
        </p:txBody>
      </p:sp>
      <p:sp>
        <p:nvSpPr>
          <p:cNvPr id="17" name="Text Placeholder 2"/>
          <p:cNvSpPr>
            <a:spLocks noGrp="1"/>
          </p:cNvSpPr>
          <p:nvPr>
            <p:ph type="body" sz="quarter" idx="13" hasCustomPrompt="1"/>
          </p:nvPr>
        </p:nvSpPr>
        <p:spPr>
          <a:xfrm>
            <a:off x="1333500" y="3962400"/>
            <a:ext cx="6477000" cy="533400"/>
          </a:xfrm>
        </p:spPr>
        <p:txBody>
          <a:bodyPr>
            <a:noAutofit/>
          </a:bodyPr>
          <a:lstStyle>
            <a:lvl1pPr marL="0" indent="0" algn="ctr">
              <a:buNone/>
              <a:defRPr sz="3600" b="0" cap="all"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Author Name</a:t>
            </a:r>
          </a:p>
        </p:txBody>
      </p:sp>
      <p:sp>
        <p:nvSpPr>
          <p:cNvPr id="18" name="Text Placeholder 15"/>
          <p:cNvSpPr>
            <a:spLocks noGrp="1"/>
          </p:cNvSpPr>
          <p:nvPr>
            <p:ph type="body" sz="quarter" idx="14" hasCustomPrompt="1"/>
          </p:nvPr>
        </p:nvSpPr>
        <p:spPr>
          <a:xfrm>
            <a:off x="1295400" y="4648200"/>
            <a:ext cx="1981200" cy="457200"/>
          </a:xfrm>
        </p:spPr>
        <p:txBody>
          <a:bodyPr>
            <a:normAutofit/>
          </a:bodyPr>
          <a:lstStyle>
            <a:lvl1pPr marL="0" indent="0">
              <a:buNone/>
              <a:defRPr sz="2400" b="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2/11/2016</a:t>
            </a:r>
          </a:p>
        </p:txBody>
      </p:sp>
      <p:sp>
        <p:nvSpPr>
          <p:cNvPr id="19" name="Text Placeholder 17"/>
          <p:cNvSpPr>
            <a:spLocks noGrp="1"/>
          </p:cNvSpPr>
          <p:nvPr>
            <p:ph type="body" sz="quarter" idx="15" hasCustomPrompt="1"/>
          </p:nvPr>
        </p:nvSpPr>
        <p:spPr>
          <a:xfrm>
            <a:off x="3276600" y="4648200"/>
            <a:ext cx="4572000" cy="457200"/>
          </a:xfrm>
        </p:spPr>
        <p:txBody>
          <a:bodyPr>
            <a:normAutofit/>
          </a:bodyPr>
          <a:lstStyle>
            <a:lvl1pPr marL="0" indent="0" algn="l">
              <a:buNone/>
              <a:defRPr sz="2400" b="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Event or location</a:t>
            </a:r>
          </a:p>
        </p:txBody>
      </p:sp>
    </p:spTree>
    <p:extLst>
      <p:ext uri="{BB962C8B-B14F-4D97-AF65-F5344CB8AC3E}">
        <p14:creationId xmlns:p14="http://schemas.microsoft.com/office/powerpoint/2010/main" val="358401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ange title blank">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ED8B00"/>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2992547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le title blank">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8331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833177"/>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3622201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en title blank">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84BD00"/>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3677415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y title blank">
    <p:spTree>
      <p:nvGrpSpPr>
        <p:cNvPr id="1" name=""/>
        <p:cNvGrpSpPr/>
        <p:nvPr/>
      </p:nvGrpSpPr>
      <p:grpSpPr>
        <a:xfrm>
          <a:off x="0" y="0"/>
          <a:ext cx="0" cy="0"/>
          <a:chOff x="0" y="0"/>
          <a:chExt cx="0" cy="0"/>
        </a:xfrm>
      </p:grpSpPr>
      <p:sp>
        <p:nvSpPr>
          <p:cNvPr id="13" name="Rectangle 12"/>
          <p:cNvSpPr/>
          <p:nvPr userDrawn="1"/>
        </p:nvSpPr>
        <p:spPr>
          <a:xfrm>
            <a:off x="7772400" y="-19050"/>
            <a:ext cx="1600200" cy="857250"/>
          </a:xfrm>
          <a:prstGeom prst="rect">
            <a:avLst/>
          </a:prstGeom>
          <a:solidFill>
            <a:srgbClr val="79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0" y="0"/>
            <a:ext cx="7772400" cy="838200"/>
          </a:xfrm>
          <a:solidFill>
            <a:srgbClr val="796E65"/>
          </a:solidFill>
        </p:spPr>
        <p:txBody>
          <a:bodyPr lIns="182880" rIns="0">
            <a:normAutofit/>
          </a:bodyPr>
          <a:lstStyle>
            <a:lvl1pPr algn="l">
              <a:defRPr>
                <a:solidFill>
                  <a:schemeClr val="bg1"/>
                </a:solidFill>
              </a:defRPr>
            </a:lvl1pPr>
          </a:lstStyle>
          <a:p>
            <a:r>
              <a:rPr lang="en-US" dirty="0"/>
              <a:t>Click to edit Master title style</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21577" r="15470" b="63486"/>
          <a:stretch/>
        </p:blipFill>
        <p:spPr>
          <a:xfrm>
            <a:off x="7772400" y="-19050"/>
            <a:ext cx="1371600" cy="857250"/>
          </a:xfrm>
          <a:prstGeom prst="rect">
            <a:avLst/>
          </a:prstGeom>
        </p:spPr>
      </p:pic>
    </p:spTree>
    <p:extLst>
      <p:ext uri="{BB962C8B-B14F-4D97-AF65-F5344CB8AC3E}">
        <p14:creationId xmlns:p14="http://schemas.microsoft.com/office/powerpoint/2010/main" val="118257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orang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1447800"/>
            <a:ext cx="9144000" cy="1371600"/>
          </a:xfrm>
          <a:prstGeom prst="rect">
            <a:avLst/>
          </a:prstGeom>
          <a:solidFill>
            <a:srgbClr val="79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1600200" y="1564481"/>
            <a:ext cx="7391400" cy="1102519"/>
          </a:xfrm>
        </p:spPr>
        <p:txBody>
          <a:bodyPr>
            <a:noAutofit/>
          </a:bodyPr>
          <a:lstStyle>
            <a:lvl1pPr algn="r">
              <a:defRPr sz="4000" b="1" cap="all" baseline="0">
                <a:solidFill>
                  <a:schemeClr val="bg1"/>
                </a:solidFill>
              </a:defRPr>
            </a:lvl1pPr>
          </a:lstStyle>
          <a:p>
            <a:r>
              <a:rPr lang="en-US" dirty="0"/>
              <a:t>Click to edit </a:t>
            </a:r>
            <a:br>
              <a:rPr lang="en-US" dirty="0"/>
            </a:br>
            <a:r>
              <a:rPr lang="en-US" dirty="0"/>
              <a:t>Master title style</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 t="21577" r="-14088" b="48548"/>
          <a:stretch/>
        </p:blipFill>
        <p:spPr>
          <a:xfrm>
            <a:off x="0" y="1447800"/>
            <a:ext cx="1851230" cy="137160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96012"/>
            <a:ext cx="9144000" cy="66198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630" y="112131"/>
            <a:ext cx="3505200" cy="935619"/>
          </a:xfrm>
          <a:prstGeom prst="rect">
            <a:avLst/>
          </a:prstGeom>
        </p:spPr>
      </p:pic>
      <p:sp>
        <p:nvSpPr>
          <p:cNvPr id="15" name="Text Placeholder 17"/>
          <p:cNvSpPr>
            <a:spLocks noGrp="1"/>
          </p:cNvSpPr>
          <p:nvPr>
            <p:ph type="body" sz="quarter" idx="12" hasCustomPrompt="1"/>
          </p:nvPr>
        </p:nvSpPr>
        <p:spPr>
          <a:xfrm>
            <a:off x="0" y="2819400"/>
            <a:ext cx="9144000" cy="685800"/>
          </a:xfrm>
          <a:solidFill>
            <a:srgbClr val="ED8B00"/>
          </a:solidFill>
        </p:spPr>
        <p:txBody>
          <a:bodyPr anchor="ctr" anchorCtr="0"/>
          <a:lstStyle>
            <a:lvl1pPr marL="0" indent="0" algn="r">
              <a:buNone/>
              <a:defRPr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Master Subtitle</a:t>
            </a:r>
          </a:p>
        </p:txBody>
      </p:sp>
      <p:sp>
        <p:nvSpPr>
          <p:cNvPr id="16" name="Text Placeholder 2"/>
          <p:cNvSpPr>
            <a:spLocks noGrp="1"/>
          </p:cNvSpPr>
          <p:nvPr>
            <p:ph type="body" sz="quarter" idx="13" hasCustomPrompt="1"/>
          </p:nvPr>
        </p:nvSpPr>
        <p:spPr>
          <a:xfrm>
            <a:off x="1333500" y="3962400"/>
            <a:ext cx="6477000" cy="533400"/>
          </a:xfrm>
        </p:spPr>
        <p:txBody>
          <a:bodyPr>
            <a:noAutofit/>
          </a:bodyPr>
          <a:lstStyle>
            <a:lvl1pPr marL="0" indent="0" algn="ctr">
              <a:buNone/>
              <a:defRPr sz="3600" b="0" cap="all"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Author Name</a:t>
            </a:r>
          </a:p>
        </p:txBody>
      </p:sp>
      <p:sp>
        <p:nvSpPr>
          <p:cNvPr id="17" name="Text Placeholder 15"/>
          <p:cNvSpPr>
            <a:spLocks noGrp="1"/>
          </p:cNvSpPr>
          <p:nvPr>
            <p:ph type="body" sz="quarter" idx="14" hasCustomPrompt="1"/>
          </p:nvPr>
        </p:nvSpPr>
        <p:spPr>
          <a:xfrm>
            <a:off x="1295400" y="4648200"/>
            <a:ext cx="1981200" cy="457200"/>
          </a:xfrm>
        </p:spPr>
        <p:txBody>
          <a:bodyPr>
            <a:normAutofit/>
          </a:bodyPr>
          <a:lstStyle>
            <a:lvl1pPr marL="0" indent="0">
              <a:buNone/>
              <a:defRPr sz="2400" b="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2/11/2016</a:t>
            </a:r>
          </a:p>
        </p:txBody>
      </p:sp>
      <p:sp>
        <p:nvSpPr>
          <p:cNvPr id="18" name="Text Placeholder 17"/>
          <p:cNvSpPr>
            <a:spLocks noGrp="1"/>
          </p:cNvSpPr>
          <p:nvPr>
            <p:ph type="body" sz="quarter" idx="15" hasCustomPrompt="1"/>
          </p:nvPr>
        </p:nvSpPr>
        <p:spPr>
          <a:xfrm>
            <a:off x="3276600" y="4648200"/>
            <a:ext cx="4572000" cy="457200"/>
          </a:xfrm>
        </p:spPr>
        <p:txBody>
          <a:bodyPr>
            <a:normAutofit/>
          </a:bodyPr>
          <a:lstStyle>
            <a:lvl1pPr marL="0" indent="0" algn="l">
              <a:buNone/>
              <a:defRPr sz="2400" b="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Event or location</a:t>
            </a:r>
          </a:p>
        </p:txBody>
      </p:sp>
    </p:spTree>
    <p:extLst>
      <p:ext uri="{BB962C8B-B14F-4D97-AF65-F5344CB8AC3E}">
        <p14:creationId xmlns:p14="http://schemas.microsoft.com/office/powerpoint/2010/main" val="391244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purp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1447800"/>
            <a:ext cx="9144000" cy="1371600"/>
          </a:xfrm>
          <a:prstGeom prst="rect">
            <a:avLst/>
          </a:prstGeom>
          <a:solidFill>
            <a:srgbClr val="79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1600200" y="1564481"/>
            <a:ext cx="7391400" cy="1102519"/>
          </a:xfrm>
        </p:spPr>
        <p:txBody>
          <a:bodyPr>
            <a:noAutofit/>
          </a:bodyPr>
          <a:lstStyle>
            <a:lvl1pPr algn="r">
              <a:defRPr sz="4000" b="1" cap="all" baseline="0">
                <a:solidFill>
                  <a:schemeClr val="bg1"/>
                </a:solidFill>
              </a:defRPr>
            </a:lvl1pPr>
          </a:lstStyle>
          <a:p>
            <a:r>
              <a:rPr lang="en-US" dirty="0"/>
              <a:t>Click to edit </a:t>
            </a:r>
            <a:br>
              <a:rPr lang="en-US" dirty="0"/>
            </a:br>
            <a:r>
              <a:rPr lang="en-US" dirty="0"/>
              <a:t>Master title style</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 t="21577" r="-14088" b="48548"/>
          <a:stretch/>
        </p:blipFill>
        <p:spPr>
          <a:xfrm>
            <a:off x="0" y="1447800"/>
            <a:ext cx="1851230" cy="137160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96012"/>
            <a:ext cx="9144000" cy="66198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630" y="112131"/>
            <a:ext cx="3505200" cy="935619"/>
          </a:xfrm>
          <a:prstGeom prst="rect">
            <a:avLst/>
          </a:prstGeom>
        </p:spPr>
      </p:pic>
      <p:sp>
        <p:nvSpPr>
          <p:cNvPr id="15" name="Text Placeholder 17"/>
          <p:cNvSpPr>
            <a:spLocks noGrp="1"/>
          </p:cNvSpPr>
          <p:nvPr>
            <p:ph type="body" sz="quarter" idx="12" hasCustomPrompt="1"/>
          </p:nvPr>
        </p:nvSpPr>
        <p:spPr>
          <a:xfrm>
            <a:off x="0" y="2819400"/>
            <a:ext cx="9144000" cy="685800"/>
          </a:xfrm>
          <a:solidFill>
            <a:srgbClr val="833177"/>
          </a:solidFill>
        </p:spPr>
        <p:txBody>
          <a:bodyPr anchor="ctr" anchorCtr="0"/>
          <a:lstStyle>
            <a:lvl1pPr marL="0" indent="0" algn="r">
              <a:buNone/>
              <a:defRPr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Master Subtitle</a:t>
            </a:r>
          </a:p>
        </p:txBody>
      </p:sp>
      <p:sp>
        <p:nvSpPr>
          <p:cNvPr id="16" name="Text Placeholder 2"/>
          <p:cNvSpPr>
            <a:spLocks noGrp="1"/>
          </p:cNvSpPr>
          <p:nvPr>
            <p:ph type="body" sz="quarter" idx="13" hasCustomPrompt="1"/>
          </p:nvPr>
        </p:nvSpPr>
        <p:spPr>
          <a:xfrm>
            <a:off x="1333500" y="3962400"/>
            <a:ext cx="6477000" cy="533400"/>
          </a:xfrm>
        </p:spPr>
        <p:txBody>
          <a:bodyPr>
            <a:noAutofit/>
          </a:bodyPr>
          <a:lstStyle>
            <a:lvl1pPr marL="0" indent="0" algn="ctr">
              <a:buNone/>
              <a:defRPr sz="3600" b="0" cap="all"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Author Name</a:t>
            </a:r>
          </a:p>
        </p:txBody>
      </p:sp>
      <p:sp>
        <p:nvSpPr>
          <p:cNvPr id="17" name="Text Placeholder 15"/>
          <p:cNvSpPr>
            <a:spLocks noGrp="1"/>
          </p:cNvSpPr>
          <p:nvPr>
            <p:ph type="body" sz="quarter" idx="14" hasCustomPrompt="1"/>
          </p:nvPr>
        </p:nvSpPr>
        <p:spPr>
          <a:xfrm>
            <a:off x="1295400" y="4648200"/>
            <a:ext cx="1981200" cy="457200"/>
          </a:xfrm>
        </p:spPr>
        <p:txBody>
          <a:bodyPr>
            <a:normAutofit/>
          </a:bodyPr>
          <a:lstStyle>
            <a:lvl1pPr marL="0" indent="0">
              <a:buNone/>
              <a:defRPr sz="2400" b="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2/11/2016</a:t>
            </a:r>
          </a:p>
        </p:txBody>
      </p:sp>
      <p:sp>
        <p:nvSpPr>
          <p:cNvPr id="18" name="Text Placeholder 17"/>
          <p:cNvSpPr>
            <a:spLocks noGrp="1"/>
          </p:cNvSpPr>
          <p:nvPr>
            <p:ph type="body" sz="quarter" idx="15" hasCustomPrompt="1"/>
          </p:nvPr>
        </p:nvSpPr>
        <p:spPr>
          <a:xfrm>
            <a:off x="3276600" y="4648200"/>
            <a:ext cx="4572000" cy="457200"/>
          </a:xfrm>
        </p:spPr>
        <p:txBody>
          <a:bodyPr>
            <a:normAutofit/>
          </a:bodyPr>
          <a:lstStyle>
            <a:lvl1pPr marL="0" indent="0" algn="l">
              <a:buNone/>
              <a:defRPr sz="2400" b="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Event or location</a:t>
            </a:r>
          </a:p>
        </p:txBody>
      </p:sp>
    </p:spTree>
    <p:extLst>
      <p:ext uri="{BB962C8B-B14F-4D97-AF65-F5344CB8AC3E}">
        <p14:creationId xmlns:p14="http://schemas.microsoft.com/office/powerpoint/2010/main" val="238046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y/ 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1447800"/>
            <a:ext cx="9144000" cy="1371600"/>
          </a:xfrm>
          <a:prstGeom prst="rect">
            <a:avLst/>
          </a:prstGeom>
          <a:solidFill>
            <a:srgbClr val="796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1600200" y="1564481"/>
            <a:ext cx="7391400" cy="1102519"/>
          </a:xfrm>
        </p:spPr>
        <p:txBody>
          <a:bodyPr>
            <a:noAutofit/>
          </a:bodyPr>
          <a:lstStyle>
            <a:lvl1pPr algn="r">
              <a:defRPr sz="4000" b="1" cap="all" baseline="0">
                <a:solidFill>
                  <a:schemeClr val="bg1"/>
                </a:solidFill>
              </a:defRPr>
            </a:lvl1pPr>
          </a:lstStyle>
          <a:p>
            <a:r>
              <a:rPr lang="en-US" dirty="0"/>
              <a:t>Click to edit </a:t>
            </a:r>
            <a:br>
              <a:rPr lang="en-US" dirty="0"/>
            </a:br>
            <a:r>
              <a:rPr lang="en-US" dirty="0"/>
              <a:t>Master title style</a:t>
            </a:r>
          </a:p>
        </p:txBody>
      </p:sp>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1" t="21577" r="-14088" b="48548"/>
          <a:stretch/>
        </p:blipFill>
        <p:spPr>
          <a:xfrm>
            <a:off x="0" y="1447800"/>
            <a:ext cx="1851230" cy="137160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96012"/>
            <a:ext cx="9144000" cy="661988"/>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630" y="112131"/>
            <a:ext cx="3505200" cy="935619"/>
          </a:xfrm>
          <a:prstGeom prst="rect">
            <a:avLst/>
          </a:prstGeom>
        </p:spPr>
      </p:pic>
      <p:sp>
        <p:nvSpPr>
          <p:cNvPr id="15" name="Text Placeholder 17"/>
          <p:cNvSpPr>
            <a:spLocks noGrp="1"/>
          </p:cNvSpPr>
          <p:nvPr>
            <p:ph type="body" sz="quarter" idx="12" hasCustomPrompt="1"/>
          </p:nvPr>
        </p:nvSpPr>
        <p:spPr>
          <a:xfrm>
            <a:off x="0" y="2819400"/>
            <a:ext cx="9144000" cy="685800"/>
          </a:xfrm>
          <a:solidFill>
            <a:srgbClr val="84BD00"/>
          </a:solidFill>
        </p:spPr>
        <p:txBody>
          <a:bodyPr anchor="ctr" anchorCtr="0"/>
          <a:lstStyle>
            <a:lvl1pPr marL="0" indent="0" algn="r">
              <a:buNone/>
              <a:defRPr b="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Master Subtitle</a:t>
            </a:r>
          </a:p>
        </p:txBody>
      </p:sp>
      <p:sp>
        <p:nvSpPr>
          <p:cNvPr id="16" name="Text Placeholder 2"/>
          <p:cNvSpPr>
            <a:spLocks noGrp="1"/>
          </p:cNvSpPr>
          <p:nvPr>
            <p:ph type="body" sz="quarter" idx="13" hasCustomPrompt="1"/>
          </p:nvPr>
        </p:nvSpPr>
        <p:spPr>
          <a:xfrm>
            <a:off x="1333500" y="3962400"/>
            <a:ext cx="6477000" cy="533400"/>
          </a:xfrm>
        </p:spPr>
        <p:txBody>
          <a:bodyPr>
            <a:noAutofit/>
          </a:bodyPr>
          <a:lstStyle>
            <a:lvl1pPr marL="0" indent="0" algn="ctr">
              <a:buNone/>
              <a:defRPr sz="3600" b="0" cap="all"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Author Name</a:t>
            </a:r>
          </a:p>
        </p:txBody>
      </p:sp>
      <p:sp>
        <p:nvSpPr>
          <p:cNvPr id="17" name="Text Placeholder 15"/>
          <p:cNvSpPr>
            <a:spLocks noGrp="1"/>
          </p:cNvSpPr>
          <p:nvPr>
            <p:ph type="body" sz="quarter" idx="14" hasCustomPrompt="1"/>
          </p:nvPr>
        </p:nvSpPr>
        <p:spPr>
          <a:xfrm>
            <a:off x="1295400" y="4648200"/>
            <a:ext cx="1981200" cy="457200"/>
          </a:xfrm>
        </p:spPr>
        <p:txBody>
          <a:bodyPr>
            <a:normAutofit/>
          </a:bodyPr>
          <a:lstStyle>
            <a:lvl1pPr marL="0" indent="0">
              <a:buNone/>
              <a:defRPr sz="2400" b="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2/11/2016</a:t>
            </a:r>
          </a:p>
        </p:txBody>
      </p:sp>
      <p:sp>
        <p:nvSpPr>
          <p:cNvPr id="18" name="Text Placeholder 17"/>
          <p:cNvSpPr>
            <a:spLocks noGrp="1"/>
          </p:cNvSpPr>
          <p:nvPr>
            <p:ph type="body" sz="quarter" idx="15" hasCustomPrompt="1"/>
          </p:nvPr>
        </p:nvSpPr>
        <p:spPr>
          <a:xfrm>
            <a:off x="3276600" y="4648200"/>
            <a:ext cx="4572000" cy="457200"/>
          </a:xfrm>
        </p:spPr>
        <p:txBody>
          <a:bodyPr>
            <a:normAutofit/>
          </a:bodyPr>
          <a:lstStyle>
            <a:lvl1pPr marL="0" indent="0" algn="l">
              <a:buNone/>
              <a:defRPr sz="2400" b="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Event or location</a:t>
            </a:r>
          </a:p>
        </p:txBody>
      </p:sp>
    </p:spTree>
    <p:extLst>
      <p:ext uri="{BB962C8B-B14F-4D97-AF65-F5344CB8AC3E}">
        <p14:creationId xmlns:p14="http://schemas.microsoft.com/office/powerpoint/2010/main" val="180277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sp>
        <p:nvSpPr>
          <p:cNvPr id="11" name="TextBox 10"/>
          <p:cNvSpPr txBox="1"/>
          <p:nvPr userDrawn="1"/>
        </p:nvSpPr>
        <p:spPr>
          <a:xfrm>
            <a:off x="457200" y="457200"/>
            <a:ext cx="8001000" cy="830997"/>
          </a:xfrm>
          <a:prstGeom prst="rect">
            <a:avLst/>
          </a:prstGeom>
          <a:noFill/>
        </p:spPr>
        <p:txBody>
          <a:bodyPr wrap="square" rtlCol="0">
            <a:spAutoFit/>
          </a:bodyPr>
          <a:lstStyle/>
          <a:p>
            <a:r>
              <a:rPr lang="en-US" sz="4800" b="1" dirty="0">
                <a:solidFill>
                  <a:srgbClr val="796E65"/>
                </a:solidFill>
                <a:latin typeface="Corbel" panose="020B0503020204020204" pitchFamily="34" charset="0"/>
                <a:ea typeface="Verdana" panose="020B0604030504040204" pitchFamily="34" charset="0"/>
                <a:cs typeface="Verdana" panose="020B0604030504040204" pitchFamily="34" charset="0"/>
              </a:rPr>
              <a:t>Who</a:t>
            </a:r>
            <a:r>
              <a:rPr lang="en-US" sz="4800" b="1" baseline="0" dirty="0">
                <a:solidFill>
                  <a:srgbClr val="796E65"/>
                </a:solidFill>
                <a:latin typeface="Corbel" panose="020B0503020204020204" pitchFamily="34" charset="0"/>
                <a:ea typeface="Verdana" panose="020B0604030504040204" pitchFamily="34" charset="0"/>
                <a:cs typeface="Verdana" panose="020B0604030504040204" pitchFamily="34" charset="0"/>
              </a:rPr>
              <a:t> we are</a:t>
            </a:r>
            <a:endParaRPr lang="en-US" sz="4800" b="1" dirty="0">
              <a:solidFill>
                <a:srgbClr val="796E65"/>
              </a:solidFill>
              <a:latin typeface="Corbel" panose="020B0503020204020204" pitchFamily="34" charset="0"/>
              <a:ea typeface="Verdana" panose="020B0604030504040204" pitchFamily="34" charset="0"/>
              <a:cs typeface="Verdana" panose="020B0604030504040204" pitchFamily="34" charset="0"/>
            </a:endParaRPr>
          </a:p>
        </p:txBody>
      </p:sp>
      <p:sp>
        <p:nvSpPr>
          <p:cNvPr id="19" name="TextBox 18"/>
          <p:cNvSpPr txBox="1"/>
          <p:nvPr userDrawn="1"/>
        </p:nvSpPr>
        <p:spPr>
          <a:xfrm>
            <a:off x="457200" y="1600200"/>
            <a:ext cx="8382000" cy="120032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796E65"/>
                </a:solidFill>
                <a:latin typeface="Corbel" panose="020B0503020204020204" pitchFamily="34" charset="0"/>
                <a:ea typeface="Verdana" panose="020B0604030504040204" pitchFamily="34" charset="0"/>
                <a:cs typeface="Verdana" panose="020B0604030504040204" pitchFamily="34" charset="0"/>
              </a:rPr>
              <a:t>The </a:t>
            </a:r>
            <a:r>
              <a:rPr lang="en-US" sz="3600" b="1" dirty="0">
                <a:solidFill>
                  <a:srgbClr val="84BD00"/>
                </a:solidFill>
                <a:latin typeface="Corbel" panose="020B0503020204020204" pitchFamily="34" charset="0"/>
                <a:ea typeface="Verdana" panose="020B0604030504040204" pitchFamily="34" charset="0"/>
                <a:cs typeface="Verdana" panose="020B0604030504040204" pitchFamily="34" charset="0"/>
              </a:rPr>
              <a:t>essential</a:t>
            </a:r>
            <a:r>
              <a:rPr lang="en-US" sz="3600" dirty="0">
                <a:solidFill>
                  <a:srgbClr val="796E65"/>
                </a:solidFill>
                <a:latin typeface="Corbel" panose="020B0503020204020204" pitchFamily="34" charset="0"/>
                <a:ea typeface="Verdana" panose="020B0604030504040204" pitchFamily="34" charset="0"/>
                <a:cs typeface="Verdana" panose="020B0604030504040204" pitchFamily="34" charset="0"/>
              </a:rPr>
              <a:t>, </a:t>
            </a:r>
            <a:r>
              <a:rPr lang="en-US" sz="3600" b="1" dirty="0">
                <a:solidFill>
                  <a:srgbClr val="84BD00"/>
                </a:solidFill>
                <a:latin typeface="Corbel" panose="020B0503020204020204" pitchFamily="34" charset="0"/>
                <a:ea typeface="Verdana" panose="020B0604030504040204" pitchFamily="34" charset="0"/>
                <a:cs typeface="Verdana" panose="020B0604030504040204" pitchFamily="34" charset="0"/>
              </a:rPr>
              <a:t>indispensable</a:t>
            </a:r>
            <a:r>
              <a:rPr lang="en-US" sz="3600" dirty="0">
                <a:solidFill>
                  <a:srgbClr val="796E65"/>
                </a:solidFill>
                <a:latin typeface="Corbel" panose="020B0503020204020204" pitchFamily="34" charset="0"/>
                <a:ea typeface="Verdana" panose="020B0604030504040204" pitchFamily="34" charset="0"/>
                <a:cs typeface="Verdana" panose="020B0604030504040204" pitchFamily="34" charset="0"/>
              </a:rPr>
              <a:t> member of any team addressing education policy.</a:t>
            </a:r>
          </a:p>
        </p:txBody>
      </p:sp>
      <p:pic>
        <p:nvPicPr>
          <p:cNvPr id="2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4400" y="3456576"/>
            <a:ext cx="7618641" cy="1621247"/>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userDrawn="1"/>
        </p:nvCxnSpPr>
        <p:spPr>
          <a:xfrm>
            <a:off x="457200" y="1276350"/>
            <a:ext cx="8242300" cy="0"/>
          </a:xfrm>
          <a:prstGeom prst="line">
            <a:avLst/>
          </a:prstGeom>
          <a:ln w="127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43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2" name="TextBox 1"/>
          <p:cNvSpPr txBox="1"/>
          <p:nvPr userDrawn="1"/>
        </p:nvSpPr>
        <p:spPr>
          <a:xfrm>
            <a:off x="457200" y="457200"/>
            <a:ext cx="8001000" cy="830997"/>
          </a:xfrm>
          <a:prstGeom prst="rect">
            <a:avLst/>
          </a:prstGeom>
          <a:noFill/>
        </p:spPr>
        <p:txBody>
          <a:bodyPr wrap="square" rtlCol="0">
            <a:spAutoFit/>
          </a:bodyPr>
          <a:lstStyle/>
          <a:p>
            <a:r>
              <a:rPr lang="en-US" sz="4800" dirty="0">
                <a:solidFill>
                  <a:srgbClr val="796E65"/>
                </a:solidFill>
                <a:latin typeface="Corbel" panose="020B0503020204020204" pitchFamily="34" charset="0"/>
                <a:ea typeface="Verdana" panose="020B0604030504040204" pitchFamily="34" charset="0"/>
                <a:cs typeface="Verdana" panose="020B0604030504040204" pitchFamily="34" charset="0"/>
              </a:rPr>
              <a:t>What </a:t>
            </a:r>
            <a:r>
              <a:rPr lang="en-US" sz="4800" baseline="0" dirty="0">
                <a:solidFill>
                  <a:srgbClr val="796E65"/>
                </a:solidFill>
                <a:latin typeface="Corbel" panose="020B0503020204020204" pitchFamily="34" charset="0"/>
                <a:ea typeface="Verdana" panose="020B0604030504040204" pitchFamily="34" charset="0"/>
                <a:cs typeface="Verdana" panose="020B0604030504040204" pitchFamily="34" charset="0"/>
              </a:rPr>
              <a:t>we do</a:t>
            </a:r>
            <a:endParaRPr lang="en-US" sz="4800" dirty="0">
              <a:solidFill>
                <a:srgbClr val="796E65"/>
              </a:solidFill>
              <a:latin typeface="Corbel" panose="020B0503020204020204" pitchFamily="34" charset="0"/>
              <a:ea typeface="Verdana" panose="020B0604030504040204" pitchFamily="34" charset="0"/>
              <a:cs typeface="Verdana" panose="020B0604030504040204" pitchFamily="34" charset="0"/>
            </a:endParaRPr>
          </a:p>
        </p:txBody>
      </p:sp>
      <p:cxnSp>
        <p:nvCxnSpPr>
          <p:cNvPr id="3" name="Straight Connector 2"/>
          <p:cNvCxnSpPr/>
          <p:nvPr userDrawn="1"/>
        </p:nvCxnSpPr>
        <p:spPr>
          <a:xfrm>
            <a:off x="457200" y="1276350"/>
            <a:ext cx="8242300" cy="0"/>
          </a:xfrm>
          <a:prstGeom prst="line">
            <a:avLst/>
          </a:prstGeom>
          <a:ln w="12700">
            <a:solidFill>
              <a:srgbClr val="833177"/>
            </a:solidFill>
          </a:ln>
        </p:spPr>
        <p:style>
          <a:lnRef idx="1">
            <a:schemeClr val="accent1"/>
          </a:lnRef>
          <a:fillRef idx="0">
            <a:schemeClr val="accent1"/>
          </a:fillRef>
          <a:effectRef idx="0">
            <a:schemeClr val="accent1"/>
          </a:effectRef>
          <a:fontRef idx="minor">
            <a:schemeClr val="tx1"/>
          </a:fontRef>
        </p:style>
      </p:cxnSp>
      <p:sp>
        <p:nvSpPr>
          <p:cNvPr id="4" name="Rectangle 3"/>
          <p:cNvSpPr/>
          <p:nvPr userDrawn="1"/>
        </p:nvSpPr>
        <p:spPr>
          <a:xfrm>
            <a:off x="457200" y="1428750"/>
            <a:ext cx="8229600" cy="2308324"/>
          </a:xfrm>
          <a:prstGeom prst="rect">
            <a:avLst/>
          </a:prstGeom>
        </p:spPr>
        <p:txBody>
          <a:bodyPr wrap="square">
            <a:spAutoFit/>
          </a:bodyPr>
          <a:lstStyle/>
          <a:p>
            <a:pPr algn="ctr"/>
            <a:r>
              <a:rPr lang="en-US" sz="3600" b="0" dirty="0">
                <a:solidFill>
                  <a:srgbClr val="796E65"/>
                </a:solidFill>
                <a:latin typeface="Corbel" panose="020B0503020204020204" pitchFamily="34" charset="0"/>
                <a:ea typeface="Verdana" panose="020B0604030504040204" pitchFamily="34" charset="0"/>
                <a:cs typeface="Verdana" panose="020B0604030504040204" pitchFamily="34" charset="0"/>
              </a:rPr>
              <a:t>We believe in the power of </a:t>
            </a:r>
            <a:r>
              <a:rPr lang="en-US" sz="3600" b="1" dirty="0">
                <a:solidFill>
                  <a:srgbClr val="833177"/>
                </a:solidFill>
                <a:latin typeface="Corbel" panose="020B0503020204020204" pitchFamily="34" charset="0"/>
                <a:ea typeface="Verdana" panose="020B0604030504040204" pitchFamily="34" charset="0"/>
                <a:cs typeface="Verdana" panose="020B0604030504040204" pitchFamily="34" charset="0"/>
              </a:rPr>
              <a:t>learning </a:t>
            </a:r>
            <a:br>
              <a:rPr lang="en-US" sz="3600" b="1" dirty="0">
                <a:solidFill>
                  <a:srgbClr val="833177"/>
                </a:solidFill>
                <a:latin typeface="Corbel" panose="020B0503020204020204" pitchFamily="34" charset="0"/>
                <a:ea typeface="Verdana" panose="020B0604030504040204" pitchFamily="34" charset="0"/>
                <a:cs typeface="Verdana" panose="020B0604030504040204" pitchFamily="34" charset="0"/>
              </a:rPr>
            </a:br>
            <a:r>
              <a:rPr lang="en-US" sz="3600" b="1" dirty="0">
                <a:solidFill>
                  <a:srgbClr val="833177"/>
                </a:solidFill>
                <a:latin typeface="Corbel" panose="020B0503020204020204" pitchFamily="34" charset="0"/>
                <a:ea typeface="Verdana" panose="020B0604030504040204" pitchFamily="34" charset="0"/>
                <a:cs typeface="Verdana" panose="020B0604030504040204" pitchFamily="34" charset="0"/>
              </a:rPr>
              <a:t>from experience</a:t>
            </a:r>
            <a:r>
              <a:rPr lang="en-US" sz="3600" b="1" dirty="0">
                <a:solidFill>
                  <a:srgbClr val="796E65"/>
                </a:solidFill>
                <a:latin typeface="Corbel" panose="020B0503020204020204" pitchFamily="34" charset="0"/>
                <a:ea typeface="Verdana" panose="020B0604030504040204" pitchFamily="34" charset="0"/>
                <a:cs typeface="Verdana" panose="020B0604030504040204" pitchFamily="34" charset="0"/>
              </a:rPr>
              <a:t> </a:t>
            </a:r>
            <a:r>
              <a:rPr lang="en-US" sz="3600" b="0" dirty="0">
                <a:solidFill>
                  <a:srgbClr val="796E65"/>
                </a:solidFill>
                <a:latin typeface="Corbel" panose="020B0503020204020204" pitchFamily="34" charset="0"/>
                <a:ea typeface="Verdana" panose="020B0604030504040204" pitchFamily="34" charset="0"/>
                <a:cs typeface="Verdana" panose="020B0604030504040204" pitchFamily="34" charset="0"/>
              </a:rPr>
              <a:t>and we know </a:t>
            </a:r>
            <a:br>
              <a:rPr lang="en-US" sz="3600" b="0" dirty="0">
                <a:solidFill>
                  <a:srgbClr val="796E65"/>
                </a:solidFill>
                <a:latin typeface="Corbel" panose="020B0503020204020204" pitchFamily="34" charset="0"/>
                <a:ea typeface="Verdana" panose="020B0604030504040204" pitchFamily="34" charset="0"/>
                <a:cs typeface="Verdana" panose="020B0604030504040204" pitchFamily="34" charset="0"/>
              </a:rPr>
            </a:br>
            <a:r>
              <a:rPr lang="en-US" sz="3600" b="0" dirty="0">
                <a:solidFill>
                  <a:srgbClr val="796E65"/>
                </a:solidFill>
                <a:latin typeface="Corbel" panose="020B0503020204020204" pitchFamily="34" charset="0"/>
                <a:ea typeface="Verdana" panose="020B0604030504040204" pitchFamily="34" charset="0"/>
                <a:cs typeface="Verdana" panose="020B0604030504040204" pitchFamily="34" charset="0"/>
              </a:rPr>
              <a:t>informed policymakers create </a:t>
            </a:r>
            <a:br>
              <a:rPr lang="en-US" sz="3600" b="0" dirty="0">
                <a:solidFill>
                  <a:srgbClr val="796E65"/>
                </a:solidFill>
                <a:latin typeface="Corbel" panose="020B0503020204020204" pitchFamily="34" charset="0"/>
                <a:ea typeface="Verdana" panose="020B0604030504040204" pitchFamily="34" charset="0"/>
                <a:cs typeface="Verdana" panose="020B0604030504040204" pitchFamily="34" charset="0"/>
              </a:rPr>
            </a:br>
            <a:r>
              <a:rPr lang="en-US" sz="3600" b="1" dirty="0">
                <a:solidFill>
                  <a:srgbClr val="833177"/>
                </a:solidFill>
                <a:latin typeface="Corbel" panose="020B0503020204020204" pitchFamily="34" charset="0"/>
                <a:ea typeface="Verdana" panose="020B0604030504040204" pitchFamily="34" charset="0"/>
                <a:cs typeface="Verdana" panose="020B0604030504040204" pitchFamily="34" charset="0"/>
              </a:rPr>
              <a:t>better education policy</a:t>
            </a:r>
            <a:r>
              <a:rPr lang="en-US" sz="3600" b="0" dirty="0">
                <a:solidFill>
                  <a:srgbClr val="796E65"/>
                </a:solidFill>
                <a:latin typeface="Corbel" panose="020B0503020204020204" pitchFamily="34" charset="0"/>
                <a:ea typeface="Verdana" panose="020B0604030504040204" pitchFamily="34" charset="0"/>
                <a:cs typeface="Verdana" panose="020B0604030504040204" pitchFamily="34" charset="0"/>
              </a:rPr>
              <a:t>.</a:t>
            </a:r>
            <a:endParaRPr lang="en-US" sz="3600" b="0" baseline="30000" dirty="0">
              <a:solidFill>
                <a:srgbClr val="796E65"/>
              </a:solidFill>
              <a:latin typeface="Corbel" panose="020B0503020204020204" pitchFamily="34" charset="0"/>
              <a:ea typeface="Verdana" panose="020B0604030504040204" pitchFamily="34" charset="0"/>
              <a:cs typeface="Verdana" panose="020B0604030504040204" pitchFamily="34" charset="0"/>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48398" y="3737074"/>
            <a:ext cx="3647203" cy="243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0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w we do it">
    <p:spTree>
      <p:nvGrpSpPr>
        <p:cNvPr id="1" name=""/>
        <p:cNvGrpSpPr/>
        <p:nvPr/>
      </p:nvGrpSpPr>
      <p:grpSpPr>
        <a:xfrm>
          <a:off x="0" y="0"/>
          <a:ext cx="0" cy="0"/>
          <a:chOff x="0" y="0"/>
          <a:chExt cx="0" cy="0"/>
        </a:xfrm>
      </p:grpSpPr>
      <p:sp>
        <p:nvSpPr>
          <p:cNvPr id="2" name="TextBox 1"/>
          <p:cNvSpPr txBox="1"/>
          <p:nvPr userDrawn="1"/>
        </p:nvSpPr>
        <p:spPr>
          <a:xfrm>
            <a:off x="457200" y="457200"/>
            <a:ext cx="8001000" cy="830997"/>
          </a:xfrm>
          <a:prstGeom prst="rect">
            <a:avLst/>
          </a:prstGeom>
          <a:noFill/>
        </p:spPr>
        <p:txBody>
          <a:bodyPr wrap="square" rtlCol="0">
            <a:spAutoFit/>
          </a:bodyPr>
          <a:lstStyle/>
          <a:p>
            <a:r>
              <a:rPr lang="en-US" sz="4800" b="1" dirty="0">
                <a:solidFill>
                  <a:srgbClr val="796E65"/>
                </a:solidFill>
                <a:latin typeface="Corbel" panose="020B0503020204020204" pitchFamily="34" charset="0"/>
                <a:ea typeface="Verdana" panose="020B0604030504040204" pitchFamily="34" charset="0"/>
                <a:cs typeface="Verdana" panose="020B0604030504040204" pitchFamily="34" charset="0"/>
              </a:rPr>
              <a:t>How </a:t>
            </a:r>
            <a:r>
              <a:rPr lang="en-US" sz="4800" b="1" baseline="0" dirty="0">
                <a:solidFill>
                  <a:srgbClr val="796E65"/>
                </a:solidFill>
                <a:latin typeface="Corbel" panose="020B0503020204020204" pitchFamily="34" charset="0"/>
                <a:ea typeface="Verdana" panose="020B0604030504040204" pitchFamily="34" charset="0"/>
                <a:cs typeface="Verdana" panose="020B0604030504040204" pitchFamily="34" charset="0"/>
              </a:rPr>
              <a:t>we do it</a:t>
            </a:r>
            <a:endParaRPr lang="en-US" sz="4800" b="1" dirty="0">
              <a:solidFill>
                <a:srgbClr val="796E65"/>
              </a:solidFill>
              <a:latin typeface="Corbel" panose="020B0503020204020204" pitchFamily="34" charset="0"/>
              <a:ea typeface="Verdana" panose="020B0604030504040204" pitchFamily="34" charset="0"/>
              <a:cs typeface="Verdana" panose="020B0604030504040204" pitchFamily="34" charset="0"/>
            </a:endParaRPr>
          </a:p>
        </p:txBody>
      </p:sp>
      <p:cxnSp>
        <p:nvCxnSpPr>
          <p:cNvPr id="3" name="Straight Connector 2"/>
          <p:cNvCxnSpPr/>
          <p:nvPr userDrawn="1"/>
        </p:nvCxnSpPr>
        <p:spPr>
          <a:xfrm>
            <a:off x="457200" y="1276350"/>
            <a:ext cx="8242300" cy="0"/>
          </a:xfrm>
          <a:prstGeom prst="line">
            <a:avLst/>
          </a:prstGeom>
          <a:ln w="12700">
            <a:solidFill>
              <a:srgbClr val="833177"/>
            </a:solidFill>
          </a:ln>
        </p:spPr>
        <p:style>
          <a:lnRef idx="1">
            <a:schemeClr val="accent1"/>
          </a:lnRef>
          <a:fillRef idx="0">
            <a:schemeClr val="accent1"/>
          </a:fillRef>
          <a:effectRef idx="0">
            <a:schemeClr val="accent1"/>
          </a:effectRef>
          <a:fontRef idx="minor">
            <a:schemeClr val="tx1"/>
          </a:fontRef>
        </p:style>
      </p:cxnSp>
      <p:pic>
        <p:nvPicPr>
          <p:cNvPr id="4" name="Picture 2" descr="H:\!! Current Staff\Alundell\PowerPoints\2016 PPT template\RRCC jpegs\Conve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76400" y="3831876"/>
            <a:ext cx="2667000" cy="1829562"/>
          </a:xfrm>
          <a:prstGeom prst="rect">
            <a:avLst/>
          </a:prstGeom>
          <a:noFill/>
          <a:ln w="57150">
            <a:solidFill>
              <a:srgbClr val="833177"/>
            </a:solidFill>
          </a:ln>
          <a:extLst>
            <a:ext uri="{909E8E84-426E-40DD-AFC4-6F175D3DCCD1}">
              <a14:hiddenFill xmlns:a14="http://schemas.microsoft.com/office/drawing/2010/main">
                <a:solidFill>
                  <a:srgbClr val="FFFFFF"/>
                </a:solidFill>
              </a14:hiddenFill>
            </a:ext>
          </a:extLst>
        </p:spPr>
      </p:pic>
      <p:pic>
        <p:nvPicPr>
          <p:cNvPr id="5" name="Picture 3" descr="H:\!! Current Staff\Alundell\PowerPoints\2016 PPT template\RRCC jpegs\Researc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666636" y="1676400"/>
            <a:ext cx="2676764" cy="1836260"/>
          </a:xfrm>
          <a:prstGeom prst="rect">
            <a:avLst/>
          </a:prstGeom>
          <a:noFill/>
          <a:ln w="57150">
            <a:solidFill>
              <a:srgbClr val="ED8B00"/>
            </a:solidFill>
          </a:ln>
          <a:extLst>
            <a:ext uri="{909E8E84-426E-40DD-AFC4-6F175D3DCCD1}">
              <a14:hiddenFill xmlns:a14="http://schemas.microsoft.com/office/drawing/2010/main">
                <a:solidFill>
                  <a:srgbClr val="FFFFFF"/>
                </a:solidFill>
              </a14:hiddenFill>
            </a:ext>
          </a:extLst>
        </p:spPr>
      </p:pic>
      <p:pic>
        <p:nvPicPr>
          <p:cNvPr id="6" name="Picture 4" descr="H:\!! Current Staff\Alundell\PowerPoints\2016 PPT template\RRCC jpegs\Report.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876800" y="1676400"/>
            <a:ext cx="2676764" cy="1836260"/>
          </a:xfrm>
          <a:prstGeom prst="rect">
            <a:avLst/>
          </a:prstGeom>
          <a:noFill/>
          <a:ln w="57150">
            <a:solidFill>
              <a:srgbClr val="84BD00"/>
            </a:solidFill>
          </a:ln>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1666636" y="2271364"/>
            <a:ext cx="2676764" cy="584775"/>
          </a:xfrm>
          <a:prstGeom prst="rect">
            <a:avLst/>
          </a:prstGeom>
          <a:noFill/>
        </p:spPr>
        <p:txBody>
          <a:bodyPr wrap="square" rtlCol="0">
            <a:spAutoFit/>
          </a:bodyPr>
          <a:lstStyle/>
          <a:p>
            <a:pPr algn="ctr"/>
            <a:r>
              <a:rPr lang="en-US" sz="3200" b="1" spc="0" dirty="0">
                <a:solidFill>
                  <a:schemeClr val="bg1"/>
                </a:solidFill>
                <a:latin typeface="Corbel" panose="020B0503020204020204" pitchFamily="34" charset="0"/>
                <a:ea typeface="Verdana" panose="020B0604030504040204" pitchFamily="34" charset="0"/>
                <a:cs typeface="Verdana" panose="020B0604030504040204" pitchFamily="34" charset="0"/>
              </a:rPr>
              <a:t>RESEARCH</a:t>
            </a:r>
          </a:p>
        </p:txBody>
      </p:sp>
      <p:sp>
        <p:nvSpPr>
          <p:cNvPr id="8" name="TextBox 7"/>
          <p:cNvSpPr txBox="1"/>
          <p:nvPr userDrawn="1"/>
        </p:nvSpPr>
        <p:spPr>
          <a:xfrm>
            <a:off x="4842734" y="2271364"/>
            <a:ext cx="2676764" cy="584775"/>
          </a:xfrm>
          <a:prstGeom prst="rect">
            <a:avLst/>
          </a:prstGeom>
          <a:noFill/>
        </p:spPr>
        <p:txBody>
          <a:bodyPr wrap="square" rtlCol="0">
            <a:spAutoFit/>
          </a:bodyPr>
          <a:lstStyle/>
          <a:p>
            <a:pPr algn="ctr"/>
            <a:r>
              <a:rPr lang="en-US" sz="3200" b="1" dirty="0">
                <a:solidFill>
                  <a:schemeClr val="bg1"/>
                </a:solidFill>
                <a:latin typeface="Corbel" panose="020B0503020204020204" pitchFamily="34" charset="0"/>
                <a:ea typeface="Verdana" panose="020B0604030504040204" pitchFamily="34" charset="0"/>
                <a:cs typeface="Verdana" panose="020B0604030504040204" pitchFamily="34" charset="0"/>
              </a:rPr>
              <a:t>REPORT</a:t>
            </a:r>
          </a:p>
        </p:txBody>
      </p:sp>
      <p:sp>
        <p:nvSpPr>
          <p:cNvPr id="9" name="TextBox 8"/>
          <p:cNvSpPr txBox="1"/>
          <p:nvPr userDrawn="1"/>
        </p:nvSpPr>
        <p:spPr>
          <a:xfrm>
            <a:off x="1678193" y="4423491"/>
            <a:ext cx="2667000" cy="584775"/>
          </a:xfrm>
          <a:prstGeom prst="rect">
            <a:avLst/>
          </a:prstGeom>
          <a:noFill/>
        </p:spPr>
        <p:txBody>
          <a:bodyPr wrap="square" rtlCol="0">
            <a:spAutoFit/>
          </a:bodyPr>
          <a:lstStyle/>
          <a:p>
            <a:pPr algn="ctr"/>
            <a:r>
              <a:rPr lang="en-US" sz="3200" b="1" dirty="0">
                <a:solidFill>
                  <a:schemeClr val="bg1"/>
                </a:solidFill>
                <a:latin typeface="Corbel" panose="020B0503020204020204" pitchFamily="34" charset="0"/>
                <a:ea typeface="Verdana" panose="020B0604030504040204" pitchFamily="34" charset="0"/>
                <a:cs typeface="Verdana" panose="020B0604030504040204" pitchFamily="34" charset="0"/>
              </a:rPr>
              <a:t>CONVENE</a:t>
            </a:r>
          </a:p>
        </p:txBody>
      </p:sp>
      <p:pic>
        <p:nvPicPr>
          <p:cNvPr id="10" name="Picture 5" descr="H:\!! Current Staff\Alundell\PowerPoints\2016 PPT template\RRCC jpegs\Counsel.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76800" y="3831876"/>
            <a:ext cx="2667000" cy="1829562"/>
          </a:xfrm>
          <a:prstGeom prst="rect">
            <a:avLst/>
          </a:prstGeom>
          <a:noFill/>
          <a:ln w="57150">
            <a:solidFill>
              <a:srgbClr val="796E65"/>
            </a:solidFill>
          </a:ln>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4876800" y="4392208"/>
            <a:ext cx="2667000" cy="584775"/>
          </a:xfrm>
          <a:prstGeom prst="rect">
            <a:avLst/>
          </a:prstGeom>
          <a:noFill/>
        </p:spPr>
        <p:txBody>
          <a:bodyPr wrap="square" rtlCol="0">
            <a:spAutoFit/>
          </a:bodyPr>
          <a:lstStyle/>
          <a:p>
            <a:pPr algn="ctr"/>
            <a:r>
              <a:rPr lang="en-US" sz="3200" b="1" dirty="0">
                <a:solidFill>
                  <a:schemeClr val="bg1"/>
                </a:solidFill>
                <a:latin typeface="Corbel" panose="020B0503020204020204" pitchFamily="34" charset="0"/>
                <a:ea typeface="Verdana" panose="020B0604030504040204" pitchFamily="34" charset="0"/>
                <a:cs typeface="Verdana" panose="020B0604030504040204" pitchFamily="34" charset="0"/>
              </a:rPr>
              <a:t>COUNSEL</a:t>
            </a:r>
          </a:p>
        </p:txBody>
      </p:sp>
    </p:spTree>
    <p:extLst>
      <p:ext uri="{BB962C8B-B14F-4D97-AF65-F5344CB8AC3E}">
        <p14:creationId xmlns:p14="http://schemas.microsoft.com/office/powerpoint/2010/main" val="149636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1695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71" r:id="rId7"/>
    <p:sldLayoutId id="2147483672" r:id="rId8"/>
    <p:sldLayoutId id="2147483673" r:id="rId9"/>
    <p:sldLayoutId id="2147483652" r:id="rId10"/>
    <p:sldLayoutId id="2147483670" r:id="rId11"/>
    <p:sldLayoutId id="2147483668" r:id="rId12"/>
    <p:sldLayoutId id="2147483669" r:id="rId13"/>
    <p:sldLayoutId id="2147483674" r:id="rId14"/>
    <p:sldLayoutId id="2147483675" r:id="rId15"/>
    <p:sldLayoutId id="2147483676" r:id="rId16"/>
    <p:sldLayoutId id="2147483677" r:id="rId17"/>
    <p:sldLayoutId id="2147483680" r:id="rId18"/>
    <p:sldLayoutId id="2147483681" r:id="rId19"/>
    <p:sldLayoutId id="2147483682" r:id="rId20"/>
    <p:sldLayoutId id="2147483683" r:id="rId21"/>
    <p:sldLayoutId id="2147483679" r:id="rId22"/>
    <p:sldLayoutId id="2147483678"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914400" rtl="0" eaLnBrk="1" latinLnBrk="0" hangingPunct="1">
        <a:spcBef>
          <a:spcPct val="0"/>
        </a:spcBef>
        <a:buNone/>
        <a:defRPr sz="3600" b="1" kern="1200">
          <a:solidFill>
            <a:srgbClr val="796E65"/>
          </a:solidFill>
          <a:latin typeface="Corbel" panose="020B050302020402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ED8B00"/>
        </a:buClr>
        <a:buFont typeface="Wingdings" panose="05000000000000000000" pitchFamily="2" charset="2"/>
        <a:buChar char="§"/>
        <a:defRPr sz="3200" b="1" kern="1200">
          <a:solidFill>
            <a:srgbClr val="796E65"/>
          </a:solidFill>
          <a:latin typeface="Corbel" panose="020B050302020402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ED8B00"/>
        </a:buClr>
        <a:buFont typeface="Wingdings" panose="05000000000000000000" pitchFamily="2" charset="2"/>
        <a:buChar char="w"/>
        <a:defRPr sz="3600" kern="1200">
          <a:solidFill>
            <a:srgbClr val="796E65"/>
          </a:solidFill>
          <a:latin typeface="Corbel" panose="020B0503020204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rgbClr val="ED8B00"/>
        </a:buClr>
        <a:buFont typeface="Arial" panose="020B0604020202020204" pitchFamily="34" charset="0"/>
        <a:buChar char="►"/>
        <a:defRPr sz="3200" kern="1200">
          <a:solidFill>
            <a:srgbClr val="796E65"/>
          </a:solidFill>
          <a:latin typeface="Corbel" panose="020B0503020204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ED8B00"/>
        </a:buClr>
        <a:buFont typeface="Wingdings" panose="05000000000000000000" pitchFamily="2" charset="2"/>
        <a:buChar char="è"/>
        <a:defRPr sz="2800" kern="1200">
          <a:solidFill>
            <a:srgbClr val="796E65"/>
          </a:solidFill>
          <a:latin typeface="Corbel" panose="020B0503020204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ED8B00"/>
        </a:buClr>
        <a:buFont typeface="Arial" panose="020B0604020202020204" pitchFamily="34" charset="0"/>
        <a:buChar char="•"/>
        <a:defRPr sz="2800" kern="1200">
          <a:solidFill>
            <a:srgbClr val="796E65"/>
          </a:solidFill>
          <a:latin typeface="Corbel" panose="020B0503020204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a:t>Teacher Shortages </a:t>
            </a:r>
            <a:br>
              <a:rPr lang="en-US" dirty="0"/>
            </a:br>
            <a:r>
              <a:rPr lang="en-US" dirty="0"/>
              <a:t>in the U.S. and Virginia </a:t>
            </a:r>
          </a:p>
        </p:txBody>
      </p:sp>
      <p:sp>
        <p:nvSpPr>
          <p:cNvPr id="15" name="Text Placeholder 14"/>
          <p:cNvSpPr>
            <a:spLocks noGrp="1"/>
          </p:cNvSpPr>
          <p:nvPr>
            <p:ph type="body" sz="quarter" idx="13"/>
          </p:nvPr>
        </p:nvSpPr>
        <p:spPr>
          <a:xfrm>
            <a:off x="1295400" y="2971800"/>
            <a:ext cx="6477000" cy="1295400"/>
          </a:xfrm>
        </p:spPr>
        <p:txBody>
          <a:bodyPr/>
          <a:lstStyle/>
          <a:p>
            <a:r>
              <a:rPr lang="en-US" sz="2400" dirty="0" smtClean="0">
                <a:solidFill>
                  <a:srgbClr val="833177"/>
                </a:solidFill>
              </a:rPr>
              <a:t>Presentation </a:t>
            </a:r>
            <a:r>
              <a:rPr lang="en-US" sz="2400" dirty="0">
                <a:solidFill>
                  <a:srgbClr val="833177"/>
                </a:solidFill>
              </a:rPr>
              <a:t>to </a:t>
            </a:r>
          </a:p>
          <a:p>
            <a:r>
              <a:rPr lang="en-US" sz="2400" dirty="0">
                <a:solidFill>
                  <a:srgbClr val="833177"/>
                </a:solidFill>
              </a:rPr>
              <a:t>the Virginia board of education</a:t>
            </a:r>
          </a:p>
        </p:txBody>
      </p:sp>
      <p:sp>
        <p:nvSpPr>
          <p:cNvPr id="16" name="Text Placeholder 15"/>
          <p:cNvSpPr>
            <a:spLocks noGrp="1"/>
          </p:cNvSpPr>
          <p:nvPr>
            <p:ph type="body" sz="quarter" idx="14"/>
          </p:nvPr>
        </p:nvSpPr>
        <p:spPr>
          <a:xfrm>
            <a:off x="3162300" y="4572000"/>
            <a:ext cx="2743200" cy="457200"/>
          </a:xfrm>
        </p:spPr>
        <p:txBody>
          <a:bodyPr>
            <a:noAutofit/>
          </a:bodyPr>
          <a:lstStyle/>
          <a:p>
            <a:pPr algn="ctr"/>
            <a:r>
              <a:rPr lang="en-US" sz="2000" dirty="0"/>
              <a:t>Stephanie Aragon </a:t>
            </a:r>
          </a:p>
          <a:p>
            <a:pPr algn="ctr"/>
            <a:r>
              <a:rPr lang="en-US" sz="2000" dirty="0"/>
              <a:t>Kate Wolff</a:t>
            </a:r>
          </a:p>
          <a:p>
            <a:pPr algn="ctr"/>
            <a:endParaRPr lang="en-US" sz="2000" dirty="0"/>
          </a:p>
          <a:p>
            <a:pPr algn="ctr"/>
            <a:r>
              <a:rPr lang="en-US" sz="2000" dirty="0"/>
              <a:t>March 22, 2018</a:t>
            </a:r>
          </a:p>
        </p:txBody>
      </p:sp>
    </p:spTree>
    <p:extLst>
      <p:ext uri="{BB962C8B-B14F-4D97-AF65-F5344CB8AC3E}">
        <p14:creationId xmlns:p14="http://schemas.microsoft.com/office/powerpoint/2010/main" val="403315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E75B26C-B314-4A95-A96D-C81AE81907CB}"/>
              </a:ext>
            </a:extLst>
          </p:cNvPr>
          <p:cNvSpPr>
            <a:spLocks noGrp="1"/>
          </p:cNvSpPr>
          <p:nvPr>
            <p:ph type="title"/>
          </p:nvPr>
        </p:nvSpPr>
        <p:spPr/>
        <p:txBody>
          <a:bodyPr>
            <a:noAutofit/>
          </a:bodyPr>
          <a:lstStyle/>
          <a:p>
            <a:r>
              <a:rPr lang="en-US" sz="2600" dirty="0">
                <a:latin typeface="Verdana" panose="020B0604030504040204" pitchFamily="34" charset="0"/>
              </a:rPr>
              <a:t>Teacher Shortages in Virginia: </a:t>
            </a:r>
            <a:br>
              <a:rPr lang="en-US" sz="2600" dirty="0">
                <a:latin typeface="Verdana" panose="020B0604030504040204" pitchFamily="34" charset="0"/>
              </a:rPr>
            </a:br>
            <a:r>
              <a:rPr lang="en-US" sz="2600" dirty="0">
                <a:latin typeface="Verdana" panose="020B0604030504040204" pitchFamily="34" charset="0"/>
              </a:rPr>
              <a:t>Problem and Causes</a:t>
            </a:r>
          </a:p>
        </p:txBody>
      </p:sp>
      <p:graphicFrame>
        <p:nvGraphicFramePr>
          <p:cNvPr id="4" name="Table 3" descr="Problems and causes">
            <a:extLst>
              <a:ext uri="{FF2B5EF4-FFF2-40B4-BE49-F238E27FC236}">
                <a16:creationId xmlns:a16="http://schemas.microsoft.com/office/drawing/2014/main" xmlns="" id="{5AEC906B-BA93-4A7C-8678-0D1992A2EBCE}"/>
              </a:ext>
            </a:extLst>
          </p:cNvPr>
          <p:cNvGraphicFramePr>
            <a:graphicFrameLocks noGrp="1"/>
          </p:cNvGraphicFramePr>
          <p:nvPr>
            <p:extLst>
              <p:ext uri="{D42A27DB-BD31-4B8C-83A1-F6EECF244321}">
                <p14:modId xmlns:p14="http://schemas.microsoft.com/office/powerpoint/2010/main" val="1697272926"/>
              </p:ext>
            </p:extLst>
          </p:nvPr>
        </p:nvGraphicFramePr>
        <p:xfrm>
          <a:off x="685800" y="1657643"/>
          <a:ext cx="7924800" cy="323088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xmlns="" val="3049940500"/>
                    </a:ext>
                  </a:extLst>
                </a:gridCol>
                <a:gridCol w="3962400">
                  <a:extLst>
                    <a:ext uri="{9D8B030D-6E8A-4147-A177-3AD203B41FA5}">
                      <a16:colId xmlns:a16="http://schemas.microsoft.com/office/drawing/2014/main" xmlns="" val="3786830391"/>
                    </a:ext>
                  </a:extLst>
                </a:gridCol>
              </a:tblGrid>
              <a:tr h="370840">
                <a:tc>
                  <a:txBody>
                    <a:bodyPr/>
                    <a:lstStyle/>
                    <a:p>
                      <a:r>
                        <a:rPr lang="en-US" sz="2000" b="1" dirty="0">
                          <a:solidFill>
                            <a:schemeClr val="bg1"/>
                          </a:solidFill>
                        </a:rPr>
                        <a:t>Problem</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6E65">
                        <a:alpha val="92000"/>
                      </a:srgbClr>
                    </a:solidFill>
                  </a:tcPr>
                </a:tc>
                <a:tc>
                  <a:txBody>
                    <a:bodyPr/>
                    <a:lstStyle/>
                    <a:p>
                      <a:r>
                        <a:rPr lang="en-US" sz="2000" b="1" dirty="0">
                          <a:solidFill>
                            <a:schemeClr val="bg1"/>
                          </a:solidFill>
                        </a:rPr>
                        <a:t>Causes</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6E65">
                        <a:alpha val="92000"/>
                      </a:srgbClr>
                    </a:solidFill>
                  </a:tcPr>
                </a:tc>
                <a:extLst>
                  <a:ext uri="{0D108BD9-81ED-4DB2-BD59-A6C34878D82A}">
                    <a16:rowId xmlns:a16="http://schemas.microsoft.com/office/drawing/2014/main" xmlns="" val="85238379"/>
                  </a:ext>
                </a:extLst>
              </a:tr>
              <a:tr h="370840">
                <a:tc>
                  <a:txBody>
                    <a:bodyPr/>
                    <a:lstStyle/>
                    <a:p>
                      <a:pPr marL="285750" indent="-285750">
                        <a:buFont typeface="Arial" panose="020B0604020202020204" pitchFamily="34" charset="0"/>
                        <a:buChar char="•"/>
                      </a:pPr>
                      <a:r>
                        <a:rPr lang="en-US" sz="2000" dirty="0">
                          <a:solidFill>
                            <a:srgbClr val="796E65"/>
                          </a:solidFill>
                        </a:rPr>
                        <a:t>Shrinking teacher pipeline.</a:t>
                      </a:r>
                    </a:p>
                    <a:p>
                      <a:pPr marL="285750" indent="-285750">
                        <a:buFont typeface="Arial" panose="020B0604020202020204" pitchFamily="34" charset="0"/>
                        <a:buChar char="•"/>
                      </a:pPr>
                      <a:r>
                        <a:rPr lang="en-US" sz="2000" dirty="0" smtClean="0">
                          <a:solidFill>
                            <a:srgbClr val="796E65"/>
                          </a:solidFill>
                        </a:rPr>
                        <a:t>Growing </a:t>
                      </a:r>
                      <a:r>
                        <a:rPr lang="en-US" sz="2000" dirty="0">
                          <a:solidFill>
                            <a:srgbClr val="796E65"/>
                          </a:solidFill>
                        </a:rPr>
                        <a:t>number of unfilled teaching positions.</a:t>
                      </a:r>
                    </a:p>
                    <a:p>
                      <a:pPr marL="285750" indent="-285750">
                        <a:buFont typeface="Arial" panose="020B0604020202020204" pitchFamily="34" charset="0"/>
                        <a:buChar char="•"/>
                      </a:pPr>
                      <a:r>
                        <a:rPr lang="en-US" sz="2000" dirty="0">
                          <a:solidFill>
                            <a:srgbClr val="796E65"/>
                          </a:solidFill>
                        </a:rPr>
                        <a:t>High rates of inexperienced teachers, especially in high-poverty schools.</a:t>
                      </a:r>
                    </a:p>
                    <a:p>
                      <a:pPr marL="285750" indent="-285750">
                        <a:buFont typeface="Arial" panose="020B0604020202020204" pitchFamily="34" charset="0"/>
                        <a:buChar char="•"/>
                      </a:pPr>
                      <a:r>
                        <a:rPr lang="en-US" sz="2000" dirty="0">
                          <a:solidFill>
                            <a:srgbClr val="796E65"/>
                          </a:solidFill>
                        </a:rPr>
                        <a:t>High attrition.</a:t>
                      </a:r>
                    </a:p>
                    <a:p>
                      <a:pPr marL="285750" indent="-285750">
                        <a:buFont typeface="Arial" panose="020B0604020202020204" pitchFamily="34" charset="0"/>
                        <a:buChar char="•"/>
                      </a:pPr>
                      <a:r>
                        <a:rPr lang="en-US" sz="2000" dirty="0">
                          <a:solidFill>
                            <a:srgbClr val="796E65"/>
                          </a:solidFill>
                        </a:rPr>
                        <a:t>Teacher-student diversity gap.</a:t>
                      </a:r>
                    </a:p>
                    <a:p>
                      <a:endParaRPr lang="en-US" sz="20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lvl="0" indent="-285750">
                        <a:buFont typeface="Arial" panose="020B0604020202020204" pitchFamily="34" charset="0"/>
                        <a:buChar char="•"/>
                      </a:pPr>
                      <a:r>
                        <a:rPr lang="en-US" sz="2000" b="1" kern="1200" dirty="0">
                          <a:solidFill>
                            <a:srgbClr val="796E65"/>
                          </a:solidFill>
                          <a:effectLst/>
                        </a:rPr>
                        <a:t>Costly and outdated pathways into the profession</a:t>
                      </a:r>
                      <a:r>
                        <a:rPr lang="en-US" sz="2000" kern="1200" dirty="0">
                          <a:solidFill>
                            <a:srgbClr val="796E65"/>
                          </a:solidFill>
                          <a:effectLst/>
                        </a:rPr>
                        <a:t>. </a:t>
                      </a:r>
                    </a:p>
                    <a:p>
                      <a:pPr marL="285750" lvl="0" indent="-285750">
                        <a:buFont typeface="Arial" panose="020B0604020202020204" pitchFamily="34" charset="0"/>
                        <a:buChar char="•"/>
                      </a:pPr>
                      <a:r>
                        <a:rPr lang="en-US" sz="2000" kern="1200" dirty="0">
                          <a:solidFill>
                            <a:srgbClr val="796E65"/>
                          </a:solidFill>
                          <a:effectLst/>
                        </a:rPr>
                        <a:t>Increasingly negative perception of the profession.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rgbClr val="796E65"/>
                          </a:solidFill>
                          <a:effectLst/>
                        </a:rPr>
                        <a:t>Undesirable working conditions once in the classroom.</a:t>
                      </a:r>
                    </a:p>
                    <a:p>
                      <a:pPr lvl="0"/>
                      <a:endParaRPr lang="en-US" sz="2000" kern="1200" dirty="0">
                        <a:solidFill>
                          <a:srgbClr val="796E65"/>
                        </a:solidFill>
                        <a:effectLst/>
                      </a:endParaRPr>
                    </a:p>
                    <a:p>
                      <a:endParaRPr lang="en-US" sz="20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46665857"/>
                  </a:ext>
                </a:extLst>
              </a:tr>
            </a:tbl>
          </a:graphicData>
        </a:graphic>
      </p:graphicFrame>
      <p:sp>
        <p:nvSpPr>
          <p:cNvPr id="7" name="TextBox 6">
            <a:extLst>
              <a:ext uri="{FF2B5EF4-FFF2-40B4-BE49-F238E27FC236}">
                <a16:creationId xmlns:a16="http://schemas.microsoft.com/office/drawing/2014/main" xmlns="" id="{EFEB04DE-C911-46C3-A033-6E6FC9BC1D4A}"/>
              </a:ext>
            </a:extLst>
          </p:cNvPr>
          <p:cNvSpPr txBox="1"/>
          <p:nvPr/>
        </p:nvSpPr>
        <p:spPr>
          <a:xfrm>
            <a:off x="668215" y="5087779"/>
            <a:ext cx="7924800" cy="246221"/>
          </a:xfrm>
          <a:prstGeom prst="rect">
            <a:avLst/>
          </a:prstGeom>
          <a:noFill/>
        </p:spPr>
        <p:txBody>
          <a:bodyPr wrap="square" rtlCol="0">
            <a:spAutoFit/>
          </a:bodyPr>
          <a:lstStyle/>
          <a:p>
            <a:r>
              <a:rPr lang="en-US" sz="1000" dirty="0">
                <a:solidFill>
                  <a:srgbClr val="796E65"/>
                </a:solidFill>
              </a:rPr>
              <a:t>Source: Preliminary Report from the Advisory Committee on Teacher Shortages (2017) </a:t>
            </a:r>
          </a:p>
        </p:txBody>
      </p:sp>
    </p:spTree>
    <p:extLst>
      <p:ext uri="{BB962C8B-B14F-4D97-AF65-F5344CB8AC3E}">
        <p14:creationId xmlns:p14="http://schemas.microsoft.com/office/powerpoint/2010/main" val="214661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Content Major Requirements</a:t>
            </a:r>
            <a:br>
              <a:rPr lang="en-US" sz="2600" dirty="0">
                <a:latin typeface="Verdana" panose="020B0604030504040204" pitchFamily="34" charset="0"/>
              </a:rPr>
            </a:br>
            <a:r>
              <a:rPr lang="en-US" sz="2600" dirty="0">
                <a:latin typeface="Verdana" panose="020B0604030504040204" pitchFamily="34" charset="0"/>
              </a:rPr>
              <a:t>Virginia</a:t>
            </a:r>
          </a:p>
        </p:txBody>
      </p:sp>
      <p:sp>
        <p:nvSpPr>
          <p:cNvPr id="6" name="Content Placeholder 5">
            <a:extLst>
              <a:ext uri="{FF2B5EF4-FFF2-40B4-BE49-F238E27FC236}">
                <a16:creationId xmlns:a16="http://schemas.microsoft.com/office/drawing/2014/main" xmlns="" id="{9A5BE5D6-7411-4036-9D9F-4A4EB41174F3}"/>
              </a:ext>
            </a:extLst>
          </p:cNvPr>
          <p:cNvSpPr>
            <a:spLocks noGrp="1"/>
          </p:cNvSpPr>
          <p:nvPr>
            <p:ph sz="half" idx="1"/>
          </p:nvPr>
        </p:nvSpPr>
        <p:spPr>
          <a:xfrm>
            <a:off x="457200" y="1981200"/>
            <a:ext cx="8458200" cy="3733799"/>
          </a:xfrm>
        </p:spPr>
        <p:txBody>
          <a:bodyPr>
            <a:normAutofit/>
          </a:bodyPr>
          <a:lstStyle/>
          <a:p>
            <a:pPr algn="ctr"/>
            <a:r>
              <a:rPr lang="en-US" sz="2200" dirty="0"/>
              <a:t>To obtain a license in Virginia, teachers must:</a:t>
            </a:r>
          </a:p>
          <a:p>
            <a:endParaRPr lang="en-US" sz="2200" dirty="0"/>
          </a:p>
          <a:p>
            <a:pPr algn="ctr"/>
            <a:r>
              <a:rPr lang="en-US" sz="2200" i="1" dirty="0"/>
              <a:t>Complete academic degrees in the arts and sciences (or equivalent), except in health, physical, and career and technical education. Candidates in early/primary education preK-3, elementary education (preK-6) middle education (6-8), and special education programs may complete a major in interdisciplinary studies or its equivalent.</a:t>
            </a:r>
          </a:p>
        </p:txBody>
      </p:sp>
      <p:pic>
        <p:nvPicPr>
          <p:cNvPr id="1026" name="Picture 2" descr="Decorative">
            <a:extLst>
              <a:ext uri="{FF2B5EF4-FFF2-40B4-BE49-F238E27FC236}">
                <a16:creationId xmlns:a16="http://schemas.microsoft.com/office/drawing/2014/main" xmlns="" id="{7EE6CBD9-D2A8-487F-957C-AD6D6A863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06746">
            <a:off x="200409" y="1038609"/>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286B2A9-8F67-4A74-A2E5-7BC638C431C1}"/>
              </a:ext>
            </a:extLst>
          </p:cNvPr>
          <p:cNvSpPr txBox="1"/>
          <p:nvPr/>
        </p:nvSpPr>
        <p:spPr>
          <a:xfrm>
            <a:off x="3657600" y="5638800"/>
            <a:ext cx="2057400" cy="369332"/>
          </a:xfrm>
          <a:prstGeom prst="rect">
            <a:avLst/>
          </a:prstGeom>
          <a:noFill/>
        </p:spPr>
        <p:txBody>
          <a:bodyPr wrap="square" rtlCol="0">
            <a:spAutoFit/>
          </a:bodyPr>
          <a:lstStyle/>
          <a:p>
            <a:r>
              <a:rPr lang="en-US" dirty="0">
                <a:solidFill>
                  <a:srgbClr val="796E65"/>
                </a:solidFill>
                <a:latin typeface="Verdana" panose="020B0604030504040204" pitchFamily="34" charset="0"/>
                <a:ea typeface="Verdana" panose="020B0604030504040204" pitchFamily="34" charset="0"/>
                <a:cs typeface="Verdana" panose="020B0604030504040204" pitchFamily="34" charset="0"/>
              </a:rPr>
              <a:t>8VAC20-542-20</a:t>
            </a:r>
            <a:endParaRPr lang="en-US" sz="1000" dirty="0">
              <a:solidFill>
                <a:srgbClr val="796E65"/>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38124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44223C-1E1D-4318-AAE5-7B12B2FCF11B}"/>
              </a:ext>
            </a:extLst>
          </p:cNvPr>
          <p:cNvSpPr>
            <a:spLocks noGrp="1"/>
          </p:cNvSpPr>
          <p:nvPr>
            <p:ph type="title" idx="4294967295"/>
          </p:nvPr>
        </p:nvSpPr>
        <p:spPr>
          <a:xfrm>
            <a:off x="0" y="0"/>
            <a:ext cx="8991600" cy="838200"/>
          </a:xfrm>
        </p:spPr>
        <p:txBody>
          <a:bodyPr>
            <a:noAutofit/>
          </a:bodyPr>
          <a:lstStyle/>
          <a:p>
            <a:r>
              <a:rPr lang="en-US" sz="2400" dirty="0">
                <a:solidFill>
                  <a:srgbClr val="833177"/>
                </a:solidFill>
                <a:latin typeface="Verdana" panose="020B0604030504040204" pitchFamily="34" charset="0"/>
              </a:rPr>
              <a:t>Content Major Requirements</a:t>
            </a:r>
            <a:br>
              <a:rPr lang="en-US" sz="2400" dirty="0">
                <a:solidFill>
                  <a:srgbClr val="833177"/>
                </a:solidFill>
                <a:latin typeface="Verdana" panose="020B0604030504040204" pitchFamily="34" charset="0"/>
              </a:rPr>
            </a:br>
            <a:r>
              <a:rPr lang="en-US" sz="2400" dirty="0" smtClean="0">
                <a:solidFill>
                  <a:srgbClr val="833177"/>
                </a:solidFill>
                <a:latin typeface="Verdana" panose="020B0604030504040204" pitchFamily="34" charset="0"/>
              </a:rPr>
              <a:t>Virginia</a:t>
            </a:r>
            <a:r>
              <a:rPr lang="en-US" sz="100" dirty="0" smtClean="0">
                <a:solidFill>
                  <a:schemeClr val="bg1"/>
                </a:solidFill>
                <a:latin typeface="Verdana" panose="020B0604030504040204" pitchFamily="34" charset="0"/>
              </a:rPr>
              <a:t> – 2</a:t>
            </a:r>
            <a:endParaRPr lang="en-US" sz="800" dirty="0">
              <a:solidFill>
                <a:schemeClr val="bg1"/>
              </a:solidFill>
              <a:latin typeface="Verdana" panose="020B0604030504040204" pitchFamily="34" charset="0"/>
            </a:endParaRPr>
          </a:p>
        </p:txBody>
      </p:sp>
      <p:graphicFrame>
        <p:nvGraphicFramePr>
          <p:cNvPr id="9" name="Table 8" descr="Endorsement and Acedemic Requirements">
            <a:extLst>
              <a:ext uri="{FF2B5EF4-FFF2-40B4-BE49-F238E27FC236}">
                <a16:creationId xmlns:a16="http://schemas.microsoft.com/office/drawing/2014/main" xmlns="" id="{DDFF547D-6634-4E6C-ADB5-C2D81DC018D2}"/>
              </a:ext>
            </a:extLst>
          </p:cNvPr>
          <p:cNvGraphicFramePr>
            <a:graphicFrameLocks noGrp="1"/>
          </p:cNvGraphicFramePr>
          <p:nvPr>
            <p:extLst>
              <p:ext uri="{D42A27DB-BD31-4B8C-83A1-F6EECF244321}">
                <p14:modId xmlns:p14="http://schemas.microsoft.com/office/powerpoint/2010/main" val="260301052"/>
              </p:ext>
            </p:extLst>
          </p:nvPr>
        </p:nvGraphicFramePr>
        <p:xfrm>
          <a:off x="533400" y="915546"/>
          <a:ext cx="8458200" cy="579005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3899832559"/>
                    </a:ext>
                  </a:extLst>
                </a:gridCol>
                <a:gridCol w="7086600">
                  <a:extLst>
                    <a:ext uri="{9D8B030D-6E8A-4147-A177-3AD203B41FA5}">
                      <a16:colId xmlns:a16="http://schemas.microsoft.com/office/drawing/2014/main" xmlns="" val="629817654"/>
                    </a:ext>
                  </a:extLst>
                </a:gridCol>
              </a:tblGrid>
              <a:tr h="469278">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Endorsement</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6E65"/>
                    </a:solidFill>
                  </a:tcPr>
                </a:tc>
                <a:tc>
                  <a:txBody>
                    <a:bodyPr/>
                    <a:lstStyle/>
                    <a:p>
                      <a:r>
                        <a:rPr lang="en-US" sz="1200" dirty="0">
                          <a:latin typeface="Verdana" panose="020B0604030504040204" pitchFamily="34" charset="0"/>
                          <a:ea typeface="Verdana" panose="020B0604030504040204" pitchFamily="34" charset="0"/>
                          <a:cs typeface="Verdana" panose="020B0604030504040204" pitchFamily="34" charset="0"/>
                        </a:rPr>
                        <a:t>Academic Requirements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6E65"/>
                    </a:solidFill>
                  </a:tcPr>
                </a:tc>
                <a:extLst>
                  <a:ext uri="{0D108BD9-81ED-4DB2-BD59-A6C34878D82A}">
                    <a16:rowId xmlns:a16="http://schemas.microsoft.com/office/drawing/2014/main" xmlns="" val="1610327803"/>
                  </a:ext>
                </a:extLst>
              </a:tr>
              <a:tr h="1516105">
                <a:tc>
                  <a:txBody>
                    <a:bodyPr/>
                    <a:lstStyle/>
                    <a:p>
                      <a:r>
                        <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rPr>
                        <a:t>Elementary</a:t>
                      </a:r>
                    </a:p>
                    <a:p>
                      <a:r>
                        <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rPr>
                        <a:t>(PreK-6)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Graduate from an approved EPP in Elementary Education PreK-6. EPPs may require either an 1) an Interdisciplinary Studies major, focusing on English, Math, History and Social Sciences, or Science, OR 2) a major in English, Math, History and Social Sciences, or Science </a:t>
                      </a:r>
                    </a:p>
                    <a:p>
                      <a:r>
                        <a:rPr lang="en-US" sz="1200"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 </a:t>
                      </a:r>
                    </a:p>
                    <a:p>
                      <a:r>
                        <a:rPr lang="en-US" sz="1200"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OR</a:t>
                      </a:r>
                    </a:p>
                    <a:p>
                      <a:r>
                        <a:rPr lang="en-US" sz="1200"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 </a:t>
                      </a:r>
                    </a:p>
                    <a:p>
                      <a:r>
                        <a:rPr lang="en-US" sz="1200"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Have a BA or higher in Liberal Arts and Sciences major (or equivalent), fulfilling 57-credit hour requirements in English, Math, Science, History, Social Science, Arts and Humanities</a:t>
                      </a:r>
                      <a:endPar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84281900"/>
                  </a:ext>
                </a:extLst>
              </a:tr>
              <a:tr h="2051201">
                <a:tc>
                  <a:txBody>
                    <a:bodyPr/>
                    <a:lstStyle/>
                    <a:p>
                      <a:r>
                        <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rPr>
                        <a:t>Middle School</a:t>
                      </a:r>
                    </a:p>
                    <a:p>
                      <a:r>
                        <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rPr>
                        <a:t>(Grades 6-8)</a:t>
                      </a:r>
                    </a:p>
                    <a:p>
                      <a:endPar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rPr>
                        <a:t>Graduate from an approved EPP in Middle Education 6-8 with at least one area of academic preparation from the areas of English, Mathematics, Science, and History and Social Sciences</a:t>
                      </a:r>
                    </a:p>
                    <a:p>
                      <a:endPar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rPr>
                        <a:t>OR</a:t>
                      </a:r>
                    </a:p>
                    <a:p>
                      <a:endPar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rPr>
                        <a:t>Have a degree in Liberal Arts and Sciences (or equivalent), fulfilling a minimum of 21 semester hours in at least one area of academic preparation (concentration) that will be listed on the license and completed minimum requirements for those areas in which the individual is not seeking an area of concentration.</a:t>
                      </a:r>
                    </a:p>
                    <a:p>
                      <a:endPar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85537592"/>
                  </a:ext>
                </a:extLst>
              </a:tr>
              <a:tr h="1297416">
                <a:tc>
                  <a:txBody>
                    <a:bodyPr/>
                    <a:lstStyle/>
                    <a:p>
                      <a:r>
                        <a:rPr lang="en-US" sz="1200"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Secondary</a:t>
                      </a:r>
                    </a:p>
                    <a:p>
                      <a:r>
                        <a:rPr lang="en-US" sz="1200" kern="1200" dirty="0">
                          <a:solidFill>
                            <a:srgbClr val="796E65"/>
                          </a:solidFill>
                          <a:effectLst/>
                          <a:latin typeface="Verdana" panose="020B0604030504040204" pitchFamily="34" charset="0"/>
                          <a:ea typeface="Verdana" panose="020B0604030504040204" pitchFamily="34" charset="0"/>
                          <a:cs typeface="Verdana" panose="020B0604030504040204" pitchFamily="34" charset="0"/>
                        </a:rPr>
                        <a:t>(Grades 6-12)</a:t>
                      </a:r>
                      <a:endPar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rPr>
                        <a:t>Graduate from an approved EPP in the subject area</a:t>
                      </a:r>
                    </a:p>
                    <a:p>
                      <a:endPar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rPr>
                        <a:t>OR</a:t>
                      </a:r>
                    </a:p>
                    <a:p>
                      <a:endPar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p>
                      <a:r>
                        <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rPr>
                        <a:t>Complete a major in the content area or meet minimum coursework requirements </a:t>
                      </a:r>
                    </a:p>
                    <a:p>
                      <a:endParaRPr lang="en-US" sz="1200" dirty="0">
                        <a:solidFill>
                          <a:srgbClr val="796E65"/>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05717320"/>
                  </a:ext>
                </a:extLst>
              </a:tr>
            </a:tbl>
          </a:graphicData>
        </a:graphic>
      </p:graphicFrame>
      <p:sp>
        <p:nvSpPr>
          <p:cNvPr id="10" name="TextBox 9">
            <a:extLst>
              <a:ext uri="{FF2B5EF4-FFF2-40B4-BE49-F238E27FC236}">
                <a16:creationId xmlns:a16="http://schemas.microsoft.com/office/drawing/2014/main" xmlns="" id="{F05E6562-5850-46B8-B62D-F77B21F78300}"/>
              </a:ext>
            </a:extLst>
          </p:cNvPr>
          <p:cNvSpPr txBox="1"/>
          <p:nvPr/>
        </p:nvSpPr>
        <p:spPr>
          <a:xfrm>
            <a:off x="4724400" y="6553200"/>
            <a:ext cx="4648200" cy="246221"/>
          </a:xfrm>
          <a:prstGeom prst="rect">
            <a:avLst/>
          </a:prstGeom>
          <a:noFill/>
        </p:spPr>
        <p:txBody>
          <a:bodyPr wrap="square" rtlCol="0">
            <a:spAutoFit/>
          </a:bodyPr>
          <a:lstStyle/>
          <a:p>
            <a:r>
              <a:rPr lang="en-US" sz="1000" dirty="0">
                <a:solidFill>
                  <a:srgbClr val="796E65"/>
                </a:solidFill>
              </a:rPr>
              <a:t>Sources:  8VAC20-542-110; 8 VAC 20-22-160; 8VAC20-542-120; 8 VAC 20-22-170</a:t>
            </a:r>
          </a:p>
        </p:txBody>
      </p:sp>
    </p:spTree>
    <p:extLst>
      <p:ext uri="{BB962C8B-B14F-4D97-AF65-F5344CB8AC3E}">
        <p14:creationId xmlns:p14="http://schemas.microsoft.com/office/powerpoint/2010/main" val="3020929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Content Major Requirements</a:t>
            </a:r>
            <a:br>
              <a:rPr lang="en-US" sz="2600" dirty="0">
                <a:latin typeface="Verdana" panose="020B0604030504040204" pitchFamily="34" charset="0"/>
              </a:rPr>
            </a:br>
            <a:r>
              <a:rPr lang="en-US" sz="2600" dirty="0">
                <a:latin typeface="Verdana" panose="020B0604030504040204" pitchFamily="34" charset="0"/>
              </a:rPr>
              <a:t>United States</a:t>
            </a:r>
          </a:p>
        </p:txBody>
      </p:sp>
      <p:sp>
        <p:nvSpPr>
          <p:cNvPr id="4" name="Content Placeholder 3">
            <a:extLst>
              <a:ext uri="{FF2B5EF4-FFF2-40B4-BE49-F238E27FC236}">
                <a16:creationId xmlns:a16="http://schemas.microsoft.com/office/drawing/2014/main" xmlns="" id="{5D5D3984-208C-444D-9F1E-2551F173A129}"/>
              </a:ext>
            </a:extLst>
          </p:cNvPr>
          <p:cNvSpPr>
            <a:spLocks noGrp="1"/>
          </p:cNvSpPr>
          <p:nvPr>
            <p:ph sz="half" idx="1"/>
          </p:nvPr>
        </p:nvSpPr>
        <p:spPr>
          <a:xfrm>
            <a:off x="457200" y="1066800"/>
            <a:ext cx="8229600" cy="4876800"/>
          </a:xfrm>
        </p:spPr>
        <p:txBody>
          <a:bodyPr>
            <a:noAutofit/>
          </a:bodyPr>
          <a:lstStyle/>
          <a:p>
            <a:r>
              <a:rPr lang="en-US" sz="2200" i="1" dirty="0"/>
              <a:t>Elementary</a:t>
            </a:r>
          </a:p>
          <a:p>
            <a:endParaRPr lang="en-US" sz="2200" dirty="0"/>
          </a:p>
          <a:p>
            <a:pPr marL="457200" lvl="0" indent="-457200">
              <a:buFont typeface="Arial" panose="020B0604020202020204" pitchFamily="34" charset="0"/>
              <a:buChar char="•"/>
            </a:pPr>
            <a:r>
              <a:rPr lang="en-US" sz="2200" dirty="0"/>
              <a:t>In 2014, Virginia was one of 14 states reporting requiring a bachelor’s degree with a major in a subject area or academic content area for </a:t>
            </a:r>
            <a:r>
              <a:rPr lang="en-US" sz="2200" i="1" dirty="0"/>
              <a:t>at least one</a:t>
            </a:r>
            <a:r>
              <a:rPr lang="en-US" sz="2200" dirty="0"/>
              <a:t> initial credential issued at the elementary level (up from 13 in 2011). </a:t>
            </a:r>
          </a:p>
          <a:p>
            <a:pPr lvl="0"/>
            <a:endParaRPr lang="en-US" sz="2200" dirty="0"/>
          </a:p>
          <a:p>
            <a:pPr marL="457200" lvl="0" indent="-457200">
              <a:buFont typeface="Arial" panose="020B0604020202020204" pitchFamily="34" charset="0"/>
              <a:buChar char="•"/>
            </a:pPr>
            <a:r>
              <a:rPr lang="en-US" sz="2200" dirty="0"/>
              <a:t>Virginia was one of only two states (VA and CT) that had a content-specific degree standard in place for </a:t>
            </a:r>
            <a:r>
              <a:rPr lang="en-US" sz="2200" i="1" dirty="0"/>
              <a:t>all </a:t>
            </a:r>
            <a:r>
              <a:rPr lang="en-US" sz="2200" dirty="0"/>
              <a:t>initial credentials at the elementary level. NJ and ND dropped these requirements for at least some candidates between 2011 and 2014.</a:t>
            </a:r>
          </a:p>
          <a:p>
            <a:endParaRPr lang="en-US" sz="2200" dirty="0"/>
          </a:p>
        </p:txBody>
      </p:sp>
      <p:sp>
        <p:nvSpPr>
          <p:cNvPr id="5" name="TextBox 4">
            <a:extLst>
              <a:ext uri="{FF2B5EF4-FFF2-40B4-BE49-F238E27FC236}">
                <a16:creationId xmlns:a16="http://schemas.microsoft.com/office/drawing/2014/main" xmlns="" id="{66FFFF4D-450F-4915-BE18-78CA0F710197}"/>
              </a:ext>
            </a:extLst>
          </p:cNvPr>
          <p:cNvSpPr txBox="1"/>
          <p:nvPr/>
        </p:nvSpPr>
        <p:spPr>
          <a:xfrm>
            <a:off x="914400" y="6049089"/>
            <a:ext cx="6629400" cy="246221"/>
          </a:xfrm>
          <a:prstGeom prst="rect">
            <a:avLst/>
          </a:prstGeom>
          <a:noFill/>
        </p:spPr>
        <p:txBody>
          <a:bodyPr wrap="square" rtlCol="0">
            <a:spAutoFit/>
          </a:bodyPr>
          <a:lstStyle/>
          <a:p>
            <a:r>
              <a:rPr lang="en-US" sz="1000" dirty="0">
                <a:solidFill>
                  <a:srgbClr val="796E65"/>
                </a:solidFill>
              </a:rPr>
              <a:t>Sources: Preparing and Credentialing the Nation’s Teachers: The Secretary’s Ninth and Tenth Reports (USED, 2013, 2016) </a:t>
            </a:r>
          </a:p>
        </p:txBody>
      </p:sp>
    </p:spTree>
    <p:extLst>
      <p:ext uri="{BB962C8B-B14F-4D97-AF65-F5344CB8AC3E}">
        <p14:creationId xmlns:p14="http://schemas.microsoft.com/office/powerpoint/2010/main" val="392156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Content Major Requirements</a:t>
            </a:r>
            <a:br>
              <a:rPr lang="en-US" sz="2600" dirty="0">
                <a:latin typeface="Verdana" panose="020B0604030504040204" pitchFamily="34" charset="0"/>
              </a:rPr>
            </a:br>
            <a:r>
              <a:rPr lang="en-US" sz="2600" dirty="0">
                <a:latin typeface="Verdana" panose="020B0604030504040204" pitchFamily="34" charset="0"/>
              </a:rPr>
              <a:t>United </a:t>
            </a:r>
            <a:r>
              <a:rPr lang="en-US" sz="2600" dirty="0" smtClean="0">
                <a:latin typeface="Verdana" panose="020B0604030504040204" pitchFamily="34" charset="0"/>
              </a:rPr>
              <a:t>States</a:t>
            </a:r>
            <a:r>
              <a:rPr lang="en-US" sz="800" dirty="0">
                <a:latin typeface="Verdana" panose="020B0604030504040204" pitchFamily="34" charset="0"/>
              </a:rPr>
              <a:t> </a:t>
            </a:r>
            <a:r>
              <a:rPr lang="en-US" sz="800" dirty="0" smtClean="0">
                <a:latin typeface="Verdana" panose="020B0604030504040204" pitchFamily="34" charset="0"/>
              </a:rPr>
              <a:t> </a:t>
            </a:r>
            <a:r>
              <a:rPr lang="en-US" sz="100" dirty="0" smtClean="0">
                <a:solidFill>
                  <a:schemeClr val="tx1"/>
                </a:solidFill>
                <a:latin typeface="Verdana" panose="020B0604030504040204" pitchFamily="34" charset="0"/>
              </a:rPr>
              <a:t>– 3</a:t>
            </a:r>
            <a:endParaRPr lang="en-US" sz="100" dirty="0">
              <a:solidFill>
                <a:schemeClr val="tx1"/>
              </a:solidFill>
              <a:latin typeface="Verdana" panose="020B0604030504040204" pitchFamily="34" charset="0"/>
            </a:endParaRPr>
          </a:p>
        </p:txBody>
      </p:sp>
      <p:pic>
        <p:nvPicPr>
          <p:cNvPr id="6" name="Content Placeholder 5" descr="Figure 7.5 - States requiring content-specific bachelor's degree standard for an initial teaching certificate at hte elementary school level: 2014.">
            <a:extLst>
              <a:ext uri="{FF2B5EF4-FFF2-40B4-BE49-F238E27FC236}">
                <a16:creationId xmlns:a16="http://schemas.microsoft.com/office/drawing/2014/main" xmlns="" id="{10998289-7E27-436E-AE2B-746899665ED2}"/>
              </a:ext>
            </a:extLst>
          </p:cNvPr>
          <p:cNvPicPr>
            <a:picLocks noGrp="1" noChangeAspect="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1025866"/>
            <a:ext cx="7086600" cy="4841534"/>
          </a:xfrm>
        </p:spPr>
      </p:pic>
      <p:sp>
        <p:nvSpPr>
          <p:cNvPr id="5" name="TextBox 4">
            <a:extLst>
              <a:ext uri="{FF2B5EF4-FFF2-40B4-BE49-F238E27FC236}">
                <a16:creationId xmlns:a16="http://schemas.microsoft.com/office/drawing/2014/main" xmlns="" id="{66FFFF4D-450F-4915-BE18-78CA0F710197}"/>
              </a:ext>
            </a:extLst>
          </p:cNvPr>
          <p:cNvSpPr txBox="1"/>
          <p:nvPr/>
        </p:nvSpPr>
        <p:spPr>
          <a:xfrm>
            <a:off x="914400" y="6049089"/>
            <a:ext cx="6324600" cy="246221"/>
          </a:xfrm>
          <a:prstGeom prst="rect">
            <a:avLst/>
          </a:prstGeom>
          <a:noFill/>
        </p:spPr>
        <p:txBody>
          <a:bodyPr wrap="square" rtlCol="0">
            <a:spAutoFit/>
          </a:bodyPr>
          <a:lstStyle/>
          <a:p>
            <a:r>
              <a:rPr lang="en-US" sz="1000" dirty="0">
                <a:solidFill>
                  <a:srgbClr val="796E65"/>
                </a:solidFill>
              </a:rPr>
              <a:t>Source: Preparing and Credentialing the Nation’s Teachers: The Secretary’s Tenth Report (USED, 2016) </a:t>
            </a:r>
          </a:p>
        </p:txBody>
      </p:sp>
    </p:spTree>
    <p:extLst>
      <p:ext uri="{BB962C8B-B14F-4D97-AF65-F5344CB8AC3E}">
        <p14:creationId xmlns:p14="http://schemas.microsoft.com/office/powerpoint/2010/main" val="4282108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Content Major Requirements</a:t>
            </a:r>
            <a:br>
              <a:rPr lang="en-US" sz="2600" dirty="0">
                <a:latin typeface="Verdana" panose="020B0604030504040204" pitchFamily="34" charset="0"/>
              </a:rPr>
            </a:br>
            <a:r>
              <a:rPr lang="en-US" sz="2600" dirty="0">
                <a:latin typeface="Verdana" panose="020B0604030504040204" pitchFamily="34" charset="0"/>
              </a:rPr>
              <a:t>United </a:t>
            </a:r>
            <a:r>
              <a:rPr lang="en-US" sz="2600" dirty="0" smtClean="0">
                <a:latin typeface="Verdana" panose="020B0604030504040204" pitchFamily="34" charset="0"/>
              </a:rPr>
              <a:t>States</a:t>
            </a:r>
            <a:r>
              <a:rPr lang="en-US" sz="100" dirty="0" smtClean="0">
                <a:solidFill>
                  <a:schemeClr val="tx1"/>
                </a:solidFill>
                <a:latin typeface="Verdana" panose="020B0604030504040204" pitchFamily="34" charset="0"/>
              </a:rPr>
              <a:t> - 4</a:t>
            </a:r>
            <a:endParaRPr lang="en-US" sz="10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xmlns="" id="{5D5D3984-208C-444D-9F1E-2551F173A129}"/>
              </a:ext>
            </a:extLst>
          </p:cNvPr>
          <p:cNvSpPr>
            <a:spLocks noGrp="1"/>
          </p:cNvSpPr>
          <p:nvPr>
            <p:ph sz="half" idx="1"/>
          </p:nvPr>
        </p:nvSpPr>
        <p:spPr/>
        <p:txBody>
          <a:bodyPr>
            <a:normAutofit/>
          </a:bodyPr>
          <a:lstStyle/>
          <a:p>
            <a:r>
              <a:rPr lang="en-US" sz="2200" i="1" dirty="0"/>
              <a:t>Middle School</a:t>
            </a:r>
          </a:p>
          <a:p>
            <a:endParaRPr lang="en-US" sz="2200" dirty="0"/>
          </a:p>
          <a:p>
            <a:pPr marL="571500" lvl="0" indent="-571500">
              <a:buFont typeface="Arial" panose="020B0604020202020204" pitchFamily="34" charset="0"/>
              <a:buChar char="•"/>
            </a:pPr>
            <a:r>
              <a:rPr lang="en-US" sz="2200" dirty="0"/>
              <a:t>In 2014, Virginia was one of 20 states reporting requiring a bachelor’s degree with a major in a subject area or academic content area for </a:t>
            </a:r>
            <a:r>
              <a:rPr lang="en-US" sz="2200" i="1" dirty="0"/>
              <a:t>at least one</a:t>
            </a:r>
            <a:r>
              <a:rPr lang="en-US" sz="2200" dirty="0"/>
              <a:t> initial credential issued at the middle school level (count unchanged from 2011). </a:t>
            </a:r>
          </a:p>
          <a:p>
            <a:pPr lvl="0"/>
            <a:endParaRPr lang="en-US" sz="2200" dirty="0"/>
          </a:p>
          <a:p>
            <a:pPr marL="571500" lvl="0" indent="-571500">
              <a:buFont typeface="Arial" panose="020B0604020202020204" pitchFamily="34" charset="0"/>
              <a:buChar char="•"/>
            </a:pPr>
            <a:r>
              <a:rPr lang="en-US" sz="2200" dirty="0"/>
              <a:t>Virginia was one of only 11 states that had a content-specific degree standard in place for </a:t>
            </a:r>
            <a:r>
              <a:rPr lang="en-US" sz="2200" i="1" dirty="0"/>
              <a:t>all</a:t>
            </a:r>
            <a:r>
              <a:rPr lang="en-US" sz="2200" dirty="0"/>
              <a:t> initial credentials at the middle school level (down from 13 in 2011).</a:t>
            </a:r>
          </a:p>
          <a:p>
            <a:endParaRPr lang="en-US" dirty="0"/>
          </a:p>
        </p:txBody>
      </p:sp>
      <p:sp>
        <p:nvSpPr>
          <p:cNvPr id="5" name="TextBox 4">
            <a:extLst>
              <a:ext uri="{FF2B5EF4-FFF2-40B4-BE49-F238E27FC236}">
                <a16:creationId xmlns:a16="http://schemas.microsoft.com/office/drawing/2014/main" xmlns="" id="{3FD82D49-3731-4ED0-AE11-94E472281466}"/>
              </a:ext>
            </a:extLst>
          </p:cNvPr>
          <p:cNvSpPr txBox="1"/>
          <p:nvPr/>
        </p:nvSpPr>
        <p:spPr>
          <a:xfrm>
            <a:off x="914400" y="6049089"/>
            <a:ext cx="6781800" cy="246221"/>
          </a:xfrm>
          <a:prstGeom prst="rect">
            <a:avLst/>
          </a:prstGeom>
          <a:noFill/>
        </p:spPr>
        <p:txBody>
          <a:bodyPr wrap="square" rtlCol="0">
            <a:spAutoFit/>
          </a:bodyPr>
          <a:lstStyle/>
          <a:p>
            <a:r>
              <a:rPr lang="en-US" sz="1000" dirty="0">
                <a:solidFill>
                  <a:srgbClr val="796E65"/>
                </a:solidFill>
              </a:rPr>
              <a:t>Sources: Preparing and Credentialing the Nation’s Teachers: The Secretary’s Ninth and Tenth Reports (USED, 2013, 2016) </a:t>
            </a:r>
          </a:p>
        </p:txBody>
      </p:sp>
    </p:spTree>
    <p:extLst>
      <p:ext uri="{BB962C8B-B14F-4D97-AF65-F5344CB8AC3E}">
        <p14:creationId xmlns:p14="http://schemas.microsoft.com/office/powerpoint/2010/main" val="3576779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Content Major Requirements</a:t>
            </a:r>
            <a:br>
              <a:rPr lang="en-US" sz="2600" dirty="0">
                <a:latin typeface="Verdana" panose="020B0604030504040204" pitchFamily="34" charset="0"/>
              </a:rPr>
            </a:br>
            <a:r>
              <a:rPr lang="en-US" sz="2600" dirty="0">
                <a:latin typeface="Verdana" panose="020B0604030504040204" pitchFamily="34" charset="0"/>
              </a:rPr>
              <a:t>United </a:t>
            </a:r>
            <a:r>
              <a:rPr lang="en-US" sz="2600" dirty="0" smtClean="0">
                <a:latin typeface="Verdana" panose="020B0604030504040204" pitchFamily="34" charset="0"/>
              </a:rPr>
              <a:t>States</a:t>
            </a:r>
            <a:r>
              <a:rPr lang="en-US" sz="100" dirty="0" smtClean="0">
                <a:solidFill>
                  <a:schemeClr val="tx1"/>
                </a:solidFill>
                <a:latin typeface="Verdana" panose="020B0604030504040204" pitchFamily="34" charset="0"/>
              </a:rPr>
              <a:t> - 5</a:t>
            </a:r>
            <a:endParaRPr lang="en-US" sz="100" dirty="0">
              <a:solidFill>
                <a:schemeClr val="tx1"/>
              </a:solidFill>
              <a:latin typeface="Verdana" panose="020B0604030504040204" pitchFamily="34" charset="0"/>
            </a:endParaRPr>
          </a:p>
        </p:txBody>
      </p:sp>
      <p:sp>
        <p:nvSpPr>
          <p:cNvPr id="5" name="TextBox 4">
            <a:extLst>
              <a:ext uri="{FF2B5EF4-FFF2-40B4-BE49-F238E27FC236}">
                <a16:creationId xmlns:a16="http://schemas.microsoft.com/office/drawing/2014/main" xmlns="" id="{66FFFF4D-450F-4915-BE18-78CA0F710197}"/>
              </a:ext>
            </a:extLst>
          </p:cNvPr>
          <p:cNvSpPr txBox="1"/>
          <p:nvPr/>
        </p:nvSpPr>
        <p:spPr>
          <a:xfrm>
            <a:off x="914400" y="6049089"/>
            <a:ext cx="6324600" cy="246221"/>
          </a:xfrm>
          <a:prstGeom prst="rect">
            <a:avLst/>
          </a:prstGeom>
          <a:noFill/>
        </p:spPr>
        <p:txBody>
          <a:bodyPr wrap="square" rtlCol="0">
            <a:spAutoFit/>
          </a:bodyPr>
          <a:lstStyle/>
          <a:p>
            <a:r>
              <a:rPr lang="en-US" sz="1000" dirty="0">
                <a:solidFill>
                  <a:srgbClr val="796E65"/>
                </a:solidFill>
              </a:rPr>
              <a:t>Source: Preparing and Credentialing the Nation’s Teachers: The Secretary’s Tenth Report (USED, 2016) </a:t>
            </a:r>
          </a:p>
        </p:txBody>
      </p:sp>
      <p:pic>
        <p:nvPicPr>
          <p:cNvPr id="8" name="Content Placeholder 7" descr="Figure 7.6 - States requiring content-specific bachelor's degree standard for an initial teaching certificate at hte middle school level: 2014.">
            <a:extLst>
              <a:ext uri="{FF2B5EF4-FFF2-40B4-BE49-F238E27FC236}">
                <a16:creationId xmlns:a16="http://schemas.microsoft.com/office/drawing/2014/main" xmlns="" id="{26A1C9D1-6DA8-4875-8A03-F320DE7B5C13}"/>
              </a:ext>
            </a:extLst>
          </p:cNvPr>
          <p:cNvPicPr>
            <a:picLocks noGrp="1" noChangeAspect="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1066800"/>
            <a:ext cx="7010399" cy="4965290"/>
          </a:xfrm>
        </p:spPr>
      </p:pic>
    </p:spTree>
    <p:extLst>
      <p:ext uri="{BB962C8B-B14F-4D97-AF65-F5344CB8AC3E}">
        <p14:creationId xmlns:p14="http://schemas.microsoft.com/office/powerpoint/2010/main" val="31756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Content Major Requirements</a:t>
            </a:r>
            <a:br>
              <a:rPr lang="en-US" sz="2600" dirty="0">
                <a:latin typeface="Verdana" panose="020B0604030504040204" pitchFamily="34" charset="0"/>
              </a:rPr>
            </a:br>
            <a:r>
              <a:rPr lang="en-US" sz="2600" dirty="0">
                <a:latin typeface="Verdana" panose="020B0604030504040204" pitchFamily="34" charset="0"/>
              </a:rPr>
              <a:t>United </a:t>
            </a:r>
            <a:r>
              <a:rPr lang="en-US" sz="2600" dirty="0" smtClean="0">
                <a:latin typeface="Verdana" panose="020B0604030504040204" pitchFamily="34" charset="0"/>
              </a:rPr>
              <a:t>States</a:t>
            </a:r>
            <a:r>
              <a:rPr lang="en-US" sz="100" dirty="0" smtClean="0">
                <a:solidFill>
                  <a:schemeClr val="tx1"/>
                </a:solidFill>
                <a:latin typeface="Verdana" panose="020B0604030504040204" pitchFamily="34" charset="0"/>
              </a:rPr>
              <a:t> - 6</a:t>
            </a:r>
            <a:endParaRPr lang="en-US" sz="100" dirty="0">
              <a:solidFill>
                <a:schemeClr val="tx1"/>
              </a:solidFill>
              <a:latin typeface="Verdana" panose="020B0604030504040204" pitchFamily="34" charset="0"/>
            </a:endParaRPr>
          </a:p>
        </p:txBody>
      </p:sp>
      <p:sp>
        <p:nvSpPr>
          <p:cNvPr id="4" name="Content Placeholder 3">
            <a:extLst>
              <a:ext uri="{FF2B5EF4-FFF2-40B4-BE49-F238E27FC236}">
                <a16:creationId xmlns:a16="http://schemas.microsoft.com/office/drawing/2014/main" xmlns="" id="{5D5D3984-208C-444D-9F1E-2551F173A129}"/>
              </a:ext>
            </a:extLst>
          </p:cNvPr>
          <p:cNvSpPr>
            <a:spLocks noGrp="1"/>
          </p:cNvSpPr>
          <p:nvPr>
            <p:ph sz="half" idx="1"/>
          </p:nvPr>
        </p:nvSpPr>
        <p:spPr/>
        <p:txBody>
          <a:bodyPr>
            <a:normAutofit/>
          </a:bodyPr>
          <a:lstStyle/>
          <a:p>
            <a:r>
              <a:rPr lang="en-US" sz="2200" i="1" dirty="0"/>
              <a:t>High School</a:t>
            </a:r>
          </a:p>
          <a:p>
            <a:endParaRPr lang="en-US" sz="2200" dirty="0"/>
          </a:p>
          <a:p>
            <a:pPr marL="571500" lvl="0" indent="-571500">
              <a:buFont typeface="Arial" panose="020B0604020202020204" pitchFamily="34" charset="0"/>
              <a:buChar char="•"/>
            </a:pPr>
            <a:r>
              <a:rPr lang="en-US" sz="2200" dirty="0"/>
              <a:t>In 2014, Virginia was one of 28 states reporting that they required a bachelor’s degree with a major in a subject area or academic content area for at least one initial credential issued at the secondary level (up from 25 in 2011). </a:t>
            </a:r>
          </a:p>
          <a:p>
            <a:pPr lvl="0"/>
            <a:endParaRPr lang="en-US" sz="2200" dirty="0"/>
          </a:p>
          <a:p>
            <a:pPr marL="571500" lvl="0" indent="-571500">
              <a:buFont typeface="Arial" panose="020B0604020202020204" pitchFamily="34" charset="0"/>
              <a:buChar char="•"/>
            </a:pPr>
            <a:r>
              <a:rPr lang="en-US" sz="2200" dirty="0"/>
              <a:t>Virginia was one of 14 states that had a content-specific degree standard in place for all initial credentials at the secondary level (down from 16 in 2011). </a:t>
            </a:r>
            <a:endParaRPr lang="en-US" dirty="0"/>
          </a:p>
        </p:txBody>
      </p:sp>
      <p:sp>
        <p:nvSpPr>
          <p:cNvPr id="5" name="TextBox 4">
            <a:extLst>
              <a:ext uri="{FF2B5EF4-FFF2-40B4-BE49-F238E27FC236}">
                <a16:creationId xmlns:a16="http://schemas.microsoft.com/office/drawing/2014/main" xmlns="" id="{39662213-B16D-4164-9446-B3666BE345BC}"/>
              </a:ext>
            </a:extLst>
          </p:cNvPr>
          <p:cNvSpPr txBox="1"/>
          <p:nvPr/>
        </p:nvSpPr>
        <p:spPr>
          <a:xfrm>
            <a:off x="914400" y="6049089"/>
            <a:ext cx="6553200" cy="246221"/>
          </a:xfrm>
          <a:prstGeom prst="rect">
            <a:avLst/>
          </a:prstGeom>
          <a:noFill/>
        </p:spPr>
        <p:txBody>
          <a:bodyPr wrap="square" rtlCol="0">
            <a:spAutoFit/>
          </a:bodyPr>
          <a:lstStyle/>
          <a:p>
            <a:r>
              <a:rPr lang="en-US" sz="1000" dirty="0">
                <a:solidFill>
                  <a:srgbClr val="796E65"/>
                </a:solidFill>
              </a:rPr>
              <a:t>Sources: Preparing and Credentialing the Nation’s Teachers: The Secretary’s Ninth and Tenth Reports (USED, 2013, 2016) </a:t>
            </a:r>
          </a:p>
        </p:txBody>
      </p:sp>
    </p:spTree>
    <p:extLst>
      <p:ext uri="{BB962C8B-B14F-4D97-AF65-F5344CB8AC3E}">
        <p14:creationId xmlns:p14="http://schemas.microsoft.com/office/powerpoint/2010/main" val="2575525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Content Major Requirements</a:t>
            </a:r>
            <a:br>
              <a:rPr lang="en-US" sz="2600" dirty="0">
                <a:latin typeface="Verdana" panose="020B0604030504040204" pitchFamily="34" charset="0"/>
              </a:rPr>
            </a:br>
            <a:r>
              <a:rPr lang="en-US" sz="2600" dirty="0">
                <a:latin typeface="Verdana" panose="020B0604030504040204" pitchFamily="34" charset="0"/>
              </a:rPr>
              <a:t>United </a:t>
            </a:r>
            <a:r>
              <a:rPr lang="en-US" sz="2600" dirty="0" smtClean="0">
                <a:latin typeface="Verdana" panose="020B0604030504040204" pitchFamily="34" charset="0"/>
              </a:rPr>
              <a:t>States</a:t>
            </a:r>
            <a:r>
              <a:rPr lang="en-US" sz="100" dirty="0" smtClean="0">
                <a:solidFill>
                  <a:schemeClr val="tx1"/>
                </a:solidFill>
                <a:latin typeface="Verdana" panose="020B0604030504040204" pitchFamily="34" charset="0"/>
              </a:rPr>
              <a:t> - 7</a:t>
            </a:r>
            <a:endParaRPr lang="en-US" sz="100" dirty="0">
              <a:solidFill>
                <a:schemeClr val="tx1"/>
              </a:solidFill>
              <a:latin typeface="Verdana" panose="020B0604030504040204" pitchFamily="34" charset="0"/>
            </a:endParaRPr>
          </a:p>
        </p:txBody>
      </p:sp>
      <p:pic>
        <p:nvPicPr>
          <p:cNvPr id="3" name="Picture 2" descr="Figure 7.5 - States requiring content-specific bachelor's degree standard for an initial teaching certificate at hte secondary school level: 2014.">
            <a:extLst>
              <a:ext uri="{FF2B5EF4-FFF2-40B4-BE49-F238E27FC236}">
                <a16:creationId xmlns:a16="http://schemas.microsoft.com/office/drawing/2014/main" xmlns="" id="{3664742B-0266-4169-A157-48F43152CBE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14400" y="993133"/>
            <a:ext cx="7005637" cy="4901023"/>
          </a:xfrm>
          <a:prstGeom prst="rect">
            <a:avLst/>
          </a:prstGeom>
        </p:spPr>
      </p:pic>
      <p:sp>
        <p:nvSpPr>
          <p:cNvPr id="5" name="TextBox 4">
            <a:extLst>
              <a:ext uri="{FF2B5EF4-FFF2-40B4-BE49-F238E27FC236}">
                <a16:creationId xmlns:a16="http://schemas.microsoft.com/office/drawing/2014/main" xmlns="" id="{66FFFF4D-450F-4915-BE18-78CA0F710197}"/>
              </a:ext>
            </a:extLst>
          </p:cNvPr>
          <p:cNvSpPr txBox="1"/>
          <p:nvPr/>
        </p:nvSpPr>
        <p:spPr>
          <a:xfrm>
            <a:off x="914400" y="6049089"/>
            <a:ext cx="6324600" cy="246221"/>
          </a:xfrm>
          <a:prstGeom prst="rect">
            <a:avLst/>
          </a:prstGeom>
          <a:noFill/>
        </p:spPr>
        <p:txBody>
          <a:bodyPr wrap="square" rtlCol="0">
            <a:spAutoFit/>
          </a:bodyPr>
          <a:lstStyle/>
          <a:p>
            <a:r>
              <a:rPr lang="en-US" sz="1000" dirty="0">
                <a:solidFill>
                  <a:srgbClr val="796E65"/>
                </a:solidFill>
              </a:rPr>
              <a:t>Source: Preparing and Credentialing the Nation’s Teachers: The Secretary’s Tenth Report (USED, 2016) </a:t>
            </a:r>
          </a:p>
        </p:txBody>
      </p:sp>
    </p:spTree>
    <p:extLst>
      <p:ext uri="{BB962C8B-B14F-4D97-AF65-F5344CB8AC3E}">
        <p14:creationId xmlns:p14="http://schemas.microsoft.com/office/powerpoint/2010/main" val="2256728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a:xfrm>
            <a:off x="0" y="0"/>
            <a:ext cx="7772400" cy="838200"/>
          </a:xfrm>
        </p:spPr>
        <p:txBody>
          <a:bodyPr>
            <a:noAutofit/>
          </a:bodyPr>
          <a:lstStyle/>
          <a:p>
            <a:r>
              <a:rPr lang="en-US" sz="2600" dirty="0">
                <a:latin typeface="Verdana" panose="020B0604030504040204" pitchFamily="34" charset="0"/>
              </a:rPr>
              <a:t/>
            </a:r>
            <a:br>
              <a:rPr lang="en-US" sz="2600" dirty="0">
                <a:latin typeface="Verdana" panose="020B0604030504040204" pitchFamily="34" charset="0"/>
              </a:rPr>
            </a:br>
            <a:r>
              <a:rPr lang="en-US" sz="2600" dirty="0">
                <a:latin typeface="Verdana" panose="020B0604030504040204" pitchFamily="34" charset="0"/>
              </a:rPr>
              <a:t>Arguments for Rigorous </a:t>
            </a:r>
            <a:br>
              <a:rPr lang="en-US" sz="2600" dirty="0">
                <a:latin typeface="Verdana" panose="020B0604030504040204" pitchFamily="34" charset="0"/>
              </a:rPr>
            </a:br>
            <a:r>
              <a:rPr lang="en-US" sz="2600" dirty="0">
                <a:latin typeface="Verdana" panose="020B0604030504040204" pitchFamily="34" charset="0"/>
              </a:rPr>
              <a:t>Content Knowledge Requirements</a:t>
            </a:r>
            <a:br>
              <a:rPr lang="en-US" sz="2600" dirty="0">
                <a:latin typeface="Verdana" panose="020B0604030504040204" pitchFamily="34" charset="0"/>
              </a:rPr>
            </a:br>
            <a:endParaRPr lang="en-US" sz="2600" dirty="0">
              <a:latin typeface="Verdana" panose="020B0604030504040204" pitchFamily="34" charset="0"/>
            </a:endParaRPr>
          </a:p>
        </p:txBody>
      </p:sp>
      <p:sp>
        <p:nvSpPr>
          <p:cNvPr id="4" name="Content Placeholder 3">
            <a:extLst>
              <a:ext uri="{FF2B5EF4-FFF2-40B4-BE49-F238E27FC236}">
                <a16:creationId xmlns:a16="http://schemas.microsoft.com/office/drawing/2014/main" xmlns="" id="{D2A2E212-20C8-4EED-A1E9-485298FE9ADC}"/>
              </a:ext>
            </a:extLst>
          </p:cNvPr>
          <p:cNvSpPr>
            <a:spLocks noGrp="1"/>
          </p:cNvSpPr>
          <p:nvPr>
            <p:ph sz="half" idx="1"/>
          </p:nvPr>
        </p:nvSpPr>
        <p:spPr>
          <a:xfrm>
            <a:off x="457200" y="838200"/>
            <a:ext cx="8229600" cy="4876800"/>
          </a:xfrm>
        </p:spPr>
        <p:txBody>
          <a:bodyPr>
            <a:normAutofit/>
          </a:bodyPr>
          <a:lstStyle/>
          <a:p>
            <a:pPr marL="0" indent="0">
              <a:buNone/>
            </a:pPr>
            <a:endParaRPr lang="en-US" sz="2200" b="0" dirty="0">
              <a:latin typeface="Verdana" panose="020B0604030504040204" pitchFamily="34" charset="0"/>
            </a:endParaRPr>
          </a:p>
          <a:p>
            <a:pPr lvl="0"/>
            <a:r>
              <a:rPr lang="en-US" sz="2200" b="0" dirty="0">
                <a:latin typeface="Verdana" panose="020B0604030504040204" pitchFamily="34" charset="0"/>
              </a:rPr>
              <a:t>Elementary teacher candidates should be broadly educated and proficient in the academic content they will deliver to their students.</a:t>
            </a:r>
          </a:p>
          <a:p>
            <a:pPr marL="0" lvl="0" indent="0">
              <a:buNone/>
            </a:pPr>
            <a:endParaRPr lang="en-US" sz="2200" b="0" dirty="0">
              <a:latin typeface="Verdana" panose="020B0604030504040204" pitchFamily="34" charset="0"/>
            </a:endParaRPr>
          </a:p>
          <a:p>
            <a:r>
              <a:rPr lang="en-US" sz="2200" b="0" dirty="0">
                <a:latin typeface="Verdana" panose="020B0604030504040204" pitchFamily="34" charset="0"/>
              </a:rPr>
              <a:t>Middle schools rarely assign one teacher to teach all subjects. Middle school teachers need greater expertise in their subjects than elementary teachers. </a:t>
            </a:r>
          </a:p>
          <a:p>
            <a:pPr marL="0" indent="0">
              <a:buNone/>
            </a:pPr>
            <a:r>
              <a:rPr lang="en-US" sz="2200" b="0" dirty="0">
                <a:latin typeface="Verdana" panose="020B0604030504040204" pitchFamily="34" charset="0"/>
              </a:rPr>
              <a:t> </a:t>
            </a:r>
          </a:p>
          <a:p>
            <a:pPr lvl="0"/>
            <a:r>
              <a:rPr lang="en-US" sz="2200" b="0" dirty="0">
                <a:latin typeface="Verdana" panose="020B0604030504040204" pitchFamily="34" charset="0"/>
              </a:rPr>
              <a:t>Secondary teachers are usually specialists who teach specific subjects in departmentalized school settings. As such, secondary teachers must be experts in the subject matter they teach. </a:t>
            </a:r>
          </a:p>
        </p:txBody>
      </p:sp>
      <p:sp>
        <p:nvSpPr>
          <p:cNvPr id="5" name="TextBox 4">
            <a:extLst>
              <a:ext uri="{FF2B5EF4-FFF2-40B4-BE49-F238E27FC236}">
                <a16:creationId xmlns:a16="http://schemas.microsoft.com/office/drawing/2014/main" xmlns="" id="{66FFFF4D-450F-4915-BE18-78CA0F710197}"/>
              </a:ext>
            </a:extLst>
          </p:cNvPr>
          <p:cNvSpPr txBox="1"/>
          <p:nvPr/>
        </p:nvSpPr>
        <p:spPr>
          <a:xfrm>
            <a:off x="609600" y="5943600"/>
            <a:ext cx="6324600" cy="246221"/>
          </a:xfrm>
          <a:prstGeom prst="rect">
            <a:avLst/>
          </a:prstGeom>
          <a:noFill/>
        </p:spPr>
        <p:txBody>
          <a:bodyPr wrap="square" rtlCol="0">
            <a:spAutoFit/>
          </a:bodyPr>
          <a:lstStyle/>
          <a:p>
            <a:r>
              <a:rPr lang="en-US" sz="1000" dirty="0">
                <a:solidFill>
                  <a:srgbClr val="796E65"/>
                </a:solidFill>
              </a:rPr>
              <a:t>Source: 2017 Teacher Policy Yearbook (National Council on Teacher Quality, 2017) </a:t>
            </a:r>
          </a:p>
        </p:txBody>
      </p:sp>
    </p:spTree>
    <p:extLst>
      <p:ext uri="{BB962C8B-B14F-4D97-AF65-F5344CB8AC3E}">
        <p14:creationId xmlns:p14="http://schemas.microsoft.com/office/powerpoint/2010/main" val="2727009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422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
            </a:r>
            <a:br>
              <a:rPr lang="en-US" sz="2600" dirty="0">
                <a:latin typeface="Verdana" panose="020B0604030504040204" pitchFamily="34" charset="0"/>
              </a:rPr>
            </a:br>
            <a:r>
              <a:rPr lang="en-US" sz="2600" dirty="0">
                <a:latin typeface="Verdana" panose="020B0604030504040204" pitchFamily="34" charset="0"/>
              </a:rPr>
              <a:t>Arguments Against</a:t>
            </a:r>
            <a:br>
              <a:rPr lang="en-US" sz="2600" dirty="0">
                <a:latin typeface="Verdana" panose="020B0604030504040204" pitchFamily="34" charset="0"/>
              </a:rPr>
            </a:br>
            <a:r>
              <a:rPr lang="en-US" sz="2600" dirty="0">
                <a:latin typeface="Verdana" panose="020B0604030504040204" pitchFamily="34" charset="0"/>
              </a:rPr>
              <a:t>Content Major Requirements</a:t>
            </a:r>
            <a:br>
              <a:rPr lang="en-US" sz="2600" dirty="0">
                <a:latin typeface="Verdana" panose="020B0604030504040204" pitchFamily="34" charset="0"/>
              </a:rPr>
            </a:br>
            <a:endParaRPr lang="en-US" sz="2600" dirty="0">
              <a:latin typeface="Verdana" panose="020B0604030504040204" pitchFamily="34" charset="0"/>
            </a:endParaRPr>
          </a:p>
        </p:txBody>
      </p:sp>
      <p:sp>
        <p:nvSpPr>
          <p:cNvPr id="4" name="Content Placeholder 3">
            <a:extLst>
              <a:ext uri="{FF2B5EF4-FFF2-40B4-BE49-F238E27FC236}">
                <a16:creationId xmlns:a16="http://schemas.microsoft.com/office/drawing/2014/main" xmlns="" id="{D2A2E212-20C8-4EED-A1E9-485298FE9ADC}"/>
              </a:ext>
            </a:extLst>
          </p:cNvPr>
          <p:cNvSpPr>
            <a:spLocks noGrp="1"/>
          </p:cNvSpPr>
          <p:nvPr>
            <p:ph sz="half" idx="1"/>
          </p:nvPr>
        </p:nvSpPr>
        <p:spPr>
          <a:xfrm>
            <a:off x="457200" y="1066800"/>
            <a:ext cx="8229600" cy="4876800"/>
          </a:xfrm>
        </p:spPr>
        <p:txBody>
          <a:bodyPr>
            <a:normAutofit/>
          </a:bodyPr>
          <a:lstStyle/>
          <a:p>
            <a:pPr marL="0" indent="0">
              <a:buNone/>
            </a:pPr>
            <a:r>
              <a:rPr lang="en-US" sz="2200" b="0" dirty="0">
                <a:latin typeface="Verdana" panose="020B0604030504040204" pitchFamily="34" charset="0"/>
              </a:rPr>
              <a:t>Content major requirements may be seen as:</a:t>
            </a:r>
          </a:p>
          <a:p>
            <a:pPr marL="0" indent="0">
              <a:buNone/>
            </a:pPr>
            <a:endParaRPr lang="en-US" sz="2200" b="0" dirty="0">
              <a:latin typeface="Verdana" panose="020B0604030504040204" pitchFamily="34" charset="0"/>
            </a:endParaRPr>
          </a:p>
          <a:p>
            <a:pPr lvl="0"/>
            <a:r>
              <a:rPr lang="en-US" sz="2200" b="0" dirty="0">
                <a:latin typeface="Verdana" panose="020B0604030504040204" pitchFamily="34" charset="0"/>
              </a:rPr>
              <a:t>An unnecessary hurdle when coursework and/or content assessment requirements are already in place.</a:t>
            </a:r>
          </a:p>
          <a:p>
            <a:pPr lvl="0"/>
            <a:endParaRPr lang="en-US" sz="2200" b="0" dirty="0">
              <a:latin typeface="Verdana" panose="020B0604030504040204" pitchFamily="34" charset="0"/>
            </a:endParaRPr>
          </a:p>
          <a:p>
            <a:pPr lvl="0"/>
            <a:r>
              <a:rPr lang="en-US" sz="2200" b="0" dirty="0">
                <a:latin typeface="Verdana" panose="020B0604030504040204" pitchFamily="34" charset="0"/>
              </a:rPr>
              <a:t>A barrier to entry/completion for new teacher candidates, who are required to meet professional studies and content area requirements.</a:t>
            </a:r>
          </a:p>
          <a:p>
            <a:pPr lvl="0"/>
            <a:endParaRPr lang="en-US" sz="2200" b="0" dirty="0">
              <a:latin typeface="Verdana" panose="020B0604030504040204" pitchFamily="34" charset="0"/>
            </a:endParaRPr>
          </a:p>
          <a:p>
            <a:pPr lvl="0"/>
            <a:r>
              <a:rPr lang="en-US" sz="2200" b="0" dirty="0">
                <a:latin typeface="Verdana" panose="020B0604030504040204" pitchFamily="34" charset="0"/>
              </a:rPr>
              <a:t>Too expensive and even cost-prohibitive, especially given average teacher salaries. </a:t>
            </a:r>
          </a:p>
        </p:txBody>
      </p:sp>
      <p:sp>
        <p:nvSpPr>
          <p:cNvPr id="5" name="TextBox 4">
            <a:extLst>
              <a:ext uri="{FF2B5EF4-FFF2-40B4-BE49-F238E27FC236}">
                <a16:creationId xmlns:a16="http://schemas.microsoft.com/office/drawing/2014/main" xmlns="" id="{66FFFF4D-450F-4915-BE18-78CA0F710197}"/>
              </a:ext>
            </a:extLst>
          </p:cNvPr>
          <p:cNvSpPr txBox="1"/>
          <p:nvPr/>
        </p:nvSpPr>
        <p:spPr>
          <a:xfrm>
            <a:off x="609600" y="5943600"/>
            <a:ext cx="6324600" cy="246221"/>
          </a:xfrm>
          <a:prstGeom prst="rect">
            <a:avLst/>
          </a:prstGeom>
          <a:noFill/>
        </p:spPr>
        <p:txBody>
          <a:bodyPr wrap="square" rtlCol="0">
            <a:spAutoFit/>
          </a:bodyPr>
          <a:lstStyle/>
          <a:p>
            <a:r>
              <a:rPr lang="en-US" sz="1000" dirty="0">
                <a:solidFill>
                  <a:srgbClr val="796E65"/>
                </a:solidFill>
              </a:rPr>
              <a:t>Source: 2017 Teacher Policy Yearbook (National Council on Teacher Quality, 2017) </a:t>
            </a:r>
          </a:p>
        </p:txBody>
      </p:sp>
    </p:spTree>
    <p:extLst>
      <p:ext uri="{BB962C8B-B14F-4D97-AF65-F5344CB8AC3E}">
        <p14:creationId xmlns:p14="http://schemas.microsoft.com/office/powerpoint/2010/main" val="3068788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
            </a:r>
            <a:br>
              <a:rPr lang="en-US" sz="2600" dirty="0">
                <a:latin typeface="Verdana" panose="020B0604030504040204" pitchFamily="34" charset="0"/>
              </a:rPr>
            </a:br>
            <a:r>
              <a:rPr lang="en-US" sz="2600" dirty="0">
                <a:latin typeface="Verdana" panose="020B0604030504040204" pitchFamily="34" charset="0"/>
              </a:rPr>
              <a:t>Content Knowledge Requirements</a:t>
            </a:r>
            <a:br>
              <a:rPr lang="en-US" sz="2600" dirty="0">
                <a:latin typeface="Verdana" panose="020B0604030504040204" pitchFamily="34" charset="0"/>
              </a:rPr>
            </a:br>
            <a:r>
              <a:rPr lang="en-US" sz="2600" dirty="0">
                <a:latin typeface="Verdana" panose="020B0604030504040204" pitchFamily="34" charset="0"/>
              </a:rPr>
              <a:t>Research Summary</a:t>
            </a:r>
            <a:br>
              <a:rPr lang="en-US" sz="2600" dirty="0">
                <a:latin typeface="Verdana" panose="020B0604030504040204" pitchFamily="34" charset="0"/>
              </a:rPr>
            </a:br>
            <a:endParaRPr lang="en-US" sz="2600" dirty="0">
              <a:latin typeface="Verdana" panose="020B0604030504040204" pitchFamily="34" charset="0"/>
            </a:endParaRPr>
          </a:p>
        </p:txBody>
      </p:sp>
      <p:sp>
        <p:nvSpPr>
          <p:cNvPr id="4" name="Content Placeholder 3">
            <a:extLst>
              <a:ext uri="{FF2B5EF4-FFF2-40B4-BE49-F238E27FC236}">
                <a16:creationId xmlns:a16="http://schemas.microsoft.com/office/drawing/2014/main" xmlns="" id="{D2A2E212-20C8-4EED-A1E9-485298FE9ADC}"/>
              </a:ext>
            </a:extLst>
          </p:cNvPr>
          <p:cNvSpPr>
            <a:spLocks noGrp="1"/>
          </p:cNvSpPr>
          <p:nvPr>
            <p:ph sz="half" idx="1"/>
          </p:nvPr>
        </p:nvSpPr>
        <p:spPr>
          <a:xfrm>
            <a:off x="2209800" y="1676400"/>
            <a:ext cx="6418385" cy="3962400"/>
          </a:xfrm>
        </p:spPr>
        <p:txBody>
          <a:bodyPr>
            <a:normAutofit/>
          </a:bodyPr>
          <a:lstStyle/>
          <a:p>
            <a:pPr lvl="0"/>
            <a:r>
              <a:rPr lang="en-US" sz="2200" b="0" dirty="0">
                <a:latin typeface="Verdana" panose="020B0604030504040204" pitchFamily="34" charset="0"/>
              </a:rPr>
              <a:t>Strong subject matter knowledge can impact student achievement.</a:t>
            </a:r>
          </a:p>
          <a:p>
            <a:pPr marL="0" lvl="0" indent="0">
              <a:buNone/>
            </a:pPr>
            <a:endParaRPr lang="en-US" sz="2200" b="0" dirty="0">
              <a:latin typeface="Verdana" panose="020B0604030504040204" pitchFamily="34" charset="0"/>
            </a:endParaRPr>
          </a:p>
          <a:p>
            <a:pPr lvl="0"/>
            <a:r>
              <a:rPr lang="en-US" sz="2200" b="0" dirty="0">
                <a:latin typeface="Verdana" panose="020B0604030504040204" pitchFamily="34" charset="0"/>
              </a:rPr>
              <a:t>Coursework requirements may be more meaningful than major requirements.</a:t>
            </a:r>
          </a:p>
          <a:p>
            <a:pPr marL="0" lvl="0" indent="0">
              <a:buNone/>
            </a:pPr>
            <a:endParaRPr lang="en-US" sz="2200" b="0" dirty="0">
              <a:latin typeface="Verdana" panose="020B0604030504040204" pitchFamily="34" charset="0"/>
            </a:endParaRPr>
          </a:p>
          <a:p>
            <a:pPr lvl="0"/>
            <a:r>
              <a:rPr lang="en-US" sz="2200" b="0" dirty="0">
                <a:latin typeface="Verdana" panose="020B0604030504040204" pitchFamily="34" charset="0"/>
              </a:rPr>
              <a:t>In addition to a strong grasp of the subject itself, knowledge of teaching methods and how to teach a particular subject is especially important. </a:t>
            </a:r>
          </a:p>
          <a:p>
            <a:pPr marL="0" indent="0">
              <a:buNone/>
            </a:pPr>
            <a:endParaRPr lang="en-US" sz="2200" b="0" dirty="0">
              <a:latin typeface="Verdana" panose="020B0604030504040204" pitchFamily="34" charset="0"/>
            </a:endParaRPr>
          </a:p>
        </p:txBody>
      </p:sp>
      <p:pic>
        <p:nvPicPr>
          <p:cNvPr id="5122" name="Picture 2" descr="Decorative">
            <a:extLst>
              <a:ext uri="{FF2B5EF4-FFF2-40B4-BE49-F238E27FC236}">
                <a16:creationId xmlns:a16="http://schemas.microsoft.com/office/drawing/2014/main" xmlns="" id="{A9CB82D7-EACD-4889-900F-2F4AC1EF8B51}"/>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20574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19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
            </a:r>
            <a:br>
              <a:rPr lang="en-US" sz="2600" dirty="0">
                <a:latin typeface="Verdana" panose="020B0604030504040204" pitchFamily="34" charset="0"/>
              </a:rPr>
            </a:br>
            <a:r>
              <a:rPr lang="en-US" sz="2600" dirty="0">
                <a:latin typeface="Verdana" panose="020B0604030504040204" pitchFamily="34" charset="0"/>
              </a:rPr>
              <a:t>Advanced Degrees</a:t>
            </a:r>
            <a:br>
              <a:rPr lang="en-US" sz="2600" dirty="0">
                <a:latin typeface="Verdana" panose="020B0604030504040204" pitchFamily="34" charset="0"/>
              </a:rPr>
            </a:br>
            <a:r>
              <a:rPr lang="en-US" sz="2600" dirty="0">
                <a:latin typeface="Verdana" panose="020B0604030504040204" pitchFamily="34" charset="0"/>
              </a:rPr>
              <a:t>Research Summary</a:t>
            </a:r>
            <a:br>
              <a:rPr lang="en-US" sz="2600" dirty="0">
                <a:latin typeface="Verdana" panose="020B0604030504040204" pitchFamily="34" charset="0"/>
              </a:rPr>
            </a:br>
            <a:endParaRPr lang="en-US" sz="2600" dirty="0">
              <a:latin typeface="Verdana" panose="020B0604030504040204" pitchFamily="34" charset="0"/>
            </a:endParaRPr>
          </a:p>
        </p:txBody>
      </p:sp>
      <p:sp>
        <p:nvSpPr>
          <p:cNvPr id="4" name="Content Placeholder 3">
            <a:extLst>
              <a:ext uri="{FF2B5EF4-FFF2-40B4-BE49-F238E27FC236}">
                <a16:creationId xmlns:a16="http://schemas.microsoft.com/office/drawing/2014/main" xmlns="" id="{D2A2E212-20C8-4EED-A1E9-485298FE9ADC}"/>
              </a:ext>
            </a:extLst>
          </p:cNvPr>
          <p:cNvSpPr>
            <a:spLocks noGrp="1"/>
          </p:cNvSpPr>
          <p:nvPr>
            <p:ph sz="half" idx="1"/>
          </p:nvPr>
        </p:nvSpPr>
        <p:spPr>
          <a:xfrm>
            <a:off x="2209800" y="1676400"/>
            <a:ext cx="6418385" cy="3962400"/>
          </a:xfrm>
        </p:spPr>
        <p:txBody>
          <a:bodyPr>
            <a:normAutofit/>
          </a:bodyPr>
          <a:lstStyle/>
          <a:p>
            <a:pPr lvl="0"/>
            <a:r>
              <a:rPr lang="en-US" sz="2200" b="0" dirty="0">
                <a:latin typeface="Verdana" panose="020B0604030504040204" pitchFamily="34" charset="0"/>
              </a:rPr>
              <a:t>Most research demonstrates that teachers with master’s degrees are, on average, no more likely to raise student test scores than those without.</a:t>
            </a:r>
          </a:p>
          <a:p>
            <a:pPr lvl="0"/>
            <a:endParaRPr lang="en-US" sz="2200" b="0" dirty="0">
              <a:latin typeface="Verdana" panose="020B0604030504040204" pitchFamily="34" charset="0"/>
            </a:endParaRPr>
          </a:p>
          <a:p>
            <a:pPr lvl="0"/>
            <a:r>
              <a:rPr lang="en-US" sz="2200" b="0" dirty="0">
                <a:latin typeface="Verdana" panose="020B0604030504040204" pitchFamily="34" charset="0"/>
              </a:rPr>
              <a:t>There is some evidence that secondary math and science teachers (and their students) may benefit from holding advanced degrees in their content area</a:t>
            </a:r>
          </a:p>
        </p:txBody>
      </p:sp>
      <p:pic>
        <p:nvPicPr>
          <p:cNvPr id="12294" name="Picture 6" descr="Decorative">
            <a:extLst>
              <a:ext uri="{FF2B5EF4-FFF2-40B4-BE49-F238E27FC236}">
                <a16:creationId xmlns:a16="http://schemas.microsoft.com/office/drawing/2014/main" xmlns="" id="{29E13E9A-7158-4600-8B9F-BFC1EAA0A0C7}"/>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 y="2057400"/>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403DB433-76AB-4EB9-B277-062358252D9A}"/>
              </a:ext>
            </a:extLst>
          </p:cNvPr>
          <p:cNvSpPr txBox="1"/>
          <p:nvPr/>
        </p:nvSpPr>
        <p:spPr>
          <a:xfrm>
            <a:off x="2590800" y="5257800"/>
            <a:ext cx="6324600" cy="246221"/>
          </a:xfrm>
          <a:prstGeom prst="rect">
            <a:avLst/>
          </a:prstGeom>
          <a:noFill/>
        </p:spPr>
        <p:txBody>
          <a:bodyPr wrap="square" rtlCol="0">
            <a:spAutoFit/>
          </a:bodyPr>
          <a:lstStyle/>
          <a:p>
            <a:r>
              <a:rPr lang="en-US" sz="1000" dirty="0">
                <a:solidFill>
                  <a:srgbClr val="796E65"/>
                </a:solidFill>
              </a:rPr>
              <a:t>Source: State Information Request: Teachers’ Advanced Degrees (Education Commission of the States, 2017)</a:t>
            </a:r>
          </a:p>
        </p:txBody>
      </p:sp>
    </p:spTree>
    <p:extLst>
      <p:ext uri="{BB962C8B-B14F-4D97-AF65-F5344CB8AC3E}">
        <p14:creationId xmlns:p14="http://schemas.microsoft.com/office/powerpoint/2010/main" val="3243957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2A2E212-20C8-4EED-A1E9-485298FE9ADC}"/>
              </a:ext>
            </a:extLst>
          </p:cNvPr>
          <p:cNvSpPr>
            <a:spLocks noGrp="1"/>
          </p:cNvSpPr>
          <p:nvPr>
            <p:ph sz="half" idx="1"/>
          </p:nvPr>
        </p:nvSpPr>
        <p:spPr>
          <a:xfrm>
            <a:off x="381000" y="1066800"/>
            <a:ext cx="8323385" cy="5257800"/>
          </a:xfrm>
        </p:spPr>
        <p:txBody>
          <a:bodyPr>
            <a:normAutofit fontScale="25000" lnSpcReduction="20000"/>
          </a:bodyPr>
          <a:lstStyle/>
          <a:p>
            <a:pPr marL="0" lvl="0" indent="0">
              <a:buNone/>
            </a:pPr>
            <a:r>
              <a:rPr lang="en-US" sz="7200" b="0" dirty="0">
                <a:latin typeface="Verdana" panose="020B0604030504040204" pitchFamily="34" charset="0"/>
              </a:rPr>
              <a:t>If regulations were revised to create a Bachelor’s Degree in Teaching:</a:t>
            </a:r>
          </a:p>
          <a:p>
            <a:pPr marL="0" lvl="0" indent="0">
              <a:buNone/>
            </a:pPr>
            <a:endParaRPr lang="en-US" sz="7200" b="0" dirty="0">
              <a:latin typeface="Verdana" panose="020B0604030504040204" pitchFamily="34" charset="0"/>
            </a:endParaRPr>
          </a:p>
          <a:p>
            <a:pPr lvl="0"/>
            <a:r>
              <a:rPr lang="en-US" sz="7200" b="0" dirty="0">
                <a:latin typeface="Verdana" panose="020B0604030504040204" pitchFamily="34" charset="0"/>
              </a:rPr>
              <a:t>Would teacher preparation programs reintroduce it? </a:t>
            </a:r>
          </a:p>
          <a:p>
            <a:pPr lvl="0"/>
            <a:endParaRPr lang="en-US" sz="7200" b="0" dirty="0">
              <a:latin typeface="Verdana" panose="020B0604030504040204" pitchFamily="34" charset="0"/>
            </a:endParaRPr>
          </a:p>
          <a:p>
            <a:pPr lvl="0"/>
            <a:r>
              <a:rPr lang="en-US" sz="7200" b="0" dirty="0">
                <a:latin typeface="Verdana" panose="020B0604030504040204" pitchFamily="34" charset="0"/>
              </a:rPr>
              <a:t>Can teacher preparation programs strike the right balance between subject knowledge and pedagogy? </a:t>
            </a:r>
          </a:p>
          <a:p>
            <a:pPr lvl="0"/>
            <a:endParaRPr lang="en-US" sz="7200" b="0" dirty="0">
              <a:latin typeface="Verdana" panose="020B0604030504040204" pitchFamily="34" charset="0"/>
            </a:endParaRPr>
          </a:p>
          <a:p>
            <a:pPr lvl="0"/>
            <a:r>
              <a:rPr lang="en-US" sz="7200" b="0" dirty="0">
                <a:latin typeface="Verdana" panose="020B0604030504040204" pitchFamily="34" charset="0"/>
              </a:rPr>
              <a:t>Would the content coursework requirements for the new degree be any different than the content coursework requirements already in place for Liberal Arts and Sciences and/or Interdisciplinary Studies majors?</a:t>
            </a:r>
          </a:p>
          <a:p>
            <a:pPr marL="0" lvl="0" indent="0">
              <a:buNone/>
            </a:pPr>
            <a:endParaRPr lang="en-US" sz="7200" b="0" dirty="0">
              <a:latin typeface="Verdana" panose="020B0604030504040204" pitchFamily="34" charset="0"/>
            </a:endParaRPr>
          </a:p>
          <a:p>
            <a:pPr lvl="1"/>
            <a:r>
              <a:rPr lang="en-US" sz="7200" b="0" dirty="0">
                <a:latin typeface="Verdana" panose="020B0604030504040204" pitchFamily="34" charset="0"/>
              </a:rPr>
              <a:t>If so, could students reasonably meet content and professional studies coursework requirements within four years?</a:t>
            </a:r>
          </a:p>
          <a:p>
            <a:pPr lvl="0"/>
            <a:endParaRPr lang="en-US" sz="7200" b="0" dirty="0">
              <a:latin typeface="Verdana" panose="020B0604030504040204" pitchFamily="34" charset="0"/>
            </a:endParaRPr>
          </a:p>
          <a:p>
            <a:pPr lvl="0"/>
            <a:r>
              <a:rPr lang="en-US" sz="7200" b="0" dirty="0">
                <a:latin typeface="Verdana" panose="020B0604030504040204" pitchFamily="34" charset="0"/>
              </a:rPr>
              <a:t>Would content area assessment requirements remain unchanged, and would students with a Bachelor’s Degree in Teaching receive adequate preparation to pass the assessments?</a:t>
            </a:r>
          </a:p>
          <a:p>
            <a:pPr lvl="0"/>
            <a:endParaRPr lang="en-US" sz="2200" b="0" dirty="0">
              <a:latin typeface="Verdana" panose="020B0604030504040204" pitchFamily="34" charset="0"/>
            </a:endParaRPr>
          </a:p>
        </p:txBody>
      </p:sp>
      <p:sp>
        <p:nvSpPr>
          <p:cNvPr id="2" name="Title 1">
            <a:extLst>
              <a:ext uri="{FF2B5EF4-FFF2-40B4-BE49-F238E27FC236}">
                <a16:creationId xmlns:a16="http://schemas.microsoft.com/office/drawing/2014/main" xmlns="" id="{BB79CAD3-F012-45A7-82A7-5B294424120F}"/>
              </a:ext>
            </a:extLst>
          </p:cNvPr>
          <p:cNvSpPr>
            <a:spLocks noGrp="1"/>
          </p:cNvSpPr>
          <p:nvPr>
            <p:ph type="title"/>
          </p:nvPr>
        </p:nvSpPr>
        <p:spPr/>
        <p:txBody>
          <a:bodyPr>
            <a:noAutofit/>
          </a:bodyPr>
          <a:lstStyle/>
          <a:p>
            <a:r>
              <a:rPr lang="en-US" sz="2600" dirty="0">
                <a:latin typeface="Verdana" panose="020B0604030504040204" pitchFamily="34" charset="0"/>
              </a:rPr>
              <a:t/>
            </a:r>
            <a:br>
              <a:rPr lang="en-US" sz="2600" dirty="0">
                <a:latin typeface="Verdana" panose="020B0604030504040204" pitchFamily="34" charset="0"/>
              </a:rPr>
            </a:br>
            <a:r>
              <a:rPr lang="en-US" sz="2600" dirty="0">
                <a:latin typeface="Verdana" panose="020B0604030504040204" pitchFamily="34" charset="0"/>
              </a:rPr>
              <a:t>Considerations</a:t>
            </a:r>
            <a:br>
              <a:rPr lang="en-US" sz="2600" dirty="0">
                <a:latin typeface="Verdana" panose="020B0604030504040204" pitchFamily="34" charset="0"/>
              </a:rPr>
            </a:br>
            <a:endParaRPr lang="en-US" sz="2600" dirty="0">
              <a:latin typeface="Verdana" panose="020B0604030504040204" pitchFamily="34" charset="0"/>
            </a:endParaRPr>
          </a:p>
        </p:txBody>
      </p:sp>
    </p:spTree>
    <p:extLst>
      <p:ext uri="{BB962C8B-B14F-4D97-AF65-F5344CB8AC3E}">
        <p14:creationId xmlns:p14="http://schemas.microsoft.com/office/powerpoint/2010/main" val="901753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Decorativ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3492" y="1371600"/>
            <a:ext cx="5237017"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0892" y="4572000"/>
            <a:ext cx="3505200" cy="1246495"/>
          </a:xfrm>
          <a:prstGeom prst="rect">
            <a:avLst/>
          </a:prstGeom>
          <a:noFill/>
        </p:spPr>
        <p:txBody>
          <a:bodyPr wrap="square" rtlCol="0">
            <a:spAutoFit/>
          </a:bodyPr>
          <a:lstStyle/>
          <a:p>
            <a:r>
              <a:rPr lang="en-US" sz="2500" b="1" dirty="0">
                <a:solidFill>
                  <a:srgbClr val="833177"/>
                </a:solidFill>
                <a:latin typeface="Corbel" panose="020B0503020204020204" pitchFamily="34" charset="0"/>
              </a:rPr>
              <a:t>Stephanie Aragon</a:t>
            </a:r>
          </a:p>
          <a:p>
            <a:r>
              <a:rPr lang="en-US" sz="2500" dirty="0">
                <a:solidFill>
                  <a:srgbClr val="796E65"/>
                </a:solidFill>
                <a:latin typeface="Corbel" panose="020B0503020204020204" pitchFamily="34" charset="0"/>
              </a:rPr>
              <a:t>saragon@ecs.org</a:t>
            </a:r>
          </a:p>
          <a:p>
            <a:r>
              <a:rPr lang="en-US" sz="2500" dirty="0">
                <a:solidFill>
                  <a:srgbClr val="796E65"/>
                </a:solidFill>
                <a:latin typeface="Corbel" panose="020B0503020204020204" pitchFamily="34" charset="0"/>
              </a:rPr>
              <a:t>303-299-3614</a:t>
            </a:r>
          </a:p>
        </p:txBody>
      </p:sp>
    </p:spTree>
    <p:extLst>
      <p:ext uri="{BB962C8B-B14F-4D97-AF65-F5344CB8AC3E}">
        <p14:creationId xmlns:p14="http://schemas.microsoft.com/office/powerpoint/2010/main" val="3763152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7F50A15-3004-406F-8DB6-8010F786B4E6}"/>
              </a:ext>
            </a:extLst>
          </p:cNvPr>
          <p:cNvSpPr>
            <a:spLocks noGrp="1"/>
          </p:cNvSpPr>
          <p:nvPr>
            <p:ph type="title"/>
          </p:nvPr>
        </p:nvSpPr>
        <p:spPr/>
        <p:txBody>
          <a:bodyPr>
            <a:normAutofit/>
          </a:bodyPr>
          <a:lstStyle/>
          <a:p>
            <a:r>
              <a:rPr lang="en-US" sz="2600" dirty="0">
                <a:latin typeface="Verdana" panose="020B0604030504040204" pitchFamily="34" charset="0"/>
              </a:rPr>
              <a:t>ECS Commissioners</a:t>
            </a:r>
          </a:p>
        </p:txBody>
      </p:sp>
      <p:sp>
        <p:nvSpPr>
          <p:cNvPr id="7" name="Content Placeholder 6">
            <a:extLst>
              <a:ext uri="{FF2B5EF4-FFF2-40B4-BE49-F238E27FC236}">
                <a16:creationId xmlns:a16="http://schemas.microsoft.com/office/drawing/2014/main" xmlns="" id="{4016BC2F-FC3D-4193-9009-016E71BFCB22}"/>
              </a:ext>
            </a:extLst>
          </p:cNvPr>
          <p:cNvSpPr>
            <a:spLocks noGrp="1"/>
          </p:cNvSpPr>
          <p:nvPr>
            <p:ph sz="half" idx="1"/>
          </p:nvPr>
        </p:nvSpPr>
        <p:spPr>
          <a:xfrm>
            <a:off x="457200" y="1371600"/>
            <a:ext cx="8229600" cy="4495800"/>
          </a:xfrm>
        </p:spPr>
        <p:txBody>
          <a:bodyPr>
            <a:normAutofit fontScale="62500" lnSpcReduction="20000"/>
          </a:bodyPr>
          <a:lstStyle/>
          <a:p>
            <a:pPr>
              <a:spcBef>
                <a:spcPts val="800"/>
              </a:spcBef>
              <a:spcAft>
                <a:spcPts val="800"/>
              </a:spcAft>
            </a:pPr>
            <a:r>
              <a:rPr lang="en-US" sz="3500" dirty="0">
                <a:latin typeface="Verdana" panose="020B0604030504040204" pitchFamily="34" charset="0"/>
              </a:rPr>
              <a:t>Peter Blake</a:t>
            </a:r>
            <a:r>
              <a:rPr lang="en-US" sz="3500" b="0" dirty="0">
                <a:latin typeface="Verdana" panose="020B0604030504040204" pitchFamily="34" charset="0"/>
              </a:rPr>
              <a:t>, Director, State Council of Higher Education for Virginia</a:t>
            </a:r>
          </a:p>
          <a:p>
            <a:pPr>
              <a:spcBef>
                <a:spcPts val="800"/>
              </a:spcBef>
              <a:spcAft>
                <a:spcPts val="800"/>
              </a:spcAft>
            </a:pPr>
            <a:r>
              <a:rPr lang="en-US" sz="3500" dirty="0">
                <a:latin typeface="Verdana" panose="020B0604030504040204" pitchFamily="34" charset="0"/>
              </a:rPr>
              <a:t>Ralph Northam</a:t>
            </a:r>
            <a:r>
              <a:rPr lang="en-US" sz="3500" b="0" dirty="0">
                <a:latin typeface="Verdana" panose="020B0604030504040204" pitchFamily="34" charset="0"/>
              </a:rPr>
              <a:t>, Governor, Commonwealth of Virginia</a:t>
            </a:r>
          </a:p>
          <a:p>
            <a:pPr>
              <a:spcBef>
                <a:spcPts val="800"/>
              </a:spcBef>
              <a:spcAft>
                <a:spcPts val="800"/>
              </a:spcAft>
            </a:pPr>
            <a:r>
              <a:rPr lang="en-US" sz="3500" dirty="0">
                <a:latin typeface="Verdana" panose="020B0604030504040204" pitchFamily="34" charset="0"/>
              </a:rPr>
              <a:t>Kristen Amundson</a:t>
            </a:r>
            <a:r>
              <a:rPr lang="en-US" sz="3500" b="0" dirty="0">
                <a:latin typeface="Verdana" panose="020B0604030504040204" pitchFamily="34" charset="0"/>
              </a:rPr>
              <a:t>, President and CEO, National Association of State Boards of Education</a:t>
            </a:r>
          </a:p>
          <a:p>
            <a:pPr>
              <a:spcBef>
                <a:spcPts val="800"/>
              </a:spcBef>
              <a:spcAft>
                <a:spcPts val="800"/>
              </a:spcAft>
            </a:pPr>
            <a:r>
              <a:rPr lang="en-US" sz="3500" dirty="0">
                <a:latin typeface="Verdana" panose="020B0604030504040204" pitchFamily="34" charset="0"/>
              </a:rPr>
              <a:t>Steven </a:t>
            </a:r>
            <a:r>
              <a:rPr lang="en-US" sz="3500" dirty="0" err="1">
                <a:latin typeface="Verdana" panose="020B0604030504040204" pitchFamily="34" charset="0"/>
              </a:rPr>
              <a:t>Landes</a:t>
            </a:r>
            <a:r>
              <a:rPr lang="en-US" sz="3500" b="0" dirty="0">
                <a:latin typeface="Verdana" panose="020B0604030504040204" pitchFamily="34" charset="0"/>
              </a:rPr>
              <a:t>, Chair, House Education Committee, Virginia House of Delegates</a:t>
            </a:r>
          </a:p>
          <a:p>
            <a:pPr>
              <a:spcBef>
                <a:spcPts val="800"/>
              </a:spcBef>
              <a:spcAft>
                <a:spcPts val="800"/>
              </a:spcAft>
            </a:pPr>
            <a:r>
              <a:rPr lang="en-US" sz="3500" dirty="0">
                <a:latin typeface="Verdana" panose="020B0604030504040204" pitchFamily="34" charset="0"/>
              </a:rPr>
              <a:t>Stephen Newman</a:t>
            </a:r>
            <a:r>
              <a:rPr lang="en-US" sz="3500" b="0" dirty="0">
                <a:latin typeface="Verdana" panose="020B0604030504040204" pitchFamily="34" charset="0"/>
              </a:rPr>
              <a:t>, Chair, Senate Education and Health Committee, Virginia Senate</a:t>
            </a:r>
          </a:p>
          <a:p>
            <a:pPr>
              <a:spcBef>
                <a:spcPts val="800"/>
              </a:spcBef>
              <a:spcAft>
                <a:spcPts val="800"/>
              </a:spcAft>
            </a:pPr>
            <a:r>
              <a:rPr lang="en-US" sz="3500" dirty="0">
                <a:latin typeface="Verdana" panose="020B0604030504040204" pitchFamily="34" charset="0"/>
              </a:rPr>
              <a:t>Joan </a:t>
            </a:r>
            <a:r>
              <a:rPr lang="en-US" sz="3500" dirty="0" err="1">
                <a:latin typeface="Verdana" panose="020B0604030504040204" pitchFamily="34" charset="0"/>
              </a:rPr>
              <a:t>Wodiska</a:t>
            </a:r>
            <a:r>
              <a:rPr lang="en-US" sz="3500" b="0" dirty="0">
                <a:latin typeface="Verdana" panose="020B0604030504040204" pitchFamily="34" charset="0"/>
              </a:rPr>
              <a:t>, Senior Federal Affairs Counsel, National Conference of State Legislatures</a:t>
            </a:r>
          </a:p>
          <a:p>
            <a:endParaRPr lang="en-US" b="0" dirty="0"/>
          </a:p>
          <a:p>
            <a:endParaRPr lang="en-US" dirty="0"/>
          </a:p>
        </p:txBody>
      </p:sp>
    </p:spTree>
    <p:extLst>
      <p:ext uri="{BB962C8B-B14F-4D97-AF65-F5344CB8AC3E}">
        <p14:creationId xmlns:p14="http://schemas.microsoft.com/office/powerpoint/2010/main" val="2357778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036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163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latin typeface="Verdana" panose="020B0604030504040204" pitchFamily="34" charset="0"/>
              </a:rPr>
              <a:t>2018 National </a:t>
            </a:r>
            <a:r>
              <a:rPr lang="en-US" dirty="0" smtClean="0">
                <a:latin typeface="Verdana" panose="020B0604030504040204" pitchFamily="34" charset="0"/>
              </a:rPr>
              <a:t>Forum</a:t>
            </a:r>
            <a:endParaRPr lang="en-US" dirty="0"/>
          </a:p>
        </p:txBody>
      </p:sp>
      <p:pic>
        <p:nvPicPr>
          <p:cNvPr id="3" name="Picture 2" descr="2018 National Forum on Education Policy. &quot;Your education policy convening&quot;. June 27 through 29, Washington, D.C. Register now!">
            <a:extLst>
              <a:ext uri="{FF2B5EF4-FFF2-40B4-BE49-F238E27FC236}">
                <a16:creationId xmlns:a16="http://schemas.microsoft.com/office/drawing/2014/main" xmlns="" id="{CD43A405-64CA-4EDC-B7EC-22D07DB51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600200"/>
            <a:ext cx="6248400" cy="3280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371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18F69A3-0D48-4B1C-94A7-7502BF5ACE7E}"/>
              </a:ext>
            </a:extLst>
          </p:cNvPr>
          <p:cNvSpPr>
            <a:spLocks noGrp="1"/>
          </p:cNvSpPr>
          <p:nvPr>
            <p:ph type="title"/>
          </p:nvPr>
        </p:nvSpPr>
        <p:spPr>
          <a:xfrm>
            <a:off x="0" y="0"/>
            <a:ext cx="7772400" cy="838200"/>
          </a:xfrm>
        </p:spPr>
        <p:txBody>
          <a:bodyPr>
            <a:noAutofit/>
          </a:bodyPr>
          <a:lstStyle/>
          <a:p>
            <a:r>
              <a:rPr lang="en-US" sz="2600" dirty="0">
                <a:latin typeface="Verdana" panose="020B0604030504040204" pitchFamily="34" charset="0"/>
              </a:rPr>
              <a:t>Teacher shortages in the US: </a:t>
            </a:r>
            <a:br>
              <a:rPr lang="en-US" sz="2600" dirty="0">
                <a:latin typeface="Verdana" panose="020B0604030504040204" pitchFamily="34" charset="0"/>
              </a:rPr>
            </a:br>
            <a:r>
              <a:rPr lang="en-US" sz="2600" dirty="0">
                <a:latin typeface="Verdana" panose="020B0604030504040204" pitchFamily="34" charset="0"/>
              </a:rPr>
              <a:t>What we know</a:t>
            </a:r>
          </a:p>
        </p:txBody>
      </p:sp>
      <p:sp>
        <p:nvSpPr>
          <p:cNvPr id="9" name="Content Placeholder 8"/>
          <p:cNvSpPr>
            <a:spLocks noGrp="1"/>
          </p:cNvSpPr>
          <p:nvPr>
            <p:ph sz="half" idx="1"/>
          </p:nvPr>
        </p:nvSpPr>
        <p:spPr>
          <a:xfrm>
            <a:off x="457200" y="1371600"/>
            <a:ext cx="4038600" cy="4495800"/>
          </a:xfrm>
        </p:spPr>
        <p:txBody>
          <a:bodyPr>
            <a:normAutofit/>
          </a:bodyPr>
          <a:lstStyle/>
          <a:p>
            <a:pPr>
              <a:lnSpc>
                <a:spcPct val="80000"/>
              </a:lnSpc>
              <a:spcBef>
                <a:spcPts val="600"/>
              </a:spcBef>
            </a:pPr>
            <a:r>
              <a:rPr lang="en-US" sz="2000" b="0" dirty="0">
                <a:latin typeface="Verdana" panose="020B0604030504040204" pitchFamily="34" charset="0"/>
              </a:rPr>
              <a:t>Teacher shortages are impacted by mismatched supply and demand.</a:t>
            </a:r>
          </a:p>
          <a:p>
            <a:pPr>
              <a:lnSpc>
                <a:spcPct val="80000"/>
              </a:lnSpc>
              <a:spcBef>
                <a:spcPts val="600"/>
              </a:spcBef>
            </a:pPr>
            <a:endParaRPr lang="en-US" sz="2000" b="0" dirty="0">
              <a:latin typeface="Verdana" panose="020B0604030504040204" pitchFamily="34" charset="0"/>
            </a:endParaRPr>
          </a:p>
          <a:p>
            <a:pPr>
              <a:lnSpc>
                <a:spcPct val="80000"/>
              </a:lnSpc>
              <a:spcBef>
                <a:spcPts val="600"/>
              </a:spcBef>
            </a:pPr>
            <a:r>
              <a:rPr lang="en-US" sz="2000" b="0" dirty="0">
                <a:latin typeface="Verdana" panose="020B0604030504040204" pitchFamily="34" charset="0"/>
              </a:rPr>
              <a:t>Teacher shortages are impacted by state policies.</a:t>
            </a:r>
          </a:p>
          <a:p>
            <a:pPr marL="0" indent="0">
              <a:lnSpc>
                <a:spcPct val="80000"/>
              </a:lnSpc>
              <a:spcBef>
                <a:spcPts val="600"/>
              </a:spcBef>
              <a:buNone/>
            </a:pPr>
            <a:endParaRPr lang="en-US" sz="2000" b="0" dirty="0">
              <a:latin typeface="Verdana" panose="020B0604030504040204" pitchFamily="34" charset="0"/>
            </a:endParaRPr>
          </a:p>
          <a:p>
            <a:pPr>
              <a:lnSpc>
                <a:spcPct val="80000"/>
              </a:lnSpc>
              <a:spcBef>
                <a:spcPts val="600"/>
              </a:spcBef>
            </a:pPr>
            <a:r>
              <a:rPr lang="en-US" sz="2000" b="0" dirty="0">
                <a:latin typeface="Verdana" panose="020B0604030504040204" pitchFamily="34" charset="0"/>
              </a:rPr>
              <a:t>Teacher shortages are often confined to schools with specific characteristics.</a:t>
            </a:r>
          </a:p>
          <a:p>
            <a:pPr>
              <a:lnSpc>
                <a:spcPct val="80000"/>
              </a:lnSpc>
              <a:spcBef>
                <a:spcPts val="600"/>
              </a:spcBef>
            </a:pPr>
            <a:endParaRPr lang="en-US" sz="2000" b="0" dirty="0">
              <a:latin typeface="Verdana" panose="020B0604030504040204" pitchFamily="34" charset="0"/>
            </a:endParaRPr>
          </a:p>
          <a:p>
            <a:pPr>
              <a:lnSpc>
                <a:spcPct val="80000"/>
              </a:lnSpc>
              <a:spcBef>
                <a:spcPts val="600"/>
              </a:spcBef>
            </a:pPr>
            <a:r>
              <a:rPr lang="en-US" sz="2000" b="0" dirty="0">
                <a:latin typeface="Verdana" panose="020B0604030504040204" pitchFamily="34" charset="0"/>
              </a:rPr>
              <a:t>Teacher shortages are often confined to certain subject areas. </a:t>
            </a:r>
          </a:p>
          <a:p>
            <a:pPr>
              <a:lnSpc>
                <a:spcPct val="80000"/>
              </a:lnSpc>
              <a:spcBef>
                <a:spcPts val="600"/>
              </a:spcBef>
            </a:pPr>
            <a:endParaRPr lang="en-US" sz="2500" dirty="0"/>
          </a:p>
          <a:p>
            <a:pPr marL="0" indent="0">
              <a:lnSpc>
                <a:spcPct val="80000"/>
              </a:lnSpc>
              <a:spcBef>
                <a:spcPts val="600"/>
              </a:spcBef>
              <a:buNone/>
            </a:pPr>
            <a:endParaRPr lang="en-US" sz="2500" dirty="0"/>
          </a:p>
        </p:txBody>
      </p:sp>
      <p:pic>
        <p:nvPicPr>
          <p:cNvPr id="10" name="Picture 9" descr="Decorative">
            <a:extLst>
              <a:ext uri="{FF2B5EF4-FFF2-40B4-BE49-F238E27FC236}">
                <a16:creationId xmlns:a16="http://schemas.microsoft.com/office/drawing/2014/main" xmlns="" id="{8D01BCF4-F78A-432B-ACB4-D655CB405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981200"/>
            <a:ext cx="4047996" cy="2667000"/>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xmlns="" id="{85562D7D-D1E7-46D1-A15E-DA014C5D5967}"/>
              </a:ext>
            </a:extLst>
          </p:cNvPr>
          <p:cNvSpPr txBox="1"/>
          <p:nvPr/>
        </p:nvSpPr>
        <p:spPr>
          <a:xfrm>
            <a:off x="4419600" y="4724400"/>
            <a:ext cx="4124196" cy="400110"/>
          </a:xfrm>
          <a:prstGeom prst="rect">
            <a:avLst/>
          </a:prstGeom>
          <a:noFill/>
        </p:spPr>
        <p:txBody>
          <a:bodyPr wrap="square" rtlCol="0">
            <a:spAutoFit/>
          </a:bodyPr>
          <a:lstStyle/>
          <a:p>
            <a:r>
              <a:rPr lang="en-US" sz="1000" dirty="0">
                <a:solidFill>
                  <a:srgbClr val="796E65"/>
                </a:solidFill>
              </a:rPr>
              <a:t>Decorative: Center for Public Education, </a:t>
            </a:r>
          </a:p>
          <a:p>
            <a:r>
              <a:rPr lang="en-US" sz="1000" dirty="0">
                <a:solidFill>
                  <a:srgbClr val="796E65"/>
                </a:solidFill>
              </a:rPr>
              <a:t>The Teacher Pipeline: An Overview of Teacher Shortages</a:t>
            </a:r>
          </a:p>
        </p:txBody>
      </p:sp>
    </p:spTree>
    <p:extLst>
      <p:ext uri="{BB962C8B-B14F-4D97-AF65-F5344CB8AC3E}">
        <p14:creationId xmlns:p14="http://schemas.microsoft.com/office/powerpoint/2010/main" val="3794849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18F69A3-0D48-4B1C-94A7-7502BF5ACE7E}"/>
              </a:ext>
            </a:extLst>
          </p:cNvPr>
          <p:cNvSpPr>
            <a:spLocks noGrp="1"/>
          </p:cNvSpPr>
          <p:nvPr>
            <p:ph type="title"/>
          </p:nvPr>
        </p:nvSpPr>
        <p:spPr/>
        <p:txBody>
          <a:bodyPr>
            <a:noAutofit/>
          </a:bodyPr>
          <a:lstStyle/>
          <a:p>
            <a:r>
              <a:rPr lang="en-US" sz="2600" dirty="0">
                <a:latin typeface="Verdana" panose="020B0604030504040204" pitchFamily="34" charset="0"/>
              </a:rPr>
              <a:t>Teacher shortages in the US: </a:t>
            </a:r>
            <a:br>
              <a:rPr lang="en-US" sz="2600" dirty="0">
                <a:latin typeface="Verdana" panose="020B0604030504040204" pitchFamily="34" charset="0"/>
              </a:rPr>
            </a:br>
            <a:r>
              <a:rPr lang="en-US" sz="2600" dirty="0">
                <a:latin typeface="Verdana" panose="020B0604030504040204" pitchFamily="34" charset="0"/>
              </a:rPr>
              <a:t>Causes</a:t>
            </a:r>
          </a:p>
        </p:txBody>
      </p:sp>
      <p:pic>
        <p:nvPicPr>
          <p:cNvPr id="14" name="Picture 13" descr="Decorative">
            <a:extLst>
              <a:ext uri="{FF2B5EF4-FFF2-40B4-BE49-F238E27FC236}">
                <a16:creationId xmlns:a16="http://schemas.microsoft.com/office/drawing/2014/main" xmlns="" id="{FE0168C9-A18D-4AF0-869E-07C4D8503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86774"/>
            <a:ext cx="2275731" cy="4272421"/>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xmlns="" id="{CDE235F0-3BFA-4356-B350-951A0F1324A2}"/>
              </a:ext>
            </a:extLst>
          </p:cNvPr>
          <p:cNvSpPr txBox="1"/>
          <p:nvPr/>
        </p:nvSpPr>
        <p:spPr>
          <a:xfrm>
            <a:off x="838200" y="5486400"/>
            <a:ext cx="3124200" cy="400110"/>
          </a:xfrm>
          <a:prstGeom prst="rect">
            <a:avLst/>
          </a:prstGeom>
          <a:noFill/>
        </p:spPr>
        <p:txBody>
          <a:bodyPr wrap="square" rtlCol="0">
            <a:spAutoFit/>
          </a:bodyPr>
          <a:lstStyle/>
          <a:p>
            <a:r>
              <a:rPr lang="en-US" sz="1000" dirty="0">
                <a:solidFill>
                  <a:srgbClr val="796E65"/>
                </a:solidFill>
              </a:rPr>
              <a:t>Decorative: Center for Public Education, </a:t>
            </a:r>
          </a:p>
          <a:p>
            <a:r>
              <a:rPr lang="en-US" sz="1000" dirty="0">
                <a:solidFill>
                  <a:srgbClr val="796E65"/>
                </a:solidFill>
              </a:rPr>
              <a:t>The Teacher Pipeline: An Overview of Teacher Shortages</a:t>
            </a:r>
          </a:p>
        </p:txBody>
      </p:sp>
      <p:sp>
        <p:nvSpPr>
          <p:cNvPr id="9" name="Content Placeholder 8"/>
          <p:cNvSpPr>
            <a:spLocks noGrp="1"/>
          </p:cNvSpPr>
          <p:nvPr>
            <p:ph sz="half" idx="1"/>
          </p:nvPr>
        </p:nvSpPr>
        <p:spPr>
          <a:xfrm>
            <a:off x="3886200" y="1066800"/>
            <a:ext cx="4495800" cy="5334000"/>
          </a:xfrm>
        </p:spPr>
        <p:txBody>
          <a:bodyPr>
            <a:normAutofit fontScale="47500" lnSpcReduction="20000"/>
          </a:bodyPr>
          <a:lstStyle/>
          <a:p>
            <a:pPr marL="0" indent="0">
              <a:spcAft>
                <a:spcPts val="600"/>
              </a:spcAft>
              <a:buNone/>
            </a:pPr>
            <a:r>
              <a:rPr lang="en-US" sz="3800" b="0" dirty="0">
                <a:latin typeface="Verdana" panose="020B0604030504040204" pitchFamily="34" charset="0"/>
              </a:rPr>
              <a:t>Teacher shortages stem primarily from issues related to:</a:t>
            </a:r>
          </a:p>
          <a:p>
            <a:pPr marL="0" indent="0">
              <a:spcAft>
                <a:spcPts val="600"/>
              </a:spcAft>
              <a:buNone/>
            </a:pPr>
            <a:endParaRPr lang="en-US" sz="3800" b="0" dirty="0">
              <a:latin typeface="Verdana" panose="020B0604030504040204" pitchFamily="34" charset="0"/>
            </a:endParaRPr>
          </a:p>
          <a:p>
            <a:pPr>
              <a:spcAft>
                <a:spcPts val="600"/>
              </a:spcAft>
            </a:pPr>
            <a:r>
              <a:rPr lang="en-US" sz="3800" dirty="0">
                <a:latin typeface="Verdana" panose="020B0604030504040204" pitchFamily="34" charset="0"/>
              </a:rPr>
              <a:t>Recruitment: </a:t>
            </a:r>
            <a:r>
              <a:rPr lang="en-US" sz="3800" b="0" dirty="0">
                <a:latin typeface="Verdana" panose="020B0604030504040204" pitchFamily="34" charset="0"/>
              </a:rPr>
              <a:t>Lack of respect for/interest in the profession or in shortage areas; misalignment of supply and demand; outdated and disconnected licensure requirements. </a:t>
            </a:r>
          </a:p>
          <a:p>
            <a:pPr>
              <a:spcAft>
                <a:spcPts val="600"/>
              </a:spcAft>
            </a:pPr>
            <a:r>
              <a:rPr lang="en-US" sz="3800" dirty="0">
                <a:latin typeface="Verdana" panose="020B0604030504040204" pitchFamily="34" charset="0"/>
              </a:rPr>
              <a:t>Retention: </a:t>
            </a:r>
            <a:r>
              <a:rPr lang="en-US" sz="3800" b="0" dirty="0">
                <a:latin typeface="Verdana" panose="020B0604030504040204" pitchFamily="34" charset="0"/>
              </a:rPr>
              <a:t>A stagnant profession tied to outdated pay structures; insufficient support or irrelevant professional development; little room for meaningful advancement. </a:t>
            </a:r>
          </a:p>
          <a:p>
            <a:pPr>
              <a:spcAft>
                <a:spcPts val="600"/>
              </a:spcAft>
            </a:pPr>
            <a:r>
              <a:rPr lang="en-US" sz="3800" dirty="0">
                <a:latin typeface="Verdana" panose="020B0604030504040204" pitchFamily="34" charset="0"/>
              </a:rPr>
              <a:t>Equity: </a:t>
            </a:r>
            <a:r>
              <a:rPr lang="en-US" sz="3800" b="0" dirty="0">
                <a:latin typeface="Verdana" panose="020B0604030504040204" pitchFamily="34" charset="0"/>
              </a:rPr>
              <a:t>Changing student demographics vs. stagnant teacher workforce demographics. </a:t>
            </a:r>
          </a:p>
          <a:p>
            <a:pPr>
              <a:spcAft>
                <a:spcPts val="600"/>
              </a:spcAft>
            </a:pPr>
            <a:r>
              <a:rPr lang="en-US" sz="3800" dirty="0">
                <a:latin typeface="Verdana" panose="020B0604030504040204" pitchFamily="34" charset="0"/>
              </a:rPr>
              <a:t>Inadequate implementation</a:t>
            </a:r>
          </a:p>
          <a:p>
            <a:pPr>
              <a:lnSpc>
                <a:spcPct val="80000"/>
              </a:lnSpc>
              <a:spcBef>
                <a:spcPts val="600"/>
              </a:spcBef>
            </a:pPr>
            <a:endParaRPr lang="en-US" sz="2500" dirty="0"/>
          </a:p>
          <a:p>
            <a:pPr marL="0" indent="0">
              <a:lnSpc>
                <a:spcPct val="80000"/>
              </a:lnSpc>
              <a:spcBef>
                <a:spcPts val="600"/>
              </a:spcBef>
              <a:buNone/>
            </a:pPr>
            <a:endParaRPr lang="en-US" sz="2500" dirty="0"/>
          </a:p>
        </p:txBody>
      </p:sp>
    </p:spTree>
    <p:extLst>
      <p:ext uri="{BB962C8B-B14F-4D97-AF65-F5344CB8AC3E}">
        <p14:creationId xmlns:p14="http://schemas.microsoft.com/office/powerpoint/2010/main" val="556021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E75B26C-B314-4A95-A96D-C81AE81907CB}"/>
              </a:ext>
            </a:extLst>
          </p:cNvPr>
          <p:cNvSpPr>
            <a:spLocks noGrp="1"/>
          </p:cNvSpPr>
          <p:nvPr>
            <p:ph type="title"/>
          </p:nvPr>
        </p:nvSpPr>
        <p:spPr/>
        <p:txBody>
          <a:bodyPr>
            <a:noAutofit/>
          </a:bodyPr>
          <a:lstStyle/>
          <a:p>
            <a:r>
              <a:rPr lang="en-US" sz="2600" dirty="0">
                <a:latin typeface="Verdana" panose="020B0604030504040204" pitchFamily="34" charset="0"/>
              </a:rPr>
              <a:t>Teacher Shortages in the US: </a:t>
            </a:r>
            <a:br>
              <a:rPr lang="en-US" sz="2600" dirty="0">
                <a:latin typeface="Verdana" panose="020B0604030504040204" pitchFamily="34" charset="0"/>
              </a:rPr>
            </a:br>
            <a:r>
              <a:rPr lang="en-US" sz="2600" dirty="0">
                <a:latin typeface="Verdana" panose="020B0604030504040204" pitchFamily="34" charset="0"/>
              </a:rPr>
              <a:t>State Strategies</a:t>
            </a:r>
          </a:p>
        </p:txBody>
      </p:sp>
      <p:pic>
        <p:nvPicPr>
          <p:cNvPr id="5" name="Picture 4" descr="In 2017, at least 23 states addressed teacher recruitment policy. Education Commision of the states logo.">
            <a:extLst>
              <a:ext uri="{FF2B5EF4-FFF2-40B4-BE49-F238E27FC236}">
                <a16:creationId xmlns:a16="http://schemas.microsoft.com/office/drawing/2014/main" xmlns="" id="{14C79023-920B-4505-90D7-85DF9AEF9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219200"/>
            <a:ext cx="4572000" cy="4572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0718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6683</TotalTime>
  <Words>4385</Words>
  <Application>Microsoft Office PowerPoint</Application>
  <PresentationFormat>On-screen Show (4:3)</PresentationFormat>
  <Paragraphs>318</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Teacher Shortages  in the U.S. and Virginia </vt:lpstr>
      <vt:lpstr>PowerPoint Presentation</vt:lpstr>
      <vt:lpstr>ECS Commissioners</vt:lpstr>
      <vt:lpstr>PowerPoint Presentation</vt:lpstr>
      <vt:lpstr>PowerPoint Presentation</vt:lpstr>
      <vt:lpstr>2018 National Forum</vt:lpstr>
      <vt:lpstr>Teacher shortages in the US:  What we know</vt:lpstr>
      <vt:lpstr>Teacher shortages in the US:  Causes</vt:lpstr>
      <vt:lpstr>Teacher Shortages in the US:  State Strategies</vt:lpstr>
      <vt:lpstr>Teacher Shortages in Virginia:  Problem and Causes</vt:lpstr>
      <vt:lpstr>Content Major Requirements Virginia</vt:lpstr>
      <vt:lpstr>Content Major Requirements Virginia – 2</vt:lpstr>
      <vt:lpstr>Content Major Requirements United States</vt:lpstr>
      <vt:lpstr>Content Major Requirements United States  – 3</vt:lpstr>
      <vt:lpstr>Content Major Requirements United States - 4</vt:lpstr>
      <vt:lpstr>Content Major Requirements United States - 5</vt:lpstr>
      <vt:lpstr>Content Major Requirements United States - 6</vt:lpstr>
      <vt:lpstr>Content Major Requirements United States - 7</vt:lpstr>
      <vt:lpstr> Arguments for Rigorous  Content Knowledge Requirements </vt:lpstr>
      <vt:lpstr> Arguments Against Content Major Requirements </vt:lpstr>
      <vt:lpstr> Content Knowledge Requirements Research Summary </vt:lpstr>
      <vt:lpstr> Advanced Degrees Research Summary </vt:lpstr>
      <vt:lpstr> Considerations </vt:lpstr>
      <vt:lpstr>Questions?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Lundell</dc:creator>
  <cp:lastModifiedBy>Erickson, Kevin (DOE)</cp:lastModifiedBy>
  <cp:revision>407</cp:revision>
  <cp:lastPrinted>2017-10-09T18:47:05Z</cp:lastPrinted>
  <dcterms:created xsi:type="dcterms:W3CDTF">2016-01-27T20:31:57Z</dcterms:created>
  <dcterms:modified xsi:type="dcterms:W3CDTF">2018-04-04T17:57:30Z</dcterms:modified>
</cp:coreProperties>
</file>