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79" r:id="rId2"/>
  </p:sldMasterIdLst>
  <p:notesMasterIdLst>
    <p:notesMasterId r:id="rId57"/>
  </p:notesMasterIdLst>
  <p:handoutMasterIdLst>
    <p:handoutMasterId r:id="rId58"/>
  </p:handoutMasterIdLst>
  <p:sldIdLst>
    <p:sldId id="259" r:id="rId3"/>
    <p:sldId id="464" r:id="rId4"/>
    <p:sldId id="503" r:id="rId5"/>
    <p:sldId id="504" r:id="rId6"/>
    <p:sldId id="505" r:id="rId7"/>
    <p:sldId id="506" r:id="rId8"/>
    <p:sldId id="507" r:id="rId9"/>
    <p:sldId id="508" r:id="rId10"/>
    <p:sldId id="509" r:id="rId11"/>
    <p:sldId id="510" r:id="rId12"/>
    <p:sldId id="511" r:id="rId13"/>
    <p:sldId id="512" r:id="rId14"/>
    <p:sldId id="513" r:id="rId15"/>
    <p:sldId id="514" r:id="rId16"/>
    <p:sldId id="258" r:id="rId17"/>
    <p:sldId id="409" r:id="rId18"/>
    <p:sldId id="326" r:id="rId19"/>
    <p:sldId id="372" r:id="rId20"/>
    <p:sldId id="472" r:id="rId21"/>
    <p:sldId id="473" r:id="rId22"/>
    <p:sldId id="474" r:id="rId23"/>
    <p:sldId id="475" r:id="rId24"/>
    <p:sldId id="476" r:id="rId25"/>
    <p:sldId id="477" r:id="rId26"/>
    <p:sldId id="478" r:id="rId27"/>
    <p:sldId id="479" r:id="rId28"/>
    <p:sldId id="480" r:id="rId29"/>
    <p:sldId id="481" r:id="rId30"/>
    <p:sldId id="482" r:id="rId31"/>
    <p:sldId id="336" r:id="rId32"/>
    <p:sldId id="379" r:id="rId33"/>
    <p:sldId id="424" r:id="rId34"/>
    <p:sldId id="425" r:id="rId35"/>
    <p:sldId id="385" r:id="rId36"/>
    <p:sldId id="491" r:id="rId37"/>
    <p:sldId id="484" r:id="rId38"/>
    <p:sldId id="485" r:id="rId39"/>
    <p:sldId id="486" r:id="rId40"/>
    <p:sldId id="487" r:id="rId41"/>
    <p:sldId id="488" r:id="rId42"/>
    <p:sldId id="494" r:id="rId43"/>
    <p:sldId id="495" r:id="rId44"/>
    <p:sldId id="493" r:id="rId45"/>
    <p:sldId id="422" r:id="rId46"/>
    <p:sldId id="389" r:id="rId47"/>
    <p:sldId id="496" r:id="rId48"/>
    <p:sldId id="497" r:id="rId49"/>
    <p:sldId id="498" r:id="rId50"/>
    <p:sldId id="499" r:id="rId51"/>
    <p:sldId id="500" r:id="rId52"/>
    <p:sldId id="515" r:id="rId53"/>
    <p:sldId id="516" r:id="rId54"/>
    <p:sldId id="501" r:id="rId55"/>
    <p:sldId id="50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E389"/>
    <a:srgbClr val="9B393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5204" autoAdjust="0"/>
  </p:normalViewPr>
  <p:slideViewPr>
    <p:cSldViewPr>
      <p:cViewPr>
        <p:scale>
          <a:sx n="81" d="100"/>
          <a:sy n="81" d="100"/>
        </p:scale>
        <p:origin x="-6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82"/>
    </p:cViewPr>
  </p:sorterViewPr>
  <p:notesViewPr>
    <p:cSldViewPr>
      <p:cViewPr varScale="1">
        <p:scale>
          <a:sx n="56" d="100"/>
          <a:sy n="56" d="100"/>
        </p:scale>
        <p:origin x="-12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11A54F6-3EBD-4B2C-905E-13E1F503F03D}" type="datetimeFigureOut">
              <a:rPr lang="en-US" smtClean="0"/>
              <a:pPr/>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116FEBC4-F04C-4552-9230-99A5DBABA5F2}" type="datetimeFigureOut">
              <a:rPr lang="en-US" smtClean="0"/>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hoswhoandnew.blogspot.com/2015/08/how-to-use-t-charts-in-math-class.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a:t>
            </a:fld>
            <a:endParaRPr lang="en-US"/>
          </a:p>
        </p:txBody>
      </p:sp>
    </p:spTree>
    <p:extLst>
      <p:ext uri="{BB962C8B-B14F-4D97-AF65-F5344CB8AC3E}">
        <p14:creationId xmlns:p14="http://schemas.microsoft.com/office/powerpoint/2010/main" val="384828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strand</a:t>
            </a:r>
            <a:r>
              <a:rPr lang="en-US" baseline="0" dirty="0"/>
              <a:t> we will take a look at is Civics.</a:t>
            </a:r>
          </a:p>
          <a:p>
            <a:r>
              <a:rPr lang="en-US" baseline="0" dirty="0"/>
              <a:t>9:45-10:15</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31</a:t>
            </a:fld>
            <a:endParaRPr lang="en-US"/>
          </a:p>
        </p:txBody>
      </p:sp>
    </p:spTree>
    <p:extLst>
      <p:ext uri="{BB962C8B-B14F-4D97-AF65-F5344CB8AC3E}">
        <p14:creationId xmlns:p14="http://schemas.microsoft.com/office/powerpoint/2010/main" val="191953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Learning Experience: </a:t>
            </a:r>
            <a:r>
              <a:rPr lang="en-US" dirty="0">
                <a:latin typeface="Calibri" panose="020F0502020204030204" pitchFamily="34" charset="0"/>
              </a:rPr>
              <a:t>Discuss the effects of following or breaking a classroom rule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or view (http://safeshare.tv/v/ss578d91edd3f22) on </a:t>
            </a:r>
            <a:r>
              <a:rPr lang="en-US" dirty="0" err="1"/>
              <a:t>Youtube</a:t>
            </a:r>
            <a:r>
              <a:rPr lang="en-US" dirty="0"/>
              <a:t>: What if Everybody did that by </a:t>
            </a:r>
            <a:r>
              <a:rPr lang="en-US" dirty="0" err="1"/>
              <a:t>Javernick</a:t>
            </a:r>
            <a:r>
              <a:rPr lang="en-US" dirty="0"/>
              <a:t> &amp; Madden Pause and discuss actions that impact the community and if they were good or bad (interactive read aloud) Consider stopping 2-3 times during the story (modeling the discussion with participants)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Stop</a:t>
            </a:r>
            <a:r>
              <a:rPr lang="en-US" baseline="0" dirty="0"/>
              <a:t> on page with police officer (1:00): Model strategy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Stop on page with librarian on it (1:48): Participants  turn and talk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Stop on page with teacher</a:t>
            </a:r>
            <a:r>
              <a:rPr lang="en-US" baseline="0" dirty="0"/>
              <a:t> Ms. Sanders (2:58)</a:t>
            </a:r>
            <a:r>
              <a:rPr lang="en-US" dirty="0"/>
              <a:t> : Participants turn and talk</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34</a:t>
            </a:fld>
            <a:endParaRPr lang="en-US"/>
          </a:p>
        </p:txBody>
      </p:sp>
    </p:spTree>
    <p:extLst>
      <p:ext uri="{BB962C8B-B14F-4D97-AF65-F5344CB8AC3E}">
        <p14:creationId xmlns:p14="http://schemas.microsoft.com/office/powerpoint/2010/main" val="108770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Pass out T Chart </a:t>
            </a:r>
            <a:r>
              <a:rPr lang="en-US" dirty="0" smtClean="0"/>
              <a:t>paper. </a:t>
            </a:r>
            <a:r>
              <a:rPr lang="en-US" u="sng" dirty="0">
                <a:solidFill>
                  <a:schemeClr val="hlink"/>
                </a:solidFill>
                <a:hlinkClick r:id="rId3"/>
              </a:rPr>
              <a:t>http://whoswhoandnew.blogspot.com/2015/08/how-to-use-t-charts-in-math-class.html</a:t>
            </a:r>
            <a:r>
              <a:rPr lang="en-US" dirty="0"/>
              <a:t> </a:t>
            </a:r>
          </a:p>
        </p:txBody>
      </p:sp>
      <p:sp>
        <p:nvSpPr>
          <p:cNvPr id="177" name="Shape 17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Use the 2nd T-Chart on the back of the 1st one.</a:t>
            </a:r>
          </a:p>
        </p:txBody>
      </p:sp>
      <p:sp>
        <p:nvSpPr>
          <p:cNvPr id="204" name="Shape 20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b="1">
                <a:solidFill>
                  <a:srgbClr val="000000"/>
                </a:solidFill>
              </a:rPr>
              <a:t>We will share writing samples of this prompt from C. Crump’s Kindergarten Class.  </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20" name="Shape 12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u="sng"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43</a:t>
            </a:fld>
            <a:endParaRPr lang="en-US"/>
          </a:p>
        </p:txBody>
      </p:sp>
    </p:spTree>
    <p:extLst>
      <p:ext uri="{BB962C8B-B14F-4D97-AF65-F5344CB8AC3E}">
        <p14:creationId xmlns:p14="http://schemas.microsoft.com/office/powerpoint/2010/main" val="3030194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Working with a shoulder partner or small group brainstorm other ways to incorporate this skill into other civics lessons and</a:t>
            </a:r>
            <a:r>
              <a:rPr lang="en-US" baseline="0" dirty="0">
                <a:latin typeface="Calibri" panose="020F0502020204030204" pitchFamily="34" charset="0"/>
              </a:rPr>
              <a:t> in other grade levels</a:t>
            </a:r>
            <a:r>
              <a:rPr lang="en-US" dirty="0">
                <a:latin typeface="Calibri" panose="020F0502020204030204" pitchFamily="34" charset="0"/>
              </a:rPr>
              <a:t>.</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44</a:t>
            </a:fld>
            <a:endParaRPr lang="en-US"/>
          </a:p>
        </p:txBody>
      </p:sp>
    </p:spTree>
    <p:extLst>
      <p:ext uri="{BB962C8B-B14F-4D97-AF65-F5344CB8AC3E}">
        <p14:creationId xmlns:p14="http://schemas.microsoft.com/office/powerpoint/2010/main" val="4224961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 share</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45</a:t>
            </a:fld>
            <a:endParaRPr lang="en-US"/>
          </a:p>
        </p:txBody>
      </p:sp>
    </p:spTree>
    <p:extLst>
      <p:ext uri="{BB962C8B-B14F-4D97-AF65-F5344CB8AC3E}">
        <p14:creationId xmlns:p14="http://schemas.microsoft.com/office/powerpoint/2010/main" val="405364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47</a:t>
            </a:fld>
            <a:endParaRPr lang="en-US" dirty="0"/>
          </a:p>
        </p:txBody>
      </p:sp>
    </p:spTree>
    <p:extLst>
      <p:ext uri="{BB962C8B-B14F-4D97-AF65-F5344CB8AC3E}">
        <p14:creationId xmlns:p14="http://schemas.microsoft.com/office/powerpoint/2010/main" val="378239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1400" b="1">
                <a:latin typeface="Calibri"/>
                <a:ea typeface="Calibri"/>
                <a:cs typeface="Calibri"/>
                <a:sym typeface="Calibri"/>
              </a:defRPr>
            </a:pPr>
            <a:r>
              <a:t>Teachers will personally reflect then turn and talk to pair-share</a:t>
            </a:r>
          </a:p>
          <a:p>
            <a:pPr>
              <a:defRPr sz="1400" b="1">
                <a:latin typeface="Calibri"/>
                <a:ea typeface="Calibri"/>
                <a:cs typeface="Calibri"/>
                <a:sym typeface="Calibri"/>
              </a:defRPr>
            </a:pPr>
            <a:endParaRPr/>
          </a:p>
          <a:p>
            <a:pPr>
              <a:defRPr sz="1400" b="1">
                <a:latin typeface="Calibri"/>
                <a:ea typeface="Calibri"/>
                <a:cs typeface="Calibri"/>
                <a:sym typeface="Calibri"/>
              </a:defRPr>
            </a:pPr>
            <a:r>
              <a:t>5-10 minutes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 to the parking</a:t>
            </a:r>
            <a:r>
              <a:rPr lang="en-US" baseline="0" dirty="0" smtClean="0"/>
              <a:t> lot questions that have been posted in each room.</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50</a:t>
            </a:fld>
            <a:endParaRPr lang="en-US" dirty="0"/>
          </a:p>
        </p:txBody>
      </p:sp>
    </p:spTree>
    <p:extLst>
      <p:ext uri="{BB962C8B-B14F-4D97-AF65-F5344CB8AC3E}">
        <p14:creationId xmlns:p14="http://schemas.microsoft.com/office/powerpoint/2010/main" val="25306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Discussion:</a:t>
            </a:r>
            <a:r>
              <a:rPr lang="en-US" baseline="0" dirty="0">
                <a:latin typeface="Wingdings"/>
                <a:ea typeface="Wingdings"/>
                <a:cs typeface="Wingdings"/>
              </a:rPr>
              <a:t> Conceptual Understanding, Scaffolding the Understanding, Analyzing the Understanding</a:t>
            </a:r>
          </a:p>
          <a:p>
            <a:endParaRPr lang="en-US" baseline="0" dirty="0">
              <a:latin typeface="Wingdings"/>
              <a:ea typeface="Wingdings"/>
              <a:cs typeface="Wingdings"/>
            </a:endParaRPr>
          </a:p>
          <a:p>
            <a:r>
              <a:rPr lang="en-US" baseline="0" dirty="0">
                <a:latin typeface="Wingdings"/>
                <a:ea typeface="Wingdings"/>
                <a:cs typeface="Wingdings"/>
              </a:rPr>
              <a:t>Arrow will rise up upon click after discussion to summarize difference between 2008 and 2015, then skills aligned with English </a:t>
            </a:r>
            <a:r>
              <a:rPr lang="en-US" baseline="0" dirty="0" err="1">
                <a:latin typeface="Wingdings"/>
                <a:ea typeface="Wingdings"/>
                <a:cs typeface="Wingdings"/>
              </a:rPr>
              <a:t>SOLs</a:t>
            </a:r>
            <a:r>
              <a:rPr lang="en-US" baseline="0" dirty="0">
                <a:latin typeface="Wingdings"/>
                <a:ea typeface="Wingdings"/>
                <a:cs typeface="Wingdings"/>
              </a:rPr>
              <a:t>.  Great opportunity for common planning!</a:t>
            </a:r>
          </a:p>
          <a:p>
            <a:endParaRPr lang="en-US" baseline="0" dirty="0">
              <a:latin typeface="Wingdings"/>
              <a:ea typeface="Wingdings"/>
              <a:cs typeface="Wingdings"/>
            </a:endParaRPr>
          </a:p>
          <a:p>
            <a:r>
              <a:rPr lang="en-US" baseline="0" dirty="0">
                <a:latin typeface="Wingdings"/>
                <a:ea typeface="Wingdings"/>
                <a:cs typeface="Wingdings"/>
              </a:rPr>
              <a:t>Purpose of today is to “teach” a lesson demonstrating skill based instruction, moving away from Lecture (Sit and Get)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8</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Good practice: Use of aim/objective to give students a</a:t>
            </a:r>
            <a:r>
              <a:rPr lang="en-US" baseline="0" dirty="0"/>
              <a:t> concrete goal for the lesson.  “By the end of class/end of unit/etc., you should be able to…”</a:t>
            </a:r>
            <a:endParaRPr dirty="0"/>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00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we are going to take some time to explore some possible learning experiences for students that will help teachers grasp ways to embed skills from Standard 1 into content.  As we look at and model each lesson idea, be thinking about ways to raise the rigor of social studies instruction and make literacy connections through these skills. Think about how the experience can be expanded to other grade levels. </a:t>
            </a:r>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30</a:t>
            </a:fld>
            <a:endParaRPr lang="en-US"/>
          </a:p>
        </p:txBody>
      </p:sp>
    </p:spTree>
    <p:extLst>
      <p:ext uri="{BB962C8B-B14F-4D97-AF65-F5344CB8AC3E}">
        <p14:creationId xmlns:p14="http://schemas.microsoft.com/office/powerpoint/2010/main" val="272068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3" y="838200"/>
            <a:ext cx="4953000" cy="2133600"/>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2895603" y="3124200"/>
            <a:ext cx="4724400" cy="1371600"/>
          </a:xfrm>
        </p:spPr>
        <p:txBody>
          <a:bodyPr/>
          <a:lstStyle>
            <a:lvl1pPr marL="0" indent="0" algn="l">
              <a:spcBef>
                <a:spcPts val="0"/>
              </a:spcBef>
              <a:buNone/>
              <a:defRPr>
                <a:solidFill>
                  <a:srgbClr val="1ED434"/>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a:t>Click to edit Master </a:t>
            </a:r>
          </a:p>
          <a:p>
            <a:r>
              <a:rPr lang="en-US" dirty="0"/>
              <a:t>subtitle style</a:t>
            </a:r>
          </a:p>
        </p:txBody>
      </p:sp>
      <p:sp>
        <p:nvSpPr>
          <p:cNvPr id="4" name="Date Placeholder 3"/>
          <p:cNvSpPr>
            <a:spLocks noGrp="1"/>
          </p:cNvSpPr>
          <p:nvPr>
            <p:ph type="dt" sz="half" idx="10"/>
          </p:nvPr>
        </p:nvSpPr>
        <p:spPr/>
        <p:txBody>
          <a:bodyPr/>
          <a:lstStyle>
            <a:lvl1pPr>
              <a:defRPr b="1"/>
            </a:lvl1pPr>
          </a:lstStyle>
          <a:p>
            <a:pPr>
              <a:defRPr/>
            </a:pPr>
            <a:fld id="{32EB5FEE-8DFE-4D44-869B-F97A84297B4E}"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A74A4744-C03F-41D6-9904-C678D9B9DB9D}" type="slidenum">
              <a:rPr lang="en-US"/>
              <a:pPr>
                <a:defRPr/>
              </a:pPr>
              <a:t>‹#›</a:t>
            </a:fld>
            <a:endParaRPr lang="en-US"/>
          </a:p>
        </p:txBody>
      </p:sp>
    </p:spTree>
    <p:extLst>
      <p:ext uri="{BB962C8B-B14F-4D97-AF65-F5344CB8AC3E}">
        <p14:creationId xmlns:p14="http://schemas.microsoft.com/office/powerpoint/2010/main" val="43433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4A35F74D-C7E6-4C2E-B8FC-E6E1AEB6D6C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1B859BA1-1647-4A93-9034-9C4E12BD2ABB}" type="slidenum">
              <a:rPr lang="en-US"/>
              <a:pPr>
                <a:defRPr/>
              </a:pPr>
              <a:t>‹#›</a:t>
            </a:fld>
            <a:endParaRPr lang="en-US"/>
          </a:p>
        </p:txBody>
      </p:sp>
    </p:spTree>
    <p:extLst>
      <p:ext uri="{BB962C8B-B14F-4D97-AF65-F5344CB8AC3E}">
        <p14:creationId xmlns:p14="http://schemas.microsoft.com/office/powerpoint/2010/main" val="22447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1160D90D-26AB-4A7B-A7CE-D866B7746DB5}"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4DDF6C4-F3B7-4374-A97C-B1841299CAD2}" type="slidenum">
              <a:rPr lang="en-US"/>
              <a:pPr>
                <a:defRPr/>
              </a:pPr>
              <a:t>‹#›</a:t>
            </a:fld>
            <a:endParaRPr lang="en-US"/>
          </a:p>
        </p:txBody>
      </p:sp>
    </p:spTree>
    <p:extLst>
      <p:ext uri="{BB962C8B-B14F-4D97-AF65-F5344CB8AC3E}">
        <p14:creationId xmlns:p14="http://schemas.microsoft.com/office/powerpoint/2010/main" val="31922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04666F69-E9FC-4724-BCD8-AC0A3E16CED4}"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D1D97AFE-FFD9-4940-8CA0-B8D0F5DCD861}" type="slidenum">
              <a:rPr lang="en-US"/>
              <a:pPr>
                <a:defRPr/>
              </a:pPr>
              <a:t>‹#›</a:t>
            </a:fld>
            <a:endParaRPr lang="en-US"/>
          </a:p>
        </p:txBody>
      </p:sp>
    </p:spTree>
    <p:extLst>
      <p:ext uri="{BB962C8B-B14F-4D97-AF65-F5344CB8AC3E}">
        <p14:creationId xmlns:p14="http://schemas.microsoft.com/office/powerpoint/2010/main" val="78687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528882E2-7EC3-4B22-9905-DFC3CC0BBAEF}"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76648929-5F20-4A2B-AF54-0BA5B5E25AA6}" type="slidenum">
              <a:rPr lang="en-US"/>
              <a:pPr>
                <a:defRPr/>
              </a:pPr>
              <a:t>‹#›</a:t>
            </a:fld>
            <a:endParaRPr lang="en-US"/>
          </a:p>
        </p:txBody>
      </p:sp>
    </p:spTree>
    <p:extLst>
      <p:ext uri="{BB962C8B-B14F-4D97-AF65-F5344CB8AC3E}">
        <p14:creationId xmlns:p14="http://schemas.microsoft.com/office/powerpoint/2010/main" val="3057961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32B67A5-DA8F-4F1D-80C8-FE7CAD95957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9BFF3BDB-E6E4-45EB-A386-8373AA769195}" type="slidenum">
              <a:rPr lang="en-US"/>
              <a:pPr>
                <a:defRPr/>
              </a:pPr>
              <a:t>‹#›</a:t>
            </a:fld>
            <a:endParaRPr lang="en-US"/>
          </a:p>
        </p:txBody>
      </p:sp>
    </p:spTree>
    <p:extLst>
      <p:ext uri="{BB962C8B-B14F-4D97-AF65-F5344CB8AC3E}">
        <p14:creationId xmlns:p14="http://schemas.microsoft.com/office/powerpoint/2010/main" val="88374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E6164542-635B-403A-8CC9-D852D34B376D}"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691B874-D5E4-4B4E-B136-8D5055F2B7A4}" type="slidenum">
              <a:rPr lang="en-US"/>
              <a:pPr>
                <a:defRPr/>
              </a:pPr>
              <a:t>‹#›</a:t>
            </a:fld>
            <a:endParaRPr lang="en-US"/>
          </a:p>
        </p:txBody>
      </p:sp>
    </p:spTree>
    <p:extLst>
      <p:ext uri="{BB962C8B-B14F-4D97-AF65-F5344CB8AC3E}">
        <p14:creationId xmlns:p14="http://schemas.microsoft.com/office/powerpoint/2010/main" val="733429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20DDB98-AD57-4879-9903-089ECFA8582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8B2F914-C9E2-4D69-9B5C-EB037A5D0D2E}" type="slidenum">
              <a:rPr lang="en-US"/>
              <a:pPr>
                <a:defRPr/>
              </a:pPr>
              <a:t>‹#›</a:t>
            </a:fld>
            <a:endParaRPr lang="en-US"/>
          </a:p>
        </p:txBody>
      </p:sp>
    </p:spTree>
    <p:extLst>
      <p:ext uri="{BB962C8B-B14F-4D97-AF65-F5344CB8AC3E}">
        <p14:creationId xmlns:p14="http://schemas.microsoft.com/office/powerpoint/2010/main" val="241289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181600"/>
            <a:ext cx="1590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b="1"/>
            </a:lvl1pPr>
          </a:lstStyle>
          <a:p>
            <a:pPr>
              <a:defRPr/>
            </a:pPr>
            <a:fld id="{A56240D4-6718-4BE3-BC0C-9F671684E1B5}" type="datetimeFigureOut">
              <a:rPr lang="en-US"/>
              <a:pPr>
                <a:defRPr/>
              </a:pPr>
              <a:t>1/17/2017</a:t>
            </a:fld>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76052BA3-6CEB-4F31-8ACB-60FA4CCDBBD0}" type="slidenum">
              <a:rPr lang="en-US"/>
              <a:pPr>
                <a:defRPr/>
              </a:pPr>
              <a:t>‹#›</a:t>
            </a:fld>
            <a:endParaRPr lang="en-US"/>
          </a:p>
        </p:txBody>
      </p:sp>
    </p:spTree>
    <p:extLst>
      <p:ext uri="{BB962C8B-B14F-4D97-AF65-F5344CB8AC3E}">
        <p14:creationId xmlns:p14="http://schemas.microsoft.com/office/powerpoint/2010/main" val="25161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b="1"/>
            </a:lvl1pPr>
          </a:lstStyle>
          <a:p>
            <a:pPr>
              <a:defRPr/>
            </a:pPr>
            <a:fld id="{1E19AA33-9FC7-4072-BA90-9115550C0D93}" type="datetimeFigureOut">
              <a:rPr lang="en-US"/>
              <a:pPr>
                <a:defRPr/>
              </a:pPr>
              <a:t>1/17/2017</a:t>
            </a:fld>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5D729303-159F-477D-90B0-2A6B1C0D9CA4}" type="slidenum">
              <a:rPr lang="en-US"/>
              <a:pPr>
                <a:defRPr/>
              </a:pPr>
              <a:t>‹#›</a:t>
            </a:fld>
            <a:endParaRPr lang="en-US"/>
          </a:p>
        </p:txBody>
      </p:sp>
    </p:spTree>
    <p:extLst>
      <p:ext uri="{BB962C8B-B14F-4D97-AF65-F5344CB8AC3E}">
        <p14:creationId xmlns:p14="http://schemas.microsoft.com/office/powerpoint/2010/main" val="109448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447800" y="1600201"/>
            <a:ext cx="73152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62B32D6D-024D-4D13-B010-9B1FA558B7B8}"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DCDB2DC-F810-4265-BD29-60AA28CA27EC}" type="slidenum">
              <a:rPr lang="en-US"/>
              <a:pPr>
                <a:defRPr/>
              </a:pPr>
              <a:t>‹#›</a:t>
            </a:fld>
            <a:endParaRPr lang="en-US"/>
          </a:p>
        </p:txBody>
      </p:sp>
    </p:spTree>
    <p:extLst>
      <p:ext uri="{BB962C8B-B14F-4D97-AF65-F5344CB8AC3E}">
        <p14:creationId xmlns:p14="http://schemas.microsoft.com/office/powerpoint/2010/main" val="76046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extLst/>
          </a:lstStyle>
          <a:p>
            <a:pPr>
              <a:defRPr/>
            </a:pPr>
            <a:fld id="{49D87EC6-1DF9-48B8-93EE-A31A166B3630}" type="datetimeFigureOut">
              <a:rPr lang="en-US"/>
              <a:pPr>
                <a:defRPr/>
              </a:pPr>
              <a:t>1/17/2017</a:t>
            </a:fld>
            <a:endParaRPr lang="en-US"/>
          </a:p>
        </p:txBody>
      </p:sp>
      <p:sp>
        <p:nvSpPr>
          <p:cNvPr id="3" name="Footer Placeholder 2"/>
          <p:cNvSpPr>
            <a:spLocks noGrp="1"/>
          </p:cNvSpPr>
          <p:nvPr>
            <p:ph type="ftr" sz="quarter" idx="11"/>
          </p:nvPr>
        </p:nvSpPr>
        <p:spPr/>
        <p:txBody>
          <a:bodyPr/>
          <a:lstStyle>
            <a:lvl1pPr>
              <a:defRPr b="1"/>
            </a:lvl1pPr>
            <a:extLst/>
          </a:lstStyle>
          <a:p>
            <a:pPr>
              <a:defRPr/>
            </a:pPr>
            <a:endParaRPr lang="en-US"/>
          </a:p>
        </p:txBody>
      </p:sp>
      <p:sp>
        <p:nvSpPr>
          <p:cNvPr id="4" name="Slide Number Placeholder 3"/>
          <p:cNvSpPr>
            <a:spLocks noGrp="1"/>
          </p:cNvSpPr>
          <p:nvPr>
            <p:ph type="sldNum" sz="quarter" idx="12"/>
          </p:nvPr>
        </p:nvSpPr>
        <p:spPr/>
        <p:txBody>
          <a:bodyPr/>
          <a:lstStyle>
            <a:lvl1pPr>
              <a:defRPr b="1"/>
            </a:lvl1pPr>
            <a:extLst/>
          </a:lstStyle>
          <a:p>
            <a:pPr>
              <a:defRPr/>
            </a:pPr>
            <a:fld id="{FE12CD98-7D76-4912-B60D-DF9CE6256ABC}" type="slidenum">
              <a:rPr lang="en-US"/>
              <a:pPr>
                <a:defRPr/>
              </a:pPr>
              <a:t>‹#›</a:t>
            </a:fld>
            <a:endParaRPr lang="en-US"/>
          </a:p>
        </p:txBody>
      </p:sp>
    </p:spTree>
    <p:extLst>
      <p:ext uri="{BB962C8B-B14F-4D97-AF65-F5344CB8AC3E}">
        <p14:creationId xmlns:p14="http://schemas.microsoft.com/office/powerpoint/2010/main" val="176793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itchFamily="34" charset="0"/>
                <a:ea typeface="+mn-ea"/>
                <a:cs typeface="+mn-cs"/>
              </a:rPr>
              <a:t/>
            </a:r>
            <a:br>
              <a:rPr lang="en-US" dirty="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a:t>Click to edit Master title style</a:t>
            </a:r>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Blank 2</a:t>
            </a:r>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pPr/>
              <a:t>1/17/2017</a:t>
            </a:fld>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Ls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447800" y="274638"/>
            <a:ext cx="7369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1752600" y="16002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7" tIns="45717" rIns="91437" bIns="45717" rtlCol="0" anchor="ctr"/>
          <a:lstStyle>
            <a:lvl1pPr algn="l" fontAlgn="auto">
              <a:spcBef>
                <a:spcPts val="0"/>
              </a:spcBef>
              <a:spcAft>
                <a:spcPts val="0"/>
              </a:spcAft>
              <a:defRPr sz="1200" b="0">
                <a:solidFill>
                  <a:prstClr val="black">
                    <a:tint val="75000"/>
                  </a:prstClr>
                </a:solidFill>
                <a:latin typeface="+mn-lt"/>
                <a:cs typeface="+mn-cs"/>
              </a:defRPr>
            </a:lvl1pPr>
          </a:lstStyle>
          <a:p>
            <a:pPr>
              <a:defRPr/>
            </a:pPr>
            <a:fld id="{EC7D306B-EEDC-45BA-A2C2-3DD140013697}" type="datetimeFigureOut">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7" tIns="45717" rIns="91437" bIns="45717" rtlCol="0" anchor="ctr"/>
          <a:lstStyle>
            <a:lvl1pPr algn="ctr" fontAlgn="auto">
              <a:spcBef>
                <a:spcPts val="0"/>
              </a:spcBef>
              <a:spcAft>
                <a:spcPts val="0"/>
              </a:spcAft>
              <a:defRPr sz="1200" b="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7" tIns="45717" rIns="91437" bIns="45717" rtlCol="0" anchor="ctr"/>
          <a:lstStyle>
            <a:lvl1pPr algn="r" fontAlgn="auto">
              <a:spcBef>
                <a:spcPts val="0"/>
              </a:spcBef>
              <a:spcAft>
                <a:spcPts val="0"/>
              </a:spcAft>
              <a:defRPr sz="1200" b="0">
                <a:solidFill>
                  <a:prstClr val="black">
                    <a:tint val="75000"/>
                  </a:prstClr>
                </a:solidFill>
                <a:latin typeface="+mn-lt"/>
                <a:cs typeface="+mn-cs"/>
              </a:defRPr>
            </a:lvl1pPr>
          </a:lstStyle>
          <a:p>
            <a:pPr>
              <a:defRPr/>
            </a:pPr>
            <a:fld id="{017237D7-68A1-4F97-A02D-18600AD59738}" type="slidenum">
              <a:rPr lang="en-US"/>
              <a:pPr>
                <a:defRPr/>
              </a:pPr>
              <a:t>‹#›</a:t>
            </a:fld>
            <a:endParaRPr lang="en-US"/>
          </a:p>
        </p:txBody>
      </p:sp>
    </p:spTree>
    <p:extLst>
      <p:ext uri="{BB962C8B-B14F-4D97-AF65-F5344CB8AC3E}">
        <p14:creationId xmlns:p14="http://schemas.microsoft.com/office/powerpoint/2010/main" val="12623650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0" fontAlgn="base" hangingPunct="0">
        <a:spcBef>
          <a:spcPct val="0"/>
        </a:spcBef>
        <a:spcAft>
          <a:spcPct val="0"/>
        </a:spcAft>
        <a:defRPr sz="2800" b="1" kern="1200">
          <a:solidFill>
            <a:srgbClr val="0070C0"/>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187" algn="l" rtl="0" fontAlgn="base">
        <a:spcBef>
          <a:spcPct val="0"/>
        </a:spcBef>
        <a:spcAft>
          <a:spcPct val="0"/>
        </a:spcAft>
        <a:defRPr sz="2800" b="1">
          <a:solidFill>
            <a:srgbClr val="0070C0"/>
          </a:solidFill>
          <a:latin typeface="Arial" charset="0"/>
          <a:cs typeface="Arial" charset="0"/>
        </a:defRPr>
      </a:lvl6pPr>
      <a:lvl7pPr marL="914373" algn="l" rtl="0" fontAlgn="base">
        <a:spcBef>
          <a:spcPct val="0"/>
        </a:spcBef>
        <a:spcAft>
          <a:spcPct val="0"/>
        </a:spcAft>
        <a:defRPr sz="2800" b="1">
          <a:solidFill>
            <a:srgbClr val="0070C0"/>
          </a:solidFill>
          <a:latin typeface="Arial" charset="0"/>
          <a:cs typeface="Arial" charset="0"/>
        </a:defRPr>
      </a:lvl7pPr>
      <a:lvl8pPr marL="1371560" algn="l" rtl="0" fontAlgn="base">
        <a:spcBef>
          <a:spcPct val="0"/>
        </a:spcBef>
        <a:spcAft>
          <a:spcPct val="0"/>
        </a:spcAft>
        <a:defRPr sz="2800" b="1">
          <a:solidFill>
            <a:srgbClr val="0070C0"/>
          </a:solidFill>
          <a:latin typeface="Arial" charset="0"/>
          <a:cs typeface="Arial" charset="0"/>
        </a:defRPr>
      </a:lvl8pPr>
      <a:lvl9pPr marL="1828746" algn="l" rtl="0" fontAlgn="base">
        <a:spcBef>
          <a:spcPct val="0"/>
        </a:spcBef>
        <a:spcAft>
          <a:spcPct val="0"/>
        </a:spcAft>
        <a:defRPr sz="2800" b="1">
          <a:solidFill>
            <a:srgbClr val="0070C0"/>
          </a:solidFill>
          <a:latin typeface="Arial" charset="0"/>
          <a:cs typeface="Arial" charset="0"/>
        </a:defRPr>
      </a:lvl9pPr>
    </p:titleStyle>
    <p:bodyStyle>
      <a:lvl1pPr marL="228600" indent="-228600" algn="l" rtl="0" eaLnBrk="0" fontAlgn="base" hangingPunct="0">
        <a:spcBef>
          <a:spcPct val="20000"/>
        </a:spcBef>
        <a:spcAft>
          <a:spcPct val="0"/>
        </a:spcAft>
        <a:buClr>
          <a:srgbClr val="F3C51D"/>
        </a:buClr>
        <a:buFont typeface="Wingdings" pitchFamily="2" charset="2"/>
        <a:buChar char="§"/>
        <a:defRPr sz="2400" b="1" kern="1200">
          <a:solidFill>
            <a:schemeClr val="tx1"/>
          </a:solidFill>
          <a:latin typeface="Arial" pitchFamily="34" charset="0"/>
          <a:ea typeface="+mn-ea"/>
          <a:cs typeface="Arial" pitchFamily="34" charset="0"/>
        </a:defRPr>
      </a:lvl1pPr>
      <a:lvl2pPr marL="512763" indent="-282575" algn="l" rtl="0" eaLnBrk="0" fontAlgn="base" hangingPunct="0">
        <a:spcBef>
          <a:spcPct val="20000"/>
        </a:spcBef>
        <a:spcAft>
          <a:spcPct val="0"/>
        </a:spcAft>
        <a:buClr>
          <a:srgbClr val="FF0000"/>
        </a:buClr>
        <a:buFont typeface="Arial" pitchFamily="34" charset="0"/>
        <a:buChar char="–"/>
        <a:defRPr sz="2000" b="1" kern="1200">
          <a:solidFill>
            <a:srgbClr val="595959"/>
          </a:solidFill>
          <a:latin typeface="Arial" pitchFamily="34" charset="0"/>
          <a:ea typeface="+mn-ea"/>
          <a:cs typeface="Arial" pitchFamily="34" charset="0"/>
        </a:defRPr>
      </a:lvl2pPr>
      <a:lvl3pPr marL="682625" indent="-168275" algn="l" rtl="0" eaLnBrk="0" fontAlgn="base" hangingPunct="0">
        <a:spcBef>
          <a:spcPct val="20000"/>
        </a:spcBef>
        <a:spcAft>
          <a:spcPct val="0"/>
        </a:spcAft>
        <a:buClr>
          <a:srgbClr val="00B050"/>
        </a:buClr>
        <a:buFont typeface="Wingdings" pitchFamily="2" charset="2"/>
        <a:buChar char="§"/>
        <a:defRPr b="1" kern="1200">
          <a:solidFill>
            <a:srgbClr val="7F7F7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5pPr>
      <a:lvl6pPr marL="2514525"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11"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7"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83"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0" algn="l" defTabSz="914373" rtl="0" eaLnBrk="1" latinLnBrk="0" hangingPunct="1">
        <a:defRPr sz="1800" kern="1200">
          <a:solidFill>
            <a:schemeClr val="tx1"/>
          </a:solidFill>
          <a:latin typeface="+mn-lt"/>
          <a:ea typeface="+mn-ea"/>
          <a:cs typeface="+mn-cs"/>
        </a:defRPr>
      </a:lvl4pPr>
      <a:lvl5pPr marL="1828746" algn="l" defTabSz="914373" rtl="0" eaLnBrk="1" latinLnBrk="0" hangingPunct="1">
        <a:defRPr sz="1800" kern="1200">
          <a:solidFill>
            <a:schemeClr val="tx1"/>
          </a:solidFill>
          <a:latin typeface="+mn-lt"/>
          <a:ea typeface="+mn-ea"/>
          <a:cs typeface="+mn-cs"/>
        </a:defRPr>
      </a:lvl5pPr>
      <a:lvl6pPr marL="2285933" algn="l" defTabSz="914373" rtl="0" eaLnBrk="1" latinLnBrk="0" hangingPunct="1">
        <a:defRPr sz="1800" kern="1200">
          <a:solidFill>
            <a:schemeClr val="tx1"/>
          </a:solidFill>
          <a:latin typeface="+mn-lt"/>
          <a:ea typeface="+mn-ea"/>
          <a:cs typeface="+mn-cs"/>
        </a:defRPr>
      </a:lvl6pPr>
      <a:lvl7pPr marL="2743119" algn="l" defTabSz="914373" rtl="0" eaLnBrk="1" latinLnBrk="0" hangingPunct="1">
        <a:defRPr sz="1800" kern="1200">
          <a:solidFill>
            <a:schemeClr val="tx1"/>
          </a:solidFill>
          <a:latin typeface="+mn-lt"/>
          <a:ea typeface="+mn-ea"/>
          <a:cs typeface="+mn-cs"/>
        </a:defRPr>
      </a:lvl7pPr>
      <a:lvl8pPr marL="3200304" algn="l" defTabSz="914373" rtl="0" eaLnBrk="1" latinLnBrk="0" hangingPunct="1">
        <a:defRPr sz="1800" kern="1200">
          <a:solidFill>
            <a:schemeClr val="tx1"/>
          </a:solidFill>
          <a:latin typeface="+mn-lt"/>
          <a:ea typeface="+mn-ea"/>
          <a:cs typeface="+mn-cs"/>
        </a:defRPr>
      </a:lvl8pPr>
      <a:lvl9pPr marL="3657489" algn="l" defTabSz="9143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testing/sol/standards_docs/history_socialscience/2015/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afeshare.tv/v/ss578d91edd3f22"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moIu4xf7NAhWDHB4KHTbIDqUQjRwIBw&amp;url=http://danview.net/sharing-caring/&amp;bvm=bv.127178174,d.eWE&amp;psig=AFQjCNF_JEmx9gHhox_nFC6S4NsDRRARhQ&amp;ust=1468983837735612"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hyperlink" Target="http://www.doe.virginia.gov/administrators/superintendents_memos/2015/163-15.shtml" TargetMode="External"/><Relationship Id="rId2" Type="http://schemas.openxmlformats.org/officeDocument/2006/relationships/hyperlink" Target="http://www.doe.virginia.gov/testing/sol/standards_docs/history_socialscience/index.shtml" TargetMode="External"/><Relationship Id="rId1" Type="http://schemas.openxmlformats.org/officeDocument/2006/relationships/slideLayout" Target="../slideLayouts/slideLayout2.xml"/><Relationship Id="rId4" Type="http://schemas.openxmlformats.org/officeDocument/2006/relationships/hyperlink" Target="http://www.doe.virginia.gov/administrators/superintendents_memos/2015/163-15a.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mailto:Knealon@fcps.edu" TargetMode="External"/><Relationship Id="rId3" Type="http://schemas.openxmlformats.org/officeDocument/2006/relationships/hyperlink" Target="mailto:awynter@richmond.k12.va.us" TargetMode="External"/><Relationship Id="rId7" Type="http://schemas.openxmlformats.org/officeDocument/2006/relationships/hyperlink" Target="mailto:jennifer.burgin@apsva.us" TargetMode="External"/><Relationship Id="rId2" Type="http://schemas.openxmlformats.org/officeDocument/2006/relationships/hyperlink" Target="mailto:carla.crump@powhatan.k12.va.us" TargetMode="External"/><Relationship Id="rId1" Type="http://schemas.openxmlformats.org/officeDocument/2006/relationships/slideLayout" Target="../slideLayouts/slideLayout3.xml"/><Relationship Id="rId6" Type="http://schemas.openxmlformats.org/officeDocument/2006/relationships/hyperlink" Target="mailto:bushme@staffordschools.net" TargetMode="External"/><Relationship Id="rId5" Type="http://schemas.openxmlformats.org/officeDocument/2006/relationships/hyperlink" Target="mailto:melissa.mygas@nn.k12.va.us" TargetMode="External"/><Relationship Id="rId4" Type="http://schemas.openxmlformats.org/officeDocument/2006/relationships/hyperlink" Target="mailto:Quoteshia.Hargett@pps.k12.va.us" TargetMode="External"/><Relationship Id="rId9" Type="http://schemas.openxmlformats.org/officeDocument/2006/relationships/hyperlink" Target="mailto:smayo@mcpsva.or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mailto:tgreen@bcpschools.org" TargetMode="External"/><Relationship Id="rId3" Type="http://schemas.openxmlformats.org/officeDocument/2006/relationships/hyperlink" Target="mailto:acash@augusta.k12.va.us" TargetMode="External"/><Relationship Id="rId7" Type="http://schemas.openxmlformats.org/officeDocument/2006/relationships/hyperlink" Target="mailto:bcollins@tazewell.k12.va.us" TargetMode="External"/><Relationship Id="rId2" Type="http://schemas.openxmlformats.org/officeDocument/2006/relationships/hyperlink" Target="mailto:jkettelkamp@harrisonburg.k12.va.us" TargetMode="External"/><Relationship Id="rId1" Type="http://schemas.openxmlformats.org/officeDocument/2006/relationships/slideLayout" Target="../slideLayouts/slideLayout7.xml"/><Relationship Id="rId6" Type="http://schemas.openxmlformats.org/officeDocument/2006/relationships/hyperlink" Target="mailto:mjeffers@wcs.k12.va.us" TargetMode="External"/><Relationship Id="rId5" Type="http://schemas.openxmlformats.org/officeDocument/2006/relationships/hyperlink" Target="mailto:heathk@floyd.k12.va.us" TargetMode="External"/><Relationship Id="rId4" Type="http://schemas.openxmlformats.org/officeDocument/2006/relationships/hyperlink" Target="mailto:dtoole@martinsville.k12.va.us" TargetMode="External"/><Relationship Id="rId9" Type="http://schemas.openxmlformats.org/officeDocument/2006/relationships/hyperlink" Target="mailto:vmason@halifax.k12.va.u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mailto:Betsy.Barton@doe.virginia.gov" TargetMode="External"/><Relationship Id="rId2" Type="http://schemas.openxmlformats.org/officeDocument/2006/relationships/hyperlink" Target="mailto:Christonya.Brown@doe.virginia.gov" TargetMode="External"/><Relationship Id="rId1" Type="http://schemas.openxmlformats.org/officeDocument/2006/relationships/slideLayout" Target="../slideLayouts/slideLayout7.xml"/><Relationship Id="rId4" Type="http://schemas.openxmlformats.org/officeDocument/2006/relationships/hyperlink" Target="mailto:Jill.Nogueras@doe.virgini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a:t>
            </a:fld>
            <a:endParaRPr lang="en-US" dirty="0"/>
          </a:p>
        </p:txBody>
      </p:sp>
      <p:sp>
        <p:nvSpPr>
          <p:cNvPr id="5" name="Shape 227"/>
          <p:cNvSpPr txBox="1">
            <a:spLocks/>
          </p:cNvSpPr>
          <p:nvPr/>
        </p:nvSpPr>
        <p:spPr>
          <a:xfrm>
            <a:off x="1752600" y="2247900"/>
            <a:ext cx="6400799" cy="1790700"/>
          </a:xfrm>
          <a:prstGeom prst="rect">
            <a:avLst/>
          </a:prstGeom>
        </p:spPr>
        <p:txBody>
          <a:bodyPr vert="horz" lIns="45699" tIns="45699" rIns="45699" bIns="45699" rtlCol="0" anchor="ctr">
            <a:noAutofit/>
          </a:bodyPr>
          <a:lstStyle>
            <a:lvl1pPr algn="ctr" defTabSz="914400" rtl="0" eaLnBrk="1" latinLnBrk="0" hangingPunct="1">
              <a:spcBef>
                <a:spcPct val="0"/>
              </a:spcBef>
              <a:buNone/>
              <a:defRPr lang="en-US" sz="4400" b="1" kern="1200">
                <a:solidFill>
                  <a:srgbClr val="0070C0"/>
                </a:solidFill>
                <a:latin typeface="Times New Roman" panose="02020603050405020304" pitchFamily="18" charset="0"/>
                <a:ea typeface="+mj-ea"/>
                <a:cs typeface="Times New Roman" panose="02020603050405020304" pitchFamily="18" charset="0"/>
              </a:defRPr>
            </a:lvl1pPr>
          </a:lstStyle>
          <a:p>
            <a:r>
              <a:rPr lang="en-US" smtClean="0">
                <a:latin typeface="Batang" panose="02030600000101010101" pitchFamily="18" charset="-127"/>
                <a:ea typeface="Batang" panose="02030600000101010101" pitchFamily="18" charset="-127"/>
              </a:rPr>
              <a:t>Kindergarten</a:t>
            </a:r>
            <a:endParaRPr lang="en-US" dirty="0" smtClean="0">
              <a:latin typeface="Batang" panose="02030600000101010101" pitchFamily="18" charset="-127"/>
              <a:ea typeface="Batang" panose="02030600000101010101" pitchFamily="18" charset="-127"/>
            </a:endParaRPr>
          </a:p>
        </p:txBody>
      </p:sp>
      <p:sp>
        <p:nvSpPr>
          <p:cNvPr id="7" name="Text Placeholder 2"/>
          <p:cNvSpPr txBox="1">
            <a:spLocks/>
          </p:cNvSpPr>
          <p:nvPr/>
        </p:nvSpPr>
        <p:spPr>
          <a:xfrm>
            <a:off x="2286000" y="4419600"/>
            <a:ext cx="5169879" cy="138747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j-lt"/>
                <a:ea typeface="+mn-ea"/>
                <a:cs typeface="Lucida Bright" pitchFamily="18" charset="0"/>
              </a:defRPr>
            </a:lvl1pPr>
            <a:lvl2pPr marL="45720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n-ea"/>
                <a:cs typeface="Lucida Bright" pitchFamily="18" charset="0"/>
              </a:defRPr>
            </a:lvl2pPr>
            <a:lvl3pPr marL="9144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n-ea"/>
                <a:cs typeface="Lucida Bright" pitchFamily="18" charset="0"/>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Lucida Bright" pitchFamily="18"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Lucida Bright"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smtClean="0">
                <a:solidFill>
                  <a:schemeClr val="tx1"/>
                </a:solidFill>
              </a:rPr>
              <a:t>History and Social Science </a:t>
            </a:r>
          </a:p>
          <a:p>
            <a:r>
              <a:rPr lang="en-US" sz="2800" smtClean="0">
                <a:solidFill>
                  <a:schemeClr val="tx1"/>
                </a:solidFill>
              </a:rPr>
              <a:t>Fall Institute</a:t>
            </a:r>
          </a:p>
          <a:p>
            <a:r>
              <a:rPr lang="en-US" sz="2800" smtClean="0">
                <a:solidFill>
                  <a:schemeClr val="tx1"/>
                </a:solidFill>
              </a:rPr>
              <a:t>2016</a:t>
            </a:r>
            <a:endParaRPr lang="en-US" sz="2800" dirty="0">
              <a:solidFill>
                <a:schemeClr val="tx1"/>
              </a:solidFill>
            </a:endParaRPr>
          </a:p>
        </p:txBody>
      </p:sp>
    </p:spTree>
    <p:extLst>
      <p:ext uri="{BB962C8B-B14F-4D97-AF65-F5344CB8AC3E}">
        <p14:creationId xmlns:p14="http://schemas.microsoft.com/office/powerpoint/2010/main" val="139711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491190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endParaRPr lang="en-US" b="0" dirty="0" smtClean="0">
              <a:latin typeface="+mn-lt"/>
            </a:endParaRPr>
          </a:p>
          <a:p>
            <a:r>
              <a:rPr lang="en-US" b="0" dirty="0" smtClean="0">
                <a:latin typeface="+mn-lt"/>
              </a:rPr>
              <a:t>Engaging- promoting discussion, collaboration, and understanding</a:t>
            </a:r>
          </a:p>
          <a:p>
            <a:r>
              <a:rPr lang="en-US" b="0" dirty="0" smtClean="0">
                <a:latin typeface="+mn-lt"/>
              </a:rPr>
              <a:t>Opportunities to practice social science skills using various content</a:t>
            </a:r>
          </a:p>
          <a:p>
            <a:r>
              <a:rPr lang="en-US" b="0" dirty="0" smtClean="0">
                <a:latin typeface="+mn-lt"/>
              </a:rPr>
              <a:t>Varied throughout the lesson to help students make connections</a:t>
            </a:r>
            <a:endParaRPr lang="en-US" b="0" dirty="0">
              <a:latin typeface="+mn-lt"/>
            </a:endParaRPr>
          </a:p>
        </p:txBody>
      </p:sp>
      <p:sp>
        <p:nvSpPr>
          <p:cNvPr id="4" name="Content Placeholder 3"/>
          <p:cNvSpPr>
            <a:spLocks noGrp="1"/>
          </p:cNvSpPr>
          <p:nvPr>
            <p:ph sz="half" idx="2"/>
          </p:nvPr>
        </p:nvSpPr>
        <p:spPr>
          <a:xfrm>
            <a:off x="4648200" y="1600200"/>
            <a:ext cx="3623185" cy="4525963"/>
          </a:xfrm>
        </p:spPr>
        <p:txBody>
          <a:bodyPr>
            <a:normAutofit fontScale="92500"/>
          </a:bodyPr>
          <a:lstStyle/>
          <a:p>
            <a:pPr marL="0" indent="0">
              <a:buNone/>
            </a:pPr>
            <a:endParaRPr lang="en-US" b="0" dirty="0" smtClean="0">
              <a:latin typeface="+mn-lt"/>
            </a:endParaRPr>
          </a:p>
          <a:p>
            <a:r>
              <a:rPr lang="en-US" b="0" dirty="0" smtClean="0">
                <a:latin typeface="+mn-lt"/>
              </a:rPr>
              <a:t>Worksheets</a:t>
            </a:r>
          </a:p>
          <a:p>
            <a:r>
              <a:rPr lang="en-US" b="0" dirty="0" smtClean="0">
                <a:latin typeface="+mn-lt"/>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11</a:t>
            </a:fld>
            <a:endParaRPr lang="en-US" dirty="0">
              <a:solidFill>
                <a:prstClr val="white"/>
              </a:solidFill>
            </a:endParaRPr>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BBB59"/>
                </a:solidFill>
                <a:cs typeface="Arial"/>
                <a:sym typeface="Arial"/>
              </a:rPr>
              <a:t>Are . . .</a:t>
            </a: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a:sym typeface="Arial"/>
              </a:rPr>
              <a:t>Are NOT. . .</a:t>
            </a:r>
          </a:p>
        </p:txBody>
      </p:sp>
    </p:spTree>
    <p:extLst>
      <p:ext uri="{BB962C8B-B14F-4D97-AF65-F5344CB8AC3E}">
        <p14:creationId xmlns:p14="http://schemas.microsoft.com/office/powerpoint/2010/main" val="4194924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84583" y="452718"/>
            <a:ext cx="7053542"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endParaRPr sz="4200" b="1" i="1" u="none" strike="noStrike" cap="none">
              <a:solidFill>
                <a:schemeClr val="lt2"/>
              </a:solidFill>
              <a:latin typeface="Questrial"/>
              <a:ea typeface="Questrial"/>
              <a:cs typeface="Questrial"/>
              <a:sym typeface="Questrial"/>
            </a:endParaRPr>
          </a:p>
        </p:txBody>
      </p:sp>
      <p:pic>
        <p:nvPicPr>
          <p:cNvPr id="192" name="Shape 192"/>
          <p:cNvPicPr preferRelativeResize="0"/>
          <p:nvPr/>
        </p:nvPicPr>
        <p:blipFill rotWithShape="1">
          <a:blip r:embed="rId3">
            <a:alphaModFix/>
          </a:blip>
          <a:srcRect/>
          <a:stretch/>
        </p:blipFill>
        <p:spPr>
          <a:xfrm>
            <a:off x="0" y="0"/>
            <a:ext cx="9372600" cy="6857999"/>
          </a:xfrm>
          <a:prstGeom prst="rect">
            <a:avLst/>
          </a:prstGeom>
          <a:noFill/>
          <a:ln>
            <a:noFill/>
          </a:ln>
        </p:spPr>
      </p:pic>
      <p:sp>
        <p:nvSpPr>
          <p:cNvPr id="193" name="Shape 193"/>
          <p:cNvSpPr txBox="1">
            <a:spLocks noGrp="1"/>
          </p:cNvSpPr>
          <p:nvPr>
            <p:ph idx="1"/>
          </p:nvPr>
        </p:nvSpPr>
        <p:spPr>
          <a:xfrm>
            <a:off x="228600" y="4325063"/>
            <a:ext cx="9144000" cy="1784791"/>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accent1"/>
              </a:buClr>
              <a:buSzPct val="25000"/>
              <a:buFont typeface="Noto Sans Symbols"/>
              <a:buNone/>
            </a:pPr>
            <a:r>
              <a:rPr lang="en-US" b="1" i="1" u="none" strike="noStrike" cap="none" dirty="0">
                <a:solidFill>
                  <a:schemeClr val="lt1"/>
                </a:solidFill>
                <a:latin typeface="Architects Daughter"/>
                <a:ea typeface="Architects Daughter"/>
                <a:cs typeface="Architects Daughter"/>
                <a:sym typeface="Architects Daughter"/>
              </a:rPr>
              <a:t>How can </a:t>
            </a:r>
            <a:r>
              <a:rPr lang="en-US" i="1" dirty="0" smtClean="0">
                <a:solidFill>
                  <a:schemeClr val="lt1"/>
                </a:solidFill>
                <a:latin typeface="Architects Daughter"/>
                <a:ea typeface="Architects Daughter"/>
                <a:cs typeface="Architects Daughter"/>
                <a:sym typeface="Architects Daughter"/>
              </a:rPr>
              <a:t>Kindergarten</a:t>
            </a:r>
            <a:r>
              <a:rPr lang="en-US" b="1" i="1" u="none" strike="noStrike" cap="none" dirty="0" smtClean="0">
                <a:solidFill>
                  <a:schemeClr val="lt1"/>
                </a:solidFill>
                <a:latin typeface="Architects Daughter"/>
                <a:ea typeface="Architects Daughter"/>
                <a:cs typeface="Architects Daughter"/>
                <a:sym typeface="Architects Daughter"/>
              </a:rPr>
              <a:t> history &amp; </a:t>
            </a:r>
            <a:r>
              <a:rPr lang="en-US" b="1" i="1" u="none" strike="noStrike" cap="none" smtClean="0">
                <a:solidFill>
                  <a:schemeClr val="lt1"/>
                </a:solidFill>
                <a:latin typeface="Architects Daughter"/>
                <a:ea typeface="Architects Daughter"/>
                <a:cs typeface="Architects Daughter"/>
                <a:sym typeface="Architects Daughter"/>
              </a:rPr>
              <a:t>social science skills </a:t>
            </a:r>
            <a:r>
              <a:rPr lang="en-US" b="1" i="1" u="none" strike="noStrike" cap="none" dirty="0">
                <a:solidFill>
                  <a:schemeClr val="lt1"/>
                </a:solidFill>
                <a:latin typeface="Architects Daughter"/>
                <a:ea typeface="Architects Daughter"/>
                <a:cs typeface="Architects Daughter"/>
                <a:sym typeface="Architects Daughter"/>
              </a:rPr>
              <a:t>be incorporated </a:t>
            </a:r>
            <a:r>
              <a:rPr lang="en-US" b="1" i="1" u="none" strike="noStrike" cap="none" dirty="0" smtClean="0">
                <a:solidFill>
                  <a:schemeClr val="lt1"/>
                </a:solidFill>
                <a:latin typeface="Architects Daughter"/>
                <a:ea typeface="Architects Daughter"/>
                <a:cs typeface="Architects Daughter"/>
                <a:sym typeface="Architects Daughter"/>
              </a:rPr>
              <a:t>into standards-based </a:t>
            </a:r>
            <a:r>
              <a:rPr lang="en-US" b="1" i="1" u="none" strike="noStrike" cap="none" dirty="0">
                <a:solidFill>
                  <a:schemeClr val="lt1"/>
                </a:solidFill>
                <a:latin typeface="Architects Daughter"/>
                <a:ea typeface="Architects Daughter"/>
                <a:cs typeface="Architects Daughter"/>
                <a:sym typeface="Architects Daughter"/>
              </a:rPr>
              <a:t>lessons?</a:t>
            </a:r>
          </a:p>
        </p:txBody>
      </p:sp>
    </p:spTree>
    <p:extLst>
      <p:ext uri="{BB962C8B-B14F-4D97-AF65-F5344CB8AC3E}">
        <p14:creationId xmlns:p14="http://schemas.microsoft.com/office/powerpoint/2010/main" val="415382810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a:t>
            </a:r>
          </a:p>
        </p:txBody>
      </p:sp>
      <p:sp>
        <p:nvSpPr>
          <p:cNvPr id="3" name="Content Placeholder 2"/>
          <p:cNvSpPr>
            <a:spLocks noGrp="1"/>
          </p:cNvSpPr>
          <p:nvPr>
            <p:ph idx="1"/>
          </p:nvPr>
        </p:nvSpPr>
        <p:spPr/>
        <p:txBody>
          <a:bodyPr/>
          <a:lstStyle/>
          <a:p>
            <a:pPr marL="0" lvl="0" indent="0">
              <a:buNone/>
            </a:pPr>
            <a:r>
              <a:rPr lang="en-US" dirty="0">
                <a:latin typeface="+mn-lt"/>
              </a:rPr>
              <a:t>Use of aim/objective to give students a concrete goal for the lesson.  </a:t>
            </a:r>
            <a:endParaRPr lang="en-US" dirty="0" smtClean="0">
              <a:latin typeface="+mn-lt"/>
            </a:endParaRPr>
          </a:p>
          <a:p>
            <a:pPr marL="0" lvl="0" indent="0">
              <a:buNone/>
            </a:pPr>
            <a:endParaRPr lang="en-US" dirty="0">
              <a:latin typeface="+mn-lt"/>
            </a:endParaRPr>
          </a:p>
          <a:p>
            <a:pPr marL="0" lvl="0" indent="0" algn="ctr">
              <a:buNone/>
            </a:pPr>
            <a:r>
              <a:rPr lang="en-US" dirty="0" smtClean="0">
                <a:latin typeface="+mn-lt"/>
              </a:rPr>
              <a:t>“</a:t>
            </a:r>
            <a:r>
              <a:rPr lang="en-US" dirty="0">
                <a:latin typeface="+mn-lt"/>
              </a:rPr>
              <a:t>By the end of class/end of unit/etc., you should be able to</a:t>
            </a:r>
            <a:r>
              <a:rPr lang="en-US" dirty="0" smtClean="0">
                <a:latin typeface="+mn-lt"/>
              </a:rPr>
              <a:t>…”</a:t>
            </a:r>
            <a:endParaRPr lang="en-US" dirty="0">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30314466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p.vcu.edu/enochhale/wp-content/uploads/sites/4392/2015/07/chalk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latin typeface="Lucida Handwriting" panose="03010101010101010101" pitchFamily="66" charset="0"/>
              </a:rPr>
              <a:t>Today we will . . .</a:t>
            </a:r>
          </a:p>
        </p:txBody>
      </p:sp>
      <p:sp>
        <p:nvSpPr>
          <p:cNvPr id="3" name="Content Placeholder 2"/>
          <p:cNvSpPr>
            <a:spLocks noGrp="1"/>
          </p:cNvSpPr>
          <p:nvPr>
            <p:ph idx="1"/>
          </p:nvPr>
        </p:nvSpPr>
        <p:spPr>
          <a:xfrm>
            <a:off x="609600" y="1524000"/>
            <a:ext cx="6172200" cy="4525963"/>
          </a:xfrm>
        </p:spPr>
        <p:txBody>
          <a:bodyPr/>
          <a:lstStyle/>
          <a:p>
            <a:r>
              <a:rPr lang="en-US" dirty="0">
                <a:solidFill>
                  <a:schemeClr val="bg1"/>
                </a:solidFill>
                <a:latin typeface="Lucida Handwriting" panose="03010101010101010101" pitchFamily="66" charset="0"/>
              </a:rPr>
              <a:t>Practice strategies to incorporate new standards-based           skills  into  daily lessons to teach             and </a:t>
            </a:r>
            <a:r>
              <a:rPr lang="en-US" dirty="0" smtClean="0">
                <a:solidFill>
                  <a:schemeClr val="bg1"/>
                </a:solidFill>
                <a:latin typeface="Lucida Handwriting" panose="03010101010101010101" pitchFamily="66" charset="0"/>
              </a:rPr>
              <a:t>check for understanding of content</a:t>
            </a:r>
            <a:endParaRPr lang="en-US" dirty="0">
              <a:solidFill>
                <a:schemeClr val="bg1"/>
              </a:solidFill>
              <a:latin typeface="Lucida Handwriting" panose="03010101010101010101" pitchFamily="66" charset="0"/>
            </a:endParaRPr>
          </a:p>
          <a:p>
            <a:endParaRPr lang="en-US" dirty="0">
              <a:solidFill>
                <a:schemeClr val="bg1"/>
              </a:solidFill>
              <a:latin typeface="Lucida Handwriting" panose="03010101010101010101" pitchFamily="66"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14</a:t>
            </a:fld>
            <a:endParaRPr lang="en-US" dirty="0"/>
          </a:p>
        </p:txBody>
      </p:sp>
    </p:spTree>
    <p:extLst>
      <p:ext uri="{BB962C8B-B14F-4D97-AF65-F5344CB8AC3E}">
        <p14:creationId xmlns:p14="http://schemas.microsoft.com/office/powerpoint/2010/main" val="14935479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905000"/>
          </a:xfrm>
        </p:spPr>
        <p:txBody>
          <a:bodyPr>
            <a:normAutofit fontScale="90000"/>
          </a:bodyPr>
          <a:lstStyle/>
          <a:p>
            <a:r>
              <a:rPr lang="en-US" sz="4900" i="1" dirty="0">
                <a:latin typeface="Calibri" panose="020F0502020204030204" pitchFamily="34" charset="0"/>
              </a:rPr>
              <a:t>History and Social Science </a:t>
            </a:r>
            <a:br>
              <a:rPr lang="en-US" sz="4900" i="1" dirty="0">
                <a:latin typeface="Calibri" panose="020F0502020204030204" pitchFamily="34" charset="0"/>
              </a:rPr>
            </a:br>
            <a:r>
              <a:rPr lang="en-US" sz="4900" i="1" dirty="0">
                <a:latin typeface="Calibri" panose="020F0502020204030204" pitchFamily="34" charset="0"/>
              </a:rPr>
              <a:t>Standards of Learning                                           </a:t>
            </a:r>
            <a:r>
              <a:rPr lang="en-US" dirty="0">
                <a:latin typeface="Calibri" panose="020F0502020204030204" pitchFamily="34" charset="0"/>
              </a:rPr>
              <a:t>2016 Fall Institute </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15</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457200" y="2362199"/>
            <a:ext cx="7467600" cy="39782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anose="020F0502020204030204" pitchFamily="34" charset="0"/>
              </a:rPr>
              <a:t>Welcome</a:t>
            </a:r>
          </a:p>
          <a:p>
            <a:r>
              <a:rPr lang="en-US" sz="2400" dirty="0" smtClean="0">
                <a:latin typeface="Calibri" panose="020F0502020204030204" pitchFamily="34" charset="0"/>
              </a:rPr>
              <a:t>Meet-and-Greet</a:t>
            </a:r>
            <a:endParaRPr lang="en-US" sz="2400" dirty="0">
              <a:latin typeface="Calibri" panose="020F0502020204030204" pitchFamily="34" charset="0"/>
            </a:endParaRPr>
          </a:p>
          <a:p>
            <a:r>
              <a:rPr lang="en-US" sz="2400" dirty="0">
                <a:latin typeface="Calibri" panose="020F0502020204030204" pitchFamily="34" charset="0"/>
              </a:rPr>
              <a:t>Agenda for the day</a:t>
            </a:r>
          </a:p>
          <a:p>
            <a:pPr lvl="1"/>
            <a:r>
              <a:rPr lang="en-US" sz="2400" b="1" dirty="0">
                <a:latin typeface="Calibri" panose="020F0502020204030204" pitchFamily="34" charset="0"/>
              </a:rPr>
              <a:t>Presentation of Learning Experiences</a:t>
            </a:r>
          </a:p>
          <a:p>
            <a:pPr lvl="1"/>
            <a:r>
              <a:rPr lang="en-US" sz="2400" b="1" dirty="0">
                <a:latin typeface="Calibri" panose="020F0502020204030204" pitchFamily="34" charset="0"/>
              </a:rPr>
              <a:t>Creating Skill Experiences</a:t>
            </a:r>
            <a:endParaRPr lang="en-US" sz="2800" b="1" dirty="0">
              <a:latin typeface="Calibri" panose="020F0502020204030204" pitchFamily="34" charset="0"/>
            </a:endParaRPr>
          </a:p>
          <a:p>
            <a:r>
              <a:rPr lang="en-US" sz="2400" dirty="0">
                <a:latin typeface="Calibri" panose="020F0502020204030204" pitchFamily="34" charset="0"/>
              </a:rPr>
              <a:t>Questions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Today’s Working Norms</a:t>
            </a:r>
          </a:p>
        </p:txBody>
      </p:sp>
      <p:sp>
        <p:nvSpPr>
          <p:cNvPr id="3" name="Content Placeholder 2"/>
          <p:cNvSpPr>
            <a:spLocks noGrp="1"/>
          </p:cNvSpPr>
          <p:nvPr>
            <p:ph idx="1"/>
          </p:nvPr>
        </p:nvSpPr>
        <p:spPr/>
        <p:txBody>
          <a:bodyPr/>
          <a:lstStyle/>
          <a:p>
            <a:r>
              <a:rPr lang="en-US" dirty="0">
                <a:latin typeface="Calibri" panose="020F0502020204030204" pitchFamily="34" charset="0"/>
              </a:rPr>
              <a:t>Be engaged</a:t>
            </a:r>
          </a:p>
          <a:p>
            <a:r>
              <a:rPr lang="en-US" dirty="0">
                <a:latin typeface="Calibri" panose="020F0502020204030204" pitchFamily="34" charset="0"/>
              </a:rPr>
              <a:t>Be open to new ideas</a:t>
            </a:r>
          </a:p>
          <a:p>
            <a:r>
              <a:rPr lang="en-US" dirty="0">
                <a:latin typeface="Calibri" panose="020F0502020204030204" pitchFamily="34" charset="0"/>
              </a:rPr>
              <a:t>Limit sidebar conversations</a:t>
            </a:r>
          </a:p>
          <a:p>
            <a:r>
              <a:rPr lang="en-US" dirty="0">
                <a:latin typeface="Calibri" panose="020F0502020204030204" pitchFamily="34" charset="0"/>
              </a:rPr>
              <a:t>Laptop/Cell phone use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1213638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58" y="186908"/>
            <a:ext cx="7543800" cy="1143000"/>
          </a:xfrm>
        </p:spPr>
        <p:txBody>
          <a:bodyPr>
            <a:normAutofit fontScale="90000"/>
          </a:bodyPr>
          <a:lstStyle/>
          <a:p>
            <a:r>
              <a:rPr lang="en-US" sz="6000" dirty="0">
                <a:latin typeface="Calibri" panose="020F0502020204030204" pitchFamily="34" charset="0"/>
              </a:rPr>
              <a:t>Grounding:</a:t>
            </a:r>
            <a:r>
              <a:rPr lang="en-US" sz="4900" dirty="0">
                <a:latin typeface="Calibri" panose="020F0502020204030204" pitchFamily="34" charset="0"/>
              </a:rPr>
              <a:t> </a:t>
            </a:r>
            <a:br>
              <a:rPr lang="en-US" sz="4900" dirty="0">
                <a:latin typeface="Calibri" panose="020F0502020204030204" pitchFamily="34" charset="0"/>
              </a:rPr>
            </a:br>
            <a:r>
              <a:rPr lang="en-US" i="1" dirty="0">
                <a:latin typeface="Calibri" panose="020F0502020204030204" pitchFamily="34" charset="0"/>
              </a:rPr>
              <a:t>Who Are We?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17</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830451" y="1745872"/>
            <a:ext cx="7467600" cy="3657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latin typeface="Calibri" panose="020F0502020204030204" pitchFamily="34" charset="0"/>
              </a:rPr>
              <a:t>Introduce yourself to a shoulder partner</a:t>
            </a:r>
          </a:p>
          <a:p>
            <a:pPr lvl="1"/>
            <a:r>
              <a:rPr lang="en-US" sz="2800" dirty="0">
                <a:latin typeface="Calibri" panose="020F0502020204030204" pitchFamily="34" charset="0"/>
              </a:rPr>
              <a:t>Name, position, school/location you teach</a:t>
            </a:r>
          </a:p>
          <a:p>
            <a:pPr lvl="1"/>
            <a:r>
              <a:rPr lang="en-US" sz="2800" dirty="0">
                <a:latin typeface="Calibri" panose="020F0502020204030204" pitchFamily="34" charset="0"/>
              </a:rPr>
              <a:t>What is your </a:t>
            </a:r>
            <a:r>
              <a:rPr lang="en-US" sz="2800" i="1" u="sng" dirty="0">
                <a:latin typeface="Calibri" panose="020F0502020204030204" pitchFamily="34" charset="0"/>
              </a:rPr>
              <a:t>favorite</a:t>
            </a:r>
            <a:r>
              <a:rPr lang="en-US" sz="2800" dirty="0">
                <a:latin typeface="Calibri" panose="020F0502020204030204" pitchFamily="34" charset="0"/>
              </a:rPr>
              <a:t> unit/topic to teach in Social Studies?  Why?</a:t>
            </a:r>
          </a:p>
          <a:p>
            <a:pPr lvl="1"/>
            <a:endParaRPr lang="en-US" sz="2800" dirty="0">
              <a:latin typeface="Calibri" panose="020F0502020204030204" pitchFamily="34" charset="0"/>
            </a:endParaRPr>
          </a:p>
          <a:p>
            <a:pPr marL="457200" lvl="1" indent="0">
              <a:buNone/>
            </a:pPr>
            <a:endParaRPr lang="en-US" sz="2800" b="0" dirty="0">
              <a:latin typeface="Calibri" panose="020F0502020204030204" pitchFamily="34"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5477">
            <a:off x="6787882" y="298491"/>
            <a:ext cx="2121435" cy="122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2513" y="4122439"/>
            <a:ext cx="1976033"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Geography</a:t>
            </a:r>
          </a:p>
        </p:txBody>
      </p:sp>
      <p:sp>
        <p:nvSpPr>
          <p:cNvPr id="9" name="Oval 8"/>
          <p:cNvSpPr/>
          <p:nvPr/>
        </p:nvSpPr>
        <p:spPr>
          <a:xfrm>
            <a:off x="2811651" y="5610046"/>
            <a:ext cx="17526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Civics</a:t>
            </a:r>
          </a:p>
        </p:txBody>
      </p:sp>
      <p:sp>
        <p:nvSpPr>
          <p:cNvPr id="10" name="Oval 9"/>
          <p:cNvSpPr/>
          <p:nvPr/>
        </p:nvSpPr>
        <p:spPr>
          <a:xfrm>
            <a:off x="4768438" y="5152846"/>
            <a:ext cx="1888210" cy="914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Famous Americans</a:t>
            </a:r>
          </a:p>
        </p:txBody>
      </p:sp>
      <p:sp>
        <p:nvSpPr>
          <p:cNvPr id="11" name="Oval 10"/>
          <p:cNvSpPr/>
          <p:nvPr/>
        </p:nvSpPr>
        <p:spPr>
          <a:xfrm>
            <a:off x="3397404" y="4081494"/>
            <a:ext cx="1752600" cy="9144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American Indians</a:t>
            </a:r>
          </a:p>
        </p:txBody>
      </p:sp>
      <p:sp>
        <p:nvSpPr>
          <p:cNvPr id="12" name="Oval 11"/>
          <p:cNvSpPr/>
          <p:nvPr/>
        </p:nvSpPr>
        <p:spPr>
          <a:xfrm>
            <a:off x="272513" y="5610046"/>
            <a:ext cx="2174928" cy="1041103"/>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History</a:t>
            </a:r>
          </a:p>
        </p:txBody>
      </p:sp>
      <p:sp>
        <p:nvSpPr>
          <p:cNvPr id="13" name="Oval 12"/>
          <p:cNvSpPr/>
          <p:nvPr/>
        </p:nvSpPr>
        <p:spPr>
          <a:xfrm>
            <a:off x="6362329" y="4132691"/>
            <a:ext cx="2578496" cy="9144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Ancient Cultures</a:t>
            </a:r>
            <a:endParaRPr lang="en-US" b="1" dirty="0">
              <a:latin typeface="Calibri" panose="020F0502020204030204" pitchFamily="34" charset="0"/>
            </a:endParaRPr>
          </a:p>
        </p:txBody>
      </p:sp>
      <p:sp>
        <p:nvSpPr>
          <p:cNvPr id="15" name="Oval 14"/>
          <p:cNvSpPr/>
          <p:nvPr/>
        </p:nvSpPr>
        <p:spPr>
          <a:xfrm>
            <a:off x="6637794" y="5673397"/>
            <a:ext cx="2303031" cy="1121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Economics</a:t>
            </a:r>
          </a:p>
        </p:txBody>
      </p:sp>
    </p:spTree>
    <p:extLst>
      <p:ext uri="{BB962C8B-B14F-4D97-AF65-F5344CB8AC3E}">
        <p14:creationId xmlns:p14="http://schemas.microsoft.com/office/powerpoint/2010/main" val="517492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Just Like Me</a:t>
            </a:r>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rPr>
              <a:t>When you hear something that applies to you-</a:t>
            </a:r>
          </a:p>
          <a:p>
            <a:pPr marL="0" indent="0">
              <a:buNone/>
            </a:pPr>
            <a:r>
              <a:rPr lang="en-US" dirty="0">
                <a:latin typeface="Calibri" panose="020F0502020204030204" pitchFamily="34" charset="0"/>
              </a:rPr>
              <a:t>	Stand up and say…</a:t>
            </a:r>
          </a:p>
          <a:p>
            <a:pPr marL="0" indent="0">
              <a:buNone/>
            </a:pPr>
            <a:r>
              <a:rPr lang="en-US" dirty="0"/>
              <a:t>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18</a:t>
            </a:fld>
            <a:endParaRPr lang="en-US" dirty="0"/>
          </a:p>
        </p:txBody>
      </p:sp>
      <p:sp>
        <p:nvSpPr>
          <p:cNvPr id="6" name="TextBox 5"/>
          <p:cNvSpPr txBox="1"/>
          <p:nvPr/>
        </p:nvSpPr>
        <p:spPr>
          <a:xfrm>
            <a:off x="5029200" y="3657600"/>
            <a:ext cx="2438400" cy="584775"/>
          </a:xfrm>
          <a:prstGeom prst="rect">
            <a:avLst/>
          </a:prstGeom>
          <a:noFill/>
        </p:spPr>
        <p:txBody>
          <a:bodyPr wrap="square" rtlCol="0">
            <a:spAutoFit/>
          </a:bodyPr>
          <a:lstStyle/>
          <a:p>
            <a:r>
              <a:rPr lang="en-US" sz="3200" b="1" dirty="0">
                <a:latin typeface="Calibri" panose="020F0502020204030204" pitchFamily="34" charset="0"/>
              </a:rPr>
              <a:t>Just like me!</a:t>
            </a:r>
          </a:p>
        </p:txBody>
      </p:sp>
      <p:sp>
        <p:nvSpPr>
          <p:cNvPr id="7" name="Oval Callout 6"/>
          <p:cNvSpPr/>
          <p:nvPr/>
        </p:nvSpPr>
        <p:spPr>
          <a:xfrm>
            <a:off x="4648200" y="3114020"/>
            <a:ext cx="3124200" cy="18288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knealon\AppData\Local\Microsoft\Windows\Temporary Internet Files\Content.IE5\FUWBXBTD\large-stick-figure-surprised-33.3-11586[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6668" y="4648200"/>
            <a:ext cx="1643063" cy="198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1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Implementing the new Social Studies Curriculum!</a:t>
            </a:r>
            <a:endParaRPr lang="en-US" dirty="0">
              <a:latin typeface="Calibri" panose="020F0502020204030204" pitchFamily="34" charset="0"/>
            </a:endParaRPr>
          </a:p>
        </p:txBody>
      </p:sp>
      <p:sp>
        <p:nvSpPr>
          <p:cNvPr id="3" name="Subtitle 2"/>
          <p:cNvSpPr>
            <a:spLocks noGrp="1"/>
          </p:cNvSpPr>
          <p:nvPr>
            <p:ph type="subTitle" idx="1"/>
          </p:nvPr>
        </p:nvSpPr>
        <p:spPr>
          <a:xfrm>
            <a:off x="914400" y="3886200"/>
            <a:ext cx="6934200" cy="1752600"/>
          </a:xfrm>
        </p:spPr>
        <p:txBody>
          <a:bodyPr/>
          <a:lstStyle/>
          <a:p>
            <a:r>
              <a:rPr lang="en-US" dirty="0" smtClean="0">
                <a:solidFill>
                  <a:schemeClr val="tx1"/>
                </a:solidFill>
                <a:latin typeface="Calibri" panose="020F0502020204030204" pitchFamily="34" charset="0"/>
              </a:rPr>
              <a:t>Getting Ready for 2017-2018</a:t>
            </a:r>
          </a:p>
          <a:p>
            <a:endParaRPr lang="en-US" dirty="0">
              <a:solidFill>
                <a:schemeClr val="tx1"/>
              </a:solidFill>
            </a:endParaRPr>
          </a:p>
        </p:txBody>
      </p:sp>
    </p:spTree>
    <p:extLst>
      <p:ext uri="{BB962C8B-B14F-4D97-AF65-F5344CB8AC3E}">
        <p14:creationId xmlns:p14="http://schemas.microsoft.com/office/powerpoint/2010/main" val="1807056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a:t>
            </a:r>
            <a:r>
              <a:rPr lang="en-US" smtClean="0"/>
              <a:t>or              non-commercial </a:t>
            </a:r>
            <a:r>
              <a:rPr lang="en-US" dirty="0" smtClean="0"/>
              <a:t>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181387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What are these experiences teachers are to provide for the students?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27683236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How do I plan for these experiences?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When planning for these experiences you should think about how we learn about the past.</a:t>
            </a:r>
          </a:p>
          <a:p>
            <a:pPr lvl="2"/>
            <a:r>
              <a:rPr lang="en-US" sz="2600" dirty="0" smtClean="0">
                <a:solidFill>
                  <a:schemeClr val="tx1"/>
                </a:solidFill>
                <a:latin typeface="Calibri" panose="020F0502020204030204" pitchFamily="34" charset="0"/>
              </a:rPr>
              <a:t>Asking questions.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Gathering the </a:t>
            </a:r>
            <a:r>
              <a:rPr lang="en-US" sz="2600" dirty="0">
                <a:solidFill>
                  <a:schemeClr val="tx1"/>
                </a:solidFill>
                <a:latin typeface="Calibri" panose="020F0502020204030204" pitchFamily="34" charset="0"/>
              </a:rPr>
              <a:t>sources, organize them, and evaluate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Drawing conclusions </a:t>
            </a:r>
            <a:r>
              <a:rPr lang="en-US" sz="2600" dirty="0">
                <a:solidFill>
                  <a:schemeClr val="tx1"/>
                </a:solidFill>
                <a:latin typeface="Calibri" panose="020F0502020204030204" pitchFamily="34" charset="0"/>
              </a:rPr>
              <a:t>that are supported by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4"/>
            <a:endParaRPr lang="en-US" dirty="0" smtClean="0"/>
          </a:p>
        </p:txBody>
      </p:sp>
    </p:spTree>
    <p:extLst>
      <p:ext uri="{BB962C8B-B14F-4D97-AF65-F5344CB8AC3E}">
        <p14:creationId xmlns:p14="http://schemas.microsoft.com/office/powerpoint/2010/main" val="990397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 Questions to ask about the past….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How?</a:t>
            </a:r>
          </a:p>
          <a:p>
            <a:r>
              <a:rPr lang="en-US" dirty="0" smtClean="0">
                <a:latin typeface="Calibri" panose="020F0502020204030204" pitchFamily="34" charset="0"/>
              </a:rPr>
              <a:t>What?</a:t>
            </a:r>
          </a:p>
          <a:p>
            <a:r>
              <a:rPr lang="en-US" dirty="0" smtClean="0">
                <a:latin typeface="Calibri" panose="020F0502020204030204" pitchFamily="34" charset="0"/>
              </a:rPr>
              <a:t>When?</a:t>
            </a:r>
          </a:p>
          <a:p>
            <a:r>
              <a:rPr lang="en-US" dirty="0" smtClean="0">
                <a:latin typeface="Calibri" panose="020F0502020204030204" pitchFamily="34" charset="0"/>
              </a:rPr>
              <a:t>Where?</a:t>
            </a:r>
          </a:p>
          <a:p>
            <a:r>
              <a:rPr lang="en-US" dirty="0" smtClean="0">
                <a:latin typeface="Calibri" panose="020F0502020204030204" pitchFamily="34" charset="0"/>
              </a:rPr>
              <a:t>Who?</a:t>
            </a:r>
          </a:p>
          <a:p>
            <a:endParaRPr lang="en-US" dirty="0" smtClean="0"/>
          </a:p>
        </p:txBody>
      </p:sp>
    </p:spTree>
    <p:extLst>
      <p:ext uri="{BB962C8B-B14F-4D97-AF65-F5344CB8AC3E}">
        <p14:creationId xmlns:p14="http://schemas.microsoft.com/office/powerpoint/2010/main" val="812366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49187"/>
            <a:ext cx="4863935" cy="4049889"/>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228600" y="1371600"/>
            <a:ext cx="8077200" cy="1828800"/>
          </a:xfrm>
        </p:spPr>
        <p:txBody>
          <a:bodyPr>
            <a:normAutofit/>
          </a:bodyPr>
          <a:lstStyle/>
          <a:p>
            <a:pPr marL="0" indent="0">
              <a:buNone/>
            </a:pPr>
            <a:r>
              <a:rPr lang="en-US" sz="2800" b="1" dirty="0" smtClean="0">
                <a:latin typeface="Calibri" panose="020F0502020204030204" pitchFamily="34" charset="0"/>
              </a:rPr>
              <a:t>Cause and Effect</a:t>
            </a:r>
            <a:r>
              <a:rPr lang="en-US" sz="2800" dirty="0" smtClean="0">
                <a:latin typeface="Calibri" panose="020F0502020204030204" pitchFamily="34" charset="0"/>
              </a:rPr>
              <a:t>- </a:t>
            </a:r>
            <a:r>
              <a:rPr lang="en-US" sz="2800" b="0" dirty="0" smtClean="0">
                <a:latin typeface="Calibri" panose="020F0502020204030204" pitchFamily="34" charset="0"/>
              </a:rPr>
              <a:t>events from the past have a short term and long term (often times unforeseen) effects on the development of societies. </a:t>
            </a:r>
          </a:p>
          <a:p>
            <a:pPr marL="0" indent="0">
              <a:buNone/>
            </a:pPr>
            <a:endParaRPr lang="en-US" dirty="0" smtClean="0"/>
          </a:p>
        </p:txBody>
      </p:sp>
    </p:spTree>
    <p:extLst>
      <p:ext uri="{BB962C8B-B14F-4D97-AF65-F5344CB8AC3E}">
        <p14:creationId xmlns:p14="http://schemas.microsoft.com/office/powerpoint/2010/main" val="179206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457200" y="1643902"/>
            <a:ext cx="7886700" cy="3263504"/>
          </a:xfrm>
        </p:spPr>
        <p:txBody>
          <a:bodyPr>
            <a:normAutofit lnSpcReduction="10000"/>
          </a:bodyPr>
          <a:lstStyle/>
          <a:p>
            <a:pPr marL="0" indent="0">
              <a:buNone/>
            </a:pPr>
            <a:r>
              <a:rPr lang="en-US" b="1" dirty="0" smtClean="0">
                <a:latin typeface="Calibri" panose="020F0502020204030204" pitchFamily="34" charset="0"/>
              </a:rPr>
              <a:t>Change and Continuity- </a:t>
            </a:r>
            <a:r>
              <a:rPr lang="en-US" b="0" dirty="0" smtClean="0">
                <a:latin typeface="Calibri" panose="020F0502020204030204" pitchFamily="34" charset="0"/>
              </a:rPr>
              <a:t>focus on change over time; understanding what changed and what remained the same, fosters a deeper understanding of the uneven pace for which events unfolded throughout history. </a:t>
            </a:r>
          </a:p>
          <a:p>
            <a:pPr marL="0" indent="0">
              <a:buNone/>
            </a:pPr>
            <a:endParaRPr lang="en-US" b="0" dirty="0"/>
          </a:p>
        </p:txBody>
      </p:sp>
    </p:spTree>
    <p:extLst>
      <p:ext uri="{BB962C8B-B14F-4D97-AF65-F5344CB8AC3E}">
        <p14:creationId xmlns:p14="http://schemas.microsoft.com/office/powerpoint/2010/main" val="16402551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Turning Points</a:t>
            </a:r>
            <a:r>
              <a:rPr lang="en-US" dirty="0" smtClean="0">
                <a:latin typeface="Calibri" panose="020F0502020204030204" pitchFamily="34" charset="0"/>
              </a:rPr>
              <a:t>- </a:t>
            </a:r>
            <a:r>
              <a:rPr lang="en-US" b="0" dirty="0" smtClean="0">
                <a:latin typeface="Calibri" panose="020F0502020204030204" pitchFamily="34" charset="0"/>
              </a:rPr>
              <a:t>focuses on events of great significance that caused individual experiences and societal developments to go in a different direction.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4572000"/>
            <a:ext cx="5714285" cy="1482197"/>
          </a:xfrm>
          <a:prstGeom prst="rect">
            <a:avLst/>
          </a:prstGeom>
        </p:spPr>
      </p:pic>
    </p:spTree>
    <p:extLst>
      <p:ext uri="{BB962C8B-B14F-4D97-AF65-F5344CB8AC3E}">
        <p14:creationId xmlns:p14="http://schemas.microsoft.com/office/powerpoint/2010/main" val="490538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Using the Past</a:t>
            </a:r>
            <a:r>
              <a:rPr lang="en-US" dirty="0" smtClean="0">
                <a:latin typeface="Calibri" panose="020F0502020204030204" pitchFamily="34" charset="0"/>
              </a:rPr>
              <a:t>- </a:t>
            </a:r>
            <a:r>
              <a:rPr lang="en-US" sz="3200" b="0" dirty="0" smtClean="0">
                <a:latin typeface="Calibri" panose="020F0502020204030204" pitchFamily="34" charset="0"/>
              </a:rPr>
              <a:t>finding the usable past and using it to better understand events from that time frame and how it relates to the present. This makes history relevant and gives history meaning.</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419600"/>
            <a:ext cx="5714285" cy="1175024"/>
          </a:xfrm>
          <a:prstGeom prst="rect">
            <a:avLst/>
          </a:prstGeom>
        </p:spPr>
      </p:pic>
    </p:spTree>
    <p:extLst>
      <p:ext uri="{BB962C8B-B14F-4D97-AF65-F5344CB8AC3E}">
        <p14:creationId xmlns:p14="http://schemas.microsoft.com/office/powerpoint/2010/main" val="26586407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219200" y="5334000"/>
            <a:ext cx="3813379" cy="1284906"/>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5" name="Content Placeholder 4"/>
          <p:cNvSpPr>
            <a:spLocks noGrp="1"/>
          </p:cNvSpPr>
          <p:nvPr>
            <p:ph idx="1"/>
          </p:nvPr>
        </p:nvSpPr>
        <p:spPr>
          <a:xfrm>
            <a:off x="457200" y="1600200"/>
            <a:ext cx="7543800" cy="5018706"/>
          </a:xfrm>
        </p:spPr>
        <p:txBody>
          <a:bodyPr/>
          <a:lstStyle/>
          <a:p>
            <a:pPr marL="0" indent="0">
              <a:buNone/>
            </a:pPr>
            <a:r>
              <a:rPr lang="en-US" b="1" dirty="0" smtClean="0">
                <a:latin typeface="Calibri" panose="020F0502020204030204" pitchFamily="34" charset="0"/>
              </a:rPr>
              <a:t>Through their Eyes</a:t>
            </a:r>
            <a:r>
              <a:rPr lang="en-US" dirty="0" smtClean="0">
                <a:latin typeface="Calibri" panose="020F0502020204030204" pitchFamily="34" charset="0"/>
              </a:rPr>
              <a:t>- </a:t>
            </a:r>
            <a:r>
              <a:rPr lang="en-US" b="0" dirty="0" smtClean="0">
                <a:latin typeface="Calibri" panose="020F0502020204030204" pitchFamily="34" charset="0"/>
              </a:rPr>
              <a:t>We need to see the world as they saw it in order to get a deeper understanding of why people thought and acted the way they did and the reasoning for the choices they made.</a:t>
            </a:r>
          </a:p>
          <a:p>
            <a:pPr marL="0" indent="0">
              <a:buNone/>
            </a:pPr>
            <a:endParaRPr lang="en-US" dirty="0"/>
          </a:p>
        </p:txBody>
      </p:sp>
    </p:spTree>
    <p:extLst>
      <p:ext uri="{BB962C8B-B14F-4D97-AF65-F5344CB8AC3E}">
        <p14:creationId xmlns:p14="http://schemas.microsoft.com/office/powerpoint/2010/main" val="364106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9600" y="3733800"/>
            <a:ext cx="7543800" cy="23622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Arial Narrow"/>
              <a:buNone/>
            </a:pPr>
            <a:r>
              <a:rPr lang="en-US" sz="2800" b="1" i="0" u="none" strike="noStrike" cap="none" dirty="0">
                <a:solidFill>
                  <a:schemeClr val="tx1"/>
                </a:solidFill>
                <a:latin typeface="Calibri" panose="020F0502020204030204" pitchFamily="34" charset="0"/>
                <a:ea typeface="Arial Narrow"/>
                <a:cs typeface="Arial Narrow"/>
                <a:sym typeface="Arial Narrow"/>
              </a:rPr>
              <a:t>The Essential Skills, which are found in Standard 1 for each grade level or course, serve as tools to facilitate active engagement in learning, to deepen student understanding of content material and to create better-informed citizens.</a:t>
            </a:r>
          </a:p>
        </p:txBody>
      </p:sp>
      <p:sp>
        <p:nvSpPr>
          <p:cNvPr id="78" name="Shape 7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28</a:t>
            </a:fld>
            <a:endParaRPr lang="en-US" sz="1200" b="1">
              <a:solidFill>
                <a:schemeClr val="lt1"/>
              </a:solidFill>
              <a:latin typeface="Calibri"/>
              <a:ea typeface="Calibri"/>
              <a:cs typeface="Calibri"/>
              <a:sym typeface="Calibri"/>
            </a:endParaRPr>
          </a:p>
        </p:txBody>
      </p:sp>
      <p:pic>
        <p:nvPicPr>
          <p:cNvPr id="79" name="Shape 79"/>
          <p:cNvPicPr preferRelativeResize="0">
            <a:picLocks noGrp="1"/>
          </p:cNvPicPr>
          <p:nvPr>
            <p:ph type="body" idx="1"/>
          </p:nvPr>
        </p:nvPicPr>
        <p:blipFill rotWithShape="1">
          <a:blip r:embed="rId3">
            <a:alphaModFix/>
          </a:blip>
          <a:srcRect/>
          <a:stretch/>
        </p:blipFill>
        <p:spPr>
          <a:xfrm>
            <a:off x="304800" y="304800"/>
            <a:ext cx="8737797" cy="3177380"/>
          </a:xfrm>
          <a:prstGeom prst="rect">
            <a:avLst/>
          </a:prstGeom>
          <a:noFill/>
          <a:ln>
            <a:noFill/>
          </a:ln>
        </p:spPr>
      </p:pic>
    </p:spTree>
    <p:extLst>
      <p:ext uri="{BB962C8B-B14F-4D97-AF65-F5344CB8AC3E}">
        <p14:creationId xmlns:p14="http://schemas.microsoft.com/office/powerpoint/2010/main" val="141205491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4000" b="1" i="0" u="none" strike="noStrike" cap="none" dirty="0">
                <a:solidFill>
                  <a:srgbClr val="0070C0"/>
                </a:solidFill>
                <a:latin typeface="Calibri" panose="020F0502020204030204" pitchFamily="34" charset="0"/>
                <a:ea typeface="Times New Roman"/>
                <a:cs typeface="Times New Roman"/>
                <a:sym typeface="Times New Roman"/>
              </a:rPr>
              <a:t>Standard 1</a:t>
            </a:r>
          </a:p>
        </p:txBody>
      </p:sp>
      <p:sp>
        <p:nvSpPr>
          <p:cNvPr id="85" name="Shape 85"/>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742950" marR="0" lvl="0" indent="-742950" algn="l" rtl="0">
              <a:lnSpc>
                <a:spcPct val="80000"/>
              </a:lnSpc>
              <a:spcBef>
                <a:spcPts val="0"/>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Use information sources.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Apply geography skills.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Organize information.</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critical thinking.</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Compare and contrast.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Determine cause and effect.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connections.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economic decisions.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Exercise civic responsibilities.</a:t>
            </a:r>
          </a:p>
          <a:p>
            <a:pPr marL="742950" marR="0" lvl="0" indent="-742950" algn="l" rtl="0">
              <a:lnSpc>
                <a:spcPct val="80000"/>
              </a:lnSpc>
              <a:spcBef>
                <a:spcPts val="558"/>
              </a:spcBef>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comprehension.</a:t>
            </a:r>
          </a:p>
        </p:txBody>
      </p:sp>
      <p:sp>
        <p:nvSpPr>
          <p:cNvPr id="86" name="Shape 8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29</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958635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0" y="-23647"/>
            <a:ext cx="8382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400" b="1" i="0" u="none" strike="noStrike" cap="none" dirty="0">
                <a:solidFill>
                  <a:srgbClr val="0070C0"/>
                </a:solidFill>
                <a:latin typeface="Times New Roman"/>
                <a:ea typeface="Times New Roman"/>
                <a:cs typeface="Times New Roman"/>
                <a:sym typeface="Times New Roman"/>
              </a:rPr>
              <a:t>Questions to Ask During Planning</a:t>
            </a:r>
          </a:p>
        </p:txBody>
      </p:sp>
      <p:sp>
        <p:nvSpPr>
          <p:cNvPr id="668" name="Shape 668"/>
          <p:cNvSpPr txBox="1">
            <a:spLocks noGrp="1"/>
          </p:cNvSpPr>
          <p:nvPr>
            <p:ph type="body" idx="1"/>
          </p:nvPr>
        </p:nvSpPr>
        <p:spPr>
          <a:xfrm>
            <a:off x="228600" y="1143000"/>
            <a:ext cx="7924800" cy="5105399"/>
          </a:xfrm>
          <a:prstGeom prst="rect">
            <a:avLst/>
          </a:prstGeom>
          <a:noFill/>
          <a:ln>
            <a:noFill/>
          </a:ln>
        </p:spPr>
        <p:txBody>
          <a:bodyPr lIns="91425" tIns="91425" rIns="91425" bIns="91425" anchor="t" anchorCtr="0">
            <a:noAutofit/>
          </a:bodyPr>
          <a:lstStyle/>
          <a:p>
            <a:pPr marL="228600" indent="0" algn="ctr">
              <a:spcBef>
                <a:spcPts val="0"/>
              </a:spcBef>
              <a:buNone/>
            </a:pPr>
            <a:r>
              <a:rPr lang="en-US" sz="2400" b="0" dirty="0">
                <a:latin typeface="Times New Roman" panose="02020603050405020304" pitchFamily="18" charset="0"/>
                <a:cs typeface="Times New Roman" panose="02020603050405020304" pitchFamily="18" charset="0"/>
              </a:rPr>
              <a:t>Essential Components in Planning an Effective Lesson </a:t>
            </a:r>
          </a:p>
          <a:p>
            <a:pPr marL="228600" indent="0" algn="ctr">
              <a:spcBef>
                <a:spcPts val="0"/>
              </a:spcBef>
              <a:buNone/>
            </a:pPr>
            <a:r>
              <a:rPr lang="en-US" sz="2400" b="0" dirty="0">
                <a:latin typeface="Times New Roman" panose="02020603050405020304" pitchFamily="18" charset="0"/>
                <a:cs typeface="Times New Roman" panose="02020603050405020304" pitchFamily="18" charset="0"/>
              </a:rPr>
              <a:t>using the </a:t>
            </a:r>
          </a:p>
          <a:p>
            <a:pPr marL="228600" lvl="0" indent="0" algn="ctr">
              <a:spcBef>
                <a:spcPts val="0"/>
              </a:spcBef>
              <a:buClr>
                <a:srgbClr val="000000"/>
              </a:buClr>
              <a:buNone/>
            </a:pPr>
            <a:r>
              <a:rPr lang="en-US" sz="2400" dirty="0" smtClean="0">
                <a:solidFill>
                  <a:srgbClr val="000000"/>
                </a:solidFill>
                <a:latin typeface="Times New Roman" panose="02020603050405020304" pitchFamily="18" charset="0"/>
                <a:cs typeface="Times New Roman" panose="02020603050405020304" pitchFamily="18" charset="0"/>
                <a:hlinkClick r:id="rId3"/>
              </a:rPr>
              <a:t>2015 </a:t>
            </a:r>
            <a:r>
              <a:rPr lang="en-US" sz="2400" i="1" dirty="0">
                <a:solidFill>
                  <a:srgbClr val="000000"/>
                </a:solidFill>
                <a:latin typeface="Times New Roman" panose="02020603050405020304" pitchFamily="18" charset="0"/>
                <a:cs typeface="Times New Roman" panose="02020603050405020304" pitchFamily="18" charset="0"/>
                <a:hlinkClick r:id="rId3"/>
              </a:rPr>
              <a:t>History and Social Science Standards of Learning</a:t>
            </a:r>
            <a:endParaRPr lang="en-US" sz="2400" i="1" dirty="0">
              <a:solidFill>
                <a:srgbClr val="000000"/>
              </a:solidFill>
              <a:latin typeface="Times New Roman" panose="02020603050405020304" pitchFamily="18" charset="0"/>
              <a:cs typeface="Times New Roman" panose="02020603050405020304" pitchFamily="18" charset="0"/>
            </a:endParaRPr>
          </a:p>
          <a:p>
            <a:pPr marL="228600" indent="0" algn="ctr">
              <a:spcBef>
                <a:spcPts val="0"/>
              </a:spcBef>
              <a:buNone/>
            </a:pPr>
            <a:endParaRPr lang="en-US" sz="24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What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do students need to know and understand by the end of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do students need to do during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Which historical thinking skills are best suited for this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other content material should be added to provide historical context and richness to the lesson in order to maximize student understanding of the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student learning experiences would be most effective during this lesson?</a:t>
            </a: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How can I check for understanding effectively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and </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accurately to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measure the students’ content knowledge and historical thinking skills</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69" name="Shape 669"/>
          <p:cNvSpPr txBox="1">
            <a:spLocks noGrp="1"/>
          </p:cNvSpPr>
          <p:nvPr>
            <p:ph type="sldNum" idx="12"/>
          </p:nvPr>
        </p:nvSpPr>
        <p:spPr>
          <a:xfrm>
            <a:off x="8305800" y="6340476"/>
            <a:ext cx="381000"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200" b="1">
                <a:solidFill>
                  <a:srgbClr val="FFFFFF"/>
                </a:solidFill>
                <a:latin typeface="Calibri"/>
                <a:ea typeface="Calibri"/>
                <a:cs typeface="Calibri"/>
                <a:sym typeface="Calibri"/>
              </a:rPr>
              <a:pPr algn="r">
                <a:buClr>
                  <a:srgbClr val="FFFFFF"/>
                </a:buClr>
                <a:buSzPct val="25000"/>
                <a:buFont typeface="Calibri"/>
                <a:buNone/>
              </a:pPr>
              <a:t>3</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527769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30</a:t>
            </a:fld>
            <a:endParaRPr lang="en-US" dirty="0"/>
          </a:p>
        </p:txBody>
      </p:sp>
      <p:sp>
        <p:nvSpPr>
          <p:cNvPr id="7" name="Title 1"/>
          <p:cNvSpPr>
            <a:spLocks noGrp="1"/>
          </p:cNvSpPr>
          <p:nvPr>
            <p:ph type="title"/>
          </p:nvPr>
        </p:nvSpPr>
        <p:spPr>
          <a:xfrm>
            <a:off x="457200" y="381000"/>
            <a:ext cx="7543800" cy="1143000"/>
          </a:xfrm>
        </p:spPr>
        <p:txBody>
          <a:bodyPr>
            <a:normAutofit fontScale="90000"/>
          </a:bodyPr>
          <a:lstStyle/>
          <a:p>
            <a:r>
              <a:rPr lang="en-US" sz="5300" dirty="0">
                <a:solidFill>
                  <a:schemeClr val="tx1"/>
                </a:solidFill>
                <a:latin typeface="Calibri" panose="020F0502020204030204" pitchFamily="34" charset="0"/>
                <a:ea typeface="Batang" panose="02030600000101010101" pitchFamily="18" charset="-127"/>
              </a:rPr>
              <a:t>Let’s Explore:</a:t>
            </a:r>
            <a:br>
              <a:rPr lang="en-US" sz="5300" dirty="0">
                <a:solidFill>
                  <a:schemeClr val="tx1"/>
                </a:solidFill>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Rigorous Social Studies </a:t>
            </a:r>
            <a:br>
              <a:rPr lang="en-US" sz="4400" i="1" dirty="0">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Learning Experiences</a:t>
            </a:r>
          </a:p>
        </p:txBody>
      </p:sp>
      <p:pic>
        <p:nvPicPr>
          <p:cNvPr id="2050" name="Picture 2" descr="http://www.cehd.umn.edu/ci/Images/GeographyLes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324600" cy="41944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33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022"/>
            <a:ext cx="6248400" cy="1295400"/>
          </a:xfrm>
        </p:spPr>
        <p:txBody>
          <a:bodyPr>
            <a:noAutofit/>
          </a:bodyPr>
          <a:lstStyle/>
          <a:p>
            <a:r>
              <a:rPr lang="en-US" sz="8000" dirty="0" smtClean="0">
                <a:latin typeface="Calibri" panose="020F0502020204030204" pitchFamily="34" charset="0"/>
              </a:rPr>
              <a:t>Kindergarten</a:t>
            </a:r>
            <a:endParaRPr lang="en-US" sz="8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31</a:t>
            </a:fld>
            <a:endParaRPr lang="en-US" dirty="0">
              <a:solidFill>
                <a:prstClr val="white"/>
              </a:solidFill>
            </a:endParaRPr>
          </a:p>
        </p:txBody>
      </p:sp>
      <p:pic>
        <p:nvPicPr>
          <p:cNvPr id="3076" name="Picture 4" descr="http://www.geolounge.com/wp-content/uploads/2014/07/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54644"/>
            <a:ext cx="19907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778" y="1905000"/>
            <a:ext cx="4628983" cy="357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695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32</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539037" cy="248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237032"/>
            <a:ext cx="7743825" cy="229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88887" y="152400"/>
            <a:ext cx="7543800" cy="1066800"/>
          </a:xfrm>
        </p:spPr>
        <p:txBody>
          <a:bodyPr>
            <a:normAutofit fontScale="90000"/>
          </a:bodyPr>
          <a:lstStyle/>
          <a:p>
            <a:r>
              <a:rPr lang="en-US" dirty="0">
                <a:latin typeface="Calibri" panose="020F0502020204030204" pitchFamily="34" charset="0"/>
              </a:rPr>
              <a:t>Application of Skills Standard 1:  </a:t>
            </a:r>
            <a:r>
              <a:rPr lang="en-US" dirty="0" smtClean="0">
                <a:latin typeface="Calibri" panose="020F0502020204030204" pitchFamily="34" charset="0"/>
              </a:rPr>
              <a:t>Kindergarten K.1f</a:t>
            </a:r>
            <a:endParaRPr lang="en-US" dirty="0">
              <a:latin typeface="Calibri" panose="020F0502020204030204" pitchFamily="34" charset="0"/>
            </a:endParaRPr>
          </a:p>
        </p:txBody>
      </p:sp>
    </p:spTree>
    <p:extLst>
      <p:ext uri="{BB962C8B-B14F-4D97-AF65-F5344CB8AC3E}">
        <p14:creationId xmlns:p14="http://schemas.microsoft.com/office/powerpoint/2010/main" val="1418128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87410"/>
            <a:ext cx="6832485" cy="467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7543800" cy="1143000"/>
          </a:xfrm>
        </p:spPr>
        <p:txBody>
          <a:bodyPr/>
          <a:lstStyle/>
          <a:p>
            <a:r>
              <a:rPr lang="en-US" dirty="0">
                <a:latin typeface="Calibri" panose="020F0502020204030204" pitchFamily="34" charset="0"/>
              </a:rPr>
              <a:t>Content: Being a Good Citizen</a:t>
            </a:r>
          </a:p>
        </p:txBody>
      </p:sp>
    </p:spTree>
    <p:extLst>
      <p:ext uri="{BB962C8B-B14F-4D97-AF65-F5344CB8AC3E}">
        <p14:creationId xmlns:p14="http://schemas.microsoft.com/office/powerpoint/2010/main" val="1902292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34</a:t>
            </a:fld>
            <a:endParaRPr lang="en-US" dirty="0"/>
          </a:p>
        </p:txBody>
      </p:sp>
      <p:pic>
        <p:nvPicPr>
          <p:cNvPr id="921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52400"/>
            <a:ext cx="24574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hape 99"/>
          <p:cNvSpPr txBox="1">
            <a:spLocks/>
          </p:cNvSpPr>
          <p:nvPr/>
        </p:nvSpPr>
        <p:spPr>
          <a:xfrm>
            <a:off x="685800" y="2438400"/>
            <a:ext cx="7391400" cy="2819400"/>
          </a:xfrm>
          <a:prstGeom prst="rect">
            <a:avLst/>
          </a:prstGeom>
          <a:noFill/>
          <a:ln>
            <a:noFill/>
          </a:ln>
        </p:spPr>
        <p:txBody>
          <a:bodyPr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375"/>
              </a:spcBef>
              <a:buClr>
                <a:schemeClr val="dk1"/>
              </a:buClr>
              <a:buSzPct val="25000"/>
              <a:buFont typeface="Arial"/>
              <a:buNone/>
            </a:pPr>
            <a:endParaRPr lang="en-US" sz="1875" b="0" dirty="0" smtClean="0">
              <a:solidFill>
                <a:schemeClr val="dk1"/>
              </a:solidFill>
              <a:latin typeface="Arial Narrow"/>
              <a:ea typeface="Arial Narrow"/>
              <a:cs typeface="Arial Narrow"/>
              <a:sym typeface="Arial Narrow"/>
            </a:endParaRPr>
          </a:p>
          <a:p>
            <a:pPr>
              <a:lnSpc>
                <a:spcPct val="120000"/>
              </a:lnSpc>
              <a:spcBef>
                <a:spcPts val="562"/>
              </a:spcBef>
              <a:buClr>
                <a:schemeClr val="dk1"/>
              </a:buClr>
              <a:buSzPct val="100428"/>
              <a:buFont typeface="Noto Sans Symbols"/>
              <a:buChar char="❖"/>
            </a:pPr>
            <a:r>
              <a:rPr lang="en-US" sz="2812" b="0" dirty="0" smtClean="0">
                <a:solidFill>
                  <a:schemeClr val="dk1"/>
                </a:solidFill>
                <a:latin typeface="Calibri" panose="020F0502020204030204" pitchFamily="34" charset="0"/>
                <a:ea typeface="Arial Narrow"/>
                <a:cs typeface="Arial Narrow"/>
                <a:sym typeface="Arial Narrow"/>
              </a:rPr>
              <a:t>Conduct an interactive read-aloud of </a:t>
            </a:r>
            <a:r>
              <a:rPr lang="en-US" sz="2812" i="1" dirty="0" smtClean="0">
                <a:solidFill>
                  <a:schemeClr val="dk1"/>
                </a:solidFill>
                <a:latin typeface="Calibri" panose="020F0502020204030204" pitchFamily="34" charset="0"/>
                <a:ea typeface="Arial Narrow"/>
                <a:cs typeface="Arial Narrow"/>
                <a:sym typeface="Arial Narrow"/>
              </a:rPr>
              <a:t>What </a:t>
            </a:r>
          </a:p>
          <a:p>
            <a:pPr marL="341313" indent="-11113">
              <a:lnSpc>
                <a:spcPct val="120000"/>
              </a:lnSpc>
              <a:spcBef>
                <a:spcPts val="562"/>
              </a:spcBef>
              <a:buClr>
                <a:schemeClr val="dk1"/>
              </a:buClr>
              <a:buSzPct val="25000"/>
              <a:buFont typeface="Arial"/>
              <a:buNone/>
            </a:pPr>
            <a:r>
              <a:rPr lang="en-US" sz="2812" i="1" dirty="0" smtClean="0">
                <a:solidFill>
                  <a:schemeClr val="dk1"/>
                </a:solidFill>
                <a:latin typeface="Calibri" panose="020F0502020204030204" pitchFamily="34" charset="0"/>
                <a:ea typeface="Arial Narrow"/>
                <a:cs typeface="Arial Narrow"/>
                <a:sym typeface="Arial Narrow"/>
              </a:rPr>
              <a:t>If Everybody Did That? </a:t>
            </a:r>
            <a:r>
              <a:rPr lang="en-US" sz="2812" b="0" dirty="0" smtClean="0">
                <a:solidFill>
                  <a:schemeClr val="dk1"/>
                </a:solidFill>
                <a:latin typeface="Calibri" panose="020F0502020204030204" pitchFamily="34" charset="0"/>
                <a:ea typeface="Arial Narrow"/>
                <a:cs typeface="Arial Narrow"/>
                <a:sym typeface="Arial Narrow"/>
              </a:rPr>
              <a:t>By Ellen Javernick.  </a:t>
            </a:r>
          </a:p>
          <a:p>
            <a:pPr>
              <a:lnSpc>
                <a:spcPct val="120000"/>
              </a:lnSpc>
              <a:spcBef>
                <a:spcPts val="562"/>
              </a:spcBef>
              <a:buClr>
                <a:schemeClr val="dk1"/>
              </a:buClr>
              <a:buSzPct val="100428"/>
              <a:buFont typeface="Noto Sans Symbols"/>
              <a:buChar char="❖"/>
            </a:pPr>
            <a:r>
              <a:rPr lang="en-US" sz="2812" b="0" dirty="0" smtClean="0">
                <a:solidFill>
                  <a:schemeClr val="dk1"/>
                </a:solidFill>
                <a:latin typeface="Calibri" panose="020F0502020204030204" pitchFamily="34" charset="0"/>
                <a:ea typeface="Arial Narrow"/>
                <a:cs typeface="Arial Narrow"/>
                <a:sym typeface="Arial Narrow"/>
              </a:rPr>
              <a:t>Make a T-chart as a group that would answer the question of what if everyone exhibited a certain behavior (blurted, left backpacks in the floor, went to the bathroom during whole group, etc.). </a:t>
            </a:r>
          </a:p>
          <a:p>
            <a:pPr marL="0" indent="0">
              <a:lnSpc>
                <a:spcPct val="120000"/>
              </a:lnSpc>
              <a:spcBef>
                <a:spcPts val="562"/>
              </a:spcBef>
              <a:buClr>
                <a:schemeClr val="dk1"/>
              </a:buClr>
              <a:buSzPct val="100428"/>
              <a:buFont typeface="Arial" pitchFamily="34" charset="0"/>
              <a:buNone/>
            </a:pPr>
            <a:r>
              <a:rPr lang="en-US" sz="2812" b="0" dirty="0" smtClean="0">
                <a:solidFill>
                  <a:schemeClr val="dk1"/>
                </a:solidFill>
                <a:latin typeface="Arial Narrow"/>
                <a:ea typeface="Arial Narrow"/>
                <a:cs typeface="Arial Narrow"/>
                <a:sym typeface="Arial Narrow"/>
              </a:rPr>
              <a:t> </a:t>
            </a:r>
            <a:endParaRPr lang="en-US" sz="2812" b="0" dirty="0">
              <a:solidFill>
                <a:schemeClr val="dk1"/>
              </a:solidFill>
              <a:latin typeface="Arial Narrow"/>
              <a:ea typeface="Arial Narrow"/>
              <a:cs typeface="Arial Narrow"/>
              <a:sym typeface="Arial Narrow"/>
            </a:endParaRPr>
          </a:p>
        </p:txBody>
      </p:sp>
      <p:sp>
        <p:nvSpPr>
          <p:cNvPr id="5" name="Shape 98"/>
          <p:cNvSpPr txBox="1">
            <a:spLocks noGrp="1"/>
          </p:cNvSpPr>
          <p:nvPr>
            <p:ph type="title"/>
          </p:nvPr>
        </p:nvSpPr>
        <p:spPr>
          <a:xfrm>
            <a:off x="533400" y="512763"/>
            <a:ext cx="4495800" cy="868362"/>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smtClean="0">
                <a:solidFill>
                  <a:schemeClr val="tx1">
                    <a:lumMod val="65000"/>
                    <a:lumOff val="35000"/>
                  </a:schemeClr>
                </a:solidFill>
                <a:latin typeface="Calibri" panose="020F0502020204030204" pitchFamily="34" charset="0"/>
              </a:rPr>
              <a:t>Content Example</a:t>
            </a:r>
            <a:endParaRPr lang="en-US" sz="4000" b="1" i="0" u="none" strike="noStrike" cap="none" dirty="0">
              <a:solidFill>
                <a:schemeClr val="tx1">
                  <a:lumMod val="65000"/>
                  <a:lumOff val="35000"/>
                </a:schemeClr>
              </a:solidFill>
              <a:latin typeface="Calibri" panose="020F0502020204030204" pitchFamily="34" charset="0"/>
              <a:ea typeface="Times New Roman"/>
              <a:cs typeface="Times New Roman"/>
              <a:sym typeface="Times New Roman"/>
            </a:endParaRPr>
          </a:p>
        </p:txBody>
      </p:sp>
    </p:spTree>
    <p:extLst>
      <p:ext uri="{BB962C8B-B14F-4D97-AF65-F5344CB8AC3E}">
        <p14:creationId xmlns:p14="http://schemas.microsoft.com/office/powerpoint/2010/main" val="1153775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dirty="0">
                <a:latin typeface="Calibri" panose="020F0502020204030204" pitchFamily="34" charset="0"/>
              </a:rPr>
              <a:t>Creating A T-Chart For Our Choices</a:t>
            </a:r>
          </a:p>
        </p:txBody>
      </p:sp>
      <p:sp>
        <p:nvSpPr>
          <p:cNvPr id="180" name="Shape 180"/>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marL="177800" lvl="0" indent="0">
              <a:spcBef>
                <a:spcPts val="0"/>
              </a:spcBef>
              <a:buNone/>
            </a:pPr>
            <a:r>
              <a:rPr lang="en-US" sz="2400" dirty="0">
                <a:latin typeface="Calibri" panose="020F0502020204030204" pitchFamily="34" charset="0"/>
              </a:rPr>
              <a:t>We are going to create a T-Chart to list out our options when it comes to </a:t>
            </a:r>
            <a:r>
              <a:rPr lang="en-US" sz="2400" dirty="0" smtClean="0">
                <a:latin typeface="Calibri" panose="020F0502020204030204" pitchFamily="34" charset="0"/>
              </a:rPr>
              <a:t>following classroom rules. </a:t>
            </a:r>
            <a:r>
              <a:rPr lang="en-US" sz="2400" dirty="0">
                <a:latin typeface="Calibri" panose="020F0502020204030204" pitchFamily="34" charset="0"/>
              </a:rPr>
              <a:t>On one side </a:t>
            </a:r>
            <a:r>
              <a:rPr lang="en-US" sz="2400" dirty="0" smtClean="0">
                <a:latin typeface="Calibri" panose="020F0502020204030204" pitchFamily="34" charset="0"/>
              </a:rPr>
              <a:t>have the students model following classroom rules </a:t>
            </a:r>
            <a:r>
              <a:rPr lang="en-US" sz="2400" dirty="0">
                <a:latin typeface="Calibri" panose="020F0502020204030204" pitchFamily="34" charset="0"/>
              </a:rPr>
              <a:t>and on the other side </a:t>
            </a:r>
            <a:r>
              <a:rPr lang="en-US" sz="2400" dirty="0" smtClean="0">
                <a:latin typeface="Calibri" panose="020F0502020204030204" pitchFamily="34" charset="0"/>
              </a:rPr>
              <a:t>have students model consequences of not following the rules. </a:t>
            </a:r>
            <a:r>
              <a:rPr lang="en-US" sz="2400" dirty="0">
                <a:latin typeface="Calibri" panose="020F0502020204030204" pitchFamily="34" charset="0"/>
              </a:rPr>
              <a:t>Write how each behavior has different outcomes.</a:t>
            </a:r>
          </a:p>
        </p:txBody>
      </p:sp>
      <p:sp>
        <p:nvSpPr>
          <p:cNvPr id="182" name="Shape 182"/>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pic>
        <p:nvPicPr>
          <p:cNvPr id="183" name="Shape 183"/>
          <p:cNvPicPr preferRelativeResize="0"/>
          <p:nvPr/>
        </p:nvPicPr>
        <p:blipFill>
          <a:blip r:embed="rId3">
            <a:alphaModFix/>
          </a:blip>
          <a:stretch>
            <a:fillRect/>
          </a:stretch>
        </p:blipFill>
        <p:spPr>
          <a:xfrm>
            <a:off x="4648200" y="1600200"/>
            <a:ext cx="3394575" cy="4526100"/>
          </a:xfrm>
          <a:prstGeom prst="rect">
            <a:avLst/>
          </a:prstGeom>
          <a:noFill/>
          <a:ln>
            <a:noFill/>
          </a:ln>
        </p:spPr>
      </p:pic>
    </p:spTree>
    <p:extLst>
      <p:ext uri="{BB962C8B-B14F-4D97-AF65-F5344CB8AC3E}">
        <p14:creationId xmlns:p14="http://schemas.microsoft.com/office/powerpoint/2010/main" val="283311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dirty="0">
                <a:latin typeface="Calibri" panose="020F0502020204030204" pitchFamily="34" charset="0"/>
              </a:rPr>
              <a:t>What If Everybody Did _____ ?</a:t>
            </a:r>
          </a:p>
        </p:txBody>
      </p:sp>
      <p:sp>
        <p:nvSpPr>
          <p:cNvPr id="190" name="Shape 190"/>
          <p:cNvSpPr txBox="1">
            <a:spLocks noGrp="1"/>
          </p:cNvSpPr>
          <p:nvPr>
            <p:ph type="body" idx="1"/>
          </p:nvPr>
        </p:nvSpPr>
        <p:spPr>
          <a:xfrm>
            <a:off x="457200" y="1600200"/>
            <a:ext cx="4038600" cy="4526100"/>
          </a:xfrm>
          <a:prstGeom prst="rect">
            <a:avLst/>
          </a:prstGeom>
        </p:spPr>
        <p:txBody>
          <a:bodyPr lIns="91425" tIns="91425" rIns="91425" bIns="91425" anchor="t" anchorCtr="0">
            <a:noAutofit/>
          </a:bodyPr>
          <a:lstStyle/>
          <a:p>
            <a:pPr marL="0" lvl="0" indent="-69850">
              <a:lnSpc>
                <a:spcPct val="115000"/>
              </a:lnSpc>
              <a:spcBef>
                <a:spcPts val="0"/>
              </a:spcBef>
              <a:spcAft>
                <a:spcPts val="1600"/>
              </a:spcAft>
              <a:buClr>
                <a:schemeClr val="dk1"/>
              </a:buClr>
              <a:buSzPct val="55000"/>
              <a:buFont typeface="Arial"/>
              <a:buNone/>
            </a:pPr>
            <a:r>
              <a:rPr lang="en-US" sz="2000" dirty="0">
                <a:solidFill>
                  <a:srgbClr val="000000"/>
                </a:solidFill>
                <a:latin typeface="Calibri" panose="020F0502020204030204" pitchFamily="34" charset="0"/>
              </a:rPr>
              <a:t>Let’s read page 5 together from </a:t>
            </a:r>
            <a:r>
              <a:rPr lang="en-US" sz="2000" u="sng" dirty="0">
                <a:solidFill>
                  <a:srgbClr val="000000"/>
                </a:solidFill>
                <a:latin typeface="Calibri" panose="020F0502020204030204" pitchFamily="34" charset="0"/>
              </a:rPr>
              <a:t>What If Everybody Did That</a:t>
            </a:r>
            <a:r>
              <a:rPr lang="en-US" sz="2000" dirty="0">
                <a:solidFill>
                  <a:srgbClr val="000000"/>
                </a:solidFill>
                <a:latin typeface="Calibri" panose="020F0502020204030204" pitchFamily="34" charset="0"/>
              </a:rPr>
              <a:t>?</a:t>
            </a:r>
          </a:p>
          <a:p>
            <a:pPr marL="0" lvl="0" indent="-69850">
              <a:lnSpc>
                <a:spcPct val="115000"/>
              </a:lnSpc>
              <a:spcBef>
                <a:spcPts val="0"/>
              </a:spcBef>
              <a:spcAft>
                <a:spcPts val="1600"/>
              </a:spcAft>
              <a:buClr>
                <a:schemeClr val="dk1"/>
              </a:buClr>
              <a:buSzPct val="55000"/>
              <a:buFont typeface="Arial"/>
              <a:buNone/>
            </a:pPr>
            <a:endParaRPr sz="2000" dirty="0">
              <a:solidFill>
                <a:srgbClr val="000000"/>
              </a:solidFill>
              <a:latin typeface="Calibri" panose="020F0502020204030204" pitchFamily="34" charset="0"/>
            </a:endParaRPr>
          </a:p>
          <a:p>
            <a:pPr marL="0" lvl="0" indent="-69850">
              <a:lnSpc>
                <a:spcPct val="115000"/>
              </a:lnSpc>
              <a:spcBef>
                <a:spcPts val="0"/>
              </a:spcBef>
              <a:spcAft>
                <a:spcPts val="1600"/>
              </a:spcAft>
              <a:buClr>
                <a:schemeClr val="dk1"/>
              </a:buClr>
              <a:buSzPct val="55000"/>
              <a:buFont typeface="Arial"/>
              <a:buNone/>
            </a:pPr>
            <a:r>
              <a:rPr lang="en-US" sz="2000" dirty="0">
                <a:solidFill>
                  <a:srgbClr val="000000"/>
                </a:solidFill>
                <a:latin typeface="Calibri" panose="020F0502020204030204" pitchFamily="34" charset="0"/>
              </a:rPr>
              <a:t>Questions to think about:</a:t>
            </a:r>
          </a:p>
          <a:p>
            <a:pPr marL="0" lvl="0" indent="-69850">
              <a:lnSpc>
                <a:spcPct val="115000"/>
              </a:lnSpc>
              <a:spcBef>
                <a:spcPts val="0"/>
              </a:spcBef>
              <a:spcAft>
                <a:spcPts val="1600"/>
              </a:spcAft>
              <a:buClr>
                <a:schemeClr val="dk1"/>
              </a:buClr>
              <a:buSzPct val="55000"/>
              <a:buFont typeface="Arial"/>
              <a:buNone/>
            </a:pPr>
            <a:r>
              <a:rPr lang="en-US" sz="2000" dirty="0">
                <a:solidFill>
                  <a:srgbClr val="000000"/>
                </a:solidFill>
                <a:latin typeface="Calibri" panose="020F0502020204030204" pitchFamily="34" charset="0"/>
              </a:rPr>
              <a:t>How </a:t>
            </a:r>
            <a:r>
              <a:rPr lang="en-US" sz="2000" dirty="0" smtClean="0">
                <a:solidFill>
                  <a:srgbClr val="000000"/>
                </a:solidFill>
                <a:latin typeface="Calibri" panose="020F0502020204030204" pitchFamily="34" charset="0"/>
              </a:rPr>
              <a:t>does </a:t>
            </a:r>
            <a:r>
              <a:rPr lang="en-US" sz="2000" dirty="0">
                <a:solidFill>
                  <a:srgbClr val="000000"/>
                </a:solidFill>
                <a:latin typeface="Calibri" panose="020F0502020204030204" pitchFamily="34" charset="0"/>
              </a:rPr>
              <a:t>his </a:t>
            </a:r>
            <a:r>
              <a:rPr lang="en-US" sz="2000" dirty="0" smtClean="0">
                <a:solidFill>
                  <a:srgbClr val="000000"/>
                </a:solidFill>
                <a:latin typeface="Calibri" panose="020F0502020204030204" pitchFamily="34" charset="0"/>
              </a:rPr>
              <a:t>action </a:t>
            </a:r>
            <a:r>
              <a:rPr lang="en-US" sz="2000" dirty="0">
                <a:solidFill>
                  <a:srgbClr val="000000"/>
                </a:solidFill>
                <a:latin typeface="Calibri" panose="020F0502020204030204" pitchFamily="34" charset="0"/>
              </a:rPr>
              <a:t>affect his community?</a:t>
            </a:r>
          </a:p>
          <a:p>
            <a:pPr marL="0" lvl="0" indent="-69850">
              <a:lnSpc>
                <a:spcPct val="115000"/>
              </a:lnSpc>
              <a:spcBef>
                <a:spcPts val="0"/>
              </a:spcBef>
              <a:spcAft>
                <a:spcPts val="1600"/>
              </a:spcAft>
              <a:buClr>
                <a:schemeClr val="dk1"/>
              </a:buClr>
              <a:buSzPct val="55000"/>
              <a:buFont typeface="Arial"/>
              <a:buNone/>
            </a:pPr>
            <a:r>
              <a:rPr lang="en-US" sz="2000" dirty="0">
                <a:solidFill>
                  <a:srgbClr val="000000"/>
                </a:solidFill>
                <a:latin typeface="Calibri" panose="020F0502020204030204" pitchFamily="34" charset="0"/>
              </a:rPr>
              <a:t>What is a classroom rule that we follow that you see happening on this page?</a:t>
            </a:r>
          </a:p>
          <a:p>
            <a:pPr lvl="0">
              <a:spcBef>
                <a:spcPts val="0"/>
              </a:spcBef>
              <a:buNone/>
            </a:pPr>
            <a:endParaRPr sz="2000" dirty="0">
              <a:solidFill>
                <a:srgbClr val="000000"/>
              </a:solidFill>
            </a:endParaRPr>
          </a:p>
        </p:txBody>
      </p:sp>
      <p:sp>
        <p:nvSpPr>
          <p:cNvPr id="191" name="Shape 191"/>
          <p:cNvSpPr txBox="1">
            <a:spLocks noGrp="1"/>
          </p:cNvSpPr>
          <p:nvPr>
            <p:ph type="body" idx="2"/>
          </p:nvPr>
        </p:nvSpPr>
        <p:spPr>
          <a:xfrm>
            <a:off x="4648200" y="1600200"/>
            <a:ext cx="3733800" cy="45261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r>
              <a:rPr lang="en-US" dirty="0">
                <a:solidFill>
                  <a:srgbClr val="000000"/>
                </a:solidFill>
                <a:latin typeface="Calibri" panose="020F0502020204030204" pitchFamily="34" charset="0"/>
              </a:rPr>
              <a:t>Turn to a partner and discuss what would happen if everyone littered? How would this affect your classrooms? Schools? Communities?</a:t>
            </a:r>
          </a:p>
        </p:txBody>
      </p:sp>
      <p:sp>
        <p:nvSpPr>
          <p:cNvPr id="192" name="Shape 192"/>
          <p:cNvSpPr txBox="1">
            <a:spLocks noGrp="1"/>
          </p:cNvSpPr>
          <p:nvPr>
            <p:ph type="sldNum" idx="12"/>
          </p:nvPr>
        </p:nvSpPr>
        <p:spPr>
          <a:xfrm>
            <a:off x="8382000" y="6356351"/>
            <a:ext cx="381000" cy="3491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2384604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dirty="0">
                <a:latin typeface="Calibri" panose="020F0502020204030204" pitchFamily="34" charset="0"/>
              </a:rPr>
              <a:t>Rule: Walk inside the classroom</a:t>
            </a:r>
            <a:r>
              <a:rPr lang="en-US" dirty="0"/>
              <a:t>.</a:t>
            </a:r>
          </a:p>
        </p:txBody>
      </p:sp>
      <p:sp>
        <p:nvSpPr>
          <p:cNvPr id="199" name="Shape 199"/>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graphicFrame>
        <p:nvGraphicFramePr>
          <p:cNvPr id="200" name="Shape 200"/>
          <p:cNvGraphicFramePr/>
          <p:nvPr>
            <p:extLst>
              <p:ext uri="{D42A27DB-BD31-4B8C-83A1-F6EECF244321}">
                <p14:modId xmlns:p14="http://schemas.microsoft.com/office/powerpoint/2010/main" val="163334527"/>
              </p:ext>
            </p:extLst>
          </p:nvPr>
        </p:nvGraphicFramePr>
        <p:xfrm>
          <a:off x="609600" y="1606950"/>
          <a:ext cx="7239000" cy="2706210"/>
        </p:xfrm>
        <a:graphic>
          <a:graphicData uri="http://schemas.openxmlformats.org/drawingml/2006/table">
            <a:tbl>
              <a:tblPr>
                <a:noFill/>
              </a:tblPr>
              <a:tblGrid>
                <a:gridCol w="3619500"/>
                <a:gridCol w="3619500"/>
              </a:tblGrid>
              <a:tr h="537250">
                <a:tc>
                  <a:txBody>
                    <a:bodyPr/>
                    <a:lstStyle/>
                    <a:p>
                      <a:pPr lvl="0" rtl="0">
                        <a:spcBef>
                          <a:spcPts val="0"/>
                        </a:spcBef>
                        <a:buNone/>
                      </a:pPr>
                      <a:r>
                        <a:rPr lang="en-US" sz="2400" dirty="0">
                          <a:latin typeface="Calibri" panose="020F0502020204030204" pitchFamily="34" charset="0"/>
                        </a:rPr>
                        <a:t>Follow The Rule </a:t>
                      </a:r>
                    </a:p>
                  </a:txBody>
                  <a:tcPr marL="91425" marR="91425" marT="91425" marB="91425"/>
                </a:tc>
                <a:tc>
                  <a:txBody>
                    <a:bodyPr/>
                    <a:lstStyle/>
                    <a:p>
                      <a:pPr lvl="0" rtl="0">
                        <a:spcBef>
                          <a:spcPts val="0"/>
                        </a:spcBef>
                        <a:buNone/>
                      </a:pPr>
                      <a:r>
                        <a:rPr lang="en-US" sz="2400">
                          <a:latin typeface="Calibri" panose="020F0502020204030204" pitchFamily="34" charset="0"/>
                        </a:rPr>
                        <a:t>Break The Rule </a:t>
                      </a:r>
                    </a:p>
                  </a:txBody>
                  <a:tcPr marL="91425" marR="91425" marT="91425" marB="91425"/>
                </a:tc>
              </a:tr>
              <a:tr h="2157600">
                <a:tc>
                  <a:txBody>
                    <a:bodyPr/>
                    <a:lstStyle/>
                    <a:p>
                      <a:pPr marL="457200" lvl="0" indent="-381000" rtl="0">
                        <a:spcBef>
                          <a:spcPts val="0"/>
                        </a:spcBef>
                        <a:buSzPct val="100000"/>
                        <a:buChar char="●"/>
                      </a:pPr>
                      <a:r>
                        <a:rPr lang="en-US" sz="2400" dirty="0">
                          <a:latin typeface="Calibri" panose="020F0502020204030204" pitchFamily="34" charset="0"/>
                        </a:rPr>
                        <a:t>All students are safe.</a:t>
                      </a:r>
                    </a:p>
                    <a:p>
                      <a:pPr marL="457200" lvl="0" indent="-381000" rtl="0">
                        <a:spcBef>
                          <a:spcPts val="0"/>
                        </a:spcBef>
                        <a:buSzPct val="100000"/>
                        <a:buChar char="●"/>
                      </a:pPr>
                      <a:r>
                        <a:rPr lang="en-US" sz="2400" dirty="0">
                          <a:latin typeface="Calibri" panose="020F0502020204030204" pitchFamily="34" charset="0"/>
                        </a:rPr>
                        <a:t>I am a good role model.</a:t>
                      </a:r>
                    </a:p>
                    <a:p>
                      <a:pPr marL="457200" lvl="0" indent="-381000">
                        <a:spcBef>
                          <a:spcPts val="0"/>
                        </a:spcBef>
                        <a:buSzPct val="100000"/>
                        <a:buChar char="●"/>
                      </a:pPr>
                      <a:r>
                        <a:rPr lang="en-US" sz="2400" dirty="0">
                          <a:latin typeface="Calibri" panose="020F0502020204030204" pitchFamily="34" charset="0"/>
                        </a:rPr>
                        <a:t>There are no distractions.</a:t>
                      </a:r>
                    </a:p>
                  </a:txBody>
                  <a:tcPr marL="91425" marR="91425" marT="91425" marB="91425"/>
                </a:tc>
                <a:tc>
                  <a:txBody>
                    <a:bodyPr/>
                    <a:lstStyle/>
                    <a:p>
                      <a:pPr marL="457200" lvl="0" indent="-381000" rtl="0">
                        <a:spcBef>
                          <a:spcPts val="0"/>
                        </a:spcBef>
                        <a:buSzPct val="100000"/>
                        <a:buChar char="●"/>
                      </a:pPr>
                      <a:r>
                        <a:rPr lang="en-US" sz="2400" dirty="0">
                          <a:latin typeface="Calibri" panose="020F0502020204030204" pitchFamily="34" charset="0"/>
                        </a:rPr>
                        <a:t>Accidents may happen.</a:t>
                      </a:r>
                    </a:p>
                    <a:p>
                      <a:pPr marL="457200" lvl="0" indent="-381000" rtl="0">
                        <a:spcBef>
                          <a:spcPts val="0"/>
                        </a:spcBef>
                        <a:buSzPct val="100000"/>
                        <a:buChar char="●"/>
                      </a:pPr>
                      <a:r>
                        <a:rPr lang="en-US" sz="2400" dirty="0">
                          <a:latin typeface="Calibri" panose="020F0502020204030204" pitchFamily="34" charset="0"/>
                        </a:rPr>
                        <a:t>I am a distraction.</a:t>
                      </a:r>
                    </a:p>
                    <a:p>
                      <a:pPr marL="457200" lvl="0" indent="-381000">
                        <a:spcBef>
                          <a:spcPts val="0"/>
                        </a:spcBef>
                        <a:buSzPct val="100000"/>
                        <a:buChar char="●"/>
                      </a:pPr>
                      <a:r>
                        <a:rPr lang="en-US" sz="2400" dirty="0">
                          <a:latin typeface="Calibri" panose="020F0502020204030204" pitchFamily="34" charset="0"/>
                        </a:rPr>
                        <a:t>All behaviors are affected.</a:t>
                      </a:r>
                    </a:p>
                  </a:txBody>
                  <a:tcPr marL="91425" marR="91425" marT="91425" marB="91425"/>
                </a:tc>
              </a:tr>
            </a:tbl>
          </a:graphicData>
        </a:graphic>
      </p:graphicFrame>
    </p:spTree>
    <p:extLst>
      <p:ext uri="{BB962C8B-B14F-4D97-AF65-F5344CB8AC3E}">
        <p14:creationId xmlns:p14="http://schemas.microsoft.com/office/powerpoint/2010/main" val="2432612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a:spcBef>
                <a:spcPts val="0"/>
              </a:spcBef>
              <a:buNone/>
            </a:pPr>
            <a:r>
              <a:rPr lang="en-US" dirty="0">
                <a:latin typeface="Calibri" panose="020F0502020204030204" pitchFamily="34" charset="0"/>
              </a:rPr>
              <a:t>Create Your Own Flow Chart</a:t>
            </a:r>
          </a:p>
        </p:txBody>
      </p:sp>
      <p:sp>
        <p:nvSpPr>
          <p:cNvPr id="207" name="Shape 207"/>
          <p:cNvSpPr txBox="1">
            <a:spLocks noGrp="1"/>
          </p:cNvSpPr>
          <p:nvPr>
            <p:ph type="body" idx="1"/>
          </p:nvPr>
        </p:nvSpPr>
        <p:spPr>
          <a:xfrm>
            <a:off x="457200" y="1600200"/>
            <a:ext cx="7543800" cy="4526100"/>
          </a:xfrm>
          <a:prstGeom prst="rect">
            <a:avLst/>
          </a:prstGeom>
        </p:spPr>
        <p:txBody>
          <a:bodyPr lIns="91425" tIns="91425" rIns="91425" bIns="91425" anchor="t" anchorCtr="0">
            <a:noAutofit/>
          </a:bodyPr>
          <a:lstStyle/>
          <a:p>
            <a:pPr marL="228600" lvl="0" indent="0">
              <a:spcBef>
                <a:spcPts val="0"/>
              </a:spcBef>
              <a:buNone/>
            </a:pPr>
            <a:r>
              <a:rPr lang="en-US" sz="3000" dirty="0">
                <a:latin typeface="Calibri" panose="020F0502020204030204" pitchFamily="34" charset="0"/>
              </a:rPr>
              <a:t>Now you are going to work on your own or with a group to make your own T-Chart.</a:t>
            </a:r>
          </a:p>
          <a:p>
            <a:pPr marL="457200" lvl="0" indent="-419100" rtl="0">
              <a:spcBef>
                <a:spcPts val="0"/>
              </a:spcBef>
              <a:buSzPct val="100000"/>
              <a:buAutoNum type="arabicPeriod"/>
            </a:pPr>
            <a:r>
              <a:rPr lang="en-US" sz="3000" dirty="0">
                <a:latin typeface="Calibri" panose="020F0502020204030204" pitchFamily="34" charset="0"/>
              </a:rPr>
              <a:t>Choose a classroom rule.</a:t>
            </a:r>
          </a:p>
          <a:p>
            <a:pPr marL="457200" lvl="0" indent="-419100" rtl="0">
              <a:spcBef>
                <a:spcPts val="0"/>
              </a:spcBef>
              <a:buSzPct val="100000"/>
              <a:buAutoNum type="arabicPeriod"/>
            </a:pPr>
            <a:r>
              <a:rPr lang="en-US" sz="3000" dirty="0">
                <a:latin typeface="Calibri" panose="020F0502020204030204" pitchFamily="34" charset="0"/>
              </a:rPr>
              <a:t>Write a description of the two options: following and breaking the rule.</a:t>
            </a:r>
          </a:p>
          <a:p>
            <a:pPr marL="457200" lvl="0" indent="-419100">
              <a:spcBef>
                <a:spcPts val="0"/>
              </a:spcBef>
              <a:buSzPct val="100000"/>
              <a:buAutoNum type="arabicPeriod"/>
            </a:pPr>
            <a:r>
              <a:rPr lang="en-US" sz="3000" dirty="0">
                <a:latin typeface="Calibri" panose="020F0502020204030204" pitchFamily="34" charset="0"/>
              </a:rPr>
              <a:t>Weigh your options and decide if you will or will not follow the rule. Share your decision.</a:t>
            </a:r>
          </a:p>
        </p:txBody>
      </p:sp>
      <p:sp>
        <p:nvSpPr>
          <p:cNvPr id="208" name="Shape 208"/>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extLst>
      <p:ext uri="{BB962C8B-B14F-4D97-AF65-F5344CB8AC3E}">
        <p14:creationId xmlns:p14="http://schemas.microsoft.com/office/powerpoint/2010/main" val="1080626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Always Looping Back to the Skill</a:t>
            </a:r>
          </a:p>
        </p:txBody>
      </p:sp>
      <p:sp>
        <p:nvSpPr>
          <p:cNvPr id="214" name="Shape 214"/>
          <p:cNvSpPr txBox="1">
            <a:spLocks noGrp="1"/>
          </p:cNvSpPr>
          <p:nvPr>
            <p:ph type="body" idx="1"/>
          </p:nvPr>
        </p:nvSpPr>
        <p:spPr>
          <a:xfrm>
            <a:off x="457200" y="1600200"/>
            <a:ext cx="7543800" cy="4526100"/>
          </a:xfrm>
          <a:prstGeom prst="rect">
            <a:avLst/>
          </a:prstGeom>
          <a:noFill/>
          <a:ln>
            <a:noFill/>
          </a:ln>
        </p:spPr>
        <p:txBody>
          <a:bodyPr lIns="91425" tIns="45700" rIns="91425" bIns="45700" anchor="t" anchorCtr="0">
            <a:noAutofit/>
          </a:bodyPr>
          <a:lstStyle/>
          <a:p>
            <a:pPr marL="0" lvl="0" indent="-69850" rtl="0">
              <a:lnSpc>
                <a:spcPct val="115000"/>
              </a:lnSpc>
              <a:spcBef>
                <a:spcPts val="0"/>
              </a:spcBef>
              <a:spcAft>
                <a:spcPts val="1600"/>
              </a:spcAft>
              <a:buClr>
                <a:schemeClr val="dk1"/>
              </a:buClr>
              <a:buSzPct val="61111"/>
              <a:buFont typeface="Arial"/>
              <a:buNone/>
            </a:pPr>
            <a:r>
              <a:rPr lang="en-US" sz="2400" dirty="0">
                <a:latin typeface="Calibri" panose="020F0502020204030204" pitchFamily="34" charset="0"/>
              </a:rPr>
              <a:t>K 1.f: The Student will demonstrate skills for historical thinking, geographical analysis, economic decision making and responsible citizenship by recognizing direct cause and effect relationships</a:t>
            </a:r>
          </a:p>
          <a:p>
            <a:pPr marL="457200" lvl="0" rtl="0">
              <a:spcBef>
                <a:spcPts val="0"/>
              </a:spcBef>
              <a:buSzPct val="100000"/>
            </a:pPr>
            <a:r>
              <a:rPr lang="en-US" sz="2400" dirty="0">
                <a:latin typeface="Calibri" panose="020F0502020204030204" pitchFamily="34" charset="0"/>
              </a:rPr>
              <a:t>How do you want others to behave in the classroom?</a:t>
            </a:r>
          </a:p>
          <a:p>
            <a:pPr marL="457200" lvl="0" rtl="0">
              <a:spcBef>
                <a:spcPts val="0"/>
              </a:spcBef>
              <a:buSzPct val="100000"/>
            </a:pPr>
            <a:r>
              <a:rPr lang="en-US" sz="2400" dirty="0">
                <a:latin typeface="Calibri" panose="020F0502020204030204" pitchFamily="34" charset="0"/>
              </a:rPr>
              <a:t>How do you want to behave in the classroom?</a:t>
            </a:r>
          </a:p>
          <a:p>
            <a:pPr marL="457200" lvl="0" rtl="0">
              <a:spcBef>
                <a:spcPts val="0"/>
              </a:spcBef>
              <a:buSzPct val="100000"/>
            </a:pPr>
            <a:r>
              <a:rPr lang="en-US" sz="2400" dirty="0">
                <a:latin typeface="Calibri" panose="020F0502020204030204" pitchFamily="34" charset="0"/>
              </a:rPr>
              <a:t>Do you have different ideas for others’ behavior than you do for yourself? If so, why? If not, why?</a:t>
            </a:r>
          </a:p>
          <a:p>
            <a:pPr marL="0" lvl="0" indent="0" rtl="0">
              <a:spcBef>
                <a:spcPts val="0"/>
              </a:spcBef>
              <a:buNone/>
            </a:pPr>
            <a:endParaRPr sz="2400" dirty="0">
              <a:latin typeface="Calibri" panose="020F0502020204030204" pitchFamily="34" charset="0"/>
            </a:endParaRPr>
          </a:p>
          <a:p>
            <a:pPr marL="0" lvl="0" indent="0" rtl="0">
              <a:spcBef>
                <a:spcPts val="0"/>
              </a:spcBef>
              <a:buNone/>
            </a:pPr>
            <a:r>
              <a:rPr lang="en-US" sz="2400" dirty="0">
                <a:latin typeface="Calibri" panose="020F0502020204030204" pitchFamily="34" charset="0"/>
              </a:rPr>
              <a:t>Once students have practiced this civics skill, you can take this experience and duplicate it within your specific content areas.</a:t>
            </a:r>
          </a:p>
          <a:p>
            <a:pPr marL="342900" marR="0" lvl="0" indent="-342900" algn="l" rtl="0">
              <a:spcBef>
                <a:spcPts val="0"/>
              </a:spcBef>
              <a:buClr>
                <a:schemeClr val="dk1"/>
              </a:buClr>
              <a:buSzPct val="100000"/>
              <a:buFont typeface="Arial"/>
              <a:buNone/>
            </a:pPr>
            <a:endParaRPr dirty="0"/>
          </a:p>
        </p:txBody>
      </p:sp>
    </p:spTree>
    <p:extLst>
      <p:ext uri="{BB962C8B-B14F-4D97-AF65-F5344CB8AC3E}">
        <p14:creationId xmlns:p14="http://schemas.microsoft.com/office/powerpoint/2010/main" val="66910237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4</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03362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0"/>
            <a:ext cx="7543800" cy="9144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dirty="0">
                <a:latin typeface="Calibri" panose="020F0502020204030204" pitchFamily="34" charset="0"/>
              </a:rPr>
              <a:t>Your Turn!</a:t>
            </a:r>
          </a:p>
        </p:txBody>
      </p:sp>
      <p:sp>
        <p:nvSpPr>
          <p:cNvPr id="220" name="Shape 220"/>
          <p:cNvSpPr txBox="1">
            <a:spLocks noGrp="1"/>
          </p:cNvSpPr>
          <p:nvPr>
            <p:ph type="body" idx="1"/>
          </p:nvPr>
        </p:nvSpPr>
        <p:spPr>
          <a:xfrm>
            <a:off x="228600" y="914400"/>
            <a:ext cx="7744500" cy="4908300"/>
          </a:xfrm>
          <a:prstGeom prst="rect">
            <a:avLst/>
          </a:prstGeom>
          <a:noFill/>
          <a:ln>
            <a:noFill/>
          </a:ln>
        </p:spPr>
        <p:txBody>
          <a:bodyPr lIns="91425" tIns="45700" rIns="91425" bIns="45700" anchor="t" anchorCtr="0">
            <a:noAutofit/>
          </a:bodyPr>
          <a:lstStyle/>
          <a:p>
            <a:pPr marL="457200" marR="0" lvl="0" indent="-342900" algn="l" rtl="0">
              <a:spcBef>
                <a:spcPts val="0"/>
              </a:spcBef>
              <a:buSzPct val="100000"/>
            </a:pPr>
            <a:r>
              <a:rPr lang="en-US" sz="2200" dirty="0" smtClean="0">
                <a:latin typeface="Calibri" panose="020F0502020204030204" pitchFamily="34" charset="0"/>
              </a:rPr>
              <a:t>First</a:t>
            </a:r>
            <a:r>
              <a:rPr lang="en-US" sz="2200" dirty="0">
                <a:latin typeface="Calibri" panose="020F0502020204030204" pitchFamily="34" charset="0"/>
              </a:rPr>
              <a:t>, think about how you could use a T-Chart in your own classroom.</a:t>
            </a:r>
          </a:p>
          <a:p>
            <a:pPr marL="457200" marR="0" lvl="0" indent="-342900" algn="l" rtl="0">
              <a:spcBef>
                <a:spcPts val="0"/>
              </a:spcBef>
              <a:buSzPct val="100000"/>
            </a:pPr>
            <a:r>
              <a:rPr lang="en-US" sz="2200" dirty="0">
                <a:latin typeface="Calibri" panose="020F0502020204030204" pitchFamily="34" charset="0"/>
              </a:rPr>
              <a:t>Then, think about a mini-lesson in another content area or a read aloud lesson that your students could experience with you after having learned this skill. Some examples may be…</a:t>
            </a:r>
          </a:p>
          <a:p>
            <a:pPr marL="914400" marR="0" lvl="1" indent="-342900" algn="l" rtl="0">
              <a:spcBef>
                <a:spcPts val="0"/>
              </a:spcBef>
              <a:buSzPct val="100000"/>
            </a:pPr>
            <a:r>
              <a:rPr lang="en-US" sz="2200" dirty="0">
                <a:latin typeface="Calibri" panose="020F0502020204030204" pitchFamily="34" charset="0"/>
              </a:rPr>
              <a:t>Kindergarten - staging a </a:t>
            </a:r>
            <a:r>
              <a:rPr lang="en-US" sz="2200" dirty="0" smtClean="0">
                <a:latin typeface="Calibri" panose="020F0502020204030204" pitchFamily="34" charset="0"/>
              </a:rPr>
              <a:t>disappearance </a:t>
            </a:r>
            <a:r>
              <a:rPr lang="en-US" sz="2200" dirty="0">
                <a:latin typeface="Calibri" panose="020F0502020204030204" pitchFamily="34" charset="0"/>
              </a:rPr>
              <a:t>of class supplies (shortage) or creating classroom norms</a:t>
            </a:r>
          </a:p>
          <a:p>
            <a:pPr marL="914400" marR="0" lvl="1" indent="-342900" algn="l" rtl="0">
              <a:spcBef>
                <a:spcPts val="0"/>
              </a:spcBef>
              <a:buSzPct val="100000"/>
            </a:pPr>
            <a:r>
              <a:rPr lang="en-US" sz="2200" dirty="0">
                <a:latin typeface="Calibri" panose="020F0502020204030204" pitchFamily="34" charset="0"/>
              </a:rPr>
              <a:t>1st Grade - discussing a law or bond money usage for your state</a:t>
            </a:r>
          </a:p>
          <a:p>
            <a:pPr marL="914400" marR="0" lvl="1" indent="-342900" algn="l" rtl="0">
              <a:spcBef>
                <a:spcPts val="0"/>
              </a:spcBef>
              <a:buSzPct val="100000"/>
            </a:pPr>
            <a:r>
              <a:rPr lang="en-US" sz="2200" dirty="0">
                <a:latin typeface="Calibri" panose="020F0502020204030204" pitchFamily="34" charset="0"/>
              </a:rPr>
              <a:t>2nd Grade - connecting to cause and effect in food chains</a:t>
            </a:r>
          </a:p>
          <a:p>
            <a:pPr marL="914400" marR="0" lvl="1" indent="-342900" algn="l" rtl="0">
              <a:spcBef>
                <a:spcPts val="0"/>
              </a:spcBef>
              <a:buSzPct val="100000"/>
            </a:pPr>
            <a:r>
              <a:rPr lang="en-US" sz="2200" dirty="0">
                <a:latin typeface="Calibri" panose="020F0502020204030204" pitchFamily="34" charset="0"/>
              </a:rPr>
              <a:t>3rd Grade - reading an article about a global news event and connecting it to your class</a:t>
            </a:r>
          </a:p>
          <a:p>
            <a:pPr marL="914400" marR="0" lvl="1" indent="-342900" algn="l" rtl="0">
              <a:spcBef>
                <a:spcPts val="0"/>
              </a:spcBef>
              <a:buSzPct val="100000"/>
            </a:pPr>
            <a:r>
              <a:rPr lang="en-US" sz="2200" dirty="0">
                <a:latin typeface="Calibri" panose="020F0502020204030204" pitchFamily="34" charset="0"/>
              </a:rPr>
              <a:t>All grades - voting in the Presidential Election, weather and temperature and clothing choices, counseling lessons</a:t>
            </a:r>
          </a:p>
          <a:p>
            <a:pPr marL="0" marR="0" lvl="0" indent="0" algn="l" rtl="0">
              <a:spcBef>
                <a:spcPts val="0"/>
              </a:spcBef>
              <a:buNone/>
            </a:pPr>
            <a:r>
              <a:rPr lang="en-US" sz="2200" dirty="0">
                <a:latin typeface="Calibri" panose="020F0502020204030204" pitchFamily="34" charset="0"/>
              </a:rPr>
              <a:t>Remember - These skills are taught and can come up in all content areas throughout the year. Repeat and reuse them!</a:t>
            </a:r>
          </a:p>
        </p:txBody>
      </p:sp>
    </p:spTree>
    <p:extLst>
      <p:ext uri="{BB962C8B-B14F-4D97-AF65-F5344CB8AC3E}">
        <p14:creationId xmlns:p14="http://schemas.microsoft.com/office/powerpoint/2010/main" val="2140490610"/>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41</a:t>
            </a:fld>
            <a:endParaRPr lang="en-US" sz="1200" b="1">
              <a:solidFill>
                <a:schemeClr val="lt1"/>
              </a:solidFill>
              <a:latin typeface="Calibri"/>
              <a:ea typeface="Calibri"/>
              <a:cs typeface="Calibri"/>
              <a:sym typeface="Calibri"/>
            </a:endParaRPr>
          </a:p>
        </p:txBody>
      </p:sp>
      <p:pic>
        <p:nvPicPr>
          <p:cNvPr id="115" name="Shape 115"/>
          <p:cNvPicPr preferRelativeResize="0"/>
          <p:nvPr/>
        </p:nvPicPr>
        <p:blipFill rotWithShape="1">
          <a:blip r:embed="rId3">
            <a:alphaModFix/>
          </a:blip>
          <a:srcRect/>
          <a:stretch/>
        </p:blipFill>
        <p:spPr>
          <a:xfrm rot="560646">
            <a:off x="6459822" y="478993"/>
            <a:ext cx="1591338" cy="1795708"/>
          </a:xfrm>
          <a:prstGeom prst="rect">
            <a:avLst/>
          </a:prstGeom>
          <a:noFill/>
          <a:ln>
            <a:noFill/>
          </a:ln>
        </p:spPr>
      </p:pic>
      <p:sp>
        <p:nvSpPr>
          <p:cNvPr id="116" name="Shape 116"/>
          <p:cNvSpPr txBox="1"/>
          <p:nvPr/>
        </p:nvSpPr>
        <p:spPr>
          <a:xfrm>
            <a:off x="457200" y="766658"/>
            <a:ext cx="7696199" cy="517694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060" b="0" dirty="0">
                <a:solidFill>
                  <a:schemeClr val="dk1"/>
                </a:solidFill>
                <a:latin typeface="Calibri" panose="020F0502020204030204" pitchFamily="34" charset="0"/>
                <a:ea typeface="Arial Narrow"/>
                <a:cs typeface="Arial Narrow"/>
                <a:sym typeface="Arial Narrow"/>
              </a:rPr>
              <a:t>Independent Practice</a:t>
            </a:r>
          </a:p>
          <a:p>
            <a:pPr marL="0" marR="0" lvl="0" indent="0" algn="l" rtl="0">
              <a:lnSpc>
                <a:spcPct val="90000"/>
              </a:lnSpc>
              <a:spcBef>
                <a:spcPts val="0"/>
              </a:spcBef>
              <a:spcAft>
                <a:spcPts val="0"/>
              </a:spcAft>
              <a:buClr>
                <a:schemeClr val="dk1"/>
              </a:buClr>
              <a:buFont typeface="Arial"/>
              <a:buNone/>
            </a:pPr>
            <a:endParaRPr sz="3060" b="0" dirty="0">
              <a:solidFill>
                <a:schemeClr val="dk1"/>
              </a:solidFill>
              <a:latin typeface="Calibri" panose="020F0502020204030204" pitchFamily="34" charset="0"/>
              <a:ea typeface="Arial Narrow"/>
              <a:cs typeface="Arial Narrow"/>
              <a:sym typeface="Arial Narrow"/>
            </a:endParaRPr>
          </a:p>
          <a:p>
            <a:pPr marL="0" marR="0" lvl="0" indent="0" algn="l" rtl="0">
              <a:lnSpc>
                <a:spcPct val="130000"/>
              </a:lnSpc>
              <a:spcBef>
                <a:spcPts val="0"/>
              </a:spcBef>
              <a:spcAft>
                <a:spcPts val="0"/>
              </a:spcAft>
              <a:buClr>
                <a:schemeClr val="dk1"/>
              </a:buClr>
              <a:buSzPct val="25000"/>
              <a:buFont typeface="Arial"/>
              <a:buNone/>
            </a:pPr>
            <a:r>
              <a:rPr lang="en-US" sz="5610" b="0" dirty="0">
                <a:solidFill>
                  <a:schemeClr val="dk1"/>
                </a:solidFill>
                <a:latin typeface="Calibri" panose="020F0502020204030204" pitchFamily="34" charset="0"/>
                <a:ea typeface="Arial Black"/>
                <a:cs typeface="Arial Black"/>
                <a:sym typeface="Arial Black"/>
              </a:rPr>
              <a:t>Make a class book.</a:t>
            </a:r>
          </a:p>
          <a:p>
            <a:pPr marL="0" marR="0" lvl="0" indent="0" algn="ctr" rtl="0">
              <a:lnSpc>
                <a:spcPct val="100000"/>
              </a:lnSpc>
              <a:spcBef>
                <a:spcPts val="0"/>
              </a:spcBef>
              <a:spcAft>
                <a:spcPts val="0"/>
              </a:spcAft>
              <a:buClr>
                <a:schemeClr val="dk1"/>
              </a:buClr>
              <a:buFont typeface="Arial"/>
              <a:buNone/>
            </a:pPr>
            <a:endParaRPr sz="5610" b="0" dirty="0">
              <a:solidFill>
                <a:schemeClr val="dk1"/>
              </a:solidFill>
              <a:latin typeface="Calibri" panose="020F0502020204030204" pitchFamily="34" charset="0"/>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5610" b="0" i="1" dirty="0">
                <a:solidFill>
                  <a:schemeClr val="dk1"/>
                </a:solidFill>
                <a:latin typeface="Calibri" panose="020F0502020204030204" pitchFamily="34" charset="0"/>
                <a:ea typeface="Times New Roman"/>
                <a:cs typeface="Times New Roman"/>
                <a:sym typeface="Times New Roman"/>
              </a:rPr>
              <a:t>What if everybody . . .?</a:t>
            </a:r>
          </a:p>
          <a:p>
            <a:pPr marL="0" marR="0" lvl="0" indent="0" algn="l" rtl="0">
              <a:lnSpc>
                <a:spcPct val="130000"/>
              </a:lnSpc>
              <a:spcBef>
                <a:spcPts val="0"/>
              </a:spcBef>
              <a:buClr>
                <a:schemeClr val="dk1"/>
              </a:buClr>
              <a:buSzPct val="25000"/>
              <a:buFont typeface="Arial"/>
              <a:buNone/>
            </a:pPr>
            <a:r>
              <a:rPr lang="en-US" sz="4420" b="0" dirty="0">
                <a:solidFill>
                  <a:schemeClr val="dk1"/>
                </a:solidFill>
                <a:latin typeface="Arial"/>
                <a:ea typeface="Arial"/>
                <a:cs typeface="Arial"/>
                <a:sym typeface="Arial"/>
              </a:rPr>
              <a:t> </a:t>
            </a:r>
          </a:p>
        </p:txBody>
      </p:sp>
    </p:spTree>
    <p:extLst>
      <p:ext uri="{BB962C8B-B14F-4D97-AF65-F5344CB8AC3E}">
        <p14:creationId xmlns:p14="http://schemas.microsoft.com/office/powerpoint/2010/main" val="3161940367"/>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7543800" cy="1143000"/>
          </a:xfrm>
          <a:prstGeom prst="rect">
            <a:avLst/>
          </a:prstGeom>
        </p:spPr>
        <p:txBody>
          <a:bodyPr lIns="91425" tIns="91425" rIns="91425" bIns="91425" anchor="ctr" anchorCtr="0">
            <a:noAutofit/>
          </a:bodyPr>
          <a:lstStyle/>
          <a:p>
            <a:pPr lvl="0" rtl="0">
              <a:spcBef>
                <a:spcPts val="0"/>
              </a:spcBef>
              <a:buNone/>
            </a:pPr>
            <a:r>
              <a:rPr lang="en-US" sz="5400" u="sng" dirty="0">
                <a:latin typeface="Calibri" panose="020F0502020204030204" pitchFamily="34" charset="0"/>
                <a:ea typeface="Arial"/>
                <a:cs typeface="Arial"/>
                <a:sym typeface="Arial"/>
              </a:rPr>
              <a:t>Debrief</a:t>
            </a:r>
          </a:p>
        </p:txBody>
      </p:sp>
      <p:sp>
        <p:nvSpPr>
          <p:cNvPr id="123" name="Shape 123"/>
          <p:cNvSpPr txBox="1">
            <a:spLocks noGrp="1"/>
          </p:cNvSpPr>
          <p:nvPr>
            <p:ph type="body" idx="1"/>
          </p:nvPr>
        </p:nvSpPr>
        <p:spPr>
          <a:xfrm>
            <a:off x="457200" y="1600200"/>
            <a:ext cx="7543800" cy="4526100"/>
          </a:xfrm>
          <a:prstGeom prst="rect">
            <a:avLst/>
          </a:prstGeom>
        </p:spPr>
        <p:txBody>
          <a:bodyPr lIns="91425" tIns="91425" rIns="91425" bIns="91425" anchor="t" anchorCtr="0">
            <a:noAutofit/>
          </a:bodyPr>
          <a:lstStyle/>
          <a:p>
            <a:pPr marL="914400" lvl="0" indent="-406400" rtl="0">
              <a:lnSpc>
                <a:spcPct val="115000"/>
              </a:lnSpc>
              <a:spcBef>
                <a:spcPts val="0"/>
              </a:spcBef>
              <a:buClr>
                <a:schemeClr val="dk1"/>
              </a:buClr>
              <a:buSzPct val="100000"/>
            </a:pPr>
            <a:r>
              <a:rPr lang="en-US" sz="2800" dirty="0">
                <a:solidFill>
                  <a:schemeClr val="dk1"/>
                </a:solidFill>
                <a:latin typeface="Calibri" panose="020F0502020204030204" pitchFamily="34" charset="0"/>
              </a:rPr>
              <a:t>What skill </a:t>
            </a:r>
            <a:r>
              <a:rPr lang="en-US" sz="2800" dirty="0">
                <a:latin typeface="Calibri" panose="020F0502020204030204" pitchFamily="34" charset="0"/>
              </a:rPr>
              <a:t>was used as a vehicle to deliver the content</a:t>
            </a:r>
            <a:r>
              <a:rPr lang="en-US" sz="2800" dirty="0">
                <a:solidFill>
                  <a:schemeClr val="dk1"/>
                </a:solidFill>
                <a:latin typeface="Calibri" panose="020F0502020204030204" pitchFamily="34" charset="0"/>
              </a:rPr>
              <a:t>?</a:t>
            </a:r>
          </a:p>
          <a:p>
            <a:pPr marL="914400" lvl="0" indent="-406400" rtl="0">
              <a:lnSpc>
                <a:spcPct val="115000"/>
              </a:lnSpc>
              <a:spcBef>
                <a:spcPts val="0"/>
              </a:spcBef>
              <a:buClr>
                <a:schemeClr val="dk1"/>
              </a:buClr>
              <a:buSzPct val="100000"/>
            </a:pPr>
            <a:r>
              <a:rPr lang="en-US" sz="2800" dirty="0">
                <a:latin typeface="Calibri" panose="020F0502020204030204" pitchFamily="34" charset="0"/>
              </a:rPr>
              <a:t>What other skill could be used to deliver the same content</a:t>
            </a:r>
            <a:r>
              <a:rPr lang="en-US" sz="2800" dirty="0">
                <a:solidFill>
                  <a:schemeClr val="dk1"/>
                </a:solidFill>
                <a:latin typeface="Calibri" panose="020F0502020204030204" pitchFamily="34" charset="0"/>
              </a:rPr>
              <a:t>? </a:t>
            </a:r>
          </a:p>
          <a:p>
            <a:pPr marL="914400" lvl="0" indent="-406400" rtl="0">
              <a:lnSpc>
                <a:spcPct val="115000"/>
              </a:lnSpc>
              <a:spcBef>
                <a:spcPts val="0"/>
              </a:spcBef>
              <a:buClr>
                <a:schemeClr val="dk1"/>
              </a:buClr>
              <a:buSzPct val="100000"/>
            </a:pPr>
            <a:r>
              <a:rPr lang="en-US" sz="2800" dirty="0">
                <a:latin typeface="Calibri" panose="020F0502020204030204" pitchFamily="34" charset="0"/>
              </a:rPr>
              <a:t>What other content could be taught using the same skill?</a:t>
            </a:r>
          </a:p>
        </p:txBody>
      </p:sp>
      <p:sp>
        <p:nvSpPr>
          <p:cNvPr id="124" name="Shape 124"/>
          <p:cNvSpPr txBox="1">
            <a:spLocks noGrp="1"/>
          </p:cNvSpPr>
          <p:nvPr>
            <p:ph type="sldNum" idx="12"/>
          </p:nvPr>
        </p:nvSpPr>
        <p:spPr>
          <a:xfrm>
            <a:off x="8305800" y="6340475"/>
            <a:ext cx="3810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42</a:t>
            </a:fld>
            <a:endParaRPr lang="en-US"/>
          </a:p>
        </p:txBody>
      </p:sp>
      <p:pic>
        <p:nvPicPr>
          <p:cNvPr id="125" name="Shape 125"/>
          <p:cNvPicPr preferRelativeResize="0"/>
          <p:nvPr/>
        </p:nvPicPr>
        <p:blipFill>
          <a:blip r:embed="rId3">
            <a:alphaModFix/>
          </a:blip>
          <a:stretch>
            <a:fillRect/>
          </a:stretch>
        </p:blipFill>
        <p:spPr>
          <a:xfrm>
            <a:off x="2335900" y="4627436"/>
            <a:ext cx="3786376" cy="1881375"/>
          </a:xfrm>
          <a:prstGeom prst="rect">
            <a:avLst/>
          </a:prstGeom>
          <a:noFill/>
          <a:ln>
            <a:noFill/>
          </a:ln>
        </p:spPr>
      </p:pic>
    </p:spTree>
    <p:extLst>
      <p:ext uri="{BB962C8B-B14F-4D97-AF65-F5344CB8AC3E}">
        <p14:creationId xmlns:p14="http://schemas.microsoft.com/office/powerpoint/2010/main" val="3814351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Kindergarten</a:t>
            </a:r>
            <a:endParaRPr lang="en-US" dirty="0">
              <a:latin typeface="Calibri" panose="020F0502020204030204" pitchFamily="34" charset="0"/>
            </a:endParaRPr>
          </a:p>
        </p:txBody>
      </p:sp>
      <p:sp>
        <p:nvSpPr>
          <p:cNvPr id="3" name="Content Placeholder 2"/>
          <p:cNvSpPr>
            <a:spLocks noGrp="1"/>
          </p:cNvSpPr>
          <p:nvPr>
            <p:ph idx="1"/>
          </p:nvPr>
        </p:nvSpPr>
        <p:spPr>
          <a:xfrm>
            <a:off x="410308" y="1295400"/>
            <a:ext cx="7543800" cy="5257800"/>
          </a:xfrm>
        </p:spPr>
        <p:txBody>
          <a:bodyPr>
            <a:normAutofit/>
          </a:bodyPr>
          <a:lstStyle/>
          <a:p>
            <a:pPr marL="457200" lvl="1" indent="0">
              <a:buNone/>
            </a:pPr>
            <a:r>
              <a:rPr lang="en-US" dirty="0" smtClean="0">
                <a:latin typeface="Calibri" panose="020F0502020204030204" pitchFamily="34" charset="0"/>
              </a:rPr>
              <a:t>K.1f cause and effect relationships</a:t>
            </a:r>
          </a:p>
          <a:p>
            <a:pPr marL="457200" lvl="1" indent="0">
              <a:buNone/>
            </a:pPr>
            <a:endParaRPr lang="en-US" dirty="0" smtClean="0">
              <a:latin typeface="Calibri" panose="020F0502020204030204" pitchFamily="34" charset="0"/>
            </a:endParaRPr>
          </a:p>
          <a:p>
            <a:pPr lvl="1"/>
            <a:endParaRPr lang="en-US" dirty="0" smtClean="0">
              <a:latin typeface="Calibri" panose="020F0502020204030204" pitchFamily="34" charset="0"/>
            </a:endParaRPr>
          </a:p>
          <a:p>
            <a:pPr lvl="1"/>
            <a:endParaRPr lang="en-US" dirty="0" smtClean="0">
              <a:latin typeface="Calibri" panose="020F0502020204030204" pitchFamily="34" charset="0"/>
            </a:endParaRPr>
          </a:p>
          <a:p>
            <a:pPr lvl="1"/>
            <a:endParaRPr lang="en-US" dirty="0" smtClean="0">
              <a:latin typeface="Calibri" panose="020F0502020204030204" pitchFamily="34" charset="0"/>
            </a:endParaRPr>
          </a:p>
          <a:p>
            <a:pPr lvl="1" algn="ctr"/>
            <a:endParaRPr lang="en-US" dirty="0" smtClean="0">
              <a:latin typeface="Calibri" panose="020F0502020204030204" pitchFamily="34" charset="0"/>
            </a:endParaRPr>
          </a:p>
          <a:p>
            <a:pPr lvl="1" algn="ctr">
              <a:buNone/>
            </a:pPr>
            <a:endParaRPr lang="en-US" dirty="0" smtClean="0">
              <a:latin typeface="Calibri" panose="020F0502020204030204" pitchFamily="34" charset="0"/>
            </a:endParaRPr>
          </a:p>
          <a:p>
            <a:pPr lvl="1" algn="ctr">
              <a:buNone/>
            </a:pPr>
            <a:r>
              <a:rPr lang="en-US" dirty="0" smtClean="0">
                <a:latin typeface="Calibri" panose="020F0502020204030204" pitchFamily="34" charset="0"/>
              </a:rPr>
              <a:t>Experiences to enhance being a good citizen</a:t>
            </a:r>
          </a:p>
          <a:p>
            <a:pPr lvl="1">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43</a:t>
            </a:fld>
            <a:endParaRPr lang="en-US" dirty="0"/>
          </a:p>
        </p:txBody>
      </p:sp>
      <p:pic>
        <p:nvPicPr>
          <p:cNvPr id="11" name="Picture 10" descr="PP 2.jpg"/>
          <p:cNvPicPr>
            <a:picLocks noChangeAspect="1"/>
          </p:cNvPicPr>
          <p:nvPr/>
        </p:nvPicPr>
        <p:blipFill rotWithShape="1">
          <a:blip r:embed="rId3" cstate="print"/>
          <a:srcRect t="13350" b="13341"/>
          <a:stretch/>
        </p:blipFill>
        <p:spPr>
          <a:xfrm>
            <a:off x="1858108" y="2286000"/>
            <a:ext cx="4648200" cy="2661140"/>
          </a:xfrm>
          <a:prstGeom prst="rect">
            <a:avLst/>
          </a:prstGeom>
        </p:spPr>
      </p:pic>
    </p:spTree>
    <p:extLst>
      <p:ext uri="{BB962C8B-B14F-4D97-AF65-F5344CB8AC3E}">
        <p14:creationId xmlns:p14="http://schemas.microsoft.com/office/powerpoint/2010/main" val="2100259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084"/>
            <a:ext cx="7543800" cy="1143000"/>
          </a:xfrm>
        </p:spPr>
        <p:txBody>
          <a:bodyPr>
            <a:normAutofit fontScale="90000"/>
          </a:bodyPr>
          <a:lstStyle/>
          <a:p>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How can you use this method with another grade?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44</a:t>
            </a:fld>
            <a:endParaRPr lang="en-US" dirty="0"/>
          </a:p>
        </p:txBody>
      </p:sp>
      <p:pic>
        <p:nvPicPr>
          <p:cNvPr id="7" name="Content Placeholder 6" descr="learning ideas | juandon. Innovación y conocimien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600200"/>
            <a:ext cx="6019800" cy="4478732"/>
          </a:xfrm>
        </p:spPr>
      </p:pic>
      <p:pic>
        <p:nvPicPr>
          <p:cNvPr id="5" name="Picture 2" descr="Image result for taking tu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00" y="990600"/>
            <a:ext cx="1038429" cy="8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06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248400" cy="1295400"/>
          </a:xfrm>
        </p:spPr>
        <p:txBody>
          <a:bodyPr/>
          <a:lstStyle/>
          <a:p>
            <a:r>
              <a:rPr lang="en-US" dirty="0"/>
              <a:t>Sharing Our Expertise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45</a:t>
            </a:fld>
            <a:endParaRPr lang="en-US" dirty="0"/>
          </a:p>
        </p:txBody>
      </p:sp>
      <p:sp>
        <p:nvSpPr>
          <p:cNvPr id="4" name="AutoShape 2"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53975" y="-26749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206375" y="-25225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1"/>
            <a:ext cx="832235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205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a:bodyPr>
          <a:lstStyle/>
          <a:p>
            <a:r>
              <a:rPr lang="en-US" dirty="0" smtClean="0">
                <a:latin typeface="Calibri" panose="020F0502020204030204" pitchFamily="34" charset="0"/>
              </a:rPr>
              <a:t>History and Social Science Updates</a:t>
            </a:r>
            <a:endParaRPr lang="en-US" dirty="0">
              <a:latin typeface="Calibri" panose="020F0502020204030204" pitchFamily="34" charset="0"/>
            </a:endParaRPr>
          </a:p>
        </p:txBody>
      </p:sp>
      <p:sp>
        <p:nvSpPr>
          <p:cNvPr id="3" name="Content Placeholder 2"/>
          <p:cNvSpPr>
            <a:spLocks noGrp="1"/>
          </p:cNvSpPr>
          <p:nvPr>
            <p:ph idx="1"/>
          </p:nvPr>
        </p:nvSpPr>
        <p:spPr>
          <a:xfrm>
            <a:off x="152400" y="1219200"/>
            <a:ext cx="8077200" cy="504507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rPr>
              <a:t>On The Web…</a:t>
            </a:r>
          </a:p>
          <a:p>
            <a:pPr marL="0" indent="0" algn="ctr">
              <a:buNone/>
            </a:pPr>
            <a:endParaRPr lang="en-US" sz="1500" u="sng" dirty="0" smtClean="0">
              <a:effectLst>
                <a:outerShdw blurRad="38100" dist="38100" dir="2700000" algn="tl">
                  <a:srgbClr val="000000">
                    <a:alpha val="43137"/>
                  </a:srgbClr>
                </a:outerShdw>
              </a:effectLst>
              <a:latin typeface="Calibri" panose="020F0502020204030204" pitchFamily="34" charset="0"/>
            </a:endParaRPr>
          </a:p>
          <a:p>
            <a:pPr marL="742950" indent="-742950">
              <a:buFont typeface="+mj-lt"/>
              <a:buAutoNum type="arabicPeriod"/>
            </a:pPr>
            <a:r>
              <a:rPr lang="en-US" sz="3000" dirty="0" smtClean="0">
                <a:latin typeface="Calibri" panose="020F0502020204030204" pitchFamily="34" charset="0"/>
              </a:rPr>
              <a:t>VDOE 2015 Standards of Learning</a:t>
            </a:r>
          </a:p>
          <a:p>
            <a:pPr marL="0" indent="0" algn="ctr">
              <a:buNone/>
            </a:pPr>
            <a:r>
              <a:rPr lang="en-US" dirty="0" smtClean="0">
                <a:latin typeface="Calibri" panose="020F0502020204030204" pitchFamily="34" charset="0"/>
              </a:rPr>
              <a:t> </a:t>
            </a:r>
            <a:r>
              <a:rPr lang="en-US" sz="1400" dirty="0" smtClean="0">
                <a:latin typeface="Calibri" panose="020F0502020204030204" pitchFamily="34" charset="0"/>
                <a:hlinkClick r:id="rId2"/>
              </a:rPr>
              <a:t>http</a:t>
            </a:r>
            <a:r>
              <a:rPr lang="en-US" sz="1400" dirty="0">
                <a:latin typeface="Calibri" panose="020F0502020204030204" pitchFamily="34" charset="0"/>
                <a:hlinkClick r:id="rId2"/>
              </a:rPr>
              <a:t>://www.doe.virginia.gov/testing/sol/standards_docs/history_socialscience/index.shtml</a:t>
            </a:r>
            <a:endParaRPr lang="en-US" sz="1400" dirty="0">
              <a:latin typeface="Calibri" panose="020F0502020204030204" pitchFamily="34" charset="0"/>
            </a:endParaRPr>
          </a:p>
          <a:p>
            <a:pPr marL="0" indent="0">
              <a:buNone/>
            </a:pPr>
            <a:endParaRPr lang="en-US" sz="1600" dirty="0" smtClean="0">
              <a:latin typeface="Calibri" panose="020F0502020204030204" pitchFamily="34" charset="0"/>
            </a:endParaRPr>
          </a:p>
          <a:p>
            <a:pPr marL="0" indent="0">
              <a:buNone/>
            </a:pPr>
            <a:r>
              <a:rPr lang="en-US" sz="3000" dirty="0" smtClean="0">
                <a:latin typeface="Calibri" panose="020F0502020204030204" pitchFamily="34" charset="0"/>
              </a:rPr>
              <a:t>2.    VDOE Superintendent Memo #163-15</a:t>
            </a:r>
          </a:p>
          <a:p>
            <a:pPr marL="0" indent="0" algn="ctr">
              <a:buNone/>
            </a:pPr>
            <a:endParaRPr lang="en-US" sz="1500" dirty="0" smtClean="0">
              <a:latin typeface="Calibri" panose="020F0502020204030204" pitchFamily="34" charset="0"/>
              <a:hlinkClick r:id="rId3"/>
            </a:endParaRPr>
          </a:p>
          <a:p>
            <a:pPr marL="0" indent="0" algn="ctr">
              <a:buNone/>
            </a:pPr>
            <a:r>
              <a:rPr lang="en-US" sz="1500" dirty="0" smtClean="0">
                <a:latin typeface="Calibri" panose="020F0502020204030204" pitchFamily="34" charset="0"/>
                <a:hlinkClick r:id="rId3"/>
              </a:rPr>
              <a:t>http</a:t>
            </a:r>
            <a:r>
              <a:rPr lang="en-US" sz="1500" dirty="0">
                <a:latin typeface="Calibri" panose="020F0502020204030204" pitchFamily="34" charset="0"/>
                <a:hlinkClick r:id="rId3"/>
              </a:rPr>
              <a:t>://</a:t>
            </a:r>
            <a:r>
              <a:rPr lang="en-US" sz="1500" dirty="0" smtClean="0">
                <a:latin typeface="Calibri" panose="020F0502020204030204" pitchFamily="34" charset="0"/>
                <a:hlinkClick r:id="rId3"/>
              </a:rPr>
              <a:t>www.doe.virginia.gov/administrators/superintendents_memos/2015/163-15.shtml</a:t>
            </a:r>
            <a:endParaRPr lang="en-US" sz="1500" dirty="0" smtClean="0">
              <a:latin typeface="Calibri" panose="020F0502020204030204" pitchFamily="34" charset="0"/>
            </a:endParaRPr>
          </a:p>
          <a:p>
            <a:pPr marL="0" indent="0" algn="ctr">
              <a:buNone/>
            </a:pPr>
            <a:endParaRPr lang="en-US" sz="1500" dirty="0">
              <a:latin typeface="Calibri" panose="020F0502020204030204" pitchFamily="34" charset="0"/>
            </a:endParaRPr>
          </a:p>
          <a:p>
            <a:pPr marL="742950" indent="-742950">
              <a:buAutoNum type="arabicPeriod" startAt="3"/>
            </a:pPr>
            <a:r>
              <a:rPr lang="en-US" sz="3000" dirty="0" smtClean="0">
                <a:latin typeface="Calibri" panose="020F0502020204030204" pitchFamily="34" charset="0"/>
              </a:rPr>
              <a:t>Implementation  Schedule</a:t>
            </a:r>
          </a:p>
          <a:p>
            <a:pPr marL="0" indent="0">
              <a:buNone/>
            </a:pPr>
            <a:endParaRPr lang="en-US" sz="1400" dirty="0">
              <a:latin typeface="Calibri" panose="020F0502020204030204" pitchFamily="34" charset="0"/>
            </a:endParaRPr>
          </a:p>
          <a:p>
            <a:pPr marL="0" indent="0" algn="ctr">
              <a:buNone/>
            </a:pPr>
            <a:r>
              <a:rPr lang="en-US" sz="1400">
                <a:latin typeface="Calibri" panose="020F0502020204030204" pitchFamily="34" charset="0"/>
                <a:hlinkClick r:id="rId4"/>
              </a:rPr>
              <a:t>http://</a:t>
            </a:r>
            <a:r>
              <a:rPr lang="en-US" sz="1400" smtClean="0">
                <a:latin typeface="Calibri" panose="020F0502020204030204" pitchFamily="34" charset="0"/>
                <a:hlinkClick r:id="rId4"/>
              </a:rPr>
              <a:t>www.doe.virginia.gov/administrators/superintendents_memos/2015/163-15a.pdf</a:t>
            </a:r>
            <a:r>
              <a:rPr lang="en-US" sz="1400" smtClean="0">
                <a:latin typeface="Calibri" panose="020F0502020204030204" pitchFamily="34" charset="0"/>
              </a:rPr>
              <a:t> </a:t>
            </a:r>
            <a:endParaRPr lang="en-US" sz="1400" dirty="0" smtClean="0">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46</a:t>
            </a:fld>
            <a:endParaRPr lang="en-US" dirty="0"/>
          </a:p>
        </p:txBody>
      </p:sp>
    </p:spTree>
    <p:extLst>
      <p:ext uri="{BB962C8B-B14F-4D97-AF65-F5344CB8AC3E}">
        <p14:creationId xmlns:p14="http://schemas.microsoft.com/office/powerpoint/2010/main" val="16057385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Skill Experience</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47</a:t>
            </a:fld>
            <a:endParaRPr lang="en-US" dirty="0"/>
          </a:p>
        </p:txBody>
      </p:sp>
      <p:pic>
        <p:nvPicPr>
          <p:cNvPr id="4098" name="Picture 2" descr="C:\Users\DawnVaughn04\AppData\Local\Microsoft\Windows\INetCache\IE\11VNP7AB\teamwork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05459">
            <a:off x="1702200" y="1766335"/>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782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24580"/>
            <a:ext cx="7543800" cy="1728019"/>
          </a:xfrm>
        </p:spPr>
        <p:txBody>
          <a:bodyPr/>
          <a:lstStyle/>
          <a:p>
            <a:r>
              <a:rPr lang="en-US" dirty="0" smtClean="0">
                <a:solidFill>
                  <a:schemeClr val="tx2">
                    <a:lumMod val="50000"/>
                  </a:schemeClr>
                </a:solidFill>
                <a:latin typeface="Calibri" panose="020F0502020204030204" pitchFamily="34" charset="0"/>
              </a:rPr>
              <a:t>Group Skill Experience </a:t>
            </a:r>
            <a:endParaRPr lang="en-US" dirty="0">
              <a:solidFill>
                <a:schemeClr val="tx2">
                  <a:lumMod val="50000"/>
                </a:schemeClr>
              </a:solidFill>
              <a:latin typeface="Calibri" panose="020F0502020204030204" pitchFamily="34" charset="0"/>
            </a:endParaRPr>
          </a:p>
        </p:txBody>
      </p:sp>
      <p:sp>
        <p:nvSpPr>
          <p:cNvPr id="3" name="Content Placeholder 2"/>
          <p:cNvSpPr>
            <a:spLocks noGrp="1"/>
          </p:cNvSpPr>
          <p:nvPr>
            <p:ph idx="1"/>
          </p:nvPr>
        </p:nvSpPr>
        <p:spPr>
          <a:xfrm>
            <a:off x="38100" y="990600"/>
            <a:ext cx="8305800" cy="5349875"/>
          </a:xfrm>
        </p:spPr>
        <p:txBody>
          <a:bodyPr>
            <a:normAutofit lnSpcReduction="10000"/>
          </a:bodyPr>
          <a:lstStyle/>
          <a:p>
            <a:pPr marL="0" indent="0" algn="ctr">
              <a:buNone/>
            </a:pPr>
            <a:endParaRPr lang="en-US" sz="4000" dirty="0" smtClean="0">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Review the new History and Social Science </a:t>
            </a:r>
            <a:r>
              <a:rPr lang="en-US" b="1" u="sng" dirty="0" smtClean="0">
                <a:solidFill>
                  <a:schemeClr val="tx2">
                    <a:lumMod val="75000"/>
                  </a:schemeClr>
                </a:solidFill>
                <a:latin typeface="Calibri" panose="020F0502020204030204" pitchFamily="34" charset="0"/>
              </a:rPr>
              <a:t>Skill</a:t>
            </a:r>
            <a:r>
              <a:rPr lang="en-US" b="1" dirty="0" smtClean="0">
                <a:solidFill>
                  <a:schemeClr val="tx2">
                    <a:lumMod val="75000"/>
                  </a:schemeClr>
                </a:solidFill>
                <a:latin typeface="Calibri" panose="020F0502020204030204" pitchFamily="34" charset="0"/>
              </a:rPr>
              <a:t> Heading SOLs. </a:t>
            </a:r>
            <a:r>
              <a:rPr lang="en-US" sz="2600" b="1" dirty="0" smtClean="0">
                <a:solidFill>
                  <a:schemeClr val="tx2">
                    <a:lumMod val="75000"/>
                  </a:schemeClr>
                </a:solidFill>
                <a:latin typeface="Calibri" panose="020F0502020204030204" pitchFamily="34" charset="0"/>
              </a:rPr>
              <a:t>(</a:t>
            </a:r>
            <a:r>
              <a:rPr lang="en-US" sz="2600" b="1" u="sng" dirty="0" smtClean="0">
                <a:solidFill>
                  <a:schemeClr val="tx2">
                    <a:lumMod val="75000"/>
                  </a:schemeClr>
                </a:solidFill>
                <a:latin typeface="Calibri" panose="020F0502020204030204" pitchFamily="34" charset="0"/>
              </a:rPr>
              <a:t>K.1, 1.1, 2.1, 3.1</a:t>
            </a:r>
            <a:r>
              <a:rPr lang="en-US" sz="2600" b="1" dirty="0" smtClean="0">
                <a:solidFill>
                  <a:schemeClr val="tx2">
                    <a:lumMod val="75000"/>
                  </a:schemeClr>
                </a:solidFill>
                <a:latin typeface="Calibri" panose="020F0502020204030204" pitchFamily="34" charset="0"/>
              </a:rPr>
              <a:t>)</a:t>
            </a: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Choose one SOL bullet for your grade level.</a:t>
            </a: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Create a lesson for your students. </a:t>
            </a:r>
          </a:p>
          <a:p>
            <a:pPr marL="971550" lvl="1" indent="-514350">
              <a:buFont typeface="+mj-lt"/>
              <a:buAutoNum type="arabicPeriod"/>
            </a:pPr>
            <a:endParaRPr lang="en-US" b="1" dirty="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Share. </a:t>
            </a:r>
            <a:endParaRPr lang="en-US" b="1" dirty="0">
              <a:solidFill>
                <a:schemeClr val="tx2">
                  <a:lumMod val="7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48</a:t>
            </a:fld>
            <a:endParaRPr lang="en-US" dirty="0"/>
          </a:p>
        </p:txBody>
      </p:sp>
    </p:spTree>
    <p:extLst>
      <p:ext uri="{BB962C8B-B14F-4D97-AF65-F5344CB8AC3E}">
        <p14:creationId xmlns:p14="http://schemas.microsoft.com/office/powerpoint/2010/main" val="4077363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p:nvPr>
        </p:nvSpPr>
        <p:spPr>
          <a:prstGeom prst="rect">
            <a:avLst/>
          </a:prstGeom>
        </p:spPr>
        <p:txBody>
          <a:bodyPr lIns="45699" tIns="45699" rIns="45699" bIns="45699"/>
          <a:lstStyle/>
          <a:p>
            <a:r>
              <a:rPr dirty="0">
                <a:latin typeface="Calibri" panose="020F0502020204030204" pitchFamily="34" charset="0"/>
              </a:rPr>
              <a:t>Reflections:</a:t>
            </a:r>
          </a:p>
        </p:txBody>
      </p:sp>
      <p:sp>
        <p:nvSpPr>
          <p:cNvPr id="340" name="Shape 340"/>
          <p:cNvSpPr>
            <a:spLocks noGrp="1"/>
          </p:cNvSpPr>
          <p:nvPr>
            <p:ph type="body" idx="1"/>
          </p:nvPr>
        </p:nvSpPr>
        <p:spPr>
          <a:xfrm>
            <a:off x="457200" y="1600199"/>
            <a:ext cx="7543800" cy="4526102"/>
          </a:xfrm>
          <a:prstGeom prst="rect">
            <a:avLst/>
          </a:prstGeom>
        </p:spPr>
        <p:txBody>
          <a:bodyPr lIns="45699" tIns="45699" rIns="45699" bIns="45699"/>
          <a:lstStyle/>
          <a:p>
            <a:pPr marL="342900">
              <a:spcBef>
                <a:spcPts val="0"/>
              </a:spcBef>
              <a:defRPr u="sng"/>
            </a:pPr>
            <a:r>
              <a:rPr dirty="0">
                <a:latin typeface="Calibri" panose="020F0502020204030204" pitchFamily="34" charset="0"/>
              </a:rPr>
              <a:t>3</a:t>
            </a:r>
            <a:r>
              <a:rPr b="0" u="none" dirty="0">
                <a:latin typeface="Calibri" panose="020F0502020204030204" pitchFamily="34" charset="0"/>
              </a:rPr>
              <a:t> things you learned,</a:t>
            </a:r>
          </a:p>
          <a:p>
            <a:pPr marL="342900">
              <a:defRPr u="sng"/>
            </a:pPr>
            <a:r>
              <a:rPr dirty="0">
                <a:latin typeface="Calibri" panose="020F0502020204030204" pitchFamily="34" charset="0"/>
              </a:rPr>
              <a:t>2</a:t>
            </a:r>
            <a:r>
              <a:rPr b="0" u="none" dirty="0">
                <a:latin typeface="Calibri" panose="020F0502020204030204" pitchFamily="34" charset="0"/>
              </a:rPr>
              <a:t> ways you can use this learning in your class, and</a:t>
            </a:r>
          </a:p>
          <a:p>
            <a:pPr marL="342900">
              <a:defRPr u="sng"/>
            </a:pPr>
            <a:r>
              <a:rPr dirty="0">
                <a:latin typeface="Calibri" panose="020F0502020204030204" pitchFamily="34" charset="0"/>
              </a:rPr>
              <a:t>1</a:t>
            </a:r>
            <a:r>
              <a:rPr b="0" u="none" dirty="0">
                <a:latin typeface="Calibri" panose="020F0502020204030204" pitchFamily="34" charset="0"/>
              </a:rPr>
              <a:t> question you still have</a:t>
            </a:r>
          </a:p>
        </p:txBody>
      </p:sp>
      <p:sp>
        <p:nvSpPr>
          <p:cNvPr id="341" name="Shape 341"/>
          <p:cNvSpPr>
            <a:spLocks noGrp="1"/>
          </p:cNvSpPr>
          <p:nvPr>
            <p:ph type="sldNum" sz="quarter" idx="4294967295"/>
          </p:nvPr>
        </p:nvSpPr>
        <p:spPr>
          <a:xfrm>
            <a:off x="8404106" y="6388425"/>
            <a:ext cx="282694" cy="2692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49</a:t>
            </a:fld>
            <a:endParaRPr/>
          </a:p>
        </p:txBody>
      </p:sp>
    </p:spTree>
    <p:extLst>
      <p:ext uri="{BB962C8B-B14F-4D97-AF65-F5344CB8AC3E}">
        <p14:creationId xmlns:p14="http://schemas.microsoft.com/office/powerpoint/2010/main" val="16959813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solidFill>
                  <a:prstClr val="white"/>
                </a:solidFill>
              </a:rPr>
              <a:pPr/>
              <a:t>5</a:t>
            </a:fld>
            <a:endParaRPr lang="en-US" dirty="0">
              <a:solidFill>
                <a:prstClr val="white"/>
              </a:solidFill>
            </a:endParaRPr>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5287" b="12628"/>
          <a:stretch/>
        </p:blipFill>
        <p:spPr>
          <a:xfrm>
            <a:off x="594360" y="1752600"/>
            <a:ext cx="725424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08985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Questions?</a:t>
            </a:r>
            <a:endParaRPr lang="en-US" sz="4800"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50</a:t>
            </a:fld>
            <a:endParaRPr lang="en-US" dirty="0"/>
          </a:p>
        </p:txBody>
      </p:sp>
      <p:pic>
        <p:nvPicPr>
          <p:cNvPr id="4" name="Picture 3" descr="C:\Users\christonya.brown@doe.virginia.gov\AppData\Local\Microsoft\Windows\Temporary Internet Files\Content.IE5\385NU2DS\MC900434411[1].wmf"/>
          <p:cNvPicPr>
            <a:picLocks noChangeAspect="1" noChangeArrowheads="1"/>
          </p:cNvPicPr>
          <p:nvPr/>
        </p:nvPicPr>
        <p:blipFill>
          <a:blip r:embed="rId3" cstate="print"/>
          <a:srcRect/>
          <a:stretch>
            <a:fillRect/>
          </a:stretch>
        </p:blipFill>
        <p:spPr bwMode="auto">
          <a:xfrm>
            <a:off x="1814286" y="1371600"/>
            <a:ext cx="4419600" cy="4972050"/>
          </a:xfrm>
          <a:prstGeom prst="rect">
            <a:avLst/>
          </a:prstGeom>
          <a:noFill/>
        </p:spPr>
      </p:pic>
    </p:spTree>
    <p:extLst>
      <p:ext uri="{BB962C8B-B14F-4D97-AF65-F5344CB8AC3E}">
        <p14:creationId xmlns:p14="http://schemas.microsoft.com/office/powerpoint/2010/main" val="7473464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Kindergarten – Grade Three Presenters</a:t>
            </a:r>
            <a:endParaRPr lang="en-US" sz="3200" dirty="0"/>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1200" smtClean="0">
                <a:solidFill>
                  <a:srgbClr val="FFFFFF"/>
                </a:solidFill>
                <a:latin typeface="Times New Roman"/>
                <a:ea typeface="Times New Roman"/>
                <a:cs typeface="Times New Roman"/>
                <a:sym typeface="Times New Roman"/>
              </a:rPr>
              <a:pPr algn="r">
                <a:buSzPct val="25000"/>
              </a:pPr>
              <a:t>51</a:t>
            </a:fld>
            <a:endParaRPr lang="en-US" sz="1200">
              <a:solidFill>
                <a:srgbClr val="FFFFFF"/>
              </a:solidFill>
              <a:latin typeface="Times New Roman"/>
              <a:ea typeface="Times New Roman"/>
              <a:cs typeface="Times New Roman"/>
              <a:sym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383823102"/>
              </p:ext>
            </p:extLst>
          </p:nvPr>
        </p:nvGraphicFramePr>
        <p:xfrm>
          <a:off x="609600" y="1752600"/>
          <a:ext cx="7315200" cy="3862717"/>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rPr>
                        <a:t>Carla Crump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Powhatan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2"/>
                        </a:rPr>
                        <a:t>carla.crump@powhatan.k12.va.us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rPr>
                        <a:t>Apryl-Dawn Julien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Richmond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3"/>
                        </a:rPr>
                        <a:t>awynter@richmond.k12.va.us</a:t>
                      </a:r>
                      <a:endParaRPr lang="en-US" sz="1600" dirty="0">
                        <a:effectLst/>
                        <a:latin typeface="Calibri"/>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smtClean="0">
                          <a:effectLst/>
                        </a:rPr>
                        <a:t>Quoteshia Hargett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Portsmouth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4"/>
                        </a:rPr>
                        <a:t>Quoteshia.Hargett@pps.k12.va.us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Melissa</a:t>
                      </a:r>
                      <a:r>
                        <a:rPr lang="en-US" sz="1600" baseline="0" dirty="0" smtClean="0">
                          <a:effectLst/>
                          <a:latin typeface="+mn-lt"/>
                          <a:ea typeface="+mn-ea"/>
                          <a:cs typeface="+mn-cs"/>
                        </a:rPr>
                        <a:t> Mygas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Newport</a:t>
                      </a:r>
                      <a:r>
                        <a:rPr lang="en-US" sz="1600" baseline="0" dirty="0" smtClean="0">
                          <a:effectLst/>
                          <a:latin typeface="+mn-lt"/>
                          <a:ea typeface="+mn-ea"/>
                          <a:cs typeface="+mn-cs"/>
                        </a:rPr>
                        <a:t> News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5"/>
                        </a:rPr>
                        <a:t>melissa.mygas@nn.k12.va.us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Megan</a:t>
                      </a:r>
                      <a:r>
                        <a:rPr lang="en-US" sz="1600" baseline="0" dirty="0" smtClean="0">
                          <a:effectLst/>
                          <a:latin typeface="+mn-lt"/>
                          <a:ea typeface="+mn-ea"/>
                          <a:cs typeface="+mn-cs"/>
                        </a:rPr>
                        <a:t> Bush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Stafford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6"/>
                        </a:rPr>
                        <a:t>bushme@staffordschools.net</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Jennifer</a:t>
                      </a:r>
                      <a:r>
                        <a:rPr lang="en-US" sz="1600" baseline="0" dirty="0" smtClean="0">
                          <a:effectLst/>
                          <a:latin typeface="+mn-lt"/>
                          <a:ea typeface="+mn-ea"/>
                          <a:cs typeface="+mn-cs"/>
                        </a:rPr>
                        <a:t> Burgin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Arlington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7"/>
                        </a:rPr>
                        <a:t>jennifer.burgin@apsva.us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Kathy</a:t>
                      </a:r>
                      <a:r>
                        <a:rPr lang="en-US" sz="1600" baseline="0" dirty="0" smtClean="0">
                          <a:effectLst/>
                          <a:latin typeface="+mn-lt"/>
                          <a:ea typeface="+mn-ea"/>
                          <a:cs typeface="+mn-cs"/>
                        </a:rPr>
                        <a:t> Nealon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Fairfax</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8"/>
                        </a:rPr>
                        <a:t>Knealon@fcps.edu</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Calibri"/>
                          <a:cs typeface="Times New Roman"/>
                        </a:rPr>
                        <a:t>Susan Mayo</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Manassas City </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9"/>
                        </a:rPr>
                        <a:t>smayo@mcpsva.org</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91698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52</a:t>
            </a:fld>
            <a:endParaRPr lang="en-US" dirty="0"/>
          </a:p>
        </p:txBody>
      </p:sp>
      <p:sp>
        <p:nvSpPr>
          <p:cNvPr id="3" name="Title 1"/>
          <p:cNvSpPr txBox="1">
            <a:spLocks/>
          </p:cNvSpPr>
          <p:nvPr/>
        </p:nvSpPr>
        <p:spPr>
          <a:xfrm>
            <a:off x="457200" y="609600"/>
            <a:ext cx="7543800" cy="1143000"/>
          </a:xfrm>
          <a:prstGeom prst="rect">
            <a:avLst/>
          </a:prstGeom>
        </p:spPr>
        <p:txBody>
          <a:bodyPr>
            <a:normAutofit/>
          </a:bodyPr>
          <a:lst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a:lstStyle>
          <a:p>
            <a:r>
              <a:rPr lang="en-US" sz="3200" dirty="0" smtClean="0"/>
              <a:t>Kindergarten – Grade Three Presenters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10033668"/>
              </p:ext>
            </p:extLst>
          </p:nvPr>
        </p:nvGraphicFramePr>
        <p:xfrm>
          <a:off x="571500" y="1752600"/>
          <a:ext cx="7315200" cy="3865561"/>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Jennifer Kettlekamp</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Harrisonburg</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2"/>
                        </a:rPr>
                        <a:t>jkettelkamp@harrisonburg.k12.va.us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Amy Cash</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Augusta</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3"/>
                        </a:rPr>
                        <a:t>acash@augusta.k12.va.us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Dawn Toole</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Martinsville</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4"/>
                        </a:rPr>
                        <a:t>dtoole@martinsville.k12.va.us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Krystal Heath</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Floyd</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5"/>
                        </a:rPr>
                        <a:t>heathk@floyd.k12.va.us</a:t>
                      </a:r>
                      <a:endParaRPr lang="en-US" sz="1600" dirty="0">
                        <a:effectLst/>
                        <a:latin typeface="+mn-lt"/>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a:effectLst/>
                          <a:latin typeface="+mn-lt"/>
                          <a:ea typeface="Calibri"/>
                          <a:cs typeface="Times New Roman"/>
                        </a:rPr>
                        <a:t>Misty Jeffers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Washington</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6"/>
                        </a:rPr>
                        <a:t>mjeffers@wcs.k12.va.us</a:t>
                      </a:r>
                      <a:endParaRPr lang="en-US" sz="1600" dirty="0">
                        <a:effectLst/>
                        <a:latin typeface="+mn-lt"/>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a:effectLst/>
                          <a:latin typeface="+mn-lt"/>
                          <a:ea typeface="Calibri"/>
                          <a:cs typeface="Times New Roman"/>
                        </a:rPr>
                        <a:t>Bethany Collins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Tazewell</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Times New Roman"/>
                          <a:cs typeface="Times New Roman"/>
                          <a:hlinkClick r:id="rId7"/>
                        </a:rPr>
                        <a:t>bcollins@tazewell.k12.va.us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Tamara Green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Buckingham</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8"/>
                        </a:rPr>
                        <a:t>tgreen@bcpschools.org</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Vanessa Mason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Halifax</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9"/>
                        </a:rPr>
                        <a:t>vmason@halifax.k12.va.us</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21502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53</a:t>
            </a:fld>
            <a:endParaRPr lang="en-US" dirty="0"/>
          </a:p>
        </p:txBody>
      </p:sp>
      <p:pic>
        <p:nvPicPr>
          <p:cNvPr id="4" name="Picture 2" descr="C:\Users\christonya.brown@doe.virginia.gov\Desktop\National_Thank_You_D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662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4294967295"/>
          </p:nvPr>
        </p:nvSpPr>
        <p:spPr>
          <a:xfrm>
            <a:off x="8506500" y="6393263"/>
            <a:ext cx="256501" cy="2754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54</a:t>
            </a:fld>
            <a:endParaRPr/>
          </a:p>
        </p:txBody>
      </p:sp>
      <p:sp>
        <p:nvSpPr>
          <p:cNvPr id="356" name="Shape 356"/>
          <p:cNvSpPr/>
          <p:nvPr/>
        </p:nvSpPr>
        <p:spPr>
          <a:xfrm>
            <a:off x="228600" y="2140802"/>
            <a:ext cx="8458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dirty="0">
                <a:latin typeface="Calibri" panose="020F0502020204030204" pitchFamily="34" charset="0"/>
              </a:rPr>
              <a:t>Christonya Brown, K-12, History and Social Science Coordinator </a:t>
            </a:r>
          </a:p>
          <a:p>
            <a:pPr>
              <a:defRPr sz="2400">
                <a:latin typeface="Times New Roman"/>
                <a:ea typeface="Times New Roman"/>
                <a:cs typeface="Times New Roman"/>
                <a:sym typeface="Times New Roman"/>
              </a:defRPr>
            </a:pPr>
            <a:r>
              <a:rPr dirty="0">
                <a:latin typeface="Calibri" panose="020F0502020204030204" pitchFamily="34" charset="0"/>
              </a:rPr>
              <a:t>E-mail: </a:t>
            </a:r>
            <a:r>
              <a:rPr u="sng" dirty="0">
                <a:solidFill>
                  <a:srgbClr val="0000FF"/>
                </a:solidFill>
                <a:uFill>
                  <a:solidFill>
                    <a:srgbClr val="0000FF"/>
                  </a:solidFill>
                </a:uFill>
                <a:latin typeface="Calibri" panose="020F0502020204030204" pitchFamily="34" charset="0"/>
                <a:hlinkClick r:id="rId2"/>
              </a:rPr>
              <a:t>Christonya.Brown@doe.virginia.gov</a:t>
            </a:r>
            <a:r>
              <a:rPr dirty="0">
                <a:latin typeface="Calibri" panose="020F0502020204030204" pitchFamily="34" charset="0"/>
              </a:rPr>
              <a:t> </a:t>
            </a:r>
          </a:p>
        </p:txBody>
      </p:sp>
      <p:sp>
        <p:nvSpPr>
          <p:cNvPr id="357" name="Shape 357"/>
          <p:cNvSpPr/>
          <p:nvPr/>
        </p:nvSpPr>
        <p:spPr>
          <a:xfrm>
            <a:off x="207523" y="3089085"/>
            <a:ext cx="83058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dirty="0">
                <a:latin typeface="Calibri" panose="020F0502020204030204" pitchFamily="34" charset="0"/>
              </a:rPr>
              <a:t>Betsy Barton, Elementary, History and Social Science Specialist</a:t>
            </a:r>
          </a:p>
          <a:p>
            <a:pPr>
              <a:defRPr sz="2400">
                <a:latin typeface="Times New Roman"/>
                <a:ea typeface="Times New Roman"/>
                <a:cs typeface="Times New Roman"/>
                <a:sym typeface="Times New Roman"/>
              </a:defRPr>
            </a:pPr>
            <a:r>
              <a:rPr dirty="0">
                <a:latin typeface="Calibri" panose="020F0502020204030204" pitchFamily="34" charset="0"/>
              </a:rPr>
              <a:t>E-mail: </a:t>
            </a:r>
            <a:r>
              <a:rPr u="sng" dirty="0">
                <a:solidFill>
                  <a:srgbClr val="0000FF"/>
                </a:solidFill>
                <a:uFill>
                  <a:solidFill>
                    <a:srgbClr val="0000FF"/>
                  </a:solidFill>
                </a:uFill>
                <a:latin typeface="Calibri" panose="020F0502020204030204" pitchFamily="34" charset="0"/>
                <a:hlinkClick r:id="rId3"/>
              </a:rPr>
              <a:t>Betsy.Barton@doe.virginia.gov</a:t>
            </a:r>
          </a:p>
        </p:txBody>
      </p:sp>
      <p:sp>
        <p:nvSpPr>
          <p:cNvPr id="358" name="Shape 358"/>
          <p:cNvSpPr/>
          <p:nvPr/>
        </p:nvSpPr>
        <p:spPr>
          <a:xfrm>
            <a:off x="457199" y="381000"/>
            <a:ext cx="7696201"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200">
                <a:latin typeface="Times New Roman"/>
                <a:ea typeface="Times New Roman"/>
                <a:cs typeface="Times New Roman"/>
                <a:sym typeface="Times New Roman"/>
              </a:defRPr>
            </a:pPr>
            <a:r>
              <a:rPr dirty="0">
                <a:latin typeface="Calibri" panose="020F0502020204030204" pitchFamily="34" charset="0"/>
              </a:rPr>
              <a:t>and the </a:t>
            </a:r>
          </a:p>
          <a:p>
            <a:pPr algn="ctr">
              <a:defRPr sz="4000" b="1">
                <a:latin typeface="Times New Roman"/>
                <a:ea typeface="Times New Roman"/>
                <a:cs typeface="Times New Roman"/>
                <a:sym typeface="Times New Roman"/>
              </a:defRPr>
            </a:pPr>
            <a:r>
              <a:rPr dirty="0">
                <a:effectLst>
                  <a:outerShdw blurRad="38100" dist="38100" dir="2700000" algn="tl">
                    <a:srgbClr val="000000">
                      <a:alpha val="43137"/>
                    </a:srgbClr>
                  </a:outerShdw>
                </a:effectLst>
                <a:latin typeface="Calibri" panose="020F0502020204030204" pitchFamily="34" charset="0"/>
              </a:rPr>
              <a:t>Virginia Department of Education</a:t>
            </a:r>
          </a:p>
        </p:txBody>
      </p:sp>
      <p:sp>
        <p:nvSpPr>
          <p:cNvPr id="6" name="Shape 357"/>
          <p:cNvSpPr/>
          <p:nvPr/>
        </p:nvSpPr>
        <p:spPr>
          <a:xfrm>
            <a:off x="228599" y="4112507"/>
            <a:ext cx="83058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Times New Roman"/>
                <a:ea typeface="Times New Roman"/>
                <a:cs typeface="Times New Roman"/>
                <a:sym typeface="Times New Roman"/>
              </a:defRPr>
            </a:pPr>
            <a:r>
              <a:rPr lang="en-US" dirty="0" smtClean="0">
                <a:latin typeface="Calibri" panose="020F0502020204030204" pitchFamily="34" charset="0"/>
              </a:rPr>
              <a:t>Jill Nogueras, English and History </a:t>
            </a:r>
            <a:r>
              <a:rPr lang="en-US" dirty="0">
                <a:latin typeface="Calibri" panose="020F0502020204030204" pitchFamily="34" charset="0"/>
              </a:rPr>
              <a:t>and Social Science Specialist</a:t>
            </a:r>
          </a:p>
          <a:p>
            <a:pPr>
              <a:defRPr sz="2400">
                <a:latin typeface="Times New Roman"/>
                <a:ea typeface="Times New Roman"/>
                <a:cs typeface="Times New Roman"/>
                <a:sym typeface="Times New Roman"/>
              </a:defRPr>
            </a:pPr>
            <a:r>
              <a:rPr lang="en-US" dirty="0" smtClean="0">
                <a:latin typeface="Calibri" panose="020F0502020204030204" pitchFamily="34" charset="0"/>
              </a:rPr>
              <a:t>E-mail:  </a:t>
            </a:r>
            <a:r>
              <a:rPr lang="en-US" dirty="0" smtClean="0">
                <a:latin typeface="Calibri" panose="020F0502020204030204" pitchFamily="34" charset="0"/>
                <a:hlinkClick r:id="rId4"/>
              </a:rPr>
              <a:t>Jill.Nogueras@doe.virginia.gov</a:t>
            </a:r>
            <a:endParaRPr u="sng" dirty="0">
              <a:solidFill>
                <a:srgbClr val="0000FF"/>
              </a:solidFill>
              <a:uFill>
                <a:solidFill>
                  <a:srgbClr val="0000FF"/>
                </a:solidFill>
              </a:uFill>
              <a:latin typeface="Calibri" panose="020F0502020204030204" pitchFamily="34" charset="0"/>
              <a:hlinkClick r:id="rId3"/>
            </a:endParaRPr>
          </a:p>
        </p:txBody>
      </p:sp>
    </p:spTree>
    <p:extLst>
      <p:ext uri="{BB962C8B-B14F-4D97-AF65-F5344CB8AC3E}">
        <p14:creationId xmlns:p14="http://schemas.microsoft.com/office/powerpoint/2010/main" val="30528038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228600" y="1289050"/>
            <a:ext cx="8146981" cy="5568950"/>
          </a:xfrm>
          <a:prstGeom prst="rect">
            <a:avLst/>
          </a:prstGeom>
        </p:spPr>
      </p:pic>
      <p:sp>
        <p:nvSpPr>
          <p:cNvPr id="6" name="Rectangle 5"/>
          <p:cNvSpPr/>
          <p:nvPr/>
        </p:nvSpPr>
        <p:spPr>
          <a:xfrm rot="10800000">
            <a:off x="4372150" y="1143000"/>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spTree>
    <p:extLst>
      <p:ext uri="{BB962C8B-B14F-4D97-AF65-F5344CB8AC3E}">
        <p14:creationId xmlns:p14="http://schemas.microsoft.com/office/powerpoint/2010/main" val="1833246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7</a:t>
            </a:fld>
            <a:endParaRPr lang="en-US" dirty="0"/>
          </a:p>
        </p:txBody>
      </p:sp>
      <p:sp>
        <p:nvSpPr>
          <p:cNvPr id="6" name="Rectangle 5"/>
          <p:cNvSpPr/>
          <p:nvPr/>
        </p:nvSpPr>
        <p:spPr>
          <a:xfrm rot="10800000">
            <a:off x="4419600" y="1102287"/>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pic>
        <p:nvPicPr>
          <p:cNvPr id="7" name="Picture 6"/>
          <p:cNvPicPr>
            <a:picLocks noChangeAspect="1"/>
          </p:cNvPicPr>
          <p:nvPr/>
        </p:nvPicPr>
        <p:blipFill>
          <a:blip r:embed="rId3"/>
          <a:stretch>
            <a:fillRect/>
          </a:stretch>
        </p:blipFill>
        <p:spPr>
          <a:xfrm>
            <a:off x="228600" y="1676400"/>
            <a:ext cx="8153400" cy="5181600"/>
          </a:xfrm>
          <a:prstGeom prst="rect">
            <a:avLst/>
          </a:prstGeom>
        </p:spPr>
      </p:pic>
      <p:sp>
        <p:nvSpPr>
          <p:cNvPr id="8" name="Up Arrow Callout 7"/>
          <p:cNvSpPr/>
          <p:nvPr/>
        </p:nvSpPr>
        <p:spPr>
          <a:xfrm>
            <a:off x="1494692" y="1219200"/>
            <a:ext cx="4220308" cy="3874477"/>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t>2008 Standards: </a:t>
            </a:r>
            <a:endParaRPr lang="en-US" sz="2600" dirty="0" smtClean="0"/>
          </a:p>
          <a:p>
            <a:pPr algn="ctr"/>
            <a:r>
              <a:rPr lang="en-US" sz="2600" dirty="0" smtClean="0"/>
              <a:t>Understand </a:t>
            </a:r>
            <a:r>
              <a:rPr lang="en-US" sz="2600" dirty="0"/>
              <a:t>content</a:t>
            </a:r>
          </a:p>
          <a:p>
            <a:pPr algn="ctr"/>
            <a:endParaRPr lang="en-US" sz="2600" dirty="0"/>
          </a:p>
          <a:p>
            <a:pPr algn="ctr"/>
            <a:r>
              <a:rPr lang="en-US" sz="2600" dirty="0"/>
              <a:t>2015 Standards: </a:t>
            </a:r>
            <a:endParaRPr lang="en-US" sz="2600" dirty="0" smtClean="0"/>
          </a:p>
          <a:p>
            <a:pPr algn="ctr"/>
            <a:r>
              <a:rPr lang="en-US" sz="2600" dirty="0" smtClean="0"/>
              <a:t>Understand </a:t>
            </a:r>
            <a:r>
              <a:rPr lang="en-US" sz="2600" dirty="0"/>
              <a:t>content </a:t>
            </a:r>
            <a:r>
              <a:rPr lang="en-US" sz="2600" dirty="0" smtClean="0"/>
              <a:t>by applying the skill.</a:t>
            </a:r>
            <a:endParaRPr lang="en-US" sz="2600" dirty="0"/>
          </a:p>
        </p:txBody>
      </p:sp>
      <p:sp>
        <p:nvSpPr>
          <p:cNvPr id="9" name="TextBox 8"/>
          <p:cNvSpPr txBox="1"/>
          <p:nvPr/>
        </p:nvSpPr>
        <p:spPr>
          <a:xfrm>
            <a:off x="762000" y="5410200"/>
            <a:ext cx="6781798" cy="523220"/>
          </a:xfrm>
          <a:prstGeom prst="rect">
            <a:avLst/>
          </a:prstGeom>
          <a:noFill/>
        </p:spPr>
        <p:txBody>
          <a:bodyPr wrap="square" rtlCol="0">
            <a:spAutoFit/>
          </a:bodyPr>
          <a:lstStyle/>
          <a:p>
            <a:r>
              <a:rPr lang="en-US" sz="2800" dirty="0">
                <a:latin typeface="Iowan Old Style Black"/>
                <a:cs typeface="Iowan Old Style Black"/>
              </a:rPr>
              <a:t>Skills are aligned with English </a:t>
            </a:r>
            <a:r>
              <a:rPr lang="en-US" sz="2800" dirty="0" smtClean="0">
                <a:latin typeface="Iowan Old Style Black"/>
                <a:cs typeface="Iowan Old Style Black"/>
              </a:rPr>
              <a:t>Standards</a:t>
            </a:r>
            <a:endParaRPr lang="en-US" sz="2800" dirty="0">
              <a:latin typeface="Iowan Old Style Black"/>
              <a:cs typeface="Iowan Old Style Black"/>
            </a:endParaRPr>
          </a:p>
        </p:txBody>
      </p:sp>
    </p:spTree>
    <p:extLst>
      <p:ext uri="{BB962C8B-B14F-4D97-AF65-F5344CB8AC3E}">
        <p14:creationId xmlns:p14="http://schemas.microsoft.com/office/powerpoint/2010/main" val="11148400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solidFill>
                  <a:prstClr val="white"/>
                </a:solidFill>
              </a:rPr>
              <a:pPr>
                <a:defRPr/>
              </a:pPr>
              <a:t>8</a:t>
            </a:fld>
            <a:endParaRPr lang="en-US" dirty="0">
              <a:solidFill>
                <a:prstClr val="white"/>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94" t="14423" r="15463" b="7452"/>
          <a:stretch/>
        </p:blipFill>
        <p:spPr bwMode="auto">
          <a:xfrm>
            <a:off x="152400" y="1066800"/>
            <a:ext cx="8233874" cy="515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kern="0" dirty="0">
                <a:solidFill>
                  <a:srgbClr val="000000"/>
                </a:solidFill>
                <a:latin typeface="Batang" panose="02030600000101010101" pitchFamily="18" charset="-127"/>
                <a:ea typeface="Batang" panose="02030600000101010101" pitchFamily="18" charset="-127"/>
                <a:cs typeface="Arial"/>
                <a:sym typeface="Arial"/>
              </a:rPr>
              <a:t>What are Experiences?</a:t>
            </a:r>
          </a:p>
        </p:txBody>
      </p:sp>
    </p:spTree>
    <p:extLst>
      <p:ext uri="{BB962C8B-B14F-4D97-AF65-F5344CB8AC3E}">
        <p14:creationId xmlns:p14="http://schemas.microsoft.com/office/powerpoint/2010/main" val="978341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a:t>
            </a:r>
            <a:endParaRPr lang="en-US" dirty="0"/>
          </a:p>
        </p:txBody>
      </p:sp>
      <p:sp>
        <p:nvSpPr>
          <p:cNvPr id="3" name="Content Placeholder 2"/>
          <p:cNvSpPr>
            <a:spLocks noGrp="1"/>
          </p:cNvSpPr>
          <p:nvPr>
            <p:ph idx="1"/>
          </p:nvPr>
        </p:nvSpPr>
        <p:spPr>
          <a:xfrm>
            <a:off x="457200" y="1371600"/>
            <a:ext cx="7543800" cy="4525963"/>
          </a:xfrm>
        </p:spPr>
        <p:txBody>
          <a:bodyPr>
            <a:normAutofit fontScale="92500" lnSpcReduction="20000"/>
          </a:bodyPr>
          <a:lstStyle/>
          <a:p>
            <a:r>
              <a:rPr lang="en-US" dirty="0"/>
              <a:t>Bring attention to the Experiences and describe what they are and how they can be used. </a:t>
            </a:r>
          </a:p>
          <a:p>
            <a:r>
              <a:rPr lang="en-US" dirty="0"/>
              <a:t>Provide teachers with “experiences” and give them an opportunity to:</a:t>
            </a:r>
          </a:p>
          <a:p>
            <a:pPr marL="571500" lvl="1" indent="-171450"/>
            <a:r>
              <a:rPr lang="en-US" dirty="0"/>
              <a:t>discuss what they are and how they can be used; and </a:t>
            </a:r>
          </a:p>
          <a:p>
            <a:pPr marL="571500" lvl="1" indent="-171450"/>
            <a:r>
              <a:rPr lang="en-US" dirty="0"/>
              <a:t>develop their own to share with the group</a:t>
            </a:r>
            <a:r>
              <a:rPr lang="en-US" dirty="0" smtClean="0"/>
              <a:t>.</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27447523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53315</TotalTime>
  <Words>2165</Words>
  <Application>Microsoft Office PowerPoint</Application>
  <PresentationFormat>On-screen Show (4:3)</PresentationFormat>
  <Paragraphs>361</Paragraphs>
  <Slides>54</Slides>
  <Notes>25</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9_Office Theme</vt:lpstr>
      <vt:lpstr>PowerPoint Presentation</vt:lpstr>
      <vt:lpstr>Disclaimer</vt:lpstr>
      <vt:lpstr>Questions to Ask During Planning</vt:lpstr>
      <vt:lpstr>It starts with the . . .</vt:lpstr>
      <vt:lpstr>PowerPoint Presentation</vt:lpstr>
      <vt:lpstr>2015 SOL Skill Progression </vt:lpstr>
      <vt:lpstr>2015 SOL Skill Progression </vt:lpstr>
      <vt:lpstr>Experiences for Essential Skills</vt:lpstr>
      <vt:lpstr>Experiences</vt:lpstr>
      <vt:lpstr>PowerPoint Presentation</vt:lpstr>
      <vt:lpstr>Experiences</vt:lpstr>
      <vt:lpstr>PowerPoint Presentation</vt:lpstr>
      <vt:lpstr>Good practice</vt:lpstr>
      <vt:lpstr>Today we will . . .</vt:lpstr>
      <vt:lpstr>History and Social Science  Standards of Learning                                           2016 Fall Institute </vt:lpstr>
      <vt:lpstr>Today’s Working Norms</vt:lpstr>
      <vt:lpstr>Grounding:  Who Are We?</vt:lpstr>
      <vt:lpstr>Just Like Me</vt:lpstr>
      <vt:lpstr>Implementing the new Social Studies Curriculum!</vt:lpstr>
      <vt:lpstr>What are these experiences teachers are to provide for the students?</vt:lpstr>
      <vt:lpstr>How do I plan for these experiences?</vt:lpstr>
      <vt:lpstr> Questions to ask about the past….</vt:lpstr>
      <vt:lpstr>Things to consider</vt:lpstr>
      <vt:lpstr>Things to consider</vt:lpstr>
      <vt:lpstr>Things to consider</vt:lpstr>
      <vt:lpstr>Things to consider</vt:lpstr>
      <vt:lpstr>Things to consider</vt:lpstr>
      <vt:lpstr>The Essential Skills, which are found in Standard 1 for each grade level or course, serve as tools to facilitate active engagement in learning, to deepen student understanding of content material and to create better-informed citizens.</vt:lpstr>
      <vt:lpstr>Standard 1</vt:lpstr>
      <vt:lpstr>Let’s Explore: Rigorous Social Studies  Learning Experiences</vt:lpstr>
      <vt:lpstr>Kindergarten</vt:lpstr>
      <vt:lpstr>Application of Skills Standard 1:  Kindergarten K.1f</vt:lpstr>
      <vt:lpstr>Content: Being a Good Citizen</vt:lpstr>
      <vt:lpstr>Content Example</vt:lpstr>
      <vt:lpstr>Creating A T-Chart For Our Choices</vt:lpstr>
      <vt:lpstr>What If Everybody Did _____ ?</vt:lpstr>
      <vt:lpstr>Rule: Walk inside the classroom.</vt:lpstr>
      <vt:lpstr>Create Your Own Flow Chart</vt:lpstr>
      <vt:lpstr>Always Looping Back to the Skill</vt:lpstr>
      <vt:lpstr>Your Turn!</vt:lpstr>
      <vt:lpstr>PowerPoint Presentation</vt:lpstr>
      <vt:lpstr>Debrief</vt:lpstr>
      <vt:lpstr>Kindergarten</vt:lpstr>
      <vt:lpstr> How can you use this method with another grade?</vt:lpstr>
      <vt:lpstr>Sharing Our Expertise</vt:lpstr>
      <vt:lpstr>History and Social Science Updates</vt:lpstr>
      <vt:lpstr>Skill Experience</vt:lpstr>
      <vt:lpstr>Group Skill Experience </vt:lpstr>
      <vt:lpstr>Reflections:</vt:lpstr>
      <vt:lpstr>Questions?</vt:lpstr>
      <vt:lpstr>Kindergarten – Grade Three Presenters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Committee</dc:title>
  <dc:creator>Owner</dc:creator>
  <cp:lastModifiedBy>qjx57867</cp:lastModifiedBy>
  <cp:revision>593</cp:revision>
  <cp:lastPrinted>2017-01-05T17:31:10Z</cp:lastPrinted>
  <dcterms:created xsi:type="dcterms:W3CDTF">2014-09-27T11:01:48Z</dcterms:created>
  <dcterms:modified xsi:type="dcterms:W3CDTF">2017-01-17T19:04:50Z</dcterms:modified>
</cp:coreProperties>
</file>