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79" r:id="rId2"/>
  </p:sldMasterIdLst>
  <p:notesMasterIdLst>
    <p:notesMasterId r:id="rId76"/>
  </p:notesMasterIdLst>
  <p:handoutMasterIdLst>
    <p:handoutMasterId r:id="rId77"/>
  </p:handoutMasterIdLst>
  <p:sldIdLst>
    <p:sldId id="259" r:id="rId3"/>
    <p:sldId id="464" r:id="rId4"/>
    <p:sldId id="541" r:id="rId5"/>
    <p:sldId id="542" r:id="rId6"/>
    <p:sldId id="543" r:id="rId7"/>
    <p:sldId id="544" r:id="rId8"/>
    <p:sldId id="545" r:id="rId9"/>
    <p:sldId id="546" r:id="rId10"/>
    <p:sldId id="547" r:id="rId11"/>
    <p:sldId id="548" r:id="rId12"/>
    <p:sldId id="549" r:id="rId13"/>
    <p:sldId id="550" r:id="rId14"/>
    <p:sldId id="551" r:id="rId15"/>
    <p:sldId id="552" r:id="rId16"/>
    <p:sldId id="258" r:id="rId17"/>
    <p:sldId id="409" r:id="rId18"/>
    <p:sldId id="326" r:id="rId19"/>
    <p:sldId id="372" r:id="rId20"/>
    <p:sldId id="472" r:id="rId21"/>
    <p:sldId id="473" r:id="rId22"/>
    <p:sldId id="474" r:id="rId23"/>
    <p:sldId id="475" r:id="rId24"/>
    <p:sldId id="476" r:id="rId25"/>
    <p:sldId id="477" r:id="rId26"/>
    <p:sldId id="478" r:id="rId27"/>
    <p:sldId id="479" r:id="rId28"/>
    <p:sldId id="480" r:id="rId29"/>
    <p:sldId id="481" r:id="rId30"/>
    <p:sldId id="482" r:id="rId31"/>
    <p:sldId id="336" r:id="rId32"/>
    <p:sldId id="507" r:id="rId33"/>
    <p:sldId id="508" r:id="rId34"/>
    <p:sldId id="509" r:id="rId35"/>
    <p:sldId id="510" r:id="rId36"/>
    <p:sldId id="511" r:id="rId37"/>
    <p:sldId id="512" r:id="rId38"/>
    <p:sldId id="513" r:id="rId39"/>
    <p:sldId id="514" r:id="rId40"/>
    <p:sldId id="515" r:id="rId41"/>
    <p:sldId id="516" r:id="rId42"/>
    <p:sldId id="517" r:id="rId43"/>
    <p:sldId id="518" r:id="rId44"/>
    <p:sldId id="519" r:id="rId45"/>
    <p:sldId id="520" r:id="rId46"/>
    <p:sldId id="521" r:id="rId47"/>
    <p:sldId id="523" r:id="rId48"/>
    <p:sldId id="524" r:id="rId49"/>
    <p:sldId id="525" r:id="rId50"/>
    <p:sldId id="526" r:id="rId51"/>
    <p:sldId id="527" r:id="rId52"/>
    <p:sldId id="528" r:id="rId53"/>
    <p:sldId id="529" r:id="rId54"/>
    <p:sldId id="530" r:id="rId55"/>
    <p:sldId id="531" r:id="rId56"/>
    <p:sldId id="533" r:id="rId57"/>
    <p:sldId id="534" r:id="rId58"/>
    <p:sldId id="535" r:id="rId59"/>
    <p:sldId id="536" r:id="rId60"/>
    <p:sldId id="537" r:id="rId61"/>
    <p:sldId id="538" r:id="rId62"/>
    <p:sldId id="539" r:id="rId63"/>
    <p:sldId id="540" r:id="rId64"/>
    <p:sldId id="422" r:id="rId65"/>
    <p:sldId id="389" r:id="rId66"/>
    <p:sldId id="496" r:id="rId67"/>
    <p:sldId id="497" r:id="rId68"/>
    <p:sldId id="498" r:id="rId69"/>
    <p:sldId id="499" r:id="rId70"/>
    <p:sldId id="500" r:id="rId71"/>
    <p:sldId id="553" r:id="rId72"/>
    <p:sldId id="554" r:id="rId73"/>
    <p:sldId id="501" r:id="rId74"/>
    <p:sldId id="50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5204" autoAdjust="0"/>
  </p:normalViewPr>
  <p:slideViewPr>
    <p:cSldViewPr>
      <p:cViewPr>
        <p:scale>
          <a:sx n="81" d="100"/>
          <a:sy n="81" d="100"/>
        </p:scale>
        <p:origin x="-6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82"/>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384828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31</a:t>
            </a:fld>
            <a:endParaRPr lang="en-US"/>
          </a:p>
        </p:txBody>
      </p:sp>
    </p:spTree>
    <p:extLst>
      <p:ext uri="{BB962C8B-B14F-4D97-AF65-F5344CB8AC3E}">
        <p14:creationId xmlns:p14="http://schemas.microsoft.com/office/powerpoint/2010/main" val="188187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taken from Gemma </a:t>
            </a:r>
            <a:r>
              <a:rPr lang="en-US" dirty="0" err="1"/>
              <a:t>Kotula</a:t>
            </a:r>
            <a:r>
              <a:rPr lang="en-US" baseline="0" dirty="0"/>
              <a:t> CNU Center for Economic Education</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34</a:t>
            </a:fld>
            <a:endParaRPr lang="en-US"/>
          </a:p>
        </p:txBody>
      </p:sp>
    </p:spTree>
    <p:extLst>
      <p:ext uri="{BB962C8B-B14F-4D97-AF65-F5344CB8AC3E}">
        <p14:creationId xmlns:p14="http://schemas.microsoft.com/office/powerpoint/2010/main" val="162815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3-4 minutes to complete the Cost-Benefit Decision Making Model</a:t>
            </a:r>
          </a:p>
        </p:txBody>
      </p:sp>
      <p:sp>
        <p:nvSpPr>
          <p:cNvPr id="4" name="Slide Number Placeholder 3"/>
          <p:cNvSpPr>
            <a:spLocks noGrp="1"/>
          </p:cNvSpPr>
          <p:nvPr>
            <p:ph type="sldNum" sz="quarter" idx="10"/>
          </p:nvPr>
        </p:nvSpPr>
        <p:spPr/>
        <p:txBody>
          <a:bodyPr/>
          <a:lstStyle/>
          <a:p>
            <a:fld id="{1473A48D-66ED-4B46-A259-738D411D5A8E}" type="slidenum">
              <a:rPr lang="en-US" smtClean="0"/>
              <a:pPr/>
              <a:t>40</a:t>
            </a:fld>
            <a:endParaRPr lang="en-US"/>
          </a:p>
        </p:txBody>
      </p:sp>
    </p:spTree>
    <p:extLst>
      <p:ext uri="{BB962C8B-B14F-4D97-AF65-F5344CB8AC3E}">
        <p14:creationId xmlns:p14="http://schemas.microsoft.com/office/powerpoint/2010/main" val="229957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another model with participants</a:t>
            </a:r>
          </a:p>
        </p:txBody>
      </p:sp>
      <p:sp>
        <p:nvSpPr>
          <p:cNvPr id="4" name="Slide Number Placeholder 3"/>
          <p:cNvSpPr>
            <a:spLocks noGrp="1"/>
          </p:cNvSpPr>
          <p:nvPr>
            <p:ph type="sldNum" sz="quarter" idx="10"/>
          </p:nvPr>
        </p:nvSpPr>
        <p:spPr/>
        <p:txBody>
          <a:bodyPr/>
          <a:lstStyle/>
          <a:p>
            <a:fld id="{1473A48D-66ED-4B46-A259-738D411D5A8E}" type="slidenum">
              <a:rPr lang="en-US" smtClean="0"/>
              <a:pPr/>
              <a:t>42</a:t>
            </a:fld>
            <a:endParaRPr lang="en-US"/>
          </a:p>
        </p:txBody>
      </p:sp>
    </p:spTree>
    <p:extLst>
      <p:ext uri="{BB962C8B-B14F-4D97-AF65-F5344CB8AC3E}">
        <p14:creationId xmlns:p14="http://schemas.microsoft.com/office/powerpoint/2010/main" val="334744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a:t>
            </a:r>
            <a:r>
              <a:rPr lang="en-US" baseline="0" dirty="0"/>
              <a:t> answers to decision tree</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43</a:t>
            </a:fld>
            <a:endParaRPr lang="en-US"/>
          </a:p>
        </p:txBody>
      </p:sp>
    </p:spTree>
    <p:extLst>
      <p:ext uri="{BB962C8B-B14F-4D97-AF65-F5344CB8AC3E}">
        <p14:creationId xmlns:p14="http://schemas.microsoft.com/office/powerpoint/2010/main" val="617718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Enlist the help from</a:t>
            </a:r>
            <a:r>
              <a:rPr lang="en-US" baseline="0" dirty="0"/>
              <a:t> other teachers, cafeteria workers, and parents to point out opportunity cost examples. Students do this everyday with the choices they make, they just may not know the terminology.</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44</a:t>
            </a:fld>
            <a:endParaRPr lang="en-US"/>
          </a:p>
        </p:txBody>
      </p:sp>
    </p:spTree>
    <p:extLst>
      <p:ext uri="{BB962C8B-B14F-4D97-AF65-F5344CB8AC3E}">
        <p14:creationId xmlns:p14="http://schemas.microsoft.com/office/powerpoint/2010/main" val="56372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45</a:t>
            </a:fld>
            <a:endParaRPr lang="en-US"/>
          </a:p>
        </p:txBody>
      </p:sp>
    </p:spTree>
    <p:extLst>
      <p:ext uri="{BB962C8B-B14F-4D97-AF65-F5344CB8AC3E}">
        <p14:creationId xmlns:p14="http://schemas.microsoft.com/office/powerpoint/2010/main" val="210108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47" name="Shape 24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Pass out copies of Cost Benefit model from Virginia Council on Economic Education.</a:t>
            </a:r>
          </a:p>
          <a:p>
            <a:pPr lvl="0" rtl="0">
              <a:spcBef>
                <a:spcPts val="0"/>
              </a:spcBef>
              <a:buNone/>
            </a:pPr>
            <a:r>
              <a:rPr lang="en-US"/>
              <a:t>Picture examples: trip to Fiji, put towards child’s college fund, pay off debt.</a:t>
            </a:r>
          </a:p>
        </p:txBody>
      </p:sp>
      <p:sp>
        <p:nvSpPr>
          <p:cNvPr id="258" name="Shape 25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Pass out copies of VCEE Cost Benefit Tree, double sided (one for this slide, one for class activity)</a:t>
            </a:r>
          </a:p>
        </p:txBody>
      </p:sp>
      <p:sp>
        <p:nvSpPr>
          <p:cNvPr id="288" name="Shape 28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02" name="Shape 30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We will pose the question to generate discussion before reading the given text.</a:t>
            </a: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Participants will participate in the discussion of the text.  We are modeling the lesson as it would be presented to a first grade classroom.</a:t>
            </a: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To scaffold instruction, the presenter will model how to complete a decision tree.  The group will be answering the question from the previous slide: park or movie?  </a:t>
            </a: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Participants will be given a blank design tree to complete with a partner for independent practice.  Participants will select one of the five questions listed on this slide.</a:t>
            </a: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4" name="Shape 1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62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Working with a shoulder partner or small group brainstorm other ways to incorporate this skill into other civics lessons and</a:t>
            </a:r>
            <a:r>
              <a:rPr lang="en-US" baseline="0" dirty="0">
                <a:latin typeface="Calibri" panose="020F0502020204030204" pitchFamily="34" charset="0"/>
              </a:rPr>
              <a:t> in other grade levels</a:t>
            </a:r>
            <a:r>
              <a:rPr lang="en-US" dirty="0">
                <a:latin typeface="Calibri" panose="020F0502020204030204" pitchFamily="34" charset="0"/>
              </a:rPr>
              <a:t>.</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63</a:t>
            </a:fld>
            <a:endParaRPr lang="en-US"/>
          </a:p>
        </p:txBody>
      </p:sp>
    </p:spTree>
    <p:extLst>
      <p:ext uri="{BB962C8B-B14F-4D97-AF65-F5344CB8AC3E}">
        <p14:creationId xmlns:p14="http://schemas.microsoft.com/office/powerpoint/2010/main" val="4224961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 share</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64</a:t>
            </a:fld>
            <a:endParaRPr lang="en-US"/>
          </a:p>
        </p:txBody>
      </p:sp>
    </p:spTree>
    <p:extLst>
      <p:ext uri="{BB962C8B-B14F-4D97-AF65-F5344CB8AC3E}">
        <p14:creationId xmlns:p14="http://schemas.microsoft.com/office/powerpoint/2010/main" val="405364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66</a:t>
            </a:fld>
            <a:endParaRPr lang="en-US" dirty="0"/>
          </a:p>
        </p:txBody>
      </p:sp>
    </p:spTree>
    <p:extLst>
      <p:ext uri="{BB962C8B-B14F-4D97-AF65-F5344CB8AC3E}">
        <p14:creationId xmlns:p14="http://schemas.microsoft.com/office/powerpoint/2010/main" val="378239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1400" b="1">
                <a:latin typeface="Calibri"/>
                <a:ea typeface="Calibri"/>
                <a:cs typeface="Calibri"/>
                <a:sym typeface="Calibri"/>
              </a:defRPr>
            </a:pPr>
            <a:r>
              <a:t>Teachers will personally reflect then turn and talk to pair-share</a:t>
            </a:r>
          </a:p>
          <a:p>
            <a:pPr>
              <a:defRPr sz="1400" b="1">
                <a:latin typeface="Calibri"/>
                <a:ea typeface="Calibri"/>
                <a:cs typeface="Calibri"/>
                <a:sym typeface="Calibri"/>
              </a:defRPr>
            </a:pPr>
            <a:endParaRPr/>
          </a:p>
          <a:p>
            <a:pPr>
              <a:defRPr sz="1400" b="1">
                <a:latin typeface="Calibri"/>
                <a:ea typeface="Calibri"/>
                <a:cs typeface="Calibri"/>
                <a:sym typeface="Calibri"/>
              </a:defRPr>
            </a:pPr>
            <a:r>
              <a:t>5-10 minutes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the parking</a:t>
            </a:r>
            <a:r>
              <a:rPr lang="en-US" baseline="0" dirty="0" smtClean="0"/>
              <a:t> lot questions that have been posted in each room.</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69</a:t>
            </a:fld>
            <a:endParaRPr lang="en-US" dirty="0"/>
          </a:p>
        </p:txBody>
      </p:sp>
    </p:spTree>
    <p:extLst>
      <p:ext uri="{BB962C8B-B14F-4D97-AF65-F5344CB8AC3E}">
        <p14:creationId xmlns:p14="http://schemas.microsoft.com/office/powerpoint/2010/main" val="253065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Good practice: Use of aim/objective to give students a</a:t>
            </a:r>
            <a:r>
              <a:rPr lang="en-US" baseline="0" dirty="0"/>
              <a:t> concrete goal for the lesson.  “By the end of class/end of unit/etc., you should be able to…”</a:t>
            </a:r>
            <a:endParaRPr dirty="0"/>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0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we are going to take some time to explore some possible learning experiences for students that will help teachers grasp ways to embed skills from Standard 1 into content.  As we look at and model each lesson idea, be thinking about ways to raise the rigor of social studies instruction and make literacy connections through these skills. Think about how the experience can be expanded to other grade levels. </a:t>
            </a: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30</a:t>
            </a:fld>
            <a:endParaRPr lang="en-US"/>
          </a:p>
        </p:txBody>
      </p:sp>
    </p:spTree>
    <p:extLst>
      <p:ext uri="{BB962C8B-B14F-4D97-AF65-F5344CB8AC3E}">
        <p14:creationId xmlns:p14="http://schemas.microsoft.com/office/powerpoint/2010/main" val="272068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3" y="838200"/>
            <a:ext cx="4953000" cy="2133600"/>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2895603" y="3124200"/>
            <a:ext cx="4724400" cy="1371600"/>
          </a:xfrm>
        </p:spPr>
        <p:txBody>
          <a:bodyPr/>
          <a:lstStyle>
            <a:lvl1pPr marL="0" indent="0" algn="l">
              <a:spcBef>
                <a:spcPts val="0"/>
              </a:spcBef>
              <a:buNone/>
              <a:defRPr>
                <a:solidFill>
                  <a:srgbClr val="1ED434"/>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a:t>Click to edit Master </a:t>
            </a:r>
          </a:p>
          <a:p>
            <a:r>
              <a:rPr lang="en-US" dirty="0"/>
              <a:t>subtitle style</a:t>
            </a:r>
          </a:p>
        </p:txBody>
      </p:sp>
      <p:sp>
        <p:nvSpPr>
          <p:cNvPr id="4" name="Date Placeholder 3"/>
          <p:cNvSpPr>
            <a:spLocks noGrp="1"/>
          </p:cNvSpPr>
          <p:nvPr>
            <p:ph type="dt" sz="half" idx="10"/>
          </p:nvPr>
        </p:nvSpPr>
        <p:spPr/>
        <p:txBody>
          <a:bodyPr/>
          <a:lstStyle>
            <a:lvl1pPr>
              <a:defRPr b="1"/>
            </a:lvl1pPr>
          </a:lstStyle>
          <a:p>
            <a:pPr>
              <a:defRPr/>
            </a:pPr>
            <a:fld id="{32EB5FEE-8DFE-4D44-869B-F97A84297B4E}"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A74A4744-C03F-41D6-9904-C678D9B9DB9D}" type="slidenum">
              <a:rPr lang="en-US"/>
              <a:pPr>
                <a:defRPr/>
              </a:pPr>
              <a:t>‹#›</a:t>
            </a:fld>
            <a:endParaRPr lang="en-US"/>
          </a:p>
        </p:txBody>
      </p:sp>
    </p:spTree>
    <p:extLst>
      <p:ext uri="{BB962C8B-B14F-4D97-AF65-F5344CB8AC3E}">
        <p14:creationId xmlns:p14="http://schemas.microsoft.com/office/powerpoint/2010/main" val="43433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4A35F74D-C7E6-4C2E-B8FC-E6E1AEB6D6C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B859BA1-1647-4A93-9034-9C4E12BD2ABB}" type="slidenum">
              <a:rPr lang="en-US"/>
              <a:pPr>
                <a:defRPr/>
              </a:pPr>
              <a:t>‹#›</a:t>
            </a:fld>
            <a:endParaRPr lang="en-US"/>
          </a:p>
        </p:txBody>
      </p:sp>
    </p:spTree>
    <p:extLst>
      <p:ext uri="{BB962C8B-B14F-4D97-AF65-F5344CB8AC3E}">
        <p14:creationId xmlns:p14="http://schemas.microsoft.com/office/powerpoint/2010/main" val="22447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1160D90D-26AB-4A7B-A7CE-D866B7746DB5}"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4DDF6C4-F3B7-4374-A97C-B1841299CAD2}" type="slidenum">
              <a:rPr lang="en-US"/>
              <a:pPr>
                <a:defRPr/>
              </a:pPr>
              <a:t>‹#›</a:t>
            </a:fld>
            <a:endParaRPr lang="en-US"/>
          </a:p>
        </p:txBody>
      </p:sp>
    </p:spTree>
    <p:extLst>
      <p:ext uri="{BB962C8B-B14F-4D97-AF65-F5344CB8AC3E}">
        <p14:creationId xmlns:p14="http://schemas.microsoft.com/office/powerpoint/2010/main" val="31922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04666F69-E9FC-4724-BCD8-AC0A3E16CED4}"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1D97AFE-FFD9-4940-8CA0-B8D0F5DCD861}" type="slidenum">
              <a:rPr lang="en-US"/>
              <a:pPr>
                <a:defRPr/>
              </a:pPr>
              <a:t>‹#›</a:t>
            </a:fld>
            <a:endParaRPr lang="en-US"/>
          </a:p>
        </p:txBody>
      </p:sp>
    </p:spTree>
    <p:extLst>
      <p:ext uri="{BB962C8B-B14F-4D97-AF65-F5344CB8AC3E}">
        <p14:creationId xmlns:p14="http://schemas.microsoft.com/office/powerpoint/2010/main" val="78687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528882E2-7EC3-4B22-9905-DFC3CC0BBAEF}"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76648929-5F20-4A2B-AF54-0BA5B5E25AA6}" type="slidenum">
              <a:rPr lang="en-US"/>
              <a:pPr>
                <a:defRPr/>
              </a:pPr>
              <a:t>‹#›</a:t>
            </a:fld>
            <a:endParaRPr lang="en-US"/>
          </a:p>
        </p:txBody>
      </p:sp>
    </p:spTree>
    <p:extLst>
      <p:ext uri="{BB962C8B-B14F-4D97-AF65-F5344CB8AC3E}">
        <p14:creationId xmlns:p14="http://schemas.microsoft.com/office/powerpoint/2010/main" val="3057961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32B67A5-DA8F-4F1D-80C8-FE7CAD95957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9BFF3BDB-E6E4-45EB-A386-8373AA769195}" type="slidenum">
              <a:rPr lang="en-US"/>
              <a:pPr>
                <a:defRPr/>
              </a:pPr>
              <a:t>‹#›</a:t>
            </a:fld>
            <a:endParaRPr lang="en-US"/>
          </a:p>
        </p:txBody>
      </p:sp>
    </p:spTree>
    <p:extLst>
      <p:ext uri="{BB962C8B-B14F-4D97-AF65-F5344CB8AC3E}">
        <p14:creationId xmlns:p14="http://schemas.microsoft.com/office/powerpoint/2010/main" val="88374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E6164542-635B-403A-8CC9-D852D34B376D}"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691B874-D5E4-4B4E-B136-8D5055F2B7A4}" type="slidenum">
              <a:rPr lang="en-US"/>
              <a:pPr>
                <a:defRPr/>
              </a:pPr>
              <a:t>‹#›</a:t>
            </a:fld>
            <a:endParaRPr lang="en-US"/>
          </a:p>
        </p:txBody>
      </p:sp>
    </p:spTree>
    <p:extLst>
      <p:ext uri="{BB962C8B-B14F-4D97-AF65-F5344CB8AC3E}">
        <p14:creationId xmlns:p14="http://schemas.microsoft.com/office/powerpoint/2010/main" val="733429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20DDB98-AD57-4879-9903-089ECFA8582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8B2F914-C9E2-4D69-9B5C-EB037A5D0D2E}" type="slidenum">
              <a:rPr lang="en-US"/>
              <a:pPr>
                <a:defRPr/>
              </a:pPr>
              <a:t>‹#›</a:t>
            </a:fld>
            <a:endParaRPr lang="en-US"/>
          </a:p>
        </p:txBody>
      </p:sp>
    </p:spTree>
    <p:extLst>
      <p:ext uri="{BB962C8B-B14F-4D97-AF65-F5344CB8AC3E}">
        <p14:creationId xmlns:p14="http://schemas.microsoft.com/office/powerpoint/2010/main" val="241289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181600"/>
            <a:ext cx="1590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b="1"/>
            </a:lvl1pPr>
          </a:lstStyle>
          <a:p>
            <a:pPr>
              <a:defRPr/>
            </a:pPr>
            <a:fld id="{A56240D4-6718-4BE3-BC0C-9F671684E1B5}"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76052BA3-6CEB-4F31-8ACB-60FA4CCDBBD0}" type="slidenum">
              <a:rPr lang="en-US"/>
              <a:pPr>
                <a:defRPr/>
              </a:pPr>
              <a:t>‹#›</a:t>
            </a:fld>
            <a:endParaRPr lang="en-US"/>
          </a:p>
        </p:txBody>
      </p:sp>
    </p:spTree>
    <p:extLst>
      <p:ext uri="{BB962C8B-B14F-4D97-AF65-F5344CB8AC3E}">
        <p14:creationId xmlns:p14="http://schemas.microsoft.com/office/powerpoint/2010/main" val="25161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lvl1pPr>
          </a:lstStyle>
          <a:p>
            <a:pPr>
              <a:defRPr/>
            </a:pPr>
            <a:fld id="{1E19AA33-9FC7-4072-BA90-9115550C0D93}" type="datetimeFigureOut">
              <a:rPr lang="en-US"/>
              <a:pPr>
                <a:defRPr/>
              </a:pPr>
              <a:t>1/17/2017</a:t>
            </a:fld>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5D729303-159F-477D-90B0-2A6B1C0D9CA4}" type="slidenum">
              <a:rPr lang="en-US"/>
              <a:pPr>
                <a:defRPr/>
              </a:pPr>
              <a:t>‹#›</a:t>
            </a:fld>
            <a:endParaRPr lang="en-US"/>
          </a:p>
        </p:txBody>
      </p:sp>
    </p:spTree>
    <p:extLst>
      <p:ext uri="{BB962C8B-B14F-4D97-AF65-F5344CB8AC3E}">
        <p14:creationId xmlns:p14="http://schemas.microsoft.com/office/powerpoint/2010/main" val="109448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447800" y="1600201"/>
            <a:ext cx="73152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62B32D6D-024D-4D13-B010-9B1FA558B7B8}"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DCDB2DC-F810-4265-BD29-60AA28CA27EC}" type="slidenum">
              <a:rPr lang="en-US"/>
              <a:pPr>
                <a:defRPr/>
              </a:pPr>
              <a:t>‹#›</a:t>
            </a:fld>
            <a:endParaRPr lang="en-US"/>
          </a:p>
        </p:txBody>
      </p:sp>
    </p:spTree>
    <p:extLst>
      <p:ext uri="{BB962C8B-B14F-4D97-AF65-F5344CB8AC3E}">
        <p14:creationId xmlns:p14="http://schemas.microsoft.com/office/powerpoint/2010/main" val="76046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extLst/>
          </a:lstStyle>
          <a:p>
            <a:pPr>
              <a:defRPr/>
            </a:pPr>
            <a:fld id="{49D87EC6-1DF9-48B8-93EE-A31A166B3630}" type="datetimeFigureOut">
              <a:rPr lang="en-US"/>
              <a:pPr>
                <a:defRPr/>
              </a:pPr>
              <a:t>1/17/2017</a:t>
            </a:fld>
            <a:endParaRPr lang="en-US"/>
          </a:p>
        </p:txBody>
      </p:sp>
      <p:sp>
        <p:nvSpPr>
          <p:cNvPr id="3" name="Footer Placeholder 2"/>
          <p:cNvSpPr>
            <a:spLocks noGrp="1"/>
          </p:cNvSpPr>
          <p:nvPr>
            <p:ph type="ftr" sz="quarter" idx="11"/>
          </p:nvPr>
        </p:nvSpPr>
        <p:spPr/>
        <p:txBody>
          <a:bodyPr/>
          <a:lstStyle>
            <a:lvl1pPr>
              <a:defRPr b="1"/>
            </a:lvl1pPr>
            <a:extLst/>
          </a:lstStyle>
          <a:p>
            <a:pPr>
              <a:defRPr/>
            </a:pPr>
            <a:endParaRPr lang="en-US"/>
          </a:p>
        </p:txBody>
      </p:sp>
      <p:sp>
        <p:nvSpPr>
          <p:cNvPr id="4" name="Slide Number Placeholder 3"/>
          <p:cNvSpPr>
            <a:spLocks noGrp="1"/>
          </p:cNvSpPr>
          <p:nvPr>
            <p:ph type="sldNum" sz="quarter" idx="12"/>
          </p:nvPr>
        </p:nvSpPr>
        <p:spPr/>
        <p:txBody>
          <a:bodyPr/>
          <a:lstStyle>
            <a:lvl1pPr>
              <a:defRPr b="1"/>
            </a:lvl1pPr>
            <a:extLst/>
          </a:lstStyle>
          <a:p>
            <a:pPr>
              <a:defRPr/>
            </a:pPr>
            <a:fld id="{FE12CD98-7D76-4912-B60D-DF9CE6256ABC}" type="slidenum">
              <a:rPr lang="en-US"/>
              <a:pPr>
                <a:defRPr/>
              </a:pPr>
              <a:t>‹#›</a:t>
            </a:fld>
            <a:endParaRPr lang="en-US"/>
          </a:p>
        </p:txBody>
      </p:sp>
    </p:spTree>
    <p:extLst>
      <p:ext uri="{BB962C8B-B14F-4D97-AF65-F5344CB8AC3E}">
        <p14:creationId xmlns:p14="http://schemas.microsoft.com/office/powerpoint/2010/main" val="176793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itchFamily="34" charset="0"/>
                <a:ea typeface="+mn-ea"/>
                <a:cs typeface="+mn-cs"/>
              </a:rPr>
              <a:t/>
            </a:r>
            <a:br>
              <a:rPr lang="en-US" dirty="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a:t>Click to edit Master title style</a:t>
            </a:r>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Blank 2</a:t>
            </a:r>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1/17/2017</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Ls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447800" y="274638"/>
            <a:ext cx="736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1752600" y="16002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7" tIns="45717" rIns="91437" bIns="45717"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EC7D306B-EEDC-45BA-A2C2-3DD140013697}" type="datetimeFigureOut">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7" tIns="45717" rIns="91437" bIns="45717"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7" tIns="45717" rIns="91437" bIns="45717" rtlCol="0" anchor="ctr"/>
          <a:lstStyle>
            <a:lvl1pPr algn="r" fontAlgn="auto">
              <a:spcBef>
                <a:spcPts val="0"/>
              </a:spcBef>
              <a:spcAft>
                <a:spcPts val="0"/>
              </a:spcAft>
              <a:defRPr sz="1200" b="0">
                <a:solidFill>
                  <a:prstClr val="black">
                    <a:tint val="75000"/>
                  </a:prstClr>
                </a:solidFill>
                <a:latin typeface="+mn-lt"/>
                <a:cs typeface="+mn-cs"/>
              </a:defRPr>
            </a:lvl1pPr>
          </a:lstStyle>
          <a:p>
            <a:pPr>
              <a:defRPr/>
            </a:pPr>
            <a:fld id="{017237D7-68A1-4F97-A02D-18600AD59738}" type="slidenum">
              <a:rPr lang="en-US"/>
              <a:pPr>
                <a:defRPr/>
              </a:pPr>
              <a:t>‹#›</a:t>
            </a:fld>
            <a:endParaRPr lang="en-US"/>
          </a:p>
        </p:txBody>
      </p:sp>
    </p:spTree>
    <p:extLst>
      <p:ext uri="{BB962C8B-B14F-4D97-AF65-F5344CB8AC3E}">
        <p14:creationId xmlns:p14="http://schemas.microsoft.com/office/powerpoint/2010/main" val="12623650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2800" b="1" kern="1200">
          <a:solidFill>
            <a:srgbClr val="0070C0"/>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187" algn="l" rtl="0" fontAlgn="base">
        <a:spcBef>
          <a:spcPct val="0"/>
        </a:spcBef>
        <a:spcAft>
          <a:spcPct val="0"/>
        </a:spcAft>
        <a:defRPr sz="2800" b="1">
          <a:solidFill>
            <a:srgbClr val="0070C0"/>
          </a:solidFill>
          <a:latin typeface="Arial" charset="0"/>
          <a:cs typeface="Arial" charset="0"/>
        </a:defRPr>
      </a:lvl6pPr>
      <a:lvl7pPr marL="914373" algn="l" rtl="0" fontAlgn="base">
        <a:spcBef>
          <a:spcPct val="0"/>
        </a:spcBef>
        <a:spcAft>
          <a:spcPct val="0"/>
        </a:spcAft>
        <a:defRPr sz="2800" b="1">
          <a:solidFill>
            <a:srgbClr val="0070C0"/>
          </a:solidFill>
          <a:latin typeface="Arial" charset="0"/>
          <a:cs typeface="Arial" charset="0"/>
        </a:defRPr>
      </a:lvl7pPr>
      <a:lvl8pPr marL="1371560" algn="l" rtl="0" fontAlgn="base">
        <a:spcBef>
          <a:spcPct val="0"/>
        </a:spcBef>
        <a:spcAft>
          <a:spcPct val="0"/>
        </a:spcAft>
        <a:defRPr sz="2800" b="1">
          <a:solidFill>
            <a:srgbClr val="0070C0"/>
          </a:solidFill>
          <a:latin typeface="Arial" charset="0"/>
          <a:cs typeface="Arial" charset="0"/>
        </a:defRPr>
      </a:lvl8pPr>
      <a:lvl9pPr marL="1828746" algn="l" rtl="0" fontAlgn="base">
        <a:spcBef>
          <a:spcPct val="0"/>
        </a:spcBef>
        <a:spcAft>
          <a:spcPct val="0"/>
        </a:spcAft>
        <a:defRPr sz="2800" b="1">
          <a:solidFill>
            <a:srgbClr val="0070C0"/>
          </a:solidFill>
          <a:latin typeface="Arial" charset="0"/>
          <a:cs typeface="Arial" charset="0"/>
        </a:defRPr>
      </a:lvl9pPr>
    </p:titleStyle>
    <p:bodyStyle>
      <a:lvl1pPr marL="228600" indent="-228600" algn="l" rtl="0" eaLnBrk="0" fontAlgn="base" hangingPunct="0">
        <a:spcBef>
          <a:spcPct val="20000"/>
        </a:spcBef>
        <a:spcAft>
          <a:spcPct val="0"/>
        </a:spcAft>
        <a:buClr>
          <a:srgbClr val="F3C51D"/>
        </a:buClr>
        <a:buFont typeface="Wingdings" pitchFamily="2" charset="2"/>
        <a:buChar char="§"/>
        <a:defRPr sz="2400" b="1" kern="1200">
          <a:solidFill>
            <a:schemeClr val="tx1"/>
          </a:solidFill>
          <a:latin typeface="Arial" pitchFamily="34" charset="0"/>
          <a:ea typeface="+mn-ea"/>
          <a:cs typeface="Arial" pitchFamily="34" charset="0"/>
        </a:defRPr>
      </a:lvl1pPr>
      <a:lvl2pPr marL="512763" indent="-282575" algn="l" rtl="0" eaLnBrk="0" fontAlgn="base" hangingPunct="0">
        <a:spcBef>
          <a:spcPct val="20000"/>
        </a:spcBef>
        <a:spcAft>
          <a:spcPct val="0"/>
        </a:spcAft>
        <a:buClr>
          <a:srgbClr val="FF0000"/>
        </a:buClr>
        <a:buFont typeface="Arial" pitchFamily="34" charset="0"/>
        <a:buChar char="–"/>
        <a:defRPr sz="2000" b="1" kern="1200">
          <a:solidFill>
            <a:srgbClr val="595959"/>
          </a:solidFill>
          <a:latin typeface="Arial" pitchFamily="34" charset="0"/>
          <a:ea typeface="+mn-ea"/>
          <a:cs typeface="Arial" pitchFamily="34" charset="0"/>
        </a:defRPr>
      </a:lvl2pPr>
      <a:lvl3pPr marL="682625" indent="-168275" algn="l" rtl="0" eaLnBrk="0" fontAlgn="base" hangingPunct="0">
        <a:spcBef>
          <a:spcPct val="20000"/>
        </a:spcBef>
        <a:spcAft>
          <a:spcPct val="0"/>
        </a:spcAft>
        <a:buClr>
          <a:srgbClr val="00B050"/>
        </a:buClr>
        <a:buFont typeface="Wingdings" pitchFamily="2" charset="2"/>
        <a:buChar char="§"/>
        <a:defRPr b="1" kern="1200">
          <a:solidFill>
            <a:srgbClr val="7F7F7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5pPr>
      <a:lvl6pPr marL="2514525"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11"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7"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83"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6"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19" algn="l" defTabSz="914373" rtl="0" eaLnBrk="1" latinLnBrk="0" hangingPunct="1">
        <a:defRPr sz="1800" kern="1200">
          <a:solidFill>
            <a:schemeClr val="tx1"/>
          </a:solidFill>
          <a:latin typeface="+mn-lt"/>
          <a:ea typeface="+mn-ea"/>
          <a:cs typeface="+mn-cs"/>
        </a:defRPr>
      </a:lvl7pPr>
      <a:lvl8pPr marL="3200304" algn="l" defTabSz="914373" rtl="0" eaLnBrk="1" latinLnBrk="0" hangingPunct="1">
        <a:defRPr sz="1800" kern="1200">
          <a:solidFill>
            <a:schemeClr val="tx1"/>
          </a:solidFill>
          <a:latin typeface="+mn-lt"/>
          <a:ea typeface="+mn-ea"/>
          <a:cs typeface="+mn-cs"/>
        </a:defRPr>
      </a:lvl8pPr>
      <a:lvl9pPr marL="3657489" algn="l" defTabSz="9143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4.jpg"/><Relationship Id="rId4" Type="http://schemas.openxmlformats.org/officeDocument/2006/relationships/image" Target="../media/image4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moIu4xf7NAhWDHB4KHTbIDqUQjRwIBw&amp;url=http://danview.net/sharing-caring/&amp;bvm=bv.127178174,d.eWE&amp;psig=AFQjCNF_JEmx9gHhox_nFC6S4NsDRRARhQ&amp;ust=1468983837735612"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hyperlink" Target="http://www.doe.virginia.gov/administrators/superintendents_memos/2015/163-15.shtml" TargetMode="External"/><Relationship Id="rId2" Type="http://schemas.openxmlformats.org/officeDocument/2006/relationships/hyperlink" Target="http://www.doe.virginia.gov/testing/sol/standards_docs/history_socialscience/index.shtml" TargetMode="External"/><Relationship Id="rId1" Type="http://schemas.openxmlformats.org/officeDocument/2006/relationships/slideLayout" Target="../slideLayouts/slideLayout2.xml"/><Relationship Id="rId4" Type="http://schemas.openxmlformats.org/officeDocument/2006/relationships/hyperlink" Target="http://www.doe.virginia.gov/administrators/superintendents_memos/2015/163-15a.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mailto:Knealon@fcps.edu" TargetMode="External"/><Relationship Id="rId3" Type="http://schemas.openxmlformats.org/officeDocument/2006/relationships/hyperlink" Target="mailto:awynter@richmond.k12.va.us" TargetMode="External"/><Relationship Id="rId7" Type="http://schemas.openxmlformats.org/officeDocument/2006/relationships/hyperlink" Target="mailto:jennifer.burgin@apsva.us" TargetMode="External"/><Relationship Id="rId2" Type="http://schemas.openxmlformats.org/officeDocument/2006/relationships/hyperlink" Target="mailto:carla.crump@powhatan.k12.va.us" TargetMode="External"/><Relationship Id="rId1" Type="http://schemas.openxmlformats.org/officeDocument/2006/relationships/slideLayout" Target="../slideLayouts/slideLayout3.xml"/><Relationship Id="rId6" Type="http://schemas.openxmlformats.org/officeDocument/2006/relationships/hyperlink" Target="mailto:bushme@staffordschools.net" TargetMode="External"/><Relationship Id="rId5" Type="http://schemas.openxmlformats.org/officeDocument/2006/relationships/hyperlink" Target="mailto:melissa.mygas@nn.k12.va.us" TargetMode="External"/><Relationship Id="rId4" Type="http://schemas.openxmlformats.org/officeDocument/2006/relationships/hyperlink" Target="mailto:Quoteshia.Hargett@pps.k12.va.us" TargetMode="External"/><Relationship Id="rId9" Type="http://schemas.openxmlformats.org/officeDocument/2006/relationships/hyperlink" Target="mailto:smayo@mcpsva.org"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mailto:tgreen@bcpschools.org" TargetMode="External"/><Relationship Id="rId3" Type="http://schemas.openxmlformats.org/officeDocument/2006/relationships/hyperlink" Target="mailto:acash@augusta.k12.va.us" TargetMode="External"/><Relationship Id="rId7" Type="http://schemas.openxmlformats.org/officeDocument/2006/relationships/hyperlink" Target="mailto:bcollins@tazewell.k12.va.us" TargetMode="External"/><Relationship Id="rId2" Type="http://schemas.openxmlformats.org/officeDocument/2006/relationships/hyperlink" Target="mailto:jkettelkamp@harrisonburg.k12.va.us" TargetMode="External"/><Relationship Id="rId1" Type="http://schemas.openxmlformats.org/officeDocument/2006/relationships/slideLayout" Target="../slideLayouts/slideLayout7.xml"/><Relationship Id="rId6" Type="http://schemas.openxmlformats.org/officeDocument/2006/relationships/hyperlink" Target="mailto:mjeffers@wcs.k12.va.us" TargetMode="External"/><Relationship Id="rId5" Type="http://schemas.openxmlformats.org/officeDocument/2006/relationships/hyperlink" Target="mailto:heathk@floyd.k12.va.us" TargetMode="External"/><Relationship Id="rId4" Type="http://schemas.openxmlformats.org/officeDocument/2006/relationships/hyperlink" Target="mailto:dtoole@martinsville.k12.va.us" TargetMode="External"/><Relationship Id="rId9" Type="http://schemas.openxmlformats.org/officeDocument/2006/relationships/hyperlink" Target="mailto:vmason@halifax.k12.va.us"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mailto:Betsy.Barton@doe.virginia.gov" TargetMode="External"/><Relationship Id="rId2" Type="http://schemas.openxmlformats.org/officeDocument/2006/relationships/hyperlink" Target="mailto:Christonya.Brown@doe.virginia.gov" TargetMode="External"/><Relationship Id="rId1" Type="http://schemas.openxmlformats.org/officeDocument/2006/relationships/slideLayout" Target="../slideLayouts/slideLayout7.xml"/><Relationship Id="rId4" Type="http://schemas.openxmlformats.org/officeDocument/2006/relationships/hyperlink" Target="mailto:Jill.Nogueras@doe.virgini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5" name="Shape 227"/>
          <p:cNvSpPr txBox="1">
            <a:spLocks/>
          </p:cNvSpPr>
          <p:nvPr/>
        </p:nvSpPr>
        <p:spPr>
          <a:xfrm>
            <a:off x="1752600" y="2247900"/>
            <a:ext cx="6400799" cy="1790700"/>
          </a:xfrm>
          <a:prstGeom prst="rect">
            <a:avLst/>
          </a:prstGeom>
        </p:spPr>
        <p:txBody>
          <a:bodyPr vert="horz" lIns="45699" tIns="45699" rIns="45699" bIns="45699" rtlCol="0" anchor="ctr">
            <a:noAutofit/>
          </a:bodyPr>
          <a:lstStyle>
            <a:lvl1pPr algn="ctr" defTabSz="914400" rtl="0" eaLnBrk="1" latinLnBrk="0" hangingPunct="1">
              <a:spcBef>
                <a:spcPct val="0"/>
              </a:spcBef>
              <a:buNone/>
              <a:defRPr lang="en-US" sz="4400" b="1" kern="1200">
                <a:solidFill>
                  <a:srgbClr val="0070C0"/>
                </a:solidFill>
                <a:latin typeface="Times New Roman" panose="02020603050405020304" pitchFamily="18" charset="0"/>
                <a:ea typeface="+mj-ea"/>
                <a:cs typeface="Times New Roman" panose="02020603050405020304" pitchFamily="18" charset="0"/>
              </a:defRPr>
            </a:lvl1pPr>
          </a:lstStyle>
          <a:p>
            <a:r>
              <a:rPr lang="en-US" smtClean="0">
                <a:latin typeface="Batang" panose="02030600000101010101" pitchFamily="18" charset="-127"/>
                <a:ea typeface="Batang" panose="02030600000101010101" pitchFamily="18" charset="-127"/>
              </a:rPr>
              <a:t>Grade </a:t>
            </a:r>
            <a:r>
              <a:rPr lang="en-US" smtClean="0">
                <a:latin typeface="Batang" panose="02030600000101010101" pitchFamily="18" charset="-127"/>
                <a:ea typeface="Batang" panose="02030600000101010101" pitchFamily="18" charset="-127"/>
              </a:rPr>
              <a:t>One</a:t>
            </a:r>
            <a:endParaRPr lang="en-US" dirty="0" smtClean="0">
              <a:latin typeface="Batang" panose="02030600000101010101" pitchFamily="18" charset="-127"/>
              <a:ea typeface="Batang" panose="02030600000101010101" pitchFamily="18" charset="-127"/>
            </a:endParaRPr>
          </a:p>
        </p:txBody>
      </p:sp>
      <p:sp>
        <p:nvSpPr>
          <p:cNvPr id="7" name="Text Placeholder 2"/>
          <p:cNvSpPr txBox="1">
            <a:spLocks/>
          </p:cNvSpPr>
          <p:nvPr/>
        </p:nvSpPr>
        <p:spPr>
          <a:xfrm>
            <a:off x="2286000" y="4419600"/>
            <a:ext cx="5169879" cy="138747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j-lt"/>
                <a:ea typeface="+mn-ea"/>
                <a:cs typeface="Lucida Bright" pitchFamily="18" charset="0"/>
              </a:defRPr>
            </a:lvl1pPr>
            <a:lvl2pPr marL="45720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n-ea"/>
                <a:cs typeface="Lucida Bright" pitchFamily="18" charset="0"/>
              </a:defRPr>
            </a:lvl2pPr>
            <a:lvl3pPr marL="9144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n-ea"/>
                <a:cs typeface="Lucida Bright"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Lucida Bright" pitchFamily="18"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Lucida Bright"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mtClean="0">
                <a:solidFill>
                  <a:schemeClr val="tx1"/>
                </a:solidFill>
              </a:rPr>
              <a:t>History and Social Science </a:t>
            </a:r>
          </a:p>
          <a:p>
            <a:r>
              <a:rPr lang="en-US" sz="2800" smtClean="0">
                <a:solidFill>
                  <a:schemeClr val="tx1"/>
                </a:solidFill>
              </a:rPr>
              <a:t>Fall Institute</a:t>
            </a:r>
          </a:p>
          <a:p>
            <a:r>
              <a:rPr lang="en-US" sz="2800" smtClean="0">
                <a:solidFill>
                  <a:schemeClr val="tx1"/>
                </a:solidFill>
              </a:rPr>
              <a:t>2016</a:t>
            </a:r>
            <a:endParaRPr lang="en-US" sz="2800" dirty="0">
              <a:solidFill>
                <a:schemeClr val="tx1"/>
              </a:solidFill>
            </a:endParaRPr>
          </a:p>
        </p:txBody>
      </p:sp>
    </p:spTree>
    <p:extLst>
      <p:ext uri="{BB962C8B-B14F-4D97-AF65-F5344CB8AC3E}">
        <p14:creationId xmlns:p14="http://schemas.microsoft.com/office/powerpoint/2010/main" val="139711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3649356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a:xfrm>
            <a:off x="4648200" y="1600200"/>
            <a:ext cx="3623185" cy="4525963"/>
          </a:xfrm>
        </p:spPr>
        <p:txBody>
          <a:bodyPr>
            <a:normAutofit fontScale="925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11</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20013104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84583" y="452718"/>
            <a:ext cx="7053542"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endParaRPr sz="4200" b="1" i="1" u="none" strike="noStrike" cap="none">
              <a:solidFill>
                <a:schemeClr val="lt2"/>
              </a:solidFill>
              <a:latin typeface="Questrial"/>
              <a:ea typeface="Questrial"/>
              <a:cs typeface="Questrial"/>
              <a:sym typeface="Questrial"/>
            </a:endParaRPr>
          </a:p>
        </p:txBody>
      </p:sp>
      <p:pic>
        <p:nvPicPr>
          <p:cNvPr id="192" name="Shape 192"/>
          <p:cNvPicPr preferRelativeResize="0"/>
          <p:nvPr/>
        </p:nvPicPr>
        <p:blipFill rotWithShape="1">
          <a:blip r:embed="rId3">
            <a:alphaModFix/>
          </a:blip>
          <a:srcRect/>
          <a:stretch/>
        </p:blipFill>
        <p:spPr>
          <a:xfrm>
            <a:off x="0" y="0"/>
            <a:ext cx="9372600" cy="6857999"/>
          </a:xfrm>
          <a:prstGeom prst="rect">
            <a:avLst/>
          </a:prstGeom>
          <a:noFill/>
          <a:ln>
            <a:noFill/>
          </a:ln>
        </p:spPr>
      </p:pic>
      <p:sp>
        <p:nvSpPr>
          <p:cNvPr id="193" name="Shape 193"/>
          <p:cNvSpPr txBox="1">
            <a:spLocks noGrp="1"/>
          </p:cNvSpPr>
          <p:nvPr>
            <p:ph idx="1"/>
          </p:nvPr>
        </p:nvSpPr>
        <p:spPr>
          <a:xfrm>
            <a:off x="228600" y="4325063"/>
            <a:ext cx="9144000" cy="1784791"/>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accent1"/>
              </a:buClr>
              <a:buSzPct val="25000"/>
              <a:buFont typeface="Noto Sans Symbols"/>
              <a:buNone/>
            </a:pPr>
            <a:r>
              <a:rPr lang="en-US" b="1" i="1" u="none" strike="noStrike" cap="none" dirty="0">
                <a:solidFill>
                  <a:schemeClr val="lt1"/>
                </a:solidFill>
                <a:latin typeface="Architects Daughter"/>
                <a:ea typeface="Architects Daughter"/>
                <a:cs typeface="Architects Daughter"/>
                <a:sym typeface="Architects Daughter"/>
              </a:rPr>
              <a:t>How can </a:t>
            </a:r>
            <a:r>
              <a:rPr lang="en-US" i="1" dirty="0" smtClean="0">
                <a:solidFill>
                  <a:schemeClr val="lt1"/>
                </a:solidFill>
                <a:latin typeface="Architects Daughter"/>
                <a:ea typeface="Architects Daughter"/>
                <a:cs typeface="Architects Daughter"/>
                <a:sym typeface="Architects Daughter"/>
              </a:rPr>
              <a:t>Grade One history &amp; </a:t>
            </a:r>
            <a:r>
              <a:rPr lang="en-US" i="1" smtClean="0">
                <a:solidFill>
                  <a:schemeClr val="lt1"/>
                </a:solidFill>
                <a:latin typeface="Architects Daughter"/>
                <a:ea typeface="Architects Daughter"/>
                <a:cs typeface="Architects Daughter"/>
                <a:sym typeface="Architects Daughter"/>
              </a:rPr>
              <a:t>social science</a:t>
            </a:r>
            <a:r>
              <a:rPr lang="en-US" b="1" i="1" u="none" strike="noStrike" cap="none" smtClean="0">
                <a:solidFill>
                  <a:schemeClr val="lt1"/>
                </a:solidFill>
                <a:latin typeface="Architects Daughter"/>
                <a:ea typeface="Architects Daughter"/>
                <a:cs typeface="Architects Daughter"/>
                <a:sym typeface="Architects Daughter"/>
              </a:rPr>
              <a:t> </a:t>
            </a:r>
            <a:r>
              <a:rPr lang="en-US" b="1" i="1" u="none" strike="noStrike" cap="none" dirty="0">
                <a:solidFill>
                  <a:schemeClr val="lt1"/>
                </a:solidFill>
                <a:latin typeface="Architects Daughter"/>
                <a:ea typeface="Architects Daughter"/>
                <a:cs typeface="Architects Daughter"/>
                <a:sym typeface="Architects Daughter"/>
              </a:rPr>
              <a:t>skills be incorporated </a:t>
            </a:r>
            <a:r>
              <a:rPr lang="en-US" b="1" i="1" u="none" strike="noStrike" cap="none">
                <a:solidFill>
                  <a:schemeClr val="lt1"/>
                </a:solidFill>
                <a:latin typeface="Architects Daughter"/>
                <a:ea typeface="Architects Daughter"/>
                <a:cs typeface="Architects Daughter"/>
                <a:sym typeface="Architects Daughter"/>
              </a:rPr>
              <a:t>into </a:t>
            </a:r>
            <a:r>
              <a:rPr lang="en-US" b="1" i="1" u="none" strike="noStrike" cap="none" smtClean="0">
                <a:solidFill>
                  <a:schemeClr val="lt1"/>
                </a:solidFill>
                <a:latin typeface="Architects Daughter"/>
                <a:ea typeface="Architects Daughter"/>
                <a:cs typeface="Architects Daughter"/>
                <a:sym typeface="Architects Daughter"/>
              </a:rPr>
              <a:t> </a:t>
            </a:r>
            <a:r>
              <a:rPr lang="en-US" b="1" i="1" u="none" strike="noStrike" cap="none" dirty="0" smtClean="0">
                <a:solidFill>
                  <a:schemeClr val="lt1"/>
                </a:solidFill>
                <a:latin typeface="Architects Daughter"/>
                <a:ea typeface="Architects Daughter"/>
                <a:cs typeface="Architects Daughter"/>
                <a:sym typeface="Architects Daughter"/>
              </a:rPr>
              <a:t>standards-based </a:t>
            </a:r>
            <a:r>
              <a:rPr lang="en-US" b="1" i="1" u="none" strike="noStrike" cap="none" dirty="0">
                <a:solidFill>
                  <a:schemeClr val="lt1"/>
                </a:solidFill>
                <a:latin typeface="Architects Daughter"/>
                <a:ea typeface="Architects Daughter"/>
                <a:cs typeface="Architects Daughter"/>
                <a:sym typeface="Architects Daughter"/>
              </a:rPr>
              <a:t>lessons?</a:t>
            </a:r>
          </a:p>
        </p:txBody>
      </p:sp>
    </p:spTree>
    <p:extLst>
      <p:ext uri="{BB962C8B-B14F-4D97-AF65-F5344CB8AC3E}">
        <p14:creationId xmlns:p14="http://schemas.microsoft.com/office/powerpoint/2010/main" val="222672273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a:t>
            </a:r>
          </a:p>
        </p:txBody>
      </p:sp>
      <p:sp>
        <p:nvSpPr>
          <p:cNvPr id="3" name="Content Placeholder 2"/>
          <p:cNvSpPr>
            <a:spLocks noGrp="1"/>
          </p:cNvSpPr>
          <p:nvPr>
            <p:ph idx="1"/>
          </p:nvPr>
        </p:nvSpPr>
        <p:spPr/>
        <p:txBody>
          <a:bodyPr/>
          <a:lstStyle/>
          <a:p>
            <a:pPr marL="0" lvl="0" indent="0">
              <a:buNone/>
            </a:pPr>
            <a:r>
              <a:rPr lang="en-US" dirty="0">
                <a:latin typeface="+mn-lt"/>
              </a:rPr>
              <a:t>Use of aim/objective to give students a concrete goal for the lesson.  </a:t>
            </a:r>
            <a:endParaRPr lang="en-US" dirty="0" smtClean="0">
              <a:latin typeface="+mn-lt"/>
            </a:endParaRPr>
          </a:p>
          <a:p>
            <a:pPr marL="0" lvl="0" indent="0">
              <a:buNone/>
            </a:pPr>
            <a:endParaRPr lang="en-US" dirty="0">
              <a:latin typeface="+mn-lt"/>
            </a:endParaRPr>
          </a:p>
          <a:p>
            <a:pPr marL="0" lvl="0" indent="0" algn="ctr">
              <a:buNone/>
            </a:pPr>
            <a:r>
              <a:rPr lang="en-US" dirty="0" smtClean="0">
                <a:latin typeface="+mn-lt"/>
              </a:rPr>
              <a:t>“</a:t>
            </a:r>
            <a:r>
              <a:rPr lang="en-US" dirty="0">
                <a:latin typeface="+mn-lt"/>
              </a:rPr>
              <a:t>By the end of class/end of unit/etc., you should be able to</a:t>
            </a:r>
            <a:r>
              <a:rPr lang="en-US" dirty="0" smtClean="0">
                <a:latin typeface="+mn-lt"/>
              </a:rPr>
              <a:t>…”</a:t>
            </a:r>
            <a:endParaRPr lang="en-US" dirty="0">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1772951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p.vcu.edu/enochhale/wp-content/uploads/sites/4392/2015/07/chalk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latin typeface="Lucida Handwriting" panose="03010101010101010101" pitchFamily="66" charset="0"/>
              </a:rPr>
              <a:t>Today we will . . .</a:t>
            </a:r>
          </a:p>
        </p:txBody>
      </p:sp>
      <p:sp>
        <p:nvSpPr>
          <p:cNvPr id="3" name="Content Placeholder 2"/>
          <p:cNvSpPr>
            <a:spLocks noGrp="1"/>
          </p:cNvSpPr>
          <p:nvPr>
            <p:ph idx="1"/>
          </p:nvPr>
        </p:nvSpPr>
        <p:spPr>
          <a:xfrm>
            <a:off x="609600" y="1524000"/>
            <a:ext cx="6172200" cy="4525963"/>
          </a:xfrm>
        </p:spPr>
        <p:txBody>
          <a:bodyPr/>
          <a:lstStyle/>
          <a:p>
            <a:r>
              <a:rPr lang="en-US" dirty="0">
                <a:solidFill>
                  <a:schemeClr val="bg1"/>
                </a:solidFill>
                <a:latin typeface="Lucida Handwriting" panose="03010101010101010101" pitchFamily="66" charset="0"/>
              </a:rPr>
              <a:t>Practice strategies to incorporate new standards-based           skills  into  daily lessons to teach             and </a:t>
            </a:r>
            <a:r>
              <a:rPr lang="en-US" dirty="0" smtClean="0">
                <a:solidFill>
                  <a:schemeClr val="bg1"/>
                </a:solidFill>
                <a:latin typeface="Lucida Handwriting" panose="03010101010101010101" pitchFamily="66" charset="0"/>
              </a:rPr>
              <a:t>check for understanding of content</a:t>
            </a:r>
            <a:endParaRPr lang="en-US" dirty="0">
              <a:solidFill>
                <a:schemeClr val="bg1"/>
              </a:solidFill>
              <a:latin typeface="Lucida Handwriting" panose="03010101010101010101" pitchFamily="66" charset="0"/>
            </a:endParaRPr>
          </a:p>
          <a:p>
            <a:endParaRPr lang="en-US" dirty="0">
              <a:solidFill>
                <a:schemeClr val="bg1"/>
              </a:solidFill>
              <a:latin typeface="Lucida Handwriting" panose="03010101010101010101" pitchFamily="66"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14</a:t>
            </a:fld>
            <a:endParaRPr lang="en-US" dirty="0"/>
          </a:p>
        </p:txBody>
      </p:sp>
    </p:spTree>
    <p:extLst>
      <p:ext uri="{BB962C8B-B14F-4D97-AF65-F5344CB8AC3E}">
        <p14:creationId xmlns:p14="http://schemas.microsoft.com/office/powerpoint/2010/main" val="18594828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905000"/>
          </a:xfrm>
        </p:spPr>
        <p:txBody>
          <a:bodyPr>
            <a:normAutofit fontScale="90000"/>
          </a:bodyPr>
          <a:lstStyle/>
          <a:p>
            <a:r>
              <a:rPr lang="en-US" sz="4900" i="1" dirty="0">
                <a:latin typeface="Calibri" panose="020F0502020204030204" pitchFamily="34" charset="0"/>
              </a:rPr>
              <a:t>History and Social Science </a:t>
            </a:r>
            <a:br>
              <a:rPr lang="en-US" sz="4900" i="1" dirty="0">
                <a:latin typeface="Calibri" panose="020F0502020204030204" pitchFamily="34" charset="0"/>
              </a:rPr>
            </a:br>
            <a:r>
              <a:rPr lang="en-US" sz="4900" i="1" dirty="0">
                <a:latin typeface="Calibri" panose="020F0502020204030204" pitchFamily="34" charset="0"/>
              </a:rPr>
              <a:t>Standards of Learning                                           </a:t>
            </a:r>
            <a:r>
              <a:rPr lang="en-US" dirty="0">
                <a:latin typeface="Calibri" panose="020F0502020204030204" pitchFamily="34" charset="0"/>
              </a:rPr>
              <a:t>2016 Fall Institute </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15</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457200" y="2362199"/>
            <a:ext cx="7467600" cy="39782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rPr>
              <a:t>Welcome</a:t>
            </a:r>
          </a:p>
          <a:p>
            <a:r>
              <a:rPr lang="en-US" sz="2400" dirty="0" smtClean="0">
                <a:latin typeface="Calibri" panose="020F0502020204030204" pitchFamily="34" charset="0"/>
              </a:rPr>
              <a:t>Meet-and-Greet</a:t>
            </a:r>
            <a:endParaRPr lang="en-US" sz="2400" dirty="0">
              <a:latin typeface="Calibri" panose="020F0502020204030204" pitchFamily="34" charset="0"/>
            </a:endParaRPr>
          </a:p>
          <a:p>
            <a:r>
              <a:rPr lang="en-US" sz="2400" dirty="0">
                <a:latin typeface="Calibri" panose="020F0502020204030204" pitchFamily="34" charset="0"/>
              </a:rPr>
              <a:t>Agenda for the day</a:t>
            </a:r>
          </a:p>
          <a:p>
            <a:pPr lvl="1"/>
            <a:r>
              <a:rPr lang="en-US" sz="2400" b="1" dirty="0">
                <a:latin typeface="Calibri" panose="020F0502020204030204" pitchFamily="34" charset="0"/>
              </a:rPr>
              <a:t>Presentation of Learning Experiences</a:t>
            </a:r>
          </a:p>
          <a:p>
            <a:pPr lvl="1"/>
            <a:r>
              <a:rPr lang="en-US" sz="2400" b="1" dirty="0">
                <a:latin typeface="Calibri" panose="020F0502020204030204" pitchFamily="34" charset="0"/>
              </a:rPr>
              <a:t>Creating Skill Experiences</a:t>
            </a:r>
            <a:endParaRPr lang="en-US" sz="2800" b="1" dirty="0">
              <a:latin typeface="Calibri" panose="020F0502020204030204" pitchFamily="34" charset="0"/>
            </a:endParaRPr>
          </a:p>
          <a:p>
            <a:r>
              <a:rPr lang="en-US" sz="2400" dirty="0">
                <a:latin typeface="Calibri" panose="020F0502020204030204" pitchFamily="34" charset="0"/>
              </a:rPr>
              <a:t>Questions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Today’s Working Norms</a:t>
            </a:r>
          </a:p>
        </p:txBody>
      </p:sp>
      <p:sp>
        <p:nvSpPr>
          <p:cNvPr id="3" name="Content Placeholder 2"/>
          <p:cNvSpPr>
            <a:spLocks noGrp="1"/>
          </p:cNvSpPr>
          <p:nvPr>
            <p:ph idx="1"/>
          </p:nvPr>
        </p:nvSpPr>
        <p:spPr/>
        <p:txBody>
          <a:bodyPr/>
          <a:lstStyle/>
          <a:p>
            <a:r>
              <a:rPr lang="en-US" dirty="0">
                <a:latin typeface="Calibri" panose="020F0502020204030204" pitchFamily="34" charset="0"/>
              </a:rPr>
              <a:t>Be engaged</a:t>
            </a:r>
          </a:p>
          <a:p>
            <a:r>
              <a:rPr lang="en-US" dirty="0">
                <a:latin typeface="Calibri" panose="020F0502020204030204" pitchFamily="34" charset="0"/>
              </a:rPr>
              <a:t>Be open to new ideas</a:t>
            </a:r>
          </a:p>
          <a:p>
            <a:r>
              <a:rPr lang="en-US" dirty="0">
                <a:latin typeface="Calibri" panose="020F0502020204030204" pitchFamily="34" charset="0"/>
              </a:rPr>
              <a:t>Limit sidebar conversations</a:t>
            </a:r>
          </a:p>
          <a:p>
            <a:r>
              <a:rPr lang="en-US" dirty="0">
                <a:latin typeface="Calibri" panose="020F0502020204030204" pitchFamily="34" charset="0"/>
              </a:rPr>
              <a:t>Laptop/Cell phone use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1213638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58" y="186908"/>
            <a:ext cx="7543800" cy="1143000"/>
          </a:xfrm>
        </p:spPr>
        <p:txBody>
          <a:bodyPr>
            <a:normAutofit fontScale="90000"/>
          </a:bodyPr>
          <a:lstStyle/>
          <a:p>
            <a:r>
              <a:rPr lang="en-US" sz="6000" dirty="0">
                <a:latin typeface="Calibri" panose="020F0502020204030204" pitchFamily="34" charset="0"/>
              </a:rPr>
              <a:t>Grounding:</a:t>
            </a:r>
            <a:r>
              <a:rPr lang="en-US" sz="4900" dirty="0">
                <a:latin typeface="Calibri" panose="020F0502020204030204" pitchFamily="34" charset="0"/>
              </a:rPr>
              <a:t> </a:t>
            </a:r>
            <a:br>
              <a:rPr lang="en-US" sz="4900" dirty="0">
                <a:latin typeface="Calibri" panose="020F0502020204030204" pitchFamily="34" charset="0"/>
              </a:rPr>
            </a:br>
            <a:r>
              <a:rPr lang="en-US" i="1" dirty="0">
                <a:latin typeface="Calibri" panose="020F0502020204030204" pitchFamily="34" charset="0"/>
              </a:rPr>
              <a:t>Who Are We?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17</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830451" y="1745872"/>
            <a:ext cx="7467600"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latin typeface="Calibri" panose="020F0502020204030204" pitchFamily="34" charset="0"/>
              </a:rPr>
              <a:t>Introduce yourself to a shoulder partner</a:t>
            </a:r>
          </a:p>
          <a:p>
            <a:pPr lvl="1"/>
            <a:r>
              <a:rPr lang="en-US" sz="2800" dirty="0">
                <a:latin typeface="Calibri" panose="020F0502020204030204" pitchFamily="34" charset="0"/>
              </a:rPr>
              <a:t>Name, position, school/location you teach</a:t>
            </a:r>
          </a:p>
          <a:p>
            <a:pPr lvl="1"/>
            <a:r>
              <a:rPr lang="en-US" sz="2800" dirty="0">
                <a:latin typeface="Calibri" panose="020F0502020204030204" pitchFamily="34" charset="0"/>
              </a:rPr>
              <a:t>What is your </a:t>
            </a:r>
            <a:r>
              <a:rPr lang="en-US" sz="2800" i="1" u="sng" dirty="0">
                <a:latin typeface="Calibri" panose="020F0502020204030204" pitchFamily="34" charset="0"/>
              </a:rPr>
              <a:t>favorite</a:t>
            </a:r>
            <a:r>
              <a:rPr lang="en-US" sz="2800" dirty="0">
                <a:latin typeface="Calibri" panose="020F0502020204030204" pitchFamily="34" charset="0"/>
              </a:rPr>
              <a:t> unit/topic to teach in Social Studies?  Why?</a:t>
            </a:r>
          </a:p>
          <a:p>
            <a:pPr lvl="1"/>
            <a:endParaRPr lang="en-US" sz="2800" dirty="0">
              <a:latin typeface="Calibri" panose="020F0502020204030204" pitchFamily="34" charset="0"/>
            </a:endParaRPr>
          </a:p>
          <a:p>
            <a:pPr marL="457200" lvl="1" indent="0">
              <a:buNone/>
            </a:pPr>
            <a:endParaRPr lang="en-US" sz="2800" b="0" dirty="0">
              <a:latin typeface="Calibri" panose="020F0502020204030204" pitchFamily="34"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5477">
            <a:off x="6787882" y="298491"/>
            <a:ext cx="2121435" cy="122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2513" y="4122439"/>
            <a:ext cx="1976033"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Geography</a:t>
            </a:r>
          </a:p>
        </p:txBody>
      </p:sp>
      <p:sp>
        <p:nvSpPr>
          <p:cNvPr id="9" name="Oval 8"/>
          <p:cNvSpPr/>
          <p:nvPr/>
        </p:nvSpPr>
        <p:spPr>
          <a:xfrm>
            <a:off x="2811651" y="5610046"/>
            <a:ext cx="17526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Civics</a:t>
            </a:r>
          </a:p>
        </p:txBody>
      </p:sp>
      <p:sp>
        <p:nvSpPr>
          <p:cNvPr id="10" name="Oval 9"/>
          <p:cNvSpPr/>
          <p:nvPr/>
        </p:nvSpPr>
        <p:spPr>
          <a:xfrm>
            <a:off x="4768438" y="5152846"/>
            <a:ext cx="1888210" cy="914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Famous Americans</a:t>
            </a:r>
          </a:p>
        </p:txBody>
      </p:sp>
      <p:sp>
        <p:nvSpPr>
          <p:cNvPr id="11" name="Oval 10"/>
          <p:cNvSpPr/>
          <p:nvPr/>
        </p:nvSpPr>
        <p:spPr>
          <a:xfrm>
            <a:off x="3397404" y="4081494"/>
            <a:ext cx="1752600" cy="9144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American Indians</a:t>
            </a:r>
          </a:p>
        </p:txBody>
      </p:sp>
      <p:sp>
        <p:nvSpPr>
          <p:cNvPr id="12" name="Oval 11"/>
          <p:cNvSpPr/>
          <p:nvPr/>
        </p:nvSpPr>
        <p:spPr>
          <a:xfrm>
            <a:off x="272513" y="5610046"/>
            <a:ext cx="2174928" cy="1041103"/>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History</a:t>
            </a:r>
          </a:p>
        </p:txBody>
      </p:sp>
      <p:sp>
        <p:nvSpPr>
          <p:cNvPr id="13" name="Oval 12"/>
          <p:cNvSpPr/>
          <p:nvPr/>
        </p:nvSpPr>
        <p:spPr>
          <a:xfrm>
            <a:off x="6362329" y="4132691"/>
            <a:ext cx="2578496" cy="9144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Ancient Cultures</a:t>
            </a:r>
            <a:endParaRPr lang="en-US" b="1" dirty="0">
              <a:latin typeface="Calibri" panose="020F0502020204030204" pitchFamily="34" charset="0"/>
            </a:endParaRPr>
          </a:p>
        </p:txBody>
      </p:sp>
      <p:sp>
        <p:nvSpPr>
          <p:cNvPr id="15" name="Oval 14"/>
          <p:cNvSpPr/>
          <p:nvPr/>
        </p:nvSpPr>
        <p:spPr>
          <a:xfrm>
            <a:off x="6637794" y="5673397"/>
            <a:ext cx="2303031" cy="1121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Economics</a:t>
            </a:r>
          </a:p>
        </p:txBody>
      </p:sp>
    </p:spTree>
    <p:extLst>
      <p:ext uri="{BB962C8B-B14F-4D97-AF65-F5344CB8AC3E}">
        <p14:creationId xmlns:p14="http://schemas.microsoft.com/office/powerpoint/2010/main" val="517492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Just Like Me</a:t>
            </a:r>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rPr>
              <a:t>When you hear something that applies to you-</a:t>
            </a:r>
          </a:p>
          <a:p>
            <a:pPr marL="0" indent="0">
              <a:buNone/>
            </a:pPr>
            <a:r>
              <a:rPr lang="en-US" dirty="0">
                <a:latin typeface="Calibri" panose="020F0502020204030204" pitchFamily="34" charset="0"/>
              </a:rPr>
              <a:t>	Stand up and say…</a:t>
            </a:r>
          </a:p>
          <a:p>
            <a:pPr marL="0" indent="0">
              <a:buNone/>
            </a:pPr>
            <a:r>
              <a:rPr lang="en-US" dirty="0"/>
              <a:t>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18</a:t>
            </a:fld>
            <a:endParaRPr lang="en-US" dirty="0"/>
          </a:p>
        </p:txBody>
      </p:sp>
      <p:sp>
        <p:nvSpPr>
          <p:cNvPr id="6" name="TextBox 5"/>
          <p:cNvSpPr txBox="1"/>
          <p:nvPr/>
        </p:nvSpPr>
        <p:spPr>
          <a:xfrm>
            <a:off x="5029200" y="3657600"/>
            <a:ext cx="2438400" cy="584775"/>
          </a:xfrm>
          <a:prstGeom prst="rect">
            <a:avLst/>
          </a:prstGeom>
          <a:noFill/>
        </p:spPr>
        <p:txBody>
          <a:bodyPr wrap="square" rtlCol="0">
            <a:spAutoFit/>
          </a:bodyPr>
          <a:lstStyle/>
          <a:p>
            <a:r>
              <a:rPr lang="en-US" sz="3200" b="1" dirty="0">
                <a:latin typeface="Calibri" panose="020F0502020204030204" pitchFamily="34" charset="0"/>
              </a:rPr>
              <a:t>Just like me!</a:t>
            </a:r>
          </a:p>
        </p:txBody>
      </p:sp>
      <p:sp>
        <p:nvSpPr>
          <p:cNvPr id="7" name="Oval Callout 6"/>
          <p:cNvSpPr/>
          <p:nvPr/>
        </p:nvSpPr>
        <p:spPr>
          <a:xfrm>
            <a:off x="4648200" y="3114020"/>
            <a:ext cx="3124200" cy="18288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nealon\AppData\Local\Microsoft\Windows\Temporary Internet Files\Content.IE5\FUWBXBTD\large-stick-figure-surprised-33.3-11586[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668" y="4648200"/>
            <a:ext cx="1643063" cy="198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1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Implementing the new Social Studies Curriculum!</a:t>
            </a:r>
            <a:endParaRPr lang="en-US" dirty="0">
              <a:latin typeface="Calibri" panose="020F0502020204030204" pitchFamily="34" charset="0"/>
            </a:endParaRPr>
          </a:p>
        </p:txBody>
      </p:sp>
      <p:sp>
        <p:nvSpPr>
          <p:cNvPr id="3" name="Subtitle 2"/>
          <p:cNvSpPr>
            <a:spLocks noGrp="1"/>
          </p:cNvSpPr>
          <p:nvPr>
            <p:ph type="subTitle" idx="1"/>
          </p:nvPr>
        </p:nvSpPr>
        <p:spPr>
          <a:xfrm>
            <a:off x="914400" y="3886200"/>
            <a:ext cx="6934200" cy="1752600"/>
          </a:xfrm>
        </p:spPr>
        <p:txBody>
          <a:bodyPr/>
          <a:lstStyle/>
          <a:p>
            <a:r>
              <a:rPr lang="en-US" dirty="0" smtClean="0">
                <a:solidFill>
                  <a:schemeClr val="tx1"/>
                </a:solidFill>
                <a:latin typeface="Calibri" panose="020F0502020204030204" pitchFamily="34" charset="0"/>
              </a:rPr>
              <a:t>Getting Ready for 2017-2018</a:t>
            </a:r>
          </a:p>
          <a:p>
            <a:endParaRPr lang="en-US" dirty="0">
              <a:solidFill>
                <a:schemeClr val="tx1"/>
              </a:solidFill>
            </a:endParaRPr>
          </a:p>
        </p:txBody>
      </p:sp>
    </p:spTree>
    <p:extLst>
      <p:ext uri="{BB962C8B-B14F-4D97-AF65-F5344CB8AC3E}">
        <p14:creationId xmlns:p14="http://schemas.microsoft.com/office/powerpoint/2010/main" val="1807056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a:t>
            </a:r>
            <a:r>
              <a:rPr lang="en-US" smtClean="0"/>
              <a:t>or              non-commercial </a:t>
            </a:r>
            <a:r>
              <a:rPr lang="en-US" dirty="0" smtClean="0"/>
              <a:t>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181387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What are these experiences teachers are to provide for the students?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27683236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How do I plan for these experiences?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When planning for these experiences you should think about how we learn about the past.</a:t>
            </a:r>
          </a:p>
          <a:p>
            <a:pPr lvl="2"/>
            <a:r>
              <a:rPr lang="en-US" sz="2600" dirty="0" smtClean="0">
                <a:solidFill>
                  <a:schemeClr val="tx1"/>
                </a:solidFill>
                <a:latin typeface="Calibri" panose="020F0502020204030204" pitchFamily="34" charset="0"/>
              </a:rPr>
              <a:t>Asking questions.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Gathering the </a:t>
            </a:r>
            <a:r>
              <a:rPr lang="en-US" sz="2600" dirty="0">
                <a:solidFill>
                  <a:schemeClr val="tx1"/>
                </a:solidFill>
                <a:latin typeface="Calibri" panose="020F0502020204030204" pitchFamily="34" charset="0"/>
              </a:rPr>
              <a:t>sources, organize them, and evaluate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Drawing conclusions </a:t>
            </a:r>
            <a:r>
              <a:rPr lang="en-US" sz="2600" dirty="0">
                <a:solidFill>
                  <a:schemeClr val="tx1"/>
                </a:solidFill>
                <a:latin typeface="Calibri" panose="020F0502020204030204" pitchFamily="34" charset="0"/>
              </a:rPr>
              <a:t>that are supported by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4"/>
            <a:endParaRPr lang="en-US" dirty="0" smtClean="0"/>
          </a:p>
        </p:txBody>
      </p:sp>
    </p:spTree>
    <p:extLst>
      <p:ext uri="{BB962C8B-B14F-4D97-AF65-F5344CB8AC3E}">
        <p14:creationId xmlns:p14="http://schemas.microsoft.com/office/powerpoint/2010/main" val="990397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 Questions to ask about the past….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How?</a:t>
            </a:r>
          </a:p>
          <a:p>
            <a:r>
              <a:rPr lang="en-US" dirty="0" smtClean="0">
                <a:latin typeface="Calibri" panose="020F0502020204030204" pitchFamily="34" charset="0"/>
              </a:rPr>
              <a:t>What?</a:t>
            </a:r>
          </a:p>
          <a:p>
            <a:r>
              <a:rPr lang="en-US" dirty="0" smtClean="0">
                <a:latin typeface="Calibri" panose="020F0502020204030204" pitchFamily="34" charset="0"/>
              </a:rPr>
              <a:t>When?</a:t>
            </a:r>
          </a:p>
          <a:p>
            <a:r>
              <a:rPr lang="en-US" dirty="0" smtClean="0">
                <a:latin typeface="Calibri" panose="020F0502020204030204" pitchFamily="34" charset="0"/>
              </a:rPr>
              <a:t>Where?</a:t>
            </a:r>
          </a:p>
          <a:p>
            <a:r>
              <a:rPr lang="en-US" dirty="0" smtClean="0">
                <a:latin typeface="Calibri" panose="020F0502020204030204" pitchFamily="34" charset="0"/>
              </a:rPr>
              <a:t>Who?</a:t>
            </a:r>
          </a:p>
          <a:p>
            <a:endParaRPr lang="en-US" dirty="0" smtClean="0"/>
          </a:p>
        </p:txBody>
      </p:sp>
    </p:spTree>
    <p:extLst>
      <p:ext uri="{BB962C8B-B14F-4D97-AF65-F5344CB8AC3E}">
        <p14:creationId xmlns:p14="http://schemas.microsoft.com/office/powerpoint/2010/main" val="812366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49187"/>
            <a:ext cx="4863935" cy="4049889"/>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228600" y="1371600"/>
            <a:ext cx="8077200" cy="1828800"/>
          </a:xfrm>
        </p:spPr>
        <p:txBody>
          <a:bodyPr>
            <a:normAutofit/>
          </a:bodyPr>
          <a:lstStyle/>
          <a:p>
            <a:pPr marL="0" indent="0">
              <a:buNone/>
            </a:pPr>
            <a:r>
              <a:rPr lang="en-US" sz="2800" b="1" dirty="0" smtClean="0">
                <a:latin typeface="Calibri" panose="020F0502020204030204" pitchFamily="34" charset="0"/>
              </a:rPr>
              <a:t>Cause and Effect</a:t>
            </a:r>
            <a:r>
              <a:rPr lang="en-US" sz="2800" dirty="0" smtClean="0">
                <a:latin typeface="Calibri" panose="020F0502020204030204" pitchFamily="34" charset="0"/>
              </a:rPr>
              <a:t>- </a:t>
            </a:r>
            <a:r>
              <a:rPr lang="en-US" sz="2800" b="0" dirty="0" smtClean="0">
                <a:latin typeface="Calibri" panose="020F0502020204030204" pitchFamily="34" charset="0"/>
              </a:rPr>
              <a:t>events from the past have a short term and long term (often times unforeseen) effects on the development of societies. </a:t>
            </a:r>
          </a:p>
          <a:p>
            <a:pPr marL="0" indent="0">
              <a:buNone/>
            </a:pPr>
            <a:endParaRPr lang="en-US" dirty="0" smtClean="0"/>
          </a:p>
        </p:txBody>
      </p:sp>
    </p:spTree>
    <p:extLst>
      <p:ext uri="{BB962C8B-B14F-4D97-AF65-F5344CB8AC3E}">
        <p14:creationId xmlns:p14="http://schemas.microsoft.com/office/powerpoint/2010/main" val="179206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457200" y="1643902"/>
            <a:ext cx="7886700" cy="3263504"/>
          </a:xfrm>
        </p:spPr>
        <p:txBody>
          <a:bodyPr>
            <a:normAutofit lnSpcReduction="10000"/>
          </a:bodyPr>
          <a:lstStyle/>
          <a:p>
            <a:pPr marL="0" indent="0">
              <a:buNone/>
            </a:pPr>
            <a:r>
              <a:rPr lang="en-US" b="1" dirty="0" smtClean="0">
                <a:latin typeface="Calibri" panose="020F0502020204030204" pitchFamily="34" charset="0"/>
              </a:rPr>
              <a:t>Change and Continuity- </a:t>
            </a:r>
            <a:r>
              <a:rPr lang="en-US" b="0" dirty="0" smtClean="0">
                <a:latin typeface="Calibri" panose="020F0502020204030204" pitchFamily="34" charset="0"/>
              </a:rPr>
              <a:t>focus on change over time; understanding what changed and what remained the same, fosters a deeper understanding of the uneven pace for which events unfolded throughout history. </a:t>
            </a:r>
          </a:p>
          <a:p>
            <a:pPr marL="0" indent="0">
              <a:buNone/>
            </a:pPr>
            <a:endParaRPr lang="en-US" b="0" dirty="0"/>
          </a:p>
        </p:txBody>
      </p:sp>
    </p:spTree>
    <p:extLst>
      <p:ext uri="{BB962C8B-B14F-4D97-AF65-F5344CB8AC3E}">
        <p14:creationId xmlns:p14="http://schemas.microsoft.com/office/powerpoint/2010/main" val="1640255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Turning Points</a:t>
            </a:r>
            <a:r>
              <a:rPr lang="en-US" dirty="0" smtClean="0">
                <a:latin typeface="Calibri" panose="020F0502020204030204" pitchFamily="34" charset="0"/>
              </a:rPr>
              <a:t>- </a:t>
            </a:r>
            <a:r>
              <a:rPr lang="en-US" b="0" dirty="0" smtClean="0">
                <a:latin typeface="Calibri" panose="020F0502020204030204" pitchFamily="34" charset="0"/>
              </a:rPr>
              <a:t>focuses on events of great significance that caused individual experiences and societal developments to go in a different direction.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572000"/>
            <a:ext cx="5714285" cy="1482197"/>
          </a:xfrm>
          <a:prstGeom prst="rect">
            <a:avLst/>
          </a:prstGeom>
        </p:spPr>
      </p:pic>
    </p:spTree>
    <p:extLst>
      <p:ext uri="{BB962C8B-B14F-4D97-AF65-F5344CB8AC3E}">
        <p14:creationId xmlns:p14="http://schemas.microsoft.com/office/powerpoint/2010/main" val="490538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Using the Past</a:t>
            </a:r>
            <a:r>
              <a:rPr lang="en-US" dirty="0" smtClean="0">
                <a:latin typeface="Calibri" panose="020F0502020204030204" pitchFamily="34" charset="0"/>
              </a:rPr>
              <a:t>- </a:t>
            </a:r>
            <a:r>
              <a:rPr lang="en-US" sz="3200" b="0" dirty="0" smtClean="0">
                <a:latin typeface="Calibri" panose="020F0502020204030204" pitchFamily="34" charset="0"/>
              </a:rPr>
              <a:t>finding the usable past and using it to better understand events from that time frame and how it relates to the present. This makes history relevant and gives history meaning.</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419600"/>
            <a:ext cx="5714285" cy="1175024"/>
          </a:xfrm>
          <a:prstGeom prst="rect">
            <a:avLst/>
          </a:prstGeom>
        </p:spPr>
      </p:pic>
    </p:spTree>
    <p:extLst>
      <p:ext uri="{BB962C8B-B14F-4D97-AF65-F5344CB8AC3E}">
        <p14:creationId xmlns:p14="http://schemas.microsoft.com/office/powerpoint/2010/main" val="26586407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219200" y="5334000"/>
            <a:ext cx="3813379" cy="1284906"/>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5" name="Content Placeholder 4"/>
          <p:cNvSpPr>
            <a:spLocks noGrp="1"/>
          </p:cNvSpPr>
          <p:nvPr>
            <p:ph idx="1"/>
          </p:nvPr>
        </p:nvSpPr>
        <p:spPr>
          <a:xfrm>
            <a:off x="457200" y="1600200"/>
            <a:ext cx="7543800" cy="5018706"/>
          </a:xfrm>
        </p:spPr>
        <p:txBody>
          <a:bodyPr/>
          <a:lstStyle/>
          <a:p>
            <a:pPr marL="0" indent="0">
              <a:buNone/>
            </a:pPr>
            <a:r>
              <a:rPr lang="en-US" b="1" dirty="0" smtClean="0">
                <a:latin typeface="Calibri" panose="020F0502020204030204" pitchFamily="34" charset="0"/>
              </a:rPr>
              <a:t>Through their Eyes</a:t>
            </a:r>
            <a:r>
              <a:rPr lang="en-US" dirty="0" smtClean="0">
                <a:latin typeface="Calibri" panose="020F0502020204030204" pitchFamily="34" charset="0"/>
              </a:rPr>
              <a:t>- </a:t>
            </a:r>
            <a:r>
              <a:rPr lang="en-US" b="0" dirty="0" smtClean="0">
                <a:latin typeface="Calibri" panose="020F0502020204030204" pitchFamily="34" charset="0"/>
              </a:rPr>
              <a:t>We need to see the world as they saw it in order to get a deeper understanding of why people thought and acted the way they did and the reasoning for the choices they made.</a:t>
            </a:r>
          </a:p>
          <a:p>
            <a:pPr marL="0" indent="0">
              <a:buNone/>
            </a:pPr>
            <a:endParaRPr lang="en-US" dirty="0"/>
          </a:p>
        </p:txBody>
      </p:sp>
    </p:spTree>
    <p:extLst>
      <p:ext uri="{BB962C8B-B14F-4D97-AF65-F5344CB8AC3E}">
        <p14:creationId xmlns:p14="http://schemas.microsoft.com/office/powerpoint/2010/main" val="364106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600" y="3733800"/>
            <a:ext cx="7543800" cy="23622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Narrow"/>
              <a:buNone/>
            </a:pPr>
            <a:r>
              <a:rPr lang="en-US" sz="2800" b="1" i="0" u="none" strike="noStrike" cap="none" dirty="0">
                <a:solidFill>
                  <a:schemeClr val="tx1"/>
                </a:solidFill>
                <a:latin typeface="Calibri" panose="020F0502020204030204" pitchFamily="34" charset="0"/>
                <a:ea typeface="Arial Narrow"/>
                <a:cs typeface="Arial Narrow"/>
                <a:sym typeface="Arial Narrow"/>
              </a:rPr>
              <a:t>The Essential Skills, which are found in Standard 1 for each grade level or course, serve as tools to facilitate active engagement in learning, to deepen student understanding of content material and to create better-informed citizens.</a:t>
            </a:r>
          </a:p>
        </p:txBody>
      </p:sp>
      <p:sp>
        <p:nvSpPr>
          <p:cNvPr id="78" name="Shape 7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28</a:t>
            </a:fld>
            <a:endParaRPr lang="en-US" sz="1200" b="1">
              <a:solidFill>
                <a:schemeClr val="lt1"/>
              </a:solidFill>
              <a:latin typeface="Calibri"/>
              <a:ea typeface="Calibri"/>
              <a:cs typeface="Calibri"/>
              <a:sym typeface="Calibri"/>
            </a:endParaRPr>
          </a:p>
        </p:txBody>
      </p:sp>
      <p:pic>
        <p:nvPicPr>
          <p:cNvPr id="79" name="Shape 79"/>
          <p:cNvPicPr preferRelativeResize="0">
            <a:picLocks noGrp="1"/>
          </p:cNvPicPr>
          <p:nvPr>
            <p:ph type="body" idx="1"/>
          </p:nvPr>
        </p:nvPicPr>
        <p:blipFill rotWithShape="1">
          <a:blip r:embed="rId3">
            <a:alphaModFix/>
          </a:blip>
          <a:srcRect/>
          <a:stretch/>
        </p:blipFill>
        <p:spPr>
          <a:xfrm>
            <a:off x="304800" y="304800"/>
            <a:ext cx="8737797" cy="3177380"/>
          </a:xfrm>
          <a:prstGeom prst="rect">
            <a:avLst/>
          </a:prstGeom>
          <a:noFill/>
          <a:ln>
            <a:noFill/>
          </a:ln>
        </p:spPr>
      </p:pic>
    </p:spTree>
    <p:extLst>
      <p:ext uri="{BB962C8B-B14F-4D97-AF65-F5344CB8AC3E}">
        <p14:creationId xmlns:p14="http://schemas.microsoft.com/office/powerpoint/2010/main" val="141205491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dirty="0">
                <a:solidFill>
                  <a:srgbClr val="0070C0"/>
                </a:solidFill>
                <a:latin typeface="Calibri" panose="020F0502020204030204" pitchFamily="34" charset="0"/>
                <a:ea typeface="Times New Roman"/>
                <a:cs typeface="Times New Roman"/>
                <a:sym typeface="Times New Roman"/>
              </a:rPr>
              <a:t>Standard 1</a:t>
            </a:r>
          </a:p>
        </p:txBody>
      </p:sp>
      <p:sp>
        <p:nvSpPr>
          <p:cNvPr id="85" name="Shape 85"/>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742950" marR="0" lvl="0" indent="-742950" algn="l" rtl="0">
              <a:lnSpc>
                <a:spcPct val="80000"/>
              </a:lnSpc>
              <a:spcBef>
                <a:spcPts val="0"/>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Use information sources.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Apply geography skills.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Organize information.</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critical thinking.</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Compare and contrast.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Determine cause and effect.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connections.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economic decisions.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Exercise civic responsibilities.</a:t>
            </a:r>
          </a:p>
          <a:p>
            <a:pPr marL="742950" marR="0" lvl="0" indent="-742950" algn="l" rtl="0">
              <a:lnSpc>
                <a:spcPct val="80000"/>
              </a:lnSpc>
              <a:spcBef>
                <a:spcPts val="558"/>
              </a:spcBef>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comprehension.</a:t>
            </a:r>
          </a:p>
        </p:txBody>
      </p:sp>
      <p:sp>
        <p:nvSpPr>
          <p:cNvPr id="86" name="Shape 8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29</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958635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dirty="0">
                <a:latin typeface="Times New Roman" panose="02020603050405020304" pitchFamily="18" charset="0"/>
                <a:cs typeface="Times New Roman" panose="02020603050405020304" pitchFamily="18" charset="0"/>
              </a:rPr>
              <a:t>Essential Components in Planning an Effective Lesson </a:t>
            </a:r>
          </a:p>
          <a:p>
            <a:pPr marL="228600" indent="0" algn="ctr">
              <a:spcBef>
                <a:spcPts val="0"/>
              </a:spcBef>
              <a:buNone/>
            </a:pPr>
            <a:r>
              <a:rPr lang="en-US" sz="2400" b="0" dirty="0">
                <a:latin typeface="Times New Roman" panose="02020603050405020304" pitchFamily="18" charset="0"/>
                <a:cs typeface="Times New Roman" panose="02020603050405020304" pitchFamily="18" charset="0"/>
              </a:rPr>
              <a:t>using the </a:t>
            </a:r>
          </a:p>
          <a:p>
            <a:pPr marL="228600" lvl="0" indent="0" algn="ctr">
              <a:spcBef>
                <a:spcPts val="0"/>
              </a:spcBef>
              <a:buClr>
                <a:srgbClr val="000000"/>
              </a:buClr>
              <a:buNone/>
            </a:pPr>
            <a:r>
              <a:rPr lang="en-US" sz="2400" dirty="0" smtClean="0">
                <a:solidFill>
                  <a:srgbClr val="000000"/>
                </a:solidFill>
                <a:latin typeface="Times New Roman" panose="02020603050405020304" pitchFamily="18" charset="0"/>
                <a:cs typeface="Times New Roman" panose="02020603050405020304" pitchFamily="18" charset="0"/>
                <a:hlinkClick r:id="rId3"/>
              </a:rPr>
              <a:t>2015 </a:t>
            </a:r>
            <a:r>
              <a:rPr lang="en-US" sz="2400" i="1" dirty="0">
                <a:solidFill>
                  <a:srgbClr val="000000"/>
                </a:solidFill>
                <a:latin typeface="Times New Roman" panose="02020603050405020304" pitchFamily="18" charset="0"/>
                <a:cs typeface="Times New Roman" panose="02020603050405020304" pitchFamily="18" charset="0"/>
                <a:hlinkClick r:id="rId3"/>
              </a:rPr>
              <a:t>History and Social Science Standards of Learning</a:t>
            </a:r>
            <a:endParaRPr lang="en-US" sz="2400" i="1" dirty="0">
              <a:solidFill>
                <a:srgbClr val="000000"/>
              </a:solidFill>
              <a:latin typeface="Times New Roman" panose="02020603050405020304" pitchFamily="18" charset="0"/>
              <a:cs typeface="Times New Roman" panose="02020603050405020304" pitchFamily="18" charset="0"/>
            </a:endParaRP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93561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30</a:t>
            </a:fld>
            <a:endParaRPr lang="en-US" dirty="0"/>
          </a:p>
        </p:txBody>
      </p:sp>
      <p:sp>
        <p:nvSpPr>
          <p:cNvPr id="7" name="Title 1"/>
          <p:cNvSpPr>
            <a:spLocks noGrp="1"/>
          </p:cNvSpPr>
          <p:nvPr>
            <p:ph type="title"/>
          </p:nvPr>
        </p:nvSpPr>
        <p:spPr>
          <a:xfrm>
            <a:off x="457200" y="381000"/>
            <a:ext cx="7543800" cy="1143000"/>
          </a:xfrm>
        </p:spPr>
        <p:txBody>
          <a:bodyPr>
            <a:normAutofit fontScale="90000"/>
          </a:bodyPr>
          <a:lstStyle/>
          <a:p>
            <a:r>
              <a:rPr lang="en-US" sz="5300" dirty="0">
                <a:solidFill>
                  <a:schemeClr val="tx1"/>
                </a:solidFill>
                <a:latin typeface="Calibri" panose="020F0502020204030204" pitchFamily="34" charset="0"/>
                <a:ea typeface="Batang" panose="02030600000101010101" pitchFamily="18" charset="-127"/>
              </a:rPr>
              <a:t>Let’s Explore:</a:t>
            </a:r>
            <a:br>
              <a:rPr lang="en-US" sz="5300" dirty="0">
                <a:solidFill>
                  <a:schemeClr val="tx1"/>
                </a:solidFill>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Rigorous Social Studies </a:t>
            </a:r>
            <a:br>
              <a:rPr lang="en-US" sz="4400" i="1" dirty="0">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Learning Experiences</a:t>
            </a:r>
          </a:p>
        </p:txBody>
      </p:sp>
      <p:pic>
        <p:nvPicPr>
          <p:cNvPr id="2050" name="Picture 2" descr="http://www.cehd.umn.edu/ci/Images/GeographyLes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324600" cy="41944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33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752600"/>
            <a:ext cx="6248400" cy="1295400"/>
          </a:xfrm>
        </p:spPr>
        <p:txBody>
          <a:bodyPr>
            <a:noAutofit/>
          </a:bodyPr>
          <a:lstStyle/>
          <a:p>
            <a:r>
              <a:rPr lang="en-US" sz="8000" dirty="0" smtClean="0">
                <a:latin typeface="Calibri" panose="020F0502020204030204" pitchFamily="34" charset="0"/>
              </a:rPr>
              <a:t>Grade One</a:t>
            </a:r>
            <a:endParaRPr lang="en-US" sz="8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31</a:t>
            </a:fld>
            <a:endParaRPr lang="en-US" dirty="0">
              <a:solidFill>
                <a:prstClr val="white"/>
              </a:solidFill>
            </a:endParaRPr>
          </a:p>
        </p:txBody>
      </p:sp>
      <p:pic>
        <p:nvPicPr>
          <p:cNvPr id="5122" name="Picture 2" descr="http://www.stlawu.edu/sites/default/files/page-images/1economics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2819400"/>
            <a:ext cx="3346441" cy="238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37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32</a:t>
            </a:fld>
            <a:endParaRPr lang="en-US" dirty="0"/>
          </a:p>
        </p:txBody>
      </p:sp>
      <p:sp>
        <p:nvSpPr>
          <p:cNvPr id="6" name="Title 1"/>
          <p:cNvSpPr txBox="1">
            <a:spLocks/>
          </p:cNvSpPr>
          <p:nvPr/>
        </p:nvSpPr>
        <p:spPr>
          <a:xfrm>
            <a:off x="442553" y="0"/>
            <a:ext cx="7543800" cy="1066800"/>
          </a:xfrm>
          <a:prstGeom prst="rect">
            <a:avLst/>
          </a:prstGeom>
        </p:spPr>
        <p:txBody>
          <a:bodyPr vert="horz" lIns="91440" tIns="45720" rIns="91440" bIns="45720" rtlCol="0" anchor="t">
            <a:normAutofit fontScale="97500" lnSpcReduction="10000"/>
          </a:bodyPr>
          <a:lstStyle>
            <a:lvl1pPr algn="ctr" defTabSz="914400" rtl="0" eaLnBrk="1" fontAlgn="auto" latinLnBrk="0" hangingPunct="1">
              <a:spcBef>
                <a:spcPct val="0"/>
              </a:spcBef>
              <a:spcAft>
                <a:spcPts val="0"/>
              </a:spcAft>
              <a:buNone/>
              <a:defRPr lang="en-US" sz="3600" b="1" kern="1200" baseline="0">
                <a:solidFill>
                  <a:schemeClr val="tx1">
                    <a:lumMod val="50000"/>
                    <a:lumOff val="50000"/>
                  </a:schemeClr>
                </a:solidFill>
                <a:latin typeface="Times New Roman" panose="02020603050405020304" pitchFamily="18" charset="0"/>
                <a:ea typeface="+mj-ea"/>
                <a:cs typeface="Times New Roman" panose="02020603050405020304" pitchFamily="18" charset="0"/>
              </a:defRPr>
            </a:lvl1pPr>
          </a:lstStyle>
          <a:p>
            <a:r>
              <a:rPr lang="en-US" dirty="0">
                <a:latin typeface="Calibri" panose="020F0502020204030204" pitchFamily="34" charset="0"/>
              </a:rPr>
              <a:t>Application of Skills Standard 1 in  </a:t>
            </a:r>
          </a:p>
          <a:p>
            <a:r>
              <a:rPr lang="en-US" dirty="0">
                <a:latin typeface="Calibri" panose="020F0502020204030204" pitchFamily="34" charset="0"/>
              </a:rPr>
              <a:t>First </a:t>
            </a:r>
            <a:r>
              <a:rPr lang="en-US" dirty="0" smtClean="0">
                <a:latin typeface="Calibri" panose="020F0502020204030204" pitchFamily="34" charset="0"/>
              </a:rPr>
              <a:t>Grade 1.1h</a:t>
            </a:r>
            <a:endParaRPr lang="en-US" dirty="0">
              <a:latin typeface="Calibri" panose="020F05020202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86" y="1295400"/>
            <a:ext cx="796453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773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33</a:t>
            </a:fld>
            <a:endParaRPr lang="en-US" dirty="0"/>
          </a:p>
        </p:txBody>
      </p:sp>
      <p:sp>
        <p:nvSpPr>
          <p:cNvPr id="5" name="Title 1"/>
          <p:cNvSpPr txBox="1">
            <a:spLocks/>
          </p:cNvSpPr>
          <p:nvPr/>
        </p:nvSpPr>
        <p:spPr>
          <a:xfrm>
            <a:off x="457200" y="274638"/>
            <a:ext cx="7543800" cy="1143000"/>
          </a:xfrm>
          <a:prstGeom prst="rect">
            <a:avLst/>
          </a:prstGeom>
        </p:spPr>
        <p:txBody>
          <a:bodyPr vert="horz" lIns="91440" tIns="45720" rIns="91440" bIns="45720" rtlCol="0" anchor="t">
            <a:normAutofit/>
          </a:bodyPr>
          <a:lstStyle>
            <a:lvl1pPr algn="ctr" defTabSz="914400" rtl="0" eaLnBrk="1" fontAlgn="auto" latinLnBrk="0" hangingPunct="1">
              <a:spcBef>
                <a:spcPct val="0"/>
              </a:spcBef>
              <a:spcAft>
                <a:spcPts val="0"/>
              </a:spcAft>
              <a:buNone/>
              <a:defRPr lang="en-US" sz="3600" b="1" kern="1200" baseline="0">
                <a:solidFill>
                  <a:schemeClr val="tx1">
                    <a:lumMod val="50000"/>
                    <a:lumOff val="50000"/>
                  </a:schemeClr>
                </a:solidFill>
                <a:latin typeface="Times New Roman" panose="02020603050405020304" pitchFamily="18" charset="0"/>
                <a:ea typeface="+mj-ea"/>
                <a:cs typeface="Times New Roman" panose="02020603050405020304" pitchFamily="18" charset="0"/>
              </a:defRPr>
            </a:lvl1pPr>
          </a:lstStyle>
          <a:p>
            <a:r>
              <a:rPr lang="en-US" dirty="0">
                <a:latin typeface="Calibri" panose="020F0502020204030204" pitchFamily="34" charset="0"/>
              </a:rPr>
              <a:t>Content: </a:t>
            </a:r>
            <a:r>
              <a:rPr lang="en-US" dirty="0" smtClean="0">
                <a:latin typeface="Calibri" panose="020F0502020204030204" pitchFamily="34" charset="0"/>
              </a:rPr>
              <a:t>Economics 1.8</a:t>
            </a:r>
            <a:endParaRPr lang="en-US" dirty="0">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88" y="1295400"/>
            <a:ext cx="7791087" cy="401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639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34</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2654"/>
            <a:ext cx="4364452" cy="597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156977"/>
            <a:ext cx="5029200" cy="738664"/>
          </a:xfrm>
          <a:prstGeom prst="rect">
            <a:avLst/>
          </a:prstGeom>
          <a:noFill/>
        </p:spPr>
        <p:txBody>
          <a:bodyPr wrap="square" rtlCol="0">
            <a:spAutoFit/>
          </a:bodyPr>
          <a:lstStyle/>
          <a:p>
            <a:endParaRPr lang="en-US" sz="1200" dirty="0" smtClean="0">
              <a:latin typeface="Calibri" panose="020F0502020204030204" pitchFamily="34" charset="0"/>
            </a:endParaRPr>
          </a:p>
          <a:p>
            <a:r>
              <a:rPr lang="en-US" sz="1200" dirty="0" smtClean="0">
                <a:latin typeface="Calibri" panose="020F0502020204030204" pitchFamily="34" charset="0"/>
              </a:rPr>
              <a:t>Lesson </a:t>
            </a:r>
            <a:r>
              <a:rPr lang="en-US" sz="1200" dirty="0">
                <a:latin typeface="Calibri" panose="020F0502020204030204" pitchFamily="34" charset="0"/>
              </a:rPr>
              <a:t>taken from Gemma </a:t>
            </a:r>
            <a:r>
              <a:rPr lang="en-US" sz="1200" dirty="0" smtClean="0">
                <a:latin typeface="Calibri" panose="020F0502020204030204" pitchFamily="34" charset="0"/>
              </a:rPr>
              <a:t>Kotula, CNU </a:t>
            </a:r>
            <a:r>
              <a:rPr lang="en-US" sz="1200" dirty="0">
                <a:latin typeface="Calibri" panose="020F0502020204030204" pitchFamily="34" charset="0"/>
              </a:rPr>
              <a:t>Center for Economic Education</a:t>
            </a:r>
          </a:p>
          <a:p>
            <a:endParaRPr lang="en-US" dirty="0"/>
          </a:p>
        </p:txBody>
      </p:sp>
    </p:spTree>
    <p:extLst>
      <p:ext uri="{BB962C8B-B14F-4D97-AF65-F5344CB8AC3E}">
        <p14:creationId xmlns:p14="http://schemas.microsoft.com/office/powerpoint/2010/main" val="1895078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35</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8283"/>
            <a:ext cx="4724400" cy="623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463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36</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7406"/>
            <a:ext cx="6477000" cy="613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7000"/>
            <a:ext cx="1594964" cy="205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320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37</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5934"/>
            <a:ext cx="4038600" cy="623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745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38</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553"/>
            <a:ext cx="4572000" cy="627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193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39</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2776"/>
            <a:ext cx="4495800" cy="611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196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2761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40</a:t>
            </a:fld>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012615" cy="528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960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41</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22151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689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42</a:t>
            </a:fld>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4191000" cy="610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850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43</a:t>
            </a:fld>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6741"/>
            <a:ext cx="4419600" cy="617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447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248400" cy="1295400"/>
          </a:xfrm>
        </p:spPr>
        <p:txBody>
          <a:bodyPr/>
          <a:lstStyle/>
          <a:p>
            <a:r>
              <a:rPr lang="en-US" dirty="0"/>
              <a:t>Key Vocabulary</a:t>
            </a:r>
          </a:p>
        </p:txBody>
      </p:sp>
      <p:sp>
        <p:nvSpPr>
          <p:cNvPr id="3" name="Slide Number Placeholder 2"/>
          <p:cNvSpPr>
            <a:spLocks noGrp="1"/>
          </p:cNvSpPr>
          <p:nvPr>
            <p:ph type="sldNum" sz="quarter" idx="12"/>
          </p:nvPr>
        </p:nvSpPr>
        <p:spPr/>
        <p:txBody>
          <a:bodyPr/>
          <a:lstStyle/>
          <a:p>
            <a:fld id="{0E35F3BA-FE8B-4E36-87EF-206F94BD42EB}" type="slidenum">
              <a:rPr lang="en-US" smtClean="0"/>
              <a:pPr/>
              <a:t>44</a:t>
            </a:fld>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28677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446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45</a:t>
            </a:fld>
            <a:endParaRPr lang="en-US" dirty="0"/>
          </a:p>
        </p:txBody>
      </p:sp>
      <p:pic>
        <p:nvPicPr>
          <p:cNvPr id="23554" name="Picture 2" descr="Image result for your t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1" y="-1295400"/>
            <a:ext cx="9272002" cy="746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981200"/>
            <a:ext cx="7162800" cy="2677656"/>
          </a:xfrm>
          <a:prstGeom prst="rect">
            <a:avLst/>
          </a:prstGeom>
          <a:noFill/>
        </p:spPr>
        <p:txBody>
          <a:bodyPr wrap="square" rtlCol="0">
            <a:spAutoFit/>
          </a:bodyPr>
          <a:lstStyle/>
          <a:p>
            <a:pPr algn="ctr"/>
            <a:r>
              <a:rPr lang="en-US" sz="2400" b="1" dirty="0">
                <a:latin typeface="Calibri" panose="020F0502020204030204" pitchFamily="34" charset="0"/>
              </a:rPr>
              <a:t>Give One Get One</a:t>
            </a:r>
          </a:p>
          <a:p>
            <a:pPr marL="342900" indent="-342900">
              <a:buFont typeface="Arial" panose="020B0604020202020204" pitchFamily="34" charset="0"/>
              <a:buChar char="•"/>
            </a:pPr>
            <a:r>
              <a:rPr lang="en-US" sz="2400" dirty="0">
                <a:latin typeface="Calibri" panose="020F0502020204030204" pitchFamily="34" charset="0"/>
              </a:rPr>
              <a:t>Take a few minutes to think about others way to incorporate economic decision making models </a:t>
            </a:r>
            <a:r>
              <a:rPr lang="en-US" sz="2400" dirty="0" smtClean="0">
                <a:latin typeface="Calibri" panose="020F0502020204030204" pitchFamily="34" charset="0"/>
              </a:rPr>
              <a:t>(1.1h</a:t>
            </a:r>
            <a:r>
              <a:rPr lang="en-US" sz="2400" dirty="0">
                <a:latin typeface="Calibri" panose="020F0502020204030204" pitchFamily="34" charset="0"/>
              </a:rPr>
              <a:t>)  in the economic units you teach. </a:t>
            </a:r>
          </a:p>
          <a:p>
            <a:pPr marL="342900" indent="-342900">
              <a:buFont typeface="Arial" panose="020B0604020202020204" pitchFamily="34" charset="0"/>
              <a:buChar char="•"/>
            </a:pPr>
            <a:r>
              <a:rPr lang="en-US" sz="2400" dirty="0">
                <a:latin typeface="Calibri" panose="020F0502020204030204" pitchFamily="34" charset="0"/>
              </a:rPr>
              <a:t>Write 3 suggestions in the boxes on the left. </a:t>
            </a:r>
          </a:p>
          <a:p>
            <a:pPr marL="342900" indent="-342900">
              <a:buFont typeface="Arial" panose="020B0604020202020204" pitchFamily="34" charset="0"/>
              <a:buChar char="•"/>
            </a:pPr>
            <a:r>
              <a:rPr lang="en-US" sz="2400" dirty="0">
                <a:latin typeface="Calibri" panose="020F0502020204030204" pitchFamily="34" charset="0"/>
              </a:rPr>
              <a:t>Move around the room and exchange ideas. Do this 3 times to get 3 ideas to take back to your school.   </a:t>
            </a:r>
          </a:p>
        </p:txBody>
      </p:sp>
    </p:spTree>
    <p:extLst>
      <p:ext uri="{BB962C8B-B14F-4D97-AF65-F5344CB8AC3E}">
        <p14:creationId xmlns:p14="http://schemas.microsoft.com/office/powerpoint/2010/main" val="1158971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Paradigm Shift - Moving from Activities to Experiences</a:t>
            </a:r>
          </a:p>
        </p:txBody>
      </p:sp>
      <p:sp>
        <p:nvSpPr>
          <p:cNvPr id="240" name="Shape 240"/>
          <p:cNvSpPr txBox="1">
            <a:spLocks noGrp="1"/>
          </p:cNvSpPr>
          <p:nvPr>
            <p:ph type="body" idx="1"/>
          </p:nvPr>
        </p:nvSpPr>
        <p:spPr>
          <a:xfrm>
            <a:off x="457200" y="1600200"/>
            <a:ext cx="4038600" cy="4526100"/>
          </a:xfrm>
          <a:prstGeom prst="rect">
            <a:avLst/>
          </a:prstGeom>
          <a:noFill/>
          <a:ln>
            <a:noFill/>
          </a:ln>
        </p:spPr>
        <p:txBody>
          <a:bodyPr lIns="91425" tIns="45700" rIns="91425" bIns="45700" anchor="t" anchorCtr="0">
            <a:noAutofit/>
          </a:bodyPr>
          <a:lstStyle/>
          <a:p>
            <a:pPr marL="0" marR="0" lvl="0" indent="-228600" algn="l" rtl="0">
              <a:spcBef>
                <a:spcPts val="0"/>
              </a:spcBef>
              <a:buClr>
                <a:schemeClr val="dk1"/>
              </a:buClr>
              <a:buSzPct val="180000"/>
              <a:buFont typeface="Arial"/>
              <a:buNone/>
            </a:pPr>
            <a:r>
              <a:rPr lang="en-US" sz="2000" dirty="0">
                <a:latin typeface="Calibri" panose="020F0502020204030204" pitchFamily="34" charset="0"/>
              </a:rPr>
              <a:t>As we shift from planning content activities to skills based experiences, we have to first look at the skills.</a:t>
            </a:r>
          </a:p>
          <a:p>
            <a:pPr marL="342900" marR="0" lvl="0" indent="-342900" algn="l" rtl="0">
              <a:spcBef>
                <a:spcPts val="0"/>
              </a:spcBef>
              <a:buClr>
                <a:schemeClr val="dk1"/>
              </a:buClr>
              <a:buSzPct val="180000"/>
              <a:buFont typeface="Arial"/>
              <a:buNone/>
            </a:pPr>
            <a:endParaRPr sz="2000" dirty="0">
              <a:latin typeface="Calibri" panose="020F0502020204030204" pitchFamily="34" charset="0"/>
            </a:endParaRPr>
          </a:p>
          <a:p>
            <a:pPr marL="0" lvl="0" indent="-69850" algn="l" rtl="0">
              <a:lnSpc>
                <a:spcPct val="115000"/>
              </a:lnSpc>
              <a:spcBef>
                <a:spcPts val="0"/>
              </a:spcBef>
              <a:spcAft>
                <a:spcPts val="1600"/>
              </a:spcAft>
              <a:buClr>
                <a:schemeClr val="dk1"/>
              </a:buClr>
              <a:buSzPct val="55000"/>
              <a:buFont typeface="Arial"/>
              <a:buNone/>
            </a:pPr>
            <a:r>
              <a:rPr lang="en-US" sz="2000" dirty="0">
                <a:solidFill>
                  <a:srgbClr val="000000"/>
                </a:solidFill>
                <a:latin typeface="Calibri" panose="020F0502020204030204" pitchFamily="34" charset="0"/>
              </a:rPr>
              <a:t>Skill 1.1h - Use a decision making model to make informed decisions</a:t>
            </a:r>
          </a:p>
          <a:p>
            <a:pPr marL="0" marR="0" lvl="0" indent="-228600" algn="l" rtl="0">
              <a:spcBef>
                <a:spcPts val="0"/>
              </a:spcBef>
              <a:buClr>
                <a:schemeClr val="dk1"/>
              </a:buClr>
              <a:buSzPct val="180000"/>
              <a:buFont typeface="Arial"/>
              <a:buNone/>
            </a:pPr>
            <a:r>
              <a:rPr lang="en-US" sz="2000" dirty="0">
                <a:latin typeface="Calibri" panose="020F0502020204030204" pitchFamily="34" charset="0"/>
              </a:rPr>
              <a:t>Our goal: Focusing on these skills allows us as educators to integrate more with ELA, Science, and Math.</a:t>
            </a:r>
          </a:p>
          <a:p>
            <a:pPr marL="342900" marR="0" lvl="0" indent="-342900" algn="l" rtl="0">
              <a:spcBef>
                <a:spcPts val="0"/>
              </a:spcBef>
              <a:buClr>
                <a:schemeClr val="dk1"/>
              </a:buClr>
              <a:buSzPct val="180000"/>
              <a:buFont typeface="Arial"/>
              <a:buNone/>
            </a:pPr>
            <a:endParaRPr sz="2000" dirty="0"/>
          </a:p>
        </p:txBody>
      </p:sp>
      <p:pic>
        <p:nvPicPr>
          <p:cNvPr id="241" name="Shape 241"/>
          <p:cNvPicPr preferRelativeResize="0"/>
          <p:nvPr/>
        </p:nvPicPr>
        <p:blipFill>
          <a:blip r:embed="rId3">
            <a:alphaModFix/>
          </a:blip>
          <a:stretch>
            <a:fillRect/>
          </a:stretch>
        </p:blipFill>
        <p:spPr>
          <a:xfrm>
            <a:off x="4772075" y="1600200"/>
            <a:ext cx="2076450" cy="1590675"/>
          </a:xfrm>
          <a:prstGeom prst="rect">
            <a:avLst/>
          </a:prstGeom>
          <a:noFill/>
          <a:ln>
            <a:noFill/>
          </a:ln>
        </p:spPr>
      </p:pic>
      <p:pic>
        <p:nvPicPr>
          <p:cNvPr id="242" name="Shape 242"/>
          <p:cNvPicPr preferRelativeResize="0"/>
          <p:nvPr/>
        </p:nvPicPr>
        <p:blipFill>
          <a:blip r:embed="rId4">
            <a:alphaModFix/>
          </a:blip>
          <a:stretch>
            <a:fillRect/>
          </a:stretch>
        </p:blipFill>
        <p:spPr>
          <a:xfrm>
            <a:off x="6393600" y="3308214"/>
            <a:ext cx="1815024" cy="1839549"/>
          </a:xfrm>
          <a:prstGeom prst="rect">
            <a:avLst/>
          </a:prstGeom>
          <a:noFill/>
          <a:ln>
            <a:noFill/>
          </a:ln>
        </p:spPr>
      </p:pic>
      <p:pic>
        <p:nvPicPr>
          <p:cNvPr id="243" name="Shape 243"/>
          <p:cNvPicPr preferRelativeResize="0"/>
          <p:nvPr/>
        </p:nvPicPr>
        <p:blipFill>
          <a:blip r:embed="rId5">
            <a:alphaModFix/>
          </a:blip>
          <a:stretch>
            <a:fillRect/>
          </a:stretch>
        </p:blipFill>
        <p:spPr>
          <a:xfrm>
            <a:off x="4772074" y="3373425"/>
            <a:ext cx="1501700" cy="2269874"/>
          </a:xfrm>
          <a:prstGeom prst="rect">
            <a:avLst/>
          </a:prstGeom>
          <a:noFill/>
          <a:ln>
            <a:noFill/>
          </a:ln>
        </p:spPr>
      </p:pic>
    </p:spTree>
    <p:extLst>
      <p:ext uri="{BB962C8B-B14F-4D97-AF65-F5344CB8AC3E}">
        <p14:creationId xmlns:p14="http://schemas.microsoft.com/office/powerpoint/2010/main" val="330633324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rtl="0">
              <a:spcBef>
                <a:spcPts val="0"/>
              </a:spcBef>
              <a:buNone/>
            </a:pPr>
            <a:r>
              <a:rPr lang="en-US" dirty="0">
                <a:latin typeface="Calibri" panose="020F0502020204030204" pitchFamily="34" charset="0"/>
              </a:rPr>
              <a:t>Cost-Benefit Decision Model</a:t>
            </a:r>
          </a:p>
          <a:p>
            <a:pPr lvl="0" rtl="0">
              <a:spcBef>
                <a:spcPts val="0"/>
              </a:spcBef>
              <a:buNone/>
            </a:pPr>
            <a:endParaRPr dirty="0"/>
          </a:p>
        </p:txBody>
      </p:sp>
      <p:sp>
        <p:nvSpPr>
          <p:cNvPr id="250" name="Shape 250"/>
          <p:cNvSpPr txBox="1">
            <a:spLocks noGrp="1"/>
          </p:cNvSpPr>
          <p:nvPr>
            <p:ph type="body" idx="1"/>
          </p:nvPr>
        </p:nvSpPr>
        <p:spPr>
          <a:xfrm>
            <a:off x="914400" y="1600200"/>
            <a:ext cx="6400800" cy="3276600"/>
          </a:xfrm>
          <a:prstGeom prst="rect">
            <a:avLst/>
          </a:prstGeom>
        </p:spPr>
        <p:txBody>
          <a:bodyPr lIns="91425" tIns="91425" rIns="91425" bIns="91425" anchor="t" anchorCtr="0">
            <a:noAutofit/>
          </a:bodyPr>
          <a:lstStyle/>
          <a:p>
            <a:pPr lvl="0">
              <a:spcBef>
                <a:spcPts val="0"/>
              </a:spcBef>
              <a:buNone/>
            </a:pPr>
            <a:r>
              <a:rPr lang="en-US" sz="2400" dirty="0">
                <a:latin typeface="Calibri" panose="020F0502020204030204" pitchFamily="34" charset="0"/>
              </a:rPr>
              <a:t>CONGRATULATIONS! </a:t>
            </a:r>
          </a:p>
          <a:p>
            <a:pPr marL="177800" lvl="0" indent="0" rtl="0">
              <a:spcBef>
                <a:spcPts val="0"/>
              </a:spcBef>
              <a:buNone/>
            </a:pPr>
            <a:endParaRPr sz="2400" dirty="0">
              <a:latin typeface="Calibri" panose="020F0502020204030204" pitchFamily="34" charset="0"/>
            </a:endParaRPr>
          </a:p>
          <a:p>
            <a:pPr marL="0" lvl="0" indent="0" rtl="0">
              <a:spcBef>
                <a:spcPts val="0"/>
              </a:spcBef>
              <a:buNone/>
            </a:pPr>
            <a:r>
              <a:rPr lang="en-US" sz="2400" dirty="0">
                <a:latin typeface="Calibri" panose="020F0502020204030204" pitchFamily="34" charset="0"/>
              </a:rPr>
              <a:t>You have just won an award that comes with a cash prize of $100,000!</a:t>
            </a:r>
          </a:p>
          <a:p>
            <a:pPr lvl="0" rtl="0">
              <a:spcBef>
                <a:spcPts val="0"/>
              </a:spcBef>
              <a:buNone/>
            </a:pPr>
            <a:endParaRPr sz="2400" dirty="0">
              <a:latin typeface="Calibri" panose="020F0502020204030204" pitchFamily="34" charset="0"/>
            </a:endParaRPr>
          </a:p>
          <a:p>
            <a:pPr marL="0" lvl="0" indent="0" rtl="0">
              <a:spcBef>
                <a:spcPts val="0"/>
              </a:spcBef>
              <a:buNone/>
            </a:pPr>
            <a:r>
              <a:rPr lang="en-US" sz="2400" dirty="0">
                <a:latin typeface="Calibri" panose="020F0502020204030204" pitchFamily="34" charset="0"/>
              </a:rPr>
              <a:t>Make a list or think about what you would use that money for. You might even consider what you would NOT use that money for.</a:t>
            </a:r>
          </a:p>
        </p:txBody>
      </p:sp>
      <p:sp>
        <p:nvSpPr>
          <p:cNvPr id="251" name="Shape 251"/>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47</a:t>
            </a:fld>
            <a:endParaRPr lang="en-US"/>
          </a:p>
        </p:txBody>
      </p:sp>
    </p:spTree>
    <p:extLst>
      <p:ext uri="{BB962C8B-B14F-4D97-AF65-F5344CB8AC3E}">
        <p14:creationId xmlns:p14="http://schemas.microsoft.com/office/powerpoint/2010/main" val="1823964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rtl="0">
              <a:spcBef>
                <a:spcPts val="0"/>
              </a:spcBef>
              <a:buNone/>
            </a:pPr>
            <a:r>
              <a:rPr lang="en-US" dirty="0">
                <a:latin typeface="Calibri" panose="020F0502020204030204" pitchFamily="34" charset="0"/>
              </a:rPr>
              <a:t>Creating A Cost-Benefit Decision Model</a:t>
            </a:r>
          </a:p>
        </p:txBody>
      </p:sp>
      <p:sp>
        <p:nvSpPr>
          <p:cNvPr id="261" name="Shape 261"/>
          <p:cNvSpPr txBox="1">
            <a:spLocks noGrp="1"/>
          </p:cNvSpPr>
          <p:nvPr>
            <p:ph type="body" idx="1"/>
          </p:nvPr>
        </p:nvSpPr>
        <p:spPr>
          <a:xfrm>
            <a:off x="990600" y="2438400"/>
            <a:ext cx="6477000" cy="1981200"/>
          </a:xfrm>
          <a:prstGeom prst="rect">
            <a:avLst/>
          </a:prstGeom>
        </p:spPr>
        <p:txBody>
          <a:bodyPr lIns="91425" tIns="91425" rIns="91425" bIns="91425" anchor="t" anchorCtr="0">
            <a:noAutofit/>
          </a:bodyPr>
          <a:lstStyle/>
          <a:p>
            <a:pPr marL="177800" lvl="0" indent="0" algn="l" rtl="0">
              <a:spcBef>
                <a:spcPts val="0"/>
              </a:spcBef>
              <a:buNone/>
            </a:pPr>
            <a:r>
              <a:rPr lang="en-US" sz="2400" dirty="0">
                <a:latin typeface="Calibri" panose="020F0502020204030204" pitchFamily="34" charset="0"/>
              </a:rPr>
              <a:t>We are going to create a Cost-Benefit Decision Model which lists options for spending the $100,000 cash prize. To save time we will select only two of our favorite options.</a:t>
            </a:r>
          </a:p>
          <a:p>
            <a:pPr marL="177800" lvl="0" indent="0" algn="l" rtl="0">
              <a:spcBef>
                <a:spcPts val="0"/>
              </a:spcBef>
              <a:buNone/>
            </a:pPr>
            <a:endParaRPr sz="2400" dirty="0"/>
          </a:p>
          <a:p>
            <a:pPr marL="177800" lvl="0" indent="0" algn="l" rtl="0">
              <a:spcBef>
                <a:spcPts val="0"/>
              </a:spcBef>
              <a:buNone/>
            </a:pPr>
            <a:endParaRPr sz="2400" dirty="0"/>
          </a:p>
        </p:txBody>
      </p:sp>
      <p:sp>
        <p:nvSpPr>
          <p:cNvPr id="263" name="Shape 263"/>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48</a:t>
            </a:fld>
            <a:endParaRPr lang="en-US"/>
          </a:p>
        </p:txBody>
      </p:sp>
    </p:spTree>
    <p:extLst>
      <p:ext uri="{BB962C8B-B14F-4D97-AF65-F5344CB8AC3E}">
        <p14:creationId xmlns:p14="http://schemas.microsoft.com/office/powerpoint/2010/main" val="126097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dirty="0">
                <a:latin typeface="Calibri" panose="020F0502020204030204" pitchFamily="34" charset="0"/>
              </a:rPr>
              <a:t>Cost-Benefit Decision Making Model With Literature</a:t>
            </a:r>
          </a:p>
        </p:txBody>
      </p:sp>
      <p:sp>
        <p:nvSpPr>
          <p:cNvPr id="273" name="Shape 273"/>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marL="177800" lvl="0" indent="0" rtl="0">
              <a:spcBef>
                <a:spcPts val="0"/>
              </a:spcBef>
              <a:buNone/>
            </a:pPr>
            <a:r>
              <a:rPr lang="en-US" sz="2600" dirty="0">
                <a:latin typeface="Calibri" panose="020F0502020204030204" pitchFamily="34" charset="0"/>
              </a:rPr>
              <a:t>Use the vocabulary expected of economics at an early age - teach </a:t>
            </a:r>
            <a:r>
              <a:rPr lang="en-US" sz="2600" i="1" dirty="0">
                <a:latin typeface="Calibri" panose="020F0502020204030204" pitchFamily="34" charset="0"/>
              </a:rPr>
              <a:t>cost, benefit</a:t>
            </a:r>
            <a:r>
              <a:rPr lang="en-US" sz="2600" dirty="0">
                <a:latin typeface="Calibri" panose="020F0502020204030204" pitchFamily="34" charset="0"/>
              </a:rPr>
              <a:t> &amp; </a:t>
            </a:r>
            <a:r>
              <a:rPr lang="en-US" sz="2600" i="1" dirty="0">
                <a:latin typeface="Calibri" panose="020F0502020204030204" pitchFamily="34" charset="0"/>
              </a:rPr>
              <a:t>opportunity cost</a:t>
            </a:r>
            <a:r>
              <a:rPr lang="en-US" sz="2600" dirty="0">
                <a:latin typeface="Calibri" panose="020F0502020204030204" pitchFamily="34" charset="0"/>
              </a:rPr>
              <a:t>!</a:t>
            </a:r>
          </a:p>
          <a:p>
            <a:pPr lvl="0">
              <a:spcBef>
                <a:spcPts val="0"/>
              </a:spcBef>
              <a:buNone/>
            </a:pPr>
            <a:endParaRPr sz="2600" dirty="0">
              <a:latin typeface="Calibri" panose="020F0502020204030204" pitchFamily="34" charset="0"/>
            </a:endParaRPr>
          </a:p>
          <a:p>
            <a:pPr marL="177800" lvl="0" indent="0">
              <a:spcBef>
                <a:spcPts val="0"/>
              </a:spcBef>
              <a:buNone/>
            </a:pPr>
            <a:r>
              <a:rPr lang="en-US" sz="2600" dirty="0">
                <a:latin typeface="Calibri" panose="020F0502020204030204" pitchFamily="34" charset="0"/>
              </a:rPr>
              <a:t>Before your read aloud, start with these words first!</a:t>
            </a:r>
          </a:p>
        </p:txBody>
      </p:sp>
      <p:sp>
        <p:nvSpPr>
          <p:cNvPr id="275" name="Shape 275"/>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pic>
        <p:nvPicPr>
          <p:cNvPr id="276" name="Shape 276"/>
          <p:cNvPicPr preferRelativeResize="0"/>
          <p:nvPr/>
        </p:nvPicPr>
        <p:blipFill>
          <a:blip r:embed="rId3">
            <a:alphaModFix/>
          </a:blip>
          <a:stretch>
            <a:fillRect/>
          </a:stretch>
        </p:blipFill>
        <p:spPr>
          <a:xfrm>
            <a:off x="5170317" y="1600199"/>
            <a:ext cx="2994345" cy="4526100"/>
          </a:xfrm>
          <a:prstGeom prst="rect">
            <a:avLst/>
          </a:prstGeom>
          <a:noFill/>
          <a:ln>
            <a:noFill/>
          </a:ln>
        </p:spPr>
      </p:pic>
    </p:spTree>
    <p:extLst>
      <p:ext uri="{BB962C8B-B14F-4D97-AF65-F5344CB8AC3E}">
        <p14:creationId xmlns:p14="http://schemas.microsoft.com/office/powerpoint/2010/main" val="423951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5</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287" b="12628"/>
          <a:stretch/>
        </p:blipFill>
        <p:spPr>
          <a:xfrm>
            <a:off x="594360" y="1752600"/>
            <a:ext cx="725424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5293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u="sng" dirty="0">
                <a:latin typeface="Calibri" panose="020F0502020204030204" pitchFamily="34" charset="0"/>
              </a:rPr>
              <a:t>Just Saving My Money</a:t>
            </a:r>
          </a:p>
          <a:p>
            <a:pPr lvl="0">
              <a:spcBef>
                <a:spcPts val="0"/>
              </a:spcBef>
              <a:buNone/>
            </a:pPr>
            <a:r>
              <a:rPr lang="en-US" dirty="0">
                <a:latin typeface="Calibri" panose="020F0502020204030204" pitchFamily="34" charset="0"/>
              </a:rPr>
              <a:t>Cost-Benefit Decision Model</a:t>
            </a:r>
          </a:p>
        </p:txBody>
      </p:sp>
      <p:sp>
        <p:nvSpPr>
          <p:cNvPr id="283" name="Shape 283"/>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50</a:t>
            </a:fld>
            <a:endParaRPr lang="en-US"/>
          </a:p>
        </p:txBody>
      </p:sp>
      <p:graphicFrame>
        <p:nvGraphicFramePr>
          <p:cNvPr id="284" name="Shape 284"/>
          <p:cNvGraphicFramePr/>
          <p:nvPr>
            <p:extLst>
              <p:ext uri="{D42A27DB-BD31-4B8C-83A1-F6EECF244321}">
                <p14:modId xmlns:p14="http://schemas.microsoft.com/office/powerpoint/2010/main" val="2217874221"/>
              </p:ext>
            </p:extLst>
          </p:nvPr>
        </p:nvGraphicFramePr>
        <p:xfrm>
          <a:off x="457200" y="1600200"/>
          <a:ext cx="7539650" cy="3343075"/>
        </p:xfrm>
        <a:graphic>
          <a:graphicData uri="http://schemas.openxmlformats.org/drawingml/2006/table">
            <a:tbl>
              <a:tblPr>
                <a:noFill/>
              </a:tblPr>
              <a:tblGrid>
                <a:gridCol w="3769825"/>
                <a:gridCol w="3769825"/>
              </a:tblGrid>
              <a:tr h="653225">
                <a:tc>
                  <a:txBody>
                    <a:bodyPr/>
                    <a:lstStyle/>
                    <a:p>
                      <a:pPr lvl="0">
                        <a:spcBef>
                          <a:spcPts val="0"/>
                        </a:spcBef>
                        <a:buNone/>
                      </a:pPr>
                      <a:r>
                        <a:rPr lang="en-US" sz="3000" dirty="0">
                          <a:latin typeface="Calibri" panose="020F0502020204030204" pitchFamily="34" charset="0"/>
                        </a:rPr>
                        <a:t>Costs - What You Give Up</a:t>
                      </a:r>
                    </a:p>
                  </a:txBody>
                  <a:tcPr marL="91425" marR="91425" marT="91425" marB="91425"/>
                </a:tc>
                <a:tc>
                  <a:txBody>
                    <a:bodyPr/>
                    <a:lstStyle/>
                    <a:p>
                      <a:pPr lvl="0">
                        <a:spcBef>
                          <a:spcPts val="0"/>
                        </a:spcBef>
                        <a:buNone/>
                      </a:pPr>
                      <a:r>
                        <a:rPr lang="en-US" sz="3000">
                          <a:latin typeface="Calibri" panose="020F0502020204030204" pitchFamily="34" charset="0"/>
                        </a:rPr>
                        <a:t>Benefits - Positive, What You Gain</a:t>
                      </a:r>
                    </a:p>
                  </a:txBody>
                  <a:tcPr marL="91425" marR="91425" marT="91425" marB="91425"/>
                </a:tc>
              </a:tr>
              <a:tr h="2245825">
                <a:tc>
                  <a:txBody>
                    <a:bodyPr/>
                    <a:lstStyle/>
                    <a:p>
                      <a:pPr marL="457200" lvl="0" indent="-381000" rtl="0">
                        <a:spcBef>
                          <a:spcPts val="0"/>
                        </a:spcBef>
                        <a:buSzPct val="100000"/>
                        <a:buChar char="●"/>
                      </a:pPr>
                      <a:r>
                        <a:rPr lang="en-US" sz="2400" dirty="0">
                          <a:latin typeface="Calibri" panose="020F0502020204030204" pitchFamily="34" charset="0"/>
                        </a:rPr>
                        <a:t>Playing with my friends</a:t>
                      </a:r>
                    </a:p>
                    <a:p>
                      <a:pPr marL="457200" lvl="0" indent="-381000">
                        <a:spcBef>
                          <a:spcPts val="0"/>
                        </a:spcBef>
                        <a:buSzPct val="100000"/>
                        <a:buChar char="●"/>
                      </a:pPr>
                      <a:r>
                        <a:rPr lang="en-US" sz="2400" dirty="0">
                          <a:latin typeface="Calibri" panose="020F0502020204030204" pitchFamily="34" charset="0"/>
                        </a:rPr>
                        <a:t>Money Jar</a:t>
                      </a:r>
                    </a:p>
                  </a:txBody>
                  <a:tcPr marL="91425" marR="91425" marT="91425" marB="91425"/>
                </a:tc>
                <a:tc>
                  <a:txBody>
                    <a:bodyPr/>
                    <a:lstStyle/>
                    <a:p>
                      <a:pPr marL="457200" lvl="0" indent="-381000" rtl="0">
                        <a:spcBef>
                          <a:spcPts val="0"/>
                        </a:spcBef>
                        <a:buSzPct val="100000"/>
                        <a:buChar char="●"/>
                      </a:pPr>
                      <a:r>
                        <a:rPr lang="en-US" sz="2400" dirty="0">
                          <a:latin typeface="Calibri" panose="020F0502020204030204" pitchFamily="34" charset="0"/>
                        </a:rPr>
                        <a:t>Money</a:t>
                      </a:r>
                    </a:p>
                    <a:p>
                      <a:pPr marL="457200" lvl="0" indent="-381000" rtl="0">
                        <a:spcBef>
                          <a:spcPts val="0"/>
                        </a:spcBef>
                        <a:buSzPct val="100000"/>
                        <a:buChar char="●"/>
                      </a:pPr>
                      <a:r>
                        <a:rPr lang="en-US" sz="2400" dirty="0">
                          <a:latin typeface="Calibri" panose="020F0502020204030204" pitchFamily="34" charset="0"/>
                        </a:rPr>
                        <a:t>A Savings Account</a:t>
                      </a:r>
                    </a:p>
                    <a:p>
                      <a:pPr marL="457200" lvl="0" indent="-381000">
                        <a:spcBef>
                          <a:spcPts val="0"/>
                        </a:spcBef>
                        <a:buSzPct val="100000"/>
                        <a:buChar char="●"/>
                      </a:pPr>
                      <a:r>
                        <a:rPr lang="en-US" sz="2400" dirty="0">
                          <a:latin typeface="Calibri" panose="020F0502020204030204" pitchFamily="34" charset="0"/>
                        </a:rPr>
                        <a:t>Having money to buy what I want, like a new toy</a:t>
                      </a:r>
                    </a:p>
                  </a:txBody>
                  <a:tcPr marL="91425" marR="91425" marT="91425" marB="91425"/>
                </a:tc>
              </a:tr>
            </a:tbl>
          </a:graphicData>
        </a:graphic>
      </p:graphicFrame>
    </p:spTree>
    <p:extLst>
      <p:ext uri="{BB962C8B-B14F-4D97-AF65-F5344CB8AC3E}">
        <p14:creationId xmlns:p14="http://schemas.microsoft.com/office/powerpoint/2010/main" val="2981853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dirty="0">
                <a:latin typeface="Calibri" panose="020F0502020204030204" pitchFamily="34" charset="0"/>
              </a:rPr>
              <a:t>Cost-Benefit Tree</a:t>
            </a:r>
          </a:p>
        </p:txBody>
      </p:sp>
      <p:sp>
        <p:nvSpPr>
          <p:cNvPr id="291" name="Shape 291"/>
          <p:cNvSpPr txBox="1">
            <a:spLocks noGrp="1"/>
          </p:cNvSpPr>
          <p:nvPr>
            <p:ph type="body" idx="1"/>
          </p:nvPr>
        </p:nvSpPr>
        <p:spPr>
          <a:xfrm>
            <a:off x="914400" y="1752600"/>
            <a:ext cx="6629400" cy="2667000"/>
          </a:xfrm>
          <a:prstGeom prst="rect">
            <a:avLst/>
          </a:prstGeom>
        </p:spPr>
        <p:txBody>
          <a:bodyPr lIns="91425" tIns="91425" rIns="91425" bIns="91425" anchor="t" anchorCtr="0">
            <a:noAutofit/>
          </a:bodyPr>
          <a:lstStyle/>
          <a:p>
            <a:pPr marL="177800" lvl="0" indent="0">
              <a:spcBef>
                <a:spcPts val="0"/>
              </a:spcBef>
              <a:buNone/>
            </a:pPr>
            <a:r>
              <a:rPr lang="en-US" dirty="0">
                <a:latin typeface="Calibri" panose="020F0502020204030204" pitchFamily="34" charset="0"/>
              </a:rPr>
              <a:t>A way to extend the lesson would be to use a Cost-Benefit Tree based upon the Cost-Benefit Decision Models.</a:t>
            </a:r>
          </a:p>
          <a:p>
            <a:pPr lvl="0">
              <a:spcBef>
                <a:spcPts val="0"/>
              </a:spcBef>
              <a:buNone/>
            </a:pPr>
            <a:endParaRPr dirty="0">
              <a:latin typeface="Calibri" panose="020F0502020204030204" pitchFamily="34" charset="0"/>
            </a:endParaRPr>
          </a:p>
          <a:p>
            <a:pPr marL="177800" lvl="0" indent="0">
              <a:spcBef>
                <a:spcPts val="0"/>
              </a:spcBef>
              <a:buNone/>
            </a:pPr>
            <a:r>
              <a:rPr lang="en-US" dirty="0">
                <a:latin typeface="Calibri" panose="020F0502020204030204" pitchFamily="34" charset="0"/>
              </a:rPr>
              <a:t>Back to the $100,000 cash prize example...</a:t>
            </a:r>
          </a:p>
          <a:p>
            <a:pPr lvl="0">
              <a:spcBef>
                <a:spcPts val="0"/>
              </a:spcBef>
              <a:buNone/>
            </a:pPr>
            <a:endParaRPr dirty="0"/>
          </a:p>
          <a:p>
            <a:pPr lvl="0">
              <a:spcBef>
                <a:spcPts val="0"/>
              </a:spcBef>
              <a:buNone/>
            </a:pPr>
            <a:endParaRPr dirty="0"/>
          </a:p>
        </p:txBody>
      </p:sp>
      <p:sp>
        <p:nvSpPr>
          <p:cNvPr id="293" name="Shape 293"/>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51</a:t>
            </a:fld>
            <a:endParaRPr lang="en-US"/>
          </a:p>
        </p:txBody>
      </p:sp>
      <p:sp>
        <p:nvSpPr>
          <p:cNvPr id="295" name="Shape 295"/>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51</a:t>
            </a:fld>
            <a:endParaRPr lang="en-US"/>
          </a:p>
        </p:txBody>
      </p:sp>
    </p:spTree>
    <p:extLst>
      <p:ext uri="{BB962C8B-B14F-4D97-AF65-F5344CB8AC3E}">
        <p14:creationId xmlns:p14="http://schemas.microsoft.com/office/powerpoint/2010/main" val="3477086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rtl="0">
              <a:spcBef>
                <a:spcPts val="0"/>
              </a:spcBef>
              <a:buNone/>
            </a:pPr>
            <a:r>
              <a:rPr lang="en-US" dirty="0">
                <a:latin typeface="Calibri" panose="020F0502020204030204" pitchFamily="34" charset="0"/>
              </a:rPr>
              <a:t>Cost-Benefit Tree</a:t>
            </a:r>
          </a:p>
        </p:txBody>
      </p:sp>
      <p:sp>
        <p:nvSpPr>
          <p:cNvPr id="305" name="Shape 305"/>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marL="0" lvl="0" indent="0" rtl="0">
              <a:spcBef>
                <a:spcPts val="0"/>
              </a:spcBef>
              <a:buNone/>
            </a:pPr>
            <a:r>
              <a:rPr lang="en-US" sz="2000" dirty="0">
                <a:latin typeface="Calibri" panose="020F0502020204030204" pitchFamily="34" charset="0"/>
              </a:rPr>
              <a:t>Now, back to the example for our students…</a:t>
            </a:r>
          </a:p>
          <a:p>
            <a:pPr marL="0" lvl="0" indent="0" rtl="0">
              <a:spcBef>
                <a:spcPts val="0"/>
              </a:spcBef>
              <a:buNone/>
            </a:pPr>
            <a:endParaRPr sz="2000" dirty="0">
              <a:latin typeface="Calibri" panose="020F0502020204030204" pitchFamily="34" charset="0"/>
            </a:endParaRPr>
          </a:p>
          <a:p>
            <a:pPr marL="0" lvl="0" indent="0" rtl="0">
              <a:spcBef>
                <a:spcPts val="0"/>
              </a:spcBef>
              <a:buNone/>
            </a:pPr>
            <a:r>
              <a:rPr lang="en-US" sz="2000" dirty="0">
                <a:latin typeface="Calibri" panose="020F0502020204030204" pitchFamily="34" charset="0"/>
              </a:rPr>
              <a:t>When using the Cost-Benefit Decision Model with </a:t>
            </a:r>
            <a:r>
              <a:rPr lang="en-US" sz="2000" u="sng" dirty="0">
                <a:latin typeface="Calibri" panose="020F0502020204030204" pitchFamily="34" charset="0"/>
              </a:rPr>
              <a:t>Just Saving My Money</a:t>
            </a:r>
            <a:r>
              <a:rPr lang="en-US" sz="2000" dirty="0">
                <a:latin typeface="Calibri" panose="020F0502020204030204" pitchFamily="34" charset="0"/>
              </a:rPr>
              <a:t>, your class may decide that saving money is a better option than not saving money. Using a Cost-Benefit Tree can help the class decide how to spend the saved money. This goes one step further and into the nuances of </a:t>
            </a:r>
            <a:r>
              <a:rPr lang="en-US" sz="2000" i="1" dirty="0">
                <a:latin typeface="Calibri" panose="020F0502020204030204" pitchFamily="34" charset="0"/>
              </a:rPr>
              <a:t>opportunity cost</a:t>
            </a:r>
            <a:r>
              <a:rPr lang="en-US" sz="2000" dirty="0">
                <a:latin typeface="Calibri" panose="020F0502020204030204" pitchFamily="34" charset="0"/>
              </a:rPr>
              <a:t>. </a:t>
            </a:r>
          </a:p>
        </p:txBody>
      </p:sp>
      <p:sp>
        <p:nvSpPr>
          <p:cNvPr id="307" name="Shape 307"/>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52</a:t>
            </a:fld>
            <a:endParaRPr lang="en-US"/>
          </a:p>
        </p:txBody>
      </p:sp>
      <p:sp>
        <p:nvSpPr>
          <p:cNvPr id="309" name="Shape 309"/>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52</a:t>
            </a:fld>
            <a:endParaRPr lang="en-US"/>
          </a:p>
        </p:txBody>
      </p:sp>
      <p:pic>
        <p:nvPicPr>
          <p:cNvPr id="310" name="Shape 310"/>
          <p:cNvPicPr preferRelativeResize="0"/>
          <p:nvPr/>
        </p:nvPicPr>
        <p:blipFill>
          <a:blip r:embed="rId3">
            <a:alphaModFix/>
          </a:blip>
          <a:stretch>
            <a:fillRect/>
          </a:stretch>
        </p:blipFill>
        <p:spPr>
          <a:xfrm>
            <a:off x="5170317" y="1600199"/>
            <a:ext cx="2994345" cy="4526100"/>
          </a:xfrm>
          <a:prstGeom prst="rect">
            <a:avLst/>
          </a:prstGeom>
          <a:noFill/>
          <a:ln>
            <a:noFill/>
          </a:ln>
        </p:spPr>
      </p:pic>
    </p:spTree>
    <p:extLst>
      <p:ext uri="{BB962C8B-B14F-4D97-AF65-F5344CB8AC3E}">
        <p14:creationId xmlns:p14="http://schemas.microsoft.com/office/powerpoint/2010/main" val="4074573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Always Looping Back to the Skill</a:t>
            </a:r>
          </a:p>
        </p:txBody>
      </p:sp>
      <p:sp>
        <p:nvSpPr>
          <p:cNvPr id="316" name="Shape 316"/>
          <p:cNvSpPr txBox="1">
            <a:spLocks noGrp="1"/>
          </p:cNvSpPr>
          <p:nvPr>
            <p:ph type="body" idx="1"/>
          </p:nvPr>
        </p:nvSpPr>
        <p:spPr>
          <a:xfrm>
            <a:off x="457200" y="1600200"/>
            <a:ext cx="7543800" cy="4526100"/>
          </a:xfrm>
          <a:prstGeom prst="rect">
            <a:avLst/>
          </a:prstGeom>
          <a:noFill/>
          <a:ln>
            <a:noFill/>
          </a:ln>
        </p:spPr>
        <p:txBody>
          <a:bodyPr lIns="91425" tIns="45700" rIns="91425" bIns="45700" anchor="t" anchorCtr="0">
            <a:noAutofit/>
          </a:bodyPr>
          <a:lstStyle/>
          <a:p>
            <a:pPr marL="0" lvl="0" indent="-69850" rtl="0">
              <a:lnSpc>
                <a:spcPct val="115000"/>
              </a:lnSpc>
              <a:spcBef>
                <a:spcPts val="0"/>
              </a:spcBef>
              <a:spcAft>
                <a:spcPts val="1600"/>
              </a:spcAft>
              <a:buClr>
                <a:schemeClr val="dk1"/>
              </a:buClr>
              <a:buSzPct val="55000"/>
              <a:buFont typeface="Arial"/>
              <a:buNone/>
            </a:pPr>
            <a:r>
              <a:rPr lang="en-US" sz="2400" dirty="0">
                <a:latin typeface="Calibri" panose="020F0502020204030204" pitchFamily="34" charset="0"/>
              </a:rPr>
              <a:t>1.1h - Use a decision making model to make informed decisions</a:t>
            </a:r>
          </a:p>
          <a:p>
            <a:pPr marL="457200" lvl="0" rtl="0">
              <a:spcBef>
                <a:spcPts val="0"/>
              </a:spcBef>
              <a:buSzPct val="100000"/>
            </a:pPr>
            <a:r>
              <a:rPr lang="en-US" sz="2400" dirty="0">
                <a:latin typeface="Calibri" panose="020F0502020204030204" pitchFamily="34" charset="0"/>
              </a:rPr>
              <a:t>What was your “gut instinct” for using your money before the Decision Making Model?</a:t>
            </a:r>
          </a:p>
          <a:p>
            <a:pPr marL="457200" lvl="0" rtl="0">
              <a:spcBef>
                <a:spcPts val="0"/>
              </a:spcBef>
              <a:buSzPct val="100000"/>
            </a:pPr>
            <a:r>
              <a:rPr lang="en-US" sz="2400" dirty="0">
                <a:latin typeface="Calibri" panose="020F0502020204030204" pitchFamily="34" charset="0"/>
              </a:rPr>
              <a:t>What was your decision after using the Decision Making Model?</a:t>
            </a:r>
          </a:p>
          <a:p>
            <a:pPr marL="457200" lvl="0" rtl="0">
              <a:spcBef>
                <a:spcPts val="0"/>
              </a:spcBef>
              <a:buSzPct val="100000"/>
            </a:pPr>
            <a:r>
              <a:rPr lang="en-US" sz="2400" dirty="0">
                <a:latin typeface="Calibri" panose="020F0502020204030204" pitchFamily="34" charset="0"/>
              </a:rPr>
              <a:t>How does using this model help you?</a:t>
            </a:r>
          </a:p>
          <a:p>
            <a:pPr marL="0" lvl="0" indent="0" rtl="0">
              <a:spcBef>
                <a:spcPts val="0"/>
              </a:spcBef>
              <a:buNone/>
            </a:pPr>
            <a:endParaRPr sz="2400" dirty="0">
              <a:latin typeface="Calibri" panose="020F0502020204030204" pitchFamily="34" charset="0"/>
            </a:endParaRPr>
          </a:p>
          <a:p>
            <a:pPr marL="0" lvl="0" indent="0" rtl="0">
              <a:spcBef>
                <a:spcPts val="0"/>
              </a:spcBef>
              <a:buNone/>
            </a:pPr>
            <a:r>
              <a:rPr lang="en-US" sz="2400" dirty="0">
                <a:latin typeface="Calibri" panose="020F0502020204030204" pitchFamily="34" charset="0"/>
              </a:rPr>
              <a:t>Once students have practiced this economic skill, you can take this experience and duplicate it within your specific content areas.</a:t>
            </a:r>
          </a:p>
          <a:p>
            <a:pPr marL="342900" marR="0" lvl="0" indent="-342900" algn="l" rtl="0">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2189833279"/>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04800" y="0"/>
            <a:ext cx="7543800" cy="9144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Your Turn!</a:t>
            </a:r>
          </a:p>
        </p:txBody>
      </p:sp>
      <p:sp>
        <p:nvSpPr>
          <p:cNvPr id="322" name="Shape 322"/>
          <p:cNvSpPr txBox="1">
            <a:spLocks noGrp="1"/>
          </p:cNvSpPr>
          <p:nvPr>
            <p:ph type="body" idx="1"/>
          </p:nvPr>
        </p:nvSpPr>
        <p:spPr>
          <a:xfrm>
            <a:off x="228600" y="914400"/>
            <a:ext cx="7744500" cy="4908300"/>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Arial"/>
            </a:pPr>
            <a:r>
              <a:rPr lang="en-US" sz="2000" dirty="0">
                <a:latin typeface="Calibri" panose="020F0502020204030204" pitchFamily="34" charset="0"/>
              </a:rPr>
              <a:t>First, review your experience with the $100,000 cash prize and the conflict you experienced (or why you didn’t experience conflict!) in what to use the money towards.</a:t>
            </a:r>
          </a:p>
          <a:p>
            <a:pPr marL="457200" marR="0" lvl="0" indent="-342900" algn="l" rtl="0">
              <a:spcBef>
                <a:spcPts val="0"/>
              </a:spcBef>
              <a:buSzPct val="100000"/>
            </a:pPr>
            <a:r>
              <a:rPr lang="en-US" sz="2000" dirty="0">
                <a:latin typeface="Calibri" panose="020F0502020204030204" pitchFamily="34" charset="0"/>
              </a:rPr>
              <a:t>Then, think about a decision making model that your students could explore after having learned this skill. Some examples may be…</a:t>
            </a:r>
          </a:p>
          <a:p>
            <a:pPr marL="914400" marR="0" lvl="1" indent="-342900" algn="l" rtl="0">
              <a:spcBef>
                <a:spcPts val="0"/>
              </a:spcBef>
              <a:buSzPct val="100000"/>
            </a:pPr>
            <a:r>
              <a:rPr lang="en-US" sz="2000" dirty="0">
                <a:latin typeface="Calibri" panose="020F0502020204030204" pitchFamily="34" charset="0"/>
              </a:rPr>
              <a:t>Kindergarten - how to spend “free time” during centers</a:t>
            </a:r>
          </a:p>
          <a:p>
            <a:pPr marL="914400" marR="0" lvl="1" indent="-342900" algn="l" rtl="0">
              <a:spcBef>
                <a:spcPts val="0"/>
              </a:spcBef>
              <a:buSzPct val="100000"/>
            </a:pPr>
            <a:r>
              <a:rPr lang="en-US" sz="2000" dirty="0">
                <a:latin typeface="Calibri" panose="020F0502020204030204" pitchFamily="34" charset="0"/>
              </a:rPr>
              <a:t>1st Grade - selecting where to take a field trip</a:t>
            </a:r>
          </a:p>
          <a:p>
            <a:pPr marL="914400" marR="0" lvl="1" indent="-342900" algn="l" rtl="0">
              <a:spcBef>
                <a:spcPts val="0"/>
              </a:spcBef>
              <a:buSzPct val="100000"/>
            </a:pPr>
            <a:r>
              <a:rPr lang="en-US" sz="2000" dirty="0">
                <a:latin typeface="Calibri" panose="020F0502020204030204" pitchFamily="34" charset="0"/>
              </a:rPr>
              <a:t>2nd Grade - costs and benefits of a classroom job/pet/activity</a:t>
            </a:r>
          </a:p>
          <a:p>
            <a:pPr marL="914400" marR="0" lvl="1" indent="-342900" algn="l" rtl="0">
              <a:spcBef>
                <a:spcPts val="0"/>
              </a:spcBef>
              <a:buSzPct val="100000"/>
            </a:pPr>
            <a:r>
              <a:rPr lang="en-US" sz="2000" dirty="0">
                <a:latin typeface="Calibri" panose="020F0502020204030204" pitchFamily="34" charset="0"/>
              </a:rPr>
              <a:t>3rd Grade - describing the pros and cons of living in a specific Ancient Civilization and choosing which civilization a student would have traveled to</a:t>
            </a:r>
          </a:p>
          <a:p>
            <a:pPr marL="914400" marR="0" lvl="1" indent="-342900" algn="l" rtl="0">
              <a:spcBef>
                <a:spcPts val="0"/>
              </a:spcBef>
              <a:buSzPct val="100000"/>
            </a:pPr>
            <a:r>
              <a:rPr lang="en-US" sz="2000" dirty="0">
                <a:latin typeface="Calibri" panose="020F0502020204030204" pitchFamily="34" charset="0"/>
              </a:rPr>
              <a:t>All grades - choices of a character from a read aloud, voting scenarios, how to use time/money/resources, what to do with a challenging situation with friends</a:t>
            </a:r>
          </a:p>
          <a:p>
            <a:pPr marL="0" marR="0" lvl="0" indent="0" algn="l" rtl="0">
              <a:spcBef>
                <a:spcPts val="0"/>
              </a:spcBef>
              <a:buNone/>
            </a:pPr>
            <a:endParaRPr lang="en-US" sz="2000" dirty="0" smtClean="0">
              <a:latin typeface="Calibri" panose="020F0502020204030204" pitchFamily="34" charset="0"/>
            </a:endParaRPr>
          </a:p>
          <a:p>
            <a:pPr marL="0" marR="0" lvl="0" indent="0" algn="l" rtl="0">
              <a:spcBef>
                <a:spcPts val="0"/>
              </a:spcBef>
              <a:buNone/>
            </a:pPr>
            <a:r>
              <a:rPr lang="en-US" sz="2000" dirty="0" smtClean="0">
                <a:latin typeface="Calibri" panose="020F0502020204030204" pitchFamily="34" charset="0"/>
              </a:rPr>
              <a:t>Remember </a:t>
            </a:r>
            <a:r>
              <a:rPr lang="en-US" sz="2000" dirty="0">
                <a:latin typeface="Calibri" panose="020F0502020204030204" pitchFamily="34" charset="0"/>
              </a:rPr>
              <a:t>- These skills are taught and can come up in all content areas throughout the year. Repeat and reuse them!</a:t>
            </a:r>
          </a:p>
        </p:txBody>
      </p:sp>
    </p:spTree>
    <p:extLst>
      <p:ext uri="{BB962C8B-B14F-4D97-AF65-F5344CB8AC3E}">
        <p14:creationId xmlns:p14="http://schemas.microsoft.com/office/powerpoint/2010/main" val="4172480987"/>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5400" b="1" i="0" u="none" strike="noStrike" cap="none" dirty="0">
                <a:solidFill>
                  <a:srgbClr val="0070C0"/>
                </a:solidFill>
                <a:latin typeface="Calibri" panose="020F0502020204030204" pitchFamily="34" charset="0"/>
                <a:ea typeface="Times New Roman"/>
                <a:cs typeface="Times New Roman"/>
                <a:sym typeface="Times New Roman"/>
              </a:rPr>
              <a:t>First Grade</a:t>
            </a:r>
          </a:p>
        </p:txBody>
      </p:sp>
      <p:sp>
        <p:nvSpPr>
          <p:cNvPr id="131" name="Shape 131"/>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0" lvl="0" indent="0" rtl="0">
              <a:spcBef>
                <a:spcPts val="0"/>
              </a:spcBef>
              <a:buClr>
                <a:schemeClr val="dk1"/>
              </a:buClr>
              <a:buSzPct val="25000"/>
              <a:buFont typeface="Arial"/>
              <a:buNone/>
            </a:pPr>
            <a:r>
              <a:rPr lang="en-US" sz="3000" dirty="0">
                <a:latin typeface="Calibri" panose="020F0502020204030204" pitchFamily="34" charset="0"/>
                <a:ea typeface="Arial Narrow"/>
                <a:cs typeface="Arial Narrow"/>
                <a:sym typeface="Arial Narrow"/>
              </a:rPr>
              <a:t>Content SOL</a:t>
            </a:r>
          </a:p>
          <a:p>
            <a:pPr marL="0" marR="0" lvl="0" indent="0" algn="l" rtl="0">
              <a:spcBef>
                <a:spcPts val="0"/>
              </a:spcBef>
              <a:buClr>
                <a:schemeClr val="dk1"/>
              </a:buClr>
              <a:buSzPct val="25000"/>
              <a:buFont typeface="Arial"/>
              <a:buNone/>
            </a:pPr>
            <a:r>
              <a:rPr lang="en-US" sz="2400" b="0" dirty="0" smtClean="0">
                <a:latin typeface="Calibri" panose="020F0502020204030204" pitchFamily="34" charset="0"/>
                <a:ea typeface="Arial Narrow"/>
                <a:cs typeface="Arial Narrow"/>
                <a:sym typeface="Arial Narrow"/>
              </a:rPr>
              <a:t>1.8 The </a:t>
            </a:r>
            <a:r>
              <a:rPr lang="en-US" sz="2400" b="0" dirty="0">
                <a:latin typeface="Calibri" panose="020F0502020204030204" pitchFamily="34" charset="0"/>
                <a:ea typeface="Arial Narrow"/>
                <a:cs typeface="Arial Narrow"/>
                <a:sym typeface="Arial Narrow"/>
              </a:rPr>
              <a:t>student will explain that people make choices because they cannot have everything they want.</a:t>
            </a:r>
          </a:p>
          <a:p>
            <a:pPr marL="0" marR="0" lvl="0" indent="0" algn="l" rtl="0">
              <a:spcBef>
                <a:spcPts val="0"/>
              </a:spcBef>
              <a:buClr>
                <a:schemeClr val="dk1"/>
              </a:buClr>
              <a:buSzPct val="25000"/>
              <a:buFont typeface="Arial"/>
              <a:buNone/>
            </a:pPr>
            <a:endParaRPr sz="3000" dirty="0">
              <a:latin typeface="Calibri" panose="020F0502020204030204" pitchFamily="34" charset="0"/>
              <a:ea typeface="Arial Narrow"/>
              <a:cs typeface="Arial Narrow"/>
              <a:sym typeface="Arial Narrow"/>
            </a:endParaRPr>
          </a:p>
          <a:p>
            <a:pPr marL="0" marR="0" lvl="0" indent="0" algn="l" rtl="0">
              <a:spcBef>
                <a:spcPts val="0"/>
              </a:spcBef>
              <a:buClr>
                <a:schemeClr val="dk1"/>
              </a:buClr>
              <a:buSzPct val="25000"/>
              <a:buFont typeface="Arial"/>
              <a:buNone/>
            </a:pPr>
            <a:r>
              <a:rPr lang="en-US" sz="3000" dirty="0">
                <a:latin typeface="Calibri" panose="020F0502020204030204" pitchFamily="34" charset="0"/>
                <a:ea typeface="Arial Narrow"/>
                <a:cs typeface="Arial Narrow"/>
                <a:sym typeface="Arial Narrow"/>
              </a:rPr>
              <a:t>Skill SOL</a:t>
            </a:r>
          </a:p>
          <a:p>
            <a:pPr marL="0" marR="0" lvl="0" indent="0" algn="l" rtl="0">
              <a:spcBef>
                <a:spcPts val="0"/>
              </a:spcBef>
              <a:buClr>
                <a:schemeClr val="dk1"/>
              </a:buClr>
              <a:buSzPct val="25000"/>
              <a:buFont typeface="Arial"/>
              <a:buNone/>
            </a:pPr>
            <a:r>
              <a:rPr lang="en-US" sz="2400" b="0" i="0" u="none" strike="noStrike" cap="none" dirty="0" smtClean="0">
                <a:solidFill>
                  <a:schemeClr val="dk1"/>
                </a:solidFill>
                <a:latin typeface="Calibri" panose="020F0502020204030204" pitchFamily="34" charset="0"/>
                <a:ea typeface="Arial Narrow"/>
                <a:cs typeface="Arial Narrow"/>
                <a:sym typeface="Arial Narrow"/>
              </a:rPr>
              <a:t>1.1h The </a:t>
            </a:r>
            <a:r>
              <a:rPr lang="en-US" sz="2400" b="0" i="0" u="none" strike="noStrike" cap="none" dirty="0">
                <a:solidFill>
                  <a:schemeClr val="dk1"/>
                </a:solidFill>
                <a:latin typeface="Calibri" panose="020F0502020204030204" pitchFamily="34" charset="0"/>
                <a:ea typeface="Arial Narrow"/>
                <a:cs typeface="Arial Narrow"/>
                <a:sym typeface="Arial Narrow"/>
              </a:rPr>
              <a:t>student will demonstrate skills for historical thinking, geographical analysis, economic decision making and responsible citizenship by </a:t>
            </a:r>
            <a:r>
              <a:rPr lang="en-US" sz="2400" i="1" u="sng" strike="noStrike" cap="none" dirty="0">
                <a:solidFill>
                  <a:schemeClr val="dk1"/>
                </a:solidFill>
                <a:latin typeface="Calibri" panose="020F0502020204030204" pitchFamily="34" charset="0"/>
                <a:ea typeface="Arial Narrow"/>
                <a:cs typeface="Arial Narrow"/>
                <a:sym typeface="Arial Narrow"/>
              </a:rPr>
              <a:t>using a decision-making model to make informed decisions</a:t>
            </a:r>
            <a:r>
              <a:rPr lang="en-US" sz="2400" i="0" u="none" strike="noStrike" cap="none" dirty="0">
                <a:solidFill>
                  <a:schemeClr val="dk1"/>
                </a:solidFill>
                <a:latin typeface="Calibri" panose="020F0502020204030204" pitchFamily="34" charset="0"/>
                <a:ea typeface="Arial Narrow"/>
                <a:cs typeface="Arial Narrow"/>
                <a:sym typeface="Arial Narrow"/>
              </a:rPr>
              <a:t>.</a:t>
            </a:r>
          </a:p>
          <a:p>
            <a:pPr marL="0" marR="0" lvl="0" indent="0" algn="l" rtl="0">
              <a:spcBef>
                <a:spcPts val="0"/>
              </a:spcBef>
              <a:buClr>
                <a:schemeClr val="dk1"/>
              </a:buClr>
              <a:buSzPct val="25000"/>
              <a:buFont typeface="Arial"/>
              <a:buNone/>
            </a:pPr>
            <a:endParaRPr sz="3400" b="0" dirty="0">
              <a:latin typeface="Arial Narrow"/>
              <a:ea typeface="Arial Narrow"/>
              <a:cs typeface="Arial Narrow"/>
              <a:sym typeface="Arial Narrow"/>
            </a:endParaRPr>
          </a:p>
          <a:p>
            <a:pPr marL="0" lvl="0" indent="0" rtl="0">
              <a:lnSpc>
                <a:spcPct val="80000"/>
              </a:lnSpc>
              <a:spcBef>
                <a:spcPts val="0"/>
              </a:spcBef>
              <a:buClr>
                <a:schemeClr val="dk1"/>
              </a:buClr>
              <a:buSzPct val="25000"/>
              <a:buFont typeface="Arial"/>
              <a:buNone/>
            </a:pPr>
            <a:endParaRPr sz="2400" b="0" dirty="0">
              <a:latin typeface="Arial Narrow"/>
              <a:ea typeface="Arial Narrow"/>
              <a:cs typeface="Arial Narrow"/>
              <a:sym typeface="Arial Narrow"/>
            </a:endParaRPr>
          </a:p>
        </p:txBody>
      </p:sp>
      <p:sp>
        <p:nvSpPr>
          <p:cNvPr id="132" name="Shape 132"/>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55</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9126550"/>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7543800" cy="868362"/>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Content </a:t>
            </a:r>
            <a:r>
              <a:rPr lang="en-US" sz="4000" b="1" i="0" u="none" strike="noStrike" cap="none" dirty="0">
                <a:solidFill>
                  <a:srgbClr val="0070C0"/>
                </a:solidFill>
                <a:latin typeface="Calibri" panose="020F0502020204030204" pitchFamily="34" charset="0"/>
                <a:ea typeface="Times New Roman"/>
                <a:cs typeface="Times New Roman"/>
                <a:sym typeface="Times New Roman"/>
              </a:rPr>
              <a:t>Example</a:t>
            </a:r>
          </a:p>
        </p:txBody>
      </p:sp>
      <p:sp>
        <p:nvSpPr>
          <p:cNvPr id="138" name="Shape 138"/>
          <p:cNvSpPr txBox="1">
            <a:spLocks noGrp="1"/>
          </p:cNvSpPr>
          <p:nvPr>
            <p:ph type="body" idx="1"/>
          </p:nvPr>
        </p:nvSpPr>
        <p:spPr>
          <a:xfrm>
            <a:off x="457200" y="1219200"/>
            <a:ext cx="7696199" cy="50291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endParaRPr sz="1400" b="0" i="0" u="none" strike="noStrike" cap="none" dirty="0">
              <a:solidFill>
                <a:schemeClr val="dk1"/>
              </a:solidFill>
              <a:latin typeface="Arial Narrow"/>
              <a:ea typeface="Arial Narrow"/>
              <a:cs typeface="Arial Narrow"/>
              <a:sym typeface="Arial Narrow"/>
            </a:endParaRPr>
          </a:p>
          <a:p>
            <a:pPr marL="0" marR="0" lvl="0" indent="0" algn="ctr" rtl="0">
              <a:lnSpc>
                <a:spcPct val="120000"/>
              </a:lnSpc>
              <a:spcBef>
                <a:spcPts val="0"/>
              </a:spcBef>
              <a:spcAft>
                <a:spcPts val="0"/>
              </a:spcAft>
              <a:buClr>
                <a:schemeClr val="dk1"/>
              </a:buClr>
              <a:buSzPct val="25000"/>
              <a:buFont typeface="Arial"/>
              <a:buNone/>
            </a:pPr>
            <a:endParaRPr sz="1000" b="1" i="0" u="none" strike="noStrike" cap="none" dirty="0">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70C0"/>
              </a:buClr>
              <a:buSzPct val="25000"/>
              <a:buFont typeface="Arial"/>
              <a:buNone/>
            </a:pPr>
            <a:r>
              <a:rPr lang="en-US" sz="3600" b="0" i="1" u="none" strike="noStrike" cap="none" dirty="0">
                <a:solidFill>
                  <a:srgbClr val="000000"/>
                </a:solidFill>
                <a:latin typeface="Calibri" panose="020F0502020204030204" pitchFamily="34" charset="0"/>
                <a:ea typeface="Arial Narrow"/>
                <a:cs typeface="Arial Narrow"/>
                <a:sym typeface="Arial Narrow"/>
              </a:rPr>
              <a:t>Have you ever wanted something but did not have enough money to buy it?</a:t>
            </a:r>
            <a:r>
              <a:rPr lang="en-US" sz="3600" b="1" i="0" u="none" strike="noStrike" cap="none" dirty="0">
                <a:solidFill>
                  <a:srgbClr val="0070C0"/>
                </a:solidFill>
                <a:latin typeface="Calibri" panose="020F0502020204030204" pitchFamily="34" charset="0"/>
                <a:ea typeface="Times New Roman"/>
                <a:cs typeface="Times New Roman"/>
                <a:sym typeface="Times New Roman"/>
              </a:rPr>
              <a:t> </a:t>
            </a:r>
          </a:p>
          <a:p>
            <a:pPr marL="0" marR="0" lvl="0" indent="0" algn="ctr" rtl="0">
              <a:lnSpc>
                <a:spcPct val="120000"/>
              </a:lnSpc>
              <a:spcBef>
                <a:spcPts val="0"/>
              </a:spcBef>
              <a:spcAft>
                <a:spcPts val="0"/>
              </a:spcAft>
              <a:buClr>
                <a:srgbClr val="0070C0"/>
              </a:buClr>
              <a:buSzPct val="25000"/>
              <a:buFont typeface="Arial"/>
              <a:buNone/>
            </a:pPr>
            <a:r>
              <a:rPr lang="en-US" sz="4000" b="1" i="0" u="none" strike="noStrike" cap="none" dirty="0">
                <a:solidFill>
                  <a:srgbClr val="0070C0"/>
                </a:solidFill>
                <a:latin typeface="Calibri" panose="020F0502020204030204" pitchFamily="34" charset="0"/>
                <a:ea typeface="Arial"/>
                <a:cs typeface="Arial"/>
                <a:sym typeface="Arial"/>
              </a:rPr>
              <a:t> </a:t>
            </a:r>
          </a:p>
          <a:p>
            <a:pPr marL="0" marR="0" lvl="0" indent="0" algn="ctr" rtl="0">
              <a:lnSpc>
                <a:spcPct val="120000"/>
              </a:lnSpc>
              <a:spcBef>
                <a:spcPts val="0"/>
              </a:spcBef>
              <a:buClr>
                <a:schemeClr val="dk1"/>
              </a:buClr>
              <a:buSzPct val="25000"/>
              <a:buFont typeface="Arial"/>
              <a:buNone/>
            </a:pPr>
            <a:r>
              <a:rPr lang="en-US" sz="2800" i="0" u="none" strike="noStrike" cap="none" dirty="0" smtClean="0">
                <a:solidFill>
                  <a:schemeClr val="dk1"/>
                </a:solidFill>
                <a:latin typeface="Calibri" panose="020F0502020204030204" pitchFamily="34" charset="0"/>
                <a:ea typeface="Arial Narrow"/>
                <a:cs typeface="Arial Narrow"/>
                <a:sym typeface="Arial Narrow"/>
              </a:rPr>
              <a:t>A Chair for My Mother </a:t>
            </a:r>
          </a:p>
          <a:p>
            <a:pPr marL="0" marR="0" lvl="0" indent="0" algn="ctr" rtl="0">
              <a:lnSpc>
                <a:spcPct val="120000"/>
              </a:lnSpc>
              <a:spcBef>
                <a:spcPts val="0"/>
              </a:spcBef>
              <a:buClr>
                <a:schemeClr val="dk1"/>
              </a:buClr>
              <a:buSzPct val="25000"/>
              <a:buFont typeface="Arial"/>
              <a:buNone/>
            </a:pPr>
            <a:r>
              <a:rPr lang="en-US" sz="2800" b="0" i="0" u="none" strike="noStrike" cap="none" dirty="0" smtClean="0">
                <a:solidFill>
                  <a:schemeClr val="dk1"/>
                </a:solidFill>
                <a:latin typeface="Calibri" panose="020F0502020204030204" pitchFamily="34" charset="0"/>
                <a:ea typeface="Arial Narrow"/>
                <a:cs typeface="Arial Narrow"/>
                <a:sym typeface="Arial Narrow"/>
              </a:rPr>
              <a:t>by </a:t>
            </a:r>
            <a:r>
              <a:rPr lang="en-US" sz="2800" b="0" i="0" u="none" strike="noStrike" cap="none" dirty="0">
                <a:solidFill>
                  <a:schemeClr val="dk1"/>
                </a:solidFill>
                <a:latin typeface="Calibri" panose="020F0502020204030204" pitchFamily="34" charset="0"/>
                <a:ea typeface="Arial Narrow"/>
                <a:cs typeface="Arial Narrow"/>
                <a:sym typeface="Arial Narrow"/>
              </a:rPr>
              <a:t>Vera Williams</a:t>
            </a:r>
          </a:p>
        </p:txBody>
      </p:sp>
      <p:sp>
        <p:nvSpPr>
          <p:cNvPr id="139" name="Shape 139"/>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56</a:t>
            </a:fld>
            <a:endParaRPr lang="en-US" sz="1200" b="1">
              <a:solidFill>
                <a:schemeClr val="lt1"/>
              </a:solidFill>
              <a:latin typeface="Calibri"/>
              <a:ea typeface="Calibri"/>
              <a:cs typeface="Calibri"/>
              <a:sym typeface="Calibri"/>
            </a:endParaRPr>
          </a:p>
        </p:txBody>
      </p:sp>
      <p:pic>
        <p:nvPicPr>
          <p:cNvPr id="140" name="Shape 140"/>
          <p:cNvPicPr preferRelativeResize="0"/>
          <p:nvPr/>
        </p:nvPicPr>
        <p:blipFill rotWithShape="1">
          <a:blip r:embed="rId3">
            <a:alphaModFix/>
          </a:blip>
          <a:srcRect/>
          <a:stretch/>
        </p:blipFill>
        <p:spPr>
          <a:xfrm rot="-664746">
            <a:off x="498029" y="4211575"/>
            <a:ext cx="2102891" cy="1673099"/>
          </a:xfrm>
          <a:prstGeom prst="rect">
            <a:avLst/>
          </a:prstGeom>
          <a:noFill/>
          <a:ln>
            <a:noFill/>
          </a:ln>
        </p:spPr>
      </p:pic>
    </p:spTree>
    <p:extLst>
      <p:ext uri="{BB962C8B-B14F-4D97-AF65-F5344CB8AC3E}">
        <p14:creationId xmlns:p14="http://schemas.microsoft.com/office/powerpoint/2010/main" val="3786235641"/>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381000" y="533400"/>
            <a:ext cx="7696199" cy="5562600"/>
          </a:xfrm>
          <a:prstGeom prst="rect">
            <a:avLst/>
          </a:prstGeom>
          <a:noFill/>
          <a:ln>
            <a:noFill/>
          </a:ln>
        </p:spPr>
        <p:txBody>
          <a:bodyPr lIns="91425" tIns="45700" rIns="91425" bIns="45700" anchor="t" anchorCtr="0">
            <a:noAutofit/>
          </a:bodyPr>
          <a:lstStyle/>
          <a:p>
            <a:pPr marL="177800" marR="0" lvl="0" indent="-177800" algn="l" rtl="0">
              <a:lnSpc>
                <a:spcPct val="12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panose="020F0502020204030204" pitchFamily="34" charset="0"/>
                <a:ea typeface="Arial Narrow"/>
                <a:cs typeface="Arial Narrow"/>
                <a:sym typeface="Arial Narrow"/>
              </a:rPr>
              <a:t>Generate discussion by asking students:</a:t>
            </a:r>
          </a:p>
          <a:p>
            <a:pPr marL="0" marR="0" lvl="0" indent="0" algn="ctr" rtl="0">
              <a:lnSpc>
                <a:spcPct val="120000"/>
              </a:lnSpc>
              <a:spcBef>
                <a:spcPts val="0"/>
              </a:spcBef>
              <a:spcAft>
                <a:spcPts val="0"/>
              </a:spcAft>
              <a:buClr>
                <a:srgbClr val="0070C0"/>
              </a:buClr>
              <a:buSzPct val="25000"/>
              <a:buFont typeface="Arial"/>
              <a:buNone/>
            </a:pPr>
            <a:r>
              <a:rPr lang="en-US" sz="3600" b="0" i="1" u="none" strike="noStrike" cap="none" dirty="0">
                <a:solidFill>
                  <a:srgbClr val="000000"/>
                </a:solidFill>
                <a:latin typeface="Calibri" panose="020F0502020204030204" pitchFamily="34" charset="0"/>
                <a:ea typeface="Arial Narrow"/>
                <a:cs typeface="Arial Narrow"/>
                <a:sym typeface="Arial Narrow"/>
              </a:rPr>
              <a:t>In the story, what did the child want?</a:t>
            </a:r>
          </a:p>
          <a:p>
            <a:pPr marL="0" marR="0" lvl="0" indent="0" algn="r" rtl="0">
              <a:lnSpc>
                <a:spcPct val="120000"/>
              </a:lnSpc>
              <a:spcBef>
                <a:spcPts val="0"/>
              </a:spcBef>
              <a:spcAft>
                <a:spcPts val="0"/>
              </a:spcAft>
              <a:buClr>
                <a:srgbClr val="0070C0"/>
              </a:buClr>
              <a:buSzPct val="25000"/>
              <a:buFont typeface="Arial"/>
              <a:buNone/>
            </a:pPr>
            <a:r>
              <a:rPr lang="en-US" sz="3600" b="1" i="0" u="none" strike="noStrike" cap="none" dirty="0">
                <a:solidFill>
                  <a:srgbClr val="0070C0"/>
                </a:solidFill>
                <a:latin typeface="Calibri" panose="020F0502020204030204" pitchFamily="34" charset="0"/>
                <a:ea typeface="Arial"/>
                <a:cs typeface="Arial"/>
                <a:sym typeface="Arial"/>
              </a:rPr>
              <a:t>			</a:t>
            </a:r>
            <a:r>
              <a:rPr lang="en-US" sz="3600" b="0" i="1" u="none" strike="noStrike" cap="none" dirty="0">
                <a:solidFill>
                  <a:srgbClr val="000000"/>
                </a:solidFill>
                <a:latin typeface="Calibri" panose="020F0502020204030204" pitchFamily="34" charset="0"/>
                <a:ea typeface="Arial Narrow"/>
                <a:cs typeface="Arial Narrow"/>
                <a:sym typeface="Arial Narrow"/>
              </a:rPr>
              <a:t>How did she get it?</a:t>
            </a:r>
          </a:p>
          <a:p>
            <a:pPr marL="177800" marR="0" lvl="0" indent="-177800" algn="l" rtl="0">
              <a:lnSpc>
                <a:spcPct val="12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panose="020F0502020204030204" pitchFamily="34" charset="0"/>
                <a:ea typeface="Arial Narrow"/>
                <a:cs typeface="Arial Narrow"/>
                <a:sym typeface="Arial Narrow"/>
              </a:rPr>
              <a:t>Introduce the terms:</a:t>
            </a:r>
          </a:p>
          <a:p>
            <a:pPr marL="577850" marR="0" lvl="1" indent="-184150" algn="l" rtl="0">
              <a:lnSpc>
                <a:spcPct val="120000"/>
              </a:lnSpc>
              <a:spcBef>
                <a:spcPts val="0"/>
              </a:spcBef>
              <a:spcAft>
                <a:spcPts val="0"/>
              </a:spcAft>
              <a:buClr>
                <a:srgbClr val="0070C0"/>
              </a:buClr>
              <a:buSzPct val="100000"/>
              <a:buFont typeface="Noto Sans Symbols"/>
              <a:buChar char="❖"/>
            </a:pPr>
            <a:r>
              <a:rPr lang="en-US" sz="3600" b="0" i="0" u="none" strike="noStrike" cap="none" dirty="0">
                <a:solidFill>
                  <a:srgbClr val="0070C0"/>
                </a:solidFill>
                <a:latin typeface="Calibri" panose="020F0502020204030204" pitchFamily="34" charset="0"/>
                <a:ea typeface="Arial"/>
                <a:cs typeface="Arial"/>
                <a:sym typeface="Arial"/>
              </a:rPr>
              <a:t>savings</a:t>
            </a:r>
          </a:p>
          <a:p>
            <a:pPr marL="577850" marR="0" lvl="1" indent="-184150" algn="l" rtl="0">
              <a:lnSpc>
                <a:spcPct val="120000"/>
              </a:lnSpc>
              <a:spcBef>
                <a:spcPts val="0"/>
              </a:spcBef>
              <a:spcAft>
                <a:spcPts val="0"/>
              </a:spcAft>
              <a:buClr>
                <a:srgbClr val="0070C0"/>
              </a:buClr>
              <a:buSzPct val="100000"/>
              <a:buFont typeface="Noto Sans Symbols"/>
              <a:buChar char="❖"/>
            </a:pPr>
            <a:r>
              <a:rPr lang="en-US" sz="3600" b="0" i="0" u="none" strike="noStrike" cap="none" dirty="0">
                <a:solidFill>
                  <a:srgbClr val="0070C0"/>
                </a:solidFill>
                <a:latin typeface="Calibri" panose="020F0502020204030204" pitchFamily="34" charset="0"/>
                <a:ea typeface="Arial"/>
                <a:cs typeface="Arial"/>
                <a:sym typeface="Arial"/>
              </a:rPr>
              <a:t>choice</a:t>
            </a:r>
          </a:p>
          <a:p>
            <a:pPr marL="577850" marR="0" lvl="1" indent="-184150" algn="l" rtl="0">
              <a:lnSpc>
                <a:spcPct val="120000"/>
              </a:lnSpc>
              <a:spcBef>
                <a:spcPts val="0"/>
              </a:spcBef>
              <a:spcAft>
                <a:spcPts val="0"/>
              </a:spcAft>
              <a:buClr>
                <a:srgbClr val="0070C0"/>
              </a:buClr>
              <a:buSzPct val="100000"/>
              <a:buFont typeface="Noto Sans Symbols"/>
              <a:buChar char="❖"/>
            </a:pPr>
            <a:r>
              <a:rPr lang="en-US" sz="3600" b="0" i="0" u="none" strike="noStrike" cap="none" dirty="0">
                <a:solidFill>
                  <a:srgbClr val="0070C0"/>
                </a:solidFill>
                <a:latin typeface="Calibri" panose="020F0502020204030204" pitchFamily="34" charset="0"/>
                <a:ea typeface="Arial"/>
                <a:cs typeface="Arial"/>
                <a:sym typeface="Arial"/>
              </a:rPr>
              <a:t>benefit</a:t>
            </a:r>
          </a:p>
          <a:p>
            <a:pPr marL="577850" marR="0" lvl="1" indent="-184150" algn="l" rtl="0">
              <a:lnSpc>
                <a:spcPct val="120000"/>
              </a:lnSpc>
              <a:spcBef>
                <a:spcPts val="0"/>
              </a:spcBef>
              <a:spcAft>
                <a:spcPts val="0"/>
              </a:spcAft>
              <a:buClr>
                <a:srgbClr val="0070C0"/>
              </a:buClr>
              <a:buSzPct val="100000"/>
              <a:buFont typeface="Noto Sans Symbols"/>
              <a:buChar char="❖"/>
            </a:pPr>
            <a:r>
              <a:rPr lang="en-US" sz="3600" b="0" i="0" u="none" strike="noStrike" cap="none" dirty="0">
                <a:solidFill>
                  <a:srgbClr val="0070C0"/>
                </a:solidFill>
                <a:latin typeface="Calibri" panose="020F0502020204030204" pitchFamily="34" charset="0"/>
                <a:ea typeface="Arial"/>
                <a:cs typeface="Arial"/>
                <a:sym typeface="Arial"/>
              </a:rPr>
              <a:t>cost</a:t>
            </a:r>
          </a:p>
          <a:p>
            <a:pPr marL="400050" marR="0" lvl="1" indent="-6350" algn="ctr" rtl="0">
              <a:lnSpc>
                <a:spcPct val="120000"/>
              </a:lnSpc>
              <a:spcBef>
                <a:spcPts val="0"/>
              </a:spcBef>
              <a:buClr>
                <a:srgbClr val="7F7F7F"/>
              </a:buClr>
              <a:buSzPct val="25000"/>
              <a:buFont typeface="Arial"/>
              <a:buNone/>
            </a:pPr>
            <a:endParaRPr sz="1600" b="0" i="1" u="none" strike="noStrike" cap="none" dirty="0">
              <a:solidFill>
                <a:schemeClr val="dk1"/>
              </a:solidFill>
              <a:latin typeface="Arial Narrow"/>
              <a:ea typeface="Arial Narrow"/>
              <a:cs typeface="Arial Narrow"/>
              <a:sym typeface="Arial Narrow"/>
            </a:endParaRPr>
          </a:p>
        </p:txBody>
      </p:sp>
      <p:sp>
        <p:nvSpPr>
          <p:cNvPr id="146" name="Shape 14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57</a:t>
            </a:fld>
            <a:endParaRPr lang="en-US" sz="1200" b="1">
              <a:solidFill>
                <a:schemeClr val="lt1"/>
              </a:solidFill>
              <a:latin typeface="Calibri"/>
              <a:ea typeface="Calibri"/>
              <a:cs typeface="Calibri"/>
              <a:sym typeface="Calibri"/>
            </a:endParaRPr>
          </a:p>
        </p:txBody>
      </p:sp>
      <p:sp>
        <p:nvSpPr>
          <p:cNvPr id="147" name="Shape 147"/>
          <p:cNvSpPr txBox="1"/>
          <p:nvPr/>
        </p:nvSpPr>
        <p:spPr>
          <a:xfrm>
            <a:off x="3200400" y="3886200"/>
            <a:ext cx="5791199" cy="1631215"/>
          </a:xfrm>
          <a:prstGeom prst="rect">
            <a:avLst/>
          </a:prstGeom>
          <a:solidFill>
            <a:srgbClr val="66CCFF"/>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i="1" dirty="0">
                <a:solidFill>
                  <a:schemeClr val="dk1"/>
                </a:solidFill>
                <a:latin typeface="Calibri" panose="020F0502020204030204" pitchFamily="34" charset="0"/>
                <a:ea typeface="Arial Narrow"/>
                <a:cs typeface="Arial Narrow"/>
                <a:sym typeface="Arial Narrow"/>
              </a:rPr>
              <a:t>What other choices could the family have made?  </a:t>
            </a:r>
          </a:p>
          <a:p>
            <a:pPr marL="0" marR="0" lvl="0" indent="0" algn="ctr" rtl="0">
              <a:spcBef>
                <a:spcPts val="0"/>
              </a:spcBef>
              <a:buNone/>
            </a:pPr>
            <a:endParaRPr sz="1000" i="1" dirty="0">
              <a:solidFill>
                <a:schemeClr val="dk1"/>
              </a:solidFill>
              <a:latin typeface="Calibri" panose="020F0502020204030204" pitchFamily="34" charset="0"/>
              <a:ea typeface="Arial Narrow"/>
              <a:cs typeface="Arial Narrow"/>
              <a:sym typeface="Arial Narrow"/>
            </a:endParaRPr>
          </a:p>
          <a:p>
            <a:pPr marL="0" marR="0" lvl="0" indent="0" algn="ctr" rtl="0">
              <a:spcBef>
                <a:spcPts val="0"/>
              </a:spcBef>
              <a:buSzPct val="25000"/>
              <a:buNone/>
            </a:pPr>
            <a:r>
              <a:rPr lang="en-US" sz="2000" i="1" dirty="0">
                <a:solidFill>
                  <a:schemeClr val="dk1"/>
                </a:solidFill>
                <a:latin typeface="Calibri" panose="020F0502020204030204" pitchFamily="34" charset="0"/>
                <a:ea typeface="Arial Narrow"/>
                <a:cs typeface="Arial Narrow"/>
                <a:sym typeface="Arial Narrow"/>
              </a:rPr>
              <a:t>What would have been the benefit of using the money that they saved to go on an overnight trip?  </a:t>
            </a:r>
          </a:p>
          <a:p>
            <a:pPr marL="0" marR="0" lvl="0" indent="0" algn="ctr" rtl="0">
              <a:spcBef>
                <a:spcPts val="0"/>
              </a:spcBef>
              <a:buNone/>
            </a:pPr>
            <a:endParaRPr sz="1000" i="1" dirty="0">
              <a:solidFill>
                <a:schemeClr val="dk1"/>
              </a:solidFill>
              <a:latin typeface="Calibri" panose="020F0502020204030204" pitchFamily="34" charset="0"/>
              <a:ea typeface="Arial Narrow"/>
              <a:cs typeface="Arial Narrow"/>
              <a:sym typeface="Arial Narrow"/>
            </a:endParaRPr>
          </a:p>
          <a:p>
            <a:pPr marL="0" marR="0" lvl="0" indent="0" algn="ctr" rtl="0">
              <a:spcBef>
                <a:spcPts val="0"/>
              </a:spcBef>
              <a:buSzPct val="25000"/>
              <a:buNone/>
            </a:pPr>
            <a:r>
              <a:rPr lang="en-US" sz="2000" i="1" dirty="0">
                <a:solidFill>
                  <a:schemeClr val="dk1"/>
                </a:solidFill>
                <a:latin typeface="Calibri" panose="020F0502020204030204" pitchFamily="34" charset="0"/>
                <a:ea typeface="Arial Narrow"/>
                <a:cs typeface="Arial Narrow"/>
                <a:sym typeface="Arial Narrow"/>
              </a:rPr>
              <a:t>What would the cost of that same decision have been?</a:t>
            </a:r>
          </a:p>
        </p:txBody>
      </p:sp>
    </p:spTree>
    <p:extLst>
      <p:ext uri="{BB962C8B-B14F-4D97-AF65-F5344CB8AC3E}">
        <p14:creationId xmlns:p14="http://schemas.microsoft.com/office/powerpoint/2010/main" val="603923522"/>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609600"/>
            <a:ext cx="7696199" cy="563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600" b="0" i="0" u="none" strike="noStrike" cap="none" dirty="0">
                <a:solidFill>
                  <a:schemeClr val="dk1"/>
                </a:solidFill>
                <a:latin typeface="Calibri" panose="020F0502020204030204" pitchFamily="34" charset="0"/>
                <a:ea typeface="Arial Narrow"/>
                <a:cs typeface="Arial Narrow"/>
                <a:sym typeface="Arial Narrow"/>
              </a:rPr>
              <a:t>Guided Practice</a:t>
            </a:r>
          </a:p>
          <a:p>
            <a:pPr marL="0" marR="0" lvl="0" indent="0" algn="ctr" rtl="0">
              <a:lnSpc>
                <a:spcPct val="140000"/>
              </a:lnSpc>
              <a:spcBef>
                <a:spcPts val="0"/>
              </a:spcBef>
              <a:spcAft>
                <a:spcPts val="0"/>
              </a:spcAft>
              <a:buClr>
                <a:schemeClr val="dk1"/>
              </a:buClr>
              <a:buSzPct val="25000"/>
              <a:buFont typeface="Arial"/>
              <a:buNone/>
            </a:pPr>
            <a:r>
              <a:rPr lang="en-US" sz="6600" b="0" i="0" u="none" strike="noStrike" cap="none" dirty="0">
                <a:solidFill>
                  <a:schemeClr val="dk1"/>
                </a:solidFill>
                <a:latin typeface="Calibri" panose="020F0502020204030204" pitchFamily="34" charset="0"/>
                <a:ea typeface="Arial"/>
                <a:cs typeface="Arial"/>
                <a:sym typeface="Arial"/>
              </a:rPr>
              <a:t>Decision Tree</a:t>
            </a:r>
          </a:p>
          <a:p>
            <a:pPr marL="0" marR="0" lvl="0" indent="0" algn="ctr" rtl="0">
              <a:lnSpc>
                <a:spcPct val="140000"/>
              </a:lnSpc>
              <a:spcBef>
                <a:spcPts val="0"/>
              </a:spcBef>
              <a:spcAft>
                <a:spcPts val="0"/>
              </a:spcAft>
              <a:buClr>
                <a:schemeClr val="dk1"/>
              </a:buClr>
              <a:buSzPct val="25000"/>
              <a:buFont typeface="Arial"/>
              <a:buNone/>
            </a:pPr>
            <a:r>
              <a:rPr lang="en-US" sz="5200" b="0" i="0" u="none" strike="noStrike" cap="none" dirty="0">
                <a:solidFill>
                  <a:schemeClr val="dk1"/>
                </a:solidFill>
                <a:latin typeface="Calibri" panose="020F0502020204030204" pitchFamily="34" charset="0"/>
                <a:ea typeface="Arial"/>
                <a:cs typeface="Arial"/>
                <a:sym typeface="Arial"/>
              </a:rPr>
              <a:t>  </a:t>
            </a:r>
            <a:r>
              <a:rPr lang="en-US" sz="5200" b="0" i="0" u="none" strike="noStrike" cap="none" dirty="0" smtClean="0">
                <a:solidFill>
                  <a:schemeClr val="dk1"/>
                </a:solidFill>
                <a:latin typeface="Calibri" panose="020F0502020204030204" pitchFamily="34" charset="0"/>
                <a:ea typeface="Arial"/>
                <a:cs typeface="Arial"/>
                <a:sym typeface="Arial"/>
              </a:rPr>
              <a:t>   Park</a:t>
            </a:r>
            <a:r>
              <a:rPr lang="en-US" sz="5200" b="0" i="0" u="none" strike="noStrike" cap="none" dirty="0">
                <a:solidFill>
                  <a:schemeClr val="dk1"/>
                </a:solidFill>
                <a:latin typeface="Calibri" panose="020F0502020204030204" pitchFamily="34" charset="0"/>
                <a:ea typeface="Arial"/>
                <a:cs typeface="Arial"/>
                <a:sym typeface="Arial"/>
              </a:rPr>
              <a:t>?        </a:t>
            </a:r>
            <a:r>
              <a:rPr lang="en-US" sz="5200" b="0" i="0" u="none" strike="noStrike" cap="none" dirty="0" smtClean="0">
                <a:solidFill>
                  <a:schemeClr val="dk1"/>
                </a:solidFill>
                <a:latin typeface="Calibri" panose="020F0502020204030204" pitchFamily="34" charset="0"/>
                <a:ea typeface="Arial"/>
                <a:cs typeface="Arial"/>
                <a:sym typeface="Arial"/>
              </a:rPr>
              <a:t>       Movie</a:t>
            </a:r>
            <a:r>
              <a:rPr lang="en-US" sz="5200" b="0" i="0" u="none" strike="noStrike" cap="none" dirty="0">
                <a:solidFill>
                  <a:schemeClr val="dk1"/>
                </a:solidFill>
                <a:latin typeface="Calibri" panose="020F0502020204030204" pitchFamily="34" charset="0"/>
                <a:ea typeface="Arial"/>
                <a:cs typeface="Arial"/>
                <a:sym typeface="Arial"/>
              </a:rPr>
              <a:t>?</a:t>
            </a:r>
          </a:p>
          <a:p>
            <a:pPr marL="0" marR="0" lvl="0" indent="0" algn="l" rtl="0">
              <a:lnSpc>
                <a:spcPct val="140000"/>
              </a:lnSpc>
              <a:spcBef>
                <a:spcPts val="900"/>
              </a:spcBef>
              <a:buClr>
                <a:schemeClr val="dk1"/>
              </a:buClr>
              <a:buSzPct val="25000"/>
              <a:buFont typeface="Arial"/>
              <a:buNone/>
            </a:pPr>
            <a:endParaRPr sz="4500" b="0" i="0" u="none" strike="noStrike" cap="none" dirty="0">
              <a:solidFill>
                <a:schemeClr val="dk1"/>
              </a:solidFill>
              <a:latin typeface="Arial Narrow"/>
              <a:ea typeface="Arial Narrow"/>
              <a:cs typeface="Arial Narrow"/>
              <a:sym typeface="Arial Narrow"/>
            </a:endParaRPr>
          </a:p>
        </p:txBody>
      </p:sp>
      <p:sp>
        <p:nvSpPr>
          <p:cNvPr id="153" name="Shape 153"/>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58</a:t>
            </a:fld>
            <a:endParaRPr lang="en-US" sz="1200" b="1">
              <a:solidFill>
                <a:schemeClr val="lt1"/>
              </a:solidFill>
              <a:latin typeface="Calibri"/>
              <a:ea typeface="Calibri"/>
              <a:cs typeface="Calibri"/>
              <a:sym typeface="Calibri"/>
            </a:endParaRPr>
          </a:p>
        </p:txBody>
      </p:sp>
      <p:pic>
        <p:nvPicPr>
          <p:cNvPr id="154" name="Shape 154" descr="http://images.clipartpanda.com/pine-tree-clipart-png-dc68LRRc9.png"/>
          <p:cNvPicPr preferRelativeResize="0"/>
          <p:nvPr/>
        </p:nvPicPr>
        <p:blipFill rotWithShape="1">
          <a:blip r:embed="rId3">
            <a:alphaModFix/>
          </a:blip>
          <a:srcRect/>
          <a:stretch/>
        </p:blipFill>
        <p:spPr>
          <a:xfrm>
            <a:off x="2590800" y="2107324"/>
            <a:ext cx="3539171" cy="4167187"/>
          </a:xfrm>
          <a:prstGeom prst="rect">
            <a:avLst/>
          </a:prstGeom>
          <a:noFill/>
          <a:ln>
            <a:noFill/>
          </a:ln>
        </p:spPr>
      </p:pic>
    </p:spTree>
    <p:extLst>
      <p:ext uri="{BB962C8B-B14F-4D97-AF65-F5344CB8AC3E}">
        <p14:creationId xmlns:p14="http://schemas.microsoft.com/office/powerpoint/2010/main" val="3340403032"/>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a:buNone/>
            </a:pPr>
            <a:r>
              <a:rPr lang="en-US" sz="4000" b="0" i="0" u="none" strike="noStrike" cap="none" dirty="0">
                <a:solidFill>
                  <a:srgbClr val="0070C0"/>
                </a:solidFill>
                <a:latin typeface="Calibri" panose="020F0502020204030204" pitchFamily="34" charset="0"/>
                <a:ea typeface="Arial"/>
                <a:cs typeface="Arial"/>
                <a:sym typeface="Arial"/>
              </a:rPr>
              <a:t>Decision Tree</a:t>
            </a:r>
          </a:p>
        </p:txBody>
      </p:sp>
      <p:sp>
        <p:nvSpPr>
          <p:cNvPr id="160" name="Shape 16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59</a:t>
            </a:fld>
            <a:endParaRPr lang="en-US" sz="1200">
              <a:solidFill>
                <a:schemeClr val="lt1"/>
              </a:solidFill>
              <a:latin typeface="Times New Roman"/>
              <a:ea typeface="Times New Roman"/>
              <a:cs typeface="Times New Roman"/>
              <a:sym typeface="Times New Roman"/>
            </a:endParaRPr>
          </a:p>
        </p:txBody>
      </p:sp>
      <p:pic>
        <p:nvPicPr>
          <p:cNvPr id="161" name="Shape 161"/>
          <p:cNvPicPr preferRelativeResize="0"/>
          <p:nvPr/>
        </p:nvPicPr>
        <p:blipFill rotWithShape="1">
          <a:blip r:embed="rId3">
            <a:alphaModFix/>
          </a:blip>
          <a:srcRect/>
          <a:stretch/>
        </p:blipFill>
        <p:spPr>
          <a:xfrm>
            <a:off x="914400" y="1219200"/>
            <a:ext cx="6553200" cy="5072777"/>
          </a:xfrm>
          <a:prstGeom prst="rect">
            <a:avLst/>
          </a:prstGeom>
          <a:noFill/>
          <a:ln w="9525" cap="flat" cmpd="sng">
            <a:solidFill>
              <a:schemeClr val="dk1"/>
            </a:solidFill>
            <a:prstDash val="solid"/>
            <a:miter/>
            <a:headEnd type="none" w="med" len="med"/>
            <a:tailEnd type="none" w="med" len="med"/>
          </a:ln>
        </p:spPr>
      </p:pic>
    </p:spTree>
    <p:extLst>
      <p:ext uri="{BB962C8B-B14F-4D97-AF65-F5344CB8AC3E}">
        <p14:creationId xmlns:p14="http://schemas.microsoft.com/office/powerpoint/2010/main" val="370210545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
        <p:nvSpPr>
          <p:cNvPr id="6" name="Rectangle 5"/>
          <p:cNvSpPr/>
          <p:nvPr/>
        </p:nvSpPr>
        <p:spPr>
          <a:xfrm rot="10800000">
            <a:off x="4546323" y="1143000"/>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spTree>
    <p:extLst>
      <p:ext uri="{BB962C8B-B14F-4D97-AF65-F5344CB8AC3E}">
        <p14:creationId xmlns:p14="http://schemas.microsoft.com/office/powerpoint/2010/main" val="1989569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609600"/>
            <a:ext cx="7696199" cy="563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600" b="0" i="0" u="none" strike="noStrike" cap="none" dirty="0">
                <a:solidFill>
                  <a:schemeClr val="dk1"/>
                </a:solidFill>
                <a:latin typeface="Calibri" panose="020F0502020204030204" pitchFamily="34" charset="0"/>
                <a:ea typeface="Arial Narrow"/>
                <a:cs typeface="Arial Narrow"/>
                <a:sym typeface="Arial Narrow"/>
              </a:rPr>
              <a:t>Independent Practice</a:t>
            </a:r>
          </a:p>
          <a:p>
            <a:pPr marL="0" marR="0" lvl="0" indent="0" algn="ctr" rtl="0">
              <a:lnSpc>
                <a:spcPct val="140000"/>
              </a:lnSpc>
              <a:spcBef>
                <a:spcPts val="0"/>
              </a:spcBef>
              <a:spcAft>
                <a:spcPts val="0"/>
              </a:spcAft>
              <a:buClr>
                <a:schemeClr val="dk1"/>
              </a:buClr>
              <a:buSzPct val="25000"/>
              <a:buFont typeface="Arial"/>
              <a:buNone/>
            </a:pPr>
            <a:r>
              <a:rPr lang="en-US" sz="6600" b="0" i="0" u="none" strike="noStrike" cap="none" dirty="0">
                <a:solidFill>
                  <a:schemeClr val="dk1"/>
                </a:solidFill>
                <a:latin typeface="Calibri" panose="020F0502020204030204" pitchFamily="34" charset="0"/>
                <a:ea typeface="Arial"/>
                <a:cs typeface="Arial"/>
                <a:sym typeface="Arial"/>
              </a:rPr>
              <a:t>Decision Tree</a:t>
            </a:r>
          </a:p>
          <a:p>
            <a:pPr marL="0" marR="0" lvl="0" indent="0" algn="l" rtl="0">
              <a:lnSpc>
                <a:spcPct val="140000"/>
              </a:lnSpc>
              <a:spcBef>
                <a:spcPts val="0"/>
              </a:spcBef>
              <a:buClr>
                <a:schemeClr val="dk1"/>
              </a:buClr>
              <a:buSzPct val="25000"/>
              <a:buFont typeface="Arial"/>
              <a:buNone/>
            </a:pPr>
            <a:r>
              <a:rPr lang="en-US" sz="5200" b="0" i="0" u="none" strike="noStrike" cap="none" dirty="0">
                <a:solidFill>
                  <a:schemeClr val="dk1"/>
                </a:solidFill>
                <a:latin typeface="Arial"/>
                <a:ea typeface="Arial"/>
                <a:cs typeface="Arial"/>
                <a:sym typeface="Arial"/>
              </a:rPr>
              <a:t> </a:t>
            </a:r>
          </a:p>
        </p:txBody>
      </p:sp>
      <p:sp>
        <p:nvSpPr>
          <p:cNvPr id="167" name="Shape 167"/>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60</a:t>
            </a:fld>
            <a:endParaRPr lang="en-US" sz="1200" b="1">
              <a:solidFill>
                <a:schemeClr val="lt1"/>
              </a:solidFill>
              <a:latin typeface="Calibri"/>
              <a:ea typeface="Calibri"/>
              <a:cs typeface="Calibri"/>
              <a:sym typeface="Calibri"/>
            </a:endParaRPr>
          </a:p>
        </p:txBody>
      </p:sp>
      <p:pic>
        <p:nvPicPr>
          <p:cNvPr id="168" name="Shape 168" descr="http://images.clipartpanda.com/pine-tree-clipart-png-dc68LRRc9.png"/>
          <p:cNvPicPr preferRelativeResize="0"/>
          <p:nvPr/>
        </p:nvPicPr>
        <p:blipFill rotWithShape="1">
          <a:blip r:embed="rId3">
            <a:alphaModFix/>
          </a:blip>
          <a:srcRect/>
          <a:stretch/>
        </p:blipFill>
        <p:spPr>
          <a:xfrm>
            <a:off x="2590800" y="2107324"/>
            <a:ext cx="3539171" cy="4167187"/>
          </a:xfrm>
          <a:prstGeom prst="rect">
            <a:avLst/>
          </a:prstGeom>
          <a:noFill/>
          <a:ln>
            <a:noFill/>
          </a:ln>
        </p:spPr>
      </p:pic>
      <p:sp>
        <p:nvSpPr>
          <p:cNvPr id="169" name="Shape 169"/>
          <p:cNvSpPr txBox="1"/>
          <p:nvPr/>
        </p:nvSpPr>
        <p:spPr>
          <a:xfrm rot="-489499">
            <a:off x="5961202" y="2496793"/>
            <a:ext cx="1752599" cy="70788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r>
              <a:rPr lang="en-US" sz="2000" dirty="0">
                <a:solidFill>
                  <a:schemeClr val="dk1"/>
                </a:solidFill>
                <a:latin typeface="Calibri" panose="020F0502020204030204" pitchFamily="34" charset="0"/>
                <a:ea typeface="Arial Narrow"/>
                <a:cs typeface="Arial Narrow"/>
                <a:sym typeface="Arial Narrow"/>
              </a:rPr>
              <a:t>Should I get a cat or a dog?</a:t>
            </a:r>
          </a:p>
        </p:txBody>
      </p:sp>
      <p:sp>
        <p:nvSpPr>
          <p:cNvPr id="170" name="Shape 170"/>
          <p:cNvSpPr txBox="1"/>
          <p:nvPr/>
        </p:nvSpPr>
        <p:spPr>
          <a:xfrm rot="806803">
            <a:off x="5718290" y="3641246"/>
            <a:ext cx="1982338" cy="101183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r>
              <a:rPr lang="en-US" sz="2000" dirty="0">
                <a:solidFill>
                  <a:schemeClr val="dk1"/>
                </a:solidFill>
                <a:latin typeface="Calibri" panose="020F0502020204030204" pitchFamily="34" charset="0"/>
                <a:ea typeface="Arial Narrow"/>
                <a:cs typeface="Arial Narrow"/>
                <a:sym typeface="Arial Narrow"/>
              </a:rPr>
              <a:t>Should I play inside or outside?</a:t>
            </a:r>
          </a:p>
        </p:txBody>
      </p:sp>
      <p:sp>
        <p:nvSpPr>
          <p:cNvPr id="171" name="Shape 171"/>
          <p:cNvSpPr txBox="1"/>
          <p:nvPr/>
        </p:nvSpPr>
        <p:spPr>
          <a:xfrm rot="-572416">
            <a:off x="936997" y="3067112"/>
            <a:ext cx="2209800" cy="1015662"/>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r>
              <a:rPr lang="en-US" sz="2000" dirty="0">
                <a:solidFill>
                  <a:schemeClr val="dk1"/>
                </a:solidFill>
                <a:latin typeface="Calibri" panose="020F0502020204030204" pitchFamily="34" charset="0"/>
                <a:ea typeface="Arial Narrow"/>
                <a:cs typeface="Arial Narrow"/>
                <a:sym typeface="Arial Narrow"/>
              </a:rPr>
              <a:t>Should we go to Busch Gardens or Water Country?</a:t>
            </a:r>
          </a:p>
        </p:txBody>
      </p:sp>
      <p:sp>
        <p:nvSpPr>
          <p:cNvPr id="172" name="Shape 172"/>
          <p:cNvSpPr txBox="1"/>
          <p:nvPr/>
        </p:nvSpPr>
        <p:spPr>
          <a:xfrm rot="843404">
            <a:off x="304797" y="4857523"/>
            <a:ext cx="2438399" cy="70788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r>
              <a:rPr lang="en-US" sz="2000" dirty="0">
                <a:solidFill>
                  <a:schemeClr val="dk1"/>
                </a:solidFill>
                <a:latin typeface="Calibri" panose="020F0502020204030204" pitchFamily="34" charset="0"/>
                <a:ea typeface="Arial Narrow"/>
                <a:cs typeface="Arial Narrow"/>
                <a:sym typeface="Arial Narrow"/>
              </a:rPr>
              <a:t>Should I play baseball or soccer?</a:t>
            </a:r>
          </a:p>
        </p:txBody>
      </p:sp>
      <p:sp>
        <p:nvSpPr>
          <p:cNvPr id="173" name="Shape 173"/>
          <p:cNvSpPr txBox="1"/>
          <p:nvPr/>
        </p:nvSpPr>
        <p:spPr>
          <a:xfrm rot="-691717">
            <a:off x="6200863" y="5170147"/>
            <a:ext cx="2353003" cy="94694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r>
              <a:rPr lang="en-US" sz="2000" dirty="0">
                <a:solidFill>
                  <a:schemeClr val="dk1"/>
                </a:solidFill>
                <a:latin typeface="Calibri" panose="020F0502020204030204" pitchFamily="34" charset="0"/>
                <a:ea typeface="Arial Narrow"/>
                <a:cs typeface="Arial Narrow"/>
                <a:sym typeface="Arial Narrow"/>
              </a:rPr>
              <a:t>Should I help with the laundry or watch TV?</a:t>
            </a:r>
          </a:p>
        </p:txBody>
      </p:sp>
    </p:spTree>
    <p:extLst>
      <p:ext uri="{BB962C8B-B14F-4D97-AF65-F5344CB8AC3E}">
        <p14:creationId xmlns:p14="http://schemas.microsoft.com/office/powerpoint/2010/main" val="187283979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380999" y="685800"/>
            <a:ext cx="7696199" cy="5257799"/>
          </a:xfrm>
          <a:prstGeom prst="rect">
            <a:avLst/>
          </a:prstGeom>
          <a:noFill/>
          <a:ln>
            <a:noFill/>
          </a:ln>
        </p:spPr>
        <p:txBody>
          <a:bodyPr lIns="91425" tIns="45700" rIns="91425" bIns="45700" anchor="t" anchorCtr="0">
            <a:noAutofit/>
          </a:bodyPr>
          <a:lstStyle/>
          <a:p>
            <a:pPr marL="2065338" marR="0" lvl="0" indent="-7938" algn="l" rtl="0">
              <a:lnSpc>
                <a:spcPct val="120000"/>
              </a:lnSpc>
              <a:spcBef>
                <a:spcPts val="0"/>
              </a:spcBef>
              <a:spcAft>
                <a:spcPts val="0"/>
              </a:spcAft>
              <a:buClr>
                <a:schemeClr val="dk1"/>
              </a:buClr>
              <a:buSzPct val="25000"/>
              <a:buFont typeface="Arial"/>
              <a:buNone/>
            </a:pPr>
            <a:r>
              <a:rPr lang="en-US" b="0" i="0" u="none" strike="noStrike" cap="none" dirty="0">
                <a:solidFill>
                  <a:schemeClr val="dk1"/>
                </a:solidFill>
                <a:latin typeface="Calibri" panose="020F0502020204030204" pitchFamily="34" charset="0"/>
                <a:ea typeface="Arial Narrow"/>
                <a:cs typeface="Arial Narrow"/>
                <a:sym typeface="Arial Narrow"/>
              </a:rPr>
              <a:t>Extend this </a:t>
            </a:r>
            <a:r>
              <a:rPr lang="en-US" b="0" dirty="0">
                <a:latin typeface="Calibri" panose="020F0502020204030204" pitchFamily="34" charset="0"/>
                <a:ea typeface="Arial Narrow"/>
                <a:cs typeface="Arial Narrow"/>
                <a:sym typeface="Arial Narrow"/>
              </a:rPr>
              <a:t>learning experience</a:t>
            </a:r>
            <a:r>
              <a:rPr lang="en-US" b="0" i="0" u="none" strike="noStrike" cap="none" dirty="0">
                <a:solidFill>
                  <a:schemeClr val="dk1"/>
                </a:solidFill>
                <a:latin typeface="Calibri" panose="020F0502020204030204" pitchFamily="34" charset="0"/>
                <a:ea typeface="Arial Narrow"/>
                <a:cs typeface="Arial Narrow"/>
                <a:sym typeface="Arial Narrow"/>
              </a:rPr>
              <a:t> by using decision-making trees throughout the year to help with class decisions such as: </a:t>
            </a:r>
          </a:p>
          <a:p>
            <a:pPr marL="342900" marR="0" lvl="0" indent="-342900" algn="l" rtl="0">
              <a:lnSpc>
                <a:spcPct val="120000"/>
              </a:lnSpc>
              <a:spcBef>
                <a:spcPts val="0"/>
              </a:spcBef>
              <a:spcAft>
                <a:spcPts val="0"/>
              </a:spcAft>
              <a:buClr>
                <a:schemeClr val="dk1"/>
              </a:buClr>
              <a:buSzPct val="98709"/>
              <a:buFont typeface="Noto Sans Symbols"/>
              <a:buChar char="▪"/>
            </a:pPr>
            <a:r>
              <a:rPr lang="en-US" sz="3060" b="0" i="1" u="none" strike="noStrike" cap="none" dirty="0">
                <a:solidFill>
                  <a:schemeClr val="dk1"/>
                </a:solidFill>
                <a:latin typeface="Calibri" panose="020F0502020204030204" pitchFamily="34" charset="0"/>
                <a:ea typeface="Arial Narrow"/>
                <a:cs typeface="Arial Narrow"/>
                <a:sym typeface="Arial Narrow"/>
              </a:rPr>
              <a:t>Should our class have a pizza party or an ice cream party? </a:t>
            </a:r>
          </a:p>
          <a:p>
            <a:pPr marL="342900" marR="0" lvl="0" indent="-342900" algn="l" rtl="0">
              <a:lnSpc>
                <a:spcPct val="120000"/>
              </a:lnSpc>
              <a:spcBef>
                <a:spcPts val="0"/>
              </a:spcBef>
              <a:spcAft>
                <a:spcPts val="0"/>
              </a:spcAft>
              <a:buClr>
                <a:schemeClr val="dk1"/>
              </a:buClr>
              <a:buSzPct val="98709"/>
              <a:buFont typeface="Noto Sans Symbols"/>
              <a:buChar char="▪"/>
            </a:pPr>
            <a:r>
              <a:rPr lang="en-US" sz="3060" b="0" i="1" u="none" strike="noStrike" cap="none" dirty="0">
                <a:solidFill>
                  <a:schemeClr val="dk1"/>
                </a:solidFill>
                <a:latin typeface="Calibri" panose="020F0502020204030204" pitchFamily="34" charset="0"/>
                <a:ea typeface="Arial Narrow"/>
                <a:cs typeface="Arial Narrow"/>
                <a:sym typeface="Arial Narrow"/>
              </a:rPr>
              <a:t>Should we make gifts for each other or have a book exchange?</a:t>
            </a:r>
          </a:p>
          <a:p>
            <a:pPr marL="342900" marR="0" lvl="0" indent="-342900" algn="l" rtl="0">
              <a:lnSpc>
                <a:spcPct val="120000"/>
              </a:lnSpc>
              <a:spcBef>
                <a:spcPts val="765"/>
              </a:spcBef>
              <a:buClr>
                <a:schemeClr val="dk1"/>
              </a:buClr>
              <a:buSzPct val="100657"/>
              <a:buFont typeface="Noto Sans Symbols"/>
              <a:buNone/>
            </a:pPr>
            <a:endParaRPr sz="3825" b="0" i="0" u="none" strike="noStrike" cap="none" dirty="0">
              <a:solidFill>
                <a:schemeClr val="dk1"/>
              </a:solidFill>
              <a:latin typeface="Arial Narrow"/>
              <a:ea typeface="Arial Narrow"/>
              <a:cs typeface="Arial Narrow"/>
              <a:sym typeface="Arial Narrow"/>
            </a:endParaRPr>
          </a:p>
        </p:txBody>
      </p:sp>
      <p:sp>
        <p:nvSpPr>
          <p:cNvPr id="179" name="Shape 179"/>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61</a:t>
            </a:fld>
            <a:endParaRPr lang="en-US" sz="1200" b="1">
              <a:solidFill>
                <a:schemeClr val="lt1"/>
              </a:solidFill>
              <a:latin typeface="Calibri"/>
              <a:ea typeface="Calibri"/>
              <a:cs typeface="Calibri"/>
              <a:sym typeface="Calibri"/>
            </a:endParaRPr>
          </a:p>
        </p:txBody>
      </p:sp>
      <p:pic>
        <p:nvPicPr>
          <p:cNvPr id="180" name="Shape 180" descr="http://images.clipartpanda.com/pine-tree-clipart-png-dc68LRRc9.png"/>
          <p:cNvPicPr preferRelativeResize="0"/>
          <p:nvPr/>
        </p:nvPicPr>
        <p:blipFill rotWithShape="1">
          <a:blip r:embed="rId3">
            <a:alphaModFix/>
          </a:blip>
          <a:srcRect/>
          <a:stretch/>
        </p:blipFill>
        <p:spPr>
          <a:xfrm>
            <a:off x="380999" y="914400"/>
            <a:ext cx="2209799" cy="2845511"/>
          </a:xfrm>
          <a:prstGeom prst="rect">
            <a:avLst/>
          </a:prstGeom>
          <a:noFill/>
          <a:ln>
            <a:noFill/>
          </a:ln>
        </p:spPr>
      </p:pic>
    </p:spTree>
    <p:extLst>
      <p:ext uri="{BB962C8B-B14F-4D97-AF65-F5344CB8AC3E}">
        <p14:creationId xmlns:p14="http://schemas.microsoft.com/office/powerpoint/2010/main" val="2075848213"/>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rtl="0">
              <a:spcBef>
                <a:spcPts val="0"/>
              </a:spcBef>
              <a:buNone/>
            </a:pPr>
            <a:r>
              <a:rPr lang="en-US" sz="5400" u="sng" dirty="0">
                <a:latin typeface="Calibri" panose="020F0502020204030204" pitchFamily="34" charset="0"/>
                <a:ea typeface="Arial"/>
                <a:cs typeface="Arial"/>
                <a:sym typeface="Arial"/>
              </a:rPr>
              <a:t>Debrief</a:t>
            </a:r>
          </a:p>
        </p:txBody>
      </p:sp>
      <p:sp>
        <p:nvSpPr>
          <p:cNvPr id="187" name="Shape 187"/>
          <p:cNvSpPr txBox="1">
            <a:spLocks noGrp="1"/>
          </p:cNvSpPr>
          <p:nvPr>
            <p:ph type="body" idx="1"/>
          </p:nvPr>
        </p:nvSpPr>
        <p:spPr>
          <a:xfrm>
            <a:off x="457200" y="1600200"/>
            <a:ext cx="7543800" cy="4526100"/>
          </a:xfrm>
          <a:prstGeom prst="rect">
            <a:avLst/>
          </a:prstGeom>
        </p:spPr>
        <p:txBody>
          <a:bodyPr lIns="91425" tIns="91425" rIns="91425" bIns="91425" anchor="t" anchorCtr="0">
            <a:noAutofit/>
          </a:bodyPr>
          <a:lstStyle/>
          <a:p>
            <a:pPr marL="914400" lvl="0" indent="-406400" rtl="0">
              <a:lnSpc>
                <a:spcPct val="115000"/>
              </a:lnSpc>
              <a:spcBef>
                <a:spcPts val="0"/>
              </a:spcBef>
              <a:buClr>
                <a:schemeClr val="dk1"/>
              </a:buClr>
              <a:buSzPct val="100000"/>
            </a:pPr>
            <a:r>
              <a:rPr lang="en-US" sz="2800" dirty="0">
                <a:solidFill>
                  <a:schemeClr val="dk1"/>
                </a:solidFill>
                <a:latin typeface="Calibri" panose="020F0502020204030204" pitchFamily="34" charset="0"/>
              </a:rPr>
              <a:t>What skill </a:t>
            </a:r>
            <a:r>
              <a:rPr lang="en-US" sz="2800" dirty="0">
                <a:latin typeface="Calibri" panose="020F0502020204030204" pitchFamily="34" charset="0"/>
              </a:rPr>
              <a:t>was used as a vehicle to deliver the content</a:t>
            </a:r>
            <a:r>
              <a:rPr lang="en-US" sz="2800" dirty="0">
                <a:solidFill>
                  <a:schemeClr val="dk1"/>
                </a:solidFill>
                <a:latin typeface="Calibri" panose="020F0502020204030204" pitchFamily="34" charset="0"/>
              </a:rPr>
              <a:t>?</a:t>
            </a:r>
          </a:p>
          <a:p>
            <a:pPr marL="914400" lvl="0" indent="-406400" rtl="0">
              <a:lnSpc>
                <a:spcPct val="115000"/>
              </a:lnSpc>
              <a:spcBef>
                <a:spcPts val="0"/>
              </a:spcBef>
              <a:buClr>
                <a:schemeClr val="dk1"/>
              </a:buClr>
              <a:buSzPct val="100000"/>
            </a:pPr>
            <a:r>
              <a:rPr lang="en-US" sz="2800" dirty="0">
                <a:latin typeface="Calibri" panose="020F0502020204030204" pitchFamily="34" charset="0"/>
              </a:rPr>
              <a:t>What other skill could be used to deliver the same content</a:t>
            </a:r>
            <a:r>
              <a:rPr lang="en-US" sz="2800" dirty="0">
                <a:solidFill>
                  <a:schemeClr val="dk1"/>
                </a:solidFill>
                <a:latin typeface="Calibri" panose="020F0502020204030204" pitchFamily="34" charset="0"/>
              </a:rPr>
              <a:t>? </a:t>
            </a:r>
          </a:p>
          <a:p>
            <a:pPr marL="914400" lvl="0" indent="-406400" rtl="0">
              <a:lnSpc>
                <a:spcPct val="115000"/>
              </a:lnSpc>
              <a:spcBef>
                <a:spcPts val="0"/>
              </a:spcBef>
              <a:buClr>
                <a:schemeClr val="dk1"/>
              </a:buClr>
              <a:buSzPct val="100000"/>
            </a:pPr>
            <a:r>
              <a:rPr lang="en-US" sz="2800" dirty="0">
                <a:latin typeface="Calibri" panose="020F0502020204030204" pitchFamily="34" charset="0"/>
              </a:rPr>
              <a:t>What other content could be taught using the same skill?</a:t>
            </a:r>
          </a:p>
        </p:txBody>
      </p:sp>
      <p:sp>
        <p:nvSpPr>
          <p:cNvPr id="188" name="Shape 188"/>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62</a:t>
            </a:fld>
            <a:endParaRPr lang="en-US"/>
          </a:p>
        </p:txBody>
      </p:sp>
      <p:pic>
        <p:nvPicPr>
          <p:cNvPr id="189" name="Shape 189"/>
          <p:cNvPicPr preferRelativeResize="0"/>
          <p:nvPr/>
        </p:nvPicPr>
        <p:blipFill>
          <a:blip r:embed="rId3">
            <a:alphaModFix/>
          </a:blip>
          <a:stretch>
            <a:fillRect/>
          </a:stretch>
        </p:blipFill>
        <p:spPr>
          <a:xfrm>
            <a:off x="2335900" y="4627436"/>
            <a:ext cx="3786376" cy="1881375"/>
          </a:xfrm>
          <a:prstGeom prst="rect">
            <a:avLst/>
          </a:prstGeom>
          <a:noFill/>
          <a:ln>
            <a:noFill/>
          </a:ln>
        </p:spPr>
      </p:pic>
    </p:spTree>
    <p:extLst>
      <p:ext uri="{BB962C8B-B14F-4D97-AF65-F5344CB8AC3E}">
        <p14:creationId xmlns:p14="http://schemas.microsoft.com/office/powerpoint/2010/main" val="4284224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084"/>
            <a:ext cx="7543800" cy="1143000"/>
          </a:xfrm>
        </p:spPr>
        <p:txBody>
          <a:bodyPr>
            <a:normAutofit fontScale="90000"/>
          </a:bodyPr>
          <a:lstStyle/>
          <a:p>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How can you use this method with another grade?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63</a:t>
            </a:fld>
            <a:endParaRPr lang="en-US" dirty="0"/>
          </a:p>
        </p:txBody>
      </p:sp>
      <p:pic>
        <p:nvPicPr>
          <p:cNvPr id="7" name="Content Placeholder 6" descr="learning ideas | juandon. Innovación y conocimien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00200"/>
            <a:ext cx="6019800" cy="4478732"/>
          </a:xfrm>
        </p:spPr>
      </p:pic>
      <p:pic>
        <p:nvPicPr>
          <p:cNvPr id="5" name="Picture 2" descr="Image result for taking tu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00" y="990600"/>
            <a:ext cx="1038429" cy="8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066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248400" cy="1295400"/>
          </a:xfrm>
        </p:spPr>
        <p:txBody>
          <a:bodyPr/>
          <a:lstStyle/>
          <a:p>
            <a:r>
              <a:rPr lang="en-US" dirty="0"/>
              <a:t>Sharing Our Expertise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64</a:t>
            </a:fld>
            <a:endParaRPr lang="en-US" dirty="0"/>
          </a:p>
        </p:txBody>
      </p:sp>
      <p:sp>
        <p:nvSpPr>
          <p:cNvPr id="4" name="AutoShape 2"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53975" y="-26749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206375" y="-25225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1"/>
            <a:ext cx="832235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05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dirty="0" smtClean="0">
                <a:latin typeface="Calibri" panose="020F0502020204030204" pitchFamily="34" charset="0"/>
              </a:rPr>
              <a:t>History and Social Science Updates</a:t>
            </a:r>
            <a:endParaRPr lang="en-US" dirty="0">
              <a:latin typeface="Calibri" panose="020F0502020204030204" pitchFamily="34" charset="0"/>
            </a:endParaRPr>
          </a:p>
        </p:txBody>
      </p:sp>
      <p:sp>
        <p:nvSpPr>
          <p:cNvPr id="3" name="Content Placeholder 2"/>
          <p:cNvSpPr>
            <a:spLocks noGrp="1"/>
          </p:cNvSpPr>
          <p:nvPr>
            <p:ph idx="1"/>
          </p:nvPr>
        </p:nvSpPr>
        <p:spPr>
          <a:xfrm>
            <a:off x="152400" y="1219200"/>
            <a:ext cx="8077200" cy="504507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rPr>
              <a:t>On The Web…</a:t>
            </a:r>
          </a:p>
          <a:p>
            <a:pPr marL="0" indent="0" algn="ctr">
              <a:buNone/>
            </a:pPr>
            <a:endParaRPr lang="en-US" sz="1500" u="sng" dirty="0" smtClean="0">
              <a:effectLst>
                <a:outerShdw blurRad="38100" dist="38100" dir="2700000" algn="tl">
                  <a:srgbClr val="000000">
                    <a:alpha val="43137"/>
                  </a:srgbClr>
                </a:outerShdw>
              </a:effectLst>
              <a:latin typeface="Calibri" panose="020F0502020204030204" pitchFamily="34" charset="0"/>
            </a:endParaRPr>
          </a:p>
          <a:p>
            <a:pPr marL="742950" indent="-742950">
              <a:buFont typeface="+mj-lt"/>
              <a:buAutoNum type="arabicPeriod"/>
            </a:pPr>
            <a:r>
              <a:rPr lang="en-US" sz="3000" dirty="0" smtClean="0">
                <a:latin typeface="Calibri" panose="020F0502020204030204" pitchFamily="34" charset="0"/>
              </a:rPr>
              <a:t>VDOE 2015 Standards of Learning</a:t>
            </a:r>
          </a:p>
          <a:p>
            <a:pPr marL="0" indent="0" algn="ctr">
              <a:buNone/>
            </a:pPr>
            <a:r>
              <a:rPr lang="en-US" dirty="0" smtClean="0">
                <a:latin typeface="Calibri" panose="020F0502020204030204" pitchFamily="34" charset="0"/>
              </a:rPr>
              <a:t> </a:t>
            </a:r>
            <a:r>
              <a:rPr lang="en-US" sz="1400" dirty="0" smtClean="0">
                <a:latin typeface="Calibri" panose="020F0502020204030204" pitchFamily="34" charset="0"/>
                <a:hlinkClick r:id="rId2"/>
              </a:rPr>
              <a:t>http</a:t>
            </a:r>
            <a:r>
              <a:rPr lang="en-US" sz="1400" dirty="0">
                <a:latin typeface="Calibri" panose="020F0502020204030204" pitchFamily="34" charset="0"/>
                <a:hlinkClick r:id="rId2"/>
              </a:rPr>
              <a:t>://www.doe.virginia.gov/testing/sol/standards_docs/history_socialscience/index.shtml</a:t>
            </a:r>
            <a:endParaRPr lang="en-US" sz="1400" dirty="0">
              <a:latin typeface="Calibri" panose="020F0502020204030204" pitchFamily="34" charset="0"/>
            </a:endParaRPr>
          </a:p>
          <a:p>
            <a:pPr marL="0" indent="0">
              <a:buNone/>
            </a:pPr>
            <a:endParaRPr lang="en-US" sz="1600" dirty="0" smtClean="0">
              <a:latin typeface="Calibri" panose="020F0502020204030204" pitchFamily="34" charset="0"/>
            </a:endParaRPr>
          </a:p>
          <a:p>
            <a:pPr marL="0" indent="0">
              <a:buNone/>
            </a:pPr>
            <a:r>
              <a:rPr lang="en-US" sz="3000" dirty="0" smtClean="0">
                <a:latin typeface="Calibri" panose="020F0502020204030204" pitchFamily="34" charset="0"/>
              </a:rPr>
              <a:t>2.    VDOE Superintendent Memo #163-15</a:t>
            </a:r>
          </a:p>
          <a:p>
            <a:pPr marL="0" indent="0" algn="ctr">
              <a:buNone/>
            </a:pPr>
            <a:endParaRPr lang="en-US" sz="1500" dirty="0" smtClean="0">
              <a:latin typeface="Calibri" panose="020F0502020204030204" pitchFamily="34" charset="0"/>
              <a:hlinkClick r:id="rId3"/>
            </a:endParaRPr>
          </a:p>
          <a:p>
            <a:pPr marL="0" indent="0" algn="ctr">
              <a:buNone/>
            </a:pPr>
            <a:r>
              <a:rPr lang="en-US" sz="1500" dirty="0" smtClean="0">
                <a:latin typeface="Calibri" panose="020F0502020204030204" pitchFamily="34" charset="0"/>
                <a:hlinkClick r:id="rId3"/>
              </a:rPr>
              <a:t>http</a:t>
            </a:r>
            <a:r>
              <a:rPr lang="en-US" sz="1500" dirty="0">
                <a:latin typeface="Calibri" panose="020F0502020204030204" pitchFamily="34" charset="0"/>
                <a:hlinkClick r:id="rId3"/>
              </a:rPr>
              <a:t>://</a:t>
            </a:r>
            <a:r>
              <a:rPr lang="en-US" sz="1500" dirty="0" smtClean="0">
                <a:latin typeface="Calibri" panose="020F0502020204030204" pitchFamily="34" charset="0"/>
                <a:hlinkClick r:id="rId3"/>
              </a:rPr>
              <a:t>www.doe.virginia.gov/administrators/superintendents_memos/2015/163-15.shtml</a:t>
            </a:r>
            <a:endParaRPr lang="en-US" sz="1500" dirty="0" smtClean="0">
              <a:latin typeface="Calibri" panose="020F0502020204030204" pitchFamily="34" charset="0"/>
            </a:endParaRPr>
          </a:p>
          <a:p>
            <a:pPr marL="0" indent="0" algn="ctr">
              <a:buNone/>
            </a:pPr>
            <a:endParaRPr lang="en-US" sz="1500" dirty="0">
              <a:latin typeface="Calibri" panose="020F0502020204030204" pitchFamily="34" charset="0"/>
            </a:endParaRPr>
          </a:p>
          <a:p>
            <a:pPr marL="742950" indent="-742950">
              <a:buAutoNum type="arabicPeriod" startAt="3"/>
            </a:pPr>
            <a:r>
              <a:rPr lang="en-US" sz="3000" dirty="0" smtClean="0">
                <a:latin typeface="Calibri" panose="020F0502020204030204" pitchFamily="34" charset="0"/>
              </a:rPr>
              <a:t>Implementation  Schedule</a:t>
            </a:r>
          </a:p>
          <a:p>
            <a:pPr marL="0" indent="0">
              <a:buNone/>
            </a:pPr>
            <a:endParaRPr lang="en-US" sz="1400" dirty="0">
              <a:latin typeface="Calibri" panose="020F0502020204030204" pitchFamily="34" charset="0"/>
            </a:endParaRPr>
          </a:p>
          <a:p>
            <a:pPr marL="0" indent="0" algn="ctr">
              <a:buNone/>
            </a:pPr>
            <a:r>
              <a:rPr lang="en-US" sz="1400">
                <a:latin typeface="Calibri" panose="020F0502020204030204" pitchFamily="34" charset="0"/>
                <a:hlinkClick r:id="rId4"/>
              </a:rPr>
              <a:t>http://</a:t>
            </a:r>
            <a:r>
              <a:rPr lang="en-US" sz="1400" smtClean="0">
                <a:latin typeface="Calibri" panose="020F0502020204030204" pitchFamily="34" charset="0"/>
                <a:hlinkClick r:id="rId4"/>
              </a:rPr>
              <a:t>www.doe.virginia.gov/administrators/superintendents_memos/2015/163-15a.pdf</a:t>
            </a:r>
            <a:r>
              <a:rPr lang="en-US" sz="1400" smtClean="0">
                <a:latin typeface="Calibri" panose="020F0502020204030204" pitchFamily="34" charset="0"/>
              </a:rPr>
              <a:t> </a:t>
            </a:r>
            <a:endParaRPr lang="en-US" sz="1400" dirty="0" smtClean="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65</a:t>
            </a:fld>
            <a:endParaRPr lang="en-US" dirty="0"/>
          </a:p>
        </p:txBody>
      </p:sp>
    </p:spTree>
    <p:extLst>
      <p:ext uri="{BB962C8B-B14F-4D97-AF65-F5344CB8AC3E}">
        <p14:creationId xmlns:p14="http://schemas.microsoft.com/office/powerpoint/2010/main" val="1605738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Skill Experience</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66</a:t>
            </a:fld>
            <a:endParaRPr lang="en-US" dirty="0"/>
          </a:p>
        </p:txBody>
      </p:sp>
      <p:pic>
        <p:nvPicPr>
          <p:cNvPr id="4098" name="Picture 2" descr="C:\Users\DawnVaughn04\AppData\Local\Microsoft\Windows\INetCache\IE\11VNP7AB\teamwork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05459">
            <a:off x="1702200" y="1766335"/>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782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24580"/>
            <a:ext cx="7543800" cy="1728019"/>
          </a:xfrm>
        </p:spPr>
        <p:txBody>
          <a:bodyPr/>
          <a:lstStyle/>
          <a:p>
            <a:r>
              <a:rPr lang="en-US" dirty="0" smtClean="0">
                <a:solidFill>
                  <a:schemeClr val="tx2">
                    <a:lumMod val="50000"/>
                  </a:schemeClr>
                </a:solidFill>
                <a:latin typeface="Calibri" panose="020F0502020204030204" pitchFamily="34" charset="0"/>
              </a:rPr>
              <a:t>Group Skill Experience </a:t>
            </a:r>
            <a:endParaRPr lang="en-US"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38100" y="990600"/>
            <a:ext cx="8305800" cy="5349875"/>
          </a:xfrm>
        </p:spPr>
        <p:txBody>
          <a:bodyPr>
            <a:normAutofit lnSpcReduction="10000"/>
          </a:bodyPr>
          <a:lstStyle/>
          <a:p>
            <a:pPr marL="0" indent="0" algn="ctr">
              <a:buNone/>
            </a:pPr>
            <a:endParaRPr lang="en-US" sz="4000" dirty="0" smtClean="0">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Review the new History and Social Science </a:t>
            </a:r>
            <a:r>
              <a:rPr lang="en-US" b="1" u="sng" dirty="0" smtClean="0">
                <a:solidFill>
                  <a:schemeClr val="tx2">
                    <a:lumMod val="75000"/>
                  </a:schemeClr>
                </a:solidFill>
                <a:latin typeface="Calibri" panose="020F0502020204030204" pitchFamily="34" charset="0"/>
              </a:rPr>
              <a:t>Skill</a:t>
            </a:r>
            <a:r>
              <a:rPr lang="en-US" b="1" dirty="0" smtClean="0">
                <a:solidFill>
                  <a:schemeClr val="tx2">
                    <a:lumMod val="75000"/>
                  </a:schemeClr>
                </a:solidFill>
                <a:latin typeface="Calibri" panose="020F0502020204030204" pitchFamily="34" charset="0"/>
              </a:rPr>
              <a:t> Heading SOLs. </a:t>
            </a:r>
            <a:r>
              <a:rPr lang="en-US" sz="2600" b="1" dirty="0" smtClean="0">
                <a:solidFill>
                  <a:schemeClr val="tx2">
                    <a:lumMod val="75000"/>
                  </a:schemeClr>
                </a:solidFill>
                <a:latin typeface="Calibri" panose="020F0502020204030204" pitchFamily="34" charset="0"/>
              </a:rPr>
              <a:t>(</a:t>
            </a:r>
            <a:r>
              <a:rPr lang="en-US" sz="2600" b="1" u="sng" dirty="0" smtClean="0">
                <a:solidFill>
                  <a:schemeClr val="tx2">
                    <a:lumMod val="75000"/>
                  </a:schemeClr>
                </a:solidFill>
                <a:latin typeface="Calibri" panose="020F0502020204030204" pitchFamily="34" charset="0"/>
              </a:rPr>
              <a:t>K.1, 1.1, 2.1, 3.1</a:t>
            </a:r>
            <a:r>
              <a:rPr lang="en-US" sz="2600" b="1" dirty="0" smtClean="0">
                <a:solidFill>
                  <a:schemeClr val="tx2">
                    <a:lumMod val="75000"/>
                  </a:schemeClr>
                </a:solidFill>
                <a:latin typeface="Calibri" panose="020F0502020204030204" pitchFamily="34" charset="0"/>
              </a:rPr>
              <a:t>)</a:t>
            </a: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Choose one SOL bullet for your grade level.</a:t>
            </a: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Create a lesson for your students. </a:t>
            </a:r>
          </a:p>
          <a:p>
            <a:pPr marL="971550" lvl="1" indent="-514350">
              <a:buFont typeface="+mj-lt"/>
              <a:buAutoNum type="arabicPeriod"/>
            </a:pPr>
            <a:endParaRPr lang="en-US" b="1" dirty="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Share. </a:t>
            </a:r>
            <a:endParaRPr lang="en-US" b="1" dirty="0">
              <a:solidFill>
                <a:schemeClr val="tx2">
                  <a:lumMod val="7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67</a:t>
            </a:fld>
            <a:endParaRPr lang="en-US" dirty="0"/>
          </a:p>
        </p:txBody>
      </p:sp>
    </p:spTree>
    <p:extLst>
      <p:ext uri="{BB962C8B-B14F-4D97-AF65-F5344CB8AC3E}">
        <p14:creationId xmlns:p14="http://schemas.microsoft.com/office/powerpoint/2010/main" val="4077363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prstGeom prst="rect">
            <a:avLst/>
          </a:prstGeom>
        </p:spPr>
        <p:txBody>
          <a:bodyPr lIns="45699" tIns="45699" rIns="45699" bIns="45699"/>
          <a:lstStyle/>
          <a:p>
            <a:r>
              <a:rPr dirty="0">
                <a:latin typeface="Calibri" panose="020F0502020204030204" pitchFamily="34" charset="0"/>
              </a:rPr>
              <a:t>Reflections:</a:t>
            </a:r>
          </a:p>
        </p:txBody>
      </p:sp>
      <p:sp>
        <p:nvSpPr>
          <p:cNvPr id="340" name="Shape 340"/>
          <p:cNvSpPr>
            <a:spLocks noGrp="1"/>
          </p:cNvSpPr>
          <p:nvPr>
            <p:ph type="body" idx="1"/>
          </p:nvPr>
        </p:nvSpPr>
        <p:spPr>
          <a:xfrm>
            <a:off x="457200" y="1600199"/>
            <a:ext cx="7543800" cy="4526102"/>
          </a:xfrm>
          <a:prstGeom prst="rect">
            <a:avLst/>
          </a:prstGeom>
        </p:spPr>
        <p:txBody>
          <a:bodyPr lIns="45699" tIns="45699" rIns="45699" bIns="45699"/>
          <a:lstStyle/>
          <a:p>
            <a:pPr marL="342900">
              <a:spcBef>
                <a:spcPts val="0"/>
              </a:spcBef>
              <a:defRPr u="sng"/>
            </a:pPr>
            <a:r>
              <a:rPr dirty="0">
                <a:latin typeface="Calibri" panose="020F0502020204030204" pitchFamily="34" charset="0"/>
              </a:rPr>
              <a:t>3</a:t>
            </a:r>
            <a:r>
              <a:rPr b="0" u="none" dirty="0">
                <a:latin typeface="Calibri" panose="020F0502020204030204" pitchFamily="34" charset="0"/>
              </a:rPr>
              <a:t> things you learned,</a:t>
            </a:r>
          </a:p>
          <a:p>
            <a:pPr marL="342900">
              <a:defRPr u="sng"/>
            </a:pPr>
            <a:r>
              <a:rPr dirty="0">
                <a:latin typeface="Calibri" panose="020F0502020204030204" pitchFamily="34" charset="0"/>
              </a:rPr>
              <a:t>2</a:t>
            </a:r>
            <a:r>
              <a:rPr b="0" u="none" dirty="0">
                <a:latin typeface="Calibri" panose="020F0502020204030204" pitchFamily="34" charset="0"/>
              </a:rPr>
              <a:t> ways you can use this learning in your class, and</a:t>
            </a:r>
          </a:p>
          <a:p>
            <a:pPr marL="342900">
              <a:defRPr u="sng"/>
            </a:pPr>
            <a:r>
              <a:rPr dirty="0">
                <a:latin typeface="Calibri" panose="020F0502020204030204" pitchFamily="34" charset="0"/>
              </a:rPr>
              <a:t>1</a:t>
            </a:r>
            <a:r>
              <a:rPr b="0" u="none" dirty="0">
                <a:latin typeface="Calibri" panose="020F0502020204030204" pitchFamily="34" charset="0"/>
              </a:rPr>
              <a:t> question you still have</a:t>
            </a:r>
          </a:p>
        </p:txBody>
      </p:sp>
      <p:sp>
        <p:nvSpPr>
          <p:cNvPr id="341" name="Shape 341"/>
          <p:cNvSpPr>
            <a:spLocks noGrp="1"/>
          </p:cNvSpPr>
          <p:nvPr>
            <p:ph type="sldNum" sz="quarter" idx="4294967295"/>
          </p:nvPr>
        </p:nvSpPr>
        <p:spPr>
          <a:xfrm>
            <a:off x="8404106" y="6388425"/>
            <a:ext cx="282694" cy="2692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68</a:t>
            </a:fld>
            <a:endParaRPr/>
          </a:p>
        </p:txBody>
      </p:sp>
    </p:spTree>
    <p:extLst>
      <p:ext uri="{BB962C8B-B14F-4D97-AF65-F5344CB8AC3E}">
        <p14:creationId xmlns:p14="http://schemas.microsoft.com/office/powerpoint/2010/main" val="1695981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Questions?</a:t>
            </a:r>
            <a:endParaRPr lang="en-US" sz="4800"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69</a:t>
            </a:fld>
            <a:endParaRPr lang="en-US" dirty="0"/>
          </a:p>
        </p:txBody>
      </p:sp>
      <p:pic>
        <p:nvPicPr>
          <p:cNvPr id="4" name="Picture 3" descr="C:\Users\christonya.brown@doe.virginia.gov\AppData\Local\Microsoft\Windows\Temporary Internet Files\Content.IE5\385NU2DS\MC900434411[1].wmf"/>
          <p:cNvPicPr>
            <a:picLocks noChangeAspect="1" noChangeArrowheads="1"/>
          </p:cNvPicPr>
          <p:nvPr/>
        </p:nvPicPr>
        <p:blipFill>
          <a:blip r:embed="rId3" cstate="print"/>
          <a:srcRect/>
          <a:stretch>
            <a:fillRect/>
          </a:stretch>
        </p:blipFill>
        <p:spPr bwMode="auto">
          <a:xfrm>
            <a:off x="1814286" y="1371600"/>
            <a:ext cx="4419600" cy="4972050"/>
          </a:xfrm>
          <a:prstGeom prst="rect">
            <a:avLst/>
          </a:prstGeom>
          <a:noFill/>
        </p:spPr>
      </p:pic>
    </p:spTree>
    <p:extLst>
      <p:ext uri="{BB962C8B-B14F-4D97-AF65-F5344CB8AC3E}">
        <p14:creationId xmlns:p14="http://schemas.microsoft.com/office/powerpoint/2010/main" val="747346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sp>
        <p:nvSpPr>
          <p:cNvPr id="6" name="Rectangle 5"/>
          <p:cNvSpPr/>
          <p:nvPr/>
        </p:nvSpPr>
        <p:spPr>
          <a:xfrm rot="10800000">
            <a:off x="4542692" y="1078840"/>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2209800" y="1409700"/>
            <a:ext cx="4267200" cy="3886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2008 Standards: </a:t>
            </a:r>
            <a:endParaRPr lang="en-US" sz="2600" dirty="0" smtClean="0"/>
          </a:p>
          <a:p>
            <a:pPr algn="ctr"/>
            <a:r>
              <a:rPr lang="en-US" sz="2600" dirty="0" smtClean="0"/>
              <a:t>Understand </a:t>
            </a:r>
            <a:r>
              <a:rPr lang="en-US" sz="2600" dirty="0"/>
              <a:t>content</a:t>
            </a:r>
          </a:p>
          <a:p>
            <a:pPr algn="ctr"/>
            <a:endParaRPr lang="en-US" sz="2600" dirty="0"/>
          </a:p>
          <a:p>
            <a:pPr algn="ctr"/>
            <a:r>
              <a:rPr lang="en-US" sz="2600" dirty="0"/>
              <a:t>2015 Standards: </a:t>
            </a:r>
            <a:endParaRPr lang="en-US" sz="2600" dirty="0" smtClean="0"/>
          </a:p>
          <a:p>
            <a:pPr algn="ctr"/>
            <a:r>
              <a:rPr lang="en-US" sz="2600" dirty="0" smtClean="0"/>
              <a:t>Understand </a:t>
            </a:r>
            <a:r>
              <a:rPr lang="en-US" sz="2600" dirty="0"/>
              <a:t>content </a:t>
            </a:r>
            <a:r>
              <a:rPr lang="en-US" sz="2600" dirty="0" smtClean="0"/>
              <a:t>by applying the skill.</a:t>
            </a:r>
            <a:endParaRPr lang="en-US" sz="2600" dirty="0"/>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dirty="0">
                <a:latin typeface="Iowan Old Style Black"/>
                <a:cs typeface="Iowan Old Style Black"/>
              </a:rPr>
              <a:t>Skills are aligned with English </a:t>
            </a:r>
            <a:r>
              <a:rPr lang="en-US" sz="2800" dirty="0" smtClean="0">
                <a:latin typeface="Iowan Old Style Black"/>
                <a:cs typeface="Iowan Old Style Black"/>
              </a:rPr>
              <a:t>Standards</a:t>
            </a:r>
            <a:endParaRPr lang="en-US" sz="2800" dirty="0">
              <a:latin typeface="Iowan Old Style Black"/>
              <a:cs typeface="Iowan Old Style Black"/>
            </a:endParaRPr>
          </a:p>
        </p:txBody>
      </p:sp>
    </p:spTree>
    <p:extLst>
      <p:ext uri="{BB962C8B-B14F-4D97-AF65-F5344CB8AC3E}">
        <p14:creationId xmlns:p14="http://schemas.microsoft.com/office/powerpoint/2010/main" val="34744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Kindergarten – Grade Three Presenters</a:t>
            </a:r>
            <a:endParaRPr lang="en-US" sz="3200" dirty="0"/>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1200" smtClean="0">
                <a:solidFill>
                  <a:srgbClr val="FFFFFF"/>
                </a:solidFill>
                <a:latin typeface="Times New Roman"/>
                <a:ea typeface="Times New Roman"/>
                <a:cs typeface="Times New Roman"/>
                <a:sym typeface="Times New Roman"/>
              </a:rPr>
              <a:pPr algn="r">
                <a:buSzPct val="25000"/>
              </a:pPr>
              <a:t>70</a:t>
            </a:fld>
            <a:endParaRPr lang="en-US" sz="1200">
              <a:solidFill>
                <a:srgbClr val="FFFFFF"/>
              </a:solidFill>
              <a:latin typeface="Times New Roman"/>
              <a:ea typeface="Times New Roman"/>
              <a:cs typeface="Times New Roman"/>
              <a:sym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838765141"/>
              </p:ext>
            </p:extLst>
          </p:nvPr>
        </p:nvGraphicFramePr>
        <p:xfrm>
          <a:off x="609600" y="1752600"/>
          <a:ext cx="7315200" cy="3862717"/>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rPr>
                        <a:t>Carla Crump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Powhatan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2"/>
                        </a:rPr>
                        <a:t>carla.crump@powhatan.k12.va.us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rPr>
                        <a:t>Apryl-Dawn Julien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Richmond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3"/>
                        </a:rPr>
                        <a:t>awynter@richmond.k12.va.us</a:t>
                      </a:r>
                      <a:endParaRPr lang="en-US" sz="1600" dirty="0">
                        <a:effectLst/>
                        <a:latin typeface="Calibri"/>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smtClean="0">
                          <a:effectLst/>
                        </a:rPr>
                        <a:t>Quoteshia Hargett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Portsmouth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4"/>
                        </a:rPr>
                        <a:t>Quoteshia.Hargett@pps.k12.va.us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Melissa</a:t>
                      </a:r>
                      <a:r>
                        <a:rPr lang="en-US" sz="1600" baseline="0" dirty="0" smtClean="0">
                          <a:effectLst/>
                          <a:latin typeface="+mn-lt"/>
                          <a:ea typeface="+mn-ea"/>
                          <a:cs typeface="+mn-cs"/>
                        </a:rPr>
                        <a:t> Mygas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Newport</a:t>
                      </a:r>
                      <a:r>
                        <a:rPr lang="en-US" sz="1600" baseline="0" dirty="0" smtClean="0">
                          <a:effectLst/>
                          <a:latin typeface="+mn-lt"/>
                          <a:ea typeface="+mn-ea"/>
                          <a:cs typeface="+mn-cs"/>
                        </a:rPr>
                        <a:t> News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5"/>
                        </a:rPr>
                        <a:t>melissa.mygas@nn.k12.va.us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Megan</a:t>
                      </a:r>
                      <a:r>
                        <a:rPr lang="en-US" sz="1600" baseline="0" dirty="0" smtClean="0">
                          <a:effectLst/>
                          <a:latin typeface="+mn-lt"/>
                          <a:ea typeface="+mn-ea"/>
                          <a:cs typeface="+mn-cs"/>
                        </a:rPr>
                        <a:t> Bush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Stafford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6"/>
                        </a:rPr>
                        <a:t>bushme@staffordschools.net</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Jennifer</a:t>
                      </a:r>
                      <a:r>
                        <a:rPr lang="en-US" sz="1600" baseline="0" dirty="0" smtClean="0">
                          <a:effectLst/>
                          <a:latin typeface="+mn-lt"/>
                          <a:ea typeface="+mn-ea"/>
                          <a:cs typeface="+mn-cs"/>
                        </a:rPr>
                        <a:t> Burgin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Arlington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7"/>
                        </a:rPr>
                        <a:t>jennifer.burgin@apsva.us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Kathy</a:t>
                      </a:r>
                      <a:r>
                        <a:rPr lang="en-US" sz="1600" baseline="0" dirty="0" smtClean="0">
                          <a:effectLst/>
                          <a:latin typeface="+mn-lt"/>
                          <a:ea typeface="+mn-ea"/>
                          <a:cs typeface="+mn-cs"/>
                        </a:rPr>
                        <a:t> Nealon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Fairfax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8"/>
                        </a:rPr>
                        <a:t>Knealon@fcps.edu</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Calibri"/>
                          <a:cs typeface="Times New Roman"/>
                        </a:rPr>
                        <a:t>Susan Mayo</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Manassas City </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9"/>
                        </a:rPr>
                        <a:t>smayo@mcpsva.org</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3833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71</a:t>
            </a:fld>
            <a:endParaRPr lang="en-US" dirty="0"/>
          </a:p>
        </p:txBody>
      </p:sp>
      <p:sp>
        <p:nvSpPr>
          <p:cNvPr id="3" name="Title 1"/>
          <p:cNvSpPr txBox="1">
            <a:spLocks/>
          </p:cNvSpPr>
          <p:nvPr/>
        </p:nvSpPr>
        <p:spPr>
          <a:xfrm>
            <a:off x="457200" y="609600"/>
            <a:ext cx="7543800" cy="1143000"/>
          </a:xfrm>
          <a:prstGeom prst="rect">
            <a:avLst/>
          </a:prstGeom>
        </p:spPr>
        <p:txBody>
          <a:bodyPr>
            <a:normAutofit/>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r>
              <a:rPr lang="en-US" sz="3200" dirty="0" smtClean="0"/>
              <a:t>Kindergarten – Grade Three Presenters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436273919"/>
              </p:ext>
            </p:extLst>
          </p:nvPr>
        </p:nvGraphicFramePr>
        <p:xfrm>
          <a:off x="571500" y="1752600"/>
          <a:ext cx="7315200" cy="3865561"/>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Jennifer Kettlekamp</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Harrisonburg</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2"/>
                        </a:rPr>
                        <a:t>jkettelkamp@harrisonburg.k12.va.us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Amy Cash</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Augusta</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3"/>
                        </a:rPr>
                        <a:t>acash@augusta.k12.va.us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Dawn Toole</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Martinsville</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4"/>
                        </a:rPr>
                        <a:t>dtoole@martinsville.k12.va.us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Krystal Heath</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Floyd</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5"/>
                        </a:rPr>
                        <a:t>heathk@floyd.k12.va.us</a:t>
                      </a:r>
                      <a:endParaRPr lang="en-US" sz="1600" dirty="0">
                        <a:effectLst/>
                        <a:latin typeface="+mn-lt"/>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a:effectLst/>
                          <a:latin typeface="+mn-lt"/>
                          <a:ea typeface="Calibri"/>
                          <a:cs typeface="Times New Roman"/>
                        </a:rPr>
                        <a:t>Misty Jeffers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Washington</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6"/>
                        </a:rPr>
                        <a:t>mjeffers@wcs.k12.va.us</a:t>
                      </a:r>
                      <a:endParaRPr lang="en-US" sz="1600" dirty="0">
                        <a:effectLst/>
                        <a:latin typeface="+mn-lt"/>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a:effectLst/>
                          <a:latin typeface="+mn-lt"/>
                          <a:ea typeface="Calibri"/>
                          <a:cs typeface="Times New Roman"/>
                        </a:rPr>
                        <a:t>Bethany Collins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Tazewell</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Times New Roman"/>
                          <a:cs typeface="Times New Roman"/>
                          <a:hlinkClick r:id="rId7"/>
                        </a:rPr>
                        <a:t>bcollins@tazewell.k12.va.us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Tamara Green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Buckingham</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8"/>
                        </a:rPr>
                        <a:t>tgreen@bcpschools.org</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Vanessa Mason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Halifax</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9"/>
                        </a:rPr>
                        <a:t>vmason@halifax.k12.va.us</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622062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72</a:t>
            </a:fld>
            <a:endParaRPr lang="en-US" dirty="0"/>
          </a:p>
        </p:txBody>
      </p:sp>
      <p:pic>
        <p:nvPicPr>
          <p:cNvPr id="4" name="Picture 2" descr="C:\Users\christonya.brown@doe.virginia.gov\Desktop\National_Thank_You_D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66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73</a:t>
            </a:fld>
            <a:endParaRPr/>
          </a:p>
        </p:txBody>
      </p:sp>
      <p:sp>
        <p:nvSpPr>
          <p:cNvPr id="356" name="Shape 356"/>
          <p:cNvSpPr/>
          <p:nvPr/>
        </p:nvSpPr>
        <p:spPr>
          <a:xfrm>
            <a:off x="228600" y="2140802"/>
            <a:ext cx="8458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rPr dirty="0">
                <a:latin typeface="Calibri" panose="020F0502020204030204" pitchFamily="34" charset="0"/>
              </a:rPr>
              <a:t>Christonya Brown, K-12, History and Social Science Coordinator </a:t>
            </a:r>
          </a:p>
          <a:p>
            <a:pPr>
              <a:defRPr sz="2400">
                <a:latin typeface="Times New Roman"/>
                <a:ea typeface="Times New Roman"/>
                <a:cs typeface="Times New Roman"/>
                <a:sym typeface="Times New Roman"/>
              </a:defRPr>
            </a:pPr>
            <a:r>
              <a:rPr dirty="0">
                <a:latin typeface="Calibri" panose="020F0502020204030204" pitchFamily="34" charset="0"/>
              </a:rPr>
              <a:t>E-mail: </a:t>
            </a:r>
            <a:r>
              <a:rPr u="sng" dirty="0">
                <a:solidFill>
                  <a:srgbClr val="0000FF"/>
                </a:solidFill>
                <a:uFill>
                  <a:solidFill>
                    <a:srgbClr val="0000FF"/>
                  </a:solidFill>
                </a:uFill>
                <a:latin typeface="Calibri" panose="020F0502020204030204" pitchFamily="34" charset="0"/>
                <a:hlinkClick r:id="rId2"/>
              </a:rPr>
              <a:t>Christonya.Brown@doe.virginia.gov</a:t>
            </a:r>
            <a:r>
              <a:rPr dirty="0">
                <a:latin typeface="Calibri" panose="020F0502020204030204" pitchFamily="34" charset="0"/>
              </a:rPr>
              <a:t> </a:t>
            </a:r>
          </a:p>
        </p:txBody>
      </p:sp>
      <p:sp>
        <p:nvSpPr>
          <p:cNvPr id="357" name="Shape 357"/>
          <p:cNvSpPr/>
          <p:nvPr/>
        </p:nvSpPr>
        <p:spPr>
          <a:xfrm>
            <a:off x="207523" y="3089085"/>
            <a:ext cx="830580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rPr dirty="0">
                <a:latin typeface="Calibri" panose="020F0502020204030204" pitchFamily="34" charset="0"/>
              </a:rPr>
              <a:t>Betsy Barton, Elementary, History and Social Science Specialist</a:t>
            </a:r>
          </a:p>
          <a:p>
            <a:pPr>
              <a:defRPr sz="2400">
                <a:latin typeface="Times New Roman"/>
                <a:ea typeface="Times New Roman"/>
                <a:cs typeface="Times New Roman"/>
                <a:sym typeface="Times New Roman"/>
              </a:defRPr>
            </a:pPr>
            <a:r>
              <a:rPr dirty="0">
                <a:latin typeface="Calibri" panose="020F0502020204030204" pitchFamily="34" charset="0"/>
              </a:rPr>
              <a:t>E-mail: </a:t>
            </a:r>
            <a:r>
              <a:rPr u="sng" dirty="0">
                <a:solidFill>
                  <a:srgbClr val="0000FF"/>
                </a:solidFill>
                <a:uFill>
                  <a:solidFill>
                    <a:srgbClr val="0000FF"/>
                  </a:solidFill>
                </a:uFill>
                <a:latin typeface="Calibri" panose="020F0502020204030204" pitchFamily="34" charset="0"/>
                <a:hlinkClick r:id="rId3"/>
              </a:rPr>
              <a:t>Betsy.Barton@doe.virginia.gov</a:t>
            </a:r>
          </a:p>
        </p:txBody>
      </p:sp>
      <p:sp>
        <p:nvSpPr>
          <p:cNvPr id="358" name="Shape 358"/>
          <p:cNvSpPr/>
          <p:nvPr/>
        </p:nvSpPr>
        <p:spPr>
          <a:xfrm>
            <a:off x="457199" y="381000"/>
            <a:ext cx="7696201"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200">
                <a:latin typeface="Times New Roman"/>
                <a:ea typeface="Times New Roman"/>
                <a:cs typeface="Times New Roman"/>
                <a:sym typeface="Times New Roman"/>
              </a:defRPr>
            </a:pPr>
            <a:r>
              <a:rPr dirty="0">
                <a:latin typeface="Calibri" panose="020F0502020204030204" pitchFamily="34" charset="0"/>
              </a:rPr>
              <a:t>and the </a:t>
            </a:r>
          </a:p>
          <a:p>
            <a:pPr algn="ctr">
              <a:defRPr sz="4000" b="1">
                <a:latin typeface="Times New Roman"/>
                <a:ea typeface="Times New Roman"/>
                <a:cs typeface="Times New Roman"/>
                <a:sym typeface="Times New Roman"/>
              </a:defRPr>
            </a:pPr>
            <a:r>
              <a:rPr dirty="0">
                <a:effectLst>
                  <a:outerShdw blurRad="38100" dist="38100" dir="2700000" algn="tl">
                    <a:srgbClr val="000000">
                      <a:alpha val="43137"/>
                    </a:srgbClr>
                  </a:outerShdw>
                </a:effectLst>
                <a:latin typeface="Calibri" panose="020F0502020204030204" pitchFamily="34" charset="0"/>
              </a:rPr>
              <a:t>Virginia Department of Education</a:t>
            </a:r>
          </a:p>
        </p:txBody>
      </p:sp>
      <p:sp>
        <p:nvSpPr>
          <p:cNvPr id="6" name="Shape 357"/>
          <p:cNvSpPr/>
          <p:nvPr/>
        </p:nvSpPr>
        <p:spPr>
          <a:xfrm>
            <a:off x="228599" y="4112507"/>
            <a:ext cx="830580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rPr lang="en-US" dirty="0" smtClean="0">
                <a:latin typeface="Calibri" panose="020F0502020204030204" pitchFamily="34" charset="0"/>
              </a:rPr>
              <a:t>Jill Nogueras, English and History </a:t>
            </a:r>
            <a:r>
              <a:rPr lang="en-US" dirty="0">
                <a:latin typeface="Calibri" panose="020F0502020204030204" pitchFamily="34" charset="0"/>
              </a:rPr>
              <a:t>and Social Science Specialist</a:t>
            </a:r>
          </a:p>
          <a:p>
            <a:pPr>
              <a:defRPr sz="2400">
                <a:latin typeface="Times New Roman"/>
                <a:ea typeface="Times New Roman"/>
                <a:cs typeface="Times New Roman"/>
                <a:sym typeface="Times New Roman"/>
              </a:defRPr>
            </a:pPr>
            <a:r>
              <a:rPr lang="en-US" dirty="0" smtClean="0">
                <a:latin typeface="Calibri" panose="020F0502020204030204" pitchFamily="34" charset="0"/>
              </a:rPr>
              <a:t>E-mail:  </a:t>
            </a:r>
            <a:r>
              <a:rPr lang="en-US" dirty="0" smtClean="0">
                <a:latin typeface="Calibri" panose="020F0502020204030204" pitchFamily="34" charset="0"/>
                <a:hlinkClick r:id="rId4"/>
              </a:rPr>
              <a:t>Jill.Nogueras@doe.virginia.gov</a:t>
            </a:r>
            <a:endParaRPr u="sng" dirty="0">
              <a:solidFill>
                <a:srgbClr val="0000FF"/>
              </a:solidFill>
              <a:uFill>
                <a:solidFill>
                  <a:srgbClr val="0000FF"/>
                </a:solidFill>
              </a:uFill>
              <a:latin typeface="Calibri" panose="020F0502020204030204" pitchFamily="34" charset="0"/>
              <a:hlinkClick r:id="rId3"/>
            </a:endParaRPr>
          </a:p>
        </p:txBody>
      </p:sp>
    </p:spTree>
    <p:extLst>
      <p:ext uri="{BB962C8B-B14F-4D97-AF65-F5344CB8AC3E}">
        <p14:creationId xmlns:p14="http://schemas.microsoft.com/office/powerpoint/2010/main" val="30528038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98" t="14631" r="15030" b="6938"/>
          <a:stretch/>
        </p:blipFill>
        <p:spPr bwMode="auto">
          <a:xfrm>
            <a:off x="228600" y="906232"/>
            <a:ext cx="8052356" cy="496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2449075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a:t>
            </a:r>
            <a:endParaRPr lang="en-US" dirty="0"/>
          </a:p>
        </p:txBody>
      </p:sp>
      <p:sp>
        <p:nvSpPr>
          <p:cNvPr id="3" name="Content Placeholder 2"/>
          <p:cNvSpPr>
            <a:spLocks noGrp="1"/>
          </p:cNvSpPr>
          <p:nvPr>
            <p:ph idx="1"/>
          </p:nvPr>
        </p:nvSpPr>
        <p:spPr>
          <a:xfrm>
            <a:off x="457200" y="1371600"/>
            <a:ext cx="7543800" cy="4525963"/>
          </a:xfrm>
        </p:spPr>
        <p:txBody>
          <a:bodyPr>
            <a:normAutofit fontScale="92500" lnSpcReduction="20000"/>
          </a:bodyPr>
          <a:lstStyle/>
          <a:p>
            <a:r>
              <a:rPr lang="en-US" dirty="0"/>
              <a:t>Bring attention to the Experiences and describe what they are and how they can be used. </a:t>
            </a:r>
          </a:p>
          <a:p>
            <a:r>
              <a:rPr lang="en-US" dirty="0"/>
              <a:t>Provide teachers with “experiences” and give them an opportunity to:</a:t>
            </a:r>
          </a:p>
          <a:p>
            <a:pPr marL="571500" lvl="1" indent="-171450"/>
            <a:r>
              <a:rPr lang="en-US" dirty="0"/>
              <a:t>discuss what they are and how they can be used; and </a:t>
            </a:r>
          </a:p>
          <a:p>
            <a:pPr marL="571500" lvl="1" indent="-171450"/>
            <a:r>
              <a:rPr lang="en-US" dirty="0"/>
              <a:t>develop their own to share with the group</a:t>
            </a:r>
            <a:r>
              <a:rPr lang="en-US" dirty="0" smtClean="0"/>
              <a:t>.</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4145285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53327</TotalTime>
  <Words>2570</Words>
  <Application>Microsoft Office PowerPoint</Application>
  <PresentationFormat>On-screen Show (4:3)</PresentationFormat>
  <Paragraphs>429</Paragraphs>
  <Slides>73</Slides>
  <Notes>38</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Office Theme</vt:lpstr>
      <vt:lpstr>9_Office Theme</vt:lpstr>
      <vt:lpstr>PowerPoint Presentation</vt:lpstr>
      <vt:lpstr>Disclaimer</vt:lpstr>
      <vt:lpstr>Questions to Ask During Planning</vt:lpstr>
      <vt:lpstr>It starts with the . . .</vt:lpstr>
      <vt:lpstr>PowerPoint Presentation</vt:lpstr>
      <vt:lpstr>2015 SOL Skill Progression </vt:lpstr>
      <vt:lpstr>2015 SOL Skill Progression </vt:lpstr>
      <vt:lpstr>Experiences for Essential Skills</vt:lpstr>
      <vt:lpstr>Experiences</vt:lpstr>
      <vt:lpstr>PowerPoint Presentation</vt:lpstr>
      <vt:lpstr>Experiences</vt:lpstr>
      <vt:lpstr>PowerPoint Presentation</vt:lpstr>
      <vt:lpstr>Good practice</vt:lpstr>
      <vt:lpstr>Today we will . . .</vt:lpstr>
      <vt:lpstr>History and Social Science  Standards of Learning                                           2016 Fall Institute </vt:lpstr>
      <vt:lpstr>Today’s Working Norms</vt:lpstr>
      <vt:lpstr>Grounding:  Who Are We?</vt:lpstr>
      <vt:lpstr>Just Like Me</vt:lpstr>
      <vt:lpstr>Implementing the new Social Studies Curriculum!</vt:lpstr>
      <vt:lpstr>What are these experiences teachers are to provide for the students?</vt:lpstr>
      <vt:lpstr>How do I plan for these experiences?</vt:lpstr>
      <vt:lpstr> Questions to ask about the past….</vt:lpstr>
      <vt:lpstr>Things to consider</vt:lpstr>
      <vt:lpstr>Things to consider</vt:lpstr>
      <vt:lpstr>Things to consider</vt:lpstr>
      <vt:lpstr>Things to consider</vt:lpstr>
      <vt:lpstr>Things to consider</vt:lpstr>
      <vt:lpstr>The Essential Skills, which are found in Standard 1 for each grade level or course, serve as tools to facilitate active engagement in learning, to deepen student understanding of content material and to create better-informed citizens.</vt:lpstr>
      <vt:lpstr>Standard 1</vt:lpstr>
      <vt:lpstr>Let’s Explore: Rigorous Social Studies  Learning Experiences</vt:lpstr>
      <vt:lpstr>Grade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Vocabulary</vt:lpstr>
      <vt:lpstr>PowerPoint Presentation</vt:lpstr>
      <vt:lpstr>Paradigm Shift - Moving from Activities to Experiences</vt:lpstr>
      <vt:lpstr>Cost-Benefit Decision Model </vt:lpstr>
      <vt:lpstr>Creating A Cost-Benefit Decision Model</vt:lpstr>
      <vt:lpstr>Cost-Benefit Decision Making Model With Literature</vt:lpstr>
      <vt:lpstr>Just Saving My Money Cost-Benefit Decision Model</vt:lpstr>
      <vt:lpstr>Cost-Benefit Tree</vt:lpstr>
      <vt:lpstr>Cost-Benefit Tree</vt:lpstr>
      <vt:lpstr>Always Looping Back to the Skill</vt:lpstr>
      <vt:lpstr>Your Turn!</vt:lpstr>
      <vt:lpstr>First Grade</vt:lpstr>
      <vt:lpstr>Content Example</vt:lpstr>
      <vt:lpstr>PowerPoint Presentation</vt:lpstr>
      <vt:lpstr>PowerPoint Presentation</vt:lpstr>
      <vt:lpstr>Decision Tree</vt:lpstr>
      <vt:lpstr>PowerPoint Presentation</vt:lpstr>
      <vt:lpstr>PowerPoint Presentation</vt:lpstr>
      <vt:lpstr>Debrief</vt:lpstr>
      <vt:lpstr> How can you use this method with another grade?</vt:lpstr>
      <vt:lpstr>Sharing Our Expertise</vt:lpstr>
      <vt:lpstr>History and Social Science Updates</vt:lpstr>
      <vt:lpstr>Skill Experience</vt:lpstr>
      <vt:lpstr>Group Skill Experience </vt:lpstr>
      <vt:lpstr>Reflections:</vt:lpstr>
      <vt:lpstr>Questions?</vt:lpstr>
      <vt:lpstr>Kindergarten – Grade Three Presenters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Committee</dc:title>
  <dc:creator>Owner</dc:creator>
  <cp:lastModifiedBy>qjx57867</cp:lastModifiedBy>
  <cp:revision>594</cp:revision>
  <cp:lastPrinted>2017-01-05T17:31:52Z</cp:lastPrinted>
  <dcterms:created xsi:type="dcterms:W3CDTF">2014-09-27T11:01:48Z</dcterms:created>
  <dcterms:modified xsi:type="dcterms:W3CDTF">2017-01-17T19:05:08Z</dcterms:modified>
</cp:coreProperties>
</file>