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 id="2147483669" r:id="rId2"/>
  </p:sldMasterIdLst>
  <p:notesMasterIdLst>
    <p:notesMasterId r:id="rId50"/>
  </p:notesMasterIdLst>
  <p:sldIdLst>
    <p:sldId id="308" r:id="rId3"/>
    <p:sldId id="280" r:id="rId4"/>
    <p:sldId id="309" r:id="rId5"/>
    <p:sldId id="282" r:id="rId6"/>
    <p:sldId id="310" r:id="rId7"/>
    <p:sldId id="311" r:id="rId8"/>
    <p:sldId id="283" r:id="rId9"/>
    <p:sldId id="284" r:id="rId10"/>
    <p:sldId id="285" r:id="rId11"/>
    <p:sldId id="286" r:id="rId12"/>
    <p:sldId id="257" r:id="rId13"/>
    <p:sldId id="258" r:id="rId14"/>
    <p:sldId id="259" r:id="rId15"/>
    <p:sldId id="260" r:id="rId16"/>
    <p:sldId id="287" r:id="rId17"/>
    <p:sldId id="288" r:id="rId18"/>
    <p:sldId id="261" r:id="rId19"/>
    <p:sldId id="289" r:id="rId20"/>
    <p:sldId id="290" r:id="rId21"/>
    <p:sldId id="291" r:id="rId22"/>
    <p:sldId id="292" r:id="rId23"/>
    <p:sldId id="293" r:id="rId24"/>
    <p:sldId id="303" r:id="rId25"/>
    <p:sldId id="294" r:id="rId26"/>
    <p:sldId id="295" r:id="rId27"/>
    <p:sldId id="296" r:id="rId28"/>
    <p:sldId id="297" r:id="rId29"/>
    <p:sldId id="298" r:id="rId30"/>
    <p:sldId id="299" r:id="rId31"/>
    <p:sldId id="300" r:id="rId32"/>
    <p:sldId id="301" r:id="rId33"/>
    <p:sldId id="302" r:id="rId34"/>
    <p:sldId id="304" r:id="rId35"/>
    <p:sldId id="264" r:id="rId36"/>
    <p:sldId id="265" r:id="rId37"/>
    <p:sldId id="266" r:id="rId38"/>
    <p:sldId id="268" r:id="rId39"/>
    <p:sldId id="307" r:id="rId40"/>
    <p:sldId id="270" r:id="rId41"/>
    <p:sldId id="271" r:id="rId42"/>
    <p:sldId id="272" r:id="rId43"/>
    <p:sldId id="312" r:id="rId44"/>
    <p:sldId id="275" r:id="rId45"/>
    <p:sldId id="276" r:id="rId46"/>
    <p:sldId id="277" r:id="rId47"/>
    <p:sldId id="305" r:id="rId48"/>
    <p:sldId id="306"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B65756D-5FE7-43D8-9F29-77FD2961BC66}">
  <a:tblStyle styleId="{5B65756D-5FE7-43D8-9F29-77FD2961BC6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22"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04993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onion.com/article/us-citizenry-admits-it-could-kind-of-go-for-charis-3288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heonion.com/article/us-citizenry-admits-it-could-kind-of-go-for-charis-3288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theonion.com/article/us-citizenry-admits-it-could-kind-of-go-for-charis-3288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5" name="Shape 145"/>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16</a:t>
            </a:fld>
            <a:endParaRPr lang="e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Hook for Next Lesson:</a:t>
            </a:r>
          </a:p>
          <a:p>
            <a:pPr lvl="0" algn="ctr">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Before moving on, tell group an interesting article just came out that you want to get their opinion on given that they are all civics teachers. Handout a copy of the article linked below and host discussion about it (hoping someone will question the source of the information). Use this to introduce topic of next skills lesson - determining the accuracy and validity of sources</a:t>
            </a:r>
          </a:p>
          <a:p>
            <a:pPr lvl="0">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lgn="ctr" rtl="0">
              <a:spcBef>
                <a:spcPts val="0"/>
              </a:spcBef>
              <a:buClr>
                <a:schemeClr val="dk1"/>
              </a:buClr>
              <a:buSzPct val="100000"/>
              <a:buFont typeface="Arial"/>
              <a:buNone/>
            </a:pPr>
            <a:r>
              <a:rPr lang="en-US" sz="1100" u="sng">
                <a:solidFill>
                  <a:schemeClr val="hlink"/>
                </a:solidFill>
                <a:latin typeface="Times New Roman"/>
                <a:ea typeface="Times New Roman"/>
                <a:cs typeface="Times New Roman"/>
                <a:sym typeface="Times New Roman"/>
                <a:hlinkClick r:id="rId3"/>
              </a:rPr>
              <a:t>Hook Article from the Onion</a:t>
            </a:r>
          </a:p>
        </p:txBody>
      </p:sp>
      <p:sp>
        <p:nvSpPr>
          <p:cNvPr id="165" name="Shape 16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Hook for Next Lesson:</a:t>
            </a:r>
          </a:p>
          <a:p>
            <a:pPr lvl="0" algn="ctr">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Before moving on, tell group an interesting article just came out that you want to get their opinion on given that they are all civics teachers. Handout a copy of the article linked below and host discussion about it (hoping someone will question the source of the information). Use this to introduce topic of next skills lesson - determining the accuracy and validity of sources</a:t>
            </a:r>
          </a:p>
          <a:p>
            <a:pPr lvl="0">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lgn="ctr" rtl="0">
              <a:spcBef>
                <a:spcPts val="0"/>
              </a:spcBef>
              <a:buClr>
                <a:schemeClr val="dk1"/>
              </a:buClr>
              <a:buSzPct val="100000"/>
              <a:buFont typeface="Arial"/>
              <a:buNone/>
            </a:pPr>
            <a:r>
              <a:rPr lang="en-US" sz="1100" u="sng">
                <a:solidFill>
                  <a:schemeClr val="hlink"/>
                </a:solidFill>
                <a:latin typeface="Times New Roman"/>
                <a:ea typeface="Times New Roman"/>
                <a:cs typeface="Times New Roman"/>
                <a:sym typeface="Times New Roman"/>
                <a:hlinkClick r:id="rId3"/>
              </a:rPr>
              <a:t>Hook Article from the Onion</a:t>
            </a:r>
          </a:p>
        </p:txBody>
      </p:sp>
      <p:sp>
        <p:nvSpPr>
          <p:cNvPr id="165" name="Shape 16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Hook for Next Lesson:</a:t>
            </a:r>
          </a:p>
          <a:p>
            <a:pPr lvl="0" algn="ctr">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spcBef>
                <a:spcPts val="0"/>
              </a:spcBef>
              <a:buClr>
                <a:schemeClr val="dk1"/>
              </a:buClr>
              <a:buSzPct val="100000"/>
              <a:buFont typeface="Arial"/>
              <a:buNone/>
            </a:pPr>
            <a:r>
              <a:rPr lang="en-US" sz="1100">
                <a:solidFill>
                  <a:srgbClr val="0070C0"/>
                </a:solidFill>
                <a:latin typeface="Times New Roman"/>
                <a:ea typeface="Times New Roman"/>
                <a:cs typeface="Times New Roman"/>
                <a:sym typeface="Times New Roman"/>
              </a:rPr>
              <a:t>Before moving on, tell group an interesting article just came out that you want to get their opinion on given that they are all civics teachers. Handout a copy of the article linked below and host discussion about it (hoping someone will question the source of the information). Use this to introduce topic of next skills lesson - determining the accuracy and validity of sources</a:t>
            </a:r>
          </a:p>
          <a:p>
            <a:pPr lvl="0">
              <a:spcBef>
                <a:spcPts val="0"/>
              </a:spcBef>
              <a:buClr>
                <a:schemeClr val="dk1"/>
              </a:buClr>
              <a:buSzPct val="100000"/>
              <a:buFont typeface="Arial"/>
              <a:buNone/>
            </a:pPr>
            <a:endParaRPr sz="1100">
              <a:solidFill>
                <a:srgbClr val="0070C0"/>
              </a:solidFill>
              <a:latin typeface="Times New Roman"/>
              <a:ea typeface="Times New Roman"/>
              <a:cs typeface="Times New Roman"/>
              <a:sym typeface="Times New Roman"/>
            </a:endParaRPr>
          </a:p>
          <a:p>
            <a:pPr lvl="0" algn="ctr" rtl="0">
              <a:spcBef>
                <a:spcPts val="0"/>
              </a:spcBef>
              <a:buClr>
                <a:schemeClr val="dk1"/>
              </a:buClr>
              <a:buSzPct val="100000"/>
              <a:buFont typeface="Arial"/>
              <a:buNone/>
            </a:pPr>
            <a:r>
              <a:rPr lang="en-US" sz="1100" u="sng">
                <a:solidFill>
                  <a:schemeClr val="hlink"/>
                </a:solidFill>
                <a:latin typeface="Times New Roman"/>
                <a:ea typeface="Times New Roman"/>
                <a:cs typeface="Times New Roman"/>
                <a:sym typeface="Times New Roman"/>
                <a:hlinkClick r:id="rId3"/>
              </a:rPr>
              <a:t>Hook Article from the Onion</a:t>
            </a:r>
          </a:p>
        </p:txBody>
      </p:sp>
      <p:sp>
        <p:nvSpPr>
          <p:cNvPr id="165" name="Shape 16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2" name="Shape 17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Define bias for group; in presentation view, audience will see only the image on the left side of the slide, ask they what they see in the picture, click to show image on the right side of the slide and discuss bias/perception, then audience will participate in “Sort the Source” learning experience</a:t>
            </a:r>
          </a:p>
        </p:txBody>
      </p:sp>
      <p:sp>
        <p:nvSpPr>
          <p:cNvPr id="180" name="Shape 18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Discussion:</a:t>
            </a:r>
            <a:r>
              <a:rPr lang="en-US" baseline="0" dirty="0">
                <a:latin typeface="Wingdings"/>
                <a:ea typeface="Wingdings"/>
                <a:cs typeface="Wingdings"/>
              </a:rPr>
              <a:t> Conceptual Understanding, Scaffolding the Understanding, Analyzing the Understanding</a:t>
            </a:r>
          </a:p>
          <a:p>
            <a:endParaRPr lang="en-US" baseline="0" dirty="0">
              <a:latin typeface="Wingdings"/>
              <a:ea typeface="Wingdings"/>
              <a:cs typeface="Wingdings"/>
            </a:endParaRPr>
          </a:p>
          <a:p>
            <a:r>
              <a:rPr lang="en-US" baseline="0" dirty="0">
                <a:latin typeface="Wingdings"/>
                <a:ea typeface="Wingdings"/>
                <a:cs typeface="Wingdings"/>
              </a:rPr>
              <a:t>Arrow will rise up upon click after discussion to summarize difference between 2008 and 2015, then skills aligned with English </a:t>
            </a:r>
            <a:r>
              <a:rPr lang="en-US" baseline="0" dirty="0" err="1">
                <a:latin typeface="Wingdings"/>
                <a:ea typeface="Wingdings"/>
                <a:cs typeface="Wingdings"/>
              </a:rPr>
              <a:t>SOLs</a:t>
            </a:r>
            <a:r>
              <a:rPr lang="en-US" baseline="0" dirty="0">
                <a:latin typeface="Wingdings"/>
                <a:ea typeface="Wingdings"/>
                <a:cs typeface="Wingdings"/>
              </a:rPr>
              <a:t>.  Great opportunity for common planning!</a:t>
            </a:r>
          </a:p>
          <a:p>
            <a:endParaRPr lang="en-US" baseline="0" dirty="0">
              <a:latin typeface="Wingdings"/>
              <a:ea typeface="Wingdings"/>
              <a:cs typeface="Wingdings"/>
            </a:endParaRPr>
          </a:p>
          <a:p>
            <a:r>
              <a:rPr lang="en-US" baseline="0" dirty="0">
                <a:latin typeface="Wingdings"/>
                <a:ea typeface="Wingdings"/>
                <a:cs typeface="Wingdings"/>
              </a:rPr>
              <a:t>Purpose of today is to “teach” a lesson demonstrating skill based instruction, moving away from Lecture (Sit and Get)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a:t>Do not show skills until after debrief….we want audience to interact with skills and see if they can pick out the skill we were practicing</a:t>
            </a:r>
          </a:p>
          <a:p>
            <a:pPr lvl="0">
              <a:spcBef>
                <a:spcPts val="0"/>
              </a:spcBef>
              <a:buNone/>
            </a:pPr>
            <a:endParaRPr b="1"/>
          </a:p>
          <a:p>
            <a:pPr lvl="0">
              <a:spcBef>
                <a:spcPts val="0"/>
              </a:spcBef>
              <a:buClr>
                <a:schemeClr val="dk1"/>
              </a:buClr>
              <a:buSzPct val="91666"/>
              <a:buFont typeface="Arial"/>
              <a:buNone/>
            </a:pPr>
            <a:r>
              <a:rPr lang="en-US" b="1"/>
              <a:t>Debrief:  How did it play out? What did you have trouble with? What do you think your students will have trouble with? How can you use it in another way?</a:t>
            </a:r>
          </a:p>
          <a:p>
            <a:pPr lvl="0" rtl="0">
              <a:spcBef>
                <a:spcPts val="0"/>
              </a:spcBef>
              <a:buClr>
                <a:schemeClr val="dk1"/>
              </a:buClr>
              <a:buSzPct val="91666"/>
              <a:buFont typeface="Arial"/>
              <a:buNone/>
            </a:pPr>
            <a:r>
              <a:rPr lang="en-US" b="1"/>
              <a:t>How was this a “student learning experience”?</a:t>
            </a: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05" name="Shape 20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Source: https://www.washingtonpost.com/news/the-fix/wp/2015/05/11/rip-american-idol-the-show-that-gave-us-an-easy-shorthand-for-americans-not-voting/</a:t>
            </a:r>
          </a:p>
          <a:p>
            <a:pPr lvl="0">
              <a:spcBef>
                <a:spcPts val="0"/>
              </a:spcBef>
              <a:buNone/>
            </a:pPr>
            <a:endParaRPr dirty="0"/>
          </a:p>
          <a:p>
            <a:pPr lvl="0">
              <a:spcBef>
                <a:spcPts val="0"/>
              </a:spcBef>
              <a:buNone/>
            </a:pPr>
            <a:r>
              <a:rPr lang="en-US" dirty="0"/>
              <a:t>Click present mode for this to see first graph shown to participants….</a:t>
            </a:r>
          </a:p>
          <a:p>
            <a:pPr lvl="0">
              <a:spcBef>
                <a:spcPts val="0"/>
              </a:spcBef>
              <a:buNone/>
            </a:pPr>
            <a:endParaRPr dirty="0"/>
          </a:p>
          <a:p>
            <a:pPr marL="457200" lvl="0" indent="-228600" rtl="0">
              <a:spcBef>
                <a:spcPts val="0"/>
              </a:spcBef>
              <a:buAutoNum type="arabicPeriod"/>
            </a:pPr>
            <a:r>
              <a:rPr lang="en-US" dirty="0"/>
              <a:t>Image analysis worksheet - what do you see?, what do know?, what questions do you have?</a:t>
            </a:r>
          </a:p>
          <a:p>
            <a:pPr marL="457200" lvl="0" indent="-228600" rtl="0">
              <a:spcBef>
                <a:spcPts val="0"/>
              </a:spcBef>
              <a:buAutoNum type="arabicPeriod"/>
            </a:pPr>
            <a:r>
              <a:rPr lang="en-US" dirty="0"/>
              <a:t>Participants will share out as a whole group the answers to these questions</a:t>
            </a:r>
          </a:p>
          <a:p>
            <a:pPr marL="457200" lvl="0" indent="-228600">
              <a:spcBef>
                <a:spcPts val="0"/>
              </a:spcBef>
              <a:buAutoNum type="arabicPeriod"/>
            </a:pPr>
            <a:r>
              <a:rPr lang="en-US" dirty="0"/>
              <a:t>Participants will be shown the second graph (as seen above) and will answer the question - what have you learned?</a:t>
            </a:r>
          </a:p>
        </p:txBody>
      </p:sp>
      <p:sp>
        <p:nvSpPr>
          <p:cNvPr id="212" name="Shape 2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Define costs and benefits for audience then teachers complete this individually then share out for discussion</a:t>
            </a:r>
          </a:p>
          <a:p>
            <a:pPr lvl="0">
              <a:spcBef>
                <a:spcPts val="0"/>
              </a:spcBef>
              <a:buNone/>
            </a:pPr>
            <a:endParaRPr/>
          </a:p>
          <a:p>
            <a:pPr lvl="0">
              <a:spcBef>
                <a:spcPts val="0"/>
              </a:spcBef>
              <a:buNone/>
            </a:pPr>
            <a:r>
              <a:rPr lang="en-US"/>
              <a:t>Have discussion about costs/benefits AND consequences of not voting/write in candidacy</a:t>
            </a:r>
          </a:p>
        </p:txBody>
      </p:sp>
      <p:sp>
        <p:nvSpPr>
          <p:cNvPr id="220" name="Shape 22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AutoNum type="arabicPeriod"/>
            </a:pPr>
            <a:r>
              <a:rPr lang="en-US"/>
              <a:t>Teachers will do this as a whole group</a:t>
            </a:r>
          </a:p>
          <a:p>
            <a:pPr marL="457200" lvl="0" indent="-228600" rtl="0">
              <a:spcBef>
                <a:spcPts val="0"/>
              </a:spcBef>
              <a:buAutoNum type="arabicPeriod"/>
            </a:pPr>
            <a:r>
              <a:rPr lang="en-US"/>
              <a:t>PACED acronym: Define the PROBLEM  2. List the ALTERNATIVES 3. Select CRITERIA  4. EVALUATE the alternatives  5. Make a DECISION </a:t>
            </a:r>
          </a:p>
          <a:p>
            <a:pPr marL="457200" lvl="0" indent="-228600" rtl="0">
              <a:spcBef>
                <a:spcPts val="0"/>
              </a:spcBef>
              <a:buAutoNum type="arabicPeriod"/>
            </a:pPr>
            <a:r>
              <a:rPr lang="en-US"/>
              <a:t>We are hoping they may suggest as the alternative choices: Make election day a national holiday, election day on a Saturday, online voting, compulsory voting, make it easier to get IDs</a:t>
            </a:r>
          </a:p>
          <a:p>
            <a:pPr marL="457200" lvl="0" indent="-228600" rtl="0">
              <a:spcBef>
                <a:spcPts val="0"/>
              </a:spcBef>
              <a:buAutoNum type="arabicPeriod"/>
            </a:pPr>
            <a:r>
              <a:rPr lang="en-US"/>
              <a:t>We are hoping they may suggest as the criteria:  Easy to do, Cost effective, biggest bang for our buck</a:t>
            </a:r>
          </a:p>
          <a:p>
            <a:pPr marL="457200" lvl="0" indent="-228600" rtl="0">
              <a:spcBef>
                <a:spcPts val="0"/>
              </a:spcBef>
              <a:buAutoNum type="arabicPeriod"/>
            </a:pPr>
            <a:r>
              <a:rPr lang="en-US"/>
              <a:t>We will model how to assigned “points” for each alternative based on the criteria set and discuss how the PACED grid can be used to make a decision</a:t>
            </a:r>
          </a:p>
          <a:p>
            <a:pPr lvl="0" rtl="0">
              <a:spcBef>
                <a:spcPts val="0"/>
              </a:spcBef>
              <a:buNone/>
            </a:pPr>
            <a:endParaRPr/>
          </a:p>
        </p:txBody>
      </p:sp>
      <p:sp>
        <p:nvSpPr>
          <p:cNvPr id="229" name="Shape 22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b="1"/>
              <a:t>Do not show skills until after debrief….we want audience to interact with skills and see if they can pick out the skill we were practicing</a:t>
            </a:r>
          </a:p>
          <a:p>
            <a:pPr lvl="0">
              <a:spcBef>
                <a:spcPts val="0"/>
              </a:spcBef>
              <a:buClr>
                <a:schemeClr val="dk1"/>
              </a:buClr>
              <a:buSzPct val="91666"/>
              <a:buFont typeface="Arial"/>
              <a:buNone/>
            </a:pPr>
            <a:endParaRPr b="1"/>
          </a:p>
          <a:p>
            <a:pPr lvl="0">
              <a:spcBef>
                <a:spcPts val="0"/>
              </a:spcBef>
              <a:buClr>
                <a:schemeClr val="dk1"/>
              </a:buClr>
              <a:buSzPct val="91666"/>
              <a:buFont typeface="Arial"/>
              <a:buNone/>
            </a:pPr>
            <a:r>
              <a:rPr lang="en-US" b="1"/>
              <a:t>Debrief:  How did it play out? What did you have trouble with? What do you think your students will have trouble with? How can you use it in another way?</a:t>
            </a:r>
          </a:p>
          <a:p>
            <a:pPr lvl="0" rtl="0">
              <a:spcBef>
                <a:spcPts val="0"/>
              </a:spcBef>
              <a:buClr>
                <a:schemeClr val="dk1"/>
              </a:buClr>
              <a:buSzPct val="91666"/>
              <a:buFont typeface="Arial"/>
              <a:buNone/>
            </a:pPr>
            <a:r>
              <a:rPr lang="en-US" b="1"/>
              <a:t>How was this a “student learning experience”?</a:t>
            </a: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508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400" b="1">
                <a:solidFill>
                  <a:srgbClr val="000000"/>
                </a:solidFill>
              </a:rPr>
              <a:t>Teachers will personally reflect then turn and talk to pair-share</a:t>
            </a: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Answer parking lot questions that weren’t answered</a:t>
            </a: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Experiences and describe what they are and how they can be used. </a:t>
            </a:r>
          </a:p>
          <a:p>
            <a:r>
              <a:rPr lang="en-US" baseline="0" dirty="0" smtClean="0"/>
              <a:t>Provide teachers with “experiences” and give them an opportunity to:</a:t>
            </a:r>
          </a:p>
          <a:p>
            <a:pPr marL="171450" indent="-171450">
              <a:buFont typeface="Arial" panose="020B0604020202020204" pitchFamily="34" charset="0"/>
              <a:buChar char="•"/>
            </a:pPr>
            <a:r>
              <a:rPr lang="en-US" baseline="0" dirty="0" smtClean="0"/>
              <a:t>discuss what they are and how they can be used; and </a:t>
            </a:r>
          </a:p>
          <a:p>
            <a:pPr marL="171450" indent="-171450">
              <a:buFont typeface="Arial" panose="020B0604020202020204" pitchFamily="34" charset="0"/>
              <a:buChar char="•"/>
            </a:pPr>
            <a:r>
              <a:rPr lang="en-US" baseline="0" dirty="0" smtClean="0"/>
              <a:t>develop their own to share with the group.</a:t>
            </a:r>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8</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everyone needs a pep talk - play video and icebreaker activity (four corners - CE or GOVT?, Years of Experience, Familiarity with new standards, Whether they have seen Space Jam or not, </a:t>
            </a: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Emphasize this throughout the presentation.</a:t>
            </a:r>
          </a:p>
        </p:txBody>
      </p:sp>
      <p:sp>
        <p:nvSpPr>
          <p:cNvPr id="128" name="Shape 12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400" b="1">
              <a:solidFill>
                <a:srgbClr val="FF0000"/>
              </a:solidFill>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
              <a:pPr lvl="0" rtl="0">
                <a:spcBef>
                  <a:spcPts val="0"/>
                </a:spcBef>
                <a:buClr>
                  <a:srgbClr val="000000"/>
                </a:buClr>
                <a:buFont typeface="Arial"/>
                <a:buNone/>
              </a:pPr>
              <a:t>15</a:t>
            </a:fld>
            <a:endParaRPr lang="e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5"/>
        <p:cNvGrpSpPr/>
        <p:nvPr/>
      </p:nvGrpSpPr>
      <p:grpSpPr>
        <a:xfrm>
          <a:off x="0" y="0"/>
          <a:ext cx="0" cy="0"/>
          <a:chOff x="0" y="0"/>
          <a:chExt cx="0" cy="0"/>
        </a:xfrm>
      </p:grpSpPr>
      <p:sp>
        <p:nvSpPr>
          <p:cNvPr id="16" name="Shape 16"/>
          <p:cNvSpPr/>
          <p:nvPr/>
        </p:nvSpPr>
        <p:spPr>
          <a:xfrm>
            <a:off x="0" y="0"/>
            <a:ext cx="8381999" cy="6858000"/>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7" name="Shape 17"/>
          <p:cNvSpPr/>
          <p:nvPr/>
        </p:nvSpPr>
        <p:spPr>
          <a:xfrm>
            <a:off x="990600" y="1371600"/>
            <a:ext cx="7391399" cy="43434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8" name="Shape 18"/>
          <p:cNvSpPr/>
          <p:nvPr/>
        </p:nvSpPr>
        <p:spPr>
          <a:xfrm>
            <a:off x="990600" y="3657600"/>
            <a:ext cx="7391399" cy="32003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Times New Roman"/>
              <a:ea typeface="Times New Roman"/>
              <a:cs typeface="Times New Roman"/>
              <a:sym typeface="Times New Roman"/>
            </a:endParaRPr>
          </a:p>
        </p:txBody>
      </p:sp>
      <p:sp>
        <p:nvSpPr>
          <p:cNvPr id="19" name="Shape 19"/>
          <p:cNvSpPr/>
          <p:nvPr/>
        </p:nvSpPr>
        <p:spPr>
          <a:xfrm>
            <a:off x="1524000" y="4419600"/>
            <a:ext cx="6248399" cy="1524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endParaRPr lang="en-US" sz="1800" b="0" i="0" u="none" strike="noStrike" cap="none">
              <a:solidFill>
                <a:schemeClr val="dk1"/>
              </a:solidFill>
              <a:latin typeface="Calibri"/>
              <a:ea typeface="Calibri"/>
              <a:cs typeface="Calibri"/>
              <a:sym typeface="Calibri"/>
            </a:endParaRPr>
          </a:p>
        </p:txBody>
      </p:sp>
      <p:sp>
        <p:nvSpPr>
          <p:cNvPr id="20" name="Shape 20"/>
          <p:cNvSpPr txBox="1">
            <a:spLocks noGrp="1"/>
          </p:cNvSpPr>
          <p:nvPr>
            <p:ph type="sldNum" idx="12"/>
          </p:nvPr>
        </p:nvSpPr>
        <p:spPr>
          <a:xfrm>
            <a:off x="83058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pic>
        <p:nvPicPr>
          <p:cNvPr id="21" name="Shape 21" descr="VDOE-h-color sm.png"/>
          <p:cNvPicPr preferRelativeResize="0"/>
          <p:nvPr/>
        </p:nvPicPr>
        <p:blipFill rotWithShape="1">
          <a:blip r:embed="rId2">
            <a:alphaModFix/>
          </a:blip>
          <a:srcRect/>
          <a:stretch/>
        </p:blipFill>
        <p:spPr>
          <a:xfrm>
            <a:off x="6019800" y="6324600"/>
            <a:ext cx="2252476" cy="377952"/>
          </a:xfrm>
          <a:prstGeom prst="rect">
            <a:avLst/>
          </a:prstGeom>
          <a:noFill/>
          <a:ln>
            <a:noFill/>
          </a:ln>
        </p:spPr>
      </p:pic>
      <p:sp>
        <p:nvSpPr>
          <p:cNvPr id="22" name="Shape 22"/>
          <p:cNvSpPr txBox="1">
            <a:spLocks noGrp="1"/>
          </p:cNvSpPr>
          <p:nvPr>
            <p:ph type="ctrTitle"/>
          </p:nvPr>
        </p:nvSpPr>
        <p:spPr>
          <a:xfrm>
            <a:off x="1981200" y="2073275"/>
            <a:ext cx="6400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2297722" y="3825875"/>
            <a:ext cx="5169877"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24" name="Shape 24"/>
          <p:cNvPicPr preferRelativeResize="0"/>
          <p:nvPr/>
        </p:nvPicPr>
        <p:blipFill rotWithShape="1">
          <a:blip r:embed="rId3">
            <a:alphaModFix/>
          </a:blip>
          <a:srcRect/>
          <a:stretch/>
        </p:blipFill>
        <p:spPr>
          <a:xfrm>
            <a:off x="-228600" y="152400"/>
            <a:ext cx="212178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spcBef>
                <a:spcPts val="560"/>
              </a:spcBef>
              <a:buClr>
                <a:srgbClr val="7F7F7F"/>
              </a:buClr>
              <a:buFont typeface="Arial"/>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Arial"/>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67"/>
        <p:cNvGrpSpPr/>
        <p:nvPr/>
      </p:nvGrpSpPr>
      <p:grpSpPr>
        <a:xfrm>
          <a:off x="0" y="0"/>
          <a:ext cx="0" cy="0"/>
          <a:chOff x="0" y="0"/>
          <a:chExt cx="0" cy="0"/>
        </a:xfrm>
      </p:grpSpPr>
      <p:sp>
        <p:nvSpPr>
          <p:cNvPr id="68" name="Shape 68"/>
          <p:cNvSpPr/>
          <p:nvPr/>
        </p:nvSpPr>
        <p:spPr>
          <a:xfrm>
            <a:off x="0" y="0"/>
            <a:ext cx="8382000" cy="6858000"/>
          </a:xfrm>
          <a:prstGeom prst="rect">
            <a:avLst/>
          </a:prstGeom>
          <a:gradFill>
            <a:gsLst>
              <a:gs pos="0">
                <a:srgbClr val="97B4E4"/>
              </a:gs>
              <a:gs pos="50000">
                <a:srgbClr val="BFCFEC"/>
              </a:gs>
              <a:gs pos="100000">
                <a:srgbClr val="E0E8F4"/>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9" name="Shape 69"/>
          <p:cNvSpPr/>
          <p:nvPr/>
        </p:nvSpPr>
        <p:spPr>
          <a:xfrm>
            <a:off x="990600" y="1371600"/>
            <a:ext cx="7391400" cy="43434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0" name="Shape 70"/>
          <p:cNvSpPr/>
          <p:nvPr/>
        </p:nvSpPr>
        <p:spPr>
          <a:xfrm>
            <a:off x="990600" y="3657600"/>
            <a:ext cx="7391400" cy="3200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1" name="Shape 71"/>
          <p:cNvSpPr/>
          <p:nvPr/>
        </p:nvSpPr>
        <p:spPr>
          <a:xfrm>
            <a:off x="1524000" y="4419600"/>
            <a:ext cx="6248400"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endParaRPr lang="en-US" sz="1800" b="0" i="0" u="none" strike="noStrike" cap="none">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83058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pic>
        <p:nvPicPr>
          <p:cNvPr id="73" name="Shape 73" descr="VDOE-h-color sm.png"/>
          <p:cNvPicPr preferRelativeResize="0"/>
          <p:nvPr/>
        </p:nvPicPr>
        <p:blipFill rotWithShape="1">
          <a:blip r:embed="rId2">
            <a:alphaModFix/>
          </a:blip>
          <a:srcRect/>
          <a:stretch/>
        </p:blipFill>
        <p:spPr>
          <a:xfrm>
            <a:off x="6019800" y="6324600"/>
            <a:ext cx="2252400" cy="378000"/>
          </a:xfrm>
          <a:prstGeom prst="rect">
            <a:avLst/>
          </a:prstGeom>
          <a:noFill/>
          <a:ln>
            <a:noFill/>
          </a:ln>
        </p:spPr>
      </p:pic>
      <p:sp>
        <p:nvSpPr>
          <p:cNvPr id="74" name="Shape 74"/>
          <p:cNvSpPr txBox="1">
            <a:spLocks noGrp="1"/>
          </p:cNvSpPr>
          <p:nvPr>
            <p:ph type="ctrTitle"/>
          </p:nvPr>
        </p:nvSpPr>
        <p:spPr>
          <a:xfrm>
            <a:off x="1981200" y="2073275"/>
            <a:ext cx="64008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5" name="Shape 75"/>
          <p:cNvSpPr txBox="1">
            <a:spLocks noGrp="1"/>
          </p:cNvSpPr>
          <p:nvPr>
            <p:ph type="subTitle" idx="1"/>
          </p:nvPr>
        </p:nvSpPr>
        <p:spPr>
          <a:xfrm>
            <a:off x="2297722" y="3825875"/>
            <a:ext cx="5169900" cy="1752600"/>
          </a:xfrm>
          <a:prstGeom prst="rect">
            <a:avLst/>
          </a:prstGeom>
          <a:noFill/>
          <a:ln>
            <a:noFill/>
          </a:ln>
        </p:spPr>
        <p:txBody>
          <a:bodyPr lIns="91425" tIns="91425" rIns="91425" bIns="91425" anchor="t" anchorCtr="0"/>
          <a:lstStyle>
            <a:lvl1pPr marL="0" marR="0" lvl="0" indent="0" algn="ctr" rtl="0">
              <a:lnSpc>
                <a:spcPct val="100000"/>
              </a:lnSpc>
              <a:spcBef>
                <a:spcPts val="720"/>
              </a:spcBef>
              <a:spcAft>
                <a:spcPts val="0"/>
              </a:spcAft>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76" name="Shape 76"/>
          <p:cNvPicPr preferRelativeResize="0"/>
          <p:nvPr/>
        </p:nvPicPr>
        <p:blipFill rotWithShape="1">
          <a:blip r:embed="rId3">
            <a:alphaModFix/>
          </a:blip>
          <a:srcRect/>
          <a:stretch/>
        </p:blipFill>
        <p:spPr>
          <a:xfrm>
            <a:off x="-228600" y="152400"/>
            <a:ext cx="21219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9" name="Shape 79"/>
          <p:cNvSpPr txBox="1">
            <a:spLocks noGrp="1"/>
          </p:cNvSpPr>
          <p:nvPr>
            <p:ph type="body" idx="1"/>
          </p:nvPr>
        </p:nvSpPr>
        <p:spPr>
          <a:xfrm>
            <a:off x="457200" y="1600200"/>
            <a:ext cx="7543800" cy="4526100"/>
          </a:xfrm>
          <a:prstGeom prst="rect">
            <a:avLst/>
          </a:prstGeom>
          <a:noFill/>
          <a:ln>
            <a:noFill/>
          </a:ln>
        </p:spPr>
        <p:txBody>
          <a:bodyPr lIns="91425" tIns="91425" rIns="91425" bIns="91425" anchor="t" anchorCtr="0"/>
          <a:lstStyle>
            <a:lvl1pPr marL="342900" marR="0" lvl="0" indent="342900" algn="l" rtl="0">
              <a:lnSpc>
                <a:spcPct val="100000"/>
              </a:lnSpc>
              <a:spcBef>
                <a:spcPts val="720"/>
              </a:spcBef>
              <a:spcAft>
                <a:spcPts val="0"/>
              </a:spcAft>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323850" algn="l" rtl="0">
              <a:lnSpc>
                <a:spcPct val="100000"/>
              </a:lnSpc>
              <a:spcBef>
                <a:spcPts val="640"/>
              </a:spcBef>
              <a:spcAft>
                <a:spcPts val="0"/>
              </a:spcAft>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30480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2286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83"/>
        <p:cNvGrpSpPr/>
        <p:nvPr/>
      </p:nvGrpSpPr>
      <p:grpSpPr>
        <a:xfrm>
          <a:off x="0" y="0"/>
          <a:ext cx="0" cy="0"/>
          <a:chOff x="0" y="0"/>
          <a:chExt cx="0" cy="0"/>
        </a:xfrm>
      </p:grpSpPr>
      <p:sp>
        <p:nvSpPr>
          <p:cNvPr id="84" name="Shape 84"/>
          <p:cNvSpPr/>
          <p:nvPr/>
        </p:nvSpPr>
        <p:spPr>
          <a:xfrm>
            <a:off x="0" y="0"/>
            <a:ext cx="8382000" cy="6248400"/>
          </a:xfrm>
          <a:prstGeom prst="rect">
            <a:avLst/>
          </a:prstGeom>
          <a:gradFill>
            <a:gsLst>
              <a:gs pos="0">
                <a:srgbClr val="97B4E4"/>
              </a:gs>
              <a:gs pos="50000">
                <a:srgbClr val="BFCFEC"/>
              </a:gs>
              <a:gs pos="100000">
                <a:srgbClr val="E0E8F4"/>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5" name="Shape 85"/>
          <p:cNvSpPr/>
          <p:nvPr/>
        </p:nvSpPr>
        <p:spPr>
          <a:xfrm>
            <a:off x="990600" y="1371600"/>
            <a:ext cx="7391400" cy="49530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6" name="Shape 86"/>
          <p:cNvSpPr txBox="1">
            <a:spLocks noGrp="1"/>
          </p:cNvSpPr>
          <p:nvPr>
            <p:ph type="title"/>
          </p:nvPr>
        </p:nvSpPr>
        <p:spPr>
          <a:xfrm>
            <a:off x="1524000" y="3124200"/>
            <a:ext cx="6248400" cy="1295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7F7F7F"/>
              </a:buClr>
              <a:buFont typeface="Times New Roman"/>
              <a:buNone/>
              <a:defRPr sz="3600" b="1" i="0" u="none" strike="noStrike" cap="none">
                <a:solidFill>
                  <a:srgbClr val="7F7F7F"/>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7" name="Shape 87"/>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0" name="Shape 90"/>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1" name="Shape 91"/>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7145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2" name="Shape 92"/>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5" name="Shape 95"/>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304800" y="2133600"/>
            <a:ext cx="79248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8" name="Shape 98"/>
          <p:cNvSpPr txBox="1">
            <a:spLocks noGrp="1"/>
          </p:cNvSpPr>
          <p:nvPr>
            <p:ph type="subTitle" idx="1"/>
          </p:nvPr>
        </p:nvSpPr>
        <p:spPr>
          <a:xfrm>
            <a:off x="914400" y="3886200"/>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720"/>
              </a:spcBef>
              <a:spcAft>
                <a:spcPts val="0"/>
              </a:spcAft>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sp>
        <p:nvSpPr>
          <p:cNvPr id="99" name="Shape 99"/>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2" name="Shape 102"/>
          <p:cNvSpPr txBox="1">
            <a:spLocks noGrp="1"/>
          </p:cNvSpPr>
          <p:nvPr>
            <p:ph type="dt" idx="10"/>
          </p:nvPr>
        </p:nvSpPr>
        <p:spPr>
          <a:xfrm>
            <a:off x="5105400" y="6553201"/>
            <a:ext cx="838200" cy="152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Shape 103"/>
          <p:cNvSpPr/>
          <p:nvPr/>
        </p:nvSpPr>
        <p:spPr>
          <a:xfrm>
            <a:off x="4953000" y="6248400"/>
            <a:ext cx="3352800" cy="6096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0C0"/>
              </a:buClr>
              <a:buFont typeface="Times New Roman"/>
              <a:buNone/>
              <a:defRPr sz="28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6" name="Shape 106"/>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1" i="0" u="none" strike="noStrike" cap="none">
                <a:solidFill>
                  <a:schemeClr val="dk1"/>
                </a:solidFill>
                <a:latin typeface="Arial"/>
                <a:ea typeface="Arial"/>
                <a:cs typeface="Arial"/>
                <a:sym typeface="Arial"/>
              </a:defRPr>
            </a:lvl1pPr>
            <a:lvl2pPr marL="742950" marR="0" lvl="1" indent="24765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Arial"/>
                <a:ea typeface="Arial"/>
                <a:cs typeface="Arial"/>
                <a:sym typeface="Arial"/>
              </a:defRPr>
            </a:lvl2pPr>
            <a:lvl3pPr marL="1143000" marR="0" lvl="2" indent="2286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4pPr>
            <a:lvl5pPr marL="2057400" marR="0" lvl="4"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Shape 107"/>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lnSpc>
                <a:spcPct val="100000"/>
              </a:lnSpc>
              <a:spcBef>
                <a:spcPts val="240"/>
              </a:spcBef>
              <a:spcAft>
                <a:spcPts val="0"/>
              </a:spcAft>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lnSpc>
                <a:spcPct val="100000"/>
              </a:lnSpc>
              <a:spcBef>
                <a:spcPts val="200"/>
              </a:spcBef>
              <a:spcAft>
                <a:spcPts val="0"/>
              </a:spcAft>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08" name="Shape 108"/>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09"/>
        <p:cNvGrpSpPr/>
        <p:nvPr/>
      </p:nvGrpSpPr>
      <p:grpSpPr>
        <a:xfrm>
          <a:off x="0" y="0"/>
          <a:ext cx="0" cy="0"/>
          <a:chOff x="0" y="0"/>
          <a:chExt cx="0" cy="0"/>
        </a:xfrm>
      </p:grpSpPr>
      <p:sp>
        <p:nvSpPr>
          <p:cNvPr id="110" name="Shape 110"/>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rgbClr val="7F7F7F"/>
              </a:buClr>
              <a:buFont typeface="Arial"/>
              <a:buNone/>
              <a:defRPr sz="2800" b="0" i="0" u="none" strike="noStrike" cap="none">
                <a:solidFill>
                  <a:srgbClr val="7F7F7F"/>
                </a:solidFill>
                <a:latin typeface="Arial"/>
                <a:ea typeface="Arial"/>
                <a:cs typeface="Arial"/>
                <a:sym typeface="Arial"/>
              </a:defRPr>
            </a:lvl2pPr>
            <a:lvl3pPr marL="914400" marR="0" lvl="2" indent="0" algn="l" rtl="0">
              <a:lnSpc>
                <a:spcPct val="100000"/>
              </a:lnSpc>
              <a:spcBef>
                <a:spcPts val="480"/>
              </a:spcBef>
              <a:spcAft>
                <a:spcPts val="0"/>
              </a:spcAft>
              <a:buClr>
                <a:srgbClr val="7F7F7F"/>
              </a:buClr>
              <a:buFont typeface="Arial"/>
              <a:buNone/>
              <a:defRPr sz="2400" b="0" i="0" u="none" strike="noStrike" cap="none">
                <a:solidFill>
                  <a:srgbClr val="7F7F7F"/>
                </a:solidFill>
                <a:latin typeface="Arial"/>
                <a:ea typeface="Arial"/>
                <a:cs typeface="Arial"/>
                <a:sym typeface="Arial"/>
              </a:defRPr>
            </a:lvl3pPr>
            <a:lvl4pPr marL="1371600" marR="0" lvl="3" indent="0" algn="l" rtl="0">
              <a:lnSpc>
                <a:spcPct val="100000"/>
              </a:lnSpc>
              <a:spcBef>
                <a:spcPts val="400"/>
              </a:spcBef>
              <a:spcAft>
                <a:spcPts val="0"/>
              </a:spcAft>
              <a:buClr>
                <a:srgbClr val="7F7F7F"/>
              </a:buClr>
              <a:buFont typeface="Arial"/>
              <a:buNone/>
              <a:defRPr sz="2000" b="0" i="0" u="none" strike="noStrike" cap="none">
                <a:solidFill>
                  <a:srgbClr val="7F7F7F"/>
                </a:solidFill>
                <a:latin typeface="Arial"/>
                <a:ea typeface="Arial"/>
                <a:cs typeface="Arial"/>
                <a:sym typeface="Arial"/>
              </a:defRPr>
            </a:lvl4pPr>
            <a:lvl5pPr marL="1828800" marR="0" lvl="4" indent="0" algn="l" rtl="0">
              <a:lnSpc>
                <a:spcPct val="100000"/>
              </a:lnSpc>
              <a:spcBef>
                <a:spcPts val="400"/>
              </a:spcBef>
              <a:spcAft>
                <a:spcPts val="0"/>
              </a:spcAft>
              <a:buClr>
                <a:srgbClr val="7F7F7F"/>
              </a:buClr>
              <a:buFont typeface="Arial"/>
              <a:buNone/>
              <a:defRPr sz="2000" b="0" i="0" u="none" strike="noStrike" cap="none">
                <a:solidFill>
                  <a:srgbClr val="7F7F7F"/>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1" name="Shape 111"/>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lnSpc>
                <a:spcPct val="100000"/>
              </a:lnSpc>
              <a:spcBef>
                <a:spcPts val="240"/>
              </a:spcBef>
              <a:spcAft>
                <a:spcPts val="0"/>
              </a:spcAft>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lnSpc>
                <a:spcPct val="100000"/>
              </a:lnSpc>
              <a:spcBef>
                <a:spcPts val="200"/>
              </a:spcBef>
              <a:spcAft>
                <a:spcPts val="0"/>
              </a:spcAft>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lnSpc>
                <a:spcPct val="100000"/>
              </a:lnSpc>
              <a:spcBef>
                <a:spcPts val="180"/>
              </a:spcBef>
              <a:spcAft>
                <a:spcPts val="0"/>
              </a:spcAft>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12" name="Shape 112"/>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31"/>
        <p:cNvGrpSpPr/>
        <p:nvPr/>
      </p:nvGrpSpPr>
      <p:grpSpPr>
        <a:xfrm>
          <a:off x="0" y="0"/>
          <a:ext cx="0" cy="0"/>
          <a:chOff x="0" y="0"/>
          <a:chExt cx="0" cy="0"/>
        </a:xfrm>
      </p:grpSpPr>
      <p:sp>
        <p:nvSpPr>
          <p:cNvPr id="32" name="Shape 32"/>
          <p:cNvSpPr/>
          <p:nvPr/>
        </p:nvSpPr>
        <p:spPr>
          <a:xfrm>
            <a:off x="0" y="0"/>
            <a:ext cx="8381999" cy="6248399"/>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
        <p:nvSpPr>
          <p:cNvPr id="33" name="Shape 33"/>
          <p:cNvSpPr/>
          <p:nvPr/>
        </p:nvSpPr>
        <p:spPr>
          <a:xfrm>
            <a:off x="990600" y="1371600"/>
            <a:ext cx="7391399" cy="49530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
        <p:nvSpPr>
          <p:cNvPr id="34" name="Shape 34"/>
          <p:cNvSpPr txBox="1">
            <a:spLocks noGrp="1"/>
          </p:cNvSpPr>
          <p:nvPr>
            <p:ph type="title"/>
          </p:nvPr>
        </p:nvSpPr>
        <p:spPr>
          <a:xfrm>
            <a:off x="1524000" y="3124200"/>
            <a:ext cx="6248399" cy="1295400"/>
          </a:xfrm>
          <a:prstGeom prst="rect">
            <a:avLst/>
          </a:prstGeom>
          <a:noFill/>
          <a:ln>
            <a:noFill/>
          </a:ln>
        </p:spPr>
        <p:txBody>
          <a:bodyPr lIns="91425" tIns="91425" rIns="91425" bIns="91425" anchor="t" anchorCtr="0"/>
          <a:lstStyle>
            <a:lvl1pPr marL="0" marR="0" lvl="0" indent="0" algn="ctr" rtl="0">
              <a:spcBef>
                <a:spcPts val="0"/>
              </a:spcBef>
              <a:spcAft>
                <a:spcPts val="0"/>
              </a:spcAft>
              <a:buClr>
                <a:srgbClr val="7F7F7F"/>
              </a:buClr>
              <a:buFont typeface="Times New Roman"/>
              <a:buNone/>
              <a:defRPr sz="3600" b="1" i="0" u="none" strike="noStrike" cap="none">
                <a:solidFill>
                  <a:srgbClr val="7F7F7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304800" y="2133600"/>
            <a:ext cx="7924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914400" y="3886200"/>
            <a:ext cx="6400799"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sp>
        <p:nvSpPr>
          <p:cNvPr id="42" name="Shape 42"/>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a:t>
            </a:fld>
            <a:endParaRPr lang="en-US" sz="1200" b="1">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dt" idx="10"/>
          </p:nvPr>
        </p:nvSpPr>
        <p:spPr>
          <a:xfrm>
            <a:off x="5105400" y="6553201"/>
            <a:ext cx="838199" cy="1523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1" name="Shape 51"/>
          <p:cNvSpPr/>
          <p:nvPr/>
        </p:nvSpPr>
        <p:spPr>
          <a:xfrm>
            <a:off x="4953000" y="6248400"/>
            <a:ext cx="3352799" cy="60959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0070C0"/>
              </a:buClr>
              <a:buFont typeface="Times New Roman"/>
              <a:buNone/>
              <a:defRPr sz="28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Arial"/>
                <a:ea typeface="Arial"/>
                <a:cs typeface="Arial"/>
                <a:sym typeface="Arial"/>
              </a:defRPr>
            </a:lvl1pPr>
            <a:lvl2pPr marL="742950" marR="0" lvl="1" indent="-10795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2pPr>
            <a:lvl3pPr marL="1143000" marR="0" lvl="2"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rot="-5400000" flipH="1">
            <a:off x="5410199" y="2971800"/>
            <a:ext cx="6858000" cy="914400"/>
          </a:xfrm>
          <a:prstGeom prst="rect">
            <a:avLst/>
          </a:prstGeom>
          <a:gradFill>
            <a:gsLst>
              <a:gs pos="0">
                <a:srgbClr val="004177"/>
              </a:gs>
              <a:gs pos="50000">
                <a:srgbClr val="005EAC"/>
              </a:gs>
              <a:gs pos="100000">
                <a:srgbClr val="0072CE"/>
              </a:gs>
            </a:gsLst>
            <a:lin ang="162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70C0"/>
              </a:solidFill>
              <a:latin typeface="Times New Roman"/>
              <a:ea typeface="Times New Roman"/>
              <a:cs typeface="Times New Roman"/>
              <a:sym typeface="Times New Roman"/>
            </a:endParaRPr>
          </a:p>
        </p:txBody>
      </p:sp>
      <p:sp>
        <p:nvSpPr>
          <p:cNvPr id="11" name="Shape 11"/>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pic>
        <p:nvPicPr>
          <p:cNvPr id="14" name="Shape 14" descr="VDOE-h-color sm.png"/>
          <p:cNvPicPr preferRelativeResize="0"/>
          <p:nvPr/>
        </p:nvPicPr>
        <p:blipFill rotWithShape="1">
          <a:blip r:embed="rId12">
            <a:alphaModFix/>
          </a:blip>
          <a:srcRect/>
          <a:stretch/>
        </p:blipFill>
        <p:spPr>
          <a:xfrm>
            <a:off x="6019800" y="6324600"/>
            <a:ext cx="2252476" cy="377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p:nvPr/>
        </p:nvSpPr>
        <p:spPr>
          <a:xfrm rot="-5400000" flipH="1">
            <a:off x="5410199" y="2971800"/>
            <a:ext cx="6858000" cy="914400"/>
          </a:xfrm>
          <a:prstGeom prst="rect">
            <a:avLst/>
          </a:prstGeom>
          <a:gradFill>
            <a:gsLst>
              <a:gs pos="0">
                <a:srgbClr val="004177"/>
              </a:gs>
              <a:gs pos="50000">
                <a:srgbClr val="005EAC"/>
              </a:gs>
              <a:gs pos="100000">
                <a:srgbClr val="0072CE"/>
              </a:gs>
            </a:gsLst>
            <a:lin ang="16200038"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0070C0"/>
              </a:solidFill>
              <a:latin typeface="Times New Roman"/>
              <a:ea typeface="Times New Roman"/>
              <a:cs typeface="Times New Roman"/>
              <a:sym typeface="Times New Roman"/>
            </a:endParaRPr>
          </a:p>
        </p:txBody>
      </p:sp>
      <p:sp>
        <p:nvSpPr>
          <p:cNvPr id="63" name="Shape 63"/>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4" name="Shape 64"/>
          <p:cNvSpPr txBox="1">
            <a:spLocks noGrp="1"/>
          </p:cNvSpPr>
          <p:nvPr>
            <p:ph type="body" idx="1"/>
          </p:nvPr>
        </p:nvSpPr>
        <p:spPr>
          <a:xfrm>
            <a:off x="457200" y="1600200"/>
            <a:ext cx="7543800" cy="4526100"/>
          </a:xfrm>
          <a:prstGeom prst="rect">
            <a:avLst/>
          </a:prstGeom>
          <a:noFill/>
          <a:ln>
            <a:noFill/>
          </a:ln>
        </p:spPr>
        <p:txBody>
          <a:bodyPr lIns="91425" tIns="91425" rIns="91425" bIns="91425" anchor="t" anchorCtr="0"/>
          <a:lstStyle>
            <a:lvl1pPr marL="342900" marR="0" lvl="0" indent="342900" algn="l" rtl="0">
              <a:lnSpc>
                <a:spcPct val="100000"/>
              </a:lnSpc>
              <a:spcBef>
                <a:spcPts val="720"/>
              </a:spcBef>
              <a:spcAft>
                <a:spcPts val="0"/>
              </a:spcAft>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323850" algn="l" rtl="0">
              <a:lnSpc>
                <a:spcPct val="100000"/>
              </a:lnSpc>
              <a:spcBef>
                <a:spcPts val="640"/>
              </a:spcBef>
              <a:spcAft>
                <a:spcPts val="0"/>
              </a:spcAft>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30480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2286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52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sldNum" idx="12"/>
          </p:nvPr>
        </p:nvSpPr>
        <p:spPr>
          <a:xfrm>
            <a:off x="8382000" y="6356351"/>
            <a:ext cx="381000" cy="3491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pic>
        <p:nvPicPr>
          <p:cNvPr id="66" name="Shape 66" descr="VDOE-h-color sm.png"/>
          <p:cNvPicPr preferRelativeResize="0"/>
          <p:nvPr/>
        </p:nvPicPr>
        <p:blipFill rotWithShape="1">
          <a:blip r:embed="rId12">
            <a:alphaModFix/>
          </a:blip>
          <a:srcRect/>
          <a:stretch/>
        </p:blipFill>
        <p:spPr>
          <a:xfrm>
            <a:off x="6019800" y="6324600"/>
            <a:ext cx="2252400" cy="37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dpuzzle.com/media/5796a8da76a37d28121e85c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bit.ly/CEGOVTskil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Yiks0w48mcOntKsXSmF716AWH4n-j8W4_R-ktMF0yZY/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edpuzzle.com/media/57fa53dbab116671626fe90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rive.google.com/open?id=0B3YFldwqOYcJU0FQWXFlT04wMXc"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loc.gov/" TargetMode="External"/><Relationship Id="rId7" Type="http://schemas.openxmlformats.org/officeDocument/2006/relationships/hyperlink" Target="http://www.livingroomcandidate.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php.radford.edu/~vga/" TargetMode="External"/><Relationship Id="rId5" Type="http://schemas.openxmlformats.org/officeDocument/2006/relationships/hyperlink" Target="http://vcee.org/" TargetMode="External"/><Relationship Id="rId4" Type="http://schemas.openxmlformats.org/officeDocument/2006/relationships/hyperlink" Target="https://www.docsteach.or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hyperlink" Target="mailto:tduncan@wisek12.org" TargetMode="External"/><Relationship Id="rId3" Type="http://schemas.openxmlformats.org/officeDocument/2006/relationships/image" Target="../media/image18.png"/><Relationship Id="rId7" Type="http://schemas.openxmlformats.org/officeDocument/2006/relationships/hyperlink" Target="mailto:Michelle.cottrell@apsva.u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mailto:dwessel@spotsylvania.k12.va.us" TargetMode="External"/><Relationship Id="rId5" Type="http://schemas.openxmlformats.org/officeDocument/2006/relationships/hyperlink" Target="mailto:Jessica48.Mitchell@nn.k12.va.us" TargetMode="External"/><Relationship Id="rId4" Type="http://schemas.openxmlformats.org/officeDocument/2006/relationships/hyperlink" Target="mailto:nakita_lee@ccpsnet.net" TargetMode="External"/><Relationship Id="rId9" Type="http://schemas.openxmlformats.org/officeDocument/2006/relationships/hyperlink" Target="file:///C:\Users\pkr03740\AppData\Local\Microsoft\Windows\Temporary%20Internet%20Files\Content.Outlook\TNI4AIY8\ckelly@cucps.k12.va.u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mailto:Jill.Nogueras@doe.virginia.gov" TargetMode="External"/><Relationship Id="rId4" Type="http://schemas.openxmlformats.org/officeDocument/2006/relationships/hyperlink" Target="mailto:Betsy.Barton@doe.virgini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73275"/>
            <a:ext cx="6400799" cy="1470024"/>
          </a:xfrm>
        </p:spPr>
        <p:txBody>
          <a:bodyPr/>
          <a:lstStyle/>
          <a:p>
            <a:r>
              <a:rPr lang="en-US" dirty="0" smtClean="0">
                <a:latin typeface="Batang" panose="02030600000101010101" pitchFamily="18" charset="-127"/>
                <a:ea typeface="Batang" panose="02030600000101010101" pitchFamily="18" charset="-127"/>
              </a:rPr>
              <a:t>Virginia and United States Government</a:t>
            </a:r>
            <a:endParaRPr lang="en-US" dirty="0">
              <a:latin typeface="Batang" panose="02030600000101010101" pitchFamily="18" charset="-127"/>
              <a:ea typeface="Batang" panose="02030600000101010101" pitchFamily="18" charset="-127"/>
            </a:endParaRPr>
          </a:p>
        </p:txBody>
      </p:sp>
      <p:sp>
        <p:nvSpPr>
          <p:cNvPr id="4" name="Text Placeholder 2"/>
          <p:cNvSpPr txBox="1">
            <a:spLocks/>
          </p:cNvSpPr>
          <p:nvPr/>
        </p:nvSpPr>
        <p:spPr>
          <a:xfrm>
            <a:off x="2286000" y="3886200"/>
            <a:ext cx="5169879" cy="1387475"/>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L="0" marR="0" lvl="0" indent="0" algn="ctr" rtl="0">
              <a:lnSpc>
                <a:spcPct val="100000"/>
              </a:lnSpc>
              <a:spcBef>
                <a:spcPts val="720"/>
              </a:spcBef>
              <a:spcAft>
                <a:spcPts val="0"/>
              </a:spcAft>
              <a:buClr>
                <a:srgbClr val="888888"/>
              </a:buClr>
              <a:buSzPct val="100000"/>
              <a:buFont typeface="Arial"/>
              <a:buNone/>
              <a:defRPr sz="3600" b="1" i="0" u="none" strike="noStrike" cap="none">
                <a:solidFill>
                  <a:srgbClr val="888888"/>
                </a:solidFill>
                <a:latin typeface="Arial"/>
                <a:ea typeface="Arial"/>
                <a:cs typeface="Arial"/>
                <a:sym typeface="Arial"/>
              </a:defRPr>
            </a:lvl1pPr>
            <a:lvl2pPr marL="457200" marR="0" lvl="1"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Arial"/>
                <a:ea typeface="Arial"/>
                <a:cs typeface="Arial"/>
                <a:sym typeface="Arial"/>
              </a:defRPr>
            </a:lvl2pPr>
            <a:lvl3pPr marL="914400" marR="0" lvl="2" indent="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9pPr>
          </a:lstStyle>
          <a:p>
            <a:r>
              <a:rPr lang="en-US" sz="2800" kern="0" dirty="0" smtClean="0">
                <a:solidFill>
                  <a:srgbClr val="000000"/>
                </a:solidFill>
              </a:rPr>
              <a:t>History and Social Science </a:t>
            </a:r>
          </a:p>
          <a:p>
            <a:r>
              <a:rPr lang="en-US" sz="2800" kern="0" dirty="0" smtClean="0">
                <a:solidFill>
                  <a:srgbClr val="000000"/>
                </a:solidFill>
              </a:rPr>
              <a:t>Fall Institute</a:t>
            </a:r>
          </a:p>
          <a:p>
            <a:r>
              <a:rPr lang="en-US" sz="2800" kern="0" dirty="0" smtClean="0">
                <a:solidFill>
                  <a:srgbClr val="000000"/>
                </a:solidFill>
              </a:rPr>
              <a:t>2016</a:t>
            </a:r>
            <a:endParaRPr lang="en-US" sz="2800" kern="0" dirty="0">
              <a:solidFill>
                <a:srgbClr val="000000"/>
              </a:solidFill>
            </a:endParaRPr>
          </a:p>
        </p:txBody>
      </p:sp>
    </p:spTree>
    <p:extLst>
      <p:ext uri="{BB962C8B-B14F-4D97-AF65-F5344CB8AC3E}">
        <p14:creationId xmlns:p14="http://schemas.microsoft.com/office/powerpoint/2010/main" val="949007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endParaRPr lang="en-US" b="0" dirty="0" smtClean="0">
              <a:latin typeface="+mn-lt"/>
            </a:endParaRPr>
          </a:p>
          <a:p>
            <a:r>
              <a:rPr lang="en-US" b="0" dirty="0" smtClean="0">
                <a:latin typeface="Times New Roman" panose="02020603050405020304" pitchFamily="18" charset="0"/>
                <a:cs typeface="Times New Roman" panose="02020603050405020304" pitchFamily="18" charset="0"/>
              </a:rPr>
              <a:t>Engaging- promoting discussion, collaboration, and understanding</a:t>
            </a:r>
          </a:p>
          <a:p>
            <a:r>
              <a:rPr lang="en-US" b="0" dirty="0" smtClean="0">
                <a:latin typeface="Times New Roman" panose="02020603050405020304" pitchFamily="18" charset="0"/>
                <a:cs typeface="Times New Roman" panose="02020603050405020304" pitchFamily="18" charset="0"/>
              </a:rPr>
              <a:t>Opportunities to practice social science skills using various content</a:t>
            </a:r>
          </a:p>
          <a:p>
            <a:r>
              <a:rPr lang="en-US" b="0" dirty="0" smtClean="0">
                <a:latin typeface="Times New Roman" panose="02020603050405020304" pitchFamily="18" charset="0"/>
                <a:cs typeface="Times New Roman" panose="02020603050405020304" pitchFamily="18" charset="0"/>
              </a:rPr>
              <a:t>Varied throughout the lesson to help students make connections</a:t>
            </a:r>
            <a:endParaRPr lang="en-US" b="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48200" y="1600200"/>
            <a:ext cx="3623185" cy="4525963"/>
          </a:xfrm>
        </p:spPr>
        <p:txBody>
          <a:bodyPr>
            <a:normAutofit fontScale="92500"/>
          </a:bodyPr>
          <a:lstStyle/>
          <a:p>
            <a:pPr marL="0" indent="0">
              <a:buNone/>
            </a:pPr>
            <a:endParaRPr lang="en-US" b="0" dirty="0" smtClean="0">
              <a:latin typeface="+mn-lt"/>
            </a:endParaRPr>
          </a:p>
          <a:p>
            <a:r>
              <a:rPr lang="en-US" b="0" dirty="0" smtClean="0">
                <a:latin typeface="Times New Roman" panose="02020603050405020304" pitchFamily="18" charset="0"/>
                <a:cs typeface="Times New Roman" panose="02020603050405020304" pitchFamily="18" charset="0"/>
              </a:rPr>
              <a:t>Worksheets</a:t>
            </a:r>
          </a:p>
          <a:p>
            <a:r>
              <a:rPr lang="en-US" b="0" dirty="0" smtClean="0">
                <a:latin typeface="Times New Roman" panose="02020603050405020304" pitchFamily="18" charset="0"/>
                <a:cs typeface="Times New Roman" panose="02020603050405020304" pitchFamily="18" charset="0"/>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10</a:t>
            </a:fld>
            <a:endParaRPr lang="en-US" dirty="0">
              <a:solidFill>
                <a:prstClr val="white"/>
              </a:solidFill>
            </a:endParaRPr>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BBB59"/>
                </a:solidFill>
                <a:cs typeface="Arial"/>
                <a:sym typeface="Arial"/>
              </a:rPr>
              <a:t>Are . . .</a:t>
            </a: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a:sym typeface="Arial"/>
              </a:rPr>
              <a:t>Are NOT. . .</a:t>
            </a:r>
          </a:p>
        </p:txBody>
      </p:sp>
    </p:spTree>
    <p:extLst>
      <p:ext uri="{BB962C8B-B14F-4D97-AF65-F5344CB8AC3E}">
        <p14:creationId xmlns:p14="http://schemas.microsoft.com/office/powerpoint/2010/main" val="11500087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11</a:t>
            </a:fld>
            <a:endParaRPr lang="en-US" sz="1200" b="1">
              <a:solidFill>
                <a:schemeClr val="lt1"/>
              </a:solidFill>
              <a:latin typeface="Calibri"/>
              <a:ea typeface="Calibri"/>
              <a:cs typeface="Calibri"/>
              <a:sym typeface="Calibri"/>
            </a:endParaRPr>
          </a:p>
        </p:txBody>
      </p:sp>
      <p:pic>
        <p:nvPicPr>
          <p:cNvPr id="124" name="Shape 124">
            <a:hlinkClick r:id="rId3"/>
          </p:cNvPr>
          <p:cNvPicPr preferRelativeResize="0"/>
          <p:nvPr/>
        </p:nvPicPr>
        <p:blipFill>
          <a:blip r:embed="rId4">
            <a:alphaModFix/>
          </a:blip>
          <a:stretch>
            <a:fillRect/>
          </a:stretch>
        </p:blipFill>
        <p:spPr>
          <a:xfrm>
            <a:off x="289400" y="1115825"/>
            <a:ext cx="7879500" cy="4432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a:solidFill>
                  <a:srgbClr val="000000"/>
                </a:solidFill>
              </a:rPr>
              <a:t>Student Learning Experiences</a:t>
            </a:r>
          </a:p>
        </p:txBody>
      </p:sp>
      <p:sp>
        <p:nvSpPr>
          <p:cNvPr id="131" name="Shape 131"/>
          <p:cNvSpPr txBox="1">
            <a:spLocks noGrp="1"/>
          </p:cNvSpPr>
          <p:nvPr>
            <p:ph type="body" idx="1"/>
          </p:nvPr>
        </p:nvSpPr>
        <p:spPr>
          <a:xfrm>
            <a:off x="457200" y="1223500"/>
            <a:ext cx="7543800" cy="5482200"/>
          </a:xfrm>
          <a:prstGeom prst="rect">
            <a:avLst/>
          </a:prstGeom>
        </p:spPr>
        <p:txBody>
          <a:bodyPr lIns="91425" tIns="91425" rIns="91425" bIns="91425" anchor="t" anchorCtr="0">
            <a:noAutofit/>
          </a:bodyPr>
          <a:lstStyle/>
          <a:p>
            <a:pPr lvl="0" indent="-69850">
              <a:lnSpc>
                <a:spcPct val="120000"/>
              </a:lnSpc>
              <a:spcBef>
                <a:spcPts val="0"/>
              </a:spcBef>
              <a:buClr>
                <a:schemeClr val="dk1"/>
              </a:buClr>
              <a:buSzPct val="31428"/>
              <a:buFont typeface="Arial"/>
              <a:buNone/>
            </a:pPr>
            <a:r>
              <a:rPr lang="en-US" sz="3500" b="0" dirty="0">
                <a:highlight>
                  <a:srgbClr val="FFFFFF"/>
                </a:highlight>
                <a:latin typeface="Times New Roman" panose="02020603050405020304" pitchFamily="18" charset="0"/>
                <a:cs typeface="Times New Roman" panose="02020603050405020304" pitchFamily="18" charset="0"/>
              </a:rPr>
              <a:t>What is a “Student Experience”?</a:t>
            </a:r>
          </a:p>
          <a:p>
            <a:pPr lvl="0" indent="-69850">
              <a:lnSpc>
                <a:spcPct val="120000"/>
              </a:lnSpc>
              <a:spcBef>
                <a:spcPts val="0"/>
              </a:spcBef>
              <a:buClr>
                <a:schemeClr val="dk1"/>
              </a:buClr>
              <a:buSzPct val="31428"/>
              <a:buFont typeface="Arial"/>
              <a:buNone/>
            </a:pPr>
            <a:r>
              <a:rPr lang="en-US" sz="3500" b="0" dirty="0">
                <a:highlight>
                  <a:srgbClr val="FFFFFF"/>
                </a:highlight>
                <a:latin typeface="Times New Roman" panose="02020603050405020304" pitchFamily="18" charset="0"/>
                <a:cs typeface="Times New Roman" panose="02020603050405020304" pitchFamily="18" charset="0"/>
              </a:rPr>
              <a:t>What it means:</a:t>
            </a:r>
          </a:p>
          <a:p>
            <a:pPr marL="457200" lvl="0" indent="-425450">
              <a:lnSpc>
                <a:spcPct val="120000"/>
              </a:lnSpc>
              <a:spcBef>
                <a:spcPts val="0"/>
              </a:spcBef>
              <a:buSzPct val="100000"/>
            </a:pPr>
            <a:r>
              <a:rPr lang="en-US" sz="3100" b="0" dirty="0">
                <a:highlight>
                  <a:srgbClr val="FFFFFF"/>
                </a:highlight>
                <a:latin typeface="Times New Roman" panose="02020603050405020304" pitchFamily="18" charset="0"/>
                <a:cs typeface="Times New Roman" panose="02020603050405020304" pitchFamily="18" charset="0"/>
              </a:rPr>
              <a:t>Students will be more engaged and active in the process</a:t>
            </a:r>
          </a:p>
          <a:p>
            <a:pPr marL="457200" lvl="0" indent="-425450" rtl="0">
              <a:lnSpc>
                <a:spcPct val="120000"/>
              </a:lnSpc>
              <a:spcBef>
                <a:spcPts val="0"/>
              </a:spcBef>
              <a:buSzPct val="100000"/>
            </a:pPr>
            <a:r>
              <a:rPr lang="en-US" sz="3100" b="0" dirty="0">
                <a:highlight>
                  <a:srgbClr val="FFFFFF"/>
                </a:highlight>
                <a:latin typeface="Times New Roman" panose="02020603050405020304" pitchFamily="18" charset="0"/>
                <a:cs typeface="Times New Roman" panose="02020603050405020304" pitchFamily="18" charset="0"/>
              </a:rPr>
              <a:t>They will be able to create a “product” that will demonstrate their mastery of the historical content and concepts in a contemporary concept.</a:t>
            </a:r>
          </a:p>
          <a:p>
            <a:pPr marL="457200" lvl="0" indent="-266700" rtl="0">
              <a:lnSpc>
                <a:spcPct val="120000"/>
              </a:lnSpc>
              <a:spcBef>
                <a:spcPts val="0"/>
              </a:spcBef>
              <a:buSzPct val="100000"/>
            </a:pPr>
            <a:endParaRPr sz="600" b="0" dirty="0">
              <a:highlight>
                <a:srgbClr val="FFFFFF"/>
              </a:highlight>
            </a:endParaRPr>
          </a:p>
          <a:p>
            <a:pPr marL="0" lvl="0" indent="0" algn="ctr">
              <a:lnSpc>
                <a:spcPct val="120000"/>
              </a:lnSpc>
              <a:spcBef>
                <a:spcPts val="0"/>
              </a:spcBef>
              <a:buNone/>
            </a:pPr>
            <a:r>
              <a:rPr lang="en-US" sz="3100" b="0" u="sng" dirty="0">
                <a:solidFill>
                  <a:schemeClr val="hlink"/>
                </a:solidFill>
                <a:highlight>
                  <a:srgbClr val="FFFFFF"/>
                </a:highlight>
                <a:hlinkClick r:id="rId3"/>
              </a:rPr>
              <a:t>bit.ly/</a:t>
            </a:r>
            <a:r>
              <a:rPr lang="en-US" sz="3100" b="0" u="sng" dirty="0" err="1">
                <a:solidFill>
                  <a:schemeClr val="hlink"/>
                </a:solidFill>
                <a:highlight>
                  <a:srgbClr val="FFFFFF"/>
                </a:highlight>
                <a:hlinkClick r:id="rId3"/>
              </a:rPr>
              <a:t>CEGOVTskills</a:t>
            </a:r>
            <a:endParaRPr lang="en-US" sz="3100" b="0" u="sng" dirty="0">
              <a:solidFill>
                <a:schemeClr val="hlink"/>
              </a:solidFill>
              <a:highlight>
                <a:srgbClr val="FFFFFF"/>
              </a:highlight>
              <a:hlinkClick r:id="rId3"/>
            </a:endParaRPr>
          </a:p>
          <a:p>
            <a:pPr lvl="0">
              <a:spcBef>
                <a:spcPts val="0"/>
              </a:spcBef>
              <a:buNone/>
            </a:pPr>
            <a:endParaRPr dirty="0"/>
          </a:p>
          <a:p>
            <a:pPr lvl="0">
              <a:spcBef>
                <a:spcPts val="0"/>
              </a:spcBef>
              <a:buNone/>
            </a:pPr>
            <a:endParaRPr dirty="0"/>
          </a:p>
          <a:p>
            <a:pPr lvl="0">
              <a:spcBef>
                <a:spcPts val="0"/>
              </a:spcBef>
              <a:buNone/>
            </a:pPr>
            <a:endParaRPr dirty="0"/>
          </a:p>
        </p:txBody>
      </p:sp>
      <p:sp>
        <p:nvSpPr>
          <p:cNvPr id="132" name="Shape 132"/>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
        <p:nvSpPr>
          <p:cNvPr id="139" name="Shape 139"/>
          <p:cNvSpPr txBox="1"/>
          <p:nvPr/>
        </p:nvSpPr>
        <p:spPr>
          <a:xfrm>
            <a:off x="323625" y="339050"/>
            <a:ext cx="7859700" cy="5763900"/>
          </a:xfrm>
          <a:prstGeom prst="rect">
            <a:avLst/>
          </a:prstGeom>
          <a:noFill/>
          <a:ln>
            <a:noFill/>
          </a:ln>
        </p:spPr>
        <p:txBody>
          <a:bodyPr lIns="91425" tIns="91425" rIns="91425" bIns="91425" anchor="t" anchorCtr="0">
            <a:noAutofit/>
          </a:bodyPr>
          <a:lstStyle/>
          <a:p>
            <a:pPr lvl="0" rtl="0">
              <a:spcBef>
                <a:spcPts val="0"/>
              </a:spcBef>
              <a:buClr>
                <a:schemeClr val="dk1"/>
              </a:buClr>
              <a:buSzPct val="27500"/>
              <a:buFont typeface="Arial"/>
              <a:buNone/>
            </a:pPr>
            <a:r>
              <a:rPr lang="en-US" sz="4000" b="1" dirty="0">
                <a:solidFill>
                  <a:srgbClr val="0000FF"/>
                </a:solidFill>
                <a:latin typeface="Times New Roman"/>
                <a:ea typeface="Times New Roman"/>
                <a:cs typeface="Times New Roman"/>
                <a:sym typeface="Times New Roman"/>
              </a:rPr>
              <a:t>Start with the Content Standard...</a:t>
            </a:r>
          </a:p>
          <a:p>
            <a:pPr lvl="0" algn="ctr" rtl="0">
              <a:spcBef>
                <a:spcPts val="0"/>
              </a:spcBef>
              <a:buNone/>
            </a:pPr>
            <a:endParaRPr sz="4000" b="1" dirty="0">
              <a:solidFill>
                <a:srgbClr val="0000FF"/>
              </a:solidFill>
              <a:latin typeface="Times New Roman"/>
              <a:ea typeface="Times New Roman"/>
              <a:cs typeface="Times New Roman"/>
              <a:sym typeface="Times New Roman"/>
            </a:endParaRPr>
          </a:p>
          <a:p>
            <a:pPr lvl="0" algn="ctr" rtl="0">
              <a:spcBef>
                <a:spcPts val="0"/>
              </a:spcBef>
              <a:buClr>
                <a:schemeClr val="dk1"/>
              </a:buClr>
              <a:buSzPct val="27500"/>
              <a:buFont typeface="Arial"/>
              <a:buNone/>
            </a:pPr>
            <a:r>
              <a:rPr lang="en-US" sz="4000" b="1" dirty="0">
                <a:solidFill>
                  <a:srgbClr val="0000FF"/>
                </a:solidFill>
                <a:latin typeface="Times New Roman"/>
                <a:ea typeface="Times New Roman"/>
                <a:cs typeface="Times New Roman"/>
                <a:sym typeface="Times New Roman"/>
              </a:rPr>
              <a:t>GOVT 6f - ...analyzing voter turnout in local, state, and national elections.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96325" y="0"/>
            <a:ext cx="8113500" cy="5964300"/>
          </a:xfrm>
          <a:prstGeom prst="rect">
            <a:avLst/>
          </a:prstGeom>
          <a:noFill/>
          <a:ln>
            <a:noFill/>
          </a:ln>
        </p:spPr>
        <p:txBody>
          <a:bodyPr lIns="91425" tIns="45700" rIns="91425" bIns="45700" anchor="ctr" anchorCtr="0">
            <a:noAutofit/>
          </a:bodyPr>
          <a:lstStyle/>
          <a:p>
            <a:pPr marL="0" marR="0" lvl="0" indent="0" rtl="0">
              <a:spcBef>
                <a:spcPts val="0"/>
              </a:spcBef>
              <a:buClr>
                <a:srgbClr val="0070C0"/>
              </a:buClr>
              <a:buSzPct val="25000"/>
              <a:buFont typeface="Times New Roman"/>
              <a:buNone/>
            </a:pPr>
            <a:r>
              <a:rPr lang="en-US" dirty="0">
                <a:solidFill>
                  <a:srgbClr val="FF0000"/>
                </a:solidFill>
              </a:rPr>
              <a:t>Then choose a skill standard…</a:t>
            </a:r>
          </a:p>
          <a:p>
            <a:pPr marL="0" marR="0" lvl="0" indent="0" algn="l" rtl="0">
              <a:spcBef>
                <a:spcPts val="0"/>
              </a:spcBef>
              <a:buClr>
                <a:srgbClr val="0070C0"/>
              </a:buClr>
              <a:buSzPct val="25000"/>
              <a:buFont typeface="Times New Roman"/>
              <a:buNone/>
            </a:pPr>
            <a:endParaRPr dirty="0"/>
          </a:p>
          <a:p>
            <a:pPr marL="0" marR="0" lvl="0" indent="0" rtl="0">
              <a:spcBef>
                <a:spcPts val="0"/>
              </a:spcBef>
              <a:buClr>
                <a:srgbClr val="0070C0"/>
              </a:buClr>
              <a:buSzPct val="25000"/>
              <a:buFont typeface="Times New Roman"/>
              <a:buNone/>
            </a:pPr>
            <a:r>
              <a:rPr lang="en-US" sz="4000" b="1" i="0" u="none" strike="noStrike" cap="none" dirty="0" smtClean="0">
                <a:solidFill>
                  <a:srgbClr val="FF0000"/>
                </a:solidFill>
                <a:latin typeface="Times New Roman"/>
                <a:ea typeface="Times New Roman"/>
                <a:cs typeface="Times New Roman"/>
                <a:sym typeface="Times New Roman"/>
              </a:rPr>
              <a:t>GOVT </a:t>
            </a:r>
            <a:r>
              <a:rPr lang="en-US" sz="4000" b="1" i="0" u="none" strike="noStrike" cap="none" dirty="0">
                <a:solidFill>
                  <a:srgbClr val="FF0000"/>
                </a:solidFill>
                <a:latin typeface="Times New Roman"/>
                <a:ea typeface="Times New Roman"/>
                <a:cs typeface="Times New Roman"/>
                <a:sym typeface="Times New Roman"/>
              </a:rPr>
              <a:t>1b - ...analyzing how political and economic trends influence public policy, using demographic information and other data sources</a:t>
            </a:r>
          </a:p>
        </p:txBody>
      </p:sp>
      <p:sp>
        <p:nvSpPr>
          <p:cNvPr id="145" name="Shape 145"/>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14</a:t>
            </a:fld>
            <a:endParaRPr lang="en-US" sz="1200" b="1">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None/>
            </a:pPr>
            <a:r>
              <a:rPr lang="en" dirty="0"/>
              <a:t>1b Essential Understandings</a:t>
            </a:r>
          </a:p>
        </p:txBody>
      </p:sp>
      <p:sp>
        <p:nvSpPr>
          <p:cNvPr id="140" name="Shape 140"/>
          <p:cNvSpPr txBox="1">
            <a:spLocks noGrp="1"/>
          </p:cNvSpPr>
          <p:nvPr>
            <p:ph type="body" idx="1"/>
          </p:nvPr>
        </p:nvSpPr>
        <p:spPr>
          <a:xfrm>
            <a:off x="0" y="1498600"/>
            <a:ext cx="8305800" cy="5384800"/>
          </a:xfrm>
          <a:prstGeom prst="rect">
            <a:avLst/>
          </a:prstGeom>
        </p:spPr>
        <p:txBody>
          <a:bodyPr lIns="91425" tIns="91425" rIns="91425" bIns="91425" anchor="t" anchorCtr="0">
            <a:noAutofit/>
          </a:bodyPr>
          <a:lstStyle/>
          <a:p>
            <a:pPr marL="457200" marR="0" lvl="0" indent="-419100" algn="l" rtl="0">
              <a:lnSpc>
                <a:spcPct val="100000"/>
              </a:lnSpc>
              <a:spcBef>
                <a:spcPts val="0"/>
              </a:spcBef>
              <a:spcAft>
                <a:spcPts val="0"/>
              </a:spcAft>
              <a:buSzPct val="100000"/>
            </a:pPr>
            <a:r>
              <a:rPr lang="en" sz="3000" b="0" dirty="0">
                <a:latin typeface="Times New Roman" panose="02020603050405020304" pitchFamily="18" charset="0"/>
                <a:cs typeface="Times New Roman" panose="02020603050405020304" pitchFamily="18" charset="0"/>
              </a:rPr>
              <a:t>Analysis includes identifying important trends based on demographic information and other data sources.</a:t>
            </a:r>
          </a:p>
          <a:p>
            <a:pPr marL="457200" marR="0" lvl="0" indent="-419100" algn="l" rtl="0">
              <a:lnSpc>
                <a:spcPct val="100000"/>
              </a:lnSpc>
              <a:spcBef>
                <a:spcPts val="0"/>
              </a:spcBef>
              <a:spcAft>
                <a:spcPts val="0"/>
              </a:spcAft>
              <a:buSzPct val="100000"/>
            </a:pPr>
            <a:r>
              <a:rPr lang="en" sz="3000" b="0" dirty="0">
                <a:latin typeface="Times New Roman" panose="02020603050405020304" pitchFamily="18" charset="0"/>
                <a:cs typeface="Times New Roman" panose="02020603050405020304" pitchFamily="18" charset="0"/>
              </a:rPr>
              <a:t>Demographic information is often used by governments and businesses in the development of policies and decisions.</a:t>
            </a:r>
          </a:p>
        </p:txBody>
      </p:sp>
      <p:sp>
        <p:nvSpPr>
          <p:cNvPr id="141" name="Shape 141"/>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15</a:t>
            </a:fld>
            <a:endParaRPr lang="en"/>
          </a:p>
        </p:txBody>
      </p:sp>
    </p:spTree>
    <p:extLst>
      <p:ext uri="{BB962C8B-B14F-4D97-AF65-F5344CB8AC3E}">
        <p14:creationId xmlns:p14="http://schemas.microsoft.com/office/powerpoint/2010/main" val="1180429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7543800" cy="1143200"/>
          </a:xfrm>
          <a:prstGeom prst="rect">
            <a:avLst/>
          </a:prstGeom>
        </p:spPr>
        <p:txBody>
          <a:bodyPr lIns="91425" tIns="91425" rIns="91425" bIns="91425" anchor="ctr" anchorCtr="0">
            <a:noAutofit/>
          </a:bodyPr>
          <a:lstStyle/>
          <a:p>
            <a:pPr lvl="0" rtl="0">
              <a:spcBef>
                <a:spcPts val="0"/>
              </a:spcBef>
              <a:buClr>
                <a:schemeClr val="dk1"/>
              </a:buClr>
              <a:buSzPct val="27500"/>
              <a:buFont typeface="Arial"/>
              <a:buNone/>
            </a:pPr>
            <a:r>
              <a:rPr lang="en"/>
              <a:t>1b Essential Understandings</a:t>
            </a:r>
          </a:p>
          <a:p>
            <a:pPr lvl="0" rtl="0">
              <a:spcBef>
                <a:spcPts val="0"/>
              </a:spcBef>
              <a:buNone/>
            </a:pPr>
            <a:endParaRPr/>
          </a:p>
        </p:txBody>
      </p:sp>
      <p:sp>
        <p:nvSpPr>
          <p:cNvPr id="148" name="Shape 148"/>
          <p:cNvSpPr txBox="1">
            <a:spLocks noGrp="1"/>
          </p:cNvSpPr>
          <p:nvPr>
            <p:ph type="body" idx="1"/>
          </p:nvPr>
        </p:nvSpPr>
        <p:spPr>
          <a:xfrm>
            <a:off x="21770" y="990600"/>
            <a:ext cx="8284029" cy="4526000"/>
          </a:xfrm>
          <a:prstGeom prst="rect">
            <a:avLst/>
          </a:prstGeom>
        </p:spPr>
        <p:txBody>
          <a:bodyPr lIns="91425" tIns="91425" rIns="91425" bIns="91425" anchor="t" anchorCtr="0">
            <a:noAutofit/>
          </a:bodyPr>
          <a:lstStyle/>
          <a:p>
            <a:pPr marL="457200" lvl="0" indent="-228600" rtl="0">
              <a:spcBef>
                <a:spcPts val="0"/>
              </a:spcBef>
            </a:pPr>
            <a:r>
              <a:rPr lang="en" dirty="0">
                <a:latin typeface="Times New Roman" panose="02020603050405020304" pitchFamily="18" charset="0"/>
                <a:cs typeface="Times New Roman" panose="02020603050405020304" pitchFamily="18" charset="0"/>
              </a:rPr>
              <a:t>Demographic information is presented in a variety of forms, including the following:</a:t>
            </a:r>
          </a:p>
          <a:p>
            <a:pPr marL="914400" lvl="1" indent="-228600" rtl="0">
              <a:spcBef>
                <a:spcPts val="0"/>
              </a:spcBef>
            </a:pPr>
            <a:r>
              <a:rPr lang="en" dirty="0">
                <a:solidFill>
                  <a:schemeClr val="tx1"/>
                </a:solidFill>
                <a:latin typeface="Times New Roman" panose="02020603050405020304" pitchFamily="18" charset="0"/>
                <a:cs typeface="Times New Roman" panose="02020603050405020304" pitchFamily="18" charset="0"/>
              </a:rPr>
              <a:t>Election data</a:t>
            </a:r>
          </a:p>
          <a:p>
            <a:pPr marL="914400" lvl="1" indent="-228600" rtl="0">
              <a:spcBef>
                <a:spcPts val="0"/>
              </a:spcBef>
            </a:pPr>
            <a:r>
              <a:rPr lang="en" dirty="0">
                <a:solidFill>
                  <a:schemeClr val="tx1"/>
                </a:solidFill>
                <a:latin typeface="Times New Roman" panose="02020603050405020304" pitchFamily="18" charset="0"/>
                <a:cs typeface="Times New Roman" panose="02020603050405020304" pitchFamily="18" charset="0"/>
              </a:rPr>
              <a:t>Economic data</a:t>
            </a:r>
          </a:p>
          <a:p>
            <a:pPr marL="914400" lvl="1" indent="-228600" rtl="0">
              <a:spcBef>
                <a:spcPts val="0"/>
              </a:spcBef>
            </a:pPr>
            <a:r>
              <a:rPr lang="en" dirty="0">
                <a:solidFill>
                  <a:schemeClr val="tx1"/>
                </a:solidFill>
                <a:latin typeface="Times New Roman" panose="02020603050405020304" pitchFamily="18" charset="0"/>
                <a:cs typeface="Times New Roman" panose="02020603050405020304" pitchFamily="18" charset="0"/>
              </a:rPr>
              <a:t>Census data</a:t>
            </a:r>
          </a:p>
        </p:txBody>
      </p:sp>
      <p:sp>
        <p:nvSpPr>
          <p:cNvPr id="149" name="Shape 149"/>
          <p:cNvSpPr txBox="1">
            <a:spLocks noGrp="1"/>
          </p:cNvSpPr>
          <p:nvPr>
            <p:ph type="sldNum" idx="12"/>
          </p:nvPr>
        </p:nvSpPr>
        <p:spPr>
          <a:xfrm>
            <a:off x="8305800" y="6340475"/>
            <a:ext cx="381000" cy="3652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pPr lvl="0" rtl="0">
                <a:spcBef>
                  <a:spcPts val="0"/>
                </a:spcBef>
                <a:buNone/>
              </a:pPr>
              <a:t>16</a:t>
            </a:fld>
            <a:endParaRPr lang="en"/>
          </a:p>
        </p:txBody>
      </p:sp>
    </p:spTree>
    <p:extLst>
      <p:ext uri="{BB962C8B-B14F-4D97-AF65-F5344CB8AC3E}">
        <p14:creationId xmlns:p14="http://schemas.microsoft.com/office/powerpoint/2010/main" val="3803918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u="sng" dirty="0">
                <a:solidFill>
                  <a:schemeClr val="hlink"/>
                </a:solidFill>
                <a:hlinkClick r:id="rId3"/>
              </a:rPr>
              <a:t>Voter Speed Dating</a:t>
            </a:r>
          </a:p>
        </p:txBody>
      </p:sp>
      <p:sp>
        <p:nvSpPr>
          <p:cNvPr id="152" name="Shape 152"/>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pic>
        <p:nvPicPr>
          <p:cNvPr id="153" name="Shape 153" descr="Voter Characteristics Speed Dating.jpg">
            <a:hlinkClick r:id="rId4"/>
          </p:cNvPr>
          <p:cNvPicPr preferRelativeResize="0"/>
          <p:nvPr/>
        </p:nvPicPr>
        <p:blipFill>
          <a:blip r:embed="rId5">
            <a:alphaModFix/>
          </a:blip>
          <a:stretch>
            <a:fillRect/>
          </a:stretch>
        </p:blipFill>
        <p:spPr>
          <a:xfrm>
            <a:off x="2358012" y="1531100"/>
            <a:ext cx="3742174" cy="4989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Another</a:t>
            </a:r>
            <a:endParaRPr lang="en-US" dirty="0"/>
          </a:p>
        </p:txBody>
      </p:sp>
      <p:sp>
        <p:nvSpPr>
          <p:cNvPr id="167" name="Shape 167"/>
          <p:cNvSpPr txBox="1">
            <a:spLocks noGrp="1"/>
          </p:cNvSpPr>
          <p:nvPr>
            <p:ph type="sldNum" idx="12"/>
          </p:nvPr>
        </p:nvSpPr>
        <p:spPr>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522317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457200" y="762000"/>
            <a:ext cx="75438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1" i="0" u="none" strike="noStrike" cap="none" dirty="0">
                <a:solidFill>
                  <a:schemeClr val="dk1"/>
                </a:solidFill>
                <a:latin typeface="Times New Roman" panose="02020603050405020304" pitchFamily="18" charset="0"/>
                <a:cs typeface="Times New Roman" panose="02020603050405020304" pitchFamily="18" charset="0"/>
                <a:sym typeface="Arial"/>
              </a:rPr>
              <a:t>Skills – Gov.1a</a:t>
            </a:r>
          </a:p>
          <a:p>
            <a:pPr marL="742950" marR="0" lvl="1" indent="-285750" algn="l" rtl="0">
              <a:spcBef>
                <a:spcPts val="480"/>
              </a:spcBef>
              <a:spcAft>
                <a:spcPts val="0"/>
              </a:spcAft>
              <a:buClr>
                <a:schemeClr val="dk1"/>
              </a:buClr>
              <a:buSzPct val="100000"/>
              <a:buFont typeface="Arial"/>
              <a:buChar char="•"/>
            </a:pPr>
            <a:r>
              <a:rPr lang="en-US" sz="2800" b="0" i="0" u="none" strike="noStrike" cap="none" dirty="0">
                <a:solidFill>
                  <a:schemeClr val="dk1"/>
                </a:solidFill>
                <a:latin typeface="Times New Roman" panose="02020603050405020304" pitchFamily="18" charset="0"/>
                <a:cs typeface="Times New Roman" panose="02020603050405020304" pitchFamily="18" charset="0"/>
                <a:sym typeface="Arial"/>
              </a:rPr>
              <a:t>The student will demonstrate skills for historical thinking, geographical analysis, economic decision making, and responsible citizenship by planning inquiries by synthesizing information from diverse primary and secondary sources; </a:t>
            </a:r>
          </a:p>
          <a:p>
            <a:pPr marL="742950" marR="0" lvl="1" indent="-285750" algn="l" rtl="0">
              <a:spcBef>
                <a:spcPts val="480"/>
              </a:spcBef>
              <a:spcAft>
                <a:spcPts val="0"/>
              </a:spcAft>
              <a:buClr>
                <a:schemeClr val="dk1"/>
              </a:buClr>
              <a:buSzPct val="100000"/>
              <a:buFont typeface="Arial"/>
              <a:buChar char="•"/>
            </a:pPr>
            <a:r>
              <a:rPr lang="en-US" sz="2800" b="0" i="0" u="none" strike="noStrike" cap="none" dirty="0">
                <a:solidFill>
                  <a:schemeClr val="dk1"/>
                </a:solidFill>
                <a:latin typeface="Times New Roman" panose="02020603050405020304" pitchFamily="18" charset="0"/>
                <a:cs typeface="Times New Roman" panose="02020603050405020304" pitchFamily="18" charset="0"/>
                <a:sym typeface="Arial"/>
              </a:rPr>
              <a:t>EXPERIENCE: </a:t>
            </a:r>
            <a:r>
              <a:rPr lang="en-US" sz="2400" b="1" i="1" u="none" strike="noStrike" cap="none" dirty="0">
                <a:solidFill>
                  <a:schemeClr val="dk1"/>
                </a:solidFill>
                <a:latin typeface="Times New Roman" panose="02020603050405020304" pitchFamily="18" charset="0"/>
                <a:cs typeface="Times New Roman" panose="02020603050405020304" pitchFamily="18" charset="0"/>
                <a:sym typeface="Arial"/>
              </a:rPr>
              <a:t>Determine commonalities and patterns in the themes of the sources, as well as how the sources connect to the overarching topic of the lesson</a:t>
            </a:r>
          </a:p>
          <a:p>
            <a:pPr marL="342900" marR="0" lvl="0" indent="-342900" algn="l" rtl="0">
              <a:spcBef>
                <a:spcPts val="560"/>
              </a:spcBef>
              <a:buClr>
                <a:schemeClr val="dk1"/>
              </a:buClr>
              <a:buSzPct val="100000"/>
              <a:buFont typeface="Arial"/>
              <a:buChar char="•"/>
            </a:pPr>
            <a:r>
              <a:rPr lang="en-US" sz="3200" b="1" i="0" u="none" strike="noStrike" cap="none" dirty="0">
                <a:solidFill>
                  <a:schemeClr val="dk1"/>
                </a:solidFill>
                <a:latin typeface="Times New Roman" panose="02020603050405020304" pitchFamily="18" charset="0"/>
                <a:cs typeface="Times New Roman" panose="02020603050405020304" pitchFamily="18" charset="0"/>
                <a:sym typeface="Arial"/>
              </a:rPr>
              <a:t>Content – Gov.2b, c, d, e, f, 4d</a:t>
            </a:r>
          </a:p>
        </p:txBody>
      </p:sp>
      <p:sp>
        <p:nvSpPr>
          <p:cNvPr id="79" name="Shape 79"/>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spcBef>
                  <a:spcPts val="0"/>
                </a:spcBef>
                <a:buSzPct val="25000"/>
                <a:buNone/>
              </a:pPr>
              <a:t>19</a:t>
            </a:fld>
            <a:endParaRPr lang="en-US" sz="12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9686949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or non-commercial 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90632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lvl="0">
              <a:buSzPct val="25000"/>
            </a:pPr>
            <a:r>
              <a:rPr lang="en-US" dirty="0"/>
              <a:t>Context/teaching </a:t>
            </a:r>
            <a:r>
              <a:rPr lang="en-US" dirty="0" smtClean="0"/>
              <a:t>ideas</a:t>
            </a:r>
            <a:endParaRPr lang="en-US" sz="4000" b="1" i="0" u="none" strike="noStrike" cap="none" dirty="0">
              <a:solidFill>
                <a:srgbClr val="0070C0"/>
              </a:solidFill>
              <a:latin typeface="Times New Roman"/>
              <a:ea typeface="Times New Roman"/>
              <a:cs typeface="Times New Roman"/>
              <a:sym typeface="Times New Roman"/>
            </a:endParaRPr>
          </a:p>
        </p:txBody>
      </p:sp>
      <p:sp>
        <p:nvSpPr>
          <p:cNvPr id="85" name="Shape 85"/>
          <p:cNvSpPr txBox="1">
            <a:spLocks noGrp="1"/>
          </p:cNvSpPr>
          <p:nvPr>
            <p:ph type="body" idx="1"/>
          </p:nvPr>
        </p:nvSpPr>
        <p:spPr>
          <a:xfrm>
            <a:off x="228600" y="1570038"/>
            <a:ext cx="8077200" cy="490696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558"/>
              </a:spcBef>
              <a:spcAft>
                <a:spcPts val="0"/>
              </a:spcAft>
              <a:buClr>
                <a:srgbClr val="FF0000"/>
              </a:buClr>
              <a:buSzPct val="99642"/>
              <a:buFont typeface="Arial"/>
              <a:buChar char="•"/>
            </a:pPr>
            <a:r>
              <a:rPr lang="en-US" sz="3200" i="0" u="none" strike="noStrike" cap="none" dirty="0" smtClean="0">
                <a:solidFill>
                  <a:srgbClr val="FF0000"/>
                </a:solidFill>
                <a:latin typeface="Times New Roman" panose="02020603050405020304" pitchFamily="18" charset="0"/>
                <a:cs typeface="Times New Roman" panose="02020603050405020304" pitchFamily="18" charset="0"/>
                <a:sym typeface="Arial"/>
              </a:rPr>
              <a:t>Focus </a:t>
            </a:r>
            <a:r>
              <a:rPr lang="en-US" sz="3200" i="0" u="none" strike="noStrike" cap="none" dirty="0">
                <a:solidFill>
                  <a:srgbClr val="FF0000"/>
                </a:solidFill>
                <a:latin typeface="Times New Roman" panose="02020603050405020304" pitchFamily="18" charset="0"/>
                <a:cs typeface="Times New Roman" panose="02020603050405020304" pitchFamily="18" charset="0"/>
                <a:sym typeface="Arial"/>
              </a:rPr>
              <a:t>#1</a:t>
            </a:r>
            <a:r>
              <a:rPr lang="en-US" sz="320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 Recall the Articles of Confederation and identify some of weaknesses and issues that emerged with the new nations first government.</a:t>
            </a:r>
          </a:p>
          <a:p>
            <a:pPr marL="342900" marR="0" lvl="0" indent="-342900" algn="l" rtl="0">
              <a:lnSpc>
                <a:spcPct val="80000"/>
              </a:lnSpc>
              <a:spcBef>
                <a:spcPts val="558"/>
              </a:spcBef>
              <a:spcAft>
                <a:spcPts val="0"/>
              </a:spcAft>
              <a:buClr>
                <a:srgbClr val="FF0000"/>
              </a:buClr>
              <a:buSzPct val="99642"/>
              <a:buFont typeface="Arial"/>
              <a:buChar char="•"/>
            </a:pPr>
            <a:r>
              <a:rPr lang="en-US" sz="3200" i="0" u="none" strike="noStrike" cap="none" dirty="0">
                <a:solidFill>
                  <a:srgbClr val="FF0000"/>
                </a:solidFill>
                <a:latin typeface="Times New Roman" panose="02020603050405020304" pitchFamily="18" charset="0"/>
                <a:cs typeface="Times New Roman" panose="02020603050405020304" pitchFamily="18" charset="0"/>
                <a:sym typeface="Arial"/>
              </a:rPr>
              <a:t>Focus #2 </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 Primary Sources – explain the difference between and primary and secondary sources.</a:t>
            </a:r>
          </a:p>
          <a:p>
            <a:pPr marL="342900" marR="0" lvl="0" indent="-342900" algn="l" rtl="0">
              <a:lnSpc>
                <a:spcPct val="80000"/>
              </a:lnSpc>
              <a:spcBef>
                <a:spcPts val="558"/>
              </a:spcBef>
              <a:buClr>
                <a:srgbClr val="FF0000"/>
              </a:buClr>
              <a:buSzPct val="99642"/>
              <a:buFont typeface="Arial"/>
              <a:buChar char="•"/>
            </a:pPr>
            <a:r>
              <a:rPr lang="en-US" sz="3200" i="0" u="none" strike="noStrike" cap="none" dirty="0">
                <a:solidFill>
                  <a:srgbClr val="FF0000"/>
                </a:solidFill>
                <a:latin typeface="Times New Roman" panose="02020603050405020304" pitchFamily="18" charset="0"/>
                <a:cs typeface="Times New Roman" panose="02020603050405020304" pitchFamily="18" charset="0"/>
                <a:sym typeface="Arial"/>
              </a:rPr>
              <a:t>Focus #3 </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 How can we use primary sources to understand what the people of the time were thinking as it relates to major historical events?</a:t>
            </a:r>
          </a:p>
        </p:txBody>
      </p:sp>
      <p:sp>
        <p:nvSpPr>
          <p:cNvPr id="86" name="Shape 8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spcBef>
                  <a:spcPts val="0"/>
                </a:spcBef>
                <a:buSzPct val="25000"/>
                <a:buNone/>
              </a:pPr>
              <a:t>20</a:t>
            </a:fld>
            <a:endParaRPr lang="en-US" sz="12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3524701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0" marR="0" lvl="0" indent="0" algn="ctr" rtl="0">
              <a:spcBef>
                <a:spcPts val="0"/>
              </a:spcBef>
              <a:buClr>
                <a:srgbClr val="FF0000"/>
              </a:buClr>
              <a:buSzPct val="100000"/>
              <a:buNone/>
            </a:pPr>
            <a:r>
              <a:rPr lang="en-US" sz="3600" b="1" i="0" u="none" strike="noStrike" cap="none" dirty="0">
                <a:solidFill>
                  <a:srgbClr val="FF0000"/>
                </a:solidFill>
                <a:latin typeface="Arial"/>
                <a:ea typeface="Arial"/>
                <a:cs typeface="Arial"/>
                <a:sym typeface="Arial"/>
              </a:rPr>
              <a:t>The Lesson is a truly project based assignment</a:t>
            </a:r>
            <a:r>
              <a:rPr lang="en-US" sz="3600" b="1" i="0" u="none" strike="noStrike" cap="none" dirty="0">
                <a:solidFill>
                  <a:schemeClr val="dk1"/>
                </a:solidFill>
                <a:latin typeface="Arial"/>
                <a:ea typeface="Arial"/>
                <a:cs typeface="Arial"/>
                <a:sym typeface="Arial"/>
              </a:rPr>
              <a:t>. However, students will need to be shown how you want them to sort through the documents.</a:t>
            </a:r>
          </a:p>
        </p:txBody>
      </p:sp>
      <p:sp>
        <p:nvSpPr>
          <p:cNvPr id="93" name="Shape 93"/>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spcBef>
                  <a:spcPts val="0"/>
                </a:spcBef>
                <a:buSzPct val="25000"/>
                <a:buNone/>
              </a:pPr>
              <a:t>21</a:t>
            </a:fld>
            <a:endParaRPr lang="en-US" sz="12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8943229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Shape 99"/>
          <p:cNvSpPr txBox="1">
            <a:spLocks noGrp="1"/>
          </p:cNvSpPr>
          <p:nvPr>
            <p:ph type="body" idx="1"/>
          </p:nvPr>
        </p:nvSpPr>
        <p:spPr>
          <a:xfrm>
            <a:off x="457200" y="914400"/>
            <a:ext cx="75438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600" b="1" i="0" u="none" strike="noStrike" cap="none" dirty="0">
                <a:solidFill>
                  <a:schemeClr val="dk1"/>
                </a:solidFill>
                <a:latin typeface="Arial"/>
                <a:ea typeface="Arial"/>
                <a:cs typeface="Arial"/>
                <a:sym typeface="Arial"/>
              </a:rPr>
              <a:t>Teacher</a:t>
            </a:r>
          </a:p>
          <a:p>
            <a:pPr marL="742950" marR="0" lvl="1" indent="-285750" algn="l" rtl="0">
              <a:spcBef>
                <a:spcPts val="640"/>
              </a:spcBef>
              <a:spcAft>
                <a:spcPts val="0"/>
              </a:spcAft>
              <a:buClr>
                <a:srgbClr val="7F7F7F"/>
              </a:buClr>
              <a:buSzPct val="100000"/>
              <a:buFont typeface="Arial"/>
              <a:buChar char="•"/>
            </a:pPr>
            <a:r>
              <a:rPr lang="en-US" sz="3200" b="0" i="0" u="none" strike="noStrike" cap="none" dirty="0">
                <a:solidFill>
                  <a:srgbClr val="7F7F7F"/>
                </a:solidFill>
                <a:latin typeface="Arial"/>
                <a:ea typeface="Arial"/>
                <a:cs typeface="Arial"/>
                <a:sym typeface="Arial"/>
              </a:rPr>
              <a:t>Place students in groups of 4</a:t>
            </a:r>
          </a:p>
          <a:p>
            <a:pPr marL="742950" marR="0" lvl="1" indent="-285750" algn="l" rtl="0">
              <a:spcBef>
                <a:spcPts val="640"/>
              </a:spcBef>
              <a:spcAft>
                <a:spcPts val="0"/>
              </a:spcAft>
              <a:buClr>
                <a:srgbClr val="7F7F7F"/>
              </a:buClr>
              <a:buSzPct val="100000"/>
              <a:buFont typeface="Arial"/>
              <a:buChar char="•"/>
            </a:pPr>
            <a:r>
              <a:rPr lang="en-US" sz="3200" b="0" i="0" u="none" strike="noStrike" cap="none" dirty="0">
                <a:solidFill>
                  <a:srgbClr val="7F7F7F"/>
                </a:solidFill>
                <a:latin typeface="Arial"/>
                <a:ea typeface="Arial"/>
                <a:cs typeface="Arial"/>
                <a:sym typeface="Arial"/>
              </a:rPr>
              <a:t>Read the scenario AFTER the Focus question</a:t>
            </a:r>
          </a:p>
          <a:p>
            <a:pPr marL="742950" marR="0" lvl="1" indent="-285750" algn="l" rtl="0">
              <a:spcBef>
                <a:spcPts val="640"/>
              </a:spcBef>
              <a:buClr>
                <a:srgbClr val="7F7F7F"/>
              </a:buClr>
              <a:buSzPct val="100000"/>
              <a:buFont typeface="Arial"/>
              <a:buChar char="•"/>
            </a:pPr>
            <a:r>
              <a:rPr lang="en-US" sz="3200" b="0" i="0" u="none" strike="noStrike" cap="none" dirty="0">
                <a:solidFill>
                  <a:srgbClr val="7F7F7F"/>
                </a:solidFill>
                <a:latin typeface="Arial"/>
                <a:ea typeface="Arial"/>
                <a:cs typeface="Arial"/>
                <a:sym typeface="Arial"/>
              </a:rPr>
              <a:t>Demonstrate how you want students to notate (</a:t>
            </a:r>
            <a:r>
              <a:rPr lang="en-US" sz="3200" b="0" i="0" u="none" strike="noStrike" cap="none" dirty="0">
                <a:solidFill>
                  <a:srgbClr val="FF0000"/>
                </a:solidFill>
                <a:latin typeface="Arial"/>
                <a:ea typeface="Arial"/>
                <a:cs typeface="Arial"/>
                <a:sym typeface="Arial"/>
              </a:rPr>
              <a:t>my demonstration is how I would do it – again, please modify to fit your class)</a:t>
            </a:r>
          </a:p>
        </p:txBody>
      </p:sp>
      <p:sp>
        <p:nvSpPr>
          <p:cNvPr id="100" name="Shape 100"/>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spcBef>
                  <a:spcPts val="0"/>
                </a:spcBef>
                <a:buSzPct val="25000"/>
                <a:buNone/>
              </a:pPr>
              <a:t>22</a:t>
            </a:fld>
            <a:endParaRPr lang="en-US" sz="12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008645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Another</a:t>
            </a:r>
            <a:endParaRPr lang="en-US" dirty="0"/>
          </a:p>
        </p:txBody>
      </p:sp>
      <p:sp>
        <p:nvSpPr>
          <p:cNvPr id="167" name="Shape 167"/>
          <p:cNvSpPr txBox="1">
            <a:spLocks noGrp="1"/>
          </p:cNvSpPr>
          <p:nvPr>
            <p:ph type="sldNum" idx="12"/>
          </p:nvPr>
        </p:nvSpPr>
        <p:spPr>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3389380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Shape 106"/>
          <p:cNvSpPr txBox="1">
            <a:spLocks noGrp="1"/>
          </p:cNvSpPr>
          <p:nvPr>
            <p:ph type="body" idx="1"/>
          </p:nvPr>
        </p:nvSpPr>
        <p:spPr>
          <a:xfrm>
            <a:off x="381000" y="457200"/>
            <a:ext cx="7772400" cy="5791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800"/>
              <a:buFont typeface="Arial"/>
              <a:buChar char="•"/>
            </a:pPr>
            <a:r>
              <a:rPr lang="en-US" sz="3200" b="1" i="0" u="none" strike="noStrike" cap="none" dirty="0">
                <a:solidFill>
                  <a:schemeClr val="dk1"/>
                </a:solidFill>
                <a:latin typeface="Times New Roman" panose="02020603050405020304" pitchFamily="18" charset="0"/>
                <a:cs typeface="Times New Roman" panose="02020603050405020304" pitchFamily="18" charset="0"/>
                <a:sym typeface="Arial"/>
              </a:rPr>
              <a:t>Skill: GOVT.1h</a:t>
            </a:r>
          </a:p>
          <a:p>
            <a:pPr marL="457200" marR="0" lvl="1" indent="0" algn="l" rtl="0">
              <a:lnSpc>
                <a:spcPct val="80000"/>
              </a:lnSpc>
              <a:spcBef>
                <a:spcPts val="448"/>
              </a:spcBef>
              <a:spcAft>
                <a:spcPts val="0"/>
              </a:spcAft>
              <a:buClr>
                <a:srgbClr val="7F7F7F"/>
              </a:buClr>
              <a:buSzPct val="101818"/>
              <a:buNone/>
            </a:pPr>
            <a:r>
              <a:rPr lang="en-US" sz="2800" b="0" i="0" u="none" strike="noStrike" cap="none" dirty="0">
                <a:solidFill>
                  <a:srgbClr val="7F7F7F"/>
                </a:solidFill>
                <a:latin typeface="Times New Roman" panose="02020603050405020304" pitchFamily="18" charset="0"/>
                <a:cs typeface="Times New Roman" panose="02020603050405020304" pitchFamily="18" charset="0"/>
                <a:sym typeface="Arial"/>
              </a:rPr>
              <a:t>The student will demonstrate skills for historical thinking, geographical analysis, economic decision making, and responsible citizenship </a:t>
            </a:r>
            <a:r>
              <a:rPr lang="en-US" sz="2800" b="1" i="1" u="none" strike="noStrike" cap="none" dirty="0">
                <a:solidFill>
                  <a:srgbClr val="7F7F7F"/>
                </a:solidFill>
                <a:latin typeface="Times New Roman" panose="02020603050405020304" pitchFamily="18" charset="0"/>
                <a:cs typeface="Times New Roman" panose="02020603050405020304" pitchFamily="18" charset="0"/>
                <a:sym typeface="Arial"/>
              </a:rPr>
              <a:t>by using a decision-making model to analyze the costs and benefits of a specific choice, considering incentives and possible consequences</a:t>
            </a:r>
            <a:r>
              <a:rPr lang="en-US" sz="2800" b="1" i="1" u="none" strike="noStrike" cap="none" dirty="0" smtClean="0">
                <a:solidFill>
                  <a:srgbClr val="7F7F7F"/>
                </a:solidFill>
                <a:latin typeface="Times New Roman" panose="02020603050405020304" pitchFamily="18" charset="0"/>
                <a:cs typeface="Times New Roman" panose="02020603050405020304" pitchFamily="18" charset="0"/>
                <a:sym typeface="Arial"/>
              </a:rPr>
              <a:t>;</a:t>
            </a:r>
          </a:p>
          <a:p>
            <a:pPr marL="457200" marR="0" lvl="1" indent="0" algn="l" rtl="0">
              <a:lnSpc>
                <a:spcPct val="80000"/>
              </a:lnSpc>
              <a:spcBef>
                <a:spcPts val="448"/>
              </a:spcBef>
              <a:spcAft>
                <a:spcPts val="0"/>
              </a:spcAft>
              <a:buClr>
                <a:srgbClr val="7F7F7F"/>
              </a:buClr>
              <a:buSzPct val="101818"/>
              <a:buNone/>
            </a:pPr>
            <a:endParaRPr lang="en-US" sz="2800" b="1" i="1" u="none" strike="noStrike" cap="none" dirty="0">
              <a:solidFill>
                <a:srgbClr val="7F7F7F"/>
              </a:solidFill>
              <a:latin typeface="Times New Roman" panose="02020603050405020304" pitchFamily="18" charset="0"/>
              <a:cs typeface="Times New Roman" panose="02020603050405020304" pitchFamily="18" charset="0"/>
              <a:sym typeface="Arial"/>
            </a:endParaRPr>
          </a:p>
          <a:p>
            <a:pPr marL="342900" marR="0" lvl="0" indent="-342900" algn="l" rtl="0">
              <a:lnSpc>
                <a:spcPct val="80000"/>
              </a:lnSpc>
              <a:spcBef>
                <a:spcPts val="504"/>
              </a:spcBef>
              <a:spcAft>
                <a:spcPts val="0"/>
              </a:spcAft>
              <a:buClr>
                <a:schemeClr val="dk1"/>
              </a:buClr>
              <a:buSzPct val="100800"/>
              <a:buFont typeface="Arial"/>
              <a:buChar char="•"/>
            </a:pPr>
            <a:r>
              <a:rPr lang="en-US" sz="3200" b="1" i="0" u="none" strike="noStrike" cap="none" dirty="0">
                <a:solidFill>
                  <a:schemeClr val="dk1"/>
                </a:solidFill>
                <a:latin typeface="Times New Roman" panose="02020603050405020304" pitchFamily="18" charset="0"/>
                <a:cs typeface="Times New Roman" panose="02020603050405020304" pitchFamily="18" charset="0"/>
                <a:sym typeface="Arial"/>
              </a:rPr>
              <a:t>Content: GOVT.15f</a:t>
            </a:r>
          </a:p>
          <a:p>
            <a:pPr marL="457200" marR="0" lvl="1" indent="0" algn="l" rtl="0">
              <a:lnSpc>
                <a:spcPct val="80000"/>
              </a:lnSpc>
              <a:spcBef>
                <a:spcPts val="448"/>
              </a:spcBef>
              <a:spcAft>
                <a:spcPts val="0"/>
              </a:spcAft>
              <a:buClr>
                <a:srgbClr val="7F7F7F"/>
              </a:buClr>
              <a:buSzPct val="101818"/>
              <a:buNone/>
            </a:pPr>
            <a:r>
              <a:rPr lang="en-US" sz="2800" b="0" i="0" u="none" strike="noStrike" cap="none" dirty="0">
                <a:solidFill>
                  <a:srgbClr val="7F7F7F"/>
                </a:solidFill>
                <a:latin typeface="Times New Roman" panose="02020603050405020304" pitchFamily="18" charset="0"/>
                <a:cs typeface="Times New Roman" panose="02020603050405020304" pitchFamily="18" charset="0"/>
                <a:sym typeface="Arial"/>
              </a:rPr>
              <a:t>The student will apply social science skills to understand the role of government in the Virginia and United States economies by </a:t>
            </a:r>
            <a:r>
              <a:rPr lang="en-US" sz="2800" b="1" i="1" u="none" strike="noStrike" cap="none" dirty="0">
                <a:solidFill>
                  <a:srgbClr val="7F7F7F"/>
                </a:solidFill>
                <a:latin typeface="Times New Roman" panose="02020603050405020304" pitchFamily="18" charset="0"/>
                <a:cs typeface="Times New Roman" panose="02020603050405020304" pitchFamily="18" charset="0"/>
                <a:sym typeface="Arial"/>
              </a:rPr>
              <a:t>evaluating the trade-offs in government decisions.</a:t>
            </a:r>
          </a:p>
          <a:p>
            <a:pPr marL="457200" marR="0" lvl="1" indent="0" algn="l" rtl="0">
              <a:lnSpc>
                <a:spcPct val="80000"/>
              </a:lnSpc>
              <a:spcBef>
                <a:spcPts val="448"/>
              </a:spcBef>
              <a:buClr>
                <a:srgbClr val="7F7F7F"/>
              </a:buClr>
              <a:buSzPct val="25000"/>
              <a:buFont typeface="Arial"/>
              <a:buNone/>
            </a:pPr>
            <a:endParaRPr sz="2240" b="0" i="0" u="none" strike="noStrike" cap="none" dirty="0">
              <a:solidFill>
                <a:srgbClr val="7F7F7F"/>
              </a:solidFill>
              <a:latin typeface="Arial"/>
              <a:ea typeface="Arial"/>
              <a:cs typeface="Arial"/>
              <a:sym typeface="Arial"/>
            </a:endParaRPr>
          </a:p>
        </p:txBody>
      </p:sp>
      <p:sp>
        <p:nvSpPr>
          <p:cNvPr id="107" name="Shape 107"/>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spcBef>
                  <a:spcPts val="0"/>
                </a:spcBef>
                <a:buSzPct val="25000"/>
                <a:buNone/>
              </a:pPr>
              <a:t>24</a:t>
            </a:fld>
            <a:endParaRPr lang="en-US" sz="12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8255992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609600"/>
            <a:ext cx="7848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3600" b="1" i="0" u="none" strike="noStrike" cap="none" dirty="0">
                <a:solidFill>
                  <a:srgbClr val="0070C0"/>
                </a:solidFill>
                <a:latin typeface="Times New Roman"/>
                <a:ea typeface="Times New Roman"/>
                <a:cs typeface="Times New Roman"/>
                <a:sym typeface="Times New Roman"/>
              </a:rPr>
              <a:t>What does each of these words mean?</a:t>
            </a:r>
          </a:p>
        </p:txBody>
      </p:sp>
      <p:sp>
        <p:nvSpPr>
          <p:cNvPr id="113" name="Shape 113"/>
          <p:cNvSpPr txBox="1">
            <a:spLocks noGrp="1"/>
          </p:cNvSpPr>
          <p:nvPr>
            <p:ph type="body" idx="1"/>
          </p:nvPr>
        </p:nvSpPr>
        <p:spPr>
          <a:xfrm>
            <a:off x="457200" y="1905000"/>
            <a:ext cx="75438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Cost</a:t>
            </a:r>
          </a:p>
          <a:p>
            <a:pPr marL="342900" marR="0" lvl="0" indent="-342900" algn="l" rtl="0">
              <a:spcBef>
                <a:spcPts val="720"/>
              </a:spcBef>
              <a:spcAft>
                <a:spcPts val="0"/>
              </a:spcAft>
              <a:buClr>
                <a:schemeClr val="dk1"/>
              </a:buClr>
              <a:buSzPct val="100000"/>
              <a:buFont typeface="Arial"/>
              <a:buChar char="•"/>
            </a:pP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Benefit</a:t>
            </a:r>
          </a:p>
          <a:p>
            <a:pPr marL="342900" marR="0" lvl="0" indent="-342900" algn="l" rtl="0">
              <a:spcBef>
                <a:spcPts val="720"/>
              </a:spcBef>
              <a:spcAft>
                <a:spcPts val="0"/>
              </a:spcAft>
              <a:buClr>
                <a:schemeClr val="dk1"/>
              </a:buClr>
              <a:buSzPct val="100000"/>
              <a:buFont typeface="Arial"/>
              <a:buChar char="•"/>
            </a:pP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Incentives</a:t>
            </a:r>
          </a:p>
          <a:p>
            <a:pPr marL="342900" marR="0" lvl="0" indent="-342900" algn="l" rtl="0">
              <a:spcBef>
                <a:spcPts val="720"/>
              </a:spcBef>
              <a:spcAft>
                <a:spcPts val="0"/>
              </a:spcAft>
              <a:buClr>
                <a:schemeClr val="dk1"/>
              </a:buClr>
              <a:buSzPct val="100000"/>
              <a:buFont typeface="Arial"/>
              <a:buChar char="•"/>
            </a:pP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Opportunity Cost</a:t>
            </a:r>
          </a:p>
          <a:p>
            <a:pPr marL="0" marR="0" lvl="0" indent="0" algn="l" rtl="0">
              <a:spcBef>
                <a:spcPts val="720"/>
              </a:spcBef>
              <a:buClr>
                <a:schemeClr val="dk1"/>
              </a:buClr>
              <a:buSzPct val="25000"/>
              <a:buFont typeface="Arial"/>
              <a:buNone/>
            </a:pPr>
            <a:endParaRPr sz="3600" b="1" i="0" u="none" strike="noStrike" cap="none" dirty="0">
              <a:solidFill>
                <a:schemeClr val="dk1"/>
              </a:solidFill>
              <a:latin typeface="Arial"/>
              <a:ea typeface="Arial"/>
              <a:cs typeface="Arial"/>
              <a:sym typeface="Arial"/>
            </a:endParaRPr>
          </a:p>
        </p:txBody>
      </p:sp>
      <p:sp>
        <p:nvSpPr>
          <p:cNvPr id="114" name="Shape 114"/>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spcBef>
                  <a:spcPts val="0"/>
                </a:spcBef>
                <a:buSzPct val="25000"/>
                <a:buNone/>
              </a:pPr>
              <a:t>25</a:t>
            </a:fld>
            <a:endParaRPr lang="en-US" sz="1200" b="1" i="0" u="none" strike="noStrike" cap="none">
              <a:solidFill>
                <a:schemeClr val="lt1"/>
              </a:solidFill>
              <a:latin typeface="Calibri"/>
              <a:ea typeface="Calibri"/>
              <a:cs typeface="Calibri"/>
              <a:sym typeface="Calibri"/>
            </a:endParaRPr>
          </a:p>
        </p:txBody>
      </p:sp>
      <p:sp>
        <p:nvSpPr>
          <p:cNvPr id="115" name="Shape 115"/>
          <p:cNvSpPr txBox="1"/>
          <p:nvPr/>
        </p:nvSpPr>
        <p:spPr>
          <a:xfrm>
            <a:off x="169101" y="5207696"/>
            <a:ext cx="8153400" cy="88830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dirty="0">
                <a:solidFill>
                  <a:schemeClr val="dk1"/>
                </a:solidFill>
                <a:latin typeface="Times New Roman"/>
                <a:ea typeface="Times New Roman"/>
                <a:cs typeface="Times New Roman"/>
                <a:sym typeface="Times New Roman"/>
              </a:rPr>
              <a:t>Use some sort of mobile technology to have teachers create their own definitions.</a:t>
            </a:r>
          </a:p>
        </p:txBody>
      </p:sp>
    </p:spTree>
    <p:extLst>
      <p:ext uri="{BB962C8B-B14F-4D97-AF65-F5344CB8AC3E}">
        <p14:creationId xmlns:p14="http://schemas.microsoft.com/office/powerpoint/2010/main" val="5442744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381000"/>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4000" b="1" i="0" u="none" strike="noStrike" cap="none" dirty="0">
                <a:solidFill>
                  <a:srgbClr val="0070C0"/>
                </a:solidFill>
                <a:latin typeface="Times New Roman"/>
                <a:ea typeface="Times New Roman"/>
                <a:cs typeface="Times New Roman"/>
                <a:sym typeface="Times New Roman"/>
              </a:rPr>
              <a:t>Definitions</a:t>
            </a:r>
          </a:p>
        </p:txBody>
      </p:sp>
      <p:sp>
        <p:nvSpPr>
          <p:cNvPr id="121" name="Shape 121"/>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en-US" sz="3330" b="1" i="0" u="none" strike="noStrike" cap="none" dirty="0">
                <a:solidFill>
                  <a:schemeClr val="dk1"/>
                </a:solidFill>
                <a:latin typeface="Times New Roman" panose="02020603050405020304" pitchFamily="18" charset="0"/>
                <a:cs typeface="Times New Roman" panose="02020603050405020304" pitchFamily="18" charset="0"/>
                <a:sym typeface="Arial"/>
              </a:rPr>
              <a:t>Cost: </a:t>
            </a:r>
            <a:r>
              <a:rPr lang="en-US" sz="3330" b="0" i="0" u="none" strike="noStrike" cap="none" dirty="0">
                <a:solidFill>
                  <a:schemeClr val="dk1"/>
                </a:solidFill>
                <a:latin typeface="Times New Roman" panose="02020603050405020304" pitchFamily="18" charset="0"/>
                <a:cs typeface="Times New Roman" panose="02020603050405020304" pitchFamily="18" charset="0"/>
                <a:sym typeface="Arial"/>
              </a:rPr>
              <a:t>what you give up when you decide to do something. </a:t>
            </a:r>
          </a:p>
          <a:p>
            <a:pPr marL="342900" marR="0" lvl="0" indent="-342900" algn="l" rtl="0">
              <a:lnSpc>
                <a:spcPct val="90000"/>
              </a:lnSpc>
              <a:spcBef>
                <a:spcPts val="666"/>
              </a:spcBef>
              <a:spcAft>
                <a:spcPts val="0"/>
              </a:spcAft>
              <a:buClr>
                <a:schemeClr val="dk1"/>
              </a:buClr>
              <a:buSzPct val="100909"/>
              <a:buFont typeface="Arial"/>
              <a:buChar char="•"/>
            </a:pPr>
            <a:r>
              <a:rPr lang="en-US" sz="3330" b="1" i="0" u="none" strike="noStrike" cap="none" dirty="0">
                <a:solidFill>
                  <a:schemeClr val="dk1"/>
                </a:solidFill>
                <a:latin typeface="Times New Roman" panose="02020603050405020304" pitchFamily="18" charset="0"/>
                <a:cs typeface="Times New Roman" panose="02020603050405020304" pitchFamily="18" charset="0"/>
                <a:sym typeface="Arial"/>
              </a:rPr>
              <a:t>Benefit: </a:t>
            </a:r>
            <a:r>
              <a:rPr lang="en-US" sz="3330" b="0" i="0" u="none" strike="noStrike" cap="none" dirty="0">
                <a:solidFill>
                  <a:schemeClr val="dk1"/>
                </a:solidFill>
                <a:latin typeface="Times New Roman" panose="02020603050405020304" pitchFamily="18" charset="0"/>
                <a:cs typeface="Times New Roman" panose="02020603050405020304" pitchFamily="18" charset="0"/>
                <a:sym typeface="Arial"/>
              </a:rPr>
              <a:t>what satisfies your wants 	</a:t>
            </a:r>
          </a:p>
          <a:p>
            <a:pPr marL="342900" marR="0" lvl="0" indent="-342900" algn="l" rtl="0">
              <a:lnSpc>
                <a:spcPct val="90000"/>
              </a:lnSpc>
              <a:spcBef>
                <a:spcPts val="666"/>
              </a:spcBef>
              <a:spcAft>
                <a:spcPts val="0"/>
              </a:spcAft>
              <a:buClr>
                <a:schemeClr val="dk1"/>
              </a:buClr>
              <a:buSzPct val="100909"/>
              <a:buFont typeface="Arial"/>
              <a:buChar char="•"/>
            </a:pPr>
            <a:r>
              <a:rPr lang="en-US" sz="3330" b="1" i="0" u="none" strike="noStrike" cap="none" dirty="0">
                <a:solidFill>
                  <a:schemeClr val="dk1"/>
                </a:solidFill>
                <a:latin typeface="Times New Roman" panose="02020603050405020304" pitchFamily="18" charset="0"/>
                <a:cs typeface="Times New Roman" panose="02020603050405020304" pitchFamily="18" charset="0"/>
                <a:sym typeface="Arial"/>
              </a:rPr>
              <a:t>Incentives: </a:t>
            </a:r>
            <a:r>
              <a:rPr lang="en-US" sz="3330" b="0" i="0" u="none" strike="noStrike" cap="none" dirty="0">
                <a:solidFill>
                  <a:schemeClr val="dk1"/>
                </a:solidFill>
                <a:latin typeface="Times New Roman" panose="02020603050405020304" pitchFamily="18" charset="0"/>
                <a:cs typeface="Times New Roman" panose="02020603050405020304" pitchFamily="18" charset="0"/>
                <a:sym typeface="Arial"/>
              </a:rPr>
              <a:t>Incentives are actions or rewards that encourage people to act. 	</a:t>
            </a:r>
          </a:p>
          <a:p>
            <a:pPr marL="342900" marR="0" lvl="0" indent="-342900" algn="l" rtl="0">
              <a:lnSpc>
                <a:spcPct val="90000"/>
              </a:lnSpc>
              <a:spcBef>
                <a:spcPts val="666"/>
              </a:spcBef>
              <a:spcAft>
                <a:spcPts val="0"/>
              </a:spcAft>
              <a:buClr>
                <a:schemeClr val="dk1"/>
              </a:buClr>
              <a:buSzPct val="100909"/>
              <a:buFont typeface="Arial"/>
              <a:buChar char="•"/>
            </a:pPr>
            <a:r>
              <a:rPr lang="en-US" sz="3330" b="1" i="0" u="none" strike="noStrike" cap="none" dirty="0">
                <a:solidFill>
                  <a:schemeClr val="dk1"/>
                </a:solidFill>
                <a:latin typeface="Times New Roman" panose="02020603050405020304" pitchFamily="18" charset="0"/>
                <a:cs typeface="Times New Roman" panose="02020603050405020304" pitchFamily="18" charset="0"/>
                <a:sym typeface="Arial"/>
              </a:rPr>
              <a:t>Opportunity Cost: </a:t>
            </a:r>
            <a:r>
              <a:rPr lang="en-US" sz="3330" b="0" i="0" u="none" strike="noStrike" cap="none" dirty="0">
                <a:solidFill>
                  <a:schemeClr val="dk1"/>
                </a:solidFill>
                <a:latin typeface="Times New Roman" panose="02020603050405020304" pitchFamily="18" charset="0"/>
                <a:cs typeface="Times New Roman" panose="02020603050405020304" pitchFamily="18" charset="0"/>
                <a:sym typeface="Arial"/>
              </a:rPr>
              <a:t>is what is given up when a choice is made, (the second best alternative). </a:t>
            </a:r>
            <a:r>
              <a:rPr lang="en-US" sz="3330" b="0" i="0" u="none" strike="noStrike" cap="none" dirty="0">
                <a:solidFill>
                  <a:schemeClr val="dk1"/>
                </a:solidFill>
                <a:latin typeface="Arial"/>
                <a:ea typeface="Arial"/>
                <a:cs typeface="Arial"/>
                <a:sym typeface="Arial"/>
              </a:rPr>
              <a:t>	</a:t>
            </a:r>
          </a:p>
          <a:p>
            <a:pPr marL="342900" marR="0" lvl="0" indent="-342900" algn="l" rtl="0">
              <a:lnSpc>
                <a:spcPct val="90000"/>
              </a:lnSpc>
              <a:spcBef>
                <a:spcPts val="666"/>
              </a:spcBef>
              <a:buClr>
                <a:schemeClr val="dk1"/>
              </a:buClr>
              <a:buSzPct val="100909"/>
              <a:buFont typeface="Arial"/>
              <a:buNone/>
            </a:pPr>
            <a:endParaRPr sz="3330" b="1" i="0" u="none" strike="noStrike" cap="none" dirty="0">
              <a:solidFill>
                <a:schemeClr val="dk1"/>
              </a:solidFill>
              <a:latin typeface="Arial"/>
              <a:ea typeface="Arial"/>
              <a:cs typeface="Arial"/>
              <a:sym typeface="Arial"/>
            </a:endParaRPr>
          </a:p>
        </p:txBody>
      </p:sp>
      <p:sp>
        <p:nvSpPr>
          <p:cNvPr id="122" name="Shape 122"/>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pPr marL="0" marR="0" lvl="0" indent="0" algn="r" rtl="0">
                <a:spcBef>
                  <a:spcPts val="0"/>
                </a:spcBef>
                <a:buSzPct val="25000"/>
                <a:buNone/>
              </a:pPr>
              <a:t>26</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6958845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4000" b="1" i="0" u="none" strike="noStrike" cap="none">
                <a:solidFill>
                  <a:srgbClr val="0070C0"/>
                </a:solidFill>
                <a:latin typeface="Times New Roman"/>
                <a:ea typeface="Times New Roman"/>
                <a:cs typeface="Times New Roman"/>
                <a:sym typeface="Times New Roman"/>
              </a:rPr>
              <a:t>Express Lanes</a:t>
            </a:r>
          </a:p>
        </p:txBody>
      </p:sp>
      <p:sp>
        <p:nvSpPr>
          <p:cNvPr id="128" name="Shape 12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pPr marL="0" marR="0" lvl="0" indent="0" algn="r" rtl="0">
                <a:spcBef>
                  <a:spcPts val="0"/>
                </a:spcBef>
                <a:buSzPct val="25000"/>
                <a:buNone/>
              </a:pPr>
              <a:t>27</a:t>
            </a:fld>
            <a:endParaRPr lang="en-US" sz="1200">
              <a:solidFill>
                <a:schemeClr val="lt1"/>
              </a:solidFill>
              <a:latin typeface="Times New Roman"/>
              <a:ea typeface="Times New Roman"/>
              <a:cs typeface="Times New Roman"/>
              <a:sym typeface="Times New Roman"/>
            </a:endParaRPr>
          </a:p>
        </p:txBody>
      </p:sp>
      <p:pic>
        <p:nvPicPr>
          <p:cNvPr id="129" name="Shape 129"/>
          <p:cNvPicPr preferRelativeResize="0">
            <a:picLocks noGrp="1"/>
          </p:cNvPicPr>
          <p:nvPr>
            <p:ph type="body" idx="1"/>
          </p:nvPr>
        </p:nvPicPr>
        <p:blipFill rotWithShape="1">
          <a:blip r:embed="rId3">
            <a:alphaModFix/>
          </a:blip>
          <a:srcRect/>
          <a:stretch/>
        </p:blipFill>
        <p:spPr>
          <a:xfrm>
            <a:off x="678074" y="1600200"/>
            <a:ext cx="3596851" cy="4525963"/>
          </a:xfrm>
          <a:prstGeom prst="rect">
            <a:avLst/>
          </a:prstGeom>
          <a:ln>
            <a:noFill/>
          </a:ln>
          <a:effectLst>
            <a:outerShdw blurRad="292100" dist="139700" dir="2700000" algn="tl" rotWithShape="0">
              <a:srgbClr val="333333">
                <a:alpha val="65000"/>
              </a:srgbClr>
            </a:outerShdw>
          </a:effectLst>
        </p:spPr>
      </p:pic>
      <p:pic>
        <p:nvPicPr>
          <p:cNvPr id="130" name="Shape 130" descr="http://tollroadsnews.com/sites/default/files/u2/2012/1208011map2.gif"/>
          <p:cNvPicPr preferRelativeResize="0">
            <a:picLocks noGrp="1"/>
          </p:cNvPicPr>
          <p:nvPr>
            <p:ph type="body" idx="2"/>
          </p:nvPr>
        </p:nvPicPr>
        <p:blipFill rotWithShape="1">
          <a:blip r:embed="rId4">
            <a:alphaModFix/>
          </a:blip>
          <a:srcRect/>
          <a:stretch/>
        </p:blipFill>
        <p:spPr>
          <a:xfrm>
            <a:off x="4724400" y="1600200"/>
            <a:ext cx="3050498"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962953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3600" b="1" i="0" u="none" strike="noStrike" cap="none" dirty="0">
                <a:solidFill>
                  <a:srgbClr val="0070C0"/>
                </a:solidFill>
                <a:latin typeface="Times New Roman"/>
                <a:ea typeface="Times New Roman"/>
                <a:cs typeface="Times New Roman"/>
                <a:sym typeface="Times New Roman"/>
              </a:rPr>
              <a:t>Should the 95 Express lanes be extended to Fredericksburg?</a:t>
            </a:r>
          </a:p>
        </p:txBody>
      </p:sp>
      <p:graphicFrame>
        <p:nvGraphicFramePr>
          <p:cNvPr id="136" name="Shape 136"/>
          <p:cNvGraphicFramePr/>
          <p:nvPr>
            <p:extLst>
              <p:ext uri="{D42A27DB-BD31-4B8C-83A1-F6EECF244321}">
                <p14:modId xmlns:p14="http://schemas.microsoft.com/office/powerpoint/2010/main" val="3269229847"/>
              </p:ext>
            </p:extLst>
          </p:nvPr>
        </p:nvGraphicFramePr>
        <p:xfrm>
          <a:off x="457200" y="1600200"/>
          <a:ext cx="7543800" cy="4495820"/>
        </p:xfrm>
        <a:graphic>
          <a:graphicData uri="http://schemas.openxmlformats.org/drawingml/2006/table">
            <a:tbl>
              <a:tblPr firstRow="1" bandRow="1">
                <a:noFill/>
              </a:tblPr>
              <a:tblGrid>
                <a:gridCol w="3771900"/>
                <a:gridCol w="3771900"/>
              </a:tblGrid>
              <a:tr h="370850">
                <a:tc>
                  <a:txBody>
                    <a:bodyPr/>
                    <a:lstStyle/>
                    <a:p>
                      <a:pPr marL="0" marR="0" lvl="0" indent="0" algn="ctr" rtl="0">
                        <a:spcBef>
                          <a:spcPts val="0"/>
                        </a:spcBef>
                        <a:buSzPct val="25000"/>
                        <a:buNone/>
                      </a:pPr>
                      <a:r>
                        <a:rPr lang="en-US" sz="2400" u="none" strike="noStrike" cap="none" dirty="0">
                          <a:latin typeface="Times New Roman" panose="02020603050405020304" pitchFamily="18" charset="0"/>
                          <a:cs typeface="Times New Roman" panose="02020603050405020304" pitchFamily="18" charset="0"/>
                        </a:rPr>
                        <a:t>Benefits of Extending the Express Lanes</a:t>
                      </a:r>
                    </a:p>
                  </a:txBody>
                  <a:tcPr marL="91450" marR="91450" marT="45725" marB="45725"/>
                </a:tc>
                <a:tc>
                  <a:txBody>
                    <a:bodyPr/>
                    <a:lstStyle/>
                    <a:p>
                      <a:pPr marL="0" marR="0" lvl="0" indent="0" algn="ctr" rtl="0">
                        <a:spcBef>
                          <a:spcPts val="0"/>
                        </a:spcBef>
                        <a:buSzPct val="25000"/>
                        <a:buNone/>
                      </a:pPr>
                      <a:r>
                        <a:rPr lang="en-US" sz="2400" u="none" strike="noStrike" cap="none" dirty="0">
                          <a:latin typeface="Times New Roman" panose="02020603050405020304" pitchFamily="18" charset="0"/>
                          <a:cs typeface="Times New Roman" panose="02020603050405020304" pitchFamily="18" charset="0"/>
                        </a:rPr>
                        <a:t>Costs of Extending the Express Lanes</a:t>
                      </a:r>
                    </a:p>
                  </a:txBody>
                  <a:tcPr marL="91450" marR="91450" marT="45725" marB="45725"/>
                </a:tc>
              </a:tr>
              <a:tr h="36728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bl>
          </a:graphicData>
        </a:graphic>
      </p:graphicFrame>
      <p:sp>
        <p:nvSpPr>
          <p:cNvPr id="137" name="Shape 137"/>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pPr marL="0" marR="0" lvl="0" indent="0" algn="r" rtl="0">
                <a:spcBef>
                  <a:spcPts val="0"/>
                </a:spcBef>
                <a:buSzPct val="25000"/>
                <a:buNone/>
              </a:pPr>
              <a:t>28</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1070603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316467"/>
            <a:ext cx="7543800" cy="731838"/>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4000" b="1" i="0" u="none" strike="noStrike" cap="none">
                <a:solidFill>
                  <a:srgbClr val="0070C0"/>
                </a:solidFill>
                <a:latin typeface="Times New Roman"/>
                <a:ea typeface="Times New Roman"/>
                <a:cs typeface="Times New Roman"/>
                <a:sym typeface="Times New Roman"/>
              </a:rPr>
              <a:t>Problem: ____________________</a:t>
            </a:r>
          </a:p>
        </p:txBody>
      </p:sp>
      <p:graphicFrame>
        <p:nvGraphicFramePr>
          <p:cNvPr id="143" name="Shape 143"/>
          <p:cNvGraphicFramePr/>
          <p:nvPr/>
        </p:nvGraphicFramePr>
        <p:xfrm>
          <a:off x="457200" y="1600200"/>
          <a:ext cx="7543800" cy="5090200"/>
        </p:xfrm>
        <a:graphic>
          <a:graphicData uri="http://schemas.openxmlformats.org/drawingml/2006/table">
            <a:tbl>
              <a:tblPr firstRow="1" bandRow="1">
                <a:noFill/>
              </a:tblPr>
              <a:tblGrid>
                <a:gridCol w="1905000"/>
                <a:gridCol w="1409700"/>
                <a:gridCol w="1409700"/>
                <a:gridCol w="1409700"/>
                <a:gridCol w="1409700"/>
              </a:tblGrid>
              <a:tr h="1066800">
                <a:tc>
                  <a:txBody>
                    <a:bodyPr/>
                    <a:lstStyle/>
                    <a:p>
                      <a:pPr marL="0" marR="0" lvl="0" indent="0" algn="r" rtl="0">
                        <a:lnSpc>
                          <a:spcPct val="100000"/>
                        </a:lnSpc>
                        <a:spcBef>
                          <a:spcPts val="0"/>
                        </a:spcBef>
                        <a:spcAft>
                          <a:spcPts val="0"/>
                        </a:spcAft>
                        <a:buClr>
                          <a:schemeClr val="dk1"/>
                        </a:buClr>
                        <a:buSzPct val="25000"/>
                        <a:buFont typeface="Times New Roman"/>
                        <a:buNone/>
                      </a:pPr>
                      <a:r>
                        <a:rPr lang="en-US" sz="2000" dirty="0"/>
                        <a:t>Criteria</a:t>
                      </a:r>
                    </a:p>
                    <a:p>
                      <a:pPr marL="0" marR="0" lvl="0" indent="0" algn="l" rtl="0">
                        <a:lnSpc>
                          <a:spcPct val="100000"/>
                        </a:lnSpc>
                        <a:spcBef>
                          <a:spcPts val="0"/>
                        </a:spcBef>
                        <a:spcAft>
                          <a:spcPts val="0"/>
                        </a:spcAft>
                        <a:buClr>
                          <a:schemeClr val="dk1"/>
                        </a:buClr>
                        <a:buSzPct val="25000"/>
                        <a:buFont typeface="Times New Roman"/>
                        <a:buNone/>
                      </a:pPr>
                      <a:endParaRPr sz="2000" dirty="0"/>
                    </a:p>
                    <a:p>
                      <a:pPr marL="0" marR="0" lvl="0" indent="0" algn="l" rtl="0">
                        <a:lnSpc>
                          <a:spcPct val="100000"/>
                        </a:lnSpc>
                        <a:spcBef>
                          <a:spcPts val="0"/>
                        </a:spcBef>
                        <a:spcAft>
                          <a:spcPts val="0"/>
                        </a:spcAft>
                        <a:buClr>
                          <a:schemeClr val="dk1"/>
                        </a:buClr>
                        <a:buSzPct val="25000"/>
                        <a:buFont typeface="Times New Roman"/>
                        <a:buNone/>
                      </a:pPr>
                      <a:r>
                        <a:rPr lang="en-US" sz="2000" dirty="0"/>
                        <a:t>Alternatives</a:t>
                      </a:r>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r>
              <a:tr h="1005850">
                <a:tc>
                  <a:txBody>
                    <a:bodyPr/>
                    <a:lstStyle/>
                    <a:p>
                      <a:pPr marL="0" marR="0" lvl="0" indent="0" algn="l" rtl="0">
                        <a:spcBef>
                          <a:spcPts val="0"/>
                        </a:spcBef>
                        <a:buSzPct val="25000"/>
                        <a:buNone/>
                      </a:pPr>
                      <a:endParaRPr sz="2000"/>
                    </a:p>
                    <a:p>
                      <a:pPr marL="0" marR="0" lvl="0" indent="0" algn="l" rtl="0">
                        <a:spcBef>
                          <a:spcPts val="0"/>
                        </a:spcBef>
                        <a:buSzPct val="25000"/>
                        <a:buNone/>
                      </a:pPr>
                      <a:endParaRPr sz="2000"/>
                    </a:p>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1005850">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1005850">
                <a:tc>
                  <a:txBody>
                    <a:bodyPr/>
                    <a:lstStyle/>
                    <a:p>
                      <a:pPr marL="0" marR="0" lvl="0" indent="0" algn="l" rtl="0">
                        <a:spcBef>
                          <a:spcPts val="0"/>
                        </a:spcBef>
                        <a:buSzPct val="25000"/>
                        <a:buNone/>
                      </a:pPr>
                      <a:endParaRPr sz="2000"/>
                    </a:p>
                    <a:p>
                      <a:pPr marL="0" marR="0" lvl="0" indent="0" algn="l" rtl="0">
                        <a:spcBef>
                          <a:spcPts val="0"/>
                        </a:spcBef>
                        <a:buSzPct val="25000"/>
                        <a:buNone/>
                      </a:pPr>
                      <a:endParaRPr sz="2000"/>
                    </a:p>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1005850">
                <a:tc>
                  <a:txBody>
                    <a:bodyPr/>
                    <a:lstStyle/>
                    <a:p>
                      <a:pPr marL="0" marR="0" lvl="0" indent="0" algn="l" rtl="0">
                        <a:spcBef>
                          <a:spcPts val="0"/>
                        </a:spcBef>
                        <a:buSzPct val="25000"/>
                        <a:buNone/>
                      </a:pPr>
                      <a:endParaRPr sz="2000" dirty="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bl>
          </a:graphicData>
        </a:graphic>
      </p:graphicFrame>
      <p:sp>
        <p:nvSpPr>
          <p:cNvPr id="144" name="Shape 144"/>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pPr marL="0" marR="0" lvl="0" indent="0" algn="r" rtl="0">
                <a:spcBef>
                  <a:spcPts val="0"/>
                </a:spcBef>
                <a:buSzPct val="25000"/>
                <a:buNone/>
              </a:pPr>
              <a:t>29</a:t>
            </a:fld>
            <a:endParaRPr lang="en-US" sz="1200" b="1">
              <a:solidFill>
                <a:schemeClr val="lt1"/>
              </a:solidFill>
              <a:latin typeface="Calibri"/>
              <a:ea typeface="Calibri"/>
              <a:cs typeface="Calibri"/>
              <a:sym typeface="Calibri"/>
            </a:endParaRPr>
          </a:p>
        </p:txBody>
      </p:sp>
      <p:sp>
        <p:nvSpPr>
          <p:cNvPr id="145" name="Shape 145"/>
          <p:cNvSpPr/>
          <p:nvPr/>
        </p:nvSpPr>
        <p:spPr>
          <a:xfrm>
            <a:off x="457200" y="1139587"/>
            <a:ext cx="78485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000000"/>
                </a:solidFill>
                <a:latin typeface="Times New Roman"/>
                <a:ea typeface="Times New Roman"/>
                <a:cs typeface="Times New Roman"/>
                <a:sym typeface="Times New Roman"/>
              </a:rPr>
              <a:t>PACED</a:t>
            </a:r>
            <a:r>
              <a:rPr lang="en-US" sz="1800">
                <a:solidFill>
                  <a:srgbClr val="000000"/>
                </a:solidFill>
                <a:latin typeface="Times New Roman"/>
                <a:ea typeface="Times New Roman"/>
                <a:cs typeface="Times New Roman"/>
                <a:sym typeface="Times New Roman"/>
              </a:rPr>
              <a:t> Decision Grid: [</a:t>
            </a:r>
            <a:r>
              <a:rPr lang="en-US" sz="1800" b="1">
                <a:solidFill>
                  <a:srgbClr val="000000"/>
                </a:solidFill>
                <a:latin typeface="Times New Roman"/>
                <a:ea typeface="Times New Roman"/>
                <a:cs typeface="Times New Roman"/>
                <a:sym typeface="Times New Roman"/>
              </a:rPr>
              <a:t>P</a:t>
            </a:r>
            <a:r>
              <a:rPr lang="en-US" sz="1800">
                <a:solidFill>
                  <a:srgbClr val="000000"/>
                </a:solidFill>
                <a:latin typeface="Times New Roman"/>
                <a:ea typeface="Times New Roman"/>
                <a:cs typeface="Times New Roman"/>
                <a:sym typeface="Times New Roman"/>
              </a:rPr>
              <a:t>roblem, </a:t>
            </a:r>
            <a:r>
              <a:rPr lang="en-US" sz="1800" b="1">
                <a:solidFill>
                  <a:srgbClr val="000000"/>
                </a:solidFill>
                <a:latin typeface="Times New Roman"/>
                <a:ea typeface="Times New Roman"/>
                <a:cs typeface="Times New Roman"/>
                <a:sym typeface="Times New Roman"/>
              </a:rPr>
              <a:t>A</a:t>
            </a:r>
            <a:r>
              <a:rPr lang="en-US" sz="1800">
                <a:solidFill>
                  <a:srgbClr val="000000"/>
                </a:solidFill>
                <a:latin typeface="Times New Roman"/>
                <a:ea typeface="Times New Roman"/>
                <a:cs typeface="Times New Roman"/>
                <a:sym typeface="Times New Roman"/>
              </a:rPr>
              <a:t>lternatives, </a:t>
            </a:r>
            <a:r>
              <a:rPr lang="en-US" sz="1800" b="1">
                <a:solidFill>
                  <a:srgbClr val="000000"/>
                </a:solidFill>
                <a:latin typeface="Times New Roman"/>
                <a:ea typeface="Times New Roman"/>
                <a:cs typeface="Times New Roman"/>
                <a:sym typeface="Times New Roman"/>
              </a:rPr>
              <a:t>C</a:t>
            </a:r>
            <a:r>
              <a:rPr lang="en-US" sz="1800">
                <a:solidFill>
                  <a:srgbClr val="000000"/>
                </a:solidFill>
                <a:latin typeface="Times New Roman"/>
                <a:ea typeface="Times New Roman"/>
                <a:cs typeface="Times New Roman"/>
                <a:sym typeface="Times New Roman"/>
              </a:rPr>
              <a:t>riteria, </a:t>
            </a:r>
            <a:r>
              <a:rPr lang="en-US" sz="1800" b="1">
                <a:solidFill>
                  <a:srgbClr val="000000"/>
                </a:solidFill>
                <a:latin typeface="Times New Roman"/>
                <a:ea typeface="Times New Roman"/>
                <a:cs typeface="Times New Roman"/>
                <a:sym typeface="Times New Roman"/>
              </a:rPr>
              <a:t>E</a:t>
            </a:r>
            <a:r>
              <a:rPr lang="en-US" sz="1800">
                <a:solidFill>
                  <a:srgbClr val="000000"/>
                </a:solidFill>
                <a:latin typeface="Times New Roman"/>
                <a:ea typeface="Times New Roman"/>
                <a:cs typeface="Times New Roman"/>
                <a:sym typeface="Times New Roman"/>
              </a:rPr>
              <a:t>valuate, </a:t>
            </a:r>
            <a:r>
              <a:rPr lang="en-US" sz="1800" b="1">
                <a:solidFill>
                  <a:srgbClr val="000000"/>
                </a:solidFill>
                <a:latin typeface="Times New Roman"/>
                <a:ea typeface="Times New Roman"/>
                <a:cs typeface="Times New Roman"/>
                <a:sym typeface="Times New Roman"/>
              </a:rPr>
              <a:t>D</a:t>
            </a:r>
            <a:r>
              <a:rPr lang="en-US" sz="1800">
                <a:solidFill>
                  <a:srgbClr val="000000"/>
                </a:solidFill>
                <a:latin typeface="Times New Roman"/>
                <a:ea typeface="Times New Roman"/>
                <a:cs typeface="Times New Roman"/>
                <a:sym typeface="Times New Roman"/>
              </a:rPr>
              <a:t>ecision] </a:t>
            </a:r>
          </a:p>
        </p:txBody>
      </p:sp>
      <p:cxnSp>
        <p:nvCxnSpPr>
          <p:cNvPr id="146" name="Shape 146"/>
          <p:cNvCxnSpPr/>
          <p:nvPr/>
        </p:nvCxnSpPr>
        <p:spPr>
          <a:xfrm>
            <a:off x="457200" y="1600200"/>
            <a:ext cx="1904999" cy="1066799"/>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81632755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0" y="-23647"/>
            <a:ext cx="8382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400" b="1" i="0" u="none" strike="noStrike" cap="none" dirty="0">
                <a:solidFill>
                  <a:srgbClr val="0070C0"/>
                </a:solidFill>
                <a:latin typeface="Times New Roman"/>
                <a:ea typeface="Times New Roman"/>
                <a:cs typeface="Times New Roman"/>
                <a:sym typeface="Times New Roman"/>
              </a:rPr>
              <a:t>Questions to Ask During Planning</a:t>
            </a:r>
          </a:p>
        </p:txBody>
      </p:sp>
      <p:sp>
        <p:nvSpPr>
          <p:cNvPr id="668" name="Shape 668"/>
          <p:cNvSpPr txBox="1">
            <a:spLocks noGrp="1"/>
          </p:cNvSpPr>
          <p:nvPr>
            <p:ph type="body" idx="1"/>
          </p:nvPr>
        </p:nvSpPr>
        <p:spPr>
          <a:xfrm>
            <a:off x="228600" y="1143000"/>
            <a:ext cx="7924800" cy="5105399"/>
          </a:xfrm>
          <a:prstGeom prst="rect">
            <a:avLst/>
          </a:prstGeom>
          <a:noFill/>
          <a:ln>
            <a:noFill/>
          </a:ln>
        </p:spPr>
        <p:txBody>
          <a:bodyPr lIns="91425" tIns="91425" rIns="91425" bIns="91425" anchor="t" anchorCtr="0">
            <a:noAutofit/>
          </a:bodyPr>
          <a:lstStyle/>
          <a:p>
            <a:pPr marL="228600" indent="0" algn="ctr">
              <a:spcBef>
                <a:spcPts val="0"/>
              </a:spcBef>
              <a:buNone/>
            </a:pP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Essential Components in Planning an Effective Lesson </a:t>
            </a:r>
            <a:endParaRPr lang="en-US" sz="2400" b="0" i="0" u="none" strike="noStrike" cap="none" dirty="0" smtClean="0">
              <a:solidFill>
                <a:schemeClr val="dk1"/>
              </a:solidFill>
              <a:latin typeface="Times New Roman" panose="02020603050405020304" pitchFamily="18" charset="0"/>
              <a:cs typeface="Times New Roman" panose="02020603050405020304" pitchFamily="18" charset="0"/>
              <a:sym typeface="Arial"/>
            </a:endParaRPr>
          </a:p>
          <a:p>
            <a:pPr marL="228600" indent="0" algn="ctr">
              <a:spcBef>
                <a:spcPts val="0"/>
              </a:spcBef>
              <a:buNone/>
            </a:pPr>
            <a:r>
              <a:rPr lang="en-US" sz="24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using </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the </a:t>
            </a:r>
            <a:r>
              <a:rPr lang="en-US" sz="24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2015 </a:t>
            </a:r>
            <a:r>
              <a:rPr lang="en-US" sz="2400" b="0" i="1" u="none" strike="noStrike" cap="none" dirty="0" smtClean="0">
                <a:solidFill>
                  <a:schemeClr val="dk1"/>
                </a:solidFill>
                <a:latin typeface="Times New Roman" panose="02020603050405020304" pitchFamily="18" charset="0"/>
                <a:cs typeface="Times New Roman" panose="02020603050405020304" pitchFamily="18" charset="0"/>
                <a:sym typeface="Arial"/>
              </a:rPr>
              <a:t>History and Social Science Standards of Learning</a:t>
            </a:r>
          </a:p>
          <a:p>
            <a:pPr marL="228600" indent="0" algn="ctr">
              <a:spcBef>
                <a:spcPts val="0"/>
              </a:spcBef>
              <a:buNone/>
            </a:pPr>
            <a:endParaRPr lang="en-US" sz="24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What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do students need to know and understand by the end of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do students need to do during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Which historical thinking skills are best suited for this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other content material should be added to provide historical context and richness to the lesson in order to maximize student understanding of the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student learning experiences would be most effective during this lesson?</a:t>
            </a: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How can I check for understanding effectively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and </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accurately to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measure the students’ content knowledge and historical thinking skills</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69" name="Shape 669"/>
          <p:cNvSpPr txBox="1">
            <a:spLocks noGrp="1"/>
          </p:cNvSpPr>
          <p:nvPr>
            <p:ph type="sldNum" idx="12"/>
          </p:nvPr>
        </p:nvSpPr>
        <p:spPr>
          <a:xfrm>
            <a:off x="8305800" y="6340476"/>
            <a:ext cx="381000"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200" b="1">
                <a:solidFill>
                  <a:srgbClr val="FFFFFF"/>
                </a:solidFill>
                <a:latin typeface="Calibri"/>
                <a:ea typeface="Calibri"/>
                <a:cs typeface="Calibri"/>
                <a:sym typeface="Calibri"/>
              </a:rPr>
              <a:pPr algn="r">
                <a:buClr>
                  <a:srgbClr val="FFFFFF"/>
                </a:buClr>
                <a:buSzPct val="25000"/>
                <a:buFont typeface="Calibri"/>
                <a:buNone/>
              </a:pPr>
              <a:t>3</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39337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316467"/>
            <a:ext cx="7543800" cy="731838"/>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3600" b="1" i="0" u="none" strike="noStrike" cap="none">
                <a:solidFill>
                  <a:srgbClr val="0070C0"/>
                </a:solidFill>
                <a:latin typeface="Times New Roman"/>
                <a:ea typeface="Times New Roman"/>
                <a:cs typeface="Times New Roman"/>
                <a:sym typeface="Times New Roman"/>
              </a:rPr>
              <a:t>Problem: </a:t>
            </a:r>
            <a:r>
              <a:rPr lang="en-US" sz="2790" b="1" i="0" u="sng" strike="noStrike" cap="none">
                <a:solidFill>
                  <a:srgbClr val="0070C0"/>
                </a:solidFill>
                <a:latin typeface="Times New Roman"/>
                <a:ea typeface="Times New Roman"/>
                <a:cs typeface="Times New Roman"/>
                <a:sym typeface="Times New Roman"/>
              </a:rPr>
              <a:t>How could $500 million be spent?</a:t>
            </a:r>
          </a:p>
        </p:txBody>
      </p:sp>
      <p:graphicFrame>
        <p:nvGraphicFramePr>
          <p:cNvPr id="152" name="Shape 152"/>
          <p:cNvGraphicFramePr/>
          <p:nvPr/>
        </p:nvGraphicFramePr>
        <p:xfrm>
          <a:off x="457200" y="1600200"/>
          <a:ext cx="7543800" cy="5334050"/>
        </p:xfrm>
        <a:graphic>
          <a:graphicData uri="http://schemas.openxmlformats.org/drawingml/2006/table">
            <a:tbl>
              <a:tblPr firstRow="1" bandRow="1">
                <a:noFill/>
              </a:tblPr>
              <a:tblGrid>
                <a:gridCol w="1905000"/>
                <a:gridCol w="1409700"/>
                <a:gridCol w="1409700"/>
                <a:gridCol w="1409700"/>
                <a:gridCol w="1409700"/>
              </a:tblGrid>
              <a:tr h="370850">
                <a:tc>
                  <a:txBody>
                    <a:bodyPr/>
                    <a:lstStyle/>
                    <a:p>
                      <a:pPr marL="0" marR="0" lvl="0" indent="0" algn="r" rtl="0">
                        <a:lnSpc>
                          <a:spcPct val="100000"/>
                        </a:lnSpc>
                        <a:spcBef>
                          <a:spcPts val="0"/>
                        </a:spcBef>
                        <a:spcAft>
                          <a:spcPts val="0"/>
                        </a:spcAft>
                        <a:buClr>
                          <a:schemeClr val="dk1"/>
                        </a:buClr>
                        <a:buSzPct val="25000"/>
                        <a:buFont typeface="Times New Roman"/>
                        <a:buNone/>
                      </a:pPr>
                      <a:r>
                        <a:rPr lang="en-US" sz="2000"/>
                        <a:t>Criteria</a:t>
                      </a:r>
                    </a:p>
                    <a:p>
                      <a:pPr marL="0" marR="0" lvl="0" indent="0" algn="l" rtl="0">
                        <a:lnSpc>
                          <a:spcPct val="100000"/>
                        </a:lnSpc>
                        <a:spcBef>
                          <a:spcPts val="0"/>
                        </a:spcBef>
                        <a:spcAft>
                          <a:spcPts val="0"/>
                        </a:spcAft>
                        <a:buClr>
                          <a:schemeClr val="dk1"/>
                        </a:buClr>
                        <a:buSzPct val="25000"/>
                        <a:buFont typeface="Times New Roman"/>
                        <a:buNone/>
                      </a:pPr>
                      <a:endParaRPr sz="2000"/>
                    </a:p>
                    <a:p>
                      <a:pPr marL="0" marR="0" lvl="0" indent="0" algn="l" rtl="0">
                        <a:lnSpc>
                          <a:spcPct val="100000"/>
                        </a:lnSpc>
                        <a:spcBef>
                          <a:spcPts val="0"/>
                        </a:spcBef>
                        <a:spcAft>
                          <a:spcPts val="0"/>
                        </a:spcAft>
                        <a:buClr>
                          <a:schemeClr val="dk1"/>
                        </a:buClr>
                        <a:buSzPct val="25000"/>
                        <a:buFont typeface="Times New Roman"/>
                        <a:buNone/>
                      </a:pPr>
                      <a:r>
                        <a:rPr lang="en-US" sz="2000"/>
                        <a:t>Alternatives</a:t>
                      </a:r>
                    </a:p>
                  </a:txBody>
                  <a:tcPr marL="91450" marR="91450" marT="45725" marB="45725"/>
                </a:tc>
                <a:tc>
                  <a:txBody>
                    <a:bodyPr/>
                    <a:lstStyle/>
                    <a:p>
                      <a:pPr marL="0" marR="0" lvl="0" indent="0" algn="ctr" rtl="0">
                        <a:spcBef>
                          <a:spcPts val="0"/>
                        </a:spcBef>
                        <a:buSzPct val="25000"/>
                        <a:buNone/>
                      </a:pPr>
                      <a:r>
                        <a:rPr lang="en-US" sz="2000"/>
                        <a:t>Direct impact on self</a:t>
                      </a:r>
                    </a:p>
                  </a:txBody>
                  <a:tcPr marL="91450" marR="91450" marT="45725" marB="45725"/>
                </a:tc>
                <a:tc>
                  <a:txBody>
                    <a:bodyPr/>
                    <a:lstStyle/>
                    <a:p>
                      <a:pPr marL="0" marR="0" lvl="0" indent="0" algn="ctr" rtl="0">
                        <a:spcBef>
                          <a:spcPts val="0"/>
                        </a:spcBef>
                        <a:buSzPct val="25000"/>
                        <a:buNone/>
                      </a:pPr>
                      <a:r>
                        <a:rPr lang="en-US" sz="2000"/>
                        <a:t>Improve Virginia Economy</a:t>
                      </a:r>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Extend Express Lanes</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Improve Public Transportation</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Enhance Higher Education funding</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Increase Social Programs (expand Medicaid)</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bl>
          </a:graphicData>
        </a:graphic>
      </p:graphicFrame>
      <p:sp>
        <p:nvSpPr>
          <p:cNvPr id="153" name="Shape 153"/>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pPr marL="0" marR="0" lvl="0" indent="0" algn="r" rtl="0">
                <a:spcBef>
                  <a:spcPts val="0"/>
                </a:spcBef>
                <a:buSzPct val="25000"/>
                <a:buNone/>
              </a:pPr>
              <a:t>30</a:t>
            </a:fld>
            <a:endParaRPr lang="en-US" sz="1200" b="1">
              <a:solidFill>
                <a:schemeClr val="lt1"/>
              </a:solidFill>
              <a:latin typeface="Calibri"/>
              <a:ea typeface="Calibri"/>
              <a:cs typeface="Calibri"/>
              <a:sym typeface="Calibri"/>
            </a:endParaRPr>
          </a:p>
        </p:txBody>
      </p:sp>
      <p:sp>
        <p:nvSpPr>
          <p:cNvPr id="154" name="Shape 154"/>
          <p:cNvSpPr/>
          <p:nvPr/>
        </p:nvSpPr>
        <p:spPr>
          <a:xfrm>
            <a:off x="457200" y="1139587"/>
            <a:ext cx="78485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00000"/>
                </a:solidFill>
                <a:latin typeface="Times New Roman"/>
                <a:ea typeface="Times New Roman"/>
                <a:cs typeface="Times New Roman"/>
                <a:sym typeface="Times New Roman"/>
              </a:rPr>
              <a:t>PACED Decision Grid: [Problem, Alternatives, Criteria, Evaluate, Decision] </a:t>
            </a:r>
          </a:p>
        </p:txBody>
      </p:sp>
      <p:cxnSp>
        <p:nvCxnSpPr>
          <p:cNvPr id="155" name="Shape 155"/>
          <p:cNvCxnSpPr/>
          <p:nvPr/>
        </p:nvCxnSpPr>
        <p:spPr>
          <a:xfrm>
            <a:off x="457200" y="1600200"/>
            <a:ext cx="1904999" cy="990599"/>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6046382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316467"/>
            <a:ext cx="7543800" cy="731838"/>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3600" b="1" i="0" u="none" strike="noStrike" cap="none">
                <a:solidFill>
                  <a:srgbClr val="0070C0"/>
                </a:solidFill>
                <a:latin typeface="Times New Roman"/>
                <a:ea typeface="Times New Roman"/>
                <a:cs typeface="Times New Roman"/>
                <a:sym typeface="Times New Roman"/>
              </a:rPr>
              <a:t>Problem: </a:t>
            </a:r>
            <a:r>
              <a:rPr lang="en-US" sz="2790" b="1" i="0" u="sng" strike="noStrike" cap="none">
                <a:solidFill>
                  <a:srgbClr val="0070C0"/>
                </a:solidFill>
                <a:latin typeface="Times New Roman"/>
                <a:ea typeface="Times New Roman"/>
                <a:cs typeface="Times New Roman"/>
                <a:sym typeface="Times New Roman"/>
              </a:rPr>
              <a:t>How could $500 million be spent?</a:t>
            </a:r>
          </a:p>
        </p:txBody>
      </p:sp>
      <p:graphicFrame>
        <p:nvGraphicFramePr>
          <p:cNvPr id="161" name="Shape 161"/>
          <p:cNvGraphicFramePr/>
          <p:nvPr/>
        </p:nvGraphicFramePr>
        <p:xfrm>
          <a:off x="457200" y="1600200"/>
          <a:ext cx="7543800" cy="5334050"/>
        </p:xfrm>
        <a:graphic>
          <a:graphicData uri="http://schemas.openxmlformats.org/drawingml/2006/table">
            <a:tbl>
              <a:tblPr firstRow="1" bandRow="1">
                <a:noFill/>
              </a:tblPr>
              <a:tblGrid>
                <a:gridCol w="1905000"/>
                <a:gridCol w="1409700"/>
                <a:gridCol w="1409700"/>
                <a:gridCol w="1409700"/>
                <a:gridCol w="1409700"/>
              </a:tblGrid>
              <a:tr h="370850">
                <a:tc>
                  <a:txBody>
                    <a:bodyPr/>
                    <a:lstStyle/>
                    <a:p>
                      <a:pPr marL="0" marR="0" lvl="0" indent="0" algn="r" rtl="0">
                        <a:lnSpc>
                          <a:spcPct val="100000"/>
                        </a:lnSpc>
                        <a:spcBef>
                          <a:spcPts val="0"/>
                        </a:spcBef>
                        <a:spcAft>
                          <a:spcPts val="0"/>
                        </a:spcAft>
                        <a:buClr>
                          <a:schemeClr val="dk1"/>
                        </a:buClr>
                        <a:buSzPct val="25000"/>
                        <a:buFont typeface="Times New Roman"/>
                        <a:buNone/>
                      </a:pPr>
                      <a:r>
                        <a:rPr lang="en-US" sz="2000"/>
                        <a:t>Criteria</a:t>
                      </a:r>
                    </a:p>
                    <a:p>
                      <a:pPr marL="0" marR="0" lvl="0" indent="0" algn="l" rtl="0">
                        <a:lnSpc>
                          <a:spcPct val="100000"/>
                        </a:lnSpc>
                        <a:spcBef>
                          <a:spcPts val="0"/>
                        </a:spcBef>
                        <a:spcAft>
                          <a:spcPts val="0"/>
                        </a:spcAft>
                        <a:buClr>
                          <a:schemeClr val="dk1"/>
                        </a:buClr>
                        <a:buSzPct val="25000"/>
                        <a:buFont typeface="Times New Roman"/>
                        <a:buNone/>
                      </a:pPr>
                      <a:endParaRPr sz="2000"/>
                    </a:p>
                    <a:p>
                      <a:pPr marL="0" marR="0" lvl="0" indent="0" algn="l" rtl="0">
                        <a:lnSpc>
                          <a:spcPct val="100000"/>
                        </a:lnSpc>
                        <a:spcBef>
                          <a:spcPts val="0"/>
                        </a:spcBef>
                        <a:spcAft>
                          <a:spcPts val="0"/>
                        </a:spcAft>
                        <a:buClr>
                          <a:schemeClr val="dk1"/>
                        </a:buClr>
                        <a:buSzPct val="25000"/>
                        <a:buFont typeface="Times New Roman"/>
                        <a:buNone/>
                      </a:pPr>
                      <a:r>
                        <a:rPr lang="en-US" sz="2000"/>
                        <a:t>Alternatives</a:t>
                      </a:r>
                    </a:p>
                  </a:txBody>
                  <a:tcPr marL="91450" marR="91450" marT="45725" marB="45725"/>
                </a:tc>
                <a:tc>
                  <a:txBody>
                    <a:bodyPr/>
                    <a:lstStyle/>
                    <a:p>
                      <a:pPr marL="0" marR="0" lvl="0" indent="0" algn="ctr" rtl="0">
                        <a:spcBef>
                          <a:spcPts val="0"/>
                        </a:spcBef>
                        <a:buSzPct val="25000"/>
                        <a:buNone/>
                      </a:pPr>
                      <a:r>
                        <a:rPr lang="en-US" sz="2000"/>
                        <a:t>Direct impact on self</a:t>
                      </a:r>
                    </a:p>
                  </a:txBody>
                  <a:tcPr marL="91450" marR="91450" marT="45725" marB="45725"/>
                </a:tc>
                <a:tc>
                  <a:txBody>
                    <a:bodyPr/>
                    <a:lstStyle/>
                    <a:p>
                      <a:pPr marL="0" marR="0" lvl="0" indent="0" algn="ctr" rtl="0">
                        <a:spcBef>
                          <a:spcPts val="0"/>
                        </a:spcBef>
                        <a:buSzPct val="25000"/>
                        <a:buNone/>
                      </a:pPr>
                      <a:r>
                        <a:rPr lang="en-US" sz="2000"/>
                        <a:t>Improve Virginia Economy</a:t>
                      </a:r>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c>
                  <a:txBody>
                    <a:bodyPr/>
                    <a:lstStyle/>
                    <a:p>
                      <a:pPr marL="0" marR="0" lvl="0" indent="0" algn="ctr"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Extend Express Lanes</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Improve Public Transportation</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Enhance Higher Education funding</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r h="370850">
                <a:tc>
                  <a:txBody>
                    <a:bodyPr/>
                    <a:lstStyle/>
                    <a:p>
                      <a:pPr marL="0" marR="0" lvl="0" indent="0" algn="l" rtl="0">
                        <a:spcBef>
                          <a:spcPts val="0"/>
                        </a:spcBef>
                        <a:buSzPct val="25000"/>
                        <a:buNone/>
                      </a:pPr>
                      <a:r>
                        <a:rPr lang="en-US" sz="2000"/>
                        <a:t>Increase Social Programs (expand Medicaid)</a:t>
                      </a:r>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c>
                  <a:txBody>
                    <a:bodyPr/>
                    <a:lstStyle/>
                    <a:p>
                      <a:pPr marL="0" marR="0" lvl="0" indent="0" algn="l" rtl="0">
                        <a:spcBef>
                          <a:spcPts val="0"/>
                        </a:spcBef>
                        <a:buSzPct val="25000"/>
                        <a:buNone/>
                      </a:pPr>
                      <a:endParaRPr sz="2000"/>
                    </a:p>
                  </a:txBody>
                  <a:tcPr marL="91450" marR="91450" marT="45725" marB="45725"/>
                </a:tc>
              </a:tr>
            </a:tbl>
          </a:graphicData>
        </a:graphic>
      </p:graphicFrame>
      <p:sp>
        <p:nvSpPr>
          <p:cNvPr id="162" name="Shape 162"/>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pPr marL="0" marR="0" lvl="0" indent="0" algn="r" rtl="0">
                <a:spcBef>
                  <a:spcPts val="0"/>
                </a:spcBef>
                <a:buSzPct val="25000"/>
                <a:buNone/>
              </a:pPr>
              <a:t>31</a:t>
            </a:fld>
            <a:endParaRPr lang="en-US" sz="1200" b="1">
              <a:solidFill>
                <a:schemeClr val="lt1"/>
              </a:solidFill>
              <a:latin typeface="Calibri"/>
              <a:ea typeface="Calibri"/>
              <a:cs typeface="Calibri"/>
              <a:sym typeface="Calibri"/>
            </a:endParaRPr>
          </a:p>
        </p:txBody>
      </p:sp>
      <p:sp>
        <p:nvSpPr>
          <p:cNvPr id="163" name="Shape 163"/>
          <p:cNvSpPr/>
          <p:nvPr/>
        </p:nvSpPr>
        <p:spPr>
          <a:xfrm>
            <a:off x="457200" y="1056087"/>
            <a:ext cx="78485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00000"/>
                </a:solidFill>
                <a:latin typeface="Times New Roman"/>
                <a:ea typeface="Times New Roman"/>
                <a:cs typeface="Times New Roman"/>
                <a:sym typeface="Times New Roman"/>
              </a:rPr>
              <a:t>PACED Decision Grid: [Problem, Alternatives, Criteria, Evaluate, Decision] </a:t>
            </a:r>
          </a:p>
        </p:txBody>
      </p:sp>
      <p:cxnSp>
        <p:nvCxnSpPr>
          <p:cNvPr id="164" name="Shape 164"/>
          <p:cNvCxnSpPr/>
          <p:nvPr/>
        </p:nvCxnSpPr>
        <p:spPr>
          <a:xfrm>
            <a:off x="457200" y="1600200"/>
            <a:ext cx="1904999" cy="990599"/>
          </a:xfrm>
          <a:prstGeom prst="straightConnector1">
            <a:avLst/>
          </a:prstGeom>
          <a:noFill/>
          <a:ln w="9525" cap="flat" cmpd="sng">
            <a:solidFill>
              <a:schemeClr val="dk1"/>
            </a:solidFill>
            <a:prstDash val="solid"/>
            <a:round/>
            <a:headEnd type="none" w="med" len="med"/>
            <a:tailEnd type="none" w="med" len="med"/>
          </a:ln>
        </p:spPr>
      </p:cxnSp>
      <p:sp>
        <p:nvSpPr>
          <p:cNvPr id="165" name="Shape 165"/>
          <p:cNvSpPr txBox="1"/>
          <p:nvPr/>
        </p:nvSpPr>
        <p:spPr>
          <a:xfrm>
            <a:off x="3124200" y="3657600"/>
            <a:ext cx="4343400" cy="1200329"/>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a:solidFill>
                  <a:schemeClr val="dk1"/>
                </a:solidFill>
                <a:latin typeface="Times New Roman"/>
                <a:ea typeface="Times New Roman"/>
                <a:cs typeface="Times New Roman"/>
                <a:sym typeface="Times New Roman"/>
              </a:rPr>
              <a:t>If you have a tie – add a multiplier to the criteria that is MOST important to you!</a:t>
            </a:r>
          </a:p>
        </p:txBody>
      </p:sp>
    </p:spTree>
    <p:extLst>
      <p:ext uri="{BB962C8B-B14F-4D97-AF65-F5344CB8AC3E}">
        <p14:creationId xmlns:p14="http://schemas.microsoft.com/office/powerpoint/2010/main" val="17884274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3600" b="1" i="0" u="none" strike="noStrike" cap="none">
                <a:solidFill>
                  <a:srgbClr val="0070C0"/>
                </a:solidFill>
                <a:latin typeface="Times New Roman"/>
                <a:ea typeface="Times New Roman"/>
                <a:cs typeface="Times New Roman"/>
                <a:sym typeface="Times New Roman"/>
              </a:rPr>
              <a:t>Historical Decision: Building the Interstate Highway System</a:t>
            </a:r>
          </a:p>
        </p:txBody>
      </p:sp>
      <p:graphicFrame>
        <p:nvGraphicFramePr>
          <p:cNvPr id="171" name="Shape 171"/>
          <p:cNvGraphicFramePr/>
          <p:nvPr/>
        </p:nvGraphicFramePr>
        <p:xfrm>
          <a:off x="457200" y="1600200"/>
          <a:ext cx="7543800" cy="4942900"/>
        </p:xfrm>
        <a:graphic>
          <a:graphicData uri="http://schemas.openxmlformats.org/drawingml/2006/table">
            <a:tbl>
              <a:tblPr firstRow="1" bandRow="1">
                <a:noFill/>
              </a:tblPr>
              <a:tblGrid>
                <a:gridCol w="3771900"/>
                <a:gridCol w="3771900"/>
              </a:tblGrid>
              <a:tr h="370850">
                <a:tc gridSpan="2">
                  <a:txBody>
                    <a:bodyPr/>
                    <a:lstStyle/>
                    <a:p>
                      <a:pPr marL="0" marR="0" lvl="0" indent="0" algn="ctr" rtl="0">
                        <a:spcBef>
                          <a:spcPts val="0"/>
                        </a:spcBef>
                        <a:buSzPct val="25000"/>
                        <a:buNone/>
                      </a:pPr>
                      <a:r>
                        <a:rPr lang="en-US" sz="1800" b="1"/>
                        <a:t>BEFORE CHOICE WAS MADE – “Assumed” Cost-Benefit Analysis</a:t>
                      </a:r>
                    </a:p>
                  </a:txBody>
                  <a:tcPr marL="91450" marR="91450" marT="45725" marB="45725">
                    <a:solidFill>
                      <a:srgbClr val="8CB3E3"/>
                    </a:solidFill>
                  </a:tcPr>
                </a:tc>
                <a:tc hMerge="1">
                  <a:txBody>
                    <a:bodyPr/>
                    <a:lstStyle/>
                    <a:p>
                      <a:endParaRPr lang="en-US"/>
                    </a:p>
                  </a:txBody>
                  <a:tcPr/>
                </a:tc>
              </a:tr>
              <a:tr h="370850">
                <a:tc>
                  <a:txBody>
                    <a:bodyPr/>
                    <a:lstStyle/>
                    <a:p>
                      <a:pPr marL="0" marR="0" lvl="0" indent="0" algn="ctr" rtl="0">
                        <a:spcBef>
                          <a:spcPts val="0"/>
                        </a:spcBef>
                        <a:buSzPct val="25000"/>
                        <a:buNone/>
                      </a:pPr>
                      <a:r>
                        <a:rPr lang="en-US" sz="1800"/>
                        <a:t>Costs </a:t>
                      </a:r>
                    </a:p>
                    <a:p>
                      <a:pPr marL="0" marR="0" lvl="0" indent="0" algn="ctr" rtl="0">
                        <a:spcBef>
                          <a:spcPts val="0"/>
                        </a:spcBef>
                        <a:buSzPct val="25000"/>
                        <a:buNone/>
                      </a:pPr>
                      <a:r>
                        <a:rPr lang="en-US" sz="1800"/>
                        <a:t>(things given up)</a:t>
                      </a:r>
                    </a:p>
                  </a:txBody>
                  <a:tcPr marL="91450" marR="91450" marT="45725" marB="45725"/>
                </a:tc>
                <a:tc>
                  <a:txBody>
                    <a:bodyPr/>
                    <a:lstStyle/>
                    <a:p>
                      <a:pPr marL="0" marR="0" lvl="0" indent="0" algn="ctr" rtl="0">
                        <a:spcBef>
                          <a:spcPts val="0"/>
                        </a:spcBef>
                        <a:buSzPct val="25000"/>
                        <a:buNone/>
                      </a:pPr>
                      <a:r>
                        <a:rPr lang="en-US" sz="1800"/>
                        <a:t>Benefits </a:t>
                      </a:r>
                    </a:p>
                    <a:p>
                      <a:pPr marL="0" marR="0" lvl="0" indent="0" algn="ctr" rtl="0">
                        <a:spcBef>
                          <a:spcPts val="0"/>
                        </a:spcBef>
                        <a:buSzPct val="25000"/>
                        <a:buNone/>
                      </a:pPr>
                      <a:r>
                        <a:rPr lang="en-US" sz="1800"/>
                        <a:t>(positive things gained)</a:t>
                      </a:r>
                    </a:p>
                  </a:txBody>
                  <a:tcPr marL="91450" marR="91450" marT="45725" marB="45725"/>
                </a:tc>
              </a:tr>
              <a:tr h="370850">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370850">
                <a:tc gridSpan="2">
                  <a:txBody>
                    <a:bodyPr/>
                    <a:lstStyle/>
                    <a:p>
                      <a:pPr marL="0" marR="0" lvl="0" indent="0" algn="ctr" rtl="0">
                        <a:spcBef>
                          <a:spcPts val="0"/>
                        </a:spcBef>
                        <a:buSzPct val="25000"/>
                        <a:buNone/>
                      </a:pPr>
                      <a:r>
                        <a:rPr lang="en-US" sz="1800" b="1"/>
                        <a:t>CHOICE OUTCOME – Actual Intended vs. Unintended Consequences</a:t>
                      </a:r>
                    </a:p>
                  </a:txBody>
                  <a:tcPr marL="91450" marR="91450" marT="45725" marB="45725">
                    <a:solidFill>
                      <a:srgbClr val="8CB3E3"/>
                    </a:solidFill>
                  </a:tcPr>
                </a:tc>
                <a:tc hMerge="1">
                  <a:txBody>
                    <a:bodyPr/>
                    <a:lstStyle/>
                    <a:p>
                      <a:endParaRPr lang="en-US"/>
                    </a:p>
                  </a:txBody>
                  <a:tcPr/>
                </a:tc>
              </a:tr>
              <a:tr h="370850">
                <a:tc>
                  <a:txBody>
                    <a:bodyPr/>
                    <a:lstStyle/>
                    <a:p>
                      <a:pPr marL="0" marR="0" lvl="0" indent="0" algn="ctr" rtl="0">
                        <a:spcBef>
                          <a:spcPts val="0"/>
                        </a:spcBef>
                        <a:buSzPct val="25000"/>
                        <a:buNone/>
                      </a:pPr>
                      <a:r>
                        <a:rPr lang="en-US" sz="1800" b="0"/>
                        <a:t>INTENDED Consequences </a:t>
                      </a:r>
                    </a:p>
                    <a:p>
                      <a:pPr marL="0" marR="0" lvl="0" indent="0" algn="ctr" rtl="0">
                        <a:spcBef>
                          <a:spcPts val="0"/>
                        </a:spcBef>
                        <a:buSzPct val="25000"/>
                        <a:buNone/>
                      </a:pPr>
                      <a:r>
                        <a:rPr lang="en-US" sz="1800" b="0"/>
                        <a:t>(thought would happen and actually did)</a:t>
                      </a:r>
                    </a:p>
                  </a:txBody>
                  <a:tcPr marL="91450" marR="91450" marT="45725" marB="45725"/>
                </a:tc>
                <a:tc>
                  <a:txBody>
                    <a:bodyPr/>
                    <a:lstStyle/>
                    <a:p>
                      <a:pPr marL="0" marR="0" lvl="0" indent="0" algn="ctr" rtl="0">
                        <a:spcBef>
                          <a:spcPts val="0"/>
                        </a:spcBef>
                        <a:buSzPct val="25000"/>
                        <a:buNone/>
                      </a:pPr>
                      <a:r>
                        <a:rPr lang="en-US" sz="1800" b="0"/>
                        <a:t>UNINTENDED Consequences </a:t>
                      </a:r>
                    </a:p>
                    <a:p>
                      <a:pPr marL="0" marR="0" lvl="0" indent="0" algn="ctr" rtl="0">
                        <a:spcBef>
                          <a:spcPts val="0"/>
                        </a:spcBef>
                        <a:buSzPct val="25000"/>
                        <a:buNone/>
                      </a:pPr>
                      <a:r>
                        <a:rPr lang="en-US" sz="1800" b="0"/>
                        <a:t>(did not know would happen)</a:t>
                      </a:r>
                    </a:p>
                  </a:txBody>
                  <a:tcPr marL="91450" marR="91450" marT="45725" marB="45725"/>
                </a:tc>
              </a:tr>
              <a:tr h="370850">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bl>
          </a:graphicData>
        </a:graphic>
      </p:graphicFrame>
      <p:sp>
        <p:nvSpPr>
          <p:cNvPr id="172" name="Shape 172"/>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pPr marL="0" marR="0" lvl="0" indent="0" algn="r" rtl="0">
                <a:spcBef>
                  <a:spcPts val="0"/>
                </a:spcBef>
                <a:buSzPct val="25000"/>
                <a:buNone/>
              </a:pPr>
              <a:t>32</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29540263"/>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167" name="Shape 167"/>
          <p:cNvSpPr txBox="1">
            <a:spLocks noGrp="1"/>
          </p:cNvSpPr>
          <p:nvPr>
            <p:ph type="sldNum" idx="12"/>
          </p:nvPr>
        </p:nvSpPr>
        <p:spPr>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3193404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34</a:t>
            </a:fld>
            <a:endParaRPr lang="en-US"/>
          </a:p>
        </p:txBody>
      </p:sp>
      <p:sp>
        <p:nvSpPr>
          <p:cNvPr id="175" name="Shape 175"/>
          <p:cNvSpPr txBox="1">
            <a:spLocks noGrp="1"/>
          </p:cNvSpPr>
          <p:nvPr>
            <p:ph type="title"/>
          </p:nvPr>
        </p:nvSpPr>
        <p:spPr>
          <a:xfrm>
            <a:off x="75375" y="0"/>
            <a:ext cx="8230500" cy="878400"/>
          </a:xfrm>
          <a:prstGeom prst="rect">
            <a:avLst/>
          </a:prstGeom>
          <a:noFill/>
          <a:ln>
            <a:noFill/>
          </a:ln>
        </p:spPr>
        <p:txBody>
          <a:bodyPr lIns="91425" tIns="45700" rIns="91425" bIns="45700" anchor="ctr" anchorCtr="0">
            <a:noAutofit/>
          </a:bodyPr>
          <a:lstStyle/>
          <a:p>
            <a:pPr marL="0" marR="0" lvl="0" indent="0" rtl="0">
              <a:spcBef>
                <a:spcPts val="0"/>
              </a:spcBef>
              <a:buClr>
                <a:srgbClr val="0070C0"/>
              </a:buClr>
              <a:buSzPct val="25000"/>
              <a:buFont typeface="Times New Roman"/>
              <a:buNone/>
            </a:pPr>
            <a:r>
              <a:rPr lang="en-US"/>
              <a:t>Content Standards</a:t>
            </a:r>
          </a:p>
        </p:txBody>
      </p:sp>
      <p:sp>
        <p:nvSpPr>
          <p:cNvPr id="176" name="Shape 176"/>
          <p:cNvSpPr txBox="1"/>
          <p:nvPr/>
        </p:nvSpPr>
        <p:spPr>
          <a:xfrm>
            <a:off x="122475" y="770550"/>
            <a:ext cx="8136300" cy="5239800"/>
          </a:xfrm>
          <a:prstGeom prst="rect">
            <a:avLst/>
          </a:prstGeom>
          <a:noFill/>
          <a:ln>
            <a:noFill/>
          </a:ln>
        </p:spPr>
        <p:txBody>
          <a:bodyPr lIns="91425" tIns="91425" rIns="91425" bIns="91425" anchor="t" anchorCtr="0">
            <a:noAutofit/>
          </a:bodyPr>
          <a:lstStyle/>
          <a:p>
            <a:pPr lvl="0" algn="ctr" rtl="0">
              <a:spcBef>
                <a:spcPts val="0"/>
              </a:spcBef>
              <a:buNone/>
            </a:pPr>
            <a:endParaRPr sz="4000" b="1" dirty="0">
              <a:solidFill>
                <a:srgbClr val="0000FF"/>
              </a:solidFill>
              <a:latin typeface="Times New Roman"/>
              <a:ea typeface="Times New Roman"/>
              <a:cs typeface="Times New Roman"/>
              <a:sym typeface="Times New Roman"/>
            </a:endParaRPr>
          </a:p>
          <a:p>
            <a:pPr lvl="0" algn="ctr">
              <a:spcBef>
                <a:spcPts val="0"/>
              </a:spcBef>
              <a:buNone/>
            </a:pPr>
            <a:r>
              <a:rPr lang="en-US" sz="4000" b="1" dirty="0">
                <a:solidFill>
                  <a:srgbClr val="0000FF"/>
                </a:solidFill>
                <a:latin typeface="Times New Roman"/>
                <a:ea typeface="Times New Roman"/>
                <a:cs typeface="Times New Roman"/>
                <a:sym typeface="Times New Roman"/>
              </a:rPr>
              <a:t>GOVT 6c - ...analyzing the influence of media coverage, campaign advertising, public opinion polls, social media, and digital communications on elections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488025" y="215750"/>
            <a:ext cx="7543800" cy="5602200"/>
          </a:xfrm>
          <a:prstGeom prst="rect">
            <a:avLst/>
          </a:prstGeom>
        </p:spPr>
        <p:txBody>
          <a:bodyPr lIns="91425" tIns="91425" rIns="91425" bIns="91425" anchor="t" anchorCtr="0">
            <a:noAutofit/>
          </a:bodyPr>
          <a:lstStyle/>
          <a:p>
            <a:pPr lvl="0" algn="ctr" rtl="0">
              <a:spcBef>
                <a:spcPts val="0"/>
              </a:spcBef>
              <a:buNone/>
            </a:pPr>
            <a:r>
              <a:rPr lang="en-US"/>
              <a:t>Detecting Bias</a:t>
            </a:r>
          </a:p>
        </p:txBody>
      </p:sp>
      <p:sp>
        <p:nvSpPr>
          <p:cNvPr id="183" name="Shape 183"/>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35</a:t>
            </a:fld>
            <a:endParaRPr lang="en-US"/>
          </a:p>
        </p:txBody>
      </p:sp>
      <p:pic>
        <p:nvPicPr>
          <p:cNvPr id="184" name="Shape 184"/>
          <p:cNvPicPr preferRelativeResize="0"/>
          <p:nvPr/>
        </p:nvPicPr>
        <p:blipFill rotWithShape="1">
          <a:blip r:embed="rId3">
            <a:alphaModFix/>
          </a:blip>
          <a:srcRect t="43870" r="50114"/>
          <a:stretch/>
        </p:blipFill>
        <p:spPr>
          <a:xfrm>
            <a:off x="318500" y="1142999"/>
            <a:ext cx="3496233" cy="4572000"/>
          </a:xfrm>
          <a:prstGeom prst="rect">
            <a:avLst/>
          </a:prstGeom>
          <a:ln>
            <a:noFill/>
          </a:ln>
          <a:effectLst>
            <a:outerShdw blurRad="292100" dist="139700" dir="2700000" algn="tl" rotWithShape="0">
              <a:srgbClr val="333333">
                <a:alpha val="65000"/>
              </a:srgbClr>
            </a:outerShdw>
          </a:effectLst>
        </p:spPr>
      </p:pic>
      <p:pic>
        <p:nvPicPr>
          <p:cNvPr id="185" name="Shape 185"/>
          <p:cNvPicPr preferRelativeResize="0"/>
          <p:nvPr/>
        </p:nvPicPr>
        <p:blipFill>
          <a:blip r:embed="rId3">
            <a:alphaModFix/>
          </a:blip>
          <a:stretch>
            <a:fillRect/>
          </a:stretch>
        </p:blipFill>
        <p:spPr>
          <a:xfrm>
            <a:off x="4097987" y="1143000"/>
            <a:ext cx="3933825" cy="4572000"/>
          </a:xfrm>
          <a:prstGeom prst="rect">
            <a:avLst/>
          </a:prstGeom>
          <a:ln>
            <a:noFill/>
          </a:ln>
          <a:effectLst>
            <a:outerShdw blurRad="292100" dist="139700" dir="2700000" algn="tl" rotWithShape="0">
              <a:srgbClr val="333333">
                <a:alpha val="65000"/>
              </a:srgbClr>
            </a:outerShdw>
          </a:effectLst>
        </p:spPr>
      </p:pic>
      <p:sp>
        <p:nvSpPr>
          <p:cNvPr id="186" name="Shape 186"/>
          <p:cNvSpPr txBox="1"/>
          <p:nvPr/>
        </p:nvSpPr>
        <p:spPr>
          <a:xfrm>
            <a:off x="-78000" y="5630350"/>
            <a:ext cx="8383800" cy="888600"/>
          </a:xfrm>
          <a:prstGeom prst="rect">
            <a:avLst/>
          </a:prstGeom>
          <a:noFill/>
          <a:ln>
            <a:noFill/>
          </a:ln>
        </p:spPr>
        <p:txBody>
          <a:bodyPr lIns="91425" tIns="91425" rIns="91425" bIns="91425" anchor="ctr" anchorCtr="0">
            <a:noAutofit/>
          </a:bodyPr>
          <a:lstStyle/>
          <a:p>
            <a:pPr marL="342900" lvl="0" indent="-114300" algn="ctr" rtl="0">
              <a:spcBef>
                <a:spcPts val="720"/>
              </a:spcBef>
              <a:buNone/>
            </a:pPr>
            <a:r>
              <a:rPr lang="en-US" sz="3600" b="1" u="sng">
                <a:solidFill>
                  <a:schemeClr val="hlink"/>
                </a:solidFill>
                <a:hlinkClick r:id="rId4"/>
              </a:rPr>
              <a:t>Sort the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1"/>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28600" y="914400"/>
            <a:ext cx="8113500" cy="4685100"/>
          </a:xfrm>
          <a:prstGeom prst="rect">
            <a:avLst/>
          </a:prstGeom>
          <a:noFill/>
          <a:ln>
            <a:noFill/>
          </a:ln>
        </p:spPr>
        <p:txBody>
          <a:bodyPr lIns="91425" tIns="45700" rIns="91425" bIns="45700" anchor="ctr" anchorCtr="0">
            <a:noAutofit/>
          </a:bodyPr>
          <a:lstStyle/>
          <a:p>
            <a:pPr marL="0" marR="0" lvl="0" indent="0" algn="l" rtl="0">
              <a:spcBef>
                <a:spcPts val="0"/>
              </a:spcBef>
              <a:buClr>
                <a:srgbClr val="0070C0"/>
              </a:buClr>
              <a:buSzPct val="25000"/>
              <a:buFont typeface="Times New Roman"/>
              <a:buNone/>
            </a:pPr>
            <a:endParaRPr sz="3000" dirty="0">
              <a:solidFill>
                <a:srgbClr val="FF0000"/>
              </a:solidFill>
            </a:endParaRPr>
          </a:p>
          <a:p>
            <a:pPr marL="0" marR="0" lvl="0" indent="0" rtl="0">
              <a:spcBef>
                <a:spcPts val="0"/>
              </a:spcBef>
              <a:buClr>
                <a:srgbClr val="0070C0"/>
              </a:buClr>
              <a:buSzPct val="25000"/>
              <a:buFont typeface="Times New Roman"/>
              <a:buNone/>
            </a:pPr>
            <a:r>
              <a:rPr lang="en-US" dirty="0">
                <a:solidFill>
                  <a:srgbClr val="FF0000"/>
                </a:solidFill>
              </a:rPr>
              <a:t>GOVT 1d - ...evaluating critically the quality, accuracy, and validity of information to determine misconceptions, fact and opinion, and bias</a:t>
            </a:r>
          </a:p>
          <a:p>
            <a:pPr marL="0" marR="0" lvl="0" indent="0" algn="ctr" rtl="0">
              <a:spcBef>
                <a:spcPts val="0"/>
              </a:spcBef>
              <a:buClr>
                <a:srgbClr val="0070C0"/>
              </a:buClr>
              <a:buSzPct val="25000"/>
              <a:buFont typeface="Times New Roman"/>
              <a:buNone/>
            </a:pPr>
            <a:endParaRPr dirty="0">
              <a:solidFill>
                <a:srgbClr val="FF0000"/>
              </a:solidFill>
            </a:endParaRPr>
          </a:p>
        </p:txBody>
      </p:sp>
      <p:sp>
        <p:nvSpPr>
          <p:cNvPr id="192" name="Shape 192"/>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36</a:t>
            </a:fld>
            <a:endParaRPr lang="en-US" sz="1200" b="1">
              <a:solidFill>
                <a:schemeClr val="lt1"/>
              </a:solidFill>
              <a:latin typeface="Calibri"/>
              <a:ea typeface="Calibri"/>
              <a:cs typeface="Calibri"/>
              <a:sym typeface="Calibri"/>
            </a:endParaRPr>
          </a:p>
        </p:txBody>
      </p:sp>
      <p:sp>
        <p:nvSpPr>
          <p:cNvPr id="193" name="Shape 193"/>
          <p:cNvSpPr txBox="1">
            <a:spLocks noGrp="1"/>
          </p:cNvSpPr>
          <p:nvPr>
            <p:ph type="title"/>
          </p:nvPr>
        </p:nvSpPr>
        <p:spPr>
          <a:xfrm>
            <a:off x="75375" y="235501"/>
            <a:ext cx="8230500" cy="755099"/>
          </a:xfrm>
          <a:prstGeom prst="rect">
            <a:avLst/>
          </a:prstGeom>
          <a:noFill/>
          <a:ln>
            <a:noFill/>
          </a:ln>
        </p:spPr>
        <p:txBody>
          <a:bodyPr lIns="91425" tIns="45700" rIns="91425" bIns="45700" anchor="ctr" anchorCtr="0">
            <a:noAutofit/>
          </a:bodyPr>
          <a:lstStyle/>
          <a:p>
            <a:pPr marL="0" marR="0" lvl="0" indent="0" rtl="0">
              <a:spcBef>
                <a:spcPts val="0"/>
              </a:spcBef>
              <a:buClr>
                <a:srgbClr val="0070C0"/>
              </a:buClr>
              <a:buSzPct val="25000"/>
              <a:buFont typeface="Times New Roman"/>
              <a:buNone/>
            </a:pPr>
            <a:r>
              <a:rPr lang="en-US" dirty="0">
                <a:solidFill>
                  <a:srgbClr val="FF0000"/>
                </a:solidFill>
              </a:rPr>
              <a:t>Which skill did we practice?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1" end="1"/>
                                            </p:txEl>
                                          </p:spTgt>
                                        </p:tgtEl>
                                        <p:attrNameLst>
                                          <p:attrName>style.visibility</p:attrName>
                                        </p:attrNameLst>
                                      </p:cBhvr>
                                      <p:to>
                                        <p:strVal val="visible"/>
                                      </p:to>
                                    </p:set>
                                    <p:animEffect transition="in" filter="fade">
                                      <p:cBhvr>
                                        <p:cTn id="7" dur="1"/>
                                        <p:tgtEl>
                                          <p:spTgt spid="1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37</a:t>
            </a:fld>
            <a:endParaRPr lang="en-US"/>
          </a:p>
        </p:txBody>
      </p:sp>
      <p:sp>
        <p:nvSpPr>
          <p:cNvPr id="208" name="Shape 208"/>
          <p:cNvSpPr txBox="1"/>
          <p:nvPr/>
        </p:nvSpPr>
        <p:spPr>
          <a:xfrm>
            <a:off x="323625" y="339050"/>
            <a:ext cx="7859700" cy="5763900"/>
          </a:xfrm>
          <a:prstGeom prst="rect">
            <a:avLst/>
          </a:prstGeom>
          <a:noFill/>
          <a:ln>
            <a:noFill/>
          </a:ln>
        </p:spPr>
        <p:txBody>
          <a:bodyPr lIns="91425" tIns="91425" rIns="91425" bIns="91425" anchor="t" anchorCtr="0">
            <a:noAutofit/>
          </a:bodyPr>
          <a:lstStyle/>
          <a:p>
            <a:pPr lvl="0" algn="ctr" rtl="0">
              <a:spcBef>
                <a:spcPts val="0"/>
              </a:spcBef>
              <a:buNone/>
            </a:pPr>
            <a:r>
              <a:rPr lang="en-US" sz="4000" b="1" dirty="0">
                <a:solidFill>
                  <a:srgbClr val="0000FF"/>
                </a:solidFill>
                <a:latin typeface="Times New Roman"/>
                <a:ea typeface="Times New Roman"/>
                <a:cs typeface="Times New Roman"/>
                <a:sym typeface="Times New Roman"/>
              </a:rPr>
              <a:t>Content Standards</a:t>
            </a:r>
          </a:p>
          <a:p>
            <a:pPr lvl="0" algn="ctr" rtl="0">
              <a:spcBef>
                <a:spcPts val="0"/>
              </a:spcBef>
              <a:buNone/>
            </a:pPr>
            <a:endParaRPr sz="4000" b="1" dirty="0">
              <a:solidFill>
                <a:srgbClr val="0000FF"/>
              </a:solidFill>
              <a:latin typeface="Times New Roman"/>
              <a:ea typeface="Times New Roman"/>
              <a:cs typeface="Times New Roman"/>
              <a:sym typeface="Times New Roman"/>
            </a:endParaRPr>
          </a:p>
          <a:p>
            <a:pPr lvl="0" algn="ctr" rtl="0">
              <a:spcBef>
                <a:spcPts val="0"/>
              </a:spcBef>
              <a:buNone/>
            </a:pPr>
            <a:r>
              <a:rPr lang="en-US" sz="4000" b="1" dirty="0">
                <a:solidFill>
                  <a:srgbClr val="0000FF"/>
                </a:solidFill>
                <a:latin typeface="Times New Roman"/>
                <a:ea typeface="Times New Roman"/>
                <a:cs typeface="Times New Roman"/>
                <a:sym typeface="Times New Roman"/>
              </a:rPr>
              <a:t>GOVT 6f - ...analyzing voter turnout in local, state, and national elections.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pic>
        <p:nvPicPr>
          <p:cNvPr id="216" name="Shape 216"/>
          <p:cNvPicPr preferRelativeResize="0"/>
          <p:nvPr/>
        </p:nvPicPr>
        <p:blipFill>
          <a:blip r:embed="rId3">
            <a:alphaModFix/>
          </a:blip>
          <a:stretch>
            <a:fillRect/>
          </a:stretch>
        </p:blipFill>
        <p:spPr>
          <a:xfrm>
            <a:off x="685800" y="609600"/>
            <a:ext cx="7400804" cy="490302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2400" y="5943600"/>
            <a:ext cx="4572000" cy="738664"/>
          </a:xfrm>
          <a:prstGeom prst="rect">
            <a:avLst/>
          </a:prstGeom>
        </p:spPr>
        <p:txBody>
          <a:bodyPr>
            <a:spAutoFit/>
          </a:bodyPr>
          <a:lstStyle/>
          <a:p>
            <a:pPr lvl="0"/>
            <a:r>
              <a:rPr lang="en-US" dirty="0"/>
              <a:t>Source: https://www.washingtonpost.com/news/the-fix/wp/2015/05/11/rip-american-idol-the-show-that-gave-us-an-easy-shorthand-for-americans-not-voting/</a:t>
            </a:r>
          </a:p>
        </p:txBody>
      </p:sp>
    </p:spTree>
    <p:extLst>
      <p:ext uri="{BB962C8B-B14F-4D97-AF65-F5344CB8AC3E}">
        <p14:creationId xmlns:p14="http://schemas.microsoft.com/office/powerpoint/2010/main" val="12638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09600" y="92475"/>
            <a:ext cx="7239000" cy="2234700"/>
          </a:xfrm>
          <a:prstGeom prst="rect">
            <a:avLst/>
          </a:prstGeom>
        </p:spPr>
        <p:txBody>
          <a:bodyPr lIns="91425" tIns="91425" rIns="91425" bIns="91425" anchor="t" anchorCtr="0">
            <a:noAutofit/>
          </a:bodyPr>
          <a:lstStyle/>
          <a:p>
            <a:pPr lvl="0" algn="ctr" rtl="0">
              <a:spcBef>
                <a:spcPts val="0"/>
              </a:spcBef>
              <a:buNone/>
            </a:pPr>
            <a:r>
              <a:rPr lang="en-US" dirty="0">
                <a:latin typeface="Times New Roman"/>
                <a:ea typeface="Times New Roman"/>
                <a:cs typeface="Times New Roman"/>
                <a:sym typeface="Times New Roman"/>
              </a:rPr>
              <a:t>Cost/Benefit Analysis:</a:t>
            </a:r>
          </a:p>
          <a:p>
            <a:pPr lvl="0" algn="ctr" rtl="0">
              <a:spcBef>
                <a:spcPts val="0"/>
              </a:spcBef>
              <a:buNone/>
            </a:pPr>
            <a:r>
              <a:rPr lang="en-US" dirty="0">
                <a:latin typeface="Times New Roman"/>
                <a:ea typeface="Times New Roman"/>
                <a:cs typeface="Times New Roman"/>
                <a:sym typeface="Times New Roman"/>
              </a:rPr>
              <a:t>Should I vote in this year’s presidential election?</a:t>
            </a:r>
          </a:p>
          <a:p>
            <a:pPr lvl="0" algn="ctr" rtl="0">
              <a:spcBef>
                <a:spcPts val="0"/>
              </a:spcBef>
              <a:buNone/>
            </a:pPr>
            <a:endParaRPr dirty="0">
              <a:latin typeface="Times New Roman"/>
              <a:ea typeface="Times New Roman"/>
              <a:cs typeface="Times New Roman"/>
              <a:sym typeface="Times New Roman"/>
            </a:endParaRPr>
          </a:p>
          <a:p>
            <a:pPr lvl="0" algn="ctr">
              <a:spcBef>
                <a:spcPts val="0"/>
              </a:spcBef>
              <a:buNone/>
            </a:pPr>
            <a:r>
              <a:rPr lang="en-US" dirty="0"/>
              <a:t> </a:t>
            </a:r>
          </a:p>
          <a:p>
            <a:pPr lvl="0">
              <a:spcBef>
                <a:spcPts val="0"/>
              </a:spcBef>
              <a:buNone/>
            </a:pPr>
            <a:endParaRPr dirty="0"/>
          </a:p>
        </p:txBody>
      </p:sp>
      <p:sp>
        <p:nvSpPr>
          <p:cNvPr id="223" name="Shape 223"/>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graphicFrame>
        <p:nvGraphicFramePr>
          <p:cNvPr id="224" name="Shape 224"/>
          <p:cNvGraphicFramePr/>
          <p:nvPr/>
        </p:nvGraphicFramePr>
        <p:xfrm>
          <a:off x="609600" y="2400725"/>
          <a:ext cx="7239000" cy="3783940"/>
        </p:xfrm>
        <a:graphic>
          <a:graphicData uri="http://schemas.openxmlformats.org/drawingml/2006/table">
            <a:tbl>
              <a:tblPr>
                <a:noFill/>
                <a:tableStyleId>{5B65756D-5FE7-43D8-9F29-77FD2961BC66}</a:tableStyleId>
              </a:tblPr>
              <a:tblGrid>
                <a:gridCol w="3619500"/>
                <a:gridCol w="3619500"/>
              </a:tblGrid>
              <a:tr h="660825">
                <a:tc>
                  <a:txBody>
                    <a:bodyPr/>
                    <a:lstStyle/>
                    <a:p>
                      <a:pPr lvl="0" algn="ctr">
                        <a:spcBef>
                          <a:spcPts val="0"/>
                        </a:spcBef>
                        <a:buNone/>
                      </a:pPr>
                      <a:r>
                        <a:rPr lang="en-US" sz="3600">
                          <a:latin typeface="Times New Roman"/>
                          <a:ea typeface="Times New Roman"/>
                          <a:cs typeface="Times New Roman"/>
                          <a:sym typeface="Times New Roman"/>
                        </a:rPr>
                        <a:t>Costs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US" sz="3600">
                          <a:latin typeface="Times New Roman"/>
                          <a:ea typeface="Times New Roman"/>
                          <a:cs typeface="Times New Roman"/>
                          <a:sym typeface="Times New Roman"/>
                        </a:rPr>
                        <a:t>Benefits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052450">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pic>
        <p:nvPicPr>
          <p:cNvPr id="225" name="Shape 225"/>
          <p:cNvPicPr preferRelativeResize="0"/>
          <p:nvPr/>
        </p:nvPicPr>
        <p:blipFill>
          <a:blip r:embed="rId3">
            <a:alphaModFix/>
          </a:blip>
          <a:stretch>
            <a:fillRect/>
          </a:stretch>
        </p:blipFill>
        <p:spPr>
          <a:xfrm>
            <a:off x="3545699" y="2065125"/>
            <a:ext cx="1366824" cy="13632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4</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0524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57200" y="92475"/>
            <a:ext cx="7543800" cy="1921800"/>
          </a:xfrm>
          <a:prstGeom prst="rect">
            <a:avLst/>
          </a:prstGeom>
        </p:spPr>
        <p:txBody>
          <a:bodyPr lIns="91425" tIns="91425" rIns="91425" bIns="91425" anchor="t" anchorCtr="0">
            <a:noAutofit/>
          </a:bodyPr>
          <a:lstStyle/>
          <a:p>
            <a:pPr lvl="0" algn="ctr" rtl="0">
              <a:spcBef>
                <a:spcPts val="0"/>
              </a:spcBef>
              <a:buNone/>
            </a:pPr>
            <a:r>
              <a:rPr lang="en-US">
                <a:latin typeface="Times New Roman"/>
                <a:ea typeface="Times New Roman"/>
                <a:cs typeface="Times New Roman"/>
                <a:sym typeface="Times New Roman"/>
              </a:rPr>
              <a:t>PACED Decision-Making Grid: What should our country do to increase voter turnout?</a:t>
            </a:r>
          </a:p>
          <a:p>
            <a:pPr lvl="0" rtl="0">
              <a:spcBef>
                <a:spcPts val="0"/>
              </a:spcBef>
              <a:buNone/>
            </a:pPr>
            <a:endParaRPr/>
          </a:p>
          <a:p>
            <a:pPr lvl="0" rtl="0">
              <a:spcBef>
                <a:spcPts val="0"/>
              </a:spcBef>
              <a:buNone/>
            </a:pPr>
            <a:endParaRPr/>
          </a:p>
        </p:txBody>
      </p:sp>
      <p:sp>
        <p:nvSpPr>
          <p:cNvPr id="232" name="Shape 232"/>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40</a:t>
            </a:fld>
            <a:endParaRPr lang="en-US"/>
          </a:p>
        </p:txBody>
      </p:sp>
      <p:pic>
        <p:nvPicPr>
          <p:cNvPr id="233" name="Shape 233"/>
          <p:cNvPicPr preferRelativeResize="0"/>
          <p:nvPr/>
        </p:nvPicPr>
        <p:blipFill rotWithShape="1">
          <a:blip r:embed="rId3">
            <a:alphaModFix/>
          </a:blip>
          <a:srcRect l="8988" t="28422" r="7083" b="9357"/>
          <a:stretch/>
        </p:blipFill>
        <p:spPr>
          <a:xfrm>
            <a:off x="1015850" y="2166525"/>
            <a:ext cx="6426499" cy="4691475"/>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41</a:t>
            </a:fld>
            <a:endParaRPr lang="en-US" sz="1200" b="1">
              <a:solidFill>
                <a:schemeClr val="lt1"/>
              </a:solidFill>
              <a:latin typeface="Calibri"/>
              <a:ea typeface="Calibri"/>
              <a:cs typeface="Calibri"/>
              <a:sym typeface="Calibri"/>
            </a:endParaRPr>
          </a:p>
        </p:txBody>
      </p:sp>
      <p:sp>
        <p:nvSpPr>
          <p:cNvPr id="239" name="Shape 239"/>
          <p:cNvSpPr txBox="1"/>
          <p:nvPr/>
        </p:nvSpPr>
        <p:spPr>
          <a:xfrm>
            <a:off x="184925" y="1363700"/>
            <a:ext cx="7998600" cy="4908900"/>
          </a:xfrm>
          <a:prstGeom prst="rect">
            <a:avLst/>
          </a:prstGeom>
          <a:noFill/>
          <a:ln>
            <a:noFill/>
          </a:ln>
        </p:spPr>
        <p:txBody>
          <a:bodyPr lIns="91425" tIns="91425" rIns="91425" bIns="91425" anchor="t" anchorCtr="0">
            <a:noAutofit/>
          </a:bodyPr>
          <a:lstStyle/>
          <a:p>
            <a:pPr lvl="0" algn="ctr" rtl="0">
              <a:spcBef>
                <a:spcPts val="0"/>
              </a:spcBef>
              <a:buClr>
                <a:srgbClr val="0070C0"/>
              </a:buClr>
              <a:buSzPct val="25000"/>
              <a:buFont typeface="Times New Roman"/>
              <a:buNone/>
            </a:pPr>
            <a:r>
              <a:rPr lang="en-US" sz="3800" b="1" dirty="0" smtClean="0">
                <a:solidFill>
                  <a:srgbClr val="FF0000"/>
                </a:solidFill>
                <a:latin typeface="Times New Roman"/>
                <a:ea typeface="Times New Roman"/>
                <a:cs typeface="Times New Roman"/>
                <a:sym typeface="Times New Roman"/>
              </a:rPr>
              <a:t>GOVT </a:t>
            </a:r>
            <a:r>
              <a:rPr lang="en-US" sz="3800" b="1" dirty="0">
                <a:solidFill>
                  <a:srgbClr val="FF0000"/>
                </a:solidFill>
                <a:latin typeface="Times New Roman"/>
                <a:ea typeface="Times New Roman"/>
                <a:cs typeface="Times New Roman"/>
                <a:sym typeface="Times New Roman"/>
              </a:rPr>
              <a:t>1h - ...using a decision-making model to analyze the costs and benefits of a specific choice, considering incentives and possible consequences</a:t>
            </a:r>
          </a:p>
          <a:p>
            <a:pPr lvl="0">
              <a:spcBef>
                <a:spcPts val="0"/>
              </a:spcBef>
              <a:buNone/>
            </a:pPr>
            <a:endParaRPr dirty="0"/>
          </a:p>
        </p:txBody>
      </p:sp>
      <p:sp>
        <p:nvSpPr>
          <p:cNvPr id="240" name="Shape 240"/>
          <p:cNvSpPr txBox="1"/>
          <p:nvPr/>
        </p:nvSpPr>
        <p:spPr>
          <a:xfrm>
            <a:off x="276700" y="217400"/>
            <a:ext cx="7998600" cy="1146300"/>
          </a:xfrm>
          <a:prstGeom prst="rect">
            <a:avLst/>
          </a:prstGeom>
          <a:noFill/>
          <a:ln>
            <a:noFill/>
          </a:ln>
        </p:spPr>
        <p:txBody>
          <a:bodyPr lIns="91425" tIns="91425" rIns="91425" bIns="91425" anchor="t" anchorCtr="0">
            <a:noAutofit/>
          </a:bodyPr>
          <a:lstStyle/>
          <a:p>
            <a:pPr lvl="0" algn="ctr" rtl="0">
              <a:spcBef>
                <a:spcPts val="0"/>
              </a:spcBef>
              <a:buClr>
                <a:schemeClr val="dk1"/>
              </a:buClr>
              <a:buSzPct val="28947"/>
              <a:buFont typeface="Arial"/>
              <a:buNone/>
            </a:pPr>
            <a:r>
              <a:rPr lang="en-US" sz="3800" b="1">
                <a:solidFill>
                  <a:srgbClr val="FF0000"/>
                </a:solidFill>
                <a:latin typeface="Times New Roman"/>
                <a:ea typeface="Times New Roman"/>
                <a:cs typeface="Times New Roman"/>
                <a:sym typeface="Times New Roman"/>
              </a:rPr>
              <a:t>Which skill did we practice?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100"/>
                                        <p:tgtEl>
                                          <p:spTgt spid="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609600" y="397402"/>
            <a:ext cx="7053542" cy="1050398"/>
          </a:xfrm>
          <a:prstGeom prst="rect">
            <a:avLst/>
          </a:prstGeom>
          <a:noFill/>
          <a:ln>
            <a:noFill/>
          </a:ln>
        </p:spPr>
        <p:txBody>
          <a:bodyPr vert="horz" lIns="68569" tIns="34275" rIns="68569" bIns="34275" rtlCol="0" anchor="t" anchorCtr="0">
            <a:noAutofit/>
          </a:bodyPr>
          <a:lstStyle/>
          <a:p>
            <a:pPr>
              <a:spcBef>
                <a:spcPts val="0"/>
              </a:spcBef>
              <a:buClr>
                <a:schemeClr val="lt2"/>
              </a:buClr>
              <a:buSzPct val="25000"/>
            </a:pPr>
            <a:r>
              <a:rPr lang="en-US" sz="4050" dirty="0">
                <a:solidFill>
                  <a:schemeClr val="tx1"/>
                </a:solidFill>
                <a:ea typeface="Questrial"/>
                <a:sym typeface="Questrial"/>
              </a:rPr>
              <a:t>Writing to Learn</a:t>
            </a:r>
          </a:p>
        </p:txBody>
      </p:sp>
      <p:sp>
        <p:nvSpPr>
          <p:cNvPr id="406" name="Shape 406"/>
          <p:cNvSpPr txBox="1">
            <a:spLocks noGrp="1"/>
          </p:cNvSpPr>
          <p:nvPr>
            <p:ph type="body" idx="1"/>
          </p:nvPr>
        </p:nvSpPr>
        <p:spPr>
          <a:xfrm>
            <a:off x="152400" y="1295400"/>
            <a:ext cx="4038600" cy="4455406"/>
          </a:xfrm>
          <a:prstGeom prst="rect">
            <a:avLst/>
          </a:prstGeom>
          <a:noFill/>
          <a:ln>
            <a:noFill/>
          </a:ln>
        </p:spPr>
        <p:txBody>
          <a:bodyPr vert="horz" lIns="68569" tIns="34275" rIns="68569" bIns="34275" rtlCol="0" anchor="t" anchorCtr="0">
            <a:noAutofit/>
          </a:bodyPr>
          <a:lstStyle/>
          <a:p>
            <a:pPr marL="257175" indent="-257175">
              <a:spcBef>
                <a:spcPts val="0"/>
              </a:spcBef>
              <a:buSzPct val="80000"/>
              <a:buFont typeface="Noto Sans Symbols"/>
              <a:buChar char="●"/>
            </a:pPr>
            <a:r>
              <a:rPr lang="en-US" sz="3200" b="0" dirty="0">
                <a:latin typeface="Times New Roman" panose="02020603050405020304" pitchFamily="18" charset="0"/>
                <a:ea typeface="Questrial"/>
                <a:cs typeface="Times New Roman" panose="02020603050405020304" pitchFamily="18" charset="0"/>
                <a:sym typeface="Questrial"/>
              </a:rPr>
              <a:t>Not graded</a:t>
            </a:r>
          </a:p>
          <a:p>
            <a:pPr marL="0" indent="0">
              <a:spcBef>
                <a:spcPts val="0"/>
              </a:spcBef>
              <a:buSzPct val="80000"/>
              <a:buNone/>
            </a:pPr>
            <a:endParaRPr lang="en-US" sz="1600" b="0" dirty="0" smtClean="0">
              <a:latin typeface="Times New Roman" panose="02020603050405020304" pitchFamily="18" charset="0"/>
              <a:ea typeface="Questrial"/>
              <a:cs typeface="Times New Roman" panose="02020603050405020304" pitchFamily="18" charset="0"/>
              <a:sym typeface="Questrial"/>
            </a:endParaRPr>
          </a:p>
          <a:p>
            <a:pPr marL="257175" indent="-257175">
              <a:spcBef>
                <a:spcPts val="0"/>
              </a:spcBef>
              <a:buSzPct val="80000"/>
              <a:buFont typeface="Noto Sans Symbols"/>
              <a:buChar char="●"/>
            </a:pPr>
            <a:r>
              <a:rPr lang="en-US" sz="3200" b="0" dirty="0" smtClean="0">
                <a:latin typeface="Times New Roman" panose="02020603050405020304" pitchFamily="18" charset="0"/>
                <a:ea typeface="Questrial"/>
                <a:cs typeface="Times New Roman" panose="02020603050405020304" pitchFamily="18" charset="0"/>
                <a:sym typeface="Questrial"/>
              </a:rPr>
              <a:t>Prior </a:t>
            </a:r>
            <a:r>
              <a:rPr lang="en-US" sz="3200" b="0" dirty="0">
                <a:latin typeface="Times New Roman" panose="02020603050405020304" pitchFamily="18" charset="0"/>
                <a:ea typeface="Questrial"/>
                <a:cs typeface="Times New Roman" panose="02020603050405020304" pitchFamily="18" charset="0"/>
                <a:sym typeface="Questrial"/>
              </a:rPr>
              <a:t>to lesson</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Assess </a:t>
            </a:r>
            <a:r>
              <a:rPr lang="en-US" sz="2800" dirty="0" smtClean="0">
                <a:solidFill>
                  <a:schemeClr val="tx1"/>
                </a:solidFill>
                <a:latin typeface="Times New Roman" panose="02020603050405020304" pitchFamily="18" charset="0"/>
                <a:ea typeface="Questrial"/>
                <a:cs typeface="Times New Roman" panose="02020603050405020304" pitchFamily="18" charset="0"/>
                <a:sym typeface="Questrial"/>
              </a:rPr>
              <a:t>student background knowledge</a:t>
            </a:r>
          </a:p>
          <a:p>
            <a:pPr marL="342900" lvl="1" indent="0">
              <a:spcBef>
                <a:spcPts val="0"/>
              </a:spcBef>
              <a:buSzPct val="79999"/>
              <a:buNone/>
            </a:pPr>
            <a:endParaRPr lang="en-US" sz="1600" dirty="0">
              <a:solidFill>
                <a:schemeClr val="tx1"/>
              </a:solidFill>
              <a:latin typeface="Times New Roman" panose="02020603050405020304" pitchFamily="18" charset="0"/>
              <a:ea typeface="Questrial"/>
              <a:cs typeface="Times New Roman" panose="02020603050405020304" pitchFamily="18" charset="0"/>
              <a:sym typeface="Questrial"/>
            </a:endParaRPr>
          </a:p>
          <a:p>
            <a:pPr marL="257175" indent="-257175">
              <a:spcBef>
                <a:spcPts val="0"/>
              </a:spcBef>
              <a:buSzPct val="79999"/>
              <a:buFont typeface="Noto Sans Symbols"/>
              <a:buChar char="●"/>
            </a:pPr>
            <a:r>
              <a:rPr lang="en-US" sz="3200" b="0" dirty="0">
                <a:latin typeface="Times New Roman" panose="02020603050405020304" pitchFamily="18" charset="0"/>
                <a:ea typeface="Questrial"/>
                <a:cs typeface="Times New Roman" panose="02020603050405020304" pitchFamily="18" charset="0"/>
                <a:sym typeface="Questrial"/>
              </a:rPr>
              <a:t>End of lesson</a:t>
            </a:r>
          </a:p>
          <a:p>
            <a:pPr marL="557213" lvl="1" indent="-214313">
              <a:spcBef>
                <a:spcPts val="0"/>
              </a:spcBef>
              <a:buSzPct val="80000"/>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Check understanding</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Make Connections</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Answer BIG QUESTION</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Free-write </a:t>
            </a:r>
          </a:p>
          <a:p>
            <a:pPr marL="0" indent="0">
              <a:spcBef>
                <a:spcPts val="750"/>
              </a:spcBef>
              <a:buClr>
                <a:schemeClr val="accent1"/>
              </a:buClr>
              <a:buSzPct val="25000"/>
              <a:buNone/>
            </a:pPr>
            <a:endParaRPr sz="2100" b="0" dirty="0">
              <a:latin typeface="Questrial"/>
              <a:ea typeface="Questrial"/>
              <a:cs typeface="Questrial"/>
              <a:sym typeface="Questrial"/>
            </a:endParaRPr>
          </a:p>
          <a:p>
            <a:pPr marL="257175" indent="-257175">
              <a:spcBef>
                <a:spcPts val="750"/>
              </a:spcBef>
              <a:buClr>
                <a:schemeClr val="accent1"/>
              </a:buClr>
              <a:buSzPct val="80000"/>
              <a:buNone/>
            </a:pPr>
            <a:endParaRPr sz="2100" b="0" dirty="0">
              <a:solidFill>
                <a:schemeClr val="lt1"/>
              </a:solidFill>
              <a:latin typeface="Questrial"/>
              <a:ea typeface="Questrial"/>
              <a:cs typeface="Questrial"/>
              <a:sym typeface="Quest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94" t="9989" r="9425" b="27346"/>
          <a:stretch/>
        </p:blipFill>
        <p:spPr>
          <a:xfrm>
            <a:off x="4191000" y="1664677"/>
            <a:ext cx="4827588" cy="2801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8227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0"/>
            <a:ext cx="7543800" cy="1109700"/>
          </a:xfrm>
          <a:prstGeom prst="rect">
            <a:avLst/>
          </a:prstGeom>
        </p:spPr>
        <p:txBody>
          <a:bodyPr lIns="91425" tIns="91425" rIns="91425" bIns="91425" anchor="ctr" anchorCtr="0">
            <a:noAutofit/>
          </a:bodyPr>
          <a:lstStyle/>
          <a:p>
            <a:pPr lvl="0">
              <a:spcBef>
                <a:spcPts val="0"/>
              </a:spcBef>
              <a:buNone/>
            </a:pPr>
            <a:r>
              <a:rPr lang="en-US"/>
              <a:t>Resources</a:t>
            </a:r>
          </a:p>
        </p:txBody>
      </p:sp>
      <p:sp>
        <p:nvSpPr>
          <p:cNvPr id="263" name="Shape 263"/>
          <p:cNvSpPr txBox="1">
            <a:spLocks noGrp="1"/>
          </p:cNvSpPr>
          <p:nvPr>
            <p:ph type="body" idx="1"/>
          </p:nvPr>
        </p:nvSpPr>
        <p:spPr>
          <a:xfrm>
            <a:off x="154100" y="1186675"/>
            <a:ext cx="8151600" cy="4939500"/>
          </a:xfrm>
          <a:prstGeom prst="rect">
            <a:avLst/>
          </a:prstGeom>
        </p:spPr>
        <p:txBody>
          <a:bodyPr lIns="91425" tIns="91425" rIns="91425" bIns="91425" anchor="t" anchorCtr="0">
            <a:noAutofit/>
          </a:bodyPr>
          <a:lstStyle/>
          <a:p>
            <a:pPr lvl="0">
              <a:spcBef>
                <a:spcPts val="0"/>
              </a:spcBef>
              <a:buNone/>
            </a:pPr>
            <a:r>
              <a:rPr lang="en-US" sz="3000" u="sng">
                <a:solidFill>
                  <a:schemeClr val="hlink"/>
                </a:solidFill>
                <a:hlinkClick r:id="rId3"/>
              </a:rPr>
              <a:t>Library of Congress</a:t>
            </a:r>
          </a:p>
          <a:p>
            <a:pPr lvl="0">
              <a:spcBef>
                <a:spcPts val="0"/>
              </a:spcBef>
              <a:buNone/>
            </a:pPr>
            <a:endParaRPr sz="3000"/>
          </a:p>
          <a:p>
            <a:pPr lvl="0">
              <a:spcBef>
                <a:spcPts val="0"/>
              </a:spcBef>
              <a:buNone/>
            </a:pPr>
            <a:r>
              <a:rPr lang="en-US" sz="3000" u="sng">
                <a:solidFill>
                  <a:schemeClr val="hlink"/>
                </a:solidFill>
                <a:hlinkClick r:id="rId4"/>
              </a:rPr>
              <a:t>National Archives (DocsTeach)</a:t>
            </a:r>
          </a:p>
          <a:p>
            <a:pPr lvl="0">
              <a:spcBef>
                <a:spcPts val="0"/>
              </a:spcBef>
              <a:buNone/>
            </a:pPr>
            <a:endParaRPr sz="3000"/>
          </a:p>
          <a:p>
            <a:pPr lvl="0">
              <a:spcBef>
                <a:spcPts val="0"/>
              </a:spcBef>
              <a:buNone/>
            </a:pPr>
            <a:r>
              <a:rPr lang="en-US" sz="3000" u="sng">
                <a:solidFill>
                  <a:schemeClr val="hlink"/>
                </a:solidFill>
                <a:hlinkClick r:id="rId5"/>
              </a:rPr>
              <a:t>Virginia Council for Economic Education</a:t>
            </a:r>
          </a:p>
          <a:p>
            <a:pPr lvl="0">
              <a:spcBef>
                <a:spcPts val="0"/>
              </a:spcBef>
              <a:buNone/>
            </a:pPr>
            <a:endParaRPr sz="3000"/>
          </a:p>
          <a:p>
            <a:pPr lvl="0">
              <a:spcBef>
                <a:spcPts val="0"/>
              </a:spcBef>
              <a:buNone/>
            </a:pPr>
            <a:r>
              <a:rPr lang="en-US" sz="3000" u="sng">
                <a:solidFill>
                  <a:schemeClr val="hlink"/>
                </a:solidFill>
                <a:hlinkClick r:id="rId6"/>
              </a:rPr>
              <a:t>Virginia Geographic Alliance</a:t>
            </a:r>
          </a:p>
          <a:p>
            <a:pPr lvl="0">
              <a:spcBef>
                <a:spcPts val="0"/>
              </a:spcBef>
              <a:buNone/>
            </a:pPr>
            <a:endParaRPr sz="3000"/>
          </a:p>
          <a:p>
            <a:pPr lvl="0">
              <a:spcBef>
                <a:spcPts val="0"/>
              </a:spcBef>
              <a:buNone/>
            </a:pPr>
            <a:r>
              <a:rPr lang="en-US" sz="3000" u="sng">
                <a:solidFill>
                  <a:schemeClr val="hlink"/>
                </a:solidFill>
                <a:hlinkClick r:id="rId7"/>
              </a:rPr>
              <a:t>Political Advertisements</a:t>
            </a:r>
          </a:p>
        </p:txBody>
      </p:sp>
      <p:sp>
        <p:nvSpPr>
          <p:cNvPr id="264" name="Shape 264"/>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000" b="1" i="0" u="none" strike="noStrike" cap="none">
                <a:solidFill>
                  <a:srgbClr val="0070C0"/>
                </a:solidFill>
                <a:latin typeface="Times New Roman"/>
                <a:ea typeface="Times New Roman"/>
                <a:cs typeface="Times New Roman"/>
                <a:sym typeface="Times New Roman"/>
              </a:rPr>
              <a:t>Reflections:</a:t>
            </a:r>
          </a:p>
        </p:txBody>
      </p:sp>
      <p:sp>
        <p:nvSpPr>
          <p:cNvPr id="270" name="Shape 270"/>
          <p:cNvSpPr txBox="1">
            <a:spLocks noGrp="1"/>
          </p:cNvSpPr>
          <p:nvPr>
            <p:ph type="body" idx="1"/>
          </p:nvPr>
        </p:nvSpPr>
        <p:spPr>
          <a:xfrm>
            <a:off x="457200" y="1600200"/>
            <a:ext cx="75438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600" b="1" i="0" u="sng" strike="noStrike" cap="none">
                <a:solidFill>
                  <a:schemeClr val="dk1"/>
                </a:solidFill>
                <a:latin typeface="Arial"/>
                <a:ea typeface="Arial"/>
                <a:cs typeface="Arial"/>
                <a:sym typeface="Arial"/>
              </a:rPr>
              <a:t>3</a:t>
            </a:r>
            <a:r>
              <a:rPr lang="en-US" sz="3600" b="0" i="0" u="none" strike="noStrike" cap="none">
                <a:solidFill>
                  <a:schemeClr val="dk1"/>
                </a:solidFill>
                <a:latin typeface="Arial"/>
                <a:ea typeface="Arial"/>
                <a:cs typeface="Arial"/>
                <a:sym typeface="Arial"/>
              </a:rPr>
              <a:t> things you learned,</a:t>
            </a:r>
          </a:p>
          <a:p>
            <a:pPr marL="342900" marR="0" lvl="0" indent="-342900" algn="l" rtl="0">
              <a:lnSpc>
                <a:spcPct val="100000"/>
              </a:lnSpc>
              <a:spcBef>
                <a:spcPts val="720"/>
              </a:spcBef>
              <a:spcAft>
                <a:spcPts val="0"/>
              </a:spcAft>
              <a:buClr>
                <a:schemeClr val="dk1"/>
              </a:buClr>
              <a:buSzPct val="100000"/>
              <a:buFont typeface="Arial"/>
              <a:buChar char="•"/>
            </a:pPr>
            <a:r>
              <a:rPr lang="en-US" sz="3600" b="1" i="0" u="sng" strike="noStrike" cap="none">
                <a:solidFill>
                  <a:schemeClr val="dk1"/>
                </a:solidFill>
                <a:latin typeface="Arial"/>
                <a:ea typeface="Arial"/>
                <a:cs typeface="Arial"/>
                <a:sym typeface="Arial"/>
              </a:rPr>
              <a:t>2</a:t>
            </a:r>
            <a:r>
              <a:rPr lang="en-US" sz="3600" b="0" i="0" u="none" strike="noStrike" cap="none">
                <a:solidFill>
                  <a:schemeClr val="dk1"/>
                </a:solidFill>
                <a:latin typeface="Arial"/>
                <a:ea typeface="Arial"/>
                <a:cs typeface="Arial"/>
                <a:sym typeface="Arial"/>
              </a:rPr>
              <a:t> ways you can use this learning in your class, and</a:t>
            </a:r>
          </a:p>
          <a:p>
            <a:pPr marL="342900" marR="0" lvl="0" indent="-342900" algn="l" rtl="0">
              <a:lnSpc>
                <a:spcPct val="100000"/>
              </a:lnSpc>
              <a:spcBef>
                <a:spcPts val="720"/>
              </a:spcBef>
              <a:spcAft>
                <a:spcPts val="0"/>
              </a:spcAft>
              <a:buClr>
                <a:schemeClr val="dk1"/>
              </a:buClr>
              <a:buSzPct val="100000"/>
              <a:buFont typeface="Arial"/>
              <a:buChar char="•"/>
            </a:pPr>
            <a:r>
              <a:rPr lang="en-US" sz="3600" b="1" i="0" u="sng" strike="noStrike" cap="none">
                <a:solidFill>
                  <a:schemeClr val="dk1"/>
                </a:solidFill>
                <a:latin typeface="Arial"/>
                <a:ea typeface="Arial"/>
                <a:cs typeface="Arial"/>
                <a:sym typeface="Arial"/>
              </a:rPr>
              <a:t>1</a:t>
            </a:r>
            <a:r>
              <a:rPr lang="en-US" sz="3600" b="0" i="0" u="none" strike="noStrike" cap="none">
                <a:solidFill>
                  <a:schemeClr val="dk1"/>
                </a:solidFill>
                <a:latin typeface="Arial"/>
                <a:ea typeface="Arial"/>
                <a:cs typeface="Arial"/>
                <a:sym typeface="Arial"/>
              </a:rPr>
              <a:t> question you still have</a:t>
            </a:r>
          </a:p>
        </p:txBody>
      </p:sp>
      <p:sp>
        <p:nvSpPr>
          <p:cNvPr id="271" name="Shape 271"/>
          <p:cNvSpPr txBox="1">
            <a:spLocks noGrp="1"/>
          </p:cNvSpPr>
          <p:nvPr>
            <p:ph type="sldNum" idx="12"/>
          </p:nvPr>
        </p:nvSpPr>
        <p:spPr>
          <a:xfrm>
            <a:off x="8305800" y="6340475"/>
            <a:ext cx="3810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1" i="0" u="none" strike="noStrike" cap="none">
                <a:solidFill>
                  <a:schemeClr val="lt1"/>
                </a:solidFill>
                <a:latin typeface="Calibri"/>
                <a:ea typeface="Calibri"/>
                <a:cs typeface="Calibri"/>
                <a:sym typeface="Calibri"/>
              </a:rPr>
              <a:t>44</a:t>
            </a:fld>
            <a:endParaRPr lang="en-US" sz="1200" b="1" i="0" u="none" strike="noStrike" cap="none">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Batang"/>
              <a:buNone/>
            </a:pPr>
            <a:r>
              <a:rPr lang="en-US" sz="4800" b="1" i="0" u="none" strike="noStrike" cap="none">
                <a:solidFill>
                  <a:schemeClr val="dk1"/>
                </a:solidFill>
                <a:latin typeface="Batang"/>
                <a:ea typeface="Batang"/>
                <a:cs typeface="Batang"/>
                <a:sym typeface="Batang"/>
              </a:rPr>
              <a:t>Questions?</a:t>
            </a:r>
          </a:p>
        </p:txBody>
      </p:sp>
      <p:sp>
        <p:nvSpPr>
          <p:cNvPr id="278" name="Shape 27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45</a:t>
            </a:fld>
            <a:endParaRPr lang="en-US" sz="1200">
              <a:solidFill>
                <a:schemeClr val="lt1"/>
              </a:solidFill>
              <a:latin typeface="Times New Roman"/>
              <a:ea typeface="Times New Roman"/>
              <a:cs typeface="Times New Roman"/>
              <a:sym typeface="Times New Roman"/>
            </a:endParaRPr>
          </a:p>
        </p:txBody>
      </p:sp>
      <p:pic>
        <p:nvPicPr>
          <p:cNvPr id="279" name="Shape 279" descr="C:\Users\christonya.brown@doe.virginia.gov\AppData\Local\Microsoft\Windows\Temporary Internet Files\Content.IE5\385NU2DS\MC900434411[1].wmf"/>
          <p:cNvPicPr preferRelativeResize="0"/>
          <p:nvPr/>
        </p:nvPicPr>
        <p:blipFill rotWithShape="1">
          <a:blip r:embed="rId3">
            <a:alphaModFix/>
          </a:blip>
          <a:srcRect/>
          <a:stretch/>
        </p:blipFill>
        <p:spPr>
          <a:xfrm>
            <a:off x="1814285" y="1371600"/>
            <a:ext cx="4419599" cy="497204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46</a:t>
            </a:fld>
            <a:endParaRPr lang="en-US" sz="1200">
              <a:solidFill>
                <a:schemeClr val="lt1"/>
              </a:solidFill>
              <a:latin typeface="Times New Roman"/>
              <a:ea typeface="Times New Roman"/>
              <a:cs typeface="Times New Roman"/>
              <a:sym typeface="Times New Roman"/>
            </a:endParaRPr>
          </a:p>
        </p:txBody>
      </p:sp>
      <p:pic>
        <p:nvPicPr>
          <p:cNvPr id="285" name="Shape 285" descr="C:\Users\christonya.brown@doe.virginia.gov\Desktop\National_Thank_You_Day.png"/>
          <p:cNvPicPr preferRelativeResize="0"/>
          <p:nvPr/>
        </p:nvPicPr>
        <p:blipFill rotWithShape="1">
          <a:blip r:embed="rId3">
            <a:alphaModFix/>
          </a:blip>
          <a:srcRect/>
          <a:stretch/>
        </p:blipFill>
        <p:spPr>
          <a:xfrm>
            <a:off x="1600200" y="228600"/>
            <a:ext cx="5562600" cy="2125540"/>
          </a:xfrm>
          <a:prstGeom prst="rect">
            <a:avLst/>
          </a:prstGeom>
          <a:ln>
            <a:noFill/>
          </a:ln>
          <a:effectLst>
            <a:outerShdw blurRad="292100" dist="139700" dir="2700000" algn="tl" rotWithShape="0">
              <a:srgbClr val="333333">
                <a:alpha val="65000"/>
              </a:srgbClr>
            </a:outerShdw>
          </a:effectLst>
        </p:spPr>
      </p:pic>
      <p:sp>
        <p:nvSpPr>
          <p:cNvPr id="286" name="Shape 286"/>
          <p:cNvSpPr/>
          <p:nvPr/>
        </p:nvSpPr>
        <p:spPr>
          <a:xfrm>
            <a:off x="56400" y="3875200"/>
            <a:ext cx="8269200" cy="2344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2400" dirty="0">
              <a:latin typeface="Times New Roman"/>
              <a:ea typeface="Times New Roman"/>
              <a:cs typeface="Times New Roman"/>
              <a:sym typeface="Times New Roman"/>
            </a:endParaRPr>
          </a:p>
          <a:p>
            <a:pPr marL="0" marR="0" lvl="0" indent="0" algn="l" rtl="0">
              <a:spcBef>
                <a:spcPts val="0"/>
              </a:spcBef>
              <a:spcAft>
                <a:spcPts val="0"/>
              </a:spcAft>
              <a:buClr>
                <a:srgbClr val="000000"/>
              </a:buClr>
              <a:buFont typeface="Arial"/>
              <a:buNone/>
            </a:pPr>
            <a:endParaRPr sz="2400" dirty="0">
              <a:latin typeface="Times New Roman"/>
              <a:ea typeface="Times New Roman"/>
              <a:cs typeface="Times New Roman"/>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4057666591"/>
              </p:ext>
            </p:extLst>
          </p:nvPr>
        </p:nvGraphicFramePr>
        <p:xfrm>
          <a:off x="304800" y="2333418"/>
          <a:ext cx="8001001" cy="3991182"/>
        </p:xfrm>
        <a:graphic>
          <a:graphicData uri="http://schemas.openxmlformats.org/drawingml/2006/table">
            <a:tbl>
              <a:tblPr firstRow="1" firstCol="1" bandRow="1"/>
              <a:tblGrid>
                <a:gridCol w="2461847"/>
                <a:gridCol w="1881555"/>
                <a:gridCol w="3657599"/>
              </a:tblGrid>
              <a:tr h="593511">
                <a:tc>
                  <a:txBody>
                    <a:bodyPr/>
                    <a:lstStyle/>
                    <a:p>
                      <a:pPr marL="0" marR="0">
                        <a:lnSpc>
                          <a:spcPct val="115000"/>
                        </a:lnSpc>
                        <a:spcBef>
                          <a:spcPts val="0"/>
                        </a:spcBef>
                        <a:spcAft>
                          <a:spcPts val="0"/>
                        </a:spcAft>
                      </a:pPr>
                      <a:r>
                        <a:rPr lang="en-US" sz="2000" dirty="0" err="1">
                          <a:effectLst/>
                          <a:latin typeface="Times New Roman" panose="02020603050405020304" pitchFamily="18" charset="0"/>
                          <a:ea typeface="Calibri"/>
                          <a:cs typeface="Times New Roman" panose="02020603050405020304" pitchFamily="18" charset="0"/>
                        </a:rPr>
                        <a:t>Nakita</a:t>
                      </a:r>
                      <a:r>
                        <a:rPr lang="en-US" sz="2000" dirty="0">
                          <a:effectLst/>
                          <a:latin typeface="Times New Roman" panose="02020603050405020304" pitchFamily="18" charset="0"/>
                          <a:ea typeface="Calibri"/>
                          <a:cs typeface="Times New Roman" panose="02020603050405020304" pitchFamily="18" charset="0"/>
                        </a:rPr>
                        <a:t> Lee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panose="02020603050405020304" pitchFamily="18" charset="0"/>
                          <a:ea typeface="Calibri"/>
                          <a:cs typeface="Times New Roman" panose="02020603050405020304" pitchFamily="18" charset="0"/>
                        </a:rPr>
                        <a:t>Chesterfield County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a:solidFill>
                            <a:srgbClr val="0000FF"/>
                          </a:solidFill>
                          <a:effectLst/>
                          <a:latin typeface="Times New Roman" panose="02020603050405020304" pitchFamily="18" charset="0"/>
                          <a:ea typeface="Calibri"/>
                          <a:cs typeface="Times New Roman" panose="02020603050405020304" pitchFamily="18" charset="0"/>
                          <a:hlinkClick r:id="rId4"/>
                        </a:rPr>
                        <a:t>nakita_lee@ccpsnet.net</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511">
                <a:tc>
                  <a:txBody>
                    <a:bodyPr/>
                    <a:lstStyle/>
                    <a:p>
                      <a:pPr marL="0" marR="0">
                        <a:lnSpc>
                          <a:spcPct val="115000"/>
                        </a:lnSpc>
                        <a:spcBef>
                          <a:spcPts val="0"/>
                        </a:spcBef>
                        <a:spcAft>
                          <a:spcPts val="0"/>
                        </a:spcAft>
                      </a:pPr>
                      <a:r>
                        <a:rPr lang="en-US" sz="2000">
                          <a:effectLst/>
                          <a:latin typeface="Times New Roman" panose="02020603050405020304" pitchFamily="18" charset="0"/>
                          <a:ea typeface="Calibri"/>
                          <a:cs typeface="Times New Roman" panose="02020603050405020304" pitchFamily="18" charset="0"/>
                        </a:rPr>
                        <a:t>Jessica Mitchell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panose="02020603050405020304" pitchFamily="18" charset="0"/>
                          <a:ea typeface="Calibri"/>
                          <a:cs typeface="Times New Roman" panose="02020603050405020304" pitchFamily="18" charset="0"/>
                        </a:rPr>
                        <a:t>Newport News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dirty="0">
                          <a:solidFill>
                            <a:srgbClr val="0000FF"/>
                          </a:solidFill>
                          <a:effectLst/>
                          <a:latin typeface="Times New Roman" panose="02020603050405020304" pitchFamily="18" charset="0"/>
                          <a:ea typeface="Calibri"/>
                          <a:cs typeface="Times New Roman" panose="02020603050405020304" pitchFamily="18" charset="0"/>
                          <a:hlinkClick r:id="rId5"/>
                        </a:rPr>
                        <a:t>Jessica48.Mitchell@nn.k12.va.us</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511">
                <a:tc>
                  <a:txBody>
                    <a:bodyPr/>
                    <a:lstStyle/>
                    <a:p>
                      <a:pPr marL="0" marR="0">
                        <a:lnSpc>
                          <a:spcPct val="115000"/>
                        </a:lnSpc>
                        <a:spcBef>
                          <a:spcPts val="0"/>
                        </a:spcBef>
                        <a:spcAft>
                          <a:spcPts val="0"/>
                        </a:spcAft>
                      </a:pPr>
                      <a:r>
                        <a:rPr lang="en-US" sz="2000">
                          <a:effectLst/>
                          <a:latin typeface="Times New Roman" panose="02020603050405020304" pitchFamily="18" charset="0"/>
                          <a:ea typeface="Calibri"/>
                          <a:cs typeface="Times New Roman" panose="02020603050405020304" pitchFamily="18" charset="0"/>
                        </a:rPr>
                        <a:t>David Wessel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Times New Roman" panose="02020603050405020304" pitchFamily="18" charset="0"/>
                          <a:ea typeface="Calibri"/>
                          <a:cs typeface="Times New Roman" panose="02020603050405020304" pitchFamily="18" charset="0"/>
                        </a:rPr>
                        <a:t>Spotsylvania County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dirty="0">
                          <a:solidFill>
                            <a:srgbClr val="0000FF"/>
                          </a:solidFill>
                          <a:effectLst/>
                          <a:latin typeface="Times New Roman" panose="02020603050405020304" pitchFamily="18" charset="0"/>
                          <a:ea typeface="Calibri"/>
                          <a:cs typeface="Times New Roman" panose="02020603050405020304" pitchFamily="18" charset="0"/>
                          <a:hlinkClick r:id="rId6"/>
                        </a:rPr>
                        <a:t>dwessel@spotsylvania.k12.va.us</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42">
                <a:tc>
                  <a:txBody>
                    <a:bodyPr/>
                    <a:lstStyle/>
                    <a:p>
                      <a:pPr marL="0" marR="0">
                        <a:lnSpc>
                          <a:spcPct val="115000"/>
                        </a:lnSpc>
                        <a:spcBef>
                          <a:spcPts val="0"/>
                        </a:spcBef>
                        <a:spcAft>
                          <a:spcPts val="0"/>
                        </a:spcAft>
                      </a:pPr>
                      <a:r>
                        <a:rPr lang="en-US" sz="2000">
                          <a:effectLst/>
                          <a:latin typeface="Times New Roman" panose="02020603050405020304" pitchFamily="18" charset="0"/>
                          <a:ea typeface="Calibri"/>
                          <a:cs typeface="Times New Roman" panose="02020603050405020304" pitchFamily="18" charset="0"/>
                        </a:rPr>
                        <a:t>Michelle Cottrell-Williams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Times New Roman" panose="02020603050405020304" pitchFamily="18" charset="0"/>
                          <a:ea typeface="Calibri"/>
                          <a:cs typeface="Times New Roman" panose="02020603050405020304" pitchFamily="18" charset="0"/>
                        </a:rPr>
                        <a:t>Arlington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dirty="0">
                          <a:solidFill>
                            <a:srgbClr val="0000FF"/>
                          </a:solidFill>
                          <a:effectLst/>
                          <a:latin typeface="Times New Roman" panose="02020603050405020304" pitchFamily="18" charset="0"/>
                          <a:ea typeface="Calibri"/>
                          <a:cs typeface="Times New Roman" panose="02020603050405020304" pitchFamily="18" charset="0"/>
                          <a:hlinkClick r:id="rId7"/>
                        </a:rPr>
                        <a:t>Michelle.cottrell@apsva.us</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511">
                <a:tc>
                  <a:txBody>
                    <a:bodyPr/>
                    <a:lstStyle/>
                    <a:p>
                      <a:pPr marL="0" marR="0">
                        <a:lnSpc>
                          <a:spcPct val="115000"/>
                        </a:lnSpc>
                        <a:spcBef>
                          <a:spcPts val="0"/>
                        </a:spcBef>
                        <a:spcAft>
                          <a:spcPts val="0"/>
                        </a:spcAft>
                      </a:pPr>
                      <a:r>
                        <a:rPr lang="en-US" sz="2000">
                          <a:effectLst/>
                          <a:latin typeface="Times New Roman" panose="02020603050405020304" pitchFamily="18" charset="0"/>
                          <a:ea typeface="Calibri"/>
                          <a:cs typeface="Times New Roman" panose="02020603050405020304" pitchFamily="18" charset="0"/>
                        </a:rPr>
                        <a:t>Tim Duncan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Times New Roman" panose="02020603050405020304" pitchFamily="18" charset="0"/>
                          <a:ea typeface="Calibri"/>
                          <a:cs typeface="Times New Roman" panose="02020603050405020304" pitchFamily="18" charset="0"/>
                        </a:rPr>
                        <a:t>Wise County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dirty="0">
                          <a:solidFill>
                            <a:srgbClr val="0000FF"/>
                          </a:solidFill>
                          <a:effectLst/>
                          <a:latin typeface="Times New Roman" panose="02020603050405020304" pitchFamily="18" charset="0"/>
                          <a:ea typeface="Calibri"/>
                          <a:cs typeface="Times New Roman" panose="02020603050405020304" pitchFamily="18" charset="0"/>
                          <a:hlinkClick r:id="rId8"/>
                        </a:rPr>
                        <a:t>tduncan@wisek12.org</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511">
                <a:tc>
                  <a:txBody>
                    <a:bodyPr/>
                    <a:lstStyle/>
                    <a:p>
                      <a:pPr marL="0" marR="0">
                        <a:lnSpc>
                          <a:spcPct val="115000"/>
                        </a:lnSpc>
                        <a:spcBef>
                          <a:spcPts val="0"/>
                        </a:spcBef>
                        <a:spcAft>
                          <a:spcPts val="0"/>
                        </a:spcAft>
                      </a:pPr>
                      <a:r>
                        <a:rPr lang="en-US" sz="2000" dirty="0">
                          <a:effectLst/>
                          <a:latin typeface="Times New Roman" panose="02020603050405020304" pitchFamily="18" charset="0"/>
                          <a:ea typeface="Calibri"/>
                          <a:cs typeface="Times New Roman" panose="02020603050405020304" pitchFamily="18" charset="0"/>
                        </a:rPr>
                        <a:t>Courtney Kelly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Times New Roman" panose="02020603050405020304" pitchFamily="18" charset="0"/>
                          <a:ea typeface="Calibri"/>
                          <a:cs typeface="Times New Roman" panose="02020603050405020304" pitchFamily="18" charset="0"/>
                        </a:rPr>
                        <a:t>Cumberland County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450"/>
                        </a:spcAft>
                      </a:pPr>
                      <a:r>
                        <a:rPr lang="en-US" sz="2000" u="sng" dirty="0">
                          <a:solidFill>
                            <a:srgbClr val="0000FF"/>
                          </a:solidFill>
                          <a:effectLst/>
                          <a:latin typeface="Times New Roman" panose="02020603050405020304" pitchFamily="18" charset="0"/>
                          <a:ea typeface="Times New Roman"/>
                          <a:cs typeface="Times New Roman" panose="02020603050405020304" pitchFamily="18" charset="0"/>
                          <a:hlinkClick r:id="rId9"/>
                        </a:rPr>
                        <a:t>ckelly@cucps.k12.va.us</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8638797"/>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47</a:t>
            </a:fld>
            <a:endParaRPr lang="en-US" sz="1200">
              <a:solidFill>
                <a:schemeClr val="lt1"/>
              </a:solidFill>
              <a:latin typeface="Times New Roman"/>
              <a:ea typeface="Times New Roman"/>
              <a:cs typeface="Times New Roman"/>
              <a:sym typeface="Times New Roman"/>
            </a:endParaRPr>
          </a:p>
        </p:txBody>
      </p:sp>
      <p:sp>
        <p:nvSpPr>
          <p:cNvPr id="293" name="Shape 293"/>
          <p:cNvSpPr/>
          <p:nvPr/>
        </p:nvSpPr>
        <p:spPr>
          <a:xfrm>
            <a:off x="228600" y="2140802"/>
            <a:ext cx="8458200"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400">
                <a:solidFill>
                  <a:srgbClr val="000000"/>
                </a:solidFill>
                <a:latin typeface="Times New Roman"/>
                <a:ea typeface="Times New Roman"/>
                <a:cs typeface="Times New Roman"/>
                <a:sym typeface="Times New Roman"/>
              </a:rPr>
              <a:t>Christonya Brown, K-12, History and Social Science Coordinator </a:t>
            </a:r>
          </a:p>
          <a:p>
            <a:pPr marL="0" marR="0" lvl="0" indent="0" algn="l" rtl="0">
              <a:spcBef>
                <a:spcPts val="0"/>
              </a:spcBef>
              <a:spcAft>
                <a:spcPts val="0"/>
              </a:spcAft>
              <a:buClr>
                <a:srgbClr val="000000"/>
              </a:buClr>
              <a:buSzPct val="25000"/>
              <a:buFont typeface="Arial"/>
              <a:buNone/>
            </a:pPr>
            <a:r>
              <a:rPr lang="en-US" sz="2400">
                <a:solidFill>
                  <a:srgbClr val="000000"/>
                </a:solidFill>
                <a:latin typeface="Times New Roman"/>
                <a:ea typeface="Times New Roman"/>
                <a:cs typeface="Times New Roman"/>
                <a:sym typeface="Times New Roman"/>
              </a:rPr>
              <a:t>E-mail: </a:t>
            </a:r>
            <a:r>
              <a:rPr lang="en-US" sz="2400" u="sng">
                <a:solidFill>
                  <a:schemeClr val="hlink"/>
                </a:solidFill>
                <a:latin typeface="Times New Roman"/>
                <a:ea typeface="Times New Roman"/>
                <a:cs typeface="Times New Roman"/>
                <a:sym typeface="Times New Roman"/>
                <a:hlinkClick r:id="rId3"/>
              </a:rPr>
              <a:t>Christonya.Brown@doe.virginia.gov</a:t>
            </a:r>
            <a:r>
              <a:rPr lang="en-US" sz="2400">
                <a:solidFill>
                  <a:srgbClr val="000000"/>
                </a:solidFill>
                <a:latin typeface="Times New Roman"/>
                <a:ea typeface="Times New Roman"/>
                <a:cs typeface="Times New Roman"/>
                <a:sym typeface="Times New Roman"/>
              </a:rPr>
              <a:t> </a:t>
            </a:r>
          </a:p>
        </p:txBody>
      </p:sp>
      <p:sp>
        <p:nvSpPr>
          <p:cNvPr id="294" name="Shape 294"/>
          <p:cNvSpPr/>
          <p:nvPr/>
        </p:nvSpPr>
        <p:spPr>
          <a:xfrm>
            <a:off x="228600" y="3105833"/>
            <a:ext cx="8305799"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400" dirty="0">
                <a:solidFill>
                  <a:srgbClr val="000000"/>
                </a:solidFill>
                <a:latin typeface="Times New Roman"/>
                <a:ea typeface="Times New Roman"/>
                <a:cs typeface="Times New Roman"/>
                <a:sym typeface="Times New Roman"/>
              </a:rPr>
              <a:t>Betsy Barton, Elementary, History and Social Science </a:t>
            </a:r>
            <a:r>
              <a:rPr lang="en-US" sz="2400" dirty="0" smtClean="0">
                <a:solidFill>
                  <a:srgbClr val="000000"/>
                </a:solidFill>
                <a:latin typeface="Times New Roman"/>
                <a:ea typeface="Times New Roman"/>
                <a:cs typeface="Times New Roman"/>
                <a:sym typeface="Times New Roman"/>
              </a:rPr>
              <a:t>Specialist</a:t>
            </a:r>
          </a:p>
          <a:p>
            <a:pPr marL="0" marR="0" lvl="0" indent="0" algn="l" rtl="0">
              <a:spcBef>
                <a:spcPts val="0"/>
              </a:spcBef>
              <a:spcAft>
                <a:spcPts val="0"/>
              </a:spcAft>
              <a:buClr>
                <a:srgbClr val="000000"/>
              </a:buClr>
              <a:buSzPct val="25000"/>
              <a:buFont typeface="Arial"/>
              <a:buNone/>
            </a:pPr>
            <a:r>
              <a:rPr lang="en-US" sz="2400" dirty="0" smtClean="0">
                <a:latin typeface="Times New Roman"/>
                <a:ea typeface="Times New Roman"/>
                <a:cs typeface="Times New Roman"/>
                <a:sym typeface="Times New Roman"/>
              </a:rPr>
              <a:t>Email: </a:t>
            </a:r>
            <a:r>
              <a:rPr lang="en-US" sz="2400" dirty="0" smtClean="0">
                <a:latin typeface="Times New Roman"/>
                <a:ea typeface="Times New Roman"/>
                <a:cs typeface="Times New Roman"/>
                <a:sym typeface="Times New Roman"/>
                <a:hlinkClick r:id="rId4"/>
              </a:rPr>
              <a:t>Betsy.Barton@doe.virginia.gov</a:t>
            </a:r>
            <a:endParaRPr lang="en-US" sz="2400" dirty="0" smtClean="0">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dirty="0" smtClean="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r>
              <a:rPr lang="en-US" sz="2400" dirty="0" smtClean="0">
                <a:latin typeface="Times New Roman"/>
                <a:ea typeface="Times New Roman"/>
                <a:cs typeface="Times New Roman"/>
                <a:sym typeface="Times New Roman"/>
              </a:rPr>
              <a:t>Jill Nogueras, English &amp; History and Social Science Specialist</a:t>
            </a:r>
          </a:p>
          <a:p>
            <a:pPr marL="0" marR="0" lvl="0" indent="0" algn="l" rtl="0">
              <a:spcBef>
                <a:spcPts val="0"/>
              </a:spcBef>
              <a:spcAft>
                <a:spcPts val="0"/>
              </a:spcAft>
              <a:buClr>
                <a:srgbClr val="000000"/>
              </a:buClr>
              <a:buSzPct val="25000"/>
              <a:buFont typeface="Arial"/>
              <a:buNone/>
            </a:pPr>
            <a:r>
              <a:rPr lang="en-US" sz="2400" dirty="0" smtClean="0">
                <a:solidFill>
                  <a:srgbClr val="000000"/>
                </a:solidFill>
                <a:latin typeface="Times New Roman"/>
                <a:ea typeface="Times New Roman"/>
                <a:cs typeface="Times New Roman"/>
                <a:sym typeface="Times New Roman"/>
              </a:rPr>
              <a:t>Email: </a:t>
            </a:r>
            <a:r>
              <a:rPr lang="en-US" sz="2400" dirty="0" smtClean="0">
                <a:solidFill>
                  <a:srgbClr val="000000"/>
                </a:solidFill>
                <a:latin typeface="Times New Roman"/>
                <a:ea typeface="Times New Roman"/>
                <a:cs typeface="Times New Roman"/>
                <a:sym typeface="Times New Roman"/>
                <a:hlinkClick r:id="rId5"/>
              </a:rPr>
              <a:t>Jill.Nogueras@doe.virginia.gov</a:t>
            </a:r>
            <a:endParaRPr lang="en-US" sz="2400" dirty="0" smtClean="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u="sng" dirty="0" smtClean="0">
              <a:solidFill>
                <a:schemeClr val="hlink"/>
              </a:solidFill>
              <a:latin typeface="Times New Roman"/>
              <a:ea typeface="Times New Roman"/>
              <a:cs typeface="Times New Roman"/>
              <a:sym typeface="Times New Roman"/>
              <a:hlinkClick r:id="rId4"/>
            </a:endParaRPr>
          </a:p>
          <a:p>
            <a:pPr marL="0" marR="0" lvl="0" indent="0" algn="l" rtl="0">
              <a:spcBef>
                <a:spcPts val="0"/>
              </a:spcBef>
              <a:spcAft>
                <a:spcPts val="0"/>
              </a:spcAft>
              <a:buClr>
                <a:srgbClr val="000000"/>
              </a:buClr>
              <a:buSzPct val="25000"/>
              <a:buFont typeface="Arial"/>
              <a:buNone/>
            </a:pPr>
            <a:endParaRPr lang="en-US" sz="2400" u="sng" dirty="0">
              <a:solidFill>
                <a:schemeClr val="hlink"/>
              </a:solidFill>
              <a:latin typeface="Times New Roman"/>
              <a:ea typeface="Times New Roman"/>
              <a:cs typeface="Times New Roman"/>
              <a:sym typeface="Times New Roman"/>
              <a:hlinkClick r:id="rId4"/>
            </a:endParaRPr>
          </a:p>
          <a:p>
            <a:pPr marL="0" marR="0" lvl="0" indent="0" algn="l" rtl="0">
              <a:spcBef>
                <a:spcPts val="0"/>
              </a:spcBef>
              <a:spcAft>
                <a:spcPts val="0"/>
              </a:spcAft>
              <a:buClr>
                <a:srgbClr val="000000"/>
              </a:buClr>
              <a:buSzPct val="25000"/>
              <a:buFont typeface="Arial"/>
              <a:buNone/>
            </a:pPr>
            <a:endParaRPr lang="en-US" sz="2400" u="sng" dirty="0">
              <a:solidFill>
                <a:schemeClr val="hlink"/>
              </a:solidFill>
              <a:latin typeface="Times New Roman"/>
              <a:ea typeface="Times New Roman"/>
              <a:cs typeface="Times New Roman"/>
              <a:sym typeface="Times New Roman"/>
              <a:hlinkClick r:id="rId4"/>
            </a:endParaRPr>
          </a:p>
        </p:txBody>
      </p:sp>
      <p:sp>
        <p:nvSpPr>
          <p:cNvPr id="295" name="Shape 295"/>
          <p:cNvSpPr/>
          <p:nvPr/>
        </p:nvSpPr>
        <p:spPr>
          <a:xfrm>
            <a:off x="457200" y="381000"/>
            <a:ext cx="7696199" cy="12003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00"/>
              </a:buClr>
              <a:buSzPct val="25000"/>
              <a:buFont typeface="Arial"/>
              <a:buNone/>
            </a:pPr>
            <a:r>
              <a:rPr lang="en-US" sz="3200" dirty="0" smtClean="0">
                <a:solidFill>
                  <a:srgbClr val="000000"/>
                </a:solidFill>
                <a:latin typeface="Times New Roman"/>
                <a:ea typeface="Times New Roman"/>
                <a:cs typeface="Times New Roman"/>
                <a:sym typeface="Times New Roman"/>
              </a:rPr>
              <a:t> </a:t>
            </a:r>
            <a:endParaRPr lang="en-US" sz="3200"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Clr>
                <a:srgbClr val="000000"/>
              </a:buClr>
              <a:buSzPct val="25000"/>
              <a:buFont typeface="Arial"/>
              <a:buNone/>
            </a:pPr>
            <a:r>
              <a:rPr lang="en-US" sz="4000" b="1" dirty="0">
                <a:solidFill>
                  <a:srgbClr val="000000"/>
                </a:solidFill>
                <a:latin typeface="Times New Roman"/>
                <a:ea typeface="Times New Roman"/>
                <a:cs typeface="Times New Roman"/>
                <a:sym typeface="Times New Roman"/>
              </a:rPr>
              <a:t>Virginia Department of Education</a:t>
            </a:r>
          </a:p>
        </p:txBody>
      </p:sp>
    </p:spTree>
    <p:extLst>
      <p:ext uri="{BB962C8B-B14F-4D97-AF65-F5344CB8AC3E}">
        <p14:creationId xmlns:p14="http://schemas.microsoft.com/office/powerpoint/2010/main" val="305183205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228600" y="1289050"/>
            <a:ext cx="8146981" cy="5568950"/>
          </a:xfrm>
          <a:prstGeom prst="rect">
            <a:avLst/>
          </a:prstGeom>
        </p:spPr>
      </p:pic>
    </p:spTree>
    <p:extLst>
      <p:ext uri="{BB962C8B-B14F-4D97-AF65-F5344CB8AC3E}">
        <p14:creationId xmlns:p14="http://schemas.microsoft.com/office/powerpoint/2010/main" val="3790032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228600" y="1676400"/>
            <a:ext cx="8153400" cy="5181600"/>
          </a:xfrm>
          <a:prstGeom prst="rect">
            <a:avLst/>
          </a:prstGeom>
        </p:spPr>
      </p:pic>
      <p:sp>
        <p:nvSpPr>
          <p:cNvPr id="8" name="Up Arrow Callout 7"/>
          <p:cNvSpPr/>
          <p:nvPr/>
        </p:nvSpPr>
        <p:spPr>
          <a:xfrm>
            <a:off x="2209800" y="1143000"/>
            <a:ext cx="4267200" cy="3886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t>2008 Standards: </a:t>
            </a:r>
            <a:endParaRPr lang="en-US" sz="2600" dirty="0" smtClean="0"/>
          </a:p>
          <a:p>
            <a:pPr algn="ctr"/>
            <a:r>
              <a:rPr lang="en-US" sz="2600" dirty="0" smtClean="0"/>
              <a:t>Understand </a:t>
            </a:r>
            <a:r>
              <a:rPr lang="en-US" sz="2600" dirty="0"/>
              <a:t>content</a:t>
            </a:r>
          </a:p>
          <a:p>
            <a:pPr algn="ctr"/>
            <a:endParaRPr lang="en-US" sz="2600" dirty="0"/>
          </a:p>
          <a:p>
            <a:pPr algn="ctr"/>
            <a:r>
              <a:rPr lang="en-US" sz="2600" dirty="0"/>
              <a:t>2015 Standards: </a:t>
            </a:r>
            <a:endParaRPr lang="en-US" sz="2600" dirty="0" smtClean="0"/>
          </a:p>
          <a:p>
            <a:pPr algn="ctr"/>
            <a:r>
              <a:rPr lang="en-US" sz="2600" dirty="0" smtClean="0"/>
              <a:t>Understand </a:t>
            </a:r>
            <a:r>
              <a:rPr lang="en-US" sz="2600" dirty="0"/>
              <a:t>content </a:t>
            </a:r>
            <a:r>
              <a:rPr lang="en-US" sz="2600" dirty="0" smtClean="0"/>
              <a:t>by applying the skill.</a:t>
            </a:r>
            <a:endParaRPr lang="en-US" sz="2600" dirty="0"/>
          </a:p>
        </p:txBody>
      </p:sp>
      <p:sp>
        <p:nvSpPr>
          <p:cNvPr id="9" name="TextBox 8"/>
          <p:cNvSpPr txBox="1"/>
          <p:nvPr/>
        </p:nvSpPr>
        <p:spPr>
          <a:xfrm>
            <a:off x="762000" y="5410200"/>
            <a:ext cx="6781798" cy="523220"/>
          </a:xfrm>
          <a:prstGeom prst="rect">
            <a:avLst/>
          </a:prstGeom>
          <a:noFill/>
        </p:spPr>
        <p:txBody>
          <a:bodyPr wrap="square" rtlCol="0">
            <a:spAutoFit/>
          </a:bodyPr>
          <a:lstStyle/>
          <a:p>
            <a:r>
              <a:rPr lang="en-US" sz="2800" dirty="0">
                <a:latin typeface="Iowan Old Style Black"/>
                <a:cs typeface="Iowan Old Style Black"/>
              </a:rPr>
              <a:t>Skills are aligned with English </a:t>
            </a:r>
            <a:r>
              <a:rPr lang="en-US" sz="2800" dirty="0" smtClean="0">
                <a:latin typeface="Iowan Old Style Black"/>
                <a:cs typeface="Iowan Old Style Black"/>
              </a:rPr>
              <a:t>Standards</a:t>
            </a:r>
            <a:endParaRPr lang="en-US" sz="2800" dirty="0">
              <a:latin typeface="Iowan Old Style Black"/>
              <a:cs typeface="Iowan Old Style Black"/>
            </a:endParaRPr>
          </a:p>
        </p:txBody>
      </p:sp>
    </p:spTree>
    <p:extLst>
      <p:ext uri="{BB962C8B-B14F-4D97-AF65-F5344CB8AC3E}">
        <p14:creationId xmlns:p14="http://schemas.microsoft.com/office/powerpoint/2010/main" val="8168700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solidFill>
                  <a:prstClr val="white"/>
                </a:solidFill>
              </a:rPr>
              <a:pPr/>
              <a:t>7</a:t>
            </a:fld>
            <a:endParaRPr lang="en-US" dirty="0">
              <a:solidFill>
                <a:prstClr val="white"/>
              </a:solidFill>
            </a:endParaRPr>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5617" b="12628"/>
          <a:stretch/>
        </p:blipFill>
        <p:spPr>
          <a:xfrm>
            <a:off x="791227" y="1752600"/>
            <a:ext cx="7209773"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4248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solidFill>
                  <a:prstClr val="white"/>
                </a:solidFill>
              </a:rPr>
              <a:pPr>
                <a:defRPr/>
              </a:pPr>
              <a:t>8</a:t>
            </a:fld>
            <a:endParaRPr lang="en-US" dirty="0">
              <a:solidFill>
                <a:prstClr val="white"/>
              </a:solidFill>
            </a:endParaRPr>
          </a:p>
        </p:txBody>
      </p:sp>
      <p:pic>
        <p:nvPicPr>
          <p:cNvPr id="5" name="Picture 4" descr="http://www.doe.virginia.gov/testing/sol/frameworks/history_socialscience_framewks/2015/framewks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20959" t="18765" r="22740" b="4643"/>
          <a:stretch/>
        </p:blipFill>
        <p:spPr>
          <a:xfrm>
            <a:off x="533400" y="1277416"/>
            <a:ext cx="7620000" cy="558058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kern="0" dirty="0">
                <a:solidFill>
                  <a:srgbClr val="000000"/>
                </a:solidFill>
                <a:latin typeface="Batang" panose="02030600000101010101" pitchFamily="18" charset="-127"/>
                <a:ea typeface="Batang" panose="02030600000101010101" pitchFamily="18" charset="-127"/>
                <a:cs typeface="Arial"/>
                <a:sym typeface="Arial"/>
              </a:rPr>
              <a:t>What are Experiences?</a:t>
            </a:r>
          </a:p>
        </p:txBody>
      </p:sp>
    </p:spTree>
    <p:extLst>
      <p:ext uri="{BB962C8B-B14F-4D97-AF65-F5344CB8AC3E}">
        <p14:creationId xmlns:p14="http://schemas.microsoft.com/office/powerpoint/2010/main" val="23495268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32160304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2209</Words>
  <Application>Microsoft Office PowerPoint</Application>
  <PresentationFormat>On-screen Show (4:3)</PresentationFormat>
  <Paragraphs>337</Paragraphs>
  <Slides>47</Slides>
  <Notes>41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Office Theme</vt:lpstr>
      <vt:lpstr>Virginia and United States Government</vt:lpstr>
      <vt:lpstr>Disclaimer</vt:lpstr>
      <vt:lpstr>Questions to Ask During Planning</vt:lpstr>
      <vt:lpstr>It starts with the . . .</vt:lpstr>
      <vt:lpstr>2015 SOL Skill Progression </vt:lpstr>
      <vt:lpstr>2015 SOL Skill Progression </vt:lpstr>
      <vt:lpstr>PowerPoint Presentation</vt:lpstr>
      <vt:lpstr>Experiences for Essential Skills</vt:lpstr>
      <vt:lpstr>PowerPoint Presentation</vt:lpstr>
      <vt:lpstr>Experiences</vt:lpstr>
      <vt:lpstr>PowerPoint Presentation</vt:lpstr>
      <vt:lpstr>Student Learning Experiences</vt:lpstr>
      <vt:lpstr>PowerPoint Presentation</vt:lpstr>
      <vt:lpstr>Then choose a skill standard…  GOVT 1b - ...analyzing how political and economic trends influence public policy, using demographic information and other data sources</vt:lpstr>
      <vt:lpstr>1b Essential Understandings</vt:lpstr>
      <vt:lpstr>1b Essential Understandings </vt:lpstr>
      <vt:lpstr>Voter Speed Dating</vt:lpstr>
      <vt:lpstr>Let’s Try Another</vt:lpstr>
      <vt:lpstr>PowerPoint Presentation</vt:lpstr>
      <vt:lpstr>Context/teaching ideas</vt:lpstr>
      <vt:lpstr>PowerPoint Presentation</vt:lpstr>
      <vt:lpstr>PowerPoint Presentation</vt:lpstr>
      <vt:lpstr>Let’s Try Another</vt:lpstr>
      <vt:lpstr>PowerPoint Presentation</vt:lpstr>
      <vt:lpstr>What does each of these words mean?</vt:lpstr>
      <vt:lpstr>Definitions</vt:lpstr>
      <vt:lpstr>Express Lanes</vt:lpstr>
      <vt:lpstr>Should the 95 Express lanes be extended to Fredericksburg?</vt:lpstr>
      <vt:lpstr>Problem: ____________________</vt:lpstr>
      <vt:lpstr>Problem: How could $500 million be spent?</vt:lpstr>
      <vt:lpstr>Problem: How could $500 million be spent?</vt:lpstr>
      <vt:lpstr>Historical Decision: Building the Interstate Highway System</vt:lpstr>
      <vt:lpstr>Another Example</vt:lpstr>
      <vt:lpstr>Content Standards</vt:lpstr>
      <vt:lpstr>PowerPoint Presentation</vt:lpstr>
      <vt:lpstr> GOVT 1d - ...evaluating critically the quality, accuracy, and validity of information to determine misconceptions, fact and opinion, and bias </vt:lpstr>
      <vt:lpstr>PowerPoint Presentation</vt:lpstr>
      <vt:lpstr>PowerPoint Presentation</vt:lpstr>
      <vt:lpstr>PowerPoint Presentation</vt:lpstr>
      <vt:lpstr>PowerPoint Presentation</vt:lpstr>
      <vt:lpstr>PowerPoint Presentation</vt:lpstr>
      <vt:lpstr>Writing to Learn</vt:lpstr>
      <vt:lpstr>Resources</vt:lpstr>
      <vt:lpstr>Reflections:</vt:lpstr>
      <vt:lpstr>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and Economics US and Virginia Government</dc:title>
  <dc:creator>Nogueras, Jill (DOE)</dc:creator>
  <cp:lastModifiedBy>Christonya B Brown</cp:lastModifiedBy>
  <cp:revision>8</cp:revision>
  <dcterms:modified xsi:type="dcterms:W3CDTF">2016-12-21T20:30:22Z</dcterms:modified>
</cp:coreProperties>
</file>