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65" r:id="rId2"/>
    <p:sldMasterId id="2147483777" r:id="rId3"/>
    <p:sldMasterId id="2147483798" r:id="rId4"/>
  </p:sldMasterIdLst>
  <p:notesMasterIdLst>
    <p:notesMasterId r:id="rId72"/>
  </p:notesMasterIdLst>
  <p:handoutMasterIdLst>
    <p:handoutMasterId r:id="rId73"/>
  </p:handoutMasterIdLst>
  <p:sldIdLst>
    <p:sldId id="259" r:id="rId5"/>
    <p:sldId id="380" r:id="rId6"/>
    <p:sldId id="381" r:id="rId7"/>
    <p:sldId id="377" r:id="rId8"/>
    <p:sldId id="382" r:id="rId9"/>
    <p:sldId id="311" r:id="rId10"/>
    <p:sldId id="443" r:id="rId11"/>
    <p:sldId id="305" r:id="rId12"/>
    <p:sldId id="494" r:id="rId13"/>
    <p:sldId id="308" r:id="rId14"/>
    <p:sldId id="493" r:id="rId15"/>
    <p:sldId id="309" r:id="rId16"/>
    <p:sldId id="495" r:id="rId17"/>
    <p:sldId id="385" r:id="rId18"/>
    <p:sldId id="439" r:id="rId19"/>
    <p:sldId id="489" r:id="rId20"/>
    <p:sldId id="492" r:id="rId21"/>
    <p:sldId id="491" r:id="rId22"/>
    <p:sldId id="291" r:id="rId23"/>
    <p:sldId id="510" r:id="rId24"/>
    <p:sldId id="511" r:id="rId25"/>
    <p:sldId id="490" r:id="rId26"/>
    <p:sldId id="276" r:id="rId27"/>
    <p:sldId id="372" r:id="rId28"/>
    <p:sldId id="374" r:id="rId29"/>
    <p:sldId id="450" r:id="rId30"/>
    <p:sldId id="451" r:id="rId31"/>
    <p:sldId id="387" r:id="rId32"/>
    <p:sldId id="437" r:id="rId33"/>
    <p:sldId id="390" r:id="rId34"/>
    <p:sldId id="388" r:id="rId35"/>
    <p:sldId id="392" r:id="rId36"/>
    <p:sldId id="475" r:id="rId37"/>
    <p:sldId id="389" r:id="rId38"/>
    <p:sldId id="393" r:id="rId39"/>
    <p:sldId id="272" r:id="rId40"/>
    <p:sldId id="515" r:id="rId41"/>
    <p:sldId id="512" r:id="rId42"/>
    <p:sldId id="513" r:id="rId43"/>
    <p:sldId id="496" r:id="rId44"/>
    <p:sldId id="514" r:id="rId45"/>
    <p:sldId id="449" r:id="rId46"/>
    <p:sldId id="420" r:id="rId47"/>
    <p:sldId id="503" r:id="rId48"/>
    <p:sldId id="504" r:id="rId49"/>
    <p:sldId id="505" r:id="rId50"/>
    <p:sldId id="506" r:id="rId51"/>
    <p:sldId id="507" r:id="rId52"/>
    <p:sldId id="508" r:id="rId53"/>
    <p:sldId id="509" r:id="rId54"/>
    <p:sldId id="442" r:id="rId55"/>
    <p:sldId id="476" r:id="rId56"/>
    <p:sldId id="486" r:id="rId57"/>
    <p:sldId id="430" r:id="rId58"/>
    <p:sldId id="431" r:id="rId59"/>
    <p:sldId id="432" r:id="rId60"/>
    <p:sldId id="433" r:id="rId61"/>
    <p:sldId id="436" r:id="rId62"/>
    <p:sldId id="426" r:id="rId63"/>
    <p:sldId id="445" r:id="rId64"/>
    <p:sldId id="499" r:id="rId65"/>
    <p:sldId id="487" r:id="rId66"/>
    <p:sldId id="498" r:id="rId67"/>
    <p:sldId id="500" r:id="rId68"/>
    <p:sldId id="501" r:id="rId69"/>
    <p:sldId id="502" r:id="rId70"/>
    <p:sldId id="49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558ED5"/>
    <a:srgbClr val="4F81BD"/>
    <a:srgbClr val="33CC33"/>
    <a:srgbClr val="00FF00"/>
    <a:srgbClr val="CC3300"/>
    <a:srgbClr val="CC6600"/>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75629" autoAdjust="0"/>
  </p:normalViewPr>
  <p:slideViewPr>
    <p:cSldViewPr>
      <p:cViewPr varScale="1">
        <p:scale>
          <a:sx n="71" d="100"/>
          <a:sy n="71" d="100"/>
        </p:scale>
        <p:origin x="-10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12/19/2016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12/19/2016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2045951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10</a:t>
            </a:fld>
            <a:endParaRPr lang="en-US"/>
          </a:p>
        </p:txBody>
      </p:sp>
    </p:spTree>
    <p:extLst>
      <p:ext uri="{BB962C8B-B14F-4D97-AF65-F5344CB8AC3E}">
        <p14:creationId xmlns:p14="http://schemas.microsoft.com/office/powerpoint/2010/main" val="248094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standards therefore belong to the Virginia Board of Education.</a:t>
            </a:r>
          </a:p>
        </p:txBody>
      </p:sp>
      <p:sp>
        <p:nvSpPr>
          <p:cNvPr id="4" name="Slide Number Placeholder 3"/>
          <p:cNvSpPr>
            <a:spLocks noGrp="1"/>
          </p:cNvSpPr>
          <p:nvPr>
            <p:ph type="sldNum" sz="quarter" idx="10"/>
          </p:nvPr>
        </p:nvSpPr>
        <p:spPr/>
        <p:txBody>
          <a:bodyPr/>
          <a:lstStyle/>
          <a:p>
            <a:fld id="{1473A48D-66ED-4B46-A259-738D411D5A8E}" type="slidenum">
              <a:rPr lang="en-US" smtClean="0"/>
              <a:pPr/>
              <a:t>11</a:t>
            </a:fld>
            <a:endParaRPr lang="en-US"/>
          </a:p>
        </p:txBody>
      </p:sp>
    </p:spTree>
    <p:extLst>
      <p:ext uri="{BB962C8B-B14F-4D97-AF65-F5344CB8AC3E}">
        <p14:creationId xmlns:p14="http://schemas.microsoft.com/office/powerpoint/2010/main" val="248094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Based upon the </a:t>
            </a:r>
            <a:r>
              <a:rPr lang="en-US" u="none" baseline="0" dirty="0" smtClean="0"/>
              <a:t>Code of Virginia</a:t>
            </a:r>
            <a:r>
              <a:rPr lang="en-US" baseline="0" dirty="0" smtClean="0"/>
              <a:t>, r</a:t>
            </a:r>
            <a:r>
              <a:rPr lang="en-US" dirty="0" smtClean="0"/>
              <a:t>eview and revisions </a:t>
            </a:r>
            <a:r>
              <a:rPr lang="en-US" u="none" dirty="0" smtClean="0"/>
              <a:t>as may be necessary </a:t>
            </a:r>
            <a:r>
              <a:rPr lang="en-US" dirty="0" smtClean="0"/>
              <a:t>of </a:t>
            </a:r>
            <a:r>
              <a:rPr lang="en-US" u="none" dirty="0" smtClean="0"/>
              <a:t>the Standards</a:t>
            </a:r>
            <a:r>
              <a:rPr lang="en-US" u="none" baseline="0" dirty="0" smtClean="0"/>
              <a:t> of Learning for </a:t>
            </a:r>
            <a:r>
              <a:rPr lang="en-US" dirty="0" smtClean="0"/>
              <a:t>each subject</a:t>
            </a:r>
            <a:r>
              <a:rPr lang="en-US" baseline="0" dirty="0" smtClean="0"/>
              <a:t> area, occur every seven years.  The Code does allow for the BOE to call for more frequent review and revision if needed.</a:t>
            </a:r>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rgbClr val="FF0000"/>
                </a:solidFill>
              </a:rPr>
              <a:t>Process for reviewing</a:t>
            </a:r>
            <a:r>
              <a:rPr lang="en-US" b="0" baseline="0" dirty="0" smtClean="0">
                <a:solidFill>
                  <a:srgbClr val="FF0000"/>
                </a:solidFill>
              </a:rPr>
              <a:t> and revising of the history and social science Standards of Learning was a two year process.</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Review the process verbally- committees, regional representation, over</a:t>
            </a:r>
            <a:r>
              <a:rPr lang="en-US" b="1" baseline="0" dirty="0" smtClean="0">
                <a:solidFill>
                  <a:srgbClr val="FF0000"/>
                </a:solidFill>
              </a:rPr>
              <a:t> 1100 comments submitted, public hearings, involvement with External Committees: historians, museums, and other entities with history and social science interest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Preface outlines or provides an </a:t>
            </a:r>
            <a:r>
              <a:rPr lang="en-US" b="0" dirty="0" smtClean="0">
                <a:solidFill>
                  <a:srgbClr val="000000"/>
                </a:solidFill>
                <a:effectLst/>
              </a:rPr>
              <a:t>introduction to the Standards, the process used and an overview as to how the contents within should be used.</a:t>
            </a:r>
            <a:endParaRPr lang="en-US" dirty="0" smtClean="0"/>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16</a:t>
            </a:fld>
            <a:endParaRPr lang="en-US"/>
          </a:p>
        </p:txBody>
      </p:sp>
    </p:spTree>
    <p:extLst>
      <p:ext uri="{BB962C8B-B14F-4D97-AF65-F5344CB8AC3E}">
        <p14:creationId xmlns:p14="http://schemas.microsoft.com/office/powerpoint/2010/main" val="181220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buFont typeface="+mj-lt"/>
              <a:buNone/>
            </a:pPr>
            <a:r>
              <a:rPr lang="en-US" dirty="0" smtClean="0"/>
              <a:t>Mark the text-</a:t>
            </a:r>
          </a:p>
          <a:p>
            <a:pPr marL="228600" marR="0" indent="-228600">
              <a:spcBef>
                <a:spcPts val="0"/>
              </a:spcBef>
              <a:spcAft>
                <a:spcPts val="0"/>
              </a:spcAft>
              <a:buFont typeface="+mj-lt"/>
              <a:buAutoNum type="arabicPeriod"/>
            </a:pPr>
            <a:r>
              <a:rPr lang="en-US" dirty="0" smtClean="0"/>
              <a:t>Understand</a:t>
            </a:r>
          </a:p>
          <a:p>
            <a:pPr marL="228600" marR="0" indent="-228600">
              <a:spcBef>
                <a:spcPts val="0"/>
              </a:spcBef>
              <a:spcAft>
                <a:spcPts val="0"/>
              </a:spcAft>
              <a:buFont typeface="+mj-lt"/>
              <a:buAutoNum type="arabicPeriod"/>
            </a:pPr>
            <a:r>
              <a:rPr lang="en-US" dirty="0" smtClean="0"/>
              <a:t>Surprised</a:t>
            </a:r>
          </a:p>
          <a:p>
            <a:pPr marL="228600" marR="0" indent="-228600">
              <a:spcBef>
                <a:spcPts val="0"/>
              </a:spcBef>
              <a:spcAft>
                <a:spcPts val="0"/>
              </a:spcAft>
              <a:buFont typeface="+mj-lt"/>
              <a:buAutoNum type="arabicPeriod"/>
            </a:pPr>
            <a:r>
              <a:rPr lang="en-US" dirty="0" smtClean="0"/>
              <a:t>Questions about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17</a:t>
            </a:fld>
            <a:endParaRPr lang="en-US"/>
          </a:p>
        </p:txBody>
      </p:sp>
    </p:spTree>
    <p:extLst>
      <p:ext uri="{BB962C8B-B14F-4D97-AF65-F5344CB8AC3E}">
        <p14:creationId xmlns:p14="http://schemas.microsoft.com/office/powerpoint/2010/main" val="368586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Standards and the Curriculum Framework is very dense in content, it is the responsibility of the local school division use the standards to develop a broader, locally designed curriculum.</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18</a:t>
            </a:fld>
            <a:endParaRPr lang="en-US"/>
          </a:p>
        </p:txBody>
      </p:sp>
    </p:spTree>
    <p:extLst>
      <p:ext uri="{BB962C8B-B14F-4D97-AF65-F5344CB8AC3E}">
        <p14:creationId xmlns:p14="http://schemas.microsoft.com/office/powerpoint/2010/main" val="374511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base" hangingPunct="1">
              <a:spcBef>
                <a:spcPct val="0"/>
              </a:spcBef>
              <a:spcAft>
                <a:spcPct val="0"/>
              </a:spcAft>
              <a:buFontTx/>
              <a:buNone/>
            </a:pPr>
            <a:r>
              <a:rPr lang="en-US" altLang="en-US" sz="1200" dirty="0" smtClean="0">
                <a:solidFill>
                  <a:prstClr val="black"/>
                </a:solidFill>
                <a:cs typeface="Arial" charset="0"/>
              </a:rPr>
              <a:t>The skills will not be assessed in isolation, rather they will be assessed as part of the content in the </a:t>
            </a:r>
            <a:r>
              <a:rPr lang="en-US" altLang="en-US" sz="1200" i="1" dirty="0" smtClean="0">
                <a:solidFill>
                  <a:prstClr val="black"/>
                </a:solidFill>
                <a:cs typeface="Arial" charset="0"/>
              </a:rPr>
              <a:t>History and Social Science Standards of Learning</a:t>
            </a:r>
            <a:r>
              <a:rPr lang="en-US" altLang="en-US" sz="1200" dirty="0" smtClean="0">
                <a:solidFill>
                  <a:prstClr val="black"/>
                </a:solidFill>
                <a:cs typeface="Arial" charset="0"/>
              </a:rPr>
              <a:t>.</a:t>
            </a:r>
            <a:endParaRPr lang="en-US" altLang="en-US" sz="1200" b="1" dirty="0" smtClean="0">
              <a:solidFill>
                <a:prstClr val="black"/>
              </a:solidFill>
              <a:cs typeface="Arial" charset="0"/>
            </a:endParaRPr>
          </a:p>
        </p:txBody>
      </p:sp>
      <p:sp>
        <p:nvSpPr>
          <p:cNvPr id="4" name="Slide Number Placeholder 3"/>
          <p:cNvSpPr>
            <a:spLocks noGrp="1"/>
          </p:cNvSpPr>
          <p:nvPr>
            <p:ph type="sldNum" sz="quarter" idx="10"/>
          </p:nvPr>
        </p:nvSpPr>
        <p:spPr/>
        <p:txBody>
          <a:bodyPr/>
          <a:lstStyle/>
          <a:p>
            <a:fld id="{1473A48D-66ED-4B46-A259-738D411D5A8E}" type="slidenum">
              <a:rPr lang="en-US" smtClean="0"/>
              <a:pPr/>
              <a:t>19</a:t>
            </a:fld>
            <a:endParaRPr lang="en-US"/>
          </a:p>
        </p:txBody>
      </p:sp>
    </p:spTree>
    <p:extLst>
      <p:ext uri="{BB962C8B-B14F-4D97-AF65-F5344CB8AC3E}">
        <p14:creationId xmlns:p14="http://schemas.microsoft.com/office/powerpoint/2010/main" val="429450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a:ea typeface="+mn-ea"/>
                <a:cs typeface="Arial" charset="0"/>
              </a:rPr>
              <a:t>Point out that the verb or the “action” changes depending upon the level.  Students have opportunity to practice the skill at different levels also.</a:t>
            </a:r>
          </a:p>
        </p:txBody>
      </p:sp>
      <p:sp>
        <p:nvSpPr>
          <p:cNvPr id="4" name="Slide Number Placeholder 3"/>
          <p:cNvSpPr>
            <a:spLocks noGrp="1"/>
          </p:cNvSpPr>
          <p:nvPr>
            <p:ph type="sldNum" sz="quarter" idx="10"/>
          </p:nvPr>
        </p:nvSpPr>
        <p:spPr/>
        <p:txBody>
          <a:bodyPr/>
          <a:lstStyle/>
          <a:p>
            <a:fld id="{1473A48D-66ED-4B46-A259-738D411D5A8E}" type="slidenum">
              <a:rPr lang="en-US" smtClean="0"/>
              <a:pPr/>
              <a:t>23</a:t>
            </a:fld>
            <a:endParaRPr lang="en-US"/>
          </a:p>
        </p:txBody>
      </p:sp>
    </p:spTree>
    <p:extLst>
      <p:ext uri="{BB962C8B-B14F-4D97-AF65-F5344CB8AC3E}">
        <p14:creationId xmlns:p14="http://schemas.microsoft.com/office/powerpoint/2010/main" val="334883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and introduce Betsy and Jill.  Ask each</a:t>
            </a:r>
            <a:r>
              <a:rPr lang="en-US" baseline="0" dirty="0" smtClean="0"/>
              <a:t> to say something.</a:t>
            </a:r>
          </a:p>
          <a:p>
            <a:r>
              <a:rPr lang="en-US" baseline="0" dirty="0" smtClean="0"/>
              <a:t>There will be CHANGE placards on the tables.  Ask participants to choose one that they most identify with.  Do not discuss why, but just choose the one that speaks to them the most.  There should be two of each type on the table.</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a:t>
            </a:fld>
            <a:endParaRPr lang="en-US"/>
          </a:p>
        </p:txBody>
      </p:sp>
    </p:spTree>
    <p:extLst>
      <p:ext uri="{BB962C8B-B14F-4D97-AF65-F5344CB8AC3E}">
        <p14:creationId xmlns:p14="http://schemas.microsoft.com/office/powerpoint/2010/main" val="4069142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24</a:t>
            </a:fld>
            <a:endParaRPr lang="en-US"/>
          </a:p>
        </p:txBody>
      </p:sp>
    </p:spTree>
    <p:extLst>
      <p:ext uri="{BB962C8B-B14F-4D97-AF65-F5344CB8AC3E}">
        <p14:creationId xmlns:p14="http://schemas.microsoft.com/office/powerpoint/2010/main" val="222637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3A48D-66ED-4B46-A259-738D411D5A8E}" type="slidenum">
              <a:rPr lang="en-US" smtClean="0"/>
              <a:pPr/>
              <a:t>25</a:t>
            </a:fld>
            <a:endParaRPr lang="en-US"/>
          </a:p>
        </p:txBody>
      </p:sp>
    </p:spTree>
    <p:extLst>
      <p:ext uri="{BB962C8B-B14F-4D97-AF65-F5344CB8AC3E}">
        <p14:creationId xmlns:p14="http://schemas.microsoft.com/office/powerpoint/2010/main" val="46020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benefits and barriers of a skills progression chart.  Develop</a:t>
            </a:r>
            <a:r>
              <a:rPr lang="en-US" baseline="0" dirty="0" smtClean="0"/>
              <a:t> strategies to overcome barriers.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26</a:t>
            </a:fld>
            <a:endParaRPr lang="en-US"/>
          </a:p>
        </p:txBody>
      </p:sp>
    </p:spTree>
    <p:extLst>
      <p:ext uri="{BB962C8B-B14F-4D97-AF65-F5344CB8AC3E}">
        <p14:creationId xmlns:p14="http://schemas.microsoft.com/office/powerpoint/2010/main" val="65163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Lucida Bright" pitchFamily="18" charset="0"/>
              </a:rPr>
              <a:t>This change can be found in the  lead-in statements of each standard beginning with the course- United States History to 1865 and continuing through Virginia and United States Government.</a:t>
            </a:r>
            <a:endParaRPr kumimoji="0" lang="en-US" sz="3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Lucida Bright"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28</a:t>
            </a:fld>
            <a:endParaRPr lang="en-US"/>
          </a:p>
        </p:txBody>
      </p:sp>
    </p:spTree>
    <p:extLst>
      <p:ext uri="{BB962C8B-B14F-4D97-AF65-F5344CB8AC3E}">
        <p14:creationId xmlns:p14="http://schemas.microsoft.com/office/powerpoint/2010/main" val="151545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29</a:t>
            </a:fld>
            <a:endParaRPr lang="en-US"/>
          </a:p>
        </p:txBody>
      </p:sp>
    </p:spTree>
    <p:extLst>
      <p:ext uri="{BB962C8B-B14F-4D97-AF65-F5344CB8AC3E}">
        <p14:creationId xmlns:p14="http://schemas.microsoft.com/office/powerpoint/2010/main" val="151545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30</a:t>
            </a:fld>
            <a:endParaRPr lang="en-US"/>
          </a:p>
        </p:txBody>
      </p:sp>
    </p:spTree>
    <p:extLst>
      <p:ext uri="{BB962C8B-B14F-4D97-AF65-F5344CB8AC3E}">
        <p14:creationId xmlns:p14="http://schemas.microsoft.com/office/powerpoint/2010/main" val="1515451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31</a:t>
            </a:fld>
            <a:endParaRPr lang="en-US"/>
          </a:p>
        </p:txBody>
      </p:sp>
    </p:spTree>
    <p:extLst>
      <p:ext uri="{BB962C8B-B14F-4D97-AF65-F5344CB8AC3E}">
        <p14:creationId xmlns:p14="http://schemas.microsoft.com/office/powerpoint/2010/main" val="1210970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32</a:t>
            </a:fld>
            <a:endParaRPr lang="en-US"/>
          </a:p>
        </p:txBody>
      </p:sp>
    </p:spTree>
    <p:extLst>
      <p:ext uri="{BB962C8B-B14F-4D97-AF65-F5344CB8AC3E}">
        <p14:creationId xmlns:p14="http://schemas.microsoft.com/office/powerpoint/2010/main" val="1210970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34</a:t>
            </a:fld>
            <a:endParaRPr lang="en-US"/>
          </a:p>
        </p:txBody>
      </p:sp>
    </p:spTree>
    <p:extLst>
      <p:ext uri="{BB962C8B-B14F-4D97-AF65-F5344CB8AC3E}">
        <p14:creationId xmlns:p14="http://schemas.microsoft.com/office/powerpoint/2010/main" val="1777736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2008</a:t>
            </a:r>
            <a:r>
              <a:rPr lang="en-US" baseline="0" dirty="0" smtClean="0"/>
              <a:t> Standards provided for four columns giving teachers specific questions and skills to teach each Standard.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35</a:t>
            </a:fld>
            <a:endParaRPr lang="en-US"/>
          </a:p>
        </p:txBody>
      </p:sp>
    </p:spTree>
    <p:extLst>
      <p:ext uri="{BB962C8B-B14F-4D97-AF65-F5344CB8AC3E}">
        <p14:creationId xmlns:p14="http://schemas.microsoft.com/office/powerpoint/2010/main" val="253474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3A48D-66ED-4B46-A259-738D411D5A8E}" type="slidenum">
              <a:rPr lang="en-US" smtClean="0"/>
              <a:pPr/>
              <a:t>3</a:t>
            </a:fld>
            <a:endParaRPr lang="en-US"/>
          </a:p>
        </p:txBody>
      </p:sp>
    </p:spTree>
    <p:extLst>
      <p:ext uri="{BB962C8B-B14F-4D97-AF65-F5344CB8AC3E}">
        <p14:creationId xmlns:p14="http://schemas.microsoft.com/office/powerpoint/2010/main" val="2462624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Revision</a:t>
            </a:r>
            <a:r>
              <a:rPr lang="en-US" baseline="0" dirty="0" smtClean="0"/>
              <a:t> Committee members, public comment, and External Committee input suggested eliminating two columns to provide autonomy to develop relevant questions and determine which social science skills best supported making connections and understanding content.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36</a:t>
            </a:fld>
            <a:endParaRPr lang="en-US"/>
          </a:p>
        </p:txBody>
      </p:sp>
    </p:spTree>
    <p:extLst>
      <p:ext uri="{BB962C8B-B14F-4D97-AF65-F5344CB8AC3E}">
        <p14:creationId xmlns:p14="http://schemas.microsoft.com/office/powerpoint/2010/main" val="1748013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Experiences and describe what they are and how they can be used. </a:t>
            </a:r>
          </a:p>
          <a:p>
            <a:r>
              <a:rPr lang="en-US" baseline="0" dirty="0" smtClean="0"/>
              <a:t>Provide teachers with “experiences” and give them an opportunity to:</a:t>
            </a:r>
          </a:p>
          <a:p>
            <a:pPr marL="171450" indent="-171450">
              <a:buFont typeface="Arial" panose="020B0604020202020204" pitchFamily="34" charset="0"/>
              <a:buChar char="•"/>
            </a:pPr>
            <a:r>
              <a:rPr lang="en-US" baseline="0" dirty="0" smtClean="0"/>
              <a:t>discuss what they are and how they can be used; and </a:t>
            </a:r>
          </a:p>
          <a:p>
            <a:pPr marL="171450" indent="-171450">
              <a:buFont typeface="Arial" panose="020B0604020202020204" pitchFamily="34" charset="0"/>
              <a:buChar char="•"/>
            </a:pPr>
            <a:r>
              <a:rPr lang="en-US" baseline="0" dirty="0" smtClean="0"/>
              <a:t>develop their own to share with the group.</a:t>
            </a:r>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37</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Crosswalk replicates</a:t>
            </a:r>
            <a:r>
              <a:rPr lang="en-US" baseline="0" dirty="0" smtClean="0"/>
              <a:t> the information provided in the Final Review of Proposed History and Social Science Standards of Learning, but in chart form.</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42</a:t>
            </a:fld>
            <a:endParaRPr lang="en-US"/>
          </a:p>
        </p:txBody>
      </p:sp>
    </p:spTree>
    <p:extLst>
      <p:ext uri="{BB962C8B-B14F-4D97-AF65-F5344CB8AC3E}">
        <p14:creationId xmlns:p14="http://schemas.microsoft.com/office/powerpoint/2010/main" val="474681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43</a:t>
            </a:fld>
            <a:endParaRPr lang="en-US"/>
          </a:p>
        </p:txBody>
      </p:sp>
    </p:spTree>
    <p:extLst>
      <p:ext uri="{BB962C8B-B14F-4D97-AF65-F5344CB8AC3E}">
        <p14:creationId xmlns:p14="http://schemas.microsoft.com/office/powerpoint/2010/main" val="3371295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connection between the HSS skills</a:t>
            </a:r>
            <a:r>
              <a:rPr lang="en-US" baseline="0" dirty="0" smtClean="0"/>
              <a:t> and the English Standards of Learning.  Students are familiar with the skills addressed in HSS courses because all of their English courses are based on these skills.  Consider a partnership with your English teacher across the hall.  Collaboration between disciplines will only enhance learning and provide for a deeper understanding of concepts, skills, and content.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69013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professional resources on teaching literacy through history.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880485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article on the connection between literacy</a:t>
            </a:r>
            <a:r>
              <a:rPr lang="en-US" baseline="0" dirty="0" smtClean="0"/>
              <a:t> and history.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512444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Council for Teachers of English resource</a:t>
            </a:r>
            <a:r>
              <a:rPr lang="en-US" baseline="0" dirty="0" smtClean="0"/>
              <a:t> page for disciplinary literacy.  Links will lead to professional development videos, books, and journals for further study on the topic.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880653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81168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links to the English SOL Institute</a:t>
            </a:r>
            <a:r>
              <a:rPr lang="en-US" baseline="0" dirty="0" smtClean="0"/>
              <a:t> materials from previous years. Each year had a different focus/concentration, but you’ll find materials that will work for your own professional development or for use in your classrooms.  2013 and 2015 will tie very nicely with the new HSS standards and skills.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58616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 will find is that we will be going</a:t>
            </a:r>
            <a:r>
              <a:rPr lang="en-US" baseline="0" dirty="0" smtClean="0"/>
              <a:t> backwards to move forward.  I will show you where we have come from to help you understand why we are where we are today and what you will be doing to move us forward this fall.</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a:t>
            </a:fld>
            <a:endParaRPr lang="en-US"/>
          </a:p>
        </p:txBody>
      </p:sp>
    </p:spTree>
    <p:extLst>
      <p:ext uri="{BB962C8B-B14F-4D97-AF65-F5344CB8AC3E}">
        <p14:creationId xmlns:p14="http://schemas.microsoft.com/office/powerpoint/2010/main" val="3164253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does</a:t>
            </a:r>
            <a:r>
              <a:rPr lang="en-US" baseline="0" dirty="0" smtClean="0"/>
              <a:t> this speak to?</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51</a:t>
            </a:fld>
            <a:endParaRPr lang="en-US"/>
          </a:p>
        </p:txBody>
      </p:sp>
    </p:spTree>
    <p:extLst>
      <p:ext uri="{BB962C8B-B14F-4D97-AF65-F5344CB8AC3E}">
        <p14:creationId xmlns:p14="http://schemas.microsoft.com/office/powerpoint/2010/main" val="1407420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54</a:t>
            </a:fld>
            <a:endParaRPr lang="en-US"/>
          </a:p>
        </p:txBody>
      </p:sp>
    </p:spTree>
    <p:extLst>
      <p:ext uri="{BB962C8B-B14F-4D97-AF65-F5344CB8AC3E}">
        <p14:creationId xmlns:p14="http://schemas.microsoft.com/office/powerpoint/2010/main" val="1339493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55</a:t>
            </a:fld>
            <a:endParaRPr lang="en-US"/>
          </a:p>
        </p:txBody>
      </p:sp>
    </p:spTree>
    <p:extLst>
      <p:ext uri="{BB962C8B-B14F-4D97-AF65-F5344CB8AC3E}">
        <p14:creationId xmlns:p14="http://schemas.microsoft.com/office/powerpoint/2010/main" val="925583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56</a:t>
            </a:fld>
            <a:endParaRPr lang="en-US"/>
          </a:p>
        </p:txBody>
      </p:sp>
    </p:spTree>
    <p:extLst>
      <p:ext uri="{BB962C8B-B14F-4D97-AF65-F5344CB8AC3E}">
        <p14:creationId xmlns:p14="http://schemas.microsoft.com/office/powerpoint/2010/main" val="1091602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57</a:t>
            </a:fld>
            <a:endParaRPr lang="en-US"/>
          </a:p>
        </p:txBody>
      </p:sp>
    </p:spTree>
    <p:extLst>
      <p:ext uri="{BB962C8B-B14F-4D97-AF65-F5344CB8AC3E}">
        <p14:creationId xmlns:p14="http://schemas.microsoft.com/office/powerpoint/2010/main" val="533770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58</a:t>
            </a:fld>
            <a:endParaRPr lang="en-US"/>
          </a:p>
        </p:txBody>
      </p:sp>
    </p:spTree>
    <p:extLst>
      <p:ext uri="{BB962C8B-B14F-4D97-AF65-F5344CB8AC3E}">
        <p14:creationId xmlns:p14="http://schemas.microsoft.com/office/powerpoint/2010/main" val="2427904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teachers to make</a:t>
            </a:r>
            <a:r>
              <a:rPr lang="en-US" baseline="0" dirty="0" smtClean="0"/>
              <a:t> one small change in order to “change” their instructional delivery.</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59</a:t>
            </a:fld>
            <a:endParaRPr lang="en-US"/>
          </a:p>
        </p:txBody>
      </p:sp>
    </p:spTree>
    <p:extLst>
      <p:ext uri="{BB962C8B-B14F-4D97-AF65-F5344CB8AC3E}">
        <p14:creationId xmlns:p14="http://schemas.microsoft.com/office/powerpoint/2010/main" val="4189972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Ideas that you are square with</a:t>
            </a:r>
          </a:p>
          <a:p>
            <a:r>
              <a:rPr lang="en-US" dirty="0" smtClean="0"/>
              <a:t>Three points to summarize the revisions</a:t>
            </a:r>
            <a:r>
              <a:rPr lang="en-US" baseline="0" dirty="0" smtClean="0"/>
              <a:t> or the process</a:t>
            </a:r>
          </a:p>
          <a:p>
            <a:r>
              <a:rPr lang="en-US" baseline="0" dirty="0" smtClean="0"/>
              <a:t>Questions still circling</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60</a:t>
            </a:fld>
            <a:endParaRPr lang="en-US"/>
          </a:p>
        </p:txBody>
      </p:sp>
    </p:spTree>
    <p:extLst>
      <p:ext uri="{BB962C8B-B14F-4D97-AF65-F5344CB8AC3E}">
        <p14:creationId xmlns:p14="http://schemas.microsoft.com/office/powerpoint/2010/main" val="253065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3A48D-66ED-4B46-A259-738D411D5A8E}" type="slidenum">
              <a:rPr lang="en-US" smtClean="0"/>
              <a:pPr/>
              <a:t>5</a:t>
            </a:fld>
            <a:endParaRPr lang="en-US"/>
          </a:p>
        </p:txBody>
      </p:sp>
    </p:spTree>
    <p:extLst>
      <p:ext uri="{BB962C8B-B14F-4D97-AF65-F5344CB8AC3E}">
        <p14:creationId xmlns:p14="http://schemas.microsoft.com/office/powerpoint/2010/main" val="425684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  Discussion about the fact that changes have been made and that</a:t>
            </a:r>
            <a:r>
              <a:rPr lang="en-US" baseline="0" dirty="0" smtClean="0"/>
              <a:t> there will be a </a:t>
            </a:r>
            <a:r>
              <a:rPr lang="en-US" dirty="0" smtClean="0"/>
              <a:t>level of uncomfortableness</a:t>
            </a:r>
            <a:r>
              <a:rPr lang="en-US" baseline="0" dirty="0" smtClean="0"/>
              <a:t> that may occur.  </a:t>
            </a:r>
          </a:p>
          <a:p>
            <a:pPr marL="171450" indent="-171450">
              <a:buFont typeface="Arial" panose="020B0604020202020204" pitchFamily="34" charset="0"/>
              <a:buChar char="•"/>
            </a:pPr>
            <a:r>
              <a:rPr lang="en-US" baseline="0" dirty="0" smtClean="0"/>
              <a:t>Use a personal example as a model.  </a:t>
            </a:r>
          </a:p>
          <a:p>
            <a:pPr marL="171450" indent="-171450">
              <a:buFont typeface="Arial" panose="020B0604020202020204" pitchFamily="34" charset="0"/>
              <a:buChar char="•"/>
            </a:pPr>
            <a:r>
              <a:rPr lang="en-US" baseline="0" dirty="0" smtClean="0"/>
              <a:t>Have a place where we would like to be when it comes to history and social science education.  </a:t>
            </a:r>
          </a:p>
          <a:p>
            <a:pPr marL="171450" indent="-171450">
              <a:buFont typeface="Arial" panose="020B0604020202020204" pitchFamily="34" charset="0"/>
              <a:buChar char="•"/>
            </a:pPr>
            <a:r>
              <a:rPr lang="en-US" baseline="0" dirty="0" smtClean="0"/>
              <a:t>Have the person who selected stand and discuss with their table why they choose this placard.  Each person has one minute.</a:t>
            </a:r>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it will be uncomfortable,</a:t>
            </a:r>
            <a:r>
              <a:rPr lang="en-US" baseline="0" dirty="0" smtClean="0"/>
              <a:t> we can remain on Same Old Street or move to Change Blvd</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extLst>
      <p:ext uri="{BB962C8B-B14F-4D97-AF65-F5344CB8AC3E}">
        <p14:creationId xmlns:p14="http://schemas.microsoft.com/office/powerpoint/2010/main" val="342600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3A48D-66ED-4B46-A259-738D411D5A8E}" type="slidenum">
              <a:rPr lang="en-US" smtClean="0"/>
              <a:pPr/>
              <a:t>8</a:t>
            </a:fld>
            <a:endParaRPr lang="en-US"/>
          </a:p>
        </p:txBody>
      </p:sp>
    </p:spTree>
    <p:extLst>
      <p:ext uri="{BB962C8B-B14F-4D97-AF65-F5344CB8AC3E}">
        <p14:creationId xmlns:p14="http://schemas.microsoft.com/office/powerpoint/2010/main" val="55472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a:t>
            </a:r>
            <a:r>
              <a:rPr lang="en-US" baseline="0" dirty="0" smtClean="0"/>
              <a:t> standards for </a:t>
            </a:r>
            <a:r>
              <a:rPr lang="en-US" dirty="0" smtClean="0"/>
              <a:t>history and social</a:t>
            </a:r>
            <a:r>
              <a:rPr lang="en-US" baseline="0" dirty="0" smtClean="0"/>
              <a:t> science is written in the Code of Virginia.</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9</a:t>
            </a:fld>
            <a:endParaRPr lang="en-US"/>
          </a:p>
        </p:txBody>
      </p:sp>
    </p:spTree>
    <p:extLst>
      <p:ext uri="{BB962C8B-B14F-4D97-AF65-F5344CB8AC3E}">
        <p14:creationId xmlns:p14="http://schemas.microsoft.com/office/powerpoint/2010/main" val="32741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914400" y="1676400"/>
            <a:ext cx="7315200" cy="3657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C9886CF0-4A72-40E0-84CA-3248A9E6B0A3}" type="slidenum">
              <a:rPr lang="en-US"/>
              <a:pPr>
                <a:defRPr/>
              </a:pPr>
              <a:t>‹#›</a:t>
            </a:fld>
            <a:endParaRPr lang="en-US" dirty="0"/>
          </a:p>
        </p:txBody>
      </p:sp>
    </p:spTree>
    <p:extLst>
      <p:ext uri="{BB962C8B-B14F-4D97-AF65-F5344CB8AC3E}">
        <p14:creationId xmlns:p14="http://schemas.microsoft.com/office/powerpoint/2010/main" val="82535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7252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1090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43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12453811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8856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98742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86599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solidFill>
                  <a:prstClr val="black"/>
                </a:solidFill>
              </a:rPr>
              <a:pPr/>
              <a:t>12/19/2016</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0837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77360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90760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914400" y="1676400"/>
            <a:ext cx="7315200" cy="3657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C9886CF0-4A72-40E0-84CA-3248A9E6B0A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3307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Section Header">
    <p:spTree>
      <p:nvGrpSpPr>
        <p:cNvPr id="1" name=""/>
        <p:cNvGrpSpPr/>
        <p:nvPr/>
      </p:nvGrpSpPr>
      <p:grpSpPr>
        <a:xfrm>
          <a:off x="0" y="0"/>
          <a:ext cx="0" cy="0"/>
          <a:chOff x="0" y="0"/>
          <a:chExt cx="0" cy="0"/>
        </a:xfrm>
      </p:grpSpPr>
      <p:sp>
        <p:nvSpPr>
          <p:cNvPr id="13" name="Shape 13"/>
          <p:cNvSpPr/>
          <p:nvPr/>
        </p:nvSpPr>
        <p:spPr>
          <a:xfrm>
            <a:off x="-1" y="0"/>
            <a:ext cx="8382001" cy="6858000"/>
          </a:xfrm>
          <a:prstGeom prst="rect">
            <a:avLst/>
          </a:prstGeom>
          <a:gradFill>
            <a:gsLst>
              <a:gs pos="0">
                <a:srgbClr val="97B4E4"/>
              </a:gs>
              <a:gs pos="50000">
                <a:srgbClr val="BFCFEC"/>
              </a:gs>
              <a:gs pos="100000">
                <a:srgbClr val="E0E8F4"/>
              </a:gs>
            </a:gsLst>
            <a:lin ang="5400000"/>
          </a:gradFill>
          <a:ln w="12700">
            <a:miter lim="400000"/>
          </a:ln>
        </p:spPr>
        <p:txBody>
          <a:bodyPr lIns="45719" rIns="45719" anchor="ctr"/>
          <a:lstStyle/>
          <a:p>
            <a:pPr algn="ctr" hangingPunct="0">
              <a:defRPr sz="1800">
                <a:solidFill>
                  <a:srgbClr val="FFFFFF"/>
                </a:solidFill>
                <a:latin typeface="Times New Roman"/>
                <a:ea typeface="Times New Roman"/>
                <a:cs typeface="Times New Roman"/>
                <a:sym typeface="Times New Roman"/>
              </a:defRPr>
            </a:pPr>
            <a:endParaRPr kern="0">
              <a:solidFill>
                <a:srgbClr val="FFFFFF"/>
              </a:solidFill>
              <a:latin typeface="Times New Roman"/>
              <a:ea typeface="Times New Roman"/>
              <a:cs typeface="Times New Roman"/>
              <a:sym typeface="Times New Roman"/>
            </a:endParaRPr>
          </a:p>
        </p:txBody>
      </p:sp>
      <p:sp>
        <p:nvSpPr>
          <p:cNvPr id="14" name="Shape 14"/>
          <p:cNvSpPr/>
          <p:nvPr/>
        </p:nvSpPr>
        <p:spPr>
          <a:xfrm>
            <a:off x="990598" y="1371600"/>
            <a:ext cx="7391402" cy="43434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hangingPunct="0">
              <a:defRPr sz="1800">
                <a:solidFill>
                  <a:srgbClr val="FFFFFF"/>
                </a:solidFill>
                <a:latin typeface="Times New Roman"/>
                <a:ea typeface="Times New Roman"/>
                <a:cs typeface="Times New Roman"/>
                <a:sym typeface="Times New Roman"/>
              </a:defRPr>
            </a:pPr>
            <a:endParaRPr kern="0">
              <a:solidFill>
                <a:srgbClr val="FFFFFF"/>
              </a:solidFill>
              <a:latin typeface="Times New Roman"/>
              <a:ea typeface="Times New Roman"/>
              <a:cs typeface="Times New Roman"/>
              <a:sym typeface="Times New Roman"/>
            </a:endParaRPr>
          </a:p>
        </p:txBody>
      </p:sp>
      <p:sp>
        <p:nvSpPr>
          <p:cNvPr id="15" name="Shape 15"/>
          <p:cNvSpPr/>
          <p:nvPr/>
        </p:nvSpPr>
        <p:spPr>
          <a:xfrm>
            <a:off x="990599" y="3657599"/>
            <a:ext cx="7391401" cy="3200401"/>
          </a:xfrm>
          <a:prstGeom prst="rect">
            <a:avLst/>
          </a:prstGeom>
          <a:solidFill>
            <a:srgbClr val="FFFFFF"/>
          </a:solidFill>
          <a:ln w="12700">
            <a:miter lim="400000"/>
          </a:ln>
        </p:spPr>
        <p:txBody>
          <a:bodyPr lIns="45719" rIns="45719" anchor="ctr"/>
          <a:lstStyle/>
          <a:p>
            <a:pPr algn="ctr" hangingPunct="0">
              <a:defRPr sz="1800">
                <a:latin typeface="Times New Roman"/>
                <a:ea typeface="Times New Roman"/>
                <a:cs typeface="Times New Roman"/>
                <a:sym typeface="Times New Roman"/>
              </a:defRPr>
            </a:pPr>
            <a:endParaRPr kern="0">
              <a:solidFill>
                <a:srgbClr val="000000"/>
              </a:solidFill>
              <a:latin typeface="Times New Roman"/>
              <a:ea typeface="Times New Roman"/>
              <a:cs typeface="Times New Roman"/>
              <a:sym typeface="Times New Roman"/>
            </a:endParaRPr>
          </a:p>
        </p:txBody>
      </p:sp>
      <p:sp>
        <p:nvSpPr>
          <p:cNvPr id="16" name="Shape 16"/>
          <p:cNvSpPr/>
          <p:nvPr/>
        </p:nvSpPr>
        <p:spPr>
          <a:xfrm>
            <a:off x="1523999" y="4869180"/>
            <a:ext cx="6248401"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1800">
                <a:latin typeface="Calibri"/>
                <a:ea typeface="Calibri"/>
                <a:cs typeface="Calibri"/>
                <a:sym typeface="Calibri"/>
              </a:defRPr>
            </a:lvl1pPr>
          </a:lstStyle>
          <a:p>
            <a:pPr hangingPunct="0"/>
            <a:r>
              <a:rPr kern="0">
                <a:solidFill>
                  <a:srgbClr val="000000"/>
                </a:solidFill>
              </a:rPr>
              <a:t/>
            </a:r>
            <a:br>
              <a:rPr kern="0">
                <a:solidFill>
                  <a:srgbClr val="000000"/>
                </a:solidFill>
              </a:rPr>
            </a:br>
            <a:endParaRPr kern="0">
              <a:solidFill>
                <a:srgbClr val="000000"/>
              </a:solidFill>
            </a:endParaRPr>
          </a:p>
        </p:txBody>
      </p:sp>
      <p:sp>
        <p:nvSpPr>
          <p:cNvPr id="17" name="Shape 17"/>
          <p:cNvSpPr>
            <a:spLocks noGrp="1"/>
          </p:cNvSpPr>
          <p:nvPr>
            <p:ph type="sldNum" sz="quarter" idx="2"/>
          </p:nvPr>
        </p:nvSpPr>
        <p:spPr>
          <a:xfrm>
            <a:off x="8404106" y="6396376"/>
            <a:ext cx="282695" cy="269201"/>
          </a:xfrm>
          <a:prstGeom prst="rect">
            <a:avLst/>
          </a:prstGeom>
        </p:spPr>
        <p:txBody>
          <a:bodyPr/>
          <a:lstStyle/>
          <a:p>
            <a:fld id="{86CB4B4D-7CA3-9044-876B-883B54F8677D}" type="slidenum">
              <a:rPr/>
              <a:pPr/>
              <a:t>‹#›</a:t>
            </a:fld>
            <a:endParaRPr/>
          </a:p>
        </p:txBody>
      </p:sp>
      <p:pic>
        <p:nvPicPr>
          <p:cNvPr id="18" name="image1.png" descr="VDOE-h-color sm.png"/>
          <p:cNvPicPr>
            <a:picLocks noChangeAspect="1"/>
          </p:cNvPicPr>
          <p:nvPr/>
        </p:nvPicPr>
        <p:blipFill>
          <a:blip r:embed="rId2">
            <a:extLst/>
          </a:blip>
          <a:stretch>
            <a:fillRect/>
          </a:stretch>
        </p:blipFill>
        <p:spPr>
          <a:xfrm>
            <a:off x="6019800" y="6324600"/>
            <a:ext cx="2252477" cy="377953"/>
          </a:xfrm>
          <a:prstGeom prst="rect">
            <a:avLst/>
          </a:prstGeom>
          <a:ln w="12700">
            <a:miter lim="400000"/>
          </a:ln>
        </p:spPr>
      </p:pic>
      <p:sp>
        <p:nvSpPr>
          <p:cNvPr id="19" name="Shape 19"/>
          <p:cNvSpPr>
            <a:spLocks noGrp="1"/>
          </p:cNvSpPr>
          <p:nvPr>
            <p:ph type="title"/>
          </p:nvPr>
        </p:nvSpPr>
        <p:spPr>
          <a:xfrm>
            <a:off x="1981200" y="2073275"/>
            <a:ext cx="6400799" cy="1470025"/>
          </a:xfrm>
          <a:prstGeom prst="rect">
            <a:avLst/>
          </a:prstGeom>
        </p:spPr>
        <p:txBody>
          <a:bodyPr/>
          <a:lstStyle>
            <a:lvl1pPr>
              <a:defRPr sz="4400"/>
            </a:lvl1pPr>
          </a:lstStyle>
          <a:p>
            <a:r>
              <a:t>Click to add title</a:t>
            </a:r>
          </a:p>
        </p:txBody>
      </p:sp>
      <p:sp>
        <p:nvSpPr>
          <p:cNvPr id="20" name="Shape 20"/>
          <p:cNvSpPr>
            <a:spLocks noGrp="1"/>
          </p:cNvSpPr>
          <p:nvPr>
            <p:ph type="body" sz="quarter" idx="1"/>
          </p:nvPr>
        </p:nvSpPr>
        <p:spPr>
          <a:xfrm>
            <a:off x="2297721" y="3825875"/>
            <a:ext cx="5169879" cy="1752600"/>
          </a:xfrm>
          <a:prstGeom prst="rect">
            <a:avLst/>
          </a:prstGeom>
        </p:spPr>
        <p:txBody>
          <a:bodyPr/>
          <a:lstStyle>
            <a:lvl1pPr marL="0" indent="0" algn="ctr">
              <a:buClrTx/>
              <a:buSzTx/>
              <a:buFontTx/>
              <a:buNone/>
              <a:defRPr>
                <a:solidFill>
                  <a:srgbClr val="888888"/>
                </a:solidFill>
              </a:defRPr>
            </a:lvl1pPr>
          </a:lstStyle>
          <a:p>
            <a:r>
              <a:t>Click to add subtitle</a:t>
            </a:r>
          </a:p>
        </p:txBody>
      </p:sp>
      <p:pic>
        <p:nvPicPr>
          <p:cNvPr id="21" name="image2.png"/>
          <p:cNvPicPr>
            <a:picLocks noChangeAspect="1"/>
          </p:cNvPicPr>
          <p:nvPr/>
        </p:nvPicPr>
        <p:blipFill>
          <a:blip r:embed="rId3">
            <a:extLst/>
          </a:blip>
          <a:stretch>
            <a:fillRect/>
          </a:stretch>
        </p:blipFill>
        <p:spPr>
          <a:xfrm>
            <a:off x="-228600" y="152400"/>
            <a:ext cx="2121788" cy="6858000"/>
          </a:xfrm>
          <a:prstGeom prst="rect">
            <a:avLst/>
          </a:prstGeom>
          <a:ln w="12700">
            <a:miter lim="400000"/>
          </a:ln>
        </p:spPr>
      </p:pic>
    </p:spTree>
    <p:extLst>
      <p:ext uri="{BB962C8B-B14F-4D97-AF65-F5344CB8AC3E}">
        <p14:creationId xmlns:p14="http://schemas.microsoft.com/office/powerpoint/2010/main" val="182690023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r>
              <a:t>Click to add title</a:t>
            </a:r>
          </a:p>
        </p:txBody>
      </p:sp>
      <p:sp>
        <p:nvSpPr>
          <p:cNvPr id="29" name="Shape 29"/>
          <p:cNvSpPr>
            <a:spLocks noGrp="1"/>
          </p:cNvSpPr>
          <p:nvPr>
            <p:ph type="body" idx="1"/>
          </p:nvPr>
        </p:nvSpPr>
        <p:spPr>
          <a:prstGeom prst="rect">
            <a:avLst/>
          </a:prstGeom>
        </p:spPr>
        <p:txBody>
          <a:bodyPr/>
          <a:lstStyle/>
          <a:p>
            <a:r>
              <a:t>Click to add text</a:t>
            </a:r>
          </a:p>
        </p:txBody>
      </p:sp>
      <p:sp>
        <p:nvSpPr>
          <p:cNvPr id="30" name="Shape 3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648370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hape 37"/>
          <p:cNvSpPr>
            <a:spLocks noGrp="1"/>
          </p:cNvSpPr>
          <p:nvPr>
            <p:ph type="sldNum" sz="quarter" idx="2"/>
          </p:nvPr>
        </p:nvSpPr>
        <p:spPr>
          <a:xfrm>
            <a:off x="8506499" y="6393263"/>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848599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Click to add title</a:t>
            </a:r>
          </a:p>
        </p:txBody>
      </p:sp>
      <p:sp>
        <p:nvSpPr>
          <p:cNvPr id="55" name="Shape 55"/>
          <p:cNvSpPr>
            <a:spLocks noGrp="1"/>
          </p:cNvSpPr>
          <p:nvPr>
            <p:ph type="sldNum" sz="quarter" idx="2"/>
          </p:nvPr>
        </p:nvSpPr>
        <p:spPr>
          <a:xfrm>
            <a:off x="8506499" y="6393263"/>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1729919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2" name="Shape 62"/>
          <p:cNvSpPr>
            <a:spLocks noGrp="1"/>
          </p:cNvSpPr>
          <p:nvPr>
            <p:ph type="title"/>
          </p:nvPr>
        </p:nvSpPr>
        <p:spPr>
          <a:xfrm>
            <a:off x="304800" y="2133600"/>
            <a:ext cx="7924800" cy="1470025"/>
          </a:xfrm>
          <a:prstGeom prst="rect">
            <a:avLst/>
          </a:prstGeom>
        </p:spPr>
        <p:txBody>
          <a:bodyPr/>
          <a:lstStyle>
            <a:lvl1pPr>
              <a:defRPr sz="4400"/>
            </a:lvl1pPr>
          </a:lstStyle>
          <a:p>
            <a:r>
              <a:t>Click to add title</a:t>
            </a:r>
          </a:p>
        </p:txBody>
      </p:sp>
      <p:sp>
        <p:nvSpPr>
          <p:cNvPr id="63" name="Shape 63"/>
          <p:cNvSpPr>
            <a:spLocks noGrp="1"/>
          </p:cNvSpPr>
          <p:nvPr>
            <p:ph type="body" sz="quarter" idx="1"/>
          </p:nvPr>
        </p:nvSpPr>
        <p:spPr>
          <a:xfrm>
            <a:off x="914400" y="3886200"/>
            <a:ext cx="6400799" cy="1752600"/>
          </a:xfrm>
          <a:prstGeom prst="rect">
            <a:avLst/>
          </a:prstGeom>
        </p:spPr>
        <p:txBody>
          <a:bodyPr/>
          <a:lstStyle>
            <a:lvl1pPr marL="0" indent="0" algn="ctr">
              <a:buClrTx/>
              <a:buSzTx/>
              <a:buFontTx/>
              <a:buNone/>
              <a:defRPr>
                <a:solidFill>
                  <a:srgbClr val="888888"/>
                </a:solidFill>
              </a:defRPr>
            </a:lvl1pPr>
          </a:lstStyle>
          <a:p>
            <a:r>
              <a:t>Click to add subtitle</a:t>
            </a:r>
          </a:p>
        </p:txBody>
      </p:sp>
      <p:sp>
        <p:nvSpPr>
          <p:cNvPr id="64" name="Shape 64"/>
          <p:cNvSpPr>
            <a:spLocks noGrp="1"/>
          </p:cNvSpPr>
          <p:nvPr>
            <p:ph type="sldNum" sz="quarter" idx="2"/>
          </p:nvPr>
        </p:nvSpPr>
        <p:spPr>
          <a:xfrm>
            <a:off x="8480306" y="6396376"/>
            <a:ext cx="282695" cy="2692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590184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r>
              <a:t>Click to add title</a:t>
            </a:r>
          </a:p>
        </p:txBody>
      </p:sp>
      <p:sp>
        <p:nvSpPr>
          <p:cNvPr id="72" name="Shape 72"/>
          <p:cNvSpPr>
            <a:spLocks noGrp="1"/>
          </p:cNvSpPr>
          <p:nvPr>
            <p:ph type="body" sz="half" idx="1"/>
          </p:nvPr>
        </p:nvSpPr>
        <p:spPr>
          <a:xfrm>
            <a:off x="457200" y="1600200"/>
            <a:ext cx="4038599" cy="4525963"/>
          </a:xfrm>
          <a:prstGeom prst="rect">
            <a:avLst/>
          </a:prstGeom>
        </p:spPr>
        <p:txBody>
          <a:bodyPr/>
          <a:lstStyle>
            <a:lvl1pPr indent="-165100">
              <a:spcBef>
                <a:spcPts val="500"/>
              </a:spcBef>
              <a:defRPr sz="2800"/>
            </a:lvl1pPr>
          </a:lstStyle>
          <a:p>
            <a:r>
              <a:t>Click to add text</a:t>
            </a:r>
          </a:p>
        </p:txBody>
      </p:sp>
      <p:sp>
        <p:nvSpPr>
          <p:cNvPr id="73" name="Shape 73"/>
          <p:cNvSpPr>
            <a:spLocks noGrp="1"/>
          </p:cNvSpPr>
          <p:nvPr>
            <p:ph type="body" sz="half" idx="13"/>
          </p:nvPr>
        </p:nvSpPr>
        <p:spPr>
          <a:xfrm>
            <a:off x="4648199" y="1600200"/>
            <a:ext cx="4038600" cy="4525963"/>
          </a:xfrm>
          <a:prstGeom prst="rect">
            <a:avLst/>
          </a:prstGeom>
        </p:spPr>
        <p:txBody>
          <a:bodyPr/>
          <a:lstStyle/>
          <a:p>
            <a:pPr indent="-165100">
              <a:spcBef>
                <a:spcPts val="500"/>
              </a:spcBef>
              <a:defRPr sz="2800"/>
            </a:pPr>
            <a:endParaRPr/>
          </a:p>
        </p:txBody>
      </p:sp>
      <p:sp>
        <p:nvSpPr>
          <p:cNvPr id="74" name="Shape 74"/>
          <p:cNvSpPr>
            <a:spLocks noGrp="1"/>
          </p:cNvSpPr>
          <p:nvPr>
            <p:ph type="sldNum" sz="quarter" idx="2"/>
          </p:nvPr>
        </p:nvSpPr>
        <p:spPr>
          <a:xfrm>
            <a:off x="8506499" y="6393263"/>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4829216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p>
            <a:r>
              <a:t>Click to add title</a:t>
            </a:r>
          </a:p>
        </p:txBody>
      </p:sp>
      <p:sp>
        <p:nvSpPr>
          <p:cNvPr id="82" name="Shape 82"/>
          <p:cNvSpPr/>
          <p:nvPr/>
        </p:nvSpPr>
        <p:spPr>
          <a:xfrm>
            <a:off x="4952999" y="6248399"/>
            <a:ext cx="3352800" cy="609601"/>
          </a:xfrm>
          <a:prstGeom prst="rect">
            <a:avLst/>
          </a:prstGeom>
          <a:solidFill>
            <a:srgbClr val="FFFFFF"/>
          </a:solidFill>
          <a:ln w="25400">
            <a:solidFill>
              <a:srgbClr val="FFFFFF"/>
            </a:solidFill>
          </a:ln>
        </p:spPr>
        <p:txBody>
          <a:bodyPr lIns="45719" rIns="45719" anchor="ctr"/>
          <a:lstStyle/>
          <a:p>
            <a:pPr algn="ctr" hangingPunct="0">
              <a:defRPr sz="1800">
                <a:solidFill>
                  <a:srgbClr val="FFFFFF"/>
                </a:solidFill>
                <a:latin typeface="Times New Roman"/>
                <a:ea typeface="Times New Roman"/>
                <a:cs typeface="Times New Roman"/>
                <a:sym typeface="Times New Roman"/>
              </a:defRPr>
            </a:pPr>
            <a:endParaRPr kern="0">
              <a:solidFill>
                <a:srgbClr val="FFFFFF"/>
              </a:solidFill>
              <a:latin typeface="Times New Roman"/>
              <a:ea typeface="Times New Roman"/>
              <a:cs typeface="Times New Roman"/>
              <a:sym typeface="Times New Roman"/>
            </a:endParaRPr>
          </a:p>
        </p:txBody>
      </p:sp>
      <p:sp>
        <p:nvSpPr>
          <p:cNvPr id="83" name="Shape 83"/>
          <p:cNvSpPr>
            <a:spLocks noGrp="1"/>
          </p:cNvSpPr>
          <p:nvPr>
            <p:ph type="sldNum" sz="quarter" idx="2"/>
          </p:nvPr>
        </p:nvSpPr>
        <p:spPr>
          <a:xfrm>
            <a:off x="4419600" y="6172200"/>
            <a:ext cx="2133600" cy="368301"/>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304434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0" name="Shape 90"/>
          <p:cNvSpPr>
            <a:spLocks noGrp="1"/>
          </p:cNvSpPr>
          <p:nvPr>
            <p:ph type="title"/>
          </p:nvPr>
        </p:nvSpPr>
        <p:spPr>
          <a:xfrm>
            <a:off x="457200" y="273050"/>
            <a:ext cx="3008314" cy="1162050"/>
          </a:xfrm>
          <a:prstGeom prst="rect">
            <a:avLst/>
          </a:prstGeom>
        </p:spPr>
        <p:txBody>
          <a:bodyPr anchor="b"/>
          <a:lstStyle>
            <a:lvl1pPr algn="l">
              <a:defRPr sz="2800"/>
            </a:lvl1pPr>
          </a:lstStyle>
          <a:p>
            <a:r>
              <a:t>Click to add title</a:t>
            </a:r>
          </a:p>
        </p:txBody>
      </p:sp>
      <p:sp>
        <p:nvSpPr>
          <p:cNvPr id="91" name="Shape 91"/>
          <p:cNvSpPr>
            <a:spLocks noGrp="1"/>
          </p:cNvSpPr>
          <p:nvPr>
            <p:ph type="body" idx="1"/>
          </p:nvPr>
        </p:nvSpPr>
        <p:spPr>
          <a:xfrm>
            <a:off x="3575050" y="273050"/>
            <a:ext cx="5111750" cy="5853113"/>
          </a:xfrm>
          <a:prstGeom prst="rect">
            <a:avLst/>
          </a:prstGeom>
        </p:spPr>
        <p:txBody>
          <a:bodyPr/>
          <a:lstStyle>
            <a:lvl1pPr indent="-139700">
              <a:spcBef>
                <a:spcPts val="600"/>
              </a:spcBef>
              <a:defRPr sz="3200"/>
            </a:lvl1pPr>
          </a:lstStyle>
          <a:p>
            <a:r>
              <a:t>Click to add text</a:t>
            </a:r>
          </a:p>
        </p:txBody>
      </p:sp>
      <p:sp>
        <p:nvSpPr>
          <p:cNvPr id="92" name="Shape 92"/>
          <p:cNvSpPr>
            <a:spLocks noGrp="1"/>
          </p:cNvSpPr>
          <p:nvPr>
            <p:ph type="body" sz="half" idx="13"/>
          </p:nvPr>
        </p:nvSpPr>
        <p:spPr>
          <a:xfrm>
            <a:off x="457199" y="1435100"/>
            <a:ext cx="3008315" cy="4691063"/>
          </a:xfrm>
          <a:prstGeom prst="rect">
            <a:avLst/>
          </a:prstGeom>
        </p:spPr>
        <p:txBody>
          <a:bodyPr/>
          <a:lstStyle/>
          <a:p>
            <a:pPr marL="0" indent="0">
              <a:spcBef>
                <a:spcPts val="200"/>
              </a:spcBef>
              <a:buClrTx/>
              <a:buSzTx/>
              <a:buFontTx/>
              <a:buNone/>
              <a:defRPr sz="1400">
                <a:solidFill>
                  <a:srgbClr val="7F7F7F"/>
                </a:solidFill>
              </a:defRPr>
            </a:pPr>
            <a:endParaRPr/>
          </a:p>
        </p:txBody>
      </p:sp>
      <p:sp>
        <p:nvSpPr>
          <p:cNvPr id="93" name="Shape 93"/>
          <p:cNvSpPr>
            <a:spLocks noGrp="1"/>
          </p:cNvSpPr>
          <p:nvPr>
            <p:ph type="sldNum" sz="quarter" idx="2"/>
          </p:nvPr>
        </p:nvSpPr>
        <p:spPr>
          <a:xfrm>
            <a:off x="8506499" y="6393263"/>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47042936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0" name="Shape 100"/>
          <p:cNvSpPr>
            <a:spLocks noGrp="1"/>
          </p:cNvSpPr>
          <p:nvPr>
            <p:ph type="pic" sz="half" idx="13"/>
          </p:nvPr>
        </p:nvSpPr>
        <p:spPr>
          <a:xfrm>
            <a:off x="1792288" y="612775"/>
            <a:ext cx="5486399" cy="4114800"/>
          </a:xfrm>
          <a:prstGeom prst="rect">
            <a:avLst/>
          </a:prstGeom>
        </p:spPr>
        <p:txBody>
          <a:bodyPr lIns="91439" tIns="45719" rIns="91439" bIns="45719">
            <a:noAutofit/>
          </a:bodyPr>
          <a:lstStyle/>
          <a:p>
            <a:endParaRPr/>
          </a:p>
        </p:txBody>
      </p:sp>
      <p:sp>
        <p:nvSpPr>
          <p:cNvPr id="101" name="Shape 101"/>
          <p:cNvSpPr>
            <a:spLocks noGrp="1"/>
          </p:cNvSpPr>
          <p:nvPr>
            <p:ph type="body" sz="quarter" idx="1"/>
          </p:nvPr>
        </p:nvSpPr>
        <p:spPr>
          <a:xfrm>
            <a:off x="1792288" y="5367337"/>
            <a:ext cx="5486399" cy="804862"/>
          </a:xfrm>
          <a:prstGeom prst="rect">
            <a:avLst/>
          </a:prstGeom>
        </p:spPr>
        <p:txBody>
          <a:bodyPr/>
          <a:lstStyle>
            <a:lvl1pPr marL="0" indent="0">
              <a:spcBef>
                <a:spcPts val="200"/>
              </a:spcBef>
              <a:buClrTx/>
              <a:buSzTx/>
              <a:buFontTx/>
              <a:buNone/>
              <a:defRPr sz="1400">
                <a:solidFill>
                  <a:srgbClr val="7F7F7F"/>
                </a:solidFill>
              </a:defRPr>
            </a:lvl1pPr>
          </a:lstStyle>
          <a:p>
            <a:r>
              <a:t>Click to add text</a:t>
            </a:r>
          </a:p>
        </p:txBody>
      </p:sp>
      <p:sp>
        <p:nvSpPr>
          <p:cNvPr id="102" name="Shape 102"/>
          <p:cNvSpPr>
            <a:spLocks noGrp="1"/>
          </p:cNvSpPr>
          <p:nvPr>
            <p:ph type="sldNum" sz="quarter" idx="2"/>
          </p:nvPr>
        </p:nvSpPr>
        <p:spPr>
          <a:xfrm>
            <a:off x="8506499" y="6393263"/>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36812269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26" name="Shape 126"/>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27"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28" name="Shape 128"/>
          <p:cNvSpPr>
            <a:spLocks noGrp="1"/>
          </p:cNvSpPr>
          <p:nvPr>
            <p:ph type="title"/>
          </p:nvPr>
        </p:nvSpPr>
        <p:spPr>
          <a:prstGeom prst="rect">
            <a:avLst/>
          </a:prstGeom>
        </p:spPr>
        <p:txBody>
          <a:bodyPr/>
          <a:lstStyle/>
          <a:p>
            <a:r>
              <a:t>Click to add title</a:t>
            </a:r>
          </a:p>
        </p:txBody>
      </p:sp>
      <p:sp>
        <p:nvSpPr>
          <p:cNvPr id="129" name="Shape 129"/>
          <p:cNvSpPr>
            <a:spLocks noGrp="1"/>
          </p:cNvSpPr>
          <p:nvPr>
            <p:ph type="body" idx="1"/>
          </p:nvPr>
        </p:nvSpPr>
        <p:spPr>
          <a:xfrm>
            <a:off x="457200" y="1600200"/>
            <a:ext cx="7543800" cy="4526101"/>
          </a:xfrm>
          <a:prstGeom prst="rect">
            <a:avLst/>
          </a:prstGeom>
        </p:spPr>
        <p:txBody>
          <a:bodyPr/>
          <a:lstStyle>
            <a:lvl1pPr marL="685800" indent="-342900"/>
          </a:lstStyle>
          <a:p>
            <a:r>
              <a:t>Click to add text</a:t>
            </a:r>
          </a:p>
        </p:txBody>
      </p:sp>
      <p:sp>
        <p:nvSpPr>
          <p:cNvPr id="130" name="Shape 130"/>
          <p:cNvSpPr>
            <a:spLocks noGrp="1"/>
          </p:cNvSpPr>
          <p:nvPr>
            <p:ph type="sldNum" sz="quarter" idx="2"/>
          </p:nvPr>
        </p:nvSpPr>
        <p:spPr>
          <a:xfrm>
            <a:off x="8404106" y="6388425"/>
            <a:ext cx="282695" cy="2692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9564507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37" name="Shape 137"/>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38"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39" name="Shape 139"/>
          <p:cNvSpPr>
            <a:spLocks noGrp="1"/>
          </p:cNvSpPr>
          <p:nvPr>
            <p:ph type="sldNum" sz="quarter" idx="2"/>
          </p:nvPr>
        </p:nvSpPr>
        <p:spPr>
          <a:xfrm>
            <a:off x="8506499" y="6393237"/>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3127161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146" name="Shape 146"/>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47"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48" name="Shape 148"/>
          <p:cNvSpPr/>
          <p:nvPr/>
        </p:nvSpPr>
        <p:spPr>
          <a:xfrm>
            <a:off x="0" y="0"/>
            <a:ext cx="8382000" cy="6248400"/>
          </a:xfrm>
          <a:prstGeom prst="rect">
            <a:avLst/>
          </a:prstGeom>
          <a:gradFill>
            <a:gsLst>
              <a:gs pos="0">
                <a:srgbClr val="97B4E4"/>
              </a:gs>
              <a:gs pos="50000">
                <a:srgbClr val="BFCFEC"/>
              </a:gs>
              <a:gs pos="100000">
                <a:srgbClr val="E0E8F4"/>
              </a:gs>
            </a:gsLst>
            <a:lin ang="5400000"/>
          </a:gradFill>
          <a:ln w="12700">
            <a:miter lim="400000"/>
          </a:ln>
        </p:spPr>
        <p:txBody>
          <a:bodyPr lIns="45719" rIns="45719" anchor="ctr"/>
          <a:lstStyle/>
          <a:p>
            <a:pPr algn="ctr" hangingPunct="0">
              <a:defRPr sz="1800">
                <a:solidFill>
                  <a:srgbClr val="FFFFFF"/>
                </a:solidFill>
                <a:latin typeface="Times New Roman"/>
                <a:ea typeface="Times New Roman"/>
                <a:cs typeface="Times New Roman"/>
                <a:sym typeface="Times New Roman"/>
              </a:defRPr>
            </a:pPr>
            <a:endParaRPr kern="0">
              <a:solidFill>
                <a:srgbClr val="FFFFFF"/>
              </a:solidFill>
              <a:latin typeface="Times New Roman"/>
              <a:ea typeface="Times New Roman"/>
              <a:cs typeface="Times New Roman"/>
              <a:sym typeface="Times New Roman"/>
            </a:endParaRPr>
          </a:p>
        </p:txBody>
      </p:sp>
      <p:sp>
        <p:nvSpPr>
          <p:cNvPr id="149" name="Shape 149"/>
          <p:cNvSpPr/>
          <p:nvPr/>
        </p:nvSpPr>
        <p:spPr>
          <a:xfrm>
            <a:off x="990600" y="1371600"/>
            <a:ext cx="7391401" cy="4953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hangingPunct="0">
              <a:defRPr sz="1800">
                <a:solidFill>
                  <a:srgbClr val="FFFFFF"/>
                </a:solidFill>
                <a:latin typeface="Times New Roman"/>
                <a:ea typeface="Times New Roman"/>
                <a:cs typeface="Times New Roman"/>
                <a:sym typeface="Times New Roman"/>
              </a:defRPr>
            </a:pPr>
            <a:endParaRPr kern="0">
              <a:solidFill>
                <a:srgbClr val="FFFFFF"/>
              </a:solidFill>
              <a:latin typeface="Times New Roman"/>
              <a:ea typeface="Times New Roman"/>
              <a:cs typeface="Times New Roman"/>
              <a:sym typeface="Times New Roman"/>
            </a:endParaRPr>
          </a:p>
        </p:txBody>
      </p:sp>
      <p:sp>
        <p:nvSpPr>
          <p:cNvPr id="150" name="Shape 150"/>
          <p:cNvSpPr>
            <a:spLocks noGrp="1"/>
          </p:cNvSpPr>
          <p:nvPr>
            <p:ph type="title"/>
          </p:nvPr>
        </p:nvSpPr>
        <p:spPr>
          <a:xfrm>
            <a:off x="1524000" y="3124200"/>
            <a:ext cx="6248400" cy="1295400"/>
          </a:xfrm>
          <a:prstGeom prst="rect">
            <a:avLst/>
          </a:prstGeom>
        </p:spPr>
        <p:txBody>
          <a:bodyPr anchor="t"/>
          <a:lstStyle>
            <a:lvl1pPr>
              <a:defRPr sz="3600">
                <a:solidFill>
                  <a:srgbClr val="7F7F7F"/>
                </a:solidFill>
              </a:defRPr>
            </a:lvl1pPr>
          </a:lstStyle>
          <a:p>
            <a:r>
              <a:t>Click to add title</a:t>
            </a:r>
          </a:p>
        </p:txBody>
      </p:sp>
      <p:sp>
        <p:nvSpPr>
          <p:cNvPr id="151" name="Shape 151"/>
          <p:cNvSpPr>
            <a:spLocks noGrp="1"/>
          </p:cNvSpPr>
          <p:nvPr>
            <p:ph type="sldNum" sz="quarter" idx="2"/>
          </p:nvPr>
        </p:nvSpPr>
        <p:spPr>
          <a:xfrm>
            <a:off x="8506499" y="6393237"/>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9499205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58" name="Shape 158"/>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59"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60" name="Shape 160"/>
          <p:cNvSpPr>
            <a:spLocks noGrp="1"/>
          </p:cNvSpPr>
          <p:nvPr>
            <p:ph type="title"/>
          </p:nvPr>
        </p:nvSpPr>
        <p:spPr>
          <a:prstGeom prst="rect">
            <a:avLst/>
          </a:prstGeom>
        </p:spPr>
        <p:txBody>
          <a:bodyPr/>
          <a:lstStyle/>
          <a:p>
            <a:r>
              <a:t>Click to add title</a:t>
            </a:r>
          </a:p>
        </p:txBody>
      </p:sp>
      <p:sp>
        <p:nvSpPr>
          <p:cNvPr id="161" name="Shape 161"/>
          <p:cNvSpPr>
            <a:spLocks noGrp="1"/>
          </p:cNvSpPr>
          <p:nvPr>
            <p:ph type="body" sz="half" idx="1"/>
          </p:nvPr>
        </p:nvSpPr>
        <p:spPr>
          <a:xfrm>
            <a:off x="457200" y="1600200"/>
            <a:ext cx="4038600" cy="4526101"/>
          </a:xfrm>
          <a:prstGeom prst="rect">
            <a:avLst/>
          </a:prstGeom>
        </p:spPr>
        <p:txBody>
          <a:bodyPr/>
          <a:lstStyle>
            <a:lvl1pPr marL="533400" indent="-190500">
              <a:spcBef>
                <a:spcPts val="500"/>
              </a:spcBef>
              <a:defRPr sz="2800"/>
            </a:lvl1pPr>
          </a:lstStyle>
          <a:p>
            <a:r>
              <a:t>Click to add text</a:t>
            </a:r>
          </a:p>
        </p:txBody>
      </p:sp>
      <p:sp>
        <p:nvSpPr>
          <p:cNvPr id="162" name="Shape 162"/>
          <p:cNvSpPr>
            <a:spLocks noGrp="1"/>
          </p:cNvSpPr>
          <p:nvPr>
            <p:ph type="body" sz="half" idx="13"/>
          </p:nvPr>
        </p:nvSpPr>
        <p:spPr>
          <a:xfrm>
            <a:off x="4648200" y="1600199"/>
            <a:ext cx="4038600" cy="4526102"/>
          </a:xfrm>
          <a:prstGeom prst="rect">
            <a:avLst/>
          </a:prstGeom>
        </p:spPr>
        <p:txBody>
          <a:bodyPr/>
          <a:lstStyle/>
          <a:p>
            <a:pPr marL="533400" indent="-190500">
              <a:spcBef>
                <a:spcPts val="500"/>
              </a:spcBef>
              <a:defRPr sz="2800"/>
            </a:pPr>
            <a:endParaRPr/>
          </a:p>
        </p:txBody>
      </p:sp>
      <p:sp>
        <p:nvSpPr>
          <p:cNvPr id="163" name="Shape 163"/>
          <p:cNvSpPr>
            <a:spLocks noGrp="1"/>
          </p:cNvSpPr>
          <p:nvPr>
            <p:ph type="sldNum" sz="quarter" idx="2"/>
          </p:nvPr>
        </p:nvSpPr>
        <p:spPr>
          <a:xfrm>
            <a:off x="8506499" y="6393237"/>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67642266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sp>
        <p:nvSpPr>
          <p:cNvPr id="170" name="Shape 170"/>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71"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72" name="Shape 172"/>
          <p:cNvSpPr>
            <a:spLocks noGrp="1"/>
          </p:cNvSpPr>
          <p:nvPr>
            <p:ph type="title"/>
          </p:nvPr>
        </p:nvSpPr>
        <p:spPr>
          <a:prstGeom prst="rect">
            <a:avLst/>
          </a:prstGeom>
        </p:spPr>
        <p:txBody>
          <a:bodyPr/>
          <a:lstStyle/>
          <a:p>
            <a:r>
              <a:t>Click to add title</a:t>
            </a:r>
          </a:p>
        </p:txBody>
      </p:sp>
      <p:sp>
        <p:nvSpPr>
          <p:cNvPr id="173" name="Shape 173"/>
          <p:cNvSpPr>
            <a:spLocks noGrp="1"/>
          </p:cNvSpPr>
          <p:nvPr>
            <p:ph type="sldNum" sz="quarter" idx="2"/>
          </p:nvPr>
        </p:nvSpPr>
        <p:spPr>
          <a:xfrm>
            <a:off x="8506499" y="6393237"/>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918799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80" name="Shape 180"/>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81"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82" name="Shape 182"/>
          <p:cNvSpPr>
            <a:spLocks noGrp="1"/>
          </p:cNvSpPr>
          <p:nvPr>
            <p:ph type="title"/>
          </p:nvPr>
        </p:nvSpPr>
        <p:spPr>
          <a:xfrm>
            <a:off x="304800" y="2133600"/>
            <a:ext cx="7924800" cy="1470001"/>
          </a:xfrm>
          <a:prstGeom prst="rect">
            <a:avLst/>
          </a:prstGeom>
        </p:spPr>
        <p:txBody>
          <a:bodyPr/>
          <a:lstStyle>
            <a:lvl1pPr>
              <a:defRPr sz="4400"/>
            </a:lvl1pPr>
          </a:lstStyle>
          <a:p>
            <a:r>
              <a:t>Click to add title</a:t>
            </a:r>
          </a:p>
        </p:txBody>
      </p:sp>
      <p:sp>
        <p:nvSpPr>
          <p:cNvPr id="183" name="Shape 183"/>
          <p:cNvSpPr>
            <a:spLocks noGrp="1"/>
          </p:cNvSpPr>
          <p:nvPr>
            <p:ph type="body" sz="quarter" idx="1"/>
          </p:nvPr>
        </p:nvSpPr>
        <p:spPr>
          <a:xfrm>
            <a:off x="914400" y="3886200"/>
            <a:ext cx="6400800" cy="1752600"/>
          </a:xfrm>
          <a:prstGeom prst="rect">
            <a:avLst/>
          </a:prstGeom>
        </p:spPr>
        <p:txBody>
          <a:bodyPr/>
          <a:lstStyle>
            <a:lvl1pPr marL="0" indent="0" algn="ctr">
              <a:buClrTx/>
              <a:buSzTx/>
              <a:buFontTx/>
              <a:buNone/>
              <a:defRPr>
                <a:solidFill>
                  <a:srgbClr val="888888"/>
                </a:solidFill>
              </a:defRPr>
            </a:lvl1pPr>
          </a:lstStyle>
          <a:p>
            <a:r>
              <a:t>Click to add subtitle</a:t>
            </a:r>
          </a:p>
        </p:txBody>
      </p:sp>
      <p:sp>
        <p:nvSpPr>
          <p:cNvPr id="184" name="Shape 184"/>
          <p:cNvSpPr>
            <a:spLocks noGrp="1"/>
          </p:cNvSpPr>
          <p:nvPr>
            <p:ph type="sldNum" sz="quarter" idx="2"/>
          </p:nvPr>
        </p:nvSpPr>
        <p:spPr>
          <a:xfrm>
            <a:off x="8480306" y="6396350"/>
            <a:ext cx="282695" cy="2692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4830527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sp>
        <p:nvSpPr>
          <p:cNvPr id="191" name="Shape 191"/>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192"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93" name="Shape 193"/>
          <p:cNvSpPr>
            <a:spLocks noGrp="1"/>
          </p:cNvSpPr>
          <p:nvPr>
            <p:ph type="title"/>
          </p:nvPr>
        </p:nvSpPr>
        <p:spPr>
          <a:prstGeom prst="rect">
            <a:avLst/>
          </a:prstGeom>
        </p:spPr>
        <p:txBody>
          <a:bodyPr/>
          <a:lstStyle/>
          <a:p>
            <a:r>
              <a:t>Click to add title</a:t>
            </a:r>
          </a:p>
        </p:txBody>
      </p:sp>
      <p:sp>
        <p:nvSpPr>
          <p:cNvPr id="194" name="Shape 194"/>
          <p:cNvSpPr/>
          <p:nvPr/>
        </p:nvSpPr>
        <p:spPr>
          <a:xfrm>
            <a:off x="4953000" y="6248400"/>
            <a:ext cx="3352800" cy="609600"/>
          </a:xfrm>
          <a:prstGeom prst="rect">
            <a:avLst/>
          </a:prstGeom>
          <a:solidFill>
            <a:srgbClr val="FFFFFF"/>
          </a:solidFill>
          <a:ln w="25400">
            <a:solidFill>
              <a:srgbClr val="FFFFFF"/>
            </a:solidFill>
          </a:ln>
        </p:spPr>
        <p:txBody>
          <a:bodyPr lIns="45719" rIns="45719" anchor="ctr"/>
          <a:lstStyle/>
          <a:p>
            <a:pPr algn="ctr" hangingPunct="0">
              <a:defRPr sz="1800">
                <a:solidFill>
                  <a:srgbClr val="FFFFFF"/>
                </a:solidFill>
                <a:latin typeface="Times New Roman"/>
                <a:ea typeface="Times New Roman"/>
                <a:cs typeface="Times New Roman"/>
                <a:sym typeface="Times New Roman"/>
              </a:defRPr>
            </a:pPr>
            <a:endParaRPr kern="0">
              <a:solidFill>
                <a:srgbClr val="FFFFFF"/>
              </a:solidFill>
              <a:latin typeface="Times New Roman"/>
              <a:ea typeface="Times New Roman"/>
              <a:cs typeface="Times New Roman"/>
              <a:sym typeface="Times New Roman"/>
            </a:endParaRPr>
          </a:p>
        </p:txBody>
      </p:sp>
      <p:sp>
        <p:nvSpPr>
          <p:cNvPr id="195" name="Shape 195"/>
          <p:cNvSpPr>
            <a:spLocks noGrp="1"/>
          </p:cNvSpPr>
          <p:nvPr>
            <p:ph type="sldNum" sz="quarter" idx="2"/>
          </p:nvPr>
        </p:nvSpPr>
        <p:spPr>
          <a:xfrm>
            <a:off x="4419600" y="6172200"/>
            <a:ext cx="2133600" cy="368301"/>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95064470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202" name="Shape 202"/>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203"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204" name="Shape 204"/>
          <p:cNvSpPr>
            <a:spLocks noGrp="1"/>
          </p:cNvSpPr>
          <p:nvPr>
            <p:ph type="title"/>
          </p:nvPr>
        </p:nvSpPr>
        <p:spPr>
          <a:xfrm>
            <a:off x="457200" y="273050"/>
            <a:ext cx="3008401" cy="1161901"/>
          </a:xfrm>
          <a:prstGeom prst="rect">
            <a:avLst/>
          </a:prstGeom>
        </p:spPr>
        <p:txBody>
          <a:bodyPr anchor="b"/>
          <a:lstStyle>
            <a:lvl1pPr algn="l">
              <a:defRPr sz="2800"/>
            </a:lvl1pPr>
          </a:lstStyle>
          <a:p>
            <a:r>
              <a:t>Click to add title</a:t>
            </a:r>
          </a:p>
        </p:txBody>
      </p:sp>
      <p:sp>
        <p:nvSpPr>
          <p:cNvPr id="205" name="Shape 205"/>
          <p:cNvSpPr>
            <a:spLocks noGrp="1"/>
          </p:cNvSpPr>
          <p:nvPr>
            <p:ph type="body" idx="1"/>
          </p:nvPr>
        </p:nvSpPr>
        <p:spPr>
          <a:xfrm>
            <a:off x="3575050" y="273050"/>
            <a:ext cx="5111701" cy="5853001"/>
          </a:xfrm>
          <a:prstGeom prst="rect">
            <a:avLst/>
          </a:prstGeom>
        </p:spPr>
        <p:txBody>
          <a:bodyPr/>
          <a:lstStyle>
            <a:lvl1pPr marL="609600" indent="-266700">
              <a:spcBef>
                <a:spcPts val="600"/>
              </a:spcBef>
              <a:defRPr sz="3200"/>
            </a:lvl1pPr>
          </a:lstStyle>
          <a:p>
            <a:r>
              <a:t>Click to add text</a:t>
            </a:r>
          </a:p>
        </p:txBody>
      </p:sp>
      <p:sp>
        <p:nvSpPr>
          <p:cNvPr id="206" name="Shape 206"/>
          <p:cNvSpPr>
            <a:spLocks noGrp="1"/>
          </p:cNvSpPr>
          <p:nvPr>
            <p:ph type="body" sz="half" idx="13"/>
          </p:nvPr>
        </p:nvSpPr>
        <p:spPr>
          <a:xfrm>
            <a:off x="457199" y="1435099"/>
            <a:ext cx="3008402" cy="4691102"/>
          </a:xfrm>
          <a:prstGeom prst="rect">
            <a:avLst/>
          </a:prstGeom>
        </p:spPr>
        <p:txBody>
          <a:bodyPr/>
          <a:lstStyle/>
          <a:p>
            <a:pPr marL="0" indent="0">
              <a:spcBef>
                <a:spcPts val="200"/>
              </a:spcBef>
              <a:buClrTx/>
              <a:buSzTx/>
              <a:buFontTx/>
              <a:buNone/>
              <a:defRPr sz="1400">
                <a:solidFill>
                  <a:srgbClr val="7F7F7F"/>
                </a:solidFill>
              </a:defRPr>
            </a:pPr>
            <a:endParaRPr/>
          </a:p>
        </p:txBody>
      </p:sp>
      <p:sp>
        <p:nvSpPr>
          <p:cNvPr id="207" name="Shape 207"/>
          <p:cNvSpPr>
            <a:spLocks noGrp="1"/>
          </p:cNvSpPr>
          <p:nvPr>
            <p:ph type="sldNum" sz="quarter" idx="2"/>
          </p:nvPr>
        </p:nvSpPr>
        <p:spPr>
          <a:xfrm>
            <a:off x="8506499" y="6393237"/>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9572590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ea typeface="+mn-ea"/>
                <a:cs typeface="+mn-cs"/>
              </a:rPr>
              <a:t/>
            </a:r>
            <a:br>
              <a:rPr lang="en-US" dirty="0" smtClean="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214" name="Shape 214"/>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215"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216" name="Shape 216"/>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217" name="Shape 217"/>
          <p:cNvSpPr>
            <a:spLocks noGrp="1"/>
          </p:cNvSpPr>
          <p:nvPr>
            <p:ph type="body" sz="quarter" idx="1"/>
          </p:nvPr>
        </p:nvSpPr>
        <p:spPr>
          <a:xfrm>
            <a:off x="1792288" y="5367337"/>
            <a:ext cx="5486401" cy="804901"/>
          </a:xfrm>
          <a:prstGeom prst="rect">
            <a:avLst/>
          </a:prstGeom>
        </p:spPr>
        <p:txBody>
          <a:bodyPr/>
          <a:lstStyle>
            <a:lvl1pPr marL="0" indent="0">
              <a:spcBef>
                <a:spcPts val="200"/>
              </a:spcBef>
              <a:buClrTx/>
              <a:buSzTx/>
              <a:buFontTx/>
              <a:buNone/>
              <a:defRPr sz="1400">
                <a:solidFill>
                  <a:srgbClr val="7F7F7F"/>
                </a:solidFill>
              </a:defRPr>
            </a:lvl1pPr>
          </a:lstStyle>
          <a:p>
            <a:r>
              <a:t>Click to add text</a:t>
            </a:r>
          </a:p>
        </p:txBody>
      </p:sp>
      <p:sp>
        <p:nvSpPr>
          <p:cNvPr id="218" name="Shape 218"/>
          <p:cNvSpPr>
            <a:spLocks noGrp="1"/>
          </p:cNvSpPr>
          <p:nvPr>
            <p:ph type="sldNum" sz="quarter" idx="2"/>
          </p:nvPr>
        </p:nvSpPr>
        <p:spPr>
          <a:xfrm>
            <a:off x="8506499" y="6393237"/>
            <a:ext cx="256501" cy="275427"/>
          </a:xfrm>
          <a:prstGeom prst="rect">
            <a:avLst/>
          </a:prstGeom>
        </p:spPr>
        <p:txBody>
          <a:bodyPr/>
          <a:lstStyle>
            <a:lvl1pPr>
              <a:defRPr b="0">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77830571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914400" y="1676400"/>
            <a:ext cx="7315200" cy="3657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C9886CF0-4A72-40E0-84CA-3248A9E6B0A3}" type="slidenum">
              <a:rPr lang="en-US"/>
              <a:pPr>
                <a:defRPr/>
              </a:pPr>
              <a:t>‹#›</a:t>
            </a:fld>
            <a:endParaRPr lang="en-US" dirty="0"/>
          </a:p>
        </p:txBody>
      </p:sp>
    </p:spTree>
    <p:extLst>
      <p:ext uri="{BB962C8B-B14F-4D97-AF65-F5344CB8AC3E}">
        <p14:creationId xmlns:p14="http://schemas.microsoft.com/office/powerpoint/2010/main" val="876111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buSzPct val="25000"/>
            </a:pPr>
            <a:fld id="{00000000-1234-1234-1234-123412341234}" type="slidenum">
              <a:rPr lang="en" b="0">
                <a:solidFill>
                  <a:srgbClr val="888888"/>
                </a:solidFill>
              </a:rPr>
              <a:pPr>
                <a:buSzPct val="25000"/>
              </a:pPr>
              <a:t>‹#›</a:t>
            </a:fld>
            <a:endParaRPr lang="en" b="0">
              <a:solidFill>
                <a:srgbClr val="888888"/>
              </a:solidFill>
            </a:endParaRPr>
          </a:p>
        </p:txBody>
      </p:sp>
    </p:spTree>
    <p:extLst>
      <p:ext uri="{BB962C8B-B14F-4D97-AF65-F5344CB8AC3E}">
        <p14:creationId xmlns:p14="http://schemas.microsoft.com/office/powerpoint/2010/main" val="1409230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07270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752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662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1524317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8593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64330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67693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solidFill>
                  <a:prstClr val="black"/>
                </a:solidFill>
              </a:rPr>
              <a:pPr/>
              <a:t>12/19/2016</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891830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36064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66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914400" y="1676400"/>
            <a:ext cx="7315200" cy="3657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C9886CF0-4A72-40E0-84CA-3248A9E6B0A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98234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26" name="Shape 126"/>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38"/>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ea typeface="Times New Roman"/>
              <a:cs typeface="Times New Roman"/>
              <a:sym typeface="Times New Roman"/>
            </a:endParaRPr>
          </a:p>
        </p:txBody>
      </p:sp>
      <p:pic>
        <p:nvPicPr>
          <p:cNvPr id="127" name="image1.png" descr="VDOE-h-color sm.png"/>
          <p:cNvPicPr>
            <a:picLocks noChangeAspect="1"/>
          </p:cNvPicPr>
          <p:nvPr/>
        </p:nvPicPr>
        <p:blipFill>
          <a:blip r:embed="rId2">
            <a:extLst/>
          </a:blip>
          <a:stretch>
            <a:fillRect/>
          </a:stretch>
        </p:blipFill>
        <p:spPr>
          <a:xfrm>
            <a:off x="6019800" y="6324600"/>
            <a:ext cx="2252400" cy="378000"/>
          </a:xfrm>
          <a:prstGeom prst="rect">
            <a:avLst/>
          </a:prstGeom>
          <a:ln w="12700">
            <a:miter lim="400000"/>
          </a:ln>
        </p:spPr>
      </p:pic>
      <p:sp>
        <p:nvSpPr>
          <p:cNvPr id="128" name="Shape 128"/>
          <p:cNvSpPr>
            <a:spLocks noGrp="1"/>
          </p:cNvSpPr>
          <p:nvPr>
            <p:ph type="title"/>
          </p:nvPr>
        </p:nvSpPr>
        <p:spPr>
          <a:prstGeom prst="rect">
            <a:avLst/>
          </a:prstGeom>
        </p:spPr>
        <p:txBody>
          <a:bodyPr/>
          <a:lstStyle/>
          <a:p>
            <a:r>
              <a:t>Click to add title</a:t>
            </a:r>
          </a:p>
        </p:txBody>
      </p:sp>
      <p:sp>
        <p:nvSpPr>
          <p:cNvPr id="129" name="Shape 129"/>
          <p:cNvSpPr>
            <a:spLocks noGrp="1"/>
          </p:cNvSpPr>
          <p:nvPr>
            <p:ph type="body" idx="1"/>
          </p:nvPr>
        </p:nvSpPr>
        <p:spPr>
          <a:xfrm>
            <a:off x="457200" y="1600200"/>
            <a:ext cx="7543800" cy="4526101"/>
          </a:xfrm>
          <a:prstGeom prst="rect">
            <a:avLst/>
          </a:prstGeom>
        </p:spPr>
        <p:txBody>
          <a:bodyPr/>
          <a:lstStyle>
            <a:lvl1pPr marL="685800" indent="-342900"/>
          </a:lstStyle>
          <a:p>
            <a:r>
              <a:t>Click to add text</a:t>
            </a:r>
          </a:p>
        </p:txBody>
      </p:sp>
      <p:sp>
        <p:nvSpPr>
          <p:cNvPr id="130" name="Shape 130"/>
          <p:cNvSpPr>
            <a:spLocks noGrp="1"/>
          </p:cNvSpPr>
          <p:nvPr>
            <p:ph type="sldNum" sz="quarter" idx="2"/>
          </p:nvPr>
        </p:nvSpPr>
        <p:spPr>
          <a:xfrm>
            <a:off x="8404106" y="6388425"/>
            <a:ext cx="282695" cy="269201"/>
          </a:xfrm>
          <a:prstGeom prst="rect">
            <a:avLst/>
          </a:prstGeom>
        </p:spPr>
        <p:txBody>
          <a:bodyPr/>
          <a:lstStyle/>
          <a:p>
            <a:fld id="{86CB4B4D-7CA3-9044-876B-883B54F8677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36645530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12/19/2016</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3"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 id="214748376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3"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57049594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rot="16200000" flipH="1">
            <a:off x="5410198" y="2971800"/>
            <a:ext cx="6858001" cy="914400"/>
          </a:xfrm>
          <a:prstGeom prst="rect">
            <a:avLst/>
          </a:prstGeom>
          <a:gradFill>
            <a:gsLst>
              <a:gs pos="0">
                <a:srgbClr val="004177"/>
              </a:gs>
              <a:gs pos="50000">
                <a:srgbClr val="005EAC"/>
              </a:gs>
              <a:gs pos="100000">
                <a:srgbClr val="0072CE"/>
              </a:gs>
            </a:gsLst>
            <a:lin ang="16200000"/>
          </a:gradFill>
          <a:ln w="12700">
            <a:miter lim="400000"/>
          </a:ln>
        </p:spPr>
        <p:txBody>
          <a:bodyPr lIns="45719" rIns="45719" anchor="ctr"/>
          <a:lstStyle/>
          <a:p>
            <a:pPr algn="ctr" hangingPunct="0">
              <a:defRPr sz="1800">
                <a:solidFill>
                  <a:srgbClr val="0070C0"/>
                </a:solidFill>
                <a:latin typeface="Times New Roman"/>
                <a:ea typeface="Times New Roman"/>
                <a:cs typeface="Times New Roman"/>
                <a:sym typeface="Times New Roman"/>
              </a:defRPr>
            </a:pPr>
            <a:endParaRPr kern="0">
              <a:solidFill>
                <a:srgbClr val="0070C0"/>
              </a:solidFill>
              <a:latin typeface="Times New Roman"/>
              <a:ea typeface="Times New Roman"/>
              <a:cs typeface="Times New Roman"/>
              <a:sym typeface="Times New Roman"/>
            </a:endParaRPr>
          </a:p>
        </p:txBody>
      </p:sp>
      <p:pic>
        <p:nvPicPr>
          <p:cNvPr id="3" name="image1.png" descr="VDOE-h-color sm.png"/>
          <p:cNvPicPr>
            <a:picLocks noChangeAspect="1"/>
          </p:cNvPicPr>
          <p:nvPr/>
        </p:nvPicPr>
        <p:blipFill>
          <a:blip r:embed="rId22">
            <a:extLst/>
          </a:blip>
          <a:stretch>
            <a:fillRect/>
          </a:stretch>
        </p:blipFill>
        <p:spPr>
          <a:xfrm>
            <a:off x="6019800" y="6324600"/>
            <a:ext cx="2252477" cy="377953"/>
          </a:xfrm>
          <a:prstGeom prst="rect">
            <a:avLst/>
          </a:prstGeom>
          <a:ln w="12700">
            <a:miter lim="400000"/>
          </a:ln>
        </p:spPr>
      </p:pic>
      <p:sp>
        <p:nvSpPr>
          <p:cNvPr id="4" name="Shape 4"/>
          <p:cNvSpPr>
            <a:spLocks noGrp="1"/>
          </p:cNvSpPr>
          <p:nvPr>
            <p:ph type="title"/>
          </p:nvPr>
        </p:nvSpPr>
        <p:spPr>
          <a:xfrm>
            <a:off x="457200" y="274636"/>
            <a:ext cx="7543800" cy="114300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normAutofit/>
          </a:bodyPr>
          <a:lstStyle/>
          <a:p>
            <a:r>
              <a:t>Click to add title</a:t>
            </a:r>
          </a:p>
        </p:txBody>
      </p:sp>
      <p:sp>
        <p:nvSpPr>
          <p:cNvPr id="5" name="Shape 5"/>
          <p:cNvSpPr>
            <a:spLocks noGrp="1"/>
          </p:cNvSpPr>
          <p:nvPr>
            <p:ph type="body" idx="1"/>
          </p:nvPr>
        </p:nvSpPr>
        <p:spPr>
          <a:xfrm>
            <a:off x="457200" y="1600200"/>
            <a:ext cx="7543800" cy="4525963"/>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r>
              <a:t>Click to add text</a:t>
            </a:r>
          </a:p>
        </p:txBody>
      </p:sp>
      <p:sp>
        <p:nvSpPr>
          <p:cNvPr id="6" name="Shape 6"/>
          <p:cNvSpPr>
            <a:spLocks noGrp="1"/>
          </p:cNvSpPr>
          <p:nvPr>
            <p:ph type="sldNum" sz="quarter" idx="2"/>
          </p:nvPr>
        </p:nvSpPr>
        <p:spPr>
          <a:xfrm>
            <a:off x="8404106" y="6388437"/>
            <a:ext cx="282695" cy="269201"/>
          </a:xfrm>
          <a:prstGeom prst="rect">
            <a:avLst/>
          </a:prstGeom>
          <a:ln w="12700">
            <a:miter lim="400000"/>
          </a:ln>
        </p:spPr>
        <p:txBody>
          <a:bodyPr wrap="none" lIns="45699" tIns="45699" rIns="45699" bIns="45699" anchor="ctr">
            <a:spAutoFit/>
          </a:bodyPr>
          <a:lstStyle>
            <a:lvl1pPr algn="r">
              <a:defRPr sz="1200" b="1">
                <a:solidFill>
                  <a:srgbClr val="FFFFFF"/>
                </a:solidFill>
                <a:latin typeface="Calibri"/>
                <a:ea typeface="Calibri"/>
                <a:cs typeface="Calibri"/>
                <a:sym typeface="Calibri"/>
              </a:defRPr>
            </a:lvl1pPr>
          </a:lstStyle>
          <a:p>
            <a:pPr hangingPunct="0"/>
            <a:fld id="{86CB4B4D-7CA3-9044-876B-883B54F8677D}" type="slidenum">
              <a:rPr kern="0"/>
              <a:pPr hangingPunct="0"/>
              <a:t>‹#›</a:t>
            </a:fld>
            <a:endParaRPr kern="0"/>
          </a:p>
        </p:txBody>
      </p:sp>
    </p:spTree>
    <p:extLst>
      <p:ext uri="{BB962C8B-B14F-4D97-AF65-F5344CB8AC3E}">
        <p14:creationId xmlns:p14="http://schemas.microsoft.com/office/powerpoint/2010/main" val="62334429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transition spd="med"/>
  <p:txStyles>
    <p:titleStyle>
      <a:lvl1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1pPr>
      <a:lvl2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2pPr>
      <a:lvl3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3pPr>
      <a:lvl4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4pPr>
      <a:lvl5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5pPr>
      <a:lvl6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6pPr>
      <a:lvl7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7pPr>
      <a:lvl8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8pPr>
      <a:lvl9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9pPr>
    </p:titleStyle>
    <p:bodyStyle>
      <a:lvl1pPr marL="342900" marR="0" indent="-114300"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1pPr>
      <a:lvl2pPr marL="753268" marR="0" indent="-92868"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2pPr>
      <a:lvl3pPr marL="1157514" marR="0" indent="-65314"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3pPr>
      <a:lvl4pPr marL="1638300" marR="0" indent="-114300"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4pPr>
      <a:lvl5pPr marL="2138679" marR="0" indent="-182879"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5pPr>
      <a:lvl6pPr marL="2595879" marR="0" indent="-182879"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6pPr>
      <a:lvl7pPr marL="3053079" marR="0" indent="-182879"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7pPr>
      <a:lvl8pPr marL="3510279" marR="0" indent="-182879"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8pPr>
      <a:lvl9pPr marL="3967479" marR="0" indent="-182879" algn="l" defTabSz="914400" rtl="0" latinLnBrk="0">
        <a:lnSpc>
          <a:spcPct val="100000"/>
        </a:lnSpc>
        <a:spcBef>
          <a:spcPts val="700"/>
        </a:spcBef>
        <a:spcAft>
          <a:spcPts val="0"/>
        </a:spcAft>
        <a:buClr>
          <a:srgbClr val="000000"/>
        </a:buClr>
        <a:buSzPct val="100000"/>
        <a:buFont typeface="Arial"/>
        <a:buChar char="•"/>
        <a:tabLst/>
        <a:defRPr sz="3600" b="1"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4"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69508576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law.lis.virginia.gov/vacode/title22.1/chapter13.2/section22.1-253.13: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doe.virginia.gov/boe/meetings/2014/01_jan/agenda_items/item_j.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oe.virginia.gov/administrators/superintendents_memos/2014/029-14.shtml"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www.doe.virginia.gov/boe/meetings/2015/03_mar/agenda_items/item_e.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doe.virginia.gov/boe/meetings/2015/03_mar/agenda_items/item_e.pdf"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www.doe.virginia.gov/testing/sol/standards_docs/history_socialscience/2015/index.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stds_history_social_science.pdf"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2.tmp"/><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tmp"/><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hyperlink" Target="http://www.doe.virginia.gov/testing/sol/standards_docs/history_socialscience/2015/skills-progression-chart-061416.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www.doe.virginia.gov/testing/sol/standards_docs/history_socialscience/2015/skills-progression-chart-061416.pdf"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doe.virginia.gov/boe/meetings/2016/01-jan/agenda-items/item-e.pdf" TargetMode="External"/><Relationship Id="rId2" Type="http://schemas.openxmlformats.org/officeDocument/2006/relationships/hyperlink" Target="http://www.doe.virginia.gov/boe/meetings/2015/03_mar/agenda_items/item_e.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crosswalk-2015.pdf"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24.tmp"/></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hyperlink" Target="https://www.gilderlehrman.org/programs-exhibitions/teaching-literacy-through-history" TargetMode="External"/><Relationship Id="rId2" Type="http://schemas.openxmlformats.org/officeDocument/2006/relationships/notesSlide" Target="../notesSlides/notesSlide35.xml"/><Relationship Id="rId1" Type="http://schemas.openxmlformats.org/officeDocument/2006/relationships/slideLayout" Target="../slideLayouts/slideLayout44.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hyperlink" Target="http://teachinghistory.org/nhec-blog/25172" TargetMode="External"/><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http://www.ncte.org/content-literacy" TargetMode="External"/><Relationship Id="rId2" Type="http://schemas.openxmlformats.org/officeDocument/2006/relationships/notesSlide" Target="../notesSlides/notesSlide37.xml"/><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doe.virginia.gov/instruction/english/professional_development/institutes/2012/index.shtml" TargetMode="External"/><Relationship Id="rId7"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39.xml"/><Relationship Id="rId1" Type="http://schemas.openxmlformats.org/officeDocument/2006/relationships/slideLayout" Target="../slideLayouts/slideLayout54.xml"/><Relationship Id="rId6" Type="http://schemas.openxmlformats.org/officeDocument/2006/relationships/hyperlink" Target="http://www.doe.virginia.gov/instruction/english/professional_development/institutes/2015/index.shtml" TargetMode="External"/><Relationship Id="rId5" Type="http://schemas.openxmlformats.org/officeDocument/2006/relationships/hyperlink" Target="http://www.doe.virginia.gov/instruction/english/professional_development/institutes/2014/index.shtml" TargetMode="External"/><Relationship Id="rId4" Type="http://schemas.openxmlformats.org/officeDocument/2006/relationships/hyperlink" Target="http://www.doe.virginia.gov/instruction/english/professional_development/institutes/2013/index.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hyperlink" Target="http://vcee.org/" TargetMode="External"/><Relationship Id="rId2" Type="http://schemas.openxmlformats.org/officeDocument/2006/relationships/hyperlink" Target="http://www.doe.virginia.gov/instruction/history/everyday-civics/index.shtml" TargetMode="External"/><Relationship Id="rId1" Type="http://schemas.openxmlformats.org/officeDocument/2006/relationships/slideLayout" Target="../slideLayouts/slideLayout7.xml"/><Relationship Id="rId5" Type="http://schemas.openxmlformats.org/officeDocument/2006/relationships/hyperlink" Target="http://www.loc.gov/teachers/tps/" TargetMode="External"/><Relationship Id="rId4" Type="http://schemas.openxmlformats.org/officeDocument/2006/relationships/hyperlink" Target="https://php.radford.edu/~vg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mailto:Betsy.Barton@doe.virginia.gov" TargetMode="External"/><Relationship Id="rId2" Type="http://schemas.openxmlformats.org/officeDocument/2006/relationships/hyperlink" Target="mailto:Christonya.Brown@doe.virginia.gov" TargetMode="Externa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mailto:Jill.Nogueras@doe.virgini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aw.lis.virginia.gov/vacode/title22.1/chapter13.2/section22.1-253.13: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76200"/>
            <a:ext cx="6858000" cy="4038600"/>
          </a:xfrm>
          <a:solidFill>
            <a:srgbClr val="4F81BD">
              <a:alpha val="49020"/>
            </a:srgbClr>
          </a:solidFill>
          <a:effectLst>
            <a:softEdge rad="63500"/>
          </a:effectLst>
        </p:spPr>
        <p:txBody>
          <a:bodyPr>
            <a:normAutofit fontScale="90000"/>
          </a:bodyPr>
          <a:lstStyle/>
          <a:p>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t>2015 </a:t>
            </a:r>
            <a:b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b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t>History &amp; Social Science </a:t>
            </a:r>
            <a:b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b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t>Standards of Learning</a:t>
            </a:r>
            <a:b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b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rPr>
              <a:t>Fall Institute</a:t>
            </a:r>
            <a:endParaRPr lang="en-US"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Batang" panose="02030600000101010101" pitchFamily="18" charset="-127"/>
              <a:cs typeface="Arial" panose="020B0604020202020204" pitchFamily="34" charset="0"/>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4" name="TextBox 3"/>
          <p:cNvSpPr txBox="1"/>
          <p:nvPr/>
        </p:nvSpPr>
        <p:spPr>
          <a:xfrm>
            <a:off x="3581400" y="4067628"/>
            <a:ext cx="4746171" cy="2585323"/>
          </a:xfrm>
          <a:prstGeom prst="rect">
            <a:avLst/>
          </a:prstGeom>
          <a:noFill/>
        </p:spPr>
        <p:txBody>
          <a:bodyPr wrap="square" rtlCol="0">
            <a:spAutoFit/>
          </a:bodyPr>
          <a:lstStyle/>
          <a:p>
            <a:pPr algn="r"/>
            <a:r>
              <a:rPr lang="en-US" dirty="0" smtClean="0">
                <a:latin typeface="Calibri" panose="020F0502020204030204" pitchFamily="34" charset="0"/>
                <a:ea typeface="Batang" panose="02030600000101010101" pitchFamily="18" charset="-127"/>
              </a:rPr>
              <a:t>October 3, 2016 – Abingdon</a:t>
            </a:r>
          </a:p>
          <a:p>
            <a:pPr algn="r"/>
            <a:r>
              <a:rPr lang="en-US" dirty="0" smtClean="0">
                <a:latin typeface="Calibri" panose="020F0502020204030204" pitchFamily="34" charset="0"/>
                <a:ea typeface="Batang" panose="02030600000101010101" pitchFamily="18" charset="-127"/>
              </a:rPr>
              <a:t>October 4, 2016 – Danville</a:t>
            </a:r>
          </a:p>
          <a:p>
            <a:pPr algn="r"/>
            <a:r>
              <a:rPr lang="en-US" dirty="0" smtClean="0">
                <a:latin typeface="Calibri" panose="020F0502020204030204" pitchFamily="34" charset="0"/>
                <a:ea typeface="Batang" panose="02030600000101010101" pitchFamily="18" charset="-127"/>
              </a:rPr>
              <a:t>October 11, 2016 – Staunton</a:t>
            </a:r>
          </a:p>
          <a:p>
            <a:pPr algn="r"/>
            <a:r>
              <a:rPr lang="en-US" dirty="0" smtClean="0">
                <a:latin typeface="Calibri" panose="020F0502020204030204" pitchFamily="34" charset="0"/>
                <a:ea typeface="Batang" panose="02030600000101010101" pitchFamily="18" charset="-127"/>
              </a:rPr>
              <a:t>October 17, 2016 - Herndon</a:t>
            </a:r>
          </a:p>
          <a:p>
            <a:pPr algn="r"/>
            <a:r>
              <a:rPr lang="en-US" dirty="0" smtClean="0">
                <a:latin typeface="Calibri" panose="020F0502020204030204" pitchFamily="34" charset="0"/>
                <a:ea typeface="Batang" panose="02030600000101010101" pitchFamily="18" charset="-127"/>
              </a:rPr>
              <a:t>October 18, 2016 – Fredericksburg</a:t>
            </a:r>
          </a:p>
          <a:p>
            <a:pPr algn="r"/>
            <a:r>
              <a:rPr lang="en-US" dirty="0" smtClean="0">
                <a:latin typeface="Calibri" panose="020F0502020204030204" pitchFamily="34" charset="0"/>
                <a:ea typeface="Batang" panose="02030600000101010101" pitchFamily="18" charset="-127"/>
              </a:rPr>
              <a:t>October 24, 2016 – Roanoke</a:t>
            </a:r>
          </a:p>
          <a:p>
            <a:pPr algn="r"/>
            <a:r>
              <a:rPr lang="en-US" dirty="0" smtClean="0">
                <a:latin typeface="Calibri" panose="020F0502020204030204" pitchFamily="34" charset="0"/>
                <a:ea typeface="Batang" panose="02030600000101010101" pitchFamily="18" charset="-127"/>
              </a:rPr>
              <a:t>November 3, 2016 – Richmond</a:t>
            </a:r>
          </a:p>
          <a:p>
            <a:pPr algn="r"/>
            <a:r>
              <a:rPr lang="en-US" dirty="0" smtClean="0">
                <a:latin typeface="Calibri" panose="020F0502020204030204" pitchFamily="34" charset="0"/>
                <a:ea typeface="Batang" panose="02030600000101010101" pitchFamily="18" charset="-127"/>
              </a:rPr>
              <a:t>November 14, 2016 – Newport News</a:t>
            </a:r>
          </a:p>
          <a:p>
            <a:pPr algn="r"/>
            <a:endParaRPr lang="en-US" dirty="0">
              <a:latin typeface="Calibri" panose="020F0502020204030204" pitchFamily="34" charset="0"/>
              <a:ea typeface="Batang" panose="02030600000101010101" pitchFamily="18" charset="-127"/>
            </a:endParaRPr>
          </a:p>
        </p:txBody>
      </p:sp>
    </p:spTree>
    <p:extLst>
      <p:ext uri="{BB962C8B-B14F-4D97-AF65-F5344CB8AC3E}">
        <p14:creationId xmlns:p14="http://schemas.microsoft.com/office/powerpoint/2010/main" val="1397113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4"/>
          <p:cNvSpPr>
            <a:spLocks noChangeArrowheads="1"/>
          </p:cNvSpPr>
          <p:nvPr/>
        </p:nvSpPr>
        <p:spPr bwMode="auto">
          <a:xfrm>
            <a:off x="0" y="0"/>
            <a:ext cx="8915400" cy="1143000"/>
          </a:xfrm>
          <a:prstGeom prst="roundRect">
            <a:avLst>
              <a:gd name="adj" fmla="val 0"/>
            </a:avLst>
          </a:prstGeom>
          <a:noFill/>
          <a:ln w="9525">
            <a:noFill/>
            <a:round/>
            <a:headEnd/>
            <a:tailEnd/>
          </a:ln>
          <a:effectLst/>
        </p:spPr>
        <p:txBody>
          <a:bodyPr anchor="b"/>
          <a:lstStyle/>
          <a:p>
            <a:pPr algn="ctr" eaLnBrk="1" hangingPunct="1"/>
            <a:r>
              <a:rPr lang="en-US" sz="48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Code of Virginia</a:t>
            </a:r>
          </a:p>
        </p:txBody>
      </p:sp>
      <p:sp>
        <p:nvSpPr>
          <p:cNvPr id="28679" name="Text Box 7"/>
          <p:cNvSpPr txBox="1">
            <a:spLocks noChangeArrowheads="1"/>
          </p:cNvSpPr>
          <p:nvPr/>
        </p:nvSpPr>
        <p:spPr bwMode="auto">
          <a:xfrm>
            <a:off x="381000" y="1447800"/>
            <a:ext cx="8001000" cy="4293483"/>
          </a:xfrm>
          <a:prstGeom prst="rect">
            <a:avLst/>
          </a:prstGeom>
          <a:noFill/>
          <a:ln w="9525">
            <a:noFill/>
            <a:miter lim="800000"/>
            <a:headEnd/>
            <a:tailEnd/>
          </a:ln>
          <a:effectLst/>
        </p:spPr>
        <p:txBody>
          <a:bodyPr wrap="square">
            <a:spAutoFit/>
          </a:bodyPr>
          <a:lstStyle/>
          <a:p>
            <a:pPr eaLnBrk="1" hangingPunct="1">
              <a:spcBef>
                <a:spcPct val="50000"/>
              </a:spcBef>
            </a:pPr>
            <a:r>
              <a:rPr lang="en-US" sz="2600" b="1" dirty="0">
                <a:latin typeface="Calibri" pitchFamily="34" charset="0"/>
                <a:cs typeface="Times New Roman" pitchFamily="18" charset="0"/>
                <a:hlinkClick r:id="rId3"/>
              </a:rPr>
              <a:t>§ 22.1-253.13:1. </a:t>
            </a:r>
            <a:r>
              <a:rPr lang="en-US" sz="2600" b="1" dirty="0">
                <a:latin typeface="Calibri" pitchFamily="34" charset="0"/>
                <a:cs typeface="Times New Roman" pitchFamily="18" charset="0"/>
              </a:rPr>
              <a:t>Standard 1. Instructional programs supporting the Standards of Learning and other educational objectives</a:t>
            </a:r>
            <a:r>
              <a:rPr lang="en-US" sz="2600" b="1" dirty="0" smtClean="0">
                <a:latin typeface="Calibri" pitchFamily="34" charset="0"/>
                <a:cs typeface="Times New Roman" pitchFamily="18" charset="0"/>
              </a:rPr>
              <a:t>.</a:t>
            </a:r>
            <a:endParaRPr lang="en-US" sz="2600" dirty="0">
              <a:latin typeface="Calibri" pitchFamily="34" charset="0"/>
              <a:cs typeface="Times New Roman" pitchFamily="18" charset="0"/>
            </a:endParaRPr>
          </a:p>
          <a:p>
            <a:pPr eaLnBrk="1" hangingPunct="1">
              <a:spcBef>
                <a:spcPct val="50000"/>
              </a:spcBef>
            </a:pPr>
            <a:r>
              <a:rPr lang="en-US" sz="2600" i="1" dirty="0">
                <a:latin typeface="Calibri" pitchFamily="34" charset="0"/>
                <a:cs typeface="Times New Roman" pitchFamily="18" charset="0"/>
              </a:rPr>
              <a:t>The Board of Education shall establish educational objectives known as the Standards of Learning, which shall form the core of Virginia's educational program, and other educational objectives, which together are designed to ensure the development of the skills that are necessary for success in school and for preparation for life in the years beyond. </a:t>
            </a:r>
          </a:p>
        </p:txBody>
      </p:sp>
    </p:spTree>
    <p:extLst>
      <p:ext uri="{BB962C8B-B14F-4D97-AF65-F5344CB8AC3E}">
        <p14:creationId xmlns:p14="http://schemas.microsoft.com/office/powerpoint/2010/main" val="34618059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4"/>
          <p:cNvSpPr>
            <a:spLocks noChangeArrowheads="1"/>
          </p:cNvSpPr>
          <p:nvPr/>
        </p:nvSpPr>
        <p:spPr bwMode="auto">
          <a:xfrm>
            <a:off x="0" y="0"/>
            <a:ext cx="8915400" cy="1143000"/>
          </a:xfrm>
          <a:prstGeom prst="roundRect">
            <a:avLst>
              <a:gd name="adj" fmla="val 0"/>
            </a:avLst>
          </a:prstGeom>
          <a:noFill/>
          <a:ln w="9525">
            <a:noFill/>
            <a:round/>
            <a:headEnd/>
            <a:tailEnd/>
          </a:ln>
          <a:effectLst/>
        </p:spPr>
        <p:txBody>
          <a:bodyPr anchor="b"/>
          <a:lstStyle/>
          <a:p>
            <a:pPr algn="ctr" eaLnBrk="1" hangingPunct="1"/>
            <a:r>
              <a:rPr lang="en-US" sz="48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Code of Virginia</a:t>
            </a:r>
          </a:p>
        </p:txBody>
      </p:sp>
      <p:sp>
        <p:nvSpPr>
          <p:cNvPr id="28679" name="Text Box 7"/>
          <p:cNvSpPr txBox="1">
            <a:spLocks noChangeArrowheads="1"/>
          </p:cNvSpPr>
          <p:nvPr/>
        </p:nvSpPr>
        <p:spPr bwMode="auto">
          <a:xfrm>
            <a:off x="381000" y="1447800"/>
            <a:ext cx="8001000" cy="4293483"/>
          </a:xfrm>
          <a:prstGeom prst="rect">
            <a:avLst/>
          </a:prstGeom>
          <a:noFill/>
          <a:ln w="9525">
            <a:noFill/>
            <a:miter lim="800000"/>
            <a:headEnd/>
            <a:tailEnd/>
          </a:ln>
          <a:effectLst/>
        </p:spPr>
        <p:txBody>
          <a:bodyPr wrap="square">
            <a:spAutoFit/>
          </a:bodyPr>
          <a:lstStyle/>
          <a:p>
            <a:pPr eaLnBrk="1" hangingPunct="1">
              <a:spcBef>
                <a:spcPct val="50000"/>
              </a:spcBef>
            </a:pPr>
            <a:r>
              <a:rPr lang="en-US" sz="2600" b="1" dirty="0">
                <a:latin typeface="Calibri" pitchFamily="34" charset="0"/>
                <a:cs typeface="Times New Roman" pitchFamily="18" charset="0"/>
              </a:rPr>
              <a:t>§ 22.1-253.13:1. Standard 1. Instructional programs supporting the Standards of Learning and other educational objectives</a:t>
            </a:r>
            <a:r>
              <a:rPr lang="en-US" sz="2600" b="1" dirty="0" smtClean="0">
                <a:latin typeface="Calibri" pitchFamily="34" charset="0"/>
                <a:cs typeface="Times New Roman" pitchFamily="18" charset="0"/>
              </a:rPr>
              <a:t>.</a:t>
            </a:r>
            <a:endParaRPr lang="en-US" sz="2600" dirty="0">
              <a:latin typeface="Calibri" pitchFamily="34" charset="0"/>
              <a:cs typeface="Times New Roman" pitchFamily="18" charset="0"/>
            </a:endParaRPr>
          </a:p>
          <a:p>
            <a:pPr eaLnBrk="1" hangingPunct="1">
              <a:spcBef>
                <a:spcPct val="50000"/>
              </a:spcBef>
            </a:pPr>
            <a:r>
              <a:rPr lang="en-US" sz="2600" i="1" dirty="0">
                <a:latin typeface="Calibri" pitchFamily="34" charset="0"/>
                <a:cs typeface="Times New Roman" pitchFamily="18" charset="0"/>
              </a:rPr>
              <a:t>The Board of Education shall establish educational objectives known as the Standards of Learning, which shall form the core of Virginia's educational program, and other educational objectives, which together are designed to ensure the development of the skills that are necessary for success in school and for preparation for life in the years beyond. </a:t>
            </a:r>
          </a:p>
        </p:txBody>
      </p:sp>
      <p:sp>
        <p:nvSpPr>
          <p:cNvPr id="2" name="TextBox 1"/>
          <p:cNvSpPr txBox="1"/>
          <p:nvPr/>
        </p:nvSpPr>
        <p:spPr>
          <a:xfrm>
            <a:off x="478971" y="2743200"/>
            <a:ext cx="7750629" cy="1938992"/>
          </a:xfrm>
          <a:prstGeom prst="rect">
            <a:avLst/>
          </a:prstGeom>
          <a:solidFill>
            <a:schemeClr val="tx2">
              <a:lumMod val="60000"/>
              <a:lumOff val="40000"/>
            </a:schemeClr>
          </a:solidFill>
          <a:ln>
            <a:solidFill>
              <a:schemeClr val="tx1"/>
            </a:solidFill>
          </a:ln>
        </p:spPr>
        <p:txBody>
          <a:bodyPr wrap="square" rtlCol="0">
            <a:spAutoFit/>
          </a:bodyPr>
          <a:lstStyle/>
          <a:p>
            <a:r>
              <a:rPr lang="en-US"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Times New Roman" pitchFamily="18" charset="0"/>
              </a:rPr>
              <a:t>The Board of Education shall establish educational objectives known as the Standards of Learning</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380310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381000" y="1600200"/>
            <a:ext cx="7772400" cy="3416320"/>
          </a:xfrm>
          <a:prstGeom prst="rect">
            <a:avLst/>
          </a:prstGeom>
          <a:noFill/>
          <a:ln w="9525">
            <a:noFill/>
            <a:miter lim="800000"/>
            <a:headEnd/>
            <a:tailEnd/>
          </a:ln>
          <a:effectLst/>
        </p:spPr>
        <p:txBody>
          <a:bodyPr wrap="square">
            <a:spAutoFit/>
          </a:bodyPr>
          <a:lstStyle/>
          <a:p>
            <a:pPr eaLnBrk="1" hangingPunct="1">
              <a:spcBef>
                <a:spcPct val="50000"/>
              </a:spcBef>
            </a:pPr>
            <a:r>
              <a:rPr lang="en-US" sz="2400" dirty="0" smtClean="0">
                <a:latin typeface="Calibri" pitchFamily="34" charset="0"/>
                <a:cs typeface="Times New Roman" pitchFamily="18" charset="0"/>
              </a:rPr>
              <a:t>§ </a:t>
            </a:r>
            <a:r>
              <a:rPr lang="en-US" sz="2400" dirty="0">
                <a:latin typeface="Calibri" pitchFamily="34" charset="0"/>
                <a:cs typeface="Times New Roman" pitchFamily="18" charset="0"/>
              </a:rPr>
              <a:t>22.1-253.13:1-2. </a:t>
            </a:r>
            <a:r>
              <a:rPr lang="en-US" sz="2400" dirty="0" smtClean="0">
                <a:latin typeface="Calibri" pitchFamily="34" charset="0"/>
                <a:cs typeface="Times New Roman" pitchFamily="18" charset="0"/>
              </a:rPr>
              <a:t>The Board </a:t>
            </a:r>
            <a:r>
              <a:rPr lang="en-US" sz="2400" dirty="0">
                <a:latin typeface="Calibri" pitchFamily="34" charset="0"/>
                <a:cs typeface="Times New Roman" pitchFamily="18" charset="0"/>
              </a:rPr>
              <a:t>of Education shall establish a regular schedule, in a manner it deems appropriate, for the</a:t>
            </a:r>
            <a:r>
              <a:rPr lang="en-US" sz="2400" dirty="0">
                <a:solidFill>
                  <a:srgbClr val="FF0000"/>
                </a:solidFill>
                <a:latin typeface="Calibri" pitchFamily="34" charset="0"/>
                <a:cs typeface="Times New Roman" pitchFamily="18" charset="0"/>
              </a:rPr>
              <a:t> </a:t>
            </a:r>
            <a:r>
              <a:rPr lang="en-US" sz="3600" b="1" u="sng"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review</a:t>
            </a:r>
            <a:r>
              <a:rPr lang="en-US" sz="3600" u="sng"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and </a:t>
            </a:r>
            <a:r>
              <a:rPr lang="en-US" sz="3600" b="1" u="sng"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revision as may be necessary</a:t>
            </a:r>
            <a:r>
              <a:rPr lang="en-US" sz="2400" dirty="0">
                <a:latin typeface="Calibri" pitchFamily="34" charset="0"/>
                <a:cs typeface="Times New Roman" pitchFamily="18" charset="0"/>
              </a:rPr>
              <a:t>, </a:t>
            </a:r>
            <a:r>
              <a:rPr lang="en-US" sz="2400" dirty="0" smtClean="0">
                <a:latin typeface="Calibri" pitchFamily="34" charset="0"/>
                <a:cs typeface="Times New Roman" pitchFamily="18" charset="0"/>
              </a:rPr>
              <a:t>of </a:t>
            </a:r>
            <a:r>
              <a:rPr lang="en-US" sz="2400" dirty="0">
                <a:latin typeface="Calibri" pitchFamily="34" charset="0"/>
                <a:cs typeface="Times New Roman" pitchFamily="18" charset="0"/>
              </a:rPr>
              <a:t>the Standards of Learning in all subject areas. Such review of each subject area shall occur at least once every seven years. Nothing in this section shall be construed to prohibit the board from conducting such review and revision on a more frequent basis.</a:t>
            </a:r>
            <a:endParaRPr lang="en-US" sz="2400" i="1" dirty="0">
              <a:latin typeface="Calibri" pitchFamily="34" charset="0"/>
              <a:cs typeface="Times New Roman" pitchFamily="18" charset="0"/>
            </a:endParaRPr>
          </a:p>
        </p:txBody>
      </p:sp>
      <p:sp>
        <p:nvSpPr>
          <p:cNvPr id="4" name="AutoShape 4"/>
          <p:cNvSpPr>
            <a:spLocks noChangeArrowheads="1"/>
          </p:cNvSpPr>
          <p:nvPr/>
        </p:nvSpPr>
        <p:spPr bwMode="auto">
          <a:xfrm>
            <a:off x="0" y="0"/>
            <a:ext cx="8915400" cy="1143000"/>
          </a:xfrm>
          <a:prstGeom prst="roundRect">
            <a:avLst>
              <a:gd name="adj" fmla="val 0"/>
            </a:avLst>
          </a:prstGeom>
          <a:noFill/>
          <a:ln w="9525">
            <a:noFill/>
            <a:round/>
            <a:headEnd/>
            <a:tailEnd/>
          </a:ln>
          <a:effectLst/>
        </p:spPr>
        <p:txBody>
          <a:bodyPr anchor="b"/>
          <a:lstStyle/>
          <a:p>
            <a:pPr algn="ctr" eaLnBrk="1" hangingPunct="1"/>
            <a:r>
              <a:rPr lang="en-US" sz="48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Code of Virginia</a:t>
            </a:r>
          </a:p>
        </p:txBody>
      </p:sp>
    </p:spTree>
    <p:extLst>
      <p:ext uri="{BB962C8B-B14F-4D97-AF65-F5344CB8AC3E}">
        <p14:creationId xmlns:p14="http://schemas.microsoft.com/office/powerpoint/2010/main" val="3724343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7543800" cy="1143000"/>
          </a:xfrm>
        </p:spPr>
        <p:txBody>
          <a:bodyPr>
            <a:normAutofit fontScale="90000"/>
          </a:bodyPr>
          <a:lstStyle/>
          <a:p>
            <a:r>
              <a:rPr lang="en-US" sz="60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hlinkClick r:id="rId2"/>
              </a:rPr>
              <a:t>Review and Revision Schedule</a:t>
            </a:r>
            <a:endParaRPr lang="en-US" sz="6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11792882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52400" y="457200"/>
            <a:ext cx="8153400" cy="6019800"/>
          </a:xfrm>
          <a:noFill/>
        </p:spPr>
        <p:txBody>
          <a:bodyPr>
            <a:normAutofit lnSpcReduction="10000"/>
          </a:bodyPr>
          <a:lstStyle/>
          <a:p>
            <a:pPr marL="0" indent="0" algn="ctr"/>
            <a:r>
              <a:rPr lang="en-US" sz="2800" u="sng" dirty="0" smtClean="0">
                <a:latin typeface="Calibri" panose="020F0502020204030204" pitchFamily="34" charset="0"/>
                <a:ea typeface="Batang" panose="02030600000101010101" pitchFamily="18" charset="-127"/>
              </a:rPr>
              <a:t>January 2014 – March 2015</a:t>
            </a:r>
          </a:p>
          <a:p>
            <a:pPr marL="0" indent="0" algn="ctr"/>
            <a:r>
              <a:rPr lang="en-US" sz="2400" b="0" dirty="0" smtClean="0">
                <a:latin typeface="Calibri" panose="020F0502020204030204" pitchFamily="34" charset="0"/>
                <a:ea typeface="Batang" panose="02030600000101010101" pitchFamily="18" charset="-127"/>
              </a:rPr>
              <a:t>Revised </a:t>
            </a:r>
            <a:r>
              <a:rPr lang="en-US" sz="2400" b="0" dirty="0">
                <a:latin typeface="Calibri" panose="020F0502020204030204" pitchFamily="34" charset="0"/>
                <a:ea typeface="Batang" panose="02030600000101010101" pitchFamily="18" charset="-127"/>
              </a:rPr>
              <a:t>the </a:t>
            </a:r>
            <a:r>
              <a:rPr lang="en-US" sz="2400" b="0" i="1" dirty="0" smtClean="0">
                <a:latin typeface="Calibri" panose="020F0502020204030204" pitchFamily="34" charset="0"/>
                <a:ea typeface="Batang" panose="02030600000101010101" pitchFamily="18" charset="-127"/>
              </a:rPr>
              <a:t>2008 </a:t>
            </a:r>
            <a:r>
              <a:rPr lang="en-US" sz="2400" b="0" i="1" dirty="0">
                <a:latin typeface="Calibri" panose="020F0502020204030204" pitchFamily="34" charset="0"/>
                <a:ea typeface="Batang" panose="02030600000101010101" pitchFamily="18" charset="-127"/>
              </a:rPr>
              <a:t>History and Social Science Standards of </a:t>
            </a:r>
            <a:r>
              <a:rPr lang="en-US" sz="2400" b="0" i="1" dirty="0" smtClean="0">
                <a:latin typeface="Calibri" panose="020F0502020204030204" pitchFamily="34" charset="0"/>
                <a:ea typeface="Batang" panose="02030600000101010101" pitchFamily="18" charset="-127"/>
              </a:rPr>
              <a:t>Learning</a:t>
            </a:r>
          </a:p>
          <a:p>
            <a:pPr algn="ctr"/>
            <a:r>
              <a:rPr lang="en-US" sz="2400" b="0" dirty="0">
                <a:latin typeface="Calibri" panose="020F0502020204030204" pitchFamily="34" charset="0"/>
                <a:ea typeface="Batang" panose="02030600000101010101" pitchFamily="18" charset="-127"/>
                <a:hlinkClick r:id="rId3"/>
              </a:rPr>
              <a:t>Committees</a:t>
            </a:r>
            <a:r>
              <a:rPr lang="en-US" sz="2400" b="0" dirty="0">
                <a:latin typeface="Calibri" panose="020F0502020204030204" pitchFamily="34" charset="0"/>
                <a:ea typeface="Batang" panose="02030600000101010101" pitchFamily="18" charset="-127"/>
              </a:rPr>
              <a:t> </a:t>
            </a:r>
            <a:r>
              <a:rPr lang="en-US" sz="2400" b="0" dirty="0" smtClean="0">
                <a:latin typeface="Calibri" panose="020F0502020204030204" pitchFamily="34" charset="0"/>
                <a:ea typeface="Batang" panose="02030600000101010101" pitchFamily="18" charset="-127"/>
              </a:rPr>
              <a:t>were convened </a:t>
            </a:r>
            <a:r>
              <a:rPr lang="en-US" sz="2400" b="0" dirty="0">
                <a:latin typeface="Calibri" panose="020F0502020204030204" pitchFamily="34" charset="0"/>
                <a:ea typeface="Batang" panose="02030600000101010101" pitchFamily="18" charset="-127"/>
              </a:rPr>
              <a:t>to review and revise the </a:t>
            </a:r>
            <a:r>
              <a:rPr lang="en-US" sz="2400" b="0" dirty="0" smtClean="0">
                <a:latin typeface="Calibri" panose="020F0502020204030204" pitchFamily="34" charset="0"/>
                <a:ea typeface="Batang" panose="02030600000101010101" pitchFamily="18" charset="-127"/>
              </a:rPr>
              <a:t>Standards</a:t>
            </a:r>
            <a:endParaRPr lang="en-US" sz="2400" b="0" dirty="0">
              <a:latin typeface="Calibri" panose="020F0502020204030204" pitchFamily="34" charset="0"/>
              <a:ea typeface="Batang" panose="02030600000101010101" pitchFamily="18" charset="-127"/>
            </a:endParaRPr>
          </a:p>
          <a:p>
            <a:pPr lvl="0" algn="ctr"/>
            <a:r>
              <a:rPr lang="en-US" sz="2400" b="0" dirty="0" smtClean="0">
                <a:solidFill>
                  <a:prstClr val="black"/>
                </a:solidFill>
                <a:latin typeface="Calibri" panose="020F0502020204030204" pitchFamily="34" charset="0"/>
                <a:ea typeface="Batang" panose="02030600000101010101" pitchFamily="18" charset="-127"/>
              </a:rPr>
              <a:t>The </a:t>
            </a:r>
            <a:r>
              <a:rPr lang="en-US" sz="2400" b="0" dirty="0">
                <a:solidFill>
                  <a:prstClr val="black"/>
                </a:solidFill>
                <a:latin typeface="Calibri" panose="020F0502020204030204" pitchFamily="34" charset="0"/>
                <a:ea typeface="Batang" panose="02030600000101010101" pitchFamily="18" charset="-127"/>
              </a:rPr>
              <a:t>proposed History and Social Science Standards of Learning </a:t>
            </a:r>
            <a:r>
              <a:rPr lang="en-US" sz="2400" b="0" dirty="0" smtClean="0">
                <a:solidFill>
                  <a:prstClr val="black"/>
                </a:solidFill>
                <a:latin typeface="Calibri" panose="020F0502020204030204" pitchFamily="34" charset="0"/>
                <a:ea typeface="Batang" panose="02030600000101010101" pitchFamily="18" charset="-127"/>
              </a:rPr>
              <a:t>was taken to </a:t>
            </a:r>
            <a:r>
              <a:rPr lang="en-US" sz="2400" b="0" dirty="0">
                <a:solidFill>
                  <a:prstClr val="black"/>
                </a:solidFill>
                <a:latin typeface="Calibri" panose="020F0502020204030204" pitchFamily="34" charset="0"/>
                <a:ea typeface="Batang" panose="02030600000101010101" pitchFamily="18" charset="-127"/>
              </a:rPr>
              <a:t>the Virginia Board </a:t>
            </a:r>
            <a:r>
              <a:rPr lang="en-US" sz="2400" b="0" dirty="0" smtClean="0">
                <a:solidFill>
                  <a:prstClr val="black"/>
                </a:solidFill>
                <a:latin typeface="Calibri" panose="020F0502020204030204" pitchFamily="34" charset="0"/>
                <a:ea typeface="Batang" panose="02030600000101010101" pitchFamily="18" charset="-127"/>
              </a:rPr>
              <a:t>of Education </a:t>
            </a:r>
            <a:r>
              <a:rPr lang="en-US" sz="2400" b="0" dirty="0">
                <a:solidFill>
                  <a:prstClr val="black"/>
                </a:solidFill>
                <a:latin typeface="Calibri" panose="020F0502020204030204" pitchFamily="34" charset="0"/>
                <a:ea typeface="Batang" panose="02030600000101010101" pitchFamily="18" charset="-127"/>
              </a:rPr>
              <a:t>for first </a:t>
            </a:r>
            <a:r>
              <a:rPr lang="en-US" sz="2400" b="0" dirty="0" smtClean="0">
                <a:solidFill>
                  <a:prstClr val="black"/>
                </a:solidFill>
                <a:latin typeface="Calibri" panose="020F0502020204030204" pitchFamily="34" charset="0"/>
                <a:ea typeface="Batang" panose="02030600000101010101" pitchFamily="18" charset="-127"/>
              </a:rPr>
              <a:t>review</a:t>
            </a:r>
          </a:p>
          <a:p>
            <a:pPr lvl="0" algn="ctr"/>
            <a:r>
              <a:rPr lang="en-US" sz="2400" b="0" dirty="0" smtClean="0">
                <a:solidFill>
                  <a:prstClr val="black"/>
                </a:solidFill>
                <a:latin typeface="Calibri" panose="020F0502020204030204" pitchFamily="34" charset="0"/>
                <a:ea typeface="Batang" panose="02030600000101010101" pitchFamily="18" charset="-127"/>
              </a:rPr>
              <a:t> </a:t>
            </a:r>
            <a:r>
              <a:rPr lang="en-US" sz="2400" b="0" dirty="0">
                <a:solidFill>
                  <a:prstClr val="black"/>
                </a:solidFill>
                <a:latin typeface="Calibri" panose="020F0502020204030204" pitchFamily="34" charset="0"/>
                <a:ea typeface="Batang" panose="02030600000101010101" pitchFamily="18" charset="-127"/>
              </a:rPr>
              <a:t>Public comment period </a:t>
            </a:r>
            <a:r>
              <a:rPr lang="en-US" sz="2400" b="0" dirty="0" smtClean="0">
                <a:solidFill>
                  <a:prstClr val="black"/>
                </a:solidFill>
                <a:latin typeface="Calibri" panose="020F0502020204030204" pitchFamily="34" charset="0"/>
                <a:ea typeface="Batang" panose="02030600000101010101" pitchFamily="18" charset="-127"/>
              </a:rPr>
              <a:t>followed</a:t>
            </a:r>
            <a:endParaRPr lang="en-US" sz="2400" b="0" dirty="0">
              <a:solidFill>
                <a:prstClr val="black"/>
              </a:solidFill>
              <a:latin typeface="Calibri" panose="020F0502020204030204" pitchFamily="34" charset="0"/>
              <a:ea typeface="Batang" panose="02030600000101010101" pitchFamily="18" charset="-127"/>
            </a:endParaRPr>
          </a:p>
          <a:p>
            <a:pPr marL="0" indent="0" algn="ctr"/>
            <a:endParaRPr lang="en-US" sz="2400" b="0" i="1" dirty="0">
              <a:latin typeface="Calibri" panose="020F0502020204030204" pitchFamily="34" charset="0"/>
              <a:ea typeface="Batang" panose="02030600000101010101" pitchFamily="18" charset="-127"/>
            </a:endParaRPr>
          </a:p>
          <a:p>
            <a:pPr algn="ctr"/>
            <a:r>
              <a:rPr lang="en-US" sz="2800" u="sng" dirty="0" smtClean="0">
                <a:latin typeface="Calibri" panose="020F0502020204030204" pitchFamily="34" charset="0"/>
                <a:ea typeface="Batang" panose="02030600000101010101" pitchFamily="18" charset="-127"/>
              </a:rPr>
              <a:t>March 2015</a:t>
            </a:r>
            <a:endParaRPr lang="en-US" sz="2800" u="sng" dirty="0">
              <a:latin typeface="Calibri" panose="020F0502020204030204" pitchFamily="34" charset="0"/>
              <a:ea typeface="Batang" panose="02030600000101010101" pitchFamily="18" charset="-127"/>
            </a:endParaRPr>
          </a:p>
          <a:p>
            <a:pPr algn="ctr"/>
            <a:r>
              <a:rPr lang="en-US" sz="2400" b="0" dirty="0">
                <a:latin typeface="Calibri" panose="020F0502020204030204" pitchFamily="34" charset="0"/>
                <a:ea typeface="Batang" panose="02030600000101010101" pitchFamily="18" charset="-127"/>
              </a:rPr>
              <a:t>     </a:t>
            </a:r>
            <a:r>
              <a:rPr lang="en-US" sz="2400" b="0" dirty="0" smtClean="0">
                <a:latin typeface="Calibri" panose="020F0502020204030204" pitchFamily="34" charset="0"/>
                <a:ea typeface="Batang" panose="02030600000101010101" pitchFamily="18" charset="-127"/>
                <a:hlinkClick r:id="rId4"/>
              </a:rPr>
              <a:t>Virginia Board of Education approved 2015 </a:t>
            </a:r>
            <a:r>
              <a:rPr lang="en-US" sz="2400" b="0" i="1" dirty="0" smtClean="0">
                <a:latin typeface="Calibri" panose="020F0502020204030204" pitchFamily="34" charset="0"/>
                <a:ea typeface="Batang" panose="02030600000101010101" pitchFamily="18" charset="-127"/>
                <a:hlinkClick r:id="rId4"/>
              </a:rPr>
              <a:t>History </a:t>
            </a:r>
            <a:r>
              <a:rPr lang="en-US" sz="2400" b="0" i="1" dirty="0">
                <a:latin typeface="Calibri" panose="020F0502020204030204" pitchFamily="34" charset="0"/>
                <a:ea typeface="Batang" panose="02030600000101010101" pitchFamily="18" charset="-127"/>
                <a:hlinkClick r:id="rId4"/>
              </a:rPr>
              <a:t>and Social Science </a:t>
            </a:r>
            <a:r>
              <a:rPr lang="en-US" sz="2400" b="0" i="1" dirty="0" smtClean="0">
                <a:latin typeface="Calibri" panose="020F0502020204030204" pitchFamily="34" charset="0"/>
                <a:ea typeface="Batang" panose="02030600000101010101" pitchFamily="18" charset="-127"/>
                <a:hlinkClick r:id="rId4"/>
              </a:rPr>
              <a:t>Standards </a:t>
            </a:r>
            <a:r>
              <a:rPr lang="en-US" sz="2400" b="0" i="1" dirty="0">
                <a:latin typeface="Calibri" panose="020F0502020204030204" pitchFamily="34" charset="0"/>
                <a:ea typeface="Batang" panose="02030600000101010101" pitchFamily="18" charset="-127"/>
                <a:hlinkClick r:id="rId4"/>
              </a:rPr>
              <a:t>of </a:t>
            </a:r>
            <a:r>
              <a:rPr lang="en-US" sz="2400" b="0" i="1" dirty="0" smtClean="0">
                <a:latin typeface="Calibri" panose="020F0502020204030204" pitchFamily="34" charset="0"/>
                <a:ea typeface="Batang" panose="02030600000101010101" pitchFamily="18" charset="-127"/>
                <a:hlinkClick r:id="rId4"/>
              </a:rPr>
              <a:t>Learning</a:t>
            </a:r>
            <a:endParaRPr lang="en-US" sz="2400" b="0" i="1" dirty="0" smtClean="0">
              <a:latin typeface="Calibri" panose="020F0502020204030204" pitchFamily="34" charset="0"/>
              <a:ea typeface="Batang" panose="02030600000101010101" pitchFamily="18" charset="-127"/>
            </a:endParaRPr>
          </a:p>
          <a:p>
            <a:pPr algn="ctr"/>
            <a:endParaRPr lang="en-US" sz="2400" b="0" i="1" dirty="0" smtClean="0">
              <a:latin typeface="Calibri" panose="020F0502020204030204" pitchFamily="34" charset="0"/>
              <a:ea typeface="Batang" panose="02030600000101010101" pitchFamily="18" charset="-127"/>
            </a:endParaRPr>
          </a:p>
          <a:p>
            <a:pPr algn="ctr"/>
            <a:r>
              <a:rPr lang="en-US" sz="2800" u="sng" dirty="0" smtClean="0">
                <a:latin typeface="Calibri" panose="020F0502020204030204" pitchFamily="34" charset="0"/>
                <a:ea typeface="Batang" panose="02030600000101010101" pitchFamily="18" charset="-127"/>
              </a:rPr>
              <a:t>Summer 2015</a:t>
            </a:r>
          </a:p>
          <a:p>
            <a:pPr algn="ctr"/>
            <a:r>
              <a:rPr lang="en-US" sz="2400" b="0" dirty="0" smtClean="0">
                <a:latin typeface="Calibri" panose="020F0502020204030204" pitchFamily="34" charset="0"/>
                <a:ea typeface="Batang" panose="02030600000101010101" pitchFamily="18" charset="-127"/>
              </a:rPr>
              <a:t>Committees convened to review and revise the Curriculum Framework</a:t>
            </a:r>
          </a:p>
          <a:p>
            <a:pPr algn="ctr"/>
            <a:endParaRPr lang="en-US" sz="2400" u="sng" dirty="0" smtClean="0">
              <a:latin typeface="Calibri" panose="020F0502020204030204" pitchFamily="34" charset="0"/>
              <a:ea typeface="Batang" panose="02030600000101010101" pitchFamily="18" charset="-127"/>
            </a:endParaRPr>
          </a:p>
        </p:txBody>
      </p:sp>
      <p:sp>
        <p:nvSpPr>
          <p:cNvPr id="4" name="Slide Number Placeholder 3"/>
          <p:cNvSpPr>
            <a:spLocks noGrp="1"/>
          </p:cNvSpPr>
          <p:nvPr>
            <p:ph type="sldNum" sz="quarter" idx="13"/>
          </p:nvPr>
        </p:nvSpPr>
        <p:spPr/>
        <p:txBody>
          <a:bodyPr/>
          <a:lstStyle/>
          <a:p>
            <a:pPr>
              <a:defRPr/>
            </a:pPr>
            <a:fld id="{C9886CF0-4A72-40E0-84CA-3248A9E6B0A3}" type="slidenum">
              <a:rPr lang="en-US" smtClean="0"/>
              <a:pPr>
                <a:defRPr/>
              </a:pPr>
              <a:t>14</a:t>
            </a:fld>
            <a:endParaRPr lang="en-US" dirty="0"/>
          </a:p>
        </p:txBody>
      </p:sp>
    </p:spTree>
    <p:extLst>
      <p:ext uri="{BB962C8B-B14F-4D97-AF65-F5344CB8AC3E}">
        <p14:creationId xmlns:p14="http://schemas.microsoft.com/office/powerpoint/2010/main" val="10179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52400" y="457200"/>
            <a:ext cx="8153400" cy="6019800"/>
          </a:xfrm>
          <a:noFill/>
        </p:spPr>
        <p:txBody>
          <a:bodyPr>
            <a:normAutofit/>
          </a:bodyPr>
          <a:lstStyle/>
          <a:p>
            <a:pPr algn="ctr">
              <a:spcBef>
                <a:spcPts val="0"/>
              </a:spcBef>
            </a:pPr>
            <a:r>
              <a:rPr lang="en-US" sz="2800" u="sng" dirty="0">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Fall </a:t>
            </a:r>
            <a:r>
              <a:rPr lang="en-US" sz="2800" u="sng" dirty="0" smtClean="0">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2015</a:t>
            </a:r>
            <a:endParaRPr lang="en-US" sz="2800" u="sng" dirty="0">
              <a:effectLst>
                <a:outerShdw blurRad="38100" dist="38100" dir="2700000" algn="tl">
                  <a:srgbClr val="000000">
                    <a:alpha val="43137"/>
                  </a:srgbClr>
                </a:outerShdw>
              </a:effectLst>
              <a:latin typeface="Calibri" panose="020F0502020204030204" pitchFamily="34" charset="0"/>
              <a:ea typeface="Batang" panose="02030600000101010101" pitchFamily="18" charset="-127"/>
            </a:endParaRPr>
          </a:p>
          <a:p>
            <a:pPr algn="ctr">
              <a:spcBef>
                <a:spcPts val="0"/>
              </a:spcBef>
            </a:pPr>
            <a:r>
              <a:rPr lang="en-US" sz="2400" b="0" dirty="0">
                <a:latin typeface="Calibri" panose="020F0502020204030204" pitchFamily="34" charset="0"/>
                <a:ea typeface="Batang" panose="02030600000101010101" pitchFamily="18" charset="-127"/>
              </a:rPr>
              <a:t>     The proposed History and Social Science Standards of Learning Curriculum Framework went to the Virginia Board of Education for first review. </a:t>
            </a:r>
            <a:r>
              <a:rPr lang="en-US" sz="2400" b="0" dirty="0" smtClean="0">
                <a:latin typeface="Calibri" panose="020F0502020204030204" pitchFamily="34" charset="0"/>
                <a:ea typeface="Batang" panose="02030600000101010101" pitchFamily="18" charset="-127"/>
              </a:rPr>
              <a:t>Public </a:t>
            </a:r>
            <a:r>
              <a:rPr lang="en-US" sz="2400" b="0" dirty="0">
                <a:latin typeface="Calibri" panose="020F0502020204030204" pitchFamily="34" charset="0"/>
                <a:ea typeface="Batang" panose="02030600000101010101" pitchFamily="18" charset="-127"/>
              </a:rPr>
              <a:t>comment period followed.</a:t>
            </a:r>
          </a:p>
          <a:p>
            <a:pPr algn="ctr">
              <a:spcBef>
                <a:spcPts val="0"/>
              </a:spcBef>
            </a:pPr>
            <a:endParaRPr lang="en-US" sz="2400" u="sng" dirty="0">
              <a:latin typeface="Calibri" panose="020F0502020204030204" pitchFamily="34" charset="0"/>
              <a:ea typeface="Batang" panose="02030600000101010101" pitchFamily="18" charset="-127"/>
            </a:endParaRPr>
          </a:p>
          <a:p>
            <a:pPr algn="ctr">
              <a:spcBef>
                <a:spcPts val="0"/>
              </a:spcBef>
            </a:pPr>
            <a:r>
              <a:rPr lang="en-US" sz="2800" u="sng" dirty="0">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Winter </a:t>
            </a:r>
            <a:r>
              <a:rPr lang="en-US" sz="2800" u="sng" dirty="0" smtClean="0">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2016</a:t>
            </a:r>
            <a:endParaRPr lang="en-US" sz="2800" u="sng" dirty="0">
              <a:effectLst>
                <a:outerShdw blurRad="38100" dist="38100" dir="2700000" algn="tl">
                  <a:srgbClr val="000000">
                    <a:alpha val="43137"/>
                  </a:srgbClr>
                </a:outerShdw>
              </a:effectLst>
              <a:latin typeface="Calibri" panose="020F0502020204030204" pitchFamily="34" charset="0"/>
              <a:ea typeface="Batang" panose="02030600000101010101" pitchFamily="18" charset="-127"/>
            </a:endParaRPr>
          </a:p>
          <a:p>
            <a:pPr algn="ctr">
              <a:spcBef>
                <a:spcPts val="0"/>
              </a:spcBef>
            </a:pPr>
            <a:r>
              <a:rPr lang="en-US" sz="2400" b="0" dirty="0">
                <a:latin typeface="Calibri" panose="020F0502020204030204" pitchFamily="34" charset="0"/>
                <a:ea typeface="Batang" panose="02030600000101010101" pitchFamily="18" charset="-127"/>
              </a:rPr>
              <a:t>Virginia Board of Education approved </a:t>
            </a:r>
            <a:r>
              <a:rPr lang="en-US" sz="2400" b="0" dirty="0">
                <a:latin typeface="Calibri" panose="020F0502020204030204" pitchFamily="34" charset="0"/>
                <a:ea typeface="Batang" panose="02030600000101010101" pitchFamily="18" charset="-127"/>
                <a:hlinkClick r:id="rId3"/>
              </a:rPr>
              <a:t>2015 </a:t>
            </a:r>
            <a:r>
              <a:rPr lang="en-US" sz="2400" b="0" i="1" dirty="0">
                <a:latin typeface="Calibri" panose="020F0502020204030204" pitchFamily="34" charset="0"/>
                <a:ea typeface="Batang" panose="02030600000101010101" pitchFamily="18" charset="-127"/>
                <a:hlinkClick r:id="rId3"/>
              </a:rPr>
              <a:t>History and Social Science Standards of Learning </a:t>
            </a:r>
            <a:r>
              <a:rPr lang="en-US" sz="2400" b="0" dirty="0">
                <a:latin typeface="Calibri" panose="020F0502020204030204" pitchFamily="34" charset="0"/>
                <a:ea typeface="Batang" panose="02030600000101010101" pitchFamily="18" charset="-127"/>
                <a:hlinkClick r:id="rId3"/>
              </a:rPr>
              <a:t>Curriculum </a:t>
            </a:r>
            <a:r>
              <a:rPr lang="en-US" sz="2400" b="0" dirty="0" smtClean="0">
                <a:latin typeface="Calibri" panose="020F0502020204030204" pitchFamily="34" charset="0"/>
                <a:ea typeface="Batang" panose="02030600000101010101" pitchFamily="18" charset="-127"/>
                <a:hlinkClick r:id="rId3"/>
              </a:rPr>
              <a:t>Framework</a:t>
            </a:r>
            <a:endParaRPr lang="en-US" sz="2400" b="0" dirty="0" smtClean="0">
              <a:latin typeface="Calibri" panose="020F0502020204030204" pitchFamily="34" charset="0"/>
              <a:ea typeface="Batang" panose="02030600000101010101" pitchFamily="18" charset="-127"/>
            </a:endParaRPr>
          </a:p>
          <a:p>
            <a:pPr algn="ctr">
              <a:spcBef>
                <a:spcPts val="0"/>
              </a:spcBef>
            </a:pPr>
            <a:endParaRPr lang="en-US" sz="2400" b="0" dirty="0">
              <a:latin typeface="Calibri" panose="020F0502020204030204" pitchFamily="34" charset="0"/>
              <a:ea typeface="Batang" panose="02030600000101010101" pitchFamily="18" charset="-127"/>
            </a:endParaRPr>
          </a:p>
          <a:p>
            <a:pPr algn="ctr">
              <a:spcBef>
                <a:spcPts val="0"/>
              </a:spcBef>
            </a:pPr>
            <a:r>
              <a:rPr lang="en-US" sz="2800" b="1" u="sng" dirty="0" smtClean="0">
                <a:effectLst>
                  <a:outerShdw blurRad="38100" dist="38100" dir="2700000" algn="tl">
                    <a:srgbClr val="000000">
                      <a:alpha val="43137"/>
                    </a:srgbClr>
                  </a:outerShdw>
                </a:effectLst>
                <a:latin typeface="Calibri" pitchFamily="34" charset="0"/>
              </a:rPr>
              <a:t>July 2016</a:t>
            </a:r>
          </a:p>
          <a:p>
            <a:pPr algn="ctr">
              <a:spcBef>
                <a:spcPts val="0"/>
              </a:spcBef>
            </a:pPr>
            <a:r>
              <a:rPr lang="en-US" sz="2800" dirty="0" smtClean="0">
                <a:solidFill>
                  <a:srgbClr val="00B050"/>
                </a:solidFill>
                <a:effectLst>
                  <a:outerShdw blurRad="38100" dist="38100" dir="2700000" algn="tl">
                    <a:srgbClr val="000000">
                      <a:alpha val="43137"/>
                    </a:srgbClr>
                  </a:outerShdw>
                </a:effectLst>
                <a:latin typeface="Calibri" pitchFamily="34" charset="0"/>
              </a:rPr>
              <a:t>Virginia Department of Education posted </a:t>
            </a:r>
            <a:r>
              <a:rPr lang="en-US" sz="2800" dirty="0" smtClean="0">
                <a:solidFill>
                  <a:srgbClr val="00B050"/>
                </a:solidFill>
                <a:effectLst>
                  <a:outerShdw blurRad="38100" dist="38100" dir="2700000" algn="tl">
                    <a:srgbClr val="000000">
                      <a:alpha val="43137"/>
                    </a:srgbClr>
                  </a:outerShdw>
                </a:effectLst>
                <a:latin typeface="Calibri" pitchFamily="34" charset="0"/>
                <a:hlinkClick r:id="rId4"/>
              </a:rPr>
              <a:t>2015 History and Social Science Standards of Learning and Curriculum Framework</a:t>
            </a:r>
            <a:endParaRPr lang="en-US" sz="2800" b="1" dirty="0" smtClean="0">
              <a:solidFill>
                <a:srgbClr val="00B050"/>
              </a:solidFill>
              <a:effectLst>
                <a:outerShdw blurRad="38100" dist="38100" dir="2700000" algn="tl">
                  <a:srgbClr val="000000">
                    <a:alpha val="43137"/>
                  </a:srgbClr>
                </a:outerShdw>
              </a:effectLst>
              <a:latin typeface="Calibri" pitchFamily="34" charset="0"/>
            </a:endParaRPr>
          </a:p>
        </p:txBody>
      </p:sp>
      <p:sp>
        <p:nvSpPr>
          <p:cNvPr id="4" name="Slide Number Placeholder 3"/>
          <p:cNvSpPr>
            <a:spLocks noGrp="1"/>
          </p:cNvSpPr>
          <p:nvPr>
            <p:ph type="sldNum" sz="quarter" idx="13"/>
          </p:nvPr>
        </p:nvSpPr>
        <p:spPr/>
        <p:txBody>
          <a:bodyPr/>
          <a:lstStyle/>
          <a:p>
            <a:pPr>
              <a:defRPr/>
            </a:pPr>
            <a:fld id="{C9886CF0-4A72-40E0-84CA-3248A9E6B0A3}" type="slidenum">
              <a:rPr lang="en-US" smtClean="0"/>
              <a:pPr>
                <a:defRPr/>
              </a:pPr>
              <a:t>15</a:t>
            </a:fld>
            <a:endParaRPr lang="en-US" dirty="0"/>
          </a:p>
        </p:txBody>
      </p:sp>
    </p:spTree>
    <p:extLst>
      <p:ext uri="{BB962C8B-B14F-4D97-AF65-F5344CB8AC3E}">
        <p14:creationId xmlns:p14="http://schemas.microsoft.com/office/powerpoint/2010/main" val="36792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7" end="7"/>
                                            </p:txEl>
                                          </p:spTgt>
                                        </p:tgtEl>
                                        <p:attrNameLst>
                                          <p:attrName>r</p:attrName>
                                        </p:attrNameLst>
                                      </p:cBhvr>
                                    </p:animRot>
                                    <p:animRot by="-240000">
                                      <p:cBhvr>
                                        <p:cTn id="42" dur="200" fill="hold">
                                          <p:stCondLst>
                                            <p:cond delay="200"/>
                                          </p:stCondLst>
                                        </p:cTn>
                                        <p:tgtEl>
                                          <p:spTgt spid="3">
                                            <p:txEl>
                                              <p:pRg st="7" end="7"/>
                                            </p:txEl>
                                          </p:spTgt>
                                        </p:tgtEl>
                                        <p:attrNameLst>
                                          <p:attrName>r</p:attrName>
                                        </p:attrNameLst>
                                      </p:cBhvr>
                                    </p:animRot>
                                    <p:animRot by="240000">
                                      <p:cBhvr>
                                        <p:cTn id="43" dur="200" fill="hold">
                                          <p:stCondLst>
                                            <p:cond delay="400"/>
                                          </p:stCondLst>
                                        </p:cTn>
                                        <p:tgtEl>
                                          <p:spTgt spid="3">
                                            <p:txEl>
                                              <p:pRg st="7" end="7"/>
                                            </p:txEl>
                                          </p:spTgt>
                                        </p:tgtEl>
                                        <p:attrNameLst>
                                          <p:attrName>r</p:attrName>
                                        </p:attrNameLst>
                                      </p:cBhvr>
                                    </p:animRot>
                                    <p:animRot by="-240000">
                                      <p:cBhvr>
                                        <p:cTn id="44" dur="200" fill="hold">
                                          <p:stCondLst>
                                            <p:cond delay="600"/>
                                          </p:stCondLst>
                                        </p:cTn>
                                        <p:tgtEl>
                                          <p:spTgt spid="3">
                                            <p:txEl>
                                              <p:pRg st="7" end="7"/>
                                            </p:txEl>
                                          </p:spTgt>
                                        </p:tgtEl>
                                        <p:attrNameLst>
                                          <p:attrName>r</p:attrName>
                                        </p:attrNameLst>
                                      </p:cBhvr>
                                    </p:animRot>
                                    <p:animRot by="120000">
                                      <p:cBhvr>
                                        <p:cTn id="45"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16</a:t>
            </a:fld>
            <a:endParaRPr lang="en-US" dirty="0"/>
          </a:p>
        </p:txBody>
      </p:sp>
      <p:pic>
        <p:nvPicPr>
          <p:cNvPr id="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4103" t="19759" r="38687" b="6250"/>
          <a:stretch>
            <a:fillRect/>
          </a:stretch>
        </p:blipFill>
        <p:spPr bwMode="auto">
          <a:xfrm>
            <a:off x="2209800" y="495300"/>
            <a:ext cx="4114800" cy="586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5019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17</a:t>
            </a:fld>
            <a:endParaRPr lang="en-US" dirty="0"/>
          </a:p>
        </p:txBody>
      </p:sp>
      <p:pic>
        <p:nvPicPr>
          <p:cNvPr id="2051" name="Picture 3" descr="C:\Users\christonya.brown@doe.virginia.gov\AppData\Local\Microsoft\Windows\Temporary Internet Files\Content.IE5\8MG6A7KE\check-mark-gu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53356"/>
            <a:ext cx="1828800" cy="1680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hristonya.brown@doe.virginia.gov\AppData\Local\Microsoft\Windows\Temporary Internet Files\Content.IE5\K2URJP45\exclamation-mark-made-of-a-wa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2438400"/>
            <a:ext cx="2670390" cy="176723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ristonya.brown@doe.virginia.gov\AppData\Local\Microsoft\Windows\Temporary Internet Files\Content.IE5\VHSL7NYV\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340" y="4013440"/>
            <a:ext cx="2196860" cy="2196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doe.virginia.gov/testing/sol/standards_docs/history_socialscience/2015/stds_history_ - Windows Internet Explorer pro"/>
          <p:cNvPicPr>
            <a:picLocks noChangeAspect="1"/>
          </p:cNvPicPr>
          <p:nvPr/>
        </p:nvPicPr>
        <p:blipFill rotWithShape="1">
          <a:blip r:embed="rId6">
            <a:extLst>
              <a:ext uri="{28A0092B-C50C-407E-A947-70E740481C1C}">
                <a14:useLocalDpi xmlns:a14="http://schemas.microsoft.com/office/drawing/2010/main" val="0"/>
              </a:ext>
            </a:extLst>
          </a:blip>
          <a:srcRect l="28194" t="14256" r="29166"/>
          <a:stretch/>
        </p:blipFill>
        <p:spPr>
          <a:xfrm>
            <a:off x="304800" y="566056"/>
            <a:ext cx="4419600" cy="586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5336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18</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34103" t="19759" r="38687" b="6250"/>
          <a:stretch>
            <a:fillRect/>
          </a:stretch>
        </p:blipFill>
        <p:spPr bwMode="auto">
          <a:xfrm>
            <a:off x="609600" y="495300"/>
            <a:ext cx="4114800" cy="586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christonya.brown@doe.virginia.gov\AppData\Local\Microsoft\Windows\Temporary Internet Files\Content.IE5\8MG6A7KE\check-mark-gu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53356"/>
            <a:ext cx="1828800" cy="1680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hristonya.brown@doe.virginia.gov\AppData\Local\Microsoft\Windows\Temporary Internet Files\Content.IE5\K2URJP45\exclamation-mark-made-of-a-wat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2438400"/>
            <a:ext cx="2670390" cy="176723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ristonya.brown@doe.virginia.gov\AppData\Local\Microsoft\Windows\Temporary Internet Files\Content.IE5\VHSL7NYV\question-mark[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8340" y="4013440"/>
            <a:ext cx="2196860" cy="2196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doe.virginia.gov/testing/sol/standards_docs/history_socialscience/2015/stds_history_ - Windows Internet Explorer pro"/>
          <p:cNvPicPr>
            <a:picLocks noChangeAspect="1"/>
          </p:cNvPicPr>
          <p:nvPr/>
        </p:nvPicPr>
        <p:blipFill rotWithShape="1">
          <a:blip r:embed="rId7">
            <a:extLst>
              <a:ext uri="{28A0092B-C50C-407E-A947-70E740481C1C}">
                <a14:useLocalDpi xmlns:a14="http://schemas.microsoft.com/office/drawing/2010/main" val="0"/>
              </a:ext>
            </a:extLst>
          </a:blip>
          <a:srcRect l="28194" t="14256" r="29166"/>
          <a:stretch/>
        </p:blipFill>
        <p:spPr>
          <a:xfrm>
            <a:off x="304800" y="495300"/>
            <a:ext cx="4419600" cy="5867400"/>
          </a:xfrm>
          <a:prstGeom prst="rect">
            <a:avLst/>
          </a:prstGeom>
        </p:spPr>
      </p:pic>
      <p:sp>
        <p:nvSpPr>
          <p:cNvPr id="5" name="TextBox 4"/>
          <p:cNvSpPr txBox="1"/>
          <p:nvPr/>
        </p:nvSpPr>
        <p:spPr>
          <a:xfrm>
            <a:off x="76200" y="243512"/>
            <a:ext cx="4648200" cy="6370975"/>
          </a:xfrm>
          <a:prstGeom prst="rect">
            <a:avLst/>
          </a:prstGeom>
          <a:solidFill>
            <a:schemeClr val="bg1"/>
          </a:solidFill>
        </p:spPr>
        <p:txBody>
          <a:bodyPr wrap="square" rtlCol="0">
            <a:spAutoFit/>
          </a:bodyPr>
          <a:lstStyle/>
          <a:p>
            <a:r>
              <a:rPr lang="en-US" sz="2400" dirty="0"/>
              <a:t>The </a:t>
            </a:r>
            <a:r>
              <a:rPr lang="en-US" sz="2400" i="1" dirty="0"/>
              <a:t>History and Social Science Standards of Learning</a:t>
            </a:r>
            <a:r>
              <a:rPr lang="en-US" sz="2400" dirty="0"/>
              <a:t>, supported by the </a:t>
            </a:r>
            <a:r>
              <a:rPr lang="en-US" sz="2400" i="1" dirty="0"/>
              <a:t>History and Social Science</a:t>
            </a:r>
          </a:p>
          <a:p>
            <a:r>
              <a:rPr lang="en-US" sz="2400" i="1" dirty="0"/>
              <a:t>Standards of Learning </a:t>
            </a:r>
            <a:r>
              <a:rPr lang="en-US" sz="2400" dirty="0"/>
              <a:t>Curriculum Framework, define essential understandings, knowledge, and skills</a:t>
            </a:r>
            <a:r>
              <a:rPr lang="en-US" sz="2400" dirty="0" smtClean="0"/>
              <a:t>.  The </a:t>
            </a:r>
            <a:r>
              <a:rPr lang="en-US" sz="2400" b="1" dirty="0"/>
              <a:t>standards and curriculum framework are not intended to encompass the entire curriculum for a </a:t>
            </a:r>
            <a:r>
              <a:rPr lang="en-US" sz="2400" b="1" dirty="0" smtClean="0"/>
              <a:t>given grade </a:t>
            </a:r>
            <a:r>
              <a:rPr lang="en-US" sz="2400" b="1" dirty="0"/>
              <a:t>level or course</a:t>
            </a:r>
            <a:r>
              <a:rPr lang="en-US" sz="2400" dirty="0"/>
              <a:t> nor to prescribe how the content should be taught. School divisions are </a:t>
            </a:r>
            <a:r>
              <a:rPr lang="en-US" sz="2400" dirty="0" smtClean="0"/>
              <a:t>encouraged to </a:t>
            </a:r>
            <a:r>
              <a:rPr lang="en-US" sz="2400" dirty="0"/>
              <a:t>incorporate the standards and curriculum framework into a broader, locally designed curriculum</a:t>
            </a:r>
            <a:r>
              <a:rPr lang="en-US" dirty="0"/>
              <a:t>.</a:t>
            </a:r>
          </a:p>
        </p:txBody>
      </p:sp>
    </p:spTree>
    <p:extLst>
      <p:ext uri="{BB962C8B-B14F-4D97-AF65-F5344CB8AC3E}">
        <p14:creationId xmlns:p14="http://schemas.microsoft.com/office/powerpoint/2010/main" val="154493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19</a:t>
            </a:fld>
            <a:endParaRPr lang="en-US" dirty="0"/>
          </a:p>
        </p:txBody>
      </p:sp>
      <p:sp>
        <p:nvSpPr>
          <p:cNvPr id="4" name="Rectangle 2"/>
          <p:cNvSpPr>
            <a:spLocks noChangeArrowheads="1"/>
          </p:cNvSpPr>
          <p:nvPr/>
        </p:nvSpPr>
        <p:spPr bwMode="auto">
          <a:xfrm>
            <a:off x="533399" y="1447800"/>
            <a:ext cx="7654471"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prstClr val="black"/>
                </a:solidFill>
                <a:cs typeface="Arial" charset="0"/>
              </a:rPr>
              <a:t>Increased Emphasis on the Skills in the </a:t>
            </a:r>
          </a:p>
          <a:p>
            <a:pPr algn="ctr" eaLnBrk="1" fontAlgn="base" hangingPunct="1">
              <a:spcBef>
                <a:spcPct val="0"/>
              </a:spcBef>
              <a:spcAft>
                <a:spcPct val="0"/>
              </a:spcAft>
              <a:buFontTx/>
              <a:buNone/>
            </a:pPr>
            <a:r>
              <a:rPr lang="en-US" altLang="en-US" sz="2400" b="1" dirty="0">
                <a:solidFill>
                  <a:prstClr val="black"/>
                </a:solidFill>
                <a:cs typeface="Arial" charset="0"/>
              </a:rPr>
              <a:t>2015 </a:t>
            </a:r>
            <a:r>
              <a:rPr lang="en-US" altLang="en-US" sz="2400" b="1" i="1" dirty="0">
                <a:solidFill>
                  <a:prstClr val="black"/>
                </a:solidFill>
                <a:cs typeface="Arial" charset="0"/>
              </a:rPr>
              <a:t>History and Social Science Standards of Learning</a:t>
            </a:r>
          </a:p>
          <a:p>
            <a:pPr eaLnBrk="1" fontAlgn="base" hangingPunct="1">
              <a:spcBef>
                <a:spcPct val="0"/>
              </a:spcBef>
              <a:spcAft>
                <a:spcPct val="0"/>
              </a:spcAft>
              <a:buFontTx/>
              <a:buNone/>
            </a:pPr>
            <a:endParaRPr lang="en-US" altLang="en-US" sz="800" dirty="0" smtClean="0">
              <a:solidFill>
                <a:prstClr val="black"/>
              </a:solidFill>
              <a:cs typeface="Arial" charset="0"/>
            </a:endParaRPr>
          </a:p>
          <a:p>
            <a:pPr eaLnBrk="1" fontAlgn="base" hangingPunct="1">
              <a:spcBef>
                <a:spcPct val="0"/>
              </a:spcBef>
              <a:spcAft>
                <a:spcPct val="0"/>
              </a:spcAft>
              <a:buFontTx/>
              <a:buNone/>
            </a:pPr>
            <a:r>
              <a:rPr lang="en-US" altLang="en-US" sz="2400" dirty="0" smtClean="0">
                <a:solidFill>
                  <a:prstClr val="black"/>
                </a:solidFill>
                <a:cs typeface="Arial" charset="0"/>
              </a:rPr>
              <a:t>History and social science skills are a key component to understanding historical, geographic, political, and economic events or trends. They are the tools used </a:t>
            </a:r>
          </a:p>
          <a:p>
            <a:pPr marL="342900" indent="-342900" eaLnBrk="1" fontAlgn="base" hangingPunct="1">
              <a:spcBef>
                <a:spcPct val="0"/>
              </a:spcBef>
              <a:spcAft>
                <a:spcPct val="0"/>
              </a:spcAft>
            </a:pPr>
            <a:r>
              <a:rPr lang="en-US" altLang="en-US" sz="2400" dirty="0" smtClean="0">
                <a:solidFill>
                  <a:prstClr val="black"/>
                </a:solidFill>
                <a:cs typeface="Arial" charset="0"/>
              </a:rPr>
              <a:t>to increase student understanding of the  history and social science curriculum</a:t>
            </a:r>
            <a:r>
              <a:rPr lang="en-US" altLang="en-US" sz="2400" dirty="0">
                <a:solidFill>
                  <a:prstClr val="black"/>
                </a:solidFill>
                <a:cs typeface="Arial" charset="0"/>
              </a:rPr>
              <a:t>;</a:t>
            </a:r>
            <a:endParaRPr lang="en-US" altLang="en-US" sz="2400" dirty="0" smtClean="0">
              <a:solidFill>
                <a:prstClr val="black"/>
              </a:solidFill>
              <a:cs typeface="Arial" charset="0"/>
            </a:endParaRPr>
          </a:p>
          <a:p>
            <a:pPr marL="342900" indent="-342900" eaLnBrk="1" fontAlgn="base" hangingPunct="1">
              <a:spcBef>
                <a:spcPct val="0"/>
              </a:spcBef>
              <a:spcAft>
                <a:spcPct val="0"/>
              </a:spcAft>
            </a:pPr>
            <a:r>
              <a:rPr lang="en-US" altLang="en-US" sz="2400" dirty="0" smtClean="0">
                <a:solidFill>
                  <a:prstClr val="black"/>
                </a:solidFill>
                <a:cs typeface="Arial" charset="0"/>
              </a:rPr>
              <a:t>to </a:t>
            </a:r>
            <a:r>
              <a:rPr lang="en-US" altLang="en-US" sz="2400" dirty="0">
                <a:solidFill>
                  <a:prstClr val="black"/>
                </a:solidFill>
                <a:cs typeface="Arial" charset="0"/>
              </a:rPr>
              <a:t>guide the focus of instruction for each </a:t>
            </a:r>
            <a:r>
              <a:rPr lang="en-US" altLang="en-US" sz="2400" dirty="0" smtClean="0">
                <a:solidFill>
                  <a:prstClr val="black"/>
                </a:solidFill>
                <a:cs typeface="Arial" charset="0"/>
              </a:rPr>
              <a:t>standard;</a:t>
            </a:r>
          </a:p>
          <a:p>
            <a:pPr marL="342900" indent="-342900" eaLnBrk="1" fontAlgn="base" hangingPunct="1">
              <a:spcBef>
                <a:spcPct val="0"/>
              </a:spcBef>
              <a:spcAft>
                <a:spcPct val="0"/>
              </a:spcAft>
            </a:pPr>
            <a:r>
              <a:rPr lang="en-US" altLang="en-US" sz="2400" dirty="0">
                <a:solidFill>
                  <a:prstClr val="black"/>
                </a:solidFill>
                <a:cs typeface="Arial" charset="0"/>
              </a:rPr>
              <a:t>t</a:t>
            </a:r>
            <a:r>
              <a:rPr lang="en-US" altLang="en-US" sz="2400" dirty="0" smtClean="0">
                <a:solidFill>
                  <a:prstClr val="black"/>
                </a:solidFill>
                <a:cs typeface="Arial" charset="0"/>
              </a:rPr>
              <a:t>o indicate </a:t>
            </a:r>
            <a:r>
              <a:rPr lang="en-US" altLang="en-US" sz="2400" dirty="0">
                <a:solidFill>
                  <a:prstClr val="black"/>
                </a:solidFill>
                <a:cs typeface="Arial" charset="0"/>
              </a:rPr>
              <a:t>what the student should be able to </a:t>
            </a:r>
            <a:r>
              <a:rPr lang="en-US" altLang="en-US" sz="2400" dirty="0" smtClean="0">
                <a:solidFill>
                  <a:prstClr val="black"/>
                </a:solidFill>
                <a:cs typeface="Arial" charset="0"/>
              </a:rPr>
              <a:t>do; and</a:t>
            </a:r>
          </a:p>
          <a:p>
            <a:pPr marL="342900" indent="-342900" eaLnBrk="1" fontAlgn="base" hangingPunct="1">
              <a:spcBef>
                <a:spcPct val="0"/>
              </a:spcBef>
              <a:spcAft>
                <a:spcPct val="0"/>
              </a:spcAft>
            </a:pPr>
            <a:r>
              <a:rPr lang="en-US" altLang="en-US" sz="2400" dirty="0">
                <a:solidFill>
                  <a:prstClr val="black"/>
                </a:solidFill>
                <a:cs typeface="Arial" charset="0"/>
              </a:rPr>
              <a:t>t</a:t>
            </a:r>
            <a:r>
              <a:rPr lang="en-US" altLang="en-US" sz="2400" dirty="0" smtClean="0">
                <a:solidFill>
                  <a:prstClr val="black"/>
                </a:solidFill>
                <a:cs typeface="Arial" charset="0"/>
              </a:rPr>
              <a:t>o be </a:t>
            </a:r>
            <a:r>
              <a:rPr lang="en-US" altLang="en-US" sz="2400" dirty="0">
                <a:solidFill>
                  <a:prstClr val="black"/>
                </a:solidFill>
                <a:cs typeface="Arial" charset="0"/>
              </a:rPr>
              <a:t>incorporated in </a:t>
            </a:r>
            <a:r>
              <a:rPr lang="en-US" altLang="en-US" sz="2400" dirty="0" smtClean="0">
                <a:solidFill>
                  <a:prstClr val="black"/>
                </a:solidFill>
                <a:cs typeface="Arial" charset="0"/>
              </a:rPr>
              <a:t>all </a:t>
            </a:r>
            <a:r>
              <a:rPr lang="en-US" altLang="en-US" sz="2400" dirty="0">
                <a:solidFill>
                  <a:prstClr val="black"/>
                </a:solidFill>
                <a:cs typeface="Arial" charset="0"/>
              </a:rPr>
              <a:t>history and social science content instruction</a:t>
            </a:r>
            <a:r>
              <a:rPr lang="en-US" altLang="en-US" sz="2400" dirty="0" smtClean="0">
                <a:solidFill>
                  <a:prstClr val="black"/>
                </a:solidFill>
                <a:cs typeface="Arial" charset="0"/>
              </a:rPr>
              <a:t>.</a:t>
            </a:r>
            <a:endParaRPr lang="en-US" altLang="en-US" sz="2400" dirty="0">
              <a:solidFill>
                <a:prstClr val="black"/>
              </a:solidFill>
              <a:cs typeface="Arial" charset="0"/>
            </a:endParaRPr>
          </a:p>
        </p:txBody>
      </p:sp>
      <p:sp>
        <p:nvSpPr>
          <p:cNvPr id="7" name="AutoShape 4"/>
          <p:cNvSpPr>
            <a:spLocks noChangeArrowheads="1"/>
          </p:cNvSpPr>
          <p:nvPr/>
        </p:nvSpPr>
        <p:spPr bwMode="auto">
          <a:xfrm>
            <a:off x="-271525" y="381000"/>
            <a:ext cx="8915400" cy="838200"/>
          </a:xfrm>
          <a:prstGeom prst="roundRect">
            <a:avLst>
              <a:gd name="adj" fmla="val 0"/>
            </a:avLst>
          </a:prstGeom>
          <a:noFill/>
          <a:ln w="9525">
            <a:noFill/>
            <a:round/>
            <a:headEnd/>
            <a:tailEnd/>
          </a:ln>
          <a:effectLst/>
        </p:spPr>
        <p:txBody>
          <a:bodyPr anchor="b"/>
          <a:lstStyle/>
          <a:p>
            <a:pPr algn="ctr"/>
            <a:r>
              <a:rPr lang="en-US" sz="40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Revisions </a:t>
            </a:r>
            <a:endParaRPr lang="en-US" sz="4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7442013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533400"/>
            <a:ext cx="7271593" cy="5135563"/>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2</a:t>
            </a:fld>
            <a:endParaRPr lang="en-US" dirty="0"/>
          </a:p>
        </p:txBody>
      </p:sp>
    </p:spTree>
    <p:extLst>
      <p:ext uri="{BB962C8B-B14F-4D97-AF65-F5344CB8AC3E}">
        <p14:creationId xmlns:p14="http://schemas.microsoft.com/office/powerpoint/2010/main" val="4192315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20</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42727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21</a:t>
            </a:fld>
            <a:endParaRPr lang="en-US" dirty="0"/>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2063" b="12628"/>
          <a:stretch/>
        </p:blipFill>
        <p:spPr>
          <a:xfrm>
            <a:off x="381000" y="1752600"/>
            <a:ext cx="7687949"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161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22</a:t>
            </a:fld>
            <a:endParaRPr lang="en-US" dirty="0"/>
          </a:p>
        </p:txBody>
      </p:sp>
      <p:sp>
        <p:nvSpPr>
          <p:cNvPr id="3" name="Rectangle 3"/>
          <p:cNvSpPr>
            <a:spLocks noChangeArrowheads="1"/>
          </p:cNvSpPr>
          <p:nvPr/>
        </p:nvSpPr>
        <p:spPr bwMode="auto">
          <a:xfrm>
            <a:off x="370114" y="1600200"/>
            <a:ext cx="793568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smtClean="0">
                <a:solidFill>
                  <a:prstClr val="black"/>
                </a:solidFill>
                <a:cs typeface="Arial" charset="0"/>
              </a:rPr>
              <a:t>Skills have always existed in the K-3 courses and the 2015 review spells out the skills for each of the K-3 courses. The skills define the expectations and will assist teachers as they plan their instruction.</a:t>
            </a:r>
          </a:p>
        </p:txBody>
      </p:sp>
      <p:sp>
        <p:nvSpPr>
          <p:cNvPr id="5" name="AutoShape 4"/>
          <p:cNvSpPr>
            <a:spLocks noChangeArrowheads="1"/>
          </p:cNvSpPr>
          <p:nvPr/>
        </p:nvSpPr>
        <p:spPr bwMode="auto">
          <a:xfrm>
            <a:off x="-271525" y="381000"/>
            <a:ext cx="8915400" cy="838200"/>
          </a:xfrm>
          <a:prstGeom prst="roundRect">
            <a:avLst>
              <a:gd name="adj" fmla="val 0"/>
            </a:avLst>
          </a:prstGeom>
          <a:noFill/>
          <a:ln w="9525">
            <a:noFill/>
            <a:round/>
            <a:headEnd/>
            <a:tailEnd/>
          </a:ln>
          <a:effectLst/>
        </p:spPr>
        <p:txBody>
          <a:bodyPr anchor="b"/>
          <a:lstStyle/>
          <a:p>
            <a:pPr algn="ctr"/>
            <a:r>
              <a:rPr lang="en-US" sz="40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Revisions </a:t>
            </a:r>
            <a:endParaRPr lang="en-US" sz="4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1026" name="Picture 2" descr="C:\Users\christonya.brown@doe.virginia.gov\AppData\Local\Microsoft\Windows\Temporary Internet Files\Content.IE5\SABJCLQ3\skil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535" y="4154745"/>
            <a:ext cx="3118842"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01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23</a:t>
            </a:fld>
            <a:endParaRPr lang="en-US" dirty="0"/>
          </a:p>
        </p:txBody>
      </p:sp>
      <p:sp>
        <p:nvSpPr>
          <p:cNvPr id="4" name="Rectangle 3"/>
          <p:cNvSpPr/>
          <p:nvPr/>
        </p:nvSpPr>
        <p:spPr>
          <a:xfrm>
            <a:off x="533399" y="609600"/>
            <a:ext cx="7953829" cy="923330"/>
          </a:xfrm>
          <a:prstGeom prst="rect">
            <a:avLst/>
          </a:prstGeom>
        </p:spPr>
        <p:txBody>
          <a:bodyPr wrap="square">
            <a:spAutoFit/>
          </a:bodyPr>
          <a:lstStyle/>
          <a:p>
            <a:pPr marL="552450" indent="-552450" fontAlgn="base">
              <a:defRPr/>
            </a:pPr>
            <a:endParaRPr lang="en-US" b="1" kern="0" dirty="0" smtClean="0">
              <a:solidFill>
                <a:prstClr val="black"/>
              </a:solidFill>
              <a:latin typeface="Calibri"/>
              <a:ea typeface="Times"/>
              <a:cs typeface="Times New Roman"/>
            </a:endParaRPr>
          </a:p>
          <a:p>
            <a:pPr marL="552450" indent="-552450" fontAlgn="base">
              <a:defRPr/>
            </a:pPr>
            <a:endParaRPr lang="en-US" b="1" kern="0" dirty="0">
              <a:solidFill>
                <a:prstClr val="black"/>
              </a:solidFill>
              <a:latin typeface="Calibri"/>
              <a:ea typeface="Times"/>
              <a:cs typeface="Times New Roman"/>
            </a:endParaRPr>
          </a:p>
          <a:p>
            <a:pPr marL="552450" indent="-552450" fontAlgn="base">
              <a:defRPr/>
            </a:pPr>
            <a:endParaRPr lang="en-US" b="1" kern="0" dirty="0" smtClean="0">
              <a:solidFill>
                <a:prstClr val="black"/>
              </a:solidFill>
              <a:latin typeface="Calibri"/>
              <a:ea typeface="Times"/>
              <a:cs typeface="Times New Roman"/>
            </a:endParaRPr>
          </a:p>
        </p:txBody>
      </p:sp>
      <p:sp>
        <p:nvSpPr>
          <p:cNvPr id="3" name="Rectangle 2"/>
          <p:cNvSpPr/>
          <p:nvPr/>
        </p:nvSpPr>
        <p:spPr>
          <a:xfrm>
            <a:off x="228600" y="152400"/>
            <a:ext cx="8001000" cy="6186309"/>
          </a:xfrm>
          <a:prstGeom prst="rect">
            <a:avLst/>
          </a:prstGeom>
        </p:spPr>
        <p:txBody>
          <a:bodyPr wrap="square">
            <a:spAutoFit/>
          </a:bodyPr>
          <a:lstStyle/>
          <a:p>
            <a:r>
              <a:rPr lang="en-US" sz="2000" b="1" dirty="0" smtClean="0">
                <a:latin typeface="Calibri" panose="020F0502020204030204" pitchFamily="34" charset="0"/>
              </a:rPr>
              <a:t>Skills</a:t>
            </a:r>
          </a:p>
          <a:p>
            <a:endParaRPr lang="en-US" sz="800" b="1" dirty="0">
              <a:latin typeface="Calibri" panose="020F0502020204030204" pitchFamily="34" charset="0"/>
            </a:endParaRPr>
          </a:p>
          <a:p>
            <a:r>
              <a:rPr lang="en-US" sz="2000" b="1" dirty="0" smtClean="0">
                <a:latin typeface="Calibri" panose="020F0502020204030204" pitchFamily="34" charset="0"/>
              </a:rPr>
              <a:t>K.1 The </a:t>
            </a:r>
            <a:r>
              <a:rPr lang="en-US" sz="2000" b="1" dirty="0">
                <a:latin typeface="Calibri" panose="020F0502020204030204" pitchFamily="34" charset="0"/>
              </a:rPr>
              <a:t>student will demonstrate skills for historical thinking, geographical analysis, economic decision making, and responsible citizenship </a:t>
            </a:r>
            <a:r>
              <a:rPr lang="en-US" sz="2000" b="1" dirty="0" smtClean="0">
                <a:latin typeface="Calibri" panose="020F0502020204030204" pitchFamily="34" charset="0"/>
              </a:rPr>
              <a:t>by</a:t>
            </a:r>
          </a:p>
          <a:p>
            <a:endParaRPr lang="en-US" sz="800" dirty="0">
              <a:latin typeface="Calibri" panose="020F0502020204030204" pitchFamily="34" charset="0"/>
            </a:endParaRPr>
          </a:p>
          <a:p>
            <a:pPr marL="457200" indent="-457200">
              <a:buFont typeface="+mj-lt"/>
              <a:buAutoNum type="alphaLcParenR"/>
            </a:pPr>
            <a:r>
              <a:rPr lang="en-US" sz="2000" dirty="0" smtClean="0">
                <a:latin typeface="Calibri" panose="020F0502020204030204" pitchFamily="34" charset="0"/>
              </a:rPr>
              <a:t>viewing </a:t>
            </a:r>
            <a:r>
              <a:rPr lang="en-US" sz="2000" dirty="0">
                <a:latin typeface="Calibri" panose="020F0502020204030204" pitchFamily="34" charset="0"/>
              </a:rPr>
              <a:t>artifacts and primary and secondary sources to develop an understanding of history;</a:t>
            </a:r>
          </a:p>
          <a:p>
            <a:pPr marL="457200" indent="-457200">
              <a:buFont typeface="+mj-lt"/>
              <a:buAutoNum type="alphaLcParenR"/>
            </a:pPr>
            <a:r>
              <a:rPr lang="en-US" sz="2000" dirty="0" smtClean="0">
                <a:latin typeface="Calibri" panose="020F0502020204030204" pitchFamily="34" charset="0"/>
              </a:rPr>
              <a:t>using </a:t>
            </a:r>
            <a:r>
              <a:rPr lang="en-US" sz="2000" dirty="0">
                <a:latin typeface="Calibri" panose="020F0502020204030204" pitchFamily="34" charset="0"/>
              </a:rPr>
              <a:t>basic map skills to support an understanding of the community;</a:t>
            </a:r>
          </a:p>
          <a:p>
            <a:pPr marL="457200" indent="-457200">
              <a:buFont typeface="+mj-lt"/>
              <a:buAutoNum type="alphaLcParenR"/>
            </a:pPr>
            <a:r>
              <a:rPr lang="en-US" sz="2000" dirty="0" smtClean="0">
                <a:latin typeface="Calibri" panose="020F0502020204030204" pitchFamily="34" charset="0"/>
              </a:rPr>
              <a:t>gathering </a:t>
            </a:r>
            <a:r>
              <a:rPr lang="en-US" sz="2000" dirty="0">
                <a:latin typeface="Calibri" panose="020F0502020204030204" pitchFamily="34" charset="0"/>
              </a:rPr>
              <a:t>and classifying information, sequencing events, and separating fact from fiction to improve understanding of the community;</a:t>
            </a:r>
          </a:p>
          <a:p>
            <a:pPr marL="457200" indent="-457200">
              <a:buFont typeface="+mj-lt"/>
              <a:buAutoNum type="alphaLcParenR"/>
            </a:pPr>
            <a:r>
              <a:rPr lang="en-US" sz="2000" dirty="0" smtClean="0">
                <a:latin typeface="Calibri" panose="020F0502020204030204" pitchFamily="34" charset="0"/>
              </a:rPr>
              <a:t>asking </a:t>
            </a:r>
            <a:r>
              <a:rPr lang="en-US" sz="2000" dirty="0">
                <a:latin typeface="Calibri" panose="020F0502020204030204" pitchFamily="34" charset="0"/>
              </a:rPr>
              <a:t>appropriate questions to solve a problem;  </a:t>
            </a:r>
          </a:p>
          <a:p>
            <a:pPr marL="457200" indent="-457200">
              <a:buFont typeface="+mj-lt"/>
              <a:buAutoNum type="alphaLcParenR"/>
            </a:pPr>
            <a:r>
              <a:rPr lang="en-US" sz="2000" dirty="0" smtClean="0">
                <a:latin typeface="Calibri" panose="020F0502020204030204" pitchFamily="34" charset="0"/>
              </a:rPr>
              <a:t>comparing </a:t>
            </a:r>
            <a:r>
              <a:rPr lang="en-US" sz="2000" dirty="0">
                <a:latin typeface="Calibri" panose="020F0502020204030204" pitchFamily="34" charset="0"/>
              </a:rPr>
              <a:t>and contrasting people, places, or events;</a:t>
            </a:r>
          </a:p>
          <a:p>
            <a:pPr marL="457200" indent="-457200">
              <a:buFont typeface="+mj-lt"/>
              <a:buAutoNum type="alphaLcParenR"/>
            </a:pPr>
            <a:r>
              <a:rPr lang="en-US" sz="2000" dirty="0" smtClean="0">
                <a:latin typeface="Calibri" panose="020F0502020204030204" pitchFamily="34" charset="0"/>
              </a:rPr>
              <a:t>recognizing </a:t>
            </a:r>
            <a:r>
              <a:rPr lang="en-US" sz="2000" dirty="0">
                <a:latin typeface="Calibri" panose="020F0502020204030204" pitchFamily="34" charset="0"/>
              </a:rPr>
              <a:t>direct cause-and-effect relationships;</a:t>
            </a:r>
          </a:p>
          <a:p>
            <a:pPr marL="457200" indent="-457200">
              <a:buFont typeface="+mj-lt"/>
              <a:buAutoNum type="alphaLcParenR"/>
            </a:pPr>
            <a:r>
              <a:rPr lang="en-US" sz="2000" dirty="0" smtClean="0">
                <a:latin typeface="Calibri" panose="020F0502020204030204" pitchFamily="34" charset="0"/>
              </a:rPr>
              <a:t>making connections </a:t>
            </a:r>
            <a:r>
              <a:rPr lang="en-US" sz="2000" dirty="0">
                <a:latin typeface="Calibri" panose="020F0502020204030204" pitchFamily="34" charset="0"/>
              </a:rPr>
              <a:t>between past and present;</a:t>
            </a:r>
          </a:p>
          <a:p>
            <a:pPr marL="457200" indent="-457200">
              <a:buFont typeface="+mj-lt"/>
              <a:buAutoNum type="alphaLcParenR"/>
            </a:pPr>
            <a:r>
              <a:rPr lang="en-US" sz="2000" dirty="0" smtClean="0">
                <a:latin typeface="Calibri" panose="020F0502020204030204" pitchFamily="34" charset="0"/>
              </a:rPr>
              <a:t>using </a:t>
            </a:r>
            <a:r>
              <a:rPr lang="en-US" sz="2000" dirty="0">
                <a:latin typeface="Calibri" panose="020F0502020204030204" pitchFamily="34" charset="0"/>
              </a:rPr>
              <a:t>a decision-making model to make informed decisions;</a:t>
            </a:r>
          </a:p>
          <a:p>
            <a:pPr marL="457200" indent="-457200">
              <a:buFont typeface="+mj-lt"/>
              <a:buAutoNum type="alphaLcParenR"/>
            </a:pPr>
            <a:r>
              <a:rPr lang="en-US" sz="2000" dirty="0" smtClean="0">
                <a:latin typeface="Calibri" panose="020F0502020204030204" pitchFamily="34" charset="0"/>
              </a:rPr>
              <a:t>practicing </a:t>
            </a:r>
            <a:r>
              <a:rPr lang="en-US" sz="2000" dirty="0">
                <a:latin typeface="Calibri" panose="020F0502020204030204" pitchFamily="34" charset="0"/>
              </a:rPr>
              <a:t>good citizenship skills while collaborating, compromising, and participating in classroom activities; and</a:t>
            </a:r>
          </a:p>
          <a:p>
            <a:pPr marL="457200" indent="-457200">
              <a:buFont typeface="+mj-lt"/>
              <a:buAutoNum type="alphaLcParenR"/>
            </a:pPr>
            <a:r>
              <a:rPr lang="en-US" sz="2000" dirty="0" smtClean="0">
                <a:latin typeface="Calibri" panose="020F0502020204030204" pitchFamily="34" charset="0"/>
              </a:rPr>
              <a:t>developing </a:t>
            </a:r>
            <a:r>
              <a:rPr lang="en-US" sz="2000" dirty="0">
                <a:latin typeface="Calibri" panose="020F0502020204030204" pitchFamily="34" charset="0"/>
              </a:rPr>
              <a:t>fluency in content vocabulary and comprehension of oral, written, and visual sources. </a:t>
            </a:r>
          </a:p>
        </p:txBody>
      </p:sp>
      <p:sp>
        <p:nvSpPr>
          <p:cNvPr id="5" name="TextBox 4"/>
          <p:cNvSpPr txBox="1"/>
          <p:nvPr/>
        </p:nvSpPr>
        <p:spPr>
          <a:xfrm>
            <a:off x="152400" y="1532930"/>
            <a:ext cx="8915400" cy="2123658"/>
          </a:xfrm>
          <a:prstGeom prst="rect">
            <a:avLst/>
          </a:prstGeom>
          <a:solidFill>
            <a:srgbClr val="FFFF00"/>
          </a:solidFill>
          <a:ln w="38100">
            <a:solidFill>
              <a:schemeClr val="tx1"/>
            </a:solidFill>
          </a:ln>
        </p:spPr>
        <p:txBody>
          <a:bodyPr wrap="square" rtlCol="0">
            <a:spAutoFit/>
          </a:bodyPr>
          <a:lstStyle/>
          <a:p>
            <a:pPr marL="457200" lvl="0" indent="-457200">
              <a:buFont typeface="+mj-lt"/>
              <a:buAutoNum type="alphaLcParenR"/>
            </a:pPr>
            <a:r>
              <a:rPr lang="en-US" sz="4400" dirty="0" smtClean="0">
                <a:solidFill>
                  <a:prstClr val="black"/>
                </a:solidFill>
                <a:latin typeface="Calibri" panose="020F0502020204030204" pitchFamily="34" charset="0"/>
              </a:rPr>
              <a:t>  viewing </a:t>
            </a:r>
            <a:r>
              <a:rPr lang="en-US" sz="4400" dirty="0">
                <a:solidFill>
                  <a:prstClr val="black"/>
                </a:solidFill>
                <a:latin typeface="Calibri" panose="020F0502020204030204" pitchFamily="34" charset="0"/>
              </a:rPr>
              <a:t>artifacts and primary and </a:t>
            </a:r>
            <a:r>
              <a:rPr lang="en-US" sz="4400" dirty="0" smtClean="0">
                <a:solidFill>
                  <a:prstClr val="black"/>
                </a:solidFill>
                <a:latin typeface="Calibri" panose="020F0502020204030204" pitchFamily="34" charset="0"/>
              </a:rPr>
              <a:t>  secondary </a:t>
            </a:r>
            <a:r>
              <a:rPr lang="en-US" sz="4400" dirty="0">
                <a:solidFill>
                  <a:prstClr val="black"/>
                </a:solidFill>
                <a:latin typeface="Calibri" panose="020F0502020204030204" pitchFamily="34" charset="0"/>
              </a:rPr>
              <a:t>sources to develop an understanding of history;</a:t>
            </a:r>
          </a:p>
        </p:txBody>
      </p:sp>
    </p:spTree>
    <p:extLst>
      <p:ext uri="{BB962C8B-B14F-4D97-AF65-F5344CB8AC3E}">
        <p14:creationId xmlns:p14="http://schemas.microsoft.com/office/powerpoint/2010/main" val="33726148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24</a:t>
            </a:fld>
            <a:endParaRPr lang="en-US" dirty="0"/>
          </a:p>
        </p:txBody>
      </p:sp>
      <p:sp>
        <p:nvSpPr>
          <p:cNvPr id="3" name="Rectangle 2"/>
          <p:cNvSpPr/>
          <p:nvPr/>
        </p:nvSpPr>
        <p:spPr>
          <a:xfrm>
            <a:off x="228600" y="56138"/>
            <a:ext cx="8077200" cy="6247864"/>
          </a:xfrm>
          <a:prstGeom prst="rect">
            <a:avLst/>
          </a:prstGeom>
        </p:spPr>
        <p:txBody>
          <a:bodyPr wrap="square">
            <a:spAutoFit/>
          </a:bodyPr>
          <a:lstStyle/>
          <a:p>
            <a:r>
              <a:rPr lang="en-US" sz="2000" b="1" dirty="0" smtClean="0">
                <a:latin typeface="Calibri" panose="020F0502020204030204" pitchFamily="34" charset="0"/>
              </a:rPr>
              <a:t>Skills</a:t>
            </a:r>
          </a:p>
          <a:p>
            <a:endParaRPr lang="en-US" sz="800" b="1" dirty="0">
              <a:latin typeface="Calibri" panose="020F0502020204030204" pitchFamily="34" charset="0"/>
            </a:endParaRPr>
          </a:p>
          <a:p>
            <a:r>
              <a:rPr lang="en-US" sz="2000" b="1" dirty="0" smtClean="0">
                <a:latin typeface="Calibri" panose="020F0502020204030204" pitchFamily="34" charset="0"/>
              </a:rPr>
              <a:t>VS.1 The </a:t>
            </a:r>
            <a:r>
              <a:rPr lang="en-US" sz="2000" b="1" dirty="0">
                <a:latin typeface="Calibri" panose="020F0502020204030204" pitchFamily="34" charset="0"/>
              </a:rPr>
              <a:t>student will demonstrate skills for historical thinking, geographical analysis, economic decision making, and responsible citizenship </a:t>
            </a:r>
            <a:r>
              <a:rPr lang="en-US" sz="2000" b="1" dirty="0" smtClean="0">
                <a:latin typeface="Calibri" panose="020F0502020204030204" pitchFamily="34" charset="0"/>
              </a:rPr>
              <a:t>by</a:t>
            </a:r>
          </a:p>
          <a:p>
            <a:pPr marL="228600" indent="-228600">
              <a:buFont typeface="+mj-lt"/>
              <a:buAutoNum type="alphaLcParenR"/>
            </a:pPr>
            <a:endParaRPr lang="en-US" sz="800" dirty="0">
              <a:latin typeface="Calibri" panose="020F0502020204030204" pitchFamily="34" charset="0"/>
            </a:endParaRPr>
          </a:p>
          <a:p>
            <a:pPr marL="457200" indent="-457200">
              <a:buFont typeface="+mj-lt"/>
              <a:buAutoNum type="alphaLcParenR"/>
            </a:pPr>
            <a:r>
              <a:rPr lang="en-US" sz="1900" dirty="0" smtClean="0">
                <a:latin typeface="Calibri" panose="020F0502020204030204" pitchFamily="34" charset="0"/>
              </a:rPr>
              <a:t>analyzing </a:t>
            </a:r>
            <a:r>
              <a:rPr lang="en-US" sz="1900" dirty="0">
                <a:latin typeface="Calibri" panose="020F0502020204030204" pitchFamily="34" charset="0"/>
              </a:rPr>
              <a:t>and interpreting artifacts and primary and secondary sources to understand events in Virginia history;</a:t>
            </a:r>
          </a:p>
          <a:p>
            <a:pPr marL="457200" indent="-457200">
              <a:buFont typeface="+mj-lt"/>
              <a:buAutoNum type="alphaLcParenR"/>
            </a:pPr>
            <a:r>
              <a:rPr lang="en-US" sz="1900" dirty="0" smtClean="0">
                <a:latin typeface="Calibri" panose="020F0502020204030204" pitchFamily="34" charset="0"/>
              </a:rPr>
              <a:t>analyzing </a:t>
            </a:r>
            <a:r>
              <a:rPr lang="en-US" sz="1900" dirty="0">
                <a:latin typeface="Calibri" panose="020F0502020204030204" pitchFamily="34" charset="0"/>
              </a:rPr>
              <a:t>the impact of geographic features on people, places, and events to support an understanding of events in Virginia history;</a:t>
            </a:r>
          </a:p>
          <a:p>
            <a:pPr marL="457200" indent="-457200">
              <a:buFont typeface="+mj-lt"/>
              <a:buAutoNum type="alphaLcParenR"/>
            </a:pPr>
            <a:r>
              <a:rPr lang="en-US" sz="1900" dirty="0" smtClean="0">
                <a:latin typeface="Calibri" panose="020F0502020204030204" pitchFamily="34" charset="0"/>
              </a:rPr>
              <a:t>interpreting </a:t>
            </a:r>
            <a:r>
              <a:rPr lang="en-US" sz="1900" dirty="0">
                <a:latin typeface="Calibri" panose="020F0502020204030204" pitchFamily="34" charset="0"/>
              </a:rPr>
              <a:t>charts, graphs, and pictures to determine characteristics of people, places, or events in Virginia history;  </a:t>
            </a:r>
          </a:p>
          <a:p>
            <a:pPr marL="457200" indent="-457200">
              <a:buFont typeface="+mj-lt"/>
              <a:buAutoNum type="alphaLcParenR"/>
            </a:pPr>
            <a:r>
              <a:rPr lang="en-US" sz="1900" dirty="0" smtClean="0">
                <a:latin typeface="Calibri" panose="020F0502020204030204" pitchFamily="34" charset="0"/>
              </a:rPr>
              <a:t>recognizing </a:t>
            </a:r>
            <a:r>
              <a:rPr lang="en-US" sz="1900" dirty="0">
                <a:latin typeface="Calibri" panose="020F0502020204030204" pitchFamily="34" charset="0"/>
              </a:rPr>
              <a:t>points of view and historical perspectives;</a:t>
            </a:r>
          </a:p>
          <a:p>
            <a:pPr marL="457200" indent="-457200">
              <a:buFont typeface="+mj-lt"/>
              <a:buAutoNum type="alphaLcParenR"/>
            </a:pPr>
            <a:r>
              <a:rPr lang="en-US" sz="1900" dirty="0" smtClean="0">
                <a:latin typeface="Calibri" panose="020F0502020204030204" pitchFamily="34" charset="0"/>
              </a:rPr>
              <a:t>comparing </a:t>
            </a:r>
            <a:r>
              <a:rPr lang="en-US" sz="1900" dirty="0">
                <a:latin typeface="Calibri" panose="020F0502020204030204" pitchFamily="34" charset="0"/>
              </a:rPr>
              <a:t>and contrasting ideas and cultural perspectives in Virginia history;</a:t>
            </a:r>
          </a:p>
          <a:p>
            <a:pPr marL="457200" indent="-457200">
              <a:buFont typeface="+mj-lt"/>
              <a:buAutoNum type="alphaLcParenR"/>
            </a:pPr>
            <a:r>
              <a:rPr lang="en-US" sz="1900" dirty="0" smtClean="0">
                <a:latin typeface="Calibri" panose="020F0502020204030204" pitchFamily="34" charset="0"/>
              </a:rPr>
              <a:t>determining </a:t>
            </a:r>
            <a:r>
              <a:rPr lang="en-US" sz="1900" dirty="0">
                <a:latin typeface="Calibri" panose="020F0502020204030204" pitchFamily="34" charset="0"/>
              </a:rPr>
              <a:t>relationships with multiple causes or effects in Virginia history;</a:t>
            </a:r>
            <a:r>
              <a:rPr lang="en-US" sz="1900" strike="sngStrike" dirty="0">
                <a:latin typeface="Calibri" panose="020F0502020204030204" pitchFamily="34" charset="0"/>
              </a:rPr>
              <a:t> </a:t>
            </a:r>
            <a:endParaRPr lang="en-US" sz="1900" dirty="0">
              <a:latin typeface="Calibri" panose="020F0502020204030204" pitchFamily="34" charset="0"/>
            </a:endParaRPr>
          </a:p>
          <a:p>
            <a:pPr marL="457200" indent="-457200">
              <a:buFont typeface="+mj-lt"/>
              <a:buAutoNum type="alphaLcParenR"/>
            </a:pPr>
            <a:r>
              <a:rPr lang="en-US" sz="1900" dirty="0" smtClean="0">
                <a:latin typeface="Calibri" panose="020F0502020204030204" pitchFamily="34" charset="0"/>
              </a:rPr>
              <a:t>explaining </a:t>
            </a:r>
            <a:r>
              <a:rPr lang="en-US" sz="1900" dirty="0">
                <a:latin typeface="Calibri" panose="020F0502020204030204" pitchFamily="34" charset="0"/>
              </a:rPr>
              <a:t>connections across time and place;</a:t>
            </a:r>
          </a:p>
          <a:p>
            <a:pPr marL="457200" indent="-457200">
              <a:buFont typeface="+mj-lt"/>
              <a:buAutoNum type="alphaLcParenR"/>
            </a:pPr>
            <a:r>
              <a:rPr lang="en-US" sz="1900" dirty="0" smtClean="0">
                <a:latin typeface="Calibri" panose="020F0502020204030204" pitchFamily="34" charset="0"/>
              </a:rPr>
              <a:t>using </a:t>
            </a:r>
            <a:r>
              <a:rPr lang="en-US" sz="1900" dirty="0">
                <a:latin typeface="Calibri" panose="020F0502020204030204" pitchFamily="34" charset="0"/>
              </a:rPr>
              <a:t>a decision-making model to identify costs and benefits of a specific choice made;</a:t>
            </a:r>
          </a:p>
          <a:p>
            <a:pPr marL="457200" indent="-457200">
              <a:buFont typeface="+mj-lt"/>
              <a:buAutoNum type="alphaLcParenR"/>
            </a:pPr>
            <a:r>
              <a:rPr lang="en-US" sz="1900" dirty="0" smtClean="0">
                <a:latin typeface="Calibri" panose="020F0502020204030204" pitchFamily="34" charset="0"/>
              </a:rPr>
              <a:t>practicing </a:t>
            </a:r>
            <a:r>
              <a:rPr lang="en-US" sz="1900" dirty="0">
                <a:latin typeface="Calibri" panose="020F0502020204030204" pitchFamily="34" charset="0"/>
              </a:rPr>
              <a:t>good citizenship skills and respect for rules and laws while collaborating, compromising, and participating in classroom activities; and</a:t>
            </a:r>
          </a:p>
          <a:p>
            <a:pPr marL="457200" indent="-457200">
              <a:buFont typeface="+mj-lt"/>
              <a:buAutoNum type="alphaLcParenR"/>
            </a:pPr>
            <a:r>
              <a:rPr lang="en-US" sz="1900" dirty="0" smtClean="0">
                <a:latin typeface="Calibri" panose="020F0502020204030204" pitchFamily="34" charset="0"/>
              </a:rPr>
              <a:t>investigating </a:t>
            </a:r>
            <a:r>
              <a:rPr lang="en-US" sz="1900" dirty="0">
                <a:latin typeface="Calibri" panose="020F0502020204030204" pitchFamily="34" charset="0"/>
              </a:rPr>
              <a:t>and researching to develop products orally and in writing.</a:t>
            </a:r>
          </a:p>
        </p:txBody>
      </p:sp>
      <p:sp>
        <p:nvSpPr>
          <p:cNvPr id="4" name="TextBox 3"/>
          <p:cNvSpPr txBox="1"/>
          <p:nvPr/>
        </p:nvSpPr>
        <p:spPr>
          <a:xfrm>
            <a:off x="152400" y="1600200"/>
            <a:ext cx="8915400" cy="2800767"/>
          </a:xfrm>
          <a:prstGeom prst="rect">
            <a:avLst/>
          </a:prstGeom>
          <a:solidFill>
            <a:srgbClr val="FFFF00"/>
          </a:solidFill>
          <a:ln w="38100">
            <a:solidFill>
              <a:schemeClr val="tx1"/>
            </a:solidFill>
          </a:ln>
        </p:spPr>
        <p:txBody>
          <a:bodyPr wrap="square" rtlCol="0">
            <a:spAutoFit/>
          </a:bodyPr>
          <a:lstStyle/>
          <a:p>
            <a:pPr marL="457200" lvl="0" indent="-457200">
              <a:buFont typeface="+mj-lt"/>
              <a:buAutoNum type="alphaLcParenR"/>
            </a:pPr>
            <a:r>
              <a:rPr lang="en-US" sz="4400" dirty="0">
                <a:solidFill>
                  <a:prstClr val="black"/>
                </a:solidFill>
                <a:latin typeface="Calibri" panose="020F0502020204030204" pitchFamily="34" charset="0"/>
              </a:rPr>
              <a:t>analyzing and interpreting artifacts and primary and secondary sources to understand events in Virginia history;</a:t>
            </a:r>
          </a:p>
        </p:txBody>
      </p:sp>
    </p:spTree>
    <p:extLst>
      <p:ext uri="{BB962C8B-B14F-4D97-AF65-F5344CB8AC3E}">
        <p14:creationId xmlns:p14="http://schemas.microsoft.com/office/powerpoint/2010/main" val="39316524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25</a:t>
            </a:fld>
            <a:endParaRPr lang="en-US" dirty="0"/>
          </a:p>
        </p:txBody>
      </p:sp>
      <p:sp>
        <p:nvSpPr>
          <p:cNvPr id="3" name="Rectangle 2"/>
          <p:cNvSpPr/>
          <p:nvPr/>
        </p:nvSpPr>
        <p:spPr>
          <a:xfrm>
            <a:off x="224971" y="152400"/>
            <a:ext cx="8001000" cy="6063198"/>
          </a:xfrm>
          <a:prstGeom prst="rect">
            <a:avLst/>
          </a:prstGeom>
        </p:spPr>
        <p:txBody>
          <a:bodyPr wrap="square">
            <a:spAutoFit/>
          </a:bodyPr>
          <a:lstStyle/>
          <a:p>
            <a:r>
              <a:rPr lang="en-US" sz="2000" b="1" dirty="0" smtClean="0">
                <a:latin typeface="Calibri" panose="020F0502020204030204" pitchFamily="34" charset="0"/>
              </a:rPr>
              <a:t>Skills</a:t>
            </a:r>
          </a:p>
          <a:p>
            <a:endParaRPr lang="en-US" sz="2000" b="1" dirty="0">
              <a:latin typeface="Calibri" panose="020F0502020204030204" pitchFamily="34" charset="0"/>
            </a:endParaRPr>
          </a:p>
          <a:p>
            <a:r>
              <a:rPr lang="en-US" sz="2000" b="1" dirty="0">
                <a:latin typeface="Calibri" panose="020F0502020204030204" pitchFamily="34" charset="0"/>
              </a:rPr>
              <a:t>WHII.1	The student will demonstrate skills for historical thinking, geographical analysis, economic decision making, and responsible citizenship by</a:t>
            </a:r>
          </a:p>
          <a:p>
            <a:pPr marL="342900" indent="-342900">
              <a:buFont typeface="+mj-lt"/>
              <a:buAutoNum type="alphaLcParenR"/>
            </a:pPr>
            <a:r>
              <a:rPr lang="en-US" dirty="0" smtClean="0">
                <a:latin typeface="Calibri" panose="020F0502020204030204" pitchFamily="34" charset="0"/>
              </a:rPr>
              <a:t>synthesizing </a:t>
            </a:r>
            <a:r>
              <a:rPr lang="en-US" dirty="0">
                <a:latin typeface="Calibri" panose="020F0502020204030204" pitchFamily="34" charset="0"/>
              </a:rPr>
              <a:t>evidence from artifacts and primary and secondary sources to obtain information about events and life in world history;</a:t>
            </a:r>
          </a:p>
          <a:p>
            <a:pPr marL="342900" indent="-342900">
              <a:buFont typeface="+mj-lt"/>
              <a:buAutoNum type="alphaLcParenR"/>
            </a:pPr>
            <a:r>
              <a:rPr lang="en-US" dirty="0" smtClean="0">
                <a:latin typeface="Calibri" panose="020F0502020204030204" pitchFamily="34" charset="0"/>
              </a:rPr>
              <a:t>using </a:t>
            </a:r>
            <a:r>
              <a:rPr lang="en-US" dirty="0">
                <a:latin typeface="Calibri" panose="020F0502020204030204" pitchFamily="34" charset="0"/>
              </a:rPr>
              <a:t>geographic information to determine patterns and trends in world history;</a:t>
            </a:r>
          </a:p>
          <a:p>
            <a:pPr marL="342900" indent="-342900">
              <a:buFont typeface="+mj-lt"/>
              <a:buAutoNum type="alphaLcParenR"/>
            </a:pPr>
            <a:r>
              <a:rPr lang="en-US" dirty="0" smtClean="0">
                <a:latin typeface="Calibri" panose="020F0502020204030204" pitchFamily="34" charset="0"/>
              </a:rPr>
              <a:t>interpreting </a:t>
            </a:r>
            <a:r>
              <a:rPr lang="en-US" dirty="0">
                <a:latin typeface="Calibri" panose="020F0502020204030204" pitchFamily="34" charset="0"/>
              </a:rPr>
              <a:t>charts, graphs, and pictures to determine characteristics of people, places, or events in world history;</a:t>
            </a:r>
          </a:p>
          <a:p>
            <a:pPr marL="342900" indent="-342900">
              <a:buFont typeface="+mj-lt"/>
              <a:buAutoNum type="alphaLcParenR"/>
            </a:pPr>
            <a:r>
              <a:rPr lang="en-US" dirty="0" smtClean="0">
                <a:latin typeface="Calibri" panose="020F0502020204030204" pitchFamily="34" charset="0"/>
              </a:rPr>
              <a:t>evaluating </a:t>
            </a:r>
            <a:r>
              <a:rPr lang="en-US" dirty="0">
                <a:latin typeface="Calibri" panose="020F0502020204030204" pitchFamily="34" charset="0"/>
              </a:rPr>
              <a:t>sources for accuracy, credibility, bias, and propaganda;</a:t>
            </a:r>
          </a:p>
          <a:p>
            <a:pPr marL="342900" indent="-342900">
              <a:buFont typeface="+mj-lt"/>
              <a:buAutoNum type="alphaLcParenR"/>
            </a:pPr>
            <a:r>
              <a:rPr lang="en-US" dirty="0" smtClean="0">
                <a:latin typeface="Calibri" panose="020F0502020204030204" pitchFamily="34" charset="0"/>
              </a:rPr>
              <a:t>comparing </a:t>
            </a:r>
            <a:r>
              <a:rPr lang="en-US" dirty="0">
                <a:latin typeface="Calibri" panose="020F0502020204030204" pitchFamily="34" charset="0"/>
              </a:rPr>
              <a:t>and contrasting historical, cultural, economic, and political perspectives in world history</a:t>
            </a:r>
            <a:r>
              <a:rPr lang="en-US" cap="small" dirty="0">
                <a:latin typeface="Calibri" panose="020F0502020204030204" pitchFamily="34" charset="0"/>
              </a:rPr>
              <a:t>;</a:t>
            </a:r>
            <a:endParaRPr lang="en-US" dirty="0">
              <a:latin typeface="Calibri" panose="020F0502020204030204" pitchFamily="34" charset="0"/>
            </a:endParaRPr>
          </a:p>
          <a:p>
            <a:pPr marL="342900" indent="-342900">
              <a:buFont typeface="+mj-lt"/>
              <a:buAutoNum type="alphaLcParenR"/>
            </a:pPr>
            <a:r>
              <a:rPr lang="en-US" dirty="0" smtClean="0">
                <a:latin typeface="Calibri" panose="020F0502020204030204" pitchFamily="34" charset="0"/>
              </a:rPr>
              <a:t>explaining </a:t>
            </a:r>
            <a:r>
              <a:rPr lang="en-US" dirty="0">
                <a:latin typeface="Calibri" panose="020F0502020204030204" pitchFamily="34" charset="0"/>
              </a:rPr>
              <a:t>how indirect cause-and-effect relationships impacted people, places, and events in world history;</a:t>
            </a:r>
          </a:p>
          <a:p>
            <a:pPr marL="342900" indent="-342900">
              <a:buFont typeface="+mj-lt"/>
              <a:buAutoNum type="alphaLcParenR"/>
            </a:pPr>
            <a:r>
              <a:rPr lang="en-US" dirty="0" smtClean="0">
                <a:latin typeface="Calibri" panose="020F0502020204030204" pitchFamily="34" charset="0"/>
              </a:rPr>
              <a:t>analyzing </a:t>
            </a:r>
            <a:r>
              <a:rPr lang="en-US" dirty="0">
                <a:latin typeface="Calibri" panose="020F0502020204030204" pitchFamily="34" charset="0"/>
              </a:rPr>
              <a:t>multiple connections across time and place;	</a:t>
            </a:r>
          </a:p>
          <a:p>
            <a:pPr marL="342900" indent="-342900">
              <a:buFont typeface="+mj-lt"/>
              <a:buAutoNum type="alphaLcParenR"/>
            </a:pPr>
            <a:r>
              <a:rPr lang="en-US" dirty="0" smtClean="0">
                <a:latin typeface="Calibri" panose="020F0502020204030204" pitchFamily="34" charset="0"/>
              </a:rPr>
              <a:t>using </a:t>
            </a:r>
            <a:r>
              <a:rPr lang="en-US" dirty="0">
                <a:latin typeface="Calibri" panose="020F0502020204030204" pitchFamily="34" charset="0"/>
              </a:rPr>
              <a:t>a decision-making model to analyze and explain the incentives for and consequences of a specific choice made;</a:t>
            </a:r>
          </a:p>
          <a:p>
            <a:pPr marL="342900" indent="-342900">
              <a:buFont typeface="+mj-lt"/>
              <a:buAutoNum type="alphaLcParenR"/>
            </a:pPr>
            <a:r>
              <a:rPr lang="en-US" dirty="0" smtClean="0">
                <a:latin typeface="Calibri" panose="020F0502020204030204" pitchFamily="34" charset="0"/>
              </a:rPr>
              <a:t>identifying </a:t>
            </a:r>
            <a:r>
              <a:rPr lang="en-US" dirty="0">
                <a:latin typeface="Calibri" panose="020F0502020204030204" pitchFamily="34" charset="0"/>
              </a:rPr>
              <a:t>the rights and responsibilities of citizens and ethical use of materials and  intellectual property; and</a:t>
            </a:r>
          </a:p>
          <a:p>
            <a:pPr marL="342900" indent="-342900">
              <a:buFont typeface="+mj-lt"/>
              <a:buAutoNum type="alphaLcParenR"/>
            </a:pPr>
            <a:r>
              <a:rPr lang="en-US" dirty="0" smtClean="0">
                <a:latin typeface="Calibri" panose="020F0502020204030204" pitchFamily="34" charset="0"/>
              </a:rPr>
              <a:t>investigating </a:t>
            </a:r>
            <a:r>
              <a:rPr lang="en-US" dirty="0">
                <a:latin typeface="Calibri" panose="020F0502020204030204" pitchFamily="34" charset="0"/>
              </a:rPr>
              <a:t>and researching to develop products orally and in writing.</a:t>
            </a:r>
          </a:p>
        </p:txBody>
      </p:sp>
      <p:sp>
        <p:nvSpPr>
          <p:cNvPr id="4" name="TextBox 3"/>
          <p:cNvSpPr txBox="1"/>
          <p:nvPr/>
        </p:nvSpPr>
        <p:spPr>
          <a:xfrm>
            <a:off x="152400" y="1752600"/>
            <a:ext cx="8915400" cy="2800767"/>
          </a:xfrm>
          <a:prstGeom prst="rect">
            <a:avLst/>
          </a:prstGeom>
          <a:solidFill>
            <a:srgbClr val="FFFF00"/>
          </a:solidFill>
          <a:ln w="38100">
            <a:solidFill>
              <a:schemeClr val="tx1"/>
            </a:solidFill>
          </a:ln>
        </p:spPr>
        <p:txBody>
          <a:bodyPr wrap="square" rtlCol="0">
            <a:spAutoFit/>
          </a:bodyPr>
          <a:lstStyle/>
          <a:p>
            <a:pPr marL="457200" lvl="0" indent="-457200">
              <a:buFont typeface="+mj-lt"/>
              <a:buAutoNum type="alphaLcParenR"/>
            </a:pPr>
            <a:r>
              <a:rPr lang="en-US" sz="4400" dirty="0">
                <a:solidFill>
                  <a:prstClr val="black"/>
                </a:solidFill>
                <a:latin typeface="Calibri" panose="020F0502020204030204" pitchFamily="34" charset="0"/>
              </a:rPr>
              <a:t>synthesizing evidence from artifacts and primary and secondary sources to obtain information about events and life in world history;</a:t>
            </a:r>
          </a:p>
        </p:txBody>
      </p:sp>
    </p:spTree>
    <p:extLst>
      <p:ext uri="{BB962C8B-B14F-4D97-AF65-F5344CB8AC3E}">
        <p14:creationId xmlns:p14="http://schemas.microsoft.com/office/powerpoint/2010/main" val="925048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doe.virginia.gov/testing/sol/standards_docs/history_socialscience/2015/skills-progre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20532" t="16308" r="21702" b="1882"/>
          <a:stretch/>
        </p:blipFill>
        <p:spPr>
          <a:xfrm>
            <a:off x="457200" y="1295400"/>
            <a:ext cx="7772400" cy="5403044"/>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457200" y="274636"/>
            <a:ext cx="7543800" cy="114300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1pPr>
            <a:lvl2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2pPr>
            <a:lvl3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3pPr>
            <a:lvl4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4pPr>
            <a:lvl5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5pPr>
            <a:lvl6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6pPr>
            <a:lvl7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7pPr>
            <a:lvl8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8pPr>
            <a:lvl9pPr marL="0" marR="0" indent="0" algn="ctr" defTabSz="914400" rtl="0" latinLnBrk="0">
              <a:lnSpc>
                <a:spcPct val="100000"/>
              </a:lnSpc>
              <a:spcBef>
                <a:spcPts val="0"/>
              </a:spcBef>
              <a:spcAft>
                <a:spcPts val="0"/>
              </a:spcAft>
              <a:buClrTx/>
              <a:buSzTx/>
              <a:buFontTx/>
              <a:buNone/>
              <a:tabLst/>
              <a:defRPr sz="4000" b="1" i="0" u="none" strike="noStrike" cap="none" spc="0" baseline="0">
                <a:ln>
                  <a:noFill/>
                </a:ln>
                <a:solidFill>
                  <a:srgbClr val="0070C0"/>
                </a:solidFill>
                <a:uFillTx/>
                <a:latin typeface="Times New Roman"/>
                <a:ea typeface="Times New Roman"/>
                <a:cs typeface="Times New Roman"/>
                <a:sym typeface="Times New Roman"/>
              </a:defRPr>
            </a:lvl9pPr>
          </a:lstStyle>
          <a:p>
            <a:r>
              <a:rPr lang="en-US" kern="0" dirty="0" smtClean="0">
                <a:hlinkClick r:id="rId4"/>
              </a:rPr>
              <a:t>Skills Progression Chart</a:t>
            </a:r>
            <a:endParaRPr lang="en-US" kern="0" dirty="0"/>
          </a:p>
        </p:txBody>
      </p:sp>
    </p:spTree>
    <p:extLst>
      <p:ext uri="{BB962C8B-B14F-4D97-AF65-F5344CB8AC3E}">
        <p14:creationId xmlns:p14="http://schemas.microsoft.com/office/powerpoint/2010/main" val="310976248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Skills Progression Chart</a:t>
            </a:r>
            <a:endParaRPr lang="en-US" dirty="0"/>
          </a:p>
        </p:txBody>
      </p:sp>
      <p:sp>
        <p:nvSpPr>
          <p:cNvPr id="3" name="Text Placeholder 2"/>
          <p:cNvSpPr>
            <a:spLocks noGrp="1"/>
          </p:cNvSpPr>
          <p:nvPr>
            <p:ph type="body" idx="1"/>
          </p:nvPr>
        </p:nvSpPr>
        <p:spPr>
          <a:xfrm>
            <a:off x="457200" y="3581400"/>
            <a:ext cx="7924800" cy="2316163"/>
          </a:xfrm>
        </p:spPr>
        <p:txBody>
          <a:bodyPr/>
          <a:lstStyle/>
          <a:p>
            <a:pPr>
              <a:buFont typeface="Wingdings" panose="05000000000000000000" pitchFamily="2" charset="2"/>
              <a:buChar char=""/>
            </a:pPr>
            <a:r>
              <a:rPr lang="en-US" dirty="0" smtClean="0"/>
              <a:t>Conceptual Understanding</a:t>
            </a:r>
          </a:p>
          <a:p>
            <a:pPr>
              <a:buFont typeface="Wingdings" panose="05000000000000000000" pitchFamily="2" charset="2"/>
              <a:buChar char=""/>
            </a:pPr>
            <a:r>
              <a:rPr lang="en-US" dirty="0" smtClean="0"/>
              <a:t>Scaffolding the Understanding</a:t>
            </a:r>
          </a:p>
          <a:p>
            <a:pPr>
              <a:buFont typeface="Wingdings" panose="05000000000000000000" pitchFamily="2" charset="2"/>
              <a:buChar char=""/>
            </a:pPr>
            <a:r>
              <a:rPr lang="en-US" dirty="0" smtClean="0"/>
              <a:t>Analyzing the Understanding</a:t>
            </a:r>
          </a:p>
          <a:p>
            <a:endParaRPr lang="en-US" dirty="0"/>
          </a:p>
        </p:txBody>
      </p:sp>
      <p:pic>
        <p:nvPicPr>
          <p:cNvPr id="4" name="Picture 3" descr="http://www.doe.virginia.gov/testing/sol/standards_docs/history_socialscience/2015/skills-progre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4028" t="81926" r="2222" b="7124"/>
          <a:stretch/>
        </p:blipFill>
        <p:spPr>
          <a:xfrm>
            <a:off x="25400" y="1524000"/>
            <a:ext cx="8991600"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405881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the Revisions</a:t>
            </a:r>
            <a:endParaRPr lang="en-US"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28</a:t>
            </a:fld>
            <a:endParaRPr lang="en-US" dirty="0"/>
          </a:p>
        </p:txBody>
      </p:sp>
      <p:sp>
        <p:nvSpPr>
          <p:cNvPr id="4" name="Content Placeholder 3"/>
          <p:cNvSpPr>
            <a:spLocks noGrp="1"/>
          </p:cNvSpPr>
          <p:nvPr>
            <p:ph sz="quarter" idx="4294967295"/>
          </p:nvPr>
        </p:nvSpPr>
        <p:spPr>
          <a:xfrm>
            <a:off x="381000" y="1600200"/>
            <a:ext cx="7924800" cy="4343400"/>
          </a:xfrm>
          <a:prstGeom prst="rect">
            <a:avLst/>
          </a:prstGeom>
        </p:spPr>
        <p:txBody>
          <a:bodyPr>
            <a:noAutofit/>
          </a:bodyPr>
          <a:lstStyle/>
          <a:p>
            <a:pPr marL="0" indent="0" algn="ctr">
              <a:buNone/>
            </a:pPr>
            <a:r>
              <a:rPr lang="en-US" sz="4400" dirty="0" smtClean="0">
                <a:latin typeface="Calibri" panose="020F0502020204030204" pitchFamily="34" charset="0"/>
              </a:rPr>
              <a:t>Beginning with USI-</a:t>
            </a:r>
          </a:p>
          <a:p>
            <a:pPr marL="0" indent="0" algn="ctr">
              <a:buNone/>
            </a:pPr>
            <a:r>
              <a:rPr lang="en-US" sz="4400" dirty="0" smtClean="0">
                <a:latin typeface="Calibri" panose="020F0502020204030204" pitchFamily="34" charset="0"/>
              </a:rPr>
              <a:t>There is now an expectation </a:t>
            </a:r>
            <a:r>
              <a:rPr lang="en-US" sz="4400" dirty="0">
                <a:latin typeface="Calibri" panose="020F0502020204030204" pitchFamily="34" charset="0"/>
              </a:rPr>
              <a:t>that students </a:t>
            </a:r>
            <a:r>
              <a:rPr lang="en-US" sz="4400" dirty="0" smtClean="0">
                <a:latin typeface="Calibri" panose="020F0502020204030204" pitchFamily="34" charset="0"/>
              </a:rPr>
              <a:t>move </a:t>
            </a:r>
            <a:r>
              <a:rPr lang="en-US" sz="4400" dirty="0">
                <a:latin typeface="Calibri" panose="020F0502020204030204" pitchFamily="34" charset="0"/>
              </a:rPr>
              <a:t>from </a:t>
            </a:r>
            <a:r>
              <a:rPr lang="en-US" sz="4400" dirty="0" smtClean="0">
                <a:latin typeface="Calibri" panose="020F0502020204030204" pitchFamily="34" charset="0"/>
              </a:rPr>
              <a:t>“</a:t>
            </a:r>
            <a:r>
              <a:rPr lang="en-US" sz="4400" dirty="0" smtClean="0">
                <a:solidFill>
                  <a:srgbClr val="FF0000"/>
                </a:solidFill>
                <a:latin typeface="Calibri" panose="020F0502020204030204" pitchFamily="34" charset="0"/>
              </a:rPr>
              <a:t>demonstrate knowledge</a:t>
            </a:r>
            <a:r>
              <a:rPr lang="en-US" sz="4400" dirty="0" smtClean="0">
                <a:latin typeface="Calibri" panose="020F0502020204030204" pitchFamily="34" charset="0"/>
              </a:rPr>
              <a:t>” to </a:t>
            </a:r>
            <a:r>
              <a:rPr lang="en-US" sz="4400" dirty="0">
                <a:latin typeface="Calibri" panose="020F0502020204030204" pitchFamily="34" charset="0"/>
              </a:rPr>
              <a:t>“</a:t>
            </a:r>
            <a:r>
              <a:rPr lang="en-US" sz="5400" u="sng" dirty="0">
                <a:solidFill>
                  <a:srgbClr val="00FF00"/>
                </a:solidFill>
                <a:effectLst>
                  <a:outerShdw blurRad="38100" dist="38100" dir="2700000" algn="tl">
                    <a:srgbClr val="000000">
                      <a:alpha val="43137"/>
                    </a:srgbClr>
                  </a:outerShdw>
                </a:effectLst>
                <a:latin typeface="Calibri" panose="020F0502020204030204" pitchFamily="34" charset="0"/>
              </a:rPr>
              <a:t>apply social science skills</a:t>
            </a:r>
            <a:r>
              <a:rPr lang="en-US" sz="4400" dirty="0">
                <a:latin typeface="Calibri" panose="020F0502020204030204" pitchFamily="34" charset="0"/>
              </a:rPr>
              <a:t>” to the </a:t>
            </a:r>
            <a:r>
              <a:rPr lang="en-US" sz="4400" dirty="0" smtClean="0">
                <a:latin typeface="Calibri" panose="020F0502020204030204" pitchFamily="34" charset="0"/>
              </a:rPr>
              <a:t>content.</a:t>
            </a:r>
          </a:p>
        </p:txBody>
      </p:sp>
    </p:spTree>
    <p:extLst>
      <p:ext uri="{BB962C8B-B14F-4D97-AF65-F5344CB8AC3E}">
        <p14:creationId xmlns:p14="http://schemas.microsoft.com/office/powerpoint/2010/main" val="3630055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the Revisions</a:t>
            </a:r>
            <a:endParaRPr lang="en-US"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29</a:t>
            </a:fld>
            <a:endParaRPr lang="en-US" dirty="0"/>
          </a:p>
        </p:txBody>
      </p:sp>
      <p:sp>
        <p:nvSpPr>
          <p:cNvPr id="4" name="Content Placeholder 3"/>
          <p:cNvSpPr>
            <a:spLocks noGrp="1"/>
          </p:cNvSpPr>
          <p:nvPr>
            <p:ph sz="quarter" idx="4294967295"/>
          </p:nvPr>
        </p:nvSpPr>
        <p:spPr>
          <a:xfrm>
            <a:off x="838200" y="1600200"/>
            <a:ext cx="7315200" cy="4343400"/>
          </a:xfrm>
          <a:prstGeom prst="rect">
            <a:avLst/>
          </a:prstGeom>
        </p:spPr>
        <p:txBody>
          <a:bodyPr>
            <a:noAutofit/>
          </a:bodyPr>
          <a:lstStyle/>
          <a:p>
            <a:pPr marL="0" indent="0">
              <a:buNone/>
            </a:pPr>
            <a:r>
              <a:rPr lang="en-US" sz="3200" dirty="0" smtClean="0">
                <a:latin typeface="Calibri" panose="020F0502020204030204" pitchFamily="34" charset="0"/>
              </a:rPr>
              <a:t>Kindergarten – Grade Three</a:t>
            </a:r>
          </a:p>
          <a:p>
            <a:pPr marL="0" indent="0">
              <a:buNone/>
            </a:pPr>
            <a:r>
              <a:rPr lang="en-US" sz="3200" b="0" dirty="0" smtClean="0">
                <a:latin typeface="Calibri" panose="020F0502020204030204" pitchFamily="34" charset="0"/>
                <a:ea typeface="Times New Roman"/>
              </a:rPr>
              <a:t>This </a:t>
            </a:r>
            <a:r>
              <a:rPr lang="en-US" sz="3200" b="0" dirty="0">
                <a:latin typeface="Calibri" panose="020F0502020204030204" pitchFamily="34" charset="0"/>
                <a:ea typeface="Times New Roman"/>
              </a:rPr>
              <a:t>reflects widening the student’s sphere of learning.  It illustrates a progression from the local community to the Commonwealth of Virginia, moving towards a focus on the United States of America and then expanding to a focus on ancient world cultures. </a:t>
            </a:r>
            <a:endParaRPr lang="en-US" sz="3200" b="0" dirty="0" smtClean="0">
              <a:latin typeface="Calibri" panose="020F0502020204030204" pitchFamily="34" charset="0"/>
              <a:ea typeface="Times New Roman"/>
            </a:endParaRPr>
          </a:p>
        </p:txBody>
      </p:sp>
    </p:spTree>
    <p:extLst>
      <p:ext uri="{BB962C8B-B14F-4D97-AF65-F5344CB8AC3E}">
        <p14:creationId xmlns:p14="http://schemas.microsoft.com/office/powerpoint/2010/main" val="39816378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tang" panose="02030600000101010101" pitchFamily="18" charset="-127"/>
                <a:ea typeface="Batang" panose="02030600000101010101" pitchFamily="18" charset="-127"/>
              </a:rPr>
              <a:t>What’s happening today . . .</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Opening Session</a:t>
            </a:r>
          </a:p>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Information Sources at Work</a:t>
            </a:r>
            <a:endParaRPr lang="en-US"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Working Lunch</a:t>
            </a:r>
          </a:p>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Breakout </a:t>
            </a:r>
            <a:r>
              <a:rPr lang="en-US"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Sessions</a:t>
            </a:r>
          </a:p>
        </p:txBody>
      </p:sp>
      <p:sp>
        <p:nvSpPr>
          <p:cNvPr id="4" name="Slide Number Placeholder 3"/>
          <p:cNvSpPr>
            <a:spLocks noGrp="1"/>
          </p:cNvSpPr>
          <p:nvPr>
            <p:ph type="sldNum" sz="quarter" idx="12"/>
          </p:nvPr>
        </p:nvSpPr>
        <p:spPr/>
        <p:txBody>
          <a:bodyPr/>
          <a:lstStyle/>
          <a:p>
            <a:fld id="{0E35F3BA-FE8B-4E36-87EF-206F94BD42EB}" type="slidenum">
              <a:rPr lang="en-US" smtClean="0"/>
              <a:pPr/>
              <a:t>3</a:t>
            </a:fld>
            <a:endParaRPr lang="en-US" dirty="0"/>
          </a:p>
        </p:txBody>
      </p:sp>
    </p:spTree>
    <p:extLst>
      <p:ext uri="{BB962C8B-B14F-4D97-AF65-F5344CB8AC3E}">
        <p14:creationId xmlns:p14="http://schemas.microsoft.com/office/powerpoint/2010/main" val="1546751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the Revisions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30</a:t>
            </a:fld>
            <a:endParaRPr lang="en-US" dirty="0"/>
          </a:p>
        </p:txBody>
      </p:sp>
      <p:sp>
        <p:nvSpPr>
          <p:cNvPr id="4" name="Content Placeholder 3"/>
          <p:cNvSpPr>
            <a:spLocks noGrp="1"/>
          </p:cNvSpPr>
          <p:nvPr>
            <p:ph sz="quarter" idx="4294967295"/>
          </p:nvPr>
        </p:nvSpPr>
        <p:spPr>
          <a:xfrm>
            <a:off x="914400" y="1600200"/>
            <a:ext cx="7086600" cy="5791200"/>
          </a:xfrm>
          <a:prstGeom prst="rect">
            <a:avLst/>
          </a:prstGeom>
        </p:spPr>
        <p:txBody>
          <a:bodyPr>
            <a:noAutofit/>
          </a:bodyPr>
          <a:lstStyle/>
          <a:p>
            <a:pPr marL="0" indent="0">
              <a:buNone/>
            </a:pPr>
            <a:r>
              <a:rPr lang="en-US" sz="3200" dirty="0" smtClean="0">
                <a:latin typeface="Calibri" panose="020F0502020204030204" pitchFamily="34" charset="0"/>
              </a:rPr>
              <a:t>Virginia Studies, United States History to 1865, United States History:  1865 to the Present, and Civics and Economics</a:t>
            </a:r>
          </a:p>
          <a:p>
            <a:pPr marL="0" indent="0">
              <a:buNone/>
            </a:pPr>
            <a:r>
              <a:rPr lang="en-US" sz="3200" b="0" dirty="0">
                <a:latin typeface="Calibri" panose="020F0502020204030204" pitchFamily="34" charset="0"/>
              </a:rPr>
              <a:t>U</a:t>
            </a:r>
            <a:r>
              <a:rPr lang="en-US" sz="3200" b="0" dirty="0" smtClean="0">
                <a:latin typeface="Calibri" panose="020F0502020204030204" pitchFamily="34" charset="0"/>
              </a:rPr>
              <a:t>pdated to reflect current events</a:t>
            </a:r>
            <a:r>
              <a:rPr lang="en-US" sz="2400" b="0" dirty="0" smtClean="0">
                <a:latin typeface="Calibri" panose="020F0502020204030204" pitchFamily="34" charset="0"/>
              </a:rPr>
              <a:t>.</a:t>
            </a:r>
            <a:endParaRPr lang="en-US" sz="2400" b="0" dirty="0">
              <a:latin typeface="Calibri" panose="020F0502020204030204" pitchFamily="34" charset="0"/>
            </a:endParaRPr>
          </a:p>
        </p:txBody>
      </p:sp>
    </p:spTree>
    <p:extLst>
      <p:ext uri="{BB962C8B-B14F-4D97-AF65-F5344CB8AC3E}">
        <p14:creationId xmlns:p14="http://schemas.microsoft.com/office/powerpoint/2010/main" val="13665099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the Revisions</a:t>
            </a:r>
            <a:endParaRPr lang="en-US"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31</a:t>
            </a:fld>
            <a:endParaRPr lang="en-US" dirty="0"/>
          </a:p>
        </p:txBody>
      </p:sp>
      <p:sp>
        <p:nvSpPr>
          <p:cNvPr id="4" name="Content Placeholder 3"/>
          <p:cNvSpPr>
            <a:spLocks noGrp="1"/>
          </p:cNvSpPr>
          <p:nvPr>
            <p:ph sz="quarter" idx="4294967295"/>
          </p:nvPr>
        </p:nvSpPr>
        <p:spPr>
          <a:xfrm>
            <a:off x="990600" y="1600200"/>
            <a:ext cx="7239000" cy="5791200"/>
          </a:xfrm>
          <a:prstGeom prst="rect">
            <a:avLst/>
          </a:prstGeom>
        </p:spPr>
        <p:txBody>
          <a:bodyPr>
            <a:noAutofit/>
          </a:bodyPr>
          <a:lstStyle/>
          <a:p>
            <a:pPr marL="0" indent="0">
              <a:buNone/>
            </a:pPr>
            <a:r>
              <a:rPr lang="en-US" sz="3200" dirty="0" smtClean="0">
                <a:latin typeface="Calibri" panose="020F0502020204030204" pitchFamily="34" charset="0"/>
              </a:rPr>
              <a:t>World Geography</a:t>
            </a:r>
          </a:p>
          <a:p>
            <a:pPr marL="0" indent="0">
              <a:buNone/>
            </a:pPr>
            <a:r>
              <a:rPr lang="en-US" sz="3200" b="0" dirty="0" smtClean="0">
                <a:latin typeface="Calibri" panose="020F0502020204030204" pitchFamily="34" charset="0"/>
              </a:rPr>
              <a:t>WG.4 (2008) was expanded into separate standards organized by regions.</a:t>
            </a:r>
          </a:p>
          <a:p>
            <a:pPr marL="0" indent="0">
              <a:buNone/>
            </a:pPr>
            <a:endParaRPr lang="en-US" sz="3200" b="0" dirty="0">
              <a:latin typeface="Calibri" panose="020F0502020204030204" pitchFamily="34" charset="0"/>
            </a:endParaRPr>
          </a:p>
          <a:p>
            <a:pPr marL="0" indent="0">
              <a:buNone/>
            </a:pPr>
            <a:r>
              <a:rPr lang="en-US" sz="3200" dirty="0">
                <a:latin typeface="Calibri" panose="020F0502020204030204" pitchFamily="34" charset="0"/>
              </a:rPr>
              <a:t>World History and Geography </a:t>
            </a:r>
            <a:r>
              <a:rPr lang="en-US" sz="3200" b="0" dirty="0">
                <a:latin typeface="Calibri" panose="020F0502020204030204" pitchFamily="34" charset="0"/>
              </a:rPr>
              <a:t>courses</a:t>
            </a:r>
          </a:p>
          <a:p>
            <a:pPr marL="0" indent="0">
              <a:buNone/>
            </a:pPr>
            <a:r>
              <a:rPr lang="en-US" sz="3200" b="0" dirty="0">
                <a:latin typeface="Calibri" panose="020F0502020204030204" pitchFamily="34" charset="0"/>
              </a:rPr>
              <a:t>Content added to explore a global focus</a:t>
            </a:r>
            <a:r>
              <a:rPr lang="en-US" sz="3200" b="0" dirty="0" smtClean="0">
                <a:latin typeface="Calibri" panose="020F0502020204030204" pitchFamily="34" charset="0"/>
              </a:rPr>
              <a:t>.</a:t>
            </a:r>
            <a:endParaRPr lang="en-US" sz="3200" b="0" dirty="0">
              <a:latin typeface="Calibri" panose="020F0502020204030204" pitchFamily="34" charset="0"/>
            </a:endParaRPr>
          </a:p>
        </p:txBody>
      </p:sp>
    </p:spTree>
    <p:extLst>
      <p:ext uri="{BB962C8B-B14F-4D97-AF65-F5344CB8AC3E}">
        <p14:creationId xmlns:p14="http://schemas.microsoft.com/office/powerpoint/2010/main" val="14611766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Overview of the Revisions</a:t>
            </a:r>
            <a:endParaRPr lang="en-US"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32</a:t>
            </a:fld>
            <a:endParaRPr lang="en-US" dirty="0"/>
          </a:p>
        </p:txBody>
      </p:sp>
      <p:sp>
        <p:nvSpPr>
          <p:cNvPr id="4" name="Content Placeholder 3"/>
          <p:cNvSpPr>
            <a:spLocks noGrp="1"/>
          </p:cNvSpPr>
          <p:nvPr>
            <p:ph sz="quarter" idx="4294967295"/>
          </p:nvPr>
        </p:nvSpPr>
        <p:spPr>
          <a:xfrm>
            <a:off x="914400" y="1600200"/>
            <a:ext cx="7239000" cy="5791200"/>
          </a:xfrm>
          <a:prstGeom prst="rect">
            <a:avLst/>
          </a:prstGeom>
        </p:spPr>
        <p:txBody>
          <a:bodyPr>
            <a:noAutofit/>
          </a:bodyPr>
          <a:lstStyle/>
          <a:p>
            <a:pPr marL="0" indent="0">
              <a:buNone/>
            </a:pPr>
            <a:r>
              <a:rPr lang="en-US" sz="3200" dirty="0" smtClean="0">
                <a:latin typeface="Calibri" panose="020F0502020204030204" pitchFamily="34" charset="0"/>
              </a:rPr>
              <a:t>Virginia and United States History  </a:t>
            </a:r>
          </a:p>
          <a:p>
            <a:pPr marL="0" indent="0">
              <a:buNone/>
            </a:pPr>
            <a:r>
              <a:rPr lang="en-US" sz="3200" b="0" dirty="0" smtClean="0">
                <a:latin typeface="Calibri" panose="020F0502020204030204" pitchFamily="34" charset="0"/>
              </a:rPr>
              <a:t>Content added to fill gaps and reflect a more diverse history</a:t>
            </a:r>
          </a:p>
          <a:p>
            <a:pPr marL="0" indent="0">
              <a:buNone/>
            </a:pPr>
            <a:endParaRPr lang="en-US" sz="3200" b="0" dirty="0">
              <a:latin typeface="Calibri" panose="020F0502020204030204" pitchFamily="34" charset="0"/>
            </a:endParaRPr>
          </a:p>
          <a:p>
            <a:pPr marL="0" indent="0">
              <a:buNone/>
            </a:pPr>
            <a:r>
              <a:rPr lang="en-US" sz="3200" dirty="0" smtClean="0">
                <a:latin typeface="Calibri" panose="020F0502020204030204" pitchFamily="34" charset="0"/>
              </a:rPr>
              <a:t>Virginia and United States Government</a:t>
            </a:r>
            <a:r>
              <a:rPr lang="en-US" sz="3200" b="0" dirty="0" smtClean="0">
                <a:latin typeface="Calibri" panose="020F0502020204030204" pitchFamily="34" charset="0"/>
              </a:rPr>
              <a:t>  Content removed that was duplicated in Economics and Personal Finance</a:t>
            </a:r>
            <a:endParaRPr lang="en-US" sz="3200" b="0" dirty="0">
              <a:latin typeface="Calibri" panose="020F0502020204030204" pitchFamily="34" charset="0"/>
            </a:endParaRPr>
          </a:p>
        </p:txBody>
      </p:sp>
    </p:spTree>
    <p:extLst>
      <p:ext uri="{BB962C8B-B14F-4D97-AF65-F5344CB8AC3E}">
        <p14:creationId xmlns:p14="http://schemas.microsoft.com/office/powerpoint/2010/main" val="7861446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ristonya.brown@doe.virginia.gov\AppData\Local\Microsoft\Windows\Temporary Internet Files\Content.IE5\2AVV66C3\adapting-to-change-for-survival[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 y="838200"/>
            <a:ext cx="7666463"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993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34</a:t>
            </a:fld>
            <a:endParaRPr lang="en-US" dirty="0"/>
          </a:p>
        </p:txBody>
      </p:sp>
      <p:sp>
        <p:nvSpPr>
          <p:cNvPr id="5" name="Content Placeholder 4"/>
          <p:cNvSpPr>
            <a:spLocks noGrp="1"/>
          </p:cNvSpPr>
          <p:nvPr>
            <p:ph sz="quarter" idx="4294967295"/>
          </p:nvPr>
        </p:nvSpPr>
        <p:spPr>
          <a:xfrm>
            <a:off x="914400" y="457200"/>
            <a:ext cx="7010400" cy="4114800"/>
          </a:xfrm>
          <a:prstGeom prst="rect">
            <a:avLst/>
          </a:prstGeom>
        </p:spPr>
        <p:txBody>
          <a:bodyPr>
            <a:noAutofit/>
          </a:bodyPr>
          <a:lstStyle/>
          <a:p>
            <a:pPr marL="0" indent="0" algn="ctr">
              <a:buNone/>
            </a:pPr>
            <a:r>
              <a:rPr lang="en-US" sz="72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CURRICULUM FRAMEWORK</a:t>
            </a:r>
            <a:endParaRPr lang="en-US" sz="7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4" name="Picture 3" descr="http://www.doe.virginia.gov/testing/sol/frameworks/history_socialscience_framewks/2015/framewks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19723" t="15235" r="20277" b="2749"/>
          <a:stretch/>
        </p:blipFill>
        <p:spPr>
          <a:xfrm>
            <a:off x="2209800" y="2819400"/>
            <a:ext cx="4432300" cy="3437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0080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35</a:t>
            </a:fld>
            <a:endParaRPr lang="en-US" dirty="0"/>
          </a:p>
        </p:txBody>
      </p:sp>
      <p:sp>
        <p:nvSpPr>
          <p:cNvPr id="4" name="AutoShape 4"/>
          <p:cNvSpPr>
            <a:spLocks noChangeArrowheads="1"/>
          </p:cNvSpPr>
          <p:nvPr/>
        </p:nvSpPr>
        <p:spPr bwMode="auto">
          <a:xfrm>
            <a:off x="0" y="0"/>
            <a:ext cx="8915400" cy="838200"/>
          </a:xfrm>
          <a:prstGeom prst="roundRect">
            <a:avLst>
              <a:gd name="adj" fmla="val 0"/>
            </a:avLst>
          </a:prstGeom>
          <a:noFill/>
          <a:ln w="9525">
            <a:noFill/>
            <a:round/>
            <a:headEnd/>
            <a:tailEnd/>
          </a:ln>
          <a:effectLst/>
        </p:spPr>
        <p:txBody>
          <a:bodyPr anchor="b"/>
          <a:lstStyle/>
          <a:p>
            <a:pPr algn="ctr"/>
            <a:r>
              <a:rPr lang="en-US" sz="40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Curriculum Framework</a:t>
            </a:r>
            <a:endParaRPr lang="en-US" sz="4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3" name="Picture 2" descr="http://www.doe.virginia.gov/testing/sol/frameworks/history_socialscience_framewks/2008/2008_fin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20635" t="16609" r="22381" b="2308"/>
          <a:stretch/>
        </p:blipFill>
        <p:spPr>
          <a:xfrm>
            <a:off x="304800" y="1066800"/>
            <a:ext cx="7203161" cy="52577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96480" y="4724400"/>
            <a:ext cx="6019800" cy="1107996"/>
          </a:xfrm>
          <a:prstGeom prst="rect">
            <a:avLst/>
          </a:prstGeom>
          <a:solidFill>
            <a:srgbClr val="FFFF00"/>
          </a:solidFill>
          <a:ln>
            <a:solidFill>
              <a:schemeClr val="tx1"/>
            </a:solidFill>
          </a:ln>
        </p:spPr>
        <p:txBody>
          <a:bodyPr wrap="square" rtlCol="0">
            <a:spAutoFit/>
          </a:bodyPr>
          <a:lstStyle/>
          <a:p>
            <a:pPr algn="ctr"/>
            <a:r>
              <a:rPr lang="en-US" sz="6600" dirty="0" smtClean="0">
                <a:latin typeface="Batang" panose="02030600000101010101" pitchFamily="18" charset="-127"/>
                <a:ea typeface="Batang" panose="02030600000101010101" pitchFamily="18" charset="-127"/>
              </a:rPr>
              <a:t>Four Columns</a:t>
            </a:r>
            <a:endParaRPr lang="en-US" sz="66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6777906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36</a:t>
            </a:fld>
            <a:endParaRPr lang="en-US" dirty="0"/>
          </a:p>
        </p:txBody>
      </p:sp>
      <p:sp>
        <p:nvSpPr>
          <p:cNvPr id="4" name="AutoShape 4"/>
          <p:cNvSpPr>
            <a:spLocks noChangeArrowheads="1"/>
          </p:cNvSpPr>
          <p:nvPr/>
        </p:nvSpPr>
        <p:spPr bwMode="auto">
          <a:xfrm>
            <a:off x="0" y="0"/>
            <a:ext cx="8915400" cy="838200"/>
          </a:xfrm>
          <a:prstGeom prst="roundRect">
            <a:avLst>
              <a:gd name="adj" fmla="val 0"/>
            </a:avLst>
          </a:prstGeom>
          <a:noFill/>
          <a:ln w="9525">
            <a:noFill/>
            <a:round/>
            <a:headEnd/>
            <a:tailEnd/>
          </a:ln>
          <a:effectLst/>
        </p:spPr>
        <p:txBody>
          <a:bodyPr anchor="b"/>
          <a:lstStyle/>
          <a:p>
            <a:pPr algn="ctr"/>
            <a:r>
              <a:rPr lang="en-US" sz="40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Curriculum Framework</a:t>
            </a:r>
            <a:endParaRPr lang="en-US" sz="4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5" name="Picture 4" descr="Civics and Economics CFCBB_TBM_5.12.16.docx - Microsoft Word"/>
          <p:cNvPicPr>
            <a:picLocks noChangeAspect="1"/>
          </p:cNvPicPr>
          <p:nvPr/>
        </p:nvPicPr>
        <p:blipFill rotWithShape="1">
          <a:blip r:embed="rId3">
            <a:extLst>
              <a:ext uri="{28A0092B-C50C-407E-A947-70E740481C1C}">
                <a14:useLocalDpi xmlns:a14="http://schemas.microsoft.com/office/drawing/2010/main" val="0"/>
              </a:ext>
            </a:extLst>
          </a:blip>
          <a:srcRect l="24127" t="28429" r="23333" b="3193"/>
          <a:stretch/>
        </p:blipFill>
        <p:spPr>
          <a:xfrm>
            <a:off x="152399" y="1008743"/>
            <a:ext cx="7695905" cy="539205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9576" y="4835604"/>
            <a:ext cx="6951824" cy="1107996"/>
          </a:xfrm>
          <a:prstGeom prst="rect">
            <a:avLst/>
          </a:prstGeom>
          <a:solidFill>
            <a:srgbClr val="FFFF00"/>
          </a:solidFill>
          <a:ln>
            <a:solidFill>
              <a:schemeClr val="tx1"/>
            </a:solidFill>
          </a:ln>
        </p:spPr>
        <p:txBody>
          <a:bodyPr wrap="square" rtlCol="0">
            <a:spAutoFit/>
          </a:bodyPr>
          <a:lstStyle/>
          <a:p>
            <a:pPr algn="ctr"/>
            <a:r>
              <a:rPr lang="en-US" sz="6600" dirty="0" smtClean="0">
                <a:latin typeface="Batang" panose="02030600000101010101" pitchFamily="18" charset="-127"/>
                <a:ea typeface="Batang" panose="02030600000101010101" pitchFamily="18" charset="-127"/>
              </a:rPr>
              <a:t>Two Columns</a:t>
            </a:r>
            <a:endParaRPr lang="en-US" sz="66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2160716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37</a:t>
            </a:fld>
            <a:endParaRPr lang="en-US" dirty="0"/>
          </a:p>
        </p:txBody>
      </p:sp>
      <p:pic>
        <p:nvPicPr>
          <p:cNvPr id="4" name="Picture 3" descr="http://www.doe.virginia.gov/testing/sol/frameworks/history_socialscience_framewks/2015/framewks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18767" t="16254" r="20000" b="3819"/>
          <a:stretch/>
        </p:blipFill>
        <p:spPr>
          <a:xfrm>
            <a:off x="381000" y="1295400"/>
            <a:ext cx="7848600" cy="52475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dirty="0" smtClean="0">
                <a:latin typeface="Batang" panose="02030600000101010101" pitchFamily="18" charset="-127"/>
                <a:ea typeface="Batang" panose="02030600000101010101" pitchFamily="18" charset="-127"/>
              </a:rPr>
              <a:t>What are Experiences?</a:t>
            </a:r>
            <a:endParaRPr lang="en-US" sz="66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68791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22393119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p:txBody>
          <a:bodyPr>
            <a:normAutofit fontScale="925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pPr/>
              <a:t>39</a:t>
            </a:fld>
            <a:endParaRPr lang="en-US" dirty="0"/>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latin typeface="+mn-lt"/>
              </a:rPr>
              <a:t>Are . . .</a:t>
            </a:r>
            <a:endParaRPr lang="en-US" sz="5400" b="1" cap="none" spc="0" dirty="0">
              <a:ln/>
              <a:solidFill>
                <a:schemeClr val="accent3"/>
              </a:solidFill>
              <a:effectLst/>
            </a:endParaRP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NOT. .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86429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tang" panose="02030600000101010101" pitchFamily="18" charset="-127"/>
                <a:ea typeface="Batang" panose="02030600000101010101" pitchFamily="18" charset="-127"/>
              </a:rPr>
              <a:t>Opening Session</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381000" y="1524000"/>
            <a:ext cx="7924800" cy="4602163"/>
          </a:xfrm>
        </p:spPr>
        <p:txBody>
          <a:bodyPr>
            <a:normAutofit/>
          </a:bodyPr>
          <a:lstStyle/>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Review and Revision of the History and Social Science Standards of Learning</a:t>
            </a:r>
          </a:p>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Literacy Connections</a:t>
            </a:r>
          </a:p>
          <a:p>
            <a:r>
              <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Supporting Documents, Resources, and Professional Development</a:t>
            </a:r>
          </a:p>
          <a:p>
            <a:endPar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pPr marL="0" indent="0">
              <a:buNone/>
            </a:pPr>
            <a:endParaRPr lang="en-US"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endParaRPr lang="en-US" b="0" dirty="0" smtClean="0">
              <a:latin typeface="Calibri" panose="020F0502020204030204" pitchFamily="34" charset="0"/>
            </a:endParaRPr>
          </a:p>
          <a:p>
            <a:pPr marL="0" indent="0">
              <a:buNone/>
            </a:pPr>
            <a:endParaRPr lang="en-US" b="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4</a:t>
            </a:fld>
            <a:endParaRPr lang="en-US" dirty="0"/>
          </a:p>
        </p:txBody>
      </p:sp>
    </p:spTree>
    <p:extLst>
      <p:ext uri="{BB962C8B-B14F-4D97-AF65-F5344CB8AC3E}">
        <p14:creationId xmlns:p14="http://schemas.microsoft.com/office/powerpoint/2010/main" val="41989273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00200" y="228600"/>
            <a:ext cx="5410200"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4" name="Rectangle 3"/>
          <p:cNvSpPr/>
          <p:nvPr/>
        </p:nvSpPr>
        <p:spPr>
          <a:xfrm>
            <a:off x="762000" y="5105400"/>
            <a:ext cx="7620000" cy="1754326"/>
          </a:xfrm>
          <a:prstGeom prst="rect">
            <a:avLst/>
          </a:prstGeom>
          <a:solidFill>
            <a:schemeClr val="bg1"/>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Just a thought . . .</a:t>
            </a:r>
          </a:p>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4217979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Resources</a:t>
            </a:r>
            <a:r>
              <a:rPr lang="en-US" dirty="0" smtClean="0"/>
              <a:t/>
            </a:r>
            <a:br>
              <a:rPr lang="en-US" dirty="0" smtClean="0"/>
            </a:br>
            <a:r>
              <a:rPr lang="en-US" dirty="0" smtClean="0"/>
              <a:t>Strike Through Documents</a:t>
            </a:r>
            <a:endParaRPr lang="en-US" dirty="0"/>
          </a:p>
        </p:txBody>
      </p:sp>
      <p:sp>
        <p:nvSpPr>
          <p:cNvPr id="3" name="Text Placeholder 2"/>
          <p:cNvSpPr>
            <a:spLocks noGrp="1"/>
          </p:cNvSpPr>
          <p:nvPr>
            <p:ph type="body" idx="1"/>
          </p:nvPr>
        </p:nvSpPr>
        <p:spPr>
          <a:xfrm>
            <a:off x="152400" y="1981200"/>
            <a:ext cx="8229600" cy="4525963"/>
          </a:xfrm>
        </p:spPr>
        <p:txBody>
          <a:bodyPr>
            <a:normAutofit fontScale="77500" lnSpcReduction="20000"/>
          </a:bodyPr>
          <a:lstStyle/>
          <a:p>
            <a:pPr marL="228600" indent="0">
              <a:buNone/>
            </a:pPr>
            <a:r>
              <a:rPr lang="en-US" b="0" dirty="0" smtClean="0">
                <a:latin typeface="Calibri" panose="020F0502020204030204" pitchFamily="34" charset="0"/>
              </a:rPr>
              <a:t>The strikethrough documents enable teachers, schools, and divisions to compare the revisions and changes to the 2008 and 2015 </a:t>
            </a:r>
            <a:r>
              <a:rPr lang="en-US" b="0" i="1" dirty="0" smtClean="0">
                <a:latin typeface="Calibri" panose="020F0502020204030204" pitchFamily="34" charset="0"/>
              </a:rPr>
              <a:t>History and Social Science Standards of Learning</a:t>
            </a:r>
            <a:r>
              <a:rPr lang="en-US" b="0" dirty="0" smtClean="0">
                <a:latin typeface="Calibri" panose="020F0502020204030204" pitchFamily="34" charset="0"/>
              </a:rPr>
              <a:t>.</a:t>
            </a:r>
          </a:p>
          <a:p>
            <a:pPr marL="228600" indent="0">
              <a:buNone/>
            </a:pPr>
            <a:endParaRPr lang="en-US" b="0" dirty="0" smtClean="0">
              <a:latin typeface="Calibri" panose="020F0502020204030204" pitchFamily="34" charset="0"/>
              <a:hlinkClick r:id="rId2"/>
            </a:endParaRPr>
          </a:p>
          <a:p>
            <a:r>
              <a:rPr lang="en-US" dirty="0" smtClean="0">
                <a:latin typeface="Calibri" panose="020F0502020204030204" pitchFamily="34" charset="0"/>
                <a:hlinkClick r:id="rId2"/>
              </a:rPr>
              <a:t>Final Review of Proposed History and Social Science Standards of Learning</a:t>
            </a:r>
            <a:endParaRPr lang="en-US" dirty="0" smtClean="0">
              <a:latin typeface="Calibri" panose="020F0502020204030204" pitchFamily="34" charset="0"/>
            </a:endParaRPr>
          </a:p>
          <a:p>
            <a:pPr marL="228600" indent="0">
              <a:buNone/>
            </a:pPr>
            <a:endParaRPr lang="en-US" dirty="0" smtClean="0">
              <a:latin typeface="Calibri" panose="020F0502020204030204" pitchFamily="34" charset="0"/>
            </a:endParaRPr>
          </a:p>
          <a:p>
            <a:r>
              <a:rPr lang="en-US" dirty="0" smtClean="0">
                <a:latin typeface="Calibri" panose="020F0502020204030204" pitchFamily="34" charset="0"/>
                <a:hlinkClick r:id="rId3"/>
              </a:rPr>
              <a:t>Proposed </a:t>
            </a:r>
            <a:r>
              <a:rPr lang="en-US" dirty="0" smtClean="0">
                <a:latin typeface="Calibri" panose="020F0502020204030204" pitchFamily="34" charset="0"/>
                <a:hlinkClick r:id="rId3"/>
              </a:rPr>
              <a:t>Curriculum Framework for 2015 History and Social Science Standards of Learning</a:t>
            </a:r>
            <a:endParaRPr lang="en-US" dirty="0">
              <a:latin typeface="Calibri" panose="020F0502020204030204" pitchFamily="34" charset="0"/>
            </a:endParaRPr>
          </a:p>
        </p:txBody>
      </p:sp>
    </p:spTree>
    <p:extLst>
      <p:ext uri="{BB962C8B-B14F-4D97-AF65-F5344CB8AC3E}">
        <p14:creationId xmlns:p14="http://schemas.microsoft.com/office/powerpoint/2010/main" val="25336448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Crosswalk</a:t>
            </a:r>
            <a:endParaRPr lang="en-US" dirty="0"/>
          </a:p>
        </p:txBody>
      </p:sp>
      <p:pic>
        <p:nvPicPr>
          <p:cNvPr id="5" name="Picture 4" descr="http://www.doe.virginia.gov/testing/sol/standards_docs/history_socialscience/2015/crosswalk-201 - Windows Internet Explorer pro"/>
          <p:cNvPicPr>
            <a:picLocks noChangeAspect="1"/>
          </p:cNvPicPr>
          <p:nvPr/>
        </p:nvPicPr>
        <p:blipFill rotWithShape="1">
          <a:blip r:embed="rId4">
            <a:extLst>
              <a:ext uri="{28A0092B-C50C-407E-A947-70E740481C1C}">
                <a14:useLocalDpi xmlns:a14="http://schemas.microsoft.com/office/drawing/2010/main" val="0"/>
              </a:ext>
            </a:extLst>
          </a:blip>
          <a:srcRect l="21111" t="16462" r="21945" b="3562"/>
          <a:stretch/>
        </p:blipFill>
        <p:spPr>
          <a:xfrm>
            <a:off x="1143000" y="1219200"/>
            <a:ext cx="6705600" cy="5070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745044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43</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871"/>
          <a:stretch/>
        </p:blipFill>
        <p:spPr>
          <a:xfrm>
            <a:off x="475343" y="762000"/>
            <a:ext cx="7599645"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80114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228600" y="228600"/>
            <a:ext cx="8686800" cy="6400800"/>
          </a:xfrm>
          <a:prstGeom prst="rect">
            <a:avLst/>
          </a:prstGeom>
          <a:noFill/>
          <a:ln w="1270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dirty="0" smtClean="0">
              <a:solidFill>
                <a:prstClr val="black"/>
              </a:solidFill>
              <a:cs typeface="Arial" charset="0"/>
            </a:endParaRPr>
          </a:p>
        </p:txBody>
      </p:sp>
      <p:sp>
        <p:nvSpPr>
          <p:cNvPr id="4" name="Rectangle 3"/>
          <p:cNvSpPr/>
          <p:nvPr/>
        </p:nvSpPr>
        <p:spPr>
          <a:xfrm>
            <a:off x="609600" y="2438400"/>
            <a:ext cx="7848600" cy="1938992"/>
          </a:xfrm>
          <a:prstGeom prst="rect">
            <a:avLst/>
          </a:prstGeom>
        </p:spPr>
        <p:txBody>
          <a:bodyPr wrap="square">
            <a:spAutoFit/>
          </a:bodyPr>
          <a:lstStyle/>
          <a:p>
            <a:pPr marL="457200" indent="-457200" algn="ctr" fontAlgn="base">
              <a:spcBef>
                <a:spcPct val="0"/>
              </a:spcBef>
              <a:spcAft>
                <a:spcPct val="0"/>
              </a:spcAft>
              <a:defRPr/>
            </a:pPr>
            <a:r>
              <a:rPr lang="en-US" altLang="en-US" sz="4000" dirty="0">
                <a:solidFill>
                  <a:prstClr val="black"/>
                </a:solidFill>
                <a:effectLst>
                  <a:outerShdw blurRad="38100" dist="38100" dir="2700000" algn="tl">
                    <a:srgbClr val="000000">
                      <a:alpha val="43137"/>
                    </a:srgbClr>
                  </a:outerShdw>
                </a:effectLst>
              </a:rPr>
              <a:t>Literacy </a:t>
            </a:r>
            <a:r>
              <a:rPr lang="en-US" altLang="en-US" sz="4000" dirty="0" smtClean="0">
                <a:solidFill>
                  <a:prstClr val="black"/>
                </a:solidFill>
                <a:effectLst>
                  <a:outerShdw blurRad="38100" dist="38100" dir="2700000" algn="tl">
                    <a:srgbClr val="000000">
                      <a:alpha val="43137"/>
                    </a:srgbClr>
                  </a:outerShdw>
                </a:effectLst>
              </a:rPr>
              <a:t>Connections: </a:t>
            </a:r>
          </a:p>
          <a:p>
            <a:pPr marL="457200" indent="-457200" algn="ctr" fontAlgn="base">
              <a:spcBef>
                <a:spcPct val="0"/>
              </a:spcBef>
              <a:spcAft>
                <a:spcPct val="0"/>
              </a:spcAft>
              <a:defRPr/>
            </a:pPr>
            <a:r>
              <a:rPr lang="en-US" altLang="en-US" sz="4000" dirty="0" smtClean="0">
                <a:solidFill>
                  <a:prstClr val="black"/>
                </a:solidFill>
                <a:effectLst>
                  <a:outerShdw blurRad="38100" dist="38100" dir="2700000" algn="tl">
                    <a:srgbClr val="000000">
                      <a:alpha val="43137"/>
                    </a:srgbClr>
                  </a:outerShdw>
                </a:effectLst>
              </a:rPr>
              <a:t>English </a:t>
            </a:r>
            <a:r>
              <a:rPr lang="en-US" altLang="en-US" sz="4000" dirty="0">
                <a:solidFill>
                  <a:prstClr val="black"/>
                </a:solidFill>
                <a:effectLst>
                  <a:outerShdw blurRad="38100" dist="38100" dir="2700000" algn="tl">
                    <a:srgbClr val="000000">
                      <a:alpha val="43137"/>
                    </a:srgbClr>
                  </a:outerShdw>
                </a:effectLst>
              </a:rPr>
              <a:t>skills used in teaching</a:t>
            </a:r>
          </a:p>
          <a:p>
            <a:pPr marL="457200" indent="-457200" algn="ctr" fontAlgn="base">
              <a:spcBef>
                <a:spcPct val="0"/>
              </a:spcBef>
              <a:spcAft>
                <a:spcPct val="0"/>
              </a:spcAft>
              <a:defRPr/>
            </a:pPr>
            <a:r>
              <a:rPr lang="en-US" altLang="en-US" sz="4000" dirty="0">
                <a:solidFill>
                  <a:prstClr val="black"/>
                </a:solidFill>
                <a:effectLst>
                  <a:outerShdw blurRad="38100" dist="38100" dir="2700000" algn="tl">
                    <a:srgbClr val="000000">
                      <a:alpha val="43137"/>
                    </a:srgbClr>
                  </a:outerShdw>
                </a:effectLst>
              </a:rPr>
              <a:t>History and Social Science</a:t>
            </a:r>
          </a:p>
        </p:txBody>
      </p:sp>
      <p:sp>
        <p:nvSpPr>
          <p:cNvPr id="6" name="Rectangle 5"/>
          <p:cNvSpPr/>
          <p:nvPr/>
        </p:nvSpPr>
        <p:spPr>
          <a:xfrm>
            <a:off x="457200" y="762000"/>
            <a:ext cx="7924800"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8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Think about . . .</a:t>
            </a:r>
          </a:p>
        </p:txBody>
      </p:sp>
    </p:spTree>
    <p:extLst>
      <p:ext uri="{BB962C8B-B14F-4D97-AF65-F5344CB8AC3E}">
        <p14:creationId xmlns:p14="http://schemas.microsoft.com/office/powerpoint/2010/main" val="434614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447800"/>
            <a:ext cx="4343400" cy="5334000"/>
          </a:xfrm>
          <a:solidFill>
            <a:srgbClr val="00B0F0"/>
          </a:solidFill>
          <a:ln>
            <a:solidFill>
              <a:schemeClr val="tx1"/>
            </a:solidFill>
          </a:ln>
        </p:spPr>
        <p:txBody>
          <a:bodyPr>
            <a:normAutofit lnSpcReduction="10000"/>
          </a:bodyPr>
          <a:lstStyle/>
          <a:p>
            <a:pPr marL="0" lvl="0" indent="0" algn="r" defTabSz="977900">
              <a:lnSpc>
                <a:spcPct val="90000"/>
              </a:lnSpc>
              <a:spcBef>
                <a:spcPct val="0"/>
              </a:spcBef>
              <a:spcAft>
                <a:spcPct val="35000"/>
              </a:spcAft>
              <a:buNone/>
            </a:pPr>
            <a:r>
              <a:rPr lang="en-US" sz="3200" b="1" u="sng" kern="1200" dirty="0" smtClean="0">
                <a:solidFill>
                  <a:schemeClr val="tx1">
                    <a:lumMod val="85000"/>
                    <a:lumOff val="15000"/>
                  </a:schemeClr>
                </a:solidFill>
                <a:latin typeface="Calibri" panose="020F0502020204030204" pitchFamily="34" charset="0"/>
              </a:rPr>
              <a:t>Reading</a:t>
            </a:r>
            <a:r>
              <a:rPr lang="en-US" sz="3200" b="1" kern="1200" dirty="0" smtClean="0">
                <a:solidFill>
                  <a:schemeClr val="tx1">
                    <a:lumMod val="85000"/>
                    <a:lumOff val="15000"/>
                  </a:schemeClr>
                </a:solidFill>
                <a:latin typeface="Calibri" panose="020F0502020204030204" pitchFamily="34" charset="0"/>
              </a:rPr>
              <a:t> </a:t>
            </a:r>
          </a:p>
          <a:p>
            <a:pPr marL="0" indent="0" algn="r">
              <a:buNone/>
            </a:pPr>
            <a:r>
              <a:rPr lang="en-US" sz="2000" b="1" dirty="0" smtClean="0"/>
              <a:t>Use text structures  such as type, headings, and graphics to predict and categorize information.</a:t>
            </a:r>
          </a:p>
          <a:p>
            <a:pPr marL="0" indent="0" algn="r">
              <a:buNone/>
            </a:pPr>
            <a:r>
              <a:rPr lang="en-US" sz="2000" b="1" dirty="0" smtClean="0"/>
              <a:t>Use prior knowledge and background knowledge as context for new learning.</a:t>
            </a:r>
          </a:p>
          <a:p>
            <a:pPr marL="0" indent="0" algn="r">
              <a:buNone/>
            </a:pPr>
            <a:r>
              <a:rPr lang="en-US" sz="2000" b="1" dirty="0" smtClean="0"/>
              <a:t>Identify questions to be asked.</a:t>
            </a:r>
          </a:p>
          <a:p>
            <a:pPr marL="0" indent="0" algn="r">
              <a:buNone/>
            </a:pPr>
            <a:r>
              <a:rPr lang="en-US" sz="2000" b="1" dirty="0" smtClean="0"/>
              <a:t>Compare/contrast information about a topic in different selections.</a:t>
            </a:r>
          </a:p>
          <a:p>
            <a:pPr marL="0" indent="0" algn="r">
              <a:buNone/>
            </a:pPr>
            <a:r>
              <a:rPr lang="en-US" sz="2000" b="1" dirty="0" smtClean="0"/>
              <a:t>Identify cause/effect relationships.</a:t>
            </a:r>
          </a:p>
          <a:p>
            <a:pPr marL="0" indent="0" algn="r">
              <a:buNone/>
            </a:pPr>
            <a:r>
              <a:rPr lang="en-US" sz="2000" b="1" dirty="0" smtClean="0"/>
              <a:t>Identify and summarize supporting details.</a:t>
            </a:r>
          </a:p>
          <a:p>
            <a:pPr marL="0" indent="0" algn="r">
              <a:buNone/>
            </a:pPr>
            <a:r>
              <a:rPr lang="en-US" sz="2000" b="1" dirty="0" smtClean="0"/>
              <a:t>Compare/contrast viewpoints.</a:t>
            </a:r>
          </a:p>
        </p:txBody>
      </p:sp>
      <p:sp>
        <p:nvSpPr>
          <p:cNvPr id="7" name="Title 1"/>
          <p:cNvSpPr txBox="1">
            <a:spLocks/>
          </p:cNvSpPr>
          <p:nvPr/>
        </p:nvSpPr>
        <p:spPr bwMode="auto">
          <a:xfrm>
            <a:off x="-76200" y="178676"/>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i="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b="1" i="1">
                <a:solidFill>
                  <a:srgbClr val="FF0000"/>
                </a:solidFill>
                <a:latin typeface="Arial" charset="0"/>
                <a:cs typeface="Arial" charset="0"/>
              </a:defRPr>
            </a:lvl2pPr>
            <a:lvl3pPr algn="ctr" rtl="0" eaLnBrk="1" fontAlgn="base" hangingPunct="1">
              <a:spcBef>
                <a:spcPct val="0"/>
              </a:spcBef>
              <a:spcAft>
                <a:spcPct val="0"/>
              </a:spcAft>
              <a:defRPr sz="4400" b="1" i="1">
                <a:solidFill>
                  <a:srgbClr val="FF0000"/>
                </a:solidFill>
                <a:latin typeface="Arial" charset="0"/>
                <a:cs typeface="Arial" charset="0"/>
              </a:defRPr>
            </a:lvl3pPr>
            <a:lvl4pPr algn="ctr" rtl="0" eaLnBrk="1" fontAlgn="base" hangingPunct="1">
              <a:spcBef>
                <a:spcPct val="0"/>
              </a:spcBef>
              <a:spcAft>
                <a:spcPct val="0"/>
              </a:spcAft>
              <a:defRPr sz="4400" b="1" i="1">
                <a:solidFill>
                  <a:srgbClr val="FF0000"/>
                </a:solidFill>
                <a:latin typeface="Arial" charset="0"/>
                <a:cs typeface="Arial" charset="0"/>
              </a:defRPr>
            </a:lvl4pPr>
            <a:lvl5pPr algn="ctr" rtl="0" eaLnBrk="1" fontAlgn="base" hangingPunct="1">
              <a:spcBef>
                <a:spcPct val="0"/>
              </a:spcBef>
              <a:spcAft>
                <a:spcPct val="0"/>
              </a:spcAft>
              <a:defRPr sz="4400" b="1" i="1">
                <a:solidFill>
                  <a:srgbClr val="FF0000"/>
                </a:solidFill>
                <a:latin typeface="Arial" charset="0"/>
                <a:cs typeface="Arial" charset="0"/>
              </a:defRPr>
            </a:lvl5pPr>
            <a:lvl6pPr marL="457200" algn="ctr" rtl="0" eaLnBrk="1" fontAlgn="base" hangingPunct="1">
              <a:spcBef>
                <a:spcPct val="0"/>
              </a:spcBef>
              <a:spcAft>
                <a:spcPct val="0"/>
              </a:spcAft>
              <a:defRPr sz="4400" b="1" i="1">
                <a:solidFill>
                  <a:srgbClr val="FF0000"/>
                </a:solidFill>
                <a:latin typeface="Arial" charset="0"/>
                <a:cs typeface="Arial" charset="0"/>
              </a:defRPr>
            </a:lvl6pPr>
            <a:lvl7pPr marL="914400" algn="ctr" rtl="0" eaLnBrk="1" fontAlgn="base" hangingPunct="1">
              <a:spcBef>
                <a:spcPct val="0"/>
              </a:spcBef>
              <a:spcAft>
                <a:spcPct val="0"/>
              </a:spcAft>
              <a:defRPr sz="4400" b="1" i="1">
                <a:solidFill>
                  <a:srgbClr val="FF0000"/>
                </a:solidFill>
                <a:latin typeface="Arial" charset="0"/>
                <a:cs typeface="Arial" charset="0"/>
              </a:defRPr>
            </a:lvl7pPr>
            <a:lvl8pPr marL="1371600" algn="ctr" rtl="0" eaLnBrk="1" fontAlgn="base" hangingPunct="1">
              <a:spcBef>
                <a:spcPct val="0"/>
              </a:spcBef>
              <a:spcAft>
                <a:spcPct val="0"/>
              </a:spcAft>
              <a:defRPr sz="4400" b="1" i="1">
                <a:solidFill>
                  <a:srgbClr val="FF0000"/>
                </a:solidFill>
                <a:latin typeface="Arial" charset="0"/>
                <a:cs typeface="Arial" charset="0"/>
              </a:defRPr>
            </a:lvl8pPr>
            <a:lvl9pPr marL="1828800" algn="ctr" rtl="0" eaLnBrk="1" fontAlgn="base" hangingPunct="1">
              <a:spcBef>
                <a:spcPct val="0"/>
              </a:spcBef>
              <a:spcAft>
                <a:spcPct val="0"/>
              </a:spcAft>
              <a:defRPr sz="4400" b="1" i="1">
                <a:solidFill>
                  <a:srgbClr val="FF0000"/>
                </a:solidFill>
                <a:latin typeface="Arial" charset="0"/>
                <a:cs typeface="Arial" charset="0"/>
              </a:defRPr>
            </a:lvl9pPr>
          </a:lstStyle>
          <a:p>
            <a:r>
              <a:rPr lang="en-US" i="0" dirty="0" smtClean="0">
                <a:solidFill>
                  <a:srgbClr val="0070C0"/>
                </a:solidFill>
                <a:latin typeface="Times New Roman" panose="02020603050405020304" pitchFamily="18" charset="0"/>
                <a:cs typeface="Times New Roman" panose="02020603050405020304" pitchFamily="18" charset="0"/>
              </a:rPr>
              <a:t>New </a:t>
            </a:r>
          </a:p>
          <a:p>
            <a:r>
              <a:rPr lang="en-US" i="0" dirty="0" smtClean="0">
                <a:solidFill>
                  <a:srgbClr val="0070C0"/>
                </a:solidFill>
                <a:latin typeface="Times New Roman" panose="02020603050405020304" pitchFamily="18" charset="0"/>
                <a:cs typeface="Times New Roman" panose="02020603050405020304" pitchFamily="18" charset="0"/>
              </a:rPr>
              <a:t>Collaboration and Integration</a:t>
            </a:r>
            <a:endParaRPr lang="en-US" i="0"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152400" y="1447800"/>
            <a:ext cx="4343400" cy="5334000"/>
          </a:xfrm>
          <a:prstGeom prst="rect">
            <a:avLst/>
          </a:prstGeom>
          <a:solidFill>
            <a:srgbClr val="0066FF">
              <a:alpha val="76863"/>
            </a:srgbClr>
          </a:solidFill>
          <a:ln w="9525">
            <a:solidFill>
              <a:schemeClr val="tx1"/>
            </a:solid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defRPr sz="36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20000"/>
              </a:spcAft>
              <a:buFont typeface="Wingdings" pitchFamily="2" charset="2"/>
              <a:buChar char="§"/>
              <a:defRPr sz="3200" b="1">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Font typeface="Wingdings" pitchFamily="2" charset="2"/>
              <a:buChar char="§"/>
              <a:defRPr sz="2000" b="1">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effectLst>
                  <a:outerShdw blurRad="38100" dist="38100" dir="2700000" algn="tl">
                    <a:srgbClr val="C0C0C0"/>
                  </a:outerShdw>
                </a:effectLst>
                <a:latin typeface="+mn-lt"/>
                <a:ea typeface="+mn-ea"/>
              </a:defRPr>
            </a:lvl9pPr>
          </a:lstStyle>
          <a:p>
            <a:pPr defTabSz="977900">
              <a:lnSpc>
                <a:spcPct val="90000"/>
              </a:lnSpc>
              <a:spcBef>
                <a:spcPct val="0"/>
              </a:spcBef>
              <a:spcAft>
                <a:spcPct val="35000"/>
              </a:spcAft>
            </a:pPr>
            <a:r>
              <a:rPr lang="en-US" sz="2800" u="sng" dirty="0" smtClean="0">
                <a:solidFill>
                  <a:prstClr val="black">
                    <a:lumMod val="85000"/>
                    <a:lumOff val="15000"/>
                  </a:prstClr>
                </a:solidFill>
                <a:effectLst/>
              </a:rPr>
              <a:t>History and Social Science</a:t>
            </a:r>
          </a:p>
          <a:p>
            <a:pPr marL="0" lvl="1" indent="0" defTabSz="755650">
              <a:lnSpc>
                <a:spcPct val="90000"/>
              </a:lnSpc>
              <a:spcBef>
                <a:spcPct val="0"/>
              </a:spcBef>
              <a:spcAft>
                <a:spcPct val="15000"/>
              </a:spcAft>
              <a:buFont typeface="Wingdings" pitchFamily="2" charset="2"/>
              <a:buNone/>
            </a:pPr>
            <a:endParaRPr lang="en-US" sz="800" dirty="0" smtClean="0">
              <a:solidFill>
                <a:sysClr val="windowText" lastClr="000000"/>
              </a:solidFill>
              <a:effectLst/>
            </a:endParaRP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Using Informational Sources</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Applying Geographic Skills</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Organizing Information</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Questioning </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Comparing and Contrasting</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Determining Cause &amp; Effect</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Making Connections</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Exercising Civic Responsibility</a:t>
            </a:r>
          </a:p>
          <a:p>
            <a:pPr marL="0" lvl="1" indent="0" defTabSz="755650">
              <a:lnSpc>
                <a:spcPct val="90000"/>
              </a:lnSpc>
              <a:spcBef>
                <a:spcPct val="0"/>
              </a:spcBef>
              <a:spcAft>
                <a:spcPct val="15000"/>
              </a:spcAft>
              <a:buFont typeface="Wingdings" pitchFamily="2" charset="2"/>
              <a:buNone/>
            </a:pPr>
            <a:r>
              <a:rPr lang="en-US" sz="2400" dirty="0" smtClean="0">
                <a:solidFill>
                  <a:sysClr val="windowText" lastClr="000000"/>
                </a:solidFill>
                <a:effectLst/>
              </a:rPr>
              <a:t>Demonstrating comprehension</a:t>
            </a:r>
            <a:endParaRPr lang="en-US" sz="1800" dirty="0" smtClean="0">
              <a:solidFill>
                <a:sysClr val="windowText" lastClr="000000"/>
              </a:solidFill>
              <a:effectLst/>
            </a:endParaRPr>
          </a:p>
          <a:p>
            <a:endParaRPr lang="en-US" kern="0" dirty="0">
              <a:solidFill>
                <a:prstClr val="black"/>
              </a:solidFill>
            </a:endParaRPr>
          </a:p>
        </p:txBody>
      </p:sp>
    </p:spTree>
    <p:extLst>
      <p:ext uri="{BB962C8B-B14F-4D97-AF65-F5344CB8AC3E}">
        <p14:creationId xmlns:p14="http://schemas.microsoft.com/office/powerpoint/2010/main" val="15854637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Teaching Literacy Through History</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46</a:t>
            </a:fld>
            <a:endParaRPr lang="en-US" dirty="0">
              <a:solidFill>
                <a:prstClr val="white"/>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1066800"/>
            <a:ext cx="4757957" cy="5077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8486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The Connection Between Literacy and History</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47</a:t>
            </a:fld>
            <a:endParaRPr lang="en-US" dirty="0">
              <a:solidFill>
                <a:prstClr val="white"/>
              </a:solidFill>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314293" cy="4218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399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NCTE Content Literacy Resources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48</a:t>
            </a:fld>
            <a:endParaRPr lang="en-US" dirty="0">
              <a:solidFill>
                <a:prstClr val="white"/>
              </a:solidFill>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066800"/>
            <a:ext cx="6996779" cy="5047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7255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Literacy is a shared responsibility.</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49</a:t>
            </a:fld>
            <a:endParaRPr lang="en-US" dirty="0">
              <a:solidFill>
                <a:prstClr val="white"/>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0824" y="1600200"/>
            <a:ext cx="4996552"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7028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5</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738"/>
          <a:stretch/>
        </p:blipFill>
        <p:spPr>
          <a:xfrm>
            <a:off x="838200" y="881697"/>
            <a:ext cx="7391400" cy="5083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04850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1143001"/>
          </a:xfrm>
        </p:spPr>
        <p:txBody>
          <a:bodyPr>
            <a:normAutofit fontScale="90000"/>
          </a:bodyPr>
          <a:lstStyle/>
          <a:p>
            <a:r>
              <a:rPr lang="en-US" dirty="0" smtClean="0"/>
              <a:t>English SOL </a:t>
            </a:r>
            <a:r>
              <a:rPr lang="en-US" dirty="0"/>
              <a:t>Institute </a:t>
            </a:r>
            <a:r>
              <a:rPr lang="en-US" dirty="0" smtClean="0"/>
              <a:t/>
            </a:r>
            <a:br>
              <a:rPr lang="en-US" dirty="0" smtClean="0"/>
            </a:br>
            <a:r>
              <a:rPr lang="en-US" dirty="0" smtClean="0"/>
              <a:t>Presentations </a:t>
            </a:r>
            <a:r>
              <a:rPr lang="en-US" dirty="0"/>
              <a:t>&amp; </a:t>
            </a:r>
            <a:r>
              <a:rPr lang="en-US" dirty="0" smtClean="0"/>
              <a:t>Lessons</a:t>
            </a:r>
            <a:endParaRPr lang="en-US" dirty="0"/>
          </a:p>
        </p:txBody>
      </p:sp>
      <p:sp>
        <p:nvSpPr>
          <p:cNvPr id="3" name="Text Placeholder 2"/>
          <p:cNvSpPr>
            <a:spLocks noGrp="1"/>
          </p:cNvSpPr>
          <p:nvPr>
            <p:ph type="body" idx="1"/>
          </p:nvPr>
        </p:nvSpPr>
        <p:spPr>
          <a:xfrm>
            <a:off x="0" y="1524000"/>
            <a:ext cx="8382000" cy="4953000"/>
          </a:xfrm>
        </p:spPr>
        <p:txBody>
          <a:bodyPr>
            <a:noAutofit/>
          </a:bodyPr>
          <a:lstStyle/>
          <a:p>
            <a:r>
              <a:rPr lang="en-US" sz="2400" b="0" dirty="0" smtClean="0">
                <a:latin typeface="Calibri" panose="020F0502020204030204" pitchFamily="34" charset="0"/>
                <a:hlinkClick r:id="rId3"/>
              </a:rPr>
              <a:t>2012:  </a:t>
            </a:r>
            <a:r>
              <a:rPr lang="en-US" sz="2400" b="0" dirty="0" smtClean="0">
                <a:latin typeface="Calibri" panose="020F0502020204030204" pitchFamily="34" charset="0"/>
              </a:rPr>
              <a:t>Nonfiction </a:t>
            </a:r>
            <a:r>
              <a:rPr lang="en-US" sz="2400" b="0" dirty="0">
                <a:latin typeface="Calibri" panose="020F0502020204030204" pitchFamily="34" charset="0"/>
              </a:rPr>
              <a:t>reading, writing, research and media </a:t>
            </a:r>
            <a:r>
              <a:rPr lang="en-US" sz="2400" b="0" dirty="0" smtClean="0">
                <a:latin typeface="Calibri" panose="020F0502020204030204" pitchFamily="34" charset="0"/>
              </a:rPr>
              <a:t>literacy</a:t>
            </a:r>
          </a:p>
          <a:p>
            <a:r>
              <a:rPr lang="en-US" sz="2400" b="0" dirty="0" smtClean="0">
                <a:latin typeface="Calibri" panose="020F0502020204030204" pitchFamily="34" charset="0"/>
                <a:hlinkClick r:id="rId4"/>
              </a:rPr>
              <a:t>2013:  </a:t>
            </a:r>
            <a:r>
              <a:rPr lang="en-US" sz="2400" b="0" dirty="0" smtClean="0">
                <a:latin typeface="Calibri" panose="020F0502020204030204" pitchFamily="34" charset="0"/>
              </a:rPr>
              <a:t>Using primary sources with the Library of Congress, </a:t>
            </a:r>
            <a:r>
              <a:rPr lang="en-US" sz="2400" b="0" dirty="0">
                <a:latin typeface="Calibri" panose="020F0502020204030204" pitchFamily="34" charset="0"/>
              </a:rPr>
              <a:t>v</a:t>
            </a:r>
            <a:r>
              <a:rPr lang="en-US" sz="2400" b="0" dirty="0" smtClean="0">
                <a:latin typeface="Calibri" panose="020F0502020204030204" pitchFamily="34" charset="0"/>
              </a:rPr>
              <a:t>ocabulary </a:t>
            </a:r>
            <a:r>
              <a:rPr lang="en-US" sz="2400" b="0" dirty="0">
                <a:latin typeface="Calibri" panose="020F0502020204030204" pitchFamily="34" charset="0"/>
              </a:rPr>
              <a:t>strategies, nonfiction reading, and persuasive </a:t>
            </a:r>
            <a:r>
              <a:rPr lang="en-US" sz="2400" b="0" dirty="0" smtClean="0">
                <a:latin typeface="Calibri" panose="020F0502020204030204" pitchFamily="34" charset="0"/>
              </a:rPr>
              <a:t>writing</a:t>
            </a:r>
          </a:p>
          <a:p>
            <a:r>
              <a:rPr lang="en-US" sz="2400" b="0" dirty="0" smtClean="0">
                <a:latin typeface="Calibri" panose="020F0502020204030204" pitchFamily="34" charset="0"/>
                <a:hlinkClick r:id="rId5"/>
              </a:rPr>
              <a:t>2014:  </a:t>
            </a:r>
            <a:r>
              <a:rPr lang="en-US" sz="2400" b="0" dirty="0" smtClean="0">
                <a:latin typeface="Calibri" panose="020F0502020204030204" pitchFamily="34" charset="0"/>
              </a:rPr>
              <a:t>Nonfiction </a:t>
            </a:r>
            <a:r>
              <a:rPr lang="en-US" sz="2400" b="0" dirty="0">
                <a:latin typeface="Calibri" panose="020F0502020204030204" pitchFamily="34" charset="0"/>
              </a:rPr>
              <a:t>and fiction reading, writing, instructional strategies for English Language Learners and Students with Disabilities. </a:t>
            </a:r>
            <a:endParaRPr lang="en-US" sz="2400" b="0" dirty="0" smtClean="0">
              <a:latin typeface="Calibri" panose="020F0502020204030204" pitchFamily="34" charset="0"/>
            </a:endParaRPr>
          </a:p>
          <a:p>
            <a:r>
              <a:rPr lang="en-US" sz="2400" b="0" dirty="0" smtClean="0">
                <a:latin typeface="Calibri" panose="020F0502020204030204" pitchFamily="34" charset="0"/>
                <a:hlinkClick r:id="rId6"/>
              </a:rPr>
              <a:t>2015:  </a:t>
            </a:r>
            <a:r>
              <a:rPr lang="en-US" sz="2400" b="0" dirty="0" smtClean="0">
                <a:latin typeface="Calibri" panose="020F0502020204030204" pitchFamily="34" charset="0"/>
              </a:rPr>
              <a:t>Formative Assessment</a:t>
            </a:r>
          </a:p>
          <a:p>
            <a:r>
              <a:rPr lang="en-US" sz="2400" b="0" dirty="0">
                <a:latin typeface="Calibri" panose="020F0502020204030204" pitchFamily="34" charset="0"/>
              </a:rPr>
              <a:t>Presentations and resources aimed at both elementary and secondary classrooms </a:t>
            </a:r>
            <a:r>
              <a:rPr lang="en-US" sz="2400" b="0" dirty="0">
                <a:latin typeface="Calibri" panose="020F0502020204030204" pitchFamily="34" charset="0"/>
                <a:hlinkClick r:id="rId7"/>
              </a:rPr>
              <a:t>http://</a:t>
            </a:r>
            <a:r>
              <a:rPr lang="en-US" sz="2400" b="0" dirty="0" smtClean="0">
                <a:latin typeface="Calibri" panose="020F0502020204030204" pitchFamily="34" charset="0"/>
                <a:hlinkClick r:id="rId7"/>
              </a:rPr>
              <a:t>www.doe.virginia.gov/testing/sol/standards_docs/english/index.shtml</a:t>
            </a:r>
            <a:r>
              <a:rPr lang="en-US" sz="2400" b="0" dirty="0" smtClean="0">
                <a:latin typeface="Calibri" panose="020F0502020204030204" pitchFamily="34" charset="0"/>
              </a:rPr>
              <a:t>  </a:t>
            </a:r>
          </a:p>
          <a:p>
            <a:pPr marL="342900" indent="0">
              <a:buNone/>
            </a:pPr>
            <a:endParaRPr lang="en-US" sz="1400" dirty="0"/>
          </a:p>
        </p:txBody>
      </p:sp>
    </p:spTree>
    <p:extLst>
      <p:ext uri="{BB962C8B-B14F-4D97-AF65-F5344CB8AC3E}">
        <p14:creationId xmlns:p14="http://schemas.microsoft.com/office/powerpoint/2010/main" val="201339778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51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14387"/>
            <a:ext cx="7239000" cy="5229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58856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28600" y="381000"/>
            <a:ext cx="8001000" cy="3124200"/>
          </a:xfrm>
        </p:spPr>
        <p:txBody>
          <a:bodyPr>
            <a:normAutofit/>
          </a:bodyPr>
          <a:lstStyle/>
          <a:p>
            <a:pPr algn="ctr">
              <a:spcBef>
                <a:spcPts val="0"/>
              </a:spcBef>
            </a:pPr>
            <a:r>
              <a:rPr lang="en-US" sz="8800" b="1" dirty="0" smtClean="0">
                <a:solidFill>
                  <a:schemeClr val="tx1"/>
                </a:solidFill>
                <a:effectLst>
                  <a:outerShdw blurRad="38100" dist="38100" dir="2700000" algn="tl">
                    <a:srgbClr val="000000">
                      <a:alpha val="43137"/>
                    </a:srgbClr>
                  </a:outerShdw>
                </a:effectLst>
                <a:latin typeface="Calibri" pitchFamily="34" charset="0"/>
                <a:hlinkClick r:id=""/>
              </a:rPr>
              <a:t>Fall </a:t>
            </a:r>
          </a:p>
          <a:p>
            <a:pPr algn="ctr">
              <a:spcBef>
                <a:spcPts val="0"/>
              </a:spcBef>
            </a:pPr>
            <a:r>
              <a:rPr lang="en-US" sz="8800" b="1" dirty="0" smtClean="0">
                <a:solidFill>
                  <a:schemeClr val="tx1"/>
                </a:solidFill>
                <a:effectLst>
                  <a:outerShdw blurRad="38100" dist="38100" dir="2700000" algn="tl">
                    <a:srgbClr val="000000">
                      <a:alpha val="43137"/>
                    </a:srgbClr>
                  </a:outerShdw>
                </a:effectLst>
                <a:latin typeface="Calibri" pitchFamily="34" charset="0"/>
                <a:hlinkClick r:id=""/>
              </a:rPr>
              <a:t>Institutes</a:t>
            </a:r>
            <a:endParaRPr lang="en-US" sz="8800" b="1" dirty="0" smtClean="0">
              <a:solidFill>
                <a:schemeClr val="tx1"/>
              </a:solidFill>
              <a:effectLst>
                <a:outerShdw blurRad="38100" dist="38100" dir="2700000" algn="tl">
                  <a:srgbClr val="000000">
                    <a:alpha val="43137"/>
                  </a:srgbClr>
                </a:outerShdw>
              </a:effectLst>
              <a:latin typeface="Calibri" pitchFamily="34" charset="0"/>
            </a:endParaRPr>
          </a:p>
          <a:p>
            <a:pPr algn="ctr"/>
            <a:endParaRPr lang="en-US" sz="1800" b="1" i="1" dirty="0" smtClean="0">
              <a:effectLst>
                <a:outerShdw blurRad="38100" dist="38100" dir="2700000" algn="tl">
                  <a:srgbClr val="000000">
                    <a:alpha val="43137"/>
                  </a:srgbClr>
                </a:outerShdw>
              </a:effectLst>
              <a:latin typeface="Calibri" pitchFamily="34" charset="0"/>
            </a:endParaRPr>
          </a:p>
        </p:txBody>
      </p:sp>
      <p:pic>
        <p:nvPicPr>
          <p:cNvPr id="9218" name="Picture 2" descr="C:\Users\christonya.brown@doe.virginia.gov\AppData\Local\Microsoft\Windows\Temporary Internet Files\Content.IE5\UHRLJHB4\Banner%20Training%20Image%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63801"/>
            <a:ext cx="4355264" cy="2708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648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143000"/>
          </a:xfrm>
        </p:spPr>
        <p:txBody>
          <a:bodyPr/>
          <a:lstStyle/>
          <a:p>
            <a:r>
              <a:rPr lang="en-US" dirty="0" smtClean="0"/>
              <a:t>Today</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53</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458200" cy="484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9264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54</a:t>
            </a:fld>
            <a:endParaRPr lang="en-US" dirty="0"/>
          </a:p>
        </p:txBody>
      </p:sp>
      <p:sp>
        <p:nvSpPr>
          <p:cNvPr id="2" name="Content Placeholder 1"/>
          <p:cNvSpPr>
            <a:spLocks noGrp="1"/>
          </p:cNvSpPr>
          <p:nvPr>
            <p:ph sz="quarter" idx="4294967295"/>
          </p:nvPr>
        </p:nvSpPr>
        <p:spPr>
          <a:xfrm>
            <a:off x="990600" y="457200"/>
            <a:ext cx="6934200" cy="5562600"/>
          </a:xfrm>
          <a:prstGeom prst="rect">
            <a:avLst/>
          </a:prstGeom>
        </p:spPr>
        <p:txBody>
          <a:bodyPr>
            <a:noAutofit/>
          </a:bodyPr>
          <a:lstStyle/>
          <a:p>
            <a:pPr marL="0" lvl="0" indent="0" algn="ctr" fontAlgn="base">
              <a:spcBef>
                <a:spcPts val="0"/>
              </a:spcBef>
              <a:spcAft>
                <a:spcPct val="0"/>
              </a:spcAft>
              <a:buClr>
                <a:srgbClr val="646464"/>
              </a:buClr>
              <a:buSzPct val="60000"/>
              <a:buNone/>
            </a:pPr>
            <a:r>
              <a:rPr lang="en-US" sz="4800" b="1" spc="0" dirty="0" smtClean="0">
                <a:effectLst>
                  <a:outerShdw blurRad="38100" dist="38100" dir="2700000" algn="tl">
                    <a:srgbClr val="000000">
                      <a:alpha val="43137"/>
                    </a:srgbClr>
                  </a:outerShdw>
                </a:effectLst>
                <a:latin typeface="Calibri" pitchFamily="34" charset="0"/>
              </a:rPr>
              <a:t>As the </a:t>
            </a:r>
          </a:p>
          <a:p>
            <a:pPr marL="0" lvl="0" indent="0" algn="ctr" fontAlgn="base">
              <a:spcBef>
                <a:spcPts val="0"/>
              </a:spcBef>
              <a:spcAft>
                <a:spcPct val="0"/>
              </a:spcAft>
              <a:buClr>
                <a:srgbClr val="646464"/>
              </a:buClr>
              <a:buSzPct val="60000"/>
              <a:buNone/>
            </a:pPr>
            <a:r>
              <a:rPr lang="en-US" sz="4800" b="1" spc="0" dirty="0" smtClean="0">
                <a:effectLst>
                  <a:outerShdw blurRad="38100" dist="38100" dir="2700000" algn="tl">
                    <a:srgbClr val="000000">
                      <a:alpha val="43137"/>
                    </a:srgbClr>
                  </a:outerShdw>
                </a:effectLst>
                <a:latin typeface="Calibri" pitchFamily="34" charset="0"/>
              </a:rPr>
              <a:t>2015 </a:t>
            </a:r>
            <a:r>
              <a:rPr lang="en-US" sz="4800" b="1" i="1" spc="0" dirty="0" smtClean="0">
                <a:effectLst>
                  <a:outerShdw blurRad="38100" dist="38100" dir="2700000" algn="tl">
                    <a:srgbClr val="000000">
                      <a:alpha val="43137"/>
                    </a:srgbClr>
                  </a:outerShdw>
                </a:effectLst>
                <a:latin typeface="Calibri" pitchFamily="34" charset="0"/>
              </a:rPr>
              <a:t>History and Social Science Standards of Learning </a:t>
            </a:r>
          </a:p>
          <a:p>
            <a:pPr marL="0" lvl="0" indent="0" algn="ctr" fontAlgn="base">
              <a:spcBef>
                <a:spcPts val="0"/>
              </a:spcBef>
              <a:spcAft>
                <a:spcPct val="0"/>
              </a:spcAft>
              <a:buClr>
                <a:srgbClr val="646464"/>
              </a:buClr>
              <a:buSzPct val="60000"/>
              <a:buNone/>
            </a:pPr>
            <a:r>
              <a:rPr lang="en-US" sz="4800" b="1" spc="0" dirty="0" smtClean="0">
                <a:effectLst>
                  <a:outerShdw blurRad="38100" dist="38100" dir="2700000" algn="tl">
                    <a:srgbClr val="000000">
                      <a:alpha val="43137"/>
                    </a:srgbClr>
                  </a:outerShdw>
                </a:effectLst>
                <a:latin typeface="Calibri" pitchFamily="34" charset="0"/>
              </a:rPr>
              <a:t>are implemented, what should be the consistent message?</a:t>
            </a:r>
            <a:endParaRPr lang="en-US" sz="4800" b="1" spc="0"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3950351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600200"/>
            <a:ext cx="7772400" cy="3657600"/>
          </a:xfrm>
        </p:spPr>
        <p:txBody>
          <a:bodyPr>
            <a:normAutofit fontScale="92500" lnSpcReduction="10000"/>
          </a:bodyPr>
          <a:lstStyle/>
          <a:p>
            <a:r>
              <a:rPr lang="en-US" b="1" dirty="0" smtClean="0">
                <a:effectLst>
                  <a:outerShdw blurRad="38100" dist="38100" dir="2700000" algn="tl">
                    <a:srgbClr val="000000">
                      <a:alpha val="43137"/>
                    </a:srgbClr>
                  </a:outerShdw>
                </a:effectLst>
                <a:latin typeface="Calibri" pitchFamily="34" charset="0"/>
              </a:rPr>
              <a:t>   </a:t>
            </a:r>
            <a:r>
              <a:rPr lang="en-US" sz="4400" b="1" dirty="0" smtClean="0">
                <a:effectLst>
                  <a:outerShdw blurRad="38100" dist="38100" dir="2700000" algn="tl">
                    <a:srgbClr val="000000">
                      <a:alpha val="43137"/>
                    </a:srgbClr>
                  </a:outerShdw>
                </a:effectLst>
                <a:latin typeface="Calibri" pitchFamily="34" charset="0"/>
              </a:rPr>
              <a:t>The addition </a:t>
            </a:r>
            <a:r>
              <a:rPr lang="en-US" sz="4400" b="1" dirty="0">
                <a:effectLst>
                  <a:outerShdw blurRad="38100" dist="38100" dir="2700000" algn="tl">
                    <a:srgbClr val="000000">
                      <a:alpha val="43137"/>
                    </a:srgbClr>
                  </a:outerShdw>
                </a:effectLst>
                <a:latin typeface="Calibri" pitchFamily="34" charset="0"/>
              </a:rPr>
              <a:t>of </a:t>
            </a:r>
            <a:r>
              <a:rPr lang="en-US" sz="4400" b="1" dirty="0">
                <a:solidFill>
                  <a:srgbClr val="33CC33"/>
                </a:solidFill>
                <a:effectLst>
                  <a:outerShdw blurRad="38100" dist="38100" dir="2700000" algn="tl">
                    <a:srgbClr val="000000">
                      <a:alpha val="43137"/>
                    </a:srgbClr>
                  </a:outerShdw>
                </a:effectLst>
                <a:latin typeface="Calibri" pitchFamily="34" charset="0"/>
              </a:rPr>
              <a:t>social science skills</a:t>
            </a:r>
            <a:r>
              <a:rPr lang="en-US" sz="4400" b="1" dirty="0">
                <a:effectLst>
                  <a:outerShdw blurRad="38100" dist="38100" dir="2700000" algn="tl">
                    <a:srgbClr val="000000">
                      <a:alpha val="43137"/>
                    </a:srgbClr>
                  </a:outerShdw>
                </a:effectLst>
                <a:latin typeface="Calibri" pitchFamily="34" charset="0"/>
              </a:rPr>
              <a:t> </a:t>
            </a:r>
            <a:r>
              <a:rPr lang="en-US" sz="4400" b="1" dirty="0" smtClean="0">
                <a:effectLst>
                  <a:outerShdw blurRad="38100" dist="38100" dir="2700000" algn="tl">
                    <a:srgbClr val="000000">
                      <a:alpha val="43137"/>
                    </a:srgbClr>
                  </a:outerShdw>
                </a:effectLst>
                <a:latin typeface="Calibri" pitchFamily="34" charset="0"/>
              </a:rPr>
              <a:t>at every </a:t>
            </a:r>
            <a:r>
              <a:rPr lang="en-US" sz="4400" b="1" dirty="0">
                <a:effectLst>
                  <a:outerShdw blurRad="38100" dist="38100" dir="2700000" algn="tl">
                    <a:srgbClr val="000000">
                      <a:alpha val="43137"/>
                    </a:srgbClr>
                  </a:outerShdw>
                </a:effectLst>
                <a:latin typeface="Calibri" pitchFamily="34" charset="0"/>
              </a:rPr>
              <a:t>course were strengthened to prepare students for </a:t>
            </a:r>
            <a:r>
              <a:rPr lang="en-US" sz="4400" b="1" dirty="0" smtClean="0">
                <a:effectLst>
                  <a:outerShdw blurRad="38100" dist="38100" dir="2700000" algn="tl">
                    <a:srgbClr val="000000">
                      <a:alpha val="43137"/>
                    </a:srgbClr>
                  </a:outerShdw>
                </a:effectLst>
                <a:latin typeface="Calibri" pitchFamily="34" charset="0"/>
              </a:rPr>
              <a:t>their next steps by providing an opportunity for teachers to . . .</a:t>
            </a:r>
            <a:endParaRPr lang="en-US" sz="4400" b="1" dirty="0">
              <a:effectLst>
                <a:outerShdw blurRad="38100" dist="38100" dir="2700000" algn="tl">
                  <a:srgbClr val="000000">
                    <a:alpha val="43137"/>
                  </a:srgbClr>
                </a:outerShdw>
              </a:effectLst>
              <a:latin typeface="Calibri" pitchFamily="34" charset="0"/>
            </a:endParaRPr>
          </a:p>
          <a:p>
            <a:endParaRPr lang="en-US" dirty="0"/>
          </a:p>
        </p:txBody>
      </p:sp>
      <p:sp>
        <p:nvSpPr>
          <p:cNvPr id="4" name="Slide Number Placeholder 3"/>
          <p:cNvSpPr>
            <a:spLocks noGrp="1"/>
          </p:cNvSpPr>
          <p:nvPr>
            <p:ph type="sldNum" sz="quarter" idx="13"/>
          </p:nvPr>
        </p:nvSpPr>
        <p:spPr/>
        <p:txBody>
          <a:bodyPr/>
          <a:lstStyle/>
          <a:p>
            <a:pPr>
              <a:defRPr/>
            </a:pPr>
            <a:fld id="{C9886CF0-4A72-40E0-84CA-3248A9E6B0A3}" type="slidenum">
              <a:rPr lang="en-US" smtClean="0"/>
              <a:pPr>
                <a:defRPr/>
              </a:pPr>
              <a:t>55</a:t>
            </a:fld>
            <a:endParaRPr lang="en-US" dirty="0"/>
          </a:p>
        </p:txBody>
      </p:sp>
    </p:spTree>
    <p:extLst>
      <p:ext uri="{BB962C8B-B14F-4D97-AF65-F5344CB8AC3E}">
        <p14:creationId xmlns:p14="http://schemas.microsoft.com/office/powerpoint/2010/main" val="21949499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3400" y="1028700"/>
            <a:ext cx="7734300" cy="5295900"/>
          </a:xfrm>
        </p:spPr>
        <p:txBody>
          <a:bodyPr>
            <a:noAutofit/>
          </a:bodyPr>
          <a:lstStyle/>
          <a:p>
            <a:pPr marL="0" indent="4763"/>
            <a:r>
              <a:rPr lang="en-US" sz="4400" b="1" dirty="0" smtClean="0">
                <a:effectLst>
                  <a:outerShdw blurRad="38100" dist="38100" dir="2700000" algn="tl">
                    <a:srgbClr val="000000">
                      <a:alpha val="43137"/>
                    </a:srgbClr>
                  </a:outerShdw>
                </a:effectLst>
                <a:latin typeface="Calibri" pitchFamily="34" charset="0"/>
              </a:rPr>
              <a:t>. . . develop instructional lessons and activities that engage students with the content using the social science skills</a:t>
            </a:r>
          </a:p>
          <a:p>
            <a:pPr marL="0" indent="4763"/>
            <a:r>
              <a:rPr lang="en-US" sz="4400" b="1" dirty="0">
                <a:effectLst>
                  <a:outerShdw blurRad="38100" dist="38100" dir="2700000" algn="tl">
                    <a:srgbClr val="000000">
                      <a:alpha val="43137"/>
                    </a:srgbClr>
                  </a:outerShdw>
                </a:effectLst>
                <a:latin typeface="Calibri" pitchFamily="34" charset="0"/>
              </a:rPr>
              <a:t> </a:t>
            </a:r>
            <a:r>
              <a:rPr lang="en-US" sz="4400" b="1" dirty="0" smtClean="0">
                <a:effectLst>
                  <a:outerShdw blurRad="38100" dist="38100" dir="2700000" algn="tl">
                    <a:srgbClr val="000000">
                      <a:alpha val="43137"/>
                    </a:srgbClr>
                  </a:outerShdw>
                </a:effectLst>
                <a:latin typeface="Calibri" pitchFamily="34" charset="0"/>
              </a:rPr>
              <a:t>   –Active Engagement</a:t>
            </a:r>
            <a:endParaRPr lang="en-US" sz="4400" b="1" dirty="0">
              <a:solidFill>
                <a:srgbClr val="FFFF00"/>
              </a:solidFill>
              <a:effectLst>
                <a:outerShdw blurRad="38100" dist="38100" dir="2700000" algn="tl">
                  <a:srgbClr val="000000">
                    <a:alpha val="43137"/>
                  </a:srgbClr>
                </a:outerShdw>
              </a:effectLst>
              <a:latin typeface="Calibri" pitchFamily="34" charset="0"/>
            </a:endParaRPr>
          </a:p>
          <a:p>
            <a:endParaRPr lang="en-US" sz="2400" dirty="0"/>
          </a:p>
        </p:txBody>
      </p:sp>
      <p:sp>
        <p:nvSpPr>
          <p:cNvPr id="4" name="Slide Number Placeholder 3"/>
          <p:cNvSpPr>
            <a:spLocks noGrp="1"/>
          </p:cNvSpPr>
          <p:nvPr>
            <p:ph type="sldNum" sz="quarter" idx="13"/>
          </p:nvPr>
        </p:nvSpPr>
        <p:spPr/>
        <p:txBody>
          <a:bodyPr/>
          <a:lstStyle/>
          <a:p>
            <a:pPr>
              <a:defRPr/>
            </a:pPr>
            <a:fld id="{C9886CF0-4A72-40E0-84CA-3248A9E6B0A3}" type="slidenum">
              <a:rPr lang="en-US" smtClean="0"/>
              <a:pPr>
                <a:defRPr/>
              </a:pPr>
              <a:t>56</a:t>
            </a:fld>
            <a:endParaRPr lang="en-US" dirty="0"/>
          </a:p>
        </p:txBody>
      </p:sp>
    </p:spTree>
    <p:extLst>
      <p:ext uri="{BB962C8B-B14F-4D97-AF65-F5344CB8AC3E}">
        <p14:creationId xmlns:p14="http://schemas.microsoft.com/office/powerpoint/2010/main" val="1734608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09600" y="1600200"/>
            <a:ext cx="7620000" cy="3657600"/>
          </a:xfrm>
        </p:spPr>
        <p:txBody>
          <a:bodyPr/>
          <a:lstStyle/>
          <a:p>
            <a:r>
              <a:rPr lang="en-US" sz="4400" b="1" dirty="0" smtClean="0">
                <a:effectLst>
                  <a:outerShdw blurRad="38100" dist="38100" dir="2700000" algn="tl">
                    <a:srgbClr val="000000">
                      <a:alpha val="43137"/>
                    </a:srgbClr>
                  </a:outerShdw>
                </a:effectLst>
                <a:latin typeface="Calibri" pitchFamily="34" charset="0"/>
              </a:rPr>
              <a:t>  . . . teach for understanding rather than memorization</a:t>
            </a:r>
            <a:endParaRPr lang="en-US" sz="4400" b="1" dirty="0">
              <a:effectLst>
                <a:outerShdw blurRad="38100" dist="38100" dir="2700000" algn="tl">
                  <a:srgbClr val="000000">
                    <a:alpha val="43137"/>
                  </a:srgbClr>
                </a:outerShdw>
              </a:effectLst>
              <a:latin typeface="Calibri" pitchFamily="34" charset="0"/>
            </a:endParaRPr>
          </a:p>
          <a:p>
            <a:endParaRPr lang="en-US" dirty="0"/>
          </a:p>
        </p:txBody>
      </p:sp>
      <p:sp>
        <p:nvSpPr>
          <p:cNvPr id="4" name="Slide Number Placeholder 3"/>
          <p:cNvSpPr>
            <a:spLocks noGrp="1"/>
          </p:cNvSpPr>
          <p:nvPr>
            <p:ph type="sldNum" sz="quarter" idx="13"/>
          </p:nvPr>
        </p:nvSpPr>
        <p:spPr/>
        <p:txBody>
          <a:bodyPr/>
          <a:lstStyle/>
          <a:p>
            <a:pPr>
              <a:defRPr/>
            </a:pPr>
            <a:fld id="{C9886CF0-4A72-40E0-84CA-3248A9E6B0A3}" type="slidenum">
              <a:rPr lang="en-US" smtClean="0"/>
              <a:pPr>
                <a:defRPr/>
              </a:pPr>
              <a:t>57</a:t>
            </a:fld>
            <a:endParaRPr lang="en-US" dirty="0"/>
          </a:p>
        </p:txBody>
      </p:sp>
      <p:sp>
        <p:nvSpPr>
          <p:cNvPr id="5" name="Text Placeholder 2"/>
          <p:cNvSpPr txBox="1">
            <a:spLocks/>
          </p:cNvSpPr>
          <p:nvPr/>
        </p:nvSpPr>
        <p:spPr>
          <a:xfrm>
            <a:off x="609600" y="3429000"/>
            <a:ext cx="76200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Tx/>
              <a:buNone/>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Tx/>
              <a:buNone/>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Tx/>
              <a:buNone/>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Tx/>
              <a:buNone/>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dirty="0" smtClean="0">
                <a:effectLst>
                  <a:outerShdw blurRad="38100" dist="38100" dir="2700000" algn="tl">
                    <a:srgbClr val="000000">
                      <a:alpha val="43137"/>
                    </a:srgbClr>
                  </a:outerShdw>
                </a:effectLst>
                <a:latin typeface="Calibri" pitchFamily="34" charset="0"/>
              </a:rPr>
              <a:t>   . . . effectively collaborate and integrate</a:t>
            </a:r>
          </a:p>
          <a:p>
            <a:endParaRPr lang="en-US" dirty="0"/>
          </a:p>
        </p:txBody>
      </p:sp>
    </p:spTree>
    <p:extLst>
      <p:ext uri="{BB962C8B-B14F-4D97-AF65-F5344CB8AC3E}">
        <p14:creationId xmlns:p14="http://schemas.microsoft.com/office/powerpoint/2010/main" val="10941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01E261-CCB0-49C5-A0AF-9D10FC252207}" type="slidenum">
              <a:rPr lang="en-US" smtClean="0"/>
              <a:pPr>
                <a:defRPr/>
              </a:pPr>
              <a:t>58</a:t>
            </a:fld>
            <a:endParaRPr lang="en-US" dirty="0"/>
          </a:p>
        </p:txBody>
      </p:sp>
      <p:sp>
        <p:nvSpPr>
          <p:cNvPr id="5" name="Rectangle 4"/>
          <p:cNvSpPr/>
          <p:nvPr/>
        </p:nvSpPr>
        <p:spPr>
          <a:xfrm>
            <a:off x="762000" y="1295400"/>
            <a:ext cx="7315200" cy="4154984"/>
          </a:xfrm>
          <a:prstGeom prst="rect">
            <a:avLst/>
          </a:prstGeom>
          <a:solidFill>
            <a:schemeClr val="bg1"/>
          </a:solidFill>
        </p:spPr>
        <p:txBody>
          <a:bodyPr wrap="square">
            <a:spAutoFit/>
          </a:bodyPr>
          <a:lstStyle/>
          <a:p>
            <a:r>
              <a:rPr lang="en-US" sz="4400" b="1" dirty="0" smtClean="0">
                <a:effectLst>
                  <a:outerShdw blurRad="38100" dist="38100" dir="2700000" algn="tl">
                    <a:srgbClr val="000000">
                      <a:alpha val="43137"/>
                    </a:srgbClr>
                  </a:outerShdw>
                </a:effectLst>
                <a:latin typeface="Calibri" panose="020F0502020204030204" pitchFamily="34" charset="0"/>
              </a:rPr>
              <a:t>. . . </a:t>
            </a:r>
            <a:r>
              <a:rPr lang="en-US" sz="4400" b="1" dirty="0">
                <a:effectLst>
                  <a:outerShdw blurRad="38100" dist="38100" dir="2700000" algn="tl">
                    <a:srgbClr val="000000">
                      <a:alpha val="43137"/>
                    </a:srgbClr>
                  </a:outerShdw>
                </a:effectLst>
                <a:latin typeface="Calibri" panose="020F0502020204030204" pitchFamily="34" charset="0"/>
              </a:rPr>
              <a:t>a</a:t>
            </a:r>
            <a:r>
              <a:rPr lang="en-US" sz="4400" b="1" dirty="0" smtClean="0">
                <a:effectLst>
                  <a:outerShdw blurRad="38100" dist="38100" dir="2700000" algn="tl">
                    <a:srgbClr val="000000">
                      <a:alpha val="43137"/>
                    </a:srgbClr>
                  </a:outerShdw>
                </a:effectLst>
                <a:latin typeface="Calibri" panose="020F0502020204030204" pitchFamily="34" charset="0"/>
              </a:rPr>
              <a:t>nd provide exemplars that demonstrate  a deeper understanding and promote historical thinking through the application of knowledge and skills.</a:t>
            </a:r>
            <a:endParaRPr lang="en-US" sz="44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118780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59</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661" b="21693"/>
          <a:stretch/>
        </p:blipFill>
        <p:spPr>
          <a:xfrm>
            <a:off x="1295400" y="685800"/>
            <a:ext cx="6060195" cy="5251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82227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0097"/>
            <a:ext cx="7162800" cy="54935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7409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Your thoughts . . .</a:t>
            </a:r>
            <a:endParaRPr lang="en-US" sz="4800"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60</a:t>
            </a:fld>
            <a:endParaRPr lang="en-US" dirty="0"/>
          </a:p>
        </p:txBody>
      </p:sp>
      <p:sp>
        <p:nvSpPr>
          <p:cNvPr id="6" name="Rectangle 5"/>
          <p:cNvSpPr/>
          <p:nvPr/>
        </p:nvSpPr>
        <p:spPr>
          <a:xfrm>
            <a:off x="381000" y="1524000"/>
            <a:ext cx="2743200" cy="2438400"/>
          </a:xfrm>
          <a:prstGeom prst="rect">
            <a:avLst/>
          </a:prstGeom>
          <a:solidFill>
            <a:srgbClr val="4F81BD">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752600"/>
            <a:ext cx="1981200" cy="1981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56650">
            <a:off x="2644794" y="3839859"/>
            <a:ext cx="2641203" cy="2641203"/>
          </a:xfrm>
          <a:prstGeom prst="rect">
            <a:avLst/>
          </a:prstGeom>
        </p:spPr>
      </p:pic>
      <p:sp>
        <p:nvSpPr>
          <p:cNvPr id="10" name="Isosceles Triangle 9"/>
          <p:cNvSpPr/>
          <p:nvPr/>
        </p:nvSpPr>
        <p:spPr>
          <a:xfrm>
            <a:off x="5181600" y="1524000"/>
            <a:ext cx="2743200" cy="2438400"/>
          </a:xfrm>
          <a:prstGeom prst="triangle">
            <a:avLst/>
          </a:prstGeom>
          <a:solidFill>
            <a:srgbClr val="4F81BD">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christonya.brown@doe.virginia.gov\AppData\Local\Microsoft\Windows\Temporary Internet Files\Content.IE5\G2E9SFWF\Emoji_u1f60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8161" y="2391312"/>
            <a:ext cx="1490078" cy="149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6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61</a:t>
            </a:fld>
            <a:endParaRPr/>
          </a:p>
        </p:txBody>
      </p:sp>
      <p:sp>
        <p:nvSpPr>
          <p:cNvPr id="358" name="Shape 358"/>
          <p:cNvSpPr/>
          <p:nvPr/>
        </p:nvSpPr>
        <p:spPr>
          <a:xfrm>
            <a:off x="457199" y="381000"/>
            <a:ext cx="76962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2015 History and Social Science SOL Institute Partners</a:t>
            </a:r>
            <a:endParaRPr sz="2400"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397192470"/>
              </p:ext>
            </p:extLst>
          </p:nvPr>
        </p:nvGraphicFramePr>
        <p:xfrm>
          <a:off x="990601" y="1371600"/>
          <a:ext cx="6553200" cy="4648200"/>
        </p:xfrm>
        <a:graphic>
          <a:graphicData uri="http://schemas.openxmlformats.org/drawingml/2006/table">
            <a:tbl>
              <a:tblPr firstRow="1" firstCol="1" bandRow="1">
                <a:tableStyleId>{69CF1AB2-1976-4502-BF36-3FF5EA218861}</a:tableStyleId>
              </a:tblPr>
              <a:tblGrid>
                <a:gridCol w="6553200"/>
              </a:tblGrid>
              <a:tr h="9522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dirty="0" smtClean="0">
                          <a:effectLst>
                            <a:outerShdw blurRad="38100" dist="38100" dir="2700000" algn="tl">
                              <a:srgbClr val="000000">
                                <a:alpha val="43137"/>
                              </a:srgbClr>
                            </a:outerShdw>
                          </a:effectLst>
                          <a:hlinkClick r:id="rId2"/>
                        </a:rPr>
                        <a:t>Virginia Commission on Civics Education</a:t>
                      </a:r>
                      <a:endParaRPr lang="en-US" sz="2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Times New Roman"/>
                      </a:endParaRPr>
                    </a:p>
                  </a:txBody>
                  <a:tcPr marL="68580" marR="68580" marT="0" marB="0" anchor="ctr"/>
                </a:tc>
              </a:tr>
              <a:tr h="80109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dirty="0" smtClean="0">
                          <a:effectLst>
                            <a:outerShdw blurRad="38100" dist="38100" dir="2700000" algn="tl">
                              <a:srgbClr val="000000">
                                <a:alpha val="43137"/>
                              </a:srgbClr>
                            </a:outerShdw>
                          </a:effectLst>
                          <a:hlinkClick r:id="rId3"/>
                        </a:rPr>
                        <a:t>Virginia Council on Economic Education</a:t>
                      </a:r>
                      <a:endParaRPr lang="en-US" sz="2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Times New Roman"/>
                      </a:endParaRPr>
                    </a:p>
                  </a:txBody>
                  <a:tcPr marL="68580" marR="68580" marT="0" marB="0" anchor="ctr"/>
                </a:tc>
              </a:tr>
              <a:tr h="9522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dirty="0" smtClean="0">
                          <a:effectLst>
                            <a:outerShdw blurRad="38100" dist="38100" dir="2700000" algn="tl">
                              <a:srgbClr val="000000">
                                <a:alpha val="43137"/>
                              </a:srgbClr>
                            </a:outerShdw>
                          </a:effectLst>
                          <a:hlinkClick r:id="rId4"/>
                        </a:rPr>
                        <a:t>Virginia Geographic Alliance</a:t>
                      </a:r>
                      <a:endParaRPr lang="en-US" sz="2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Times New Roman"/>
                      </a:endParaRPr>
                    </a:p>
                  </a:txBody>
                  <a:tcPr marL="68580" marR="68580" marT="0" marB="0" anchor="ctr"/>
                </a:tc>
              </a:tr>
              <a:tr h="1942596">
                <a:tc>
                  <a:txBody>
                    <a:bodyPr/>
                    <a:lstStyle/>
                    <a:p>
                      <a:pPr marL="0" marR="0">
                        <a:lnSpc>
                          <a:spcPct val="115000"/>
                        </a:lnSpc>
                        <a:spcBef>
                          <a:spcPts val="0"/>
                        </a:spcBef>
                        <a:spcAft>
                          <a:spcPts val="0"/>
                        </a:spcAft>
                      </a:pPr>
                      <a:r>
                        <a:rPr lang="en-US" sz="2800" dirty="0" smtClean="0">
                          <a:effectLst>
                            <a:outerShdw blurRad="38100" dist="38100" dir="2700000" algn="tl">
                              <a:srgbClr val="000000">
                                <a:alpha val="43137"/>
                              </a:srgbClr>
                            </a:outerShdw>
                          </a:effectLst>
                          <a:hlinkClick r:id="rId5"/>
                        </a:rPr>
                        <a:t>Teaching with Primary Sources,</a:t>
                      </a:r>
                      <a:r>
                        <a:rPr lang="en-US" sz="2800" baseline="0" dirty="0" smtClean="0">
                          <a:effectLst>
                            <a:outerShdw blurRad="38100" dist="38100" dir="2700000" algn="tl">
                              <a:srgbClr val="000000">
                                <a:alpha val="43137"/>
                              </a:srgbClr>
                            </a:outerShdw>
                          </a:effectLst>
                          <a:hlinkClick r:id="rId5"/>
                        </a:rPr>
                        <a:t> Northern Virginia Partnership- A Program of the Library of Congress</a:t>
                      </a:r>
                      <a:endParaRPr lang="en-US" sz="2800"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0429835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62</a:t>
            </a:fld>
            <a:endParaRPr/>
          </a:p>
        </p:txBody>
      </p:sp>
      <p:sp>
        <p:nvSpPr>
          <p:cNvPr id="358" name="Shape 358"/>
          <p:cNvSpPr/>
          <p:nvPr/>
        </p:nvSpPr>
        <p:spPr>
          <a:xfrm>
            <a:off x="457198" y="152400"/>
            <a:ext cx="76962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2015 History and Social Science </a:t>
            </a:r>
          </a:p>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SOL Institute Steering Committee</a:t>
            </a:r>
            <a:endParaRPr sz="2400"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364909846"/>
              </p:ext>
            </p:extLst>
          </p:nvPr>
        </p:nvGraphicFramePr>
        <p:xfrm>
          <a:off x="685800" y="990600"/>
          <a:ext cx="7162800" cy="5584094"/>
        </p:xfrm>
        <a:graphic>
          <a:graphicData uri="http://schemas.openxmlformats.org/drawingml/2006/table">
            <a:tbl>
              <a:tblPr firstRow="1" firstCol="1" bandRow="1"/>
              <a:tblGrid>
                <a:gridCol w="2810834"/>
                <a:gridCol w="2932194"/>
                <a:gridCol w="1419772"/>
              </a:tblGrid>
              <a:tr h="256190">
                <a:tc>
                  <a:txBody>
                    <a:bodyPr/>
                    <a:lstStyle/>
                    <a:p>
                      <a:pPr marL="0" marR="0">
                        <a:lnSpc>
                          <a:spcPct val="115000"/>
                        </a:lnSpc>
                        <a:spcBef>
                          <a:spcPts val="0"/>
                        </a:spcBef>
                        <a:spcAft>
                          <a:spcPts val="0"/>
                        </a:spcAft>
                      </a:pPr>
                      <a:r>
                        <a:rPr lang="en-US" sz="1200" b="1" dirty="0">
                          <a:effectLst/>
                          <a:latin typeface="Cambria"/>
                          <a:ea typeface="Times New Roman"/>
                          <a:cs typeface="Times New Roman"/>
                        </a:rPr>
                        <a:t>Name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b="1" dirty="0">
                          <a:effectLst/>
                          <a:latin typeface="Cambria"/>
                          <a:ea typeface="Times New Roman"/>
                          <a:cs typeface="Times New Roman"/>
                        </a:rPr>
                        <a:t>Division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b="1" dirty="0">
                          <a:effectLst/>
                          <a:latin typeface="Cambria"/>
                          <a:ea typeface="Times New Roman"/>
                          <a:cs typeface="Times New Roman"/>
                        </a:rPr>
                        <a:t>Region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Alice Reilly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Fairfax</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Amy Cummings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Roanoke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VI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smtClean="0">
                          <a:effectLst/>
                          <a:latin typeface="Calibri"/>
                          <a:ea typeface="Calibri"/>
                          <a:cs typeface="Times New Roman"/>
                        </a:rPr>
                        <a:t>Amy Griffin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Cumberland</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VIII</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b="0" dirty="0" smtClean="0">
                          <a:effectLst/>
                          <a:latin typeface="Calibri"/>
                          <a:ea typeface="Calibri"/>
                          <a:cs typeface="Times New Roman"/>
                        </a:rPr>
                        <a:t>Brennan Sigel-</a:t>
                      </a:r>
                      <a:r>
                        <a:rPr lang="en-US" sz="1600" b="0" dirty="0" err="1" smtClean="0">
                          <a:effectLst/>
                          <a:latin typeface="Calibri"/>
                          <a:ea typeface="Calibri"/>
                          <a:cs typeface="Times New Roman"/>
                        </a:rPr>
                        <a:t>Guion</a:t>
                      </a:r>
                      <a:endParaRPr lang="en-US" sz="16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Hanover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Bruce </a:t>
                      </a:r>
                      <a:r>
                        <a:rPr lang="en-US" sz="1600" dirty="0" smtClean="0">
                          <a:solidFill>
                            <a:srgbClr val="000000"/>
                          </a:solidFill>
                          <a:effectLst/>
                          <a:latin typeface="Calibri"/>
                          <a:ea typeface="Calibri"/>
                          <a:cs typeface="Times New Roman"/>
                        </a:rPr>
                        <a:t>Brady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Norfolk</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Cathy Hix</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Alexandria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Ellen Stick</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Roanoke 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VI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Janet Stevens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Richmond 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Jeff Girvan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Prince William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Jennifer Brown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Fairfax</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Jennifer Lopez</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Norfolk</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Katrina Cary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Suffolk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Lisa Gibson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Virginia Beach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Lynne Bland</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Chesterfield</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Mary-Beverly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Washington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VII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Meredith Rapp</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Powhatan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Myra Frazier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Campbell</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Roxanne Edgerton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Chesapeake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4841">
                <a:tc>
                  <a:txBody>
                    <a:bodyPr/>
                    <a:lstStyle/>
                    <a:p>
                      <a:pPr marL="0" marR="0">
                        <a:lnSpc>
                          <a:spcPct val="115000"/>
                        </a:lnSpc>
                        <a:spcBef>
                          <a:spcPts val="0"/>
                        </a:spcBef>
                        <a:spcAft>
                          <a:spcPts val="0"/>
                        </a:spcAft>
                      </a:pPr>
                      <a:r>
                        <a:rPr lang="en-US" sz="1600" dirty="0">
                          <a:solidFill>
                            <a:srgbClr val="000000"/>
                          </a:solidFill>
                          <a:effectLst/>
                          <a:latin typeface="Calibri"/>
                          <a:ea typeface="Calibri"/>
                          <a:cs typeface="Times New Roman"/>
                        </a:rPr>
                        <a:t>Sarah Duncan-Hinds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Isle of Wight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09231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63</a:t>
            </a:fld>
            <a:endParaRPr/>
          </a:p>
        </p:txBody>
      </p:sp>
      <p:sp>
        <p:nvSpPr>
          <p:cNvPr id="358" name="Shape 358"/>
          <p:cNvSpPr/>
          <p:nvPr/>
        </p:nvSpPr>
        <p:spPr>
          <a:xfrm>
            <a:off x="457199" y="381000"/>
            <a:ext cx="76962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2015 History and Social Science Teacher Trainers</a:t>
            </a:r>
            <a:endParaRPr sz="2400" dirty="0">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263078400"/>
              </p:ext>
            </p:extLst>
          </p:nvPr>
        </p:nvGraphicFramePr>
        <p:xfrm>
          <a:off x="228601" y="990600"/>
          <a:ext cx="4343400" cy="2971800"/>
        </p:xfrm>
        <a:graphic>
          <a:graphicData uri="http://schemas.openxmlformats.org/drawingml/2006/table">
            <a:tbl>
              <a:tblPr firstRow="1" firstCol="1" bandRow="1">
                <a:tableStyleId>{5C22544A-7EE6-4342-B048-85BDC9FD1C3A}</a:tableStyleId>
              </a:tblPr>
              <a:tblGrid>
                <a:gridCol w="1401096"/>
                <a:gridCol w="1331042"/>
                <a:gridCol w="1611262"/>
              </a:tblGrid>
              <a:tr h="228600">
                <a:tc gridSpan="3">
                  <a:txBody>
                    <a:bodyPr/>
                    <a:lstStyle/>
                    <a:p>
                      <a:pPr marL="0" marR="0">
                        <a:lnSpc>
                          <a:spcPct val="115000"/>
                        </a:lnSpc>
                        <a:spcBef>
                          <a:spcPts val="0"/>
                        </a:spcBef>
                        <a:spcAft>
                          <a:spcPts val="0"/>
                        </a:spcAft>
                      </a:pPr>
                      <a:r>
                        <a:rPr lang="en-US" sz="1200" dirty="0" smtClean="0">
                          <a:solidFill>
                            <a:schemeClr val="tx1"/>
                          </a:solidFill>
                          <a:effectLst/>
                          <a:latin typeface="Calibri"/>
                          <a:ea typeface="Calibri"/>
                          <a:cs typeface="Times New Roman"/>
                        </a:rPr>
                        <a:t>Region I</a:t>
                      </a:r>
                      <a:endParaRPr lang="en-US" sz="12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b="1" dirty="0">
                          <a:solidFill>
                            <a:schemeClr val="tx1"/>
                          </a:solidFill>
                          <a:effectLst/>
                        </a:rPr>
                        <a:t>Name</a:t>
                      </a:r>
                      <a:endParaRPr lang="en-US" sz="1000" b="1"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a:solidFill>
                            <a:schemeClr val="tx1"/>
                          </a:solidFill>
                          <a:effectLst/>
                        </a:rPr>
                        <a:t>Course</a:t>
                      </a:r>
                      <a:endParaRPr lang="en-US" sz="1000" b="1">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solidFill>
                            <a:schemeClr val="tx1"/>
                          </a:solidFill>
                          <a:effectLst/>
                        </a:rPr>
                        <a:t>School Division</a:t>
                      </a:r>
                      <a:endParaRPr lang="en-US" sz="1000" b="1"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8600">
                <a:tc>
                  <a:txBody>
                    <a:bodyPr/>
                    <a:lstStyle/>
                    <a:p>
                      <a:pPr marL="0" marR="0">
                        <a:lnSpc>
                          <a:spcPct val="115000"/>
                        </a:lnSpc>
                        <a:spcBef>
                          <a:spcPts val="0"/>
                        </a:spcBef>
                        <a:spcAft>
                          <a:spcPts val="0"/>
                        </a:spcAft>
                      </a:pPr>
                      <a:r>
                        <a:rPr lang="en-US" sz="1000" dirty="0">
                          <a:solidFill>
                            <a:schemeClr val="tx1"/>
                          </a:solidFill>
                          <a:effectLst/>
                        </a:rPr>
                        <a:t>Carla Crump</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K - 3</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Powhatan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Apryl-Dawn Julien</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K - 3</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Richmond City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Julia Davis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Virginia Studies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Hanover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Katherine Moore</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Richmond City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Sara Kelley</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USII</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Powhatan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Tracey Zaval Horvath</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Civics and Economics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Chesterfield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Brennan Sigel-Guion</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World Geo</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Hanover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Karen Adam</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Hanover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Maria Newby</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Powhatan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Rodney Robinson</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VUS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Richmond City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000">
                          <a:solidFill>
                            <a:schemeClr val="tx1"/>
                          </a:solidFill>
                          <a:effectLst/>
                        </a:rPr>
                        <a:t>Nakita Lee</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GOVT</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Chesterfield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75601195"/>
              </p:ext>
            </p:extLst>
          </p:nvPr>
        </p:nvGraphicFramePr>
        <p:xfrm>
          <a:off x="4305299" y="3124200"/>
          <a:ext cx="4354139" cy="2881086"/>
        </p:xfrm>
        <a:graphic>
          <a:graphicData uri="http://schemas.openxmlformats.org/drawingml/2006/table">
            <a:tbl>
              <a:tblPr firstRow="1" firstCol="1" bandRow="1">
                <a:tableStyleId>{5C22544A-7EE6-4342-B048-85BDC9FD1C3A}</a:tableStyleId>
              </a:tblPr>
              <a:tblGrid>
                <a:gridCol w="1620145"/>
                <a:gridCol w="1265738"/>
                <a:gridCol w="1468256"/>
              </a:tblGrid>
              <a:tr h="221343">
                <a:tc gridSpan="3">
                  <a:txBody>
                    <a:bodyPr/>
                    <a:lstStyle/>
                    <a:p>
                      <a:pPr marL="0" marR="0">
                        <a:lnSpc>
                          <a:spcPct val="115000"/>
                        </a:lnSpc>
                        <a:spcBef>
                          <a:spcPts val="0"/>
                        </a:spcBef>
                        <a:spcAft>
                          <a:spcPts val="0"/>
                        </a:spcAft>
                      </a:pPr>
                      <a:r>
                        <a:rPr lang="en-US" sz="1200" dirty="0" smtClean="0">
                          <a:solidFill>
                            <a:schemeClr val="tx1"/>
                          </a:solidFill>
                          <a:effectLst/>
                          <a:latin typeface="Calibri"/>
                          <a:ea typeface="Calibri"/>
                          <a:cs typeface="Times New Roman"/>
                        </a:rPr>
                        <a:t>Region II</a:t>
                      </a:r>
                      <a:endParaRPr lang="en-US" sz="12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dirty="0">
                          <a:solidFill>
                            <a:schemeClr val="tx1"/>
                          </a:solidFill>
                          <a:effectLst/>
                        </a:rPr>
                        <a:t>Name</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dirty="0">
                          <a:solidFill>
                            <a:schemeClr val="tx1"/>
                          </a:solidFill>
                          <a:effectLst/>
                        </a:rPr>
                        <a:t>Course</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dirty="0">
                          <a:solidFill>
                            <a:schemeClr val="tx1"/>
                          </a:solidFill>
                          <a:effectLst/>
                        </a:rPr>
                        <a:t>Division</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1343">
                <a:tc>
                  <a:txBody>
                    <a:bodyPr/>
                    <a:lstStyle/>
                    <a:p>
                      <a:pPr marL="0" marR="0">
                        <a:lnSpc>
                          <a:spcPct val="115000"/>
                        </a:lnSpc>
                        <a:spcBef>
                          <a:spcPts val="0"/>
                        </a:spcBef>
                        <a:spcAft>
                          <a:spcPts val="0"/>
                        </a:spcAft>
                      </a:pPr>
                      <a:r>
                        <a:rPr lang="en-US" sz="1000" dirty="0" err="1">
                          <a:solidFill>
                            <a:schemeClr val="tx1"/>
                          </a:solidFill>
                          <a:effectLst/>
                        </a:rPr>
                        <a:t>Quoteshia</a:t>
                      </a:r>
                      <a:r>
                        <a:rPr lang="en-US" sz="1000" dirty="0">
                          <a:solidFill>
                            <a:schemeClr val="tx1"/>
                          </a:solidFill>
                          <a:effectLst/>
                        </a:rPr>
                        <a:t> </a:t>
                      </a:r>
                      <a:r>
                        <a:rPr lang="en-US" sz="1000" dirty="0" err="1">
                          <a:solidFill>
                            <a:schemeClr val="tx1"/>
                          </a:solidFill>
                          <a:effectLst/>
                        </a:rPr>
                        <a:t>Hargett</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K - 3</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Portsmouth</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Melissa Mygas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K - 3</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Newport News</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dirty="0">
                          <a:solidFill>
                            <a:schemeClr val="tx1"/>
                          </a:solidFill>
                          <a:effectLst/>
                        </a:rPr>
                        <a:t>Roberta Branch</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Virginia Studies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Suffolk</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Melissa Viola-Askey</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Prince </a:t>
                      </a:r>
                      <a:r>
                        <a:rPr lang="en-US" sz="1000" dirty="0" smtClean="0">
                          <a:solidFill>
                            <a:schemeClr val="tx1"/>
                          </a:solidFill>
                          <a:effectLst/>
                        </a:rPr>
                        <a:t>William</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Wendy Burr</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Chesapeake</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Ferida Cralle</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Civics and Economics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chemeClr val="tx1"/>
                          </a:solidFill>
                          <a:effectLst/>
                        </a:rPr>
                        <a:t>Stafford</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Kelly Stead</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World Geo</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chemeClr val="tx1"/>
                          </a:solidFill>
                          <a:effectLst/>
                        </a:rPr>
                        <a:t>Norfolk</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Julie Blumenthal</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chemeClr val="tx1"/>
                          </a:solidFill>
                          <a:effectLst/>
                        </a:rPr>
                        <a:t>Norfolk</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970">
                <a:tc>
                  <a:txBody>
                    <a:bodyPr/>
                    <a:lstStyle/>
                    <a:p>
                      <a:pPr marL="0" marR="0">
                        <a:lnSpc>
                          <a:spcPct val="115000"/>
                        </a:lnSpc>
                        <a:spcBef>
                          <a:spcPts val="0"/>
                        </a:spcBef>
                        <a:spcAft>
                          <a:spcPts val="0"/>
                        </a:spcAft>
                      </a:pPr>
                      <a:r>
                        <a:rPr lang="en-US" sz="1000">
                          <a:solidFill>
                            <a:schemeClr val="tx1"/>
                          </a:solidFill>
                          <a:effectLst/>
                        </a:rPr>
                        <a:t>Candace Schafer-Southard</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Williamsburg-James City </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a:solidFill>
                            <a:schemeClr val="tx1"/>
                          </a:solidFill>
                          <a:effectLst/>
                        </a:rPr>
                        <a:t>Camille Beliveau</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VUS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Chesapeake</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43">
                <a:tc>
                  <a:txBody>
                    <a:bodyPr/>
                    <a:lstStyle/>
                    <a:p>
                      <a:pPr marL="0" marR="0">
                        <a:lnSpc>
                          <a:spcPct val="115000"/>
                        </a:lnSpc>
                        <a:spcBef>
                          <a:spcPts val="0"/>
                        </a:spcBef>
                        <a:spcAft>
                          <a:spcPts val="0"/>
                        </a:spcAft>
                      </a:pPr>
                      <a:r>
                        <a:rPr lang="en-US" sz="1000" dirty="0">
                          <a:solidFill>
                            <a:schemeClr val="tx1"/>
                          </a:solidFill>
                          <a:effectLst/>
                        </a:rPr>
                        <a:t>Jessica Mitchell</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GOVT</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Newport News</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14800"/>
            <a:ext cx="3955273" cy="2462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2163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64</a:t>
            </a:fld>
            <a:endParaRPr/>
          </a:p>
        </p:txBody>
      </p:sp>
      <p:sp>
        <p:nvSpPr>
          <p:cNvPr id="358" name="Shape 358"/>
          <p:cNvSpPr/>
          <p:nvPr/>
        </p:nvSpPr>
        <p:spPr>
          <a:xfrm>
            <a:off x="457199" y="381000"/>
            <a:ext cx="76962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2015 History and Social Science Teacher Trainers</a:t>
            </a:r>
            <a:endParaRPr sz="2400"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14800"/>
            <a:ext cx="3955273" cy="2462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740840607"/>
              </p:ext>
            </p:extLst>
          </p:nvPr>
        </p:nvGraphicFramePr>
        <p:xfrm>
          <a:off x="304801" y="990601"/>
          <a:ext cx="4648200" cy="2590800"/>
        </p:xfrm>
        <a:graphic>
          <a:graphicData uri="http://schemas.openxmlformats.org/drawingml/2006/table">
            <a:tbl>
              <a:tblPr firstRow="1" firstCol="1" bandRow="1">
                <a:tableStyleId>{5C22544A-7EE6-4342-B048-85BDC9FD1C3A}</a:tableStyleId>
              </a:tblPr>
              <a:tblGrid>
                <a:gridCol w="1729563"/>
                <a:gridCol w="1351221"/>
                <a:gridCol w="1567416"/>
              </a:tblGrid>
              <a:tr h="234639">
                <a:tc gridSpan="3">
                  <a:txBody>
                    <a:bodyPr/>
                    <a:lstStyle/>
                    <a:p>
                      <a:pPr marL="0" marR="0">
                        <a:lnSpc>
                          <a:spcPct val="115000"/>
                        </a:lnSpc>
                        <a:spcBef>
                          <a:spcPts val="0"/>
                        </a:spcBef>
                        <a:spcAft>
                          <a:spcPts val="0"/>
                        </a:spcAft>
                      </a:pPr>
                      <a:r>
                        <a:rPr lang="en-US" sz="1200" dirty="0" smtClean="0">
                          <a:solidFill>
                            <a:schemeClr val="tx1"/>
                          </a:solidFill>
                          <a:effectLst/>
                          <a:latin typeface="Calibri"/>
                          <a:ea typeface="Calibri"/>
                          <a:cs typeface="Times New Roman"/>
                        </a:rPr>
                        <a:t>Region III</a:t>
                      </a:r>
                      <a:endParaRPr lang="en-US" sz="12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09">
                <a:tc>
                  <a:txBody>
                    <a:bodyPr/>
                    <a:lstStyle/>
                    <a:p>
                      <a:pPr marL="0" marR="0">
                        <a:lnSpc>
                          <a:spcPct val="115000"/>
                        </a:lnSpc>
                        <a:spcBef>
                          <a:spcPts val="0"/>
                        </a:spcBef>
                        <a:spcAft>
                          <a:spcPts val="0"/>
                        </a:spcAft>
                      </a:pPr>
                      <a:r>
                        <a:rPr lang="en-US" sz="1050" b="1" dirty="0" smtClean="0">
                          <a:solidFill>
                            <a:schemeClr val="tx1"/>
                          </a:solidFill>
                          <a:effectLst/>
                          <a:latin typeface="Calibri"/>
                          <a:ea typeface="Calibri"/>
                          <a:cs typeface="Times New Roman"/>
                        </a:rPr>
                        <a:t>Name</a:t>
                      </a:r>
                      <a:endParaRPr lang="en-US" sz="1050" b="1"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50" b="1" dirty="0" smtClean="0">
                          <a:solidFill>
                            <a:schemeClr val="tx1"/>
                          </a:solidFill>
                          <a:effectLst/>
                          <a:latin typeface="Calibri"/>
                          <a:ea typeface="Calibri"/>
                          <a:cs typeface="Times New Roman"/>
                        </a:rPr>
                        <a:t>Course</a:t>
                      </a:r>
                      <a:endParaRPr lang="en-US" sz="1050" b="1"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50" b="1" dirty="0" smtClean="0">
                          <a:solidFill>
                            <a:schemeClr val="tx1"/>
                          </a:solidFill>
                          <a:effectLst/>
                          <a:latin typeface="Calibri"/>
                          <a:ea typeface="Calibri"/>
                          <a:cs typeface="Times New Roman"/>
                        </a:rPr>
                        <a:t>Division</a:t>
                      </a:r>
                      <a:endParaRPr lang="en-US" sz="1050" b="1"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5532">
                <a:tc>
                  <a:txBody>
                    <a:bodyPr/>
                    <a:lstStyle/>
                    <a:p>
                      <a:pPr marL="0" marR="0">
                        <a:lnSpc>
                          <a:spcPct val="115000"/>
                        </a:lnSpc>
                        <a:spcBef>
                          <a:spcPts val="0"/>
                        </a:spcBef>
                        <a:spcAft>
                          <a:spcPts val="0"/>
                        </a:spcAft>
                      </a:pPr>
                      <a:r>
                        <a:rPr lang="en-US" sz="1000" dirty="0">
                          <a:solidFill>
                            <a:schemeClr val="tx1"/>
                          </a:solidFill>
                          <a:effectLst/>
                        </a:rPr>
                        <a:t>Megan Bush</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a:solidFill>
                            <a:schemeClr val="tx1"/>
                          </a:solidFill>
                          <a:effectLst/>
                        </a:rPr>
                        <a:t>K - 3</a:t>
                      </a: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Stafford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Jennifer Burgin</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dirty="0">
                          <a:solidFill>
                            <a:schemeClr val="tx1"/>
                          </a:solidFill>
                          <a:effectLst/>
                        </a:rPr>
                        <a:t>K - 3</a:t>
                      </a:r>
                      <a:endParaRPr lang="en-US" sz="1000" b="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Arlington</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Barbara Giese</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dirty="0">
                          <a:solidFill>
                            <a:schemeClr val="tx1"/>
                          </a:solidFill>
                          <a:effectLst/>
                        </a:rPr>
                        <a:t>Virginia Studies</a:t>
                      </a:r>
                      <a:endParaRPr lang="en-US" sz="1000" b="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Stafford County</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Beth Davenport</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dirty="0">
                          <a:solidFill>
                            <a:schemeClr val="tx1"/>
                          </a:solidFill>
                          <a:effectLst/>
                        </a:rPr>
                        <a:t>USI</a:t>
                      </a:r>
                      <a:endParaRPr lang="en-US" sz="1000" b="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Stafford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Brenda James</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dirty="0">
                          <a:solidFill>
                            <a:schemeClr val="tx1"/>
                          </a:solidFill>
                          <a:effectLst/>
                        </a:rPr>
                        <a:t>USII</a:t>
                      </a:r>
                      <a:endParaRPr lang="en-US" sz="1000" b="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Stafford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a:solidFill>
                            <a:schemeClr val="tx1"/>
                          </a:solidFill>
                          <a:effectLst/>
                        </a:rPr>
                        <a:t>Ferida Cralle</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a:solidFill>
                            <a:schemeClr val="tx1"/>
                          </a:solidFill>
                          <a:effectLst/>
                        </a:rPr>
                        <a:t>Civics and Economics</a:t>
                      </a: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Stafford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Bethany (Beth) </a:t>
                      </a:r>
                      <a:r>
                        <a:rPr lang="en-US" sz="1000" dirty="0" err="1">
                          <a:solidFill>
                            <a:schemeClr val="tx1"/>
                          </a:solidFill>
                          <a:effectLst/>
                        </a:rPr>
                        <a:t>Augrom</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a:solidFill>
                            <a:schemeClr val="tx1"/>
                          </a:solidFill>
                          <a:effectLst/>
                        </a:rPr>
                        <a:t>World Geo</a:t>
                      </a: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Stafford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Bradley Kraft</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a:solidFill>
                            <a:schemeClr val="tx1"/>
                          </a:solidFill>
                          <a:effectLst/>
                        </a:rPr>
                        <a:t>WHI</a:t>
                      </a: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Montgomery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Jessica Mitchell</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a:solidFill>
                            <a:schemeClr val="tx1"/>
                          </a:solidFill>
                          <a:effectLst/>
                        </a:rPr>
                        <a:t>WHII</a:t>
                      </a: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Newport News</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Cathy Nichols-</a:t>
                      </a:r>
                      <a:r>
                        <a:rPr lang="en-US" sz="1000" dirty="0" err="1">
                          <a:solidFill>
                            <a:schemeClr val="tx1"/>
                          </a:solidFill>
                          <a:effectLst/>
                        </a:rPr>
                        <a:t>Cocke</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a:solidFill>
                            <a:schemeClr val="tx1"/>
                          </a:solidFill>
                          <a:effectLst/>
                        </a:rPr>
                        <a:t>VUS</a:t>
                      </a:r>
                      <a:endParaRPr lang="en-US" sz="1000" b="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Campbell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532">
                <a:tc>
                  <a:txBody>
                    <a:bodyPr/>
                    <a:lstStyle/>
                    <a:p>
                      <a:pPr marL="0" marR="0">
                        <a:lnSpc>
                          <a:spcPct val="115000"/>
                        </a:lnSpc>
                        <a:spcBef>
                          <a:spcPts val="0"/>
                        </a:spcBef>
                        <a:spcAft>
                          <a:spcPts val="0"/>
                        </a:spcAft>
                      </a:pPr>
                      <a:r>
                        <a:rPr lang="en-US" sz="1000" dirty="0">
                          <a:solidFill>
                            <a:schemeClr val="tx1"/>
                          </a:solidFill>
                          <a:effectLst/>
                        </a:rPr>
                        <a:t>David Wessel</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b="0" dirty="0">
                          <a:solidFill>
                            <a:schemeClr val="tx1"/>
                          </a:solidFill>
                          <a:effectLst/>
                        </a:rPr>
                        <a:t>GOVT</a:t>
                      </a:r>
                      <a:endParaRPr lang="en-US" sz="1000" b="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Spotsylvania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51657684"/>
              </p:ext>
            </p:extLst>
          </p:nvPr>
        </p:nvGraphicFramePr>
        <p:xfrm>
          <a:off x="4305299" y="3733800"/>
          <a:ext cx="4533901" cy="2514596"/>
        </p:xfrm>
        <a:graphic>
          <a:graphicData uri="http://schemas.openxmlformats.org/drawingml/2006/table">
            <a:tbl>
              <a:tblPr firstRow="1" firstCol="1" bandRow="1">
                <a:tableStyleId>{5C22544A-7EE6-4342-B048-85BDC9FD1C3A}</a:tableStyleId>
              </a:tblPr>
              <a:tblGrid>
                <a:gridCol w="1743740"/>
                <a:gridCol w="1295035"/>
                <a:gridCol w="1495126"/>
              </a:tblGrid>
              <a:tr h="235276">
                <a:tc gridSpan="3">
                  <a:txBody>
                    <a:bodyPr/>
                    <a:lstStyle/>
                    <a:p>
                      <a:pPr marL="0" marR="0">
                        <a:lnSpc>
                          <a:spcPct val="115000"/>
                        </a:lnSpc>
                        <a:spcBef>
                          <a:spcPts val="0"/>
                        </a:spcBef>
                        <a:spcAft>
                          <a:spcPts val="0"/>
                        </a:spcAft>
                      </a:pPr>
                      <a:r>
                        <a:rPr lang="en-US" sz="1200" dirty="0" smtClean="0">
                          <a:solidFill>
                            <a:schemeClr val="tx1"/>
                          </a:solidFill>
                          <a:effectLst/>
                          <a:latin typeface="Calibri"/>
                          <a:ea typeface="Calibri"/>
                          <a:cs typeface="Times New Roman"/>
                        </a:rPr>
                        <a:t>Region IV</a:t>
                      </a:r>
                      <a:endParaRPr lang="en-US" sz="12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058">
                <a:tc>
                  <a:txBody>
                    <a:bodyPr/>
                    <a:lstStyle/>
                    <a:p>
                      <a:pPr marL="0" marR="0">
                        <a:lnSpc>
                          <a:spcPct val="115000"/>
                        </a:lnSpc>
                        <a:spcBef>
                          <a:spcPts val="0"/>
                        </a:spcBef>
                        <a:spcAft>
                          <a:spcPts val="0"/>
                        </a:spcAft>
                      </a:pPr>
                      <a:r>
                        <a:rPr lang="en-US" sz="1000" b="1" dirty="0">
                          <a:solidFill>
                            <a:schemeClr val="tx1"/>
                          </a:solidFill>
                          <a:effectLst/>
                        </a:rPr>
                        <a:t>Name</a:t>
                      </a:r>
                      <a:endParaRPr lang="en-US" sz="1000" b="1"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solidFill>
                            <a:schemeClr val="tx1"/>
                          </a:solidFill>
                          <a:effectLst/>
                        </a:rPr>
                        <a:t>Course</a:t>
                      </a:r>
                      <a:endParaRPr lang="en-US" sz="1000" b="1"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solidFill>
                            <a:schemeClr val="tx1"/>
                          </a:solidFill>
                          <a:effectLst/>
                        </a:rPr>
                        <a:t>School Division</a:t>
                      </a:r>
                      <a:endParaRPr lang="en-US" sz="1000" b="1"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8262">
                <a:tc>
                  <a:txBody>
                    <a:bodyPr/>
                    <a:lstStyle/>
                    <a:p>
                      <a:pPr marL="0" marR="0">
                        <a:lnSpc>
                          <a:spcPct val="115000"/>
                        </a:lnSpc>
                        <a:spcBef>
                          <a:spcPts val="0"/>
                        </a:spcBef>
                        <a:spcAft>
                          <a:spcPts val="0"/>
                        </a:spcAft>
                      </a:pPr>
                      <a:r>
                        <a:rPr lang="en-US" sz="1000" dirty="0">
                          <a:solidFill>
                            <a:schemeClr val="tx1"/>
                          </a:solidFill>
                          <a:effectLst/>
                        </a:rPr>
                        <a:t>Kathy </a:t>
                      </a:r>
                      <a:r>
                        <a:rPr lang="en-US" sz="1000" dirty="0" err="1">
                          <a:solidFill>
                            <a:schemeClr val="tx1"/>
                          </a:solidFill>
                          <a:effectLst/>
                        </a:rPr>
                        <a:t>Nealon</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K - 3</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Fairfax</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Susan Mayo</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K - 3</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Manassas City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Anne Walker</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Virginia Studies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Prince </a:t>
                      </a:r>
                      <a:r>
                        <a:rPr lang="en-US" sz="1000" dirty="0" smtClean="0">
                          <a:solidFill>
                            <a:schemeClr val="tx1"/>
                          </a:solidFill>
                          <a:effectLst/>
                        </a:rPr>
                        <a:t>William</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Nicole Bennett</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Fairfax</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Aaron </a:t>
                      </a:r>
                      <a:r>
                        <a:rPr lang="en-US" sz="1000" dirty="0" err="1">
                          <a:solidFill>
                            <a:schemeClr val="tx1"/>
                          </a:solidFill>
                          <a:effectLst/>
                        </a:rPr>
                        <a:t>Cebular</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Prince </a:t>
                      </a:r>
                      <a:r>
                        <a:rPr lang="en-US" sz="1000" dirty="0" smtClean="0">
                          <a:solidFill>
                            <a:schemeClr val="tx1"/>
                          </a:solidFill>
                          <a:effectLst/>
                        </a:rPr>
                        <a:t>William</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Don Brunner</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Civics &amp; Economics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Culpepper</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Diana Jordan</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World Geo</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Arlington</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Thomas Callahan</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 &amp; WHII</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Culpepper</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62">
                <a:tc>
                  <a:txBody>
                    <a:bodyPr/>
                    <a:lstStyle/>
                    <a:p>
                      <a:pPr marL="0" marR="0">
                        <a:lnSpc>
                          <a:spcPct val="115000"/>
                        </a:lnSpc>
                        <a:spcBef>
                          <a:spcPts val="0"/>
                        </a:spcBef>
                        <a:spcAft>
                          <a:spcPts val="0"/>
                        </a:spcAft>
                      </a:pPr>
                      <a:r>
                        <a:rPr lang="en-US" sz="1000" dirty="0">
                          <a:solidFill>
                            <a:schemeClr val="tx1"/>
                          </a:solidFill>
                          <a:effectLst/>
                        </a:rPr>
                        <a:t>Elizabeth Glynn</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VUS</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Loudoun County</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904">
                <a:tc>
                  <a:txBody>
                    <a:bodyPr/>
                    <a:lstStyle/>
                    <a:p>
                      <a:pPr marL="0" marR="0">
                        <a:lnSpc>
                          <a:spcPct val="115000"/>
                        </a:lnSpc>
                        <a:spcBef>
                          <a:spcPts val="0"/>
                        </a:spcBef>
                        <a:spcAft>
                          <a:spcPts val="0"/>
                        </a:spcAft>
                      </a:pPr>
                      <a:r>
                        <a:rPr lang="en-US" sz="1000" dirty="0">
                          <a:solidFill>
                            <a:schemeClr val="tx1"/>
                          </a:solidFill>
                          <a:effectLst/>
                        </a:rPr>
                        <a:t>Michelle Cottrell-Williams</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GOVT</a:t>
                      </a:r>
                      <a:endParaRPr lang="en-US" sz="100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Arlington</a:t>
                      </a:r>
                      <a:endParaRPr lang="en-US" sz="1000" dirty="0">
                        <a:solidFill>
                          <a:schemeClr val="tx1"/>
                        </a:solidFill>
                        <a:effectLst/>
                        <a:latin typeface="Calibri"/>
                        <a:ea typeface="Calibri"/>
                        <a:cs typeface="Times New Roman"/>
                      </a:endParaRPr>
                    </a:p>
                  </a:txBody>
                  <a:tcPr marL="60755" marR="60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16222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65</a:t>
            </a:fld>
            <a:endParaRPr/>
          </a:p>
        </p:txBody>
      </p:sp>
      <p:sp>
        <p:nvSpPr>
          <p:cNvPr id="358" name="Shape 358"/>
          <p:cNvSpPr/>
          <p:nvPr/>
        </p:nvSpPr>
        <p:spPr>
          <a:xfrm>
            <a:off x="457199" y="381000"/>
            <a:ext cx="76962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2015 History and Social Science Teacher Trainers</a:t>
            </a:r>
            <a:endParaRPr sz="2400"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14800"/>
            <a:ext cx="3955273" cy="2462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140362122"/>
              </p:ext>
            </p:extLst>
          </p:nvPr>
        </p:nvGraphicFramePr>
        <p:xfrm>
          <a:off x="152401" y="990600"/>
          <a:ext cx="4724400" cy="2499709"/>
        </p:xfrm>
        <a:graphic>
          <a:graphicData uri="http://schemas.openxmlformats.org/drawingml/2006/table">
            <a:tbl>
              <a:tblPr firstRow="1" firstCol="1" bandRow="1">
                <a:tableStyleId>{5C22544A-7EE6-4342-B048-85BDC9FD1C3A}</a:tableStyleId>
              </a:tblPr>
              <a:tblGrid>
                <a:gridCol w="1757916"/>
                <a:gridCol w="1373372"/>
                <a:gridCol w="1593112"/>
              </a:tblGrid>
              <a:tr h="266349">
                <a:tc gridSpan="3">
                  <a:txBody>
                    <a:bodyPr/>
                    <a:lstStyle/>
                    <a:p>
                      <a:pPr marL="0" marR="0">
                        <a:lnSpc>
                          <a:spcPct val="115000"/>
                        </a:lnSpc>
                        <a:spcBef>
                          <a:spcPts val="0"/>
                        </a:spcBef>
                        <a:spcAft>
                          <a:spcPts val="0"/>
                        </a:spcAft>
                      </a:pPr>
                      <a:r>
                        <a:rPr lang="en-US" sz="1200" dirty="0" smtClean="0">
                          <a:solidFill>
                            <a:schemeClr val="tx1"/>
                          </a:solidFill>
                          <a:effectLst/>
                          <a:latin typeface="Calibri"/>
                          <a:ea typeface="Calibri"/>
                          <a:cs typeface="Times New Roman"/>
                        </a:rPr>
                        <a:t>Region V</a:t>
                      </a:r>
                      <a:endParaRPr lang="en-US" sz="12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2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2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651">
                <a:tc>
                  <a:txBody>
                    <a:bodyPr/>
                    <a:lstStyle/>
                    <a:p>
                      <a:pPr marL="0" marR="0">
                        <a:lnSpc>
                          <a:spcPct val="115000"/>
                        </a:lnSpc>
                        <a:spcBef>
                          <a:spcPts val="0"/>
                        </a:spcBef>
                        <a:spcAft>
                          <a:spcPts val="0"/>
                        </a:spcAft>
                      </a:pPr>
                      <a:r>
                        <a:rPr lang="en-US" sz="1000" dirty="0">
                          <a:solidFill>
                            <a:schemeClr val="tx1"/>
                          </a:solidFill>
                          <a:effectLst/>
                        </a:rPr>
                        <a:t>Name</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dirty="0">
                          <a:solidFill>
                            <a:schemeClr val="tx1"/>
                          </a:solidFill>
                          <a:effectLst/>
                        </a:rPr>
                        <a:t>Course</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dirty="0">
                          <a:solidFill>
                            <a:schemeClr val="tx1"/>
                          </a:solidFill>
                          <a:effectLst/>
                        </a:rPr>
                        <a:t>School Division</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5810">
                <a:tc>
                  <a:txBody>
                    <a:bodyPr/>
                    <a:lstStyle/>
                    <a:p>
                      <a:pPr marL="0" marR="0">
                        <a:lnSpc>
                          <a:spcPct val="115000"/>
                        </a:lnSpc>
                        <a:spcBef>
                          <a:spcPts val="0"/>
                        </a:spcBef>
                        <a:spcAft>
                          <a:spcPts val="0"/>
                        </a:spcAft>
                      </a:pPr>
                      <a:r>
                        <a:rPr lang="en-US" sz="1000">
                          <a:solidFill>
                            <a:schemeClr val="tx1"/>
                          </a:solidFill>
                          <a:effectLst/>
                        </a:rPr>
                        <a:t>Jennifer Burgin</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K - 3</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Arlington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Lori Stone</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Virginia Studies</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Campbell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Meagan Gilliam</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Augusta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Michelle Holland</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USII</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Campbell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Curtis Young</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Civics and Economics</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chemeClr val="tx1"/>
                          </a:solidFill>
                          <a:effectLst/>
                        </a:rPr>
                        <a:t>Norfolk City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Diana Jordan </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World Geo</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Arlington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Marc Hudson</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Campbell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Michael Nagy</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WHII</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Campbell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Cathy Nichols-Cocke</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VUS</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Campbell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810">
                <a:tc>
                  <a:txBody>
                    <a:bodyPr/>
                    <a:lstStyle/>
                    <a:p>
                      <a:pPr marL="0" marR="0">
                        <a:lnSpc>
                          <a:spcPct val="115000"/>
                        </a:lnSpc>
                        <a:spcBef>
                          <a:spcPts val="0"/>
                        </a:spcBef>
                        <a:spcAft>
                          <a:spcPts val="0"/>
                        </a:spcAft>
                      </a:pPr>
                      <a:r>
                        <a:rPr lang="en-US" sz="1000">
                          <a:solidFill>
                            <a:schemeClr val="tx1"/>
                          </a:solidFill>
                          <a:effectLst/>
                        </a:rPr>
                        <a:t>Michelle Cottrell-Williams </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solidFill>
                            <a:schemeClr val="tx1"/>
                          </a:solidFill>
                          <a:effectLst/>
                        </a:rPr>
                        <a:t>GOVT</a:t>
                      </a:r>
                      <a:endParaRPr lang="en-US" sz="100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chemeClr val="tx1"/>
                          </a:solidFill>
                          <a:effectLst/>
                        </a:rPr>
                        <a:t>Arlington County</a:t>
                      </a:r>
                      <a:endParaRPr lang="en-US" sz="1000" dirty="0">
                        <a:solidFill>
                          <a:schemeClr val="tx1"/>
                        </a:solidFill>
                        <a:effectLst/>
                        <a:latin typeface="Calibri"/>
                        <a:ea typeface="Calibri"/>
                        <a:cs typeface="Times New Roman"/>
                      </a:endParaRPr>
                    </a:p>
                  </a:txBody>
                  <a:tcPr marL="60755" marR="60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90075664"/>
              </p:ext>
            </p:extLst>
          </p:nvPr>
        </p:nvGraphicFramePr>
        <p:xfrm>
          <a:off x="4305300" y="3589908"/>
          <a:ext cx="4610100" cy="2658492"/>
        </p:xfrm>
        <a:graphic>
          <a:graphicData uri="http://schemas.openxmlformats.org/drawingml/2006/table">
            <a:tbl>
              <a:tblPr firstRow="1" firstCol="1" bandRow="1"/>
              <a:tblGrid>
                <a:gridCol w="1715387"/>
                <a:gridCol w="1340144"/>
                <a:gridCol w="1554569"/>
              </a:tblGrid>
              <a:tr h="220096">
                <a:tc gridSpan="3">
                  <a:txBody>
                    <a:bodyPr/>
                    <a:lstStyle/>
                    <a:p>
                      <a:pPr marL="0" marR="0">
                        <a:lnSpc>
                          <a:spcPct val="115000"/>
                        </a:lnSpc>
                        <a:spcBef>
                          <a:spcPts val="0"/>
                        </a:spcBef>
                        <a:spcAft>
                          <a:spcPts val="0"/>
                        </a:spcAft>
                      </a:pPr>
                      <a:r>
                        <a:rPr lang="en-US" sz="1200" b="1" dirty="0" smtClean="0">
                          <a:effectLst/>
                          <a:latin typeface="+mn-lt"/>
                          <a:ea typeface="Calibri"/>
                          <a:cs typeface="Times New Roman"/>
                        </a:rPr>
                        <a:t>Region VI</a:t>
                      </a:r>
                      <a:endParaRPr lang="en-US" sz="120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a:effectLst/>
                        <a:latin typeface="Calibri"/>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0096">
                <a:tc>
                  <a:txBody>
                    <a:bodyPr/>
                    <a:lstStyle/>
                    <a:p>
                      <a:pPr marL="0" marR="0">
                        <a:lnSpc>
                          <a:spcPct val="115000"/>
                        </a:lnSpc>
                        <a:spcBef>
                          <a:spcPts val="0"/>
                        </a:spcBef>
                        <a:spcAft>
                          <a:spcPts val="0"/>
                        </a:spcAft>
                      </a:pPr>
                      <a:r>
                        <a:rPr lang="en-US" sz="1000" b="1" dirty="0">
                          <a:effectLst/>
                          <a:latin typeface="+mn-lt"/>
                          <a:ea typeface="Calibri"/>
                          <a:cs typeface="Times New Roman"/>
                        </a:rPr>
                        <a:t>Name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effectLst/>
                          <a:latin typeface="+mn-lt"/>
                          <a:ea typeface="Calibri"/>
                          <a:cs typeface="Times New Roman"/>
                        </a:rPr>
                        <a:t>Course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effectLst/>
                          <a:latin typeface="+mn-lt"/>
                          <a:ea typeface="Calibri"/>
                          <a:cs typeface="Times New Roman"/>
                        </a:rPr>
                        <a:t>School Division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Dawn Toole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K - 3</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Martinsville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Dana Campbell</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Virginia Studies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Henry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Jenna Sprinkle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USI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Roanoke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Beth Simmons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USII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Franklin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Jack </a:t>
                      </a:r>
                      <a:r>
                        <a:rPr lang="en-US" sz="1000" b="1" dirty="0" err="1">
                          <a:effectLst/>
                          <a:latin typeface="+mn-lt"/>
                          <a:ea typeface="Calibri"/>
                          <a:cs typeface="Times New Roman"/>
                        </a:rPr>
                        <a:t>Jagodzinski</a:t>
                      </a:r>
                      <a:endParaRPr lang="en-US" sz="100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Civics and Economics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Roanoke City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Brennan Sigel-</a:t>
                      </a:r>
                      <a:r>
                        <a:rPr lang="en-US" sz="1000" b="1" dirty="0" err="1">
                          <a:effectLst/>
                          <a:latin typeface="+mn-lt"/>
                          <a:ea typeface="Calibri"/>
                          <a:cs typeface="Times New Roman"/>
                        </a:rPr>
                        <a:t>Guion</a:t>
                      </a:r>
                      <a:endParaRPr lang="en-US" sz="100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World Geo</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Hanover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Layne Link</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WHI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Roanoke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Beverly Newbern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WHII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Roanoke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Kelly White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VUS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Roanoke City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1830">
                <a:tc>
                  <a:txBody>
                    <a:bodyPr/>
                    <a:lstStyle/>
                    <a:p>
                      <a:pPr marL="0" marR="0">
                        <a:lnSpc>
                          <a:spcPct val="115000"/>
                        </a:lnSpc>
                        <a:spcBef>
                          <a:spcPts val="0"/>
                        </a:spcBef>
                        <a:spcAft>
                          <a:spcPts val="0"/>
                        </a:spcAft>
                      </a:pPr>
                      <a:r>
                        <a:rPr lang="en-US" sz="1000" b="1" dirty="0">
                          <a:effectLst/>
                          <a:latin typeface="+mn-lt"/>
                          <a:ea typeface="Calibri"/>
                          <a:cs typeface="Times New Roman"/>
                        </a:rPr>
                        <a:t>Michelle Cottrell-Williams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GOVT</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Arlington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914752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66</a:t>
            </a:fld>
            <a:endParaRPr/>
          </a:p>
        </p:txBody>
      </p:sp>
      <p:sp>
        <p:nvSpPr>
          <p:cNvPr id="358" name="Shape 358"/>
          <p:cNvSpPr/>
          <p:nvPr/>
        </p:nvSpPr>
        <p:spPr>
          <a:xfrm>
            <a:off x="457199" y="381000"/>
            <a:ext cx="76962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lang="en-US" sz="2400" dirty="0" smtClean="0">
                <a:effectLst>
                  <a:outerShdw blurRad="38100" dist="38100" dir="2700000" algn="tl">
                    <a:srgbClr val="000000">
                      <a:alpha val="43137"/>
                    </a:srgbClr>
                  </a:outerShdw>
                </a:effectLst>
              </a:rPr>
              <a:t>2015 History and Social Science Teacher Trainers</a:t>
            </a:r>
            <a:endParaRPr sz="2400"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14800"/>
            <a:ext cx="3955273" cy="2462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4983271"/>
              </p:ext>
            </p:extLst>
          </p:nvPr>
        </p:nvGraphicFramePr>
        <p:xfrm>
          <a:off x="335773" y="1050306"/>
          <a:ext cx="5226827" cy="2392299"/>
        </p:xfrm>
        <a:graphic>
          <a:graphicData uri="http://schemas.openxmlformats.org/drawingml/2006/table">
            <a:tbl>
              <a:tblPr firstRow="1" firstCol="1" bandRow="1"/>
              <a:tblGrid>
                <a:gridCol w="2086634"/>
                <a:gridCol w="1630182"/>
                <a:gridCol w="1510011"/>
              </a:tblGrid>
              <a:tr h="176641">
                <a:tc gridSpan="3">
                  <a:txBody>
                    <a:bodyPr/>
                    <a:lstStyle/>
                    <a:p>
                      <a:pPr marL="0" marR="0">
                        <a:lnSpc>
                          <a:spcPct val="115000"/>
                        </a:lnSpc>
                        <a:spcBef>
                          <a:spcPts val="0"/>
                        </a:spcBef>
                        <a:spcAft>
                          <a:spcPts val="0"/>
                        </a:spcAft>
                      </a:pPr>
                      <a:r>
                        <a:rPr lang="en-US" sz="1050" b="1" dirty="0" smtClean="0">
                          <a:effectLst/>
                          <a:latin typeface="+mn-lt"/>
                          <a:ea typeface="Calibri"/>
                          <a:cs typeface="Times New Roman"/>
                        </a:rPr>
                        <a:t>Region VII</a:t>
                      </a:r>
                      <a:endParaRPr lang="en-US" sz="105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a:effectLst/>
                        <a:latin typeface="Calibri"/>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6641">
                <a:tc>
                  <a:txBody>
                    <a:bodyPr/>
                    <a:lstStyle/>
                    <a:p>
                      <a:pPr marL="0" marR="0">
                        <a:lnSpc>
                          <a:spcPct val="115000"/>
                        </a:lnSpc>
                        <a:spcBef>
                          <a:spcPts val="0"/>
                        </a:spcBef>
                        <a:spcAft>
                          <a:spcPts val="0"/>
                        </a:spcAft>
                      </a:pPr>
                      <a:r>
                        <a:rPr lang="en-US" sz="1050" b="1" dirty="0">
                          <a:effectLst/>
                          <a:latin typeface="+mn-lt"/>
                          <a:ea typeface="Calibri"/>
                          <a:cs typeface="Times New Roman"/>
                        </a:rPr>
                        <a:t>Name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50" b="1">
                          <a:effectLst/>
                          <a:latin typeface="+mn-lt"/>
                          <a:ea typeface="Calibri"/>
                          <a:cs typeface="Times New Roman"/>
                        </a:rPr>
                        <a:t>Course</a:t>
                      </a:r>
                      <a:endParaRPr lang="en-US" sz="105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50" b="1" dirty="0">
                          <a:effectLst/>
                          <a:latin typeface="+mn-lt"/>
                          <a:ea typeface="Calibri"/>
                          <a:cs typeface="Times New Roman"/>
                        </a:rPr>
                        <a:t>School Division</a:t>
                      </a:r>
                      <a:endParaRPr lang="en-US" sz="1050"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Misty Jeffers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K – 3</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Washington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Bethany Collins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K - 3</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Tazewell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Brandi McCracken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Virginia Studies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Washington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Jessica </a:t>
                      </a:r>
                      <a:r>
                        <a:rPr lang="en-US" sz="1050" b="1" dirty="0" err="1">
                          <a:effectLst/>
                          <a:latin typeface="+mn-lt"/>
                          <a:ea typeface="Calibri"/>
                          <a:cs typeface="Times New Roman"/>
                        </a:rPr>
                        <a:t>Zumbrum</a:t>
                      </a:r>
                      <a:endParaRPr lang="en-US" sz="105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USI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Lee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Debbie Manuel</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USII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Wythe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Christopher Wilson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Civics and Economics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Wise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Sherry Cole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World Geo</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Washington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Jeremy Beverly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WHI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Washington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Brianna Rhodes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WHII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Grayson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Tiffany Jenkins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a:effectLst/>
                          <a:latin typeface="+mn-lt"/>
                          <a:ea typeface="Calibri"/>
                          <a:cs typeface="Times New Roman"/>
                        </a:rPr>
                        <a:t>VUS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Bristol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790">
                <a:tc>
                  <a:txBody>
                    <a:bodyPr/>
                    <a:lstStyle/>
                    <a:p>
                      <a:pPr marL="0" marR="0">
                        <a:lnSpc>
                          <a:spcPct val="115000"/>
                        </a:lnSpc>
                        <a:spcBef>
                          <a:spcPts val="0"/>
                        </a:spcBef>
                        <a:spcAft>
                          <a:spcPts val="0"/>
                        </a:spcAft>
                      </a:pPr>
                      <a:r>
                        <a:rPr lang="en-US" sz="1050" b="1" dirty="0">
                          <a:effectLst/>
                          <a:latin typeface="+mn-lt"/>
                          <a:ea typeface="Calibri"/>
                          <a:cs typeface="Times New Roman"/>
                        </a:rPr>
                        <a:t>Tim Duncan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GOVT</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50" dirty="0">
                          <a:effectLst/>
                          <a:latin typeface="+mn-lt"/>
                          <a:ea typeface="Calibri"/>
                          <a:cs typeface="Times New Roman"/>
                        </a:rPr>
                        <a:t>Wise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67808807"/>
              </p:ext>
            </p:extLst>
          </p:nvPr>
        </p:nvGraphicFramePr>
        <p:xfrm>
          <a:off x="4305299" y="3657600"/>
          <a:ext cx="4762503" cy="2666995"/>
        </p:xfrm>
        <a:graphic>
          <a:graphicData uri="http://schemas.openxmlformats.org/drawingml/2006/table">
            <a:tbl>
              <a:tblPr firstRow="1" firstCol="1" bandRow="1"/>
              <a:tblGrid>
                <a:gridCol w="1772095"/>
                <a:gridCol w="1384448"/>
                <a:gridCol w="1605960"/>
              </a:tblGrid>
              <a:tr h="242455">
                <a:tc gridSpan="3">
                  <a:txBody>
                    <a:bodyPr/>
                    <a:lstStyle/>
                    <a:p>
                      <a:pPr marL="0" marR="0">
                        <a:lnSpc>
                          <a:spcPct val="115000"/>
                        </a:lnSpc>
                        <a:spcBef>
                          <a:spcPts val="0"/>
                        </a:spcBef>
                        <a:spcAft>
                          <a:spcPts val="0"/>
                        </a:spcAft>
                      </a:pPr>
                      <a:r>
                        <a:rPr lang="en-US" sz="1200" b="1" dirty="0" smtClean="0">
                          <a:effectLst/>
                          <a:latin typeface="+mn-lt"/>
                          <a:ea typeface="Calibri"/>
                          <a:cs typeface="Times New Roman"/>
                        </a:rPr>
                        <a:t>Region VIII</a:t>
                      </a:r>
                      <a:endParaRPr lang="en-US" sz="120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Name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effectLst/>
                          <a:latin typeface="+mn-lt"/>
                          <a:ea typeface="Calibri"/>
                          <a:cs typeface="Times New Roman"/>
                        </a:rPr>
                        <a:t>Course</a:t>
                      </a:r>
                      <a:endParaRPr lang="en-US" sz="1000"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effectLst/>
                          <a:latin typeface="+mn-lt"/>
                          <a:ea typeface="Calibri"/>
                          <a:cs typeface="Times New Roman"/>
                        </a:rPr>
                        <a:t>School Division</a:t>
                      </a:r>
                      <a:endParaRPr lang="en-US" sz="1000"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Tamara Green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K - 3</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Buckingham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Vanessa Mason</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K - 3</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Halifax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Betty Banks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Virginia Studies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Lunenburg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Meagan Gilliam</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USI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Buckingham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Laura Shaw</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USII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Prince William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Tracey Zaval Horvath</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Civics and Economics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Chesterfield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Jill Pritt</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World Geo</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Campbell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Kelly Jones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WHI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Greensville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Joseph </a:t>
                      </a:r>
                      <a:r>
                        <a:rPr lang="en-US" sz="1000" b="1" dirty="0" err="1">
                          <a:effectLst/>
                          <a:latin typeface="+mn-lt"/>
                          <a:ea typeface="Calibri"/>
                          <a:cs typeface="Times New Roman"/>
                        </a:rPr>
                        <a:t>Servis</a:t>
                      </a:r>
                      <a:endParaRPr lang="en-US" sz="1000" b="1" dirty="0">
                        <a:effectLst/>
                        <a:latin typeface="+mn-lt"/>
                        <a:ea typeface="Calibri"/>
                        <a:cs typeface="Times New Roman"/>
                      </a:endParaRP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WHII</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Appomattox</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Lloyd Page</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VUS</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Nottoway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045">
                <a:tc>
                  <a:txBody>
                    <a:bodyPr/>
                    <a:lstStyle/>
                    <a:p>
                      <a:pPr marL="0" marR="0">
                        <a:lnSpc>
                          <a:spcPct val="115000"/>
                        </a:lnSpc>
                        <a:spcBef>
                          <a:spcPts val="0"/>
                        </a:spcBef>
                        <a:spcAft>
                          <a:spcPts val="0"/>
                        </a:spcAft>
                      </a:pPr>
                      <a:r>
                        <a:rPr lang="en-US" sz="1000" b="1" dirty="0">
                          <a:effectLst/>
                          <a:latin typeface="+mn-lt"/>
                          <a:ea typeface="Calibri"/>
                          <a:cs typeface="Times New Roman"/>
                        </a:rPr>
                        <a:t>Courtney Kelly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a:effectLst/>
                          <a:latin typeface="+mn-lt"/>
                          <a:ea typeface="Calibri"/>
                          <a:cs typeface="Times New Roman"/>
                        </a:rPr>
                        <a:t>GOVT</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latin typeface="+mn-lt"/>
                          <a:ea typeface="Calibri"/>
                          <a:cs typeface="Times New Roman"/>
                        </a:rPr>
                        <a:t>Cumberland County</a:t>
                      </a:r>
                    </a:p>
                  </a:txBody>
                  <a:tcPr marL="60755" marR="60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984493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67</a:t>
            </a:fld>
            <a:endParaRPr/>
          </a:p>
        </p:txBody>
      </p:sp>
      <p:sp>
        <p:nvSpPr>
          <p:cNvPr id="356" name="Shape 356"/>
          <p:cNvSpPr/>
          <p:nvPr/>
        </p:nvSpPr>
        <p:spPr>
          <a:xfrm>
            <a:off x="152400" y="3581400"/>
            <a:ext cx="8458200" cy="7642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dirty="0"/>
              <a:t>Christonya Brown, K-12, History and Social Science Coordinator </a:t>
            </a:r>
          </a:p>
          <a:p>
            <a:pPr>
              <a:defRPr sz="2400">
                <a:latin typeface="Times New Roman"/>
                <a:ea typeface="Times New Roman"/>
                <a:cs typeface="Times New Roman"/>
                <a:sym typeface="Times New Roman"/>
              </a:defRPr>
            </a:pPr>
            <a:r>
              <a:rPr dirty="0"/>
              <a:t>E-mail: </a:t>
            </a:r>
            <a:r>
              <a:rPr u="sng" dirty="0">
                <a:solidFill>
                  <a:srgbClr val="0000FF"/>
                </a:solidFill>
                <a:uFill>
                  <a:solidFill>
                    <a:srgbClr val="0000FF"/>
                  </a:solidFill>
                </a:uFill>
                <a:hlinkClick r:id="rId2"/>
              </a:rPr>
              <a:t>Christonya.Brown@doe.virginia.gov</a:t>
            </a:r>
            <a:r>
              <a:rPr dirty="0"/>
              <a:t> </a:t>
            </a:r>
          </a:p>
        </p:txBody>
      </p:sp>
      <p:sp>
        <p:nvSpPr>
          <p:cNvPr id="357" name="Shape 357"/>
          <p:cNvSpPr/>
          <p:nvPr/>
        </p:nvSpPr>
        <p:spPr>
          <a:xfrm>
            <a:off x="152399" y="4419600"/>
            <a:ext cx="8305801" cy="7642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dirty="0"/>
              <a:t>Betsy Barton, Elementary, History and Social Science Specialist</a:t>
            </a:r>
          </a:p>
          <a:p>
            <a:pPr>
              <a:defRPr sz="2400">
                <a:latin typeface="Times New Roman"/>
                <a:ea typeface="Times New Roman"/>
                <a:cs typeface="Times New Roman"/>
                <a:sym typeface="Times New Roman"/>
              </a:defRPr>
            </a:pPr>
            <a:r>
              <a:rPr dirty="0"/>
              <a:t>E-mail: </a:t>
            </a:r>
            <a:r>
              <a:rPr u="sng" dirty="0">
                <a:solidFill>
                  <a:srgbClr val="0000FF"/>
                </a:solidFill>
                <a:uFill>
                  <a:solidFill>
                    <a:srgbClr val="0000FF"/>
                  </a:solidFill>
                </a:uFill>
                <a:hlinkClick r:id="rId3"/>
              </a:rPr>
              <a:t>Betsy.Barton@doe.virginia.gov</a:t>
            </a:r>
          </a:p>
        </p:txBody>
      </p:sp>
      <p:sp>
        <p:nvSpPr>
          <p:cNvPr id="358" name="Shape 358"/>
          <p:cNvSpPr/>
          <p:nvPr/>
        </p:nvSpPr>
        <p:spPr>
          <a:xfrm>
            <a:off x="457197" y="2721114"/>
            <a:ext cx="7696201"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4000" b="1">
                <a:latin typeface="Times New Roman"/>
                <a:ea typeface="Times New Roman"/>
                <a:cs typeface="Times New Roman"/>
                <a:sym typeface="Times New Roman"/>
              </a:defRPr>
            </a:pPr>
            <a:r>
              <a:rPr dirty="0" smtClean="0">
                <a:effectLst>
                  <a:outerShdw blurRad="38100" dist="38100" dir="2700000" algn="tl">
                    <a:srgbClr val="000000">
                      <a:alpha val="43137"/>
                    </a:srgbClr>
                  </a:outerShdw>
                </a:effectLst>
              </a:rPr>
              <a:t>Virginia </a:t>
            </a:r>
            <a:r>
              <a:rPr dirty="0">
                <a:effectLst>
                  <a:outerShdw blurRad="38100" dist="38100" dir="2700000" algn="tl">
                    <a:srgbClr val="000000">
                      <a:alpha val="43137"/>
                    </a:srgbClr>
                  </a:outerShdw>
                </a:effectLst>
              </a:rPr>
              <a:t>Department of Education</a:t>
            </a:r>
          </a:p>
        </p:txBody>
      </p:sp>
      <p:sp>
        <p:nvSpPr>
          <p:cNvPr id="6" name="Shape 357"/>
          <p:cNvSpPr/>
          <p:nvPr/>
        </p:nvSpPr>
        <p:spPr>
          <a:xfrm>
            <a:off x="152398" y="5334000"/>
            <a:ext cx="83058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lang="en-US" dirty="0" smtClean="0"/>
              <a:t>Jill Nogueras, English and History </a:t>
            </a:r>
            <a:r>
              <a:rPr lang="en-US" dirty="0"/>
              <a:t>and Social Science Specialist</a:t>
            </a:r>
          </a:p>
          <a:p>
            <a:pPr>
              <a:defRPr sz="2400">
                <a:latin typeface="Times New Roman"/>
                <a:ea typeface="Times New Roman"/>
                <a:cs typeface="Times New Roman"/>
                <a:sym typeface="Times New Roman"/>
              </a:defRPr>
            </a:pPr>
            <a:r>
              <a:rPr lang="en-US" dirty="0" smtClean="0"/>
              <a:t>E-mail:  </a:t>
            </a:r>
            <a:r>
              <a:rPr lang="en-US" dirty="0" smtClean="0">
                <a:hlinkClick r:id="rId4"/>
              </a:rPr>
              <a:t>Jill.Nogueras@doe.virginia.gov</a:t>
            </a:r>
            <a:endParaRPr u="sng" dirty="0">
              <a:solidFill>
                <a:srgbClr val="0000FF"/>
              </a:solidFill>
              <a:uFill>
                <a:solidFill>
                  <a:srgbClr val="0000FF"/>
                </a:solidFill>
              </a:uFill>
              <a:hlinkClick r:id="rId3"/>
            </a:endParaRPr>
          </a:p>
        </p:txBody>
      </p:sp>
      <p:pic>
        <p:nvPicPr>
          <p:cNvPr id="7" name="Picture 2" descr="C:\Users\christonya.brown@doe.virginia.gov\Desktop\National_Thank_You_D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050" y="225381"/>
            <a:ext cx="6438900" cy="281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878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7</a:t>
            </a:fld>
            <a:endParaRPr lang="en-US" dirty="0"/>
          </a:p>
        </p:txBody>
      </p:sp>
      <p:sp>
        <p:nvSpPr>
          <p:cNvPr id="3" name="Title 1"/>
          <p:cNvSpPr txBox="1">
            <a:spLocks/>
          </p:cNvSpPr>
          <p:nvPr/>
        </p:nvSpPr>
        <p:spPr>
          <a:xfrm>
            <a:off x="123371" y="526142"/>
            <a:ext cx="5951462" cy="2285999"/>
          </a:xfrm>
          <a:prstGeom prst="rect">
            <a:avLst/>
          </a:prstGeom>
        </p:spPr>
        <p:txBody>
          <a:bodyPr>
            <a:noAutofit/>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pPr marL="342900" indent="-342900">
              <a:spcBef>
                <a:spcPct val="20000"/>
              </a:spcBef>
            </a:pPr>
            <a:r>
              <a:rPr lang="en-US" sz="6000" dirty="0" smtClean="0">
                <a:solidFill>
                  <a:prstClr val="black"/>
                </a:solidFill>
                <a:effectLst>
                  <a:outerShdw blurRad="38100" dist="38100" dir="2700000" algn="tl">
                    <a:srgbClr val="000000">
                      <a:alpha val="43137"/>
                    </a:srgbClr>
                  </a:outerShdw>
                </a:effectLst>
                <a:latin typeface="Calibri" panose="020F0502020204030204" pitchFamily="34" charset="0"/>
                <a:ea typeface="Batang" panose="02030600000101010101" pitchFamily="18" charset="-127"/>
                <a:cs typeface="Arial" panose="020B0604020202020204" pitchFamily="34" charset="0"/>
              </a:rPr>
              <a:t>Review and Revision of the History and Social Science Standards of Learning</a:t>
            </a:r>
            <a:endParaRPr lang="en-US" sz="6000" dirty="0">
              <a:effectLst>
                <a:outerShdw blurRad="38100" dist="38100" dir="2700000" algn="tl">
                  <a:srgbClr val="000000">
                    <a:alpha val="43137"/>
                  </a:srgbClr>
                </a:outerShdw>
              </a:effectLst>
              <a:latin typeface="Calibri" panose="020F0502020204030204" pitchFamily="34" charset="0"/>
              <a:ea typeface="Batang" panose="02030600000101010101" pitchFamily="18" charset="-127"/>
            </a:endParaRPr>
          </a:p>
        </p:txBody>
      </p:sp>
      <p:pic>
        <p:nvPicPr>
          <p:cNvPr id="4" name="Picture 3" descr="C:\Users\christonya.brown@doe.virginia.gov\AppData\Local\Microsoft\Windows\Temporary Internet Files\Content.IE5\XKE2WYE3\ChangeInters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547" y="1698170"/>
            <a:ext cx="3051313"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63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1143000"/>
          </a:xfrm>
        </p:spPr>
        <p:txBody>
          <a:bodyPr>
            <a:normAutofit fontScale="90000"/>
          </a:bodyPr>
          <a:lstStyle/>
          <a:p>
            <a:r>
              <a:rPr lang="en-US" i="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Goal of the </a:t>
            </a:r>
            <a:br>
              <a:rPr lang="en-US" i="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en-US" i="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History and Social Science Standards of Learning</a:t>
            </a:r>
            <a:endParaRPr lang="en-US" i="0"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609600" y="2286000"/>
            <a:ext cx="7391400" cy="4221163"/>
          </a:xfrm>
        </p:spPr>
        <p:txBody>
          <a:bodyPr/>
          <a:lstStyle/>
          <a:p>
            <a:pPr algn="ctr">
              <a:buNone/>
            </a:pPr>
            <a:r>
              <a:rPr lang="en-US" sz="28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The study of history and social science is vital in promoting a civic-minded, democratic society. </a:t>
            </a:r>
          </a:p>
          <a:p>
            <a:pPr algn="ctr">
              <a:buNone/>
            </a:pPr>
            <a:r>
              <a:rPr lang="en-US" sz="28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All students need to know and understand our national heritage in order to become informed participants in shaping our nation’s future. </a:t>
            </a:r>
          </a:p>
          <a:p>
            <a:endParaRPr lang="en-US" dirty="0"/>
          </a:p>
        </p:txBody>
      </p:sp>
      <p:sp>
        <p:nvSpPr>
          <p:cNvPr id="4" name="Slide Number Placeholder 3"/>
          <p:cNvSpPr>
            <a:spLocks noGrp="1"/>
          </p:cNvSpPr>
          <p:nvPr>
            <p:ph type="sldNum" sz="quarter" idx="4294967295"/>
          </p:nvPr>
        </p:nvSpPr>
        <p:spPr>
          <a:xfrm>
            <a:off x="3505200" y="6172200"/>
            <a:ext cx="2133600" cy="365125"/>
          </a:xfrm>
          <a:prstGeom prst="rect">
            <a:avLst/>
          </a:prstGeom>
        </p:spPr>
        <p:txBody>
          <a:bodyPr/>
          <a:lstStyle/>
          <a:p>
            <a:pPr>
              <a:defRPr/>
            </a:pPr>
            <a:fld id="{3401E261-CCB0-49C5-A0AF-9D10FC252207}" type="slidenum">
              <a:rPr lang="en-US" smtClean="0"/>
              <a:pPr>
                <a:defRPr/>
              </a:pPr>
              <a:t>8</a:t>
            </a:fld>
            <a:endParaRPr lang="en-US" dirty="0"/>
          </a:p>
        </p:txBody>
      </p:sp>
    </p:spTree>
    <p:extLst>
      <p:ext uri="{BB962C8B-B14F-4D97-AF65-F5344CB8AC3E}">
        <p14:creationId xmlns:p14="http://schemas.microsoft.com/office/powerpoint/2010/main" val="9718633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7543800" cy="1143000"/>
          </a:xfrm>
        </p:spPr>
        <p:txBody>
          <a:bodyPr>
            <a:normAutofit/>
          </a:bodyPr>
          <a:lstStyle/>
          <a:p>
            <a:r>
              <a:rPr lang="en-US" sz="60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hlinkClick r:id="rId3"/>
              </a:rPr>
              <a:t>Code of Virginia</a:t>
            </a:r>
            <a:endParaRPr lang="en-US" sz="6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40533281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53545</TotalTime>
  <Words>3461</Words>
  <Application>Microsoft Office PowerPoint</Application>
  <PresentationFormat>On-screen Show (4:3)</PresentationFormat>
  <Paragraphs>720</Paragraphs>
  <Slides>67</Slides>
  <Notes>48</Notes>
  <HiddenSlides>0</HiddenSlides>
  <MMClips>0</MMClips>
  <ScaleCrop>false</ScaleCrop>
  <HeadingPairs>
    <vt:vector size="4" baseType="variant">
      <vt:variant>
        <vt:lpstr>Theme</vt:lpstr>
      </vt:variant>
      <vt:variant>
        <vt:i4>4</vt:i4>
      </vt:variant>
      <vt:variant>
        <vt:lpstr>Slide Titles</vt:lpstr>
      </vt:variant>
      <vt:variant>
        <vt:i4>67</vt:i4>
      </vt:variant>
    </vt:vector>
  </HeadingPairs>
  <TitlesOfParts>
    <vt:vector size="71" baseType="lpstr">
      <vt:lpstr>Office Theme</vt:lpstr>
      <vt:lpstr>1_Office Theme</vt:lpstr>
      <vt:lpstr>2_Office Theme</vt:lpstr>
      <vt:lpstr>3_Office Theme</vt:lpstr>
      <vt:lpstr>2015  History &amp; Social Science  Standards of Learning Fall Institute</vt:lpstr>
      <vt:lpstr>PowerPoint Presentation</vt:lpstr>
      <vt:lpstr>What’s happening today . . .</vt:lpstr>
      <vt:lpstr>Opening Session</vt:lpstr>
      <vt:lpstr>PowerPoint Presentation</vt:lpstr>
      <vt:lpstr>PowerPoint Presentation</vt:lpstr>
      <vt:lpstr>PowerPoint Presentation</vt:lpstr>
      <vt:lpstr>Goal of the  History and Social Science Standards of Learning</vt:lpstr>
      <vt:lpstr>Code of Virginia</vt:lpstr>
      <vt:lpstr>PowerPoint Presentation</vt:lpstr>
      <vt:lpstr>PowerPoint Presentation</vt:lpstr>
      <vt:lpstr>PowerPoint Presentation</vt:lpstr>
      <vt:lpstr>Review and Revision Schedule</vt:lpstr>
      <vt:lpstr>PowerPoint Presentation</vt:lpstr>
      <vt:lpstr>PowerPoint Presentation</vt:lpstr>
      <vt:lpstr>PowerPoint Presentation</vt:lpstr>
      <vt:lpstr>PowerPoint Presentation</vt:lpstr>
      <vt:lpstr>PowerPoint Presentation</vt:lpstr>
      <vt:lpstr>PowerPoint Presentation</vt:lpstr>
      <vt:lpstr>It starts with the . . .</vt:lpstr>
      <vt:lpstr>PowerPoint Presentation</vt:lpstr>
      <vt:lpstr>PowerPoint Presentation</vt:lpstr>
      <vt:lpstr>PowerPoint Presentation</vt:lpstr>
      <vt:lpstr>PowerPoint Presentation</vt:lpstr>
      <vt:lpstr>PowerPoint Presentation</vt:lpstr>
      <vt:lpstr>PowerPoint Presentation</vt:lpstr>
      <vt:lpstr>Skills Progression Chart</vt:lpstr>
      <vt:lpstr>Overview of the Revisions</vt:lpstr>
      <vt:lpstr>Overview of the Revisions</vt:lpstr>
      <vt:lpstr>Overview of the Revisions</vt:lpstr>
      <vt:lpstr>Overview of the Revisions</vt:lpstr>
      <vt:lpstr>Overview of the Revisions</vt:lpstr>
      <vt:lpstr>PowerPoint Presentation</vt:lpstr>
      <vt:lpstr>PowerPoint Presentation</vt:lpstr>
      <vt:lpstr>PowerPoint Presentation</vt:lpstr>
      <vt:lpstr>PowerPoint Presentation</vt:lpstr>
      <vt:lpstr>Experiences for Essential Skills</vt:lpstr>
      <vt:lpstr>PowerPoint Presentation</vt:lpstr>
      <vt:lpstr>Experiences</vt:lpstr>
      <vt:lpstr>PowerPoint Presentation</vt:lpstr>
      <vt:lpstr>Resources Strike Through Documents</vt:lpstr>
      <vt:lpstr>Crosswalk</vt:lpstr>
      <vt:lpstr>PowerPoint Presentation</vt:lpstr>
      <vt:lpstr>PowerPoint Presentation</vt:lpstr>
      <vt:lpstr>PowerPoint Presentation</vt:lpstr>
      <vt:lpstr>Teaching Literacy Through History </vt:lpstr>
      <vt:lpstr>The Connection Between Literacy and History </vt:lpstr>
      <vt:lpstr>NCTE Content Literacy Resources </vt:lpstr>
      <vt:lpstr>Literacy is a shared responsibility.</vt:lpstr>
      <vt:lpstr>English SOL Institute  Presentations &amp; Lessons</vt:lpstr>
      <vt:lpstr>PowerPoint Presentation</vt:lpstr>
      <vt:lpstr>PowerPoint Presentation</vt:lpstr>
      <vt:lpstr>Today</vt:lpstr>
      <vt:lpstr>PowerPoint Presentation</vt:lpstr>
      <vt:lpstr>PowerPoint Presentation</vt:lpstr>
      <vt:lpstr>PowerPoint Presentation</vt:lpstr>
      <vt:lpstr>PowerPoint Presentation</vt:lpstr>
      <vt:lpstr>PowerPoint Presentation</vt:lpstr>
      <vt:lpstr>PowerPoint Presentation</vt:lpstr>
      <vt:lpstr>Your thoughts .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Social Science Office</dc:title>
  <dc:creator>Owner</dc:creator>
  <cp:lastModifiedBy>Christonya B Brown</cp:lastModifiedBy>
  <cp:revision>388</cp:revision>
  <cp:lastPrinted>2016-06-07T12:38:09Z</cp:lastPrinted>
  <dcterms:created xsi:type="dcterms:W3CDTF">2014-09-27T11:01:48Z</dcterms:created>
  <dcterms:modified xsi:type="dcterms:W3CDTF">2016-12-19T13:06:53Z</dcterms:modified>
</cp:coreProperties>
</file>